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0"/>
  </p:notesMasterIdLst>
  <p:sldIdLst>
    <p:sldId id="256" r:id="rId2"/>
    <p:sldId id="270" r:id="rId3"/>
    <p:sldId id="365" r:id="rId4"/>
    <p:sldId id="294" r:id="rId5"/>
    <p:sldId id="340" r:id="rId6"/>
    <p:sldId id="342" r:id="rId7"/>
    <p:sldId id="351" r:id="rId8"/>
    <p:sldId id="352" r:id="rId9"/>
    <p:sldId id="343" r:id="rId10"/>
    <p:sldId id="346" r:id="rId11"/>
    <p:sldId id="353" r:id="rId12"/>
    <p:sldId id="354" r:id="rId13"/>
    <p:sldId id="345" r:id="rId14"/>
    <p:sldId id="355" r:id="rId15"/>
    <p:sldId id="356" r:id="rId16"/>
    <p:sldId id="357" r:id="rId17"/>
    <p:sldId id="347" r:id="rId18"/>
    <p:sldId id="358" r:id="rId19"/>
    <p:sldId id="348" r:id="rId20"/>
    <p:sldId id="359" r:id="rId21"/>
    <p:sldId id="360" r:id="rId22"/>
    <p:sldId id="362" r:id="rId23"/>
    <p:sldId id="361" r:id="rId24"/>
    <p:sldId id="349" r:id="rId25"/>
    <p:sldId id="363" r:id="rId26"/>
    <p:sldId id="350" r:id="rId27"/>
    <p:sldId id="364" r:id="rId28"/>
    <p:sldId id="33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1657" autoAdjust="0"/>
  </p:normalViewPr>
  <p:slideViewPr>
    <p:cSldViewPr snapToGrid="0" snapToObject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ap-statistics/summarizing-quantitative-data-ap/more-standard-deviation/v/review-and-intuition-why-we-divide-by-n-1-for-the-unbiased-sample-varian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3.amazonaws.com/assets.datacamp.com/production/course_15300/slides/chapter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statistics-probability/modeling-distributions-of-data/normal-distributions-library/e/empirical_rul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FF"/>
                </a:solidFill>
              </a:rPr>
              <a:t>Percentile Ranks/Quartiles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Percentile Rank and Quartiles</a:t>
            </a:r>
          </a:p>
          <a:p>
            <a:r>
              <a:rPr lang="en-US" sz="2800" dirty="0" smtClean="0"/>
              <a:t>Percentile rank - </a:t>
            </a:r>
            <a:r>
              <a:rPr lang="en-US" sz="2800" dirty="0"/>
              <a:t>The </a:t>
            </a:r>
            <a:r>
              <a:rPr lang="en-US" sz="2800" i="1" dirty="0"/>
              <a:t>n</a:t>
            </a:r>
            <a:r>
              <a:rPr lang="en-US" sz="2800" dirty="0"/>
              <a:t>th percentile is the smallest </a:t>
            </a:r>
            <a:r>
              <a:rPr lang="en-US" sz="2800" dirty="0" smtClean="0"/>
              <a:t>number </a:t>
            </a:r>
            <a:r>
              <a:rPr lang="en-US" sz="2800" dirty="0"/>
              <a:t>that is greater than </a:t>
            </a:r>
            <a:r>
              <a:rPr lang="en-US" sz="2800" b="1" dirty="0"/>
              <a:t>or equal to</a:t>
            </a:r>
            <a:r>
              <a:rPr lang="en-US" sz="2800" dirty="0"/>
              <a:t> a certain percentage of </a:t>
            </a:r>
            <a:r>
              <a:rPr lang="en-US" sz="2800" dirty="0" smtClean="0"/>
              <a:t>the data points</a:t>
            </a:r>
          </a:p>
          <a:p>
            <a:pPr lvl="1"/>
            <a:r>
              <a:rPr lang="en-US" sz="2400" dirty="0" smtClean="0"/>
              <a:t>E.g. – If you score in the 75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percentile on an exam, you scored better than 75% of people taking the same test</a:t>
            </a:r>
          </a:p>
          <a:p>
            <a:r>
              <a:rPr lang="en-US" sz="2800" dirty="0" smtClean="0"/>
              <a:t>Quartiles – special case of percentiles – divide the data into 25%, 50%, 75% percentiles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10403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Box plots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Box plots</a:t>
            </a:r>
          </a:p>
          <a:p>
            <a:r>
              <a:rPr lang="en-US" sz="2800" dirty="0" smtClean="0"/>
              <a:t>Box plots are a different way of looking at your data and comparing groups</a:t>
            </a:r>
          </a:p>
          <a:p>
            <a:r>
              <a:rPr lang="en-US" sz="2800" dirty="0" smtClean="0"/>
              <a:t>Draw a box from the first quartile to the third quartile. Line at the median. </a:t>
            </a:r>
            <a:r>
              <a:rPr lang="en-US" sz="2800" dirty="0" smtClean="0"/>
              <a:t>“Whiskers” out to the min and max values.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96" y="4073358"/>
            <a:ext cx="5614638" cy="23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09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Box plots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687" y="619030"/>
            <a:ext cx="761111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Box plots can help you see skewness, outliers, etc.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2050" name="Picture 2" descr="Image result for box plots sk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15" y="134228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9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Box plots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Box plot example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496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Variance and standard deviation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22" y="213748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Variance, standard deviation</a:t>
            </a:r>
          </a:p>
          <a:p>
            <a:r>
              <a:rPr lang="en-US" sz="2800" dirty="0" smtClean="0"/>
              <a:t>These are ways to measure the “spread” of your data</a:t>
            </a:r>
          </a:p>
          <a:p>
            <a:r>
              <a:rPr lang="en-US" sz="2800" dirty="0" smtClean="0"/>
              <a:t>Data with the same mean can have different variances</a:t>
            </a:r>
            <a:endParaRPr lang="en-US" sz="2800" dirty="0" smtClean="0"/>
          </a:p>
        </p:txBody>
      </p:sp>
      <p:pic>
        <p:nvPicPr>
          <p:cNvPr id="4098" name="Picture 2" descr="im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64" y="3212849"/>
            <a:ext cx="4337536" cy="3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1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Variance and standard deviation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22" y="404922"/>
            <a:ext cx="6613463" cy="1848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Variance</a:t>
            </a:r>
          </a:p>
          <a:p>
            <a:r>
              <a:rPr lang="en-US" sz="2800" dirty="0" smtClean="0"/>
              <a:t>Calculated by taking the average squared deviations of values from the mean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52" y="2135297"/>
            <a:ext cx="3429000" cy="1476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41922" y="3671293"/>
            <a:ext cx="6613463" cy="2951802"/>
            <a:chOff x="4541922" y="3671293"/>
            <a:chExt cx="6613463" cy="2951802"/>
          </a:xfrm>
        </p:grpSpPr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541922" y="3671293"/>
              <a:ext cx="6613463" cy="1848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dirty="0" smtClean="0"/>
                <a:t>Standard deviation</a:t>
              </a:r>
            </a:p>
            <a:p>
              <a:r>
                <a:rPr lang="en-US" sz="2800" dirty="0" smtClean="0"/>
                <a:t>Square root of the variance</a:t>
              </a:r>
              <a:endParaRPr lang="en-US" sz="2800" dirty="0" smtClean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4152" y="4851445"/>
              <a:ext cx="3686175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99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Variance and standard deviation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22" y="267745"/>
            <a:ext cx="6613463" cy="1848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Variance vs. Standard Deviation</a:t>
            </a:r>
          </a:p>
          <a:p>
            <a:r>
              <a:rPr lang="en-US" dirty="0" smtClean="0"/>
              <a:t>Both are measurements of the spread of the data</a:t>
            </a:r>
          </a:p>
          <a:p>
            <a:r>
              <a:rPr lang="en-US" dirty="0" smtClean="0"/>
              <a:t>Standard deviation will be in the same units as the underlying data, while variance will be squared</a:t>
            </a:r>
          </a:p>
          <a:p>
            <a:r>
              <a:rPr lang="en-US" dirty="0" smtClean="0"/>
              <a:t>Both will come up in statistical analysis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 note on N vs N-1</a:t>
            </a:r>
          </a:p>
          <a:p>
            <a:r>
              <a:rPr lang="en-US" dirty="0" smtClean="0"/>
              <a:t>For the population, divide by N. For samples of a population, divide by N-1</a:t>
            </a:r>
          </a:p>
          <a:p>
            <a:r>
              <a:rPr lang="en-US" dirty="0" smtClean="0"/>
              <a:t>If you’re interested in why, go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r>
              <a:rPr lang="en-US" dirty="0" smtClean="0"/>
              <a:t>If you’re not interested in why, just remember this is why different </a:t>
            </a:r>
            <a:r>
              <a:rPr lang="en-US" dirty="0" err="1" smtClean="0"/>
              <a:t>stdev</a:t>
            </a:r>
            <a:r>
              <a:rPr lang="en-US" dirty="0" smtClean="0"/>
              <a:t> package functions will give different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39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We know how to look at things like mean and spread, and we can get an intuition for how this represents the distribution of data</a:t>
            </a:r>
          </a:p>
          <a:p>
            <a:pPr marL="0" indent="0">
              <a:buNone/>
            </a:pPr>
            <a:r>
              <a:rPr lang="en-US" sz="2800" dirty="0" smtClean="0"/>
              <a:t>Distributions</a:t>
            </a:r>
          </a:p>
          <a:p>
            <a:r>
              <a:rPr lang="en-US" sz="2800" dirty="0" smtClean="0"/>
              <a:t>All the values of your data and how often they occur</a:t>
            </a:r>
          </a:p>
          <a:p>
            <a:r>
              <a:rPr lang="en-US" sz="2800" dirty="0" smtClean="0"/>
              <a:t>Useful to get a sense for things like:</a:t>
            </a:r>
          </a:p>
          <a:p>
            <a:pPr lvl="1"/>
            <a:r>
              <a:rPr lang="en-US" sz="2400" dirty="0" smtClean="0"/>
              <a:t>Any big values skewing my data? Any bimodal type effects? </a:t>
            </a:r>
            <a:r>
              <a:rPr lang="en-US" sz="2400" dirty="0" err="1" smtClean="0"/>
              <a:t>Etc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Is it normally distributed? (CAN BE VERY IMPORTANT FOR ML)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644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 how can we look at distributions?</a:t>
            </a:r>
          </a:p>
          <a:p>
            <a:r>
              <a:rPr lang="en-US" sz="2800" dirty="0" smtClean="0"/>
              <a:t>Histograms</a:t>
            </a:r>
          </a:p>
          <a:p>
            <a:pPr lvl="1"/>
            <a:r>
              <a:rPr lang="en-US" sz="2400" dirty="0" smtClean="0"/>
              <a:t>Plot the number of times that values appear in the data</a:t>
            </a:r>
          </a:p>
          <a:p>
            <a:r>
              <a:rPr lang="en-US" sz="2800" dirty="0" smtClean="0"/>
              <a:t>100x 30-coin flip example from warm-up: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81" y="3614606"/>
            <a:ext cx="4340932" cy="28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8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Ways to look at the distribution of data</a:t>
            </a:r>
          </a:p>
          <a:p>
            <a:r>
              <a:rPr lang="en-US" sz="2800" dirty="0" smtClean="0"/>
              <a:t>Histograms, PMFs, PDFs</a:t>
            </a:r>
          </a:p>
          <a:p>
            <a:r>
              <a:rPr lang="en-US" sz="2800" dirty="0" smtClean="0"/>
              <a:t>PMF – Probability Mass Function</a:t>
            </a:r>
          </a:p>
          <a:p>
            <a:pPr lvl="1"/>
            <a:r>
              <a:rPr lang="en-US" sz="2400" dirty="0" smtClean="0"/>
              <a:t>Like a histogram, except normalized by probability</a:t>
            </a:r>
          </a:p>
          <a:p>
            <a:pPr lvl="1"/>
            <a:r>
              <a:rPr lang="en-US" sz="2400" dirty="0" smtClean="0"/>
              <a:t>Take the whole dataset and compute the probability of seeing some value</a:t>
            </a:r>
          </a:p>
          <a:p>
            <a:pPr lvl="1"/>
            <a:r>
              <a:rPr lang="en-US" sz="2400" dirty="0" smtClean="0"/>
              <a:t>All values in a PMF should sum to 1</a:t>
            </a:r>
          </a:p>
          <a:p>
            <a:r>
              <a:rPr lang="en-US" sz="2800" dirty="0" smtClean="0"/>
              <a:t>PDF – Probability Density Function</a:t>
            </a:r>
          </a:p>
          <a:p>
            <a:pPr lvl="1"/>
            <a:r>
              <a:rPr lang="en-US" dirty="0" smtClean="0"/>
              <a:t>Continuous function fit to your PMF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3872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3076768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time!</a:t>
            </a:r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Ways to look at the distribution of data</a:t>
            </a:r>
          </a:p>
          <a:p>
            <a:r>
              <a:rPr lang="en-US" sz="2800" dirty="0" smtClean="0"/>
              <a:t>Histogram of counts vs PMF</a:t>
            </a:r>
          </a:p>
          <a:p>
            <a:pPr lvl="1"/>
            <a:r>
              <a:rPr lang="en-US" dirty="0" smtClean="0"/>
              <a:t>PMF can be useful if you want to compare histograms from datasets of different sizes, e.g.: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454"/>
          <a:stretch/>
        </p:blipFill>
        <p:spPr>
          <a:xfrm>
            <a:off x="4646915" y="2632364"/>
            <a:ext cx="6677891" cy="40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2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Ways to look at the distribution of data</a:t>
            </a:r>
          </a:p>
          <a:p>
            <a:r>
              <a:rPr lang="en-US" sz="2800" dirty="0" smtClean="0"/>
              <a:t>Histogram of counts vs PMF</a:t>
            </a:r>
          </a:p>
          <a:p>
            <a:pPr lvl="1"/>
            <a:r>
              <a:rPr lang="en-US" dirty="0" smtClean="0"/>
              <a:t>100x 30 coin flip example: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560" y="2718123"/>
            <a:ext cx="364807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54" y="2699073"/>
            <a:ext cx="3609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5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Ways to look at the distribution of data</a:t>
            </a:r>
          </a:p>
          <a:p>
            <a:r>
              <a:rPr lang="en-US" sz="2800" dirty="0" smtClean="0"/>
              <a:t>Histogram of counts vs PMF</a:t>
            </a:r>
          </a:p>
          <a:p>
            <a:pPr lvl="1"/>
            <a:r>
              <a:rPr lang="en-US" dirty="0" smtClean="0"/>
              <a:t>Education level of survey population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30" t="7498" r="51938" b="3334"/>
          <a:stretch/>
        </p:blipFill>
        <p:spPr>
          <a:xfrm>
            <a:off x="4086431" y="2641000"/>
            <a:ext cx="4062846" cy="254923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l="52513" t="6025" r="1298"/>
          <a:stretch/>
        </p:blipFill>
        <p:spPr>
          <a:xfrm>
            <a:off x="8157209" y="2586181"/>
            <a:ext cx="4007082" cy="2686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5438" y="5888365"/>
            <a:ext cx="7579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4"/>
              </a:rPr>
              <a:t>https://s3.amazonaws.com/assets.datacamp.com/production/course_15300/slides/chapter2.pdf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5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Distributions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Ways to look at the distribution of data</a:t>
            </a:r>
          </a:p>
          <a:p>
            <a:r>
              <a:rPr lang="en-US" sz="2800" dirty="0" smtClean="0"/>
              <a:t>CDFs – map all data to its percentile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75" y="1979342"/>
            <a:ext cx="48101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Normal Distribution!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normal distribution is a special type of distribution that comes up a lot in statistics</a:t>
            </a:r>
          </a:p>
          <a:p>
            <a:r>
              <a:rPr lang="en-US" sz="2800" dirty="0" smtClean="0"/>
              <a:t>Typical “bell shape” distribution</a:t>
            </a:r>
          </a:p>
          <a:p>
            <a:r>
              <a:rPr lang="en-US" sz="2800" dirty="0" smtClean="0"/>
              <a:t>Can be described by two parameters: the mean and the standard deviation</a:t>
            </a:r>
          </a:p>
          <a:p>
            <a:r>
              <a:rPr lang="en-US" sz="2800" dirty="0" smtClean="0"/>
              <a:t>“Standard normal” curves have mean 0 and standard deviation 1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830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Normal Distribution!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369648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Why do we like the normal distribution?</a:t>
            </a:r>
          </a:p>
          <a:p>
            <a:r>
              <a:rPr lang="en-US" sz="2800" dirty="0" smtClean="0"/>
              <a:t>Describes many natural phenomena</a:t>
            </a:r>
          </a:p>
          <a:p>
            <a:pPr lvl="1"/>
            <a:r>
              <a:rPr lang="en-US" dirty="0" smtClean="0"/>
              <a:t>Blood pressure, height, hand length,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sz="2800" dirty="0" smtClean="0"/>
              <a:t>Has some magical properties</a:t>
            </a:r>
          </a:p>
          <a:p>
            <a:pPr lvl="1"/>
            <a:r>
              <a:rPr lang="en-US" sz="2400" dirty="0" smtClean="0"/>
              <a:t>We will cover the Central Limit Theorem next week</a:t>
            </a:r>
          </a:p>
          <a:p>
            <a:pPr lvl="1"/>
            <a:r>
              <a:rPr lang="en-US" sz="2400" dirty="0" smtClean="0"/>
              <a:t>Some mathematical assumptions that power ML models don’t work unless you assume normally distributed data – we’ll cover those when we get there</a:t>
            </a:r>
          </a:p>
          <a:p>
            <a:r>
              <a:rPr lang="en-US" sz="2800" dirty="0" smtClean="0"/>
              <a:t>If we know the mean and </a:t>
            </a:r>
            <a:r>
              <a:rPr lang="en-US" sz="2800" dirty="0" err="1" smtClean="0"/>
              <a:t>stdev</a:t>
            </a:r>
            <a:r>
              <a:rPr lang="en-US" sz="2800" dirty="0" smtClean="0"/>
              <a:t>, we know how much data falls where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0332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normal distribution!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 a normal distribution:</a:t>
            </a:r>
          </a:p>
          <a:p>
            <a:r>
              <a:rPr lang="en-US" sz="2800" dirty="0" smtClean="0"/>
              <a:t>50% of the data is above the mean, 50% is below</a:t>
            </a:r>
          </a:p>
          <a:p>
            <a:r>
              <a:rPr lang="en-US" sz="2800" dirty="0" smtClean="0"/>
              <a:t>68/95/99.7 rule:</a:t>
            </a:r>
          </a:p>
          <a:p>
            <a:pPr lvl="1"/>
            <a:r>
              <a:rPr lang="en-US" sz="2400" dirty="0" smtClean="0"/>
              <a:t>68% of the data falls within 1 standard deviation of the mean</a:t>
            </a:r>
          </a:p>
          <a:p>
            <a:pPr lvl="1"/>
            <a:r>
              <a:rPr lang="en-US" sz="2400" dirty="0" smtClean="0"/>
              <a:t>95% of the data falls within 2 standard deviations of the mean</a:t>
            </a:r>
          </a:p>
          <a:p>
            <a:pPr lvl="1"/>
            <a:r>
              <a:rPr lang="en-US" sz="2400" dirty="0" smtClean="0"/>
              <a:t>99.7% of the data falls within 3 standard deviations of the mean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91823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normal distribution!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30035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68/95/99.7 rule:</a:t>
            </a:r>
          </a:p>
          <a:p>
            <a:r>
              <a:rPr lang="en-US" sz="2800" dirty="0" smtClean="0"/>
              <a:t>Given mean µ and </a:t>
            </a:r>
            <a:r>
              <a:rPr lang="en-US" sz="2800" dirty="0" err="1" smtClean="0"/>
              <a:t>stdev</a:t>
            </a:r>
            <a:r>
              <a:rPr lang="en-US" sz="2800" dirty="0" smtClean="0"/>
              <a:t> </a:t>
            </a:r>
            <a:r>
              <a:rPr lang="el-GR" sz="2800" dirty="0" smtClean="0"/>
              <a:t>σ</a:t>
            </a:r>
            <a:r>
              <a:rPr lang="en-US" sz="2800" dirty="0" smtClean="0"/>
              <a:t>: 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6150" name="Picture 6" descr="https://upload.wikimedia.org/wikipedia/commons/thumb/8/8c/Standard_deviation_diagram.svg/1920px-Standard_deviation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52" y="1759630"/>
            <a:ext cx="7340029" cy="36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55730" y="5791580"/>
            <a:ext cx="792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https://www.khanacademy.org/math/statistics-probability/modeling-distributions-of-data/normal-distributions-library/e/empirical_rule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In-class: </a:t>
            </a:r>
            <a:r>
              <a:rPr lang="en-US" dirty="0" err="1" smtClean="0"/>
              <a:t>groupby</a:t>
            </a:r>
            <a:r>
              <a:rPr lang="en-US" dirty="0" smtClean="0"/>
              <a:t> reading/notebook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Quick notes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0278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Thanks for documenting bugs and errors on slack!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8807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Today’s Agenda:</a:t>
            </a:r>
          </a:p>
          <a:p>
            <a:r>
              <a:rPr lang="en-US" sz="3200" dirty="0" smtClean="0"/>
              <a:t>Descriptive Statistics</a:t>
            </a:r>
            <a:endParaRPr lang="en-US" sz="3200" dirty="0" smtClean="0"/>
          </a:p>
          <a:p>
            <a:r>
              <a:rPr lang="en-US" sz="3200" dirty="0" smtClean="0"/>
              <a:t>In-Class: </a:t>
            </a:r>
          </a:p>
          <a:p>
            <a:pPr lvl="1"/>
            <a:r>
              <a:rPr lang="en-US" sz="2800" dirty="0" smtClean="0"/>
              <a:t>More </a:t>
            </a:r>
            <a:r>
              <a:rPr lang="en-US" sz="2800" dirty="0" err="1" smtClean="0"/>
              <a:t>Groupby</a:t>
            </a:r>
            <a:r>
              <a:rPr lang="en-US" sz="2800" dirty="0" smtClean="0"/>
              <a:t> practice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Statistics and EDA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Statistics and EDA</a:t>
            </a:r>
          </a:p>
          <a:p>
            <a:r>
              <a:rPr lang="en-US" sz="2800" dirty="0" smtClean="0"/>
              <a:t>You just got a new dat</a:t>
            </a:r>
            <a:r>
              <a:rPr lang="en-US" sz="2800" dirty="0" smtClean="0"/>
              <a:t>a set. How do you want to look at it?</a:t>
            </a:r>
          </a:p>
          <a:p>
            <a:r>
              <a:rPr lang="en-US" sz="2800" dirty="0" smtClean="0"/>
              <a:t>Different types of descriptive statistics can give you a sense of the data</a:t>
            </a:r>
          </a:p>
          <a:p>
            <a:r>
              <a:rPr lang="en-US" sz="2800" dirty="0" smtClean="0"/>
              <a:t>Visualizing distributions can provide important information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618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Descriptive statistics for numerical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Mean</a:t>
            </a:r>
          </a:p>
          <a:p>
            <a:pPr lvl="1"/>
            <a:r>
              <a:rPr lang="en-US" sz="2400" dirty="0" smtClean="0"/>
              <a:t>Often called the “average”</a:t>
            </a:r>
          </a:p>
          <a:p>
            <a:pPr lvl="1"/>
            <a:r>
              <a:rPr lang="en-US" sz="2400" dirty="0" smtClean="0"/>
              <a:t>Sum all the values and divide by the count of values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Median</a:t>
            </a:r>
          </a:p>
          <a:p>
            <a:pPr lvl="1"/>
            <a:r>
              <a:rPr lang="en-US" sz="2400" dirty="0" smtClean="0"/>
              <a:t>Value in the middle of a list of quantities</a:t>
            </a:r>
          </a:p>
          <a:p>
            <a:pPr marL="0" indent="0">
              <a:buNone/>
            </a:pPr>
            <a:r>
              <a:rPr lang="en-US" sz="2800" dirty="0" smtClean="0"/>
              <a:t>Mode</a:t>
            </a:r>
          </a:p>
          <a:p>
            <a:pPr lvl="1"/>
            <a:r>
              <a:rPr lang="en-US" sz="2400" dirty="0" smtClean="0"/>
              <a:t>Number which appears most often in a set of numbers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09700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Mean vs median vs mode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291118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Mean vs Median vs Mode – when to use?</a:t>
            </a:r>
          </a:p>
          <a:p>
            <a:r>
              <a:rPr lang="en-US" sz="2800" dirty="0" smtClean="0"/>
              <a:t>Mean</a:t>
            </a:r>
          </a:p>
          <a:p>
            <a:pPr lvl="1"/>
            <a:r>
              <a:rPr lang="en-US" sz="2400" dirty="0" smtClean="0"/>
              <a:t>What can you expect over the long term/many cases?</a:t>
            </a:r>
          </a:p>
          <a:p>
            <a:r>
              <a:rPr lang="en-US" sz="2800" dirty="0" smtClean="0"/>
              <a:t>Median</a:t>
            </a:r>
          </a:p>
          <a:p>
            <a:pPr lvl="1"/>
            <a:r>
              <a:rPr lang="en-US" sz="2400" dirty="0" smtClean="0"/>
              <a:t>What is a typical case?</a:t>
            </a:r>
            <a:endParaRPr lang="en-US" sz="2400" dirty="0" smtClean="0"/>
          </a:p>
          <a:p>
            <a:r>
              <a:rPr lang="en-US" sz="2800" dirty="0" smtClean="0"/>
              <a:t>Mode</a:t>
            </a:r>
          </a:p>
          <a:p>
            <a:pPr lvl="1"/>
            <a:r>
              <a:rPr lang="en-US" sz="2400" dirty="0" smtClean="0"/>
              <a:t>What is most common?</a:t>
            </a:r>
          </a:p>
          <a:p>
            <a:pPr marL="0" indent="0">
              <a:buNone/>
            </a:pPr>
            <a:r>
              <a:rPr lang="en-US" sz="2800" dirty="0" smtClean="0"/>
              <a:t>The best choice will depend a lot on your data and the question you are trying to answer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002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Mean vs median vs mode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Mean vs Median vs Mode – when to use?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 descr="Image result for positively skew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06" y="1599929"/>
            <a:ext cx="7830831" cy="35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524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Descriptive statistics for numerical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61903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Mean, median, and mode</a:t>
            </a:r>
          </a:p>
          <a:p>
            <a:r>
              <a:rPr lang="en-US" sz="2800" dirty="0" smtClean="0"/>
              <a:t>Examples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436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</TotalTime>
  <Words>897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Tw Cen MT</vt:lpstr>
      <vt:lpstr>Circuit</vt:lpstr>
      <vt:lpstr>Data science week 7</vt:lpstr>
      <vt:lpstr>Attendance Code</vt:lpstr>
      <vt:lpstr>Quick notes</vt:lpstr>
      <vt:lpstr>Agenda</vt:lpstr>
      <vt:lpstr>Statistics and EDA</vt:lpstr>
      <vt:lpstr>Descriptive statistics for numerical data</vt:lpstr>
      <vt:lpstr>Mean vs median vs mode</vt:lpstr>
      <vt:lpstr>Mean vs median vs mode</vt:lpstr>
      <vt:lpstr>Descriptive statistics for numerical data</vt:lpstr>
      <vt:lpstr>Percentile Ranks/Quartiles</vt:lpstr>
      <vt:lpstr>Box plots</vt:lpstr>
      <vt:lpstr>Box plots</vt:lpstr>
      <vt:lpstr>Box plots</vt:lpstr>
      <vt:lpstr>Variance and standard deviation</vt:lpstr>
      <vt:lpstr>Variance and standard deviation</vt:lpstr>
      <vt:lpstr>Variance and standard deviation</vt:lpstr>
      <vt:lpstr>Distributions</vt:lpstr>
      <vt:lpstr>Distributions</vt:lpstr>
      <vt:lpstr>Distributions</vt:lpstr>
      <vt:lpstr>Distributions</vt:lpstr>
      <vt:lpstr>Distributions</vt:lpstr>
      <vt:lpstr>Distributions</vt:lpstr>
      <vt:lpstr>Distributions</vt:lpstr>
      <vt:lpstr>The Normal Distribution!</vt:lpstr>
      <vt:lpstr>The Normal Distribution!</vt:lpstr>
      <vt:lpstr>The normal distribution!</vt:lpstr>
      <vt:lpstr>The normal distribution!</vt:lpstr>
      <vt:lpstr>In-class: groupby reading/notebook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207</cp:revision>
  <dcterms:created xsi:type="dcterms:W3CDTF">2019-01-21T21:50:42Z</dcterms:created>
  <dcterms:modified xsi:type="dcterms:W3CDTF">2020-03-11T22:27:37Z</dcterms:modified>
</cp:coreProperties>
</file>