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  <p:sldMasterId id="2147483714" r:id="rId2"/>
  </p:sldMasterIdLst>
  <p:notesMasterIdLst>
    <p:notesMasterId r:id="rId20"/>
  </p:notesMasterIdLst>
  <p:sldIdLst>
    <p:sldId id="256" r:id="rId3"/>
    <p:sldId id="270" r:id="rId4"/>
    <p:sldId id="294" r:id="rId5"/>
    <p:sldId id="318" r:id="rId6"/>
    <p:sldId id="319" r:id="rId7"/>
    <p:sldId id="320" r:id="rId8"/>
    <p:sldId id="321" r:id="rId9"/>
    <p:sldId id="310" r:id="rId10"/>
    <p:sldId id="327" r:id="rId11"/>
    <p:sldId id="322" r:id="rId12"/>
    <p:sldId id="328" r:id="rId13"/>
    <p:sldId id="304" r:id="rId14"/>
    <p:sldId id="308" r:id="rId15"/>
    <p:sldId id="323" r:id="rId16"/>
    <p:sldId id="324" r:id="rId17"/>
    <p:sldId id="325" r:id="rId18"/>
    <p:sldId id="32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38FA62-9F93-8740-87EB-57B89273C877}" v="120" dt="2019-02-10T18:55:25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1657" autoAdjust="0"/>
  </p:normalViewPr>
  <p:slideViewPr>
    <p:cSldViewPr snapToGrid="0" snapToObjects="1">
      <p:cViewPr varScale="1">
        <p:scale>
          <a:sx n="104" d="100"/>
          <a:sy n="104" d="100"/>
        </p:scale>
        <p:origin x="756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46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LOSBERG, CHRISTOPHER [AG/1005]" userId="c5d2ba1d-1225-4fef-a422-877378546cc9" providerId="ADAL" clId="{8D1055E3-7626-CC44-94B9-8319B01EBEF0}"/>
    <pc:docChg chg="modSld">
      <pc:chgData name="SCHLOSBERG, CHRISTOPHER [AG/1005]" userId="c5d2ba1d-1225-4fef-a422-877378546cc9" providerId="ADAL" clId="{8D1055E3-7626-CC44-94B9-8319B01EBEF0}" dt="2019-01-21T22:59:01.831" v="75" actId="20577"/>
      <pc:docMkLst>
        <pc:docMk/>
      </pc:docMkLst>
      <pc:sldChg chg="modSp">
        <pc:chgData name="SCHLOSBERG, CHRISTOPHER [AG/1005]" userId="c5d2ba1d-1225-4fef-a422-877378546cc9" providerId="ADAL" clId="{8D1055E3-7626-CC44-94B9-8319B01EBEF0}" dt="2019-01-21T22:13:08.903" v="51" actId="20577"/>
        <pc:sldMkLst>
          <pc:docMk/>
          <pc:sldMk cId="3681439668" sldId="259"/>
        </pc:sldMkLst>
        <pc:graphicFrameChg chg="mod">
          <ac:chgData name="SCHLOSBERG, CHRISTOPHER [AG/1005]" userId="c5d2ba1d-1225-4fef-a422-877378546cc9" providerId="ADAL" clId="{8D1055E3-7626-CC44-94B9-8319B01EBEF0}" dt="2019-01-21T22:13:08.903" v="51" actId="20577"/>
          <ac:graphicFrameMkLst>
            <pc:docMk/>
            <pc:sldMk cId="3681439668" sldId="259"/>
            <ac:graphicFrameMk id="5" creationId="{7278D41F-08AE-4087-9013-FDFDC48BAE94}"/>
          </ac:graphicFrameMkLst>
        </pc:graphicFrameChg>
      </pc:sldChg>
      <pc:sldChg chg="modSp">
        <pc:chgData name="SCHLOSBERG, CHRISTOPHER [AG/1005]" userId="c5d2ba1d-1225-4fef-a422-877378546cc9" providerId="ADAL" clId="{8D1055E3-7626-CC44-94B9-8319B01EBEF0}" dt="2019-01-21T22:59:01.831" v="75" actId="20577"/>
        <pc:sldMkLst>
          <pc:docMk/>
          <pc:sldMk cId="1734265133" sldId="261"/>
        </pc:sldMkLst>
        <pc:graphicFrameChg chg="mod">
          <ac:chgData name="SCHLOSBERG, CHRISTOPHER [AG/1005]" userId="c5d2ba1d-1225-4fef-a422-877378546cc9" providerId="ADAL" clId="{8D1055E3-7626-CC44-94B9-8319B01EBEF0}" dt="2019-01-21T22:59:01.831" v="75" actId="20577"/>
          <ac:graphicFrameMkLst>
            <pc:docMk/>
            <pc:sldMk cId="1734265133" sldId="261"/>
            <ac:graphicFrameMk id="5" creationId="{4605EDA2-E6E2-4DE4-9241-892775754CA6}"/>
          </ac:graphicFrameMkLst>
        </pc:graphicFrameChg>
      </pc:sldChg>
      <pc:sldChg chg="modSp">
        <pc:chgData name="SCHLOSBERG, CHRISTOPHER [AG/1005]" userId="c5d2ba1d-1225-4fef-a422-877378546cc9" providerId="ADAL" clId="{8D1055E3-7626-CC44-94B9-8319B01EBEF0}" dt="2019-01-21T22:18:07.384" v="61" actId="20577"/>
        <pc:sldMkLst>
          <pc:docMk/>
          <pc:sldMk cId="539505586" sldId="266"/>
        </pc:sldMkLst>
        <pc:spChg chg="mod">
          <ac:chgData name="SCHLOSBERG, CHRISTOPHER [AG/1005]" userId="c5d2ba1d-1225-4fef-a422-877378546cc9" providerId="ADAL" clId="{8D1055E3-7626-CC44-94B9-8319B01EBEF0}" dt="2019-01-21T22:18:07.384" v="61" actId="20577"/>
          <ac:spMkLst>
            <pc:docMk/>
            <pc:sldMk cId="539505586" sldId="266"/>
            <ac:spMk id="3" creationId="{02B65055-BFD0-4E49-8C31-2B3340B1576B}"/>
          </ac:spMkLst>
        </pc:spChg>
      </pc:sldChg>
    </pc:docChg>
  </pc:docChgLst>
  <pc:docChgLst>
    <pc:chgData name="SCHLOSBERG, CHRISTOPHER [AG/1005]" userId="c5d2ba1d-1225-4fef-a422-877378546cc9" providerId="ADAL" clId="{4638FA62-9F93-8740-87EB-57B89273C877}"/>
    <pc:docChg chg="modSld">
      <pc:chgData name="SCHLOSBERG, CHRISTOPHER [AG/1005]" userId="c5d2ba1d-1225-4fef-a422-877378546cc9" providerId="ADAL" clId="{4638FA62-9F93-8740-87EB-57B89273C877}" dt="2019-02-10T18:55:25.894" v="119" actId="20577"/>
      <pc:docMkLst>
        <pc:docMk/>
      </pc:docMkLst>
      <pc:sldChg chg="modSp">
        <pc:chgData name="SCHLOSBERG, CHRISTOPHER [AG/1005]" userId="c5d2ba1d-1225-4fef-a422-877378546cc9" providerId="ADAL" clId="{4638FA62-9F93-8740-87EB-57B89273C877}" dt="2019-02-10T18:55:25.894" v="119" actId="20577"/>
        <pc:sldMkLst>
          <pc:docMk/>
          <pc:sldMk cId="3681439668" sldId="259"/>
        </pc:sldMkLst>
        <pc:graphicFrameChg chg="mod">
          <ac:chgData name="SCHLOSBERG, CHRISTOPHER [AG/1005]" userId="c5d2ba1d-1225-4fef-a422-877378546cc9" providerId="ADAL" clId="{4638FA62-9F93-8740-87EB-57B89273C877}" dt="2019-02-10T18:55:25.894" v="119" actId="20577"/>
          <ac:graphicFrameMkLst>
            <pc:docMk/>
            <pc:sldMk cId="3681439668" sldId="259"/>
            <ac:graphicFrameMk id="5" creationId="{7278D41F-08AE-4087-9013-FDFDC48BAE94}"/>
          </ac:graphicFrameMkLst>
        </pc:graphicFrameChg>
      </pc:sldChg>
      <pc:sldChg chg="modSp">
        <pc:chgData name="SCHLOSBERG, CHRISTOPHER [AG/1005]" userId="c5d2ba1d-1225-4fef-a422-877378546cc9" providerId="ADAL" clId="{4638FA62-9F93-8740-87EB-57B89273C877}" dt="2019-02-10T18:55:07.828" v="92" actId="20577"/>
        <pc:sldMkLst>
          <pc:docMk/>
          <pc:sldMk cId="1734265133" sldId="261"/>
        </pc:sldMkLst>
        <pc:graphicFrameChg chg="mod">
          <ac:chgData name="SCHLOSBERG, CHRISTOPHER [AG/1005]" userId="c5d2ba1d-1225-4fef-a422-877378546cc9" providerId="ADAL" clId="{4638FA62-9F93-8740-87EB-57B89273C877}" dt="2019-02-10T18:55:07.828" v="92" actId="20577"/>
          <ac:graphicFrameMkLst>
            <pc:docMk/>
            <pc:sldMk cId="1734265133" sldId="261"/>
            <ac:graphicFrameMk id="5" creationId="{4605EDA2-E6E2-4DE4-9241-892775754CA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509C1-968E-4E8F-8C6E-F37E7FAB59AB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26AB2-1993-43FC-A63D-72650E64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4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CBC2F66-A434-B045-A008-1061E26ACC0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6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6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6980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83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33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03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97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54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2/19/2020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249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2/19/2020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17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13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2/19/2020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4120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2/19/2020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844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2/19/2020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9620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2/19/2020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6148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2/19/2020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4701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2/19/2020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9008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2/19/2020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518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2/19/2020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8311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2/19/2020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2903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2/19/2020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292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877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2/19/2020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0839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2/19/2020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0773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2/19/2020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364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2/19/2020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4689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2/19/2020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20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9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4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6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3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2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9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C2F66-A434-B045-A008-1061E26ACC0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33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2/19/2020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9543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challenges/np-min-and-max/proble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r.io/tutorials/learn-pyth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4e.com/lesson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challenges/np-array-mathematics/proble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07A758-AEE3-F448-B52F-E54C9D78C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 week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113600D-E305-CB4E-BFB0-C1EC00DBC4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Winter 2020 </a:t>
            </a:r>
            <a:r>
              <a:rPr lang="en-US" dirty="0"/>
              <a:t>Data Science Cohort</a:t>
            </a:r>
          </a:p>
        </p:txBody>
      </p:sp>
    </p:spTree>
    <p:extLst>
      <p:ext uri="{BB962C8B-B14F-4D97-AF65-F5344CB8AC3E}">
        <p14:creationId xmlns:p14="http://schemas.microsoft.com/office/powerpoint/2010/main" val="3130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Homework review </a:t>
            </a:r>
            <a:r>
              <a:rPr lang="en-US" dirty="0" smtClean="0">
                <a:solidFill>
                  <a:srgbClr val="FFFFFF"/>
                </a:solidFill>
              </a:rPr>
              <a:t>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438357" y="1159120"/>
            <a:ext cx="6810667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 smtClean="0"/>
              <a:t>Hackerrank</a:t>
            </a:r>
            <a:r>
              <a:rPr lang="en-US" sz="3200" dirty="0" smtClean="0"/>
              <a:t>: </a:t>
            </a:r>
            <a:r>
              <a:rPr lang="en-US" sz="3200" dirty="0" smtClean="0"/>
              <a:t>Min Max</a:t>
            </a:r>
          </a:p>
          <a:p>
            <a:r>
              <a:rPr lang="en-US" sz="3200" dirty="0" smtClean="0"/>
              <a:t>Find the maximum minimum over axis 1</a:t>
            </a:r>
          </a:p>
          <a:p>
            <a:r>
              <a:rPr lang="en-US" sz="3200" dirty="0" smtClean="0"/>
              <a:t>Let’s talk about axis 0 and 1</a:t>
            </a:r>
            <a:endParaRPr lang="en-US" sz="3200" dirty="0" smtClean="0"/>
          </a:p>
          <a:p>
            <a:r>
              <a:rPr lang="en-US" sz="3200" dirty="0">
                <a:hlinkClick r:id="rId3"/>
              </a:rPr>
              <a:t>https://www.hackerrank.com/challenges/np-min-and-max/problem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09529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Axis = 0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Axis = 1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438357" y="1159120"/>
            <a:ext cx="7217934" cy="3541714"/>
          </a:xfrm>
        </p:spPr>
        <p:txBody>
          <a:bodyPr>
            <a:noAutofit/>
          </a:bodyPr>
          <a:lstStyle/>
          <a:p>
            <a:r>
              <a:rPr lang="en-US" sz="2800" dirty="0" smtClean="0"/>
              <a:t>Axis 0 and 1 is how you specify whether you want to do something to all the rows or to all the columns</a:t>
            </a:r>
          </a:p>
          <a:p>
            <a:pPr lvl="1" fontAlgn="base"/>
            <a:r>
              <a:rPr lang="en-US" sz="2400" dirty="0"/>
              <a:t>Axis 0 will act on all the ROWS in each COLUMN</a:t>
            </a:r>
          </a:p>
          <a:p>
            <a:pPr lvl="1" fontAlgn="base"/>
            <a:r>
              <a:rPr lang="en-US" sz="2400" dirty="0"/>
              <a:t>Axis 1 will act on all the COLUMNS in each ROW</a:t>
            </a:r>
          </a:p>
          <a:p>
            <a:r>
              <a:rPr lang="en-US" sz="2800" dirty="0" smtClean="0"/>
              <a:t>The way I remember it: </a:t>
            </a:r>
          </a:p>
          <a:p>
            <a:pPr lvl="1"/>
            <a:r>
              <a:rPr lang="en-US" sz="2400" dirty="0" smtClean="0"/>
              <a:t>If you do something along an axis, you’ll only have one of that axis left afterwards</a:t>
            </a:r>
          </a:p>
          <a:p>
            <a:r>
              <a:rPr lang="en-US" sz="2800" dirty="0" smtClean="0"/>
              <a:t>Let’s see an example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4399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291" y="2689715"/>
            <a:ext cx="7675419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In-class assignment: </a:t>
            </a:r>
            <a:r>
              <a:rPr lang="en-US" dirty="0" smtClean="0"/>
              <a:t>python practice with notebooks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39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In-Class assignment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72" y="647579"/>
            <a:ext cx="6613463" cy="3133261"/>
          </a:xfrm>
        </p:spPr>
        <p:txBody>
          <a:bodyPr>
            <a:noAutofit/>
          </a:bodyPr>
          <a:lstStyle/>
          <a:p>
            <a:r>
              <a:rPr lang="en-US" dirty="0" smtClean="0"/>
              <a:t>I’m going to upload 3 notebooks to slack. They’ll also be </a:t>
            </a:r>
            <a:r>
              <a:rPr lang="en-US" dirty="0" smtClean="0"/>
              <a:t>on the Data Science </a:t>
            </a:r>
            <a:r>
              <a:rPr lang="en-US" dirty="0" err="1"/>
              <a:t>G</a:t>
            </a:r>
            <a:r>
              <a:rPr lang="en-US" dirty="0" err="1" smtClean="0"/>
              <a:t>ithub</a:t>
            </a:r>
            <a:r>
              <a:rPr lang="en-US" dirty="0" smtClean="0"/>
              <a:t> in week 4</a:t>
            </a:r>
          </a:p>
          <a:p>
            <a:pPr lvl="1"/>
            <a:r>
              <a:rPr lang="en-US" dirty="0" smtClean="0"/>
              <a:t>Notebook 1 – Lists, Types, Loops</a:t>
            </a:r>
          </a:p>
          <a:p>
            <a:pPr lvl="1"/>
            <a:r>
              <a:rPr lang="en-US" dirty="0" smtClean="0"/>
              <a:t>Notebook 2 –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lvl="1"/>
            <a:r>
              <a:rPr lang="en-US" dirty="0" smtClean="0"/>
              <a:t>Notebook 3 – Bonus challenge</a:t>
            </a:r>
          </a:p>
          <a:p>
            <a:r>
              <a:rPr lang="en-US" dirty="0" smtClean="0"/>
              <a:t>It will say in a couple places “don’t change this block of code”, but otherwise it’s all up to you</a:t>
            </a:r>
          </a:p>
          <a:p>
            <a:r>
              <a:rPr lang="en-US" dirty="0" smtClean="0"/>
              <a:t>Please feel free to work in groups, but at the end of class today, upload your own notebook files (as much as you were able to complete)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3648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Notebook 1 review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72" y="380759"/>
            <a:ext cx="6613463" cy="3133261"/>
          </a:xfrm>
        </p:spPr>
        <p:txBody>
          <a:bodyPr>
            <a:noAutofit/>
          </a:bodyPr>
          <a:lstStyle/>
          <a:p>
            <a:r>
              <a:rPr lang="en-US" sz="2800" dirty="0" smtClean="0"/>
              <a:t>How many numbers are in </a:t>
            </a:r>
            <a:r>
              <a:rPr lang="en-US" sz="2800" dirty="0" err="1" smtClean="0"/>
              <a:t>practice_list</a:t>
            </a:r>
            <a:r>
              <a:rPr lang="en-US" sz="2800" dirty="0" smtClean="0"/>
              <a:t>?</a:t>
            </a:r>
          </a:p>
          <a:p>
            <a:r>
              <a:rPr lang="en-US" sz="2800" dirty="0" smtClean="0"/>
              <a:t>What are the first, last, and 10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numbers?</a:t>
            </a:r>
          </a:p>
          <a:p>
            <a:r>
              <a:rPr lang="en-US" sz="2800" dirty="0" smtClean="0"/>
              <a:t>Did your print statements work like you expected?</a:t>
            </a:r>
          </a:p>
          <a:p>
            <a:r>
              <a:rPr lang="en-US" sz="2800" dirty="0" smtClean="0"/>
              <a:t>What are the students’ average grades?</a:t>
            </a:r>
          </a:p>
          <a:p>
            <a:r>
              <a:rPr lang="en-US" sz="2800" dirty="0" smtClean="0"/>
              <a:t>What are the students’ best subjects?</a:t>
            </a:r>
          </a:p>
          <a:p>
            <a:r>
              <a:rPr lang="en-US" sz="2800" dirty="0" smtClean="0"/>
              <a:t>What is each subject’s average grade?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60199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Notebook 2 review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9408" y="1065406"/>
            <a:ext cx="6613463" cy="3133261"/>
          </a:xfrm>
        </p:spPr>
        <p:txBody>
          <a:bodyPr>
            <a:noAutofit/>
          </a:bodyPr>
          <a:lstStyle/>
          <a:p>
            <a:r>
              <a:rPr lang="en-US" sz="2800" dirty="0" smtClean="0"/>
              <a:t>How did you generate your arrays?</a:t>
            </a:r>
          </a:p>
          <a:p>
            <a:r>
              <a:rPr lang="en-US" sz="2800" dirty="0" smtClean="0"/>
              <a:t>What was the highest and lowest number in your array?</a:t>
            </a:r>
          </a:p>
          <a:p>
            <a:r>
              <a:rPr lang="en-US" sz="2800" dirty="0" smtClean="0"/>
              <a:t>How many even numbers did you have in your array? Any surprises?</a:t>
            </a:r>
          </a:p>
          <a:p>
            <a:r>
              <a:rPr lang="en-US" sz="2800" dirty="0" smtClean="0"/>
              <a:t>How did you add your arrays?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42754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Notebook 3 review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9408" y="2891844"/>
            <a:ext cx="6613463" cy="740697"/>
          </a:xfrm>
        </p:spPr>
        <p:txBody>
          <a:bodyPr>
            <a:noAutofit/>
          </a:bodyPr>
          <a:lstStyle/>
          <a:p>
            <a:r>
              <a:rPr lang="en-US" sz="2800" dirty="0" smtClean="0"/>
              <a:t>Anyone have a solution to share?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47624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291" y="2689715"/>
            <a:ext cx="7675419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In-class assignment: </a:t>
            </a:r>
            <a:r>
              <a:rPr lang="en-US" dirty="0" smtClean="0"/>
              <a:t>Numerical computing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23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Attendance Code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2609" y="3076768"/>
            <a:ext cx="6613463" cy="6779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Attendance code time!</a:t>
            </a:r>
          </a:p>
        </p:txBody>
      </p:sp>
    </p:spTree>
    <p:extLst>
      <p:ext uri="{BB962C8B-B14F-4D97-AF65-F5344CB8AC3E}">
        <p14:creationId xmlns:p14="http://schemas.microsoft.com/office/powerpoint/2010/main" val="1499382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Python - </a:t>
            </a:r>
            <a:r>
              <a:rPr lang="en-US" dirty="0" err="1" smtClean="0">
                <a:solidFill>
                  <a:srgbClr val="FFFFFF"/>
                </a:solidFill>
              </a:rPr>
              <a:t>Numpy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18" y="625204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Today’s Agenda:</a:t>
            </a:r>
          </a:p>
          <a:p>
            <a:r>
              <a:rPr lang="en-US" sz="3200" dirty="0" smtClean="0"/>
              <a:t>Check-in on Python</a:t>
            </a:r>
          </a:p>
          <a:p>
            <a:pPr lvl="1"/>
            <a:r>
              <a:rPr lang="en-US" sz="2800" dirty="0" smtClean="0"/>
              <a:t>Other resources and a favor to ask</a:t>
            </a:r>
          </a:p>
          <a:p>
            <a:r>
              <a:rPr lang="en-US" sz="3200" dirty="0" err="1" smtClean="0"/>
              <a:t>Numpy</a:t>
            </a:r>
            <a:endParaRPr lang="en-US" sz="3200" dirty="0" smtClean="0"/>
          </a:p>
          <a:p>
            <a:r>
              <a:rPr lang="en-US" sz="3200" dirty="0" smtClean="0"/>
              <a:t>Homework Review</a:t>
            </a:r>
          </a:p>
          <a:p>
            <a:r>
              <a:rPr lang="en-US" sz="3200" dirty="0" smtClean="0"/>
              <a:t>In-Class: switching things up!</a:t>
            </a:r>
          </a:p>
          <a:p>
            <a:pPr lvl="1"/>
            <a:r>
              <a:rPr lang="en-US" sz="2800" dirty="0" smtClean="0"/>
              <a:t>Practice Python Notebooks</a:t>
            </a:r>
            <a:endParaRPr lang="en-US" sz="2800" dirty="0" smtClean="0"/>
          </a:p>
          <a:p>
            <a:pPr marL="0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281157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Check-in on python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18" y="625204"/>
            <a:ext cx="6613463" cy="4764502"/>
          </a:xfrm>
        </p:spPr>
        <p:txBody>
          <a:bodyPr>
            <a:noAutofit/>
          </a:bodyPr>
          <a:lstStyle/>
          <a:p>
            <a:r>
              <a:rPr lang="en-US" sz="3200" dirty="0" smtClean="0"/>
              <a:t>It will be important when we switch over to machine learning that you have a loose grasp of Python</a:t>
            </a:r>
          </a:p>
          <a:p>
            <a:pPr lvl="1"/>
            <a:r>
              <a:rPr lang="en-US" sz="2200" dirty="0" smtClean="0"/>
              <a:t>Doesn’t have to be everything!</a:t>
            </a:r>
          </a:p>
          <a:p>
            <a:r>
              <a:rPr lang="en-US" sz="3200" dirty="0" smtClean="0"/>
              <a:t>Gotten lots of feedback that </a:t>
            </a:r>
            <a:r>
              <a:rPr lang="en-US" sz="3200" dirty="0" err="1" smtClean="0"/>
              <a:t>HackerRank</a:t>
            </a:r>
            <a:r>
              <a:rPr lang="en-US" sz="3200" dirty="0" smtClean="0"/>
              <a:t> is challenging</a:t>
            </a:r>
          </a:p>
          <a:p>
            <a:r>
              <a:rPr lang="en-US" sz="3200" dirty="0" smtClean="0"/>
              <a:t>How are you all feeling?</a:t>
            </a: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568757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Check-in on python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18" y="625204"/>
            <a:ext cx="6613463" cy="4764502"/>
          </a:xfrm>
        </p:spPr>
        <p:txBody>
          <a:bodyPr>
            <a:noAutofit/>
          </a:bodyPr>
          <a:lstStyle/>
          <a:p>
            <a:r>
              <a:rPr lang="en-US" sz="3200" dirty="0" smtClean="0"/>
              <a:t>If you feel like you need more help or practice with Python:</a:t>
            </a:r>
          </a:p>
          <a:p>
            <a:pPr lvl="1"/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hackr.io/tutorials/learn-python</a:t>
            </a:r>
            <a:endParaRPr lang="en-US" sz="2800" dirty="0" smtClean="0"/>
          </a:p>
          <a:p>
            <a:pPr lvl="1"/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www.py4e.com/lessons</a:t>
            </a:r>
            <a:endParaRPr lang="en-US" sz="2800" dirty="0" smtClean="0"/>
          </a:p>
          <a:p>
            <a:pPr lvl="1"/>
            <a:r>
              <a:rPr lang="en-US" sz="2800" dirty="0" err="1" smtClean="0"/>
              <a:t>Udemy</a:t>
            </a:r>
            <a:r>
              <a:rPr lang="en-US" sz="2800" dirty="0" smtClean="0"/>
              <a:t>, </a:t>
            </a:r>
            <a:r>
              <a:rPr lang="en-US" sz="2800" dirty="0" err="1" smtClean="0"/>
              <a:t>Udacity</a:t>
            </a:r>
            <a:endParaRPr lang="en-US" sz="2800" dirty="0" smtClean="0"/>
          </a:p>
          <a:p>
            <a:pPr lvl="1"/>
            <a:r>
              <a:rPr lang="en-US" sz="2800" dirty="0" err="1" smtClean="0"/>
              <a:t>Codecademy</a:t>
            </a:r>
            <a:r>
              <a:rPr lang="en-US" sz="2800" dirty="0" smtClean="0"/>
              <a:t> (free IF Python 2…)</a:t>
            </a:r>
          </a:p>
          <a:p>
            <a:r>
              <a:rPr lang="en-US" sz="3200" dirty="0" smtClean="0"/>
              <a:t>Favor to ask:</a:t>
            </a:r>
          </a:p>
          <a:p>
            <a:pPr lvl="1"/>
            <a:r>
              <a:rPr lang="en-US" sz="2800" dirty="0" smtClean="0"/>
              <a:t>If you try these resources, please let me know if you like/dislike them</a:t>
            </a:r>
            <a:endParaRPr lang="en-US" sz="2800" dirty="0" smtClean="0"/>
          </a:p>
          <a:p>
            <a:pPr marL="0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562574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numpy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18" y="625204"/>
            <a:ext cx="6613463" cy="4764502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Numpy</a:t>
            </a:r>
            <a:r>
              <a:rPr lang="en-US" sz="3200" dirty="0" smtClean="0"/>
              <a:t> – powerful library that lets you work with arrays/matrices</a:t>
            </a:r>
          </a:p>
          <a:p>
            <a:r>
              <a:rPr lang="en-US" sz="3200" dirty="0" err="1" smtClean="0"/>
              <a:t>Numpy</a:t>
            </a:r>
            <a:r>
              <a:rPr lang="en-US" sz="3200" dirty="0" smtClean="0"/>
              <a:t> arrays similar to lists, except all data must be same type</a:t>
            </a:r>
          </a:p>
          <a:p>
            <a:r>
              <a:rPr lang="en-US" sz="3200" dirty="0" smtClean="0"/>
              <a:t>We will see </a:t>
            </a:r>
            <a:r>
              <a:rPr lang="en-US" sz="3200" dirty="0" err="1" smtClean="0"/>
              <a:t>numpy</a:t>
            </a:r>
            <a:r>
              <a:rPr lang="en-US" sz="3200" dirty="0" smtClean="0"/>
              <a:t> a lot in machine learning – essential for linear algebra operations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52094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numpy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18" y="625204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A note on importing libraries</a:t>
            </a:r>
          </a:p>
          <a:p>
            <a:r>
              <a:rPr lang="en-US" sz="3200" dirty="0" smtClean="0"/>
              <a:t>import </a:t>
            </a:r>
            <a:r>
              <a:rPr lang="en-US" sz="3200" dirty="0" err="1" smtClean="0"/>
              <a:t>numpy</a:t>
            </a:r>
            <a:endParaRPr lang="en-US" sz="3200" dirty="0" smtClean="0"/>
          </a:p>
          <a:p>
            <a:r>
              <a:rPr lang="en-US" sz="3200" dirty="0" smtClean="0"/>
              <a:t>import </a:t>
            </a:r>
            <a:r>
              <a:rPr lang="en-US" sz="3200" dirty="0" err="1" smtClean="0"/>
              <a:t>numpy</a:t>
            </a:r>
            <a:r>
              <a:rPr lang="en-US" sz="3200" dirty="0" smtClean="0"/>
              <a:t> as np</a:t>
            </a:r>
          </a:p>
          <a:p>
            <a:r>
              <a:rPr lang="en-US" sz="3200" dirty="0"/>
              <a:t>import </a:t>
            </a:r>
            <a:r>
              <a:rPr lang="en-US" sz="3200" dirty="0" err="1"/>
              <a:t>matplotlib.pyplot</a:t>
            </a:r>
            <a:r>
              <a:rPr lang="en-US" sz="3200" dirty="0"/>
              <a:t> as </a:t>
            </a:r>
            <a:r>
              <a:rPr lang="en-US" sz="3200" dirty="0" err="1"/>
              <a:t>plt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20624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210" y="2689715"/>
            <a:ext cx="4389581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Homework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4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Homework review </a:t>
            </a:r>
            <a:r>
              <a:rPr lang="en-US" dirty="0">
                <a:solidFill>
                  <a:srgbClr val="FFFFFF"/>
                </a:solidFill>
              </a:rPr>
              <a:t>1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438357" y="1159120"/>
            <a:ext cx="6810667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 smtClean="0"/>
              <a:t>Hackerrank</a:t>
            </a:r>
            <a:r>
              <a:rPr lang="en-US" sz="3200" dirty="0" smtClean="0"/>
              <a:t>: </a:t>
            </a:r>
            <a:r>
              <a:rPr lang="en-US" sz="3200" dirty="0" smtClean="0"/>
              <a:t>Array Mathematics </a:t>
            </a:r>
          </a:p>
          <a:p>
            <a:r>
              <a:rPr lang="en-US" sz="3200" dirty="0" smtClean="0"/>
              <a:t>Do Math with A and B</a:t>
            </a:r>
            <a:endParaRPr lang="en-US" sz="3200" dirty="0" smtClean="0"/>
          </a:p>
          <a:p>
            <a:r>
              <a:rPr lang="en-US" sz="3200" dirty="0" smtClean="0">
                <a:hlinkClick r:id="rId3"/>
              </a:rPr>
              <a:t>https</a:t>
            </a:r>
            <a:r>
              <a:rPr lang="en-US" sz="3200" dirty="0">
                <a:hlinkClick r:id="rId3"/>
              </a:rPr>
              <a:t>://www.hackerrank.com/challenges/np-array-mathematics/problem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732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3C96DE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1_Circuit">
  <a:themeElements>
    <a:clrScheme name="Custom 2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3C96DE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5861</TotalTime>
  <Words>518</Words>
  <Application>Microsoft Office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Trebuchet MS</vt:lpstr>
      <vt:lpstr>Tw Cen MT</vt:lpstr>
      <vt:lpstr>Circuit</vt:lpstr>
      <vt:lpstr>1_Circuit</vt:lpstr>
      <vt:lpstr>Data science week 4</vt:lpstr>
      <vt:lpstr>Attendance Code</vt:lpstr>
      <vt:lpstr>Python - Numpy</vt:lpstr>
      <vt:lpstr>Check-in on python</vt:lpstr>
      <vt:lpstr>Check-in on python</vt:lpstr>
      <vt:lpstr>numpy</vt:lpstr>
      <vt:lpstr>numpy</vt:lpstr>
      <vt:lpstr>Homework Review</vt:lpstr>
      <vt:lpstr>Homework review 1</vt:lpstr>
      <vt:lpstr>Homework review 2</vt:lpstr>
      <vt:lpstr>Axis = 0 Axis = 1</vt:lpstr>
      <vt:lpstr>In-class assignment: python practice with notebooks</vt:lpstr>
      <vt:lpstr>In-Class assignment</vt:lpstr>
      <vt:lpstr>Notebook 1 review</vt:lpstr>
      <vt:lpstr>Notebook 2 review</vt:lpstr>
      <vt:lpstr>Notebook 3 review</vt:lpstr>
      <vt:lpstr>In-class assignment: Numerical computing notebook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CoderGirl!</dc:title>
  <dc:creator>SCHLOSBERG, CHRISTOPHER [AG/1005]</dc:creator>
  <cp:lastModifiedBy>Michelle Faits</cp:lastModifiedBy>
  <cp:revision>122</cp:revision>
  <dcterms:created xsi:type="dcterms:W3CDTF">2019-01-21T21:50:42Z</dcterms:created>
  <dcterms:modified xsi:type="dcterms:W3CDTF">2020-02-20T02:30:54Z</dcterms:modified>
</cp:coreProperties>
</file>