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404" r:id="rId3"/>
    <p:sldId id="403" r:id="rId4"/>
    <p:sldId id="434" r:id="rId5"/>
    <p:sldId id="436" r:id="rId6"/>
    <p:sldId id="435" r:id="rId7"/>
    <p:sldId id="441" r:id="rId8"/>
    <p:sldId id="439" r:id="rId9"/>
    <p:sldId id="440" r:id="rId10"/>
    <p:sldId id="438" r:id="rId11"/>
    <p:sldId id="442" r:id="rId12"/>
    <p:sldId id="4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2220" autoAdjust="0"/>
  </p:normalViewPr>
  <p:slideViewPr>
    <p:cSldViewPr snapToGrid="0" snapToObjects="1">
      <p:cViewPr varScale="1">
        <p:scale>
          <a:sx n="80" d="100"/>
          <a:sy n="80" d="100"/>
        </p:scale>
        <p:origin x="120" y="8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notebook.readthedocs.io/en/stable/examples/Notebook/Working%20With%20Markdown%20Cell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ibm-data-science-experience/markdown-for-jupyter-notebooks-cheatsheet-386c05aee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Feature Engineering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736270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Lots you can do for feature engineering, </a:t>
            </a:r>
            <a:r>
              <a:rPr lang="en-US" sz="2800" dirty="0" err="1" smtClean="0"/>
              <a:t>e.g</a:t>
            </a:r>
            <a:r>
              <a:rPr lang="en-US" sz="2800" dirty="0" smtClean="0"/>
              <a:t>….</a:t>
            </a:r>
            <a:endParaRPr lang="en-US" sz="2800" dirty="0" smtClean="0"/>
          </a:p>
          <a:p>
            <a:r>
              <a:rPr lang="en-US" sz="2800" dirty="0" smtClean="0"/>
              <a:t>Encoding categorical variables</a:t>
            </a:r>
          </a:p>
          <a:p>
            <a:pPr lvl="1"/>
            <a:r>
              <a:rPr lang="en-US" sz="2400" dirty="0" smtClean="0"/>
              <a:t>One-Hot Encoding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dataset = </a:t>
            </a:r>
            <a:r>
              <a:rPr lang="en-US" sz="2400" dirty="0" err="1"/>
              <a:t>pd.get_dummies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, columns = ['sex','</a:t>
            </a:r>
            <a:r>
              <a:rPr lang="en-US" sz="2400" dirty="0" err="1"/>
              <a:t>cp</a:t>
            </a:r>
            <a:r>
              <a:rPr lang="en-US" sz="2400" dirty="0"/>
              <a:t>'])</a:t>
            </a: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32307"/>
            <a:ext cx="65" cy="921815"/>
          </a:xfrm>
          <a:prstGeom prst="rect">
            <a:avLst/>
          </a:prstGeom>
          <a:solidFill>
            <a:srgbClr val="F6F6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  <p:pic>
        <p:nvPicPr>
          <p:cNvPr id="5122" name="Picture 2" descr="Using Categorical Data with One Hot Encoding | Kag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81" y="2140158"/>
            <a:ext cx="5722377" cy="224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93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What else can I do?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Ideas</a:t>
            </a:r>
          </a:p>
          <a:p>
            <a:r>
              <a:rPr lang="en-US" sz="2800" dirty="0" smtClean="0"/>
              <a:t>Consider your split strategy</a:t>
            </a:r>
          </a:p>
          <a:p>
            <a:pPr lvl="1"/>
            <a:r>
              <a:rPr lang="en-US" dirty="0" smtClean="0"/>
              <a:t>Write up your thoughts</a:t>
            </a:r>
          </a:p>
          <a:p>
            <a:r>
              <a:rPr lang="en-US" sz="2800" dirty="0" smtClean="0"/>
              <a:t>Try different classifier models</a:t>
            </a:r>
          </a:p>
          <a:p>
            <a:pPr lvl="1"/>
            <a:r>
              <a:rPr lang="en-US" sz="2400" dirty="0" smtClean="0"/>
              <a:t>Decision Tree?</a:t>
            </a:r>
          </a:p>
          <a:p>
            <a:r>
              <a:rPr lang="en-US" sz="2800" dirty="0" smtClean="0"/>
              <a:t>Try different result metrics</a:t>
            </a:r>
          </a:p>
          <a:p>
            <a:pPr lvl="1"/>
            <a:r>
              <a:rPr lang="en-US" sz="2400" dirty="0" smtClean="0"/>
              <a:t>Precision/recall?</a:t>
            </a:r>
          </a:p>
          <a:p>
            <a:r>
              <a:rPr lang="en-US" sz="2800" dirty="0" smtClean="0"/>
              <a:t>Try comparing results of the same model after different feature engineering steps</a:t>
            </a:r>
          </a:p>
          <a:p>
            <a:pPr lvl="1"/>
            <a:r>
              <a:rPr lang="en-US" sz="2400" dirty="0" smtClean="0"/>
              <a:t>E.g. first try all columns, get baseline accuracy, then select a subset, or normalize, or…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32307"/>
            <a:ext cx="65" cy="921815"/>
          </a:xfrm>
          <a:prstGeom prst="rect">
            <a:avLst/>
          </a:prstGeom>
          <a:solidFill>
            <a:srgbClr val="F6F6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63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Markdown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Some quick Markdown tips (optional, for style) (</a:t>
            </a:r>
            <a:r>
              <a:rPr lang="en-US" sz="2800" dirty="0" smtClean="0">
                <a:hlinkClick r:id="rId3"/>
              </a:rPr>
              <a:t>Documentation</a:t>
            </a:r>
            <a:r>
              <a:rPr lang="en-US" sz="2800" dirty="0" smtClean="0"/>
              <a:t>) (</a:t>
            </a:r>
            <a:r>
              <a:rPr lang="en-US" sz="2800" dirty="0" smtClean="0">
                <a:hlinkClick r:id="rId4"/>
              </a:rPr>
              <a:t>Nice cheat sheet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Italic – single asterisks</a:t>
            </a:r>
          </a:p>
          <a:p>
            <a:r>
              <a:rPr lang="en-US" sz="2800" dirty="0" smtClean="0"/>
              <a:t>Bold – double asterisks</a:t>
            </a:r>
          </a:p>
          <a:p>
            <a:r>
              <a:rPr lang="en-US" sz="2800" dirty="0" smtClean="0"/>
              <a:t>Bullet points – dash space, sub bullet with tab dash space</a:t>
            </a:r>
          </a:p>
          <a:p>
            <a:r>
              <a:rPr lang="en-US" sz="2800" dirty="0" smtClean="0"/>
              <a:t>Headers</a:t>
            </a:r>
          </a:p>
          <a:p>
            <a:pPr lvl="1"/>
            <a:r>
              <a:rPr lang="en-US" dirty="0" smtClean="0"/>
              <a:t>Single # followed by space for header</a:t>
            </a:r>
          </a:p>
          <a:p>
            <a:pPr lvl="1"/>
            <a:r>
              <a:rPr lang="en-US" dirty="0" smtClean="0"/>
              <a:t>## followed by space for </a:t>
            </a:r>
            <a:r>
              <a:rPr lang="en-US" dirty="0" err="1" smtClean="0"/>
              <a:t>subheader</a:t>
            </a:r>
            <a:endParaRPr lang="en-US" dirty="0" smtClean="0"/>
          </a:p>
          <a:p>
            <a:r>
              <a:rPr lang="en-US" sz="2800" dirty="0" smtClean="0"/>
              <a:t>Links [link text](htt</a:t>
            </a:r>
            <a:r>
              <a:rPr lang="en-US" sz="2800" dirty="0" smtClean="0"/>
              <a:t>p://url)</a:t>
            </a:r>
            <a:endParaRPr lang="en-US" sz="2800" dirty="0" smtClean="0"/>
          </a:p>
          <a:p>
            <a:r>
              <a:rPr lang="en-US" sz="2800" dirty="0" smtClean="0"/>
              <a:t>Horizontal lines – three asterisks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32307"/>
            <a:ext cx="65" cy="921815"/>
          </a:xfrm>
          <a:prstGeom prst="rect">
            <a:avLst/>
          </a:prstGeom>
          <a:solidFill>
            <a:srgbClr val="F6F6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22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82609" y="2861664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code:</a:t>
            </a:r>
          </a:p>
        </p:txBody>
      </p:sp>
    </p:spTree>
    <p:extLst>
      <p:ext uri="{BB962C8B-B14F-4D97-AF65-F5344CB8AC3E}">
        <p14:creationId xmlns:p14="http://schemas.microsoft.com/office/powerpoint/2010/main" val="123383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7931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Today’s Agenda:</a:t>
            </a:r>
          </a:p>
          <a:p>
            <a:r>
              <a:rPr lang="en-US" sz="2800" dirty="0" smtClean="0"/>
              <a:t>How’d part 1 go?</a:t>
            </a:r>
          </a:p>
          <a:p>
            <a:pPr lvl="1"/>
            <a:r>
              <a:rPr lang="en-US" sz="2400" dirty="0" smtClean="0"/>
              <a:t>Anonymous polls (data on data scientists)</a:t>
            </a:r>
          </a:p>
          <a:p>
            <a:pPr lvl="1"/>
            <a:r>
              <a:rPr lang="en-US" sz="2400" dirty="0" smtClean="0"/>
              <a:t>Share tips, discuss concerns, show some code</a:t>
            </a:r>
            <a:endParaRPr lang="en-US" sz="2400" dirty="0" smtClean="0"/>
          </a:p>
          <a:p>
            <a:r>
              <a:rPr lang="en-US" sz="2800" dirty="0" smtClean="0"/>
              <a:t>Fitting a model, quantifying results, markdown</a:t>
            </a:r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37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How’d it go?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390" y="193035"/>
            <a:ext cx="736948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Submitting an EDA notebook (part 1 homework)</a:t>
            </a:r>
          </a:p>
          <a:p>
            <a:r>
              <a:rPr lang="en-US" sz="2800" dirty="0" smtClean="0"/>
              <a:t>Are you on track?</a:t>
            </a:r>
          </a:p>
          <a:p>
            <a:pPr lvl="1"/>
            <a:r>
              <a:rPr lang="en-US" sz="2400" dirty="0" smtClean="0"/>
              <a:t>Yes: I got my EDA notebook submitte</a:t>
            </a:r>
            <a:r>
              <a:rPr lang="en-US" sz="2400" dirty="0" smtClean="0"/>
              <a:t>d and I’m ready for part 2</a:t>
            </a:r>
          </a:p>
          <a:p>
            <a:pPr lvl="1"/>
            <a:r>
              <a:rPr lang="en-US" sz="2400" dirty="0" smtClean="0"/>
              <a:t>Kind of: I’m a little behind but I made good progress and can catch up and finish part 2 by Jul 1.</a:t>
            </a:r>
          </a:p>
          <a:p>
            <a:pPr lvl="1"/>
            <a:r>
              <a:rPr lang="en-US" sz="2400" dirty="0" smtClean="0"/>
              <a:t>No: I’m way behind and need help</a:t>
            </a:r>
          </a:p>
          <a:p>
            <a:r>
              <a:rPr lang="en-US" sz="2800" dirty="0" smtClean="0"/>
              <a:t>Do you feel like you had the background/skills you needed for part 1?</a:t>
            </a:r>
          </a:p>
          <a:p>
            <a:r>
              <a:rPr lang="en-US" sz="2800" dirty="0" smtClean="0"/>
              <a:t>Do you feel like you have the skills you need to complete part 2?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68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Part 1 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517" y="18625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Timeline and expectations:</a:t>
            </a:r>
          </a:p>
          <a:p>
            <a:r>
              <a:rPr lang="en-US" sz="2800" dirty="0" smtClean="0"/>
              <a:t>Wednesday, July 1:</a:t>
            </a:r>
          </a:p>
          <a:p>
            <a:pPr lvl="1"/>
            <a:r>
              <a:rPr lang="en-US" sz="2000" dirty="0" smtClean="0"/>
              <a:t>Submit your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repo link with a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notebook OR extended notebook from part 1</a:t>
            </a:r>
          </a:p>
          <a:p>
            <a:pPr lvl="1"/>
            <a:r>
              <a:rPr lang="en-US" dirty="0" smtClean="0"/>
              <a:t>Your notebook should cover:</a:t>
            </a:r>
          </a:p>
          <a:p>
            <a:pPr lvl="2"/>
            <a:r>
              <a:rPr lang="en-US" dirty="0"/>
              <a:t>(Feature engineering, if not captured in the EDA notebook. Sometimes it is easier or makes more sense to do feature engineering in the same notebook as your model.)</a:t>
            </a:r>
          </a:p>
          <a:p>
            <a:pPr lvl="2"/>
            <a:r>
              <a:rPr lang="en-US" dirty="0"/>
              <a:t>Splitting data into train/test sets</a:t>
            </a:r>
          </a:p>
          <a:p>
            <a:pPr lvl="2"/>
            <a:r>
              <a:rPr lang="en-US" dirty="0"/>
              <a:t>Build (at least one) model</a:t>
            </a:r>
          </a:p>
          <a:p>
            <a:pPr lvl="2"/>
            <a:r>
              <a:rPr lang="en-US" dirty="0"/>
              <a:t>Predict test set using model(s)</a:t>
            </a:r>
          </a:p>
          <a:p>
            <a:pPr lvl="2"/>
            <a:r>
              <a:rPr lang="en-US" dirty="0"/>
              <a:t>A </a:t>
            </a:r>
            <a:r>
              <a:rPr lang="en-US" dirty="0" smtClean="0"/>
              <a:t>quantitative </a:t>
            </a:r>
            <a:r>
              <a:rPr lang="en-US" dirty="0"/>
              <a:t>metric of model(s) performance</a:t>
            </a:r>
          </a:p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In-class: 1-10 minute summary of your code</a:t>
            </a:r>
            <a:endParaRPr lang="en-US" b="1" dirty="0">
              <a:ln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112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Split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6613463" cy="4764502"/>
          </a:xfrm>
        </p:spPr>
        <p:txBody>
          <a:bodyPr>
            <a:noAutofit/>
          </a:bodyPr>
          <a:lstStyle/>
          <a:p>
            <a:r>
              <a:rPr lang="en-US" sz="2800" dirty="0" smtClean="0"/>
              <a:t>Split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sklearn.model_selection</a:t>
            </a:r>
            <a:r>
              <a:rPr lang="en-US" sz="2400" dirty="0"/>
              <a:t> import </a:t>
            </a:r>
            <a:r>
              <a:rPr lang="en-US" sz="2400" dirty="0" err="1"/>
              <a:t>train_test_split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X_test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/>
              <a:t>, </a:t>
            </a:r>
            <a:r>
              <a:rPr lang="en-US" sz="2400" dirty="0" err="1"/>
              <a:t>y_test</a:t>
            </a:r>
            <a:r>
              <a:rPr lang="en-US" sz="2400" dirty="0"/>
              <a:t> =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(X</a:t>
            </a:r>
            <a:r>
              <a:rPr lang="en-US" sz="2400" dirty="0"/>
              <a:t>, y, </a:t>
            </a:r>
            <a:r>
              <a:rPr lang="en-US" sz="2400" dirty="0" err="1"/>
              <a:t>test_size</a:t>
            </a:r>
            <a:r>
              <a:rPr lang="en-US" sz="2400" dirty="0"/>
              <a:t>=0.33, </a:t>
            </a:r>
            <a:r>
              <a:rPr lang="en-US" sz="2400" dirty="0" err="1"/>
              <a:t>random_state</a:t>
            </a:r>
            <a:r>
              <a:rPr lang="en-US" sz="2400" dirty="0"/>
              <a:t>=42) </a:t>
            </a:r>
            <a:endParaRPr lang="en-US" sz="2400" dirty="0" smtClean="0"/>
          </a:p>
          <a:p>
            <a:pPr lvl="1"/>
            <a:r>
              <a:rPr lang="en-US" sz="2400" dirty="0" smtClean="0"/>
              <a:t>Note: </a:t>
            </a:r>
            <a:r>
              <a:rPr lang="en-US" sz="2400" dirty="0" smtClean="0"/>
              <a:t>this shuffles your data by default (can turn that off if you want to). </a:t>
            </a:r>
          </a:p>
          <a:p>
            <a:pPr lvl="1"/>
            <a:r>
              <a:rPr lang="en-US" sz="2400" dirty="0" smtClean="0"/>
              <a:t>Setting the random seed will give you the same results if you want your notebook output to always be the same when someone runs it)</a:t>
            </a:r>
          </a:p>
          <a:p>
            <a:pPr lvl="1"/>
            <a:r>
              <a:rPr lang="en-US" sz="2400" dirty="0" smtClean="0"/>
              <a:t>I’m going to leave train/test/validation up to you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32307"/>
            <a:ext cx="65" cy="921815"/>
          </a:xfrm>
          <a:prstGeom prst="rect">
            <a:avLst/>
          </a:prstGeom>
          <a:solidFill>
            <a:srgbClr val="F6F6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7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Train and predict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729051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try linear regression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sklearn.linear_model</a:t>
            </a:r>
            <a:r>
              <a:rPr lang="en-US" sz="2400" dirty="0"/>
              <a:t> import </a:t>
            </a:r>
            <a:r>
              <a:rPr lang="en-US" sz="2400" dirty="0" err="1"/>
              <a:t>LogisticRegression</a:t>
            </a:r>
            <a:r>
              <a:rPr lang="en-US" sz="2400" dirty="0"/>
              <a:t> </a:t>
            </a:r>
            <a:endParaRPr lang="en-US" sz="2800" dirty="0" smtClean="0"/>
          </a:p>
          <a:p>
            <a:r>
              <a:rPr lang="en-US" sz="2800" dirty="0" smtClean="0"/>
              <a:t>Train a model:</a:t>
            </a:r>
          </a:p>
          <a:p>
            <a:pPr lvl="1"/>
            <a:r>
              <a:rPr lang="en-US" sz="2400" dirty="0" err="1"/>
              <a:t>m</a:t>
            </a:r>
            <a:r>
              <a:rPr lang="en-US" sz="2400" dirty="0" err="1" smtClean="0"/>
              <a:t>y_model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LogisticRegression</a:t>
            </a:r>
            <a:r>
              <a:rPr lang="en-US" sz="2400" dirty="0" smtClean="0"/>
              <a:t>(</a:t>
            </a:r>
            <a:r>
              <a:rPr lang="en-US" sz="2400" dirty="0" err="1" smtClean="0"/>
              <a:t>random_state</a:t>
            </a:r>
            <a:r>
              <a:rPr lang="en-US" sz="2400" dirty="0" smtClean="0"/>
              <a:t>=0)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m</a:t>
            </a:r>
            <a:r>
              <a:rPr lang="en-US" sz="2400" dirty="0" err="1" smtClean="0"/>
              <a:t>y_model.fit</a:t>
            </a:r>
            <a:r>
              <a:rPr lang="en-US" sz="2400" dirty="0" smtClean="0"/>
              <a:t>(</a:t>
            </a:r>
            <a:r>
              <a:rPr lang="en-US" sz="2400" dirty="0" err="1" smtClean="0"/>
              <a:t>X_train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Predict using that model:</a:t>
            </a:r>
          </a:p>
          <a:p>
            <a:pPr lvl="1"/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 smtClean="0"/>
              <a:t>my_model.predict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32307"/>
            <a:ext cx="65" cy="921815"/>
          </a:xfrm>
          <a:prstGeom prst="rect">
            <a:avLst/>
          </a:prstGeom>
          <a:solidFill>
            <a:srgbClr val="F6F6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7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Metrics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9" y="278810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Evaluating your performance</a:t>
            </a:r>
          </a:p>
          <a:p>
            <a:r>
              <a:rPr lang="en-US" sz="2800" dirty="0" smtClean="0"/>
              <a:t>Accuracy</a:t>
            </a:r>
          </a:p>
          <a:p>
            <a:pPr lvl="1"/>
            <a:r>
              <a:rPr lang="en-US" sz="2400" dirty="0" smtClean="0"/>
              <a:t>Remember: this is % you got correct. 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TP + TN)/(TP + TN + FP + FN)</a:t>
            </a:r>
            <a:endParaRPr lang="en-US" dirty="0" smtClean="0"/>
          </a:p>
          <a:p>
            <a:pPr lvl="1"/>
            <a:r>
              <a:rPr lang="en-US" sz="2400" dirty="0" err="1" smtClean="0"/>
              <a:t>Sklearn</a:t>
            </a:r>
            <a:r>
              <a:rPr lang="en-US" sz="2400" dirty="0" smtClean="0"/>
              <a:t> estimators have a score method, can vary for each model. </a:t>
            </a:r>
            <a:r>
              <a:rPr lang="en-US" sz="2400" dirty="0"/>
              <a:t>F</a:t>
            </a:r>
            <a:r>
              <a:rPr lang="en-US" sz="2400" dirty="0" smtClean="0"/>
              <a:t>or logistic regression models, it’s accuracy.</a:t>
            </a:r>
          </a:p>
          <a:p>
            <a:pPr lvl="1"/>
            <a:r>
              <a:rPr lang="en-US" sz="2400" dirty="0" err="1"/>
              <a:t>my_model.score</a:t>
            </a:r>
            <a:r>
              <a:rPr lang="en-US" sz="2400" dirty="0"/>
              <a:t>(</a:t>
            </a:r>
            <a:r>
              <a:rPr lang="en-US" sz="2400" dirty="0" err="1"/>
              <a:t>X_test,y_test</a:t>
            </a:r>
            <a:r>
              <a:rPr lang="en-US" sz="2400" dirty="0"/>
              <a:t>)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32307"/>
            <a:ext cx="65" cy="921815"/>
          </a:xfrm>
          <a:prstGeom prst="rect">
            <a:avLst/>
          </a:prstGeom>
          <a:solidFill>
            <a:srgbClr val="F6F6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300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54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26497</TotalTime>
  <Words>541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Data science week 22</vt:lpstr>
      <vt:lpstr>Attendance code</vt:lpstr>
      <vt:lpstr>Agenda</vt:lpstr>
      <vt:lpstr>How’d it go?</vt:lpstr>
      <vt:lpstr>Part 1 open discussion</vt:lpstr>
      <vt:lpstr>Project overview</vt:lpstr>
      <vt:lpstr>Split</vt:lpstr>
      <vt:lpstr>Train and predict</vt:lpstr>
      <vt:lpstr>Metrics</vt:lpstr>
      <vt:lpstr>Feature Engineering</vt:lpstr>
      <vt:lpstr>What else can I do?</vt:lpstr>
      <vt:lpstr>Markdown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625</cp:revision>
  <dcterms:created xsi:type="dcterms:W3CDTF">2019-01-21T21:50:42Z</dcterms:created>
  <dcterms:modified xsi:type="dcterms:W3CDTF">2020-06-24T21:29:22Z</dcterms:modified>
</cp:coreProperties>
</file>