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9"/>
  </p:notesMasterIdLst>
  <p:sldIdLst>
    <p:sldId id="256" r:id="rId2"/>
    <p:sldId id="294" r:id="rId3"/>
    <p:sldId id="392" r:id="rId4"/>
    <p:sldId id="394" r:id="rId5"/>
    <p:sldId id="396" r:id="rId6"/>
    <p:sldId id="395" r:id="rId7"/>
    <p:sldId id="397" r:id="rId8"/>
    <p:sldId id="404" r:id="rId9"/>
    <p:sldId id="406" r:id="rId10"/>
    <p:sldId id="405" r:id="rId11"/>
    <p:sldId id="398" r:id="rId12"/>
    <p:sldId id="399" r:id="rId13"/>
    <p:sldId id="400" r:id="rId14"/>
    <p:sldId id="402" r:id="rId15"/>
    <p:sldId id="403" r:id="rId16"/>
    <p:sldId id="401" r:id="rId17"/>
    <p:sldId id="33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8FA62-9F93-8740-87EB-57B89273C877}" v="120" dt="2019-02-10T18:55:25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2220" autoAdjust="0"/>
  </p:normalViewPr>
  <p:slideViewPr>
    <p:cSldViewPr snapToGrid="0" snapToObjects="1">
      <p:cViewPr varScale="1">
        <p:scale>
          <a:sx n="114" d="100"/>
          <a:sy n="114" d="100"/>
        </p:scale>
        <p:origin x="22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OSBERG, CHRISTOPHER [AG/1005]" userId="c5d2ba1d-1225-4fef-a422-877378546cc9" providerId="ADAL" clId="{8D1055E3-7626-CC44-94B9-8319B01EBEF0}"/>
    <pc:docChg chg="modSld">
      <pc:chgData name="SCHLOSBERG, CHRISTOPHER [AG/1005]" userId="c5d2ba1d-1225-4fef-a422-877378546cc9" providerId="ADAL" clId="{8D1055E3-7626-CC44-94B9-8319B01EBEF0}" dt="2019-01-21T22:59:01.831" v="75" actId="20577"/>
      <pc:docMkLst>
        <pc:docMk/>
      </pc:docMkLst>
      <pc:sldChg chg="modSp">
        <pc:chgData name="SCHLOSBERG, CHRISTOPHER [AG/1005]" userId="c5d2ba1d-1225-4fef-a422-877378546cc9" providerId="ADAL" clId="{8D1055E3-7626-CC44-94B9-8319B01EBEF0}" dt="2019-01-21T22:13:08.903" v="51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8D1055E3-7626-CC44-94B9-8319B01EBEF0}" dt="2019-01-21T22:13:08.903" v="51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59:01.831" v="75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8D1055E3-7626-CC44-94B9-8319B01EBEF0}" dt="2019-01-21T22:59:01.831" v="75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18:07.384" v="61" actId="20577"/>
        <pc:sldMkLst>
          <pc:docMk/>
          <pc:sldMk cId="539505586" sldId="266"/>
        </pc:sldMkLst>
        <pc:spChg chg="mod">
          <ac:chgData name="SCHLOSBERG, CHRISTOPHER [AG/1005]" userId="c5d2ba1d-1225-4fef-a422-877378546cc9" providerId="ADAL" clId="{8D1055E3-7626-CC44-94B9-8319B01EBEF0}" dt="2019-01-21T22:18:07.384" v="61" actId="20577"/>
          <ac:spMkLst>
            <pc:docMk/>
            <pc:sldMk cId="539505586" sldId="266"/>
            <ac:spMk id="3" creationId="{02B65055-BFD0-4E49-8C31-2B3340B1576B}"/>
          </ac:spMkLst>
        </pc:spChg>
      </pc:sldChg>
    </pc:docChg>
  </pc:docChgLst>
  <pc:docChgLst>
    <pc:chgData name="SCHLOSBERG, CHRISTOPHER [AG/1005]" userId="c5d2ba1d-1225-4fef-a422-877378546cc9" providerId="ADAL" clId="{4638FA62-9F93-8740-87EB-57B89273C877}"/>
    <pc:docChg chg="modSld">
      <pc:chgData name="SCHLOSBERG, CHRISTOPHER [AG/1005]" userId="c5d2ba1d-1225-4fef-a422-877378546cc9" providerId="ADAL" clId="{4638FA62-9F93-8740-87EB-57B89273C877}" dt="2019-02-10T18:55:25.894" v="119" actId="20577"/>
      <pc:docMkLst>
        <pc:docMk/>
      </pc:docMkLst>
      <pc:sldChg chg="modSp">
        <pc:chgData name="SCHLOSBERG, CHRISTOPHER [AG/1005]" userId="c5d2ba1d-1225-4fef-a422-877378546cc9" providerId="ADAL" clId="{4638FA62-9F93-8740-87EB-57B89273C877}" dt="2019-02-10T18:55:25.894" v="119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4638FA62-9F93-8740-87EB-57B89273C877}" dt="2019-02-10T18:55:25.894" v="119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4638FA62-9F93-8740-87EB-57B89273C877}" dt="2019-02-10T18:55:07.828" v="92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4638FA62-9F93-8740-87EB-57B89273C877}" dt="2019-02-10T18:55:07.828" v="92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09C1-968E-4E8F-8C6E-F37E7FAB59A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6AB2-1993-43FC-A63D-72650E64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2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introductory/usage.html#sphx-glr-tutorials-introductory-usage-p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week 16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 2020 </a:t>
            </a:r>
            <a:r>
              <a:rPr lang="en-US" dirty="0"/>
              <a:t>Data Science Cohort</a:t>
            </a: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Decision trees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93558" y="283572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Entropy</a:t>
            </a:r>
          </a:p>
          <a:p>
            <a:r>
              <a:rPr lang="en-US" sz="2800" dirty="0" smtClean="0"/>
              <a:t>Formula:</a:t>
            </a:r>
          </a:p>
          <a:p>
            <a:r>
              <a:rPr lang="en-US" sz="2800" dirty="0" smtClean="0"/>
              <a:t>Entropy lowest when pi is 0 or 1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906"/>
            <a:ext cx="3381375" cy="552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763" y="2403373"/>
            <a:ext cx="4729200" cy="382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3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Decision trees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477566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The good news about decision trees: explainable!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65" y="1746517"/>
            <a:ext cx="7452218" cy="32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03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Decision trees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477566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The bad news about decision trees: overfitting!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847" y="1184689"/>
            <a:ext cx="3752964" cy="260985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/>
          <a:srcRect r="75066"/>
          <a:stretch/>
        </p:blipFill>
        <p:spPr>
          <a:xfrm>
            <a:off x="8314218" y="1009129"/>
            <a:ext cx="3757434" cy="281371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4"/>
          <a:srcRect l="25151" r="49906"/>
          <a:stretch/>
        </p:blipFill>
        <p:spPr>
          <a:xfrm>
            <a:off x="8315167" y="1006903"/>
            <a:ext cx="3750327" cy="280738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4"/>
          <a:srcRect l="50221" r="24946"/>
          <a:stretch/>
        </p:blipFill>
        <p:spPr>
          <a:xfrm>
            <a:off x="8311138" y="1010042"/>
            <a:ext cx="3690110" cy="2774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75359"/>
          <a:stretch/>
        </p:blipFill>
        <p:spPr>
          <a:xfrm>
            <a:off x="8313488" y="1015881"/>
            <a:ext cx="3619047" cy="2742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2256" t="1" b="961"/>
          <a:stretch/>
        </p:blipFill>
        <p:spPr>
          <a:xfrm>
            <a:off x="8443241" y="1191716"/>
            <a:ext cx="3539853" cy="2437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0661" y="4149454"/>
            <a:ext cx="6972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82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Random forest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477566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you take a decision tree, and add bagging to prevent overfitting, you have a Random Forest</a:t>
            </a:r>
            <a:endParaRPr lang="en-US" sz="2800" dirty="0" smtClean="0"/>
          </a:p>
          <a:p>
            <a:r>
              <a:rPr lang="en-US" dirty="0" smtClean="0"/>
              <a:t>Bagging (</a:t>
            </a:r>
            <a:r>
              <a:rPr lang="en-US" b="1" u="sng" dirty="0" smtClean="0"/>
              <a:t>B</a:t>
            </a:r>
            <a:r>
              <a:rPr lang="en-US" dirty="0" smtClean="0"/>
              <a:t>ootstrap </a:t>
            </a:r>
            <a:r>
              <a:rPr lang="en-US" b="1" u="sng" dirty="0" smtClean="0"/>
              <a:t>Ag</a:t>
            </a:r>
            <a:r>
              <a:rPr lang="en-US" dirty="0" smtClean="0"/>
              <a:t>gregating)</a:t>
            </a:r>
          </a:p>
          <a:p>
            <a:pPr lvl="1"/>
            <a:r>
              <a:rPr lang="en-US" sz="2000" dirty="0" smtClean="0"/>
              <a:t>Remember bootstrapping? Take random subsets of your data and perform an operation like distribution of means?</a:t>
            </a:r>
            <a:endParaRPr lang="en-US" dirty="0" smtClean="0"/>
          </a:p>
          <a:p>
            <a:r>
              <a:rPr lang="en-US" sz="2400" dirty="0" smtClean="0"/>
              <a:t>Random Forest models:</a:t>
            </a:r>
          </a:p>
          <a:p>
            <a:pPr lvl="1"/>
            <a:r>
              <a:rPr lang="en-US" sz="2000" dirty="0" smtClean="0"/>
              <a:t>Take random subsets of the data</a:t>
            </a:r>
          </a:p>
          <a:p>
            <a:pPr lvl="1"/>
            <a:r>
              <a:rPr lang="en-US" dirty="0" smtClean="0"/>
              <a:t>Take random subsets of the features</a:t>
            </a:r>
          </a:p>
          <a:p>
            <a:pPr lvl="1"/>
            <a:r>
              <a:rPr lang="en-US" sz="2000" dirty="0" smtClean="0"/>
              <a:t>Fit decision trees</a:t>
            </a:r>
          </a:p>
          <a:p>
            <a:pPr lvl="1"/>
            <a:r>
              <a:rPr lang="en-US" dirty="0" smtClean="0"/>
              <a:t>Each decision tree outputs a prediction. At the end, have them “vote” to determine the final prediction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94273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Boosting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477566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Improve random forest predictions with boosting</a:t>
            </a:r>
            <a:endParaRPr lang="en-US" sz="2800" dirty="0" smtClean="0"/>
          </a:p>
          <a:p>
            <a:r>
              <a:rPr lang="en-US" dirty="0" smtClean="0"/>
              <a:t>Boosting: 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sz="2400" dirty="0"/>
              <a:t>T</a:t>
            </a:r>
            <a:r>
              <a:rPr lang="en-US" sz="2400" dirty="0" smtClean="0"/>
              <a:t>rain a decision tree (stump/weak learner), generate a prediction.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Calculate the error and find the misclassified points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Weight the misclassified points more heavily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Use the unevenly weighted points to train the next decision tree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All trees vote proportional to their overall weighted error</a:t>
            </a:r>
          </a:p>
        </p:txBody>
      </p:sp>
    </p:spTree>
    <p:extLst>
      <p:ext uri="{BB962C8B-B14F-4D97-AF65-F5344CB8AC3E}">
        <p14:creationId xmlns:p14="http://schemas.microsoft.com/office/powerpoint/2010/main" val="3191891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Boosting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765" y="142604"/>
            <a:ext cx="6419850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582" y="3290414"/>
            <a:ext cx="3581400" cy="313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46652" b="11270"/>
          <a:stretch/>
        </p:blipFill>
        <p:spPr>
          <a:xfrm>
            <a:off x="8402899" y="3106637"/>
            <a:ext cx="2894019" cy="193664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5"/>
          <a:srcRect l="53004" b="11004"/>
          <a:stretch/>
        </p:blipFill>
        <p:spPr>
          <a:xfrm>
            <a:off x="8926723" y="4847653"/>
            <a:ext cx="2549416" cy="194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3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Takeaways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477566"/>
            <a:ext cx="6997048" cy="4764502"/>
          </a:xfrm>
        </p:spPr>
        <p:txBody>
          <a:bodyPr>
            <a:noAutofit/>
          </a:bodyPr>
          <a:lstStyle/>
          <a:p>
            <a:r>
              <a:rPr lang="en-US" dirty="0" smtClean="0"/>
              <a:t>Decision trees/random forests are another kind of supervised learning algorithm</a:t>
            </a:r>
          </a:p>
          <a:p>
            <a:r>
              <a:rPr lang="en-US" dirty="0" smtClean="0"/>
              <a:t>Intuitive and easy to explain</a:t>
            </a:r>
          </a:p>
          <a:p>
            <a:r>
              <a:rPr lang="en-US" dirty="0" smtClean="0"/>
              <a:t>Prone to overfitting, but Random Forests help</a:t>
            </a:r>
          </a:p>
          <a:p>
            <a:r>
              <a:rPr lang="en-US" dirty="0" smtClean="0"/>
              <a:t>Boosting is a common technique to improve performance</a:t>
            </a:r>
          </a:p>
          <a:p>
            <a:r>
              <a:rPr lang="en-US" dirty="0" smtClean="0"/>
              <a:t>You’ll see lots of random forests + boosting if you get into </a:t>
            </a:r>
            <a:r>
              <a:rPr lang="en-US" dirty="0" err="1" smtClean="0"/>
              <a:t>kaggle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3096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928" y="2689715"/>
            <a:ext cx="8876145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In-class</a:t>
            </a:r>
            <a:r>
              <a:rPr lang="en-US" dirty="0" smtClean="0"/>
              <a:t>: Boosting blog 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679315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Today’s Agenda:</a:t>
            </a:r>
          </a:p>
          <a:p>
            <a:r>
              <a:rPr lang="en-US" sz="2800" dirty="0" smtClean="0"/>
              <a:t>Finish up Fashion MNIST notebook – </a:t>
            </a:r>
            <a:r>
              <a:rPr lang="en-US" sz="2800" dirty="0" smtClean="0"/>
              <a:t>plotting</a:t>
            </a:r>
          </a:p>
          <a:p>
            <a:pPr lvl="1"/>
            <a:r>
              <a:rPr lang="en-US" dirty="0" smtClean="0"/>
              <a:t>A brief and very late interlude to look at plotting basics (Part 1)</a:t>
            </a:r>
          </a:p>
          <a:p>
            <a:pPr lvl="1"/>
            <a:r>
              <a:rPr lang="en-US" dirty="0" smtClean="0"/>
              <a:t>What were we plotting in the notebook?</a:t>
            </a:r>
            <a:endParaRPr lang="en-US" dirty="0" smtClean="0"/>
          </a:p>
          <a:p>
            <a:r>
              <a:rPr lang="en-US" sz="2800" dirty="0" smtClean="0"/>
              <a:t>Decision Trees, Random Forest, </a:t>
            </a:r>
            <a:r>
              <a:rPr lang="en-US" sz="2800" dirty="0" smtClean="0"/>
              <a:t>Boosting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15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Fashion MNIST PLOT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Plotting tips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91389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Anatomy of a </a:t>
            </a:r>
            <a:r>
              <a:rPr lang="en-US" sz="2800" dirty="0" err="1" smtClean="0"/>
              <a:t>matplotlib</a:t>
            </a:r>
            <a:r>
              <a:rPr lang="en-US" sz="2800" dirty="0" smtClean="0"/>
              <a:t> figure: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2" descr="../../_images/anatom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1"/>
          <a:stretch/>
        </p:blipFill>
        <p:spPr bwMode="auto">
          <a:xfrm>
            <a:off x="5146650" y="761484"/>
            <a:ext cx="5946034" cy="559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5114" y="6454637"/>
            <a:ext cx="783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>
                <a:hlinkClick r:id="rId4"/>
              </a:rPr>
              <a:t>https://matplotlib.org/tutorials/introductory/usage.html#sphx-glr-tutorials-introductory-usage-py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0305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Decision trees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2" name="Picture 4" descr="Image result for Guess who characters（画像あり）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1"/>
          <a:stretch/>
        </p:blipFill>
        <p:spPr bwMode="auto">
          <a:xfrm>
            <a:off x="4274006" y="1159777"/>
            <a:ext cx="7820597" cy="453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94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Decision trees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477566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Decision trees:</a:t>
            </a:r>
            <a:endParaRPr lang="en-US" sz="2800" dirty="0" smtClean="0"/>
          </a:p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Can be used for categorization or regression</a:t>
            </a:r>
          </a:p>
          <a:p>
            <a:r>
              <a:rPr lang="en-US" dirty="0" smtClean="0"/>
              <a:t>General idea: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2400" dirty="0" smtClean="0"/>
              <a:t>Take input data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2400" dirty="0" smtClean="0"/>
              <a:t>Create a “branch” that separates the data in as informative a way as possible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2400" dirty="0" smtClean="0"/>
              <a:t>Repeat step 2 until there’s no more informative separations you can make – this results in a “leaf”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5059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Decision trees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53" y="175941"/>
            <a:ext cx="6534150" cy="332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254" y="3621745"/>
            <a:ext cx="66008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47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Decision trees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477566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Okay so what do we mean when we say we separate the data in the most informative way?</a:t>
            </a:r>
            <a:endParaRPr lang="en-US" sz="2800" dirty="0" smtClean="0"/>
          </a:p>
          <a:p>
            <a:r>
              <a:rPr lang="en-US" dirty="0" smtClean="0"/>
              <a:t>Quantitative measures of information:</a:t>
            </a:r>
          </a:p>
          <a:p>
            <a:pPr lvl="1"/>
            <a:r>
              <a:rPr lang="en-US" sz="2400" dirty="0" smtClean="0"/>
              <a:t>Gini index</a:t>
            </a:r>
          </a:p>
          <a:p>
            <a:pPr lvl="1"/>
            <a:r>
              <a:rPr lang="en-US" sz="2400" dirty="0" smtClean="0"/>
              <a:t>Entropy/information gain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66700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Decision trees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93558" y="283572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Gini index</a:t>
            </a:r>
          </a:p>
          <a:p>
            <a:r>
              <a:rPr lang="en-US" sz="2800" dirty="0" smtClean="0"/>
              <a:t>Formula:</a:t>
            </a:r>
          </a:p>
          <a:p>
            <a:r>
              <a:rPr lang="en-US" sz="2800" dirty="0" smtClean="0"/>
              <a:t>pi = proportion of data labeled as class ci</a:t>
            </a:r>
          </a:p>
          <a:p>
            <a:r>
              <a:rPr lang="en-US" sz="2800" dirty="0" smtClean="0"/>
              <a:t>Imagine we have 4 gumballs and are trying to predict gumball color</a:t>
            </a:r>
          </a:p>
          <a:p>
            <a:pPr lvl="1"/>
            <a:r>
              <a:rPr lang="en-US" sz="2000" dirty="0" smtClean="0"/>
              <a:t>If a branch would split gumballs into 4 red gumballs and 0 blue gumballs: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dirty="0" smtClean="0"/>
              <a:t>If a branch would split gumballs into 2 red and 2 blue: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231" y="902815"/>
            <a:ext cx="290512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217" y="4327254"/>
            <a:ext cx="6438900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117" y="5581379"/>
            <a:ext cx="6477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60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21859</TotalTime>
  <Words>438</Words>
  <Application>Microsoft Office PowerPoint</Application>
  <PresentationFormat>Widescreen</PresentationFormat>
  <Paragraphs>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Data science week 16</vt:lpstr>
      <vt:lpstr>Agenda</vt:lpstr>
      <vt:lpstr>Fashion MNIST PLOT REVIEW</vt:lpstr>
      <vt:lpstr>Plotting tips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Random forest</vt:lpstr>
      <vt:lpstr>Boosting</vt:lpstr>
      <vt:lpstr>Boosting</vt:lpstr>
      <vt:lpstr>Takeaways</vt:lpstr>
      <vt:lpstr>In-class: Boosting blog posts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CoderGirl!</dc:title>
  <dc:creator>SCHLOSBERG, CHRISTOPHER [AG/1005]</dc:creator>
  <cp:lastModifiedBy>Michelle Faits</cp:lastModifiedBy>
  <cp:revision>494</cp:revision>
  <dcterms:created xsi:type="dcterms:W3CDTF">2019-01-21T21:50:42Z</dcterms:created>
  <dcterms:modified xsi:type="dcterms:W3CDTF">2020-05-14T14:09:06Z</dcterms:modified>
</cp:coreProperties>
</file>