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7"/>
  </p:notesMasterIdLst>
  <p:sldIdLst>
    <p:sldId id="256" r:id="rId2"/>
    <p:sldId id="404" r:id="rId3"/>
    <p:sldId id="294" r:id="rId4"/>
    <p:sldId id="403" r:id="rId5"/>
    <p:sldId id="432" r:id="rId6"/>
    <p:sldId id="433" r:id="rId7"/>
    <p:sldId id="435" r:id="rId8"/>
    <p:sldId id="434" r:id="rId9"/>
    <p:sldId id="436" r:id="rId10"/>
    <p:sldId id="437" r:id="rId11"/>
    <p:sldId id="438" r:id="rId12"/>
    <p:sldId id="439" r:id="rId13"/>
    <p:sldId id="441" r:id="rId14"/>
    <p:sldId id="442" r:id="rId15"/>
    <p:sldId id="44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38FA62-9F93-8740-87EB-57B89273C877}" v="120" dt="2019-02-10T18:55:25.8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2220" autoAdjust="0"/>
  </p:normalViewPr>
  <p:slideViewPr>
    <p:cSldViewPr snapToGrid="0" snapToObjects="1">
      <p:cViewPr>
        <p:scale>
          <a:sx n="100" d="100"/>
          <a:sy n="100" d="100"/>
        </p:scale>
        <p:origin x="-900" y="33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LOSBERG, CHRISTOPHER [AG/1005]" userId="c5d2ba1d-1225-4fef-a422-877378546cc9" providerId="ADAL" clId="{8D1055E3-7626-CC44-94B9-8319B01EBEF0}"/>
    <pc:docChg chg="modSld">
      <pc:chgData name="SCHLOSBERG, CHRISTOPHER [AG/1005]" userId="c5d2ba1d-1225-4fef-a422-877378546cc9" providerId="ADAL" clId="{8D1055E3-7626-CC44-94B9-8319B01EBEF0}" dt="2019-01-21T22:59:01.831" v="75" actId="20577"/>
      <pc:docMkLst>
        <pc:docMk/>
      </pc:docMkLst>
      <pc:sldChg chg="modSp">
        <pc:chgData name="SCHLOSBERG, CHRISTOPHER [AG/1005]" userId="c5d2ba1d-1225-4fef-a422-877378546cc9" providerId="ADAL" clId="{8D1055E3-7626-CC44-94B9-8319B01EBEF0}" dt="2019-01-21T22:13:08.903" v="51" actId="20577"/>
        <pc:sldMkLst>
          <pc:docMk/>
          <pc:sldMk cId="3681439668" sldId="259"/>
        </pc:sldMkLst>
        <pc:graphicFrameChg chg="mod">
          <ac:chgData name="SCHLOSBERG, CHRISTOPHER [AG/1005]" userId="c5d2ba1d-1225-4fef-a422-877378546cc9" providerId="ADAL" clId="{8D1055E3-7626-CC44-94B9-8319B01EBEF0}" dt="2019-01-21T22:13:08.903" v="51" actId="20577"/>
          <ac:graphicFrameMkLst>
            <pc:docMk/>
            <pc:sldMk cId="3681439668" sldId="259"/>
            <ac:graphicFrameMk id="5" creationId="{7278D41F-08AE-4087-9013-FDFDC48BAE94}"/>
          </ac:graphicFrameMkLst>
        </pc:graphicFrameChg>
      </pc:sldChg>
      <pc:sldChg chg="modSp">
        <pc:chgData name="SCHLOSBERG, CHRISTOPHER [AG/1005]" userId="c5d2ba1d-1225-4fef-a422-877378546cc9" providerId="ADAL" clId="{8D1055E3-7626-CC44-94B9-8319B01EBEF0}" dt="2019-01-21T22:59:01.831" v="75" actId="20577"/>
        <pc:sldMkLst>
          <pc:docMk/>
          <pc:sldMk cId="1734265133" sldId="261"/>
        </pc:sldMkLst>
        <pc:graphicFrameChg chg="mod">
          <ac:chgData name="SCHLOSBERG, CHRISTOPHER [AG/1005]" userId="c5d2ba1d-1225-4fef-a422-877378546cc9" providerId="ADAL" clId="{8D1055E3-7626-CC44-94B9-8319B01EBEF0}" dt="2019-01-21T22:59:01.831" v="75" actId="20577"/>
          <ac:graphicFrameMkLst>
            <pc:docMk/>
            <pc:sldMk cId="1734265133" sldId="261"/>
            <ac:graphicFrameMk id="5" creationId="{4605EDA2-E6E2-4DE4-9241-892775754CA6}"/>
          </ac:graphicFrameMkLst>
        </pc:graphicFrameChg>
      </pc:sldChg>
      <pc:sldChg chg="modSp">
        <pc:chgData name="SCHLOSBERG, CHRISTOPHER [AG/1005]" userId="c5d2ba1d-1225-4fef-a422-877378546cc9" providerId="ADAL" clId="{8D1055E3-7626-CC44-94B9-8319B01EBEF0}" dt="2019-01-21T22:18:07.384" v="61" actId="20577"/>
        <pc:sldMkLst>
          <pc:docMk/>
          <pc:sldMk cId="539505586" sldId="266"/>
        </pc:sldMkLst>
        <pc:spChg chg="mod">
          <ac:chgData name="SCHLOSBERG, CHRISTOPHER [AG/1005]" userId="c5d2ba1d-1225-4fef-a422-877378546cc9" providerId="ADAL" clId="{8D1055E3-7626-CC44-94B9-8319B01EBEF0}" dt="2019-01-21T22:18:07.384" v="61" actId="20577"/>
          <ac:spMkLst>
            <pc:docMk/>
            <pc:sldMk cId="539505586" sldId="266"/>
            <ac:spMk id="3" creationId="{02B65055-BFD0-4E49-8C31-2B3340B1576B}"/>
          </ac:spMkLst>
        </pc:spChg>
      </pc:sldChg>
    </pc:docChg>
  </pc:docChgLst>
  <pc:docChgLst>
    <pc:chgData name="SCHLOSBERG, CHRISTOPHER [AG/1005]" userId="c5d2ba1d-1225-4fef-a422-877378546cc9" providerId="ADAL" clId="{4638FA62-9F93-8740-87EB-57B89273C877}"/>
    <pc:docChg chg="modSld">
      <pc:chgData name="SCHLOSBERG, CHRISTOPHER [AG/1005]" userId="c5d2ba1d-1225-4fef-a422-877378546cc9" providerId="ADAL" clId="{4638FA62-9F93-8740-87EB-57B89273C877}" dt="2019-02-10T18:55:25.894" v="119" actId="20577"/>
      <pc:docMkLst>
        <pc:docMk/>
      </pc:docMkLst>
      <pc:sldChg chg="modSp">
        <pc:chgData name="SCHLOSBERG, CHRISTOPHER [AG/1005]" userId="c5d2ba1d-1225-4fef-a422-877378546cc9" providerId="ADAL" clId="{4638FA62-9F93-8740-87EB-57B89273C877}" dt="2019-02-10T18:55:25.894" v="119" actId="20577"/>
        <pc:sldMkLst>
          <pc:docMk/>
          <pc:sldMk cId="3681439668" sldId="259"/>
        </pc:sldMkLst>
        <pc:graphicFrameChg chg="mod">
          <ac:chgData name="SCHLOSBERG, CHRISTOPHER [AG/1005]" userId="c5d2ba1d-1225-4fef-a422-877378546cc9" providerId="ADAL" clId="{4638FA62-9F93-8740-87EB-57B89273C877}" dt="2019-02-10T18:55:25.894" v="119" actId="20577"/>
          <ac:graphicFrameMkLst>
            <pc:docMk/>
            <pc:sldMk cId="3681439668" sldId="259"/>
            <ac:graphicFrameMk id="5" creationId="{7278D41F-08AE-4087-9013-FDFDC48BAE94}"/>
          </ac:graphicFrameMkLst>
        </pc:graphicFrameChg>
      </pc:sldChg>
      <pc:sldChg chg="modSp">
        <pc:chgData name="SCHLOSBERG, CHRISTOPHER [AG/1005]" userId="c5d2ba1d-1225-4fef-a422-877378546cc9" providerId="ADAL" clId="{4638FA62-9F93-8740-87EB-57B89273C877}" dt="2019-02-10T18:55:07.828" v="92" actId="20577"/>
        <pc:sldMkLst>
          <pc:docMk/>
          <pc:sldMk cId="1734265133" sldId="261"/>
        </pc:sldMkLst>
        <pc:graphicFrameChg chg="mod">
          <ac:chgData name="SCHLOSBERG, CHRISTOPHER [AG/1005]" userId="c5d2ba1d-1225-4fef-a422-877378546cc9" providerId="ADAL" clId="{4638FA62-9F93-8740-87EB-57B89273C877}" dt="2019-02-10T18:55:07.828" v="92" actId="20577"/>
          <ac:graphicFrameMkLst>
            <pc:docMk/>
            <pc:sldMk cId="1734265133" sldId="261"/>
            <ac:graphicFrameMk id="5" creationId="{4605EDA2-E6E2-4DE4-9241-892775754CA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509C1-968E-4E8F-8C6E-F37E7FAB59AB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26AB2-1993-43FC-A63D-72650E64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4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26AB2-1993-43FC-A63D-72650E640E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22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CBC2F66-A434-B045-A008-1061E26ACC0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6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6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6980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83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33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03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97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8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9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4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6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3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2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9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C2F66-A434-B045-A008-1061E26ACC0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33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tutorials/introductory/pyplot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aborn.pydata.org/introduction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tutorials/introductory/usage.html#sphx-glr-tutorials-introductory-usage-py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eaborn.pydata.org/generated/seaborn.countplot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eaborn.pydata.org/generated/seaborn.heatmap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eaborn.pydata.org/generated/seaborn.pairplot.html" TargetMode="External"/><Relationship Id="rId4" Type="http://schemas.openxmlformats.org/officeDocument/2006/relationships/hyperlink" Target="https://seaborn.pydata.org/tutorial/color_palette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onitf/heart-disease-uci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07A758-AEE3-F448-B52F-E54C9D78C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 week 21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113600D-E305-CB4E-BFB0-C1EC00DBC4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Winter 2020 </a:t>
            </a:r>
            <a:r>
              <a:rPr lang="en-US" dirty="0"/>
              <a:t>Data Science Cohort</a:t>
            </a:r>
          </a:p>
        </p:txBody>
      </p:sp>
    </p:spTree>
    <p:extLst>
      <p:ext uri="{BB962C8B-B14F-4D97-AF65-F5344CB8AC3E}">
        <p14:creationId xmlns:p14="http://schemas.microsoft.com/office/powerpoint/2010/main" val="3130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Plotting in python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19" y="278810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Generating plots in python</a:t>
            </a:r>
          </a:p>
          <a:p>
            <a:r>
              <a:rPr lang="en-US" sz="2800" dirty="0" err="1" smtClean="0"/>
              <a:t>Matplotlib</a:t>
            </a:r>
            <a:endParaRPr lang="en-US" sz="2800" dirty="0"/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pPr lvl="1"/>
            <a:r>
              <a:rPr lang="en-US" dirty="0" err="1" smtClean="0"/>
              <a:t>plt.plot</a:t>
            </a:r>
            <a:r>
              <a:rPr lang="en-US" dirty="0" smtClean="0"/>
              <a:t>(some data)</a:t>
            </a:r>
          </a:p>
          <a:p>
            <a:pPr lvl="1"/>
            <a:r>
              <a:rPr lang="en-US" dirty="0" err="1" smtClean="0"/>
              <a:t>plt.show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matplotlib.org/tutorials/introductory/pyplot.html</a:t>
            </a:r>
            <a:endParaRPr lang="en-US" dirty="0"/>
          </a:p>
          <a:p>
            <a:r>
              <a:rPr lang="en-US" sz="2800" dirty="0" err="1" smtClean="0"/>
              <a:t>Seaborn</a:t>
            </a:r>
            <a:endParaRPr lang="en-US" sz="2800" dirty="0"/>
          </a:p>
          <a:p>
            <a:pPr lvl="1"/>
            <a:r>
              <a:rPr lang="en-US" dirty="0"/>
              <a:t>Import </a:t>
            </a:r>
            <a:r>
              <a:rPr lang="en-US" dirty="0" err="1" smtClean="0"/>
              <a:t>seaborn</a:t>
            </a:r>
            <a:r>
              <a:rPr lang="en-US" dirty="0" smtClean="0"/>
              <a:t> as </a:t>
            </a:r>
            <a:r>
              <a:rPr lang="en-US" dirty="0" err="1" smtClean="0"/>
              <a:t>sns</a:t>
            </a:r>
            <a:endParaRPr lang="en-US" dirty="0"/>
          </a:p>
          <a:p>
            <a:pPr lvl="1"/>
            <a:r>
              <a:rPr lang="en-US" dirty="0" err="1" smtClean="0"/>
              <a:t>sns.boxplot</a:t>
            </a:r>
            <a:r>
              <a:rPr lang="en-US" dirty="0" smtClean="0"/>
              <a:t>(some data)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https://seaborn.pydata.org/introduction.html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7194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Plotting tips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608718" y="91389"/>
            <a:ext cx="7452218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Anatomy of a </a:t>
            </a:r>
            <a:r>
              <a:rPr lang="en-US" sz="2800" dirty="0" err="1" smtClean="0"/>
              <a:t>matplotlib</a:t>
            </a:r>
            <a:r>
              <a:rPr lang="en-US" sz="2800" dirty="0" smtClean="0"/>
              <a:t> figure: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2" descr="../../_images/anatomy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1"/>
          <a:stretch/>
        </p:blipFill>
        <p:spPr bwMode="auto">
          <a:xfrm>
            <a:off x="5146650" y="761484"/>
            <a:ext cx="5946034" cy="559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15114" y="6454637"/>
            <a:ext cx="7838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Source: </a:t>
            </a:r>
            <a:r>
              <a:rPr lang="en-US" sz="1400" dirty="0">
                <a:solidFill>
                  <a:prstClr val="black"/>
                </a:solidFill>
                <a:hlinkClick r:id="rId4"/>
              </a:rPr>
              <a:t>https://matplotlib.org/tutorials/introductory/usage.html#sphx-glr-tutorials-introductory-usage-py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87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Plot practice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19" y="278810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Useful plot: a bar plot</a:t>
            </a:r>
          </a:p>
          <a:p>
            <a:r>
              <a:rPr lang="en-US" sz="2800" dirty="0" smtClean="0"/>
              <a:t>Let’s make a bar plot breaking out the distribution of men and women in the dataset</a:t>
            </a:r>
          </a:p>
          <a:p>
            <a:r>
              <a:rPr lang="en-US" dirty="0" err="1" smtClean="0"/>
              <a:t>Matplotlib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df</a:t>
            </a:r>
            <a:r>
              <a:rPr lang="en-US" dirty="0"/>
              <a:t>['sex'].</a:t>
            </a:r>
            <a:r>
              <a:rPr lang="en-US" dirty="0" err="1"/>
              <a:t>value_counts</a:t>
            </a:r>
            <a:r>
              <a:rPr lang="en-US" dirty="0" smtClean="0"/>
              <a:t>()</a:t>
            </a:r>
          </a:p>
          <a:p>
            <a:pPr lvl="1"/>
            <a:r>
              <a:rPr lang="es-ES" dirty="0"/>
              <a:t>x = ['</a:t>
            </a:r>
            <a:r>
              <a:rPr lang="es-ES" dirty="0" err="1"/>
              <a:t>men</a:t>
            </a:r>
            <a:r>
              <a:rPr lang="es-ES" dirty="0"/>
              <a:t>','</a:t>
            </a:r>
            <a:r>
              <a:rPr lang="es-ES" dirty="0" err="1"/>
              <a:t>women</a:t>
            </a:r>
            <a:r>
              <a:rPr lang="es-ES" dirty="0"/>
              <a:t>']</a:t>
            </a:r>
          </a:p>
          <a:p>
            <a:pPr lvl="1"/>
            <a:r>
              <a:rPr lang="es-ES" dirty="0"/>
              <a:t>y = [207,96]</a:t>
            </a:r>
          </a:p>
          <a:p>
            <a:pPr lvl="1"/>
            <a:r>
              <a:rPr lang="es-ES" dirty="0" err="1"/>
              <a:t>plt.bar</a:t>
            </a:r>
            <a:r>
              <a:rPr lang="es-ES" dirty="0"/>
              <a:t>(</a:t>
            </a:r>
            <a:r>
              <a:rPr lang="es-ES" dirty="0" err="1"/>
              <a:t>x,y</a:t>
            </a:r>
            <a:r>
              <a:rPr lang="es-ES" dirty="0"/>
              <a:t>)</a:t>
            </a:r>
            <a:endParaRPr lang="en-US" dirty="0"/>
          </a:p>
          <a:p>
            <a:r>
              <a:rPr lang="en-US" dirty="0" err="1" smtClean="0"/>
              <a:t>Seaborn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sns.countplot</a:t>
            </a:r>
            <a:r>
              <a:rPr lang="en-US" dirty="0" smtClean="0"/>
              <a:t>(x</a:t>
            </a:r>
            <a:r>
              <a:rPr lang="en-US" dirty="0"/>
              <a:t>="sex", hue="target", data=</a:t>
            </a:r>
            <a:r>
              <a:rPr lang="en-US" dirty="0" err="1"/>
              <a:t>df</a:t>
            </a:r>
            <a:r>
              <a:rPr lang="en-US" dirty="0" smtClean="0"/>
              <a:t>)</a:t>
            </a:r>
          </a:p>
          <a:p>
            <a:pPr lvl="1"/>
            <a:r>
              <a:rPr lang="en-US" dirty="0">
                <a:hlinkClick r:id="rId3"/>
              </a:rPr>
              <a:t>https://seaborn.pydata.org/generated/seaborn.countplot.html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36267"/>
            <a:ext cx="65" cy="1846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091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Plot practice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19" y="278810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Useful plot: distributions</a:t>
            </a:r>
          </a:p>
          <a:p>
            <a:r>
              <a:rPr lang="en-US" sz="2800" dirty="0" smtClean="0"/>
              <a:t>Some plots to look at data distribution:</a:t>
            </a:r>
            <a:endParaRPr lang="en-US" sz="2800" dirty="0" smtClean="0"/>
          </a:p>
          <a:p>
            <a:r>
              <a:rPr lang="en-US" dirty="0" smtClean="0"/>
              <a:t>Box and whisker:</a:t>
            </a:r>
          </a:p>
          <a:p>
            <a:pPr lvl="1"/>
            <a:r>
              <a:rPr lang="en-US" dirty="0" err="1"/>
              <a:t>plt.boxplot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['age</a:t>
            </a:r>
            <a:r>
              <a:rPr lang="en-US" dirty="0" smtClean="0"/>
              <a:t>'])</a:t>
            </a:r>
          </a:p>
          <a:p>
            <a:pPr lvl="1"/>
            <a:r>
              <a:rPr lang="en-US" dirty="0" err="1"/>
              <a:t>sns.boxplot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['age'])</a:t>
            </a:r>
            <a:endParaRPr lang="en-US" dirty="0" smtClean="0"/>
          </a:p>
          <a:p>
            <a:r>
              <a:rPr lang="en-US" dirty="0" smtClean="0"/>
              <a:t>Histogram/KDE:</a:t>
            </a:r>
          </a:p>
          <a:p>
            <a:pPr lvl="1"/>
            <a:r>
              <a:rPr lang="en-US" dirty="0" err="1"/>
              <a:t>plt.hist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['age'])</a:t>
            </a:r>
          </a:p>
          <a:p>
            <a:pPr lvl="1"/>
            <a:r>
              <a:rPr lang="en-US" dirty="0" err="1" smtClean="0"/>
              <a:t>sns.distplot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/>
              <a:t>['age</a:t>
            </a:r>
            <a:r>
              <a:rPr lang="en-US" dirty="0" smtClean="0"/>
              <a:t>'])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36267"/>
            <a:ext cx="65" cy="1846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232307"/>
            <a:ext cx="65" cy="921815"/>
          </a:xfrm>
          <a:prstGeom prst="rect">
            <a:avLst/>
          </a:prstGeom>
          <a:solidFill>
            <a:srgbClr val="F6F6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300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47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Plot practice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19" y="278810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Useful plot: features by target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36267"/>
            <a:ext cx="65" cy="1846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232307"/>
            <a:ext cx="65" cy="921815"/>
          </a:xfrm>
          <a:prstGeom prst="rect">
            <a:avLst/>
          </a:prstGeom>
          <a:solidFill>
            <a:srgbClr val="F6F6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300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8719" y="1341302"/>
            <a:ext cx="71429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 = (10, 8))</a:t>
            </a:r>
          </a:p>
          <a:p>
            <a:endParaRPr lang="en-US" dirty="0" smtClean="0"/>
          </a:p>
          <a:p>
            <a:r>
              <a:rPr lang="en-US" dirty="0" err="1" smtClean="0"/>
              <a:t>sns.kdeplot</a:t>
            </a:r>
            <a:r>
              <a:rPr lang="en-US" dirty="0" smtClean="0"/>
              <a:t>(</a:t>
            </a:r>
            <a:r>
              <a:rPr lang="en-US" dirty="0" err="1" smtClean="0"/>
              <a:t>df.loc</a:t>
            </a:r>
            <a:r>
              <a:rPr lang="en-US" dirty="0" smtClean="0"/>
              <a:t>[</a:t>
            </a:r>
            <a:r>
              <a:rPr lang="en-US" dirty="0" err="1" smtClean="0"/>
              <a:t>df</a:t>
            </a:r>
            <a:r>
              <a:rPr lang="en-US" dirty="0"/>
              <a:t>['target'] == 0, 'age'], label = 'Heart Disease')</a:t>
            </a:r>
          </a:p>
          <a:p>
            <a:r>
              <a:rPr lang="en-US" dirty="0" err="1"/>
              <a:t>sns.kdeplot</a:t>
            </a:r>
            <a:r>
              <a:rPr lang="en-US" dirty="0"/>
              <a:t>(</a:t>
            </a:r>
            <a:r>
              <a:rPr lang="en-US" dirty="0" err="1"/>
              <a:t>df.loc</a:t>
            </a:r>
            <a:r>
              <a:rPr lang="en-US" dirty="0"/>
              <a:t>[</a:t>
            </a:r>
            <a:r>
              <a:rPr lang="en-US" dirty="0" err="1"/>
              <a:t>df</a:t>
            </a:r>
            <a:r>
              <a:rPr lang="en-US" dirty="0"/>
              <a:t>['target'] == 1, 'age'], label = 'No Heart Disease')</a:t>
            </a:r>
          </a:p>
          <a:p>
            <a:endParaRPr lang="en-US" dirty="0"/>
          </a:p>
          <a:p>
            <a:r>
              <a:rPr lang="en-US" dirty="0"/>
              <a:t># Labeling of plot</a:t>
            </a:r>
          </a:p>
          <a:p>
            <a:r>
              <a:rPr lang="en-US" dirty="0" err="1"/>
              <a:t>plt.xlabel</a:t>
            </a:r>
            <a:r>
              <a:rPr lang="en-US" dirty="0"/>
              <a:t>('Age (years)'); </a:t>
            </a:r>
            <a:r>
              <a:rPr lang="en-US" dirty="0" err="1"/>
              <a:t>plt.ylabel</a:t>
            </a:r>
            <a:r>
              <a:rPr lang="en-US" dirty="0"/>
              <a:t>('Density'); </a:t>
            </a:r>
            <a:r>
              <a:rPr lang="en-US" dirty="0" err="1"/>
              <a:t>plt.title</a:t>
            </a:r>
            <a:r>
              <a:rPr lang="en-US" dirty="0"/>
              <a:t>('Distribution of Ages');</a:t>
            </a:r>
          </a:p>
        </p:txBody>
      </p:sp>
    </p:spTree>
    <p:extLst>
      <p:ext uri="{BB962C8B-B14F-4D97-AF65-F5344CB8AC3E}">
        <p14:creationId xmlns:p14="http://schemas.microsoft.com/office/powerpoint/2010/main" val="2460991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Plot practice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19" y="185845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Useful plot: correlation plot</a:t>
            </a:r>
          </a:p>
          <a:p>
            <a:r>
              <a:rPr lang="en-US" sz="2800" dirty="0" err="1" smtClean="0"/>
              <a:t>Seaborn</a:t>
            </a:r>
            <a:r>
              <a:rPr lang="en-US" sz="2800" dirty="0" smtClean="0"/>
              <a:t> </a:t>
            </a:r>
            <a:r>
              <a:rPr lang="en-US" sz="2800" dirty="0" err="1" smtClean="0"/>
              <a:t>heatmap</a:t>
            </a:r>
            <a:r>
              <a:rPr lang="en-US" sz="2800" dirty="0" smtClean="0"/>
              <a:t>: </a:t>
            </a:r>
          </a:p>
          <a:p>
            <a:pPr lvl="1"/>
            <a:r>
              <a:rPr lang="en-US" dirty="0" smtClean="0"/>
              <a:t>correlations </a:t>
            </a:r>
            <a:r>
              <a:rPr lang="en-US" dirty="0"/>
              <a:t>= </a:t>
            </a:r>
            <a:r>
              <a:rPr lang="en-US" dirty="0" err="1"/>
              <a:t>df.corr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sns.heatmap</a:t>
            </a:r>
            <a:r>
              <a:rPr lang="en-US" dirty="0"/>
              <a:t>(correlations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Try arguments like </a:t>
            </a:r>
            <a:r>
              <a:rPr lang="en-US" dirty="0" err="1"/>
              <a:t>cmap</a:t>
            </a:r>
            <a:r>
              <a:rPr lang="en-US" dirty="0"/>
              <a:t> = </a:t>
            </a:r>
            <a:r>
              <a:rPr lang="en-US" dirty="0" err="1" smtClean="0"/>
              <a:t>plt.cm.RdYlBu_r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seaborn.pydata.org/generated/seaborn.heatmap.html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seaborn.pydata.org/tutorial/color_palettes.html</a:t>
            </a:r>
            <a:endParaRPr lang="en-US" dirty="0" smtClean="0"/>
          </a:p>
          <a:p>
            <a:r>
              <a:rPr lang="en-US" dirty="0" err="1" smtClean="0"/>
              <a:t>Seaborn</a:t>
            </a:r>
            <a:r>
              <a:rPr lang="en-US" dirty="0" smtClean="0"/>
              <a:t> </a:t>
            </a:r>
            <a:r>
              <a:rPr lang="en-US" dirty="0" err="1" smtClean="0"/>
              <a:t>pairplot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sns.pairplot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Try hue = target or limiting columns</a:t>
            </a:r>
          </a:p>
          <a:p>
            <a:pPr lvl="1"/>
            <a:r>
              <a:rPr lang="en-US" dirty="0">
                <a:hlinkClick r:id="rId5"/>
              </a:rPr>
              <a:t>https://seaborn.pydata.org/generated/seaborn.pairplot.html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5625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Attendance code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682609" y="2861664"/>
            <a:ext cx="6613463" cy="6779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Attendance code:</a:t>
            </a:r>
          </a:p>
        </p:txBody>
      </p:sp>
    </p:spTree>
    <p:extLst>
      <p:ext uri="{BB962C8B-B14F-4D97-AF65-F5344CB8AC3E}">
        <p14:creationId xmlns:p14="http://schemas.microsoft.com/office/powerpoint/2010/main" val="1233830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Let’s Talk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549995" y="1409429"/>
            <a:ext cx="6613463" cy="1676264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Whiteboarding</a:t>
            </a:r>
            <a:endParaRPr lang="en-US" sz="3200" dirty="0" smtClean="0"/>
          </a:p>
          <a:p>
            <a:r>
              <a:rPr lang="en-US" sz="3200" dirty="0" smtClean="0"/>
              <a:t>3 classes left (OMG)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1157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Agenda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18" y="679315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Today’s Agenda:</a:t>
            </a:r>
          </a:p>
          <a:p>
            <a:r>
              <a:rPr lang="en-US" sz="2800" dirty="0" smtClean="0"/>
              <a:t>Mini project overview</a:t>
            </a:r>
          </a:p>
          <a:p>
            <a:r>
              <a:rPr lang="en-US" sz="2800" dirty="0" smtClean="0"/>
              <a:t>Plotting and EDA</a:t>
            </a:r>
            <a:endParaRPr lang="en-US" sz="2000" dirty="0" smtClean="0"/>
          </a:p>
          <a:p>
            <a:r>
              <a:rPr lang="en-US" sz="2800" dirty="0" smtClean="0"/>
              <a:t>Set up our environments and write some code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3378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Project overview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3066" y="679315"/>
            <a:ext cx="7656414" cy="4764502"/>
          </a:xfrm>
        </p:spPr>
        <p:txBody>
          <a:bodyPr>
            <a:noAutofit/>
          </a:bodyPr>
          <a:lstStyle/>
          <a:p>
            <a:r>
              <a:rPr lang="en-US" sz="2800" dirty="0"/>
              <a:t>The dataset: </a:t>
            </a: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www.kaggle.com/ronitf/heart-disease-uci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 smtClean="0"/>
              <a:t>ML goal</a:t>
            </a:r>
            <a:r>
              <a:rPr lang="en-US" sz="2800" dirty="0" smtClean="0"/>
              <a:t>: given </a:t>
            </a:r>
            <a:r>
              <a:rPr lang="en-US" sz="2800" dirty="0" smtClean="0"/>
              <a:t>a set of information about a patient, predict whether the patient has heart disease (</a:t>
            </a:r>
            <a:r>
              <a:rPr lang="en-US" sz="2800" dirty="0" smtClean="0">
                <a:solidFill>
                  <a:srgbClr val="FF0000"/>
                </a:solidFill>
              </a:rPr>
              <a:t>in this dataset, 0 = heart disease</a:t>
            </a:r>
            <a:r>
              <a:rPr lang="en-US" sz="2800" dirty="0" smtClean="0"/>
              <a:t>)</a:t>
            </a:r>
            <a:endParaRPr lang="en-US" dirty="0"/>
          </a:p>
          <a:p>
            <a:r>
              <a:rPr lang="en-US" sz="2800" dirty="0" smtClean="0"/>
              <a:t>Bonus goals:</a:t>
            </a:r>
          </a:p>
          <a:p>
            <a:pPr lvl="1"/>
            <a:r>
              <a:rPr lang="en-US" sz="2400" dirty="0" smtClean="0"/>
              <a:t>Learn how to pick up a dataset on </a:t>
            </a:r>
            <a:r>
              <a:rPr lang="en-US" sz="2400" dirty="0" err="1" smtClean="0"/>
              <a:t>Kaggle</a:t>
            </a:r>
            <a:endParaRPr lang="en-US" sz="2400" dirty="0" smtClean="0"/>
          </a:p>
          <a:p>
            <a:pPr lvl="1"/>
            <a:r>
              <a:rPr lang="en-US" sz="2400" dirty="0" smtClean="0"/>
              <a:t>Get practice tying all the skills you’ve learned together</a:t>
            </a:r>
          </a:p>
          <a:p>
            <a:pPr lvl="1"/>
            <a:r>
              <a:rPr lang="en-US" sz="2400" dirty="0" smtClean="0"/>
              <a:t>Mini project for your portfolio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23235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Project overview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517" y="186250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Timeline and expectations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Wednesday, June 24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:</a:t>
            </a:r>
          </a:p>
          <a:p>
            <a:pPr lvl="1"/>
            <a:r>
              <a:rPr lang="en-US" sz="2000" dirty="0" smtClean="0"/>
              <a:t>Submit a link to your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repo with a notebook that covers EDA of the dataset</a:t>
            </a:r>
          </a:p>
          <a:p>
            <a:pPr lvl="1"/>
            <a:r>
              <a:rPr lang="en-US" dirty="0" smtClean="0"/>
              <a:t>Your notebook should cover:</a:t>
            </a:r>
          </a:p>
          <a:p>
            <a:pPr lvl="2"/>
            <a:r>
              <a:rPr lang="en-US" dirty="0"/>
              <a:t>Data issues: missing values, duplicate values, outliers</a:t>
            </a:r>
          </a:p>
          <a:p>
            <a:pPr lvl="2"/>
            <a:r>
              <a:rPr lang="en-US" dirty="0"/>
              <a:t>Data cleaning solutions: imputation/estimation, dropping entries -- justify your choices!</a:t>
            </a:r>
          </a:p>
          <a:p>
            <a:pPr lvl="2"/>
            <a:r>
              <a:rPr lang="en-US" dirty="0"/>
              <a:t>Describe the </a:t>
            </a:r>
            <a:r>
              <a:rPr lang="en-US" dirty="0" smtClean="0"/>
              <a:t>relationship </a:t>
            </a:r>
            <a:r>
              <a:rPr lang="en-US" dirty="0"/>
              <a:t>of features to your target (should include at least a few plots).</a:t>
            </a:r>
          </a:p>
          <a:p>
            <a:pPr lvl="2"/>
            <a:r>
              <a:rPr lang="en-US" dirty="0"/>
              <a:t>Feature engineering (transformation, normalization, </a:t>
            </a:r>
            <a:r>
              <a:rPr lang="en-US" dirty="0" smtClean="0"/>
              <a:t>creating </a:t>
            </a:r>
            <a:r>
              <a:rPr lang="en-US" dirty="0"/>
              <a:t>new combinations of features, </a:t>
            </a:r>
            <a:r>
              <a:rPr lang="en-US" dirty="0" err="1"/>
              <a:t>etc</a:t>
            </a:r>
            <a:r>
              <a:rPr lang="en-US" dirty="0"/>
              <a:t>), if you think this is necessary. Describe your rationale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In-class: review obstacles, prepare for model fitting</a:t>
            </a:r>
            <a:endParaRPr lang="en-US" dirty="0"/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4874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Project overview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517" y="186250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Timeline and expectations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Wednesday, July 1:</a:t>
            </a:r>
          </a:p>
          <a:p>
            <a:pPr lvl="1"/>
            <a:r>
              <a:rPr lang="en-US" sz="2000" dirty="0" smtClean="0"/>
              <a:t>Submit your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repo link with a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notebook OR extended notebook from part 1</a:t>
            </a:r>
          </a:p>
          <a:p>
            <a:pPr lvl="1"/>
            <a:r>
              <a:rPr lang="en-US" dirty="0" smtClean="0"/>
              <a:t>Your notebook should cover:</a:t>
            </a:r>
          </a:p>
          <a:p>
            <a:pPr lvl="2"/>
            <a:r>
              <a:rPr lang="en-US" dirty="0"/>
              <a:t>(Feature engineering, if not captured in the EDA notebook. Sometimes it is easier or makes more sense to do feature engineering in the same notebook as your model.)</a:t>
            </a:r>
          </a:p>
          <a:p>
            <a:pPr lvl="2"/>
            <a:r>
              <a:rPr lang="en-US" dirty="0"/>
              <a:t>Splitting data into train/test sets</a:t>
            </a:r>
          </a:p>
          <a:p>
            <a:pPr lvl="2"/>
            <a:r>
              <a:rPr lang="en-US" dirty="0"/>
              <a:t>Build (at least one) model</a:t>
            </a:r>
          </a:p>
          <a:p>
            <a:pPr lvl="2"/>
            <a:r>
              <a:rPr lang="en-US" dirty="0"/>
              <a:t>Predict test set using model(s)</a:t>
            </a:r>
          </a:p>
          <a:p>
            <a:pPr lvl="2"/>
            <a:r>
              <a:rPr lang="en-US" dirty="0"/>
              <a:t>A </a:t>
            </a:r>
            <a:r>
              <a:rPr lang="en-US" dirty="0" smtClean="0"/>
              <a:t>quantitative </a:t>
            </a:r>
            <a:r>
              <a:rPr lang="en-US" dirty="0"/>
              <a:t>metric of model(s) performance</a:t>
            </a:r>
          </a:p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</a:rPr>
              <a:t>In-class: 1-10 minute summary of your code</a:t>
            </a:r>
            <a:endParaRPr lang="en-US" b="1" dirty="0">
              <a:ln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6112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Project overview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517" y="385701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How to get help and collaborate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From each other:</a:t>
            </a:r>
          </a:p>
          <a:p>
            <a:pPr lvl="1"/>
            <a:r>
              <a:rPr lang="en-US" sz="2000" dirty="0" smtClean="0"/>
              <a:t>Feel free to work together, discuss code/ideas, talk out issues you </a:t>
            </a:r>
            <a:r>
              <a:rPr lang="en-US" dirty="0" smtClean="0"/>
              <a:t>run into on slack, share code snippets</a:t>
            </a:r>
          </a:p>
          <a:p>
            <a:pPr lvl="1"/>
            <a:r>
              <a:rPr lang="en-US" sz="2000" dirty="0" smtClean="0"/>
              <a:t>Please don’t entirely copy someone else’s notebook</a:t>
            </a:r>
          </a:p>
          <a:p>
            <a:r>
              <a:rPr lang="en-US" sz="2400" dirty="0" smtClean="0"/>
              <a:t>From the course mentors:</a:t>
            </a:r>
          </a:p>
          <a:p>
            <a:pPr lvl="1"/>
            <a:r>
              <a:rPr lang="en-US" sz="2000" dirty="0" smtClean="0"/>
              <a:t>Ask for help on slack, let me know if you need office hours for this project!</a:t>
            </a:r>
          </a:p>
          <a:p>
            <a:r>
              <a:rPr lang="en-US" sz="2400" dirty="0" smtClean="0"/>
              <a:t>From the internet:</a:t>
            </a:r>
          </a:p>
          <a:p>
            <a:pPr lvl="1"/>
            <a:r>
              <a:rPr lang="en-US" sz="2000" dirty="0" err="1" smtClean="0"/>
              <a:t>Kaggle</a:t>
            </a:r>
            <a:r>
              <a:rPr lang="en-US" sz="2000" dirty="0" smtClean="0"/>
              <a:t> has column descriptions, discussion forums and notebooks</a:t>
            </a:r>
          </a:p>
          <a:p>
            <a:pPr lvl="1"/>
            <a:r>
              <a:rPr lang="en-US" dirty="0" smtClean="0"/>
              <a:t>Don’t entirely copy a </a:t>
            </a:r>
            <a:r>
              <a:rPr lang="en-US" dirty="0" err="1" smtClean="0"/>
              <a:t>kaggle</a:t>
            </a:r>
            <a:r>
              <a:rPr lang="en-US" dirty="0" smtClean="0"/>
              <a:t> notebook either please</a:t>
            </a:r>
            <a:endParaRPr lang="en-US" sz="2000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5685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eda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8790" y="219208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Useful commands for EDA:</a:t>
            </a:r>
          </a:p>
          <a:p>
            <a:r>
              <a:rPr lang="en-US" dirty="0" smtClean="0"/>
              <a:t>What’s my data structured like?</a:t>
            </a:r>
          </a:p>
          <a:p>
            <a:pPr lvl="1"/>
            <a:r>
              <a:rPr lang="en-US" dirty="0" err="1" smtClean="0"/>
              <a:t>data</a:t>
            </a:r>
            <a:r>
              <a:rPr lang="en-US" dirty="0" err="1" smtClean="0"/>
              <a:t>.head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How many rows and columns?</a:t>
            </a:r>
          </a:p>
          <a:p>
            <a:pPr lvl="1"/>
            <a:r>
              <a:rPr lang="en-US" dirty="0" err="1" smtClean="0"/>
              <a:t>data.shape</a:t>
            </a:r>
            <a:endParaRPr lang="en-US" dirty="0" smtClean="0"/>
          </a:p>
          <a:p>
            <a:r>
              <a:rPr lang="en-US" dirty="0" smtClean="0"/>
              <a:t>What are my columns like?</a:t>
            </a:r>
          </a:p>
          <a:p>
            <a:pPr lvl="1"/>
            <a:r>
              <a:rPr lang="en-US" dirty="0" smtClean="0"/>
              <a:t>data.info()</a:t>
            </a:r>
          </a:p>
          <a:p>
            <a:r>
              <a:rPr lang="en-US" dirty="0" smtClean="0"/>
              <a:t>How is my data distributed?</a:t>
            </a:r>
          </a:p>
          <a:p>
            <a:pPr lvl="1"/>
            <a:r>
              <a:rPr lang="en-US" dirty="0" err="1" smtClean="0"/>
              <a:t>data.describe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Any null values?</a:t>
            </a:r>
          </a:p>
          <a:p>
            <a:pPr lvl="1"/>
            <a:r>
              <a:rPr lang="en-US" dirty="0" err="1" smtClean="0"/>
              <a:t>data.isnull</a:t>
            </a:r>
            <a:r>
              <a:rPr lang="en-US" dirty="0"/>
              <a:t>().sum</a:t>
            </a:r>
            <a:r>
              <a:rPr lang="en-US" dirty="0" smtClean="0"/>
              <a:t>()</a:t>
            </a:r>
          </a:p>
          <a:p>
            <a:r>
              <a:rPr lang="en-US" dirty="0" smtClean="0"/>
              <a:t>What features are correlated?</a:t>
            </a:r>
          </a:p>
          <a:p>
            <a:pPr lvl="1"/>
            <a:r>
              <a:rPr lang="en-US" dirty="0" err="1" smtClean="0"/>
              <a:t>data.corr</a:t>
            </a:r>
            <a:r>
              <a:rPr lang="en-US" dirty="0" smtClean="0"/>
              <a:t>()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6977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3C96DE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26341</TotalTime>
  <Words>693</Words>
  <Application>Microsoft Office PowerPoint</Application>
  <PresentationFormat>Widescreen</PresentationFormat>
  <Paragraphs>122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Tw Cen MT</vt:lpstr>
      <vt:lpstr>Circuit</vt:lpstr>
      <vt:lpstr>Data science week 21</vt:lpstr>
      <vt:lpstr>Attendance code</vt:lpstr>
      <vt:lpstr>Let’s Talk</vt:lpstr>
      <vt:lpstr>Agenda</vt:lpstr>
      <vt:lpstr>Project overview</vt:lpstr>
      <vt:lpstr>Project overview</vt:lpstr>
      <vt:lpstr>Project overview</vt:lpstr>
      <vt:lpstr>Project overview</vt:lpstr>
      <vt:lpstr>eda</vt:lpstr>
      <vt:lpstr>Plotting in python</vt:lpstr>
      <vt:lpstr>Plotting tips</vt:lpstr>
      <vt:lpstr>Plot practice</vt:lpstr>
      <vt:lpstr>Plot practice</vt:lpstr>
      <vt:lpstr>Plot practice</vt:lpstr>
      <vt:lpstr>Plot practice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CoderGirl!</dc:title>
  <dc:creator>SCHLOSBERG, CHRISTOPHER [AG/1005]</dc:creator>
  <cp:lastModifiedBy>Michelle Faits</cp:lastModifiedBy>
  <cp:revision>601</cp:revision>
  <dcterms:created xsi:type="dcterms:W3CDTF">2019-01-21T21:50:42Z</dcterms:created>
  <dcterms:modified xsi:type="dcterms:W3CDTF">2020-06-18T15:15:30Z</dcterms:modified>
</cp:coreProperties>
</file>