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8"/>
  </p:notesMasterIdLst>
  <p:sldIdLst>
    <p:sldId id="256" r:id="rId2"/>
    <p:sldId id="270" r:id="rId3"/>
    <p:sldId id="294" r:id="rId4"/>
    <p:sldId id="435" r:id="rId5"/>
    <p:sldId id="392" r:id="rId6"/>
    <p:sldId id="394" r:id="rId7"/>
    <p:sldId id="395" r:id="rId8"/>
    <p:sldId id="400" r:id="rId9"/>
    <p:sldId id="396" r:id="rId10"/>
    <p:sldId id="402" r:id="rId11"/>
    <p:sldId id="403" r:id="rId12"/>
    <p:sldId id="404" r:id="rId13"/>
    <p:sldId id="405" r:id="rId14"/>
    <p:sldId id="406" r:id="rId15"/>
    <p:sldId id="408" r:id="rId16"/>
    <p:sldId id="409" r:id="rId17"/>
    <p:sldId id="410" r:id="rId18"/>
    <p:sldId id="411" r:id="rId19"/>
    <p:sldId id="412" r:id="rId20"/>
    <p:sldId id="414" r:id="rId21"/>
    <p:sldId id="413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398" r:id="rId39"/>
    <p:sldId id="397" r:id="rId40"/>
    <p:sldId id="399" r:id="rId41"/>
    <p:sldId id="432" r:id="rId42"/>
    <p:sldId id="433" r:id="rId43"/>
    <p:sldId id="431" r:id="rId44"/>
    <p:sldId id="434" r:id="rId45"/>
    <p:sldId id="401" r:id="rId46"/>
    <p:sldId id="338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8FA62-9F93-8740-87EB-57B89273C877}" v="120" dt="2019-02-10T18:55:25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9" autoAdjust="0"/>
    <p:restoredTop sz="92220" autoAdjust="0"/>
  </p:normalViewPr>
  <p:slideViewPr>
    <p:cSldViewPr snapToGrid="0" snapToObjects="1">
      <p:cViewPr varScale="1">
        <p:scale>
          <a:sx n="105" d="100"/>
          <a:sy n="105" d="100"/>
        </p:scale>
        <p:origin x="105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LOSBERG, CHRISTOPHER [AG/1005]" userId="c5d2ba1d-1225-4fef-a422-877378546cc9" providerId="ADAL" clId="{8D1055E3-7626-CC44-94B9-8319B01EBEF0}"/>
    <pc:docChg chg="modSld">
      <pc:chgData name="SCHLOSBERG, CHRISTOPHER [AG/1005]" userId="c5d2ba1d-1225-4fef-a422-877378546cc9" providerId="ADAL" clId="{8D1055E3-7626-CC44-94B9-8319B01EBEF0}" dt="2019-01-21T22:59:01.831" v="75" actId="20577"/>
      <pc:docMkLst>
        <pc:docMk/>
      </pc:docMkLst>
      <pc:sldChg chg="modSp">
        <pc:chgData name="SCHLOSBERG, CHRISTOPHER [AG/1005]" userId="c5d2ba1d-1225-4fef-a422-877378546cc9" providerId="ADAL" clId="{8D1055E3-7626-CC44-94B9-8319B01EBEF0}" dt="2019-01-21T22:13:08.903" v="51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8D1055E3-7626-CC44-94B9-8319B01EBEF0}" dt="2019-01-21T22:13:08.903" v="51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59:01.831" v="75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8D1055E3-7626-CC44-94B9-8319B01EBEF0}" dt="2019-01-21T22:59:01.831" v="75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18:07.384" v="61" actId="20577"/>
        <pc:sldMkLst>
          <pc:docMk/>
          <pc:sldMk cId="539505586" sldId="266"/>
        </pc:sldMkLst>
        <pc:spChg chg="mod">
          <ac:chgData name="SCHLOSBERG, CHRISTOPHER [AG/1005]" userId="c5d2ba1d-1225-4fef-a422-877378546cc9" providerId="ADAL" clId="{8D1055E3-7626-CC44-94B9-8319B01EBEF0}" dt="2019-01-21T22:18:07.384" v="61" actId="20577"/>
          <ac:spMkLst>
            <pc:docMk/>
            <pc:sldMk cId="539505586" sldId="266"/>
            <ac:spMk id="3" creationId="{02B65055-BFD0-4E49-8C31-2B3340B1576B}"/>
          </ac:spMkLst>
        </pc:spChg>
      </pc:sldChg>
    </pc:docChg>
  </pc:docChgLst>
  <pc:docChgLst>
    <pc:chgData name="SCHLOSBERG, CHRISTOPHER [AG/1005]" userId="c5d2ba1d-1225-4fef-a422-877378546cc9" providerId="ADAL" clId="{4638FA62-9F93-8740-87EB-57B89273C877}"/>
    <pc:docChg chg="modSld">
      <pc:chgData name="SCHLOSBERG, CHRISTOPHER [AG/1005]" userId="c5d2ba1d-1225-4fef-a422-877378546cc9" providerId="ADAL" clId="{4638FA62-9F93-8740-87EB-57B89273C877}" dt="2019-02-10T18:55:25.894" v="119" actId="20577"/>
      <pc:docMkLst>
        <pc:docMk/>
      </pc:docMkLst>
      <pc:sldChg chg="modSp">
        <pc:chgData name="SCHLOSBERG, CHRISTOPHER [AG/1005]" userId="c5d2ba1d-1225-4fef-a422-877378546cc9" providerId="ADAL" clId="{4638FA62-9F93-8740-87EB-57B89273C877}" dt="2019-02-10T18:55:25.894" v="119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4638FA62-9F93-8740-87EB-57B89273C877}" dt="2019-02-10T18:55:25.894" v="119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4638FA62-9F93-8740-87EB-57B89273C877}" dt="2019-02-10T18:55:07.828" v="92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4638FA62-9F93-8740-87EB-57B89273C877}" dt="2019-02-10T18:55:07.828" v="92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09C1-968E-4E8F-8C6E-F37E7FAB59A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6AB2-1993-43FC-A63D-72650E64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4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2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BC2F66-A434-B045-A008-1061E26ACC0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98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9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2F66-A434-B045-A008-1061E26ACC0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jjwalkarn.me/2016/08/11/intuitive-explanation-convnet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ishack.in/tutorials/image-convolution-exampl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comprehensive-introduction-to-different-types-of-convolutions-in-deep-learning-669281e5821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ombru.github.io/2018/05/23/cross_entropy_los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adam-optimization-algorithm-for-deep-learning/" TargetMode="External"/><Relationship Id="rId5" Type="http://schemas.openxmlformats.org/officeDocument/2006/relationships/hyperlink" Target="https://www.kaggle.com/residentmario/keras-optimizers" TargetMode="External"/><Relationship Id="rId4" Type="http://schemas.openxmlformats.org/officeDocument/2006/relationships/hyperlink" Target="https://machinelearningmastery.com/cross-entropy-for-machine-learnin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toronto.edu/~hinton/absps/JMLRdropout.pdf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07A758-AEE3-F448-B52F-E54C9D78C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week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113600D-E305-CB4E-BFB0-C1EC00DBC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Winter 2020 </a:t>
            </a:r>
            <a:r>
              <a:rPr lang="en-US" dirty="0"/>
              <a:t>Data Science Cohort</a:t>
            </a:r>
          </a:p>
        </p:txBody>
      </p:sp>
    </p:spTree>
    <p:extLst>
      <p:ext uri="{BB962C8B-B14F-4D97-AF65-F5344CB8AC3E}">
        <p14:creationId xmlns:p14="http://schemas.microsoft.com/office/powerpoint/2010/main" val="3130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</a:t>
            </a:r>
            <a:r>
              <a:rPr lang="en-US" dirty="0" smtClean="0">
                <a:solidFill>
                  <a:srgbClr val="FFFFFF"/>
                </a:solidFill>
              </a:rPr>
              <a:t> Code: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312203" y="307242"/>
            <a:ext cx="772129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Step 1: </a:t>
            </a:r>
            <a:r>
              <a:rPr lang="en-US" sz="2800" dirty="0" smtClean="0"/>
              <a:t>First convolutional layer</a:t>
            </a:r>
          </a:p>
          <a:p>
            <a:r>
              <a:rPr lang="en-US" dirty="0" smtClean="0"/>
              <a:t>“The </a:t>
            </a:r>
            <a:r>
              <a:rPr lang="en-US" dirty="0"/>
              <a:t>first layer will have 32-3 x 3 </a:t>
            </a:r>
            <a:r>
              <a:rPr lang="en-US" dirty="0" smtClean="0"/>
              <a:t>filters”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fashion_model.add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(Conv2D(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),padding=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'same'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2800" dirty="0" smtClean="0"/>
              <a:t>What’s going on here? Let’s go back to “</a:t>
            </a:r>
            <a:r>
              <a:rPr lang="en-US" sz="2800" dirty="0" smtClean="0">
                <a:hlinkClick r:id="rId3"/>
              </a:rPr>
              <a:t>An Intuitive Explanation of Convolutional Neural Networks</a:t>
            </a:r>
            <a:r>
              <a:rPr lang="en-US" sz="2800" dirty="0" smtClean="0"/>
              <a:t>”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0727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Convolutional Layers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70702" y="299925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What’s convolution?</a:t>
            </a:r>
          </a:p>
          <a:p>
            <a:r>
              <a:rPr lang="en-US" dirty="0" smtClean="0"/>
              <a:t>Purpose: extract “features” from an image</a:t>
            </a:r>
          </a:p>
          <a:p>
            <a:r>
              <a:rPr lang="en-US" dirty="0" smtClean="0"/>
              <a:t>Reason: computers can’t “see” like you can, they just get pixel intensities, so you have to give them a way to figure out how pixels “go together” so they can learn</a:t>
            </a:r>
          </a:p>
          <a:p>
            <a:r>
              <a:rPr lang="en-US" dirty="0" smtClean="0"/>
              <a:t>How to do it: slide a matrix over your image: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371" y="3641777"/>
            <a:ext cx="3748089" cy="274114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286456" y="3826349"/>
            <a:ext cx="3607834" cy="2246353"/>
            <a:chOff x="4286456" y="3826349"/>
            <a:chExt cx="3607834" cy="2246353"/>
          </a:xfrm>
        </p:grpSpPr>
        <p:pic>
          <p:nvPicPr>
            <p:cNvPr id="6146" name="Picture 2" descr="Screen Shot 2016-07-24 at 11.25.13 P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456" y="3826349"/>
              <a:ext cx="2021383" cy="1830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Screen Shot 2016-07-24 at 11.25.24 P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963" y="4149551"/>
              <a:ext cx="1275327" cy="1085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854666" y="5703370"/>
              <a:ext cx="753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Image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79664" y="5352134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6936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Convolutional Layers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70702" y="299925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What’s convolution?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1383" y="6239793"/>
            <a:ext cx="617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3"/>
              </a:rPr>
              <a:t>https://aishack.in/tutorials/image-convolution-examples/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362" y="1472380"/>
            <a:ext cx="3229275" cy="3255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50124"/>
          <a:stretch/>
        </p:blipFill>
        <p:spPr>
          <a:xfrm>
            <a:off x="8527876" y="1070772"/>
            <a:ext cx="2854366" cy="24203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01950" y="1512934"/>
            <a:ext cx="1477279" cy="1558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5"/>
          <a:srcRect l="49815"/>
          <a:stretch/>
        </p:blipFill>
        <p:spPr>
          <a:xfrm>
            <a:off x="8599147" y="3191165"/>
            <a:ext cx="2872029" cy="242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63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Convolutional Layers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70702" y="299925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Arguments for convolution</a:t>
            </a:r>
          </a:p>
          <a:p>
            <a:r>
              <a:rPr lang="en-US" dirty="0" smtClean="0"/>
              <a:t>Depth: How many layers of convolution</a:t>
            </a:r>
          </a:p>
          <a:p>
            <a:r>
              <a:rPr lang="en-US" dirty="0" smtClean="0"/>
              <a:t>Kernel Size: shape of the matrix you slide</a:t>
            </a:r>
            <a:endParaRPr lang="en-US" dirty="0" smtClean="0"/>
          </a:p>
          <a:p>
            <a:r>
              <a:rPr lang="en-US" dirty="0" smtClean="0"/>
              <a:t>Stride: How many pixels you slide the matrix</a:t>
            </a:r>
          </a:p>
          <a:p>
            <a:r>
              <a:rPr lang="en-US" dirty="0" smtClean="0"/>
              <a:t>Padding: whether you pad your image matrix with zeros around the edges so you can apply your filter to border pixels</a:t>
            </a:r>
            <a:endParaRPr lang="en-US" dirty="0" smtClean="0"/>
          </a:p>
        </p:txBody>
      </p:sp>
      <p:pic>
        <p:nvPicPr>
          <p:cNvPr id="11266" name="Picture 2" descr="Screen Shot 2016-08-10 at 3.42.35 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871" y="3975622"/>
            <a:ext cx="5026192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41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Convolutional Layers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246864" y="316386"/>
            <a:ext cx="7631191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Back to the code: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fashion_model.add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(Conv2D(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),padding=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'same'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Depth = 32: 32 layers of convolution (more 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here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Kernel size = 3x3: slide a 3x3 matrix over your image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Input_shape</a:t>
            </a:r>
            <a:r>
              <a:rPr lang="en-US" dirty="0" smtClean="0">
                <a:solidFill>
                  <a:srgbClr val="000000"/>
                </a:solidFill>
              </a:rPr>
              <a:t> = 28x28x1: images are 28x28 pixels, one color channel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Padding = ‘same’: pad the input image with 0s on the borders so that your output convolved image is the same size. (note: if padding = valid, no padding is added and your image shrinks)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54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Leaky </a:t>
            </a:r>
            <a:r>
              <a:rPr lang="en-US" dirty="0" err="1" smtClean="0">
                <a:solidFill>
                  <a:srgbClr val="FFFFFF"/>
                </a:solidFill>
              </a:rPr>
              <a:t>Relu</a:t>
            </a:r>
            <a:r>
              <a:rPr lang="en-US" dirty="0" smtClean="0">
                <a:solidFill>
                  <a:srgbClr val="FFFFFF"/>
                </a:solidFill>
              </a:rPr>
              <a:t> layers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246864" y="316386"/>
            <a:ext cx="7631191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Finish step 1: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fashion_model.add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(Conv2D(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kernel_size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),padding=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'same'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fashion_model.add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LeakyReLU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(alpha=</a:t>
            </a:r>
            <a:r>
              <a:rPr lang="en-US" sz="20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</a:rPr>
              <a:t>After each convolution layer, you add these leaky </a:t>
            </a:r>
            <a:r>
              <a:rPr lang="en-US" b="0" dirty="0" err="1" smtClean="0">
                <a:solidFill>
                  <a:srgbClr val="000000"/>
                </a:solidFill>
                <a:effectLst/>
              </a:rPr>
              <a:t>ReLU</a:t>
            </a:r>
            <a:r>
              <a:rPr lang="en-US" b="0" dirty="0" smtClean="0">
                <a:solidFill>
                  <a:srgbClr val="000000"/>
                </a:solidFill>
                <a:effectLst/>
              </a:rPr>
              <a:t> layers. Why?</a:t>
            </a:r>
            <a:endParaRPr lang="en-US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8370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Leaky </a:t>
            </a:r>
            <a:r>
              <a:rPr lang="en-US" dirty="0" err="1" smtClean="0">
                <a:solidFill>
                  <a:srgbClr val="FFFFFF"/>
                </a:solidFill>
              </a:rPr>
              <a:t>Relu</a:t>
            </a:r>
            <a:r>
              <a:rPr lang="en-US" dirty="0" smtClean="0">
                <a:solidFill>
                  <a:srgbClr val="FFFFFF"/>
                </a:solidFill>
              </a:rPr>
              <a:t> layers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246864" y="316386"/>
            <a:ext cx="7631191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Leaky </a:t>
            </a:r>
            <a:r>
              <a:rPr lang="en-US" sz="2800" dirty="0" err="1" smtClean="0"/>
              <a:t>ReLU</a:t>
            </a:r>
            <a:endParaRPr lang="en-US" sz="2800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Remember that Coursera and Google ML told us how neural networks allow nonlinear transformation of input data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</a:rPr>
              <a:t>Adding the activation layer is just specifying what kind of nonlinear activation function you want to use in your neuronal nodes</a:t>
            </a:r>
            <a:endParaRPr lang="en-US" b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248" y="3877167"/>
            <a:ext cx="5572052" cy="27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19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Leaky </a:t>
            </a:r>
            <a:r>
              <a:rPr lang="en-US" dirty="0" err="1" smtClean="0">
                <a:solidFill>
                  <a:srgbClr val="FFFFFF"/>
                </a:solidFill>
              </a:rPr>
              <a:t>Relu</a:t>
            </a:r>
            <a:r>
              <a:rPr lang="en-US" dirty="0" smtClean="0">
                <a:solidFill>
                  <a:srgbClr val="FFFFFF"/>
                </a:solidFill>
              </a:rPr>
              <a:t> layers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246864" y="316386"/>
            <a:ext cx="7631191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Why Leaky </a:t>
            </a:r>
            <a:r>
              <a:rPr lang="en-US" sz="2800" dirty="0" err="1" smtClean="0"/>
              <a:t>ReLU</a:t>
            </a:r>
            <a:r>
              <a:rPr lang="en-US" sz="2800" dirty="0" smtClean="0"/>
              <a:t>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Sigmoid vs </a:t>
            </a:r>
            <a:r>
              <a:rPr lang="en-US" dirty="0" err="1" smtClean="0">
                <a:solidFill>
                  <a:srgbClr val="000000"/>
                </a:solidFill>
              </a:rPr>
              <a:t>ReLU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err="1" smtClean="0">
                <a:solidFill>
                  <a:srgbClr val="000000"/>
                </a:solidFill>
              </a:rPr>
              <a:t>ReLU</a:t>
            </a:r>
            <a:r>
              <a:rPr lang="en-US" dirty="0" smtClean="0">
                <a:solidFill>
                  <a:srgbClr val="000000"/>
                </a:solidFill>
              </a:rPr>
              <a:t> has wider dynamic range</a:t>
            </a:r>
          </a:p>
          <a:p>
            <a:endParaRPr lang="en-US" b="0" dirty="0">
              <a:solidFill>
                <a:srgbClr val="000000"/>
              </a:solidFill>
              <a:effectLst/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b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ReLU</a:t>
            </a:r>
            <a:r>
              <a:rPr lang="en-US" dirty="0" smtClean="0">
                <a:solidFill>
                  <a:srgbClr val="000000"/>
                </a:solidFill>
              </a:rPr>
              <a:t> vs leaky </a:t>
            </a:r>
            <a:r>
              <a:rPr lang="en-US" dirty="0" err="1" smtClean="0">
                <a:solidFill>
                  <a:srgbClr val="000000"/>
                </a:solidFill>
              </a:rPr>
              <a:t>ReLU</a:t>
            </a:r>
            <a:r>
              <a:rPr lang="en-US" dirty="0" smtClean="0">
                <a:solidFill>
                  <a:srgbClr val="000000"/>
                </a:solidFill>
              </a:rPr>
              <a:t>: avoids problems of dying </a:t>
            </a:r>
            <a:r>
              <a:rPr lang="en-US" dirty="0" err="1" smtClean="0">
                <a:solidFill>
                  <a:srgbClr val="000000"/>
                </a:solidFill>
              </a:rPr>
              <a:t>ReLU</a:t>
            </a:r>
            <a:r>
              <a:rPr lang="en-US" dirty="0" err="1">
                <a:solidFill>
                  <a:srgbClr val="000000"/>
                </a:solidFill>
              </a:rPr>
              <a:t>s</a:t>
            </a:r>
            <a:endParaRPr lang="en-US" b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3314" name="Picture 2" descr="https://miro.medium.com/max/726/1*29VH_NiSdoLJ1jUMLrUR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638" y="1406286"/>
            <a:ext cx="6092317" cy="24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miro.medium.com/max/1025/1*siH_yCvYJ9rqWSUYeDBiR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424" y="4360205"/>
            <a:ext cx="4324544" cy="23162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453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</a:t>
            </a:r>
            <a:r>
              <a:rPr lang="en-US" dirty="0" smtClean="0">
                <a:solidFill>
                  <a:srgbClr val="FFFFFF"/>
                </a:solidFill>
              </a:rPr>
              <a:t> Code: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70702" y="299925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Let’s go through it step by step:</a:t>
            </a:r>
            <a:endParaRPr lang="en-US" sz="2800" dirty="0" smtClean="0"/>
          </a:p>
          <a:p>
            <a:pPr lvl="1"/>
            <a:endParaRPr lang="en-US" dirty="0" smtClean="0"/>
          </a:p>
        </p:txBody>
      </p:sp>
      <p:pic>
        <p:nvPicPr>
          <p:cNvPr id="75" name="Picture 2" descr="https://res.cloudinary.com/dyd911kmh/image/upload/f_auto,q_auto:best/v1512486717/fashion-mnist-architecture_htbps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80" y="4374878"/>
            <a:ext cx="74104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4366315" y="4528016"/>
            <a:ext cx="3278069" cy="1089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565" y="1018904"/>
            <a:ext cx="6543675" cy="2990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74006" y="1028873"/>
            <a:ext cx="6624234" cy="571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5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</a:t>
            </a:r>
            <a:r>
              <a:rPr lang="en-US" dirty="0" smtClean="0">
                <a:solidFill>
                  <a:srgbClr val="FFFFFF"/>
                </a:solidFill>
              </a:rPr>
              <a:t> Code: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70702" y="299925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Let’s go through it step by step:</a:t>
            </a:r>
            <a:endParaRPr lang="en-US" sz="2800" dirty="0" smtClean="0"/>
          </a:p>
          <a:p>
            <a:pPr lvl="1"/>
            <a:endParaRPr lang="en-US" dirty="0" smtClean="0"/>
          </a:p>
        </p:txBody>
      </p:sp>
      <p:pic>
        <p:nvPicPr>
          <p:cNvPr id="75" name="Picture 2" descr="https://res.cloudinary.com/dyd911kmh/image/upload/f_auto,q_auto:best/v1512486717/fashion-mnist-architecture_htbps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80" y="4374878"/>
            <a:ext cx="74104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7635547" y="4519590"/>
            <a:ext cx="1362150" cy="1089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565" y="1018904"/>
            <a:ext cx="6543675" cy="2990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74006" y="1568369"/>
            <a:ext cx="6624234" cy="222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11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Attendance Code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609" y="2861664"/>
            <a:ext cx="6613463" cy="677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Attendance code time</a:t>
            </a:r>
            <a:r>
              <a:rPr lang="en-US" sz="2800" dirty="0" smtClean="0"/>
              <a:t>: </a:t>
            </a:r>
            <a:r>
              <a:rPr lang="en-US" sz="2800" dirty="0" err="1"/>
              <a:t>TerrificTSQL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9938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Pooling layers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312203" y="307242"/>
            <a:ext cx="772129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Step 2: </a:t>
            </a:r>
            <a:r>
              <a:rPr lang="en-US" sz="2800" dirty="0" smtClean="0"/>
              <a:t>Add a pooling layer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“In </a:t>
            </a:r>
            <a:r>
              <a:rPr lang="en-US" dirty="0">
                <a:solidFill>
                  <a:prstClr val="black"/>
                </a:solidFill>
              </a:rPr>
              <a:t>addition, there are three max-pooling layers each of size 2 x 2</a:t>
            </a:r>
            <a:r>
              <a:rPr lang="en-US" dirty="0" smtClean="0">
                <a:solidFill>
                  <a:prstClr val="black"/>
                </a:solidFill>
              </a:rPr>
              <a:t>.”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fashion_model.add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(MaxPooling2D((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),padding=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'same'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smtClean="0"/>
              <a:t>What’s going on in our pooling layer?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5237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Pooling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312203" y="307242"/>
            <a:ext cx="772129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Pooling</a:t>
            </a:r>
          </a:p>
          <a:p>
            <a:r>
              <a:rPr lang="en-US" sz="2800" dirty="0" smtClean="0"/>
              <a:t>Back to the intuitive understanding article:</a:t>
            </a:r>
          </a:p>
        </p:txBody>
      </p:sp>
      <p:pic>
        <p:nvPicPr>
          <p:cNvPr id="19458" name="Picture 2" descr="Screen Shot 2016-08-10 at 3.38.39 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1834978"/>
            <a:ext cx="4509643" cy="384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79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Pooling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312203" y="307242"/>
            <a:ext cx="772129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Pooling</a:t>
            </a:r>
          </a:p>
          <a:p>
            <a:r>
              <a:rPr lang="en-US" sz="2800" dirty="0" smtClean="0"/>
              <a:t>Back to the intuitive understanding article:</a:t>
            </a:r>
          </a:p>
        </p:txBody>
      </p:sp>
      <p:pic>
        <p:nvPicPr>
          <p:cNvPr id="22530" name="Picture 2" descr="Screen Shot 2016-08-07 at 6.11.53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823" y="1918815"/>
            <a:ext cx="71247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005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Pooling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312203" y="307242"/>
            <a:ext cx="772129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Why do we do it?</a:t>
            </a:r>
          </a:p>
          <a:p>
            <a:pPr lvl="1"/>
            <a:r>
              <a:rPr lang="en-US" dirty="0" smtClean="0"/>
              <a:t>Progressively reduce </a:t>
            </a:r>
            <a:r>
              <a:rPr lang="en-US" dirty="0"/>
              <a:t>the spatial size of the input </a:t>
            </a:r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dirty="0"/>
              <a:t>the input representations (feature dimension) smaller and more manageable</a:t>
            </a:r>
          </a:p>
          <a:p>
            <a:pPr lvl="1"/>
            <a:r>
              <a:rPr lang="en-US" dirty="0" smtClean="0"/>
              <a:t>Reduce </a:t>
            </a:r>
            <a:r>
              <a:rPr lang="en-US" dirty="0"/>
              <a:t>the number of parameters and computations in the network, therefore, controlling </a:t>
            </a:r>
            <a:r>
              <a:rPr lang="en-US" dirty="0" smtClean="0"/>
              <a:t>overfitting</a:t>
            </a:r>
            <a:endParaRPr lang="en-US" dirty="0"/>
          </a:p>
          <a:p>
            <a:pPr lvl="1"/>
            <a:r>
              <a:rPr lang="en-US" dirty="0" smtClean="0"/>
              <a:t>Make </a:t>
            </a:r>
            <a:r>
              <a:rPr lang="en-US" dirty="0"/>
              <a:t>the network invariant to small transformations, distortions and translations in the input </a:t>
            </a:r>
            <a:r>
              <a:rPr lang="en-US" dirty="0" smtClean="0"/>
              <a:t>image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 </a:t>
            </a:r>
            <a:r>
              <a:rPr lang="en-US" dirty="0"/>
              <a:t>us arrive at an almost scale invariant representation of our </a:t>
            </a:r>
            <a:r>
              <a:rPr lang="en-US" dirty="0" smtClean="0"/>
              <a:t>image</a:t>
            </a:r>
          </a:p>
        </p:txBody>
      </p:sp>
      <p:pic>
        <p:nvPicPr>
          <p:cNvPr id="23554" name="Picture 2" descr="Screen Shot 2016-08-08 at 2.26.09 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28" y="4698352"/>
            <a:ext cx="71247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529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Pooling layers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312203" y="307242"/>
            <a:ext cx="772129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Step 2: </a:t>
            </a:r>
            <a:r>
              <a:rPr lang="en-US" sz="2800" dirty="0" smtClean="0"/>
              <a:t>Add a pooling layer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fashion_model.add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(MaxPooling2D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),padding=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'same'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smtClean="0"/>
              <a:t>MaxPooling2D: Take maximum pixel value in a region</a:t>
            </a:r>
          </a:p>
          <a:p>
            <a:r>
              <a:rPr lang="en-US" dirty="0" smtClean="0"/>
              <a:t>(2,2): Look at 2x2 regions (will reduce your dimension by that factor, so expect your x and y size to be cut in half)</a:t>
            </a:r>
          </a:p>
          <a:p>
            <a:r>
              <a:rPr lang="en-US" dirty="0" smtClean="0"/>
              <a:t>Padding = ‘same’: add 0s to get the edges</a:t>
            </a:r>
          </a:p>
        </p:txBody>
      </p:sp>
    </p:spTree>
    <p:extLst>
      <p:ext uri="{BB962C8B-B14F-4D97-AF65-F5344CB8AC3E}">
        <p14:creationId xmlns:p14="http://schemas.microsoft.com/office/powerpoint/2010/main" val="105770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</a:t>
            </a:r>
            <a:r>
              <a:rPr lang="en-US" dirty="0" smtClean="0">
                <a:solidFill>
                  <a:srgbClr val="FFFFFF"/>
                </a:solidFill>
              </a:rPr>
              <a:t> Code: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70702" y="299925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Let’s go through it step by step:</a:t>
            </a:r>
            <a:endParaRPr lang="en-US" sz="2800" dirty="0" smtClean="0"/>
          </a:p>
          <a:p>
            <a:pPr lvl="1"/>
            <a:endParaRPr lang="en-US" dirty="0" smtClean="0"/>
          </a:p>
        </p:txBody>
      </p:sp>
      <p:pic>
        <p:nvPicPr>
          <p:cNvPr id="75" name="Picture 2" descr="https://res.cloudinary.com/dyd911kmh/image/upload/f_auto,q_auto:best/v1512486717/fashion-mnist-architecture_htbps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80" y="4374878"/>
            <a:ext cx="74104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7635547" y="4519590"/>
            <a:ext cx="1362150" cy="1089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565" y="1018904"/>
            <a:ext cx="6543675" cy="2990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74006" y="1568369"/>
            <a:ext cx="6624234" cy="222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05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</a:t>
            </a:r>
            <a:r>
              <a:rPr lang="en-US" dirty="0" smtClean="0">
                <a:solidFill>
                  <a:srgbClr val="FFFFFF"/>
                </a:solidFill>
              </a:rPr>
              <a:t> Code: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70702" y="299925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Let’s go through it step by step:</a:t>
            </a:r>
            <a:endParaRPr lang="en-US" sz="2800" dirty="0" smtClean="0"/>
          </a:p>
          <a:p>
            <a:pPr lvl="1"/>
            <a:endParaRPr lang="en-US" dirty="0" smtClean="0"/>
          </a:p>
        </p:txBody>
      </p:sp>
      <p:pic>
        <p:nvPicPr>
          <p:cNvPr id="75" name="Picture 2" descr="https://res.cloudinary.com/dyd911kmh/image/upload/f_auto,q_auto:best/v1512486717/fashion-mnist-architecture_htbps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80" y="4374878"/>
            <a:ext cx="74104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9098587" y="4471976"/>
            <a:ext cx="2889080" cy="2294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565" y="1018904"/>
            <a:ext cx="6543675" cy="2990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74006" y="1773854"/>
            <a:ext cx="6624234" cy="10882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8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</a:t>
            </a:r>
            <a:r>
              <a:rPr lang="en-US" dirty="0" smtClean="0">
                <a:solidFill>
                  <a:srgbClr val="FFFFFF"/>
                </a:solidFill>
              </a:rPr>
              <a:t> Code: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70702" y="299925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Let’s go through it step by step:</a:t>
            </a:r>
            <a:endParaRPr lang="en-US" sz="2800" dirty="0" smtClean="0"/>
          </a:p>
          <a:p>
            <a:pPr lvl="1"/>
            <a:endParaRPr lang="en-US" dirty="0" smtClean="0"/>
          </a:p>
        </p:txBody>
      </p:sp>
      <p:pic>
        <p:nvPicPr>
          <p:cNvPr id="75" name="Picture 2" descr="https://res.cloudinary.com/dyd911kmh/image/upload/f_auto,q_auto:best/v1512486717/fashion-mnist-architecture_htbps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80" y="4374878"/>
            <a:ext cx="74104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6574537" y="5617689"/>
            <a:ext cx="2624210" cy="1088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565" y="1018904"/>
            <a:ext cx="6543675" cy="2990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74006" y="2861990"/>
            <a:ext cx="6624234" cy="567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40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Dense layer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312203" y="307242"/>
            <a:ext cx="772129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Step 3: Flatten and add a dense layer</a:t>
            </a:r>
            <a:endParaRPr lang="en-US" sz="2800" dirty="0" smtClean="0"/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fashion_model.add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(Flatten())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fashion_model.add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(Dense(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fashion_model.add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LeakyReLU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(alpha=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 </a:t>
            </a:r>
          </a:p>
          <a:p>
            <a:r>
              <a:rPr lang="en-US" dirty="0" smtClean="0"/>
              <a:t>What are we doing with this dense layer?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357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Dense layer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312203" y="307242"/>
            <a:ext cx="772129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Dense Layer</a:t>
            </a:r>
            <a:endParaRPr lang="en-US" sz="2800" dirty="0" smtClean="0"/>
          </a:p>
          <a:p>
            <a:r>
              <a:rPr lang="en-US" dirty="0" smtClean="0"/>
              <a:t>Purpose: flatten and combine all the high level features our network has learned and pass them into a final classifier layer</a:t>
            </a:r>
            <a:endParaRPr lang="en-US" dirty="0" smtClean="0"/>
          </a:p>
        </p:txBody>
      </p:sp>
      <p:pic>
        <p:nvPicPr>
          <p:cNvPr id="24578" name="Picture 2" descr="Screen Shot 2016-08-06 at 12.34.02 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846" y="2714631"/>
            <a:ext cx="6822631" cy="214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785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Agenda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679315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Today’s Agenda:</a:t>
            </a:r>
          </a:p>
          <a:p>
            <a:r>
              <a:rPr lang="en-US" sz="2800" dirty="0" smtClean="0"/>
              <a:t>Fashion MNIST Notebook walk-through</a:t>
            </a:r>
          </a:p>
          <a:p>
            <a:r>
              <a:rPr lang="en-US" sz="2800" dirty="0" smtClean="0"/>
              <a:t>Bias/Variance notebook if we have time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115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Dense layer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312203" y="307242"/>
            <a:ext cx="772129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The code:</a:t>
            </a:r>
            <a:endParaRPr lang="en-US" sz="2800" dirty="0" smtClean="0"/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fashion_model.add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(Flatten())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fashion_model.add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(Dense(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128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fashion_model.add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LeakyReLU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(alpha=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 </a:t>
            </a:r>
          </a:p>
          <a:p>
            <a:r>
              <a:rPr lang="en-US" dirty="0" smtClean="0"/>
              <a:t>Flatten(): Take an input tensor (matrix) and make it 1-dimensional</a:t>
            </a:r>
          </a:p>
          <a:p>
            <a:r>
              <a:rPr lang="en-US" dirty="0" smtClean="0"/>
              <a:t>Add(Dense(128): Add a dense layer (aka fully-connected layer) with 128 units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add(</a:t>
            </a:r>
            <a:r>
              <a:rPr lang="en-US" dirty="0" err="1" smtClean="0">
                <a:solidFill>
                  <a:srgbClr val="000000"/>
                </a:solidFill>
              </a:rPr>
              <a:t>LeakyReLU</a:t>
            </a:r>
            <a:r>
              <a:rPr lang="en-US" dirty="0" smtClean="0">
                <a:solidFill>
                  <a:srgbClr val="000000"/>
                </a:solidFill>
              </a:rPr>
              <a:t>(alpha=</a:t>
            </a:r>
            <a:r>
              <a:rPr lang="en-US" dirty="0" smtClean="0">
                <a:solidFill>
                  <a:srgbClr val="09885A"/>
                </a:solidFill>
              </a:rPr>
              <a:t>0.1</a:t>
            </a:r>
            <a:r>
              <a:rPr lang="en-US" dirty="0" smtClean="0"/>
              <a:t>):</a:t>
            </a:r>
            <a:r>
              <a:rPr lang="en-US" dirty="0" smtClean="0">
                <a:solidFill>
                  <a:srgbClr val="09885A"/>
                </a:solidFill>
              </a:rPr>
              <a:t> </a:t>
            </a:r>
            <a:r>
              <a:rPr lang="en-US" dirty="0" smtClean="0"/>
              <a:t>Specify that the activation function of those units is a Leaky </a:t>
            </a:r>
            <a:r>
              <a:rPr lang="en-US" dirty="0" err="1" smtClean="0"/>
              <a:t>ReLU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3432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</a:t>
            </a:r>
            <a:r>
              <a:rPr lang="en-US" dirty="0" smtClean="0">
                <a:solidFill>
                  <a:srgbClr val="FFFFFF"/>
                </a:solidFill>
              </a:rPr>
              <a:t> Code: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70702" y="299925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Let’s go through it step by step:</a:t>
            </a:r>
            <a:endParaRPr lang="en-US" sz="2800" dirty="0" smtClean="0"/>
          </a:p>
          <a:p>
            <a:pPr lvl="1"/>
            <a:endParaRPr lang="en-US" dirty="0" smtClean="0"/>
          </a:p>
        </p:txBody>
      </p:sp>
      <p:pic>
        <p:nvPicPr>
          <p:cNvPr id="75" name="Picture 2" descr="https://res.cloudinary.com/dyd911kmh/image/upload/f_auto,q_auto:best/v1512486717/fashion-mnist-architecture_htbps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80" y="4374878"/>
            <a:ext cx="74104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6574537" y="5617689"/>
            <a:ext cx="2624210" cy="1088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565" y="1018904"/>
            <a:ext cx="6543675" cy="2990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74006" y="2861990"/>
            <a:ext cx="6624234" cy="567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1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</a:t>
            </a:r>
            <a:r>
              <a:rPr lang="en-US" dirty="0" smtClean="0">
                <a:solidFill>
                  <a:srgbClr val="FFFFFF"/>
                </a:solidFill>
              </a:rPr>
              <a:t> Code: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70702" y="299925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Let’s go through it step by step:</a:t>
            </a:r>
            <a:endParaRPr lang="en-US" sz="2800" dirty="0" smtClean="0"/>
          </a:p>
          <a:p>
            <a:pPr lvl="1"/>
            <a:endParaRPr lang="en-US" dirty="0" smtClean="0"/>
          </a:p>
        </p:txBody>
      </p:sp>
      <p:pic>
        <p:nvPicPr>
          <p:cNvPr id="75" name="Picture 2" descr="https://res.cloudinary.com/dyd911kmh/image/upload/f_auto,q_auto:best/v1512486717/fashion-mnist-architecture_htbps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80" y="4374878"/>
            <a:ext cx="74104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4855463" y="5630830"/>
            <a:ext cx="1719073" cy="1088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565" y="1018904"/>
            <a:ext cx="6543675" cy="2990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74006" y="3419775"/>
            <a:ext cx="6624234" cy="201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28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Softmax</a:t>
            </a:r>
            <a:r>
              <a:rPr lang="en-US" dirty="0" smtClean="0">
                <a:solidFill>
                  <a:srgbClr val="FFFFFF"/>
                </a:solidFill>
              </a:rPr>
              <a:t> output layer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312203" y="307242"/>
            <a:ext cx="772129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Step 4: Add the output layer</a:t>
            </a:r>
          </a:p>
          <a:p>
            <a:r>
              <a:rPr lang="en-US" dirty="0" smtClean="0"/>
              <a:t>“</a:t>
            </a:r>
            <a:r>
              <a:rPr lang="en-US" dirty="0"/>
              <a:t>The last layer is a Dense layer that has a </a:t>
            </a:r>
            <a:r>
              <a:rPr lang="en-US" dirty="0" err="1"/>
              <a:t>softmax</a:t>
            </a:r>
            <a:r>
              <a:rPr lang="en-US" dirty="0"/>
              <a:t> activation function with 10 units, which is needed for this multi-class classification problem</a:t>
            </a:r>
            <a:r>
              <a:rPr lang="en-US" dirty="0" smtClean="0"/>
              <a:t>.”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fashion_model.add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(Dense(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num_classes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smtClean="0"/>
              <a:t>What’s a </a:t>
            </a:r>
            <a:r>
              <a:rPr lang="en-US" dirty="0" err="1" smtClean="0"/>
              <a:t>softmax</a:t>
            </a:r>
            <a:r>
              <a:rPr lang="en-US" dirty="0" smtClean="0"/>
              <a:t> layer and why do we need it?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1490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Softmax</a:t>
            </a:r>
            <a:r>
              <a:rPr lang="en-US" dirty="0" smtClean="0">
                <a:solidFill>
                  <a:srgbClr val="FFFFFF"/>
                </a:solidFill>
              </a:rPr>
              <a:t> output layer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312203" y="307242"/>
            <a:ext cx="772129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 smtClean="0"/>
              <a:t>Softmax</a:t>
            </a:r>
            <a:r>
              <a:rPr lang="en-US" sz="2800" dirty="0" smtClean="0"/>
              <a:t> layers</a:t>
            </a:r>
          </a:p>
          <a:p>
            <a:r>
              <a:rPr lang="en-US" dirty="0" smtClean="0"/>
              <a:t>Remember that the whole point of a neural network is to generate some prediction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architecture doesn’t make much sense when we need to predict which of 10 classes an image belongs to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224" y="2166465"/>
            <a:ext cx="5572052" cy="27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29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Softmax</a:t>
            </a:r>
            <a:r>
              <a:rPr lang="en-US" dirty="0" smtClean="0">
                <a:solidFill>
                  <a:srgbClr val="FFFFFF"/>
                </a:solidFill>
              </a:rPr>
              <a:t> output layer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312203" y="307242"/>
            <a:ext cx="772129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 smtClean="0"/>
              <a:t>Softmax</a:t>
            </a:r>
            <a:r>
              <a:rPr lang="en-US" sz="2800" dirty="0" smtClean="0"/>
              <a:t> layers</a:t>
            </a:r>
          </a:p>
          <a:p>
            <a:r>
              <a:rPr lang="en-US" dirty="0" smtClean="0"/>
              <a:t>Have one output neuron for each class and make sure the probability of all neurons sums to 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174" y="2210915"/>
            <a:ext cx="4724400" cy="37338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348545" y="2531590"/>
            <a:ext cx="2430224" cy="2895600"/>
            <a:chOff x="7402432" y="1995700"/>
            <a:chExt cx="2430224" cy="2895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/>
            <a:srcRect r="78197"/>
            <a:stretch/>
          </p:blipFill>
          <p:spPr>
            <a:xfrm>
              <a:off x="7402432" y="1995700"/>
              <a:ext cx="1135952" cy="2895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l="72391"/>
            <a:stretch/>
          </p:blipFill>
          <p:spPr>
            <a:xfrm>
              <a:off x="8394192" y="1995700"/>
              <a:ext cx="1438464" cy="289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4870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Softmax</a:t>
            </a:r>
            <a:r>
              <a:rPr lang="en-US" dirty="0" smtClean="0">
                <a:solidFill>
                  <a:srgbClr val="FFFFFF"/>
                </a:solidFill>
              </a:rPr>
              <a:t> output layer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312203" y="307242"/>
            <a:ext cx="772129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The code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fashion_model.add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(Dense(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num_classes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smtClean="0"/>
              <a:t>Dense(</a:t>
            </a:r>
            <a:r>
              <a:rPr lang="en-US" dirty="0" err="1" smtClean="0"/>
              <a:t>num_classes</a:t>
            </a:r>
            <a:r>
              <a:rPr lang="en-US" dirty="0" smtClean="0"/>
              <a:t>): Add another dense (fully-connected) layer with a number of nodes equal to </a:t>
            </a:r>
            <a:r>
              <a:rPr lang="en-US" dirty="0" err="1" smtClean="0"/>
              <a:t>num</a:t>
            </a:r>
            <a:r>
              <a:rPr lang="en-US" dirty="0" err="1" smtClean="0"/>
              <a:t>_classes</a:t>
            </a:r>
            <a:r>
              <a:rPr lang="en-US" dirty="0" smtClean="0"/>
              <a:t> (10)</a:t>
            </a:r>
          </a:p>
          <a:p>
            <a:r>
              <a:rPr lang="en-US" dirty="0" smtClean="0"/>
              <a:t>Activation = ‘</a:t>
            </a:r>
            <a:r>
              <a:rPr lang="en-US" dirty="0" err="1" smtClean="0"/>
              <a:t>softmax</a:t>
            </a:r>
            <a:r>
              <a:rPr lang="en-US" dirty="0" smtClean="0"/>
              <a:t>’: this is not a </a:t>
            </a:r>
            <a:r>
              <a:rPr lang="en-US" dirty="0" err="1" smtClean="0"/>
              <a:t>ReLU</a:t>
            </a:r>
            <a:r>
              <a:rPr lang="en-US" dirty="0" smtClean="0"/>
              <a:t> function like other layers we’ve added. It’s still an activation function, but for our final multi-class prediction output, we want to use </a:t>
            </a:r>
            <a:r>
              <a:rPr lang="en-US" dirty="0" err="1" smtClean="0"/>
              <a:t>softmax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3807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</a:t>
            </a:r>
            <a:r>
              <a:rPr lang="en-US" dirty="0" smtClean="0">
                <a:solidFill>
                  <a:srgbClr val="FFFFFF"/>
                </a:solidFill>
              </a:rPr>
              <a:t> Code: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70702" y="299925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Let’s go through it step by step:</a:t>
            </a:r>
            <a:endParaRPr lang="en-US" sz="2800" dirty="0" smtClean="0"/>
          </a:p>
          <a:p>
            <a:pPr lvl="1"/>
            <a:endParaRPr lang="en-US" dirty="0" smtClean="0"/>
          </a:p>
        </p:txBody>
      </p:sp>
      <p:pic>
        <p:nvPicPr>
          <p:cNvPr id="75" name="Picture 2" descr="https://res.cloudinary.com/dyd911kmh/image/upload/f_auto,q_auto:best/v1512486717/fashion-mnist-architecture_htbps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80" y="4374878"/>
            <a:ext cx="74104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4855463" y="5630830"/>
            <a:ext cx="1719073" cy="1088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565" y="1018904"/>
            <a:ext cx="6543675" cy="2990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74006" y="3419775"/>
            <a:ext cx="6624234" cy="201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07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</a:t>
            </a:r>
            <a:r>
              <a:rPr lang="en-US" dirty="0" smtClean="0">
                <a:solidFill>
                  <a:srgbClr val="FFFFFF"/>
                </a:solidFill>
              </a:rPr>
              <a:t> Code: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70702" y="299925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 smtClean="0"/>
              <a:t>Model.summary</a:t>
            </a:r>
            <a:r>
              <a:rPr lang="en-US" sz="2800" dirty="0" smtClean="0"/>
              <a:t>()</a:t>
            </a:r>
            <a:endParaRPr lang="en-US" sz="2800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842" y="964006"/>
            <a:ext cx="5502925" cy="539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91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Let’s compile a neural network!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56318" y="444971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Now we have to compile. Here are our instructions:</a:t>
            </a:r>
            <a:endParaRPr lang="en-US" sz="2800" dirty="0" smtClean="0"/>
          </a:p>
          <a:p>
            <a:r>
              <a:rPr lang="en-US" dirty="0" smtClean="0"/>
              <a:t>Use the Adam Optimizer</a:t>
            </a:r>
          </a:p>
          <a:p>
            <a:r>
              <a:rPr lang="en-US" dirty="0" smtClean="0"/>
              <a:t>Use the categorical cross entropy loss type</a:t>
            </a:r>
          </a:p>
          <a:p>
            <a:r>
              <a:rPr lang="en-US" dirty="0" smtClean="0"/>
              <a:t>Use accuracy as your metric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fashion_model.</a:t>
            </a:r>
            <a:r>
              <a:rPr lang="en-US" sz="1800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(loss=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keras.losses.categorical_crossentropy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 optimizer=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keras.optimizers.Adam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4159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Let’s chat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608718" y="679315"/>
            <a:ext cx="6613463" cy="4764502"/>
          </a:xfrm>
        </p:spPr>
        <p:txBody>
          <a:bodyPr>
            <a:noAutofit/>
          </a:bodyPr>
          <a:lstStyle/>
          <a:p>
            <a:r>
              <a:rPr lang="en-US" sz="2800" dirty="0" smtClean="0"/>
              <a:t>Finish off neural networks tonight</a:t>
            </a:r>
          </a:p>
          <a:p>
            <a:r>
              <a:rPr lang="en-US" sz="2800" dirty="0" smtClean="0"/>
              <a:t>Spend time trying to match up all the theory we’ve learned with the code that we’ve written for neural networks</a:t>
            </a:r>
          </a:p>
          <a:p>
            <a:r>
              <a:rPr lang="en-US" sz="2800" dirty="0" smtClean="0"/>
              <a:t>Next week on to other machine learning algorithms!</a:t>
            </a:r>
          </a:p>
          <a:p>
            <a:r>
              <a:rPr lang="en-US" sz="2800" dirty="0" smtClean="0"/>
              <a:t>If you feel like you haven’t 100% mastered neural networks by the end of tonight… that’s normal!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31033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Let’s compile a neural network!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41517" y="252141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Code: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fashion_model.</a:t>
            </a:r>
            <a:r>
              <a:rPr lang="en-US" sz="1800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(loss=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keras.losses.categorical_crossentropy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 optimizer=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keras.optimizers.Adam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</a:rPr>
              <a:t>'accuracy</a:t>
            </a:r>
            <a:r>
              <a:rPr lang="en-US" sz="18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loss=</a:t>
            </a:r>
            <a:r>
              <a:rPr lang="en-US" dirty="0" err="1" smtClean="0">
                <a:solidFill>
                  <a:srgbClr val="000000"/>
                </a:solidFill>
              </a:rPr>
              <a:t>keras.losses.categorical_crossentropy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Set your loss/cost function. </a:t>
            </a:r>
            <a:r>
              <a:rPr lang="en-US" dirty="0" err="1" smtClean="0">
                <a:solidFill>
                  <a:srgbClr val="000000"/>
                </a:solidFill>
              </a:rPr>
              <a:t>Categorical_crossentropy</a:t>
            </a:r>
            <a:r>
              <a:rPr lang="en-US" dirty="0" smtClean="0">
                <a:solidFill>
                  <a:srgbClr val="000000"/>
                </a:solidFill>
              </a:rPr>
              <a:t> is used when you are predicting only one of multiple categories. More 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here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dirty="0" smtClean="0">
                <a:solidFill>
                  <a:srgbClr val="000000"/>
                </a:solidFill>
                <a:hlinkClick r:id="rId4"/>
              </a:rPr>
              <a:t>here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</a:rPr>
              <a:t>optimizer=</a:t>
            </a:r>
            <a:r>
              <a:rPr lang="en-US" dirty="0" err="1">
                <a:solidFill>
                  <a:srgbClr val="000000"/>
                </a:solidFill>
              </a:rPr>
              <a:t>keras.optimizers.Adam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Pick an optimizer to specify how to update weights. Adam (adaptive moment estimation) is like stochastic gradient descent, but fancier. If you’re curious, more on this </a:t>
            </a:r>
            <a:r>
              <a:rPr lang="en-US" dirty="0" smtClean="0">
                <a:solidFill>
                  <a:srgbClr val="000000"/>
                </a:solidFill>
                <a:hlinkClick r:id="rId5"/>
              </a:rPr>
              <a:t>here</a:t>
            </a:r>
            <a:r>
              <a:rPr lang="en-US" dirty="0" smtClean="0">
                <a:solidFill>
                  <a:srgbClr val="000000"/>
                </a:solidFill>
              </a:rPr>
              <a:t> or </a:t>
            </a:r>
            <a:r>
              <a:rPr lang="en-US" dirty="0" smtClean="0">
                <a:solidFill>
                  <a:srgbClr val="000000"/>
                </a:solidFill>
                <a:hlinkClick r:id="rId6"/>
              </a:rPr>
              <a:t>here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</a:rPr>
              <a:t>metrics=[</a:t>
            </a:r>
            <a:r>
              <a:rPr lang="en-US" dirty="0">
                <a:solidFill>
                  <a:srgbClr val="A31515"/>
                </a:solidFill>
              </a:rPr>
              <a:t>'accuracy</a:t>
            </a:r>
            <a:r>
              <a:rPr lang="en-US" dirty="0" smtClean="0">
                <a:solidFill>
                  <a:srgbClr val="A31515"/>
                </a:solidFill>
              </a:rPr>
              <a:t>'</a:t>
            </a:r>
            <a:r>
              <a:rPr lang="en-US" dirty="0" smtClean="0">
                <a:solidFill>
                  <a:srgbClr val="000000"/>
                </a:solidFill>
              </a:rPr>
              <a:t>])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Readable way to judge your model. Not used in training or updating weights.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9648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Improving the network with dropout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384977" y="229697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Problem: Our neural network shows signs of overfitting</a:t>
            </a:r>
          </a:p>
          <a:p>
            <a:pPr lvl="1"/>
            <a:r>
              <a:rPr lang="en-US" sz="2400" dirty="0" smtClean="0"/>
              <a:t>This can happen in neural networks – e.g. can “memorize” input noise</a:t>
            </a:r>
          </a:p>
          <a:p>
            <a:pPr marL="0" indent="0">
              <a:buNone/>
            </a:pPr>
            <a:r>
              <a:rPr lang="en-US" dirty="0" smtClean="0"/>
              <a:t>Solution: dropout</a:t>
            </a:r>
          </a:p>
          <a:p>
            <a:pPr lvl="1"/>
            <a:r>
              <a:rPr lang="en-US" sz="2400" dirty="0" smtClean="0"/>
              <a:t>Randomly turn off neurons during a gradient step and force other neurons to update weights in that thinner network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208"/>
          <a:stretch/>
        </p:blipFill>
        <p:spPr>
          <a:xfrm>
            <a:off x="5195640" y="3504137"/>
            <a:ext cx="5862242" cy="28924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61190" y="6409793"/>
            <a:ext cx="650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4"/>
              </a:rPr>
              <a:t>https://www.cs.toronto.edu/~hinton/absps/JMLRdropout.pdf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7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Improving the network with dropout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384977" y="229697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Instructions: </a:t>
            </a:r>
          </a:p>
          <a:p>
            <a:pPr lvl="1"/>
            <a:r>
              <a:rPr lang="en-US" dirty="0"/>
              <a:t>Add 25% Dropout after first 2 Max Pooling Layers</a:t>
            </a:r>
          </a:p>
          <a:p>
            <a:pPr lvl="1"/>
            <a:r>
              <a:rPr lang="en-US" dirty="0"/>
              <a:t>Add 40% Dropout after last Max Pooling Layer</a:t>
            </a:r>
          </a:p>
          <a:p>
            <a:pPr lvl="1"/>
            <a:r>
              <a:rPr lang="en-US" dirty="0"/>
              <a:t>Add 30% Dropout after last Leaky </a:t>
            </a:r>
            <a:r>
              <a:rPr lang="en-US" dirty="0" err="1"/>
              <a:t>ReLU</a:t>
            </a:r>
            <a:r>
              <a:rPr lang="en-US" dirty="0"/>
              <a:t> </a:t>
            </a:r>
            <a:r>
              <a:rPr lang="en-US" dirty="0" smtClean="0"/>
              <a:t>Layer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Code: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915" y="2714354"/>
            <a:ext cx="64960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98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</a:t>
            </a:r>
            <a:r>
              <a:rPr lang="en-US" dirty="0" smtClean="0">
                <a:solidFill>
                  <a:srgbClr val="FFFFFF"/>
                </a:solidFill>
              </a:rPr>
              <a:t> Code: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419" y="141651"/>
            <a:ext cx="48958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48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Evaluation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813" y="210411"/>
            <a:ext cx="5174240" cy="3473958"/>
          </a:xfrm>
          <a:prstGeom prst="rect">
            <a:avLst/>
          </a:prstGeom>
        </p:spPr>
      </p:pic>
      <p:sp>
        <p:nvSpPr>
          <p:cNvPr id="75" name="Content Placeholder 2"/>
          <p:cNvSpPr>
            <a:spLocks noGrp="1"/>
          </p:cNvSpPr>
          <p:nvPr>
            <p:ph idx="1"/>
          </p:nvPr>
        </p:nvSpPr>
        <p:spPr>
          <a:xfrm>
            <a:off x="4315775" y="4004953"/>
            <a:ext cx="7452218" cy="2818209"/>
          </a:xfrm>
        </p:spPr>
        <p:txBody>
          <a:bodyPr>
            <a:noAutofit/>
          </a:bodyPr>
          <a:lstStyle/>
          <a:p>
            <a:r>
              <a:rPr lang="en-US" dirty="0" smtClean="0"/>
              <a:t>Precision: (true </a:t>
            </a:r>
            <a:r>
              <a:rPr lang="en-US" dirty="0" err="1" smtClean="0"/>
              <a:t>pos</a:t>
            </a:r>
            <a:r>
              <a:rPr lang="en-US" dirty="0" smtClean="0"/>
              <a:t>) / (true </a:t>
            </a:r>
            <a:r>
              <a:rPr lang="en-US" dirty="0" err="1" smtClean="0"/>
              <a:t>pos</a:t>
            </a:r>
            <a:r>
              <a:rPr lang="en-US" dirty="0" smtClean="0"/>
              <a:t> + false 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Recall: (true </a:t>
            </a:r>
            <a:r>
              <a:rPr lang="en-US" dirty="0" err="1" smtClean="0"/>
              <a:t>pos</a:t>
            </a:r>
            <a:r>
              <a:rPr lang="en-US" dirty="0" smtClean="0"/>
              <a:t>) / (true </a:t>
            </a:r>
            <a:r>
              <a:rPr lang="en-US" dirty="0" err="1" smtClean="0"/>
              <a:t>pos</a:t>
            </a:r>
            <a:r>
              <a:rPr lang="en-US" dirty="0"/>
              <a:t> </a:t>
            </a:r>
            <a:r>
              <a:rPr lang="en-US" dirty="0" smtClean="0"/>
              <a:t>+ false </a:t>
            </a:r>
            <a:r>
              <a:rPr lang="en-US" dirty="0" err="1" smtClean="0"/>
              <a:t>neg</a:t>
            </a:r>
            <a:r>
              <a:rPr lang="en-US" dirty="0" smtClean="0"/>
              <a:t>)</a:t>
            </a:r>
          </a:p>
          <a:p>
            <a:r>
              <a:rPr lang="en-US" dirty="0" smtClean="0"/>
              <a:t>F1: (precision * recall) / </a:t>
            </a:r>
            <a:r>
              <a:rPr lang="en-US" dirty="0"/>
              <a:t>(precision </a:t>
            </a:r>
            <a:r>
              <a:rPr lang="en-US" dirty="0" smtClean="0"/>
              <a:t>+ </a:t>
            </a:r>
            <a:r>
              <a:rPr lang="en-US" dirty="0"/>
              <a:t>recall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Support: how many positive examples in the class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451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Help, I don’t think I could do this from scratch without help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08790" y="360027"/>
            <a:ext cx="7452218" cy="4391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What you should take away from neural networks: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General sense of their structure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Intuition about the math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Some practice writing code to build their architecture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Don’t panic if you can’t:</a:t>
            </a:r>
          </a:p>
          <a:p>
            <a:pPr lvl="1"/>
            <a:r>
              <a:rPr lang="en-US" dirty="0" smtClean="0"/>
              <a:t>Design the perfect architecture from scratch</a:t>
            </a:r>
          </a:p>
          <a:p>
            <a:pPr lvl="1"/>
            <a:r>
              <a:rPr lang="en-US" dirty="0" smtClean="0"/>
              <a:t>Remember which cost function/output/etc. goes with what type of inputs/outputs</a:t>
            </a:r>
          </a:p>
          <a:p>
            <a:pPr marL="0" indent="0">
              <a:buNone/>
            </a:pPr>
            <a:r>
              <a:rPr lang="en-US" dirty="0" smtClean="0"/>
              <a:t>How to get better at this kind of thing:</a:t>
            </a:r>
          </a:p>
          <a:p>
            <a:pPr lvl="1"/>
            <a:r>
              <a:rPr lang="en-US" dirty="0" smtClean="0"/>
              <a:t>Practice on problems other people are solving (e.g. </a:t>
            </a:r>
            <a:r>
              <a:rPr lang="en-US" dirty="0" err="1" smtClean="0"/>
              <a:t>Kaggle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Try a project with lots of googling as you go</a:t>
            </a:r>
          </a:p>
          <a:p>
            <a:pPr lvl="1"/>
            <a:r>
              <a:rPr lang="en-US" dirty="0" smtClean="0"/>
              <a:t>Read the documentation for commands you call</a:t>
            </a:r>
          </a:p>
          <a:p>
            <a:pPr lvl="1"/>
            <a:r>
              <a:rPr lang="en-US" dirty="0" smtClean="0"/>
              <a:t>Work experience – what do you really need to know? (e.g. do you ever have to build NN architecture from scratch?)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71169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928" y="2689715"/>
            <a:ext cx="8876145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In-class: </a:t>
            </a:r>
            <a:r>
              <a:rPr lang="en-US" dirty="0" smtClean="0"/>
              <a:t>bias variance trade-off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10" y="2689715"/>
            <a:ext cx="11526981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Fashion MNIST Notebook walk-through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Let’s build a neural network!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608718" y="91389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Here are our instructions:</a:t>
            </a:r>
            <a:endParaRPr lang="en-US" sz="2800" dirty="0" smtClean="0"/>
          </a:p>
          <a:p>
            <a:r>
              <a:rPr lang="en-US" dirty="0"/>
              <a:t>You'll use three convolutional layers:</a:t>
            </a:r>
          </a:p>
          <a:p>
            <a:pPr lvl="1"/>
            <a:r>
              <a:rPr lang="en-US" dirty="0"/>
              <a:t>The first layer will have 32-3 x 3 filters,</a:t>
            </a:r>
          </a:p>
          <a:p>
            <a:pPr lvl="1"/>
            <a:r>
              <a:rPr lang="en-US" dirty="0"/>
              <a:t>The second layer will have 64-3 x 3 filters and</a:t>
            </a:r>
          </a:p>
          <a:p>
            <a:pPr lvl="1"/>
            <a:r>
              <a:rPr lang="en-US" dirty="0"/>
              <a:t>The third layer will have 128-3 x 3 filters.</a:t>
            </a:r>
          </a:p>
          <a:p>
            <a:pPr lvl="1"/>
            <a:r>
              <a:rPr lang="en-US" dirty="0"/>
              <a:t>In addition, there are three max-pooling layers each of size 2 x 2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Leaky </a:t>
            </a:r>
            <a:r>
              <a:rPr lang="en-US" dirty="0" err="1" smtClean="0"/>
              <a:t>ReLUs</a:t>
            </a:r>
            <a:endParaRPr lang="en-US" dirty="0"/>
          </a:p>
          <a:p>
            <a:r>
              <a:rPr lang="en-US" dirty="0" smtClean="0"/>
              <a:t>End with a dense layer with a </a:t>
            </a:r>
            <a:r>
              <a:rPr lang="en-US" dirty="0" err="1" smtClean="0"/>
              <a:t>softmax</a:t>
            </a:r>
            <a:r>
              <a:rPr lang="en-US" dirty="0" smtClean="0"/>
              <a:t> activation function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6" name="Picture 2" descr="https://res.cloudinary.com/dyd911kmh/image/upload/f_auto,q_auto:best/v1512486717/fashion-mnist-architecture_htbps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80" y="4374878"/>
            <a:ext cx="74104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305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</a:t>
            </a:r>
            <a:r>
              <a:rPr lang="en-US" dirty="0" smtClean="0">
                <a:solidFill>
                  <a:srgbClr val="FFFFFF"/>
                </a:solidFill>
              </a:rPr>
              <a:t> Code: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70702" y="299925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Code:</a:t>
            </a:r>
            <a:endParaRPr lang="en-US" sz="2800" dirty="0" smtClean="0"/>
          </a:p>
          <a:p>
            <a:pPr lvl="1"/>
            <a:endParaRPr lang="en-US" dirty="0" smtClean="0"/>
          </a:p>
        </p:txBody>
      </p:sp>
      <p:pic>
        <p:nvPicPr>
          <p:cNvPr id="75" name="Picture 2" descr="https://res.cloudinary.com/dyd911kmh/image/upload/f_auto,q_auto:best/v1512486717/fashion-mnist-architecture_htbps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80" y="4374878"/>
            <a:ext cx="74104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565" y="1018904"/>
            <a:ext cx="65436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5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</a:t>
            </a:r>
            <a:r>
              <a:rPr lang="en-US" dirty="0" smtClean="0">
                <a:solidFill>
                  <a:srgbClr val="FFFFFF"/>
                </a:solidFill>
              </a:rPr>
              <a:t> Code: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70702" y="299925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Let’s go through it step by step:</a:t>
            </a:r>
            <a:endParaRPr lang="en-US" sz="2800" dirty="0" smtClean="0"/>
          </a:p>
          <a:p>
            <a:pPr lvl="1"/>
            <a:endParaRPr lang="en-US" dirty="0" smtClean="0"/>
          </a:p>
        </p:txBody>
      </p:sp>
      <p:pic>
        <p:nvPicPr>
          <p:cNvPr id="75" name="Picture 2" descr="https://res.cloudinary.com/dyd911kmh/image/upload/f_auto,q_auto:best/v1512486717/fashion-mnist-architecture_htbps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80" y="4374878"/>
            <a:ext cx="74104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4366315" y="4528016"/>
            <a:ext cx="3278069" cy="1089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565" y="1018904"/>
            <a:ext cx="6543675" cy="2990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74006" y="1028873"/>
            <a:ext cx="6624234" cy="571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94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=""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=""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=""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=""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=""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=""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=""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=""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=""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=""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=""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=""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=""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=""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=""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=""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=""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=""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=""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=""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=""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=""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=""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=""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=""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=""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</a:t>
            </a:r>
            <a:r>
              <a:rPr lang="en-US" dirty="0" smtClean="0">
                <a:solidFill>
                  <a:srgbClr val="FFFFFF"/>
                </a:solidFill>
              </a:rPr>
              <a:t> Code: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4470702" y="299925"/>
            <a:ext cx="7452218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Step 0: </a:t>
            </a:r>
            <a:r>
              <a:rPr lang="en-US" sz="2800" dirty="0" smtClean="0"/>
              <a:t>Initialize the model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fashion_model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= Sequential()</a:t>
            </a:r>
          </a:p>
          <a:p>
            <a:r>
              <a:rPr lang="en-US" sz="2800" dirty="0" smtClean="0"/>
              <a:t>Tell python to create a </a:t>
            </a:r>
            <a:r>
              <a:rPr lang="en-US" sz="2800" dirty="0" err="1" smtClean="0"/>
              <a:t>fashion_model</a:t>
            </a:r>
            <a:r>
              <a:rPr lang="en-US" sz="2800" dirty="0" smtClean="0"/>
              <a:t> object and let it know you’re going to build it out sequentially</a:t>
            </a:r>
            <a:endParaRPr lang="en-US" sz="28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5121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3C96DE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20711</TotalTime>
  <Words>1102</Words>
  <Application>Microsoft Office PowerPoint</Application>
  <PresentationFormat>Widescreen</PresentationFormat>
  <Paragraphs>219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Trebuchet MS</vt:lpstr>
      <vt:lpstr>Tw Cen MT</vt:lpstr>
      <vt:lpstr>Circuit</vt:lpstr>
      <vt:lpstr>Data science week 15</vt:lpstr>
      <vt:lpstr>Attendance Code</vt:lpstr>
      <vt:lpstr>Agenda</vt:lpstr>
      <vt:lpstr>Let’s chat</vt:lpstr>
      <vt:lpstr>Fashion MNIST Notebook walk-through</vt:lpstr>
      <vt:lpstr>Let’s build a neural network!</vt:lpstr>
      <vt:lpstr>The Code:</vt:lpstr>
      <vt:lpstr>The Code:</vt:lpstr>
      <vt:lpstr>The Code:</vt:lpstr>
      <vt:lpstr>The Code:</vt:lpstr>
      <vt:lpstr>Convolutional Layers</vt:lpstr>
      <vt:lpstr>Convolutional Layers</vt:lpstr>
      <vt:lpstr>Convolutional Layers</vt:lpstr>
      <vt:lpstr>Convolutional Layers</vt:lpstr>
      <vt:lpstr>Leaky Relu layers</vt:lpstr>
      <vt:lpstr>Leaky Relu layers</vt:lpstr>
      <vt:lpstr>Leaky Relu layers</vt:lpstr>
      <vt:lpstr>The Code:</vt:lpstr>
      <vt:lpstr>The Code:</vt:lpstr>
      <vt:lpstr>Pooling layers</vt:lpstr>
      <vt:lpstr>Pooling</vt:lpstr>
      <vt:lpstr>Pooling</vt:lpstr>
      <vt:lpstr>Pooling</vt:lpstr>
      <vt:lpstr>Pooling layers</vt:lpstr>
      <vt:lpstr>The Code:</vt:lpstr>
      <vt:lpstr>The Code:</vt:lpstr>
      <vt:lpstr>The Code:</vt:lpstr>
      <vt:lpstr>Dense layer</vt:lpstr>
      <vt:lpstr>Dense layer</vt:lpstr>
      <vt:lpstr>Dense layer</vt:lpstr>
      <vt:lpstr>The Code:</vt:lpstr>
      <vt:lpstr>The Code:</vt:lpstr>
      <vt:lpstr>Softmax output layer</vt:lpstr>
      <vt:lpstr>Softmax output layer</vt:lpstr>
      <vt:lpstr>Softmax output layer</vt:lpstr>
      <vt:lpstr>Softmax output layer</vt:lpstr>
      <vt:lpstr>The Code:</vt:lpstr>
      <vt:lpstr>The Code:</vt:lpstr>
      <vt:lpstr>Let’s compile a neural network!</vt:lpstr>
      <vt:lpstr>Let’s compile a neural network!</vt:lpstr>
      <vt:lpstr>Improving the network with dropout</vt:lpstr>
      <vt:lpstr>Improving the network with dropout</vt:lpstr>
      <vt:lpstr>The Code:</vt:lpstr>
      <vt:lpstr>Evaluation</vt:lpstr>
      <vt:lpstr>Help, I don’t think I could do this from scratch without help</vt:lpstr>
      <vt:lpstr>In-class: bias variance trade-off post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CoderGirl!</dc:title>
  <dc:creator>SCHLOSBERG, CHRISTOPHER [AG/1005]</dc:creator>
  <cp:lastModifiedBy>Michelle Faits</cp:lastModifiedBy>
  <cp:revision>468</cp:revision>
  <dcterms:created xsi:type="dcterms:W3CDTF">2019-01-21T21:50:42Z</dcterms:created>
  <dcterms:modified xsi:type="dcterms:W3CDTF">2020-05-07T14:17:12Z</dcterms:modified>
</cp:coreProperties>
</file>