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Lst>
  <p:sldIdLst>
    <p:sldId id="257" r:id="rId3"/>
    <p:sldId id="272" r:id="rId4"/>
    <p:sldId id="259" r:id="rId5"/>
    <p:sldId id="274" r:id="rId6"/>
    <p:sldId id="288" r:id="rId7"/>
    <p:sldId id="301" r:id="rId8"/>
    <p:sldId id="302" r:id="rId9"/>
    <p:sldId id="303" r:id="rId10"/>
    <p:sldId id="304" r:id="rId11"/>
    <p:sldId id="305" r:id="rId12"/>
    <p:sldId id="306" r:id="rId13"/>
    <p:sldId id="307" r:id="rId14"/>
    <p:sldId id="308" r:id="rId15"/>
    <p:sldId id="309" r:id="rId16"/>
    <p:sldId id="310" r:id="rId17"/>
    <p:sldId id="311" r:id="rId18"/>
    <p:sldId id="295" r:id="rId19"/>
    <p:sldId id="291" r:id="rId20"/>
    <p:sldId id="286" r:id="rId21"/>
    <p:sldId id="292" r:id="rId22"/>
    <p:sldId id="294" r:id="rId23"/>
    <p:sldId id="296" r:id="rId24"/>
    <p:sldId id="298" r:id="rId25"/>
    <p:sldId id="297" r:id="rId26"/>
    <p:sldId id="299" r:id="rId27"/>
    <p:sldId id="300" r:id="rId28"/>
    <p:sldId id="275" r:id="rId29"/>
    <p:sldId id="282" r:id="rId30"/>
    <p:sldId id="289" r:id="rId31"/>
    <p:sldId id="287" r:id="rId32"/>
    <p:sldId id="276" r:id="rId33"/>
    <p:sldId id="280" r:id="rId34"/>
    <p:sldId id="278" r:id="rId35"/>
    <p:sldId id="279" r:id="rId36"/>
    <p:sldId id="277" r:id="rId37"/>
    <p:sldId id="285" r:id="rId38"/>
    <p:sldId id="284" r:id="rId39"/>
    <p:sldId id="283" r:id="rId40"/>
    <p:sldId id="261"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33CCCC"/>
    <a:srgbClr val="8ACFC8"/>
    <a:srgbClr val="91E5E3"/>
    <a:srgbClr val="ECEFEF"/>
    <a:srgbClr val="E9EDED"/>
    <a:srgbClr val="7F7F7F"/>
    <a:srgbClr val="006699"/>
    <a:srgbClr val="0099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93" d="100"/>
          <a:sy n="93" d="100"/>
        </p:scale>
        <p:origin x="20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3.jp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7"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officeplus.cn/Template/Home.shtml" TargetMode="Externa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18609811-35C4-4F29-BAF9-B386D291D24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94"/>
            <a:ext cx="12192000" cy="686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 name="组合 75">
            <a:extLst>
              <a:ext uri="{FF2B5EF4-FFF2-40B4-BE49-F238E27FC236}">
                <a16:creationId xmlns:a16="http://schemas.microsoft.com/office/drawing/2014/main" id="{D70A5DA2-09AE-4DE9-934B-BF73A3C0A55B}"/>
              </a:ext>
            </a:extLst>
          </p:cNvPr>
          <p:cNvGrpSpPr/>
          <p:nvPr userDrawn="1"/>
        </p:nvGrpSpPr>
        <p:grpSpPr>
          <a:xfrm>
            <a:off x="7026515" y="1963832"/>
            <a:ext cx="1918599" cy="1494300"/>
            <a:chOff x="4299125" y="1058788"/>
            <a:chExt cx="2241375" cy="1745694"/>
          </a:xfrm>
        </p:grpSpPr>
        <p:sp>
          <p:nvSpPr>
            <p:cNvPr id="77" name="标题 1">
              <a:extLst>
                <a:ext uri="{FF2B5EF4-FFF2-40B4-BE49-F238E27FC236}">
                  <a16:creationId xmlns:a16="http://schemas.microsoft.com/office/drawing/2014/main" id="{0F8DE5B7-B886-4AFF-B7F7-69F3CE1C7AED}"/>
                </a:ext>
              </a:extLst>
            </p:cNvPr>
            <p:cNvSpPr txBox="1">
              <a:spLocks/>
            </p:cNvSpPr>
            <p:nvPr/>
          </p:nvSpPr>
          <p:spPr>
            <a:xfrm>
              <a:off x="4299125" y="1414561"/>
              <a:ext cx="2241375" cy="724030"/>
            </a:xfrm>
            <a:prstGeom prst="rect">
              <a:avLst/>
            </a:prstGeom>
          </p:spPr>
          <p:txBody>
            <a:bodyPr wrap="none">
              <a:prstTxWarp prst="textPlain">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b="1" dirty="0">
                  <a:solidFill>
                    <a:schemeClr val="accent2"/>
                  </a:solidFill>
                  <a:latin typeface="+mn-lt"/>
                  <a:ea typeface="+mn-ea"/>
                  <a:cs typeface="+mn-ea"/>
                  <a:sym typeface="+mn-lt"/>
                </a:rPr>
                <a:t>WORK</a:t>
              </a:r>
            </a:p>
          </p:txBody>
        </p:sp>
        <p:sp>
          <p:nvSpPr>
            <p:cNvPr id="78" name="矩形 77">
              <a:extLst>
                <a:ext uri="{FF2B5EF4-FFF2-40B4-BE49-F238E27FC236}">
                  <a16:creationId xmlns:a16="http://schemas.microsoft.com/office/drawing/2014/main" id="{19E45D0E-F7AB-4EE9-8D17-D9C8D74E48A4}"/>
                </a:ext>
              </a:extLst>
            </p:cNvPr>
            <p:cNvSpPr/>
            <p:nvPr/>
          </p:nvSpPr>
          <p:spPr>
            <a:xfrm>
              <a:off x="4334464" y="1058788"/>
              <a:ext cx="2206036" cy="299123"/>
            </a:xfrm>
            <a:prstGeom prst="rect">
              <a:avLst/>
            </a:prstGeom>
          </p:spPr>
          <p:txBody>
            <a:bodyPr wrap="none">
              <a:prstTxWarp prst="textPlain">
                <a:avLst/>
              </a:prstTxWarp>
              <a:spAutoFit/>
            </a:bodyPr>
            <a:lstStyle/>
            <a:p>
              <a:r>
                <a:rPr lang="en-US" altLang="zh-CN" dirty="0">
                  <a:solidFill>
                    <a:srgbClr val="076572"/>
                  </a:solidFill>
                  <a:cs typeface="+mn-ea"/>
                  <a:sym typeface="+mn-lt"/>
                </a:rPr>
                <a:t>ANNUAL</a:t>
              </a:r>
              <a:endParaRPr lang="zh-CN" altLang="en-US" dirty="0">
                <a:solidFill>
                  <a:srgbClr val="076572"/>
                </a:solidFill>
                <a:cs typeface="+mn-ea"/>
                <a:sym typeface="+mn-lt"/>
              </a:endParaRPr>
            </a:p>
          </p:txBody>
        </p:sp>
        <p:sp>
          <p:nvSpPr>
            <p:cNvPr id="79" name="标题 1">
              <a:extLst>
                <a:ext uri="{FF2B5EF4-FFF2-40B4-BE49-F238E27FC236}">
                  <a16:creationId xmlns:a16="http://schemas.microsoft.com/office/drawing/2014/main" id="{2A7A17AB-D9D7-4095-BAF6-C1744425DF79}"/>
                </a:ext>
              </a:extLst>
            </p:cNvPr>
            <p:cNvSpPr txBox="1">
              <a:spLocks/>
            </p:cNvSpPr>
            <p:nvPr/>
          </p:nvSpPr>
          <p:spPr>
            <a:xfrm>
              <a:off x="4299125" y="2212709"/>
              <a:ext cx="2241375" cy="591773"/>
            </a:xfrm>
            <a:prstGeom prst="rect">
              <a:avLst/>
            </a:prstGeom>
          </p:spPr>
          <p:txBody>
            <a:bodyPr wrap="none">
              <a:prstTxWarp prst="textPlain">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8800" b="1" dirty="0">
                  <a:solidFill>
                    <a:schemeClr val="accent2"/>
                  </a:solidFill>
                  <a:latin typeface="+mn-lt"/>
                  <a:ea typeface="+mn-ea"/>
                  <a:cs typeface="+mn-ea"/>
                  <a:sym typeface="+mn-lt"/>
                </a:rPr>
                <a:t>REPORT</a:t>
              </a:r>
              <a:endParaRPr lang="zh-CN" altLang="en-US" sz="8800" b="1" dirty="0">
                <a:solidFill>
                  <a:schemeClr val="accent1"/>
                </a:solidFill>
                <a:latin typeface="+mn-lt"/>
                <a:ea typeface="+mn-ea"/>
                <a:cs typeface="+mn-ea"/>
                <a:sym typeface="+mn-lt"/>
              </a:endParaRPr>
            </a:p>
          </p:txBody>
        </p:sp>
      </p:grpSp>
      <p:sp>
        <p:nvSpPr>
          <p:cNvPr id="6" name="AutoShape 3">
            <a:extLst>
              <a:ext uri="{FF2B5EF4-FFF2-40B4-BE49-F238E27FC236}">
                <a16:creationId xmlns:a16="http://schemas.microsoft.com/office/drawing/2014/main" id="{0EA8F3FD-565D-457C-963E-65FE9B211113}"/>
              </a:ext>
            </a:extLst>
          </p:cNvPr>
          <p:cNvSpPr>
            <a:spLocks noChangeAspect="1" noChangeArrowheads="1" noTextEdit="1"/>
          </p:cNvSpPr>
          <p:nvPr userDrawn="1"/>
        </p:nvSpPr>
        <p:spPr bwMode="auto">
          <a:xfrm>
            <a:off x="2662238" y="0"/>
            <a:ext cx="68675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nvGrpSpPr>
          <p:cNvPr id="8" name="组合 7">
            <a:extLst>
              <a:ext uri="{FF2B5EF4-FFF2-40B4-BE49-F238E27FC236}">
                <a16:creationId xmlns:a16="http://schemas.microsoft.com/office/drawing/2014/main" id="{EFB45EBC-F071-4C32-94CE-83E582FCEE9C}"/>
              </a:ext>
            </a:extLst>
          </p:cNvPr>
          <p:cNvGrpSpPr>
            <a:grpSpLocks/>
          </p:cNvGrpSpPr>
          <p:nvPr userDrawn="1"/>
        </p:nvGrpSpPr>
        <p:grpSpPr>
          <a:xfrm>
            <a:off x="5326062" y="1065212"/>
            <a:ext cx="6865938" cy="5792788"/>
            <a:chOff x="2662238" y="1065212"/>
            <a:chExt cx="6865938" cy="5792788"/>
          </a:xfrm>
        </p:grpSpPr>
        <p:grpSp>
          <p:nvGrpSpPr>
            <p:cNvPr id="9" name="组合 8">
              <a:extLst>
                <a:ext uri="{FF2B5EF4-FFF2-40B4-BE49-F238E27FC236}">
                  <a16:creationId xmlns:a16="http://schemas.microsoft.com/office/drawing/2014/main" id="{1722338B-F360-4B47-97B8-EDD88FCE2D1D}"/>
                </a:ext>
              </a:extLst>
            </p:cNvPr>
            <p:cNvGrpSpPr>
              <a:grpSpLocks/>
            </p:cNvGrpSpPr>
            <p:nvPr/>
          </p:nvGrpSpPr>
          <p:grpSpPr>
            <a:xfrm>
              <a:off x="2662238" y="1065212"/>
              <a:ext cx="6865938" cy="5792788"/>
              <a:chOff x="2662238" y="1063625"/>
              <a:chExt cx="6865938" cy="5792788"/>
            </a:xfrm>
          </p:grpSpPr>
          <p:sp>
            <p:nvSpPr>
              <p:cNvPr id="16" name="Freeform 6">
                <a:extLst>
                  <a:ext uri="{FF2B5EF4-FFF2-40B4-BE49-F238E27FC236}">
                    <a16:creationId xmlns:a16="http://schemas.microsoft.com/office/drawing/2014/main" id="{0DD1D359-69C1-48A6-88E6-D8B6ED67BA90}"/>
                  </a:ext>
                </a:extLst>
              </p:cNvPr>
              <p:cNvSpPr>
                <a:spLocks/>
              </p:cNvSpPr>
              <p:nvPr/>
            </p:nvSpPr>
            <p:spPr bwMode="auto">
              <a:xfrm>
                <a:off x="4206876" y="4103688"/>
                <a:ext cx="1731963" cy="2752725"/>
              </a:xfrm>
              <a:custGeom>
                <a:avLst/>
                <a:gdLst>
                  <a:gd name="T0" fmla="*/ 0 w 1091"/>
                  <a:gd name="T1" fmla="*/ 63 h 1734"/>
                  <a:gd name="T2" fmla="*/ 0 w 1091"/>
                  <a:gd name="T3" fmla="*/ 1734 h 1734"/>
                  <a:gd name="T4" fmla="*/ 1091 w 1091"/>
                  <a:gd name="T5" fmla="*/ 1734 h 1734"/>
                  <a:gd name="T6" fmla="*/ 159 w 1091"/>
                  <a:gd name="T7" fmla="*/ 0 h 1734"/>
                  <a:gd name="T8" fmla="*/ 0 w 1091"/>
                  <a:gd name="T9" fmla="*/ 63 h 1734"/>
                </a:gdLst>
                <a:ahLst/>
                <a:cxnLst>
                  <a:cxn ang="0">
                    <a:pos x="T0" y="T1"/>
                  </a:cxn>
                  <a:cxn ang="0">
                    <a:pos x="T2" y="T3"/>
                  </a:cxn>
                  <a:cxn ang="0">
                    <a:pos x="T4" y="T5"/>
                  </a:cxn>
                  <a:cxn ang="0">
                    <a:pos x="T6" y="T7"/>
                  </a:cxn>
                  <a:cxn ang="0">
                    <a:pos x="T8" y="T9"/>
                  </a:cxn>
                </a:cxnLst>
                <a:rect l="0" t="0" r="r" b="b"/>
                <a:pathLst>
                  <a:path w="1091" h="1734">
                    <a:moveTo>
                      <a:pt x="0" y="63"/>
                    </a:moveTo>
                    <a:lnTo>
                      <a:pt x="0" y="1734"/>
                    </a:lnTo>
                    <a:lnTo>
                      <a:pt x="1091" y="1734"/>
                    </a:lnTo>
                    <a:lnTo>
                      <a:pt x="159" y="0"/>
                    </a:lnTo>
                    <a:lnTo>
                      <a:pt x="0" y="63"/>
                    </a:lnTo>
                    <a:close/>
                  </a:path>
                </a:pathLst>
              </a:custGeom>
              <a:solidFill>
                <a:srgbClr val="0058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Freeform 7">
                <a:extLst>
                  <a:ext uri="{FF2B5EF4-FFF2-40B4-BE49-F238E27FC236}">
                    <a16:creationId xmlns:a16="http://schemas.microsoft.com/office/drawing/2014/main" id="{ACDF1262-75D1-4BAF-8267-187EFA948C77}"/>
                  </a:ext>
                </a:extLst>
              </p:cNvPr>
              <p:cNvSpPr>
                <a:spLocks/>
              </p:cNvSpPr>
              <p:nvPr/>
            </p:nvSpPr>
            <p:spPr bwMode="auto">
              <a:xfrm>
                <a:off x="2662238" y="4103688"/>
                <a:ext cx="1544638" cy="2752725"/>
              </a:xfrm>
              <a:custGeom>
                <a:avLst/>
                <a:gdLst>
                  <a:gd name="T0" fmla="*/ 813 w 973"/>
                  <a:gd name="T1" fmla="*/ 0 h 1734"/>
                  <a:gd name="T2" fmla="*/ 0 w 973"/>
                  <a:gd name="T3" fmla="*/ 1511 h 1734"/>
                  <a:gd name="T4" fmla="*/ 0 w 973"/>
                  <a:gd name="T5" fmla="*/ 1734 h 1734"/>
                  <a:gd name="T6" fmla="*/ 973 w 973"/>
                  <a:gd name="T7" fmla="*/ 1734 h 1734"/>
                  <a:gd name="T8" fmla="*/ 973 w 973"/>
                  <a:gd name="T9" fmla="*/ 63 h 1734"/>
                  <a:gd name="T10" fmla="*/ 813 w 973"/>
                  <a:gd name="T11" fmla="*/ 0 h 1734"/>
                </a:gdLst>
                <a:ahLst/>
                <a:cxnLst>
                  <a:cxn ang="0">
                    <a:pos x="T0" y="T1"/>
                  </a:cxn>
                  <a:cxn ang="0">
                    <a:pos x="T2" y="T3"/>
                  </a:cxn>
                  <a:cxn ang="0">
                    <a:pos x="T4" y="T5"/>
                  </a:cxn>
                  <a:cxn ang="0">
                    <a:pos x="T6" y="T7"/>
                  </a:cxn>
                  <a:cxn ang="0">
                    <a:pos x="T8" y="T9"/>
                  </a:cxn>
                  <a:cxn ang="0">
                    <a:pos x="T10" y="T11"/>
                  </a:cxn>
                </a:cxnLst>
                <a:rect l="0" t="0" r="r" b="b"/>
                <a:pathLst>
                  <a:path w="973" h="1734">
                    <a:moveTo>
                      <a:pt x="813" y="0"/>
                    </a:moveTo>
                    <a:lnTo>
                      <a:pt x="0" y="1511"/>
                    </a:lnTo>
                    <a:lnTo>
                      <a:pt x="0" y="1734"/>
                    </a:lnTo>
                    <a:lnTo>
                      <a:pt x="973" y="1734"/>
                    </a:lnTo>
                    <a:lnTo>
                      <a:pt x="973" y="63"/>
                    </a:lnTo>
                    <a:lnTo>
                      <a:pt x="813" y="0"/>
                    </a:lnTo>
                    <a:close/>
                  </a:path>
                </a:pathLst>
              </a:custGeom>
              <a:solidFill>
                <a:srgbClr val="0765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Freeform 8">
                <a:extLst>
                  <a:ext uri="{FF2B5EF4-FFF2-40B4-BE49-F238E27FC236}">
                    <a16:creationId xmlns:a16="http://schemas.microsoft.com/office/drawing/2014/main" id="{22577BED-312B-49B9-9414-F09457D58BCA}"/>
                  </a:ext>
                </a:extLst>
              </p:cNvPr>
              <p:cNvSpPr>
                <a:spLocks/>
              </p:cNvSpPr>
              <p:nvPr/>
            </p:nvSpPr>
            <p:spPr bwMode="auto">
              <a:xfrm>
                <a:off x="3076576" y="5037138"/>
                <a:ext cx="1206500" cy="1819275"/>
              </a:xfrm>
              <a:custGeom>
                <a:avLst/>
                <a:gdLst>
                  <a:gd name="T0" fmla="*/ 0 w 760"/>
                  <a:gd name="T1" fmla="*/ 95 h 1146"/>
                  <a:gd name="T2" fmla="*/ 0 w 760"/>
                  <a:gd name="T3" fmla="*/ 1146 h 1146"/>
                  <a:gd name="T4" fmla="*/ 760 w 760"/>
                  <a:gd name="T5" fmla="*/ 1146 h 1146"/>
                  <a:gd name="T6" fmla="*/ 144 w 760"/>
                  <a:gd name="T7" fmla="*/ 0 h 1146"/>
                  <a:gd name="T8" fmla="*/ 0 w 760"/>
                  <a:gd name="T9" fmla="*/ 95 h 1146"/>
                </a:gdLst>
                <a:ahLst/>
                <a:cxnLst>
                  <a:cxn ang="0">
                    <a:pos x="T0" y="T1"/>
                  </a:cxn>
                  <a:cxn ang="0">
                    <a:pos x="T2" y="T3"/>
                  </a:cxn>
                  <a:cxn ang="0">
                    <a:pos x="T4" y="T5"/>
                  </a:cxn>
                  <a:cxn ang="0">
                    <a:pos x="T6" y="T7"/>
                  </a:cxn>
                  <a:cxn ang="0">
                    <a:pos x="T8" y="T9"/>
                  </a:cxn>
                </a:cxnLst>
                <a:rect l="0" t="0" r="r" b="b"/>
                <a:pathLst>
                  <a:path w="760" h="1146">
                    <a:moveTo>
                      <a:pt x="0" y="95"/>
                    </a:moveTo>
                    <a:lnTo>
                      <a:pt x="0" y="1146"/>
                    </a:lnTo>
                    <a:lnTo>
                      <a:pt x="760" y="1146"/>
                    </a:lnTo>
                    <a:lnTo>
                      <a:pt x="144" y="0"/>
                    </a:lnTo>
                    <a:lnTo>
                      <a:pt x="0" y="95"/>
                    </a:lnTo>
                    <a:close/>
                  </a:path>
                </a:pathLst>
              </a:custGeom>
              <a:solidFill>
                <a:srgbClr val="0058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Freeform 9">
                <a:extLst>
                  <a:ext uri="{FF2B5EF4-FFF2-40B4-BE49-F238E27FC236}">
                    <a16:creationId xmlns:a16="http://schemas.microsoft.com/office/drawing/2014/main" id="{6CD74616-1558-4A75-AA5A-150FCB588729}"/>
                  </a:ext>
                </a:extLst>
              </p:cNvPr>
              <p:cNvSpPr>
                <a:spLocks/>
              </p:cNvSpPr>
              <p:nvPr/>
            </p:nvSpPr>
            <p:spPr bwMode="auto">
              <a:xfrm>
                <a:off x="2662238" y="5080000"/>
                <a:ext cx="414338" cy="1776413"/>
              </a:xfrm>
              <a:custGeom>
                <a:avLst/>
                <a:gdLst>
                  <a:gd name="T0" fmla="*/ 102 w 261"/>
                  <a:gd name="T1" fmla="*/ 0 h 1119"/>
                  <a:gd name="T2" fmla="*/ 0 w 261"/>
                  <a:gd name="T3" fmla="*/ 189 h 1119"/>
                  <a:gd name="T4" fmla="*/ 0 w 261"/>
                  <a:gd name="T5" fmla="*/ 1119 h 1119"/>
                  <a:gd name="T6" fmla="*/ 261 w 261"/>
                  <a:gd name="T7" fmla="*/ 1119 h 1119"/>
                  <a:gd name="T8" fmla="*/ 261 w 261"/>
                  <a:gd name="T9" fmla="*/ 68 h 1119"/>
                  <a:gd name="T10" fmla="*/ 102 w 261"/>
                  <a:gd name="T11" fmla="*/ 0 h 1119"/>
                </a:gdLst>
                <a:ahLst/>
                <a:cxnLst>
                  <a:cxn ang="0">
                    <a:pos x="T0" y="T1"/>
                  </a:cxn>
                  <a:cxn ang="0">
                    <a:pos x="T2" y="T3"/>
                  </a:cxn>
                  <a:cxn ang="0">
                    <a:pos x="T4" y="T5"/>
                  </a:cxn>
                  <a:cxn ang="0">
                    <a:pos x="T6" y="T7"/>
                  </a:cxn>
                  <a:cxn ang="0">
                    <a:pos x="T8" y="T9"/>
                  </a:cxn>
                  <a:cxn ang="0">
                    <a:pos x="T10" y="T11"/>
                  </a:cxn>
                </a:cxnLst>
                <a:rect l="0" t="0" r="r" b="b"/>
                <a:pathLst>
                  <a:path w="261" h="1119">
                    <a:moveTo>
                      <a:pt x="102" y="0"/>
                    </a:moveTo>
                    <a:lnTo>
                      <a:pt x="0" y="189"/>
                    </a:lnTo>
                    <a:lnTo>
                      <a:pt x="0" y="1119"/>
                    </a:lnTo>
                    <a:lnTo>
                      <a:pt x="261" y="1119"/>
                    </a:lnTo>
                    <a:lnTo>
                      <a:pt x="261" y="68"/>
                    </a:lnTo>
                    <a:lnTo>
                      <a:pt x="102" y="0"/>
                    </a:lnTo>
                    <a:close/>
                  </a:path>
                </a:pathLst>
              </a:custGeom>
              <a:solidFill>
                <a:srgbClr val="0765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Freeform 10">
                <a:extLst>
                  <a:ext uri="{FF2B5EF4-FFF2-40B4-BE49-F238E27FC236}">
                    <a16:creationId xmlns:a16="http://schemas.microsoft.com/office/drawing/2014/main" id="{7D098099-1FC4-4C4B-A828-63EAA7B06AD1}"/>
                  </a:ext>
                </a:extLst>
              </p:cNvPr>
              <p:cNvSpPr>
                <a:spLocks/>
              </p:cNvSpPr>
              <p:nvPr/>
            </p:nvSpPr>
            <p:spPr bwMode="auto">
              <a:xfrm>
                <a:off x="6935788" y="2638425"/>
                <a:ext cx="2592388" cy="4217988"/>
              </a:xfrm>
              <a:custGeom>
                <a:avLst/>
                <a:gdLst>
                  <a:gd name="T0" fmla="*/ 243 w 1633"/>
                  <a:gd name="T1" fmla="*/ 0 h 2657"/>
                  <a:gd name="T2" fmla="*/ 0 w 1633"/>
                  <a:gd name="T3" fmla="*/ 167 h 2657"/>
                  <a:gd name="T4" fmla="*/ 0 w 1633"/>
                  <a:gd name="T5" fmla="*/ 2657 h 2657"/>
                  <a:gd name="T6" fmla="*/ 1633 w 1633"/>
                  <a:gd name="T7" fmla="*/ 2657 h 2657"/>
                  <a:gd name="T8" fmla="*/ 1633 w 1633"/>
                  <a:gd name="T9" fmla="*/ 2405 h 2657"/>
                  <a:gd name="T10" fmla="*/ 243 w 1633"/>
                  <a:gd name="T11" fmla="*/ 0 h 2657"/>
                </a:gdLst>
                <a:ahLst/>
                <a:cxnLst>
                  <a:cxn ang="0">
                    <a:pos x="T0" y="T1"/>
                  </a:cxn>
                  <a:cxn ang="0">
                    <a:pos x="T2" y="T3"/>
                  </a:cxn>
                  <a:cxn ang="0">
                    <a:pos x="T4" y="T5"/>
                  </a:cxn>
                  <a:cxn ang="0">
                    <a:pos x="T6" y="T7"/>
                  </a:cxn>
                  <a:cxn ang="0">
                    <a:pos x="T8" y="T9"/>
                  </a:cxn>
                  <a:cxn ang="0">
                    <a:pos x="T10" y="T11"/>
                  </a:cxn>
                </a:cxnLst>
                <a:rect l="0" t="0" r="r" b="b"/>
                <a:pathLst>
                  <a:path w="1633" h="2657">
                    <a:moveTo>
                      <a:pt x="243" y="0"/>
                    </a:moveTo>
                    <a:lnTo>
                      <a:pt x="0" y="167"/>
                    </a:lnTo>
                    <a:lnTo>
                      <a:pt x="0" y="2657"/>
                    </a:lnTo>
                    <a:lnTo>
                      <a:pt x="1633" y="2657"/>
                    </a:lnTo>
                    <a:lnTo>
                      <a:pt x="1633" y="2405"/>
                    </a:lnTo>
                    <a:lnTo>
                      <a:pt x="243" y="0"/>
                    </a:lnTo>
                    <a:close/>
                  </a:path>
                </a:pathLst>
              </a:custGeom>
              <a:solidFill>
                <a:srgbClr val="0058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Freeform 11">
                <a:extLst>
                  <a:ext uri="{FF2B5EF4-FFF2-40B4-BE49-F238E27FC236}">
                    <a16:creationId xmlns:a16="http://schemas.microsoft.com/office/drawing/2014/main" id="{5DFF6F0B-656E-4048-8F07-DBF94110EA98}"/>
                  </a:ext>
                </a:extLst>
              </p:cNvPr>
              <p:cNvSpPr>
                <a:spLocks/>
              </p:cNvSpPr>
              <p:nvPr/>
            </p:nvSpPr>
            <p:spPr bwMode="auto">
              <a:xfrm>
                <a:off x="4111626" y="2657475"/>
                <a:ext cx="2824163" cy="4198938"/>
              </a:xfrm>
              <a:custGeom>
                <a:avLst/>
                <a:gdLst>
                  <a:gd name="T0" fmla="*/ 1529 w 1779"/>
                  <a:gd name="T1" fmla="*/ 0 h 2645"/>
                  <a:gd name="T2" fmla="*/ 0 w 1779"/>
                  <a:gd name="T3" fmla="*/ 2645 h 2645"/>
                  <a:gd name="T4" fmla="*/ 1779 w 1779"/>
                  <a:gd name="T5" fmla="*/ 2645 h 2645"/>
                  <a:gd name="T6" fmla="*/ 1779 w 1779"/>
                  <a:gd name="T7" fmla="*/ 155 h 2645"/>
                  <a:gd name="T8" fmla="*/ 1529 w 1779"/>
                  <a:gd name="T9" fmla="*/ 0 h 2645"/>
                </a:gdLst>
                <a:ahLst/>
                <a:cxnLst>
                  <a:cxn ang="0">
                    <a:pos x="T0" y="T1"/>
                  </a:cxn>
                  <a:cxn ang="0">
                    <a:pos x="T2" y="T3"/>
                  </a:cxn>
                  <a:cxn ang="0">
                    <a:pos x="T4" y="T5"/>
                  </a:cxn>
                  <a:cxn ang="0">
                    <a:pos x="T6" y="T7"/>
                  </a:cxn>
                  <a:cxn ang="0">
                    <a:pos x="T8" y="T9"/>
                  </a:cxn>
                </a:cxnLst>
                <a:rect l="0" t="0" r="r" b="b"/>
                <a:pathLst>
                  <a:path w="1779" h="2645">
                    <a:moveTo>
                      <a:pt x="1529" y="0"/>
                    </a:moveTo>
                    <a:lnTo>
                      <a:pt x="0" y="2645"/>
                    </a:lnTo>
                    <a:lnTo>
                      <a:pt x="1779" y="2645"/>
                    </a:lnTo>
                    <a:lnTo>
                      <a:pt x="1779" y="155"/>
                    </a:lnTo>
                    <a:lnTo>
                      <a:pt x="1529" y="0"/>
                    </a:lnTo>
                    <a:close/>
                  </a:path>
                </a:pathLst>
              </a:custGeom>
              <a:solidFill>
                <a:srgbClr val="0765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Freeform 12">
                <a:extLst>
                  <a:ext uri="{FF2B5EF4-FFF2-40B4-BE49-F238E27FC236}">
                    <a16:creationId xmlns:a16="http://schemas.microsoft.com/office/drawing/2014/main" id="{AC6C60D1-6A76-4690-8CCE-FA514BA8AEAA}"/>
                  </a:ext>
                </a:extLst>
              </p:cNvPr>
              <p:cNvSpPr>
                <a:spLocks/>
              </p:cNvSpPr>
              <p:nvPr/>
            </p:nvSpPr>
            <p:spPr bwMode="auto">
              <a:xfrm>
                <a:off x="8964613" y="4410075"/>
                <a:ext cx="563563" cy="2446338"/>
              </a:xfrm>
              <a:custGeom>
                <a:avLst/>
                <a:gdLst>
                  <a:gd name="T0" fmla="*/ 197 w 355"/>
                  <a:gd name="T1" fmla="*/ 0 h 1541"/>
                  <a:gd name="T2" fmla="*/ 0 w 355"/>
                  <a:gd name="T3" fmla="*/ 65 h 1541"/>
                  <a:gd name="T4" fmla="*/ 0 w 355"/>
                  <a:gd name="T5" fmla="*/ 1541 h 1541"/>
                  <a:gd name="T6" fmla="*/ 355 w 355"/>
                  <a:gd name="T7" fmla="*/ 1541 h 1541"/>
                  <a:gd name="T8" fmla="*/ 355 w 355"/>
                  <a:gd name="T9" fmla="*/ 204 h 1541"/>
                  <a:gd name="T10" fmla="*/ 197 w 355"/>
                  <a:gd name="T11" fmla="*/ 0 h 1541"/>
                </a:gdLst>
                <a:ahLst/>
                <a:cxnLst>
                  <a:cxn ang="0">
                    <a:pos x="T0" y="T1"/>
                  </a:cxn>
                  <a:cxn ang="0">
                    <a:pos x="T2" y="T3"/>
                  </a:cxn>
                  <a:cxn ang="0">
                    <a:pos x="T4" y="T5"/>
                  </a:cxn>
                  <a:cxn ang="0">
                    <a:pos x="T6" y="T7"/>
                  </a:cxn>
                  <a:cxn ang="0">
                    <a:pos x="T8" y="T9"/>
                  </a:cxn>
                  <a:cxn ang="0">
                    <a:pos x="T10" y="T11"/>
                  </a:cxn>
                </a:cxnLst>
                <a:rect l="0" t="0" r="r" b="b"/>
                <a:pathLst>
                  <a:path w="355" h="1541">
                    <a:moveTo>
                      <a:pt x="197" y="0"/>
                    </a:moveTo>
                    <a:lnTo>
                      <a:pt x="0" y="65"/>
                    </a:lnTo>
                    <a:lnTo>
                      <a:pt x="0" y="1541"/>
                    </a:lnTo>
                    <a:lnTo>
                      <a:pt x="355" y="1541"/>
                    </a:lnTo>
                    <a:lnTo>
                      <a:pt x="355" y="204"/>
                    </a:lnTo>
                    <a:lnTo>
                      <a:pt x="197" y="0"/>
                    </a:lnTo>
                    <a:close/>
                  </a:path>
                </a:pathLst>
              </a:custGeom>
              <a:solidFill>
                <a:srgbClr val="0058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13">
                <a:extLst>
                  <a:ext uri="{FF2B5EF4-FFF2-40B4-BE49-F238E27FC236}">
                    <a16:creationId xmlns:a16="http://schemas.microsoft.com/office/drawing/2014/main" id="{808CCD18-77C3-4AE2-9D29-69D6ED51FF39}"/>
                  </a:ext>
                </a:extLst>
              </p:cNvPr>
              <p:cNvSpPr>
                <a:spLocks/>
              </p:cNvSpPr>
              <p:nvPr/>
            </p:nvSpPr>
            <p:spPr bwMode="auto">
              <a:xfrm>
                <a:off x="6748463" y="4410075"/>
                <a:ext cx="2216150" cy="2446338"/>
              </a:xfrm>
              <a:custGeom>
                <a:avLst/>
                <a:gdLst>
                  <a:gd name="T0" fmla="*/ 1199 w 1396"/>
                  <a:gd name="T1" fmla="*/ 0 h 1541"/>
                  <a:gd name="T2" fmla="*/ 0 w 1396"/>
                  <a:gd name="T3" fmla="*/ 1541 h 1541"/>
                  <a:gd name="T4" fmla="*/ 1396 w 1396"/>
                  <a:gd name="T5" fmla="*/ 1541 h 1541"/>
                  <a:gd name="T6" fmla="*/ 1396 w 1396"/>
                  <a:gd name="T7" fmla="*/ 65 h 1541"/>
                  <a:gd name="T8" fmla="*/ 1199 w 1396"/>
                  <a:gd name="T9" fmla="*/ 0 h 1541"/>
                </a:gdLst>
                <a:ahLst/>
                <a:cxnLst>
                  <a:cxn ang="0">
                    <a:pos x="T0" y="T1"/>
                  </a:cxn>
                  <a:cxn ang="0">
                    <a:pos x="T2" y="T3"/>
                  </a:cxn>
                  <a:cxn ang="0">
                    <a:pos x="T4" y="T5"/>
                  </a:cxn>
                  <a:cxn ang="0">
                    <a:pos x="T6" y="T7"/>
                  </a:cxn>
                  <a:cxn ang="0">
                    <a:pos x="T8" y="T9"/>
                  </a:cxn>
                </a:cxnLst>
                <a:rect l="0" t="0" r="r" b="b"/>
                <a:pathLst>
                  <a:path w="1396" h="1541">
                    <a:moveTo>
                      <a:pt x="1199" y="0"/>
                    </a:moveTo>
                    <a:lnTo>
                      <a:pt x="0" y="1541"/>
                    </a:lnTo>
                    <a:lnTo>
                      <a:pt x="1396" y="1541"/>
                    </a:lnTo>
                    <a:lnTo>
                      <a:pt x="1396" y="65"/>
                    </a:lnTo>
                    <a:lnTo>
                      <a:pt x="1199" y="0"/>
                    </a:lnTo>
                    <a:close/>
                  </a:path>
                </a:pathLst>
              </a:custGeom>
              <a:solidFill>
                <a:srgbClr val="0765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 name="Freeform 14">
                <a:extLst>
                  <a:ext uri="{FF2B5EF4-FFF2-40B4-BE49-F238E27FC236}">
                    <a16:creationId xmlns:a16="http://schemas.microsoft.com/office/drawing/2014/main" id="{4F19416F-507E-4F56-9086-9FDD1F9BACC1}"/>
                  </a:ext>
                </a:extLst>
              </p:cNvPr>
              <p:cNvSpPr>
                <a:spLocks/>
              </p:cNvSpPr>
              <p:nvPr/>
            </p:nvSpPr>
            <p:spPr bwMode="auto">
              <a:xfrm>
                <a:off x="7642226" y="5151438"/>
                <a:ext cx="1273175" cy="1704975"/>
              </a:xfrm>
              <a:custGeom>
                <a:avLst/>
                <a:gdLst>
                  <a:gd name="T0" fmla="*/ 0 w 802"/>
                  <a:gd name="T1" fmla="*/ 58 h 1074"/>
                  <a:gd name="T2" fmla="*/ 0 w 802"/>
                  <a:gd name="T3" fmla="*/ 1074 h 1074"/>
                  <a:gd name="T4" fmla="*/ 802 w 802"/>
                  <a:gd name="T5" fmla="*/ 1074 h 1074"/>
                  <a:gd name="T6" fmla="*/ 181 w 802"/>
                  <a:gd name="T7" fmla="*/ 0 h 1074"/>
                  <a:gd name="T8" fmla="*/ 0 w 802"/>
                  <a:gd name="T9" fmla="*/ 58 h 1074"/>
                </a:gdLst>
                <a:ahLst/>
                <a:cxnLst>
                  <a:cxn ang="0">
                    <a:pos x="T0" y="T1"/>
                  </a:cxn>
                  <a:cxn ang="0">
                    <a:pos x="T2" y="T3"/>
                  </a:cxn>
                  <a:cxn ang="0">
                    <a:pos x="T4" y="T5"/>
                  </a:cxn>
                  <a:cxn ang="0">
                    <a:pos x="T6" y="T7"/>
                  </a:cxn>
                  <a:cxn ang="0">
                    <a:pos x="T8" y="T9"/>
                  </a:cxn>
                </a:cxnLst>
                <a:rect l="0" t="0" r="r" b="b"/>
                <a:pathLst>
                  <a:path w="802" h="1074">
                    <a:moveTo>
                      <a:pt x="0" y="58"/>
                    </a:moveTo>
                    <a:lnTo>
                      <a:pt x="0" y="1074"/>
                    </a:lnTo>
                    <a:lnTo>
                      <a:pt x="802" y="1074"/>
                    </a:lnTo>
                    <a:lnTo>
                      <a:pt x="181" y="0"/>
                    </a:lnTo>
                    <a:lnTo>
                      <a:pt x="0" y="58"/>
                    </a:lnTo>
                    <a:close/>
                  </a:path>
                </a:pathLst>
              </a:custGeom>
              <a:solidFill>
                <a:srgbClr val="006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15">
                <a:extLst>
                  <a:ext uri="{FF2B5EF4-FFF2-40B4-BE49-F238E27FC236}">
                    <a16:creationId xmlns:a16="http://schemas.microsoft.com/office/drawing/2014/main" id="{0A20721D-C82B-4756-AAE7-F8F2692799B6}"/>
                  </a:ext>
                </a:extLst>
              </p:cNvPr>
              <p:cNvSpPr>
                <a:spLocks/>
              </p:cNvSpPr>
              <p:nvPr/>
            </p:nvSpPr>
            <p:spPr bwMode="auto">
              <a:xfrm>
                <a:off x="6369051" y="5121275"/>
                <a:ext cx="1273175" cy="1735138"/>
              </a:xfrm>
              <a:custGeom>
                <a:avLst/>
                <a:gdLst>
                  <a:gd name="T0" fmla="*/ 632 w 802"/>
                  <a:gd name="T1" fmla="*/ 0 h 1093"/>
                  <a:gd name="T2" fmla="*/ 0 w 802"/>
                  <a:gd name="T3" fmla="*/ 1093 h 1093"/>
                  <a:gd name="T4" fmla="*/ 802 w 802"/>
                  <a:gd name="T5" fmla="*/ 1093 h 1093"/>
                  <a:gd name="T6" fmla="*/ 802 w 802"/>
                  <a:gd name="T7" fmla="*/ 77 h 1093"/>
                  <a:gd name="T8" fmla="*/ 632 w 802"/>
                  <a:gd name="T9" fmla="*/ 0 h 1093"/>
                </a:gdLst>
                <a:ahLst/>
                <a:cxnLst>
                  <a:cxn ang="0">
                    <a:pos x="T0" y="T1"/>
                  </a:cxn>
                  <a:cxn ang="0">
                    <a:pos x="T2" y="T3"/>
                  </a:cxn>
                  <a:cxn ang="0">
                    <a:pos x="T4" y="T5"/>
                  </a:cxn>
                  <a:cxn ang="0">
                    <a:pos x="T6" y="T7"/>
                  </a:cxn>
                  <a:cxn ang="0">
                    <a:pos x="T8" y="T9"/>
                  </a:cxn>
                </a:cxnLst>
                <a:rect l="0" t="0" r="r" b="b"/>
                <a:pathLst>
                  <a:path w="802" h="1093">
                    <a:moveTo>
                      <a:pt x="632" y="0"/>
                    </a:moveTo>
                    <a:lnTo>
                      <a:pt x="0" y="1093"/>
                    </a:lnTo>
                    <a:lnTo>
                      <a:pt x="802" y="1093"/>
                    </a:lnTo>
                    <a:lnTo>
                      <a:pt x="802" y="77"/>
                    </a:lnTo>
                    <a:lnTo>
                      <a:pt x="632" y="0"/>
                    </a:lnTo>
                    <a:close/>
                  </a:path>
                </a:pathLst>
              </a:custGeom>
              <a:solidFill>
                <a:srgbClr val="086E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6" name="Freeform 16">
                <a:extLst>
                  <a:ext uri="{FF2B5EF4-FFF2-40B4-BE49-F238E27FC236}">
                    <a16:creationId xmlns:a16="http://schemas.microsoft.com/office/drawing/2014/main" id="{E41C17DD-90F6-4465-BC7D-A5CF2A0C4D3B}"/>
                  </a:ext>
                </a:extLst>
              </p:cNvPr>
              <p:cNvSpPr>
                <a:spLocks/>
              </p:cNvSpPr>
              <p:nvPr/>
            </p:nvSpPr>
            <p:spPr bwMode="auto">
              <a:xfrm>
                <a:off x="5345113" y="4679950"/>
                <a:ext cx="1666875" cy="2176463"/>
              </a:xfrm>
              <a:custGeom>
                <a:avLst/>
                <a:gdLst>
                  <a:gd name="T0" fmla="*/ 0 w 1050"/>
                  <a:gd name="T1" fmla="*/ 86 h 1371"/>
                  <a:gd name="T2" fmla="*/ 0 w 1050"/>
                  <a:gd name="T3" fmla="*/ 1371 h 1371"/>
                  <a:gd name="T4" fmla="*/ 1050 w 1050"/>
                  <a:gd name="T5" fmla="*/ 1371 h 1371"/>
                  <a:gd name="T6" fmla="*/ 190 w 1050"/>
                  <a:gd name="T7" fmla="*/ 0 h 1371"/>
                  <a:gd name="T8" fmla="*/ 0 w 1050"/>
                  <a:gd name="T9" fmla="*/ 86 h 1371"/>
                </a:gdLst>
                <a:ahLst/>
                <a:cxnLst>
                  <a:cxn ang="0">
                    <a:pos x="T0" y="T1"/>
                  </a:cxn>
                  <a:cxn ang="0">
                    <a:pos x="T2" y="T3"/>
                  </a:cxn>
                  <a:cxn ang="0">
                    <a:pos x="T4" y="T5"/>
                  </a:cxn>
                  <a:cxn ang="0">
                    <a:pos x="T6" y="T7"/>
                  </a:cxn>
                  <a:cxn ang="0">
                    <a:pos x="T8" y="T9"/>
                  </a:cxn>
                </a:cxnLst>
                <a:rect l="0" t="0" r="r" b="b"/>
                <a:pathLst>
                  <a:path w="1050" h="1371">
                    <a:moveTo>
                      <a:pt x="0" y="86"/>
                    </a:moveTo>
                    <a:lnTo>
                      <a:pt x="0" y="1371"/>
                    </a:lnTo>
                    <a:lnTo>
                      <a:pt x="1050" y="1371"/>
                    </a:lnTo>
                    <a:lnTo>
                      <a:pt x="190" y="0"/>
                    </a:lnTo>
                    <a:lnTo>
                      <a:pt x="0" y="86"/>
                    </a:lnTo>
                    <a:close/>
                  </a:path>
                </a:pathLst>
              </a:custGeom>
              <a:solidFill>
                <a:srgbClr val="006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7" name="Freeform 17">
                <a:extLst>
                  <a:ext uri="{FF2B5EF4-FFF2-40B4-BE49-F238E27FC236}">
                    <a16:creationId xmlns:a16="http://schemas.microsoft.com/office/drawing/2014/main" id="{7F7C3462-2FB0-4489-BD34-FF1FDFE975DA}"/>
                  </a:ext>
                </a:extLst>
              </p:cNvPr>
              <p:cNvSpPr>
                <a:spLocks/>
              </p:cNvSpPr>
              <p:nvPr/>
            </p:nvSpPr>
            <p:spPr bwMode="auto">
              <a:xfrm>
                <a:off x="3679826" y="4668838"/>
                <a:ext cx="1665288" cy="2187575"/>
              </a:xfrm>
              <a:custGeom>
                <a:avLst/>
                <a:gdLst>
                  <a:gd name="T0" fmla="*/ 863 w 1049"/>
                  <a:gd name="T1" fmla="*/ 0 h 1378"/>
                  <a:gd name="T2" fmla="*/ 0 w 1049"/>
                  <a:gd name="T3" fmla="*/ 1378 h 1378"/>
                  <a:gd name="T4" fmla="*/ 1049 w 1049"/>
                  <a:gd name="T5" fmla="*/ 1378 h 1378"/>
                  <a:gd name="T6" fmla="*/ 1049 w 1049"/>
                  <a:gd name="T7" fmla="*/ 93 h 1378"/>
                  <a:gd name="T8" fmla="*/ 863 w 1049"/>
                  <a:gd name="T9" fmla="*/ 0 h 1378"/>
                </a:gdLst>
                <a:ahLst/>
                <a:cxnLst>
                  <a:cxn ang="0">
                    <a:pos x="T0" y="T1"/>
                  </a:cxn>
                  <a:cxn ang="0">
                    <a:pos x="T2" y="T3"/>
                  </a:cxn>
                  <a:cxn ang="0">
                    <a:pos x="T4" y="T5"/>
                  </a:cxn>
                  <a:cxn ang="0">
                    <a:pos x="T6" y="T7"/>
                  </a:cxn>
                  <a:cxn ang="0">
                    <a:pos x="T8" y="T9"/>
                  </a:cxn>
                </a:cxnLst>
                <a:rect l="0" t="0" r="r" b="b"/>
                <a:pathLst>
                  <a:path w="1049" h="1378">
                    <a:moveTo>
                      <a:pt x="863" y="0"/>
                    </a:moveTo>
                    <a:lnTo>
                      <a:pt x="0" y="1378"/>
                    </a:lnTo>
                    <a:lnTo>
                      <a:pt x="1049" y="1378"/>
                    </a:lnTo>
                    <a:lnTo>
                      <a:pt x="1049" y="93"/>
                    </a:lnTo>
                    <a:lnTo>
                      <a:pt x="863" y="0"/>
                    </a:lnTo>
                    <a:close/>
                  </a:path>
                </a:pathLst>
              </a:custGeom>
              <a:solidFill>
                <a:srgbClr val="086E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18">
                <a:extLst>
                  <a:ext uri="{FF2B5EF4-FFF2-40B4-BE49-F238E27FC236}">
                    <a16:creationId xmlns:a16="http://schemas.microsoft.com/office/drawing/2014/main" id="{BB908B36-0960-4714-978F-4599D85033AF}"/>
                  </a:ext>
                </a:extLst>
              </p:cNvPr>
              <p:cNvSpPr>
                <a:spLocks/>
              </p:cNvSpPr>
              <p:nvPr/>
            </p:nvSpPr>
            <p:spPr bwMode="auto">
              <a:xfrm>
                <a:off x="3935413" y="5695950"/>
                <a:ext cx="1274763" cy="1160463"/>
              </a:xfrm>
              <a:custGeom>
                <a:avLst/>
                <a:gdLst>
                  <a:gd name="T0" fmla="*/ 0 w 803"/>
                  <a:gd name="T1" fmla="*/ 55 h 731"/>
                  <a:gd name="T2" fmla="*/ 0 w 803"/>
                  <a:gd name="T3" fmla="*/ 731 h 731"/>
                  <a:gd name="T4" fmla="*/ 803 w 803"/>
                  <a:gd name="T5" fmla="*/ 731 h 731"/>
                  <a:gd name="T6" fmla="*/ 193 w 803"/>
                  <a:gd name="T7" fmla="*/ 0 h 731"/>
                  <a:gd name="T8" fmla="*/ 0 w 803"/>
                  <a:gd name="T9" fmla="*/ 55 h 731"/>
                </a:gdLst>
                <a:ahLst/>
                <a:cxnLst>
                  <a:cxn ang="0">
                    <a:pos x="T0" y="T1"/>
                  </a:cxn>
                  <a:cxn ang="0">
                    <a:pos x="T2" y="T3"/>
                  </a:cxn>
                  <a:cxn ang="0">
                    <a:pos x="T4" y="T5"/>
                  </a:cxn>
                  <a:cxn ang="0">
                    <a:pos x="T6" y="T7"/>
                  </a:cxn>
                  <a:cxn ang="0">
                    <a:pos x="T8" y="T9"/>
                  </a:cxn>
                </a:cxnLst>
                <a:rect l="0" t="0" r="r" b="b"/>
                <a:pathLst>
                  <a:path w="803" h="731">
                    <a:moveTo>
                      <a:pt x="0" y="55"/>
                    </a:moveTo>
                    <a:lnTo>
                      <a:pt x="0" y="731"/>
                    </a:lnTo>
                    <a:lnTo>
                      <a:pt x="803" y="731"/>
                    </a:lnTo>
                    <a:lnTo>
                      <a:pt x="193" y="0"/>
                    </a:lnTo>
                    <a:lnTo>
                      <a:pt x="0" y="55"/>
                    </a:lnTo>
                    <a:close/>
                  </a:path>
                </a:pathLst>
              </a:custGeom>
              <a:solidFill>
                <a:srgbClr val="006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Freeform 19">
                <a:extLst>
                  <a:ext uri="{FF2B5EF4-FFF2-40B4-BE49-F238E27FC236}">
                    <a16:creationId xmlns:a16="http://schemas.microsoft.com/office/drawing/2014/main" id="{17915371-DFB7-46DD-A79A-D10100EC28A6}"/>
                  </a:ext>
                </a:extLst>
              </p:cNvPr>
              <p:cNvSpPr>
                <a:spLocks/>
              </p:cNvSpPr>
              <p:nvPr/>
            </p:nvSpPr>
            <p:spPr bwMode="auto">
              <a:xfrm>
                <a:off x="2662238" y="5695950"/>
                <a:ext cx="1273175" cy="1160463"/>
              </a:xfrm>
              <a:custGeom>
                <a:avLst/>
                <a:gdLst>
                  <a:gd name="T0" fmla="*/ 609 w 802"/>
                  <a:gd name="T1" fmla="*/ 0 h 731"/>
                  <a:gd name="T2" fmla="*/ 0 w 802"/>
                  <a:gd name="T3" fmla="*/ 731 h 731"/>
                  <a:gd name="T4" fmla="*/ 802 w 802"/>
                  <a:gd name="T5" fmla="*/ 731 h 731"/>
                  <a:gd name="T6" fmla="*/ 802 w 802"/>
                  <a:gd name="T7" fmla="*/ 55 h 731"/>
                  <a:gd name="T8" fmla="*/ 609 w 802"/>
                  <a:gd name="T9" fmla="*/ 0 h 731"/>
                </a:gdLst>
                <a:ahLst/>
                <a:cxnLst>
                  <a:cxn ang="0">
                    <a:pos x="T0" y="T1"/>
                  </a:cxn>
                  <a:cxn ang="0">
                    <a:pos x="T2" y="T3"/>
                  </a:cxn>
                  <a:cxn ang="0">
                    <a:pos x="T4" y="T5"/>
                  </a:cxn>
                  <a:cxn ang="0">
                    <a:pos x="T6" y="T7"/>
                  </a:cxn>
                  <a:cxn ang="0">
                    <a:pos x="T8" y="T9"/>
                  </a:cxn>
                </a:cxnLst>
                <a:rect l="0" t="0" r="r" b="b"/>
                <a:pathLst>
                  <a:path w="802" h="731">
                    <a:moveTo>
                      <a:pt x="609" y="0"/>
                    </a:moveTo>
                    <a:lnTo>
                      <a:pt x="0" y="731"/>
                    </a:lnTo>
                    <a:lnTo>
                      <a:pt x="802" y="731"/>
                    </a:lnTo>
                    <a:lnTo>
                      <a:pt x="802" y="55"/>
                    </a:lnTo>
                    <a:lnTo>
                      <a:pt x="609" y="0"/>
                    </a:lnTo>
                    <a:close/>
                  </a:path>
                </a:pathLst>
              </a:custGeom>
              <a:solidFill>
                <a:srgbClr val="086E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 name="Freeform 20">
                <a:extLst>
                  <a:ext uri="{FF2B5EF4-FFF2-40B4-BE49-F238E27FC236}">
                    <a16:creationId xmlns:a16="http://schemas.microsoft.com/office/drawing/2014/main" id="{2199D1A4-1107-46EE-993F-13C0BD2C023E}"/>
                  </a:ext>
                </a:extLst>
              </p:cNvPr>
              <p:cNvSpPr>
                <a:spLocks/>
              </p:cNvSpPr>
              <p:nvPr/>
            </p:nvSpPr>
            <p:spPr bwMode="auto">
              <a:xfrm>
                <a:off x="6935788" y="1971675"/>
                <a:ext cx="385763" cy="931863"/>
              </a:xfrm>
              <a:custGeom>
                <a:avLst/>
                <a:gdLst>
                  <a:gd name="T0" fmla="*/ 0 w 243"/>
                  <a:gd name="T1" fmla="*/ 587 h 587"/>
                  <a:gd name="T2" fmla="*/ 243 w 243"/>
                  <a:gd name="T3" fmla="*/ 420 h 587"/>
                  <a:gd name="T4" fmla="*/ 243 w 243"/>
                  <a:gd name="T5" fmla="*/ 420 h 587"/>
                  <a:gd name="T6" fmla="*/ 0 w 243"/>
                  <a:gd name="T7" fmla="*/ 0 h 587"/>
                  <a:gd name="T8" fmla="*/ 0 w 243"/>
                  <a:gd name="T9" fmla="*/ 587 h 587"/>
                </a:gdLst>
                <a:ahLst/>
                <a:cxnLst>
                  <a:cxn ang="0">
                    <a:pos x="T0" y="T1"/>
                  </a:cxn>
                  <a:cxn ang="0">
                    <a:pos x="T2" y="T3"/>
                  </a:cxn>
                  <a:cxn ang="0">
                    <a:pos x="T4" y="T5"/>
                  </a:cxn>
                  <a:cxn ang="0">
                    <a:pos x="T6" y="T7"/>
                  </a:cxn>
                  <a:cxn ang="0">
                    <a:pos x="T8" y="T9"/>
                  </a:cxn>
                </a:cxnLst>
                <a:rect l="0" t="0" r="r" b="b"/>
                <a:pathLst>
                  <a:path w="243" h="587">
                    <a:moveTo>
                      <a:pt x="0" y="587"/>
                    </a:moveTo>
                    <a:lnTo>
                      <a:pt x="243" y="420"/>
                    </a:lnTo>
                    <a:lnTo>
                      <a:pt x="243" y="420"/>
                    </a:lnTo>
                    <a:lnTo>
                      <a:pt x="0" y="0"/>
                    </a:lnTo>
                    <a:lnTo>
                      <a:pt x="0" y="587"/>
                    </a:lnTo>
                    <a:close/>
                  </a:path>
                </a:pathLst>
              </a:custGeom>
              <a:solidFill>
                <a:srgbClr val="C0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Freeform 21">
                <a:extLst>
                  <a:ext uri="{FF2B5EF4-FFF2-40B4-BE49-F238E27FC236}">
                    <a16:creationId xmlns:a16="http://schemas.microsoft.com/office/drawing/2014/main" id="{9EF7BB19-DEF0-4CF3-A288-15234BC07A8B}"/>
                  </a:ext>
                </a:extLst>
              </p:cNvPr>
              <p:cNvSpPr>
                <a:spLocks/>
              </p:cNvSpPr>
              <p:nvPr/>
            </p:nvSpPr>
            <p:spPr bwMode="auto">
              <a:xfrm>
                <a:off x="6538913" y="1971675"/>
                <a:ext cx="396875" cy="931863"/>
              </a:xfrm>
              <a:custGeom>
                <a:avLst/>
                <a:gdLst>
                  <a:gd name="T0" fmla="*/ 250 w 250"/>
                  <a:gd name="T1" fmla="*/ 587 h 587"/>
                  <a:gd name="T2" fmla="*/ 250 w 250"/>
                  <a:gd name="T3" fmla="*/ 0 h 587"/>
                  <a:gd name="T4" fmla="*/ 0 w 250"/>
                  <a:gd name="T5" fmla="*/ 432 h 587"/>
                  <a:gd name="T6" fmla="*/ 250 w 250"/>
                  <a:gd name="T7" fmla="*/ 587 h 587"/>
                </a:gdLst>
                <a:ahLst/>
                <a:cxnLst>
                  <a:cxn ang="0">
                    <a:pos x="T0" y="T1"/>
                  </a:cxn>
                  <a:cxn ang="0">
                    <a:pos x="T2" y="T3"/>
                  </a:cxn>
                  <a:cxn ang="0">
                    <a:pos x="T4" y="T5"/>
                  </a:cxn>
                  <a:cxn ang="0">
                    <a:pos x="T6" y="T7"/>
                  </a:cxn>
                </a:cxnLst>
                <a:rect l="0" t="0" r="r" b="b"/>
                <a:pathLst>
                  <a:path w="250" h="587">
                    <a:moveTo>
                      <a:pt x="250" y="587"/>
                    </a:moveTo>
                    <a:lnTo>
                      <a:pt x="250" y="0"/>
                    </a:lnTo>
                    <a:lnTo>
                      <a:pt x="0" y="432"/>
                    </a:lnTo>
                    <a:lnTo>
                      <a:pt x="250" y="587"/>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Rectangle 22">
                <a:extLst>
                  <a:ext uri="{FF2B5EF4-FFF2-40B4-BE49-F238E27FC236}">
                    <a16:creationId xmlns:a16="http://schemas.microsoft.com/office/drawing/2014/main" id="{F9996F93-F8EB-4F86-8A9D-900F34E3B5F5}"/>
                  </a:ext>
                </a:extLst>
              </p:cNvPr>
              <p:cNvSpPr>
                <a:spLocks noChangeArrowheads="1"/>
              </p:cNvSpPr>
              <p:nvPr/>
            </p:nvSpPr>
            <p:spPr bwMode="auto">
              <a:xfrm>
                <a:off x="6921501" y="1155700"/>
                <a:ext cx="30163" cy="844550"/>
              </a:xfrm>
              <a:prstGeom prst="rect">
                <a:avLst/>
              </a:prstGeom>
              <a:solidFill>
                <a:srgbClr val="2B2F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Oval 23">
                <a:extLst>
                  <a:ext uri="{FF2B5EF4-FFF2-40B4-BE49-F238E27FC236}">
                    <a16:creationId xmlns:a16="http://schemas.microsoft.com/office/drawing/2014/main" id="{18CE4611-23F9-410F-8589-E1FD4D9855AF}"/>
                  </a:ext>
                </a:extLst>
              </p:cNvPr>
              <p:cNvSpPr>
                <a:spLocks noChangeArrowheads="1"/>
              </p:cNvSpPr>
              <p:nvPr/>
            </p:nvSpPr>
            <p:spPr bwMode="auto">
              <a:xfrm>
                <a:off x="6877051" y="1063625"/>
                <a:ext cx="120650" cy="122238"/>
              </a:xfrm>
              <a:prstGeom prst="ellipse">
                <a:avLst/>
              </a:prstGeom>
              <a:solidFill>
                <a:srgbClr val="2B2F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 name="Freeform 24">
                <a:extLst>
                  <a:ext uri="{FF2B5EF4-FFF2-40B4-BE49-F238E27FC236}">
                    <a16:creationId xmlns:a16="http://schemas.microsoft.com/office/drawing/2014/main" id="{DE6DB9C8-E2E6-425F-88F4-1D8A0B7A27F5}"/>
                  </a:ext>
                </a:extLst>
              </p:cNvPr>
              <p:cNvSpPr>
                <a:spLocks/>
              </p:cNvSpPr>
              <p:nvPr/>
            </p:nvSpPr>
            <p:spPr bwMode="auto">
              <a:xfrm>
                <a:off x="7251701" y="1365250"/>
                <a:ext cx="788988" cy="447675"/>
              </a:xfrm>
              <a:custGeom>
                <a:avLst/>
                <a:gdLst>
                  <a:gd name="T0" fmla="*/ 0 w 497"/>
                  <a:gd name="T1" fmla="*/ 0 h 282"/>
                  <a:gd name="T2" fmla="*/ 0 w 497"/>
                  <a:gd name="T3" fmla="*/ 282 h 282"/>
                  <a:gd name="T4" fmla="*/ 497 w 497"/>
                  <a:gd name="T5" fmla="*/ 282 h 282"/>
                  <a:gd name="T6" fmla="*/ 413 w 497"/>
                  <a:gd name="T7" fmla="*/ 144 h 282"/>
                  <a:gd name="T8" fmla="*/ 497 w 497"/>
                  <a:gd name="T9" fmla="*/ 0 h 282"/>
                  <a:gd name="T10" fmla="*/ 0 w 497"/>
                  <a:gd name="T11" fmla="*/ 0 h 282"/>
                </a:gdLst>
                <a:ahLst/>
                <a:cxnLst>
                  <a:cxn ang="0">
                    <a:pos x="T0" y="T1"/>
                  </a:cxn>
                  <a:cxn ang="0">
                    <a:pos x="T2" y="T3"/>
                  </a:cxn>
                  <a:cxn ang="0">
                    <a:pos x="T4" y="T5"/>
                  </a:cxn>
                  <a:cxn ang="0">
                    <a:pos x="T6" y="T7"/>
                  </a:cxn>
                  <a:cxn ang="0">
                    <a:pos x="T8" y="T9"/>
                  </a:cxn>
                  <a:cxn ang="0">
                    <a:pos x="T10" y="T11"/>
                  </a:cxn>
                </a:cxnLst>
                <a:rect l="0" t="0" r="r" b="b"/>
                <a:pathLst>
                  <a:path w="497" h="282">
                    <a:moveTo>
                      <a:pt x="0" y="0"/>
                    </a:moveTo>
                    <a:lnTo>
                      <a:pt x="0" y="282"/>
                    </a:lnTo>
                    <a:lnTo>
                      <a:pt x="497" y="282"/>
                    </a:lnTo>
                    <a:lnTo>
                      <a:pt x="413" y="144"/>
                    </a:lnTo>
                    <a:lnTo>
                      <a:pt x="497" y="0"/>
                    </a:lnTo>
                    <a:lnTo>
                      <a:pt x="0" y="0"/>
                    </a:lnTo>
                    <a:close/>
                  </a:path>
                </a:pathLst>
              </a:custGeom>
              <a:solidFill>
                <a:srgbClr val="BF3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Freeform 25">
                <a:extLst>
                  <a:ext uri="{FF2B5EF4-FFF2-40B4-BE49-F238E27FC236}">
                    <a16:creationId xmlns:a16="http://schemas.microsoft.com/office/drawing/2014/main" id="{0540B2E5-21AC-4AE5-A9F3-3FA58342F94B}"/>
                  </a:ext>
                </a:extLst>
              </p:cNvPr>
              <p:cNvSpPr>
                <a:spLocks/>
              </p:cNvSpPr>
              <p:nvPr/>
            </p:nvSpPr>
            <p:spPr bwMode="auto">
              <a:xfrm>
                <a:off x="7245351" y="1681163"/>
                <a:ext cx="455613" cy="131763"/>
              </a:xfrm>
              <a:custGeom>
                <a:avLst/>
                <a:gdLst>
                  <a:gd name="T0" fmla="*/ 0 w 287"/>
                  <a:gd name="T1" fmla="*/ 83 h 83"/>
                  <a:gd name="T2" fmla="*/ 287 w 287"/>
                  <a:gd name="T3" fmla="*/ 0 h 83"/>
                  <a:gd name="T4" fmla="*/ 0 w 287"/>
                  <a:gd name="T5" fmla="*/ 0 h 83"/>
                  <a:gd name="T6" fmla="*/ 0 w 287"/>
                  <a:gd name="T7" fmla="*/ 83 h 83"/>
                </a:gdLst>
                <a:ahLst/>
                <a:cxnLst>
                  <a:cxn ang="0">
                    <a:pos x="T0" y="T1"/>
                  </a:cxn>
                  <a:cxn ang="0">
                    <a:pos x="T2" y="T3"/>
                  </a:cxn>
                  <a:cxn ang="0">
                    <a:pos x="T4" y="T5"/>
                  </a:cxn>
                  <a:cxn ang="0">
                    <a:pos x="T6" y="T7"/>
                  </a:cxn>
                </a:cxnLst>
                <a:rect l="0" t="0" r="r" b="b"/>
                <a:pathLst>
                  <a:path w="287" h="83">
                    <a:moveTo>
                      <a:pt x="0" y="83"/>
                    </a:moveTo>
                    <a:lnTo>
                      <a:pt x="287" y="0"/>
                    </a:lnTo>
                    <a:lnTo>
                      <a:pt x="0" y="0"/>
                    </a:lnTo>
                    <a:lnTo>
                      <a:pt x="0" y="83"/>
                    </a:lnTo>
                    <a:close/>
                  </a:path>
                </a:pathLst>
              </a:custGeom>
              <a:solidFill>
                <a:srgbClr val="932C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Rectangle 26">
                <a:extLst>
                  <a:ext uri="{FF2B5EF4-FFF2-40B4-BE49-F238E27FC236}">
                    <a16:creationId xmlns:a16="http://schemas.microsoft.com/office/drawing/2014/main" id="{2036D64A-6D54-477D-87A9-50DB5F1E91F3}"/>
                  </a:ext>
                </a:extLst>
              </p:cNvPr>
              <p:cNvSpPr>
                <a:spLocks noChangeArrowheads="1"/>
              </p:cNvSpPr>
              <p:nvPr/>
            </p:nvSpPr>
            <p:spPr bwMode="auto">
              <a:xfrm>
                <a:off x="6911976" y="1235075"/>
                <a:ext cx="788988" cy="447675"/>
              </a:xfrm>
              <a:prstGeom prst="rect">
                <a:avLst/>
              </a:prstGeom>
              <a:solidFill>
                <a:srgbClr val="CC450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Rectangle 27">
                <a:extLst>
                  <a:ext uri="{FF2B5EF4-FFF2-40B4-BE49-F238E27FC236}">
                    <a16:creationId xmlns:a16="http://schemas.microsoft.com/office/drawing/2014/main" id="{286CABAF-26D5-4170-BBE2-D53CCCE79468}"/>
                  </a:ext>
                </a:extLst>
              </p:cNvPr>
              <p:cNvSpPr>
                <a:spLocks noChangeArrowheads="1"/>
              </p:cNvSpPr>
              <p:nvPr/>
            </p:nvSpPr>
            <p:spPr bwMode="auto">
              <a:xfrm>
                <a:off x="6911976" y="1235075"/>
                <a:ext cx="49213" cy="446088"/>
              </a:xfrm>
              <a:prstGeom prst="rect">
                <a:avLst/>
              </a:prstGeom>
              <a:solidFill>
                <a:srgbClr val="DD4D1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 name="Freeform 28">
                <a:extLst>
                  <a:ext uri="{FF2B5EF4-FFF2-40B4-BE49-F238E27FC236}">
                    <a16:creationId xmlns:a16="http://schemas.microsoft.com/office/drawing/2014/main" id="{83BC8BD8-BE89-406D-95E9-D8E5A8975158}"/>
                  </a:ext>
                </a:extLst>
              </p:cNvPr>
              <p:cNvSpPr>
                <a:spLocks/>
              </p:cNvSpPr>
              <p:nvPr/>
            </p:nvSpPr>
            <p:spPr bwMode="auto">
              <a:xfrm>
                <a:off x="5345113" y="4198938"/>
                <a:ext cx="301625" cy="617538"/>
              </a:xfrm>
              <a:custGeom>
                <a:avLst/>
                <a:gdLst>
                  <a:gd name="T0" fmla="*/ 0 w 190"/>
                  <a:gd name="T1" fmla="*/ 389 h 389"/>
                  <a:gd name="T2" fmla="*/ 190 w 190"/>
                  <a:gd name="T3" fmla="*/ 303 h 389"/>
                  <a:gd name="T4" fmla="*/ 0 w 190"/>
                  <a:gd name="T5" fmla="*/ 0 h 389"/>
                  <a:gd name="T6" fmla="*/ 0 w 190"/>
                  <a:gd name="T7" fmla="*/ 389 h 389"/>
                </a:gdLst>
                <a:ahLst/>
                <a:cxnLst>
                  <a:cxn ang="0">
                    <a:pos x="T0" y="T1"/>
                  </a:cxn>
                  <a:cxn ang="0">
                    <a:pos x="T2" y="T3"/>
                  </a:cxn>
                  <a:cxn ang="0">
                    <a:pos x="T4" y="T5"/>
                  </a:cxn>
                  <a:cxn ang="0">
                    <a:pos x="T6" y="T7"/>
                  </a:cxn>
                </a:cxnLst>
                <a:rect l="0" t="0" r="r" b="b"/>
                <a:pathLst>
                  <a:path w="190" h="389">
                    <a:moveTo>
                      <a:pt x="0" y="389"/>
                    </a:moveTo>
                    <a:lnTo>
                      <a:pt x="190" y="303"/>
                    </a:lnTo>
                    <a:lnTo>
                      <a:pt x="0" y="0"/>
                    </a:lnTo>
                    <a:lnTo>
                      <a:pt x="0" y="389"/>
                    </a:lnTo>
                    <a:close/>
                  </a:path>
                </a:pathLst>
              </a:custGeom>
              <a:solidFill>
                <a:srgbClr val="C0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29">
                <a:extLst>
                  <a:ext uri="{FF2B5EF4-FFF2-40B4-BE49-F238E27FC236}">
                    <a16:creationId xmlns:a16="http://schemas.microsoft.com/office/drawing/2014/main" id="{C6A82738-DFCF-4D36-8A93-D62A97EEC19B}"/>
                  </a:ext>
                </a:extLst>
              </p:cNvPr>
              <p:cNvSpPr>
                <a:spLocks/>
              </p:cNvSpPr>
              <p:nvPr/>
            </p:nvSpPr>
            <p:spPr bwMode="auto">
              <a:xfrm>
                <a:off x="5049838" y="4198938"/>
                <a:ext cx="295275" cy="617538"/>
              </a:xfrm>
              <a:custGeom>
                <a:avLst/>
                <a:gdLst>
                  <a:gd name="T0" fmla="*/ 186 w 186"/>
                  <a:gd name="T1" fmla="*/ 389 h 389"/>
                  <a:gd name="T2" fmla="*/ 186 w 186"/>
                  <a:gd name="T3" fmla="*/ 0 h 389"/>
                  <a:gd name="T4" fmla="*/ 0 w 186"/>
                  <a:gd name="T5" fmla="*/ 296 h 389"/>
                  <a:gd name="T6" fmla="*/ 186 w 186"/>
                  <a:gd name="T7" fmla="*/ 389 h 389"/>
                </a:gdLst>
                <a:ahLst/>
                <a:cxnLst>
                  <a:cxn ang="0">
                    <a:pos x="T0" y="T1"/>
                  </a:cxn>
                  <a:cxn ang="0">
                    <a:pos x="T2" y="T3"/>
                  </a:cxn>
                  <a:cxn ang="0">
                    <a:pos x="T4" y="T5"/>
                  </a:cxn>
                  <a:cxn ang="0">
                    <a:pos x="T6" y="T7"/>
                  </a:cxn>
                </a:cxnLst>
                <a:rect l="0" t="0" r="r" b="b"/>
                <a:pathLst>
                  <a:path w="186" h="389">
                    <a:moveTo>
                      <a:pt x="186" y="389"/>
                    </a:moveTo>
                    <a:lnTo>
                      <a:pt x="186" y="0"/>
                    </a:lnTo>
                    <a:lnTo>
                      <a:pt x="0" y="296"/>
                    </a:lnTo>
                    <a:lnTo>
                      <a:pt x="186" y="389"/>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 name="Freeform 30">
                <a:extLst>
                  <a:ext uri="{FF2B5EF4-FFF2-40B4-BE49-F238E27FC236}">
                    <a16:creationId xmlns:a16="http://schemas.microsoft.com/office/drawing/2014/main" id="{25EEAA09-3CAE-47B6-A881-54A698F5228C}"/>
                  </a:ext>
                </a:extLst>
              </p:cNvPr>
              <p:cNvSpPr>
                <a:spLocks/>
              </p:cNvSpPr>
              <p:nvPr/>
            </p:nvSpPr>
            <p:spPr bwMode="auto">
              <a:xfrm>
                <a:off x="4206876" y="3630613"/>
                <a:ext cx="252413" cy="573088"/>
              </a:xfrm>
              <a:custGeom>
                <a:avLst/>
                <a:gdLst>
                  <a:gd name="T0" fmla="*/ 0 w 159"/>
                  <a:gd name="T1" fmla="*/ 361 h 361"/>
                  <a:gd name="T2" fmla="*/ 159 w 159"/>
                  <a:gd name="T3" fmla="*/ 298 h 361"/>
                  <a:gd name="T4" fmla="*/ 0 w 159"/>
                  <a:gd name="T5" fmla="*/ 0 h 361"/>
                  <a:gd name="T6" fmla="*/ 0 w 159"/>
                  <a:gd name="T7" fmla="*/ 361 h 361"/>
                </a:gdLst>
                <a:ahLst/>
                <a:cxnLst>
                  <a:cxn ang="0">
                    <a:pos x="T0" y="T1"/>
                  </a:cxn>
                  <a:cxn ang="0">
                    <a:pos x="T2" y="T3"/>
                  </a:cxn>
                  <a:cxn ang="0">
                    <a:pos x="T4" y="T5"/>
                  </a:cxn>
                  <a:cxn ang="0">
                    <a:pos x="T6" y="T7"/>
                  </a:cxn>
                </a:cxnLst>
                <a:rect l="0" t="0" r="r" b="b"/>
                <a:pathLst>
                  <a:path w="159" h="361">
                    <a:moveTo>
                      <a:pt x="0" y="361"/>
                    </a:moveTo>
                    <a:lnTo>
                      <a:pt x="159" y="298"/>
                    </a:lnTo>
                    <a:lnTo>
                      <a:pt x="0" y="0"/>
                    </a:lnTo>
                    <a:lnTo>
                      <a:pt x="0" y="361"/>
                    </a:lnTo>
                    <a:close/>
                  </a:path>
                </a:pathLst>
              </a:custGeom>
              <a:solidFill>
                <a:srgbClr val="C0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31">
                <a:extLst>
                  <a:ext uri="{FF2B5EF4-FFF2-40B4-BE49-F238E27FC236}">
                    <a16:creationId xmlns:a16="http://schemas.microsoft.com/office/drawing/2014/main" id="{90CBFE42-70E3-4546-A32E-078097421656}"/>
                  </a:ext>
                </a:extLst>
              </p:cNvPr>
              <p:cNvSpPr>
                <a:spLocks/>
              </p:cNvSpPr>
              <p:nvPr/>
            </p:nvSpPr>
            <p:spPr bwMode="auto">
              <a:xfrm>
                <a:off x="3952876" y="3630613"/>
                <a:ext cx="254000" cy="573088"/>
              </a:xfrm>
              <a:custGeom>
                <a:avLst/>
                <a:gdLst>
                  <a:gd name="T0" fmla="*/ 160 w 160"/>
                  <a:gd name="T1" fmla="*/ 361 h 361"/>
                  <a:gd name="T2" fmla="*/ 160 w 160"/>
                  <a:gd name="T3" fmla="*/ 0 h 361"/>
                  <a:gd name="T4" fmla="*/ 0 w 160"/>
                  <a:gd name="T5" fmla="*/ 298 h 361"/>
                  <a:gd name="T6" fmla="*/ 160 w 160"/>
                  <a:gd name="T7" fmla="*/ 361 h 361"/>
                </a:gdLst>
                <a:ahLst/>
                <a:cxnLst>
                  <a:cxn ang="0">
                    <a:pos x="T0" y="T1"/>
                  </a:cxn>
                  <a:cxn ang="0">
                    <a:pos x="T2" y="T3"/>
                  </a:cxn>
                  <a:cxn ang="0">
                    <a:pos x="T4" y="T5"/>
                  </a:cxn>
                  <a:cxn ang="0">
                    <a:pos x="T6" y="T7"/>
                  </a:cxn>
                </a:cxnLst>
                <a:rect l="0" t="0" r="r" b="b"/>
                <a:pathLst>
                  <a:path w="160" h="361">
                    <a:moveTo>
                      <a:pt x="160" y="361"/>
                    </a:moveTo>
                    <a:lnTo>
                      <a:pt x="160" y="0"/>
                    </a:lnTo>
                    <a:lnTo>
                      <a:pt x="0" y="298"/>
                    </a:lnTo>
                    <a:lnTo>
                      <a:pt x="160" y="361"/>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pic>
            <p:nvPicPr>
              <p:cNvPr id="42" name="Picture 32">
                <a:extLst>
                  <a:ext uri="{FF2B5EF4-FFF2-40B4-BE49-F238E27FC236}">
                    <a16:creationId xmlns:a16="http://schemas.microsoft.com/office/drawing/2014/main" id="{B8946F9D-1456-4598-ABDE-0184B97BE2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1813" y="4606925"/>
                <a:ext cx="238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Freeform 33">
                <a:extLst>
                  <a:ext uri="{FF2B5EF4-FFF2-40B4-BE49-F238E27FC236}">
                    <a16:creationId xmlns:a16="http://schemas.microsoft.com/office/drawing/2014/main" id="{B1B52345-6ADD-4911-907C-2C3328462C52}"/>
                  </a:ext>
                </a:extLst>
              </p:cNvPr>
              <p:cNvSpPr>
                <a:spLocks/>
              </p:cNvSpPr>
              <p:nvPr/>
            </p:nvSpPr>
            <p:spPr bwMode="auto">
              <a:xfrm>
                <a:off x="2824163" y="4610100"/>
                <a:ext cx="252413" cy="577850"/>
              </a:xfrm>
              <a:custGeom>
                <a:avLst/>
                <a:gdLst>
                  <a:gd name="T0" fmla="*/ 159 w 159"/>
                  <a:gd name="T1" fmla="*/ 364 h 364"/>
                  <a:gd name="T2" fmla="*/ 159 w 159"/>
                  <a:gd name="T3" fmla="*/ 0 h 364"/>
                  <a:gd name="T4" fmla="*/ 0 w 159"/>
                  <a:gd name="T5" fmla="*/ 296 h 364"/>
                  <a:gd name="T6" fmla="*/ 159 w 159"/>
                  <a:gd name="T7" fmla="*/ 364 h 364"/>
                </a:gdLst>
                <a:ahLst/>
                <a:cxnLst>
                  <a:cxn ang="0">
                    <a:pos x="T0" y="T1"/>
                  </a:cxn>
                  <a:cxn ang="0">
                    <a:pos x="T2" y="T3"/>
                  </a:cxn>
                  <a:cxn ang="0">
                    <a:pos x="T4" y="T5"/>
                  </a:cxn>
                  <a:cxn ang="0">
                    <a:pos x="T6" y="T7"/>
                  </a:cxn>
                </a:cxnLst>
                <a:rect l="0" t="0" r="r" b="b"/>
                <a:pathLst>
                  <a:path w="159" h="364">
                    <a:moveTo>
                      <a:pt x="159" y="364"/>
                    </a:moveTo>
                    <a:lnTo>
                      <a:pt x="159" y="0"/>
                    </a:lnTo>
                    <a:lnTo>
                      <a:pt x="0" y="296"/>
                    </a:lnTo>
                    <a:lnTo>
                      <a:pt x="159" y="364"/>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 name="Freeform 34">
                <a:extLst>
                  <a:ext uri="{FF2B5EF4-FFF2-40B4-BE49-F238E27FC236}">
                    <a16:creationId xmlns:a16="http://schemas.microsoft.com/office/drawing/2014/main" id="{17CB1BBB-FD80-4749-8AE6-7CAB6370BC5A}"/>
                  </a:ext>
                </a:extLst>
              </p:cNvPr>
              <p:cNvSpPr>
                <a:spLocks/>
              </p:cNvSpPr>
              <p:nvPr/>
            </p:nvSpPr>
            <p:spPr bwMode="auto">
              <a:xfrm>
                <a:off x="3935413" y="5327650"/>
                <a:ext cx="306388" cy="455613"/>
              </a:xfrm>
              <a:custGeom>
                <a:avLst/>
                <a:gdLst>
                  <a:gd name="T0" fmla="*/ 0 w 193"/>
                  <a:gd name="T1" fmla="*/ 287 h 287"/>
                  <a:gd name="T2" fmla="*/ 193 w 193"/>
                  <a:gd name="T3" fmla="*/ 232 h 287"/>
                  <a:gd name="T4" fmla="*/ 0 w 193"/>
                  <a:gd name="T5" fmla="*/ 0 h 287"/>
                  <a:gd name="T6" fmla="*/ 0 w 193"/>
                  <a:gd name="T7" fmla="*/ 287 h 287"/>
                </a:gdLst>
                <a:ahLst/>
                <a:cxnLst>
                  <a:cxn ang="0">
                    <a:pos x="T0" y="T1"/>
                  </a:cxn>
                  <a:cxn ang="0">
                    <a:pos x="T2" y="T3"/>
                  </a:cxn>
                  <a:cxn ang="0">
                    <a:pos x="T4" y="T5"/>
                  </a:cxn>
                  <a:cxn ang="0">
                    <a:pos x="T6" y="T7"/>
                  </a:cxn>
                </a:cxnLst>
                <a:rect l="0" t="0" r="r" b="b"/>
                <a:pathLst>
                  <a:path w="193" h="287">
                    <a:moveTo>
                      <a:pt x="0" y="287"/>
                    </a:moveTo>
                    <a:lnTo>
                      <a:pt x="193" y="232"/>
                    </a:lnTo>
                    <a:lnTo>
                      <a:pt x="0" y="0"/>
                    </a:lnTo>
                    <a:lnTo>
                      <a:pt x="0" y="287"/>
                    </a:lnTo>
                    <a:close/>
                  </a:path>
                </a:pathLst>
              </a:custGeom>
              <a:solidFill>
                <a:srgbClr val="C0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 name="Freeform 35">
                <a:extLst>
                  <a:ext uri="{FF2B5EF4-FFF2-40B4-BE49-F238E27FC236}">
                    <a16:creationId xmlns:a16="http://schemas.microsoft.com/office/drawing/2014/main" id="{69ADF16A-A210-4809-90A0-FE4D58F59F4A}"/>
                  </a:ext>
                </a:extLst>
              </p:cNvPr>
              <p:cNvSpPr>
                <a:spLocks/>
              </p:cNvSpPr>
              <p:nvPr/>
            </p:nvSpPr>
            <p:spPr bwMode="auto">
              <a:xfrm>
                <a:off x="3629026" y="5327650"/>
                <a:ext cx="306388" cy="455613"/>
              </a:xfrm>
              <a:custGeom>
                <a:avLst/>
                <a:gdLst>
                  <a:gd name="T0" fmla="*/ 193 w 193"/>
                  <a:gd name="T1" fmla="*/ 287 h 287"/>
                  <a:gd name="T2" fmla="*/ 193 w 193"/>
                  <a:gd name="T3" fmla="*/ 0 h 287"/>
                  <a:gd name="T4" fmla="*/ 0 w 193"/>
                  <a:gd name="T5" fmla="*/ 232 h 287"/>
                  <a:gd name="T6" fmla="*/ 193 w 193"/>
                  <a:gd name="T7" fmla="*/ 287 h 287"/>
                </a:gdLst>
                <a:ahLst/>
                <a:cxnLst>
                  <a:cxn ang="0">
                    <a:pos x="T0" y="T1"/>
                  </a:cxn>
                  <a:cxn ang="0">
                    <a:pos x="T2" y="T3"/>
                  </a:cxn>
                  <a:cxn ang="0">
                    <a:pos x="T4" y="T5"/>
                  </a:cxn>
                  <a:cxn ang="0">
                    <a:pos x="T6" y="T7"/>
                  </a:cxn>
                </a:cxnLst>
                <a:rect l="0" t="0" r="r" b="b"/>
                <a:pathLst>
                  <a:path w="193" h="287">
                    <a:moveTo>
                      <a:pt x="193" y="287"/>
                    </a:moveTo>
                    <a:lnTo>
                      <a:pt x="193" y="0"/>
                    </a:lnTo>
                    <a:lnTo>
                      <a:pt x="0" y="232"/>
                    </a:lnTo>
                    <a:lnTo>
                      <a:pt x="193" y="287"/>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 name="Freeform 36">
                <a:extLst>
                  <a:ext uri="{FF2B5EF4-FFF2-40B4-BE49-F238E27FC236}">
                    <a16:creationId xmlns:a16="http://schemas.microsoft.com/office/drawing/2014/main" id="{171A0816-5E97-42AB-B213-59229C26C847}"/>
                  </a:ext>
                </a:extLst>
              </p:cNvPr>
              <p:cNvSpPr>
                <a:spLocks/>
              </p:cNvSpPr>
              <p:nvPr/>
            </p:nvSpPr>
            <p:spPr bwMode="auto">
              <a:xfrm>
                <a:off x="7642226" y="4654550"/>
                <a:ext cx="287338" cy="588963"/>
              </a:xfrm>
              <a:custGeom>
                <a:avLst/>
                <a:gdLst>
                  <a:gd name="T0" fmla="*/ 0 w 181"/>
                  <a:gd name="T1" fmla="*/ 371 h 371"/>
                  <a:gd name="T2" fmla="*/ 181 w 181"/>
                  <a:gd name="T3" fmla="*/ 313 h 371"/>
                  <a:gd name="T4" fmla="*/ 0 w 181"/>
                  <a:gd name="T5" fmla="*/ 0 h 371"/>
                  <a:gd name="T6" fmla="*/ 0 w 181"/>
                  <a:gd name="T7" fmla="*/ 371 h 371"/>
                </a:gdLst>
                <a:ahLst/>
                <a:cxnLst>
                  <a:cxn ang="0">
                    <a:pos x="T0" y="T1"/>
                  </a:cxn>
                  <a:cxn ang="0">
                    <a:pos x="T2" y="T3"/>
                  </a:cxn>
                  <a:cxn ang="0">
                    <a:pos x="T4" y="T5"/>
                  </a:cxn>
                  <a:cxn ang="0">
                    <a:pos x="T6" y="T7"/>
                  </a:cxn>
                </a:cxnLst>
                <a:rect l="0" t="0" r="r" b="b"/>
                <a:pathLst>
                  <a:path w="181" h="371">
                    <a:moveTo>
                      <a:pt x="0" y="371"/>
                    </a:moveTo>
                    <a:lnTo>
                      <a:pt x="181" y="313"/>
                    </a:lnTo>
                    <a:lnTo>
                      <a:pt x="0" y="0"/>
                    </a:lnTo>
                    <a:lnTo>
                      <a:pt x="0" y="371"/>
                    </a:lnTo>
                    <a:close/>
                  </a:path>
                </a:pathLst>
              </a:custGeom>
              <a:solidFill>
                <a:srgbClr val="C0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 name="Freeform 37">
                <a:extLst>
                  <a:ext uri="{FF2B5EF4-FFF2-40B4-BE49-F238E27FC236}">
                    <a16:creationId xmlns:a16="http://schemas.microsoft.com/office/drawing/2014/main" id="{3AC133A5-BE0E-4F53-9B51-67CBBB13C181}"/>
                  </a:ext>
                </a:extLst>
              </p:cNvPr>
              <p:cNvSpPr>
                <a:spLocks/>
              </p:cNvSpPr>
              <p:nvPr/>
            </p:nvSpPr>
            <p:spPr bwMode="auto">
              <a:xfrm>
                <a:off x="7372351" y="4654550"/>
                <a:ext cx="269875" cy="588963"/>
              </a:xfrm>
              <a:custGeom>
                <a:avLst/>
                <a:gdLst>
                  <a:gd name="T0" fmla="*/ 170 w 170"/>
                  <a:gd name="T1" fmla="*/ 371 h 371"/>
                  <a:gd name="T2" fmla="*/ 170 w 170"/>
                  <a:gd name="T3" fmla="*/ 0 h 371"/>
                  <a:gd name="T4" fmla="*/ 0 w 170"/>
                  <a:gd name="T5" fmla="*/ 294 h 371"/>
                  <a:gd name="T6" fmla="*/ 170 w 170"/>
                  <a:gd name="T7" fmla="*/ 371 h 371"/>
                </a:gdLst>
                <a:ahLst/>
                <a:cxnLst>
                  <a:cxn ang="0">
                    <a:pos x="T0" y="T1"/>
                  </a:cxn>
                  <a:cxn ang="0">
                    <a:pos x="T2" y="T3"/>
                  </a:cxn>
                  <a:cxn ang="0">
                    <a:pos x="T4" y="T5"/>
                  </a:cxn>
                  <a:cxn ang="0">
                    <a:pos x="T6" y="T7"/>
                  </a:cxn>
                </a:cxnLst>
                <a:rect l="0" t="0" r="r" b="b"/>
                <a:pathLst>
                  <a:path w="170" h="371">
                    <a:moveTo>
                      <a:pt x="170" y="371"/>
                    </a:moveTo>
                    <a:lnTo>
                      <a:pt x="170" y="0"/>
                    </a:lnTo>
                    <a:lnTo>
                      <a:pt x="0" y="294"/>
                    </a:lnTo>
                    <a:lnTo>
                      <a:pt x="170" y="371"/>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 name="Freeform 38">
                <a:extLst>
                  <a:ext uri="{FF2B5EF4-FFF2-40B4-BE49-F238E27FC236}">
                    <a16:creationId xmlns:a16="http://schemas.microsoft.com/office/drawing/2014/main" id="{A586A046-6B0F-471A-B680-B239C2604D0D}"/>
                  </a:ext>
                </a:extLst>
              </p:cNvPr>
              <p:cNvSpPr>
                <a:spLocks/>
              </p:cNvSpPr>
              <p:nvPr/>
            </p:nvSpPr>
            <p:spPr bwMode="auto">
              <a:xfrm>
                <a:off x="8964613" y="4008438"/>
                <a:ext cx="312738" cy="504825"/>
              </a:xfrm>
              <a:custGeom>
                <a:avLst/>
                <a:gdLst>
                  <a:gd name="T0" fmla="*/ 0 w 197"/>
                  <a:gd name="T1" fmla="*/ 318 h 318"/>
                  <a:gd name="T2" fmla="*/ 197 w 197"/>
                  <a:gd name="T3" fmla="*/ 253 h 318"/>
                  <a:gd name="T4" fmla="*/ 0 w 197"/>
                  <a:gd name="T5" fmla="*/ 0 h 318"/>
                  <a:gd name="T6" fmla="*/ 0 w 197"/>
                  <a:gd name="T7" fmla="*/ 318 h 318"/>
                </a:gdLst>
                <a:ahLst/>
                <a:cxnLst>
                  <a:cxn ang="0">
                    <a:pos x="T0" y="T1"/>
                  </a:cxn>
                  <a:cxn ang="0">
                    <a:pos x="T2" y="T3"/>
                  </a:cxn>
                  <a:cxn ang="0">
                    <a:pos x="T4" y="T5"/>
                  </a:cxn>
                  <a:cxn ang="0">
                    <a:pos x="T6" y="T7"/>
                  </a:cxn>
                </a:cxnLst>
                <a:rect l="0" t="0" r="r" b="b"/>
                <a:pathLst>
                  <a:path w="197" h="318">
                    <a:moveTo>
                      <a:pt x="0" y="318"/>
                    </a:moveTo>
                    <a:lnTo>
                      <a:pt x="197" y="253"/>
                    </a:lnTo>
                    <a:lnTo>
                      <a:pt x="0" y="0"/>
                    </a:lnTo>
                    <a:lnTo>
                      <a:pt x="0" y="318"/>
                    </a:lnTo>
                    <a:close/>
                  </a:path>
                </a:pathLst>
              </a:custGeom>
              <a:solidFill>
                <a:srgbClr val="C0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 name="Freeform 39">
                <a:extLst>
                  <a:ext uri="{FF2B5EF4-FFF2-40B4-BE49-F238E27FC236}">
                    <a16:creationId xmlns:a16="http://schemas.microsoft.com/office/drawing/2014/main" id="{00FFA0AC-AD4A-4CFD-A8B5-919AB071501B}"/>
                  </a:ext>
                </a:extLst>
              </p:cNvPr>
              <p:cNvSpPr>
                <a:spLocks/>
              </p:cNvSpPr>
              <p:nvPr/>
            </p:nvSpPr>
            <p:spPr bwMode="auto">
              <a:xfrm>
                <a:off x="8651876" y="4008438"/>
                <a:ext cx="312738" cy="504825"/>
              </a:xfrm>
              <a:custGeom>
                <a:avLst/>
                <a:gdLst>
                  <a:gd name="T0" fmla="*/ 197 w 197"/>
                  <a:gd name="T1" fmla="*/ 318 h 318"/>
                  <a:gd name="T2" fmla="*/ 197 w 197"/>
                  <a:gd name="T3" fmla="*/ 0 h 318"/>
                  <a:gd name="T4" fmla="*/ 0 w 197"/>
                  <a:gd name="T5" fmla="*/ 253 h 318"/>
                  <a:gd name="T6" fmla="*/ 197 w 197"/>
                  <a:gd name="T7" fmla="*/ 318 h 318"/>
                </a:gdLst>
                <a:ahLst/>
                <a:cxnLst>
                  <a:cxn ang="0">
                    <a:pos x="T0" y="T1"/>
                  </a:cxn>
                  <a:cxn ang="0">
                    <a:pos x="T2" y="T3"/>
                  </a:cxn>
                  <a:cxn ang="0">
                    <a:pos x="T4" y="T5"/>
                  </a:cxn>
                  <a:cxn ang="0">
                    <a:pos x="T6" y="T7"/>
                  </a:cxn>
                </a:cxnLst>
                <a:rect l="0" t="0" r="r" b="b"/>
                <a:pathLst>
                  <a:path w="197" h="318">
                    <a:moveTo>
                      <a:pt x="197" y="318"/>
                    </a:moveTo>
                    <a:lnTo>
                      <a:pt x="197" y="0"/>
                    </a:lnTo>
                    <a:lnTo>
                      <a:pt x="0" y="253"/>
                    </a:lnTo>
                    <a:lnTo>
                      <a:pt x="197" y="318"/>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0" name="组合 9">
              <a:extLst>
                <a:ext uri="{FF2B5EF4-FFF2-40B4-BE49-F238E27FC236}">
                  <a16:creationId xmlns:a16="http://schemas.microsoft.com/office/drawing/2014/main" id="{B5E4B327-7C5A-4441-B938-7A46026ECC57}"/>
                </a:ext>
              </a:extLst>
            </p:cNvPr>
            <p:cNvGrpSpPr>
              <a:grpSpLocks/>
            </p:cNvGrpSpPr>
            <p:nvPr/>
          </p:nvGrpSpPr>
          <p:grpSpPr>
            <a:xfrm>
              <a:off x="5734075" y="1954704"/>
              <a:ext cx="1657230" cy="4759997"/>
              <a:chOff x="5734075" y="1954704"/>
              <a:chExt cx="1657230" cy="4759997"/>
            </a:xfrm>
          </p:grpSpPr>
          <p:sp>
            <p:nvSpPr>
              <p:cNvPr id="11" name="任意多边形: 形状 10">
                <a:extLst>
                  <a:ext uri="{FF2B5EF4-FFF2-40B4-BE49-F238E27FC236}">
                    <a16:creationId xmlns:a16="http://schemas.microsoft.com/office/drawing/2014/main" id="{21CFB447-37BE-4CD4-A08D-542B4CFF2CBC}"/>
                  </a:ext>
                </a:extLst>
              </p:cNvPr>
              <p:cNvSpPr>
                <a:spLocks/>
              </p:cNvSpPr>
              <p:nvPr/>
            </p:nvSpPr>
            <p:spPr bwMode="auto">
              <a:xfrm rot="7141217">
                <a:off x="4180233" y="3663194"/>
                <a:ext cx="4605349" cy="1497665"/>
              </a:xfrm>
              <a:custGeom>
                <a:avLst/>
                <a:gdLst>
                  <a:gd name="connsiteX0" fmla="*/ 0 w 4605349"/>
                  <a:gd name="connsiteY0" fmla="*/ 1435857 h 1497665"/>
                  <a:gd name="connsiteX1" fmla="*/ 1469139 w 4605349"/>
                  <a:gd name="connsiteY1" fmla="*/ 247234 h 1497665"/>
                  <a:gd name="connsiteX2" fmla="*/ 2729081 w 4605349"/>
                  <a:gd name="connsiteY2" fmla="*/ 984180 h 1497665"/>
                  <a:gd name="connsiteX3" fmla="*/ 3561117 w 4605349"/>
                  <a:gd name="connsiteY3" fmla="*/ 0 h 1497665"/>
                  <a:gd name="connsiteX4" fmla="*/ 4331346 w 4605349"/>
                  <a:gd name="connsiteY4" fmla="*/ 370851 h 1497665"/>
                  <a:gd name="connsiteX5" fmla="*/ 4563682 w 4605349"/>
                  <a:gd name="connsiteY5" fmla="*/ 115497 h 1497665"/>
                  <a:gd name="connsiteX6" fmla="*/ 4605349 w 4605349"/>
                  <a:gd name="connsiteY6" fmla="*/ 190604 h 1497665"/>
                  <a:gd name="connsiteX7" fmla="*/ 4350364 w 4605349"/>
                  <a:gd name="connsiteY7" fmla="*/ 470695 h 1497665"/>
                  <a:gd name="connsiteX8" fmla="*/ 3580136 w 4605349"/>
                  <a:gd name="connsiteY8" fmla="*/ 99845 h 1497665"/>
                  <a:gd name="connsiteX9" fmla="*/ 2748099 w 4605349"/>
                  <a:gd name="connsiteY9" fmla="*/ 1088779 h 1497665"/>
                  <a:gd name="connsiteX10" fmla="*/ 1478648 w 4605349"/>
                  <a:gd name="connsiteY10" fmla="*/ 347078 h 1497665"/>
                  <a:gd name="connsiteX11" fmla="*/ 52299 w 4605349"/>
                  <a:gd name="connsiteY11" fmla="*/ 1497665 h 1497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05349" h="1497665">
                    <a:moveTo>
                      <a:pt x="0" y="1435857"/>
                    </a:moveTo>
                    <a:lnTo>
                      <a:pt x="1469139" y="247234"/>
                    </a:lnTo>
                    <a:lnTo>
                      <a:pt x="2729081" y="984180"/>
                    </a:lnTo>
                    <a:lnTo>
                      <a:pt x="3561117" y="0"/>
                    </a:lnTo>
                    <a:lnTo>
                      <a:pt x="4331346" y="370851"/>
                    </a:lnTo>
                    <a:lnTo>
                      <a:pt x="4563682" y="115497"/>
                    </a:lnTo>
                    <a:lnTo>
                      <a:pt x="4605349" y="190604"/>
                    </a:lnTo>
                    <a:lnTo>
                      <a:pt x="4350364" y="470695"/>
                    </a:lnTo>
                    <a:lnTo>
                      <a:pt x="3580136" y="99845"/>
                    </a:lnTo>
                    <a:lnTo>
                      <a:pt x="2748099" y="1088779"/>
                    </a:lnTo>
                    <a:lnTo>
                      <a:pt x="1478648" y="347078"/>
                    </a:lnTo>
                    <a:lnTo>
                      <a:pt x="52299" y="149766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12" name="Oval 240">
                <a:extLst>
                  <a:ext uri="{FF2B5EF4-FFF2-40B4-BE49-F238E27FC236}">
                    <a16:creationId xmlns:a16="http://schemas.microsoft.com/office/drawing/2014/main" id="{6294A554-79F6-4E90-8602-ADE57A7CF3B6}"/>
                  </a:ext>
                </a:extLst>
              </p:cNvPr>
              <p:cNvSpPr>
                <a:spLocks noChangeArrowheads="1"/>
              </p:cNvSpPr>
              <p:nvPr/>
            </p:nvSpPr>
            <p:spPr bwMode="auto">
              <a:xfrm rot="7141217">
                <a:off x="6821349" y="1968205"/>
                <a:ext cx="247235" cy="242481"/>
              </a:xfrm>
              <a:prstGeom prst="ellipse">
                <a:avLst/>
              </a:prstGeom>
              <a:solidFill>
                <a:srgbClr val="D64F34"/>
              </a:solidFill>
              <a:ln w="38100">
                <a:solidFill>
                  <a:schemeClr val="bg1"/>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Oval 241">
                <a:extLst>
                  <a:ext uri="{FF2B5EF4-FFF2-40B4-BE49-F238E27FC236}">
                    <a16:creationId xmlns:a16="http://schemas.microsoft.com/office/drawing/2014/main" id="{872C9BEF-3480-4C27-B39B-2952F00CE3EC}"/>
                  </a:ext>
                </a:extLst>
              </p:cNvPr>
              <p:cNvSpPr>
                <a:spLocks noChangeArrowheads="1"/>
              </p:cNvSpPr>
              <p:nvPr/>
            </p:nvSpPr>
            <p:spPr bwMode="auto">
              <a:xfrm rot="7141217">
                <a:off x="7144070" y="3770571"/>
                <a:ext cx="247235" cy="247235"/>
              </a:xfrm>
              <a:prstGeom prst="ellipse">
                <a:avLst/>
              </a:prstGeom>
              <a:solidFill>
                <a:srgbClr val="CC4509"/>
              </a:solidFill>
              <a:ln w="38100">
                <a:solidFill>
                  <a:schemeClr val="bg1"/>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Oval 242">
                <a:extLst>
                  <a:ext uri="{FF2B5EF4-FFF2-40B4-BE49-F238E27FC236}">
                    <a16:creationId xmlns:a16="http://schemas.microsoft.com/office/drawing/2014/main" id="{CEEE10DE-BF67-46B1-9B7D-FF49CB4C74B3}"/>
                  </a:ext>
                </a:extLst>
              </p:cNvPr>
              <p:cNvSpPr>
                <a:spLocks noChangeArrowheads="1"/>
              </p:cNvSpPr>
              <p:nvPr/>
            </p:nvSpPr>
            <p:spPr bwMode="auto">
              <a:xfrm rot="7141217">
                <a:off x="5923140" y="4532414"/>
                <a:ext cx="242481" cy="242481"/>
              </a:xfrm>
              <a:prstGeom prst="ellipse">
                <a:avLst/>
              </a:prstGeom>
              <a:solidFill>
                <a:srgbClr val="CC4509"/>
              </a:solidFill>
              <a:ln w="38100">
                <a:solidFill>
                  <a:schemeClr val="bg1"/>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 name="Freeform 256">
                <a:extLst>
                  <a:ext uri="{FF2B5EF4-FFF2-40B4-BE49-F238E27FC236}">
                    <a16:creationId xmlns:a16="http://schemas.microsoft.com/office/drawing/2014/main" id="{D51A5AB5-B9AC-4D0D-8535-B60A42CE3458}"/>
                  </a:ext>
                </a:extLst>
              </p:cNvPr>
              <p:cNvSpPr>
                <a:spLocks/>
              </p:cNvSpPr>
              <p:nvPr/>
            </p:nvSpPr>
            <p:spPr bwMode="auto">
              <a:xfrm rot="21541217">
                <a:off x="6752257" y="1954704"/>
                <a:ext cx="385420" cy="385420"/>
              </a:xfrm>
              <a:custGeom>
                <a:avLst/>
                <a:gdLst>
                  <a:gd name="T0" fmla="*/ 52 w 104"/>
                  <a:gd name="T1" fmla="*/ 0 h 104"/>
                  <a:gd name="T2" fmla="*/ 0 w 104"/>
                  <a:gd name="T3" fmla="*/ 52 h 104"/>
                  <a:gd name="T4" fmla="*/ 1 w 104"/>
                  <a:gd name="T5" fmla="*/ 62 h 104"/>
                  <a:gd name="T6" fmla="*/ 36 w 104"/>
                  <a:gd name="T7" fmla="*/ 101 h 104"/>
                  <a:gd name="T8" fmla="*/ 52 w 104"/>
                  <a:gd name="T9" fmla="*/ 104 h 104"/>
                  <a:gd name="T10" fmla="*/ 93 w 104"/>
                  <a:gd name="T11" fmla="*/ 84 h 104"/>
                  <a:gd name="T12" fmla="*/ 104 w 104"/>
                  <a:gd name="T13" fmla="*/ 52 h 104"/>
                  <a:gd name="T14" fmla="*/ 100 w 104"/>
                  <a:gd name="T15" fmla="*/ 32 h 104"/>
                  <a:gd name="T16" fmla="*/ 52 w 104"/>
                  <a:gd name="T1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04">
                    <a:moveTo>
                      <a:pt x="52" y="0"/>
                    </a:moveTo>
                    <a:cubicBezTo>
                      <a:pt x="24" y="0"/>
                      <a:pt x="0" y="23"/>
                      <a:pt x="0" y="52"/>
                    </a:cubicBezTo>
                    <a:cubicBezTo>
                      <a:pt x="0" y="55"/>
                      <a:pt x="1" y="59"/>
                      <a:pt x="1" y="62"/>
                    </a:cubicBezTo>
                    <a:cubicBezTo>
                      <a:pt x="5" y="80"/>
                      <a:pt x="18" y="95"/>
                      <a:pt x="36" y="101"/>
                    </a:cubicBezTo>
                    <a:cubicBezTo>
                      <a:pt x="41" y="103"/>
                      <a:pt x="47" y="104"/>
                      <a:pt x="52" y="104"/>
                    </a:cubicBezTo>
                    <a:cubicBezTo>
                      <a:pt x="69" y="104"/>
                      <a:pt x="84" y="96"/>
                      <a:pt x="93" y="84"/>
                    </a:cubicBezTo>
                    <a:cubicBezTo>
                      <a:pt x="100" y="75"/>
                      <a:pt x="104" y="64"/>
                      <a:pt x="104" y="52"/>
                    </a:cubicBezTo>
                    <a:cubicBezTo>
                      <a:pt x="104" y="45"/>
                      <a:pt x="103" y="38"/>
                      <a:pt x="100" y="32"/>
                    </a:cubicBezTo>
                    <a:cubicBezTo>
                      <a:pt x="93" y="13"/>
                      <a:pt x="74" y="0"/>
                      <a:pt x="52" y="0"/>
                    </a:cubicBezTo>
                  </a:path>
                </a:pathLst>
              </a:custGeom>
              <a:solidFill>
                <a:srgbClr val="CC4509"/>
              </a:solidFill>
              <a:ln w="38100">
                <a:solidFill>
                  <a:schemeClr val="bg1"/>
                </a:solid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sp>
        <p:nvSpPr>
          <p:cNvPr id="51" name="Freeform 49">
            <a:extLst>
              <a:ext uri="{FF2B5EF4-FFF2-40B4-BE49-F238E27FC236}">
                <a16:creationId xmlns:a16="http://schemas.microsoft.com/office/drawing/2014/main" id="{5DD314C7-8209-4AB8-9A67-2848AAE8F2A1}"/>
              </a:ext>
            </a:extLst>
          </p:cNvPr>
          <p:cNvSpPr>
            <a:spLocks/>
          </p:cNvSpPr>
          <p:nvPr/>
        </p:nvSpPr>
        <p:spPr bwMode="auto">
          <a:xfrm flipH="1">
            <a:off x="2217821" y="4714322"/>
            <a:ext cx="3264543" cy="1944130"/>
          </a:xfrm>
          <a:custGeom>
            <a:avLst/>
            <a:gdLst>
              <a:gd name="T0" fmla="*/ 439 w 490"/>
              <a:gd name="T1" fmla="*/ 115 h 292"/>
              <a:gd name="T2" fmla="*/ 409 w 490"/>
              <a:gd name="T3" fmla="*/ 125 h 292"/>
              <a:gd name="T4" fmla="*/ 337 w 490"/>
              <a:gd name="T5" fmla="*/ 59 h 292"/>
              <a:gd name="T6" fmla="*/ 332 w 490"/>
              <a:gd name="T7" fmla="*/ 59 h 292"/>
              <a:gd name="T8" fmla="*/ 261 w 490"/>
              <a:gd name="T9" fmla="*/ 0 h 292"/>
              <a:gd name="T10" fmla="*/ 226 w 490"/>
              <a:gd name="T11" fmla="*/ 9 h 292"/>
              <a:gd name="T12" fmla="*/ 193 w 490"/>
              <a:gd name="T13" fmla="*/ 47 h 292"/>
              <a:gd name="T14" fmla="*/ 169 w 490"/>
              <a:gd name="T15" fmla="*/ 43 h 292"/>
              <a:gd name="T16" fmla="*/ 103 w 490"/>
              <a:gd name="T17" fmla="*/ 85 h 292"/>
              <a:gd name="T18" fmla="*/ 72 w 490"/>
              <a:gd name="T19" fmla="*/ 78 h 292"/>
              <a:gd name="T20" fmla="*/ 0 w 490"/>
              <a:gd name="T21" fmla="*/ 150 h 292"/>
              <a:gd name="T22" fmla="*/ 72 w 490"/>
              <a:gd name="T23" fmla="*/ 223 h 292"/>
              <a:gd name="T24" fmla="*/ 91 w 490"/>
              <a:gd name="T25" fmla="*/ 220 h 292"/>
              <a:gd name="T26" fmla="*/ 196 w 490"/>
              <a:gd name="T27" fmla="*/ 292 h 292"/>
              <a:gd name="T28" fmla="*/ 226 w 490"/>
              <a:gd name="T29" fmla="*/ 288 h 292"/>
              <a:gd name="T30" fmla="*/ 297 w 490"/>
              <a:gd name="T31" fmla="*/ 228 h 292"/>
              <a:gd name="T32" fmla="*/ 348 w 490"/>
              <a:gd name="T33" fmla="*/ 258 h 292"/>
              <a:gd name="T34" fmla="*/ 407 w 490"/>
              <a:gd name="T35" fmla="*/ 206 h 292"/>
              <a:gd name="T36" fmla="*/ 439 w 490"/>
              <a:gd name="T37" fmla="*/ 217 h 292"/>
              <a:gd name="T38" fmla="*/ 490 w 490"/>
              <a:gd name="T39" fmla="*/ 166 h 292"/>
              <a:gd name="T40" fmla="*/ 439 w 490"/>
              <a:gd name="T41" fmla="*/ 115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0" h="292">
                <a:moveTo>
                  <a:pt x="439" y="115"/>
                </a:moveTo>
                <a:cubicBezTo>
                  <a:pt x="428" y="115"/>
                  <a:pt x="417" y="119"/>
                  <a:pt x="409" y="125"/>
                </a:cubicBezTo>
                <a:cubicBezTo>
                  <a:pt x="406" y="88"/>
                  <a:pt x="375" y="59"/>
                  <a:pt x="337" y="59"/>
                </a:cubicBezTo>
                <a:cubicBezTo>
                  <a:pt x="335" y="59"/>
                  <a:pt x="333" y="59"/>
                  <a:pt x="332" y="59"/>
                </a:cubicBezTo>
                <a:cubicBezTo>
                  <a:pt x="325" y="25"/>
                  <a:pt x="296" y="0"/>
                  <a:pt x="261" y="0"/>
                </a:cubicBezTo>
                <a:cubicBezTo>
                  <a:pt x="248" y="0"/>
                  <a:pt x="236" y="4"/>
                  <a:pt x="226" y="9"/>
                </a:cubicBezTo>
                <a:cubicBezTo>
                  <a:pt x="211" y="18"/>
                  <a:pt x="199" y="31"/>
                  <a:pt x="193" y="47"/>
                </a:cubicBezTo>
                <a:cubicBezTo>
                  <a:pt x="186" y="44"/>
                  <a:pt x="178" y="43"/>
                  <a:pt x="169" y="43"/>
                </a:cubicBezTo>
                <a:cubicBezTo>
                  <a:pt x="140" y="43"/>
                  <a:pt x="115" y="60"/>
                  <a:pt x="103" y="85"/>
                </a:cubicBezTo>
                <a:cubicBezTo>
                  <a:pt x="94" y="81"/>
                  <a:pt x="83" y="78"/>
                  <a:pt x="72" y="78"/>
                </a:cubicBezTo>
                <a:cubicBezTo>
                  <a:pt x="32" y="78"/>
                  <a:pt x="0" y="110"/>
                  <a:pt x="0" y="150"/>
                </a:cubicBezTo>
                <a:cubicBezTo>
                  <a:pt x="0" y="190"/>
                  <a:pt x="32" y="223"/>
                  <a:pt x="72" y="223"/>
                </a:cubicBezTo>
                <a:cubicBezTo>
                  <a:pt x="79" y="223"/>
                  <a:pt x="85" y="222"/>
                  <a:pt x="91" y="220"/>
                </a:cubicBezTo>
                <a:cubicBezTo>
                  <a:pt x="107" y="262"/>
                  <a:pt x="148" y="292"/>
                  <a:pt x="196" y="292"/>
                </a:cubicBezTo>
                <a:cubicBezTo>
                  <a:pt x="206" y="292"/>
                  <a:pt x="216" y="291"/>
                  <a:pt x="226" y="288"/>
                </a:cubicBezTo>
                <a:cubicBezTo>
                  <a:pt x="257" y="279"/>
                  <a:pt x="283" y="257"/>
                  <a:pt x="297" y="228"/>
                </a:cubicBezTo>
                <a:cubicBezTo>
                  <a:pt x="307" y="246"/>
                  <a:pt x="326" y="258"/>
                  <a:pt x="348" y="258"/>
                </a:cubicBezTo>
                <a:cubicBezTo>
                  <a:pt x="378" y="258"/>
                  <a:pt x="403" y="235"/>
                  <a:pt x="407" y="206"/>
                </a:cubicBezTo>
                <a:cubicBezTo>
                  <a:pt x="415" y="213"/>
                  <a:pt x="427" y="217"/>
                  <a:pt x="439" y="217"/>
                </a:cubicBezTo>
                <a:cubicBezTo>
                  <a:pt x="467" y="217"/>
                  <a:pt x="490" y="194"/>
                  <a:pt x="490" y="166"/>
                </a:cubicBezTo>
                <a:cubicBezTo>
                  <a:pt x="490" y="138"/>
                  <a:pt x="467" y="115"/>
                  <a:pt x="439" y="115"/>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 name="任意多边形: 形状 95">
            <a:extLst>
              <a:ext uri="{FF2B5EF4-FFF2-40B4-BE49-F238E27FC236}">
                <a16:creationId xmlns:a16="http://schemas.microsoft.com/office/drawing/2014/main" id="{FD8CDF4F-D9DE-43C2-BBB7-BCB8EF10CCC5}"/>
              </a:ext>
            </a:extLst>
          </p:cNvPr>
          <p:cNvSpPr>
            <a:spLocks/>
          </p:cNvSpPr>
          <p:nvPr/>
        </p:nvSpPr>
        <p:spPr bwMode="auto">
          <a:xfrm flipH="1">
            <a:off x="5344762" y="5205330"/>
            <a:ext cx="3183180" cy="1661700"/>
          </a:xfrm>
          <a:custGeom>
            <a:avLst/>
            <a:gdLst>
              <a:gd name="connsiteX0" fmla="*/ 1692078 w 3183180"/>
              <a:gd name="connsiteY0" fmla="*/ 0 h 1661700"/>
              <a:gd name="connsiteX1" fmla="*/ 1465171 w 3183180"/>
              <a:gd name="connsiteY1" fmla="*/ 58192 h 1661700"/>
              <a:gd name="connsiteX2" fmla="*/ 1257713 w 3183180"/>
              <a:gd name="connsiteY2" fmla="*/ 297425 h 1661700"/>
              <a:gd name="connsiteX3" fmla="*/ 1102120 w 3183180"/>
              <a:gd name="connsiteY3" fmla="*/ 271562 h 1661700"/>
              <a:gd name="connsiteX4" fmla="*/ 674238 w 3183180"/>
              <a:gd name="connsiteY4" fmla="*/ 543124 h 1661700"/>
              <a:gd name="connsiteX5" fmla="*/ 473263 w 3183180"/>
              <a:gd name="connsiteY5" fmla="*/ 497864 h 1661700"/>
              <a:gd name="connsiteX6" fmla="*/ 0 w 3183180"/>
              <a:gd name="connsiteY6" fmla="*/ 969864 h 1661700"/>
              <a:gd name="connsiteX7" fmla="*/ 473263 w 3183180"/>
              <a:gd name="connsiteY7" fmla="*/ 1435398 h 1661700"/>
              <a:gd name="connsiteX8" fmla="*/ 596441 w 3183180"/>
              <a:gd name="connsiteY8" fmla="*/ 1416001 h 1661700"/>
              <a:gd name="connsiteX9" fmla="*/ 701791 w 3183180"/>
              <a:gd name="connsiteY9" fmla="*/ 1604316 h 1661700"/>
              <a:gd name="connsiteX10" fmla="*/ 751922 w 3183180"/>
              <a:gd name="connsiteY10" fmla="*/ 1660652 h 1661700"/>
              <a:gd name="connsiteX11" fmla="*/ 1788696 w 3183180"/>
              <a:gd name="connsiteY11" fmla="*/ 1660652 h 1661700"/>
              <a:gd name="connsiteX12" fmla="*/ 1847164 w 3183180"/>
              <a:gd name="connsiteY12" fmla="*/ 1599265 h 1661700"/>
              <a:gd name="connsiteX13" fmla="*/ 1925468 w 3183180"/>
              <a:gd name="connsiteY13" fmla="*/ 1467727 h 1661700"/>
              <a:gd name="connsiteX14" fmla="*/ 2262586 w 3183180"/>
              <a:gd name="connsiteY14" fmla="*/ 1661700 h 1661700"/>
              <a:gd name="connsiteX15" fmla="*/ 2638604 w 3183180"/>
              <a:gd name="connsiteY15" fmla="*/ 1325480 h 1661700"/>
              <a:gd name="connsiteX16" fmla="*/ 2846061 w 3183180"/>
              <a:gd name="connsiteY16" fmla="*/ 1403069 h 1661700"/>
              <a:gd name="connsiteX17" fmla="*/ 3183180 w 3183180"/>
              <a:gd name="connsiteY17" fmla="*/ 1066850 h 1661700"/>
              <a:gd name="connsiteX18" fmla="*/ 2846061 w 3183180"/>
              <a:gd name="connsiteY18" fmla="*/ 737096 h 1661700"/>
              <a:gd name="connsiteX19" fmla="*/ 2651570 w 3183180"/>
              <a:gd name="connsiteY19" fmla="*/ 801754 h 1661700"/>
              <a:gd name="connsiteX20" fmla="*/ 2184790 w 3183180"/>
              <a:gd name="connsiteY20" fmla="*/ 375014 h 1661700"/>
              <a:gd name="connsiteX21" fmla="*/ 2152374 w 3183180"/>
              <a:gd name="connsiteY21" fmla="*/ 375014 h 1661700"/>
              <a:gd name="connsiteX22" fmla="*/ 1692078 w 3183180"/>
              <a:gd name="connsiteY22" fmla="*/ 0 h 166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183180" h="1661700">
                <a:moveTo>
                  <a:pt x="1692078" y="0"/>
                </a:moveTo>
                <a:cubicBezTo>
                  <a:pt x="1614281" y="0"/>
                  <a:pt x="1536484" y="19398"/>
                  <a:pt x="1465171" y="58192"/>
                </a:cubicBezTo>
                <a:cubicBezTo>
                  <a:pt x="1374408" y="109918"/>
                  <a:pt x="1296611" y="193973"/>
                  <a:pt x="1257713" y="297425"/>
                </a:cubicBezTo>
                <a:cubicBezTo>
                  <a:pt x="1205848" y="284494"/>
                  <a:pt x="1153984" y="271562"/>
                  <a:pt x="1102120" y="271562"/>
                </a:cubicBezTo>
                <a:cubicBezTo>
                  <a:pt x="907628" y="271562"/>
                  <a:pt x="745552" y="381480"/>
                  <a:pt x="674238" y="543124"/>
                </a:cubicBezTo>
                <a:cubicBezTo>
                  <a:pt x="609407" y="517261"/>
                  <a:pt x="544577" y="497864"/>
                  <a:pt x="473263" y="497864"/>
                </a:cubicBezTo>
                <a:cubicBezTo>
                  <a:pt x="213941" y="497864"/>
                  <a:pt x="0" y="711233"/>
                  <a:pt x="0" y="969864"/>
                </a:cubicBezTo>
                <a:cubicBezTo>
                  <a:pt x="0" y="1228494"/>
                  <a:pt x="213941" y="1435398"/>
                  <a:pt x="473263" y="1435398"/>
                </a:cubicBezTo>
                <a:cubicBezTo>
                  <a:pt x="512162" y="1435398"/>
                  <a:pt x="557543" y="1428932"/>
                  <a:pt x="596441" y="1416001"/>
                </a:cubicBezTo>
                <a:cubicBezTo>
                  <a:pt x="622374" y="1483892"/>
                  <a:pt x="658030" y="1547337"/>
                  <a:pt x="701791" y="1604316"/>
                </a:cubicBezTo>
                <a:lnTo>
                  <a:pt x="751922" y="1660652"/>
                </a:lnTo>
                <a:lnTo>
                  <a:pt x="1788696" y="1660652"/>
                </a:lnTo>
                <a:lnTo>
                  <a:pt x="1847164" y="1599265"/>
                </a:lnTo>
                <a:cubicBezTo>
                  <a:pt x="1878060" y="1558652"/>
                  <a:pt x="1904398" y="1514604"/>
                  <a:pt x="1925468" y="1467727"/>
                </a:cubicBezTo>
                <a:cubicBezTo>
                  <a:pt x="1990298" y="1584111"/>
                  <a:pt x="2119959" y="1661700"/>
                  <a:pt x="2262586" y="1661700"/>
                </a:cubicBezTo>
                <a:cubicBezTo>
                  <a:pt x="2457078" y="1661700"/>
                  <a:pt x="2619154" y="1512987"/>
                  <a:pt x="2638604" y="1325480"/>
                </a:cubicBezTo>
                <a:cubicBezTo>
                  <a:pt x="2696951" y="1370741"/>
                  <a:pt x="2768265" y="1403069"/>
                  <a:pt x="2846061" y="1403069"/>
                </a:cubicBezTo>
                <a:cubicBezTo>
                  <a:pt x="3034070" y="1403069"/>
                  <a:pt x="3183180" y="1254357"/>
                  <a:pt x="3183180" y="1066850"/>
                </a:cubicBezTo>
                <a:cubicBezTo>
                  <a:pt x="3183180" y="885809"/>
                  <a:pt x="3034070" y="737096"/>
                  <a:pt x="2846061" y="737096"/>
                </a:cubicBezTo>
                <a:cubicBezTo>
                  <a:pt x="2774748" y="737096"/>
                  <a:pt x="2709917" y="762960"/>
                  <a:pt x="2651570" y="801754"/>
                </a:cubicBezTo>
                <a:cubicBezTo>
                  <a:pt x="2632120" y="562521"/>
                  <a:pt x="2431146" y="375014"/>
                  <a:pt x="2184790" y="375014"/>
                </a:cubicBezTo>
                <a:cubicBezTo>
                  <a:pt x="2178307" y="375014"/>
                  <a:pt x="2165340" y="375014"/>
                  <a:pt x="2152374" y="375014"/>
                </a:cubicBezTo>
                <a:cubicBezTo>
                  <a:pt x="2113476" y="161644"/>
                  <a:pt x="1925468" y="0"/>
                  <a:pt x="1692078" y="0"/>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100" name="任意多边形: 形状 99">
            <a:extLst>
              <a:ext uri="{FF2B5EF4-FFF2-40B4-BE49-F238E27FC236}">
                <a16:creationId xmlns:a16="http://schemas.microsoft.com/office/drawing/2014/main" id="{37C23852-4290-4D74-A531-8F2BB110244E}"/>
              </a:ext>
            </a:extLst>
          </p:cNvPr>
          <p:cNvSpPr>
            <a:spLocks/>
          </p:cNvSpPr>
          <p:nvPr/>
        </p:nvSpPr>
        <p:spPr bwMode="auto">
          <a:xfrm flipH="1">
            <a:off x="8278893" y="5320783"/>
            <a:ext cx="3269953" cy="1553010"/>
          </a:xfrm>
          <a:custGeom>
            <a:avLst/>
            <a:gdLst>
              <a:gd name="connsiteX0" fmla="*/ 1983038 w 3269953"/>
              <a:gd name="connsiteY0" fmla="*/ 1059 h 1553010"/>
              <a:gd name="connsiteX1" fmla="*/ 1864395 w 3269953"/>
              <a:gd name="connsiteY1" fmla="*/ 4089 h 1553010"/>
              <a:gd name="connsiteX2" fmla="*/ 1670811 w 3269953"/>
              <a:gd name="connsiteY2" fmla="*/ 57344 h 1553010"/>
              <a:gd name="connsiteX3" fmla="*/ 1243592 w 3269953"/>
              <a:gd name="connsiteY3" fmla="*/ 510016 h 1553010"/>
              <a:gd name="connsiteX4" fmla="*/ 876450 w 3269953"/>
              <a:gd name="connsiteY4" fmla="*/ 343593 h 1553010"/>
              <a:gd name="connsiteX5" fmla="*/ 529335 w 3269953"/>
              <a:gd name="connsiteY5" fmla="*/ 729696 h 1553010"/>
              <a:gd name="connsiteX6" fmla="*/ 309050 w 3269953"/>
              <a:gd name="connsiteY6" fmla="*/ 676440 h 1553010"/>
              <a:gd name="connsiteX7" fmla="*/ 1986 w 3269953"/>
              <a:gd name="connsiteY7" fmla="*/ 1049229 h 1553010"/>
              <a:gd name="connsiteX8" fmla="*/ 382478 w 3269953"/>
              <a:gd name="connsiteY8" fmla="*/ 1355448 h 1553010"/>
              <a:gd name="connsiteX9" fmla="*/ 576062 w 3269953"/>
              <a:gd name="connsiteY9" fmla="*/ 1268908 h 1553010"/>
              <a:gd name="connsiteX10" fmla="*/ 696217 w 3269953"/>
              <a:gd name="connsiteY10" fmla="*/ 1503409 h 1553010"/>
              <a:gd name="connsiteX11" fmla="*/ 751492 w 3269953"/>
              <a:gd name="connsiteY11" fmla="*/ 1553010 h 1553010"/>
              <a:gd name="connsiteX12" fmla="*/ 2445061 w 3269953"/>
              <a:gd name="connsiteY12" fmla="*/ 1553010 h 1553010"/>
              <a:gd name="connsiteX13" fmla="*/ 2476854 w 3269953"/>
              <a:gd name="connsiteY13" fmla="*/ 1530193 h 1553010"/>
              <a:gd name="connsiteX14" fmla="*/ 2625380 w 3269953"/>
              <a:gd name="connsiteY14" fmla="*/ 1308849 h 1553010"/>
              <a:gd name="connsiteX15" fmla="*/ 2838989 w 3269953"/>
              <a:gd name="connsiteY15" fmla="*/ 1335477 h 1553010"/>
              <a:gd name="connsiteX16" fmla="*/ 3266209 w 3269953"/>
              <a:gd name="connsiteY16" fmla="*/ 802922 h 1553010"/>
              <a:gd name="connsiteX17" fmla="*/ 2738860 w 3269953"/>
              <a:gd name="connsiteY17" fmla="*/ 376878 h 1553010"/>
              <a:gd name="connsiteX18" fmla="*/ 2612029 w 3269953"/>
              <a:gd name="connsiteY18" fmla="*/ 410162 h 1553010"/>
              <a:gd name="connsiteX19" fmla="*/ 1983038 w 3269953"/>
              <a:gd name="connsiteY19" fmla="*/ 1059 h 155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69953" h="1553010">
                <a:moveTo>
                  <a:pt x="1983038" y="1059"/>
                </a:moveTo>
                <a:cubicBezTo>
                  <a:pt x="1944081" y="-1008"/>
                  <a:pt x="1904447" y="-72"/>
                  <a:pt x="1864395" y="4089"/>
                </a:cubicBezTo>
                <a:cubicBezTo>
                  <a:pt x="1797642" y="17403"/>
                  <a:pt x="1730889" y="30717"/>
                  <a:pt x="1670811" y="57344"/>
                </a:cubicBezTo>
                <a:cubicBezTo>
                  <a:pt x="1463877" y="137228"/>
                  <a:pt x="1310345" y="303651"/>
                  <a:pt x="1243592" y="510016"/>
                </a:cubicBezTo>
                <a:cubicBezTo>
                  <a:pt x="1163488" y="396848"/>
                  <a:pt x="1023307" y="330279"/>
                  <a:pt x="876450" y="343593"/>
                </a:cubicBezTo>
                <a:cubicBezTo>
                  <a:pt x="676191" y="363564"/>
                  <a:pt x="529335" y="529987"/>
                  <a:pt x="529335" y="729696"/>
                </a:cubicBezTo>
                <a:cubicBezTo>
                  <a:pt x="462582" y="689754"/>
                  <a:pt x="389153" y="669783"/>
                  <a:pt x="309050" y="676440"/>
                </a:cubicBezTo>
                <a:cubicBezTo>
                  <a:pt x="115466" y="696411"/>
                  <a:pt x="-18040" y="862834"/>
                  <a:pt x="1986" y="1049229"/>
                </a:cubicBezTo>
                <a:cubicBezTo>
                  <a:pt x="22012" y="1235623"/>
                  <a:pt x="188894" y="1375419"/>
                  <a:pt x="382478" y="1355448"/>
                </a:cubicBezTo>
                <a:cubicBezTo>
                  <a:pt x="455906" y="1348791"/>
                  <a:pt x="522659" y="1315506"/>
                  <a:pt x="576062" y="1268908"/>
                </a:cubicBezTo>
                <a:cubicBezTo>
                  <a:pt x="593585" y="1358777"/>
                  <a:pt x="636453" y="1439284"/>
                  <a:pt x="696217" y="1503409"/>
                </a:cubicBezTo>
                <a:lnTo>
                  <a:pt x="751492" y="1553010"/>
                </a:lnTo>
                <a:lnTo>
                  <a:pt x="2445061" y="1553010"/>
                </a:lnTo>
                <a:lnTo>
                  <a:pt x="2476854" y="1530193"/>
                </a:lnTo>
                <a:cubicBezTo>
                  <a:pt x="2546945" y="1471944"/>
                  <a:pt x="2598678" y="1395390"/>
                  <a:pt x="2625380" y="1308849"/>
                </a:cubicBezTo>
                <a:cubicBezTo>
                  <a:pt x="2692132" y="1335477"/>
                  <a:pt x="2765561" y="1342134"/>
                  <a:pt x="2838989" y="1335477"/>
                </a:cubicBezTo>
                <a:cubicBezTo>
                  <a:pt x="3106001" y="1308849"/>
                  <a:pt x="3299585" y="1069199"/>
                  <a:pt x="3266209" y="802922"/>
                </a:cubicBezTo>
                <a:cubicBezTo>
                  <a:pt x="3239507" y="543301"/>
                  <a:pt x="2999196" y="350250"/>
                  <a:pt x="2738860" y="376878"/>
                </a:cubicBezTo>
                <a:cubicBezTo>
                  <a:pt x="2692132" y="383535"/>
                  <a:pt x="2652081" y="396848"/>
                  <a:pt x="2612029" y="410162"/>
                </a:cubicBezTo>
                <a:cubicBezTo>
                  <a:pt x="2495211" y="177169"/>
                  <a:pt x="2255735" y="15531"/>
                  <a:pt x="1983038" y="1059"/>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108" name="任意多边形: 形状 107">
            <a:extLst>
              <a:ext uri="{FF2B5EF4-FFF2-40B4-BE49-F238E27FC236}">
                <a16:creationId xmlns:a16="http://schemas.microsoft.com/office/drawing/2014/main" id="{B7BE0138-7C3F-42EC-AC47-97332F0A060F}"/>
              </a:ext>
            </a:extLst>
          </p:cNvPr>
          <p:cNvSpPr>
            <a:spLocks/>
          </p:cNvSpPr>
          <p:nvPr/>
        </p:nvSpPr>
        <p:spPr bwMode="auto">
          <a:xfrm flipH="1">
            <a:off x="10792668" y="5253354"/>
            <a:ext cx="1397310" cy="1612628"/>
          </a:xfrm>
          <a:custGeom>
            <a:avLst/>
            <a:gdLst>
              <a:gd name="connsiteX0" fmla="*/ 0 w 1397310"/>
              <a:gd name="connsiteY0" fmla="*/ 0 h 1612628"/>
              <a:gd name="connsiteX1" fmla="*/ 0 w 1397310"/>
              <a:gd name="connsiteY1" fmla="*/ 1612628 h 1612628"/>
              <a:gd name="connsiteX2" fmla="*/ 176962 w 1397310"/>
              <a:gd name="connsiteY2" fmla="*/ 1612628 h 1612628"/>
              <a:gd name="connsiteX3" fmla="*/ 223762 w 1397310"/>
              <a:gd name="connsiteY3" fmla="*/ 1527182 h 1612628"/>
              <a:gd name="connsiteX4" fmla="*/ 284313 w 1397310"/>
              <a:gd name="connsiteY4" fmla="*/ 1296701 h 1612628"/>
              <a:gd name="connsiteX5" fmla="*/ 678185 w 1397310"/>
              <a:gd name="connsiteY5" fmla="*/ 1383226 h 1612628"/>
              <a:gd name="connsiteX6" fmla="*/ 938540 w 1397310"/>
              <a:gd name="connsiteY6" fmla="*/ 930636 h 1612628"/>
              <a:gd name="connsiteX7" fmla="*/ 1165518 w 1397310"/>
              <a:gd name="connsiteY7" fmla="*/ 930636 h 1612628"/>
              <a:gd name="connsiteX8" fmla="*/ 1379143 w 1397310"/>
              <a:gd name="connsiteY8" fmla="*/ 504669 h 1612628"/>
              <a:gd name="connsiteX9" fmla="*/ 951892 w 1397310"/>
              <a:gd name="connsiteY9" fmla="*/ 285030 h 1612628"/>
              <a:gd name="connsiteX10" fmla="*/ 778322 w 1397310"/>
              <a:gd name="connsiteY10" fmla="*/ 411488 h 1612628"/>
              <a:gd name="connsiteX11" fmla="*/ 184176 w 1397310"/>
              <a:gd name="connsiteY11" fmla="*/ 145259 h 1612628"/>
              <a:gd name="connsiteX12" fmla="*/ 150797 w 1397310"/>
              <a:gd name="connsiteY12" fmla="*/ 158571 h 1612628"/>
              <a:gd name="connsiteX13" fmla="*/ 45132 w 1397310"/>
              <a:gd name="connsiteY13" fmla="*/ 32528 h 1612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97310" h="1612628">
                <a:moveTo>
                  <a:pt x="0" y="0"/>
                </a:moveTo>
                <a:lnTo>
                  <a:pt x="0" y="1612628"/>
                </a:lnTo>
                <a:lnTo>
                  <a:pt x="176962" y="1612628"/>
                </a:lnTo>
                <a:lnTo>
                  <a:pt x="223762" y="1527182"/>
                </a:lnTo>
                <a:cubicBezTo>
                  <a:pt x="256150" y="1454567"/>
                  <a:pt x="276803" y="1376570"/>
                  <a:pt x="284313" y="1296701"/>
                </a:cubicBezTo>
                <a:cubicBezTo>
                  <a:pt x="391126" y="1389881"/>
                  <a:pt x="537993" y="1429816"/>
                  <a:pt x="678185" y="1383226"/>
                </a:cubicBezTo>
                <a:cubicBezTo>
                  <a:pt x="865107" y="1316668"/>
                  <a:pt x="978595" y="1123652"/>
                  <a:pt x="938540" y="930636"/>
                </a:cubicBezTo>
                <a:cubicBezTo>
                  <a:pt x="1011974" y="957259"/>
                  <a:pt x="1092084" y="957259"/>
                  <a:pt x="1165518" y="930636"/>
                </a:cubicBezTo>
                <a:cubicBezTo>
                  <a:pt x="1345764" y="870734"/>
                  <a:pt x="1439225" y="677718"/>
                  <a:pt x="1379143" y="504669"/>
                </a:cubicBezTo>
                <a:cubicBezTo>
                  <a:pt x="1319061" y="324964"/>
                  <a:pt x="1125463" y="225128"/>
                  <a:pt x="951892" y="285030"/>
                </a:cubicBezTo>
                <a:cubicBezTo>
                  <a:pt x="878458" y="311652"/>
                  <a:pt x="818376" y="358243"/>
                  <a:pt x="778322" y="411488"/>
                </a:cubicBezTo>
                <a:cubicBezTo>
                  <a:pt x="678185" y="185193"/>
                  <a:pt x="424504" y="65390"/>
                  <a:pt x="184176" y="145259"/>
                </a:cubicBezTo>
                <a:cubicBezTo>
                  <a:pt x="170824" y="151915"/>
                  <a:pt x="164149" y="158571"/>
                  <a:pt x="150797" y="158571"/>
                </a:cubicBezTo>
                <a:cubicBezTo>
                  <a:pt x="122425" y="110317"/>
                  <a:pt x="86543" y="67886"/>
                  <a:pt x="45132" y="32528"/>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55" name="Freeform 53">
            <a:extLst>
              <a:ext uri="{FF2B5EF4-FFF2-40B4-BE49-F238E27FC236}">
                <a16:creationId xmlns:a16="http://schemas.microsoft.com/office/drawing/2014/main" id="{1E92A054-AD8C-4CBE-9AE8-20660D78BB90}"/>
              </a:ext>
            </a:extLst>
          </p:cNvPr>
          <p:cNvSpPr>
            <a:spLocks/>
          </p:cNvSpPr>
          <p:nvPr/>
        </p:nvSpPr>
        <p:spPr bwMode="auto">
          <a:xfrm flipH="1">
            <a:off x="724887" y="4926650"/>
            <a:ext cx="3271181" cy="1944130"/>
          </a:xfrm>
          <a:custGeom>
            <a:avLst/>
            <a:gdLst>
              <a:gd name="T0" fmla="*/ 439 w 490"/>
              <a:gd name="T1" fmla="*/ 114 h 292"/>
              <a:gd name="T2" fmla="*/ 409 w 490"/>
              <a:gd name="T3" fmla="*/ 124 h 292"/>
              <a:gd name="T4" fmla="*/ 337 w 490"/>
              <a:gd name="T5" fmla="*/ 58 h 292"/>
              <a:gd name="T6" fmla="*/ 332 w 490"/>
              <a:gd name="T7" fmla="*/ 58 h 292"/>
              <a:gd name="T8" fmla="*/ 261 w 490"/>
              <a:gd name="T9" fmla="*/ 0 h 292"/>
              <a:gd name="T10" fmla="*/ 226 w 490"/>
              <a:gd name="T11" fmla="*/ 9 h 292"/>
              <a:gd name="T12" fmla="*/ 193 w 490"/>
              <a:gd name="T13" fmla="*/ 46 h 292"/>
              <a:gd name="T14" fmla="*/ 169 w 490"/>
              <a:gd name="T15" fmla="*/ 42 h 292"/>
              <a:gd name="T16" fmla="*/ 104 w 490"/>
              <a:gd name="T17" fmla="*/ 84 h 292"/>
              <a:gd name="T18" fmla="*/ 72 w 490"/>
              <a:gd name="T19" fmla="*/ 77 h 292"/>
              <a:gd name="T20" fmla="*/ 0 w 490"/>
              <a:gd name="T21" fmla="*/ 150 h 292"/>
              <a:gd name="T22" fmla="*/ 72 w 490"/>
              <a:gd name="T23" fmla="*/ 222 h 292"/>
              <a:gd name="T24" fmla="*/ 92 w 490"/>
              <a:gd name="T25" fmla="*/ 219 h 292"/>
              <a:gd name="T26" fmla="*/ 196 w 490"/>
              <a:gd name="T27" fmla="*/ 292 h 292"/>
              <a:gd name="T28" fmla="*/ 226 w 490"/>
              <a:gd name="T29" fmla="*/ 287 h 292"/>
              <a:gd name="T30" fmla="*/ 297 w 490"/>
              <a:gd name="T31" fmla="*/ 227 h 292"/>
              <a:gd name="T32" fmla="*/ 348 w 490"/>
              <a:gd name="T33" fmla="*/ 257 h 292"/>
              <a:gd name="T34" fmla="*/ 407 w 490"/>
              <a:gd name="T35" fmla="*/ 205 h 292"/>
              <a:gd name="T36" fmla="*/ 439 w 490"/>
              <a:gd name="T37" fmla="*/ 217 h 292"/>
              <a:gd name="T38" fmla="*/ 490 w 490"/>
              <a:gd name="T39" fmla="*/ 166 h 292"/>
              <a:gd name="T40" fmla="*/ 439 w 490"/>
              <a:gd name="T41" fmla="*/ 11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0" h="292">
                <a:moveTo>
                  <a:pt x="439" y="114"/>
                </a:moveTo>
                <a:cubicBezTo>
                  <a:pt x="428" y="114"/>
                  <a:pt x="417" y="118"/>
                  <a:pt x="409" y="124"/>
                </a:cubicBezTo>
                <a:cubicBezTo>
                  <a:pt x="406" y="87"/>
                  <a:pt x="375" y="58"/>
                  <a:pt x="337" y="58"/>
                </a:cubicBezTo>
                <a:cubicBezTo>
                  <a:pt x="335" y="58"/>
                  <a:pt x="334" y="58"/>
                  <a:pt x="332" y="58"/>
                </a:cubicBezTo>
                <a:cubicBezTo>
                  <a:pt x="325" y="25"/>
                  <a:pt x="296" y="0"/>
                  <a:pt x="261" y="0"/>
                </a:cubicBezTo>
                <a:cubicBezTo>
                  <a:pt x="248" y="0"/>
                  <a:pt x="236" y="3"/>
                  <a:pt x="226" y="9"/>
                </a:cubicBezTo>
                <a:cubicBezTo>
                  <a:pt x="211" y="17"/>
                  <a:pt x="200" y="30"/>
                  <a:pt x="193" y="46"/>
                </a:cubicBezTo>
                <a:cubicBezTo>
                  <a:pt x="186" y="44"/>
                  <a:pt x="178" y="42"/>
                  <a:pt x="169" y="42"/>
                </a:cubicBezTo>
                <a:cubicBezTo>
                  <a:pt x="140" y="42"/>
                  <a:pt x="115" y="59"/>
                  <a:pt x="104" y="84"/>
                </a:cubicBezTo>
                <a:cubicBezTo>
                  <a:pt x="94" y="80"/>
                  <a:pt x="84" y="77"/>
                  <a:pt x="72" y="77"/>
                </a:cubicBezTo>
                <a:cubicBezTo>
                  <a:pt x="32" y="77"/>
                  <a:pt x="0" y="110"/>
                  <a:pt x="0" y="150"/>
                </a:cubicBezTo>
                <a:cubicBezTo>
                  <a:pt x="0" y="190"/>
                  <a:pt x="32" y="222"/>
                  <a:pt x="72" y="222"/>
                </a:cubicBezTo>
                <a:cubicBezTo>
                  <a:pt x="79" y="222"/>
                  <a:pt x="86" y="221"/>
                  <a:pt x="92" y="219"/>
                </a:cubicBezTo>
                <a:cubicBezTo>
                  <a:pt x="107" y="262"/>
                  <a:pt x="148" y="292"/>
                  <a:pt x="196" y="292"/>
                </a:cubicBezTo>
                <a:cubicBezTo>
                  <a:pt x="206" y="292"/>
                  <a:pt x="216" y="290"/>
                  <a:pt x="226" y="287"/>
                </a:cubicBezTo>
                <a:cubicBezTo>
                  <a:pt x="258" y="279"/>
                  <a:pt x="283" y="256"/>
                  <a:pt x="297" y="227"/>
                </a:cubicBezTo>
                <a:cubicBezTo>
                  <a:pt x="307" y="245"/>
                  <a:pt x="326" y="257"/>
                  <a:pt x="348" y="257"/>
                </a:cubicBezTo>
                <a:cubicBezTo>
                  <a:pt x="378" y="257"/>
                  <a:pt x="403" y="235"/>
                  <a:pt x="407" y="205"/>
                </a:cubicBezTo>
                <a:cubicBezTo>
                  <a:pt x="416" y="212"/>
                  <a:pt x="427" y="217"/>
                  <a:pt x="439" y="217"/>
                </a:cubicBezTo>
                <a:cubicBezTo>
                  <a:pt x="467" y="217"/>
                  <a:pt x="490" y="194"/>
                  <a:pt x="490" y="166"/>
                </a:cubicBezTo>
                <a:cubicBezTo>
                  <a:pt x="490" y="137"/>
                  <a:pt x="467" y="114"/>
                  <a:pt x="439" y="114"/>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 name="任意多边形: 形状 93">
            <a:extLst>
              <a:ext uri="{FF2B5EF4-FFF2-40B4-BE49-F238E27FC236}">
                <a16:creationId xmlns:a16="http://schemas.microsoft.com/office/drawing/2014/main" id="{3B6867B4-6E40-48D9-8196-A15DB1441174}"/>
              </a:ext>
            </a:extLst>
          </p:cNvPr>
          <p:cNvSpPr>
            <a:spLocks/>
          </p:cNvSpPr>
          <p:nvPr/>
        </p:nvSpPr>
        <p:spPr bwMode="auto">
          <a:xfrm flipH="1">
            <a:off x="0" y="5284954"/>
            <a:ext cx="2735371" cy="1581028"/>
          </a:xfrm>
          <a:custGeom>
            <a:avLst/>
            <a:gdLst>
              <a:gd name="connsiteX0" fmla="*/ 1742405 w 2735371"/>
              <a:gd name="connsiteY0" fmla="*/ 0 h 1581028"/>
              <a:gd name="connsiteX1" fmla="*/ 1508749 w 2735371"/>
              <a:gd name="connsiteY1" fmla="*/ 59922 h 1581028"/>
              <a:gd name="connsiteX2" fmla="*/ 1295121 w 2735371"/>
              <a:gd name="connsiteY2" fmla="*/ 306267 h 1581028"/>
              <a:gd name="connsiteX3" fmla="*/ 1128224 w 2735371"/>
              <a:gd name="connsiteY3" fmla="*/ 279635 h 1581028"/>
              <a:gd name="connsiteX4" fmla="*/ 694292 w 2735371"/>
              <a:gd name="connsiteY4" fmla="*/ 559270 h 1581028"/>
              <a:gd name="connsiteX5" fmla="*/ 480663 w 2735371"/>
              <a:gd name="connsiteY5" fmla="*/ 512665 h 1581028"/>
              <a:gd name="connsiteX6" fmla="*/ 0 w 2735371"/>
              <a:gd name="connsiteY6" fmla="*/ 998697 h 1581028"/>
              <a:gd name="connsiteX7" fmla="*/ 480663 w 2735371"/>
              <a:gd name="connsiteY7" fmla="*/ 1478072 h 1581028"/>
              <a:gd name="connsiteX8" fmla="*/ 614181 w 2735371"/>
              <a:gd name="connsiteY8" fmla="*/ 1458098 h 1581028"/>
              <a:gd name="connsiteX9" fmla="*/ 659621 w 2735371"/>
              <a:gd name="connsiteY9" fmla="*/ 1561180 h 1581028"/>
              <a:gd name="connsiteX10" fmla="*/ 672387 w 2735371"/>
              <a:gd name="connsiteY10" fmla="*/ 1581028 h 1581028"/>
              <a:gd name="connsiteX11" fmla="*/ 1940110 w 2735371"/>
              <a:gd name="connsiteY11" fmla="*/ 1581028 h 1581028"/>
              <a:gd name="connsiteX12" fmla="*/ 1982736 w 2735371"/>
              <a:gd name="connsiteY12" fmla="*/ 1511362 h 1581028"/>
              <a:gd name="connsiteX13" fmla="*/ 2034460 w 2735371"/>
              <a:gd name="connsiteY13" fmla="*/ 1581028 h 1581028"/>
              <a:gd name="connsiteX14" fmla="*/ 2620407 w 2735371"/>
              <a:gd name="connsiteY14" fmla="*/ 1581028 h 1581028"/>
              <a:gd name="connsiteX15" fmla="*/ 2638224 w 2735371"/>
              <a:gd name="connsiteY15" fmla="*/ 1562207 h 1581028"/>
              <a:gd name="connsiteX16" fmla="*/ 2717083 w 2735371"/>
              <a:gd name="connsiteY16" fmla="*/ 1364886 h 1581028"/>
              <a:gd name="connsiteX17" fmla="*/ 2735371 w 2735371"/>
              <a:gd name="connsiteY17" fmla="*/ 1377273 h 1581028"/>
              <a:gd name="connsiteX18" fmla="*/ 2735371 w 2735371"/>
              <a:gd name="connsiteY18" fmla="*/ 823017 h 1581028"/>
              <a:gd name="connsiteX19" fmla="*/ 2730435 w 2735371"/>
              <a:gd name="connsiteY19" fmla="*/ 825590 h 1581028"/>
              <a:gd name="connsiteX20" fmla="*/ 2249771 w 2735371"/>
              <a:gd name="connsiteY20" fmla="*/ 386163 h 1581028"/>
              <a:gd name="connsiteX21" fmla="*/ 2216392 w 2735371"/>
              <a:gd name="connsiteY21" fmla="*/ 386163 h 1581028"/>
              <a:gd name="connsiteX22" fmla="*/ 1742405 w 2735371"/>
              <a:gd name="connsiteY22" fmla="*/ 0 h 1581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35371" h="1581028">
                <a:moveTo>
                  <a:pt x="1742405" y="0"/>
                </a:moveTo>
                <a:cubicBezTo>
                  <a:pt x="1655618" y="0"/>
                  <a:pt x="1582184" y="19974"/>
                  <a:pt x="1508749" y="59922"/>
                </a:cubicBezTo>
                <a:cubicBezTo>
                  <a:pt x="1408611" y="113186"/>
                  <a:pt x="1335176" y="199740"/>
                  <a:pt x="1295121" y="306267"/>
                </a:cubicBezTo>
                <a:cubicBezTo>
                  <a:pt x="1241714" y="292951"/>
                  <a:pt x="1188307" y="279635"/>
                  <a:pt x="1128224" y="279635"/>
                </a:cubicBezTo>
                <a:cubicBezTo>
                  <a:pt x="934623" y="279635"/>
                  <a:pt x="767726" y="399479"/>
                  <a:pt x="694292" y="559270"/>
                </a:cubicBezTo>
                <a:cubicBezTo>
                  <a:pt x="627533" y="532639"/>
                  <a:pt x="560774" y="512665"/>
                  <a:pt x="480663" y="512665"/>
                </a:cubicBezTo>
                <a:cubicBezTo>
                  <a:pt x="220304" y="512665"/>
                  <a:pt x="0" y="732378"/>
                  <a:pt x="0" y="998697"/>
                </a:cubicBezTo>
                <a:cubicBezTo>
                  <a:pt x="0" y="1265016"/>
                  <a:pt x="220304" y="1478072"/>
                  <a:pt x="480663" y="1478072"/>
                </a:cubicBezTo>
                <a:cubicBezTo>
                  <a:pt x="527395" y="1478072"/>
                  <a:pt x="574126" y="1471414"/>
                  <a:pt x="614181" y="1458098"/>
                </a:cubicBezTo>
                <a:cubicBezTo>
                  <a:pt x="626698" y="1493885"/>
                  <a:pt x="641928" y="1528319"/>
                  <a:pt x="659621" y="1561180"/>
                </a:cubicBezTo>
                <a:lnTo>
                  <a:pt x="672387" y="1581028"/>
                </a:lnTo>
                <a:lnTo>
                  <a:pt x="1940110" y="1581028"/>
                </a:lnTo>
                <a:lnTo>
                  <a:pt x="1982736" y="1511362"/>
                </a:lnTo>
                <a:lnTo>
                  <a:pt x="2034460" y="1581028"/>
                </a:lnTo>
                <a:lnTo>
                  <a:pt x="2620407" y="1581028"/>
                </a:lnTo>
                <a:lnTo>
                  <a:pt x="2638224" y="1562207"/>
                </a:lnTo>
                <a:cubicBezTo>
                  <a:pt x="2681408" y="1507200"/>
                  <a:pt x="2709572" y="1439788"/>
                  <a:pt x="2717083" y="1364886"/>
                </a:cubicBezTo>
                <a:lnTo>
                  <a:pt x="2735371" y="1377273"/>
                </a:lnTo>
                <a:lnTo>
                  <a:pt x="2735371" y="823017"/>
                </a:lnTo>
                <a:lnTo>
                  <a:pt x="2730435" y="825590"/>
                </a:lnTo>
                <a:cubicBezTo>
                  <a:pt x="2710407" y="579244"/>
                  <a:pt x="2503455" y="386163"/>
                  <a:pt x="2249771" y="386163"/>
                </a:cubicBezTo>
                <a:cubicBezTo>
                  <a:pt x="2236420" y="386163"/>
                  <a:pt x="2229744" y="386163"/>
                  <a:pt x="2216392" y="386163"/>
                </a:cubicBezTo>
                <a:cubicBezTo>
                  <a:pt x="2176337" y="166450"/>
                  <a:pt x="1976060" y="0"/>
                  <a:pt x="1742405" y="0"/>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81" name="任意多边形: 形状 80">
            <a:extLst>
              <a:ext uri="{FF2B5EF4-FFF2-40B4-BE49-F238E27FC236}">
                <a16:creationId xmlns:a16="http://schemas.microsoft.com/office/drawing/2014/main" id="{98C4BA5D-3BB4-4230-BE05-16D201A79F9F}"/>
              </a:ext>
            </a:extLst>
          </p:cNvPr>
          <p:cNvSpPr>
            <a:spLocks/>
          </p:cNvSpPr>
          <p:nvPr/>
        </p:nvSpPr>
        <p:spPr bwMode="auto">
          <a:xfrm flipH="1">
            <a:off x="213396" y="5948479"/>
            <a:ext cx="3286913" cy="902312"/>
          </a:xfrm>
          <a:custGeom>
            <a:avLst/>
            <a:gdLst>
              <a:gd name="connsiteX0" fmla="*/ 1484207 w 3286913"/>
              <a:gd name="connsiteY0" fmla="*/ 0 h 902312"/>
              <a:gd name="connsiteX1" fmla="*/ 990333 w 3286913"/>
              <a:gd name="connsiteY1" fmla="*/ 414066 h 902312"/>
              <a:gd name="connsiteX2" fmla="*/ 956963 w 3286913"/>
              <a:gd name="connsiteY2" fmla="*/ 407388 h 902312"/>
              <a:gd name="connsiteX3" fmla="*/ 449740 w 3286913"/>
              <a:gd name="connsiteY3" fmla="*/ 874882 h 902312"/>
              <a:gd name="connsiteX4" fmla="*/ 242847 w 3286913"/>
              <a:gd name="connsiteY4" fmla="*/ 808097 h 902312"/>
              <a:gd name="connsiteX5" fmla="*/ 40829 w 3286913"/>
              <a:gd name="connsiteY5" fmla="*/ 869025 h 902312"/>
              <a:gd name="connsiteX6" fmla="*/ 0 w 3286913"/>
              <a:gd name="connsiteY6" fmla="*/ 902312 h 902312"/>
              <a:gd name="connsiteX7" fmla="*/ 3286913 w 3286913"/>
              <a:gd name="connsiteY7" fmla="*/ 902312 h 902312"/>
              <a:gd name="connsiteX8" fmla="*/ 3273042 w 3286913"/>
              <a:gd name="connsiteY8" fmla="*/ 857560 h 902312"/>
              <a:gd name="connsiteX9" fmla="*/ 2805655 w 3286913"/>
              <a:gd name="connsiteY9" fmla="*/ 547636 h 902312"/>
              <a:gd name="connsiteX10" fmla="*/ 2592088 w 3286913"/>
              <a:gd name="connsiteY10" fmla="*/ 594385 h 902312"/>
              <a:gd name="connsiteX11" fmla="*/ 2131583 w 3286913"/>
              <a:gd name="connsiteY11" fmla="*/ 300532 h 902312"/>
              <a:gd name="connsiteX12" fmla="*/ 1958060 w 3286913"/>
              <a:gd name="connsiteY12" fmla="*/ 327246 h 902312"/>
              <a:gd name="connsiteX13" fmla="*/ 1731145 w 3286913"/>
              <a:gd name="connsiteY13" fmla="*/ 66785 h 902312"/>
              <a:gd name="connsiteX14" fmla="*/ 1484207 w 3286913"/>
              <a:gd name="connsiteY14" fmla="*/ 0 h 902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86913" h="902312">
                <a:moveTo>
                  <a:pt x="1484207" y="0"/>
                </a:moveTo>
                <a:cubicBezTo>
                  <a:pt x="1243944" y="0"/>
                  <a:pt x="1037050" y="180319"/>
                  <a:pt x="990333" y="414066"/>
                </a:cubicBezTo>
                <a:cubicBezTo>
                  <a:pt x="976985" y="414066"/>
                  <a:pt x="970311" y="407388"/>
                  <a:pt x="956963" y="407388"/>
                </a:cubicBezTo>
                <a:cubicBezTo>
                  <a:pt x="690003" y="407388"/>
                  <a:pt x="476436" y="614421"/>
                  <a:pt x="449740" y="874882"/>
                </a:cubicBezTo>
                <a:cubicBezTo>
                  <a:pt x="389674" y="828132"/>
                  <a:pt x="316261" y="808097"/>
                  <a:pt x="242847" y="808097"/>
                </a:cubicBezTo>
                <a:cubicBezTo>
                  <a:pt x="167765" y="808097"/>
                  <a:pt x="98314" y="830637"/>
                  <a:pt x="40829" y="869025"/>
                </a:cubicBezTo>
                <a:lnTo>
                  <a:pt x="0" y="902312"/>
                </a:lnTo>
                <a:lnTo>
                  <a:pt x="3286913" y="902312"/>
                </a:lnTo>
                <a:lnTo>
                  <a:pt x="3273042" y="857560"/>
                </a:lnTo>
                <a:cubicBezTo>
                  <a:pt x="3196083" y="675362"/>
                  <a:pt x="3015886" y="547636"/>
                  <a:pt x="2805655" y="547636"/>
                </a:cubicBezTo>
                <a:cubicBezTo>
                  <a:pt x="2732241" y="547636"/>
                  <a:pt x="2658828" y="560993"/>
                  <a:pt x="2592088" y="594385"/>
                </a:cubicBezTo>
                <a:cubicBezTo>
                  <a:pt x="2512000" y="420745"/>
                  <a:pt x="2331803" y="300532"/>
                  <a:pt x="2131583" y="300532"/>
                </a:cubicBezTo>
                <a:cubicBezTo>
                  <a:pt x="2071517" y="300532"/>
                  <a:pt x="2011452" y="307211"/>
                  <a:pt x="1958060" y="327246"/>
                </a:cubicBezTo>
                <a:cubicBezTo>
                  <a:pt x="1918016" y="213712"/>
                  <a:pt x="1837928" y="120213"/>
                  <a:pt x="1731145" y="66785"/>
                </a:cubicBezTo>
                <a:cubicBezTo>
                  <a:pt x="1657731" y="26714"/>
                  <a:pt x="1577643" y="0"/>
                  <a:pt x="148420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83" name="任意多边形: 形状 82">
            <a:extLst>
              <a:ext uri="{FF2B5EF4-FFF2-40B4-BE49-F238E27FC236}">
                <a16:creationId xmlns:a16="http://schemas.microsoft.com/office/drawing/2014/main" id="{9AEFE72D-0230-4DAF-A870-C709694A3EE7}"/>
              </a:ext>
            </a:extLst>
          </p:cNvPr>
          <p:cNvSpPr>
            <a:spLocks/>
          </p:cNvSpPr>
          <p:nvPr/>
        </p:nvSpPr>
        <p:spPr bwMode="auto">
          <a:xfrm flipH="1">
            <a:off x="2509768" y="5663160"/>
            <a:ext cx="3430426" cy="1194839"/>
          </a:xfrm>
          <a:custGeom>
            <a:avLst/>
            <a:gdLst>
              <a:gd name="connsiteX0" fmla="*/ 1608429 w 3430426"/>
              <a:gd name="connsiteY0" fmla="*/ 0 h 1187630"/>
              <a:gd name="connsiteX1" fmla="*/ 1107881 w 3430426"/>
              <a:gd name="connsiteY1" fmla="*/ 412726 h 1187630"/>
              <a:gd name="connsiteX2" fmla="*/ 1074511 w 3430426"/>
              <a:gd name="connsiteY2" fmla="*/ 406069 h 1187630"/>
              <a:gd name="connsiteX3" fmla="*/ 567289 w 3430426"/>
              <a:gd name="connsiteY3" fmla="*/ 872049 h 1187630"/>
              <a:gd name="connsiteX4" fmla="*/ 360395 w 3430426"/>
              <a:gd name="connsiteY4" fmla="*/ 805481 h 1187630"/>
              <a:gd name="connsiteX5" fmla="*/ 0 w 3430426"/>
              <a:gd name="connsiteY5" fmla="*/ 1158294 h 1187630"/>
              <a:gd name="connsiteX6" fmla="*/ 5883 w 3430426"/>
              <a:gd name="connsiteY6" fmla="*/ 1187630 h 1187630"/>
              <a:gd name="connsiteX7" fmla="*/ 3409434 w 3430426"/>
              <a:gd name="connsiteY7" fmla="*/ 1187630 h 1187630"/>
              <a:gd name="connsiteX8" fmla="*/ 3420128 w 3430426"/>
              <a:gd name="connsiteY8" fmla="*/ 1153510 h 1187630"/>
              <a:gd name="connsiteX9" fmla="*/ 3430426 w 3430426"/>
              <a:gd name="connsiteY9" fmla="*/ 1051785 h 1187630"/>
              <a:gd name="connsiteX10" fmla="*/ 2923204 w 3430426"/>
              <a:gd name="connsiteY10" fmla="*/ 545863 h 1187630"/>
              <a:gd name="connsiteX11" fmla="*/ 2709636 w 3430426"/>
              <a:gd name="connsiteY11" fmla="*/ 592461 h 1187630"/>
              <a:gd name="connsiteX12" fmla="*/ 2249132 w 3430426"/>
              <a:gd name="connsiteY12" fmla="*/ 299559 h 1187630"/>
              <a:gd name="connsiteX13" fmla="*/ 2075608 w 3430426"/>
              <a:gd name="connsiteY13" fmla="*/ 326187 h 1187630"/>
              <a:gd name="connsiteX14" fmla="*/ 1848693 w 3430426"/>
              <a:gd name="connsiteY14" fmla="*/ 66569 h 1187630"/>
              <a:gd name="connsiteX15" fmla="*/ 1608429 w 3430426"/>
              <a:gd name="connsiteY15" fmla="*/ 0 h 11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30426" h="1187630">
                <a:moveTo>
                  <a:pt x="1608429" y="0"/>
                </a:moveTo>
                <a:cubicBezTo>
                  <a:pt x="1361492" y="0"/>
                  <a:pt x="1154599" y="179736"/>
                  <a:pt x="1107881" y="412726"/>
                </a:cubicBezTo>
                <a:cubicBezTo>
                  <a:pt x="1094533" y="412726"/>
                  <a:pt x="1087859" y="406069"/>
                  <a:pt x="1074511" y="406069"/>
                </a:cubicBezTo>
                <a:cubicBezTo>
                  <a:pt x="807552" y="406069"/>
                  <a:pt x="593984" y="612432"/>
                  <a:pt x="567289" y="872049"/>
                </a:cubicBezTo>
                <a:cubicBezTo>
                  <a:pt x="513897" y="832108"/>
                  <a:pt x="440483" y="805481"/>
                  <a:pt x="360395" y="805481"/>
                </a:cubicBezTo>
                <a:cubicBezTo>
                  <a:pt x="160176" y="805481"/>
                  <a:pt x="0" y="965245"/>
                  <a:pt x="0" y="1158294"/>
                </a:cubicBezTo>
                <a:lnTo>
                  <a:pt x="5883" y="1187630"/>
                </a:lnTo>
                <a:lnTo>
                  <a:pt x="3409434" y="1187630"/>
                </a:lnTo>
                <a:lnTo>
                  <a:pt x="3420128" y="1153510"/>
                </a:lnTo>
                <a:cubicBezTo>
                  <a:pt x="3426880" y="1120746"/>
                  <a:pt x="3430426" y="1086733"/>
                  <a:pt x="3430426" y="1051785"/>
                </a:cubicBezTo>
                <a:cubicBezTo>
                  <a:pt x="3430426" y="772196"/>
                  <a:pt x="3203511" y="545863"/>
                  <a:pt x="2923204" y="545863"/>
                </a:cubicBezTo>
                <a:cubicBezTo>
                  <a:pt x="2849790" y="545863"/>
                  <a:pt x="2776376" y="559177"/>
                  <a:pt x="2709636" y="592461"/>
                </a:cubicBezTo>
                <a:cubicBezTo>
                  <a:pt x="2629548" y="419383"/>
                  <a:pt x="2449351" y="299559"/>
                  <a:pt x="2249132" y="299559"/>
                </a:cubicBezTo>
                <a:cubicBezTo>
                  <a:pt x="2189066" y="299559"/>
                  <a:pt x="2129000" y="306216"/>
                  <a:pt x="2075608" y="326187"/>
                </a:cubicBezTo>
                <a:cubicBezTo>
                  <a:pt x="2035564" y="213020"/>
                  <a:pt x="1955476" y="119824"/>
                  <a:pt x="1848693" y="66569"/>
                </a:cubicBezTo>
                <a:cubicBezTo>
                  <a:pt x="1775279" y="26628"/>
                  <a:pt x="1695191" y="0"/>
                  <a:pt x="160842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85" name="任意多边形: 形状 84">
            <a:extLst>
              <a:ext uri="{FF2B5EF4-FFF2-40B4-BE49-F238E27FC236}">
                <a16:creationId xmlns:a16="http://schemas.microsoft.com/office/drawing/2014/main" id="{F6FF1E22-35C6-42F2-87A4-97F2A8FF1111}"/>
              </a:ext>
            </a:extLst>
          </p:cNvPr>
          <p:cNvSpPr>
            <a:spLocks/>
          </p:cNvSpPr>
          <p:nvPr/>
        </p:nvSpPr>
        <p:spPr bwMode="auto">
          <a:xfrm flipH="1">
            <a:off x="4334464" y="5484011"/>
            <a:ext cx="3430426" cy="1381971"/>
          </a:xfrm>
          <a:custGeom>
            <a:avLst/>
            <a:gdLst>
              <a:gd name="connsiteX0" fmla="*/ 1608429 w 3430426"/>
              <a:gd name="connsiteY0" fmla="*/ 0 h 1381971"/>
              <a:gd name="connsiteX1" fmla="*/ 1107881 w 3430426"/>
              <a:gd name="connsiteY1" fmla="*/ 412726 h 1381971"/>
              <a:gd name="connsiteX2" fmla="*/ 1074511 w 3430426"/>
              <a:gd name="connsiteY2" fmla="*/ 406069 h 1381971"/>
              <a:gd name="connsiteX3" fmla="*/ 567289 w 3430426"/>
              <a:gd name="connsiteY3" fmla="*/ 872049 h 1381971"/>
              <a:gd name="connsiteX4" fmla="*/ 360395 w 3430426"/>
              <a:gd name="connsiteY4" fmla="*/ 805481 h 1381971"/>
              <a:gd name="connsiteX5" fmla="*/ 0 w 3430426"/>
              <a:gd name="connsiteY5" fmla="*/ 1158294 h 1381971"/>
              <a:gd name="connsiteX6" fmla="*/ 61239 w 3430426"/>
              <a:gd name="connsiteY6" fmla="*/ 1359795 h 1381971"/>
              <a:gd name="connsiteX7" fmla="*/ 79555 w 3430426"/>
              <a:gd name="connsiteY7" fmla="*/ 1381971 h 1381971"/>
              <a:gd name="connsiteX8" fmla="*/ 3302354 w 3430426"/>
              <a:gd name="connsiteY8" fmla="*/ 1381971 h 1381971"/>
              <a:gd name="connsiteX9" fmla="*/ 3343847 w 3430426"/>
              <a:gd name="connsiteY9" fmla="*/ 1332621 h 1381971"/>
              <a:gd name="connsiteX10" fmla="*/ 3430426 w 3430426"/>
              <a:gd name="connsiteY10" fmla="*/ 1051785 h 1381971"/>
              <a:gd name="connsiteX11" fmla="*/ 2923204 w 3430426"/>
              <a:gd name="connsiteY11" fmla="*/ 545863 h 1381971"/>
              <a:gd name="connsiteX12" fmla="*/ 2709636 w 3430426"/>
              <a:gd name="connsiteY12" fmla="*/ 592461 h 1381971"/>
              <a:gd name="connsiteX13" fmla="*/ 2249132 w 3430426"/>
              <a:gd name="connsiteY13" fmla="*/ 299559 h 1381971"/>
              <a:gd name="connsiteX14" fmla="*/ 2075608 w 3430426"/>
              <a:gd name="connsiteY14" fmla="*/ 326187 h 1381971"/>
              <a:gd name="connsiteX15" fmla="*/ 1848693 w 3430426"/>
              <a:gd name="connsiteY15" fmla="*/ 66569 h 1381971"/>
              <a:gd name="connsiteX16" fmla="*/ 1608429 w 3430426"/>
              <a:gd name="connsiteY16" fmla="*/ 0 h 138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30426" h="1381971">
                <a:moveTo>
                  <a:pt x="1608429" y="0"/>
                </a:moveTo>
                <a:cubicBezTo>
                  <a:pt x="1361492" y="0"/>
                  <a:pt x="1154599" y="179736"/>
                  <a:pt x="1107881" y="412726"/>
                </a:cubicBezTo>
                <a:cubicBezTo>
                  <a:pt x="1094533" y="412726"/>
                  <a:pt x="1087859" y="406069"/>
                  <a:pt x="1074511" y="406069"/>
                </a:cubicBezTo>
                <a:cubicBezTo>
                  <a:pt x="807552" y="406069"/>
                  <a:pt x="593984" y="612432"/>
                  <a:pt x="567289" y="872049"/>
                </a:cubicBezTo>
                <a:cubicBezTo>
                  <a:pt x="513897" y="825451"/>
                  <a:pt x="440483" y="805481"/>
                  <a:pt x="360395" y="805481"/>
                </a:cubicBezTo>
                <a:cubicBezTo>
                  <a:pt x="160176" y="805481"/>
                  <a:pt x="0" y="965245"/>
                  <a:pt x="0" y="1158294"/>
                </a:cubicBezTo>
                <a:cubicBezTo>
                  <a:pt x="0" y="1233184"/>
                  <a:pt x="22525" y="1302457"/>
                  <a:pt x="61239" y="1359795"/>
                </a:cubicBezTo>
                <a:lnTo>
                  <a:pt x="79555" y="1381971"/>
                </a:lnTo>
                <a:lnTo>
                  <a:pt x="3302354" y="1381971"/>
                </a:lnTo>
                <a:lnTo>
                  <a:pt x="3343847" y="1332621"/>
                </a:lnTo>
                <a:cubicBezTo>
                  <a:pt x="3398516" y="1253051"/>
                  <a:pt x="3430426" y="1156630"/>
                  <a:pt x="3430426" y="1051785"/>
                </a:cubicBezTo>
                <a:cubicBezTo>
                  <a:pt x="3430426" y="772196"/>
                  <a:pt x="3203511" y="545863"/>
                  <a:pt x="2923204" y="545863"/>
                </a:cubicBezTo>
                <a:cubicBezTo>
                  <a:pt x="2849790" y="545863"/>
                  <a:pt x="2776376" y="559177"/>
                  <a:pt x="2709636" y="592461"/>
                </a:cubicBezTo>
                <a:cubicBezTo>
                  <a:pt x="2629548" y="419383"/>
                  <a:pt x="2449351" y="299559"/>
                  <a:pt x="2249132" y="299559"/>
                </a:cubicBezTo>
                <a:cubicBezTo>
                  <a:pt x="2189066" y="299559"/>
                  <a:pt x="2129000" y="306216"/>
                  <a:pt x="2075608" y="326187"/>
                </a:cubicBezTo>
                <a:cubicBezTo>
                  <a:pt x="2035564" y="213020"/>
                  <a:pt x="1955476" y="119824"/>
                  <a:pt x="1848693" y="66569"/>
                </a:cubicBezTo>
                <a:cubicBezTo>
                  <a:pt x="1775279" y="26628"/>
                  <a:pt x="1695191" y="0"/>
                  <a:pt x="160842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98" name="任意多边形: 形状 97">
            <a:extLst>
              <a:ext uri="{FF2B5EF4-FFF2-40B4-BE49-F238E27FC236}">
                <a16:creationId xmlns:a16="http://schemas.microsoft.com/office/drawing/2014/main" id="{B336A39A-6BE9-4277-83C6-787B78EB83FC}"/>
              </a:ext>
            </a:extLst>
          </p:cNvPr>
          <p:cNvSpPr>
            <a:spLocks/>
          </p:cNvSpPr>
          <p:nvPr/>
        </p:nvSpPr>
        <p:spPr bwMode="auto">
          <a:xfrm flipH="1">
            <a:off x="8627923" y="5789548"/>
            <a:ext cx="2787969" cy="1068452"/>
          </a:xfrm>
          <a:custGeom>
            <a:avLst/>
            <a:gdLst>
              <a:gd name="connsiteX0" fmla="*/ 864562 w 2787969"/>
              <a:gd name="connsiteY0" fmla="*/ 292 h 1068452"/>
              <a:gd name="connsiteX1" fmla="*/ 678704 w 2787969"/>
              <a:gd name="connsiteY1" fmla="*/ 33057 h 1068452"/>
              <a:gd name="connsiteX2" fmla="*/ 358300 w 2787969"/>
              <a:gd name="connsiteY2" fmla="*/ 585589 h 1068452"/>
              <a:gd name="connsiteX3" fmla="*/ 324925 w 2787969"/>
              <a:gd name="connsiteY3" fmla="*/ 598903 h 1068452"/>
              <a:gd name="connsiteX4" fmla="*/ 141 w 2787969"/>
              <a:gd name="connsiteY4" fmla="*/ 1022038 h 1068452"/>
              <a:gd name="connsiteX5" fmla="*/ 0 w 2787969"/>
              <a:gd name="connsiteY5" fmla="*/ 1068452 h 1068452"/>
              <a:gd name="connsiteX6" fmla="*/ 2324937 w 2787969"/>
              <a:gd name="connsiteY6" fmla="*/ 1068452 h 1068452"/>
              <a:gd name="connsiteX7" fmla="*/ 2327445 w 2787969"/>
              <a:gd name="connsiteY7" fmla="*/ 1051579 h 1068452"/>
              <a:gd name="connsiteX8" fmla="*/ 2460946 w 2787969"/>
              <a:gd name="connsiteY8" fmla="*/ 1018294 h 1068452"/>
              <a:gd name="connsiteX9" fmla="*/ 2754649 w 2787969"/>
              <a:gd name="connsiteY9" fmla="*/ 365907 h 1068452"/>
              <a:gd name="connsiteX10" fmla="*/ 2107168 w 2787969"/>
              <a:gd name="connsiteY10" fmla="*/ 72999 h 1068452"/>
              <a:gd name="connsiteX11" fmla="*/ 1920266 w 2787969"/>
              <a:gd name="connsiteY11" fmla="*/ 199482 h 1068452"/>
              <a:gd name="connsiteX12" fmla="*/ 1379585 w 2787969"/>
              <a:gd name="connsiteY12" fmla="*/ 79656 h 1068452"/>
              <a:gd name="connsiteX13" fmla="*/ 1232734 w 2787969"/>
              <a:gd name="connsiteY13" fmla="*/ 166197 h 1068452"/>
              <a:gd name="connsiteX14" fmla="*/ 925681 w 2787969"/>
              <a:gd name="connsiteY14" fmla="*/ 6429 h 1068452"/>
              <a:gd name="connsiteX15" fmla="*/ 864562 w 2787969"/>
              <a:gd name="connsiteY15" fmla="*/ 292 h 1068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87969" h="1068452">
                <a:moveTo>
                  <a:pt x="864562" y="292"/>
                </a:moveTo>
                <a:cubicBezTo>
                  <a:pt x="802609" y="-1892"/>
                  <a:pt x="738779" y="8094"/>
                  <a:pt x="678704" y="33057"/>
                </a:cubicBezTo>
                <a:cubicBezTo>
                  <a:pt x="445076" y="119598"/>
                  <a:pt x="318250" y="352593"/>
                  <a:pt x="358300" y="585589"/>
                </a:cubicBezTo>
                <a:cubicBezTo>
                  <a:pt x="344950" y="592246"/>
                  <a:pt x="331600" y="592246"/>
                  <a:pt x="324925" y="598903"/>
                </a:cubicBezTo>
                <a:cubicBezTo>
                  <a:pt x="139692" y="668801"/>
                  <a:pt x="18289" y="836058"/>
                  <a:pt x="141" y="1022038"/>
                </a:cubicBezTo>
                <a:lnTo>
                  <a:pt x="0" y="1068452"/>
                </a:lnTo>
                <a:lnTo>
                  <a:pt x="2324937" y="1068452"/>
                </a:lnTo>
                <a:lnTo>
                  <a:pt x="2327445" y="1051579"/>
                </a:lnTo>
                <a:cubicBezTo>
                  <a:pt x="2374170" y="1044922"/>
                  <a:pt x="2420896" y="1038265"/>
                  <a:pt x="2460946" y="1018294"/>
                </a:cubicBezTo>
                <a:cubicBezTo>
                  <a:pt x="2721274" y="918439"/>
                  <a:pt x="2854775" y="632188"/>
                  <a:pt x="2754649" y="365907"/>
                </a:cubicBezTo>
                <a:cubicBezTo>
                  <a:pt x="2661198" y="106284"/>
                  <a:pt x="2367495" y="-26856"/>
                  <a:pt x="2107168" y="72999"/>
                </a:cubicBezTo>
                <a:cubicBezTo>
                  <a:pt x="2033742" y="99627"/>
                  <a:pt x="1966991" y="146226"/>
                  <a:pt x="1920266" y="199482"/>
                </a:cubicBezTo>
                <a:cubicBezTo>
                  <a:pt x="1780089" y="59685"/>
                  <a:pt x="1573162" y="13086"/>
                  <a:pt x="1379585" y="79656"/>
                </a:cubicBezTo>
                <a:cubicBezTo>
                  <a:pt x="1326185" y="106284"/>
                  <a:pt x="1279459" y="132912"/>
                  <a:pt x="1232734" y="166197"/>
                </a:cubicBezTo>
                <a:cubicBezTo>
                  <a:pt x="1152633" y="79656"/>
                  <a:pt x="1045832" y="19743"/>
                  <a:pt x="925681" y="6429"/>
                </a:cubicBezTo>
                <a:cubicBezTo>
                  <a:pt x="905656" y="3101"/>
                  <a:pt x="885213" y="1020"/>
                  <a:pt x="864562" y="2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104" name="任意多边形: 形状 103">
            <a:extLst>
              <a:ext uri="{FF2B5EF4-FFF2-40B4-BE49-F238E27FC236}">
                <a16:creationId xmlns:a16="http://schemas.microsoft.com/office/drawing/2014/main" id="{F167BC28-AACE-4117-AFC2-309DAB13DEF3}"/>
              </a:ext>
            </a:extLst>
          </p:cNvPr>
          <p:cNvSpPr>
            <a:spLocks/>
          </p:cNvSpPr>
          <p:nvPr/>
        </p:nvSpPr>
        <p:spPr bwMode="auto">
          <a:xfrm flipH="1">
            <a:off x="10841490" y="5887330"/>
            <a:ext cx="1364717" cy="978652"/>
          </a:xfrm>
          <a:custGeom>
            <a:avLst/>
            <a:gdLst>
              <a:gd name="connsiteX0" fmla="*/ 843644 w 1364717"/>
              <a:gd name="connsiteY0" fmla="*/ 388 h 978652"/>
              <a:gd name="connsiteX1" fmla="*/ 631726 w 1364717"/>
              <a:gd name="connsiteY1" fmla="*/ 35690 h 978652"/>
              <a:gd name="connsiteX2" fmla="*/ 431643 w 1364717"/>
              <a:gd name="connsiteY2" fmla="*/ 164386 h 978652"/>
              <a:gd name="connsiteX3" fmla="*/ 13612 w 1364717"/>
              <a:gd name="connsiteY3" fmla="*/ 8543 h 978652"/>
              <a:gd name="connsiteX4" fmla="*/ 0 w 1364717"/>
              <a:gd name="connsiteY4" fmla="*/ 10489 h 978652"/>
              <a:gd name="connsiteX5" fmla="*/ 0 w 1364717"/>
              <a:gd name="connsiteY5" fmla="*/ 978652 h 978652"/>
              <a:gd name="connsiteX6" fmla="*/ 1139809 w 1364717"/>
              <a:gd name="connsiteY6" fmla="*/ 978652 h 978652"/>
              <a:gd name="connsiteX7" fmla="*/ 1195353 w 1364717"/>
              <a:gd name="connsiteY7" fmla="*/ 935446 h 978652"/>
              <a:gd name="connsiteX8" fmla="*/ 1332016 w 1364717"/>
              <a:gd name="connsiteY8" fmla="*/ 350281 h 978652"/>
              <a:gd name="connsiteX9" fmla="*/ 843644 w 1364717"/>
              <a:gd name="connsiteY9" fmla="*/ 388 h 97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4717" h="978652">
                <a:moveTo>
                  <a:pt x="843644" y="388"/>
                </a:moveTo>
                <a:cubicBezTo>
                  <a:pt x="773303" y="-2293"/>
                  <a:pt x="701398" y="8879"/>
                  <a:pt x="631726" y="35690"/>
                </a:cubicBezTo>
                <a:cubicBezTo>
                  <a:pt x="553122" y="64289"/>
                  <a:pt x="488810" y="107188"/>
                  <a:pt x="431643" y="164386"/>
                </a:cubicBezTo>
                <a:cubicBezTo>
                  <a:pt x="324455" y="57139"/>
                  <a:pt x="169034" y="-1846"/>
                  <a:pt x="13612" y="8543"/>
                </a:cubicBezTo>
                <a:lnTo>
                  <a:pt x="0" y="10489"/>
                </a:lnTo>
                <a:lnTo>
                  <a:pt x="0" y="978652"/>
                </a:lnTo>
                <a:lnTo>
                  <a:pt x="1139809" y="978652"/>
                </a:lnTo>
                <a:lnTo>
                  <a:pt x="1195353" y="935446"/>
                </a:lnTo>
                <a:cubicBezTo>
                  <a:pt x="1349435" y="788652"/>
                  <a:pt x="1407047" y="559412"/>
                  <a:pt x="1332016" y="350281"/>
                </a:cubicBezTo>
                <a:cubicBezTo>
                  <a:pt x="1251626" y="141150"/>
                  <a:pt x="1054669" y="8432"/>
                  <a:pt x="843644" y="3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87" name="任意多边形: 形状 86">
            <a:extLst>
              <a:ext uri="{FF2B5EF4-FFF2-40B4-BE49-F238E27FC236}">
                <a16:creationId xmlns:a16="http://schemas.microsoft.com/office/drawing/2014/main" id="{CCC5F8BA-DE91-4EB8-AD0F-E868419B0642}"/>
              </a:ext>
            </a:extLst>
          </p:cNvPr>
          <p:cNvSpPr>
            <a:spLocks/>
          </p:cNvSpPr>
          <p:nvPr/>
        </p:nvSpPr>
        <p:spPr bwMode="auto">
          <a:xfrm flipH="1">
            <a:off x="6417933" y="5663161"/>
            <a:ext cx="3437060" cy="1210632"/>
          </a:xfrm>
          <a:custGeom>
            <a:avLst/>
            <a:gdLst>
              <a:gd name="connsiteX0" fmla="*/ 1608411 w 3437060"/>
              <a:gd name="connsiteY0" fmla="*/ 0 h 1193641"/>
              <a:gd name="connsiteX1" fmla="*/ 1107868 w 3437060"/>
              <a:gd name="connsiteY1" fmla="*/ 412726 h 1193641"/>
              <a:gd name="connsiteX2" fmla="*/ 1074498 w 3437060"/>
              <a:gd name="connsiteY2" fmla="*/ 406069 h 1193641"/>
              <a:gd name="connsiteX3" fmla="*/ 573956 w 3437060"/>
              <a:gd name="connsiteY3" fmla="*/ 872049 h 1193641"/>
              <a:gd name="connsiteX4" fmla="*/ 360391 w 3437060"/>
              <a:gd name="connsiteY4" fmla="*/ 805481 h 1193641"/>
              <a:gd name="connsiteX5" fmla="*/ 0 w 3437060"/>
              <a:gd name="connsiteY5" fmla="*/ 1158294 h 1193641"/>
              <a:gd name="connsiteX6" fmla="*/ 7088 w 3437060"/>
              <a:gd name="connsiteY6" fmla="*/ 1193641 h 1193641"/>
              <a:gd name="connsiteX7" fmla="*/ 3414184 w 3437060"/>
              <a:gd name="connsiteY7" fmla="*/ 1193641 h 1193641"/>
              <a:gd name="connsiteX8" fmla="*/ 3426762 w 3437060"/>
              <a:gd name="connsiteY8" fmla="*/ 1153510 h 1193641"/>
              <a:gd name="connsiteX9" fmla="*/ 3437060 w 3437060"/>
              <a:gd name="connsiteY9" fmla="*/ 1051785 h 1193641"/>
              <a:gd name="connsiteX10" fmla="*/ 2929844 w 3437060"/>
              <a:gd name="connsiteY10" fmla="*/ 545863 h 1193641"/>
              <a:gd name="connsiteX11" fmla="*/ 2709605 w 3437060"/>
              <a:gd name="connsiteY11" fmla="*/ 592461 h 1193641"/>
              <a:gd name="connsiteX12" fmla="*/ 2249105 w 3437060"/>
              <a:gd name="connsiteY12" fmla="*/ 299559 h 1193641"/>
              <a:gd name="connsiteX13" fmla="*/ 2082258 w 3437060"/>
              <a:gd name="connsiteY13" fmla="*/ 326187 h 1193641"/>
              <a:gd name="connsiteX14" fmla="*/ 1855345 w 3437060"/>
              <a:gd name="connsiteY14" fmla="*/ 66569 h 1193641"/>
              <a:gd name="connsiteX15" fmla="*/ 1608411 w 3437060"/>
              <a:gd name="connsiteY15" fmla="*/ 0 h 1193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37060" h="1193641">
                <a:moveTo>
                  <a:pt x="1608411" y="0"/>
                </a:moveTo>
                <a:cubicBezTo>
                  <a:pt x="1361476" y="0"/>
                  <a:pt x="1154585" y="179736"/>
                  <a:pt x="1107868" y="412726"/>
                </a:cubicBezTo>
                <a:cubicBezTo>
                  <a:pt x="1101194" y="412726"/>
                  <a:pt x="1087846" y="406069"/>
                  <a:pt x="1074498" y="406069"/>
                </a:cubicBezTo>
                <a:cubicBezTo>
                  <a:pt x="814216" y="406069"/>
                  <a:pt x="593977" y="612432"/>
                  <a:pt x="573956" y="872049"/>
                </a:cubicBezTo>
                <a:cubicBezTo>
                  <a:pt x="513891" y="832108"/>
                  <a:pt x="440478" y="805481"/>
                  <a:pt x="360391" y="805481"/>
                </a:cubicBezTo>
                <a:cubicBezTo>
                  <a:pt x="160174" y="805481"/>
                  <a:pt x="0" y="965245"/>
                  <a:pt x="0" y="1158294"/>
                </a:cubicBezTo>
                <a:lnTo>
                  <a:pt x="7088" y="1193641"/>
                </a:lnTo>
                <a:lnTo>
                  <a:pt x="3414184" y="1193641"/>
                </a:lnTo>
                <a:lnTo>
                  <a:pt x="3426762" y="1153510"/>
                </a:lnTo>
                <a:cubicBezTo>
                  <a:pt x="3433515" y="1120746"/>
                  <a:pt x="3437060" y="1086733"/>
                  <a:pt x="3437060" y="1051785"/>
                </a:cubicBezTo>
                <a:cubicBezTo>
                  <a:pt x="3437060" y="772196"/>
                  <a:pt x="3210147" y="545863"/>
                  <a:pt x="2929844" y="545863"/>
                </a:cubicBezTo>
                <a:cubicBezTo>
                  <a:pt x="2849757" y="545863"/>
                  <a:pt x="2776344" y="559177"/>
                  <a:pt x="2709605" y="592461"/>
                </a:cubicBezTo>
                <a:cubicBezTo>
                  <a:pt x="2629518" y="419383"/>
                  <a:pt x="2455996" y="299559"/>
                  <a:pt x="2249105" y="299559"/>
                </a:cubicBezTo>
                <a:cubicBezTo>
                  <a:pt x="2189040" y="299559"/>
                  <a:pt x="2135649" y="306216"/>
                  <a:pt x="2082258" y="326187"/>
                </a:cubicBezTo>
                <a:cubicBezTo>
                  <a:pt x="2035541" y="213020"/>
                  <a:pt x="1955454" y="119824"/>
                  <a:pt x="1855345" y="66569"/>
                </a:cubicBezTo>
                <a:cubicBezTo>
                  <a:pt x="1781932" y="26628"/>
                  <a:pt x="1695172" y="0"/>
                  <a:pt x="160841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grpSp>
        <p:nvGrpSpPr>
          <p:cNvPr id="65" name="组合 64">
            <a:extLst>
              <a:ext uri="{FF2B5EF4-FFF2-40B4-BE49-F238E27FC236}">
                <a16:creationId xmlns:a16="http://schemas.microsoft.com/office/drawing/2014/main" id="{76262119-0C09-4C59-959F-0F9A7B1840DA}"/>
              </a:ext>
            </a:extLst>
          </p:cNvPr>
          <p:cNvGrpSpPr>
            <a:grpSpLocks/>
          </p:cNvGrpSpPr>
          <p:nvPr userDrawn="1"/>
        </p:nvGrpSpPr>
        <p:grpSpPr>
          <a:xfrm>
            <a:off x="1902643" y="1057998"/>
            <a:ext cx="1356755" cy="521564"/>
            <a:chOff x="12674105" y="2254254"/>
            <a:chExt cx="1356755" cy="521564"/>
          </a:xfrm>
        </p:grpSpPr>
        <p:sp>
          <p:nvSpPr>
            <p:cNvPr id="66" name="任意多边形: 形状 65">
              <a:extLst>
                <a:ext uri="{FF2B5EF4-FFF2-40B4-BE49-F238E27FC236}">
                  <a16:creationId xmlns:a16="http://schemas.microsoft.com/office/drawing/2014/main" id="{9C6E67BB-5A45-4790-BF4B-7D6525258B5E}"/>
                </a:ext>
              </a:extLst>
            </p:cNvPr>
            <p:cNvSpPr>
              <a:spLocks/>
            </p:cNvSpPr>
            <p:nvPr/>
          </p:nvSpPr>
          <p:spPr bwMode="auto">
            <a:xfrm flipH="1">
              <a:off x="12674105" y="2254254"/>
              <a:ext cx="1290266" cy="444223"/>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 name="任意多边形: 形状 66">
              <a:extLst>
                <a:ext uri="{FF2B5EF4-FFF2-40B4-BE49-F238E27FC236}">
                  <a16:creationId xmlns:a16="http://schemas.microsoft.com/office/drawing/2014/main" id="{7E952319-B4FF-40E7-B89C-588384E07B92}"/>
                </a:ext>
              </a:extLst>
            </p:cNvPr>
            <p:cNvSpPr>
              <a:spLocks/>
            </p:cNvSpPr>
            <p:nvPr/>
          </p:nvSpPr>
          <p:spPr bwMode="auto">
            <a:xfrm flipH="1">
              <a:off x="12740594" y="2331595"/>
              <a:ext cx="1290266" cy="444223"/>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grpSp>
      <p:grpSp>
        <p:nvGrpSpPr>
          <p:cNvPr id="68" name="组合 67">
            <a:extLst>
              <a:ext uri="{FF2B5EF4-FFF2-40B4-BE49-F238E27FC236}">
                <a16:creationId xmlns:a16="http://schemas.microsoft.com/office/drawing/2014/main" id="{8E9DC75C-E5CE-4449-8E6B-3C47BF86FCA7}"/>
              </a:ext>
            </a:extLst>
          </p:cNvPr>
          <p:cNvGrpSpPr>
            <a:grpSpLocks/>
          </p:cNvGrpSpPr>
          <p:nvPr userDrawn="1"/>
        </p:nvGrpSpPr>
        <p:grpSpPr>
          <a:xfrm>
            <a:off x="10847675" y="3540985"/>
            <a:ext cx="549896" cy="211391"/>
            <a:chOff x="12674105" y="2254254"/>
            <a:chExt cx="1356755" cy="521564"/>
          </a:xfrm>
        </p:grpSpPr>
        <p:sp>
          <p:nvSpPr>
            <p:cNvPr id="69" name="任意多边形: 形状 68">
              <a:extLst>
                <a:ext uri="{FF2B5EF4-FFF2-40B4-BE49-F238E27FC236}">
                  <a16:creationId xmlns:a16="http://schemas.microsoft.com/office/drawing/2014/main" id="{C1FEF3E5-0C28-444A-BC97-08544FAD93C3}"/>
                </a:ext>
              </a:extLst>
            </p:cNvPr>
            <p:cNvSpPr>
              <a:spLocks/>
            </p:cNvSpPr>
            <p:nvPr/>
          </p:nvSpPr>
          <p:spPr bwMode="auto">
            <a:xfrm flipH="1">
              <a:off x="12674105" y="2254254"/>
              <a:ext cx="1290266" cy="444223"/>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 name="任意多边形: 形状 69">
              <a:extLst>
                <a:ext uri="{FF2B5EF4-FFF2-40B4-BE49-F238E27FC236}">
                  <a16:creationId xmlns:a16="http://schemas.microsoft.com/office/drawing/2014/main" id="{F545EF9F-A661-4B14-B522-3A550DB0D3FD}"/>
                </a:ext>
              </a:extLst>
            </p:cNvPr>
            <p:cNvSpPr>
              <a:spLocks/>
            </p:cNvSpPr>
            <p:nvPr/>
          </p:nvSpPr>
          <p:spPr bwMode="auto">
            <a:xfrm flipH="1">
              <a:off x="12740594" y="2331595"/>
              <a:ext cx="1290266" cy="444223"/>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grpSp>
      <p:grpSp>
        <p:nvGrpSpPr>
          <p:cNvPr id="107" name="组合 106">
            <a:extLst>
              <a:ext uri="{FF2B5EF4-FFF2-40B4-BE49-F238E27FC236}">
                <a16:creationId xmlns:a16="http://schemas.microsoft.com/office/drawing/2014/main" id="{5E7A61AF-8A41-4BF9-BBC2-321DDB89CC09}"/>
              </a:ext>
            </a:extLst>
          </p:cNvPr>
          <p:cNvGrpSpPr/>
          <p:nvPr userDrawn="1"/>
        </p:nvGrpSpPr>
        <p:grpSpPr>
          <a:xfrm>
            <a:off x="11782411" y="4665025"/>
            <a:ext cx="388574" cy="153038"/>
            <a:chOff x="12002467" y="4665025"/>
            <a:chExt cx="536737" cy="211391"/>
          </a:xfrm>
        </p:grpSpPr>
        <p:sp>
          <p:nvSpPr>
            <p:cNvPr id="72" name="任意多边形: 形状 71">
              <a:extLst>
                <a:ext uri="{FF2B5EF4-FFF2-40B4-BE49-F238E27FC236}">
                  <a16:creationId xmlns:a16="http://schemas.microsoft.com/office/drawing/2014/main" id="{CFA89ECE-EB92-4142-9DC1-B723615E52AD}"/>
                </a:ext>
              </a:extLst>
            </p:cNvPr>
            <p:cNvSpPr>
              <a:spLocks/>
            </p:cNvSpPr>
            <p:nvPr/>
          </p:nvSpPr>
          <p:spPr bwMode="auto">
            <a:xfrm flipH="1">
              <a:off x="12002467" y="4665025"/>
              <a:ext cx="522948" cy="180045"/>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 name="任意多边形: 形状 72">
              <a:extLst>
                <a:ext uri="{FF2B5EF4-FFF2-40B4-BE49-F238E27FC236}">
                  <a16:creationId xmlns:a16="http://schemas.microsoft.com/office/drawing/2014/main" id="{452053E7-160A-40E0-9AC1-E27390080CCF}"/>
                </a:ext>
              </a:extLst>
            </p:cNvPr>
            <p:cNvSpPr>
              <a:spLocks/>
            </p:cNvSpPr>
            <p:nvPr/>
          </p:nvSpPr>
          <p:spPr bwMode="auto">
            <a:xfrm flipH="1">
              <a:off x="12016256" y="4696371"/>
              <a:ext cx="522948" cy="180045"/>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grpSp>
      <p:sp>
        <p:nvSpPr>
          <p:cNvPr id="9801" name="副标题 2"/>
          <p:cNvSpPr>
            <a:spLocks noGrp="1"/>
          </p:cNvSpPr>
          <p:nvPr userDrawn="1">
            <p:ph type="subTitle" idx="1" hasCustomPrompt="1"/>
          </p:nvPr>
        </p:nvSpPr>
        <p:spPr>
          <a:xfrm>
            <a:off x="900133" y="2934175"/>
            <a:ext cx="5342948" cy="546182"/>
          </a:xfrm>
        </p:spPr>
        <p:txBody>
          <a:bodyPr anchor="ctr" anchorCtr="0">
            <a:normAutofit/>
          </a:bodyPr>
          <a:lstStyle>
            <a:lvl1pPr marL="0" indent="0" algn="l">
              <a:buNone/>
              <a:defRPr sz="20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subtitle style</a:t>
            </a:r>
          </a:p>
        </p:txBody>
      </p:sp>
      <p:sp>
        <p:nvSpPr>
          <p:cNvPr id="9802" name="标题 1"/>
          <p:cNvSpPr>
            <a:spLocks noGrp="1"/>
          </p:cNvSpPr>
          <p:nvPr userDrawn="1">
            <p:ph type="ctrTitle" hasCustomPrompt="1"/>
          </p:nvPr>
        </p:nvSpPr>
        <p:spPr>
          <a:xfrm>
            <a:off x="900133" y="1665288"/>
            <a:ext cx="5342948" cy="1256269"/>
          </a:xfrm>
        </p:spPr>
        <p:txBody>
          <a:bodyPr anchor="b">
            <a:noAutofit/>
          </a:bodyPr>
          <a:lstStyle>
            <a:lvl1pPr algn="l">
              <a:lnSpc>
                <a:spcPct val="100000"/>
              </a:lnSpc>
              <a:defRPr lang="zh-CN" altLang="en-US" sz="4000" b="1" dirty="0">
                <a:solidFill>
                  <a:schemeClr val="tx1"/>
                </a:solidFill>
              </a:defRPr>
            </a:lvl1pPr>
          </a:lstStyle>
          <a:p>
            <a:r>
              <a:rPr lang="en-US" altLang="zh-CN" dirty="0"/>
              <a:t>Click to edit Master title style</a:t>
            </a:r>
            <a:endParaRPr lang="zh-CN" altLang="en-US" dirty="0"/>
          </a:p>
        </p:txBody>
      </p:sp>
      <p:sp>
        <p:nvSpPr>
          <p:cNvPr id="74" name="文本占位符 13">
            <a:extLst>
              <a:ext uri="{FF2B5EF4-FFF2-40B4-BE49-F238E27FC236}">
                <a16:creationId xmlns:a16="http://schemas.microsoft.com/office/drawing/2014/main" id="{DA05D9E8-4509-4C07-BCB6-9136A59D693D}"/>
              </a:ext>
            </a:extLst>
          </p:cNvPr>
          <p:cNvSpPr>
            <a:spLocks noGrp="1"/>
          </p:cNvSpPr>
          <p:nvPr userDrawn="1">
            <p:ph type="body" sz="quarter" idx="10" hasCustomPrompt="1"/>
          </p:nvPr>
        </p:nvSpPr>
        <p:spPr>
          <a:xfrm>
            <a:off x="887784" y="4113257"/>
            <a:ext cx="5465001" cy="371475"/>
          </a:xfrm>
        </p:spPr>
        <p:txBody>
          <a:bodyPr anchor="ctr">
            <a:normAutofit/>
          </a:bodyPr>
          <a:lstStyle>
            <a:lvl1pPr marL="0" indent="0" algn="l">
              <a:buClr>
                <a:schemeClr val="accent1"/>
              </a:buClr>
              <a:buFont typeface="Wingdings" panose="05000000000000000000" pitchFamily="2" charset="2"/>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75" name="文本占位符 13">
            <a:extLst>
              <a:ext uri="{FF2B5EF4-FFF2-40B4-BE49-F238E27FC236}">
                <a16:creationId xmlns:a16="http://schemas.microsoft.com/office/drawing/2014/main" id="{6A748CD7-B892-40CC-BFBC-687DD15CA988}"/>
              </a:ext>
            </a:extLst>
          </p:cNvPr>
          <p:cNvSpPr>
            <a:spLocks noGrp="1"/>
          </p:cNvSpPr>
          <p:nvPr userDrawn="1">
            <p:ph type="body" sz="quarter" idx="11" hasCustomPrompt="1"/>
          </p:nvPr>
        </p:nvSpPr>
        <p:spPr>
          <a:xfrm>
            <a:off x="887784" y="4484732"/>
            <a:ext cx="5465001" cy="371475"/>
          </a:xfrm>
        </p:spPr>
        <p:txBody>
          <a:bodyPr anchor="ctr">
            <a:normAutofit/>
          </a:bodyPr>
          <a:lstStyle>
            <a:lvl1pPr marL="0" indent="0" algn="l">
              <a:buClr>
                <a:schemeClr val="accent2"/>
              </a:buClr>
              <a:buFont typeface="Wingdings" panose="05000000000000000000" pitchFamily="2" charset="2"/>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3465800530"/>
      </p:ext>
    </p:extLst>
  </p:cSld>
  <p:clrMapOvr>
    <a:overrideClrMapping bg1="lt1" tx1="dk1" bg2="lt2" tx2="dk2" accent1="accent1" accent2="accent2" accent3="accent3" accent4="accent4" accent5="accent5" accent6="accent6" hlink="hlink" folHlink="folHlink"/>
  </p:clrMapOvr>
  <p:transition spd="slow">
    <p:cover/>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925" y="2349500"/>
            <a:ext cx="7374981" cy="625637"/>
          </a:xfrm>
        </p:spPr>
        <p:txBody>
          <a:bodyPr anchor="ctr">
            <a:normAutofit/>
          </a:bodyPr>
          <a:lstStyle>
            <a:lvl1pPr algn="l">
              <a:defRPr sz="2400" b="1">
                <a:solidFill>
                  <a:schemeClr val="tx1"/>
                </a:solidFill>
              </a:defRPr>
            </a:lvl1pPr>
          </a:lstStyle>
          <a:p>
            <a:r>
              <a:rPr lang="en-US" altLang="zh-CN" dirty="0"/>
              <a:t>Click to edit Master title style</a:t>
            </a:r>
            <a:endParaRPr lang="zh-CN" altLang="en-US" dirty="0"/>
          </a:p>
        </p:txBody>
      </p:sp>
      <p:sp>
        <p:nvSpPr>
          <p:cNvPr id="3" name="文本占位符 2"/>
          <p:cNvSpPr>
            <a:spLocks noGrp="1"/>
          </p:cNvSpPr>
          <p:nvPr>
            <p:ph type="body" idx="1" hasCustomPrompt="1"/>
          </p:nvPr>
        </p:nvSpPr>
        <p:spPr>
          <a:xfrm>
            <a:off x="669925" y="3142297"/>
            <a:ext cx="7374981" cy="1095375"/>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pic>
        <p:nvPicPr>
          <p:cNvPr id="5" name="图片 4">
            <a:extLst>
              <a:ext uri="{FF2B5EF4-FFF2-40B4-BE49-F238E27FC236}">
                <a16:creationId xmlns:a16="http://schemas.microsoft.com/office/drawing/2014/main" id="{252D6578-0C16-440A-9C49-B282690E3811}"/>
              </a:ext>
            </a:extLst>
          </p:cNvPr>
          <p:cNvPicPr>
            <a:picLocks noChangeAspect="1"/>
          </p:cNvPicPr>
          <p:nvPr userDrawn="1"/>
        </p:nvPicPr>
        <p:blipFill>
          <a:blip r:embed="rId2"/>
          <a:stretch>
            <a:fillRect/>
          </a:stretch>
        </p:blipFill>
        <p:spPr>
          <a:xfrm rot="2246564">
            <a:off x="7793160" y="1228385"/>
            <a:ext cx="4368672" cy="4401230"/>
          </a:xfrm>
          <a:prstGeom prst="rect">
            <a:avLst/>
          </a:prstGeom>
        </p:spPr>
      </p:pic>
    </p:spTree>
    <p:extLst>
      <p:ext uri="{BB962C8B-B14F-4D97-AF65-F5344CB8AC3E}">
        <p14:creationId xmlns:p14="http://schemas.microsoft.com/office/powerpoint/2010/main" val="485118814"/>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95325" y="1"/>
            <a:ext cx="10801350" cy="1015999"/>
          </a:xfrm>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6489D9C7-5DC6-4263-87FF-7C99F6FB63C3}" type="datetime1">
              <a:rPr lang="zh-CN" altLang="en-US" smtClean="0"/>
              <a:pPr/>
              <a:t>2019/11/1</a:t>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992010297"/>
      </p:ext>
    </p:extLst>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6B6CB-2F67-49BA-AE5C-8B6D1CC02E4C}"/>
              </a:ext>
            </a:extLst>
          </p:cNvPr>
          <p:cNvSpPr>
            <a:spLocks noGrp="1"/>
          </p:cNvSpPr>
          <p:nvPr>
            <p:ph type="title" hasCustomPrompt="1"/>
          </p:nvPr>
        </p:nvSpPr>
        <p:spPr/>
        <p:txBody>
          <a:bodyPr/>
          <a:lstStyle/>
          <a:p>
            <a:r>
              <a:rPr lang="en-US" altLang="zh-CN" dirty="0"/>
              <a:t>Click to edit Master title style</a:t>
            </a:r>
            <a:endParaRPr lang="zh-CN" altLang="en-US" dirty="0"/>
          </a:p>
        </p:txBody>
      </p:sp>
      <p:sp>
        <p:nvSpPr>
          <p:cNvPr id="6" name="日期占位符 5"/>
          <p:cNvSpPr>
            <a:spLocks noGrp="1"/>
          </p:cNvSpPr>
          <p:nvPr>
            <p:ph type="dt" sz="half" idx="10"/>
          </p:nvPr>
        </p:nvSpPr>
        <p:spPr/>
        <p:txBody>
          <a:bodyPr/>
          <a:lstStyle/>
          <a:p>
            <a:fld id="{6489D9C7-5DC6-4263-87FF-7C99F6FB63C3}" type="datetime1">
              <a:rPr lang="zh-CN" altLang="en-US" smtClean="0"/>
              <a:pPr/>
              <a:t>2019/11/1</a:t>
            </a:fld>
            <a:endParaRPr lang="zh-CN" altLang="en-US"/>
          </a:p>
        </p:txBody>
      </p:sp>
      <p:sp>
        <p:nvSpPr>
          <p:cNvPr id="7" name="页脚占位符 6"/>
          <p:cNvSpPr>
            <a:spLocks noGrp="1"/>
          </p:cNvSpPr>
          <p:nvPr>
            <p:ph type="ftr" sz="quarter" idx="11"/>
          </p:nvPr>
        </p:nvSpPr>
        <p:spPr/>
        <p:txBody>
          <a:bodyPr/>
          <a:lstStyle/>
          <a:p>
            <a:r>
              <a:rPr lang="en-US" altLang="zh-CN"/>
              <a:t>www.islide.cc</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411741070"/>
      </p:ext>
    </p:extLst>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8474947"/>
      </p:ext>
    </p:extLst>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accent2"/>
        </a:solidFill>
        <a:effectLst/>
      </p:bgPr>
    </p:bg>
    <p:spTree>
      <p:nvGrpSpPr>
        <p:cNvPr id="1" name=""/>
        <p:cNvGrpSpPr/>
        <p:nvPr/>
      </p:nvGrpSpPr>
      <p:grpSpPr>
        <a:xfrm>
          <a:off x="0" y="0"/>
          <a:ext cx="0" cy="0"/>
          <a:chOff x="0" y="0"/>
          <a:chExt cx="0" cy="0"/>
        </a:xfrm>
      </p:grpSpPr>
      <p:sp>
        <p:nvSpPr>
          <p:cNvPr id="7" name="文本占位符 62">
            <a:extLst>
              <a:ext uri="{FF2B5EF4-FFF2-40B4-BE49-F238E27FC236}">
                <a16:creationId xmlns:a16="http://schemas.microsoft.com/office/drawing/2014/main" id="{1EBC57C5-172A-4174-AB5C-5990566F71CA}"/>
              </a:ext>
            </a:extLst>
          </p:cNvPr>
          <p:cNvSpPr>
            <a:spLocks noGrp="1"/>
          </p:cNvSpPr>
          <p:nvPr>
            <p:ph type="body" sz="quarter" idx="17" hasCustomPrompt="1"/>
          </p:nvPr>
        </p:nvSpPr>
        <p:spPr>
          <a:xfrm>
            <a:off x="695325" y="5574270"/>
            <a:ext cx="10801350"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0" name="任意多边形: 形状 9">
            <a:extLst>
              <a:ext uri="{FF2B5EF4-FFF2-40B4-BE49-F238E27FC236}">
                <a16:creationId xmlns:a16="http://schemas.microsoft.com/office/drawing/2014/main" id="{0CD40A7C-53ED-4A20-A888-D6C06761B7D5}"/>
              </a:ext>
            </a:extLst>
          </p:cNvPr>
          <p:cNvSpPr>
            <a:spLocks/>
          </p:cNvSpPr>
          <p:nvPr userDrawn="1"/>
        </p:nvSpPr>
        <p:spPr bwMode="auto">
          <a:xfrm>
            <a:off x="3296753" y="3683000"/>
            <a:ext cx="6379985" cy="1712169"/>
          </a:xfrm>
          <a:custGeom>
            <a:avLst/>
            <a:gdLst>
              <a:gd name="connsiteX0" fmla="*/ 5132895 w 6379985"/>
              <a:gd name="connsiteY0" fmla="*/ 435026 h 1712169"/>
              <a:gd name="connsiteX1" fmla="*/ 5445579 w 6379985"/>
              <a:gd name="connsiteY1" fmla="*/ 447929 h 1712169"/>
              <a:gd name="connsiteX2" fmla="*/ 5742145 w 6379985"/>
              <a:gd name="connsiteY2" fmla="*/ 526963 h 1712169"/>
              <a:gd name="connsiteX3" fmla="*/ 6098346 w 6379985"/>
              <a:gd name="connsiteY3" fmla="*/ 685029 h 1712169"/>
              <a:gd name="connsiteX4" fmla="*/ 6235346 w 6379985"/>
              <a:gd name="connsiteY4" fmla="*/ 802773 h 1712169"/>
              <a:gd name="connsiteX5" fmla="*/ 6328829 w 6379985"/>
              <a:gd name="connsiteY5" fmla="*/ 936645 h 1712169"/>
              <a:gd name="connsiteX6" fmla="*/ 6349782 w 6379985"/>
              <a:gd name="connsiteY6" fmla="*/ 1278585 h 1712169"/>
              <a:gd name="connsiteX7" fmla="*/ 6306264 w 6379985"/>
              <a:gd name="connsiteY7" fmla="*/ 1338263 h 1712169"/>
              <a:gd name="connsiteX8" fmla="*/ 6282087 w 6379985"/>
              <a:gd name="connsiteY8" fmla="*/ 970517 h 1712169"/>
              <a:gd name="connsiteX9" fmla="*/ 6296593 w 6379985"/>
              <a:gd name="connsiteY9" fmla="*/ 904387 h 1712169"/>
              <a:gd name="connsiteX10" fmla="*/ 6259523 w 6379985"/>
              <a:gd name="connsiteY10" fmla="*/ 926968 h 1712169"/>
              <a:gd name="connsiteX11" fmla="*/ 6251464 w 6379985"/>
              <a:gd name="connsiteY11" fmla="*/ 918903 h 1712169"/>
              <a:gd name="connsiteX12" fmla="*/ 6183769 w 6379985"/>
              <a:gd name="connsiteY12" fmla="*/ 812450 h 1712169"/>
              <a:gd name="connsiteX13" fmla="*/ 6122522 w 6379985"/>
              <a:gd name="connsiteY13" fmla="*/ 741482 h 1712169"/>
              <a:gd name="connsiteX14" fmla="*/ 6040322 w 6379985"/>
              <a:gd name="connsiteY14" fmla="*/ 715675 h 1712169"/>
              <a:gd name="connsiteX15" fmla="*/ 5835627 w 6379985"/>
              <a:gd name="connsiteY15" fmla="*/ 636641 h 1712169"/>
              <a:gd name="connsiteX16" fmla="*/ 5719580 w 6379985"/>
              <a:gd name="connsiteY16" fmla="*/ 585028 h 1712169"/>
              <a:gd name="connsiteX17" fmla="*/ 5695403 w 6379985"/>
              <a:gd name="connsiteY17" fmla="*/ 580189 h 1712169"/>
              <a:gd name="connsiteX18" fmla="*/ 5437520 w 6379985"/>
              <a:gd name="connsiteY18" fmla="*/ 539866 h 1712169"/>
              <a:gd name="connsiteX19" fmla="*/ 5178025 w 6379985"/>
              <a:gd name="connsiteY19" fmla="*/ 507608 h 1712169"/>
              <a:gd name="connsiteX20" fmla="*/ 5108719 w 6379985"/>
              <a:gd name="connsiteY20" fmla="*/ 505995 h 1712169"/>
              <a:gd name="connsiteX21" fmla="*/ 4949154 w 6379985"/>
              <a:gd name="connsiteY21" fmla="*/ 489865 h 1712169"/>
              <a:gd name="connsiteX22" fmla="*/ 4820212 w 6379985"/>
              <a:gd name="connsiteY22" fmla="*/ 504382 h 1712169"/>
              <a:gd name="connsiteX23" fmla="*/ 4846001 w 6379985"/>
              <a:gd name="connsiteY23" fmla="*/ 472123 h 1712169"/>
              <a:gd name="connsiteX24" fmla="*/ 4607459 w 6379985"/>
              <a:gd name="connsiteY24" fmla="*/ 485027 h 1712169"/>
              <a:gd name="connsiteX25" fmla="*/ 4604235 w 6379985"/>
              <a:gd name="connsiteY25" fmla="*/ 464059 h 1712169"/>
              <a:gd name="connsiteX26" fmla="*/ 4744459 w 6379985"/>
              <a:gd name="connsiteY26" fmla="*/ 441478 h 1712169"/>
              <a:gd name="connsiteX27" fmla="*/ 5132895 w 6379985"/>
              <a:gd name="connsiteY27" fmla="*/ 435026 h 1712169"/>
              <a:gd name="connsiteX28" fmla="*/ 1721987 w 6379985"/>
              <a:gd name="connsiteY28" fmla="*/ 0 h 1712169"/>
              <a:gd name="connsiteX29" fmla="*/ 1805795 w 6379985"/>
              <a:gd name="connsiteY29" fmla="*/ 193532 h 1712169"/>
              <a:gd name="connsiteX30" fmla="*/ 1668802 w 6379985"/>
              <a:gd name="connsiteY30" fmla="*/ 546729 h 1712169"/>
              <a:gd name="connsiteX31" fmla="*/ 1810630 w 6379985"/>
              <a:gd name="connsiteY31" fmla="*/ 532214 h 1712169"/>
              <a:gd name="connsiteX32" fmla="*/ 2097511 w 6379985"/>
              <a:gd name="connsiteY32" fmla="*/ 503184 h 1712169"/>
              <a:gd name="connsiteX33" fmla="*/ 2550396 w 6379985"/>
              <a:gd name="connsiteY33" fmla="*/ 445125 h 1712169"/>
              <a:gd name="connsiteX34" fmla="*/ 2959766 w 6379985"/>
              <a:gd name="connsiteY34" fmla="*/ 416094 h 1712169"/>
              <a:gd name="connsiteX35" fmla="*/ 3162839 w 6379985"/>
              <a:gd name="connsiteY35" fmla="*/ 399967 h 1712169"/>
              <a:gd name="connsiteX36" fmla="*/ 3269210 w 6379985"/>
              <a:gd name="connsiteY36" fmla="*/ 414482 h 1712169"/>
              <a:gd name="connsiteX37" fmla="*/ 3382029 w 6379985"/>
              <a:gd name="connsiteY37" fmla="*/ 401580 h 1712169"/>
              <a:gd name="connsiteX38" fmla="*/ 3375582 w 6379985"/>
              <a:gd name="connsiteY38" fmla="*/ 430609 h 1712169"/>
              <a:gd name="connsiteX39" fmla="*/ 3947732 w 6379985"/>
              <a:gd name="connsiteY39" fmla="*/ 430609 h 1712169"/>
              <a:gd name="connsiteX40" fmla="*/ 3950955 w 6379985"/>
              <a:gd name="connsiteY40" fmla="*/ 512861 h 1712169"/>
              <a:gd name="connsiteX41" fmla="*/ 3784951 w 6379985"/>
              <a:gd name="connsiteY41" fmla="*/ 475767 h 1712169"/>
              <a:gd name="connsiteX42" fmla="*/ 3773669 w 6379985"/>
              <a:gd name="connsiteY42" fmla="*/ 475767 h 1712169"/>
              <a:gd name="connsiteX43" fmla="*/ 3367523 w 6379985"/>
              <a:gd name="connsiteY43" fmla="*/ 482218 h 1712169"/>
              <a:gd name="connsiteX44" fmla="*/ 3290162 w 6379985"/>
              <a:gd name="connsiteY44" fmla="*/ 482218 h 1712169"/>
              <a:gd name="connsiteX45" fmla="*/ 3114488 w 6379985"/>
              <a:gd name="connsiteY45" fmla="*/ 482218 h 1712169"/>
              <a:gd name="connsiteX46" fmla="*/ 3066137 w 6379985"/>
              <a:gd name="connsiteY46" fmla="*/ 493508 h 1712169"/>
              <a:gd name="connsiteX47" fmla="*/ 2759916 w 6379985"/>
              <a:gd name="connsiteY47" fmla="*/ 517699 h 1712169"/>
              <a:gd name="connsiteX48" fmla="*/ 2474647 w 6379985"/>
              <a:gd name="connsiteY48" fmla="*/ 556406 h 1712169"/>
              <a:gd name="connsiteX49" fmla="*/ 1939566 w 6379985"/>
              <a:gd name="connsiteY49" fmla="*/ 619304 h 1712169"/>
              <a:gd name="connsiteX50" fmla="*/ 1809019 w 6379985"/>
              <a:gd name="connsiteY50" fmla="*/ 640270 h 1712169"/>
              <a:gd name="connsiteX51" fmla="*/ 1480234 w 6379985"/>
              <a:gd name="connsiteY51" fmla="*/ 916053 h 1712169"/>
              <a:gd name="connsiteX52" fmla="*/ 1757445 w 6379985"/>
              <a:gd name="connsiteY52" fmla="*/ 753164 h 1712169"/>
              <a:gd name="connsiteX53" fmla="*/ 1865428 w 6379985"/>
              <a:gd name="connsiteY53" fmla="*/ 730585 h 1712169"/>
              <a:gd name="connsiteX54" fmla="*/ 1929896 w 6379985"/>
              <a:gd name="connsiteY54" fmla="*/ 857994 h 1712169"/>
              <a:gd name="connsiteX55" fmla="*/ 1780008 w 6379985"/>
              <a:gd name="connsiteY55" fmla="*/ 1186999 h 1712169"/>
              <a:gd name="connsiteX56" fmla="*/ 1630121 w 6379985"/>
              <a:gd name="connsiteY56" fmla="*/ 1533744 h 1712169"/>
              <a:gd name="connsiteX57" fmla="*/ 1746163 w 6379985"/>
              <a:gd name="connsiteY57" fmla="*/ 1448267 h 1712169"/>
              <a:gd name="connsiteX58" fmla="*/ 1839641 w 6379985"/>
              <a:gd name="connsiteY58" fmla="*/ 1303118 h 1712169"/>
              <a:gd name="connsiteX59" fmla="*/ 2013703 w 6379985"/>
              <a:gd name="connsiteY59" fmla="*/ 1009594 h 1712169"/>
              <a:gd name="connsiteX60" fmla="*/ 2398898 w 6379985"/>
              <a:gd name="connsiteY60" fmla="*/ 791870 h 1712169"/>
              <a:gd name="connsiteX61" fmla="*/ 2489152 w 6379985"/>
              <a:gd name="connsiteY61" fmla="*/ 807998 h 1712169"/>
              <a:gd name="connsiteX62" fmla="*/ 2555231 w 6379985"/>
              <a:gd name="connsiteY62" fmla="*/ 888636 h 1712169"/>
              <a:gd name="connsiteX63" fmla="*/ 2561678 w 6379985"/>
              <a:gd name="connsiteY63" fmla="*/ 927343 h 1712169"/>
              <a:gd name="connsiteX64" fmla="*/ 2526221 w 6379985"/>
              <a:gd name="connsiteY64" fmla="*/ 945083 h 1712169"/>
              <a:gd name="connsiteX65" fmla="*/ 2421461 w 6379985"/>
              <a:gd name="connsiteY65" fmla="*/ 967662 h 1712169"/>
              <a:gd name="connsiteX66" fmla="*/ 2099123 w 6379985"/>
              <a:gd name="connsiteY66" fmla="*/ 1227318 h 1712169"/>
              <a:gd name="connsiteX67" fmla="*/ 2010480 w 6379985"/>
              <a:gd name="connsiteY67" fmla="*/ 1470846 h 1712169"/>
              <a:gd name="connsiteX68" fmla="*/ 2057219 w 6379985"/>
              <a:gd name="connsiteY68" fmla="*/ 1522455 h 1712169"/>
              <a:gd name="connsiteX69" fmla="*/ 2327983 w 6379985"/>
              <a:gd name="connsiteY69" fmla="*/ 1324084 h 1712169"/>
              <a:gd name="connsiteX70" fmla="*/ 2350547 w 6379985"/>
              <a:gd name="connsiteY70" fmla="*/ 1270863 h 1712169"/>
              <a:gd name="connsiteX71" fmla="*/ 2635816 w 6379985"/>
              <a:gd name="connsiteY71" fmla="*/ 883798 h 1712169"/>
              <a:gd name="connsiteX72" fmla="*/ 2679332 w 6379985"/>
              <a:gd name="connsiteY72" fmla="*/ 1051526 h 1712169"/>
              <a:gd name="connsiteX73" fmla="*/ 2539115 w 6379985"/>
              <a:gd name="connsiteY73" fmla="*/ 1385369 h 1712169"/>
              <a:gd name="connsiteX74" fmla="*/ 2500434 w 6379985"/>
              <a:gd name="connsiteY74" fmla="*/ 1495038 h 1712169"/>
              <a:gd name="connsiteX75" fmla="*/ 2732517 w 6379985"/>
              <a:gd name="connsiteY75" fmla="*/ 1333761 h 1712169"/>
              <a:gd name="connsiteX76" fmla="*/ 2771198 w 6379985"/>
              <a:gd name="connsiteY76" fmla="*/ 1277314 h 1712169"/>
              <a:gd name="connsiteX77" fmla="*/ 2996835 w 6379985"/>
              <a:gd name="connsiteY77" fmla="*/ 848317 h 1712169"/>
              <a:gd name="connsiteX78" fmla="*/ 3053244 w 6379985"/>
              <a:gd name="connsiteY78" fmla="*/ 801547 h 1712169"/>
              <a:gd name="connsiteX79" fmla="*/ 3111265 w 6379985"/>
              <a:gd name="connsiteY79" fmla="*/ 887024 h 1712169"/>
              <a:gd name="connsiteX80" fmla="*/ 3103206 w 6379985"/>
              <a:gd name="connsiteY80" fmla="*/ 977339 h 1712169"/>
              <a:gd name="connsiteX81" fmla="*/ 3286939 w 6379985"/>
              <a:gd name="connsiteY81" fmla="*/ 841866 h 1712169"/>
              <a:gd name="connsiteX82" fmla="*/ 3430379 w 6379985"/>
              <a:gd name="connsiteY82" fmla="*/ 859606 h 1712169"/>
              <a:gd name="connsiteX83" fmla="*/ 3446496 w 6379985"/>
              <a:gd name="connsiteY83" fmla="*/ 1025722 h 1712169"/>
              <a:gd name="connsiteX84" fmla="*/ 3327231 w 6379985"/>
              <a:gd name="connsiteY84" fmla="*/ 1298280 h 1712169"/>
              <a:gd name="connsiteX85" fmla="*/ 3245035 w 6379985"/>
              <a:gd name="connsiteY85" fmla="*/ 1522455 h 1712169"/>
              <a:gd name="connsiteX86" fmla="*/ 3267599 w 6379985"/>
              <a:gd name="connsiteY86" fmla="*/ 1545034 h 1712169"/>
              <a:gd name="connsiteX87" fmla="*/ 3525469 w 6379985"/>
              <a:gd name="connsiteY87" fmla="*/ 1454718 h 1712169"/>
              <a:gd name="connsiteX88" fmla="*/ 3551256 w 6379985"/>
              <a:gd name="connsiteY88" fmla="*/ 1427301 h 1712169"/>
              <a:gd name="connsiteX89" fmla="*/ 3802680 w 6379985"/>
              <a:gd name="connsiteY89" fmla="*/ 820900 h 1712169"/>
              <a:gd name="connsiteX90" fmla="*/ 3950955 w 6379985"/>
              <a:gd name="connsiteY90" fmla="*/ 512861 h 1712169"/>
              <a:gd name="connsiteX91" fmla="*/ 4065385 w 6379985"/>
              <a:gd name="connsiteY91" fmla="*/ 327392 h 1712169"/>
              <a:gd name="connsiteX92" fmla="*/ 4128241 w 6379985"/>
              <a:gd name="connsiteY92" fmla="*/ 320941 h 1712169"/>
              <a:gd name="connsiteX93" fmla="*/ 4340984 w 6379985"/>
              <a:gd name="connsiteY93" fmla="*/ 374162 h 1712169"/>
              <a:gd name="connsiteX94" fmla="*/ 4547281 w 6379985"/>
              <a:gd name="connsiteY94" fmla="*/ 396741 h 1712169"/>
              <a:gd name="connsiteX95" fmla="*/ 4434462 w 6379985"/>
              <a:gd name="connsiteY95" fmla="*/ 414482 h 1712169"/>
              <a:gd name="connsiteX96" fmla="*/ 4434462 w 6379985"/>
              <a:gd name="connsiteY96" fmla="*/ 425771 h 1712169"/>
              <a:gd name="connsiteX97" fmla="*/ 4494095 w 6379985"/>
              <a:gd name="connsiteY97" fmla="*/ 430609 h 1712169"/>
              <a:gd name="connsiteX98" fmla="*/ 4495707 w 6379985"/>
              <a:gd name="connsiteY98" fmla="*/ 443512 h 1712169"/>
              <a:gd name="connsiteX99" fmla="*/ 4382888 w 6379985"/>
              <a:gd name="connsiteY99" fmla="*/ 467703 h 1712169"/>
              <a:gd name="connsiteX100" fmla="*/ 4426404 w 6379985"/>
              <a:gd name="connsiteY100" fmla="*/ 495120 h 1712169"/>
              <a:gd name="connsiteX101" fmla="*/ 4215273 w 6379985"/>
              <a:gd name="connsiteY101" fmla="*/ 556406 h 1712169"/>
              <a:gd name="connsiteX102" fmla="*/ 4165310 w 6379985"/>
              <a:gd name="connsiteY102" fmla="*/ 604789 h 1712169"/>
              <a:gd name="connsiteX103" fmla="*/ 4039598 w 6379985"/>
              <a:gd name="connsiteY103" fmla="*/ 937019 h 1712169"/>
              <a:gd name="connsiteX104" fmla="*/ 4013811 w 6379985"/>
              <a:gd name="connsiteY104" fmla="*/ 1064428 h 1712169"/>
              <a:gd name="connsiteX105" fmla="*/ 4247506 w 6379985"/>
              <a:gd name="connsiteY105" fmla="*/ 935407 h 1712169"/>
              <a:gd name="connsiteX106" fmla="*/ 4332926 w 6379985"/>
              <a:gd name="connsiteY106" fmla="*/ 954760 h 1712169"/>
              <a:gd name="connsiteX107" fmla="*/ 4311974 w 6379985"/>
              <a:gd name="connsiteY107" fmla="*/ 1027334 h 1712169"/>
              <a:gd name="connsiteX108" fmla="*/ 3978354 w 6379985"/>
              <a:gd name="connsiteY108" fmla="*/ 1236995 h 1712169"/>
              <a:gd name="connsiteX109" fmla="*/ 3965461 w 6379985"/>
              <a:gd name="connsiteY109" fmla="*/ 1346663 h 1712169"/>
              <a:gd name="connsiteX110" fmla="*/ 4020258 w 6379985"/>
              <a:gd name="connsiteY110" fmla="*/ 1411174 h 1712169"/>
              <a:gd name="connsiteX111" fmla="*/ 4326479 w 6379985"/>
              <a:gd name="connsiteY111" fmla="*/ 1469233 h 1712169"/>
              <a:gd name="connsiteX112" fmla="*/ 4340984 w 6379985"/>
              <a:gd name="connsiteY112" fmla="*/ 1457944 h 1712169"/>
              <a:gd name="connsiteX113" fmla="*/ 4450579 w 6379985"/>
              <a:gd name="connsiteY113" fmla="*/ 1430527 h 1712169"/>
              <a:gd name="connsiteX114" fmla="*/ 4645594 w 6379985"/>
              <a:gd name="connsiteY114" fmla="*/ 1483748 h 1712169"/>
              <a:gd name="connsiteX115" fmla="*/ 4751966 w 6379985"/>
              <a:gd name="connsiteY115" fmla="*/ 1432140 h 1712169"/>
              <a:gd name="connsiteX116" fmla="*/ 4721344 w 6379985"/>
              <a:gd name="connsiteY116" fmla="*/ 1333761 h 1712169"/>
              <a:gd name="connsiteX117" fmla="*/ 4645594 w 6379985"/>
              <a:gd name="connsiteY117" fmla="*/ 1274088 h 1712169"/>
              <a:gd name="connsiteX118" fmla="*/ 4532776 w 6379985"/>
              <a:gd name="connsiteY118" fmla="*/ 1087007 h 1712169"/>
              <a:gd name="connsiteX119" fmla="*/ 4742296 w 6379985"/>
              <a:gd name="connsiteY119" fmla="*/ 896700 h 1712169"/>
              <a:gd name="connsiteX120" fmla="*/ 5056575 w 6379985"/>
              <a:gd name="connsiteY120" fmla="*/ 1091845 h 1712169"/>
              <a:gd name="connsiteX121" fmla="*/ 5058187 w 6379985"/>
              <a:gd name="connsiteY121" fmla="*/ 1141841 h 1712169"/>
              <a:gd name="connsiteX122" fmla="*/ 5008225 w 6379985"/>
              <a:gd name="connsiteY122" fmla="*/ 1133777 h 1712169"/>
              <a:gd name="connsiteX123" fmla="*/ 4751966 w 6379985"/>
              <a:gd name="connsiteY123" fmla="*/ 1067654 h 1712169"/>
              <a:gd name="connsiteX124" fmla="*/ 4674605 w 6379985"/>
              <a:gd name="connsiteY124" fmla="*/ 1132164 h 1712169"/>
              <a:gd name="connsiteX125" fmla="*/ 4724567 w 6379985"/>
              <a:gd name="connsiteY125" fmla="*/ 1193450 h 1712169"/>
              <a:gd name="connsiteX126" fmla="*/ 4917970 w 6379985"/>
              <a:gd name="connsiteY126" fmla="*/ 1404723 h 1712169"/>
              <a:gd name="connsiteX127" fmla="*/ 4856726 w 6379985"/>
              <a:gd name="connsiteY127" fmla="*/ 1624059 h 1712169"/>
              <a:gd name="connsiteX128" fmla="*/ 4486037 w 6379985"/>
              <a:gd name="connsiteY128" fmla="*/ 1606319 h 1712169"/>
              <a:gd name="connsiteX129" fmla="*/ 4276517 w 6379985"/>
              <a:gd name="connsiteY129" fmla="*/ 1583740 h 1712169"/>
              <a:gd name="connsiteX130" fmla="*/ 4013811 w 6379985"/>
              <a:gd name="connsiteY130" fmla="*/ 1562774 h 1712169"/>
              <a:gd name="connsiteX131" fmla="*/ 3939674 w 6379985"/>
              <a:gd name="connsiteY131" fmla="*/ 1490199 h 1712169"/>
              <a:gd name="connsiteX132" fmla="*/ 3863924 w 6379985"/>
              <a:gd name="connsiteY132" fmla="*/ 1409561 h 1712169"/>
              <a:gd name="connsiteX133" fmla="*/ 3818797 w 6379985"/>
              <a:gd name="connsiteY133" fmla="*/ 1485361 h 1712169"/>
              <a:gd name="connsiteX134" fmla="*/ 3673745 w 6379985"/>
              <a:gd name="connsiteY134" fmla="*/ 1665991 h 1712169"/>
              <a:gd name="connsiteX135" fmla="*/ 3523857 w 6379985"/>
              <a:gd name="connsiteY135" fmla="*/ 1595029 h 1712169"/>
              <a:gd name="connsiteX136" fmla="*/ 3510964 w 6379985"/>
              <a:gd name="connsiteY136" fmla="*/ 1527293 h 1712169"/>
              <a:gd name="connsiteX137" fmla="*/ 3293386 w 6379985"/>
              <a:gd name="connsiteY137" fmla="*/ 1627285 h 1712169"/>
              <a:gd name="connsiteX138" fmla="*/ 3067749 w 6379985"/>
              <a:gd name="connsiteY138" fmla="*/ 1517616 h 1712169"/>
              <a:gd name="connsiteX139" fmla="*/ 3117711 w 6379985"/>
              <a:gd name="connsiteY139" fmla="*/ 1254735 h 1712169"/>
              <a:gd name="connsiteX140" fmla="*/ 3224083 w 6379985"/>
              <a:gd name="connsiteY140" fmla="*/ 1054752 h 1712169"/>
              <a:gd name="connsiteX141" fmla="*/ 3251482 w 6379985"/>
              <a:gd name="connsiteY141" fmla="*/ 991854 h 1712169"/>
              <a:gd name="connsiteX142" fmla="*/ 2996835 w 6379985"/>
              <a:gd name="connsiteY142" fmla="*/ 1269250 h 1712169"/>
              <a:gd name="connsiteX143" fmla="*/ 2856618 w 6379985"/>
              <a:gd name="connsiteY143" fmla="*/ 1578902 h 1712169"/>
              <a:gd name="connsiteX144" fmla="*/ 2790538 w 6379985"/>
              <a:gd name="connsiteY144" fmla="*/ 1619221 h 1712169"/>
              <a:gd name="connsiteX145" fmla="*/ 2684167 w 6379985"/>
              <a:gd name="connsiteY145" fmla="*/ 1525680 h 1712169"/>
              <a:gd name="connsiteX146" fmla="*/ 2684167 w 6379985"/>
              <a:gd name="connsiteY146" fmla="*/ 1499876 h 1712169"/>
              <a:gd name="connsiteX147" fmla="*/ 2490764 w 6379985"/>
              <a:gd name="connsiteY147" fmla="*/ 1619221 h 1712169"/>
              <a:gd name="connsiteX148" fmla="*/ 2300584 w 6379985"/>
              <a:gd name="connsiteY148" fmla="*/ 1509553 h 1712169"/>
              <a:gd name="connsiteX149" fmla="*/ 2157144 w 6379985"/>
              <a:gd name="connsiteY149" fmla="*/ 1590191 h 1712169"/>
              <a:gd name="connsiteX150" fmla="*/ 1825136 w 6379985"/>
              <a:gd name="connsiteY150" fmla="*/ 1504714 h 1712169"/>
              <a:gd name="connsiteX151" fmla="*/ 1667190 w 6379985"/>
              <a:gd name="connsiteY151" fmla="*/ 1611157 h 1712169"/>
              <a:gd name="connsiteX152" fmla="*/ 1485069 w 6379985"/>
              <a:gd name="connsiteY152" fmla="*/ 1615995 h 1712169"/>
              <a:gd name="connsiteX153" fmla="*/ 1418990 w 6379985"/>
              <a:gd name="connsiteY153" fmla="*/ 1461170 h 1712169"/>
              <a:gd name="connsiteX154" fmla="*/ 1554372 w 6379985"/>
              <a:gd name="connsiteY154" fmla="*/ 1122488 h 1712169"/>
              <a:gd name="connsiteX155" fmla="*/ 1717152 w 6379985"/>
              <a:gd name="connsiteY155" fmla="*/ 867670 h 1712169"/>
              <a:gd name="connsiteX156" fmla="*/ 1554372 w 6379985"/>
              <a:gd name="connsiteY156" fmla="*/ 962824 h 1712169"/>
              <a:gd name="connsiteX157" fmla="*/ 1232034 w 6379985"/>
              <a:gd name="connsiteY157" fmla="*/ 1320859 h 1712169"/>
              <a:gd name="connsiteX158" fmla="*/ 1033796 w 6379985"/>
              <a:gd name="connsiteY158" fmla="*/ 1622446 h 1712169"/>
              <a:gd name="connsiteX159" fmla="*/ 990280 w 6379985"/>
              <a:gd name="connsiteY159" fmla="*/ 1640187 h 1712169"/>
              <a:gd name="connsiteX160" fmla="*/ 959658 w 6379985"/>
              <a:gd name="connsiteY160" fmla="*/ 1606319 h 1712169"/>
              <a:gd name="connsiteX161" fmla="*/ 970940 w 6379985"/>
              <a:gd name="connsiteY161" fmla="*/ 1430527 h 1712169"/>
              <a:gd name="connsiteX162" fmla="*/ 1309395 w 6379985"/>
              <a:gd name="connsiteY162" fmla="*/ 753164 h 1712169"/>
              <a:gd name="connsiteX163" fmla="*/ 1311006 w 6379985"/>
              <a:gd name="connsiteY163" fmla="*/ 740261 h 1712169"/>
              <a:gd name="connsiteX164" fmla="*/ 1294889 w 6379985"/>
              <a:gd name="connsiteY164" fmla="*/ 733810 h 1712169"/>
              <a:gd name="connsiteX165" fmla="*/ 962881 w 6379985"/>
              <a:gd name="connsiteY165" fmla="*/ 785419 h 1712169"/>
              <a:gd name="connsiteX166" fmla="*/ 832334 w 6379985"/>
              <a:gd name="connsiteY166" fmla="*/ 907990 h 1712169"/>
              <a:gd name="connsiteX167" fmla="*/ 637320 w 6379985"/>
              <a:gd name="connsiteY167" fmla="*/ 1259573 h 1712169"/>
              <a:gd name="connsiteX168" fmla="*/ 495491 w 6379985"/>
              <a:gd name="connsiteY168" fmla="*/ 1567612 h 1712169"/>
              <a:gd name="connsiteX169" fmla="*/ 558347 w 6379985"/>
              <a:gd name="connsiteY169" fmla="*/ 1640187 h 1712169"/>
              <a:gd name="connsiteX170" fmla="*/ 814606 w 6379985"/>
              <a:gd name="connsiteY170" fmla="*/ 1593417 h 1712169"/>
              <a:gd name="connsiteX171" fmla="*/ 685671 w 6379985"/>
              <a:gd name="connsiteY171" fmla="*/ 1688570 h 1712169"/>
              <a:gd name="connsiteX172" fmla="*/ 532560 w 6379985"/>
              <a:gd name="connsiteY172" fmla="*/ 1711149 h 1712169"/>
              <a:gd name="connsiteX173" fmla="*/ 342380 w 6379985"/>
              <a:gd name="connsiteY173" fmla="*/ 1535357 h 1712169"/>
              <a:gd name="connsiteX174" fmla="*/ 405236 w 6379985"/>
              <a:gd name="connsiteY174" fmla="*/ 1198288 h 1712169"/>
              <a:gd name="connsiteX175" fmla="*/ 609921 w 6379985"/>
              <a:gd name="connsiteY175" fmla="*/ 811223 h 1712169"/>
              <a:gd name="connsiteX176" fmla="*/ 464869 w 6379985"/>
              <a:gd name="connsiteY176" fmla="*/ 835415 h 1712169"/>
              <a:gd name="connsiteX177" fmla="*/ 58723 w 6379985"/>
              <a:gd name="connsiteY177" fmla="*/ 728972 h 1712169"/>
              <a:gd name="connsiteX178" fmla="*/ 8761 w 6379985"/>
              <a:gd name="connsiteY178" fmla="*/ 587048 h 1712169"/>
              <a:gd name="connsiteX179" fmla="*/ 110297 w 6379985"/>
              <a:gd name="connsiteY179" fmla="*/ 451576 h 1712169"/>
              <a:gd name="connsiteX180" fmla="*/ 244067 w 6379985"/>
              <a:gd name="connsiteY180" fmla="*/ 572533 h 1712169"/>
              <a:gd name="connsiteX181" fmla="*/ 223116 w 6379985"/>
              <a:gd name="connsiteY181" fmla="*/ 662848 h 1712169"/>
              <a:gd name="connsiteX182" fmla="*/ 343992 w 6379985"/>
              <a:gd name="connsiteY182" fmla="*/ 669300 h 1712169"/>
              <a:gd name="connsiteX183" fmla="*/ 498714 w 6379985"/>
              <a:gd name="connsiteY183" fmla="*/ 659623 h 1712169"/>
              <a:gd name="connsiteX184" fmla="*/ 792042 w 6379985"/>
              <a:gd name="connsiteY184" fmla="*/ 558018 h 1712169"/>
              <a:gd name="connsiteX185" fmla="*/ 966105 w 6379985"/>
              <a:gd name="connsiteY185" fmla="*/ 282235 h 1712169"/>
              <a:gd name="connsiteX186" fmla="*/ 993503 w 6379985"/>
              <a:gd name="connsiteY186" fmla="*/ 253205 h 1712169"/>
              <a:gd name="connsiteX187" fmla="*/ 1027349 w 6379985"/>
              <a:gd name="connsiteY187" fmla="*/ 270945 h 1712169"/>
              <a:gd name="connsiteX188" fmla="*/ 1048301 w 6379985"/>
              <a:gd name="connsiteY188" fmla="*/ 548342 h 1712169"/>
              <a:gd name="connsiteX189" fmla="*/ 1006397 w 6379985"/>
              <a:gd name="connsiteY189" fmla="*/ 637044 h 1712169"/>
              <a:gd name="connsiteX190" fmla="*/ 1174013 w 6379985"/>
              <a:gd name="connsiteY190" fmla="*/ 619304 h 1712169"/>
              <a:gd name="connsiteX191" fmla="*/ 1464117 w 6379985"/>
              <a:gd name="connsiteY191" fmla="*/ 438673 h 1712169"/>
              <a:gd name="connsiteX192" fmla="*/ 1721987 w 6379985"/>
              <a:gd name="connsiteY192" fmla="*/ 0 h 1712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6379985" h="1712169">
                <a:moveTo>
                  <a:pt x="5132895" y="435026"/>
                </a:moveTo>
                <a:cubicBezTo>
                  <a:pt x="5237661" y="435026"/>
                  <a:pt x="5342426" y="431800"/>
                  <a:pt x="5445579" y="447929"/>
                </a:cubicBezTo>
                <a:cubicBezTo>
                  <a:pt x="5545509" y="464059"/>
                  <a:pt x="5642215" y="514059"/>
                  <a:pt x="5742145" y="526963"/>
                </a:cubicBezTo>
                <a:cubicBezTo>
                  <a:pt x="5879145" y="546318"/>
                  <a:pt x="5980686" y="633416"/>
                  <a:pt x="6098346" y="685029"/>
                </a:cubicBezTo>
                <a:cubicBezTo>
                  <a:pt x="6151534" y="707610"/>
                  <a:pt x="6195052" y="757611"/>
                  <a:pt x="6235346" y="802773"/>
                </a:cubicBezTo>
                <a:cubicBezTo>
                  <a:pt x="6272417" y="843096"/>
                  <a:pt x="6299817" y="891483"/>
                  <a:pt x="6328829" y="936645"/>
                </a:cubicBezTo>
                <a:cubicBezTo>
                  <a:pt x="6396523" y="1046324"/>
                  <a:pt x="6390076" y="1162455"/>
                  <a:pt x="6349782" y="1278585"/>
                </a:cubicBezTo>
                <a:cubicBezTo>
                  <a:pt x="6343335" y="1299553"/>
                  <a:pt x="6320770" y="1317295"/>
                  <a:pt x="6306264" y="1338263"/>
                </a:cubicBezTo>
                <a:cubicBezTo>
                  <a:pt x="6335276" y="1209229"/>
                  <a:pt x="6351393" y="1088260"/>
                  <a:pt x="6282087" y="970517"/>
                </a:cubicBezTo>
                <a:cubicBezTo>
                  <a:pt x="6275640" y="957613"/>
                  <a:pt x="6290146" y="933419"/>
                  <a:pt x="6296593" y="904387"/>
                </a:cubicBezTo>
                <a:cubicBezTo>
                  <a:pt x="6278864" y="915677"/>
                  <a:pt x="6269193" y="922129"/>
                  <a:pt x="6259523" y="926968"/>
                </a:cubicBezTo>
                <a:cubicBezTo>
                  <a:pt x="6256299" y="923742"/>
                  <a:pt x="6251464" y="920516"/>
                  <a:pt x="6251464" y="918903"/>
                </a:cubicBezTo>
                <a:cubicBezTo>
                  <a:pt x="6254687" y="865677"/>
                  <a:pt x="6230511" y="835031"/>
                  <a:pt x="6183769" y="812450"/>
                </a:cubicBezTo>
                <a:cubicBezTo>
                  <a:pt x="6161205" y="801160"/>
                  <a:pt x="6146699" y="770514"/>
                  <a:pt x="6122522" y="741482"/>
                </a:cubicBezTo>
                <a:cubicBezTo>
                  <a:pt x="6106405" y="736643"/>
                  <a:pt x="6072557" y="728578"/>
                  <a:pt x="6040322" y="715675"/>
                </a:cubicBezTo>
                <a:cubicBezTo>
                  <a:pt x="5972627" y="689868"/>
                  <a:pt x="5903321" y="664061"/>
                  <a:pt x="5835627" y="636641"/>
                </a:cubicBezTo>
                <a:cubicBezTo>
                  <a:pt x="5796945" y="620512"/>
                  <a:pt x="5758262" y="601157"/>
                  <a:pt x="5719580" y="585028"/>
                </a:cubicBezTo>
                <a:cubicBezTo>
                  <a:pt x="5713133" y="581802"/>
                  <a:pt x="5701850" y="578576"/>
                  <a:pt x="5695403" y="580189"/>
                </a:cubicBezTo>
                <a:cubicBezTo>
                  <a:pt x="5603532" y="602770"/>
                  <a:pt x="5522944" y="555995"/>
                  <a:pt x="5437520" y="539866"/>
                </a:cubicBezTo>
                <a:cubicBezTo>
                  <a:pt x="5352096" y="525350"/>
                  <a:pt x="5265061" y="517285"/>
                  <a:pt x="5178025" y="507608"/>
                </a:cubicBezTo>
                <a:cubicBezTo>
                  <a:pt x="5155460" y="505995"/>
                  <a:pt x="5131284" y="507608"/>
                  <a:pt x="5108719" y="505995"/>
                </a:cubicBezTo>
                <a:cubicBezTo>
                  <a:pt x="5055531" y="505995"/>
                  <a:pt x="5005566" y="530188"/>
                  <a:pt x="4949154" y="489865"/>
                </a:cubicBezTo>
                <a:cubicBezTo>
                  <a:pt x="4924977" y="472123"/>
                  <a:pt x="4868565" y="497930"/>
                  <a:pt x="4820212" y="504382"/>
                </a:cubicBezTo>
                <a:cubicBezTo>
                  <a:pt x="4828271" y="493091"/>
                  <a:pt x="4836330" y="485027"/>
                  <a:pt x="4846001" y="472123"/>
                </a:cubicBezTo>
                <a:cubicBezTo>
                  <a:pt x="4765412" y="476962"/>
                  <a:pt x="4686436" y="480188"/>
                  <a:pt x="4607459" y="485027"/>
                </a:cubicBezTo>
                <a:cubicBezTo>
                  <a:pt x="4605847" y="478575"/>
                  <a:pt x="4605847" y="470510"/>
                  <a:pt x="4604235" y="464059"/>
                </a:cubicBezTo>
                <a:cubicBezTo>
                  <a:pt x="4650977" y="455994"/>
                  <a:pt x="4697718" y="443091"/>
                  <a:pt x="4744459" y="441478"/>
                </a:cubicBezTo>
                <a:cubicBezTo>
                  <a:pt x="4873401" y="436639"/>
                  <a:pt x="5003954" y="433413"/>
                  <a:pt x="5132895" y="435026"/>
                </a:cubicBezTo>
                <a:close/>
                <a:moveTo>
                  <a:pt x="1721987" y="0"/>
                </a:moveTo>
                <a:cubicBezTo>
                  <a:pt x="1807407" y="29030"/>
                  <a:pt x="1839641" y="104830"/>
                  <a:pt x="1805795" y="193532"/>
                </a:cubicBezTo>
                <a:cubicBezTo>
                  <a:pt x="1762280" y="309652"/>
                  <a:pt x="1717152" y="422546"/>
                  <a:pt x="1668802" y="546729"/>
                </a:cubicBezTo>
                <a:cubicBezTo>
                  <a:pt x="1718764" y="541891"/>
                  <a:pt x="1763891" y="537052"/>
                  <a:pt x="1810630" y="532214"/>
                </a:cubicBezTo>
                <a:cubicBezTo>
                  <a:pt x="1905720" y="522538"/>
                  <a:pt x="2002422" y="514474"/>
                  <a:pt x="2097511" y="503184"/>
                </a:cubicBezTo>
                <a:cubicBezTo>
                  <a:pt x="2249010" y="483831"/>
                  <a:pt x="2398898" y="461252"/>
                  <a:pt x="2550396" y="445125"/>
                </a:cubicBezTo>
                <a:cubicBezTo>
                  <a:pt x="2685778" y="432222"/>
                  <a:pt x="2822772" y="425771"/>
                  <a:pt x="2959766" y="416094"/>
                </a:cubicBezTo>
                <a:cubicBezTo>
                  <a:pt x="3027457" y="411256"/>
                  <a:pt x="3095148" y="401580"/>
                  <a:pt x="3162839" y="399967"/>
                </a:cubicBezTo>
                <a:cubicBezTo>
                  <a:pt x="3196684" y="398354"/>
                  <a:pt x="3233753" y="414482"/>
                  <a:pt x="3269210" y="414482"/>
                </a:cubicBezTo>
                <a:cubicBezTo>
                  <a:pt x="3304668" y="416094"/>
                  <a:pt x="3341736" y="406418"/>
                  <a:pt x="3382029" y="401580"/>
                </a:cubicBezTo>
                <a:cubicBezTo>
                  <a:pt x="3382029" y="399967"/>
                  <a:pt x="3380417" y="408031"/>
                  <a:pt x="3375582" y="430609"/>
                </a:cubicBezTo>
                <a:cubicBezTo>
                  <a:pt x="3570596" y="430609"/>
                  <a:pt x="3762388" y="430609"/>
                  <a:pt x="3947732" y="430609"/>
                </a:cubicBezTo>
                <a:cubicBezTo>
                  <a:pt x="3949344" y="467703"/>
                  <a:pt x="3950955" y="490282"/>
                  <a:pt x="3950955" y="512861"/>
                </a:cubicBezTo>
                <a:cubicBezTo>
                  <a:pt x="3904216" y="461252"/>
                  <a:pt x="3851031" y="445125"/>
                  <a:pt x="3784951" y="475767"/>
                </a:cubicBezTo>
                <a:cubicBezTo>
                  <a:pt x="3781728" y="477380"/>
                  <a:pt x="3776893" y="477380"/>
                  <a:pt x="3773669" y="475767"/>
                </a:cubicBezTo>
                <a:cubicBezTo>
                  <a:pt x="3638287" y="433835"/>
                  <a:pt x="3501294" y="461252"/>
                  <a:pt x="3367523" y="482218"/>
                </a:cubicBezTo>
                <a:cubicBezTo>
                  <a:pt x="3340125" y="485444"/>
                  <a:pt x="3307891" y="491895"/>
                  <a:pt x="3290162" y="482218"/>
                </a:cubicBezTo>
                <a:cubicBezTo>
                  <a:pt x="3228918" y="448350"/>
                  <a:pt x="3172509" y="472542"/>
                  <a:pt x="3114488" y="482218"/>
                </a:cubicBezTo>
                <a:cubicBezTo>
                  <a:pt x="3098371" y="483831"/>
                  <a:pt x="3083866" y="491895"/>
                  <a:pt x="3066137" y="493508"/>
                </a:cubicBezTo>
                <a:cubicBezTo>
                  <a:pt x="2964601" y="501572"/>
                  <a:pt x="2861453" y="506410"/>
                  <a:pt x="2759916" y="517699"/>
                </a:cubicBezTo>
                <a:cubicBezTo>
                  <a:pt x="2664826" y="527376"/>
                  <a:pt x="2569737" y="545116"/>
                  <a:pt x="2474647" y="556406"/>
                </a:cubicBezTo>
                <a:cubicBezTo>
                  <a:pt x="2297361" y="578984"/>
                  <a:pt x="2118463" y="598338"/>
                  <a:pt x="1939566" y="619304"/>
                </a:cubicBezTo>
                <a:cubicBezTo>
                  <a:pt x="1896050" y="624142"/>
                  <a:pt x="1852534" y="640270"/>
                  <a:pt x="1809019" y="640270"/>
                </a:cubicBezTo>
                <a:cubicBezTo>
                  <a:pt x="1643015" y="638657"/>
                  <a:pt x="1517303" y="741874"/>
                  <a:pt x="1480234" y="916053"/>
                </a:cubicBezTo>
                <a:cubicBezTo>
                  <a:pt x="1573712" y="861219"/>
                  <a:pt x="1668802" y="811223"/>
                  <a:pt x="1757445" y="753164"/>
                </a:cubicBezTo>
                <a:cubicBezTo>
                  <a:pt x="1792902" y="728972"/>
                  <a:pt x="1821912" y="701555"/>
                  <a:pt x="1865428" y="730585"/>
                </a:cubicBezTo>
                <a:cubicBezTo>
                  <a:pt x="1910555" y="761227"/>
                  <a:pt x="1960518" y="790257"/>
                  <a:pt x="1929896" y="857994"/>
                </a:cubicBezTo>
                <a:cubicBezTo>
                  <a:pt x="1881545" y="969275"/>
                  <a:pt x="1834806" y="1080556"/>
                  <a:pt x="1780008" y="1186999"/>
                </a:cubicBezTo>
                <a:cubicBezTo>
                  <a:pt x="1725211" y="1295054"/>
                  <a:pt x="1660743" y="1396659"/>
                  <a:pt x="1630121" y="1533744"/>
                </a:cubicBezTo>
                <a:cubicBezTo>
                  <a:pt x="1676860" y="1498263"/>
                  <a:pt x="1710706" y="1469233"/>
                  <a:pt x="1746163" y="1448267"/>
                </a:cubicBezTo>
                <a:cubicBezTo>
                  <a:pt x="1802572" y="1414399"/>
                  <a:pt x="1833194" y="1369242"/>
                  <a:pt x="1839641" y="1303118"/>
                </a:cubicBezTo>
                <a:cubicBezTo>
                  <a:pt x="1852534" y="1180548"/>
                  <a:pt x="1926672" y="1090232"/>
                  <a:pt x="2013703" y="1009594"/>
                </a:cubicBezTo>
                <a:cubicBezTo>
                  <a:pt x="2124910" y="906377"/>
                  <a:pt x="2255457" y="840253"/>
                  <a:pt x="2398898" y="791870"/>
                </a:cubicBezTo>
                <a:cubicBezTo>
                  <a:pt x="2439190" y="778968"/>
                  <a:pt x="2464977" y="780581"/>
                  <a:pt x="2489152" y="807998"/>
                </a:cubicBezTo>
                <a:cubicBezTo>
                  <a:pt x="2513328" y="833802"/>
                  <a:pt x="2534280" y="859606"/>
                  <a:pt x="2555231" y="888636"/>
                </a:cubicBezTo>
                <a:cubicBezTo>
                  <a:pt x="2561678" y="898313"/>
                  <a:pt x="2566513" y="917666"/>
                  <a:pt x="2561678" y="927343"/>
                </a:cubicBezTo>
                <a:cubicBezTo>
                  <a:pt x="2558455" y="937019"/>
                  <a:pt x="2539115" y="941858"/>
                  <a:pt x="2526221" y="945083"/>
                </a:cubicBezTo>
                <a:cubicBezTo>
                  <a:pt x="2490764" y="953147"/>
                  <a:pt x="2455307" y="954760"/>
                  <a:pt x="2421461" y="967662"/>
                </a:cubicBezTo>
                <a:cubicBezTo>
                  <a:pt x="2284467" y="1016045"/>
                  <a:pt x="2187766" y="1119262"/>
                  <a:pt x="2099123" y="1227318"/>
                </a:cubicBezTo>
                <a:cubicBezTo>
                  <a:pt x="2041102" y="1295054"/>
                  <a:pt x="2007257" y="1377305"/>
                  <a:pt x="2010480" y="1470846"/>
                </a:cubicBezTo>
                <a:cubicBezTo>
                  <a:pt x="2010480" y="1504714"/>
                  <a:pt x="2024985" y="1535357"/>
                  <a:pt x="2057219" y="1522455"/>
                </a:cubicBezTo>
                <a:cubicBezTo>
                  <a:pt x="2161979" y="1478910"/>
                  <a:pt x="2303808" y="1480523"/>
                  <a:pt x="2327983" y="1324084"/>
                </a:cubicBezTo>
                <a:cubicBezTo>
                  <a:pt x="2331207" y="1304731"/>
                  <a:pt x="2344100" y="1288603"/>
                  <a:pt x="2350547" y="1270863"/>
                </a:cubicBezTo>
                <a:cubicBezTo>
                  <a:pt x="2411791" y="1116037"/>
                  <a:pt x="2527833" y="1003143"/>
                  <a:pt x="2635816" y="883798"/>
                </a:cubicBezTo>
                <a:cubicBezTo>
                  <a:pt x="2708342" y="922504"/>
                  <a:pt x="2716401" y="961211"/>
                  <a:pt x="2679332" y="1051526"/>
                </a:cubicBezTo>
                <a:cubicBezTo>
                  <a:pt x="2630981" y="1161194"/>
                  <a:pt x="2585854" y="1272475"/>
                  <a:pt x="2539115" y="1385369"/>
                </a:cubicBezTo>
                <a:cubicBezTo>
                  <a:pt x="2526221" y="1416012"/>
                  <a:pt x="2516551" y="1449880"/>
                  <a:pt x="2500434" y="1495038"/>
                </a:cubicBezTo>
                <a:cubicBezTo>
                  <a:pt x="2587465" y="1435365"/>
                  <a:pt x="2661603" y="1385369"/>
                  <a:pt x="2732517" y="1333761"/>
                </a:cubicBezTo>
                <a:cubicBezTo>
                  <a:pt x="2750246" y="1320859"/>
                  <a:pt x="2761528" y="1298280"/>
                  <a:pt x="2771198" y="1277314"/>
                </a:cubicBezTo>
                <a:cubicBezTo>
                  <a:pt x="2846947" y="1133777"/>
                  <a:pt x="2921085" y="990241"/>
                  <a:pt x="2996835" y="848317"/>
                </a:cubicBezTo>
                <a:cubicBezTo>
                  <a:pt x="3008117" y="828964"/>
                  <a:pt x="3033904" y="816062"/>
                  <a:pt x="3053244" y="801547"/>
                </a:cubicBezTo>
                <a:cubicBezTo>
                  <a:pt x="3072584" y="828964"/>
                  <a:pt x="3101595" y="854768"/>
                  <a:pt x="3111265" y="887024"/>
                </a:cubicBezTo>
                <a:cubicBezTo>
                  <a:pt x="3119323" y="912828"/>
                  <a:pt x="3106430" y="946696"/>
                  <a:pt x="3103206" y="977339"/>
                </a:cubicBezTo>
                <a:cubicBezTo>
                  <a:pt x="3166062" y="930568"/>
                  <a:pt x="3225695" y="887024"/>
                  <a:pt x="3286939" y="841866"/>
                </a:cubicBezTo>
                <a:cubicBezTo>
                  <a:pt x="3340125" y="803160"/>
                  <a:pt x="3385252" y="816062"/>
                  <a:pt x="3430379" y="859606"/>
                </a:cubicBezTo>
                <a:cubicBezTo>
                  <a:pt x="3485177" y="911215"/>
                  <a:pt x="3469060" y="969275"/>
                  <a:pt x="3446496" y="1025722"/>
                </a:cubicBezTo>
                <a:cubicBezTo>
                  <a:pt x="3407816" y="1117650"/>
                  <a:pt x="3364300" y="1206352"/>
                  <a:pt x="3327231" y="1298280"/>
                </a:cubicBezTo>
                <a:cubicBezTo>
                  <a:pt x="3296609" y="1372467"/>
                  <a:pt x="3272434" y="1448267"/>
                  <a:pt x="3245035" y="1522455"/>
                </a:cubicBezTo>
                <a:cubicBezTo>
                  <a:pt x="3253093" y="1530519"/>
                  <a:pt x="3261152" y="1536970"/>
                  <a:pt x="3267599" y="1545034"/>
                </a:cubicBezTo>
                <a:cubicBezTo>
                  <a:pt x="3354630" y="1516004"/>
                  <a:pt x="3440050" y="1486974"/>
                  <a:pt x="3525469" y="1454718"/>
                </a:cubicBezTo>
                <a:cubicBezTo>
                  <a:pt x="3536751" y="1451493"/>
                  <a:pt x="3546421" y="1438591"/>
                  <a:pt x="3551256" y="1427301"/>
                </a:cubicBezTo>
                <a:cubicBezTo>
                  <a:pt x="3635064" y="1225705"/>
                  <a:pt x="3717260" y="1020883"/>
                  <a:pt x="3802680" y="820900"/>
                </a:cubicBezTo>
                <a:cubicBezTo>
                  <a:pt x="3847807" y="716070"/>
                  <a:pt x="3900993" y="614465"/>
                  <a:pt x="3950955" y="512861"/>
                </a:cubicBezTo>
                <a:cubicBezTo>
                  <a:pt x="3988024" y="449963"/>
                  <a:pt x="4023482" y="387065"/>
                  <a:pt x="4065385" y="327392"/>
                </a:cubicBezTo>
                <a:cubicBezTo>
                  <a:pt x="4073444" y="316103"/>
                  <a:pt x="4107289" y="317715"/>
                  <a:pt x="4128241" y="320941"/>
                </a:cubicBezTo>
                <a:cubicBezTo>
                  <a:pt x="4199156" y="337069"/>
                  <a:pt x="4270070" y="359647"/>
                  <a:pt x="4340984" y="374162"/>
                </a:cubicBezTo>
                <a:cubicBezTo>
                  <a:pt x="4407064" y="385452"/>
                  <a:pt x="4474755" y="388677"/>
                  <a:pt x="4547281" y="396741"/>
                </a:cubicBezTo>
                <a:cubicBezTo>
                  <a:pt x="4505377" y="403192"/>
                  <a:pt x="4469920" y="408031"/>
                  <a:pt x="4434462" y="414482"/>
                </a:cubicBezTo>
                <a:cubicBezTo>
                  <a:pt x="4434462" y="417707"/>
                  <a:pt x="4434462" y="420933"/>
                  <a:pt x="4434462" y="425771"/>
                </a:cubicBezTo>
                <a:cubicBezTo>
                  <a:pt x="4453803" y="427384"/>
                  <a:pt x="4474755" y="428997"/>
                  <a:pt x="4494095" y="430609"/>
                </a:cubicBezTo>
                <a:cubicBezTo>
                  <a:pt x="4494095" y="433835"/>
                  <a:pt x="4495707" y="438673"/>
                  <a:pt x="4495707" y="443512"/>
                </a:cubicBezTo>
                <a:cubicBezTo>
                  <a:pt x="4461861" y="449963"/>
                  <a:pt x="4426404" y="458027"/>
                  <a:pt x="4382888" y="467703"/>
                </a:cubicBezTo>
                <a:cubicBezTo>
                  <a:pt x="4397394" y="477380"/>
                  <a:pt x="4407064" y="482218"/>
                  <a:pt x="4426404" y="495120"/>
                </a:cubicBezTo>
                <a:cubicBezTo>
                  <a:pt x="4350655" y="516086"/>
                  <a:pt x="4281352" y="533827"/>
                  <a:pt x="4215273" y="556406"/>
                </a:cubicBezTo>
                <a:cubicBezTo>
                  <a:pt x="4195932" y="564470"/>
                  <a:pt x="4173369" y="585436"/>
                  <a:pt x="4165310" y="604789"/>
                </a:cubicBezTo>
                <a:cubicBezTo>
                  <a:pt x="4120183" y="714457"/>
                  <a:pt x="4078279" y="825738"/>
                  <a:pt x="4039598" y="937019"/>
                </a:cubicBezTo>
                <a:cubicBezTo>
                  <a:pt x="4025093" y="977339"/>
                  <a:pt x="4021870" y="1022496"/>
                  <a:pt x="4013811" y="1064428"/>
                </a:cubicBezTo>
                <a:cubicBezTo>
                  <a:pt x="4091173" y="1022496"/>
                  <a:pt x="4170145" y="982177"/>
                  <a:pt x="4247506" y="935407"/>
                </a:cubicBezTo>
                <a:cubicBezTo>
                  <a:pt x="4286187" y="911215"/>
                  <a:pt x="4308751" y="920892"/>
                  <a:pt x="4332926" y="954760"/>
                </a:cubicBezTo>
                <a:cubicBezTo>
                  <a:pt x="4358713" y="990241"/>
                  <a:pt x="4340984" y="1009594"/>
                  <a:pt x="4311974" y="1027334"/>
                </a:cubicBezTo>
                <a:cubicBezTo>
                  <a:pt x="4200767" y="1096684"/>
                  <a:pt x="4089561" y="1166033"/>
                  <a:pt x="3978354" y="1236995"/>
                </a:cubicBezTo>
                <a:cubicBezTo>
                  <a:pt x="3920333" y="1274088"/>
                  <a:pt x="3918722" y="1295054"/>
                  <a:pt x="3965461" y="1346663"/>
                </a:cubicBezTo>
                <a:cubicBezTo>
                  <a:pt x="3984801" y="1367629"/>
                  <a:pt x="4002530" y="1390208"/>
                  <a:pt x="4020258" y="1411174"/>
                </a:cubicBezTo>
                <a:cubicBezTo>
                  <a:pt x="4113736" y="1524068"/>
                  <a:pt x="4200767" y="1541808"/>
                  <a:pt x="4326479" y="1469233"/>
                </a:cubicBezTo>
                <a:cubicBezTo>
                  <a:pt x="4331314" y="1466008"/>
                  <a:pt x="4340984" y="1462782"/>
                  <a:pt x="4340984" y="1457944"/>
                </a:cubicBezTo>
                <a:cubicBezTo>
                  <a:pt x="4357101" y="1369242"/>
                  <a:pt x="4407064" y="1416012"/>
                  <a:pt x="4450579" y="1430527"/>
                </a:cubicBezTo>
                <a:cubicBezTo>
                  <a:pt x="4515047" y="1451493"/>
                  <a:pt x="4579515" y="1477297"/>
                  <a:pt x="4645594" y="1483748"/>
                </a:cubicBezTo>
                <a:cubicBezTo>
                  <a:pt x="4681052" y="1486974"/>
                  <a:pt x="4731014" y="1461170"/>
                  <a:pt x="4751966" y="1432140"/>
                </a:cubicBezTo>
                <a:cubicBezTo>
                  <a:pt x="4764860" y="1416012"/>
                  <a:pt x="4739072" y="1362791"/>
                  <a:pt x="4721344" y="1333761"/>
                </a:cubicBezTo>
                <a:cubicBezTo>
                  <a:pt x="4703615" y="1307956"/>
                  <a:pt x="4672993" y="1291829"/>
                  <a:pt x="4645594" y="1274088"/>
                </a:cubicBezTo>
                <a:cubicBezTo>
                  <a:pt x="4579515" y="1227318"/>
                  <a:pt x="4540834" y="1166033"/>
                  <a:pt x="4532776" y="1087007"/>
                </a:cubicBezTo>
                <a:cubicBezTo>
                  <a:pt x="4521494" y="995079"/>
                  <a:pt x="4634313" y="903151"/>
                  <a:pt x="4742296" y="896700"/>
                </a:cubicBezTo>
                <a:cubicBezTo>
                  <a:pt x="4897018" y="887024"/>
                  <a:pt x="4992108" y="962824"/>
                  <a:pt x="5056575" y="1091845"/>
                </a:cubicBezTo>
                <a:cubicBezTo>
                  <a:pt x="5063022" y="1106360"/>
                  <a:pt x="5058187" y="1125713"/>
                  <a:pt x="5058187" y="1141841"/>
                </a:cubicBezTo>
                <a:cubicBezTo>
                  <a:pt x="5040459" y="1138616"/>
                  <a:pt x="5013060" y="1143454"/>
                  <a:pt x="5008225" y="1133777"/>
                </a:cubicBezTo>
                <a:cubicBezTo>
                  <a:pt x="4943757" y="1027334"/>
                  <a:pt x="4843832" y="1053139"/>
                  <a:pt x="4751966" y="1067654"/>
                </a:cubicBezTo>
                <a:cubicBezTo>
                  <a:pt x="4722956" y="1072492"/>
                  <a:pt x="4693945" y="1104747"/>
                  <a:pt x="4674605" y="1132164"/>
                </a:cubicBezTo>
                <a:cubicBezTo>
                  <a:pt x="4669770" y="1137003"/>
                  <a:pt x="4702004" y="1177322"/>
                  <a:pt x="4724567" y="1193450"/>
                </a:cubicBezTo>
                <a:cubicBezTo>
                  <a:pt x="4801928" y="1251509"/>
                  <a:pt x="4880901" y="1307956"/>
                  <a:pt x="4917970" y="1404723"/>
                </a:cubicBezTo>
                <a:cubicBezTo>
                  <a:pt x="4955039" y="1498263"/>
                  <a:pt x="4938922" y="1566000"/>
                  <a:pt x="4856726" y="1624059"/>
                </a:cubicBezTo>
                <a:cubicBezTo>
                  <a:pt x="4724567" y="1715987"/>
                  <a:pt x="4594020" y="1709536"/>
                  <a:pt x="4486037" y="1606319"/>
                </a:cubicBezTo>
                <a:cubicBezTo>
                  <a:pt x="4392559" y="1516004"/>
                  <a:pt x="4387723" y="1516004"/>
                  <a:pt x="4276517" y="1583740"/>
                </a:cubicBezTo>
                <a:cubicBezTo>
                  <a:pt x="4179815" y="1643412"/>
                  <a:pt x="4102454" y="1636961"/>
                  <a:pt x="4013811" y="1562774"/>
                </a:cubicBezTo>
                <a:cubicBezTo>
                  <a:pt x="3988024" y="1540195"/>
                  <a:pt x="3963849" y="1516004"/>
                  <a:pt x="3939674" y="1490199"/>
                </a:cubicBezTo>
                <a:cubicBezTo>
                  <a:pt x="3915498" y="1466008"/>
                  <a:pt x="3892935" y="1441816"/>
                  <a:pt x="3863924" y="1409561"/>
                </a:cubicBezTo>
                <a:cubicBezTo>
                  <a:pt x="3846196" y="1438591"/>
                  <a:pt x="3826855" y="1459557"/>
                  <a:pt x="3818797" y="1485361"/>
                </a:cubicBezTo>
                <a:cubicBezTo>
                  <a:pt x="3796233" y="1567612"/>
                  <a:pt x="3738212" y="1619221"/>
                  <a:pt x="3673745" y="1665991"/>
                </a:cubicBezTo>
                <a:cubicBezTo>
                  <a:pt x="3636676" y="1691796"/>
                  <a:pt x="3538363" y="1646638"/>
                  <a:pt x="3523857" y="1595029"/>
                </a:cubicBezTo>
                <a:cubicBezTo>
                  <a:pt x="3517411" y="1575676"/>
                  <a:pt x="3515799" y="1553097"/>
                  <a:pt x="3510964" y="1527293"/>
                </a:cubicBezTo>
                <a:cubicBezTo>
                  <a:pt x="3435214" y="1561161"/>
                  <a:pt x="3356242" y="1582127"/>
                  <a:pt x="3293386" y="1627285"/>
                </a:cubicBezTo>
                <a:cubicBezTo>
                  <a:pt x="3195073" y="1695021"/>
                  <a:pt x="3064526" y="1612770"/>
                  <a:pt x="3067749" y="1517616"/>
                </a:cubicBezTo>
                <a:cubicBezTo>
                  <a:pt x="3070972" y="1428914"/>
                  <a:pt x="3090313" y="1338599"/>
                  <a:pt x="3117711" y="1254735"/>
                </a:cubicBezTo>
                <a:cubicBezTo>
                  <a:pt x="3141887" y="1183773"/>
                  <a:pt x="3187014" y="1120875"/>
                  <a:pt x="3224083" y="1054752"/>
                </a:cubicBezTo>
                <a:cubicBezTo>
                  <a:pt x="3235365" y="1035398"/>
                  <a:pt x="3245035" y="1016045"/>
                  <a:pt x="3251482" y="991854"/>
                </a:cubicBezTo>
                <a:cubicBezTo>
                  <a:pt x="3148334" y="1069266"/>
                  <a:pt x="3041962" y="1135390"/>
                  <a:pt x="2996835" y="1269250"/>
                </a:cubicBezTo>
                <a:cubicBezTo>
                  <a:pt x="2962989" y="1377305"/>
                  <a:pt x="2906580" y="1477297"/>
                  <a:pt x="2856618" y="1578902"/>
                </a:cubicBezTo>
                <a:cubicBezTo>
                  <a:pt x="2845336" y="1599868"/>
                  <a:pt x="2806655" y="1625672"/>
                  <a:pt x="2790538" y="1619221"/>
                </a:cubicBezTo>
                <a:cubicBezTo>
                  <a:pt x="2745411" y="1604706"/>
                  <a:pt x="2684167" y="1596642"/>
                  <a:pt x="2684167" y="1525680"/>
                </a:cubicBezTo>
                <a:cubicBezTo>
                  <a:pt x="2684167" y="1516004"/>
                  <a:pt x="2684167" y="1506327"/>
                  <a:pt x="2684167" y="1499876"/>
                </a:cubicBezTo>
                <a:cubicBezTo>
                  <a:pt x="2619699" y="1541808"/>
                  <a:pt x="2560067" y="1598255"/>
                  <a:pt x="2490764" y="1619221"/>
                </a:cubicBezTo>
                <a:cubicBezTo>
                  <a:pt x="2408568" y="1643412"/>
                  <a:pt x="2345712" y="1585353"/>
                  <a:pt x="2300584" y="1509553"/>
                </a:cubicBezTo>
                <a:cubicBezTo>
                  <a:pt x="2249010" y="1538582"/>
                  <a:pt x="2202271" y="1562774"/>
                  <a:pt x="2157144" y="1590191"/>
                </a:cubicBezTo>
                <a:cubicBezTo>
                  <a:pt x="2029820" y="1665991"/>
                  <a:pt x="1910555" y="1632123"/>
                  <a:pt x="1825136" y="1504714"/>
                </a:cubicBezTo>
                <a:cubicBezTo>
                  <a:pt x="1773562" y="1538582"/>
                  <a:pt x="1720376" y="1574063"/>
                  <a:pt x="1667190" y="1611157"/>
                </a:cubicBezTo>
                <a:cubicBezTo>
                  <a:pt x="1607557" y="1651476"/>
                  <a:pt x="1544702" y="1648251"/>
                  <a:pt x="1485069" y="1615995"/>
                </a:cubicBezTo>
                <a:cubicBezTo>
                  <a:pt x="1422213" y="1582127"/>
                  <a:pt x="1410931" y="1525680"/>
                  <a:pt x="1418990" y="1461170"/>
                </a:cubicBezTo>
                <a:cubicBezTo>
                  <a:pt x="1433495" y="1335373"/>
                  <a:pt x="1481846" y="1224092"/>
                  <a:pt x="1554372" y="1122488"/>
                </a:cubicBezTo>
                <a:cubicBezTo>
                  <a:pt x="1610781" y="1040237"/>
                  <a:pt x="1668802" y="959598"/>
                  <a:pt x="1717152" y="867670"/>
                </a:cubicBezTo>
                <a:cubicBezTo>
                  <a:pt x="1662355" y="899926"/>
                  <a:pt x="1609169" y="932181"/>
                  <a:pt x="1554372" y="962824"/>
                </a:cubicBezTo>
                <a:cubicBezTo>
                  <a:pt x="1406096" y="1046688"/>
                  <a:pt x="1312618" y="1177322"/>
                  <a:pt x="1232034" y="1320859"/>
                </a:cubicBezTo>
                <a:cubicBezTo>
                  <a:pt x="1172401" y="1425689"/>
                  <a:pt x="1101487" y="1524068"/>
                  <a:pt x="1033796" y="1622446"/>
                </a:cubicBezTo>
                <a:cubicBezTo>
                  <a:pt x="1025737" y="1633736"/>
                  <a:pt x="1003173" y="1643412"/>
                  <a:pt x="990280" y="1640187"/>
                </a:cubicBezTo>
                <a:cubicBezTo>
                  <a:pt x="977386" y="1638574"/>
                  <a:pt x="959658" y="1619221"/>
                  <a:pt x="959658" y="1606319"/>
                </a:cubicBezTo>
                <a:cubicBezTo>
                  <a:pt x="959658" y="1548259"/>
                  <a:pt x="951599" y="1483748"/>
                  <a:pt x="970940" y="1430527"/>
                </a:cubicBezTo>
                <a:cubicBezTo>
                  <a:pt x="1061194" y="1193450"/>
                  <a:pt x="1175624" y="969275"/>
                  <a:pt x="1309395" y="753164"/>
                </a:cubicBezTo>
                <a:cubicBezTo>
                  <a:pt x="1311006" y="749938"/>
                  <a:pt x="1311006" y="745100"/>
                  <a:pt x="1311006" y="740261"/>
                </a:cubicBezTo>
                <a:cubicBezTo>
                  <a:pt x="1306171" y="737036"/>
                  <a:pt x="1301336" y="733810"/>
                  <a:pt x="1294889" y="733810"/>
                </a:cubicBezTo>
                <a:cubicBezTo>
                  <a:pt x="1183683" y="749938"/>
                  <a:pt x="1074088" y="767679"/>
                  <a:pt x="962881" y="785419"/>
                </a:cubicBezTo>
                <a:cubicBezTo>
                  <a:pt x="890356" y="796708"/>
                  <a:pt x="845228" y="851543"/>
                  <a:pt x="832334" y="907990"/>
                </a:cubicBezTo>
                <a:cubicBezTo>
                  <a:pt x="796877" y="1045075"/>
                  <a:pt x="695341" y="1138616"/>
                  <a:pt x="637320" y="1259573"/>
                </a:cubicBezTo>
                <a:cubicBezTo>
                  <a:pt x="587357" y="1361178"/>
                  <a:pt x="537395" y="1462782"/>
                  <a:pt x="495491" y="1567612"/>
                </a:cubicBezTo>
                <a:cubicBezTo>
                  <a:pt x="472927" y="1622446"/>
                  <a:pt x="498714" y="1649864"/>
                  <a:pt x="558347" y="1640187"/>
                </a:cubicBezTo>
                <a:cubicBezTo>
                  <a:pt x="645378" y="1627285"/>
                  <a:pt x="730798" y="1609544"/>
                  <a:pt x="814606" y="1593417"/>
                </a:cubicBezTo>
                <a:cubicBezTo>
                  <a:pt x="809771" y="1633736"/>
                  <a:pt x="764644" y="1672442"/>
                  <a:pt x="685671" y="1688570"/>
                </a:cubicBezTo>
                <a:cubicBezTo>
                  <a:pt x="635708" y="1698247"/>
                  <a:pt x="584134" y="1706310"/>
                  <a:pt x="532560" y="1711149"/>
                </a:cubicBezTo>
                <a:cubicBezTo>
                  <a:pt x="439082" y="1722438"/>
                  <a:pt x="352051" y="1638574"/>
                  <a:pt x="342380" y="1535357"/>
                </a:cubicBezTo>
                <a:cubicBezTo>
                  <a:pt x="331099" y="1416012"/>
                  <a:pt x="345604" y="1303118"/>
                  <a:pt x="405236" y="1198288"/>
                </a:cubicBezTo>
                <a:cubicBezTo>
                  <a:pt x="474539" y="1070879"/>
                  <a:pt x="540618" y="943470"/>
                  <a:pt x="609921" y="811223"/>
                </a:cubicBezTo>
                <a:cubicBezTo>
                  <a:pt x="559959" y="819287"/>
                  <a:pt x="511608" y="825738"/>
                  <a:pt x="464869" y="835415"/>
                </a:cubicBezTo>
                <a:cubicBezTo>
                  <a:pt x="311758" y="864445"/>
                  <a:pt x="179600" y="816062"/>
                  <a:pt x="58723" y="728972"/>
                </a:cubicBezTo>
                <a:cubicBezTo>
                  <a:pt x="8761" y="693491"/>
                  <a:pt x="-13803" y="640270"/>
                  <a:pt x="8761" y="587048"/>
                </a:cubicBezTo>
                <a:cubicBezTo>
                  <a:pt x="31324" y="535440"/>
                  <a:pt x="65170" y="482218"/>
                  <a:pt x="110297" y="451576"/>
                </a:cubicBezTo>
                <a:cubicBezTo>
                  <a:pt x="160259" y="417707"/>
                  <a:pt x="256961" y="509635"/>
                  <a:pt x="244067" y="572533"/>
                </a:cubicBezTo>
                <a:cubicBezTo>
                  <a:pt x="239232" y="599950"/>
                  <a:pt x="232786" y="625755"/>
                  <a:pt x="223116" y="662848"/>
                </a:cubicBezTo>
                <a:cubicBezTo>
                  <a:pt x="265019" y="666074"/>
                  <a:pt x="305312" y="669300"/>
                  <a:pt x="343992" y="669300"/>
                </a:cubicBezTo>
                <a:cubicBezTo>
                  <a:pt x="395566" y="669300"/>
                  <a:pt x="448752" y="666074"/>
                  <a:pt x="498714" y="659623"/>
                </a:cubicBezTo>
                <a:cubicBezTo>
                  <a:pt x="603475" y="648334"/>
                  <a:pt x="724351" y="695104"/>
                  <a:pt x="792042" y="558018"/>
                </a:cubicBezTo>
                <a:cubicBezTo>
                  <a:pt x="840393" y="461252"/>
                  <a:pt x="908084" y="372550"/>
                  <a:pt x="966105" y="282235"/>
                </a:cubicBezTo>
                <a:cubicBezTo>
                  <a:pt x="974163" y="270945"/>
                  <a:pt x="982221" y="254817"/>
                  <a:pt x="993503" y="253205"/>
                </a:cubicBezTo>
                <a:cubicBezTo>
                  <a:pt x="1003173" y="251592"/>
                  <a:pt x="1017679" y="262881"/>
                  <a:pt x="1027349" y="270945"/>
                </a:cubicBezTo>
                <a:cubicBezTo>
                  <a:pt x="1099875" y="330618"/>
                  <a:pt x="1088593" y="470929"/>
                  <a:pt x="1048301" y="548342"/>
                </a:cubicBezTo>
                <a:cubicBezTo>
                  <a:pt x="1035407" y="572533"/>
                  <a:pt x="1024125" y="596725"/>
                  <a:pt x="1006397" y="637044"/>
                </a:cubicBezTo>
                <a:cubicBezTo>
                  <a:pt x="1070865" y="628980"/>
                  <a:pt x="1122439" y="614465"/>
                  <a:pt x="1174013" y="619304"/>
                </a:cubicBezTo>
                <a:cubicBezTo>
                  <a:pt x="1317453" y="630593"/>
                  <a:pt x="1401261" y="567695"/>
                  <a:pt x="1464117" y="438673"/>
                </a:cubicBezTo>
                <a:cubicBezTo>
                  <a:pt x="1538255" y="287073"/>
                  <a:pt x="1634956" y="145149"/>
                  <a:pt x="1721987"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zh-CN" altLang="en-US">
              <a:solidFill>
                <a:schemeClr val="bg1"/>
              </a:solidFill>
            </a:endParaRPr>
          </a:p>
        </p:txBody>
      </p:sp>
      <p:sp>
        <p:nvSpPr>
          <p:cNvPr id="8" name="文本占位符 62">
            <a:extLst>
              <a:ext uri="{FF2B5EF4-FFF2-40B4-BE49-F238E27FC236}">
                <a16:creationId xmlns:a16="http://schemas.microsoft.com/office/drawing/2014/main" id="{2564565B-C83A-481A-A6BF-4BF0FE81EAB9}"/>
              </a:ext>
            </a:extLst>
          </p:cNvPr>
          <p:cNvSpPr>
            <a:spLocks noGrp="1"/>
          </p:cNvSpPr>
          <p:nvPr>
            <p:ph type="body" sz="quarter" idx="18" hasCustomPrompt="1"/>
          </p:nvPr>
        </p:nvSpPr>
        <p:spPr>
          <a:xfrm>
            <a:off x="695325" y="5889904"/>
            <a:ext cx="10801350"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pic>
        <p:nvPicPr>
          <p:cNvPr id="11" name="图片 10">
            <a:extLst>
              <a:ext uri="{FF2B5EF4-FFF2-40B4-BE49-F238E27FC236}">
                <a16:creationId xmlns:a16="http://schemas.microsoft.com/office/drawing/2014/main" id="{34296370-2509-44AF-BFC7-73256A392C2C}"/>
              </a:ext>
            </a:extLst>
          </p:cNvPr>
          <p:cNvPicPr>
            <a:picLocks noChangeAspect="1"/>
          </p:cNvPicPr>
          <p:nvPr userDrawn="1"/>
        </p:nvPicPr>
        <p:blipFill>
          <a:blip r:embed="rId2"/>
          <a:stretch>
            <a:fillRect/>
          </a:stretch>
        </p:blipFill>
        <p:spPr>
          <a:xfrm rot="1222473">
            <a:off x="4282418" y="611884"/>
            <a:ext cx="3322362" cy="3265488"/>
          </a:xfrm>
          <a:prstGeom prst="rect">
            <a:avLst/>
          </a:prstGeom>
        </p:spPr>
      </p:pic>
      <p:sp>
        <p:nvSpPr>
          <p:cNvPr id="6" name="标题 1">
            <a:extLst>
              <a:ext uri="{FF2B5EF4-FFF2-40B4-BE49-F238E27FC236}">
                <a16:creationId xmlns:a16="http://schemas.microsoft.com/office/drawing/2014/main" id="{818101FA-77CF-4A05-9127-F4673B7E64A5}"/>
              </a:ext>
            </a:extLst>
          </p:cNvPr>
          <p:cNvSpPr>
            <a:spLocks noGrp="1"/>
          </p:cNvSpPr>
          <p:nvPr>
            <p:ph type="ctrTitle" hasCustomPrompt="1"/>
          </p:nvPr>
        </p:nvSpPr>
        <p:spPr>
          <a:xfrm>
            <a:off x="695325" y="4636029"/>
            <a:ext cx="10801350" cy="655784"/>
          </a:xfrm>
        </p:spPr>
        <p:txBody>
          <a:bodyPr anchor="ctr">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Tree>
    <p:extLst>
      <p:ext uri="{BB962C8B-B14F-4D97-AF65-F5344CB8AC3E}">
        <p14:creationId xmlns:p14="http://schemas.microsoft.com/office/powerpoint/2010/main" val="2748740170"/>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solidFill>
          <a:srgbClr val="EDF0F0"/>
        </a:solidFill>
        <a:effectLst/>
      </p:bgPr>
    </p:bg>
    <p:spTree>
      <p:nvGrpSpPr>
        <p:cNvPr id="1" name=""/>
        <p:cNvGrpSpPr/>
        <p:nvPr/>
      </p:nvGrpSpPr>
      <p:grpSpPr>
        <a:xfrm>
          <a:off x="0" y="0"/>
          <a:ext cx="0" cy="0"/>
          <a:chOff x="0" y="0"/>
          <a:chExt cx="0" cy="0"/>
        </a:xfrm>
      </p:grpSpPr>
      <p:sp>
        <p:nvSpPr>
          <p:cNvPr id="314" name="Freeform 54">
            <a:extLst>
              <a:ext uri="{FF2B5EF4-FFF2-40B4-BE49-F238E27FC236}">
                <a16:creationId xmlns:a16="http://schemas.microsoft.com/office/drawing/2014/main" id="{AB34118A-FEF9-4452-89D0-2550BB29549B}"/>
              </a:ext>
            </a:extLst>
          </p:cNvPr>
          <p:cNvSpPr>
            <a:spLocks/>
          </p:cNvSpPr>
          <p:nvPr userDrawn="1"/>
        </p:nvSpPr>
        <p:spPr bwMode="auto">
          <a:xfrm flipH="1">
            <a:off x="32850" y="2224476"/>
            <a:ext cx="3271181" cy="1944130"/>
          </a:xfrm>
          <a:custGeom>
            <a:avLst/>
            <a:gdLst>
              <a:gd name="T0" fmla="*/ 439 w 490"/>
              <a:gd name="T1" fmla="*/ 114 h 292"/>
              <a:gd name="T2" fmla="*/ 409 w 490"/>
              <a:gd name="T3" fmla="*/ 124 h 292"/>
              <a:gd name="T4" fmla="*/ 337 w 490"/>
              <a:gd name="T5" fmla="*/ 58 h 292"/>
              <a:gd name="T6" fmla="*/ 332 w 490"/>
              <a:gd name="T7" fmla="*/ 58 h 292"/>
              <a:gd name="T8" fmla="*/ 261 w 490"/>
              <a:gd name="T9" fmla="*/ 0 h 292"/>
              <a:gd name="T10" fmla="*/ 226 w 490"/>
              <a:gd name="T11" fmla="*/ 9 h 292"/>
              <a:gd name="T12" fmla="*/ 194 w 490"/>
              <a:gd name="T13" fmla="*/ 46 h 292"/>
              <a:gd name="T14" fmla="*/ 169 w 490"/>
              <a:gd name="T15" fmla="*/ 42 h 292"/>
              <a:gd name="T16" fmla="*/ 104 w 490"/>
              <a:gd name="T17" fmla="*/ 84 h 292"/>
              <a:gd name="T18" fmla="*/ 72 w 490"/>
              <a:gd name="T19" fmla="*/ 77 h 292"/>
              <a:gd name="T20" fmla="*/ 0 w 490"/>
              <a:gd name="T21" fmla="*/ 150 h 292"/>
              <a:gd name="T22" fmla="*/ 72 w 490"/>
              <a:gd name="T23" fmla="*/ 222 h 292"/>
              <a:gd name="T24" fmla="*/ 92 w 490"/>
              <a:gd name="T25" fmla="*/ 219 h 292"/>
              <a:gd name="T26" fmla="*/ 196 w 490"/>
              <a:gd name="T27" fmla="*/ 292 h 292"/>
              <a:gd name="T28" fmla="*/ 226 w 490"/>
              <a:gd name="T29" fmla="*/ 287 h 292"/>
              <a:gd name="T30" fmla="*/ 297 w 490"/>
              <a:gd name="T31" fmla="*/ 227 h 292"/>
              <a:gd name="T32" fmla="*/ 348 w 490"/>
              <a:gd name="T33" fmla="*/ 257 h 292"/>
              <a:gd name="T34" fmla="*/ 407 w 490"/>
              <a:gd name="T35" fmla="*/ 205 h 292"/>
              <a:gd name="T36" fmla="*/ 439 w 490"/>
              <a:gd name="T37" fmla="*/ 217 h 292"/>
              <a:gd name="T38" fmla="*/ 490 w 490"/>
              <a:gd name="T39" fmla="*/ 166 h 292"/>
              <a:gd name="T40" fmla="*/ 439 w 490"/>
              <a:gd name="T41" fmla="*/ 11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0" h="292">
                <a:moveTo>
                  <a:pt x="439" y="114"/>
                </a:moveTo>
                <a:cubicBezTo>
                  <a:pt x="428" y="114"/>
                  <a:pt x="417" y="118"/>
                  <a:pt x="409" y="124"/>
                </a:cubicBezTo>
                <a:cubicBezTo>
                  <a:pt x="406" y="87"/>
                  <a:pt x="375" y="58"/>
                  <a:pt x="337" y="58"/>
                </a:cubicBezTo>
                <a:cubicBezTo>
                  <a:pt x="335" y="58"/>
                  <a:pt x="334" y="58"/>
                  <a:pt x="332" y="58"/>
                </a:cubicBezTo>
                <a:cubicBezTo>
                  <a:pt x="326" y="25"/>
                  <a:pt x="296" y="0"/>
                  <a:pt x="261" y="0"/>
                </a:cubicBezTo>
                <a:cubicBezTo>
                  <a:pt x="248" y="0"/>
                  <a:pt x="237" y="3"/>
                  <a:pt x="226" y="9"/>
                </a:cubicBezTo>
                <a:cubicBezTo>
                  <a:pt x="211" y="17"/>
                  <a:pt x="200" y="30"/>
                  <a:pt x="194" y="46"/>
                </a:cubicBezTo>
                <a:cubicBezTo>
                  <a:pt x="186" y="44"/>
                  <a:pt x="178" y="42"/>
                  <a:pt x="169" y="42"/>
                </a:cubicBezTo>
                <a:cubicBezTo>
                  <a:pt x="140" y="42"/>
                  <a:pt x="115" y="60"/>
                  <a:pt x="104" y="84"/>
                </a:cubicBezTo>
                <a:cubicBezTo>
                  <a:pt x="94" y="80"/>
                  <a:pt x="84" y="77"/>
                  <a:pt x="72" y="77"/>
                </a:cubicBezTo>
                <a:cubicBezTo>
                  <a:pt x="33" y="77"/>
                  <a:pt x="0" y="110"/>
                  <a:pt x="0" y="150"/>
                </a:cubicBezTo>
                <a:cubicBezTo>
                  <a:pt x="0" y="190"/>
                  <a:pt x="33" y="222"/>
                  <a:pt x="72" y="222"/>
                </a:cubicBezTo>
                <a:cubicBezTo>
                  <a:pt x="79" y="222"/>
                  <a:pt x="86" y="221"/>
                  <a:pt x="92" y="219"/>
                </a:cubicBezTo>
                <a:cubicBezTo>
                  <a:pt x="107" y="262"/>
                  <a:pt x="148" y="292"/>
                  <a:pt x="196" y="292"/>
                </a:cubicBezTo>
                <a:cubicBezTo>
                  <a:pt x="206" y="292"/>
                  <a:pt x="217" y="290"/>
                  <a:pt x="226" y="287"/>
                </a:cubicBezTo>
                <a:cubicBezTo>
                  <a:pt x="258" y="279"/>
                  <a:pt x="283" y="256"/>
                  <a:pt x="297" y="227"/>
                </a:cubicBezTo>
                <a:cubicBezTo>
                  <a:pt x="307" y="245"/>
                  <a:pt x="326" y="257"/>
                  <a:pt x="348" y="257"/>
                </a:cubicBezTo>
                <a:cubicBezTo>
                  <a:pt x="379" y="257"/>
                  <a:pt x="404" y="235"/>
                  <a:pt x="407" y="205"/>
                </a:cubicBezTo>
                <a:cubicBezTo>
                  <a:pt x="416" y="212"/>
                  <a:pt x="427" y="217"/>
                  <a:pt x="439" y="217"/>
                </a:cubicBezTo>
                <a:cubicBezTo>
                  <a:pt x="467" y="217"/>
                  <a:pt x="490" y="194"/>
                  <a:pt x="490" y="166"/>
                </a:cubicBezTo>
                <a:cubicBezTo>
                  <a:pt x="490" y="137"/>
                  <a:pt x="467" y="114"/>
                  <a:pt x="439" y="114"/>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6" name="Freeform 57">
            <a:extLst>
              <a:ext uri="{FF2B5EF4-FFF2-40B4-BE49-F238E27FC236}">
                <a16:creationId xmlns:a16="http://schemas.microsoft.com/office/drawing/2014/main" id="{E44DDE6C-1462-44C6-9FE3-7B26120DAB1F}"/>
              </a:ext>
            </a:extLst>
          </p:cNvPr>
          <p:cNvSpPr>
            <a:spLocks/>
          </p:cNvSpPr>
          <p:nvPr userDrawn="1"/>
        </p:nvSpPr>
        <p:spPr bwMode="auto">
          <a:xfrm>
            <a:off x="267719" y="2489680"/>
            <a:ext cx="3430426" cy="2050295"/>
          </a:xfrm>
          <a:custGeom>
            <a:avLst/>
            <a:gdLst>
              <a:gd name="T0" fmla="*/ 438 w 514"/>
              <a:gd name="T1" fmla="*/ 82 h 307"/>
              <a:gd name="T2" fmla="*/ 406 w 514"/>
              <a:gd name="T3" fmla="*/ 89 h 307"/>
              <a:gd name="T4" fmla="*/ 337 w 514"/>
              <a:gd name="T5" fmla="*/ 45 h 307"/>
              <a:gd name="T6" fmla="*/ 311 w 514"/>
              <a:gd name="T7" fmla="*/ 49 h 307"/>
              <a:gd name="T8" fmla="*/ 277 w 514"/>
              <a:gd name="T9" fmla="*/ 10 h 307"/>
              <a:gd name="T10" fmla="*/ 240 w 514"/>
              <a:gd name="T11" fmla="*/ 0 h 307"/>
              <a:gd name="T12" fmla="*/ 166 w 514"/>
              <a:gd name="T13" fmla="*/ 62 h 307"/>
              <a:gd name="T14" fmla="*/ 161 w 514"/>
              <a:gd name="T15" fmla="*/ 61 h 307"/>
              <a:gd name="T16" fmla="*/ 85 w 514"/>
              <a:gd name="T17" fmla="*/ 131 h 307"/>
              <a:gd name="T18" fmla="*/ 54 w 514"/>
              <a:gd name="T19" fmla="*/ 121 h 307"/>
              <a:gd name="T20" fmla="*/ 0 w 514"/>
              <a:gd name="T21" fmla="*/ 174 h 307"/>
              <a:gd name="T22" fmla="*/ 54 w 514"/>
              <a:gd name="T23" fmla="*/ 228 h 307"/>
              <a:gd name="T24" fmla="*/ 87 w 514"/>
              <a:gd name="T25" fmla="*/ 216 h 307"/>
              <a:gd name="T26" fmla="*/ 149 w 514"/>
              <a:gd name="T27" fmla="*/ 270 h 307"/>
              <a:gd name="T28" fmla="*/ 203 w 514"/>
              <a:gd name="T29" fmla="*/ 239 h 307"/>
              <a:gd name="T30" fmla="*/ 277 w 514"/>
              <a:gd name="T31" fmla="*/ 302 h 307"/>
              <a:gd name="T32" fmla="*/ 309 w 514"/>
              <a:gd name="T33" fmla="*/ 307 h 307"/>
              <a:gd name="T34" fmla="*/ 418 w 514"/>
              <a:gd name="T35" fmla="*/ 231 h 307"/>
              <a:gd name="T36" fmla="*/ 438 w 514"/>
              <a:gd name="T37" fmla="*/ 233 h 307"/>
              <a:gd name="T38" fmla="*/ 514 w 514"/>
              <a:gd name="T39" fmla="*/ 158 h 307"/>
              <a:gd name="T40" fmla="*/ 438 w 514"/>
              <a:gd name="T41" fmla="*/ 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4" h="307">
                <a:moveTo>
                  <a:pt x="438" y="82"/>
                </a:moveTo>
                <a:cubicBezTo>
                  <a:pt x="427" y="82"/>
                  <a:pt x="416" y="84"/>
                  <a:pt x="406" y="89"/>
                </a:cubicBezTo>
                <a:cubicBezTo>
                  <a:pt x="394" y="63"/>
                  <a:pt x="367" y="45"/>
                  <a:pt x="337" y="45"/>
                </a:cubicBezTo>
                <a:cubicBezTo>
                  <a:pt x="328" y="45"/>
                  <a:pt x="319" y="46"/>
                  <a:pt x="311" y="49"/>
                </a:cubicBezTo>
                <a:cubicBezTo>
                  <a:pt x="305" y="32"/>
                  <a:pt x="293" y="18"/>
                  <a:pt x="277" y="10"/>
                </a:cubicBezTo>
                <a:cubicBezTo>
                  <a:pt x="266" y="4"/>
                  <a:pt x="254" y="0"/>
                  <a:pt x="240" y="0"/>
                </a:cubicBezTo>
                <a:cubicBezTo>
                  <a:pt x="204" y="0"/>
                  <a:pt x="173" y="27"/>
                  <a:pt x="166" y="62"/>
                </a:cubicBezTo>
                <a:cubicBezTo>
                  <a:pt x="164" y="62"/>
                  <a:pt x="163" y="61"/>
                  <a:pt x="161" y="61"/>
                </a:cubicBezTo>
                <a:cubicBezTo>
                  <a:pt x="121" y="61"/>
                  <a:pt x="89" y="92"/>
                  <a:pt x="85" y="131"/>
                </a:cubicBezTo>
                <a:cubicBezTo>
                  <a:pt x="76" y="124"/>
                  <a:pt x="65" y="121"/>
                  <a:pt x="54" y="121"/>
                </a:cubicBezTo>
                <a:cubicBezTo>
                  <a:pt x="24" y="121"/>
                  <a:pt x="0" y="145"/>
                  <a:pt x="0" y="174"/>
                </a:cubicBezTo>
                <a:cubicBezTo>
                  <a:pt x="0" y="204"/>
                  <a:pt x="24" y="228"/>
                  <a:pt x="54" y="228"/>
                </a:cubicBezTo>
                <a:cubicBezTo>
                  <a:pt x="66" y="228"/>
                  <a:pt x="78" y="223"/>
                  <a:pt x="87" y="216"/>
                </a:cubicBezTo>
                <a:cubicBezTo>
                  <a:pt x="91" y="247"/>
                  <a:pt x="117" y="270"/>
                  <a:pt x="149" y="270"/>
                </a:cubicBezTo>
                <a:cubicBezTo>
                  <a:pt x="172" y="270"/>
                  <a:pt x="192" y="258"/>
                  <a:pt x="203" y="239"/>
                </a:cubicBezTo>
                <a:cubicBezTo>
                  <a:pt x="217" y="269"/>
                  <a:pt x="244" y="293"/>
                  <a:pt x="277" y="302"/>
                </a:cubicBezTo>
                <a:cubicBezTo>
                  <a:pt x="287" y="305"/>
                  <a:pt x="298" y="307"/>
                  <a:pt x="309" y="307"/>
                </a:cubicBezTo>
                <a:cubicBezTo>
                  <a:pt x="359" y="307"/>
                  <a:pt x="402" y="275"/>
                  <a:pt x="418" y="231"/>
                </a:cubicBezTo>
                <a:cubicBezTo>
                  <a:pt x="425" y="232"/>
                  <a:pt x="431" y="233"/>
                  <a:pt x="438" y="233"/>
                </a:cubicBezTo>
                <a:cubicBezTo>
                  <a:pt x="480" y="233"/>
                  <a:pt x="514" y="200"/>
                  <a:pt x="514" y="158"/>
                </a:cubicBezTo>
                <a:cubicBezTo>
                  <a:pt x="514" y="116"/>
                  <a:pt x="480" y="82"/>
                  <a:pt x="438"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nvGrpSpPr>
          <p:cNvPr id="317" name="组合 316">
            <a:extLst>
              <a:ext uri="{FF2B5EF4-FFF2-40B4-BE49-F238E27FC236}">
                <a16:creationId xmlns:a16="http://schemas.microsoft.com/office/drawing/2014/main" id="{31C77A3A-9F7D-496F-9F04-73A0F15F1C6E}"/>
              </a:ext>
            </a:extLst>
          </p:cNvPr>
          <p:cNvGrpSpPr/>
          <p:nvPr userDrawn="1"/>
        </p:nvGrpSpPr>
        <p:grpSpPr>
          <a:xfrm>
            <a:off x="4241508" y="542421"/>
            <a:ext cx="7059908" cy="6291482"/>
            <a:chOff x="5910263" y="2262188"/>
            <a:chExt cx="2566988" cy="2287588"/>
          </a:xfrm>
          <a:solidFill>
            <a:schemeClr val="bg1">
              <a:lumMod val="75000"/>
              <a:alpha val="63000"/>
            </a:schemeClr>
          </a:solidFill>
        </p:grpSpPr>
        <p:grpSp>
          <p:nvGrpSpPr>
            <p:cNvPr id="318" name="Group 205">
              <a:extLst>
                <a:ext uri="{FF2B5EF4-FFF2-40B4-BE49-F238E27FC236}">
                  <a16:creationId xmlns:a16="http://schemas.microsoft.com/office/drawing/2014/main" id="{40F73838-A194-4621-A5CE-69A3BE8BF24D}"/>
                </a:ext>
              </a:extLst>
            </p:cNvPr>
            <p:cNvGrpSpPr>
              <a:grpSpLocks/>
            </p:cNvGrpSpPr>
            <p:nvPr/>
          </p:nvGrpSpPr>
          <p:grpSpPr bwMode="auto">
            <a:xfrm>
              <a:off x="5910263" y="2268538"/>
              <a:ext cx="773113" cy="2274888"/>
              <a:chOff x="3723" y="1429"/>
              <a:chExt cx="487" cy="1433"/>
            </a:xfrm>
            <a:grpFill/>
          </p:grpSpPr>
          <p:sp>
            <p:nvSpPr>
              <p:cNvPr id="1093" name="Freeform 5">
                <a:extLst>
                  <a:ext uri="{FF2B5EF4-FFF2-40B4-BE49-F238E27FC236}">
                    <a16:creationId xmlns:a16="http://schemas.microsoft.com/office/drawing/2014/main" id="{28751101-401C-4942-A6F7-586A51F3F145}"/>
                  </a:ext>
                </a:extLst>
              </p:cNvPr>
              <p:cNvSpPr>
                <a:spLocks/>
              </p:cNvSpPr>
              <p:nvPr/>
            </p:nvSpPr>
            <p:spPr bwMode="auto">
              <a:xfrm>
                <a:off x="3985" y="2749"/>
                <a:ext cx="10" cy="9"/>
              </a:xfrm>
              <a:custGeom>
                <a:avLst/>
                <a:gdLst>
                  <a:gd name="T0" fmla="*/ 7 w 7"/>
                  <a:gd name="T1" fmla="*/ 6 h 6"/>
                  <a:gd name="T2" fmla="*/ 7 w 7"/>
                  <a:gd name="T3" fmla="*/ 6 h 6"/>
                  <a:gd name="T4" fmla="*/ 0 w 7"/>
                  <a:gd name="T5" fmla="*/ 0 h 6"/>
                  <a:gd name="T6" fmla="*/ 7 w 7"/>
                  <a:gd name="T7" fmla="*/ 6 h 6"/>
                </a:gdLst>
                <a:ahLst/>
                <a:cxnLst>
                  <a:cxn ang="0">
                    <a:pos x="T0" y="T1"/>
                  </a:cxn>
                  <a:cxn ang="0">
                    <a:pos x="T2" y="T3"/>
                  </a:cxn>
                  <a:cxn ang="0">
                    <a:pos x="T4" y="T5"/>
                  </a:cxn>
                  <a:cxn ang="0">
                    <a:pos x="T6" y="T7"/>
                  </a:cxn>
                </a:cxnLst>
                <a:rect l="0" t="0" r="r" b="b"/>
                <a:pathLst>
                  <a:path w="7" h="6">
                    <a:moveTo>
                      <a:pt x="7" y="6"/>
                    </a:moveTo>
                    <a:cubicBezTo>
                      <a:pt x="7" y="6"/>
                      <a:pt x="7" y="6"/>
                      <a:pt x="7" y="6"/>
                    </a:cubicBezTo>
                    <a:cubicBezTo>
                      <a:pt x="0" y="0"/>
                      <a:pt x="0" y="0"/>
                      <a:pt x="0" y="0"/>
                    </a:cubicBezTo>
                    <a:cubicBezTo>
                      <a:pt x="2" y="2"/>
                      <a:pt x="4" y="4"/>
                      <a:pt x="7"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4" name="Freeform 6">
                <a:extLst>
                  <a:ext uri="{FF2B5EF4-FFF2-40B4-BE49-F238E27FC236}">
                    <a16:creationId xmlns:a16="http://schemas.microsoft.com/office/drawing/2014/main" id="{F9134B17-0D5C-47C4-B337-4E7CEC131FF6}"/>
                  </a:ext>
                </a:extLst>
              </p:cNvPr>
              <p:cNvSpPr>
                <a:spLocks/>
              </p:cNvSpPr>
              <p:nvPr/>
            </p:nvSpPr>
            <p:spPr bwMode="auto">
              <a:xfrm>
                <a:off x="4008" y="2769"/>
                <a:ext cx="20" cy="18"/>
              </a:xfrm>
              <a:custGeom>
                <a:avLst/>
                <a:gdLst>
                  <a:gd name="T0" fmla="*/ 10 w 14"/>
                  <a:gd name="T1" fmla="*/ 8 h 12"/>
                  <a:gd name="T2" fmla="*/ 14 w 14"/>
                  <a:gd name="T3" fmla="*/ 12 h 12"/>
                  <a:gd name="T4" fmla="*/ 0 w 14"/>
                  <a:gd name="T5" fmla="*/ 0 h 12"/>
                  <a:gd name="T6" fmla="*/ 1 w 14"/>
                  <a:gd name="T7" fmla="*/ 0 h 12"/>
                  <a:gd name="T8" fmla="*/ 10 w 14"/>
                  <a:gd name="T9" fmla="*/ 8 h 12"/>
                </a:gdLst>
                <a:ahLst/>
                <a:cxnLst>
                  <a:cxn ang="0">
                    <a:pos x="T0" y="T1"/>
                  </a:cxn>
                  <a:cxn ang="0">
                    <a:pos x="T2" y="T3"/>
                  </a:cxn>
                  <a:cxn ang="0">
                    <a:pos x="T4" y="T5"/>
                  </a:cxn>
                  <a:cxn ang="0">
                    <a:pos x="T6" y="T7"/>
                  </a:cxn>
                  <a:cxn ang="0">
                    <a:pos x="T8" y="T9"/>
                  </a:cxn>
                </a:cxnLst>
                <a:rect l="0" t="0" r="r" b="b"/>
                <a:pathLst>
                  <a:path w="14" h="12">
                    <a:moveTo>
                      <a:pt x="10" y="8"/>
                    </a:moveTo>
                    <a:cubicBezTo>
                      <a:pt x="14" y="11"/>
                      <a:pt x="14" y="12"/>
                      <a:pt x="14" y="12"/>
                    </a:cubicBezTo>
                    <a:cubicBezTo>
                      <a:pt x="13" y="11"/>
                      <a:pt x="1" y="1"/>
                      <a:pt x="0" y="0"/>
                    </a:cubicBezTo>
                    <a:cubicBezTo>
                      <a:pt x="0" y="0"/>
                      <a:pt x="1" y="0"/>
                      <a:pt x="1" y="0"/>
                    </a:cubicBezTo>
                    <a:cubicBezTo>
                      <a:pt x="2" y="2"/>
                      <a:pt x="8" y="6"/>
                      <a:pt x="10"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5" name="Freeform 7">
                <a:extLst>
                  <a:ext uri="{FF2B5EF4-FFF2-40B4-BE49-F238E27FC236}">
                    <a16:creationId xmlns:a16="http://schemas.microsoft.com/office/drawing/2014/main" id="{F635A9F1-46CC-41FE-9042-DC9B3B65AB5E}"/>
                  </a:ext>
                </a:extLst>
              </p:cNvPr>
              <p:cNvSpPr>
                <a:spLocks/>
              </p:cNvSpPr>
              <p:nvPr/>
            </p:nvSpPr>
            <p:spPr bwMode="auto">
              <a:xfrm>
                <a:off x="4050" y="2803"/>
                <a:ext cx="19" cy="14"/>
              </a:xfrm>
              <a:custGeom>
                <a:avLst/>
                <a:gdLst>
                  <a:gd name="T0" fmla="*/ 9 w 13"/>
                  <a:gd name="T1" fmla="*/ 7 h 10"/>
                  <a:gd name="T2" fmla="*/ 13 w 13"/>
                  <a:gd name="T3" fmla="*/ 10 h 10"/>
                  <a:gd name="T4" fmla="*/ 0 w 13"/>
                  <a:gd name="T5" fmla="*/ 0 h 10"/>
                  <a:gd name="T6" fmla="*/ 0 w 13"/>
                  <a:gd name="T7" fmla="*/ 0 h 10"/>
                  <a:gd name="T8" fmla="*/ 9 w 13"/>
                  <a:gd name="T9" fmla="*/ 7 h 10"/>
                </a:gdLst>
                <a:ahLst/>
                <a:cxnLst>
                  <a:cxn ang="0">
                    <a:pos x="T0" y="T1"/>
                  </a:cxn>
                  <a:cxn ang="0">
                    <a:pos x="T2" y="T3"/>
                  </a:cxn>
                  <a:cxn ang="0">
                    <a:pos x="T4" y="T5"/>
                  </a:cxn>
                  <a:cxn ang="0">
                    <a:pos x="T6" y="T7"/>
                  </a:cxn>
                  <a:cxn ang="0">
                    <a:pos x="T8" y="T9"/>
                  </a:cxn>
                </a:cxnLst>
                <a:rect l="0" t="0" r="r" b="b"/>
                <a:pathLst>
                  <a:path w="13" h="10">
                    <a:moveTo>
                      <a:pt x="9" y="7"/>
                    </a:moveTo>
                    <a:cubicBezTo>
                      <a:pt x="11" y="8"/>
                      <a:pt x="12" y="9"/>
                      <a:pt x="13" y="10"/>
                    </a:cubicBezTo>
                    <a:cubicBezTo>
                      <a:pt x="0" y="0"/>
                      <a:pt x="0" y="0"/>
                      <a:pt x="0" y="0"/>
                    </a:cubicBezTo>
                    <a:cubicBezTo>
                      <a:pt x="0" y="0"/>
                      <a:pt x="0" y="0"/>
                      <a:pt x="0" y="0"/>
                    </a:cubicBezTo>
                    <a:cubicBezTo>
                      <a:pt x="3" y="2"/>
                      <a:pt x="6" y="5"/>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6" name="Freeform 8">
                <a:extLst>
                  <a:ext uri="{FF2B5EF4-FFF2-40B4-BE49-F238E27FC236}">
                    <a16:creationId xmlns:a16="http://schemas.microsoft.com/office/drawing/2014/main" id="{8C60C7C3-A374-4DF0-A52C-F983C3172C5D}"/>
                  </a:ext>
                </a:extLst>
              </p:cNvPr>
              <p:cNvSpPr>
                <a:spLocks/>
              </p:cNvSpPr>
              <p:nvPr/>
            </p:nvSpPr>
            <p:spPr bwMode="auto">
              <a:xfrm>
                <a:off x="4077" y="2823"/>
                <a:ext cx="22" cy="14"/>
              </a:xfrm>
              <a:custGeom>
                <a:avLst/>
                <a:gdLst>
                  <a:gd name="T0" fmla="*/ 10 w 15"/>
                  <a:gd name="T1" fmla="*/ 6 h 10"/>
                  <a:gd name="T2" fmla="*/ 15 w 15"/>
                  <a:gd name="T3" fmla="*/ 10 h 10"/>
                  <a:gd name="T4" fmla="*/ 0 w 15"/>
                  <a:gd name="T5" fmla="*/ 0 h 10"/>
                  <a:gd name="T6" fmla="*/ 0 w 15"/>
                  <a:gd name="T7" fmla="*/ 0 h 10"/>
                  <a:gd name="T8" fmla="*/ 10 w 15"/>
                  <a:gd name="T9" fmla="*/ 6 h 10"/>
                </a:gdLst>
                <a:ahLst/>
                <a:cxnLst>
                  <a:cxn ang="0">
                    <a:pos x="T0" y="T1"/>
                  </a:cxn>
                  <a:cxn ang="0">
                    <a:pos x="T2" y="T3"/>
                  </a:cxn>
                  <a:cxn ang="0">
                    <a:pos x="T4" y="T5"/>
                  </a:cxn>
                  <a:cxn ang="0">
                    <a:pos x="T6" y="T7"/>
                  </a:cxn>
                  <a:cxn ang="0">
                    <a:pos x="T8" y="T9"/>
                  </a:cxn>
                </a:cxnLst>
                <a:rect l="0" t="0" r="r" b="b"/>
                <a:pathLst>
                  <a:path w="15" h="10">
                    <a:moveTo>
                      <a:pt x="10" y="6"/>
                    </a:moveTo>
                    <a:cubicBezTo>
                      <a:pt x="15" y="9"/>
                      <a:pt x="15" y="9"/>
                      <a:pt x="15" y="10"/>
                    </a:cubicBezTo>
                    <a:cubicBezTo>
                      <a:pt x="14" y="9"/>
                      <a:pt x="1" y="1"/>
                      <a:pt x="0" y="0"/>
                    </a:cubicBezTo>
                    <a:cubicBezTo>
                      <a:pt x="0" y="0"/>
                      <a:pt x="0" y="0"/>
                      <a:pt x="0" y="0"/>
                    </a:cubicBezTo>
                    <a:cubicBezTo>
                      <a:pt x="1" y="0"/>
                      <a:pt x="2" y="1"/>
                      <a:pt x="10"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7" name="Freeform 9">
                <a:extLst>
                  <a:ext uri="{FF2B5EF4-FFF2-40B4-BE49-F238E27FC236}">
                    <a16:creationId xmlns:a16="http://schemas.microsoft.com/office/drawing/2014/main" id="{42D2FE4C-4F89-4C82-88DF-37028CB5F8DB}"/>
                  </a:ext>
                </a:extLst>
              </p:cNvPr>
              <p:cNvSpPr>
                <a:spLocks/>
              </p:cNvSpPr>
              <p:nvPr/>
            </p:nvSpPr>
            <p:spPr bwMode="auto">
              <a:xfrm>
                <a:off x="4121" y="2851"/>
                <a:ext cx="21" cy="11"/>
              </a:xfrm>
              <a:custGeom>
                <a:avLst/>
                <a:gdLst>
                  <a:gd name="T0" fmla="*/ 10 w 15"/>
                  <a:gd name="T1" fmla="*/ 6 h 8"/>
                  <a:gd name="T2" fmla="*/ 15 w 15"/>
                  <a:gd name="T3" fmla="*/ 8 h 8"/>
                  <a:gd name="T4" fmla="*/ 0 w 15"/>
                  <a:gd name="T5" fmla="*/ 0 h 8"/>
                  <a:gd name="T6" fmla="*/ 0 w 15"/>
                  <a:gd name="T7" fmla="*/ 0 h 8"/>
                  <a:gd name="T8" fmla="*/ 10 w 15"/>
                  <a:gd name="T9" fmla="*/ 6 h 8"/>
                </a:gdLst>
                <a:ahLst/>
                <a:cxnLst>
                  <a:cxn ang="0">
                    <a:pos x="T0" y="T1"/>
                  </a:cxn>
                  <a:cxn ang="0">
                    <a:pos x="T2" y="T3"/>
                  </a:cxn>
                  <a:cxn ang="0">
                    <a:pos x="T4" y="T5"/>
                  </a:cxn>
                  <a:cxn ang="0">
                    <a:pos x="T6" y="T7"/>
                  </a:cxn>
                  <a:cxn ang="0">
                    <a:pos x="T8" y="T9"/>
                  </a:cxn>
                </a:cxnLst>
                <a:rect l="0" t="0" r="r" b="b"/>
                <a:pathLst>
                  <a:path w="15" h="8">
                    <a:moveTo>
                      <a:pt x="10" y="6"/>
                    </a:moveTo>
                    <a:cubicBezTo>
                      <a:pt x="12" y="7"/>
                      <a:pt x="13" y="8"/>
                      <a:pt x="15" y="8"/>
                    </a:cubicBezTo>
                    <a:cubicBezTo>
                      <a:pt x="0" y="0"/>
                      <a:pt x="0" y="0"/>
                      <a:pt x="0" y="0"/>
                    </a:cubicBezTo>
                    <a:cubicBezTo>
                      <a:pt x="0" y="0"/>
                      <a:pt x="0" y="0"/>
                      <a:pt x="0" y="0"/>
                    </a:cubicBezTo>
                    <a:cubicBezTo>
                      <a:pt x="3" y="2"/>
                      <a:pt x="7" y="4"/>
                      <a:pt x="10"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8" name="Freeform 10">
                <a:extLst>
                  <a:ext uri="{FF2B5EF4-FFF2-40B4-BE49-F238E27FC236}">
                    <a16:creationId xmlns:a16="http://schemas.microsoft.com/office/drawing/2014/main" id="{74BD8777-ACB1-4082-BE5F-20DC6289B13C}"/>
                  </a:ext>
                </a:extLst>
              </p:cNvPr>
              <p:cNvSpPr>
                <a:spLocks/>
              </p:cNvSpPr>
              <p:nvPr/>
            </p:nvSpPr>
            <p:spPr bwMode="auto">
              <a:xfrm>
                <a:off x="3998" y="2758"/>
                <a:ext cx="19" cy="17"/>
              </a:xfrm>
              <a:custGeom>
                <a:avLst/>
                <a:gdLst>
                  <a:gd name="T0" fmla="*/ 9 w 13"/>
                  <a:gd name="T1" fmla="*/ 8 h 12"/>
                  <a:gd name="T2" fmla="*/ 13 w 13"/>
                  <a:gd name="T3" fmla="*/ 12 h 12"/>
                  <a:gd name="T4" fmla="*/ 0 w 13"/>
                  <a:gd name="T5" fmla="*/ 0 h 12"/>
                  <a:gd name="T6" fmla="*/ 0 w 13"/>
                  <a:gd name="T7" fmla="*/ 0 h 12"/>
                  <a:gd name="T8" fmla="*/ 9 w 13"/>
                  <a:gd name="T9" fmla="*/ 8 h 12"/>
                </a:gdLst>
                <a:ahLst/>
                <a:cxnLst>
                  <a:cxn ang="0">
                    <a:pos x="T0" y="T1"/>
                  </a:cxn>
                  <a:cxn ang="0">
                    <a:pos x="T2" y="T3"/>
                  </a:cxn>
                  <a:cxn ang="0">
                    <a:pos x="T4" y="T5"/>
                  </a:cxn>
                  <a:cxn ang="0">
                    <a:pos x="T6" y="T7"/>
                  </a:cxn>
                  <a:cxn ang="0">
                    <a:pos x="T8" y="T9"/>
                  </a:cxn>
                </a:cxnLst>
                <a:rect l="0" t="0" r="r" b="b"/>
                <a:pathLst>
                  <a:path w="13" h="12">
                    <a:moveTo>
                      <a:pt x="9" y="8"/>
                    </a:moveTo>
                    <a:cubicBezTo>
                      <a:pt x="11" y="9"/>
                      <a:pt x="13" y="11"/>
                      <a:pt x="13" y="12"/>
                    </a:cubicBezTo>
                    <a:cubicBezTo>
                      <a:pt x="12" y="12"/>
                      <a:pt x="0" y="1"/>
                      <a:pt x="0" y="0"/>
                    </a:cubicBezTo>
                    <a:cubicBezTo>
                      <a:pt x="0" y="0"/>
                      <a:pt x="0" y="0"/>
                      <a:pt x="0" y="0"/>
                    </a:cubicBezTo>
                    <a:cubicBezTo>
                      <a:pt x="2" y="1"/>
                      <a:pt x="7" y="6"/>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9" name="Freeform 11">
                <a:extLst>
                  <a:ext uri="{FF2B5EF4-FFF2-40B4-BE49-F238E27FC236}">
                    <a16:creationId xmlns:a16="http://schemas.microsoft.com/office/drawing/2014/main" id="{BE4484C3-3F53-4AD6-A87C-FCC0452A4EEA}"/>
                  </a:ext>
                </a:extLst>
              </p:cNvPr>
              <p:cNvSpPr>
                <a:spLocks/>
              </p:cNvSpPr>
              <p:nvPr/>
            </p:nvSpPr>
            <p:spPr bwMode="auto">
              <a:xfrm>
                <a:off x="4035" y="2791"/>
                <a:ext cx="22" cy="16"/>
              </a:xfrm>
              <a:custGeom>
                <a:avLst/>
                <a:gdLst>
                  <a:gd name="T0" fmla="*/ 10 w 15"/>
                  <a:gd name="T1" fmla="*/ 7 h 11"/>
                  <a:gd name="T2" fmla="*/ 15 w 15"/>
                  <a:gd name="T3" fmla="*/ 11 h 11"/>
                  <a:gd name="T4" fmla="*/ 0 w 15"/>
                  <a:gd name="T5" fmla="*/ 0 h 11"/>
                  <a:gd name="T6" fmla="*/ 1 w 15"/>
                  <a:gd name="T7" fmla="*/ 0 h 11"/>
                  <a:gd name="T8" fmla="*/ 10 w 15"/>
                  <a:gd name="T9" fmla="*/ 7 h 11"/>
                </a:gdLst>
                <a:ahLst/>
                <a:cxnLst>
                  <a:cxn ang="0">
                    <a:pos x="T0" y="T1"/>
                  </a:cxn>
                  <a:cxn ang="0">
                    <a:pos x="T2" y="T3"/>
                  </a:cxn>
                  <a:cxn ang="0">
                    <a:pos x="T4" y="T5"/>
                  </a:cxn>
                  <a:cxn ang="0">
                    <a:pos x="T6" y="T7"/>
                  </a:cxn>
                  <a:cxn ang="0">
                    <a:pos x="T8" y="T9"/>
                  </a:cxn>
                </a:cxnLst>
                <a:rect l="0" t="0" r="r" b="b"/>
                <a:pathLst>
                  <a:path w="15" h="11">
                    <a:moveTo>
                      <a:pt x="10" y="7"/>
                    </a:moveTo>
                    <a:cubicBezTo>
                      <a:pt x="13" y="10"/>
                      <a:pt x="15" y="11"/>
                      <a:pt x="15" y="11"/>
                    </a:cubicBezTo>
                    <a:cubicBezTo>
                      <a:pt x="14" y="11"/>
                      <a:pt x="1" y="1"/>
                      <a:pt x="0" y="0"/>
                    </a:cubicBezTo>
                    <a:cubicBezTo>
                      <a:pt x="1" y="0"/>
                      <a:pt x="1" y="0"/>
                      <a:pt x="1" y="0"/>
                    </a:cubicBezTo>
                    <a:cubicBezTo>
                      <a:pt x="3" y="2"/>
                      <a:pt x="10" y="7"/>
                      <a:pt x="10"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0" name="Freeform 12">
                <a:extLst>
                  <a:ext uri="{FF2B5EF4-FFF2-40B4-BE49-F238E27FC236}">
                    <a16:creationId xmlns:a16="http://schemas.microsoft.com/office/drawing/2014/main" id="{D6265432-DEAB-4E43-9646-5EA3833DC65A}"/>
                  </a:ext>
                </a:extLst>
              </p:cNvPr>
              <p:cNvSpPr>
                <a:spLocks/>
              </p:cNvSpPr>
              <p:nvPr/>
            </p:nvSpPr>
            <p:spPr bwMode="auto">
              <a:xfrm>
                <a:off x="3788" y="2469"/>
                <a:ext cx="10" cy="25"/>
              </a:xfrm>
              <a:custGeom>
                <a:avLst/>
                <a:gdLst>
                  <a:gd name="T0" fmla="*/ 5 w 7"/>
                  <a:gd name="T1" fmla="*/ 11 h 17"/>
                  <a:gd name="T2" fmla="*/ 7 w 7"/>
                  <a:gd name="T3" fmla="*/ 17 h 17"/>
                  <a:gd name="T4" fmla="*/ 0 w 7"/>
                  <a:gd name="T5" fmla="*/ 0 h 17"/>
                  <a:gd name="T6" fmla="*/ 5 w 7"/>
                  <a:gd name="T7" fmla="*/ 11 h 17"/>
                </a:gdLst>
                <a:ahLst/>
                <a:cxnLst>
                  <a:cxn ang="0">
                    <a:pos x="T0" y="T1"/>
                  </a:cxn>
                  <a:cxn ang="0">
                    <a:pos x="T2" y="T3"/>
                  </a:cxn>
                  <a:cxn ang="0">
                    <a:pos x="T4" y="T5"/>
                  </a:cxn>
                  <a:cxn ang="0">
                    <a:pos x="T6" y="T7"/>
                  </a:cxn>
                </a:cxnLst>
                <a:rect l="0" t="0" r="r" b="b"/>
                <a:pathLst>
                  <a:path w="7" h="17">
                    <a:moveTo>
                      <a:pt x="5" y="11"/>
                    </a:moveTo>
                    <a:cubicBezTo>
                      <a:pt x="6" y="13"/>
                      <a:pt x="6" y="15"/>
                      <a:pt x="7" y="17"/>
                    </a:cubicBezTo>
                    <a:cubicBezTo>
                      <a:pt x="0" y="0"/>
                      <a:pt x="0" y="0"/>
                      <a:pt x="0" y="0"/>
                    </a:cubicBezTo>
                    <a:cubicBezTo>
                      <a:pt x="1" y="2"/>
                      <a:pt x="5" y="11"/>
                      <a:pt x="5"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1" name="Freeform 13">
                <a:extLst>
                  <a:ext uri="{FF2B5EF4-FFF2-40B4-BE49-F238E27FC236}">
                    <a16:creationId xmlns:a16="http://schemas.microsoft.com/office/drawing/2014/main" id="{FBEF9C4A-F335-41AD-92EC-713F2DA3AB1D}"/>
                  </a:ext>
                </a:extLst>
              </p:cNvPr>
              <p:cNvSpPr>
                <a:spLocks/>
              </p:cNvSpPr>
              <p:nvPr/>
            </p:nvSpPr>
            <p:spPr bwMode="auto">
              <a:xfrm>
                <a:off x="3927" y="2691"/>
                <a:ext cx="3" cy="3"/>
              </a:xfrm>
              <a:custGeom>
                <a:avLst/>
                <a:gdLst>
                  <a:gd name="T0" fmla="*/ 2 w 2"/>
                  <a:gd name="T1" fmla="*/ 1 h 2"/>
                  <a:gd name="T2" fmla="*/ 0 w 2"/>
                  <a:gd name="T3" fmla="*/ 0 h 2"/>
                  <a:gd name="T4" fmla="*/ 2 w 2"/>
                  <a:gd name="T5" fmla="*/ 2 h 2"/>
                  <a:gd name="T6" fmla="*/ 2 w 2"/>
                  <a:gd name="T7" fmla="*/ 1 h 2"/>
                </a:gdLst>
                <a:ahLst/>
                <a:cxnLst>
                  <a:cxn ang="0">
                    <a:pos x="T0" y="T1"/>
                  </a:cxn>
                  <a:cxn ang="0">
                    <a:pos x="T2" y="T3"/>
                  </a:cxn>
                  <a:cxn ang="0">
                    <a:pos x="T4" y="T5"/>
                  </a:cxn>
                  <a:cxn ang="0">
                    <a:pos x="T6" y="T7"/>
                  </a:cxn>
                </a:cxnLst>
                <a:rect l="0" t="0" r="r" b="b"/>
                <a:pathLst>
                  <a:path w="2" h="2">
                    <a:moveTo>
                      <a:pt x="2" y="1"/>
                    </a:moveTo>
                    <a:cubicBezTo>
                      <a:pt x="0" y="0"/>
                      <a:pt x="0" y="0"/>
                      <a:pt x="0" y="0"/>
                    </a:cubicBezTo>
                    <a:cubicBezTo>
                      <a:pt x="1" y="0"/>
                      <a:pt x="1" y="1"/>
                      <a:pt x="2" y="2"/>
                    </a:cubicBezTo>
                    <a:cubicBezTo>
                      <a:pt x="2" y="1"/>
                      <a:pt x="2" y="1"/>
                      <a:pt x="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2" name="Freeform 14">
                <a:extLst>
                  <a:ext uri="{FF2B5EF4-FFF2-40B4-BE49-F238E27FC236}">
                    <a16:creationId xmlns:a16="http://schemas.microsoft.com/office/drawing/2014/main" id="{D785C47D-9CCE-410B-9622-353397BD340F}"/>
                  </a:ext>
                </a:extLst>
              </p:cNvPr>
              <p:cNvSpPr>
                <a:spLocks/>
              </p:cNvSpPr>
              <p:nvPr/>
            </p:nvSpPr>
            <p:spPr bwMode="auto">
              <a:xfrm>
                <a:off x="3856" y="2597"/>
                <a:ext cx="15" cy="23"/>
              </a:xfrm>
              <a:custGeom>
                <a:avLst/>
                <a:gdLst>
                  <a:gd name="T0" fmla="*/ 7 w 10"/>
                  <a:gd name="T1" fmla="*/ 10 h 16"/>
                  <a:gd name="T2" fmla="*/ 10 w 10"/>
                  <a:gd name="T3" fmla="*/ 16 h 16"/>
                  <a:gd name="T4" fmla="*/ 8 w 10"/>
                  <a:gd name="T5" fmla="*/ 13 h 16"/>
                  <a:gd name="T6" fmla="*/ 2 w 10"/>
                  <a:gd name="T7" fmla="*/ 3 h 16"/>
                  <a:gd name="T8" fmla="*/ 0 w 10"/>
                  <a:gd name="T9" fmla="*/ 0 h 16"/>
                  <a:gd name="T10" fmla="*/ 0 w 10"/>
                  <a:gd name="T11" fmla="*/ 0 h 16"/>
                  <a:gd name="T12" fmla="*/ 7 w 10"/>
                  <a:gd name="T13" fmla="*/ 10 h 16"/>
                </a:gdLst>
                <a:ahLst/>
                <a:cxnLst>
                  <a:cxn ang="0">
                    <a:pos x="T0" y="T1"/>
                  </a:cxn>
                  <a:cxn ang="0">
                    <a:pos x="T2" y="T3"/>
                  </a:cxn>
                  <a:cxn ang="0">
                    <a:pos x="T4" y="T5"/>
                  </a:cxn>
                  <a:cxn ang="0">
                    <a:pos x="T6" y="T7"/>
                  </a:cxn>
                  <a:cxn ang="0">
                    <a:pos x="T8" y="T9"/>
                  </a:cxn>
                  <a:cxn ang="0">
                    <a:pos x="T10" y="T11"/>
                  </a:cxn>
                  <a:cxn ang="0">
                    <a:pos x="T12" y="T13"/>
                  </a:cxn>
                </a:cxnLst>
                <a:rect l="0" t="0" r="r" b="b"/>
                <a:pathLst>
                  <a:path w="10" h="16">
                    <a:moveTo>
                      <a:pt x="7" y="10"/>
                    </a:moveTo>
                    <a:cubicBezTo>
                      <a:pt x="9" y="13"/>
                      <a:pt x="10" y="15"/>
                      <a:pt x="10" y="16"/>
                    </a:cubicBezTo>
                    <a:cubicBezTo>
                      <a:pt x="10" y="16"/>
                      <a:pt x="10" y="15"/>
                      <a:pt x="8" y="13"/>
                    </a:cubicBezTo>
                    <a:cubicBezTo>
                      <a:pt x="2" y="3"/>
                      <a:pt x="2" y="3"/>
                      <a:pt x="2" y="3"/>
                    </a:cubicBezTo>
                    <a:cubicBezTo>
                      <a:pt x="0" y="1"/>
                      <a:pt x="0" y="1"/>
                      <a:pt x="0" y="0"/>
                    </a:cubicBezTo>
                    <a:cubicBezTo>
                      <a:pt x="0" y="0"/>
                      <a:pt x="0" y="0"/>
                      <a:pt x="0" y="0"/>
                    </a:cubicBezTo>
                    <a:cubicBezTo>
                      <a:pt x="1" y="2"/>
                      <a:pt x="7" y="10"/>
                      <a:pt x="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3" name="Freeform 15">
                <a:extLst>
                  <a:ext uri="{FF2B5EF4-FFF2-40B4-BE49-F238E27FC236}">
                    <a16:creationId xmlns:a16="http://schemas.microsoft.com/office/drawing/2014/main" id="{601220A2-1842-4727-97D3-A4022BC435CC}"/>
                  </a:ext>
                </a:extLst>
              </p:cNvPr>
              <p:cNvSpPr>
                <a:spLocks/>
              </p:cNvSpPr>
              <p:nvPr/>
            </p:nvSpPr>
            <p:spPr bwMode="auto">
              <a:xfrm>
                <a:off x="3887" y="2642"/>
                <a:ext cx="17" cy="20"/>
              </a:xfrm>
              <a:custGeom>
                <a:avLst/>
                <a:gdLst>
                  <a:gd name="T0" fmla="*/ 8 w 12"/>
                  <a:gd name="T1" fmla="*/ 9 h 14"/>
                  <a:gd name="T2" fmla="*/ 12 w 12"/>
                  <a:gd name="T3" fmla="*/ 14 h 14"/>
                  <a:gd name="T4" fmla="*/ 0 w 12"/>
                  <a:gd name="T5" fmla="*/ 0 h 14"/>
                  <a:gd name="T6" fmla="*/ 0 w 12"/>
                  <a:gd name="T7" fmla="*/ 0 h 14"/>
                  <a:gd name="T8" fmla="*/ 8 w 12"/>
                  <a:gd name="T9" fmla="*/ 9 h 14"/>
                </a:gdLst>
                <a:ahLst/>
                <a:cxnLst>
                  <a:cxn ang="0">
                    <a:pos x="T0" y="T1"/>
                  </a:cxn>
                  <a:cxn ang="0">
                    <a:pos x="T2" y="T3"/>
                  </a:cxn>
                  <a:cxn ang="0">
                    <a:pos x="T4" y="T5"/>
                  </a:cxn>
                  <a:cxn ang="0">
                    <a:pos x="T6" y="T7"/>
                  </a:cxn>
                  <a:cxn ang="0">
                    <a:pos x="T8" y="T9"/>
                  </a:cxn>
                </a:cxnLst>
                <a:rect l="0" t="0" r="r" b="b"/>
                <a:pathLst>
                  <a:path w="12" h="14">
                    <a:moveTo>
                      <a:pt x="8" y="9"/>
                    </a:moveTo>
                    <a:cubicBezTo>
                      <a:pt x="9" y="11"/>
                      <a:pt x="10" y="12"/>
                      <a:pt x="12" y="14"/>
                    </a:cubicBezTo>
                    <a:cubicBezTo>
                      <a:pt x="0" y="0"/>
                      <a:pt x="0" y="0"/>
                      <a:pt x="0" y="0"/>
                    </a:cubicBezTo>
                    <a:cubicBezTo>
                      <a:pt x="0" y="0"/>
                      <a:pt x="0" y="0"/>
                      <a:pt x="0" y="0"/>
                    </a:cubicBezTo>
                    <a:cubicBezTo>
                      <a:pt x="3" y="3"/>
                      <a:pt x="5" y="6"/>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4" name="Freeform 16">
                <a:extLst>
                  <a:ext uri="{FF2B5EF4-FFF2-40B4-BE49-F238E27FC236}">
                    <a16:creationId xmlns:a16="http://schemas.microsoft.com/office/drawing/2014/main" id="{A68943C5-D338-43B1-BF93-9F309181A3AB}"/>
                  </a:ext>
                </a:extLst>
              </p:cNvPr>
              <p:cNvSpPr>
                <a:spLocks/>
              </p:cNvSpPr>
              <p:nvPr/>
            </p:nvSpPr>
            <p:spPr bwMode="auto">
              <a:xfrm>
                <a:off x="3804" y="2503"/>
                <a:ext cx="12" cy="24"/>
              </a:xfrm>
              <a:custGeom>
                <a:avLst/>
                <a:gdLst>
                  <a:gd name="T0" fmla="*/ 6 w 8"/>
                  <a:gd name="T1" fmla="*/ 11 h 17"/>
                  <a:gd name="T2" fmla="*/ 8 w 8"/>
                  <a:gd name="T3" fmla="*/ 17 h 17"/>
                  <a:gd name="T4" fmla="*/ 8 w 8"/>
                  <a:gd name="T5" fmla="*/ 17 h 17"/>
                  <a:gd name="T6" fmla="*/ 0 w 8"/>
                  <a:gd name="T7" fmla="*/ 0 h 17"/>
                  <a:gd name="T8" fmla="*/ 0 w 8"/>
                  <a:gd name="T9" fmla="*/ 0 h 17"/>
                  <a:gd name="T10" fmla="*/ 0 w 8"/>
                  <a:gd name="T11" fmla="*/ 0 h 17"/>
                  <a:gd name="T12" fmla="*/ 6 w 8"/>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8" h="17">
                    <a:moveTo>
                      <a:pt x="6" y="11"/>
                    </a:moveTo>
                    <a:cubicBezTo>
                      <a:pt x="7" y="13"/>
                      <a:pt x="8" y="16"/>
                      <a:pt x="8" y="17"/>
                    </a:cubicBezTo>
                    <a:cubicBezTo>
                      <a:pt x="8" y="17"/>
                      <a:pt x="8" y="17"/>
                      <a:pt x="8" y="17"/>
                    </a:cubicBezTo>
                    <a:cubicBezTo>
                      <a:pt x="7" y="15"/>
                      <a:pt x="0" y="2"/>
                      <a:pt x="0" y="0"/>
                    </a:cubicBezTo>
                    <a:cubicBezTo>
                      <a:pt x="0" y="0"/>
                      <a:pt x="0" y="0"/>
                      <a:pt x="0" y="0"/>
                    </a:cubicBezTo>
                    <a:cubicBezTo>
                      <a:pt x="0" y="0"/>
                      <a:pt x="0" y="0"/>
                      <a:pt x="0" y="0"/>
                    </a:cubicBezTo>
                    <a:cubicBezTo>
                      <a:pt x="1" y="2"/>
                      <a:pt x="4" y="8"/>
                      <a:pt x="6"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5" name="Freeform 17">
                <a:extLst>
                  <a:ext uri="{FF2B5EF4-FFF2-40B4-BE49-F238E27FC236}">
                    <a16:creationId xmlns:a16="http://schemas.microsoft.com/office/drawing/2014/main" id="{EE02FBFE-193C-402F-BF15-5FFDC0634C8D}"/>
                  </a:ext>
                </a:extLst>
              </p:cNvPr>
              <p:cNvSpPr>
                <a:spLocks/>
              </p:cNvSpPr>
              <p:nvPr/>
            </p:nvSpPr>
            <p:spPr bwMode="auto">
              <a:xfrm>
                <a:off x="3829" y="2551"/>
                <a:ext cx="13" cy="24"/>
              </a:xfrm>
              <a:custGeom>
                <a:avLst/>
                <a:gdLst>
                  <a:gd name="T0" fmla="*/ 6 w 9"/>
                  <a:gd name="T1" fmla="*/ 11 h 17"/>
                  <a:gd name="T2" fmla="*/ 9 w 9"/>
                  <a:gd name="T3" fmla="*/ 17 h 17"/>
                  <a:gd name="T4" fmla="*/ 0 w 9"/>
                  <a:gd name="T5" fmla="*/ 0 h 17"/>
                  <a:gd name="T6" fmla="*/ 0 w 9"/>
                  <a:gd name="T7" fmla="*/ 0 h 17"/>
                  <a:gd name="T8" fmla="*/ 6 w 9"/>
                  <a:gd name="T9" fmla="*/ 11 h 17"/>
                </a:gdLst>
                <a:ahLst/>
                <a:cxnLst>
                  <a:cxn ang="0">
                    <a:pos x="T0" y="T1"/>
                  </a:cxn>
                  <a:cxn ang="0">
                    <a:pos x="T2" y="T3"/>
                  </a:cxn>
                  <a:cxn ang="0">
                    <a:pos x="T4" y="T5"/>
                  </a:cxn>
                  <a:cxn ang="0">
                    <a:pos x="T6" y="T7"/>
                  </a:cxn>
                  <a:cxn ang="0">
                    <a:pos x="T8" y="T9"/>
                  </a:cxn>
                </a:cxnLst>
                <a:rect l="0" t="0" r="r" b="b"/>
                <a:pathLst>
                  <a:path w="9" h="17">
                    <a:moveTo>
                      <a:pt x="6" y="11"/>
                    </a:moveTo>
                    <a:cubicBezTo>
                      <a:pt x="7" y="13"/>
                      <a:pt x="9" y="16"/>
                      <a:pt x="9" y="17"/>
                    </a:cubicBezTo>
                    <a:cubicBezTo>
                      <a:pt x="8" y="16"/>
                      <a:pt x="0" y="2"/>
                      <a:pt x="0" y="0"/>
                    </a:cubicBezTo>
                    <a:cubicBezTo>
                      <a:pt x="0" y="0"/>
                      <a:pt x="0" y="0"/>
                      <a:pt x="0" y="0"/>
                    </a:cubicBezTo>
                    <a:cubicBezTo>
                      <a:pt x="1" y="2"/>
                      <a:pt x="4" y="8"/>
                      <a:pt x="6"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6" name="Freeform 18">
                <a:extLst>
                  <a:ext uri="{FF2B5EF4-FFF2-40B4-BE49-F238E27FC236}">
                    <a16:creationId xmlns:a16="http://schemas.microsoft.com/office/drawing/2014/main" id="{12F3EEA8-C7B6-4A91-87F4-1C73C55AA341}"/>
                  </a:ext>
                </a:extLst>
              </p:cNvPr>
              <p:cNvSpPr>
                <a:spLocks/>
              </p:cNvSpPr>
              <p:nvPr/>
            </p:nvSpPr>
            <p:spPr bwMode="auto">
              <a:xfrm>
                <a:off x="3908" y="2668"/>
                <a:ext cx="19" cy="20"/>
              </a:xfrm>
              <a:custGeom>
                <a:avLst/>
                <a:gdLst>
                  <a:gd name="T0" fmla="*/ 9 w 13"/>
                  <a:gd name="T1" fmla="*/ 9 h 14"/>
                  <a:gd name="T2" fmla="*/ 13 w 13"/>
                  <a:gd name="T3" fmla="*/ 14 h 14"/>
                  <a:gd name="T4" fmla="*/ 0 w 13"/>
                  <a:gd name="T5" fmla="*/ 0 h 14"/>
                  <a:gd name="T6" fmla="*/ 1 w 13"/>
                  <a:gd name="T7" fmla="*/ 0 h 14"/>
                  <a:gd name="T8" fmla="*/ 9 w 13"/>
                  <a:gd name="T9" fmla="*/ 9 h 14"/>
                </a:gdLst>
                <a:ahLst/>
                <a:cxnLst>
                  <a:cxn ang="0">
                    <a:pos x="T0" y="T1"/>
                  </a:cxn>
                  <a:cxn ang="0">
                    <a:pos x="T2" y="T3"/>
                  </a:cxn>
                  <a:cxn ang="0">
                    <a:pos x="T4" y="T5"/>
                  </a:cxn>
                  <a:cxn ang="0">
                    <a:pos x="T6" y="T7"/>
                  </a:cxn>
                  <a:cxn ang="0">
                    <a:pos x="T8" y="T9"/>
                  </a:cxn>
                </a:cxnLst>
                <a:rect l="0" t="0" r="r" b="b"/>
                <a:pathLst>
                  <a:path w="13" h="14">
                    <a:moveTo>
                      <a:pt x="9" y="9"/>
                    </a:moveTo>
                    <a:cubicBezTo>
                      <a:pt x="10" y="11"/>
                      <a:pt x="12" y="14"/>
                      <a:pt x="13" y="14"/>
                    </a:cubicBezTo>
                    <a:cubicBezTo>
                      <a:pt x="11" y="14"/>
                      <a:pt x="1" y="1"/>
                      <a:pt x="0" y="0"/>
                    </a:cubicBezTo>
                    <a:cubicBezTo>
                      <a:pt x="1" y="0"/>
                      <a:pt x="1" y="0"/>
                      <a:pt x="1" y="0"/>
                    </a:cubicBezTo>
                    <a:cubicBezTo>
                      <a:pt x="2" y="2"/>
                      <a:pt x="6" y="7"/>
                      <a:pt x="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7" name="Freeform 19">
                <a:extLst>
                  <a:ext uri="{FF2B5EF4-FFF2-40B4-BE49-F238E27FC236}">
                    <a16:creationId xmlns:a16="http://schemas.microsoft.com/office/drawing/2014/main" id="{C089F3F3-4D76-41A0-B1C8-83B2DD81C4A8}"/>
                  </a:ext>
                </a:extLst>
              </p:cNvPr>
              <p:cNvSpPr>
                <a:spLocks/>
              </p:cNvSpPr>
              <p:nvPr/>
            </p:nvSpPr>
            <p:spPr bwMode="auto">
              <a:xfrm>
                <a:off x="3944" y="2709"/>
                <a:ext cx="18" cy="18"/>
              </a:xfrm>
              <a:custGeom>
                <a:avLst/>
                <a:gdLst>
                  <a:gd name="T0" fmla="*/ 8 w 12"/>
                  <a:gd name="T1" fmla="*/ 9 h 13"/>
                  <a:gd name="T2" fmla="*/ 12 w 12"/>
                  <a:gd name="T3" fmla="*/ 13 h 13"/>
                  <a:gd name="T4" fmla="*/ 10 w 12"/>
                  <a:gd name="T5" fmla="*/ 11 h 13"/>
                  <a:gd name="T6" fmla="*/ 5 w 12"/>
                  <a:gd name="T7" fmla="*/ 5 h 13"/>
                  <a:gd name="T8" fmla="*/ 0 w 12"/>
                  <a:gd name="T9" fmla="*/ 0 h 13"/>
                  <a:gd name="T10" fmla="*/ 0 w 12"/>
                  <a:gd name="T11" fmla="*/ 0 h 13"/>
                  <a:gd name="T12" fmla="*/ 8 w 12"/>
                  <a:gd name="T13" fmla="*/ 9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8" y="9"/>
                    </a:moveTo>
                    <a:cubicBezTo>
                      <a:pt x="12" y="13"/>
                      <a:pt x="12" y="13"/>
                      <a:pt x="12" y="13"/>
                    </a:cubicBezTo>
                    <a:cubicBezTo>
                      <a:pt x="12" y="13"/>
                      <a:pt x="12" y="13"/>
                      <a:pt x="10" y="11"/>
                    </a:cubicBezTo>
                    <a:cubicBezTo>
                      <a:pt x="5" y="5"/>
                      <a:pt x="5" y="5"/>
                      <a:pt x="5" y="5"/>
                    </a:cubicBezTo>
                    <a:cubicBezTo>
                      <a:pt x="1" y="1"/>
                      <a:pt x="0" y="0"/>
                      <a:pt x="0" y="0"/>
                    </a:cubicBezTo>
                    <a:cubicBezTo>
                      <a:pt x="0" y="0"/>
                      <a:pt x="0" y="0"/>
                      <a:pt x="0" y="0"/>
                    </a:cubicBezTo>
                    <a:cubicBezTo>
                      <a:pt x="1" y="1"/>
                      <a:pt x="5" y="5"/>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8" name="Freeform 20">
                <a:extLst>
                  <a:ext uri="{FF2B5EF4-FFF2-40B4-BE49-F238E27FC236}">
                    <a16:creationId xmlns:a16="http://schemas.microsoft.com/office/drawing/2014/main" id="{D317D1A1-9C56-411D-B0D2-A57722C17CBE}"/>
                  </a:ext>
                </a:extLst>
              </p:cNvPr>
              <p:cNvSpPr>
                <a:spLocks/>
              </p:cNvSpPr>
              <p:nvPr/>
            </p:nvSpPr>
            <p:spPr bwMode="auto">
              <a:xfrm>
                <a:off x="3847" y="2581"/>
                <a:ext cx="15" cy="23"/>
              </a:xfrm>
              <a:custGeom>
                <a:avLst/>
                <a:gdLst>
                  <a:gd name="T0" fmla="*/ 8 w 10"/>
                  <a:gd name="T1" fmla="*/ 10 h 16"/>
                  <a:gd name="T2" fmla="*/ 10 w 10"/>
                  <a:gd name="T3" fmla="*/ 16 h 16"/>
                  <a:gd name="T4" fmla="*/ 0 w 10"/>
                  <a:gd name="T5" fmla="*/ 0 h 16"/>
                  <a:gd name="T6" fmla="*/ 0 w 10"/>
                  <a:gd name="T7" fmla="*/ 0 h 16"/>
                  <a:gd name="T8" fmla="*/ 1 w 10"/>
                  <a:gd name="T9" fmla="*/ 0 h 16"/>
                  <a:gd name="T10" fmla="*/ 8 w 10"/>
                  <a:gd name="T11" fmla="*/ 10 h 16"/>
                </a:gdLst>
                <a:ahLst/>
                <a:cxnLst>
                  <a:cxn ang="0">
                    <a:pos x="T0" y="T1"/>
                  </a:cxn>
                  <a:cxn ang="0">
                    <a:pos x="T2" y="T3"/>
                  </a:cxn>
                  <a:cxn ang="0">
                    <a:pos x="T4" y="T5"/>
                  </a:cxn>
                  <a:cxn ang="0">
                    <a:pos x="T6" y="T7"/>
                  </a:cxn>
                  <a:cxn ang="0">
                    <a:pos x="T8" y="T9"/>
                  </a:cxn>
                  <a:cxn ang="0">
                    <a:pos x="T10" y="T11"/>
                  </a:cxn>
                </a:cxnLst>
                <a:rect l="0" t="0" r="r" b="b"/>
                <a:pathLst>
                  <a:path w="10" h="16">
                    <a:moveTo>
                      <a:pt x="8" y="10"/>
                    </a:moveTo>
                    <a:cubicBezTo>
                      <a:pt x="9" y="12"/>
                      <a:pt x="10" y="15"/>
                      <a:pt x="10" y="16"/>
                    </a:cubicBezTo>
                    <a:cubicBezTo>
                      <a:pt x="9" y="16"/>
                      <a:pt x="0" y="1"/>
                      <a:pt x="0" y="0"/>
                    </a:cubicBezTo>
                    <a:cubicBezTo>
                      <a:pt x="0" y="0"/>
                      <a:pt x="0" y="0"/>
                      <a:pt x="0" y="0"/>
                    </a:cubicBezTo>
                    <a:cubicBezTo>
                      <a:pt x="0" y="0"/>
                      <a:pt x="1" y="0"/>
                      <a:pt x="1" y="0"/>
                    </a:cubicBezTo>
                    <a:cubicBezTo>
                      <a:pt x="2" y="2"/>
                      <a:pt x="6" y="7"/>
                      <a:pt x="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9" name="Freeform 21">
                <a:extLst>
                  <a:ext uri="{FF2B5EF4-FFF2-40B4-BE49-F238E27FC236}">
                    <a16:creationId xmlns:a16="http://schemas.microsoft.com/office/drawing/2014/main" id="{2427CF15-35CA-440D-85FE-315E138BE70C}"/>
                  </a:ext>
                </a:extLst>
              </p:cNvPr>
              <p:cNvSpPr>
                <a:spLocks/>
              </p:cNvSpPr>
              <p:nvPr/>
            </p:nvSpPr>
            <p:spPr bwMode="auto">
              <a:xfrm>
                <a:off x="3876" y="2626"/>
                <a:ext cx="16" cy="22"/>
              </a:xfrm>
              <a:custGeom>
                <a:avLst/>
                <a:gdLst>
                  <a:gd name="T0" fmla="*/ 8 w 11"/>
                  <a:gd name="T1" fmla="*/ 10 h 15"/>
                  <a:gd name="T2" fmla="*/ 11 w 11"/>
                  <a:gd name="T3" fmla="*/ 15 h 15"/>
                  <a:gd name="T4" fmla="*/ 11 w 11"/>
                  <a:gd name="T5" fmla="*/ 15 h 15"/>
                  <a:gd name="T6" fmla="*/ 0 w 11"/>
                  <a:gd name="T7" fmla="*/ 0 h 15"/>
                  <a:gd name="T8" fmla="*/ 0 w 11"/>
                  <a:gd name="T9" fmla="*/ 0 h 15"/>
                  <a:gd name="T10" fmla="*/ 1 w 11"/>
                  <a:gd name="T11" fmla="*/ 0 h 15"/>
                  <a:gd name="T12" fmla="*/ 8 w 11"/>
                  <a:gd name="T13" fmla="*/ 10 h 15"/>
                </a:gdLst>
                <a:ahLst/>
                <a:cxnLst>
                  <a:cxn ang="0">
                    <a:pos x="T0" y="T1"/>
                  </a:cxn>
                  <a:cxn ang="0">
                    <a:pos x="T2" y="T3"/>
                  </a:cxn>
                  <a:cxn ang="0">
                    <a:pos x="T4" y="T5"/>
                  </a:cxn>
                  <a:cxn ang="0">
                    <a:pos x="T6" y="T7"/>
                  </a:cxn>
                  <a:cxn ang="0">
                    <a:pos x="T8" y="T9"/>
                  </a:cxn>
                  <a:cxn ang="0">
                    <a:pos x="T10" y="T11"/>
                  </a:cxn>
                  <a:cxn ang="0">
                    <a:pos x="T12" y="T13"/>
                  </a:cxn>
                </a:cxnLst>
                <a:rect l="0" t="0" r="r" b="b"/>
                <a:pathLst>
                  <a:path w="11" h="15">
                    <a:moveTo>
                      <a:pt x="8" y="10"/>
                    </a:moveTo>
                    <a:cubicBezTo>
                      <a:pt x="9" y="11"/>
                      <a:pt x="11" y="14"/>
                      <a:pt x="11" y="15"/>
                    </a:cubicBezTo>
                    <a:cubicBezTo>
                      <a:pt x="11" y="15"/>
                      <a:pt x="11" y="15"/>
                      <a:pt x="11" y="15"/>
                    </a:cubicBezTo>
                    <a:cubicBezTo>
                      <a:pt x="10" y="14"/>
                      <a:pt x="1" y="1"/>
                      <a:pt x="0" y="0"/>
                    </a:cubicBezTo>
                    <a:cubicBezTo>
                      <a:pt x="0" y="0"/>
                      <a:pt x="0" y="0"/>
                      <a:pt x="0" y="0"/>
                    </a:cubicBezTo>
                    <a:cubicBezTo>
                      <a:pt x="0" y="0"/>
                      <a:pt x="1" y="0"/>
                      <a:pt x="1" y="0"/>
                    </a:cubicBezTo>
                    <a:cubicBezTo>
                      <a:pt x="2" y="1"/>
                      <a:pt x="6" y="7"/>
                      <a:pt x="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0" name="Freeform 22">
                <a:extLst>
                  <a:ext uri="{FF2B5EF4-FFF2-40B4-BE49-F238E27FC236}">
                    <a16:creationId xmlns:a16="http://schemas.microsoft.com/office/drawing/2014/main" id="{B5641C1B-B53D-47B8-A04E-A5DAACBB2B61}"/>
                  </a:ext>
                </a:extLst>
              </p:cNvPr>
              <p:cNvSpPr>
                <a:spLocks/>
              </p:cNvSpPr>
              <p:nvPr/>
            </p:nvSpPr>
            <p:spPr bwMode="auto">
              <a:xfrm>
                <a:off x="3798" y="2485"/>
                <a:ext cx="13" cy="25"/>
              </a:xfrm>
              <a:custGeom>
                <a:avLst/>
                <a:gdLst>
                  <a:gd name="T0" fmla="*/ 7 w 9"/>
                  <a:gd name="T1" fmla="*/ 11 h 17"/>
                  <a:gd name="T2" fmla="*/ 9 w 9"/>
                  <a:gd name="T3" fmla="*/ 17 h 17"/>
                  <a:gd name="T4" fmla="*/ 1 w 9"/>
                  <a:gd name="T5" fmla="*/ 0 h 17"/>
                  <a:gd name="T6" fmla="*/ 1 w 9"/>
                  <a:gd name="T7" fmla="*/ 0 h 17"/>
                  <a:gd name="T8" fmla="*/ 7 w 9"/>
                  <a:gd name="T9" fmla="*/ 11 h 17"/>
                </a:gdLst>
                <a:ahLst/>
                <a:cxnLst>
                  <a:cxn ang="0">
                    <a:pos x="T0" y="T1"/>
                  </a:cxn>
                  <a:cxn ang="0">
                    <a:pos x="T2" y="T3"/>
                  </a:cxn>
                  <a:cxn ang="0">
                    <a:pos x="T4" y="T5"/>
                  </a:cxn>
                  <a:cxn ang="0">
                    <a:pos x="T6" y="T7"/>
                  </a:cxn>
                  <a:cxn ang="0">
                    <a:pos x="T8" y="T9"/>
                  </a:cxn>
                </a:cxnLst>
                <a:rect l="0" t="0" r="r" b="b"/>
                <a:pathLst>
                  <a:path w="9" h="17">
                    <a:moveTo>
                      <a:pt x="7" y="11"/>
                    </a:moveTo>
                    <a:cubicBezTo>
                      <a:pt x="7" y="12"/>
                      <a:pt x="9" y="17"/>
                      <a:pt x="9" y="17"/>
                    </a:cubicBezTo>
                    <a:cubicBezTo>
                      <a:pt x="7" y="17"/>
                      <a:pt x="0" y="0"/>
                      <a:pt x="1" y="0"/>
                    </a:cubicBezTo>
                    <a:cubicBezTo>
                      <a:pt x="1" y="0"/>
                      <a:pt x="1" y="0"/>
                      <a:pt x="1" y="0"/>
                    </a:cubicBezTo>
                    <a:cubicBezTo>
                      <a:pt x="2" y="1"/>
                      <a:pt x="5" y="7"/>
                      <a:pt x="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1" name="Freeform 23">
                <a:extLst>
                  <a:ext uri="{FF2B5EF4-FFF2-40B4-BE49-F238E27FC236}">
                    <a16:creationId xmlns:a16="http://schemas.microsoft.com/office/drawing/2014/main" id="{3C8BE9C5-735B-4CB6-82CD-A8ABAD6BBC2A}"/>
                  </a:ext>
                </a:extLst>
              </p:cNvPr>
              <p:cNvSpPr>
                <a:spLocks/>
              </p:cNvSpPr>
              <p:nvPr/>
            </p:nvSpPr>
            <p:spPr bwMode="auto">
              <a:xfrm>
                <a:off x="3821" y="2535"/>
                <a:ext cx="15" cy="23"/>
              </a:xfrm>
              <a:custGeom>
                <a:avLst/>
                <a:gdLst>
                  <a:gd name="T0" fmla="*/ 7 w 10"/>
                  <a:gd name="T1" fmla="*/ 10 h 16"/>
                  <a:gd name="T2" fmla="*/ 10 w 10"/>
                  <a:gd name="T3" fmla="*/ 16 h 16"/>
                  <a:gd name="T4" fmla="*/ 0 w 10"/>
                  <a:gd name="T5" fmla="*/ 0 h 16"/>
                  <a:gd name="T6" fmla="*/ 1 w 10"/>
                  <a:gd name="T7" fmla="*/ 0 h 16"/>
                  <a:gd name="T8" fmla="*/ 7 w 10"/>
                  <a:gd name="T9" fmla="*/ 10 h 16"/>
                </a:gdLst>
                <a:ahLst/>
                <a:cxnLst>
                  <a:cxn ang="0">
                    <a:pos x="T0" y="T1"/>
                  </a:cxn>
                  <a:cxn ang="0">
                    <a:pos x="T2" y="T3"/>
                  </a:cxn>
                  <a:cxn ang="0">
                    <a:pos x="T4" y="T5"/>
                  </a:cxn>
                  <a:cxn ang="0">
                    <a:pos x="T6" y="T7"/>
                  </a:cxn>
                  <a:cxn ang="0">
                    <a:pos x="T8" y="T9"/>
                  </a:cxn>
                </a:cxnLst>
                <a:rect l="0" t="0" r="r" b="b"/>
                <a:pathLst>
                  <a:path w="10" h="16">
                    <a:moveTo>
                      <a:pt x="7" y="10"/>
                    </a:moveTo>
                    <a:cubicBezTo>
                      <a:pt x="8" y="12"/>
                      <a:pt x="10" y="15"/>
                      <a:pt x="10" y="16"/>
                    </a:cubicBezTo>
                    <a:cubicBezTo>
                      <a:pt x="8" y="16"/>
                      <a:pt x="0" y="1"/>
                      <a:pt x="0" y="0"/>
                    </a:cubicBezTo>
                    <a:cubicBezTo>
                      <a:pt x="0" y="0"/>
                      <a:pt x="1" y="0"/>
                      <a:pt x="1" y="0"/>
                    </a:cubicBezTo>
                    <a:cubicBezTo>
                      <a:pt x="2" y="1"/>
                      <a:pt x="5" y="7"/>
                      <a:pt x="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2" name="Freeform 24">
                <a:extLst>
                  <a:ext uri="{FF2B5EF4-FFF2-40B4-BE49-F238E27FC236}">
                    <a16:creationId xmlns:a16="http://schemas.microsoft.com/office/drawing/2014/main" id="{E5ED6600-9DC5-4EB5-A1D7-A58889579708}"/>
                  </a:ext>
                </a:extLst>
              </p:cNvPr>
              <p:cNvSpPr>
                <a:spLocks/>
              </p:cNvSpPr>
              <p:nvPr/>
            </p:nvSpPr>
            <p:spPr bwMode="auto">
              <a:xfrm>
                <a:off x="3934" y="2695"/>
                <a:ext cx="18" cy="21"/>
              </a:xfrm>
              <a:custGeom>
                <a:avLst/>
                <a:gdLst>
                  <a:gd name="T0" fmla="*/ 9 w 12"/>
                  <a:gd name="T1" fmla="*/ 9 h 14"/>
                  <a:gd name="T2" fmla="*/ 12 w 12"/>
                  <a:gd name="T3" fmla="*/ 13 h 14"/>
                  <a:gd name="T4" fmla="*/ 0 w 12"/>
                  <a:gd name="T5" fmla="*/ 0 h 14"/>
                  <a:gd name="T6" fmla="*/ 0 w 12"/>
                  <a:gd name="T7" fmla="*/ 0 h 14"/>
                  <a:gd name="T8" fmla="*/ 9 w 12"/>
                  <a:gd name="T9" fmla="*/ 9 h 14"/>
                </a:gdLst>
                <a:ahLst/>
                <a:cxnLst>
                  <a:cxn ang="0">
                    <a:pos x="T0" y="T1"/>
                  </a:cxn>
                  <a:cxn ang="0">
                    <a:pos x="T2" y="T3"/>
                  </a:cxn>
                  <a:cxn ang="0">
                    <a:pos x="T4" y="T5"/>
                  </a:cxn>
                  <a:cxn ang="0">
                    <a:pos x="T6" y="T7"/>
                  </a:cxn>
                  <a:cxn ang="0">
                    <a:pos x="T8" y="T9"/>
                  </a:cxn>
                </a:cxnLst>
                <a:rect l="0" t="0" r="r" b="b"/>
                <a:pathLst>
                  <a:path w="12" h="14">
                    <a:moveTo>
                      <a:pt x="9" y="9"/>
                    </a:moveTo>
                    <a:cubicBezTo>
                      <a:pt x="10" y="10"/>
                      <a:pt x="12" y="13"/>
                      <a:pt x="12" y="13"/>
                    </a:cubicBezTo>
                    <a:cubicBezTo>
                      <a:pt x="12" y="14"/>
                      <a:pt x="0" y="1"/>
                      <a:pt x="0" y="0"/>
                    </a:cubicBezTo>
                    <a:cubicBezTo>
                      <a:pt x="0" y="0"/>
                      <a:pt x="0" y="0"/>
                      <a:pt x="0" y="0"/>
                    </a:cubicBezTo>
                    <a:cubicBezTo>
                      <a:pt x="2" y="1"/>
                      <a:pt x="6" y="6"/>
                      <a:pt x="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3" name="Freeform 25">
                <a:extLst>
                  <a:ext uri="{FF2B5EF4-FFF2-40B4-BE49-F238E27FC236}">
                    <a16:creationId xmlns:a16="http://schemas.microsoft.com/office/drawing/2014/main" id="{C7F3F00F-EDA6-482B-BCF9-8A6A416D28FC}"/>
                  </a:ext>
                </a:extLst>
              </p:cNvPr>
              <p:cNvSpPr>
                <a:spLocks/>
              </p:cNvSpPr>
              <p:nvPr/>
            </p:nvSpPr>
            <p:spPr bwMode="auto">
              <a:xfrm>
                <a:off x="3970" y="2733"/>
                <a:ext cx="19" cy="19"/>
              </a:xfrm>
              <a:custGeom>
                <a:avLst/>
                <a:gdLst>
                  <a:gd name="T0" fmla="*/ 9 w 13"/>
                  <a:gd name="T1" fmla="*/ 9 h 13"/>
                  <a:gd name="T2" fmla="*/ 13 w 13"/>
                  <a:gd name="T3" fmla="*/ 13 h 13"/>
                  <a:gd name="T4" fmla="*/ 0 w 13"/>
                  <a:gd name="T5" fmla="*/ 0 h 13"/>
                  <a:gd name="T6" fmla="*/ 0 w 13"/>
                  <a:gd name="T7" fmla="*/ 0 h 13"/>
                  <a:gd name="T8" fmla="*/ 9 w 13"/>
                  <a:gd name="T9" fmla="*/ 9 h 13"/>
                </a:gdLst>
                <a:ahLst/>
                <a:cxnLst>
                  <a:cxn ang="0">
                    <a:pos x="T0" y="T1"/>
                  </a:cxn>
                  <a:cxn ang="0">
                    <a:pos x="T2" y="T3"/>
                  </a:cxn>
                  <a:cxn ang="0">
                    <a:pos x="T4" y="T5"/>
                  </a:cxn>
                  <a:cxn ang="0">
                    <a:pos x="T6" y="T7"/>
                  </a:cxn>
                  <a:cxn ang="0">
                    <a:pos x="T8" y="T9"/>
                  </a:cxn>
                </a:cxnLst>
                <a:rect l="0" t="0" r="r" b="b"/>
                <a:pathLst>
                  <a:path w="13" h="13">
                    <a:moveTo>
                      <a:pt x="9" y="9"/>
                    </a:moveTo>
                    <a:cubicBezTo>
                      <a:pt x="10" y="10"/>
                      <a:pt x="13" y="12"/>
                      <a:pt x="13" y="13"/>
                    </a:cubicBezTo>
                    <a:cubicBezTo>
                      <a:pt x="12" y="13"/>
                      <a:pt x="0" y="2"/>
                      <a:pt x="0" y="0"/>
                    </a:cubicBezTo>
                    <a:cubicBezTo>
                      <a:pt x="0" y="0"/>
                      <a:pt x="0" y="0"/>
                      <a:pt x="0" y="0"/>
                    </a:cubicBezTo>
                    <a:cubicBezTo>
                      <a:pt x="2" y="2"/>
                      <a:pt x="6" y="6"/>
                      <a:pt x="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4" name="Freeform 26">
                <a:extLst>
                  <a:ext uri="{FF2B5EF4-FFF2-40B4-BE49-F238E27FC236}">
                    <a16:creationId xmlns:a16="http://schemas.microsoft.com/office/drawing/2014/main" id="{7A81161C-515C-468E-B1C0-A78475E4E61D}"/>
                  </a:ext>
                </a:extLst>
              </p:cNvPr>
              <p:cNvSpPr>
                <a:spLocks/>
              </p:cNvSpPr>
              <p:nvPr/>
            </p:nvSpPr>
            <p:spPr bwMode="auto">
              <a:xfrm>
                <a:off x="3871" y="2611"/>
                <a:ext cx="16" cy="22"/>
              </a:xfrm>
              <a:custGeom>
                <a:avLst/>
                <a:gdLst>
                  <a:gd name="T0" fmla="*/ 8 w 11"/>
                  <a:gd name="T1" fmla="*/ 10 h 15"/>
                  <a:gd name="T2" fmla="*/ 11 w 11"/>
                  <a:gd name="T3" fmla="*/ 15 h 15"/>
                  <a:gd name="T4" fmla="*/ 11 w 11"/>
                  <a:gd name="T5" fmla="*/ 15 h 15"/>
                  <a:gd name="T6" fmla="*/ 0 w 11"/>
                  <a:gd name="T7" fmla="*/ 0 h 15"/>
                  <a:gd name="T8" fmla="*/ 1 w 11"/>
                  <a:gd name="T9" fmla="*/ 0 h 15"/>
                  <a:gd name="T10" fmla="*/ 8 w 11"/>
                  <a:gd name="T11" fmla="*/ 10 h 15"/>
                </a:gdLst>
                <a:ahLst/>
                <a:cxnLst>
                  <a:cxn ang="0">
                    <a:pos x="T0" y="T1"/>
                  </a:cxn>
                  <a:cxn ang="0">
                    <a:pos x="T2" y="T3"/>
                  </a:cxn>
                  <a:cxn ang="0">
                    <a:pos x="T4" y="T5"/>
                  </a:cxn>
                  <a:cxn ang="0">
                    <a:pos x="T6" y="T7"/>
                  </a:cxn>
                  <a:cxn ang="0">
                    <a:pos x="T8" y="T9"/>
                  </a:cxn>
                  <a:cxn ang="0">
                    <a:pos x="T10" y="T11"/>
                  </a:cxn>
                </a:cxnLst>
                <a:rect l="0" t="0" r="r" b="b"/>
                <a:pathLst>
                  <a:path w="11" h="15">
                    <a:moveTo>
                      <a:pt x="8" y="10"/>
                    </a:moveTo>
                    <a:cubicBezTo>
                      <a:pt x="9" y="11"/>
                      <a:pt x="11" y="14"/>
                      <a:pt x="11" y="15"/>
                    </a:cubicBezTo>
                    <a:cubicBezTo>
                      <a:pt x="11" y="15"/>
                      <a:pt x="11" y="15"/>
                      <a:pt x="11" y="15"/>
                    </a:cubicBezTo>
                    <a:cubicBezTo>
                      <a:pt x="9" y="15"/>
                      <a:pt x="0" y="1"/>
                      <a:pt x="0" y="0"/>
                    </a:cubicBezTo>
                    <a:cubicBezTo>
                      <a:pt x="0" y="0"/>
                      <a:pt x="0" y="0"/>
                      <a:pt x="1" y="0"/>
                    </a:cubicBezTo>
                    <a:cubicBezTo>
                      <a:pt x="3" y="1"/>
                      <a:pt x="6" y="7"/>
                      <a:pt x="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5" name="Freeform 27">
                <a:extLst>
                  <a:ext uri="{FF2B5EF4-FFF2-40B4-BE49-F238E27FC236}">
                    <a16:creationId xmlns:a16="http://schemas.microsoft.com/office/drawing/2014/main" id="{B68712A7-B0FA-45A1-B5FE-81CDDE18F540}"/>
                  </a:ext>
                </a:extLst>
              </p:cNvPr>
              <p:cNvSpPr>
                <a:spLocks/>
              </p:cNvSpPr>
              <p:nvPr/>
            </p:nvSpPr>
            <p:spPr bwMode="auto">
              <a:xfrm>
                <a:off x="3901" y="2655"/>
                <a:ext cx="17" cy="20"/>
              </a:xfrm>
              <a:custGeom>
                <a:avLst/>
                <a:gdLst>
                  <a:gd name="T0" fmla="*/ 9 w 12"/>
                  <a:gd name="T1" fmla="*/ 9 h 14"/>
                  <a:gd name="T2" fmla="*/ 12 w 12"/>
                  <a:gd name="T3" fmla="*/ 14 h 14"/>
                  <a:gd name="T4" fmla="*/ 0 w 12"/>
                  <a:gd name="T5" fmla="*/ 0 h 14"/>
                  <a:gd name="T6" fmla="*/ 0 w 12"/>
                  <a:gd name="T7" fmla="*/ 0 h 14"/>
                  <a:gd name="T8" fmla="*/ 9 w 12"/>
                  <a:gd name="T9" fmla="*/ 9 h 14"/>
                </a:gdLst>
                <a:ahLst/>
                <a:cxnLst>
                  <a:cxn ang="0">
                    <a:pos x="T0" y="T1"/>
                  </a:cxn>
                  <a:cxn ang="0">
                    <a:pos x="T2" y="T3"/>
                  </a:cxn>
                  <a:cxn ang="0">
                    <a:pos x="T4" y="T5"/>
                  </a:cxn>
                  <a:cxn ang="0">
                    <a:pos x="T6" y="T7"/>
                  </a:cxn>
                  <a:cxn ang="0">
                    <a:pos x="T8" y="T9"/>
                  </a:cxn>
                </a:cxnLst>
                <a:rect l="0" t="0" r="r" b="b"/>
                <a:pathLst>
                  <a:path w="12" h="14">
                    <a:moveTo>
                      <a:pt x="9" y="9"/>
                    </a:moveTo>
                    <a:cubicBezTo>
                      <a:pt x="10" y="11"/>
                      <a:pt x="12" y="13"/>
                      <a:pt x="12" y="14"/>
                    </a:cubicBezTo>
                    <a:cubicBezTo>
                      <a:pt x="10" y="14"/>
                      <a:pt x="0" y="1"/>
                      <a:pt x="0" y="0"/>
                    </a:cubicBezTo>
                    <a:cubicBezTo>
                      <a:pt x="0" y="0"/>
                      <a:pt x="0" y="0"/>
                      <a:pt x="0" y="0"/>
                    </a:cubicBezTo>
                    <a:cubicBezTo>
                      <a:pt x="2" y="1"/>
                      <a:pt x="6" y="6"/>
                      <a:pt x="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6" name="Freeform 28">
                <a:extLst>
                  <a:ext uri="{FF2B5EF4-FFF2-40B4-BE49-F238E27FC236}">
                    <a16:creationId xmlns:a16="http://schemas.microsoft.com/office/drawing/2014/main" id="{CBFA2931-9BD5-4819-A942-F0ABC24B8DEA}"/>
                  </a:ext>
                </a:extLst>
              </p:cNvPr>
              <p:cNvSpPr>
                <a:spLocks/>
              </p:cNvSpPr>
              <p:nvPr/>
            </p:nvSpPr>
            <p:spPr bwMode="auto">
              <a:xfrm>
                <a:off x="3817" y="2517"/>
                <a:ext cx="16" cy="25"/>
              </a:xfrm>
              <a:custGeom>
                <a:avLst/>
                <a:gdLst>
                  <a:gd name="T0" fmla="*/ 9 w 11"/>
                  <a:gd name="T1" fmla="*/ 11 h 17"/>
                  <a:gd name="T2" fmla="*/ 11 w 11"/>
                  <a:gd name="T3" fmla="*/ 17 h 17"/>
                  <a:gd name="T4" fmla="*/ 2 w 11"/>
                  <a:gd name="T5" fmla="*/ 0 h 17"/>
                  <a:gd name="T6" fmla="*/ 2 w 11"/>
                  <a:gd name="T7" fmla="*/ 0 h 17"/>
                  <a:gd name="T8" fmla="*/ 9 w 11"/>
                  <a:gd name="T9" fmla="*/ 11 h 17"/>
                </a:gdLst>
                <a:ahLst/>
                <a:cxnLst>
                  <a:cxn ang="0">
                    <a:pos x="T0" y="T1"/>
                  </a:cxn>
                  <a:cxn ang="0">
                    <a:pos x="T2" y="T3"/>
                  </a:cxn>
                  <a:cxn ang="0">
                    <a:pos x="T4" y="T5"/>
                  </a:cxn>
                  <a:cxn ang="0">
                    <a:pos x="T6" y="T7"/>
                  </a:cxn>
                  <a:cxn ang="0">
                    <a:pos x="T8" y="T9"/>
                  </a:cxn>
                </a:cxnLst>
                <a:rect l="0" t="0" r="r" b="b"/>
                <a:pathLst>
                  <a:path w="11" h="17">
                    <a:moveTo>
                      <a:pt x="9" y="11"/>
                    </a:moveTo>
                    <a:cubicBezTo>
                      <a:pt x="11" y="15"/>
                      <a:pt x="11" y="17"/>
                      <a:pt x="11" y="17"/>
                    </a:cubicBezTo>
                    <a:cubicBezTo>
                      <a:pt x="8" y="16"/>
                      <a:pt x="0" y="1"/>
                      <a:pt x="2" y="0"/>
                    </a:cubicBezTo>
                    <a:cubicBezTo>
                      <a:pt x="2" y="0"/>
                      <a:pt x="2" y="0"/>
                      <a:pt x="2" y="0"/>
                    </a:cubicBezTo>
                    <a:cubicBezTo>
                      <a:pt x="4" y="2"/>
                      <a:pt x="7" y="8"/>
                      <a:pt x="9"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7" name="Freeform 29">
                <a:extLst>
                  <a:ext uri="{FF2B5EF4-FFF2-40B4-BE49-F238E27FC236}">
                    <a16:creationId xmlns:a16="http://schemas.microsoft.com/office/drawing/2014/main" id="{60B0EB9C-49EE-4CF6-976D-5BEC7ABE822B}"/>
                  </a:ext>
                </a:extLst>
              </p:cNvPr>
              <p:cNvSpPr>
                <a:spLocks/>
              </p:cNvSpPr>
              <p:nvPr/>
            </p:nvSpPr>
            <p:spPr bwMode="auto">
              <a:xfrm>
                <a:off x="3842" y="2565"/>
                <a:ext cx="17" cy="25"/>
              </a:xfrm>
              <a:custGeom>
                <a:avLst/>
                <a:gdLst>
                  <a:gd name="T0" fmla="*/ 9 w 12"/>
                  <a:gd name="T1" fmla="*/ 11 h 17"/>
                  <a:gd name="T2" fmla="*/ 11 w 12"/>
                  <a:gd name="T3" fmla="*/ 16 h 17"/>
                  <a:gd name="T4" fmla="*/ 2 w 12"/>
                  <a:gd name="T5" fmla="*/ 0 h 17"/>
                  <a:gd name="T6" fmla="*/ 2 w 12"/>
                  <a:gd name="T7" fmla="*/ 0 h 17"/>
                  <a:gd name="T8" fmla="*/ 9 w 12"/>
                  <a:gd name="T9" fmla="*/ 11 h 17"/>
                </a:gdLst>
                <a:ahLst/>
                <a:cxnLst>
                  <a:cxn ang="0">
                    <a:pos x="T0" y="T1"/>
                  </a:cxn>
                  <a:cxn ang="0">
                    <a:pos x="T2" y="T3"/>
                  </a:cxn>
                  <a:cxn ang="0">
                    <a:pos x="T4" y="T5"/>
                  </a:cxn>
                  <a:cxn ang="0">
                    <a:pos x="T6" y="T7"/>
                  </a:cxn>
                  <a:cxn ang="0">
                    <a:pos x="T8" y="T9"/>
                  </a:cxn>
                </a:cxnLst>
                <a:rect l="0" t="0" r="r" b="b"/>
                <a:pathLst>
                  <a:path w="12" h="17">
                    <a:moveTo>
                      <a:pt x="9" y="11"/>
                    </a:moveTo>
                    <a:cubicBezTo>
                      <a:pt x="11" y="14"/>
                      <a:pt x="12" y="17"/>
                      <a:pt x="11" y="16"/>
                    </a:cubicBezTo>
                    <a:cubicBezTo>
                      <a:pt x="9" y="15"/>
                      <a:pt x="0" y="0"/>
                      <a:pt x="2" y="0"/>
                    </a:cubicBezTo>
                    <a:cubicBezTo>
                      <a:pt x="2" y="0"/>
                      <a:pt x="2" y="0"/>
                      <a:pt x="2" y="0"/>
                    </a:cubicBezTo>
                    <a:cubicBezTo>
                      <a:pt x="4" y="2"/>
                      <a:pt x="7" y="7"/>
                      <a:pt x="9"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8" name="Freeform 30">
                <a:extLst>
                  <a:ext uri="{FF2B5EF4-FFF2-40B4-BE49-F238E27FC236}">
                    <a16:creationId xmlns:a16="http://schemas.microsoft.com/office/drawing/2014/main" id="{4C310527-73B1-481D-B27D-FA8297D64593}"/>
                  </a:ext>
                </a:extLst>
              </p:cNvPr>
              <p:cNvSpPr>
                <a:spLocks/>
              </p:cNvSpPr>
              <p:nvPr/>
            </p:nvSpPr>
            <p:spPr bwMode="auto">
              <a:xfrm>
                <a:off x="3926" y="2681"/>
                <a:ext cx="18" cy="20"/>
              </a:xfrm>
              <a:custGeom>
                <a:avLst/>
                <a:gdLst>
                  <a:gd name="T0" fmla="*/ 10 w 13"/>
                  <a:gd name="T1" fmla="*/ 9 h 14"/>
                  <a:gd name="T2" fmla="*/ 13 w 13"/>
                  <a:gd name="T3" fmla="*/ 14 h 14"/>
                  <a:gd name="T4" fmla="*/ 1 w 13"/>
                  <a:gd name="T5" fmla="*/ 0 h 14"/>
                  <a:gd name="T6" fmla="*/ 1 w 13"/>
                  <a:gd name="T7" fmla="*/ 0 h 14"/>
                  <a:gd name="T8" fmla="*/ 10 w 13"/>
                  <a:gd name="T9" fmla="*/ 9 h 14"/>
                </a:gdLst>
                <a:ahLst/>
                <a:cxnLst>
                  <a:cxn ang="0">
                    <a:pos x="T0" y="T1"/>
                  </a:cxn>
                  <a:cxn ang="0">
                    <a:pos x="T2" y="T3"/>
                  </a:cxn>
                  <a:cxn ang="0">
                    <a:pos x="T4" y="T5"/>
                  </a:cxn>
                  <a:cxn ang="0">
                    <a:pos x="T6" y="T7"/>
                  </a:cxn>
                  <a:cxn ang="0">
                    <a:pos x="T8" y="T9"/>
                  </a:cxn>
                </a:cxnLst>
                <a:rect l="0" t="0" r="r" b="b"/>
                <a:pathLst>
                  <a:path w="13" h="14">
                    <a:moveTo>
                      <a:pt x="10" y="9"/>
                    </a:moveTo>
                    <a:cubicBezTo>
                      <a:pt x="11" y="11"/>
                      <a:pt x="13" y="13"/>
                      <a:pt x="13" y="14"/>
                    </a:cubicBezTo>
                    <a:cubicBezTo>
                      <a:pt x="12" y="14"/>
                      <a:pt x="0" y="2"/>
                      <a:pt x="1" y="0"/>
                    </a:cubicBezTo>
                    <a:cubicBezTo>
                      <a:pt x="1" y="0"/>
                      <a:pt x="1" y="0"/>
                      <a:pt x="1" y="0"/>
                    </a:cubicBezTo>
                    <a:cubicBezTo>
                      <a:pt x="3" y="1"/>
                      <a:pt x="7" y="6"/>
                      <a:pt x="1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9" name="Freeform 31">
                <a:extLst>
                  <a:ext uri="{FF2B5EF4-FFF2-40B4-BE49-F238E27FC236}">
                    <a16:creationId xmlns:a16="http://schemas.microsoft.com/office/drawing/2014/main" id="{9102DD20-EBA3-4ABC-BCD1-3D27D9C2D6C1}"/>
                  </a:ext>
                </a:extLst>
              </p:cNvPr>
              <p:cNvSpPr>
                <a:spLocks/>
              </p:cNvSpPr>
              <p:nvPr/>
            </p:nvSpPr>
            <p:spPr bwMode="auto">
              <a:xfrm>
                <a:off x="3960" y="2720"/>
                <a:ext cx="19" cy="19"/>
              </a:xfrm>
              <a:custGeom>
                <a:avLst/>
                <a:gdLst>
                  <a:gd name="T0" fmla="*/ 9 w 13"/>
                  <a:gd name="T1" fmla="*/ 9 h 13"/>
                  <a:gd name="T2" fmla="*/ 13 w 13"/>
                  <a:gd name="T3" fmla="*/ 13 h 13"/>
                  <a:gd name="T4" fmla="*/ 13 w 13"/>
                  <a:gd name="T5" fmla="*/ 13 h 13"/>
                  <a:gd name="T6" fmla="*/ 0 w 13"/>
                  <a:gd name="T7" fmla="*/ 0 h 13"/>
                  <a:gd name="T8" fmla="*/ 0 w 13"/>
                  <a:gd name="T9" fmla="*/ 0 h 13"/>
                  <a:gd name="T10" fmla="*/ 0 w 13"/>
                  <a:gd name="T11" fmla="*/ 0 h 13"/>
                  <a:gd name="T12" fmla="*/ 9 w 13"/>
                  <a:gd name="T13" fmla="*/ 9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9" y="9"/>
                    </a:moveTo>
                    <a:cubicBezTo>
                      <a:pt x="11" y="10"/>
                      <a:pt x="13" y="13"/>
                      <a:pt x="13" y="13"/>
                    </a:cubicBezTo>
                    <a:cubicBezTo>
                      <a:pt x="13" y="13"/>
                      <a:pt x="13" y="13"/>
                      <a:pt x="13" y="13"/>
                    </a:cubicBezTo>
                    <a:cubicBezTo>
                      <a:pt x="11" y="13"/>
                      <a:pt x="0" y="2"/>
                      <a:pt x="0" y="0"/>
                    </a:cubicBezTo>
                    <a:cubicBezTo>
                      <a:pt x="0" y="0"/>
                      <a:pt x="0" y="0"/>
                      <a:pt x="0" y="0"/>
                    </a:cubicBezTo>
                    <a:cubicBezTo>
                      <a:pt x="0" y="0"/>
                      <a:pt x="0" y="0"/>
                      <a:pt x="0" y="0"/>
                    </a:cubicBezTo>
                    <a:cubicBezTo>
                      <a:pt x="2" y="1"/>
                      <a:pt x="7" y="6"/>
                      <a:pt x="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0" name="Freeform 32">
                <a:extLst>
                  <a:ext uri="{FF2B5EF4-FFF2-40B4-BE49-F238E27FC236}">
                    <a16:creationId xmlns:a16="http://schemas.microsoft.com/office/drawing/2014/main" id="{B33F5046-D062-4E3D-8310-A8FBD2EF9A6B}"/>
                  </a:ext>
                </a:extLst>
              </p:cNvPr>
              <p:cNvSpPr>
                <a:spLocks/>
              </p:cNvSpPr>
              <p:nvPr/>
            </p:nvSpPr>
            <p:spPr bwMode="auto">
              <a:xfrm>
                <a:off x="3865" y="2595"/>
                <a:ext cx="19" cy="22"/>
              </a:xfrm>
              <a:custGeom>
                <a:avLst/>
                <a:gdLst>
                  <a:gd name="T0" fmla="*/ 10 w 13"/>
                  <a:gd name="T1" fmla="*/ 10 h 15"/>
                  <a:gd name="T2" fmla="*/ 12 w 13"/>
                  <a:gd name="T3" fmla="*/ 15 h 15"/>
                  <a:gd name="T4" fmla="*/ 2 w 13"/>
                  <a:gd name="T5" fmla="*/ 0 h 15"/>
                  <a:gd name="T6" fmla="*/ 2 w 13"/>
                  <a:gd name="T7" fmla="*/ 0 h 15"/>
                  <a:gd name="T8" fmla="*/ 10 w 13"/>
                  <a:gd name="T9" fmla="*/ 10 h 15"/>
                </a:gdLst>
                <a:ahLst/>
                <a:cxnLst>
                  <a:cxn ang="0">
                    <a:pos x="T0" y="T1"/>
                  </a:cxn>
                  <a:cxn ang="0">
                    <a:pos x="T2" y="T3"/>
                  </a:cxn>
                  <a:cxn ang="0">
                    <a:pos x="T4" y="T5"/>
                  </a:cxn>
                  <a:cxn ang="0">
                    <a:pos x="T6" y="T7"/>
                  </a:cxn>
                  <a:cxn ang="0">
                    <a:pos x="T8" y="T9"/>
                  </a:cxn>
                </a:cxnLst>
                <a:rect l="0" t="0" r="r" b="b"/>
                <a:pathLst>
                  <a:path w="13" h="15">
                    <a:moveTo>
                      <a:pt x="10" y="10"/>
                    </a:moveTo>
                    <a:cubicBezTo>
                      <a:pt x="12" y="13"/>
                      <a:pt x="13" y="15"/>
                      <a:pt x="12" y="15"/>
                    </a:cubicBezTo>
                    <a:cubicBezTo>
                      <a:pt x="9" y="14"/>
                      <a:pt x="0" y="1"/>
                      <a:pt x="2" y="0"/>
                    </a:cubicBezTo>
                    <a:cubicBezTo>
                      <a:pt x="2" y="0"/>
                      <a:pt x="2" y="0"/>
                      <a:pt x="2" y="0"/>
                    </a:cubicBezTo>
                    <a:cubicBezTo>
                      <a:pt x="4" y="1"/>
                      <a:pt x="8" y="6"/>
                      <a:pt x="1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1" name="Freeform 33">
                <a:extLst>
                  <a:ext uri="{FF2B5EF4-FFF2-40B4-BE49-F238E27FC236}">
                    <a16:creationId xmlns:a16="http://schemas.microsoft.com/office/drawing/2014/main" id="{2A7F81C6-E951-4415-B9B4-C338033C2A3F}"/>
                  </a:ext>
                </a:extLst>
              </p:cNvPr>
              <p:cNvSpPr>
                <a:spLocks/>
              </p:cNvSpPr>
              <p:nvPr/>
            </p:nvSpPr>
            <p:spPr bwMode="auto">
              <a:xfrm>
                <a:off x="3894" y="2639"/>
                <a:ext cx="19" cy="22"/>
              </a:xfrm>
              <a:custGeom>
                <a:avLst/>
                <a:gdLst>
                  <a:gd name="T0" fmla="*/ 10 w 13"/>
                  <a:gd name="T1" fmla="*/ 10 h 15"/>
                  <a:gd name="T2" fmla="*/ 12 w 13"/>
                  <a:gd name="T3" fmla="*/ 15 h 15"/>
                  <a:gd name="T4" fmla="*/ 1 w 13"/>
                  <a:gd name="T5" fmla="*/ 0 h 15"/>
                  <a:gd name="T6" fmla="*/ 2 w 13"/>
                  <a:gd name="T7" fmla="*/ 0 h 15"/>
                  <a:gd name="T8" fmla="*/ 10 w 13"/>
                  <a:gd name="T9" fmla="*/ 10 h 15"/>
                </a:gdLst>
                <a:ahLst/>
                <a:cxnLst>
                  <a:cxn ang="0">
                    <a:pos x="T0" y="T1"/>
                  </a:cxn>
                  <a:cxn ang="0">
                    <a:pos x="T2" y="T3"/>
                  </a:cxn>
                  <a:cxn ang="0">
                    <a:pos x="T4" y="T5"/>
                  </a:cxn>
                  <a:cxn ang="0">
                    <a:pos x="T6" y="T7"/>
                  </a:cxn>
                  <a:cxn ang="0">
                    <a:pos x="T8" y="T9"/>
                  </a:cxn>
                </a:cxnLst>
                <a:rect l="0" t="0" r="r" b="b"/>
                <a:pathLst>
                  <a:path w="13" h="15">
                    <a:moveTo>
                      <a:pt x="10" y="10"/>
                    </a:moveTo>
                    <a:cubicBezTo>
                      <a:pt x="12" y="13"/>
                      <a:pt x="13" y="15"/>
                      <a:pt x="12" y="15"/>
                    </a:cubicBezTo>
                    <a:cubicBezTo>
                      <a:pt x="10" y="14"/>
                      <a:pt x="0" y="1"/>
                      <a:pt x="1" y="0"/>
                    </a:cubicBezTo>
                    <a:cubicBezTo>
                      <a:pt x="1" y="0"/>
                      <a:pt x="1" y="0"/>
                      <a:pt x="2" y="0"/>
                    </a:cubicBezTo>
                    <a:cubicBezTo>
                      <a:pt x="4" y="2"/>
                      <a:pt x="8" y="7"/>
                      <a:pt x="1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2" name="Freeform 34">
                <a:extLst>
                  <a:ext uri="{FF2B5EF4-FFF2-40B4-BE49-F238E27FC236}">
                    <a16:creationId xmlns:a16="http://schemas.microsoft.com/office/drawing/2014/main" id="{D18ED695-BBE4-4F1C-B4B3-02357772E2BE}"/>
                  </a:ext>
                </a:extLst>
              </p:cNvPr>
              <p:cNvSpPr>
                <a:spLocks/>
              </p:cNvSpPr>
              <p:nvPr/>
            </p:nvSpPr>
            <p:spPr bwMode="auto">
              <a:xfrm>
                <a:off x="3817" y="2500"/>
                <a:ext cx="16" cy="24"/>
              </a:xfrm>
              <a:custGeom>
                <a:avLst/>
                <a:gdLst>
                  <a:gd name="T0" fmla="*/ 9 w 11"/>
                  <a:gd name="T1" fmla="*/ 11 h 17"/>
                  <a:gd name="T2" fmla="*/ 10 w 11"/>
                  <a:gd name="T3" fmla="*/ 17 h 17"/>
                  <a:gd name="T4" fmla="*/ 2 w 11"/>
                  <a:gd name="T5" fmla="*/ 0 h 17"/>
                  <a:gd name="T6" fmla="*/ 2 w 11"/>
                  <a:gd name="T7" fmla="*/ 0 h 17"/>
                  <a:gd name="T8" fmla="*/ 9 w 11"/>
                  <a:gd name="T9" fmla="*/ 11 h 17"/>
                </a:gdLst>
                <a:ahLst/>
                <a:cxnLst>
                  <a:cxn ang="0">
                    <a:pos x="T0" y="T1"/>
                  </a:cxn>
                  <a:cxn ang="0">
                    <a:pos x="T2" y="T3"/>
                  </a:cxn>
                  <a:cxn ang="0">
                    <a:pos x="T4" y="T5"/>
                  </a:cxn>
                  <a:cxn ang="0">
                    <a:pos x="T6" y="T7"/>
                  </a:cxn>
                  <a:cxn ang="0">
                    <a:pos x="T8" y="T9"/>
                  </a:cxn>
                </a:cxnLst>
                <a:rect l="0" t="0" r="r" b="b"/>
                <a:pathLst>
                  <a:path w="11" h="17">
                    <a:moveTo>
                      <a:pt x="9" y="11"/>
                    </a:moveTo>
                    <a:cubicBezTo>
                      <a:pt x="11" y="15"/>
                      <a:pt x="11" y="17"/>
                      <a:pt x="10" y="17"/>
                    </a:cubicBezTo>
                    <a:cubicBezTo>
                      <a:pt x="7" y="16"/>
                      <a:pt x="0" y="1"/>
                      <a:pt x="2" y="0"/>
                    </a:cubicBezTo>
                    <a:cubicBezTo>
                      <a:pt x="2" y="0"/>
                      <a:pt x="2" y="0"/>
                      <a:pt x="2" y="0"/>
                    </a:cubicBezTo>
                    <a:cubicBezTo>
                      <a:pt x="5" y="2"/>
                      <a:pt x="8" y="7"/>
                      <a:pt x="9"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3" name="Freeform 35">
                <a:extLst>
                  <a:ext uri="{FF2B5EF4-FFF2-40B4-BE49-F238E27FC236}">
                    <a16:creationId xmlns:a16="http://schemas.microsoft.com/office/drawing/2014/main" id="{0B994D08-43F7-4D76-B1D6-5CEE263D9481}"/>
                  </a:ext>
                </a:extLst>
              </p:cNvPr>
              <p:cNvSpPr>
                <a:spLocks/>
              </p:cNvSpPr>
              <p:nvPr/>
            </p:nvSpPr>
            <p:spPr bwMode="auto">
              <a:xfrm>
                <a:off x="3840" y="2548"/>
                <a:ext cx="16" cy="24"/>
              </a:xfrm>
              <a:custGeom>
                <a:avLst/>
                <a:gdLst>
                  <a:gd name="T0" fmla="*/ 9 w 11"/>
                  <a:gd name="T1" fmla="*/ 11 h 17"/>
                  <a:gd name="T2" fmla="*/ 10 w 11"/>
                  <a:gd name="T3" fmla="*/ 17 h 17"/>
                  <a:gd name="T4" fmla="*/ 1 w 11"/>
                  <a:gd name="T5" fmla="*/ 1 h 17"/>
                  <a:gd name="T6" fmla="*/ 2 w 11"/>
                  <a:gd name="T7" fmla="*/ 1 h 17"/>
                  <a:gd name="T8" fmla="*/ 9 w 11"/>
                  <a:gd name="T9" fmla="*/ 11 h 17"/>
                </a:gdLst>
                <a:ahLst/>
                <a:cxnLst>
                  <a:cxn ang="0">
                    <a:pos x="T0" y="T1"/>
                  </a:cxn>
                  <a:cxn ang="0">
                    <a:pos x="T2" y="T3"/>
                  </a:cxn>
                  <a:cxn ang="0">
                    <a:pos x="T4" y="T5"/>
                  </a:cxn>
                  <a:cxn ang="0">
                    <a:pos x="T6" y="T7"/>
                  </a:cxn>
                  <a:cxn ang="0">
                    <a:pos x="T8" y="T9"/>
                  </a:cxn>
                </a:cxnLst>
                <a:rect l="0" t="0" r="r" b="b"/>
                <a:pathLst>
                  <a:path w="11" h="17">
                    <a:moveTo>
                      <a:pt x="9" y="11"/>
                    </a:moveTo>
                    <a:cubicBezTo>
                      <a:pt x="11" y="15"/>
                      <a:pt x="11" y="17"/>
                      <a:pt x="10" y="17"/>
                    </a:cubicBezTo>
                    <a:cubicBezTo>
                      <a:pt x="8" y="16"/>
                      <a:pt x="0" y="2"/>
                      <a:pt x="1" y="1"/>
                    </a:cubicBezTo>
                    <a:cubicBezTo>
                      <a:pt x="1" y="0"/>
                      <a:pt x="1" y="1"/>
                      <a:pt x="2" y="1"/>
                    </a:cubicBezTo>
                    <a:cubicBezTo>
                      <a:pt x="4" y="2"/>
                      <a:pt x="7" y="8"/>
                      <a:pt x="9"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4" name="Freeform 36">
                <a:extLst>
                  <a:ext uri="{FF2B5EF4-FFF2-40B4-BE49-F238E27FC236}">
                    <a16:creationId xmlns:a16="http://schemas.microsoft.com/office/drawing/2014/main" id="{B0927D8E-18ED-49B6-AFC4-856808DB185C}"/>
                  </a:ext>
                </a:extLst>
              </p:cNvPr>
              <p:cNvSpPr>
                <a:spLocks/>
              </p:cNvSpPr>
              <p:nvPr/>
            </p:nvSpPr>
            <p:spPr bwMode="auto">
              <a:xfrm>
                <a:off x="3733" y="2274"/>
                <a:ext cx="5" cy="29"/>
              </a:xfrm>
              <a:custGeom>
                <a:avLst/>
                <a:gdLst>
                  <a:gd name="T0" fmla="*/ 2 w 3"/>
                  <a:gd name="T1" fmla="*/ 13 h 20"/>
                  <a:gd name="T2" fmla="*/ 3 w 3"/>
                  <a:gd name="T3" fmla="*/ 20 h 20"/>
                  <a:gd name="T4" fmla="*/ 0 w 3"/>
                  <a:gd name="T5" fmla="*/ 0 h 20"/>
                  <a:gd name="T6" fmla="*/ 0 w 3"/>
                  <a:gd name="T7" fmla="*/ 0 h 20"/>
                  <a:gd name="T8" fmla="*/ 2 w 3"/>
                  <a:gd name="T9" fmla="*/ 13 h 20"/>
                </a:gdLst>
                <a:ahLst/>
                <a:cxnLst>
                  <a:cxn ang="0">
                    <a:pos x="T0" y="T1"/>
                  </a:cxn>
                  <a:cxn ang="0">
                    <a:pos x="T2" y="T3"/>
                  </a:cxn>
                  <a:cxn ang="0">
                    <a:pos x="T4" y="T5"/>
                  </a:cxn>
                  <a:cxn ang="0">
                    <a:pos x="T6" y="T7"/>
                  </a:cxn>
                  <a:cxn ang="0">
                    <a:pos x="T8" y="T9"/>
                  </a:cxn>
                </a:cxnLst>
                <a:rect l="0" t="0" r="r" b="b"/>
                <a:pathLst>
                  <a:path w="3" h="20">
                    <a:moveTo>
                      <a:pt x="2" y="13"/>
                    </a:moveTo>
                    <a:cubicBezTo>
                      <a:pt x="2" y="15"/>
                      <a:pt x="3" y="17"/>
                      <a:pt x="3" y="20"/>
                    </a:cubicBezTo>
                    <a:cubicBezTo>
                      <a:pt x="0" y="0"/>
                      <a:pt x="0" y="0"/>
                      <a:pt x="0" y="0"/>
                    </a:cubicBezTo>
                    <a:cubicBezTo>
                      <a:pt x="0" y="0"/>
                      <a:pt x="0" y="0"/>
                      <a:pt x="0" y="0"/>
                    </a:cubicBezTo>
                    <a:cubicBezTo>
                      <a:pt x="0" y="2"/>
                      <a:pt x="1" y="9"/>
                      <a:pt x="2"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5" name="Freeform 37">
                <a:extLst>
                  <a:ext uri="{FF2B5EF4-FFF2-40B4-BE49-F238E27FC236}">
                    <a16:creationId xmlns:a16="http://schemas.microsoft.com/office/drawing/2014/main" id="{2D388317-04AE-4B2D-A027-2E83B1D697BC}"/>
                  </a:ext>
                </a:extLst>
              </p:cNvPr>
              <p:cNvSpPr>
                <a:spLocks/>
              </p:cNvSpPr>
              <p:nvPr/>
            </p:nvSpPr>
            <p:spPr bwMode="auto">
              <a:xfrm>
                <a:off x="3746" y="2342"/>
                <a:ext cx="0" cy="3"/>
              </a:xfrm>
              <a:custGeom>
                <a:avLst/>
                <a:gdLst>
                  <a:gd name="T0" fmla="*/ 0 h 2"/>
                  <a:gd name="T1" fmla="*/ 1 h 2"/>
                  <a:gd name="T2" fmla="*/ 2 h 2"/>
                  <a:gd name="T3" fmla="*/ 0 h 2"/>
                </a:gdLst>
                <a:ahLst/>
                <a:cxnLst>
                  <a:cxn ang="0">
                    <a:pos x="0" y="T0"/>
                  </a:cxn>
                  <a:cxn ang="0">
                    <a:pos x="0" y="T1"/>
                  </a:cxn>
                  <a:cxn ang="0">
                    <a:pos x="0" y="T2"/>
                  </a:cxn>
                  <a:cxn ang="0">
                    <a:pos x="0" y="T3"/>
                  </a:cxn>
                </a:cxnLst>
                <a:rect l="0" t="0" r="r" b="b"/>
                <a:pathLst>
                  <a:path h="2">
                    <a:moveTo>
                      <a:pt x="0" y="0"/>
                    </a:moveTo>
                    <a:cubicBezTo>
                      <a:pt x="0" y="0"/>
                      <a:pt x="0" y="0"/>
                      <a:pt x="0" y="1"/>
                    </a:cubicBezTo>
                    <a:cubicBezTo>
                      <a:pt x="0" y="1"/>
                      <a:pt x="0" y="2"/>
                      <a:pt x="0" y="2"/>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6" name="Freeform 38">
                <a:extLst>
                  <a:ext uri="{FF2B5EF4-FFF2-40B4-BE49-F238E27FC236}">
                    <a16:creationId xmlns:a16="http://schemas.microsoft.com/office/drawing/2014/main" id="{7C0082B5-C5CF-4A73-9A6A-AD60DE8D7F75}"/>
                  </a:ext>
                </a:extLst>
              </p:cNvPr>
              <p:cNvSpPr>
                <a:spLocks/>
              </p:cNvSpPr>
              <p:nvPr/>
            </p:nvSpPr>
            <p:spPr bwMode="auto">
              <a:xfrm>
                <a:off x="3723" y="2159"/>
                <a:ext cx="2" cy="29"/>
              </a:xfrm>
              <a:custGeom>
                <a:avLst/>
                <a:gdLst>
                  <a:gd name="T0" fmla="*/ 1 w 1"/>
                  <a:gd name="T1" fmla="*/ 13 h 20"/>
                  <a:gd name="T2" fmla="*/ 1 w 1"/>
                  <a:gd name="T3" fmla="*/ 20 h 20"/>
                  <a:gd name="T4" fmla="*/ 1 w 1"/>
                  <a:gd name="T5" fmla="*/ 0 h 20"/>
                  <a:gd name="T6" fmla="*/ 1 w 1"/>
                  <a:gd name="T7" fmla="*/ 0 h 20"/>
                  <a:gd name="T8" fmla="*/ 1 w 1"/>
                  <a:gd name="T9" fmla="*/ 13 h 20"/>
                </a:gdLst>
                <a:ahLst/>
                <a:cxnLst>
                  <a:cxn ang="0">
                    <a:pos x="T0" y="T1"/>
                  </a:cxn>
                  <a:cxn ang="0">
                    <a:pos x="T2" y="T3"/>
                  </a:cxn>
                  <a:cxn ang="0">
                    <a:pos x="T4" y="T5"/>
                  </a:cxn>
                  <a:cxn ang="0">
                    <a:pos x="T6" y="T7"/>
                  </a:cxn>
                  <a:cxn ang="0">
                    <a:pos x="T8" y="T9"/>
                  </a:cxn>
                </a:cxnLst>
                <a:rect l="0" t="0" r="r" b="b"/>
                <a:pathLst>
                  <a:path w="1" h="20">
                    <a:moveTo>
                      <a:pt x="1" y="13"/>
                    </a:moveTo>
                    <a:cubicBezTo>
                      <a:pt x="1" y="15"/>
                      <a:pt x="1" y="19"/>
                      <a:pt x="1" y="20"/>
                    </a:cubicBezTo>
                    <a:cubicBezTo>
                      <a:pt x="1" y="20"/>
                      <a:pt x="0" y="1"/>
                      <a:pt x="1" y="0"/>
                    </a:cubicBezTo>
                    <a:cubicBezTo>
                      <a:pt x="1" y="0"/>
                      <a:pt x="1" y="0"/>
                      <a:pt x="1" y="0"/>
                    </a:cubicBezTo>
                    <a:cubicBezTo>
                      <a:pt x="1" y="2"/>
                      <a:pt x="1" y="9"/>
                      <a:pt x="1"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7" name="Freeform 39">
                <a:extLst>
                  <a:ext uri="{FF2B5EF4-FFF2-40B4-BE49-F238E27FC236}">
                    <a16:creationId xmlns:a16="http://schemas.microsoft.com/office/drawing/2014/main" id="{AEBDF682-6655-4D2E-98E5-3592E376792F}"/>
                  </a:ext>
                </a:extLst>
              </p:cNvPr>
              <p:cNvSpPr>
                <a:spLocks/>
              </p:cNvSpPr>
              <p:nvPr/>
            </p:nvSpPr>
            <p:spPr bwMode="auto">
              <a:xfrm>
                <a:off x="3726" y="2217"/>
                <a:ext cx="3" cy="29"/>
              </a:xfrm>
              <a:custGeom>
                <a:avLst/>
                <a:gdLst>
                  <a:gd name="T0" fmla="*/ 2 w 2"/>
                  <a:gd name="T1" fmla="*/ 13 h 20"/>
                  <a:gd name="T2" fmla="*/ 2 w 2"/>
                  <a:gd name="T3" fmla="*/ 20 h 20"/>
                  <a:gd name="T4" fmla="*/ 2 w 2"/>
                  <a:gd name="T5" fmla="*/ 16 h 20"/>
                  <a:gd name="T6" fmla="*/ 0 w 2"/>
                  <a:gd name="T7" fmla="*/ 4 h 20"/>
                  <a:gd name="T8" fmla="*/ 0 w 2"/>
                  <a:gd name="T9" fmla="*/ 0 h 20"/>
                  <a:gd name="T10" fmla="*/ 0 w 2"/>
                  <a:gd name="T11" fmla="*/ 0 h 20"/>
                  <a:gd name="T12" fmla="*/ 2 w 2"/>
                  <a:gd name="T13" fmla="*/ 13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2" y="13"/>
                    </a:moveTo>
                    <a:cubicBezTo>
                      <a:pt x="2" y="15"/>
                      <a:pt x="2" y="19"/>
                      <a:pt x="2" y="20"/>
                    </a:cubicBezTo>
                    <a:cubicBezTo>
                      <a:pt x="2" y="20"/>
                      <a:pt x="2" y="20"/>
                      <a:pt x="2" y="16"/>
                    </a:cubicBezTo>
                    <a:cubicBezTo>
                      <a:pt x="0" y="4"/>
                      <a:pt x="0" y="4"/>
                      <a:pt x="0" y="4"/>
                    </a:cubicBezTo>
                    <a:cubicBezTo>
                      <a:pt x="0" y="1"/>
                      <a:pt x="0" y="1"/>
                      <a:pt x="0" y="0"/>
                    </a:cubicBezTo>
                    <a:cubicBezTo>
                      <a:pt x="0" y="0"/>
                      <a:pt x="0" y="0"/>
                      <a:pt x="0" y="0"/>
                    </a:cubicBezTo>
                    <a:cubicBezTo>
                      <a:pt x="1" y="2"/>
                      <a:pt x="1" y="8"/>
                      <a:pt x="2"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8" name="Freeform 40">
                <a:extLst>
                  <a:ext uri="{FF2B5EF4-FFF2-40B4-BE49-F238E27FC236}">
                    <a16:creationId xmlns:a16="http://schemas.microsoft.com/office/drawing/2014/main" id="{7046D664-04B8-469A-9EFD-BCD9FFF2E8A0}"/>
                  </a:ext>
                </a:extLst>
              </p:cNvPr>
              <p:cNvSpPr>
                <a:spLocks/>
              </p:cNvSpPr>
              <p:nvPr/>
            </p:nvSpPr>
            <p:spPr bwMode="auto">
              <a:xfrm>
                <a:off x="3752" y="2365"/>
                <a:ext cx="7" cy="26"/>
              </a:xfrm>
              <a:custGeom>
                <a:avLst/>
                <a:gdLst>
                  <a:gd name="T0" fmla="*/ 4 w 5"/>
                  <a:gd name="T1" fmla="*/ 12 h 18"/>
                  <a:gd name="T2" fmla="*/ 5 w 5"/>
                  <a:gd name="T3" fmla="*/ 18 h 18"/>
                  <a:gd name="T4" fmla="*/ 0 w 5"/>
                  <a:gd name="T5" fmla="*/ 0 h 18"/>
                  <a:gd name="T6" fmla="*/ 0 w 5"/>
                  <a:gd name="T7" fmla="*/ 0 h 18"/>
                  <a:gd name="T8" fmla="*/ 4 w 5"/>
                  <a:gd name="T9" fmla="*/ 12 h 18"/>
                </a:gdLst>
                <a:ahLst/>
                <a:cxnLst>
                  <a:cxn ang="0">
                    <a:pos x="T0" y="T1"/>
                  </a:cxn>
                  <a:cxn ang="0">
                    <a:pos x="T2" y="T3"/>
                  </a:cxn>
                  <a:cxn ang="0">
                    <a:pos x="T4" y="T5"/>
                  </a:cxn>
                  <a:cxn ang="0">
                    <a:pos x="T6" y="T7"/>
                  </a:cxn>
                  <a:cxn ang="0">
                    <a:pos x="T8" y="T9"/>
                  </a:cxn>
                </a:cxnLst>
                <a:rect l="0" t="0" r="r" b="b"/>
                <a:pathLst>
                  <a:path w="5" h="18">
                    <a:moveTo>
                      <a:pt x="4" y="12"/>
                    </a:moveTo>
                    <a:cubicBezTo>
                      <a:pt x="4" y="14"/>
                      <a:pt x="5" y="17"/>
                      <a:pt x="5" y="18"/>
                    </a:cubicBezTo>
                    <a:cubicBezTo>
                      <a:pt x="5" y="18"/>
                      <a:pt x="0" y="1"/>
                      <a:pt x="0" y="0"/>
                    </a:cubicBezTo>
                    <a:cubicBezTo>
                      <a:pt x="0" y="0"/>
                      <a:pt x="0" y="0"/>
                      <a:pt x="0" y="0"/>
                    </a:cubicBezTo>
                    <a:cubicBezTo>
                      <a:pt x="1" y="1"/>
                      <a:pt x="3" y="8"/>
                      <a:pt x="4"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9" name="Freeform 41">
                <a:extLst>
                  <a:ext uri="{FF2B5EF4-FFF2-40B4-BE49-F238E27FC236}">
                    <a16:creationId xmlns:a16="http://schemas.microsoft.com/office/drawing/2014/main" id="{380C7B08-C769-41BD-A9B9-82EB79503B82}"/>
                  </a:ext>
                </a:extLst>
              </p:cNvPr>
              <p:cNvSpPr>
                <a:spLocks/>
              </p:cNvSpPr>
              <p:nvPr/>
            </p:nvSpPr>
            <p:spPr bwMode="auto">
              <a:xfrm>
                <a:off x="3768" y="2417"/>
                <a:ext cx="10" cy="26"/>
              </a:xfrm>
              <a:custGeom>
                <a:avLst/>
                <a:gdLst>
                  <a:gd name="T0" fmla="*/ 4 w 7"/>
                  <a:gd name="T1" fmla="*/ 12 h 18"/>
                  <a:gd name="T2" fmla="*/ 7 w 7"/>
                  <a:gd name="T3" fmla="*/ 18 h 18"/>
                  <a:gd name="T4" fmla="*/ 6 w 7"/>
                  <a:gd name="T5" fmla="*/ 17 h 18"/>
                  <a:gd name="T6" fmla="*/ 1 w 7"/>
                  <a:gd name="T7" fmla="*/ 2 h 18"/>
                  <a:gd name="T8" fmla="*/ 0 w 7"/>
                  <a:gd name="T9" fmla="*/ 0 h 18"/>
                  <a:gd name="T10" fmla="*/ 0 w 7"/>
                  <a:gd name="T11" fmla="*/ 0 h 18"/>
                  <a:gd name="T12" fmla="*/ 4 w 7"/>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7" h="18">
                    <a:moveTo>
                      <a:pt x="4" y="12"/>
                    </a:moveTo>
                    <a:cubicBezTo>
                      <a:pt x="5" y="14"/>
                      <a:pt x="6" y="17"/>
                      <a:pt x="7" y="18"/>
                    </a:cubicBezTo>
                    <a:cubicBezTo>
                      <a:pt x="6" y="18"/>
                      <a:pt x="6" y="18"/>
                      <a:pt x="6" y="17"/>
                    </a:cubicBezTo>
                    <a:cubicBezTo>
                      <a:pt x="1" y="2"/>
                      <a:pt x="1" y="2"/>
                      <a:pt x="1" y="2"/>
                    </a:cubicBezTo>
                    <a:cubicBezTo>
                      <a:pt x="0" y="1"/>
                      <a:pt x="0" y="1"/>
                      <a:pt x="0" y="0"/>
                    </a:cubicBezTo>
                    <a:cubicBezTo>
                      <a:pt x="0" y="0"/>
                      <a:pt x="0" y="0"/>
                      <a:pt x="0" y="0"/>
                    </a:cubicBezTo>
                    <a:cubicBezTo>
                      <a:pt x="1" y="2"/>
                      <a:pt x="3" y="8"/>
                      <a:pt x="4"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0" name="Freeform 42">
                <a:extLst>
                  <a:ext uri="{FF2B5EF4-FFF2-40B4-BE49-F238E27FC236}">
                    <a16:creationId xmlns:a16="http://schemas.microsoft.com/office/drawing/2014/main" id="{D5D6EB4A-2F0C-484F-AA7D-D9B08B0D52D9}"/>
                  </a:ext>
                </a:extLst>
              </p:cNvPr>
              <p:cNvSpPr>
                <a:spLocks/>
              </p:cNvSpPr>
              <p:nvPr/>
            </p:nvSpPr>
            <p:spPr bwMode="auto">
              <a:xfrm>
                <a:off x="3730" y="2253"/>
                <a:ext cx="6" cy="29"/>
              </a:xfrm>
              <a:custGeom>
                <a:avLst/>
                <a:gdLst>
                  <a:gd name="T0" fmla="*/ 3 w 4"/>
                  <a:gd name="T1" fmla="*/ 13 h 20"/>
                  <a:gd name="T2" fmla="*/ 4 w 4"/>
                  <a:gd name="T3" fmla="*/ 20 h 20"/>
                  <a:gd name="T4" fmla="*/ 3 w 4"/>
                  <a:gd name="T5" fmla="*/ 20 h 20"/>
                  <a:gd name="T6" fmla="*/ 1 w 4"/>
                  <a:gd name="T7" fmla="*/ 0 h 20"/>
                  <a:gd name="T8" fmla="*/ 1 w 4"/>
                  <a:gd name="T9" fmla="*/ 0 h 20"/>
                  <a:gd name="T10" fmla="*/ 1 w 4"/>
                  <a:gd name="T11" fmla="*/ 0 h 20"/>
                  <a:gd name="T12" fmla="*/ 3 w 4"/>
                  <a:gd name="T13" fmla="*/ 13 h 20"/>
                </a:gdLst>
                <a:ahLst/>
                <a:cxnLst>
                  <a:cxn ang="0">
                    <a:pos x="T0" y="T1"/>
                  </a:cxn>
                  <a:cxn ang="0">
                    <a:pos x="T2" y="T3"/>
                  </a:cxn>
                  <a:cxn ang="0">
                    <a:pos x="T4" y="T5"/>
                  </a:cxn>
                  <a:cxn ang="0">
                    <a:pos x="T6" y="T7"/>
                  </a:cxn>
                  <a:cxn ang="0">
                    <a:pos x="T8" y="T9"/>
                  </a:cxn>
                  <a:cxn ang="0">
                    <a:pos x="T10" y="T11"/>
                  </a:cxn>
                  <a:cxn ang="0">
                    <a:pos x="T12" y="T13"/>
                  </a:cxn>
                </a:cxnLst>
                <a:rect l="0" t="0" r="r" b="b"/>
                <a:pathLst>
                  <a:path w="4" h="20">
                    <a:moveTo>
                      <a:pt x="3" y="13"/>
                    </a:moveTo>
                    <a:cubicBezTo>
                      <a:pt x="3" y="15"/>
                      <a:pt x="4" y="19"/>
                      <a:pt x="4" y="20"/>
                    </a:cubicBezTo>
                    <a:cubicBezTo>
                      <a:pt x="4" y="20"/>
                      <a:pt x="3" y="20"/>
                      <a:pt x="3" y="20"/>
                    </a:cubicBezTo>
                    <a:cubicBezTo>
                      <a:pt x="2" y="18"/>
                      <a:pt x="0" y="2"/>
                      <a:pt x="1" y="0"/>
                    </a:cubicBezTo>
                    <a:cubicBezTo>
                      <a:pt x="1" y="0"/>
                      <a:pt x="1" y="0"/>
                      <a:pt x="1" y="0"/>
                    </a:cubicBezTo>
                    <a:cubicBezTo>
                      <a:pt x="1" y="0"/>
                      <a:pt x="1" y="0"/>
                      <a:pt x="1" y="0"/>
                    </a:cubicBezTo>
                    <a:cubicBezTo>
                      <a:pt x="2" y="2"/>
                      <a:pt x="3" y="9"/>
                      <a:pt x="3"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1" name="Freeform 43">
                <a:extLst>
                  <a:ext uri="{FF2B5EF4-FFF2-40B4-BE49-F238E27FC236}">
                    <a16:creationId xmlns:a16="http://schemas.microsoft.com/office/drawing/2014/main" id="{EE4EB5A8-2276-4AF1-9656-4E965071C7E3}"/>
                  </a:ext>
                </a:extLst>
              </p:cNvPr>
              <p:cNvSpPr>
                <a:spLocks/>
              </p:cNvSpPr>
              <p:nvPr/>
            </p:nvSpPr>
            <p:spPr bwMode="auto">
              <a:xfrm>
                <a:off x="3739" y="2310"/>
                <a:ext cx="7" cy="28"/>
              </a:xfrm>
              <a:custGeom>
                <a:avLst/>
                <a:gdLst>
                  <a:gd name="T0" fmla="*/ 4 w 5"/>
                  <a:gd name="T1" fmla="*/ 12 h 19"/>
                  <a:gd name="T2" fmla="*/ 5 w 5"/>
                  <a:gd name="T3" fmla="*/ 19 h 19"/>
                  <a:gd name="T4" fmla="*/ 0 w 5"/>
                  <a:gd name="T5" fmla="*/ 0 h 19"/>
                  <a:gd name="T6" fmla="*/ 1 w 5"/>
                  <a:gd name="T7" fmla="*/ 0 h 19"/>
                  <a:gd name="T8" fmla="*/ 4 w 5"/>
                  <a:gd name="T9" fmla="*/ 12 h 19"/>
                </a:gdLst>
                <a:ahLst/>
                <a:cxnLst>
                  <a:cxn ang="0">
                    <a:pos x="T0" y="T1"/>
                  </a:cxn>
                  <a:cxn ang="0">
                    <a:pos x="T2" y="T3"/>
                  </a:cxn>
                  <a:cxn ang="0">
                    <a:pos x="T4" y="T5"/>
                  </a:cxn>
                  <a:cxn ang="0">
                    <a:pos x="T6" y="T7"/>
                  </a:cxn>
                  <a:cxn ang="0">
                    <a:pos x="T8" y="T9"/>
                  </a:cxn>
                </a:cxnLst>
                <a:rect l="0" t="0" r="r" b="b"/>
                <a:pathLst>
                  <a:path w="5" h="19">
                    <a:moveTo>
                      <a:pt x="4" y="12"/>
                    </a:moveTo>
                    <a:cubicBezTo>
                      <a:pt x="4" y="14"/>
                      <a:pt x="5" y="18"/>
                      <a:pt x="5" y="19"/>
                    </a:cubicBezTo>
                    <a:cubicBezTo>
                      <a:pt x="4" y="18"/>
                      <a:pt x="0" y="1"/>
                      <a:pt x="0" y="0"/>
                    </a:cubicBezTo>
                    <a:cubicBezTo>
                      <a:pt x="1" y="0"/>
                      <a:pt x="1" y="0"/>
                      <a:pt x="1" y="0"/>
                    </a:cubicBezTo>
                    <a:cubicBezTo>
                      <a:pt x="1" y="2"/>
                      <a:pt x="3" y="8"/>
                      <a:pt x="4"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2" name="Freeform 44">
                <a:extLst>
                  <a:ext uri="{FF2B5EF4-FFF2-40B4-BE49-F238E27FC236}">
                    <a16:creationId xmlns:a16="http://schemas.microsoft.com/office/drawing/2014/main" id="{EC9B3716-3977-4C93-876F-57B5DDF4ABAE}"/>
                  </a:ext>
                </a:extLst>
              </p:cNvPr>
              <p:cNvSpPr>
                <a:spLocks/>
              </p:cNvSpPr>
              <p:nvPr/>
            </p:nvSpPr>
            <p:spPr bwMode="auto">
              <a:xfrm>
                <a:off x="3725" y="2139"/>
                <a:ext cx="4" cy="29"/>
              </a:xfrm>
              <a:custGeom>
                <a:avLst/>
                <a:gdLst>
                  <a:gd name="T0" fmla="*/ 3 w 3"/>
                  <a:gd name="T1" fmla="*/ 12 h 20"/>
                  <a:gd name="T2" fmla="*/ 2 w 3"/>
                  <a:gd name="T3" fmla="*/ 20 h 20"/>
                  <a:gd name="T4" fmla="*/ 2 w 3"/>
                  <a:gd name="T5" fmla="*/ 0 h 20"/>
                  <a:gd name="T6" fmla="*/ 2 w 3"/>
                  <a:gd name="T7" fmla="*/ 0 h 20"/>
                  <a:gd name="T8" fmla="*/ 3 w 3"/>
                  <a:gd name="T9" fmla="*/ 12 h 20"/>
                </a:gdLst>
                <a:ahLst/>
                <a:cxnLst>
                  <a:cxn ang="0">
                    <a:pos x="T0" y="T1"/>
                  </a:cxn>
                  <a:cxn ang="0">
                    <a:pos x="T2" y="T3"/>
                  </a:cxn>
                  <a:cxn ang="0">
                    <a:pos x="T4" y="T5"/>
                  </a:cxn>
                  <a:cxn ang="0">
                    <a:pos x="T6" y="T7"/>
                  </a:cxn>
                  <a:cxn ang="0">
                    <a:pos x="T8" y="T9"/>
                  </a:cxn>
                </a:cxnLst>
                <a:rect l="0" t="0" r="r" b="b"/>
                <a:pathLst>
                  <a:path w="3" h="20">
                    <a:moveTo>
                      <a:pt x="3" y="12"/>
                    </a:moveTo>
                    <a:cubicBezTo>
                      <a:pt x="2" y="14"/>
                      <a:pt x="2" y="19"/>
                      <a:pt x="2" y="20"/>
                    </a:cubicBezTo>
                    <a:cubicBezTo>
                      <a:pt x="0" y="18"/>
                      <a:pt x="1" y="0"/>
                      <a:pt x="2" y="0"/>
                    </a:cubicBezTo>
                    <a:cubicBezTo>
                      <a:pt x="2" y="0"/>
                      <a:pt x="2" y="0"/>
                      <a:pt x="2" y="0"/>
                    </a:cubicBezTo>
                    <a:cubicBezTo>
                      <a:pt x="2" y="2"/>
                      <a:pt x="3" y="8"/>
                      <a:pt x="3"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3" name="Freeform 45">
                <a:extLst>
                  <a:ext uri="{FF2B5EF4-FFF2-40B4-BE49-F238E27FC236}">
                    <a16:creationId xmlns:a16="http://schemas.microsoft.com/office/drawing/2014/main" id="{DC4F9C33-3042-4A59-A61E-9F610BE688F1}"/>
                  </a:ext>
                </a:extLst>
              </p:cNvPr>
              <p:cNvSpPr>
                <a:spLocks/>
              </p:cNvSpPr>
              <p:nvPr/>
            </p:nvSpPr>
            <p:spPr bwMode="auto">
              <a:xfrm>
                <a:off x="3726" y="2197"/>
                <a:ext cx="4" cy="29"/>
              </a:xfrm>
              <a:custGeom>
                <a:avLst/>
                <a:gdLst>
                  <a:gd name="T0" fmla="*/ 2 w 3"/>
                  <a:gd name="T1" fmla="*/ 13 h 20"/>
                  <a:gd name="T2" fmla="*/ 2 w 3"/>
                  <a:gd name="T3" fmla="*/ 20 h 20"/>
                  <a:gd name="T4" fmla="*/ 2 w 3"/>
                  <a:gd name="T5" fmla="*/ 20 h 20"/>
                  <a:gd name="T6" fmla="*/ 1 w 3"/>
                  <a:gd name="T7" fmla="*/ 0 h 20"/>
                  <a:gd name="T8" fmla="*/ 1 w 3"/>
                  <a:gd name="T9" fmla="*/ 0 h 20"/>
                  <a:gd name="T10" fmla="*/ 1 w 3"/>
                  <a:gd name="T11" fmla="*/ 0 h 20"/>
                  <a:gd name="T12" fmla="*/ 2 w 3"/>
                  <a:gd name="T13" fmla="*/ 13 h 20"/>
                </a:gdLst>
                <a:ahLst/>
                <a:cxnLst>
                  <a:cxn ang="0">
                    <a:pos x="T0" y="T1"/>
                  </a:cxn>
                  <a:cxn ang="0">
                    <a:pos x="T2" y="T3"/>
                  </a:cxn>
                  <a:cxn ang="0">
                    <a:pos x="T4" y="T5"/>
                  </a:cxn>
                  <a:cxn ang="0">
                    <a:pos x="T6" y="T7"/>
                  </a:cxn>
                  <a:cxn ang="0">
                    <a:pos x="T8" y="T9"/>
                  </a:cxn>
                  <a:cxn ang="0">
                    <a:pos x="T10" y="T11"/>
                  </a:cxn>
                  <a:cxn ang="0">
                    <a:pos x="T12" y="T13"/>
                  </a:cxn>
                </a:cxnLst>
                <a:rect l="0" t="0" r="r" b="b"/>
                <a:pathLst>
                  <a:path w="3" h="20">
                    <a:moveTo>
                      <a:pt x="2" y="13"/>
                    </a:moveTo>
                    <a:cubicBezTo>
                      <a:pt x="2" y="15"/>
                      <a:pt x="3" y="19"/>
                      <a:pt x="2" y="20"/>
                    </a:cubicBezTo>
                    <a:cubicBezTo>
                      <a:pt x="2" y="20"/>
                      <a:pt x="2" y="20"/>
                      <a:pt x="2" y="20"/>
                    </a:cubicBezTo>
                    <a:cubicBezTo>
                      <a:pt x="1" y="18"/>
                      <a:pt x="0" y="2"/>
                      <a:pt x="1" y="0"/>
                    </a:cubicBezTo>
                    <a:cubicBezTo>
                      <a:pt x="1" y="0"/>
                      <a:pt x="1" y="0"/>
                      <a:pt x="1" y="0"/>
                    </a:cubicBezTo>
                    <a:cubicBezTo>
                      <a:pt x="1" y="0"/>
                      <a:pt x="1" y="0"/>
                      <a:pt x="1" y="0"/>
                    </a:cubicBezTo>
                    <a:cubicBezTo>
                      <a:pt x="2" y="2"/>
                      <a:pt x="2" y="8"/>
                      <a:pt x="2"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4" name="Freeform 46">
                <a:extLst>
                  <a:ext uri="{FF2B5EF4-FFF2-40B4-BE49-F238E27FC236}">
                    <a16:creationId xmlns:a16="http://schemas.microsoft.com/office/drawing/2014/main" id="{6B10A732-3888-42A6-AD07-C1097AF121D3}"/>
                  </a:ext>
                </a:extLst>
              </p:cNvPr>
              <p:cNvSpPr>
                <a:spLocks/>
              </p:cNvSpPr>
              <p:nvPr/>
            </p:nvSpPr>
            <p:spPr bwMode="auto">
              <a:xfrm>
                <a:off x="3764" y="2400"/>
                <a:ext cx="10" cy="26"/>
              </a:xfrm>
              <a:custGeom>
                <a:avLst/>
                <a:gdLst>
                  <a:gd name="T0" fmla="*/ 5 w 7"/>
                  <a:gd name="T1" fmla="*/ 12 h 18"/>
                  <a:gd name="T2" fmla="*/ 7 w 7"/>
                  <a:gd name="T3" fmla="*/ 18 h 18"/>
                  <a:gd name="T4" fmla="*/ 7 w 7"/>
                  <a:gd name="T5" fmla="*/ 18 h 18"/>
                  <a:gd name="T6" fmla="*/ 1 w 7"/>
                  <a:gd name="T7" fmla="*/ 0 h 18"/>
                  <a:gd name="T8" fmla="*/ 1 w 7"/>
                  <a:gd name="T9" fmla="*/ 0 h 18"/>
                  <a:gd name="T10" fmla="*/ 1 w 7"/>
                  <a:gd name="T11" fmla="*/ 0 h 18"/>
                  <a:gd name="T12" fmla="*/ 5 w 7"/>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7" h="18">
                    <a:moveTo>
                      <a:pt x="5" y="12"/>
                    </a:moveTo>
                    <a:cubicBezTo>
                      <a:pt x="6" y="14"/>
                      <a:pt x="7" y="17"/>
                      <a:pt x="7" y="18"/>
                    </a:cubicBezTo>
                    <a:cubicBezTo>
                      <a:pt x="7" y="18"/>
                      <a:pt x="7" y="18"/>
                      <a:pt x="7" y="18"/>
                    </a:cubicBezTo>
                    <a:cubicBezTo>
                      <a:pt x="5" y="17"/>
                      <a:pt x="0" y="2"/>
                      <a:pt x="1" y="0"/>
                    </a:cubicBezTo>
                    <a:cubicBezTo>
                      <a:pt x="1" y="0"/>
                      <a:pt x="1" y="0"/>
                      <a:pt x="1" y="0"/>
                    </a:cubicBezTo>
                    <a:cubicBezTo>
                      <a:pt x="1" y="0"/>
                      <a:pt x="1" y="0"/>
                      <a:pt x="1" y="0"/>
                    </a:cubicBezTo>
                    <a:cubicBezTo>
                      <a:pt x="2" y="2"/>
                      <a:pt x="4" y="8"/>
                      <a:pt x="5"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5" name="Freeform 47">
                <a:extLst>
                  <a:ext uri="{FF2B5EF4-FFF2-40B4-BE49-F238E27FC236}">
                    <a16:creationId xmlns:a16="http://schemas.microsoft.com/office/drawing/2014/main" id="{EA4CE16A-4CF3-4B65-A6A4-D07337CDAC3E}"/>
                  </a:ext>
                </a:extLst>
              </p:cNvPr>
              <p:cNvSpPr>
                <a:spLocks/>
              </p:cNvSpPr>
              <p:nvPr/>
            </p:nvSpPr>
            <p:spPr bwMode="auto">
              <a:xfrm>
                <a:off x="3782" y="2452"/>
                <a:ext cx="11" cy="26"/>
              </a:xfrm>
              <a:custGeom>
                <a:avLst/>
                <a:gdLst>
                  <a:gd name="T0" fmla="*/ 5 w 7"/>
                  <a:gd name="T1" fmla="*/ 11 h 18"/>
                  <a:gd name="T2" fmla="*/ 7 w 7"/>
                  <a:gd name="T3" fmla="*/ 18 h 18"/>
                  <a:gd name="T4" fmla="*/ 7 w 7"/>
                  <a:gd name="T5" fmla="*/ 18 h 18"/>
                  <a:gd name="T6" fmla="*/ 0 w 7"/>
                  <a:gd name="T7" fmla="*/ 0 h 18"/>
                  <a:gd name="T8" fmla="*/ 0 w 7"/>
                  <a:gd name="T9" fmla="*/ 0 h 18"/>
                  <a:gd name="T10" fmla="*/ 0 w 7"/>
                  <a:gd name="T11" fmla="*/ 0 h 18"/>
                  <a:gd name="T12" fmla="*/ 5 w 7"/>
                  <a:gd name="T13" fmla="*/ 11 h 18"/>
                </a:gdLst>
                <a:ahLst/>
                <a:cxnLst>
                  <a:cxn ang="0">
                    <a:pos x="T0" y="T1"/>
                  </a:cxn>
                  <a:cxn ang="0">
                    <a:pos x="T2" y="T3"/>
                  </a:cxn>
                  <a:cxn ang="0">
                    <a:pos x="T4" y="T5"/>
                  </a:cxn>
                  <a:cxn ang="0">
                    <a:pos x="T6" y="T7"/>
                  </a:cxn>
                  <a:cxn ang="0">
                    <a:pos x="T8" y="T9"/>
                  </a:cxn>
                  <a:cxn ang="0">
                    <a:pos x="T10" y="T11"/>
                  </a:cxn>
                  <a:cxn ang="0">
                    <a:pos x="T12" y="T13"/>
                  </a:cxn>
                </a:cxnLst>
                <a:rect l="0" t="0" r="r" b="b"/>
                <a:pathLst>
                  <a:path w="7" h="18">
                    <a:moveTo>
                      <a:pt x="5" y="11"/>
                    </a:moveTo>
                    <a:cubicBezTo>
                      <a:pt x="6" y="13"/>
                      <a:pt x="7" y="17"/>
                      <a:pt x="7" y="18"/>
                    </a:cubicBezTo>
                    <a:cubicBezTo>
                      <a:pt x="7" y="18"/>
                      <a:pt x="7" y="18"/>
                      <a:pt x="7" y="18"/>
                    </a:cubicBezTo>
                    <a:cubicBezTo>
                      <a:pt x="6" y="16"/>
                      <a:pt x="0" y="2"/>
                      <a:pt x="0" y="0"/>
                    </a:cubicBezTo>
                    <a:cubicBezTo>
                      <a:pt x="0" y="0"/>
                      <a:pt x="0" y="0"/>
                      <a:pt x="0" y="0"/>
                    </a:cubicBezTo>
                    <a:cubicBezTo>
                      <a:pt x="0" y="0"/>
                      <a:pt x="0" y="0"/>
                      <a:pt x="0" y="0"/>
                    </a:cubicBezTo>
                    <a:cubicBezTo>
                      <a:pt x="1" y="2"/>
                      <a:pt x="4" y="8"/>
                      <a:pt x="5"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6" name="Freeform 48">
                <a:extLst>
                  <a:ext uri="{FF2B5EF4-FFF2-40B4-BE49-F238E27FC236}">
                    <a16:creationId xmlns:a16="http://schemas.microsoft.com/office/drawing/2014/main" id="{3539F5F6-DF8A-4E5C-8764-D014219B5B79}"/>
                  </a:ext>
                </a:extLst>
              </p:cNvPr>
              <p:cNvSpPr>
                <a:spLocks/>
              </p:cNvSpPr>
              <p:nvPr/>
            </p:nvSpPr>
            <p:spPr bwMode="auto">
              <a:xfrm>
                <a:off x="3739" y="2291"/>
                <a:ext cx="7" cy="28"/>
              </a:xfrm>
              <a:custGeom>
                <a:avLst/>
                <a:gdLst>
                  <a:gd name="T0" fmla="*/ 4 w 5"/>
                  <a:gd name="T1" fmla="*/ 12 h 19"/>
                  <a:gd name="T2" fmla="*/ 5 w 5"/>
                  <a:gd name="T3" fmla="*/ 19 h 19"/>
                  <a:gd name="T4" fmla="*/ 1 w 5"/>
                  <a:gd name="T5" fmla="*/ 0 h 19"/>
                  <a:gd name="T6" fmla="*/ 1 w 5"/>
                  <a:gd name="T7" fmla="*/ 0 h 19"/>
                  <a:gd name="T8" fmla="*/ 4 w 5"/>
                  <a:gd name="T9" fmla="*/ 12 h 19"/>
                </a:gdLst>
                <a:ahLst/>
                <a:cxnLst>
                  <a:cxn ang="0">
                    <a:pos x="T0" y="T1"/>
                  </a:cxn>
                  <a:cxn ang="0">
                    <a:pos x="T2" y="T3"/>
                  </a:cxn>
                  <a:cxn ang="0">
                    <a:pos x="T4" y="T5"/>
                  </a:cxn>
                  <a:cxn ang="0">
                    <a:pos x="T6" y="T7"/>
                  </a:cxn>
                  <a:cxn ang="0">
                    <a:pos x="T8" y="T9"/>
                  </a:cxn>
                </a:cxnLst>
                <a:rect l="0" t="0" r="r" b="b"/>
                <a:pathLst>
                  <a:path w="5" h="19">
                    <a:moveTo>
                      <a:pt x="4" y="12"/>
                    </a:moveTo>
                    <a:cubicBezTo>
                      <a:pt x="5" y="14"/>
                      <a:pt x="5" y="19"/>
                      <a:pt x="5" y="19"/>
                    </a:cubicBezTo>
                    <a:cubicBezTo>
                      <a:pt x="3" y="19"/>
                      <a:pt x="0" y="1"/>
                      <a:pt x="1" y="0"/>
                    </a:cubicBezTo>
                    <a:cubicBezTo>
                      <a:pt x="1" y="0"/>
                      <a:pt x="1" y="0"/>
                      <a:pt x="1" y="0"/>
                    </a:cubicBezTo>
                    <a:cubicBezTo>
                      <a:pt x="2" y="2"/>
                      <a:pt x="4" y="8"/>
                      <a:pt x="4"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7" name="Freeform 49">
                <a:extLst>
                  <a:ext uri="{FF2B5EF4-FFF2-40B4-BE49-F238E27FC236}">
                    <a16:creationId xmlns:a16="http://schemas.microsoft.com/office/drawing/2014/main" id="{98938100-F87B-4639-9458-566B671A0F77}"/>
                  </a:ext>
                </a:extLst>
              </p:cNvPr>
              <p:cNvSpPr>
                <a:spLocks/>
              </p:cNvSpPr>
              <p:nvPr/>
            </p:nvSpPr>
            <p:spPr bwMode="auto">
              <a:xfrm>
                <a:off x="3749" y="2346"/>
                <a:ext cx="10" cy="28"/>
              </a:xfrm>
              <a:custGeom>
                <a:avLst/>
                <a:gdLst>
                  <a:gd name="T0" fmla="*/ 5 w 7"/>
                  <a:gd name="T1" fmla="*/ 12 h 19"/>
                  <a:gd name="T2" fmla="*/ 6 w 7"/>
                  <a:gd name="T3" fmla="*/ 19 h 19"/>
                  <a:gd name="T4" fmla="*/ 1 w 7"/>
                  <a:gd name="T5" fmla="*/ 0 h 19"/>
                  <a:gd name="T6" fmla="*/ 1 w 7"/>
                  <a:gd name="T7" fmla="*/ 0 h 19"/>
                  <a:gd name="T8" fmla="*/ 5 w 7"/>
                  <a:gd name="T9" fmla="*/ 12 h 19"/>
                </a:gdLst>
                <a:ahLst/>
                <a:cxnLst>
                  <a:cxn ang="0">
                    <a:pos x="T0" y="T1"/>
                  </a:cxn>
                  <a:cxn ang="0">
                    <a:pos x="T2" y="T3"/>
                  </a:cxn>
                  <a:cxn ang="0">
                    <a:pos x="T4" y="T5"/>
                  </a:cxn>
                  <a:cxn ang="0">
                    <a:pos x="T6" y="T7"/>
                  </a:cxn>
                  <a:cxn ang="0">
                    <a:pos x="T8" y="T9"/>
                  </a:cxn>
                </a:cxnLst>
                <a:rect l="0" t="0" r="r" b="b"/>
                <a:pathLst>
                  <a:path w="7" h="19">
                    <a:moveTo>
                      <a:pt x="5" y="12"/>
                    </a:moveTo>
                    <a:cubicBezTo>
                      <a:pt x="6" y="14"/>
                      <a:pt x="7" y="18"/>
                      <a:pt x="6" y="19"/>
                    </a:cubicBezTo>
                    <a:cubicBezTo>
                      <a:pt x="5" y="18"/>
                      <a:pt x="0" y="1"/>
                      <a:pt x="1" y="0"/>
                    </a:cubicBezTo>
                    <a:cubicBezTo>
                      <a:pt x="1" y="0"/>
                      <a:pt x="1" y="0"/>
                      <a:pt x="1" y="0"/>
                    </a:cubicBezTo>
                    <a:cubicBezTo>
                      <a:pt x="2" y="2"/>
                      <a:pt x="4" y="8"/>
                      <a:pt x="5"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8" name="Freeform 50">
                <a:extLst>
                  <a:ext uri="{FF2B5EF4-FFF2-40B4-BE49-F238E27FC236}">
                    <a16:creationId xmlns:a16="http://schemas.microsoft.com/office/drawing/2014/main" id="{AA38355A-ECEC-469E-BFE0-BC5B40E5F4FC}"/>
                  </a:ext>
                </a:extLst>
              </p:cNvPr>
              <p:cNvSpPr>
                <a:spLocks/>
              </p:cNvSpPr>
              <p:nvPr/>
            </p:nvSpPr>
            <p:spPr bwMode="auto">
              <a:xfrm>
                <a:off x="3732" y="2235"/>
                <a:ext cx="7" cy="29"/>
              </a:xfrm>
              <a:custGeom>
                <a:avLst/>
                <a:gdLst>
                  <a:gd name="T0" fmla="*/ 4 w 5"/>
                  <a:gd name="T1" fmla="*/ 12 h 20"/>
                  <a:gd name="T2" fmla="*/ 4 w 5"/>
                  <a:gd name="T3" fmla="*/ 19 h 20"/>
                  <a:gd name="T4" fmla="*/ 2 w 5"/>
                  <a:gd name="T5" fmla="*/ 0 h 20"/>
                  <a:gd name="T6" fmla="*/ 2 w 5"/>
                  <a:gd name="T7" fmla="*/ 0 h 20"/>
                  <a:gd name="T8" fmla="*/ 4 w 5"/>
                  <a:gd name="T9" fmla="*/ 12 h 20"/>
                </a:gdLst>
                <a:ahLst/>
                <a:cxnLst>
                  <a:cxn ang="0">
                    <a:pos x="T0" y="T1"/>
                  </a:cxn>
                  <a:cxn ang="0">
                    <a:pos x="T2" y="T3"/>
                  </a:cxn>
                  <a:cxn ang="0">
                    <a:pos x="T4" y="T5"/>
                  </a:cxn>
                  <a:cxn ang="0">
                    <a:pos x="T6" y="T7"/>
                  </a:cxn>
                  <a:cxn ang="0">
                    <a:pos x="T8" y="T9"/>
                  </a:cxn>
                </a:cxnLst>
                <a:rect l="0" t="0" r="r" b="b"/>
                <a:pathLst>
                  <a:path w="5" h="20">
                    <a:moveTo>
                      <a:pt x="4" y="12"/>
                    </a:moveTo>
                    <a:cubicBezTo>
                      <a:pt x="5" y="17"/>
                      <a:pt x="5" y="20"/>
                      <a:pt x="4" y="19"/>
                    </a:cubicBezTo>
                    <a:cubicBezTo>
                      <a:pt x="2" y="19"/>
                      <a:pt x="0" y="0"/>
                      <a:pt x="2" y="0"/>
                    </a:cubicBezTo>
                    <a:cubicBezTo>
                      <a:pt x="2" y="0"/>
                      <a:pt x="2" y="0"/>
                      <a:pt x="2" y="0"/>
                    </a:cubicBezTo>
                    <a:cubicBezTo>
                      <a:pt x="3" y="2"/>
                      <a:pt x="4" y="8"/>
                      <a:pt x="4"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9" name="Freeform 51">
                <a:extLst>
                  <a:ext uri="{FF2B5EF4-FFF2-40B4-BE49-F238E27FC236}">
                    <a16:creationId xmlns:a16="http://schemas.microsoft.com/office/drawing/2014/main" id="{50789361-CE37-4A16-AF30-15133EB856F9}"/>
                  </a:ext>
                </a:extLst>
              </p:cNvPr>
              <p:cNvSpPr>
                <a:spLocks/>
              </p:cNvSpPr>
              <p:nvPr/>
            </p:nvSpPr>
            <p:spPr bwMode="auto">
              <a:xfrm>
                <a:off x="3762" y="2381"/>
                <a:ext cx="12" cy="28"/>
              </a:xfrm>
              <a:custGeom>
                <a:avLst/>
                <a:gdLst>
                  <a:gd name="T0" fmla="*/ 6 w 8"/>
                  <a:gd name="T1" fmla="*/ 12 h 19"/>
                  <a:gd name="T2" fmla="*/ 7 w 8"/>
                  <a:gd name="T3" fmla="*/ 18 h 19"/>
                  <a:gd name="T4" fmla="*/ 1 w 8"/>
                  <a:gd name="T5" fmla="*/ 0 h 19"/>
                  <a:gd name="T6" fmla="*/ 2 w 8"/>
                  <a:gd name="T7" fmla="*/ 0 h 19"/>
                  <a:gd name="T8" fmla="*/ 6 w 8"/>
                  <a:gd name="T9" fmla="*/ 12 h 19"/>
                </a:gdLst>
                <a:ahLst/>
                <a:cxnLst>
                  <a:cxn ang="0">
                    <a:pos x="T0" y="T1"/>
                  </a:cxn>
                  <a:cxn ang="0">
                    <a:pos x="T2" y="T3"/>
                  </a:cxn>
                  <a:cxn ang="0">
                    <a:pos x="T4" y="T5"/>
                  </a:cxn>
                  <a:cxn ang="0">
                    <a:pos x="T6" y="T7"/>
                  </a:cxn>
                  <a:cxn ang="0">
                    <a:pos x="T8" y="T9"/>
                  </a:cxn>
                </a:cxnLst>
                <a:rect l="0" t="0" r="r" b="b"/>
                <a:pathLst>
                  <a:path w="8" h="19">
                    <a:moveTo>
                      <a:pt x="6" y="12"/>
                    </a:moveTo>
                    <a:cubicBezTo>
                      <a:pt x="7" y="16"/>
                      <a:pt x="8" y="19"/>
                      <a:pt x="7" y="18"/>
                    </a:cubicBezTo>
                    <a:cubicBezTo>
                      <a:pt x="5" y="17"/>
                      <a:pt x="0" y="0"/>
                      <a:pt x="1" y="0"/>
                    </a:cubicBezTo>
                    <a:cubicBezTo>
                      <a:pt x="1" y="0"/>
                      <a:pt x="2" y="0"/>
                      <a:pt x="2" y="0"/>
                    </a:cubicBezTo>
                    <a:cubicBezTo>
                      <a:pt x="3" y="2"/>
                      <a:pt x="5" y="8"/>
                      <a:pt x="6"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0" name="Freeform 52">
                <a:extLst>
                  <a:ext uri="{FF2B5EF4-FFF2-40B4-BE49-F238E27FC236}">
                    <a16:creationId xmlns:a16="http://schemas.microsoft.com/office/drawing/2014/main" id="{F58C3554-9757-4E23-9D44-B7BE8A7DB072}"/>
                  </a:ext>
                </a:extLst>
              </p:cNvPr>
              <p:cNvSpPr>
                <a:spLocks/>
              </p:cNvSpPr>
              <p:nvPr/>
            </p:nvSpPr>
            <p:spPr bwMode="auto">
              <a:xfrm>
                <a:off x="3778" y="2433"/>
                <a:ext cx="13" cy="26"/>
              </a:xfrm>
              <a:custGeom>
                <a:avLst/>
                <a:gdLst>
                  <a:gd name="T0" fmla="*/ 7 w 9"/>
                  <a:gd name="T1" fmla="*/ 12 h 18"/>
                  <a:gd name="T2" fmla="*/ 8 w 9"/>
                  <a:gd name="T3" fmla="*/ 18 h 18"/>
                  <a:gd name="T4" fmla="*/ 1 w 9"/>
                  <a:gd name="T5" fmla="*/ 0 h 18"/>
                  <a:gd name="T6" fmla="*/ 2 w 9"/>
                  <a:gd name="T7" fmla="*/ 0 h 18"/>
                  <a:gd name="T8" fmla="*/ 7 w 9"/>
                  <a:gd name="T9" fmla="*/ 12 h 18"/>
                </a:gdLst>
                <a:ahLst/>
                <a:cxnLst>
                  <a:cxn ang="0">
                    <a:pos x="T0" y="T1"/>
                  </a:cxn>
                  <a:cxn ang="0">
                    <a:pos x="T2" y="T3"/>
                  </a:cxn>
                  <a:cxn ang="0">
                    <a:pos x="T4" y="T5"/>
                  </a:cxn>
                  <a:cxn ang="0">
                    <a:pos x="T6" y="T7"/>
                  </a:cxn>
                  <a:cxn ang="0">
                    <a:pos x="T8" y="T9"/>
                  </a:cxn>
                </a:cxnLst>
                <a:rect l="0" t="0" r="r" b="b"/>
                <a:pathLst>
                  <a:path w="9" h="18">
                    <a:moveTo>
                      <a:pt x="7" y="12"/>
                    </a:moveTo>
                    <a:cubicBezTo>
                      <a:pt x="8" y="16"/>
                      <a:pt x="9" y="18"/>
                      <a:pt x="8" y="18"/>
                    </a:cubicBezTo>
                    <a:cubicBezTo>
                      <a:pt x="6" y="17"/>
                      <a:pt x="0" y="0"/>
                      <a:pt x="1" y="0"/>
                    </a:cubicBezTo>
                    <a:cubicBezTo>
                      <a:pt x="1" y="0"/>
                      <a:pt x="1" y="0"/>
                      <a:pt x="2" y="0"/>
                    </a:cubicBezTo>
                    <a:cubicBezTo>
                      <a:pt x="3" y="2"/>
                      <a:pt x="6" y="8"/>
                      <a:pt x="7"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1" name="Freeform 53">
                <a:extLst>
                  <a:ext uri="{FF2B5EF4-FFF2-40B4-BE49-F238E27FC236}">
                    <a16:creationId xmlns:a16="http://schemas.microsoft.com/office/drawing/2014/main" id="{07162F96-1536-4351-AA4B-92D39D958D0D}"/>
                  </a:ext>
                </a:extLst>
              </p:cNvPr>
              <p:cNvSpPr>
                <a:spLocks/>
              </p:cNvSpPr>
              <p:nvPr/>
            </p:nvSpPr>
            <p:spPr bwMode="auto">
              <a:xfrm>
                <a:off x="3740" y="2271"/>
                <a:ext cx="11" cy="29"/>
              </a:xfrm>
              <a:custGeom>
                <a:avLst/>
                <a:gdLst>
                  <a:gd name="T0" fmla="*/ 6 w 7"/>
                  <a:gd name="T1" fmla="*/ 12 h 20"/>
                  <a:gd name="T2" fmla="*/ 5 w 7"/>
                  <a:gd name="T3" fmla="*/ 19 h 20"/>
                  <a:gd name="T4" fmla="*/ 2 w 7"/>
                  <a:gd name="T5" fmla="*/ 0 h 20"/>
                  <a:gd name="T6" fmla="*/ 3 w 7"/>
                  <a:gd name="T7" fmla="*/ 0 h 20"/>
                  <a:gd name="T8" fmla="*/ 6 w 7"/>
                  <a:gd name="T9" fmla="*/ 12 h 20"/>
                </a:gdLst>
                <a:ahLst/>
                <a:cxnLst>
                  <a:cxn ang="0">
                    <a:pos x="T0" y="T1"/>
                  </a:cxn>
                  <a:cxn ang="0">
                    <a:pos x="T2" y="T3"/>
                  </a:cxn>
                  <a:cxn ang="0">
                    <a:pos x="T4" y="T5"/>
                  </a:cxn>
                  <a:cxn ang="0">
                    <a:pos x="T6" y="T7"/>
                  </a:cxn>
                  <a:cxn ang="0">
                    <a:pos x="T8" y="T9"/>
                  </a:cxn>
                </a:cxnLst>
                <a:rect l="0" t="0" r="r" b="b"/>
                <a:pathLst>
                  <a:path w="7" h="20">
                    <a:moveTo>
                      <a:pt x="6" y="12"/>
                    </a:moveTo>
                    <a:cubicBezTo>
                      <a:pt x="7" y="17"/>
                      <a:pt x="6" y="20"/>
                      <a:pt x="5" y="19"/>
                    </a:cubicBezTo>
                    <a:cubicBezTo>
                      <a:pt x="3" y="17"/>
                      <a:pt x="0" y="0"/>
                      <a:pt x="2" y="0"/>
                    </a:cubicBezTo>
                    <a:cubicBezTo>
                      <a:pt x="3" y="0"/>
                      <a:pt x="3" y="0"/>
                      <a:pt x="3" y="0"/>
                    </a:cubicBezTo>
                    <a:cubicBezTo>
                      <a:pt x="4" y="1"/>
                      <a:pt x="6" y="8"/>
                      <a:pt x="6"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2" name="Freeform 54">
                <a:extLst>
                  <a:ext uri="{FF2B5EF4-FFF2-40B4-BE49-F238E27FC236}">
                    <a16:creationId xmlns:a16="http://schemas.microsoft.com/office/drawing/2014/main" id="{E239778F-E5C1-47DB-A6C1-8BF8245701B8}"/>
                  </a:ext>
                </a:extLst>
              </p:cNvPr>
              <p:cNvSpPr>
                <a:spLocks/>
              </p:cNvSpPr>
              <p:nvPr/>
            </p:nvSpPr>
            <p:spPr bwMode="auto">
              <a:xfrm>
                <a:off x="3749" y="2326"/>
                <a:ext cx="10" cy="29"/>
              </a:xfrm>
              <a:custGeom>
                <a:avLst/>
                <a:gdLst>
                  <a:gd name="T0" fmla="*/ 6 w 7"/>
                  <a:gd name="T1" fmla="*/ 12 h 20"/>
                  <a:gd name="T2" fmla="*/ 6 w 7"/>
                  <a:gd name="T3" fmla="*/ 19 h 20"/>
                  <a:gd name="T4" fmla="*/ 2 w 7"/>
                  <a:gd name="T5" fmla="*/ 0 h 20"/>
                  <a:gd name="T6" fmla="*/ 2 w 7"/>
                  <a:gd name="T7" fmla="*/ 0 h 20"/>
                  <a:gd name="T8" fmla="*/ 6 w 7"/>
                  <a:gd name="T9" fmla="*/ 12 h 20"/>
                </a:gdLst>
                <a:ahLst/>
                <a:cxnLst>
                  <a:cxn ang="0">
                    <a:pos x="T0" y="T1"/>
                  </a:cxn>
                  <a:cxn ang="0">
                    <a:pos x="T2" y="T3"/>
                  </a:cxn>
                  <a:cxn ang="0">
                    <a:pos x="T4" y="T5"/>
                  </a:cxn>
                  <a:cxn ang="0">
                    <a:pos x="T6" y="T7"/>
                  </a:cxn>
                  <a:cxn ang="0">
                    <a:pos x="T8" y="T9"/>
                  </a:cxn>
                </a:cxnLst>
                <a:rect l="0" t="0" r="r" b="b"/>
                <a:pathLst>
                  <a:path w="7" h="20">
                    <a:moveTo>
                      <a:pt x="6" y="12"/>
                    </a:moveTo>
                    <a:cubicBezTo>
                      <a:pt x="7" y="17"/>
                      <a:pt x="7" y="20"/>
                      <a:pt x="6" y="19"/>
                    </a:cubicBezTo>
                    <a:cubicBezTo>
                      <a:pt x="4" y="18"/>
                      <a:pt x="0" y="1"/>
                      <a:pt x="2" y="0"/>
                    </a:cubicBezTo>
                    <a:cubicBezTo>
                      <a:pt x="2" y="0"/>
                      <a:pt x="2" y="0"/>
                      <a:pt x="2" y="0"/>
                    </a:cubicBezTo>
                    <a:cubicBezTo>
                      <a:pt x="4" y="2"/>
                      <a:pt x="6" y="8"/>
                      <a:pt x="6"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3" name="Freeform 55">
                <a:extLst>
                  <a:ext uri="{FF2B5EF4-FFF2-40B4-BE49-F238E27FC236}">
                    <a16:creationId xmlns:a16="http://schemas.microsoft.com/office/drawing/2014/main" id="{193D84BF-6A65-41BB-A419-5FDD13C1586D}"/>
                  </a:ext>
                </a:extLst>
              </p:cNvPr>
              <p:cNvSpPr>
                <a:spLocks/>
              </p:cNvSpPr>
              <p:nvPr/>
            </p:nvSpPr>
            <p:spPr bwMode="auto">
              <a:xfrm>
                <a:off x="3736" y="2213"/>
                <a:ext cx="7" cy="30"/>
              </a:xfrm>
              <a:custGeom>
                <a:avLst/>
                <a:gdLst>
                  <a:gd name="T0" fmla="*/ 5 w 5"/>
                  <a:gd name="T1" fmla="*/ 13 h 21"/>
                  <a:gd name="T2" fmla="*/ 4 w 5"/>
                  <a:gd name="T3" fmla="*/ 20 h 21"/>
                  <a:gd name="T4" fmla="*/ 2 w 5"/>
                  <a:gd name="T5" fmla="*/ 0 h 21"/>
                  <a:gd name="T6" fmla="*/ 3 w 5"/>
                  <a:gd name="T7" fmla="*/ 0 h 21"/>
                  <a:gd name="T8" fmla="*/ 5 w 5"/>
                  <a:gd name="T9" fmla="*/ 13 h 21"/>
                </a:gdLst>
                <a:ahLst/>
                <a:cxnLst>
                  <a:cxn ang="0">
                    <a:pos x="T0" y="T1"/>
                  </a:cxn>
                  <a:cxn ang="0">
                    <a:pos x="T2" y="T3"/>
                  </a:cxn>
                  <a:cxn ang="0">
                    <a:pos x="T4" y="T5"/>
                  </a:cxn>
                  <a:cxn ang="0">
                    <a:pos x="T6" y="T7"/>
                  </a:cxn>
                  <a:cxn ang="0">
                    <a:pos x="T8" y="T9"/>
                  </a:cxn>
                </a:cxnLst>
                <a:rect l="0" t="0" r="r" b="b"/>
                <a:pathLst>
                  <a:path w="5" h="21">
                    <a:moveTo>
                      <a:pt x="5" y="13"/>
                    </a:moveTo>
                    <a:cubicBezTo>
                      <a:pt x="5" y="18"/>
                      <a:pt x="5" y="21"/>
                      <a:pt x="4" y="20"/>
                    </a:cubicBezTo>
                    <a:cubicBezTo>
                      <a:pt x="2" y="18"/>
                      <a:pt x="0" y="0"/>
                      <a:pt x="2" y="0"/>
                    </a:cubicBezTo>
                    <a:cubicBezTo>
                      <a:pt x="3" y="0"/>
                      <a:pt x="3" y="0"/>
                      <a:pt x="3" y="0"/>
                    </a:cubicBezTo>
                    <a:cubicBezTo>
                      <a:pt x="4" y="2"/>
                      <a:pt x="5" y="9"/>
                      <a:pt x="5"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4" name="Freeform 56">
                <a:extLst>
                  <a:ext uri="{FF2B5EF4-FFF2-40B4-BE49-F238E27FC236}">
                    <a16:creationId xmlns:a16="http://schemas.microsoft.com/office/drawing/2014/main" id="{8969D43E-F216-4A6F-9944-A6D4699A6296}"/>
                  </a:ext>
                </a:extLst>
              </p:cNvPr>
              <p:cNvSpPr>
                <a:spLocks/>
              </p:cNvSpPr>
              <p:nvPr/>
            </p:nvSpPr>
            <p:spPr bwMode="auto">
              <a:xfrm>
                <a:off x="3778" y="2416"/>
                <a:ext cx="15" cy="27"/>
              </a:xfrm>
              <a:custGeom>
                <a:avLst/>
                <a:gdLst>
                  <a:gd name="T0" fmla="*/ 8 w 10"/>
                  <a:gd name="T1" fmla="*/ 11 h 19"/>
                  <a:gd name="T2" fmla="*/ 9 w 10"/>
                  <a:gd name="T3" fmla="*/ 18 h 19"/>
                  <a:gd name="T4" fmla="*/ 3 w 10"/>
                  <a:gd name="T5" fmla="*/ 0 h 19"/>
                  <a:gd name="T6" fmla="*/ 3 w 10"/>
                  <a:gd name="T7" fmla="*/ 0 h 19"/>
                  <a:gd name="T8" fmla="*/ 8 w 10"/>
                  <a:gd name="T9" fmla="*/ 11 h 19"/>
                </a:gdLst>
                <a:ahLst/>
                <a:cxnLst>
                  <a:cxn ang="0">
                    <a:pos x="T0" y="T1"/>
                  </a:cxn>
                  <a:cxn ang="0">
                    <a:pos x="T2" y="T3"/>
                  </a:cxn>
                  <a:cxn ang="0">
                    <a:pos x="T4" y="T5"/>
                  </a:cxn>
                  <a:cxn ang="0">
                    <a:pos x="T6" y="T7"/>
                  </a:cxn>
                  <a:cxn ang="0">
                    <a:pos x="T8" y="T9"/>
                  </a:cxn>
                </a:cxnLst>
                <a:rect l="0" t="0" r="r" b="b"/>
                <a:pathLst>
                  <a:path w="10" h="19">
                    <a:moveTo>
                      <a:pt x="8" y="11"/>
                    </a:moveTo>
                    <a:cubicBezTo>
                      <a:pt x="10" y="16"/>
                      <a:pt x="10" y="19"/>
                      <a:pt x="9" y="18"/>
                    </a:cubicBezTo>
                    <a:cubicBezTo>
                      <a:pt x="6" y="16"/>
                      <a:pt x="0" y="0"/>
                      <a:pt x="3" y="0"/>
                    </a:cubicBezTo>
                    <a:cubicBezTo>
                      <a:pt x="3" y="0"/>
                      <a:pt x="3" y="0"/>
                      <a:pt x="3" y="0"/>
                    </a:cubicBezTo>
                    <a:cubicBezTo>
                      <a:pt x="5" y="2"/>
                      <a:pt x="7" y="8"/>
                      <a:pt x="8"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5" name="Freeform 57">
                <a:extLst>
                  <a:ext uri="{FF2B5EF4-FFF2-40B4-BE49-F238E27FC236}">
                    <a16:creationId xmlns:a16="http://schemas.microsoft.com/office/drawing/2014/main" id="{FCAFA668-5147-43CA-98D6-4C3055505A08}"/>
                  </a:ext>
                </a:extLst>
              </p:cNvPr>
              <p:cNvSpPr>
                <a:spLocks/>
              </p:cNvSpPr>
              <p:nvPr/>
            </p:nvSpPr>
            <p:spPr bwMode="auto">
              <a:xfrm>
                <a:off x="3797" y="2466"/>
                <a:ext cx="14" cy="27"/>
              </a:xfrm>
              <a:custGeom>
                <a:avLst/>
                <a:gdLst>
                  <a:gd name="T0" fmla="*/ 8 w 10"/>
                  <a:gd name="T1" fmla="*/ 12 h 18"/>
                  <a:gd name="T2" fmla="*/ 9 w 10"/>
                  <a:gd name="T3" fmla="*/ 18 h 18"/>
                  <a:gd name="T4" fmla="*/ 1 w 10"/>
                  <a:gd name="T5" fmla="*/ 1 h 18"/>
                  <a:gd name="T6" fmla="*/ 2 w 10"/>
                  <a:gd name="T7" fmla="*/ 1 h 18"/>
                  <a:gd name="T8" fmla="*/ 8 w 10"/>
                  <a:gd name="T9" fmla="*/ 12 h 18"/>
                </a:gdLst>
                <a:ahLst/>
                <a:cxnLst>
                  <a:cxn ang="0">
                    <a:pos x="T0" y="T1"/>
                  </a:cxn>
                  <a:cxn ang="0">
                    <a:pos x="T2" y="T3"/>
                  </a:cxn>
                  <a:cxn ang="0">
                    <a:pos x="T4" y="T5"/>
                  </a:cxn>
                  <a:cxn ang="0">
                    <a:pos x="T6" y="T7"/>
                  </a:cxn>
                  <a:cxn ang="0">
                    <a:pos x="T8" y="T9"/>
                  </a:cxn>
                </a:cxnLst>
                <a:rect l="0" t="0" r="r" b="b"/>
                <a:pathLst>
                  <a:path w="10" h="18">
                    <a:moveTo>
                      <a:pt x="8" y="12"/>
                    </a:moveTo>
                    <a:cubicBezTo>
                      <a:pt x="9" y="16"/>
                      <a:pt x="10" y="18"/>
                      <a:pt x="9" y="18"/>
                    </a:cubicBezTo>
                    <a:cubicBezTo>
                      <a:pt x="7" y="17"/>
                      <a:pt x="0" y="2"/>
                      <a:pt x="1" y="1"/>
                    </a:cubicBezTo>
                    <a:cubicBezTo>
                      <a:pt x="2" y="0"/>
                      <a:pt x="2" y="1"/>
                      <a:pt x="2" y="1"/>
                    </a:cubicBezTo>
                    <a:cubicBezTo>
                      <a:pt x="4" y="2"/>
                      <a:pt x="7" y="8"/>
                      <a:pt x="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6" name="Freeform 58">
                <a:extLst>
                  <a:ext uri="{FF2B5EF4-FFF2-40B4-BE49-F238E27FC236}">
                    <a16:creationId xmlns:a16="http://schemas.microsoft.com/office/drawing/2014/main" id="{760B2AC5-91E3-41FC-A961-3B9788606C7C}"/>
                  </a:ext>
                </a:extLst>
              </p:cNvPr>
              <p:cNvSpPr>
                <a:spLocks/>
              </p:cNvSpPr>
              <p:nvPr/>
            </p:nvSpPr>
            <p:spPr bwMode="auto">
              <a:xfrm>
                <a:off x="3755" y="2307"/>
                <a:ext cx="10" cy="29"/>
              </a:xfrm>
              <a:custGeom>
                <a:avLst/>
                <a:gdLst>
                  <a:gd name="T0" fmla="*/ 7 w 7"/>
                  <a:gd name="T1" fmla="*/ 12 h 20"/>
                  <a:gd name="T2" fmla="*/ 6 w 7"/>
                  <a:gd name="T3" fmla="*/ 19 h 20"/>
                  <a:gd name="T4" fmla="*/ 2 w 7"/>
                  <a:gd name="T5" fmla="*/ 0 h 20"/>
                  <a:gd name="T6" fmla="*/ 3 w 7"/>
                  <a:gd name="T7" fmla="*/ 0 h 20"/>
                  <a:gd name="T8" fmla="*/ 7 w 7"/>
                  <a:gd name="T9" fmla="*/ 12 h 20"/>
                </a:gdLst>
                <a:ahLst/>
                <a:cxnLst>
                  <a:cxn ang="0">
                    <a:pos x="T0" y="T1"/>
                  </a:cxn>
                  <a:cxn ang="0">
                    <a:pos x="T2" y="T3"/>
                  </a:cxn>
                  <a:cxn ang="0">
                    <a:pos x="T4" y="T5"/>
                  </a:cxn>
                  <a:cxn ang="0">
                    <a:pos x="T6" y="T7"/>
                  </a:cxn>
                  <a:cxn ang="0">
                    <a:pos x="T8" y="T9"/>
                  </a:cxn>
                </a:cxnLst>
                <a:rect l="0" t="0" r="r" b="b"/>
                <a:pathLst>
                  <a:path w="7" h="20">
                    <a:moveTo>
                      <a:pt x="7" y="12"/>
                    </a:moveTo>
                    <a:cubicBezTo>
                      <a:pt x="7" y="17"/>
                      <a:pt x="7" y="20"/>
                      <a:pt x="6" y="19"/>
                    </a:cubicBezTo>
                    <a:cubicBezTo>
                      <a:pt x="3" y="17"/>
                      <a:pt x="0" y="0"/>
                      <a:pt x="2" y="0"/>
                    </a:cubicBezTo>
                    <a:cubicBezTo>
                      <a:pt x="2" y="0"/>
                      <a:pt x="3" y="0"/>
                      <a:pt x="3" y="0"/>
                    </a:cubicBezTo>
                    <a:cubicBezTo>
                      <a:pt x="5" y="2"/>
                      <a:pt x="6" y="8"/>
                      <a:pt x="7"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7" name="Freeform 59">
                <a:extLst>
                  <a:ext uri="{FF2B5EF4-FFF2-40B4-BE49-F238E27FC236}">
                    <a16:creationId xmlns:a16="http://schemas.microsoft.com/office/drawing/2014/main" id="{DC892CA9-7B06-4ED0-B0A6-1DE92CD4BCED}"/>
                  </a:ext>
                </a:extLst>
              </p:cNvPr>
              <p:cNvSpPr>
                <a:spLocks/>
              </p:cNvSpPr>
              <p:nvPr/>
            </p:nvSpPr>
            <p:spPr bwMode="auto">
              <a:xfrm>
                <a:off x="3765" y="2362"/>
                <a:ext cx="12" cy="28"/>
              </a:xfrm>
              <a:custGeom>
                <a:avLst/>
                <a:gdLst>
                  <a:gd name="T0" fmla="*/ 7 w 8"/>
                  <a:gd name="T1" fmla="*/ 12 h 19"/>
                  <a:gd name="T2" fmla="*/ 7 w 8"/>
                  <a:gd name="T3" fmla="*/ 18 h 19"/>
                  <a:gd name="T4" fmla="*/ 2 w 8"/>
                  <a:gd name="T5" fmla="*/ 0 h 19"/>
                  <a:gd name="T6" fmla="*/ 3 w 8"/>
                  <a:gd name="T7" fmla="*/ 0 h 19"/>
                  <a:gd name="T8" fmla="*/ 7 w 8"/>
                  <a:gd name="T9" fmla="*/ 12 h 19"/>
                </a:gdLst>
                <a:ahLst/>
                <a:cxnLst>
                  <a:cxn ang="0">
                    <a:pos x="T0" y="T1"/>
                  </a:cxn>
                  <a:cxn ang="0">
                    <a:pos x="T2" y="T3"/>
                  </a:cxn>
                  <a:cxn ang="0">
                    <a:pos x="T4" y="T5"/>
                  </a:cxn>
                  <a:cxn ang="0">
                    <a:pos x="T6" y="T7"/>
                  </a:cxn>
                  <a:cxn ang="0">
                    <a:pos x="T8" y="T9"/>
                  </a:cxn>
                </a:cxnLst>
                <a:rect l="0" t="0" r="r" b="b"/>
                <a:pathLst>
                  <a:path w="8" h="19">
                    <a:moveTo>
                      <a:pt x="7" y="12"/>
                    </a:moveTo>
                    <a:cubicBezTo>
                      <a:pt x="8" y="16"/>
                      <a:pt x="8" y="19"/>
                      <a:pt x="7" y="18"/>
                    </a:cubicBezTo>
                    <a:cubicBezTo>
                      <a:pt x="4" y="17"/>
                      <a:pt x="0" y="0"/>
                      <a:pt x="2" y="0"/>
                    </a:cubicBezTo>
                    <a:cubicBezTo>
                      <a:pt x="2" y="0"/>
                      <a:pt x="2" y="0"/>
                      <a:pt x="3" y="0"/>
                    </a:cubicBezTo>
                    <a:cubicBezTo>
                      <a:pt x="4" y="2"/>
                      <a:pt x="6" y="8"/>
                      <a:pt x="7"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8" name="Freeform 60">
                <a:extLst>
                  <a:ext uri="{FF2B5EF4-FFF2-40B4-BE49-F238E27FC236}">
                    <a16:creationId xmlns:a16="http://schemas.microsoft.com/office/drawing/2014/main" id="{90CF682C-419D-48D0-A049-F9DCBCEA7EFD}"/>
                  </a:ext>
                </a:extLst>
              </p:cNvPr>
              <p:cNvSpPr>
                <a:spLocks/>
              </p:cNvSpPr>
              <p:nvPr/>
            </p:nvSpPr>
            <p:spPr bwMode="auto">
              <a:xfrm>
                <a:off x="3748" y="2251"/>
                <a:ext cx="10" cy="29"/>
              </a:xfrm>
              <a:custGeom>
                <a:avLst/>
                <a:gdLst>
                  <a:gd name="T0" fmla="*/ 7 w 7"/>
                  <a:gd name="T1" fmla="*/ 12 h 20"/>
                  <a:gd name="T2" fmla="*/ 5 w 7"/>
                  <a:gd name="T3" fmla="*/ 19 h 20"/>
                  <a:gd name="T4" fmla="*/ 3 w 7"/>
                  <a:gd name="T5" fmla="*/ 0 h 20"/>
                  <a:gd name="T6" fmla="*/ 3 w 7"/>
                  <a:gd name="T7" fmla="*/ 0 h 20"/>
                  <a:gd name="T8" fmla="*/ 7 w 7"/>
                  <a:gd name="T9" fmla="*/ 12 h 20"/>
                </a:gdLst>
                <a:ahLst/>
                <a:cxnLst>
                  <a:cxn ang="0">
                    <a:pos x="T0" y="T1"/>
                  </a:cxn>
                  <a:cxn ang="0">
                    <a:pos x="T2" y="T3"/>
                  </a:cxn>
                  <a:cxn ang="0">
                    <a:pos x="T4" y="T5"/>
                  </a:cxn>
                  <a:cxn ang="0">
                    <a:pos x="T6" y="T7"/>
                  </a:cxn>
                  <a:cxn ang="0">
                    <a:pos x="T8" y="T9"/>
                  </a:cxn>
                </a:cxnLst>
                <a:rect l="0" t="0" r="r" b="b"/>
                <a:pathLst>
                  <a:path w="7" h="20">
                    <a:moveTo>
                      <a:pt x="7" y="12"/>
                    </a:moveTo>
                    <a:cubicBezTo>
                      <a:pt x="7" y="17"/>
                      <a:pt x="6" y="20"/>
                      <a:pt x="5" y="19"/>
                    </a:cubicBezTo>
                    <a:cubicBezTo>
                      <a:pt x="2" y="17"/>
                      <a:pt x="0" y="0"/>
                      <a:pt x="3" y="0"/>
                    </a:cubicBezTo>
                    <a:cubicBezTo>
                      <a:pt x="3" y="0"/>
                      <a:pt x="3" y="0"/>
                      <a:pt x="3" y="0"/>
                    </a:cubicBezTo>
                    <a:cubicBezTo>
                      <a:pt x="5" y="2"/>
                      <a:pt x="7" y="8"/>
                      <a:pt x="7"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9" name="Freeform 61">
                <a:extLst>
                  <a:ext uri="{FF2B5EF4-FFF2-40B4-BE49-F238E27FC236}">
                    <a16:creationId xmlns:a16="http://schemas.microsoft.com/office/drawing/2014/main" id="{98E93BD7-6DE0-4C02-8915-854B148EBF55}"/>
                  </a:ext>
                </a:extLst>
              </p:cNvPr>
              <p:cNvSpPr>
                <a:spLocks/>
              </p:cNvSpPr>
              <p:nvPr/>
            </p:nvSpPr>
            <p:spPr bwMode="auto">
              <a:xfrm>
                <a:off x="3782" y="2395"/>
                <a:ext cx="13" cy="28"/>
              </a:xfrm>
              <a:custGeom>
                <a:avLst/>
                <a:gdLst>
                  <a:gd name="T0" fmla="*/ 8 w 9"/>
                  <a:gd name="T1" fmla="*/ 12 h 19"/>
                  <a:gd name="T2" fmla="*/ 8 w 9"/>
                  <a:gd name="T3" fmla="*/ 19 h 19"/>
                  <a:gd name="T4" fmla="*/ 2 w 9"/>
                  <a:gd name="T5" fmla="*/ 0 h 19"/>
                  <a:gd name="T6" fmla="*/ 3 w 9"/>
                  <a:gd name="T7" fmla="*/ 1 h 19"/>
                  <a:gd name="T8" fmla="*/ 8 w 9"/>
                  <a:gd name="T9" fmla="*/ 12 h 19"/>
                </a:gdLst>
                <a:ahLst/>
                <a:cxnLst>
                  <a:cxn ang="0">
                    <a:pos x="T0" y="T1"/>
                  </a:cxn>
                  <a:cxn ang="0">
                    <a:pos x="T2" y="T3"/>
                  </a:cxn>
                  <a:cxn ang="0">
                    <a:pos x="T4" y="T5"/>
                  </a:cxn>
                  <a:cxn ang="0">
                    <a:pos x="T6" y="T7"/>
                  </a:cxn>
                  <a:cxn ang="0">
                    <a:pos x="T8" y="T9"/>
                  </a:cxn>
                </a:cxnLst>
                <a:rect l="0" t="0" r="r" b="b"/>
                <a:pathLst>
                  <a:path w="9" h="19">
                    <a:moveTo>
                      <a:pt x="8" y="12"/>
                    </a:moveTo>
                    <a:cubicBezTo>
                      <a:pt x="9" y="17"/>
                      <a:pt x="9" y="19"/>
                      <a:pt x="8" y="19"/>
                    </a:cubicBezTo>
                    <a:cubicBezTo>
                      <a:pt x="4" y="17"/>
                      <a:pt x="0" y="1"/>
                      <a:pt x="2" y="0"/>
                    </a:cubicBezTo>
                    <a:cubicBezTo>
                      <a:pt x="2" y="0"/>
                      <a:pt x="3" y="0"/>
                      <a:pt x="3" y="1"/>
                    </a:cubicBezTo>
                    <a:cubicBezTo>
                      <a:pt x="5" y="2"/>
                      <a:pt x="7" y="8"/>
                      <a:pt x="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0" name="Freeform 62">
                <a:extLst>
                  <a:ext uri="{FF2B5EF4-FFF2-40B4-BE49-F238E27FC236}">
                    <a16:creationId xmlns:a16="http://schemas.microsoft.com/office/drawing/2014/main" id="{D0057423-B3AA-44A2-ABD9-43CA84653ED3}"/>
                  </a:ext>
                </a:extLst>
              </p:cNvPr>
              <p:cNvSpPr>
                <a:spLocks/>
              </p:cNvSpPr>
              <p:nvPr/>
            </p:nvSpPr>
            <p:spPr bwMode="auto">
              <a:xfrm>
                <a:off x="3797" y="2449"/>
                <a:ext cx="16" cy="26"/>
              </a:xfrm>
              <a:custGeom>
                <a:avLst/>
                <a:gdLst>
                  <a:gd name="T0" fmla="*/ 9 w 11"/>
                  <a:gd name="T1" fmla="*/ 11 h 18"/>
                  <a:gd name="T2" fmla="*/ 9 w 11"/>
                  <a:gd name="T3" fmla="*/ 17 h 18"/>
                  <a:gd name="T4" fmla="*/ 3 w 11"/>
                  <a:gd name="T5" fmla="*/ 0 h 18"/>
                  <a:gd name="T6" fmla="*/ 3 w 11"/>
                  <a:gd name="T7" fmla="*/ 0 h 18"/>
                  <a:gd name="T8" fmla="*/ 9 w 11"/>
                  <a:gd name="T9" fmla="*/ 11 h 18"/>
                </a:gdLst>
                <a:ahLst/>
                <a:cxnLst>
                  <a:cxn ang="0">
                    <a:pos x="T0" y="T1"/>
                  </a:cxn>
                  <a:cxn ang="0">
                    <a:pos x="T2" y="T3"/>
                  </a:cxn>
                  <a:cxn ang="0">
                    <a:pos x="T4" y="T5"/>
                  </a:cxn>
                  <a:cxn ang="0">
                    <a:pos x="T6" y="T7"/>
                  </a:cxn>
                  <a:cxn ang="0">
                    <a:pos x="T8" y="T9"/>
                  </a:cxn>
                </a:cxnLst>
                <a:rect l="0" t="0" r="r" b="b"/>
                <a:pathLst>
                  <a:path w="11" h="18">
                    <a:moveTo>
                      <a:pt x="9" y="11"/>
                    </a:moveTo>
                    <a:cubicBezTo>
                      <a:pt x="11" y="15"/>
                      <a:pt x="11" y="18"/>
                      <a:pt x="9" y="17"/>
                    </a:cubicBezTo>
                    <a:cubicBezTo>
                      <a:pt x="6" y="15"/>
                      <a:pt x="0" y="0"/>
                      <a:pt x="3" y="0"/>
                    </a:cubicBezTo>
                    <a:cubicBezTo>
                      <a:pt x="3" y="0"/>
                      <a:pt x="3" y="0"/>
                      <a:pt x="3" y="0"/>
                    </a:cubicBezTo>
                    <a:cubicBezTo>
                      <a:pt x="6" y="1"/>
                      <a:pt x="8" y="7"/>
                      <a:pt x="9"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1" name="Freeform 63">
                <a:extLst>
                  <a:ext uri="{FF2B5EF4-FFF2-40B4-BE49-F238E27FC236}">
                    <a16:creationId xmlns:a16="http://schemas.microsoft.com/office/drawing/2014/main" id="{6C4DF96C-0336-4938-B2A2-09B4A8A0D132}"/>
                  </a:ext>
                </a:extLst>
              </p:cNvPr>
              <p:cNvSpPr>
                <a:spLocks/>
              </p:cNvSpPr>
              <p:nvPr/>
            </p:nvSpPr>
            <p:spPr bwMode="auto">
              <a:xfrm>
                <a:off x="3762" y="2287"/>
                <a:ext cx="12" cy="29"/>
              </a:xfrm>
              <a:custGeom>
                <a:avLst/>
                <a:gdLst>
                  <a:gd name="T0" fmla="*/ 7 w 8"/>
                  <a:gd name="T1" fmla="*/ 12 h 20"/>
                  <a:gd name="T2" fmla="*/ 5 w 8"/>
                  <a:gd name="T3" fmla="*/ 19 h 20"/>
                  <a:gd name="T4" fmla="*/ 3 w 8"/>
                  <a:gd name="T5" fmla="*/ 0 h 20"/>
                  <a:gd name="T6" fmla="*/ 3 w 8"/>
                  <a:gd name="T7" fmla="*/ 0 h 20"/>
                  <a:gd name="T8" fmla="*/ 7 w 8"/>
                  <a:gd name="T9" fmla="*/ 12 h 20"/>
                </a:gdLst>
                <a:ahLst/>
                <a:cxnLst>
                  <a:cxn ang="0">
                    <a:pos x="T0" y="T1"/>
                  </a:cxn>
                  <a:cxn ang="0">
                    <a:pos x="T2" y="T3"/>
                  </a:cxn>
                  <a:cxn ang="0">
                    <a:pos x="T4" y="T5"/>
                  </a:cxn>
                  <a:cxn ang="0">
                    <a:pos x="T6" y="T7"/>
                  </a:cxn>
                  <a:cxn ang="0">
                    <a:pos x="T8" y="T9"/>
                  </a:cxn>
                </a:cxnLst>
                <a:rect l="0" t="0" r="r" b="b"/>
                <a:pathLst>
                  <a:path w="8" h="20">
                    <a:moveTo>
                      <a:pt x="7" y="12"/>
                    </a:moveTo>
                    <a:cubicBezTo>
                      <a:pt x="8" y="17"/>
                      <a:pt x="7" y="20"/>
                      <a:pt x="5" y="19"/>
                    </a:cubicBezTo>
                    <a:cubicBezTo>
                      <a:pt x="2" y="16"/>
                      <a:pt x="0" y="0"/>
                      <a:pt x="3" y="0"/>
                    </a:cubicBezTo>
                    <a:cubicBezTo>
                      <a:pt x="3" y="0"/>
                      <a:pt x="3" y="0"/>
                      <a:pt x="3" y="0"/>
                    </a:cubicBezTo>
                    <a:cubicBezTo>
                      <a:pt x="5" y="1"/>
                      <a:pt x="7" y="8"/>
                      <a:pt x="7"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2" name="Freeform 64">
                <a:extLst>
                  <a:ext uri="{FF2B5EF4-FFF2-40B4-BE49-F238E27FC236}">
                    <a16:creationId xmlns:a16="http://schemas.microsoft.com/office/drawing/2014/main" id="{7B9DF151-2CF9-4A38-A379-148152B40D89}"/>
                  </a:ext>
                </a:extLst>
              </p:cNvPr>
              <p:cNvSpPr>
                <a:spLocks/>
              </p:cNvSpPr>
              <p:nvPr/>
            </p:nvSpPr>
            <p:spPr bwMode="auto">
              <a:xfrm>
                <a:off x="3769" y="2342"/>
                <a:ext cx="13" cy="29"/>
              </a:xfrm>
              <a:custGeom>
                <a:avLst/>
                <a:gdLst>
                  <a:gd name="T0" fmla="*/ 9 w 9"/>
                  <a:gd name="T1" fmla="*/ 12 h 20"/>
                  <a:gd name="T2" fmla="*/ 7 w 9"/>
                  <a:gd name="T3" fmla="*/ 19 h 20"/>
                  <a:gd name="T4" fmla="*/ 3 w 9"/>
                  <a:gd name="T5" fmla="*/ 0 h 20"/>
                  <a:gd name="T6" fmla="*/ 4 w 9"/>
                  <a:gd name="T7" fmla="*/ 0 h 20"/>
                  <a:gd name="T8" fmla="*/ 9 w 9"/>
                  <a:gd name="T9" fmla="*/ 12 h 20"/>
                </a:gdLst>
                <a:ahLst/>
                <a:cxnLst>
                  <a:cxn ang="0">
                    <a:pos x="T0" y="T1"/>
                  </a:cxn>
                  <a:cxn ang="0">
                    <a:pos x="T2" y="T3"/>
                  </a:cxn>
                  <a:cxn ang="0">
                    <a:pos x="T4" y="T5"/>
                  </a:cxn>
                  <a:cxn ang="0">
                    <a:pos x="T6" y="T7"/>
                  </a:cxn>
                  <a:cxn ang="0">
                    <a:pos x="T8" y="T9"/>
                  </a:cxn>
                </a:cxnLst>
                <a:rect l="0" t="0" r="r" b="b"/>
                <a:pathLst>
                  <a:path w="9" h="20">
                    <a:moveTo>
                      <a:pt x="9" y="12"/>
                    </a:moveTo>
                    <a:cubicBezTo>
                      <a:pt x="9" y="17"/>
                      <a:pt x="9" y="20"/>
                      <a:pt x="7" y="19"/>
                    </a:cubicBezTo>
                    <a:cubicBezTo>
                      <a:pt x="4" y="16"/>
                      <a:pt x="0" y="0"/>
                      <a:pt x="3" y="0"/>
                    </a:cubicBezTo>
                    <a:cubicBezTo>
                      <a:pt x="3" y="0"/>
                      <a:pt x="4" y="0"/>
                      <a:pt x="4" y="0"/>
                    </a:cubicBezTo>
                    <a:cubicBezTo>
                      <a:pt x="6" y="2"/>
                      <a:pt x="8" y="8"/>
                      <a:pt x="9"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3" name="Freeform 65">
                <a:extLst>
                  <a:ext uri="{FF2B5EF4-FFF2-40B4-BE49-F238E27FC236}">
                    <a16:creationId xmlns:a16="http://schemas.microsoft.com/office/drawing/2014/main" id="{5D48C32E-1629-4B48-864F-8C66B276D652}"/>
                  </a:ext>
                </a:extLst>
              </p:cNvPr>
              <p:cNvSpPr>
                <a:spLocks/>
              </p:cNvSpPr>
              <p:nvPr/>
            </p:nvSpPr>
            <p:spPr bwMode="auto">
              <a:xfrm>
                <a:off x="3785" y="1816"/>
                <a:ext cx="12" cy="26"/>
              </a:xfrm>
              <a:custGeom>
                <a:avLst/>
                <a:gdLst>
                  <a:gd name="T0" fmla="*/ 3 w 8"/>
                  <a:gd name="T1" fmla="*/ 12 h 18"/>
                  <a:gd name="T2" fmla="*/ 0 w 8"/>
                  <a:gd name="T3" fmla="*/ 18 h 18"/>
                  <a:gd name="T4" fmla="*/ 0 w 8"/>
                  <a:gd name="T5" fmla="*/ 17 h 18"/>
                  <a:gd name="T6" fmla="*/ 8 w 8"/>
                  <a:gd name="T7" fmla="*/ 1 h 18"/>
                  <a:gd name="T8" fmla="*/ 8 w 8"/>
                  <a:gd name="T9" fmla="*/ 0 h 18"/>
                  <a:gd name="T10" fmla="*/ 8 w 8"/>
                  <a:gd name="T11" fmla="*/ 0 h 18"/>
                  <a:gd name="T12" fmla="*/ 3 w 8"/>
                  <a:gd name="T13" fmla="*/ 12 h 18"/>
                </a:gdLst>
                <a:ahLst/>
                <a:cxnLst>
                  <a:cxn ang="0">
                    <a:pos x="T0" y="T1"/>
                  </a:cxn>
                  <a:cxn ang="0">
                    <a:pos x="T2" y="T3"/>
                  </a:cxn>
                  <a:cxn ang="0">
                    <a:pos x="T4" y="T5"/>
                  </a:cxn>
                  <a:cxn ang="0">
                    <a:pos x="T6" y="T7"/>
                  </a:cxn>
                  <a:cxn ang="0">
                    <a:pos x="T8" y="T9"/>
                  </a:cxn>
                  <a:cxn ang="0">
                    <a:pos x="T10" y="T11"/>
                  </a:cxn>
                  <a:cxn ang="0">
                    <a:pos x="T12" y="T13"/>
                  </a:cxn>
                </a:cxnLst>
                <a:rect l="0" t="0" r="r" b="b"/>
                <a:pathLst>
                  <a:path w="8" h="18">
                    <a:moveTo>
                      <a:pt x="3" y="12"/>
                    </a:moveTo>
                    <a:cubicBezTo>
                      <a:pt x="2" y="14"/>
                      <a:pt x="1" y="16"/>
                      <a:pt x="0" y="18"/>
                    </a:cubicBezTo>
                    <a:cubicBezTo>
                      <a:pt x="0" y="18"/>
                      <a:pt x="0" y="17"/>
                      <a:pt x="0" y="17"/>
                    </a:cubicBezTo>
                    <a:cubicBezTo>
                      <a:pt x="8" y="1"/>
                      <a:pt x="8" y="1"/>
                      <a:pt x="8" y="1"/>
                    </a:cubicBezTo>
                    <a:cubicBezTo>
                      <a:pt x="8" y="1"/>
                      <a:pt x="8" y="0"/>
                      <a:pt x="8" y="0"/>
                    </a:cubicBezTo>
                    <a:cubicBezTo>
                      <a:pt x="8" y="0"/>
                      <a:pt x="8" y="0"/>
                      <a:pt x="8" y="0"/>
                    </a:cubicBezTo>
                    <a:cubicBezTo>
                      <a:pt x="6" y="4"/>
                      <a:pt x="5" y="8"/>
                      <a:pt x="3"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4" name="Freeform 66">
                <a:extLst>
                  <a:ext uri="{FF2B5EF4-FFF2-40B4-BE49-F238E27FC236}">
                    <a16:creationId xmlns:a16="http://schemas.microsoft.com/office/drawing/2014/main" id="{6ADC63B7-B608-4E13-A9AA-26549C70DC1D}"/>
                  </a:ext>
                </a:extLst>
              </p:cNvPr>
              <p:cNvSpPr>
                <a:spLocks/>
              </p:cNvSpPr>
              <p:nvPr/>
            </p:nvSpPr>
            <p:spPr bwMode="auto">
              <a:xfrm>
                <a:off x="3768" y="1869"/>
                <a:ext cx="7" cy="21"/>
              </a:xfrm>
              <a:custGeom>
                <a:avLst/>
                <a:gdLst>
                  <a:gd name="T0" fmla="*/ 1 w 5"/>
                  <a:gd name="T1" fmla="*/ 10 h 14"/>
                  <a:gd name="T2" fmla="*/ 0 w 5"/>
                  <a:gd name="T3" fmla="*/ 14 h 14"/>
                  <a:gd name="T4" fmla="*/ 5 w 5"/>
                  <a:gd name="T5" fmla="*/ 0 h 14"/>
                  <a:gd name="T6" fmla="*/ 1 w 5"/>
                  <a:gd name="T7" fmla="*/ 10 h 14"/>
                </a:gdLst>
                <a:ahLst/>
                <a:cxnLst>
                  <a:cxn ang="0">
                    <a:pos x="T0" y="T1"/>
                  </a:cxn>
                  <a:cxn ang="0">
                    <a:pos x="T2" y="T3"/>
                  </a:cxn>
                  <a:cxn ang="0">
                    <a:pos x="T4" y="T5"/>
                  </a:cxn>
                  <a:cxn ang="0">
                    <a:pos x="T6" y="T7"/>
                  </a:cxn>
                </a:cxnLst>
                <a:rect l="0" t="0" r="r" b="b"/>
                <a:pathLst>
                  <a:path w="5" h="14">
                    <a:moveTo>
                      <a:pt x="1" y="10"/>
                    </a:moveTo>
                    <a:cubicBezTo>
                      <a:pt x="1" y="11"/>
                      <a:pt x="0" y="12"/>
                      <a:pt x="0" y="14"/>
                    </a:cubicBezTo>
                    <a:cubicBezTo>
                      <a:pt x="5" y="0"/>
                      <a:pt x="5" y="0"/>
                      <a:pt x="5" y="0"/>
                    </a:cubicBezTo>
                    <a:cubicBezTo>
                      <a:pt x="4" y="2"/>
                      <a:pt x="2" y="6"/>
                      <a:pt x="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5" name="Freeform 67">
                <a:extLst>
                  <a:ext uri="{FF2B5EF4-FFF2-40B4-BE49-F238E27FC236}">
                    <a16:creationId xmlns:a16="http://schemas.microsoft.com/office/drawing/2014/main" id="{7A2F0E6E-69B0-4320-8989-02F86610EA51}"/>
                  </a:ext>
                </a:extLst>
              </p:cNvPr>
              <p:cNvSpPr>
                <a:spLocks/>
              </p:cNvSpPr>
              <p:nvPr/>
            </p:nvSpPr>
            <p:spPr bwMode="auto">
              <a:xfrm>
                <a:off x="3732" y="2007"/>
                <a:ext cx="4" cy="29"/>
              </a:xfrm>
              <a:custGeom>
                <a:avLst/>
                <a:gdLst>
                  <a:gd name="T0" fmla="*/ 1 w 3"/>
                  <a:gd name="T1" fmla="*/ 13 h 20"/>
                  <a:gd name="T2" fmla="*/ 0 w 3"/>
                  <a:gd name="T3" fmla="*/ 20 h 20"/>
                  <a:gd name="T4" fmla="*/ 0 w 3"/>
                  <a:gd name="T5" fmla="*/ 19 h 20"/>
                  <a:gd name="T6" fmla="*/ 3 w 3"/>
                  <a:gd name="T7" fmla="*/ 1 h 20"/>
                  <a:gd name="T8" fmla="*/ 3 w 3"/>
                  <a:gd name="T9" fmla="*/ 0 h 20"/>
                  <a:gd name="T10" fmla="*/ 3 w 3"/>
                  <a:gd name="T11" fmla="*/ 1 h 20"/>
                  <a:gd name="T12" fmla="*/ 1 w 3"/>
                  <a:gd name="T13" fmla="*/ 13 h 20"/>
                </a:gdLst>
                <a:ahLst/>
                <a:cxnLst>
                  <a:cxn ang="0">
                    <a:pos x="T0" y="T1"/>
                  </a:cxn>
                  <a:cxn ang="0">
                    <a:pos x="T2" y="T3"/>
                  </a:cxn>
                  <a:cxn ang="0">
                    <a:pos x="T4" y="T5"/>
                  </a:cxn>
                  <a:cxn ang="0">
                    <a:pos x="T6" y="T7"/>
                  </a:cxn>
                  <a:cxn ang="0">
                    <a:pos x="T8" y="T9"/>
                  </a:cxn>
                  <a:cxn ang="0">
                    <a:pos x="T10" y="T11"/>
                  </a:cxn>
                  <a:cxn ang="0">
                    <a:pos x="T12" y="T13"/>
                  </a:cxn>
                </a:cxnLst>
                <a:rect l="0" t="0" r="r" b="b"/>
                <a:pathLst>
                  <a:path w="3" h="20">
                    <a:moveTo>
                      <a:pt x="1" y="13"/>
                    </a:moveTo>
                    <a:cubicBezTo>
                      <a:pt x="1" y="15"/>
                      <a:pt x="1" y="17"/>
                      <a:pt x="0" y="20"/>
                    </a:cubicBezTo>
                    <a:cubicBezTo>
                      <a:pt x="0" y="20"/>
                      <a:pt x="0" y="19"/>
                      <a:pt x="0" y="19"/>
                    </a:cubicBezTo>
                    <a:cubicBezTo>
                      <a:pt x="3" y="1"/>
                      <a:pt x="3" y="1"/>
                      <a:pt x="3" y="1"/>
                    </a:cubicBezTo>
                    <a:cubicBezTo>
                      <a:pt x="3" y="1"/>
                      <a:pt x="3" y="1"/>
                      <a:pt x="3" y="0"/>
                    </a:cubicBezTo>
                    <a:cubicBezTo>
                      <a:pt x="3" y="1"/>
                      <a:pt x="3" y="1"/>
                      <a:pt x="3" y="1"/>
                    </a:cubicBezTo>
                    <a:cubicBezTo>
                      <a:pt x="3" y="2"/>
                      <a:pt x="2" y="8"/>
                      <a:pt x="1"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6" name="Freeform 68">
                <a:extLst>
                  <a:ext uri="{FF2B5EF4-FFF2-40B4-BE49-F238E27FC236}">
                    <a16:creationId xmlns:a16="http://schemas.microsoft.com/office/drawing/2014/main" id="{83B4759E-CFFF-4D48-93F4-DDCF9FD76831}"/>
                  </a:ext>
                </a:extLst>
              </p:cNvPr>
              <p:cNvSpPr>
                <a:spLocks/>
              </p:cNvSpPr>
              <p:nvPr/>
            </p:nvSpPr>
            <p:spPr bwMode="auto">
              <a:xfrm>
                <a:off x="3756" y="1900"/>
                <a:ext cx="9" cy="27"/>
              </a:xfrm>
              <a:custGeom>
                <a:avLst/>
                <a:gdLst>
                  <a:gd name="T0" fmla="*/ 2 w 6"/>
                  <a:gd name="T1" fmla="*/ 12 h 19"/>
                  <a:gd name="T2" fmla="*/ 0 w 6"/>
                  <a:gd name="T3" fmla="*/ 19 h 19"/>
                  <a:gd name="T4" fmla="*/ 5 w 6"/>
                  <a:gd name="T5" fmla="*/ 0 h 19"/>
                  <a:gd name="T6" fmla="*/ 6 w 6"/>
                  <a:gd name="T7" fmla="*/ 0 h 19"/>
                  <a:gd name="T8" fmla="*/ 2 w 6"/>
                  <a:gd name="T9" fmla="*/ 12 h 19"/>
                </a:gdLst>
                <a:ahLst/>
                <a:cxnLst>
                  <a:cxn ang="0">
                    <a:pos x="T0" y="T1"/>
                  </a:cxn>
                  <a:cxn ang="0">
                    <a:pos x="T2" y="T3"/>
                  </a:cxn>
                  <a:cxn ang="0">
                    <a:pos x="T4" y="T5"/>
                  </a:cxn>
                  <a:cxn ang="0">
                    <a:pos x="T6" y="T7"/>
                  </a:cxn>
                  <a:cxn ang="0">
                    <a:pos x="T8" y="T9"/>
                  </a:cxn>
                </a:cxnLst>
                <a:rect l="0" t="0" r="r" b="b"/>
                <a:pathLst>
                  <a:path w="6" h="19">
                    <a:moveTo>
                      <a:pt x="2" y="12"/>
                    </a:moveTo>
                    <a:cubicBezTo>
                      <a:pt x="2" y="14"/>
                      <a:pt x="0" y="18"/>
                      <a:pt x="0" y="19"/>
                    </a:cubicBezTo>
                    <a:cubicBezTo>
                      <a:pt x="0" y="18"/>
                      <a:pt x="5" y="1"/>
                      <a:pt x="5" y="0"/>
                    </a:cubicBezTo>
                    <a:cubicBezTo>
                      <a:pt x="5" y="0"/>
                      <a:pt x="6" y="0"/>
                      <a:pt x="6" y="0"/>
                    </a:cubicBezTo>
                    <a:cubicBezTo>
                      <a:pt x="5" y="2"/>
                      <a:pt x="3" y="8"/>
                      <a:pt x="2"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7" name="Freeform 69">
                <a:extLst>
                  <a:ext uri="{FF2B5EF4-FFF2-40B4-BE49-F238E27FC236}">
                    <a16:creationId xmlns:a16="http://schemas.microsoft.com/office/drawing/2014/main" id="{47DED0C4-75D2-40D8-8DBD-B2B25A50BA47}"/>
                  </a:ext>
                </a:extLst>
              </p:cNvPr>
              <p:cNvSpPr>
                <a:spLocks/>
              </p:cNvSpPr>
              <p:nvPr/>
            </p:nvSpPr>
            <p:spPr bwMode="auto">
              <a:xfrm>
                <a:off x="3742" y="1954"/>
                <a:ext cx="7" cy="27"/>
              </a:xfrm>
              <a:custGeom>
                <a:avLst/>
                <a:gdLst>
                  <a:gd name="T0" fmla="*/ 2 w 5"/>
                  <a:gd name="T1" fmla="*/ 12 h 19"/>
                  <a:gd name="T2" fmla="*/ 0 w 5"/>
                  <a:gd name="T3" fmla="*/ 19 h 19"/>
                  <a:gd name="T4" fmla="*/ 5 w 5"/>
                  <a:gd name="T5" fmla="*/ 0 h 19"/>
                  <a:gd name="T6" fmla="*/ 5 w 5"/>
                  <a:gd name="T7" fmla="*/ 0 h 19"/>
                  <a:gd name="T8" fmla="*/ 2 w 5"/>
                  <a:gd name="T9" fmla="*/ 12 h 19"/>
                </a:gdLst>
                <a:ahLst/>
                <a:cxnLst>
                  <a:cxn ang="0">
                    <a:pos x="T0" y="T1"/>
                  </a:cxn>
                  <a:cxn ang="0">
                    <a:pos x="T2" y="T3"/>
                  </a:cxn>
                  <a:cxn ang="0">
                    <a:pos x="T4" y="T5"/>
                  </a:cxn>
                  <a:cxn ang="0">
                    <a:pos x="T6" y="T7"/>
                  </a:cxn>
                  <a:cxn ang="0">
                    <a:pos x="T8" y="T9"/>
                  </a:cxn>
                </a:cxnLst>
                <a:rect l="0" t="0" r="r" b="b"/>
                <a:pathLst>
                  <a:path w="5" h="19">
                    <a:moveTo>
                      <a:pt x="2" y="12"/>
                    </a:moveTo>
                    <a:cubicBezTo>
                      <a:pt x="1" y="14"/>
                      <a:pt x="1" y="18"/>
                      <a:pt x="0" y="19"/>
                    </a:cubicBezTo>
                    <a:cubicBezTo>
                      <a:pt x="0" y="18"/>
                      <a:pt x="4" y="1"/>
                      <a:pt x="5" y="0"/>
                    </a:cubicBezTo>
                    <a:cubicBezTo>
                      <a:pt x="5" y="0"/>
                      <a:pt x="5" y="0"/>
                      <a:pt x="5" y="0"/>
                    </a:cubicBezTo>
                    <a:cubicBezTo>
                      <a:pt x="4" y="2"/>
                      <a:pt x="3" y="8"/>
                      <a:pt x="2"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8" name="Freeform 70">
                <a:extLst>
                  <a:ext uri="{FF2B5EF4-FFF2-40B4-BE49-F238E27FC236}">
                    <a16:creationId xmlns:a16="http://schemas.microsoft.com/office/drawing/2014/main" id="{1EAB39B6-8C06-42F2-8366-0B16F4535FF4}"/>
                  </a:ext>
                </a:extLst>
              </p:cNvPr>
              <p:cNvSpPr>
                <a:spLocks/>
              </p:cNvSpPr>
              <p:nvPr/>
            </p:nvSpPr>
            <p:spPr bwMode="auto">
              <a:xfrm>
                <a:off x="3794" y="1798"/>
                <a:ext cx="13" cy="27"/>
              </a:xfrm>
              <a:custGeom>
                <a:avLst/>
                <a:gdLst>
                  <a:gd name="T0" fmla="*/ 4 w 9"/>
                  <a:gd name="T1" fmla="*/ 11 h 18"/>
                  <a:gd name="T2" fmla="*/ 1 w 9"/>
                  <a:gd name="T3" fmla="*/ 18 h 18"/>
                  <a:gd name="T4" fmla="*/ 9 w 9"/>
                  <a:gd name="T5" fmla="*/ 0 h 18"/>
                  <a:gd name="T6" fmla="*/ 9 w 9"/>
                  <a:gd name="T7" fmla="*/ 1 h 18"/>
                  <a:gd name="T8" fmla="*/ 4 w 9"/>
                  <a:gd name="T9" fmla="*/ 11 h 18"/>
                </a:gdLst>
                <a:ahLst/>
                <a:cxnLst>
                  <a:cxn ang="0">
                    <a:pos x="T0" y="T1"/>
                  </a:cxn>
                  <a:cxn ang="0">
                    <a:pos x="T2" y="T3"/>
                  </a:cxn>
                  <a:cxn ang="0">
                    <a:pos x="T4" y="T5"/>
                  </a:cxn>
                  <a:cxn ang="0">
                    <a:pos x="T6" y="T7"/>
                  </a:cxn>
                  <a:cxn ang="0">
                    <a:pos x="T8" y="T9"/>
                  </a:cxn>
                </a:cxnLst>
                <a:rect l="0" t="0" r="r" b="b"/>
                <a:pathLst>
                  <a:path w="9" h="18">
                    <a:moveTo>
                      <a:pt x="4" y="11"/>
                    </a:moveTo>
                    <a:cubicBezTo>
                      <a:pt x="3" y="13"/>
                      <a:pt x="1" y="17"/>
                      <a:pt x="1" y="18"/>
                    </a:cubicBezTo>
                    <a:cubicBezTo>
                      <a:pt x="0" y="16"/>
                      <a:pt x="8" y="1"/>
                      <a:pt x="9" y="0"/>
                    </a:cubicBezTo>
                    <a:cubicBezTo>
                      <a:pt x="9" y="0"/>
                      <a:pt x="9" y="1"/>
                      <a:pt x="9" y="1"/>
                    </a:cubicBezTo>
                    <a:cubicBezTo>
                      <a:pt x="8" y="2"/>
                      <a:pt x="6" y="8"/>
                      <a:pt x="4"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9" name="Freeform 71">
                <a:extLst>
                  <a:ext uri="{FF2B5EF4-FFF2-40B4-BE49-F238E27FC236}">
                    <a16:creationId xmlns:a16="http://schemas.microsoft.com/office/drawing/2014/main" id="{233F5921-BDD3-4F64-B874-DA11CA30B9A0}"/>
                  </a:ext>
                </a:extLst>
              </p:cNvPr>
              <p:cNvSpPr>
                <a:spLocks/>
              </p:cNvSpPr>
              <p:nvPr/>
            </p:nvSpPr>
            <p:spPr bwMode="auto">
              <a:xfrm>
                <a:off x="3774" y="1849"/>
                <a:ext cx="10" cy="25"/>
              </a:xfrm>
              <a:custGeom>
                <a:avLst/>
                <a:gdLst>
                  <a:gd name="T0" fmla="*/ 3 w 7"/>
                  <a:gd name="T1" fmla="*/ 11 h 17"/>
                  <a:gd name="T2" fmla="*/ 0 w 7"/>
                  <a:gd name="T3" fmla="*/ 17 h 17"/>
                  <a:gd name="T4" fmla="*/ 0 w 7"/>
                  <a:gd name="T5" fmla="*/ 17 h 17"/>
                  <a:gd name="T6" fmla="*/ 7 w 7"/>
                  <a:gd name="T7" fmla="*/ 0 h 17"/>
                  <a:gd name="T8" fmla="*/ 7 w 7"/>
                  <a:gd name="T9" fmla="*/ 0 h 17"/>
                  <a:gd name="T10" fmla="*/ 7 w 7"/>
                  <a:gd name="T11" fmla="*/ 0 h 17"/>
                  <a:gd name="T12" fmla="*/ 3 w 7"/>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7" h="17">
                    <a:moveTo>
                      <a:pt x="3" y="11"/>
                    </a:moveTo>
                    <a:cubicBezTo>
                      <a:pt x="2" y="13"/>
                      <a:pt x="1" y="17"/>
                      <a:pt x="0" y="17"/>
                    </a:cubicBezTo>
                    <a:cubicBezTo>
                      <a:pt x="0" y="17"/>
                      <a:pt x="0" y="17"/>
                      <a:pt x="0" y="17"/>
                    </a:cubicBezTo>
                    <a:cubicBezTo>
                      <a:pt x="0" y="16"/>
                      <a:pt x="6" y="1"/>
                      <a:pt x="7" y="0"/>
                    </a:cubicBezTo>
                    <a:cubicBezTo>
                      <a:pt x="7" y="0"/>
                      <a:pt x="7" y="0"/>
                      <a:pt x="7" y="0"/>
                    </a:cubicBezTo>
                    <a:cubicBezTo>
                      <a:pt x="7" y="0"/>
                      <a:pt x="7" y="0"/>
                      <a:pt x="7" y="0"/>
                    </a:cubicBezTo>
                    <a:cubicBezTo>
                      <a:pt x="7" y="2"/>
                      <a:pt x="4" y="8"/>
                      <a:pt x="3"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0" name="Freeform 72">
                <a:extLst>
                  <a:ext uri="{FF2B5EF4-FFF2-40B4-BE49-F238E27FC236}">
                    <a16:creationId xmlns:a16="http://schemas.microsoft.com/office/drawing/2014/main" id="{334046F8-6CB4-4DDD-99C1-7259376F1649}"/>
                  </a:ext>
                </a:extLst>
              </p:cNvPr>
              <p:cNvSpPr>
                <a:spLocks/>
              </p:cNvSpPr>
              <p:nvPr/>
            </p:nvSpPr>
            <p:spPr bwMode="auto">
              <a:xfrm>
                <a:off x="3727" y="2045"/>
                <a:ext cx="6" cy="27"/>
              </a:xfrm>
              <a:custGeom>
                <a:avLst/>
                <a:gdLst>
                  <a:gd name="T0" fmla="*/ 2 w 4"/>
                  <a:gd name="T1" fmla="*/ 12 h 19"/>
                  <a:gd name="T2" fmla="*/ 1 w 4"/>
                  <a:gd name="T3" fmla="*/ 19 h 19"/>
                  <a:gd name="T4" fmla="*/ 1 w 4"/>
                  <a:gd name="T5" fmla="*/ 19 h 19"/>
                  <a:gd name="T6" fmla="*/ 3 w 4"/>
                  <a:gd name="T7" fmla="*/ 0 h 19"/>
                  <a:gd name="T8" fmla="*/ 3 w 4"/>
                  <a:gd name="T9" fmla="*/ 0 h 19"/>
                  <a:gd name="T10" fmla="*/ 3 w 4"/>
                  <a:gd name="T11" fmla="*/ 0 h 19"/>
                  <a:gd name="T12" fmla="*/ 2 w 4"/>
                  <a:gd name="T13" fmla="*/ 12 h 19"/>
                </a:gdLst>
                <a:ahLst/>
                <a:cxnLst>
                  <a:cxn ang="0">
                    <a:pos x="T0" y="T1"/>
                  </a:cxn>
                  <a:cxn ang="0">
                    <a:pos x="T2" y="T3"/>
                  </a:cxn>
                  <a:cxn ang="0">
                    <a:pos x="T4" y="T5"/>
                  </a:cxn>
                  <a:cxn ang="0">
                    <a:pos x="T6" y="T7"/>
                  </a:cxn>
                  <a:cxn ang="0">
                    <a:pos x="T8" y="T9"/>
                  </a:cxn>
                  <a:cxn ang="0">
                    <a:pos x="T10" y="T11"/>
                  </a:cxn>
                  <a:cxn ang="0">
                    <a:pos x="T12" y="T13"/>
                  </a:cxn>
                </a:cxnLst>
                <a:rect l="0" t="0" r="r" b="b"/>
                <a:pathLst>
                  <a:path w="4" h="19">
                    <a:moveTo>
                      <a:pt x="2" y="12"/>
                    </a:moveTo>
                    <a:cubicBezTo>
                      <a:pt x="2" y="15"/>
                      <a:pt x="2" y="18"/>
                      <a:pt x="1" y="19"/>
                    </a:cubicBezTo>
                    <a:cubicBezTo>
                      <a:pt x="1" y="19"/>
                      <a:pt x="1" y="19"/>
                      <a:pt x="1" y="19"/>
                    </a:cubicBezTo>
                    <a:cubicBezTo>
                      <a:pt x="0" y="18"/>
                      <a:pt x="2" y="2"/>
                      <a:pt x="3" y="0"/>
                    </a:cubicBezTo>
                    <a:cubicBezTo>
                      <a:pt x="3" y="0"/>
                      <a:pt x="3" y="0"/>
                      <a:pt x="3" y="0"/>
                    </a:cubicBezTo>
                    <a:cubicBezTo>
                      <a:pt x="3" y="0"/>
                      <a:pt x="3" y="0"/>
                      <a:pt x="3" y="0"/>
                    </a:cubicBezTo>
                    <a:cubicBezTo>
                      <a:pt x="4" y="2"/>
                      <a:pt x="3" y="8"/>
                      <a:pt x="2"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1" name="Freeform 73">
                <a:extLst>
                  <a:ext uri="{FF2B5EF4-FFF2-40B4-BE49-F238E27FC236}">
                    <a16:creationId xmlns:a16="http://schemas.microsoft.com/office/drawing/2014/main" id="{6AF1C1A3-EE40-47A6-B503-BFCDA6C086E2}"/>
                  </a:ext>
                </a:extLst>
              </p:cNvPr>
              <p:cNvSpPr>
                <a:spLocks/>
              </p:cNvSpPr>
              <p:nvPr/>
            </p:nvSpPr>
            <p:spPr bwMode="auto">
              <a:xfrm>
                <a:off x="3782" y="1832"/>
                <a:ext cx="13" cy="26"/>
              </a:xfrm>
              <a:custGeom>
                <a:avLst/>
                <a:gdLst>
                  <a:gd name="T0" fmla="*/ 5 w 9"/>
                  <a:gd name="T1" fmla="*/ 11 h 18"/>
                  <a:gd name="T2" fmla="*/ 1 w 9"/>
                  <a:gd name="T3" fmla="*/ 18 h 18"/>
                  <a:gd name="T4" fmla="*/ 1 w 9"/>
                  <a:gd name="T5" fmla="*/ 18 h 18"/>
                  <a:gd name="T6" fmla="*/ 8 w 9"/>
                  <a:gd name="T7" fmla="*/ 0 h 18"/>
                  <a:gd name="T8" fmla="*/ 9 w 9"/>
                  <a:gd name="T9" fmla="*/ 0 h 18"/>
                  <a:gd name="T10" fmla="*/ 9 w 9"/>
                  <a:gd name="T11" fmla="*/ 0 h 18"/>
                  <a:gd name="T12" fmla="*/ 5 w 9"/>
                  <a:gd name="T13" fmla="*/ 11 h 18"/>
                </a:gdLst>
                <a:ahLst/>
                <a:cxnLst>
                  <a:cxn ang="0">
                    <a:pos x="T0" y="T1"/>
                  </a:cxn>
                  <a:cxn ang="0">
                    <a:pos x="T2" y="T3"/>
                  </a:cxn>
                  <a:cxn ang="0">
                    <a:pos x="T4" y="T5"/>
                  </a:cxn>
                  <a:cxn ang="0">
                    <a:pos x="T6" y="T7"/>
                  </a:cxn>
                  <a:cxn ang="0">
                    <a:pos x="T8" y="T9"/>
                  </a:cxn>
                  <a:cxn ang="0">
                    <a:pos x="T10" y="T11"/>
                  </a:cxn>
                  <a:cxn ang="0">
                    <a:pos x="T12" y="T13"/>
                  </a:cxn>
                </a:cxnLst>
                <a:rect l="0" t="0" r="r" b="b"/>
                <a:pathLst>
                  <a:path w="9" h="18">
                    <a:moveTo>
                      <a:pt x="5" y="11"/>
                    </a:moveTo>
                    <a:cubicBezTo>
                      <a:pt x="4" y="13"/>
                      <a:pt x="2" y="17"/>
                      <a:pt x="1" y="18"/>
                    </a:cubicBezTo>
                    <a:cubicBezTo>
                      <a:pt x="1" y="18"/>
                      <a:pt x="1" y="18"/>
                      <a:pt x="1" y="18"/>
                    </a:cubicBezTo>
                    <a:cubicBezTo>
                      <a:pt x="0" y="16"/>
                      <a:pt x="7" y="1"/>
                      <a:pt x="8" y="0"/>
                    </a:cubicBezTo>
                    <a:cubicBezTo>
                      <a:pt x="8" y="0"/>
                      <a:pt x="9" y="0"/>
                      <a:pt x="9" y="0"/>
                    </a:cubicBezTo>
                    <a:cubicBezTo>
                      <a:pt x="9" y="0"/>
                      <a:pt x="9" y="0"/>
                      <a:pt x="9" y="0"/>
                    </a:cubicBezTo>
                    <a:cubicBezTo>
                      <a:pt x="9" y="2"/>
                      <a:pt x="6" y="8"/>
                      <a:pt x="5"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2" name="Freeform 74">
                <a:extLst>
                  <a:ext uri="{FF2B5EF4-FFF2-40B4-BE49-F238E27FC236}">
                    <a16:creationId xmlns:a16="http://schemas.microsoft.com/office/drawing/2014/main" id="{7566FA74-2A15-4400-B1B3-698F5D1F1A76}"/>
                  </a:ext>
                </a:extLst>
              </p:cNvPr>
              <p:cNvSpPr>
                <a:spLocks/>
              </p:cNvSpPr>
              <p:nvPr/>
            </p:nvSpPr>
            <p:spPr bwMode="auto">
              <a:xfrm>
                <a:off x="3727" y="2081"/>
                <a:ext cx="5" cy="29"/>
              </a:xfrm>
              <a:custGeom>
                <a:avLst/>
                <a:gdLst>
                  <a:gd name="T0" fmla="*/ 3 w 3"/>
                  <a:gd name="T1" fmla="*/ 12 h 20"/>
                  <a:gd name="T2" fmla="*/ 1 w 3"/>
                  <a:gd name="T3" fmla="*/ 20 h 20"/>
                  <a:gd name="T4" fmla="*/ 2 w 3"/>
                  <a:gd name="T5" fmla="*/ 0 h 20"/>
                  <a:gd name="T6" fmla="*/ 3 w 3"/>
                  <a:gd name="T7" fmla="*/ 0 h 20"/>
                  <a:gd name="T8" fmla="*/ 3 w 3"/>
                  <a:gd name="T9" fmla="*/ 12 h 20"/>
                </a:gdLst>
                <a:ahLst/>
                <a:cxnLst>
                  <a:cxn ang="0">
                    <a:pos x="T0" y="T1"/>
                  </a:cxn>
                  <a:cxn ang="0">
                    <a:pos x="T2" y="T3"/>
                  </a:cxn>
                  <a:cxn ang="0">
                    <a:pos x="T4" y="T5"/>
                  </a:cxn>
                  <a:cxn ang="0">
                    <a:pos x="T6" y="T7"/>
                  </a:cxn>
                  <a:cxn ang="0">
                    <a:pos x="T8" y="T9"/>
                  </a:cxn>
                </a:cxnLst>
                <a:rect l="0" t="0" r="r" b="b"/>
                <a:pathLst>
                  <a:path w="3" h="20">
                    <a:moveTo>
                      <a:pt x="3" y="12"/>
                    </a:moveTo>
                    <a:cubicBezTo>
                      <a:pt x="2" y="14"/>
                      <a:pt x="2" y="19"/>
                      <a:pt x="1" y="20"/>
                    </a:cubicBezTo>
                    <a:cubicBezTo>
                      <a:pt x="0" y="19"/>
                      <a:pt x="1" y="1"/>
                      <a:pt x="2" y="0"/>
                    </a:cubicBezTo>
                    <a:cubicBezTo>
                      <a:pt x="3" y="0"/>
                      <a:pt x="3" y="0"/>
                      <a:pt x="3" y="0"/>
                    </a:cubicBezTo>
                    <a:cubicBezTo>
                      <a:pt x="3" y="2"/>
                      <a:pt x="3" y="8"/>
                      <a:pt x="3"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3" name="Freeform 75">
                <a:extLst>
                  <a:ext uri="{FF2B5EF4-FFF2-40B4-BE49-F238E27FC236}">
                    <a16:creationId xmlns:a16="http://schemas.microsoft.com/office/drawing/2014/main" id="{2542821F-75A0-4DE6-B702-370BD345906C}"/>
                  </a:ext>
                </a:extLst>
              </p:cNvPr>
              <p:cNvSpPr>
                <a:spLocks/>
              </p:cNvSpPr>
              <p:nvPr/>
            </p:nvSpPr>
            <p:spPr bwMode="auto">
              <a:xfrm>
                <a:off x="3795" y="1813"/>
                <a:ext cx="15" cy="27"/>
              </a:xfrm>
              <a:custGeom>
                <a:avLst/>
                <a:gdLst>
                  <a:gd name="T0" fmla="*/ 6 w 10"/>
                  <a:gd name="T1" fmla="*/ 12 h 19"/>
                  <a:gd name="T2" fmla="*/ 1 w 10"/>
                  <a:gd name="T3" fmla="*/ 18 h 19"/>
                  <a:gd name="T4" fmla="*/ 9 w 10"/>
                  <a:gd name="T5" fmla="*/ 1 h 19"/>
                  <a:gd name="T6" fmla="*/ 9 w 10"/>
                  <a:gd name="T7" fmla="*/ 1 h 19"/>
                  <a:gd name="T8" fmla="*/ 6 w 10"/>
                  <a:gd name="T9" fmla="*/ 12 h 19"/>
                </a:gdLst>
                <a:ahLst/>
                <a:cxnLst>
                  <a:cxn ang="0">
                    <a:pos x="T0" y="T1"/>
                  </a:cxn>
                  <a:cxn ang="0">
                    <a:pos x="T2" y="T3"/>
                  </a:cxn>
                  <a:cxn ang="0">
                    <a:pos x="T4" y="T5"/>
                  </a:cxn>
                  <a:cxn ang="0">
                    <a:pos x="T6" y="T7"/>
                  </a:cxn>
                  <a:cxn ang="0">
                    <a:pos x="T8" y="T9"/>
                  </a:cxn>
                </a:cxnLst>
                <a:rect l="0" t="0" r="r" b="b"/>
                <a:pathLst>
                  <a:path w="10" h="19">
                    <a:moveTo>
                      <a:pt x="6" y="12"/>
                    </a:moveTo>
                    <a:cubicBezTo>
                      <a:pt x="4" y="16"/>
                      <a:pt x="2" y="19"/>
                      <a:pt x="1" y="18"/>
                    </a:cubicBezTo>
                    <a:cubicBezTo>
                      <a:pt x="0" y="16"/>
                      <a:pt x="8" y="0"/>
                      <a:pt x="9" y="1"/>
                    </a:cubicBezTo>
                    <a:cubicBezTo>
                      <a:pt x="9" y="1"/>
                      <a:pt x="9" y="1"/>
                      <a:pt x="9" y="1"/>
                    </a:cubicBezTo>
                    <a:cubicBezTo>
                      <a:pt x="10" y="3"/>
                      <a:pt x="7" y="8"/>
                      <a:pt x="6"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4" name="Freeform 76">
                <a:extLst>
                  <a:ext uri="{FF2B5EF4-FFF2-40B4-BE49-F238E27FC236}">
                    <a16:creationId xmlns:a16="http://schemas.microsoft.com/office/drawing/2014/main" id="{F4D1018F-E0D9-4E19-B7A4-C28892E95474}"/>
                  </a:ext>
                </a:extLst>
              </p:cNvPr>
              <p:cNvSpPr>
                <a:spLocks/>
              </p:cNvSpPr>
              <p:nvPr/>
            </p:nvSpPr>
            <p:spPr bwMode="auto">
              <a:xfrm>
                <a:off x="4012" y="1527"/>
                <a:ext cx="6" cy="6"/>
              </a:xfrm>
              <a:custGeom>
                <a:avLst/>
                <a:gdLst>
                  <a:gd name="T0" fmla="*/ 4 w 4"/>
                  <a:gd name="T1" fmla="*/ 0 h 4"/>
                  <a:gd name="T2" fmla="*/ 0 w 4"/>
                  <a:gd name="T3" fmla="*/ 4 h 4"/>
                  <a:gd name="T4" fmla="*/ 4 w 4"/>
                  <a:gd name="T5" fmla="*/ 0 h 4"/>
                </a:gdLst>
                <a:ahLst/>
                <a:cxnLst>
                  <a:cxn ang="0">
                    <a:pos x="T0" y="T1"/>
                  </a:cxn>
                  <a:cxn ang="0">
                    <a:pos x="T2" y="T3"/>
                  </a:cxn>
                  <a:cxn ang="0">
                    <a:pos x="T4" y="T5"/>
                  </a:cxn>
                </a:cxnLst>
                <a:rect l="0" t="0" r="r" b="b"/>
                <a:pathLst>
                  <a:path w="4" h="4">
                    <a:moveTo>
                      <a:pt x="4" y="0"/>
                    </a:moveTo>
                    <a:cubicBezTo>
                      <a:pt x="3" y="1"/>
                      <a:pt x="2" y="2"/>
                      <a:pt x="0" y="4"/>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5" name="Freeform 77">
                <a:extLst>
                  <a:ext uri="{FF2B5EF4-FFF2-40B4-BE49-F238E27FC236}">
                    <a16:creationId xmlns:a16="http://schemas.microsoft.com/office/drawing/2014/main" id="{3E0559DC-D72A-4BDC-A3F5-C00DEF5D4928}"/>
                  </a:ext>
                </a:extLst>
              </p:cNvPr>
              <p:cNvSpPr>
                <a:spLocks/>
              </p:cNvSpPr>
              <p:nvPr/>
            </p:nvSpPr>
            <p:spPr bwMode="auto">
              <a:xfrm>
                <a:off x="3978" y="1546"/>
                <a:ext cx="20" cy="18"/>
              </a:xfrm>
              <a:custGeom>
                <a:avLst/>
                <a:gdLst>
                  <a:gd name="T0" fmla="*/ 5 w 14"/>
                  <a:gd name="T1" fmla="*/ 8 h 12"/>
                  <a:gd name="T2" fmla="*/ 0 w 14"/>
                  <a:gd name="T3" fmla="*/ 12 h 12"/>
                  <a:gd name="T4" fmla="*/ 14 w 14"/>
                  <a:gd name="T5" fmla="*/ 0 h 12"/>
                  <a:gd name="T6" fmla="*/ 14 w 14"/>
                  <a:gd name="T7" fmla="*/ 0 h 12"/>
                  <a:gd name="T8" fmla="*/ 5 w 14"/>
                  <a:gd name="T9" fmla="*/ 8 h 12"/>
                </a:gdLst>
                <a:ahLst/>
                <a:cxnLst>
                  <a:cxn ang="0">
                    <a:pos x="T0" y="T1"/>
                  </a:cxn>
                  <a:cxn ang="0">
                    <a:pos x="T2" y="T3"/>
                  </a:cxn>
                  <a:cxn ang="0">
                    <a:pos x="T4" y="T5"/>
                  </a:cxn>
                  <a:cxn ang="0">
                    <a:pos x="T6" y="T7"/>
                  </a:cxn>
                  <a:cxn ang="0">
                    <a:pos x="T8" y="T9"/>
                  </a:cxn>
                </a:cxnLst>
                <a:rect l="0" t="0" r="r" b="b"/>
                <a:pathLst>
                  <a:path w="14" h="12">
                    <a:moveTo>
                      <a:pt x="5" y="8"/>
                    </a:moveTo>
                    <a:cubicBezTo>
                      <a:pt x="3" y="9"/>
                      <a:pt x="2" y="11"/>
                      <a:pt x="0" y="12"/>
                    </a:cubicBezTo>
                    <a:cubicBezTo>
                      <a:pt x="1" y="11"/>
                      <a:pt x="12" y="1"/>
                      <a:pt x="14" y="0"/>
                    </a:cubicBezTo>
                    <a:cubicBezTo>
                      <a:pt x="14" y="0"/>
                      <a:pt x="14" y="0"/>
                      <a:pt x="14" y="0"/>
                    </a:cubicBezTo>
                    <a:cubicBezTo>
                      <a:pt x="11" y="2"/>
                      <a:pt x="8" y="5"/>
                      <a:pt x="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6" name="Freeform 78">
                <a:extLst>
                  <a:ext uri="{FF2B5EF4-FFF2-40B4-BE49-F238E27FC236}">
                    <a16:creationId xmlns:a16="http://schemas.microsoft.com/office/drawing/2014/main" id="{6386E57A-74BB-4DED-9686-53B998880029}"/>
                  </a:ext>
                </a:extLst>
              </p:cNvPr>
              <p:cNvSpPr>
                <a:spLocks/>
              </p:cNvSpPr>
              <p:nvPr/>
            </p:nvSpPr>
            <p:spPr bwMode="auto">
              <a:xfrm>
                <a:off x="3940" y="1583"/>
                <a:ext cx="19" cy="18"/>
              </a:xfrm>
              <a:custGeom>
                <a:avLst/>
                <a:gdLst>
                  <a:gd name="T0" fmla="*/ 5 w 13"/>
                  <a:gd name="T1" fmla="*/ 8 h 13"/>
                  <a:gd name="T2" fmla="*/ 0 w 13"/>
                  <a:gd name="T3" fmla="*/ 13 h 13"/>
                  <a:gd name="T4" fmla="*/ 0 w 13"/>
                  <a:gd name="T5" fmla="*/ 13 h 13"/>
                  <a:gd name="T6" fmla="*/ 13 w 13"/>
                  <a:gd name="T7" fmla="*/ 0 h 13"/>
                  <a:gd name="T8" fmla="*/ 13 w 13"/>
                  <a:gd name="T9" fmla="*/ 0 h 13"/>
                  <a:gd name="T10" fmla="*/ 13 w 13"/>
                  <a:gd name="T11" fmla="*/ 0 h 13"/>
                  <a:gd name="T12" fmla="*/ 5 w 13"/>
                  <a:gd name="T13" fmla="*/ 8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5" y="8"/>
                    </a:moveTo>
                    <a:cubicBezTo>
                      <a:pt x="3" y="10"/>
                      <a:pt x="1" y="12"/>
                      <a:pt x="0" y="13"/>
                    </a:cubicBezTo>
                    <a:cubicBezTo>
                      <a:pt x="0" y="13"/>
                      <a:pt x="0" y="13"/>
                      <a:pt x="0" y="13"/>
                    </a:cubicBezTo>
                    <a:cubicBezTo>
                      <a:pt x="13" y="0"/>
                      <a:pt x="13" y="0"/>
                      <a:pt x="13" y="0"/>
                    </a:cubicBezTo>
                    <a:cubicBezTo>
                      <a:pt x="13" y="0"/>
                      <a:pt x="13" y="0"/>
                      <a:pt x="13" y="0"/>
                    </a:cubicBezTo>
                    <a:cubicBezTo>
                      <a:pt x="13" y="0"/>
                      <a:pt x="13" y="0"/>
                      <a:pt x="13" y="0"/>
                    </a:cubicBezTo>
                    <a:cubicBezTo>
                      <a:pt x="12" y="1"/>
                      <a:pt x="8" y="4"/>
                      <a:pt x="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7" name="Freeform 79">
                <a:extLst>
                  <a:ext uri="{FF2B5EF4-FFF2-40B4-BE49-F238E27FC236}">
                    <a16:creationId xmlns:a16="http://schemas.microsoft.com/office/drawing/2014/main" id="{C967D611-702A-4643-B339-5228AE41102D}"/>
                  </a:ext>
                </a:extLst>
              </p:cNvPr>
              <p:cNvSpPr>
                <a:spLocks/>
              </p:cNvSpPr>
              <p:nvPr/>
            </p:nvSpPr>
            <p:spPr bwMode="auto">
              <a:xfrm>
                <a:off x="3855" y="1690"/>
                <a:ext cx="14" cy="21"/>
              </a:xfrm>
              <a:custGeom>
                <a:avLst/>
                <a:gdLst>
                  <a:gd name="T0" fmla="*/ 3 w 10"/>
                  <a:gd name="T1" fmla="*/ 10 h 15"/>
                  <a:gd name="T2" fmla="*/ 0 w 10"/>
                  <a:gd name="T3" fmla="*/ 15 h 15"/>
                  <a:gd name="T4" fmla="*/ 10 w 10"/>
                  <a:gd name="T5" fmla="*/ 0 h 15"/>
                  <a:gd name="T6" fmla="*/ 10 w 10"/>
                  <a:gd name="T7" fmla="*/ 1 h 15"/>
                  <a:gd name="T8" fmla="*/ 3 w 10"/>
                  <a:gd name="T9" fmla="*/ 10 h 15"/>
                </a:gdLst>
                <a:ahLst/>
                <a:cxnLst>
                  <a:cxn ang="0">
                    <a:pos x="T0" y="T1"/>
                  </a:cxn>
                  <a:cxn ang="0">
                    <a:pos x="T2" y="T3"/>
                  </a:cxn>
                  <a:cxn ang="0">
                    <a:pos x="T4" y="T5"/>
                  </a:cxn>
                  <a:cxn ang="0">
                    <a:pos x="T6" y="T7"/>
                  </a:cxn>
                  <a:cxn ang="0">
                    <a:pos x="T8" y="T9"/>
                  </a:cxn>
                </a:cxnLst>
                <a:rect l="0" t="0" r="r" b="b"/>
                <a:pathLst>
                  <a:path w="10" h="15">
                    <a:moveTo>
                      <a:pt x="3" y="10"/>
                    </a:moveTo>
                    <a:cubicBezTo>
                      <a:pt x="1" y="14"/>
                      <a:pt x="0" y="15"/>
                      <a:pt x="0" y="15"/>
                    </a:cubicBezTo>
                    <a:cubicBezTo>
                      <a:pt x="10" y="0"/>
                      <a:pt x="10" y="0"/>
                      <a:pt x="10" y="0"/>
                    </a:cubicBezTo>
                    <a:cubicBezTo>
                      <a:pt x="10" y="1"/>
                      <a:pt x="10" y="1"/>
                      <a:pt x="10" y="1"/>
                    </a:cubicBezTo>
                    <a:cubicBezTo>
                      <a:pt x="9" y="2"/>
                      <a:pt x="5" y="6"/>
                      <a:pt x="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8" name="Freeform 80">
                <a:extLst>
                  <a:ext uri="{FF2B5EF4-FFF2-40B4-BE49-F238E27FC236}">
                    <a16:creationId xmlns:a16="http://schemas.microsoft.com/office/drawing/2014/main" id="{2EC539F9-0DFE-4568-AD27-946F7011F4EB}"/>
                  </a:ext>
                </a:extLst>
              </p:cNvPr>
              <p:cNvSpPr>
                <a:spLocks/>
              </p:cNvSpPr>
              <p:nvPr/>
            </p:nvSpPr>
            <p:spPr bwMode="auto">
              <a:xfrm>
                <a:off x="3918" y="1607"/>
                <a:ext cx="18" cy="20"/>
              </a:xfrm>
              <a:custGeom>
                <a:avLst/>
                <a:gdLst>
                  <a:gd name="T0" fmla="*/ 4 w 12"/>
                  <a:gd name="T1" fmla="*/ 9 h 14"/>
                  <a:gd name="T2" fmla="*/ 0 w 12"/>
                  <a:gd name="T3" fmla="*/ 14 h 14"/>
                  <a:gd name="T4" fmla="*/ 12 w 12"/>
                  <a:gd name="T5" fmla="*/ 0 h 14"/>
                  <a:gd name="T6" fmla="*/ 12 w 12"/>
                  <a:gd name="T7" fmla="*/ 0 h 14"/>
                  <a:gd name="T8" fmla="*/ 4 w 12"/>
                  <a:gd name="T9" fmla="*/ 9 h 14"/>
                </a:gdLst>
                <a:ahLst/>
                <a:cxnLst>
                  <a:cxn ang="0">
                    <a:pos x="T0" y="T1"/>
                  </a:cxn>
                  <a:cxn ang="0">
                    <a:pos x="T2" y="T3"/>
                  </a:cxn>
                  <a:cxn ang="0">
                    <a:pos x="T4" y="T5"/>
                  </a:cxn>
                  <a:cxn ang="0">
                    <a:pos x="T6" y="T7"/>
                  </a:cxn>
                  <a:cxn ang="0">
                    <a:pos x="T8" y="T9"/>
                  </a:cxn>
                </a:cxnLst>
                <a:rect l="0" t="0" r="r" b="b"/>
                <a:pathLst>
                  <a:path w="12" h="14">
                    <a:moveTo>
                      <a:pt x="4" y="9"/>
                    </a:moveTo>
                    <a:cubicBezTo>
                      <a:pt x="0" y="13"/>
                      <a:pt x="0" y="14"/>
                      <a:pt x="0" y="14"/>
                    </a:cubicBezTo>
                    <a:cubicBezTo>
                      <a:pt x="0" y="13"/>
                      <a:pt x="11" y="1"/>
                      <a:pt x="12" y="0"/>
                    </a:cubicBezTo>
                    <a:cubicBezTo>
                      <a:pt x="12" y="0"/>
                      <a:pt x="12" y="0"/>
                      <a:pt x="12" y="0"/>
                    </a:cubicBezTo>
                    <a:cubicBezTo>
                      <a:pt x="11" y="2"/>
                      <a:pt x="5" y="8"/>
                      <a:pt x="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9" name="Freeform 81">
                <a:extLst>
                  <a:ext uri="{FF2B5EF4-FFF2-40B4-BE49-F238E27FC236}">
                    <a16:creationId xmlns:a16="http://schemas.microsoft.com/office/drawing/2014/main" id="{2C5A52B8-D03E-45EE-AAEF-B92A77FCF09D}"/>
                  </a:ext>
                </a:extLst>
              </p:cNvPr>
              <p:cNvSpPr>
                <a:spLocks/>
              </p:cNvSpPr>
              <p:nvPr/>
            </p:nvSpPr>
            <p:spPr bwMode="auto">
              <a:xfrm>
                <a:off x="3884" y="1648"/>
                <a:ext cx="17" cy="21"/>
              </a:xfrm>
              <a:custGeom>
                <a:avLst/>
                <a:gdLst>
                  <a:gd name="T0" fmla="*/ 4 w 12"/>
                  <a:gd name="T1" fmla="*/ 9 h 15"/>
                  <a:gd name="T2" fmla="*/ 0 w 12"/>
                  <a:gd name="T3" fmla="*/ 15 h 15"/>
                  <a:gd name="T4" fmla="*/ 12 w 12"/>
                  <a:gd name="T5" fmla="*/ 0 h 15"/>
                  <a:gd name="T6" fmla="*/ 12 w 12"/>
                  <a:gd name="T7" fmla="*/ 0 h 15"/>
                  <a:gd name="T8" fmla="*/ 4 w 12"/>
                  <a:gd name="T9" fmla="*/ 9 h 15"/>
                </a:gdLst>
                <a:ahLst/>
                <a:cxnLst>
                  <a:cxn ang="0">
                    <a:pos x="T0" y="T1"/>
                  </a:cxn>
                  <a:cxn ang="0">
                    <a:pos x="T2" y="T3"/>
                  </a:cxn>
                  <a:cxn ang="0">
                    <a:pos x="T4" y="T5"/>
                  </a:cxn>
                  <a:cxn ang="0">
                    <a:pos x="T6" y="T7"/>
                  </a:cxn>
                  <a:cxn ang="0">
                    <a:pos x="T8" y="T9"/>
                  </a:cxn>
                </a:cxnLst>
                <a:rect l="0" t="0" r="r" b="b"/>
                <a:pathLst>
                  <a:path w="12" h="15">
                    <a:moveTo>
                      <a:pt x="4" y="9"/>
                    </a:moveTo>
                    <a:cubicBezTo>
                      <a:pt x="3" y="11"/>
                      <a:pt x="2" y="13"/>
                      <a:pt x="0" y="15"/>
                    </a:cubicBezTo>
                    <a:cubicBezTo>
                      <a:pt x="1" y="14"/>
                      <a:pt x="10" y="1"/>
                      <a:pt x="12" y="0"/>
                    </a:cubicBezTo>
                    <a:cubicBezTo>
                      <a:pt x="12" y="0"/>
                      <a:pt x="12" y="0"/>
                      <a:pt x="12" y="0"/>
                    </a:cubicBezTo>
                    <a:cubicBezTo>
                      <a:pt x="9" y="3"/>
                      <a:pt x="7" y="6"/>
                      <a:pt x="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0" name="Freeform 82">
                <a:extLst>
                  <a:ext uri="{FF2B5EF4-FFF2-40B4-BE49-F238E27FC236}">
                    <a16:creationId xmlns:a16="http://schemas.microsoft.com/office/drawing/2014/main" id="{09F99E19-DCD0-42A7-92D3-953170040668}"/>
                  </a:ext>
                </a:extLst>
              </p:cNvPr>
              <p:cNvSpPr>
                <a:spLocks/>
              </p:cNvSpPr>
              <p:nvPr/>
            </p:nvSpPr>
            <p:spPr bwMode="auto">
              <a:xfrm>
                <a:off x="3992" y="1533"/>
                <a:ext cx="20" cy="18"/>
              </a:xfrm>
              <a:custGeom>
                <a:avLst/>
                <a:gdLst>
                  <a:gd name="T0" fmla="*/ 6 w 14"/>
                  <a:gd name="T1" fmla="*/ 8 h 12"/>
                  <a:gd name="T2" fmla="*/ 0 w 14"/>
                  <a:gd name="T3" fmla="*/ 12 h 12"/>
                  <a:gd name="T4" fmla="*/ 14 w 14"/>
                  <a:gd name="T5" fmla="*/ 0 h 12"/>
                  <a:gd name="T6" fmla="*/ 14 w 14"/>
                  <a:gd name="T7" fmla="*/ 1 h 12"/>
                  <a:gd name="T8" fmla="*/ 6 w 14"/>
                  <a:gd name="T9" fmla="*/ 8 h 12"/>
                </a:gdLst>
                <a:ahLst/>
                <a:cxnLst>
                  <a:cxn ang="0">
                    <a:pos x="T0" y="T1"/>
                  </a:cxn>
                  <a:cxn ang="0">
                    <a:pos x="T2" y="T3"/>
                  </a:cxn>
                  <a:cxn ang="0">
                    <a:pos x="T4" y="T5"/>
                  </a:cxn>
                  <a:cxn ang="0">
                    <a:pos x="T6" y="T7"/>
                  </a:cxn>
                  <a:cxn ang="0">
                    <a:pos x="T8" y="T9"/>
                  </a:cxn>
                </a:cxnLst>
                <a:rect l="0" t="0" r="r" b="b"/>
                <a:pathLst>
                  <a:path w="14" h="12">
                    <a:moveTo>
                      <a:pt x="6" y="8"/>
                    </a:moveTo>
                    <a:cubicBezTo>
                      <a:pt x="4" y="10"/>
                      <a:pt x="1" y="12"/>
                      <a:pt x="0" y="12"/>
                    </a:cubicBezTo>
                    <a:cubicBezTo>
                      <a:pt x="1" y="11"/>
                      <a:pt x="13" y="1"/>
                      <a:pt x="14" y="0"/>
                    </a:cubicBezTo>
                    <a:cubicBezTo>
                      <a:pt x="14" y="0"/>
                      <a:pt x="14" y="0"/>
                      <a:pt x="14" y="1"/>
                    </a:cubicBezTo>
                    <a:cubicBezTo>
                      <a:pt x="13" y="2"/>
                      <a:pt x="6" y="8"/>
                      <a:pt x="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1" name="Freeform 83">
                <a:extLst>
                  <a:ext uri="{FF2B5EF4-FFF2-40B4-BE49-F238E27FC236}">
                    <a16:creationId xmlns:a16="http://schemas.microsoft.com/office/drawing/2014/main" id="{FB1C024D-C558-4726-81C0-784E20384698}"/>
                  </a:ext>
                </a:extLst>
              </p:cNvPr>
              <p:cNvSpPr>
                <a:spLocks/>
              </p:cNvSpPr>
              <p:nvPr/>
            </p:nvSpPr>
            <p:spPr bwMode="auto">
              <a:xfrm>
                <a:off x="3954" y="1569"/>
                <a:ext cx="19" cy="19"/>
              </a:xfrm>
              <a:custGeom>
                <a:avLst/>
                <a:gdLst>
                  <a:gd name="T0" fmla="*/ 5 w 13"/>
                  <a:gd name="T1" fmla="*/ 8 h 13"/>
                  <a:gd name="T2" fmla="*/ 0 w 13"/>
                  <a:gd name="T3" fmla="*/ 13 h 13"/>
                  <a:gd name="T4" fmla="*/ 13 w 13"/>
                  <a:gd name="T5" fmla="*/ 0 h 13"/>
                  <a:gd name="T6" fmla="*/ 13 w 13"/>
                  <a:gd name="T7" fmla="*/ 0 h 13"/>
                  <a:gd name="T8" fmla="*/ 5 w 13"/>
                  <a:gd name="T9" fmla="*/ 8 h 13"/>
                </a:gdLst>
                <a:ahLst/>
                <a:cxnLst>
                  <a:cxn ang="0">
                    <a:pos x="T0" y="T1"/>
                  </a:cxn>
                  <a:cxn ang="0">
                    <a:pos x="T2" y="T3"/>
                  </a:cxn>
                  <a:cxn ang="0">
                    <a:pos x="T4" y="T5"/>
                  </a:cxn>
                  <a:cxn ang="0">
                    <a:pos x="T6" y="T7"/>
                  </a:cxn>
                  <a:cxn ang="0">
                    <a:pos x="T8" y="T9"/>
                  </a:cxn>
                </a:cxnLst>
                <a:rect l="0" t="0" r="r" b="b"/>
                <a:pathLst>
                  <a:path w="13" h="13">
                    <a:moveTo>
                      <a:pt x="5" y="8"/>
                    </a:moveTo>
                    <a:cubicBezTo>
                      <a:pt x="2" y="10"/>
                      <a:pt x="0" y="13"/>
                      <a:pt x="0" y="13"/>
                    </a:cubicBezTo>
                    <a:cubicBezTo>
                      <a:pt x="0" y="12"/>
                      <a:pt x="12" y="0"/>
                      <a:pt x="13" y="0"/>
                    </a:cubicBezTo>
                    <a:cubicBezTo>
                      <a:pt x="13" y="0"/>
                      <a:pt x="13" y="0"/>
                      <a:pt x="13" y="0"/>
                    </a:cubicBezTo>
                    <a:cubicBezTo>
                      <a:pt x="11" y="1"/>
                      <a:pt x="5" y="8"/>
                      <a:pt x="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2" name="Freeform 84">
                <a:extLst>
                  <a:ext uri="{FF2B5EF4-FFF2-40B4-BE49-F238E27FC236}">
                    <a16:creationId xmlns:a16="http://schemas.microsoft.com/office/drawing/2014/main" id="{7AA9C82D-D45A-498C-9736-38BE5737832D}"/>
                  </a:ext>
                </a:extLst>
              </p:cNvPr>
              <p:cNvSpPr>
                <a:spLocks/>
              </p:cNvSpPr>
              <p:nvPr/>
            </p:nvSpPr>
            <p:spPr bwMode="auto">
              <a:xfrm>
                <a:off x="3834" y="1720"/>
                <a:ext cx="15" cy="23"/>
              </a:xfrm>
              <a:custGeom>
                <a:avLst/>
                <a:gdLst>
                  <a:gd name="T0" fmla="*/ 4 w 10"/>
                  <a:gd name="T1" fmla="*/ 11 h 16"/>
                  <a:gd name="T2" fmla="*/ 0 w 10"/>
                  <a:gd name="T3" fmla="*/ 16 h 16"/>
                  <a:gd name="T4" fmla="*/ 10 w 10"/>
                  <a:gd name="T5" fmla="*/ 0 h 16"/>
                  <a:gd name="T6" fmla="*/ 10 w 10"/>
                  <a:gd name="T7" fmla="*/ 0 h 16"/>
                  <a:gd name="T8" fmla="*/ 4 w 10"/>
                  <a:gd name="T9" fmla="*/ 11 h 16"/>
                </a:gdLst>
                <a:ahLst/>
                <a:cxnLst>
                  <a:cxn ang="0">
                    <a:pos x="T0" y="T1"/>
                  </a:cxn>
                  <a:cxn ang="0">
                    <a:pos x="T2" y="T3"/>
                  </a:cxn>
                  <a:cxn ang="0">
                    <a:pos x="T4" y="T5"/>
                  </a:cxn>
                  <a:cxn ang="0">
                    <a:pos x="T6" y="T7"/>
                  </a:cxn>
                  <a:cxn ang="0">
                    <a:pos x="T8" y="T9"/>
                  </a:cxn>
                </a:cxnLst>
                <a:rect l="0" t="0" r="r" b="b"/>
                <a:pathLst>
                  <a:path w="10" h="16">
                    <a:moveTo>
                      <a:pt x="4" y="11"/>
                    </a:moveTo>
                    <a:cubicBezTo>
                      <a:pt x="3" y="12"/>
                      <a:pt x="1" y="16"/>
                      <a:pt x="0" y="16"/>
                    </a:cubicBezTo>
                    <a:cubicBezTo>
                      <a:pt x="0" y="16"/>
                      <a:pt x="9" y="2"/>
                      <a:pt x="10" y="0"/>
                    </a:cubicBezTo>
                    <a:cubicBezTo>
                      <a:pt x="10" y="0"/>
                      <a:pt x="10" y="0"/>
                      <a:pt x="10" y="0"/>
                    </a:cubicBezTo>
                    <a:cubicBezTo>
                      <a:pt x="9" y="2"/>
                      <a:pt x="5" y="8"/>
                      <a:pt x="4"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3" name="Freeform 85">
                <a:extLst>
                  <a:ext uri="{FF2B5EF4-FFF2-40B4-BE49-F238E27FC236}">
                    <a16:creationId xmlns:a16="http://schemas.microsoft.com/office/drawing/2014/main" id="{AA5A44D8-CC8D-4EBA-8A33-AA0BF57ACEFF}"/>
                  </a:ext>
                </a:extLst>
              </p:cNvPr>
              <p:cNvSpPr>
                <a:spLocks/>
              </p:cNvSpPr>
              <p:nvPr/>
            </p:nvSpPr>
            <p:spPr bwMode="auto">
              <a:xfrm>
                <a:off x="3808" y="1767"/>
                <a:ext cx="13" cy="24"/>
              </a:xfrm>
              <a:custGeom>
                <a:avLst/>
                <a:gdLst>
                  <a:gd name="T0" fmla="*/ 4 w 9"/>
                  <a:gd name="T1" fmla="*/ 11 h 17"/>
                  <a:gd name="T2" fmla="*/ 0 w 9"/>
                  <a:gd name="T3" fmla="*/ 17 h 17"/>
                  <a:gd name="T4" fmla="*/ 9 w 9"/>
                  <a:gd name="T5" fmla="*/ 0 h 17"/>
                  <a:gd name="T6" fmla="*/ 9 w 9"/>
                  <a:gd name="T7" fmla="*/ 1 h 17"/>
                  <a:gd name="T8" fmla="*/ 4 w 9"/>
                  <a:gd name="T9" fmla="*/ 11 h 17"/>
                </a:gdLst>
                <a:ahLst/>
                <a:cxnLst>
                  <a:cxn ang="0">
                    <a:pos x="T0" y="T1"/>
                  </a:cxn>
                  <a:cxn ang="0">
                    <a:pos x="T2" y="T3"/>
                  </a:cxn>
                  <a:cxn ang="0">
                    <a:pos x="T4" y="T5"/>
                  </a:cxn>
                  <a:cxn ang="0">
                    <a:pos x="T6" y="T7"/>
                  </a:cxn>
                  <a:cxn ang="0">
                    <a:pos x="T8" y="T9"/>
                  </a:cxn>
                </a:cxnLst>
                <a:rect l="0" t="0" r="r" b="b"/>
                <a:pathLst>
                  <a:path w="9" h="17">
                    <a:moveTo>
                      <a:pt x="4" y="11"/>
                    </a:moveTo>
                    <a:cubicBezTo>
                      <a:pt x="2" y="14"/>
                      <a:pt x="1" y="16"/>
                      <a:pt x="0" y="17"/>
                    </a:cubicBezTo>
                    <a:cubicBezTo>
                      <a:pt x="0" y="16"/>
                      <a:pt x="8" y="2"/>
                      <a:pt x="9" y="0"/>
                    </a:cubicBezTo>
                    <a:cubicBezTo>
                      <a:pt x="9" y="0"/>
                      <a:pt x="9" y="0"/>
                      <a:pt x="9" y="1"/>
                    </a:cubicBezTo>
                    <a:cubicBezTo>
                      <a:pt x="8" y="2"/>
                      <a:pt x="5" y="9"/>
                      <a:pt x="4"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4" name="Freeform 86">
                <a:extLst>
                  <a:ext uri="{FF2B5EF4-FFF2-40B4-BE49-F238E27FC236}">
                    <a16:creationId xmlns:a16="http://schemas.microsoft.com/office/drawing/2014/main" id="{FA932170-3B70-419C-8211-43BA7B341126}"/>
                  </a:ext>
                </a:extLst>
              </p:cNvPr>
              <p:cNvSpPr>
                <a:spLocks/>
              </p:cNvSpPr>
              <p:nvPr/>
            </p:nvSpPr>
            <p:spPr bwMode="auto">
              <a:xfrm>
                <a:off x="3897" y="1635"/>
                <a:ext cx="17" cy="20"/>
              </a:xfrm>
              <a:custGeom>
                <a:avLst/>
                <a:gdLst>
                  <a:gd name="T0" fmla="*/ 4 w 12"/>
                  <a:gd name="T1" fmla="*/ 9 h 14"/>
                  <a:gd name="T2" fmla="*/ 0 w 12"/>
                  <a:gd name="T3" fmla="*/ 14 h 14"/>
                  <a:gd name="T4" fmla="*/ 12 w 12"/>
                  <a:gd name="T5" fmla="*/ 0 h 14"/>
                  <a:gd name="T6" fmla="*/ 12 w 12"/>
                  <a:gd name="T7" fmla="*/ 0 h 14"/>
                  <a:gd name="T8" fmla="*/ 4 w 12"/>
                  <a:gd name="T9" fmla="*/ 9 h 14"/>
                </a:gdLst>
                <a:ahLst/>
                <a:cxnLst>
                  <a:cxn ang="0">
                    <a:pos x="T0" y="T1"/>
                  </a:cxn>
                  <a:cxn ang="0">
                    <a:pos x="T2" y="T3"/>
                  </a:cxn>
                  <a:cxn ang="0">
                    <a:pos x="T4" y="T5"/>
                  </a:cxn>
                  <a:cxn ang="0">
                    <a:pos x="T6" y="T7"/>
                  </a:cxn>
                  <a:cxn ang="0">
                    <a:pos x="T8" y="T9"/>
                  </a:cxn>
                </a:cxnLst>
                <a:rect l="0" t="0" r="r" b="b"/>
                <a:pathLst>
                  <a:path w="12" h="14">
                    <a:moveTo>
                      <a:pt x="4" y="9"/>
                    </a:moveTo>
                    <a:cubicBezTo>
                      <a:pt x="3" y="10"/>
                      <a:pt x="0" y="14"/>
                      <a:pt x="0" y="14"/>
                    </a:cubicBezTo>
                    <a:cubicBezTo>
                      <a:pt x="0" y="13"/>
                      <a:pt x="11" y="0"/>
                      <a:pt x="12" y="0"/>
                    </a:cubicBezTo>
                    <a:cubicBezTo>
                      <a:pt x="12" y="0"/>
                      <a:pt x="12" y="0"/>
                      <a:pt x="12" y="0"/>
                    </a:cubicBezTo>
                    <a:cubicBezTo>
                      <a:pt x="11" y="1"/>
                      <a:pt x="7" y="6"/>
                      <a:pt x="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5" name="Freeform 87">
                <a:extLst>
                  <a:ext uri="{FF2B5EF4-FFF2-40B4-BE49-F238E27FC236}">
                    <a16:creationId xmlns:a16="http://schemas.microsoft.com/office/drawing/2014/main" id="{162603D2-B67B-4AA1-B158-56B7F7CEA695}"/>
                  </a:ext>
                </a:extLst>
              </p:cNvPr>
              <p:cNvSpPr>
                <a:spLocks/>
              </p:cNvSpPr>
              <p:nvPr/>
            </p:nvSpPr>
            <p:spPr bwMode="auto">
              <a:xfrm>
                <a:off x="3865" y="1677"/>
                <a:ext cx="14" cy="21"/>
              </a:xfrm>
              <a:custGeom>
                <a:avLst/>
                <a:gdLst>
                  <a:gd name="T0" fmla="*/ 4 w 10"/>
                  <a:gd name="T1" fmla="*/ 10 h 15"/>
                  <a:gd name="T2" fmla="*/ 0 w 10"/>
                  <a:gd name="T3" fmla="*/ 15 h 15"/>
                  <a:gd name="T4" fmla="*/ 10 w 10"/>
                  <a:gd name="T5" fmla="*/ 0 h 15"/>
                  <a:gd name="T6" fmla="*/ 10 w 10"/>
                  <a:gd name="T7" fmla="*/ 0 h 15"/>
                  <a:gd name="T8" fmla="*/ 4 w 10"/>
                  <a:gd name="T9" fmla="*/ 10 h 15"/>
                </a:gdLst>
                <a:ahLst/>
                <a:cxnLst>
                  <a:cxn ang="0">
                    <a:pos x="T0" y="T1"/>
                  </a:cxn>
                  <a:cxn ang="0">
                    <a:pos x="T2" y="T3"/>
                  </a:cxn>
                  <a:cxn ang="0">
                    <a:pos x="T4" y="T5"/>
                  </a:cxn>
                  <a:cxn ang="0">
                    <a:pos x="T6" y="T7"/>
                  </a:cxn>
                  <a:cxn ang="0">
                    <a:pos x="T8" y="T9"/>
                  </a:cxn>
                </a:cxnLst>
                <a:rect l="0" t="0" r="r" b="b"/>
                <a:pathLst>
                  <a:path w="10" h="15">
                    <a:moveTo>
                      <a:pt x="4" y="10"/>
                    </a:moveTo>
                    <a:cubicBezTo>
                      <a:pt x="3" y="11"/>
                      <a:pt x="0" y="15"/>
                      <a:pt x="0" y="15"/>
                    </a:cubicBezTo>
                    <a:cubicBezTo>
                      <a:pt x="0" y="14"/>
                      <a:pt x="10" y="0"/>
                      <a:pt x="10" y="0"/>
                    </a:cubicBezTo>
                    <a:cubicBezTo>
                      <a:pt x="10" y="0"/>
                      <a:pt x="10" y="0"/>
                      <a:pt x="10" y="0"/>
                    </a:cubicBezTo>
                    <a:cubicBezTo>
                      <a:pt x="10" y="1"/>
                      <a:pt x="6" y="7"/>
                      <a:pt x="4"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6" name="Freeform 88">
                <a:extLst>
                  <a:ext uri="{FF2B5EF4-FFF2-40B4-BE49-F238E27FC236}">
                    <a16:creationId xmlns:a16="http://schemas.microsoft.com/office/drawing/2014/main" id="{B5DEBB81-E2CE-4478-82C4-088C1E2F8CC9}"/>
                  </a:ext>
                </a:extLst>
              </p:cNvPr>
              <p:cNvSpPr>
                <a:spLocks/>
              </p:cNvSpPr>
              <p:nvPr/>
            </p:nvSpPr>
            <p:spPr bwMode="auto">
              <a:xfrm>
                <a:off x="3969" y="1558"/>
                <a:ext cx="20" cy="17"/>
              </a:xfrm>
              <a:custGeom>
                <a:avLst/>
                <a:gdLst>
                  <a:gd name="T0" fmla="*/ 6 w 14"/>
                  <a:gd name="T1" fmla="*/ 8 h 12"/>
                  <a:gd name="T2" fmla="*/ 0 w 14"/>
                  <a:gd name="T3" fmla="*/ 12 h 12"/>
                  <a:gd name="T4" fmla="*/ 14 w 14"/>
                  <a:gd name="T5" fmla="*/ 0 h 12"/>
                  <a:gd name="T6" fmla="*/ 14 w 14"/>
                  <a:gd name="T7" fmla="*/ 0 h 12"/>
                  <a:gd name="T8" fmla="*/ 6 w 14"/>
                  <a:gd name="T9" fmla="*/ 8 h 12"/>
                </a:gdLst>
                <a:ahLst/>
                <a:cxnLst>
                  <a:cxn ang="0">
                    <a:pos x="T0" y="T1"/>
                  </a:cxn>
                  <a:cxn ang="0">
                    <a:pos x="T2" y="T3"/>
                  </a:cxn>
                  <a:cxn ang="0">
                    <a:pos x="T4" y="T5"/>
                  </a:cxn>
                  <a:cxn ang="0">
                    <a:pos x="T6" y="T7"/>
                  </a:cxn>
                  <a:cxn ang="0">
                    <a:pos x="T8" y="T9"/>
                  </a:cxn>
                </a:cxnLst>
                <a:rect l="0" t="0" r="r" b="b"/>
                <a:pathLst>
                  <a:path w="14" h="12">
                    <a:moveTo>
                      <a:pt x="6" y="8"/>
                    </a:moveTo>
                    <a:cubicBezTo>
                      <a:pt x="4" y="9"/>
                      <a:pt x="1" y="12"/>
                      <a:pt x="0" y="12"/>
                    </a:cubicBezTo>
                    <a:cubicBezTo>
                      <a:pt x="0" y="11"/>
                      <a:pt x="13" y="0"/>
                      <a:pt x="14" y="0"/>
                    </a:cubicBezTo>
                    <a:cubicBezTo>
                      <a:pt x="14" y="0"/>
                      <a:pt x="14" y="0"/>
                      <a:pt x="14" y="0"/>
                    </a:cubicBezTo>
                    <a:cubicBezTo>
                      <a:pt x="13" y="1"/>
                      <a:pt x="9" y="5"/>
                      <a:pt x="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7" name="Freeform 89">
                <a:extLst>
                  <a:ext uri="{FF2B5EF4-FFF2-40B4-BE49-F238E27FC236}">
                    <a16:creationId xmlns:a16="http://schemas.microsoft.com/office/drawing/2014/main" id="{A8E3CC5C-B1DC-4834-9C29-2E8EED4265FF}"/>
                  </a:ext>
                </a:extLst>
              </p:cNvPr>
              <p:cNvSpPr>
                <a:spLocks/>
              </p:cNvSpPr>
              <p:nvPr/>
            </p:nvSpPr>
            <p:spPr bwMode="auto">
              <a:xfrm>
                <a:off x="3931" y="1594"/>
                <a:ext cx="19" cy="20"/>
              </a:xfrm>
              <a:custGeom>
                <a:avLst/>
                <a:gdLst>
                  <a:gd name="T0" fmla="*/ 5 w 13"/>
                  <a:gd name="T1" fmla="*/ 9 h 14"/>
                  <a:gd name="T2" fmla="*/ 0 w 13"/>
                  <a:gd name="T3" fmla="*/ 14 h 14"/>
                  <a:gd name="T4" fmla="*/ 13 w 13"/>
                  <a:gd name="T5" fmla="*/ 0 h 14"/>
                  <a:gd name="T6" fmla="*/ 13 w 13"/>
                  <a:gd name="T7" fmla="*/ 0 h 14"/>
                  <a:gd name="T8" fmla="*/ 5 w 13"/>
                  <a:gd name="T9" fmla="*/ 9 h 14"/>
                </a:gdLst>
                <a:ahLst/>
                <a:cxnLst>
                  <a:cxn ang="0">
                    <a:pos x="T0" y="T1"/>
                  </a:cxn>
                  <a:cxn ang="0">
                    <a:pos x="T2" y="T3"/>
                  </a:cxn>
                  <a:cxn ang="0">
                    <a:pos x="T4" y="T5"/>
                  </a:cxn>
                  <a:cxn ang="0">
                    <a:pos x="T6" y="T7"/>
                  </a:cxn>
                  <a:cxn ang="0">
                    <a:pos x="T8" y="T9"/>
                  </a:cxn>
                </a:cxnLst>
                <a:rect l="0" t="0" r="r" b="b"/>
                <a:pathLst>
                  <a:path w="13" h="14">
                    <a:moveTo>
                      <a:pt x="5" y="9"/>
                    </a:moveTo>
                    <a:cubicBezTo>
                      <a:pt x="4" y="10"/>
                      <a:pt x="1" y="14"/>
                      <a:pt x="0" y="14"/>
                    </a:cubicBezTo>
                    <a:cubicBezTo>
                      <a:pt x="0" y="13"/>
                      <a:pt x="12" y="1"/>
                      <a:pt x="13" y="0"/>
                    </a:cubicBezTo>
                    <a:cubicBezTo>
                      <a:pt x="13" y="0"/>
                      <a:pt x="13" y="0"/>
                      <a:pt x="13" y="0"/>
                    </a:cubicBezTo>
                    <a:cubicBezTo>
                      <a:pt x="12" y="2"/>
                      <a:pt x="7" y="7"/>
                      <a:pt x="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8" name="Freeform 90">
                <a:extLst>
                  <a:ext uri="{FF2B5EF4-FFF2-40B4-BE49-F238E27FC236}">
                    <a16:creationId xmlns:a16="http://schemas.microsoft.com/office/drawing/2014/main" id="{4C550017-CEEE-4BBE-B83D-B48E621B8798}"/>
                  </a:ext>
                </a:extLst>
              </p:cNvPr>
              <p:cNvSpPr>
                <a:spLocks/>
              </p:cNvSpPr>
              <p:nvPr/>
            </p:nvSpPr>
            <p:spPr bwMode="auto">
              <a:xfrm>
                <a:off x="3846" y="1704"/>
                <a:ext cx="16" cy="23"/>
              </a:xfrm>
              <a:custGeom>
                <a:avLst/>
                <a:gdLst>
                  <a:gd name="T0" fmla="*/ 5 w 11"/>
                  <a:gd name="T1" fmla="*/ 11 h 16"/>
                  <a:gd name="T2" fmla="*/ 1 w 11"/>
                  <a:gd name="T3" fmla="*/ 16 h 16"/>
                  <a:gd name="T4" fmla="*/ 11 w 11"/>
                  <a:gd name="T5" fmla="*/ 0 h 16"/>
                  <a:gd name="T6" fmla="*/ 11 w 11"/>
                  <a:gd name="T7" fmla="*/ 1 h 16"/>
                  <a:gd name="T8" fmla="*/ 5 w 11"/>
                  <a:gd name="T9" fmla="*/ 11 h 16"/>
                </a:gdLst>
                <a:ahLst/>
                <a:cxnLst>
                  <a:cxn ang="0">
                    <a:pos x="T0" y="T1"/>
                  </a:cxn>
                  <a:cxn ang="0">
                    <a:pos x="T2" y="T3"/>
                  </a:cxn>
                  <a:cxn ang="0">
                    <a:pos x="T4" y="T5"/>
                  </a:cxn>
                  <a:cxn ang="0">
                    <a:pos x="T6" y="T7"/>
                  </a:cxn>
                  <a:cxn ang="0">
                    <a:pos x="T8" y="T9"/>
                  </a:cxn>
                </a:cxnLst>
                <a:rect l="0" t="0" r="r" b="b"/>
                <a:pathLst>
                  <a:path w="11" h="16">
                    <a:moveTo>
                      <a:pt x="5" y="11"/>
                    </a:moveTo>
                    <a:cubicBezTo>
                      <a:pt x="4" y="12"/>
                      <a:pt x="2" y="16"/>
                      <a:pt x="1" y="16"/>
                    </a:cubicBezTo>
                    <a:cubicBezTo>
                      <a:pt x="0" y="15"/>
                      <a:pt x="10" y="1"/>
                      <a:pt x="11" y="0"/>
                    </a:cubicBezTo>
                    <a:cubicBezTo>
                      <a:pt x="11" y="0"/>
                      <a:pt x="11" y="1"/>
                      <a:pt x="11" y="1"/>
                    </a:cubicBezTo>
                    <a:cubicBezTo>
                      <a:pt x="11" y="2"/>
                      <a:pt x="7" y="8"/>
                      <a:pt x="5"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79" name="Freeform 91">
                <a:extLst>
                  <a:ext uri="{FF2B5EF4-FFF2-40B4-BE49-F238E27FC236}">
                    <a16:creationId xmlns:a16="http://schemas.microsoft.com/office/drawing/2014/main" id="{992C956D-FBED-4508-9F73-44032847073D}"/>
                  </a:ext>
                </a:extLst>
              </p:cNvPr>
              <p:cNvSpPr>
                <a:spLocks/>
              </p:cNvSpPr>
              <p:nvPr/>
            </p:nvSpPr>
            <p:spPr bwMode="auto">
              <a:xfrm>
                <a:off x="3819" y="1751"/>
                <a:ext cx="14" cy="23"/>
              </a:xfrm>
              <a:custGeom>
                <a:avLst/>
                <a:gdLst>
                  <a:gd name="T0" fmla="*/ 5 w 10"/>
                  <a:gd name="T1" fmla="*/ 11 h 16"/>
                  <a:gd name="T2" fmla="*/ 1 w 10"/>
                  <a:gd name="T3" fmla="*/ 16 h 16"/>
                  <a:gd name="T4" fmla="*/ 10 w 10"/>
                  <a:gd name="T5" fmla="*/ 0 h 16"/>
                  <a:gd name="T6" fmla="*/ 10 w 10"/>
                  <a:gd name="T7" fmla="*/ 0 h 16"/>
                  <a:gd name="T8" fmla="*/ 5 w 10"/>
                  <a:gd name="T9" fmla="*/ 11 h 16"/>
                </a:gdLst>
                <a:ahLst/>
                <a:cxnLst>
                  <a:cxn ang="0">
                    <a:pos x="T0" y="T1"/>
                  </a:cxn>
                  <a:cxn ang="0">
                    <a:pos x="T2" y="T3"/>
                  </a:cxn>
                  <a:cxn ang="0">
                    <a:pos x="T4" y="T5"/>
                  </a:cxn>
                  <a:cxn ang="0">
                    <a:pos x="T6" y="T7"/>
                  </a:cxn>
                  <a:cxn ang="0">
                    <a:pos x="T8" y="T9"/>
                  </a:cxn>
                </a:cxnLst>
                <a:rect l="0" t="0" r="r" b="b"/>
                <a:pathLst>
                  <a:path w="10" h="16">
                    <a:moveTo>
                      <a:pt x="5" y="11"/>
                    </a:moveTo>
                    <a:cubicBezTo>
                      <a:pt x="4" y="12"/>
                      <a:pt x="1" y="16"/>
                      <a:pt x="1" y="16"/>
                    </a:cubicBezTo>
                    <a:cubicBezTo>
                      <a:pt x="0" y="15"/>
                      <a:pt x="9" y="0"/>
                      <a:pt x="10" y="0"/>
                    </a:cubicBezTo>
                    <a:cubicBezTo>
                      <a:pt x="10" y="0"/>
                      <a:pt x="10" y="0"/>
                      <a:pt x="10" y="0"/>
                    </a:cubicBezTo>
                    <a:cubicBezTo>
                      <a:pt x="10" y="2"/>
                      <a:pt x="6" y="7"/>
                      <a:pt x="5"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0" name="Freeform 92">
                <a:extLst>
                  <a:ext uri="{FF2B5EF4-FFF2-40B4-BE49-F238E27FC236}">
                    <a16:creationId xmlns:a16="http://schemas.microsoft.com/office/drawing/2014/main" id="{CEEEDC88-17C6-4BE6-8B32-A506FED1AAD6}"/>
                  </a:ext>
                </a:extLst>
              </p:cNvPr>
              <p:cNvSpPr>
                <a:spLocks/>
              </p:cNvSpPr>
              <p:nvPr/>
            </p:nvSpPr>
            <p:spPr bwMode="auto">
              <a:xfrm>
                <a:off x="3911" y="1619"/>
                <a:ext cx="19" cy="21"/>
              </a:xfrm>
              <a:custGeom>
                <a:avLst/>
                <a:gdLst>
                  <a:gd name="T0" fmla="*/ 6 w 13"/>
                  <a:gd name="T1" fmla="*/ 10 h 15"/>
                  <a:gd name="T2" fmla="*/ 1 w 13"/>
                  <a:gd name="T3" fmla="*/ 15 h 15"/>
                  <a:gd name="T4" fmla="*/ 13 w 13"/>
                  <a:gd name="T5" fmla="*/ 1 h 15"/>
                  <a:gd name="T6" fmla="*/ 13 w 13"/>
                  <a:gd name="T7" fmla="*/ 1 h 15"/>
                  <a:gd name="T8" fmla="*/ 6 w 13"/>
                  <a:gd name="T9" fmla="*/ 10 h 15"/>
                </a:gdLst>
                <a:ahLst/>
                <a:cxnLst>
                  <a:cxn ang="0">
                    <a:pos x="T0" y="T1"/>
                  </a:cxn>
                  <a:cxn ang="0">
                    <a:pos x="T2" y="T3"/>
                  </a:cxn>
                  <a:cxn ang="0">
                    <a:pos x="T4" y="T5"/>
                  </a:cxn>
                  <a:cxn ang="0">
                    <a:pos x="T6" y="T7"/>
                  </a:cxn>
                  <a:cxn ang="0">
                    <a:pos x="T8" y="T9"/>
                  </a:cxn>
                </a:cxnLst>
                <a:rect l="0" t="0" r="r" b="b"/>
                <a:pathLst>
                  <a:path w="13" h="15">
                    <a:moveTo>
                      <a:pt x="6" y="10"/>
                    </a:moveTo>
                    <a:cubicBezTo>
                      <a:pt x="5" y="11"/>
                      <a:pt x="1" y="15"/>
                      <a:pt x="1" y="15"/>
                    </a:cubicBezTo>
                    <a:cubicBezTo>
                      <a:pt x="0" y="13"/>
                      <a:pt x="12" y="0"/>
                      <a:pt x="13" y="1"/>
                    </a:cubicBezTo>
                    <a:cubicBezTo>
                      <a:pt x="13" y="1"/>
                      <a:pt x="13" y="1"/>
                      <a:pt x="13" y="1"/>
                    </a:cubicBezTo>
                    <a:cubicBezTo>
                      <a:pt x="12" y="2"/>
                      <a:pt x="8" y="7"/>
                      <a:pt x="6"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1" name="Freeform 93">
                <a:extLst>
                  <a:ext uri="{FF2B5EF4-FFF2-40B4-BE49-F238E27FC236}">
                    <a16:creationId xmlns:a16="http://schemas.microsoft.com/office/drawing/2014/main" id="{5D1F88BA-B264-441F-B488-1DC930A1CD5F}"/>
                  </a:ext>
                </a:extLst>
              </p:cNvPr>
              <p:cNvSpPr>
                <a:spLocks/>
              </p:cNvSpPr>
              <p:nvPr/>
            </p:nvSpPr>
            <p:spPr bwMode="auto">
              <a:xfrm>
                <a:off x="3878" y="1661"/>
                <a:ext cx="16" cy="22"/>
              </a:xfrm>
              <a:custGeom>
                <a:avLst/>
                <a:gdLst>
                  <a:gd name="T0" fmla="*/ 5 w 11"/>
                  <a:gd name="T1" fmla="*/ 10 h 15"/>
                  <a:gd name="T2" fmla="*/ 0 w 11"/>
                  <a:gd name="T3" fmla="*/ 15 h 15"/>
                  <a:gd name="T4" fmla="*/ 11 w 11"/>
                  <a:gd name="T5" fmla="*/ 0 h 15"/>
                  <a:gd name="T6" fmla="*/ 11 w 11"/>
                  <a:gd name="T7" fmla="*/ 1 h 15"/>
                  <a:gd name="T8" fmla="*/ 5 w 11"/>
                  <a:gd name="T9" fmla="*/ 10 h 15"/>
                </a:gdLst>
                <a:ahLst/>
                <a:cxnLst>
                  <a:cxn ang="0">
                    <a:pos x="T0" y="T1"/>
                  </a:cxn>
                  <a:cxn ang="0">
                    <a:pos x="T2" y="T3"/>
                  </a:cxn>
                  <a:cxn ang="0">
                    <a:pos x="T4" y="T5"/>
                  </a:cxn>
                  <a:cxn ang="0">
                    <a:pos x="T6" y="T7"/>
                  </a:cxn>
                  <a:cxn ang="0">
                    <a:pos x="T8" y="T9"/>
                  </a:cxn>
                </a:cxnLst>
                <a:rect l="0" t="0" r="r" b="b"/>
                <a:pathLst>
                  <a:path w="11" h="15">
                    <a:moveTo>
                      <a:pt x="5" y="10"/>
                    </a:moveTo>
                    <a:cubicBezTo>
                      <a:pt x="4" y="11"/>
                      <a:pt x="1" y="15"/>
                      <a:pt x="0" y="15"/>
                    </a:cubicBezTo>
                    <a:cubicBezTo>
                      <a:pt x="0" y="14"/>
                      <a:pt x="10" y="1"/>
                      <a:pt x="11" y="0"/>
                    </a:cubicBezTo>
                    <a:cubicBezTo>
                      <a:pt x="11" y="0"/>
                      <a:pt x="11" y="0"/>
                      <a:pt x="11" y="1"/>
                    </a:cubicBezTo>
                    <a:cubicBezTo>
                      <a:pt x="11" y="2"/>
                      <a:pt x="7" y="7"/>
                      <a:pt x="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2" name="Freeform 94">
                <a:extLst>
                  <a:ext uri="{FF2B5EF4-FFF2-40B4-BE49-F238E27FC236}">
                    <a16:creationId xmlns:a16="http://schemas.microsoft.com/office/drawing/2014/main" id="{00308020-54E5-473F-8EB8-229831D3DB45}"/>
                  </a:ext>
                </a:extLst>
              </p:cNvPr>
              <p:cNvSpPr>
                <a:spLocks/>
              </p:cNvSpPr>
              <p:nvPr/>
            </p:nvSpPr>
            <p:spPr bwMode="auto">
              <a:xfrm>
                <a:off x="3988" y="1545"/>
                <a:ext cx="20" cy="19"/>
              </a:xfrm>
              <a:custGeom>
                <a:avLst/>
                <a:gdLst>
                  <a:gd name="T0" fmla="*/ 6 w 14"/>
                  <a:gd name="T1" fmla="*/ 8 h 13"/>
                  <a:gd name="T2" fmla="*/ 0 w 14"/>
                  <a:gd name="T3" fmla="*/ 12 h 13"/>
                  <a:gd name="T4" fmla="*/ 14 w 14"/>
                  <a:gd name="T5" fmla="*/ 0 h 13"/>
                  <a:gd name="T6" fmla="*/ 14 w 14"/>
                  <a:gd name="T7" fmla="*/ 0 h 13"/>
                  <a:gd name="T8" fmla="*/ 6 w 14"/>
                  <a:gd name="T9" fmla="*/ 8 h 13"/>
                </a:gdLst>
                <a:ahLst/>
                <a:cxnLst>
                  <a:cxn ang="0">
                    <a:pos x="T0" y="T1"/>
                  </a:cxn>
                  <a:cxn ang="0">
                    <a:pos x="T2" y="T3"/>
                  </a:cxn>
                  <a:cxn ang="0">
                    <a:pos x="T4" y="T5"/>
                  </a:cxn>
                  <a:cxn ang="0">
                    <a:pos x="T6" y="T7"/>
                  </a:cxn>
                  <a:cxn ang="0">
                    <a:pos x="T8" y="T9"/>
                  </a:cxn>
                </a:cxnLst>
                <a:rect l="0" t="0" r="r" b="b"/>
                <a:pathLst>
                  <a:path w="14" h="13">
                    <a:moveTo>
                      <a:pt x="6" y="8"/>
                    </a:moveTo>
                    <a:cubicBezTo>
                      <a:pt x="5" y="9"/>
                      <a:pt x="1" y="13"/>
                      <a:pt x="0" y="12"/>
                    </a:cubicBezTo>
                    <a:cubicBezTo>
                      <a:pt x="0" y="11"/>
                      <a:pt x="13" y="0"/>
                      <a:pt x="14" y="0"/>
                    </a:cubicBezTo>
                    <a:cubicBezTo>
                      <a:pt x="14" y="0"/>
                      <a:pt x="14" y="0"/>
                      <a:pt x="14" y="0"/>
                    </a:cubicBezTo>
                    <a:cubicBezTo>
                      <a:pt x="14" y="1"/>
                      <a:pt x="9" y="6"/>
                      <a:pt x="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3" name="Freeform 95">
                <a:extLst>
                  <a:ext uri="{FF2B5EF4-FFF2-40B4-BE49-F238E27FC236}">
                    <a16:creationId xmlns:a16="http://schemas.microsoft.com/office/drawing/2014/main" id="{5CD0EF33-56A1-482F-9A22-26FBDD20DD12}"/>
                  </a:ext>
                </a:extLst>
              </p:cNvPr>
              <p:cNvSpPr>
                <a:spLocks/>
              </p:cNvSpPr>
              <p:nvPr/>
            </p:nvSpPr>
            <p:spPr bwMode="auto">
              <a:xfrm>
                <a:off x="3949" y="1581"/>
                <a:ext cx="19" cy="20"/>
              </a:xfrm>
              <a:custGeom>
                <a:avLst/>
                <a:gdLst>
                  <a:gd name="T0" fmla="*/ 6 w 13"/>
                  <a:gd name="T1" fmla="*/ 9 h 14"/>
                  <a:gd name="T2" fmla="*/ 0 w 13"/>
                  <a:gd name="T3" fmla="*/ 13 h 14"/>
                  <a:gd name="T4" fmla="*/ 13 w 13"/>
                  <a:gd name="T5" fmla="*/ 0 h 14"/>
                  <a:gd name="T6" fmla="*/ 13 w 13"/>
                  <a:gd name="T7" fmla="*/ 0 h 14"/>
                  <a:gd name="T8" fmla="*/ 6 w 13"/>
                  <a:gd name="T9" fmla="*/ 9 h 14"/>
                </a:gdLst>
                <a:ahLst/>
                <a:cxnLst>
                  <a:cxn ang="0">
                    <a:pos x="T0" y="T1"/>
                  </a:cxn>
                  <a:cxn ang="0">
                    <a:pos x="T2" y="T3"/>
                  </a:cxn>
                  <a:cxn ang="0">
                    <a:pos x="T4" y="T5"/>
                  </a:cxn>
                  <a:cxn ang="0">
                    <a:pos x="T6" y="T7"/>
                  </a:cxn>
                  <a:cxn ang="0">
                    <a:pos x="T8" y="T9"/>
                  </a:cxn>
                </a:cxnLst>
                <a:rect l="0" t="0" r="r" b="b"/>
                <a:pathLst>
                  <a:path w="13" h="14">
                    <a:moveTo>
                      <a:pt x="6" y="9"/>
                    </a:moveTo>
                    <a:cubicBezTo>
                      <a:pt x="4" y="10"/>
                      <a:pt x="0" y="14"/>
                      <a:pt x="0" y="13"/>
                    </a:cubicBezTo>
                    <a:cubicBezTo>
                      <a:pt x="0" y="12"/>
                      <a:pt x="12" y="0"/>
                      <a:pt x="13" y="0"/>
                    </a:cubicBezTo>
                    <a:cubicBezTo>
                      <a:pt x="13" y="0"/>
                      <a:pt x="13" y="0"/>
                      <a:pt x="13" y="0"/>
                    </a:cubicBezTo>
                    <a:cubicBezTo>
                      <a:pt x="13" y="1"/>
                      <a:pt x="8" y="6"/>
                      <a:pt x="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4" name="Freeform 96">
                <a:extLst>
                  <a:ext uri="{FF2B5EF4-FFF2-40B4-BE49-F238E27FC236}">
                    <a16:creationId xmlns:a16="http://schemas.microsoft.com/office/drawing/2014/main" id="{4626B317-BFD3-4DA0-A071-AD9514864AB2}"/>
                  </a:ext>
                </a:extLst>
              </p:cNvPr>
              <p:cNvSpPr>
                <a:spLocks/>
              </p:cNvSpPr>
              <p:nvPr/>
            </p:nvSpPr>
            <p:spPr bwMode="auto">
              <a:xfrm>
                <a:off x="3832" y="1735"/>
                <a:ext cx="15" cy="24"/>
              </a:xfrm>
              <a:custGeom>
                <a:avLst/>
                <a:gdLst>
                  <a:gd name="T0" fmla="*/ 6 w 11"/>
                  <a:gd name="T1" fmla="*/ 11 h 17"/>
                  <a:gd name="T2" fmla="*/ 1 w 11"/>
                  <a:gd name="T3" fmla="*/ 17 h 17"/>
                  <a:gd name="T4" fmla="*/ 11 w 11"/>
                  <a:gd name="T5" fmla="*/ 0 h 17"/>
                  <a:gd name="T6" fmla="*/ 11 w 11"/>
                  <a:gd name="T7" fmla="*/ 1 h 17"/>
                  <a:gd name="T8" fmla="*/ 6 w 11"/>
                  <a:gd name="T9" fmla="*/ 11 h 17"/>
                </a:gdLst>
                <a:ahLst/>
                <a:cxnLst>
                  <a:cxn ang="0">
                    <a:pos x="T0" y="T1"/>
                  </a:cxn>
                  <a:cxn ang="0">
                    <a:pos x="T2" y="T3"/>
                  </a:cxn>
                  <a:cxn ang="0">
                    <a:pos x="T4" y="T5"/>
                  </a:cxn>
                  <a:cxn ang="0">
                    <a:pos x="T6" y="T7"/>
                  </a:cxn>
                  <a:cxn ang="0">
                    <a:pos x="T8" y="T9"/>
                  </a:cxn>
                </a:cxnLst>
                <a:rect l="0" t="0" r="r" b="b"/>
                <a:pathLst>
                  <a:path w="11" h="17">
                    <a:moveTo>
                      <a:pt x="6" y="11"/>
                    </a:moveTo>
                    <a:cubicBezTo>
                      <a:pt x="5" y="12"/>
                      <a:pt x="2" y="17"/>
                      <a:pt x="1" y="17"/>
                    </a:cubicBezTo>
                    <a:cubicBezTo>
                      <a:pt x="0" y="15"/>
                      <a:pt x="9" y="0"/>
                      <a:pt x="11" y="0"/>
                    </a:cubicBezTo>
                    <a:cubicBezTo>
                      <a:pt x="11" y="0"/>
                      <a:pt x="11" y="1"/>
                      <a:pt x="11" y="1"/>
                    </a:cubicBezTo>
                    <a:cubicBezTo>
                      <a:pt x="11" y="2"/>
                      <a:pt x="8" y="8"/>
                      <a:pt x="6"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5" name="Freeform 97">
                <a:extLst>
                  <a:ext uri="{FF2B5EF4-FFF2-40B4-BE49-F238E27FC236}">
                    <a16:creationId xmlns:a16="http://schemas.microsoft.com/office/drawing/2014/main" id="{33D8F569-49C2-4B86-B3C5-C197C4826CA9}"/>
                  </a:ext>
                </a:extLst>
              </p:cNvPr>
              <p:cNvSpPr>
                <a:spLocks/>
              </p:cNvSpPr>
              <p:nvPr/>
            </p:nvSpPr>
            <p:spPr bwMode="auto">
              <a:xfrm>
                <a:off x="3806" y="1781"/>
                <a:ext cx="14" cy="26"/>
              </a:xfrm>
              <a:custGeom>
                <a:avLst/>
                <a:gdLst>
                  <a:gd name="T0" fmla="*/ 5 w 10"/>
                  <a:gd name="T1" fmla="*/ 12 h 18"/>
                  <a:gd name="T2" fmla="*/ 1 w 10"/>
                  <a:gd name="T3" fmla="*/ 18 h 18"/>
                  <a:gd name="T4" fmla="*/ 10 w 10"/>
                  <a:gd name="T5" fmla="*/ 1 h 18"/>
                  <a:gd name="T6" fmla="*/ 10 w 10"/>
                  <a:gd name="T7" fmla="*/ 1 h 18"/>
                  <a:gd name="T8" fmla="*/ 5 w 10"/>
                  <a:gd name="T9" fmla="*/ 12 h 18"/>
                </a:gdLst>
                <a:ahLst/>
                <a:cxnLst>
                  <a:cxn ang="0">
                    <a:pos x="T0" y="T1"/>
                  </a:cxn>
                  <a:cxn ang="0">
                    <a:pos x="T2" y="T3"/>
                  </a:cxn>
                  <a:cxn ang="0">
                    <a:pos x="T4" y="T5"/>
                  </a:cxn>
                  <a:cxn ang="0">
                    <a:pos x="T6" y="T7"/>
                  </a:cxn>
                  <a:cxn ang="0">
                    <a:pos x="T8" y="T9"/>
                  </a:cxn>
                </a:cxnLst>
                <a:rect l="0" t="0" r="r" b="b"/>
                <a:pathLst>
                  <a:path w="10" h="18">
                    <a:moveTo>
                      <a:pt x="5" y="12"/>
                    </a:moveTo>
                    <a:cubicBezTo>
                      <a:pt x="5" y="13"/>
                      <a:pt x="2" y="18"/>
                      <a:pt x="1" y="18"/>
                    </a:cubicBezTo>
                    <a:cubicBezTo>
                      <a:pt x="0" y="16"/>
                      <a:pt x="8" y="0"/>
                      <a:pt x="10" y="1"/>
                    </a:cubicBezTo>
                    <a:cubicBezTo>
                      <a:pt x="10" y="1"/>
                      <a:pt x="10" y="1"/>
                      <a:pt x="10" y="1"/>
                    </a:cubicBezTo>
                    <a:cubicBezTo>
                      <a:pt x="10" y="3"/>
                      <a:pt x="7" y="9"/>
                      <a:pt x="5"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6" name="Freeform 98">
                <a:extLst>
                  <a:ext uri="{FF2B5EF4-FFF2-40B4-BE49-F238E27FC236}">
                    <a16:creationId xmlns:a16="http://schemas.microsoft.com/office/drawing/2014/main" id="{815FC572-52D9-4B85-8639-998D4554C542}"/>
                  </a:ext>
                </a:extLst>
              </p:cNvPr>
              <p:cNvSpPr>
                <a:spLocks/>
              </p:cNvSpPr>
              <p:nvPr/>
            </p:nvSpPr>
            <p:spPr bwMode="auto">
              <a:xfrm>
                <a:off x="3894" y="1646"/>
                <a:ext cx="17" cy="23"/>
              </a:xfrm>
              <a:custGeom>
                <a:avLst/>
                <a:gdLst>
                  <a:gd name="T0" fmla="*/ 6 w 12"/>
                  <a:gd name="T1" fmla="*/ 10 h 16"/>
                  <a:gd name="T2" fmla="*/ 1 w 12"/>
                  <a:gd name="T3" fmla="*/ 15 h 16"/>
                  <a:gd name="T4" fmla="*/ 12 w 12"/>
                  <a:gd name="T5" fmla="*/ 1 h 16"/>
                  <a:gd name="T6" fmla="*/ 12 w 12"/>
                  <a:gd name="T7" fmla="*/ 1 h 16"/>
                  <a:gd name="T8" fmla="*/ 6 w 12"/>
                  <a:gd name="T9" fmla="*/ 10 h 16"/>
                </a:gdLst>
                <a:ahLst/>
                <a:cxnLst>
                  <a:cxn ang="0">
                    <a:pos x="T0" y="T1"/>
                  </a:cxn>
                  <a:cxn ang="0">
                    <a:pos x="T2" y="T3"/>
                  </a:cxn>
                  <a:cxn ang="0">
                    <a:pos x="T4" y="T5"/>
                  </a:cxn>
                  <a:cxn ang="0">
                    <a:pos x="T6" y="T7"/>
                  </a:cxn>
                  <a:cxn ang="0">
                    <a:pos x="T8" y="T9"/>
                  </a:cxn>
                </a:cxnLst>
                <a:rect l="0" t="0" r="r" b="b"/>
                <a:pathLst>
                  <a:path w="12" h="16">
                    <a:moveTo>
                      <a:pt x="6" y="10"/>
                    </a:moveTo>
                    <a:cubicBezTo>
                      <a:pt x="5" y="11"/>
                      <a:pt x="2" y="16"/>
                      <a:pt x="1" y="15"/>
                    </a:cubicBezTo>
                    <a:cubicBezTo>
                      <a:pt x="0" y="14"/>
                      <a:pt x="11" y="0"/>
                      <a:pt x="12" y="1"/>
                    </a:cubicBezTo>
                    <a:cubicBezTo>
                      <a:pt x="12" y="1"/>
                      <a:pt x="12" y="1"/>
                      <a:pt x="12" y="1"/>
                    </a:cubicBezTo>
                    <a:cubicBezTo>
                      <a:pt x="12" y="2"/>
                      <a:pt x="9" y="7"/>
                      <a:pt x="6"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7" name="Freeform 99">
                <a:extLst>
                  <a:ext uri="{FF2B5EF4-FFF2-40B4-BE49-F238E27FC236}">
                    <a16:creationId xmlns:a16="http://schemas.microsoft.com/office/drawing/2014/main" id="{146FF2B7-2488-429E-985B-B6D34DFB7E5E}"/>
                  </a:ext>
                </a:extLst>
              </p:cNvPr>
              <p:cNvSpPr>
                <a:spLocks/>
              </p:cNvSpPr>
              <p:nvPr/>
            </p:nvSpPr>
            <p:spPr bwMode="auto">
              <a:xfrm>
                <a:off x="3862" y="1690"/>
                <a:ext cx="16" cy="23"/>
              </a:xfrm>
              <a:custGeom>
                <a:avLst/>
                <a:gdLst>
                  <a:gd name="T0" fmla="*/ 5 w 11"/>
                  <a:gd name="T1" fmla="*/ 10 h 16"/>
                  <a:gd name="T2" fmla="*/ 0 w 11"/>
                  <a:gd name="T3" fmla="*/ 16 h 16"/>
                  <a:gd name="T4" fmla="*/ 11 w 11"/>
                  <a:gd name="T5" fmla="*/ 0 h 16"/>
                  <a:gd name="T6" fmla="*/ 11 w 11"/>
                  <a:gd name="T7" fmla="*/ 0 h 16"/>
                  <a:gd name="T8" fmla="*/ 5 w 11"/>
                  <a:gd name="T9" fmla="*/ 10 h 16"/>
                </a:gdLst>
                <a:ahLst/>
                <a:cxnLst>
                  <a:cxn ang="0">
                    <a:pos x="T0" y="T1"/>
                  </a:cxn>
                  <a:cxn ang="0">
                    <a:pos x="T2" y="T3"/>
                  </a:cxn>
                  <a:cxn ang="0">
                    <a:pos x="T4" y="T5"/>
                  </a:cxn>
                  <a:cxn ang="0">
                    <a:pos x="T6" y="T7"/>
                  </a:cxn>
                  <a:cxn ang="0">
                    <a:pos x="T8" y="T9"/>
                  </a:cxn>
                </a:cxnLst>
                <a:rect l="0" t="0" r="r" b="b"/>
                <a:pathLst>
                  <a:path w="11" h="16">
                    <a:moveTo>
                      <a:pt x="5" y="10"/>
                    </a:moveTo>
                    <a:cubicBezTo>
                      <a:pt x="5" y="11"/>
                      <a:pt x="1" y="16"/>
                      <a:pt x="0" y="16"/>
                    </a:cubicBezTo>
                    <a:cubicBezTo>
                      <a:pt x="0" y="14"/>
                      <a:pt x="10" y="0"/>
                      <a:pt x="11" y="0"/>
                    </a:cubicBezTo>
                    <a:cubicBezTo>
                      <a:pt x="11" y="0"/>
                      <a:pt x="11" y="0"/>
                      <a:pt x="11" y="0"/>
                    </a:cubicBezTo>
                    <a:cubicBezTo>
                      <a:pt x="11" y="2"/>
                      <a:pt x="8" y="7"/>
                      <a:pt x="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8" name="Freeform 100">
                <a:extLst>
                  <a:ext uri="{FF2B5EF4-FFF2-40B4-BE49-F238E27FC236}">
                    <a16:creationId xmlns:a16="http://schemas.microsoft.com/office/drawing/2014/main" id="{4D4313F6-77AE-4C65-A952-E1CEC8EBCA0F}"/>
                  </a:ext>
                </a:extLst>
              </p:cNvPr>
              <p:cNvSpPr>
                <a:spLocks/>
              </p:cNvSpPr>
              <p:nvPr/>
            </p:nvSpPr>
            <p:spPr bwMode="auto">
              <a:xfrm>
                <a:off x="3966" y="1568"/>
                <a:ext cx="22" cy="20"/>
              </a:xfrm>
              <a:custGeom>
                <a:avLst/>
                <a:gdLst>
                  <a:gd name="T0" fmla="*/ 8 w 15"/>
                  <a:gd name="T1" fmla="*/ 9 h 14"/>
                  <a:gd name="T2" fmla="*/ 1 w 15"/>
                  <a:gd name="T3" fmla="*/ 14 h 14"/>
                  <a:gd name="T4" fmla="*/ 15 w 15"/>
                  <a:gd name="T5" fmla="*/ 1 h 14"/>
                  <a:gd name="T6" fmla="*/ 15 w 15"/>
                  <a:gd name="T7" fmla="*/ 1 h 14"/>
                  <a:gd name="T8" fmla="*/ 8 w 15"/>
                  <a:gd name="T9" fmla="*/ 9 h 14"/>
                </a:gdLst>
                <a:ahLst/>
                <a:cxnLst>
                  <a:cxn ang="0">
                    <a:pos x="T0" y="T1"/>
                  </a:cxn>
                  <a:cxn ang="0">
                    <a:pos x="T2" y="T3"/>
                  </a:cxn>
                  <a:cxn ang="0">
                    <a:pos x="T4" y="T5"/>
                  </a:cxn>
                  <a:cxn ang="0">
                    <a:pos x="T6" y="T7"/>
                  </a:cxn>
                  <a:cxn ang="0">
                    <a:pos x="T8" y="T9"/>
                  </a:cxn>
                </a:cxnLst>
                <a:rect l="0" t="0" r="r" b="b"/>
                <a:pathLst>
                  <a:path w="15" h="14">
                    <a:moveTo>
                      <a:pt x="8" y="9"/>
                    </a:moveTo>
                    <a:cubicBezTo>
                      <a:pt x="6" y="10"/>
                      <a:pt x="2" y="14"/>
                      <a:pt x="1" y="14"/>
                    </a:cubicBezTo>
                    <a:cubicBezTo>
                      <a:pt x="0" y="12"/>
                      <a:pt x="13" y="0"/>
                      <a:pt x="15" y="1"/>
                    </a:cubicBezTo>
                    <a:cubicBezTo>
                      <a:pt x="15" y="1"/>
                      <a:pt x="15" y="1"/>
                      <a:pt x="15" y="1"/>
                    </a:cubicBezTo>
                    <a:cubicBezTo>
                      <a:pt x="15" y="2"/>
                      <a:pt x="10" y="6"/>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89" name="Freeform 101">
                <a:extLst>
                  <a:ext uri="{FF2B5EF4-FFF2-40B4-BE49-F238E27FC236}">
                    <a16:creationId xmlns:a16="http://schemas.microsoft.com/office/drawing/2014/main" id="{DAD8610C-C6D1-4F39-B66B-C97AB2FD2DDF}"/>
                  </a:ext>
                </a:extLst>
              </p:cNvPr>
              <p:cNvSpPr>
                <a:spLocks/>
              </p:cNvSpPr>
              <p:nvPr/>
            </p:nvSpPr>
            <p:spPr bwMode="auto">
              <a:xfrm>
                <a:off x="3928" y="1606"/>
                <a:ext cx="21" cy="21"/>
              </a:xfrm>
              <a:custGeom>
                <a:avLst/>
                <a:gdLst>
                  <a:gd name="T0" fmla="*/ 7 w 14"/>
                  <a:gd name="T1" fmla="*/ 10 h 15"/>
                  <a:gd name="T2" fmla="*/ 1 w 14"/>
                  <a:gd name="T3" fmla="*/ 15 h 15"/>
                  <a:gd name="T4" fmla="*/ 14 w 14"/>
                  <a:gd name="T5" fmla="*/ 1 h 15"/>
                  <a:gd name="T6" fmla="*/ 14 w 14"/>
                  <a:gd name="T7" fmla="*/ 1 h 15"/>
                  <a:gd name="T8" fmla="*/ 7 w 14"/>
                  <a:gd name="T9" fmla="*/ 10 h 15"/>
                </a:gdLst>
                <a:ahLst/>
                <a:cxnLst>
                  <a:cxn ang="0">
                    <a:pos x="T0" y="T1"/>
                  </a:cxn>
                  <a:cxn ang="0">
                    <a:pos x="T2" y="T3"/>
                  </a:cxn>
                  <a:cxn ang="0">
                    <a:pos x="T4" y="T5"/>
                  </a:cxn>
                  <a:cxn ang="0">
                    <a:pos x="T6" y="T7"/>
                  </a:cxn>
                  <a:cxn ang="0">
                    <a:pos x="T8" y="T9"/>
                  </a:cxn>
                </a:cxnLst>
                <a:rect l="0" t="0" r="r" b="b"/>
                <a:pathLst>
                  <a:path w="14" h="15">
                    <a:moveTo>
                      <a:pt x="7" y="10"/>
                    </a:moveTo>
                    <a:cubicBezTo>
                      <a:pt x="6" y="11"/>
                      <a:pt x="2" y="15"/>
                      <a:pt x="1" y="15"/>
                    </a:cubicBezTo>
                    <a:cubicBezTo>
                      <a:pt x="0" y="13"/>
                      <a:pt x="12" y="0"/>
                      <a:pt x="14" y="1"/>
                    </a:cubicBezTo>
                    <a:cubicBezTo>
                      <a:pt x="14" y="1"/>
                      <a:pt x="14" y="1"/>
                      <a:pt x="14" y="1"/>
                    </a:cubicBezTo>
                    <a:cubicBezTo>
                      <a:pt x="14" y="2"/>
                      <a:pt x="10" y="7"/>
                      <a:pt x="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0" name="Freeform 102">
                <a:extLst>
                  <a:ext uri="{FF2B5EF4-FFF2-40B4-BE49-F238E27FC236}">
                    <a16:creationId xmlns:a16="http://schemas.microsoft.com/office/drawing/2014/main" id="{CF5C03CE-9DF4-4EBF-8B2B-58A59E8EEF71}"/>
                  </a:ext>
                </a:extLst>
              </p:cNvPr>
              <p:cNvSpPr>
                <a:spLocks/>
              </p:cNvSpPr>
              <p:nvPr/>
            </p:nvSpPr>
            <p:spPr bwMode="auto">
              <a:xfrm>
                <a:off x="3849" y="1717"/>
                <a:ext cx="16" cy="26"/>
              </a:xfrm>
              <a:custGeom>
                <a:avLst/>
                <a:gdLst>
                  <a:gd name="T0" fmla="*/ 6 w 11"/>
                  <a:gd name="T1" fmla="*/ 11 h 18"/>
                  <a:gd name="T2" fmla="*/ 0 w 11"/>
                  <a:gd name="T3" fmla="*/ 17 h 18"/>
                  <a:gd name="T4" fmla="*/ 11 w 11"/>
                  <a:gd name="T5" fmla="*/ 1 h 18"/>
                  <a:gd name="T6" fmla="*/ 11 w 11"/>
                  <a:gd name="T7" fmla="*/ 1 h 18"/>
                  <a:gd name="T8" fmla="*/ 6 w 11"/>
                  <a:gd name="T9" fmla="*/ 11 h 18"/>
                </a:gdLst>
                <a:ahLst/>
                <a:cxnLst>
                  <a:cxn ang="0">
                    <a:pos x="T0" y="T1"/>
                  </a:cxn>
                  <a:cxn ang="0">
                    <a:pos x="T2" y="T3"/>
                  </a:cxn>
                  <a:cxn ang="0">
                    <a:pos x="T4" y="T5"/>
                  </a:cxn>
                  <a:cxn ang="0">
                    <a:pos x="T6" y="T7"/>
                  </a:cxn>
                  <a:cxn ang="0">
                    <a:pos x="T8" y="T9"/>
                  </a:cxn>
                </a:cxnLst>
                <a:rect l="0" t="0" r="r" b="b"/>
                <a:pathLst>
                  <a:path w="11" h="18">
                    <a:moveTo>
                      <a:pt x="6" y="11"/>
                    </a:moveTo>
                    <a:cubicBezTo>
                      <a:pt x="3" y="16"/>
                      <a:pt x="1" y="18"/>
                      <a:pt x="0" y="17"/>
                    </a:cubicBezTo>
                    <a:cubicBezTo>
                      <a:pt x="0" y="14"/>
                      <a:pt x="9" y="0"/>
                      <a:pt x="11" y="1"/>
                    </a:cubicBezTo>
                    <a:cubicBezTo>
                      <a:pt x="11" y="1"/>
                      <a:pt x="11" y="1"/>
                      <a:pt x="11" y="1"/>
                    </a:cubicBezTo>
                    <a:cubicBezTo>
                      <a:pt x="11" y="3"/>
                      <a:pt x="8" y="8"/>
                      <a:pt x="6"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1" name="Freeform 103">
                <a:extLst>
                  <a:ext uri="{FF2B5EF4-FFF2-40B4-BE49-F238E27FC236}">
                    <a16:creationId xmlns:a16="http://schemas.microsoft.com/office/drawing/2014/main" id="{65AC4AD5-E0C3-4229-BD89-854B418FF9FE}"/>
                  </a:ext>
                </a:extLst>
              </p:cNvPr>
              <p:cNvSpPr>
                <a:spLocks/>
              </p:cNvSpPr>
              <p:nvPr/>
            </p:nvSpPr>
            <p:spPr bwMode="auto">
              <a:xfrm>
                <a:off x="3820" y="1764"/>
                <a:ext cx="16" cy="26"/>
              </a:xfrm>
              <a:custGeom>
                <a:avLst/>
                <a:gdLst>
                  <a:gd name="T0" fmla="*/ 6 w 11"/>
                  <a:gd name="T1" fmla="*/ 12 h 18"/>
                  <a:gd name="T2" fmla="*/ 1 w 11"/>
                  <a:gd name="T3" fmla="*/ 18 h 18"/>
                  <a:gd name="T4" fmla="*/ 10 w 11"/>
                  <a:gd name="T5" fmla="*/ 1 h 18"/>
                  <a:gd name="T6" fmla="*/ 11 w 11"/>
                  <a:gd name="T7" fmla="*/ 1 h 18"/>
                  <a:gd name="T8" fmla="*/ 6 w 11"/>
                  <a:gd name="T9" fmla="*/ 12 h 18"/>
                </a:gdLst>
                <a:ahLst/>
                <a:cxnLst>
                  <a:cxn ang="0">
                    <a:pos x="T0" y="T1"/>
                  </a:cxn>
                  <a:cxn ang="0">
                    <a:pos x="T2" y="T3"/>
                  </a:cxn>
                  <a:cxn ang="0">
                    <a:pos x="T4" y="T5"/>
                  </a:cxn>
                  <a:cxn ang="0">
                    <a:pos x="T6" y="T7"/>
                  </a:cxn>
                  <a:cxn ang="0">
                    <a:pos x="T8" y="T9"/>
                  </a:cxn>
                </a:cxnLst>
                <a:rect l="0" t="0" r="r" b="b"/>
                <a:pathLst>
                  <a:path w="11" h="18">
                    <a:moveTo>
                      <a:pt x="6" y="12"/>
                    </a:moveTo>
                    <a:cubicBezTo>
                      <a:pt x="4" y="16"/>
                      <a:pt x="2" y="18"/>
                      <a:pt x="1" y="18"/>
                    </a:cubicBezTo>
                    <a:cubicBezTo>
                      <a:pt x="0" y="16"/>
                      <a:pt x="9" y="0"/>
                      <a:pt x="10" y="1"/>
                    </a:cubicBezTo>
                    <a:cubicBezTo>
                      <a:pt x="10" y="1"/>
                      <a:pt x="10" y="1"/>
                      <a:pt x="11" y="1"/>
                    </a:cubicBezTo>
                    <a:cubicBezTo>
                      <a:pt x="11" y="3"/>
                      <a:pt x="8" y="8"/>
                      <a:pt x="6"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2" name="Freeform 104">
                <a:extLst>
                  <a:ext uri="{FF2B5EF4-FFF2-40B4-BE49-F238E27FC236}">
                    <a16:creationId xmlns:a16="http://schemas.microsoft.com/office/drawing/2014/main" id="{634162D6-0664-4ED1-8719-BB9795057BA7}"/>
                  </a:ext>
                </a:extLst>
              </p:cNvPr>
              <p:cNvSpPr>
                <a:spLocks/>
              </p:cNvSpPr>
              <p:nvPr/>
            </p:nvSpPr>
            <p:spPr bwMode="auto">
              <a:xfrm>
                <a:off x="3914" y="1632"/>
                <a:ext cx="17" cy="23"/>
              </a:xfrm>
              <a:custGeom>
                <a:avLst/>
                <a:gdLst>
                  <a:gd name="T0" fmla="*/ 6 w 12"/>
                  <a:gd name="T1" fmla="*/ 10 h 16"/>
                  <a:gd name="T2" fmla="*/ 0 w 12"/>
                  <a:gd name="T3" fmla="*/ 15 h 16"/>
                  <a:gd name="T4" fmla="*/ 12 w 12"/>
                  <a:gd name="T5" fmla="*/ 1 h 16"/>
                  <a:gd name="T6" fmla="*/ 12 w 12"/>
                  <a:gd name="T7" fmla="*/ 1 h 16"/>
                  <a:gd name="T8" fmla="*/ 6 w 12"/>
                  <a:gd name="T9" fmla="*/ 10 h 16"/>
                </a:gdLst>
                <a:ahLst/>
                <a:cxnLst>
                  <a:cxn ang="0">
                    <a:pos x="T0" y="T1"/>
                  </a:cxn>
                  <a:cxn ang="0">
                    <a:pos x="T2" y="T3"/>
                  </a:cxn>
                  <a:cxn ang="0">
                    <a:pos x="T4" y="T5"/>
                  </a:cxn>
                  <a:cxn ang="0">
                    <a:pos x="T6" y="T7"/>
                  </a:cxn>
                  <a:cxn ang="0">
                    <a:pos x="T8" y="T9"/>
                  </a:cxn>
                </a:cxnLst>
                <a:rect l="0" t="0" r="r" b="b"/>
                <a:pathLst>
                  <a:path w="12" h="16">
                    <a:moveTo>
                      <a:pt x="6" y="10"/>
                    </a:moveTo>
                    <a:cubicBezTo>
                      <a:pt x="3" y="14"/>
                      <a:pt x="0" y="16"/>
                      <a:pt x="0" y="15"/>
                    </a:cubicBezTo>
                    <a:cubicBezTo>
                      <a:pt x="0" y="12"/>
                      <a:pt x="11" y="0"/>
                      <a:pt x="12" y="1"/>
                    </a:cubicBezTo>
                    <a:cubicBezTo>
                      <a:pt x="12" y="1"/>
                      <a:pt x="12" y="1"/>
                      <a:pt x="12" y="1"/>
                    </a:cubicBezTo>
                    <a:cubicBezTo>
                      <a:pt x="12" y="2"/>
                      <a:pt x="9" y="7"/>
                      <a:pt x="6"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3" name="Freeform 105">
                <a:extLst>
                  <a:ext uri="{FF2B5EF4-FFF2-40B4-BE49-F238E27FC236}">
                    <a16:creationId xmlns:a16="http://schemas.microsoft.com/office/drawing/2014/main" id="{FAC9D704-0050-4D30-BC37-5C14DBA27FC1}"/>
                  </a:ext>
                </a:extLst>
              </p:cNvPr>
              <p:cNvSpPr>
                <a:spLocks/>
              </p:cNvSpPr>
              <p:nvPr/>
            </p:nvSpPr>
            <p:spPr bwMode="auto">
              <a:xfrm>
                <a:off x="3879" y="1674"/>
                <a:ext cx="18" cy="24"/>
              </a:xfrm>
              <a:custGeom>
                <a:avLst/>
                <a:gdLst>
                  <a:gd name="T0" fmla="*/ 6 w 12"/>
                  <a:gd name="T1" fmla="*/ 10 h 17"/>
                  <a:gd name="T2" fmla="*/ 1 w 12"/>
                  <a:gd name="T3" fmla="*/ 15 h 17"/>
                  <a:gd name="T4" fmla="*/ 12 w 12"/>
                  <a:gd name="T5" fmla="*/ 1 h 17"/>
                  <a:gd name="T6" fmla="*/ 12 w 12"/>
                  <a:gd name="T7" fmla="*/ 1 h 17"/>
                  <a:gd name="T8" fmla="*/ 6 w 12"/>
                  <a:gd name="T9" fmla="*/ 10 h 17"/>
                </a:gdLst>
                <a:ahLst/>
                <a:cxnLst>
                  <a:cxn ang="0">
                    <a:pos x="T0" y="T1"/>
                  </a:cxn>
                  <a:cxn ang="0">
                    <a:pos x="T2" y="T3"/>
                  </a:cxn>
                  <a:cxn ang="0">
                    <a:pos x="T4" y="T5"/>
                  </a:cxn>
                  <a:cxn ang="0">
                    <a:pos x="T6" y="T7"/>
                  </a:cxn>
                  <a:cxn ang="0">
                    <a:pos x="T8" y="T9"/>
                  </a:cxn>
                </a:cxnLst>
                <a:rect l="0" t="0" r="r" b="b"/>
                <a:pathLst>
                  <a:path w="12" h="17">
                    <a:moveTo>
                      <a:pt x="6" y="10"/>
                    </a:moveTo>
                    <a:cubicBezTo>
                      <a:pt x="3" y="14"/>
                      <a:pt x="1" y="17"/>
                      <a:pt x="1" y="15"/>
                    </a:cubicBezTo>
                    <a:cubicBezTo>
                      <a:pt x="0" y="13"/>
                      <a:pt x="10" y="0"/>
                      <a:pt x="12" y="1"/>
                    </a:cubicBezTo>
                    <a:cubicBezTo>
                      <a:pt x="12" y="1"/>
                      <a:pt x="12" y="1"/>
                      <a:pt x="12" y="1"/>
                    </a:cubicBezTo>
                    <a:cubicBezTo>
                      <a:pt x="12" y="2"/>
                      <a:pt x="9" y="7"/>
                      <a:pt x="6"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4" name="Freeform 106">
                <a:extLst>
                  <a:ext uri="{FF2B5EF4-FFF2-40B4-BE49-F238E27FC236}">
                    <a16:creationId xmlns:a16="http://schemas.microsoft.com/office/drawing/2014/main" id="{AF686BFA-1D8B-468A-AA6C-80B868EA76BD}"/>
                  </a:ext>
                </a:extLst>
              </p:cNvPr>
              <p:cNvSpPr>
                <a:spLocks/>
              </p:cNvSpPr>
              <p:nvPr/>
            </p:nvSpPr>
            <p:spPr bwMode="auto">
              <a:xfrm>
                <a:off x="3950" y="1593"/>
                <a:ext cx="20" cy="21"/>
              </a:xfrm>
              <a:custGeom>
                <a:avLst/>
                <a:gdLst>
                  <a:gd name="T0" fmla="*/ 7 w 14"/>
                  <a:gd name="T1" fmla="*/ 9 h 15"/>
                  <a:gd name="T2" fmla="*/ 0 w 14"/>
                  <a:gd name="T3" fmla="*/ 14 h 15"/>
                  <a:gd name="T4" fmla="*/ 6 w 14"/>
                  <a:gd name="T5" fmla="*/ 6 h 15"/>
                  <a:gd name="T6" fmla="*/ 13 w 14"/>
                  <a:gd name="T7" fmla="*/ 0 h 15"/>
                  <a:gd name="T8" fmla="*/ 7 w 14"/>
                  <a:gd name="T9" fmla="*/ 9 h 15"/>
                </a:gdLst>
                <a:ahLst/>
                <a:cxnLst>
                  <a:cxn ang="0">
                    <a:pos x="T0" y="T1"/>
                  </a:cxn>
                  <a:cxn ang="0">
                    <a:pos x="T2" y="T3"/>
                  </a:cxn>
                  <a:cxn ang="0">
                    <a:pos x="T4" y="T5"/>
                  </a:cxn>
                  <a:cxn ang="0">
                    <a:pos x="T6" y="T7"/>
                  </a:cxn>
                  <a:cxn ang="0">
                    <a:pos x="T8" y="T9"/>
                  </a:cxn>
                </a:cxnLst>
                <a:rect l="0" t="0" r="r" b="b"/>
                <a:pathLst>
                  <a:path w="14" h="15">
                    <a:moveTo>
                      <a:pt x="7" y="9"/>
                    </a:moveTo>
                    <a:cubicBezTo>
                      <a:pt x="3" y="13"/>
                      <a:pt x="0" y="15"/>
                      <a:pt x="0" y="14"/>
                    </a:cubicBezTo>
                    <a:cubicBezTo>
                      <a:pt x="0" y="13"/>
                      <a:pt x="3" y="9"/>
                      <a:pt x="6" y="6"/>
                    </a:cubicBezTo>
                    <a:cubicBezTo>
                      <a:pt x="9" y="3"/>
                      <a:pt x="13" y="0"/>
                      <a:pt x="13" y="0"/>
                    </a:cubicBezTo>
                    <a:cubicBezTo>
                      <a:pt x="14" y="2"/>
                      <a:pt x="9" y="6"/>
                      <a:pt x="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5" name="Freeform 107">
                <a:extLst>
                  <a:ext uri="{FF2B5EF4-FFF2-40B4-BE49-F238E27FC236}">
                    <a16:creationId xmlns:a16="http://schemas.microsoft.com/office/drawing/2014/main" id="{11A27626-47D0-45AE-90E8-70656B039135}"/>
                  </a:ext>
                </a:extLst>
              </p:cNvPr>
              <p:cNvSpPr>
                <a:spLocks/>
              </p:cNvSpPr>
              <p:nvPr/>
            </p:nvSpPr>
            <p:spPr bwMode="auto">
              <a:xfrm>
                <a:off x="3839" y="1748"/>
                <a:ext cx="16" cy="27"/>
              </a:xfrm>
              <a:custGeom>
                <a:avLst/>
                <a:gdLst>
                  <a:gd name="T0" fmla="*/ 6 w 11"/>
                  <a:gd name="T1" fmla="*/ 12 h 19"/>
                  <a:gd name="T2" fmla="*/ 1 w 11"/>
                  <a:gd name="T3" fmla="*/ 17 h 19"/>
                  <a:gd name="T4" fmla="*/ 10 w 11"/>
                  <a:gd name="T5" fmla="*/ 1 h 19"/>
                  <a:gd name="T6" fmla="*/ 11 w 11"/>
                  <a:gd name="T7" fmla="*/ 1 h 19"/>
                  <a:gd name="T8" fmla="*/ 6 w 11"/>
                  <a:gd name="T9" fmla="*/ 12 h 19"/>
                </a:gdLst>
                <a:ahLst/>
                <a:cxnLst>
                  <a:cxn ang="0">
                    <a:pos x="T0" y="T1"/>
                  </a:cxn>
                  <a:cxn ang="0">
                    <a:pos x="T2" y="T3"/>
                  </a:cxn>
                  <a:cxn ang="0">
                    <a:pos x="T4" y="T5"/>
                  </a:cxn>
                  <a:cxn ang="0">
                    <a:pos x="T6" y="T7"/>
                  </a:cxn>
                  <a:cxn ang="0">
                    <a:pos x="T8" y="T9"/>
                  </a:cxn>
                </a:cxnLst>
                <a:rect l="0" t="0" r="r" b="b"/>
                <a:pathLst>
                  <a:path w="11" h="19">
                    <a:moveTo>
                      <a:pt x="6" y="12"/>
                    </a:moveTo>
                    <a:cubicBezTo>
                      <a:pt x="4" y="16"/>
                      <a:pt x="1" y="19"/>
                      <a:pt x="1" y="17"/>
                    </a:cubicBezTo>
                    <a:cubicBezTo>
                      <a:pt x="0" y="14"/>
                      <a:pt x="8" y="0"/>
                      <a:pt x="10" y="1"/>
                    </a:cubicBezTo>
                    <a:cubicBezTo>
                      <a:pt x="11" y="1"/>
                      <a:pt x="11" y="1"/>
                      <a:pt x="11" y="1"/>
                    </a:cubicBezTo>
                    <a:cubicBezTo>
                      <a:pt x="11" y="3"/>
                      <a:pt x="8" y="8"/>
                      <a:pt x="6"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6" name="Freeform 108">
                <a:extLst>
                  <a:ext uri="{FF2B5EF4-FFF2-40B4-BE49-F238E27FC236}">
                    <a16:creationId xmlns:a16="http://schemas.microsoft.com/office/drawing/2014/main" id="{BDEBC270-63C2-4EF2-B61A-CFD0D4472CFE}"/>
                  </a:ext>
                </a:extLst>
              </p:cNvPr>
              <p:cNvSpPr>
                <a:spLocks/>
              </p:cNvSpPr>
              <p:nvPr/>
            </p:nvSpPr>
            <p:spPr bwMode="auto">
              <a:xfrm>
                <a:off x="3900" y="1659"/>
                <a:ext cx="18" cy="24"/>
              </a:xfrm>
              <a:custGeom>
                <a:avLst/>
                <a:gdLst>
                  <a:gd name="T0" fmla="*/ 7 w 13"/>
                  <a:gd name="T1" fmla="*/ 10 h 16"/>
                  <a:gd name="T2" fmla="*/ 1 w 13"/>
                  <a:gd name="T3" fmla="*/ 15 h 16"/>
                  <a:gd name="T4" fmla="*/ 13 w 13"/>
                  <a:gd name="T5" fmla="*/ 1 h 16"/>
                  <a:gd name="T6" fmla="*/ 13 w 13"/>
                  <a:gd name="T7" fmla="*/ 1 h 16"/>
                  <a:gd name="T8" fmla="*/ 7 w 13"/>
                  <a:gd name="T9" fmla="*/ 10 h 16"/>
                </a:gdLst>
                <a:ahLst/>
                <a:cxnLst>
                  <a:cxn ang="0">
                    <a:pos x="T0" y="T1"/>
                  </a:cxn>
                  <a:cxn ang="0">
                    <a:pos x="T2" y="T3"/>
                  </a:cxn>
                  <a:cxn ang="0">
                    <a:pos x="T4" y="T5"/>
                  </a:cxn>
                  <a:cxn ang="0">
                    <a:pos x="T6" y="T7"/>
                  </a:cxn>
                  <a:cxn ang="0">
                    <a:pos x="T8" y="T9"/>
                  </a:cxn>
                </a:cxnLst>
                <a:rect l="0" t="0" r="r" b="b"/>
                <a:pathLst>
                  <a:path w="13" h="16">
                    <a:moveTo>
                      <a:pt x="7" y="10"/>
                    </a:moveTo>
                    <a:cubicBezTo>
                      <a:pt x="4" y="14"/>
                      <a:pt x="1" y="16"/>
                      <a:pt x="1" y="15"/>
                    </a:cubicBezTo>
                    <a:cubicBezTo>
                      <a:pt x="0" y="13"/>
                      <a:pt x="11" y="0"/>
                      <a:pt x="13" y="1"/>
                    </a:cubicBezTo>
                    <a:cubicBezTo>
                      <a:pt x="13" y="1"/>
                      <a:pt x="13" y="1"/>
                      <a:pt x="13" y="1"/>
                    </a:cubicBezTo>
                    <a:cubicBezTo>
                      <a:pt x="13" y="2"/>
                      <a:pt x="10" y="7"/>
                      <a:pt x="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7" name="Freeform 109">
                <a:extLst>
                  <a:ext uri="{FF2B5EF4-FFF2-40B4-BE49-F238E27FC236}">
                    <a16:creationId xmlns:a16="http://schemas.microsoft.com/office/drawing/2014/main" id="{56A8955C-908B-4C5A-AA8D-462E3B4CFC2B}"/>
                  </a:ext>
                </a:extLst>
              </p:cNvPr>
              <p:cNvSpPr>
                <a:spLocks/>
              </p:cNvSpPr>
              <p:nvPr/>
            </p:nvSpPr>
            <p:spPr bwMode="auto">
              <a:xfrm>
                <a:off x="3868" y="1703"/>
                <a:ext cx="17" cy="24"/>
              </a:xfrm>
              <a:custGeom>
                <a:avLst/>
                <a:gdLst>
                  <a:gd name="T0" fmla="*/ 7 w 12"/>
                  <a:gd name="T1" fmla="*/ 11 h 17"/>
                  <a:gd name="T2" fmla="*/ 1 w 12"/>
                  <a:gd name="T3" fmla="*/ 16 h 17"/>
                  <a:gd name="T4" fmla="*/ 12 w 12"/>
                  <a:gd name="T5" fmla="*/ 1 h 17"/>
                  <a:gd name="T6" fmla="*/ 12 w 12"/>
                  <a:gd name="T7" fmla="*/ 1 h 17"/>
                  <a:gd name="T8" fmla="*/ 7 w 12"/>
                  <a:gd name="T9" fmla="*/ 11 h 17"/>
                </a:gdLst>
                <a:ahLst/>
                <a:cxnLst>
                  <a:cxn ang="0">
                    <a:pos x="T0" y="T1"/>
                  </a:cxn>
                  <a:cxn ang="0">
                    <a:pos x="T2" y="T3"/>
                  </a:cxn>
                  <a:cxn ang="0">
                    <a:pos x="T4" y="T5"/>
                  </a:cxn>
                  <a:cxn ang="0">
                    <a:pos x="T6" y="T7"/>
                  </a:cxn>
                  <a:cxn ang="0">
                    <a:pos x="T8" y="T9"/>
                  </a:cxn>
                </a:cxnLst>
                <a:rect l="0" t="0" r="r" b="b"/>
                <a:pathLst>
                  <a:path w="12" h="17">
                    <a:moveTo>
                      <a:pt x="7" y="11"/>
                    </a:moveTo>
                    <a:cubicBezTo>
                      <a:pt x="4" y="15"/>
                      <a:pt x="1" y="17"/>
                      <a:pt x="1" y="16"/>
                    </a:cubicBezTo>
                    <a:cubicBezTo>
                      <a:pt x="0" y="13"/>
                      <a:pt x="9" y="0"/>
                      <a:pt x="12" y="1"/>
                    </a:cubicBezTo>
                    <a:cubicBezTo>
                      <a:pt x="12" y="1"/>
                      <a:pt x="12" y="1"/>
                      <a:pt x="12" y="1"/>
                    </a:cubicBezTo>
                    <a:cubicBezTo>
                      <a:pt x="12" y="2"/>
                      <a:pt x="9" y="8"/>
                      <a:pt x="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8" name="Freeform 110">
                <a:extLst>
                  <a:ext uri="{FF2B5EF4-FFF2-40B4-BE49-F238E27FC236}">
                    <a16:creationId xmlns:a16="http://schemas.microsoft.com/office/drawing/2014/main" id="{496208E6-571E-4D29-B6BE-C38B8A5D6CC0}"/>
                  </a:ext>
                </a:extLst>
              </p:cNvPr>
              <p:cNvSpPr>
                <a:spLocks/>
              </p:cNvSpPr>
              <p:nvPr/>
            </p:nvSpPr>
            <p:spPr bwMode="auto">
              <a:xfrm>
                <a:off x="3936" y="1617"/>
                <a:ext cx="18" cy="23"/>
              </a:xfrm>
              <a:custGeom>
                <a:avLst/>
                <a:gdLst>
                  <a:gd name="T0" fmla="*/ 7 w 13"/>
                  <a:gd name="T1" fmla="*/ 10 h 16"/>
                  <a:gd name="T2" fmla="*/ 0 w 13"/>
                  <a:gd name="T3" fmla="*/ 15 h 16"/>
                  <a:gd name="T4" fmla="*/ 13 w 13"/>
                  <a:gd name="T5" fmla="*/ 1 h 16"/>
                  <a:gd name="T6" fmla="*/ 13 w 13"/>
                  <a:gd name="T7" fmla="*/ 1 h 16"/>
                  <a:gd name="T8" fmla="*/ 7 w 13"/>
                  <a:gd name="T9" fmla="*/ 10 h 16"/>
                </a:gdLst>
                <a:ahLst/>
                <a:cxnLst>
                  <a:cxn ang="0">
                    <a:pos x="T0" y="T1"/>
                  </a:cxn>
                  <a:cxn ang="0">
                    <a:pos x="T2" y="T3"/>
                  </a:cxn>
                  <a:cxn ang="0">
                    <a:pos x="T4" y="T5"/>
                  </a:cxn>
                  <a:cxn ang="0">
                    <a:pos x="T6" y="T7"/>
                  </a:cxn>
                  <a:cxn ang="0">
                    <a:pos x="T8" y="T9"/>
                  </a:cxn>
                </a:cxnLst>
                <a:rect l="0" t="0" r="r" b="b"/>
                <a:pathLst>
                  <a:path w="13" h="16">
                    <a:moveTo>
                      <a:pt x="7" y="10"/>
                    </a:moveTo>
                    <a:cubicBezTo>
                      <a:pt x="3" y="14"/>
                      <a:pt x="0" y="16"/>
                      <a:pt x="0" y="15"/>
                    </a:cubicBezTo>
                    <a:cubicBezTo>
                      <a:pt x="0" y="12"/>
                      <a:pt x="11" y="0"/>
                      <a:pt x="13" y="1"/>
                    </a:cubicBezTo>
                    <a:cubicBezTo>
                      <a:pt x="13" y="1"/>
                      <a:pt x="13" y="1"/>
                      <a:pt x="13" y="1"/>
                    </a:cubicBezTo>
                    <a:cubicBezTo>
                      <a:pt x="13" y="2"/>
                      <a:pt x="9" y="7"/>
                      <a:pt x="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9" name="Freeform 111">
                <a:extLst>
                  <a:ext uri="{FF2B5EF4-FFF2-40B4-BE49-F238E27FC236}">
                    <a16:creationId xmlns:a16="http://schemas.microsoft.com/office/drawing/2014/main" id="{106675A6-924D-48AB-A497-D8198D2A9C26}"/>
                  </a:ext>
                </a:extLst>
              </p:cNvPr>
              <p:cNvSpPr>
                <a:spLocks/>
              </p:cNvSpPr>
              <p:nvPr/>
            </p:nvSpPr>
            <p:spPr bwMode="auto">
              <a:xfrm>
                <a:off x="3859" y="1730"/>
                <a:ext cx="17" cy="28"/>
              </a:xfrm>
              <a:custGeom>
                <a:avLst/>
                <a:gdLst>
                  <a:gd name="T0" fmla="*/ 7 w 12"/>
                  <a:gd name="T1" fmla="*/ 12 h 19"/>
                  <a:gd name="T2" fmla="*/ 1 w 12"/>
                  <a:gd name="T3" fmla="*/ 17 h 19"/>
                  <a:gd name="T4" fmla="*/ 11 w 12"/>
                  <a:gd name="T5" fmla="*/ 2 h 19"/>
                  <a:gd name="T6" fmla="*/ 7 w 12"/>
                  <a:gd name="T7" fmla="*/ 12 h 19"/>
                </a:gdLst>
                <a:ahLst/>
                <a:cxnLst>
                  <a:cxn ang="0">
                    <a:pos x="T0" y="T1"/>
                  </a:cxn>
                  <a:cxn ang="0">
                    <a:pos x="T2" y="T3"/>
                  </a:cxn>
                  <a:cxn ang="0">
                    <a:pos x="T4" y="T5"/>
                  </a:cxn>
                  <a:cxn ang="0">
                    <a:pos x="T6" y="T7"/>
                  </a:cxn>
                </a:cxnLst>
                <a:rect l="0" t="0" r="r" b="b"/>
                <a:pathLst>
                  <a:path w="12" h="19">
                    <a:moveTo>
                      <a:pt x="7" y="12"/>
                    </a:moveTo>
                    <a:cubicBezTo>
                      <a:pt x="4" y="16"/>
                      <a:pt x="1" y="19"/>
                      <a:pt x="1" y="17"/>
                    </a:cubicBezTo>
                    <a:cubicBezTo>
                      <a:pt x="0" y="14"/>
                      <a:pt x="8" y="0"/>
                      <a:pt x="11" y="2"/>
                    </a:cubicBezTo>
                    <a:cubicBezTo>
                      <a:pt x="12" y="3"/>
                      <a:pt x="9" y="8"/>
                      <a:pt x="7"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0" name="Freeform 112">
                <a:extLst>
                  <a:ext uri="{FF2B5EF4-FFF2-40B4-BE49-F238E27FC236}">
                    <a16:creationId xmlns:a16="http://schemas.microsoft.com/office/drawing/2014/main" id="{BAD8194B-5215-4144-8562-E212CBD0F0E7}"/>
                  </a:ext>
                </a:extLst>
              </p:cNvPr>
              <p:cNvSpPr>
                <a:spLocks/>
              </p:cNvSpPr>
              <p:nvPr/>
            </p:nvSpPr>
            <p:spPr bwMode="auto">
              <a:xfrm>
                <a:off x="3923" y="1643"/>
                <a:ext cx="20" cy="25"/>
              </a:xfrm>
              <a:custGeom>
                <a:avLst/>
                <a:gdLst>
                  <a:gd name="T0" fmla="*/ 7 w 14"/>
                  <a:gd name="T1" fmla="*/ 10 h 17"/>
                  <a:gd name="T2" fmla="*/ 1 w 14"/>
                  <a:gd name="T3" fmla="*/ 15 h 17"/>
                  <a:gd name="T4" fmla="*/ 13 w 14"/>
                  <a:gd name="T5" fmla="*/ 1 h 17"/>
                  <a:gd name="T6" fmla="*/ 7 w 14"/>
                  <a:gd name="T7" fmla="*/ 10 h 17"/>
                </a:gdLst>
                <a:ahLst/>
                <a:cxnLst>
                  <a:cxn ang="0">
                    <a:pos x="T0" y="T1"/>
                  </a:cxn>
                  <a:cxn ang="0">
                    <a:pos x="T2" y="T3"/>
                  </a:cxn>
                  <a:cxn ang="0">
                    <a:pos x="T4" y="T5"/>
                  </a:cxn>
                  <a:cxn ang="0">
                    <a:pos x="T6" y="T7"/>
                  </a:cxn>
                </a:cxnLst>
                <a:rect l="0" t="0" r="r" b="b"/>
                <a:pathLst>
                  <a:path w="14" h="17">
                    <a:moveTo>
                      <a:pt x="7" y="10"/>
                    </a:moveTo>
                    <a:cubicBezTo>
                      <a:pt x="4" y="15"/>
                      <a:pt x="1" y="17"/>
                      <a:pt x="1" y="15"/>
                    </a:cubicBezTo>
                    <a:cubicBezTo>
                      <a:pt x="0" y="13"/>
                      <a:pt x="10" y="0"/>
                      <a:pt x="13" y="1"/>
                    </a:cubicBezTo>
                    <a:cubicBezTo>
                      <a:pt x="14" y="2"/>
                      <a:pt x="10" y="7"/>
                      <a:pt x="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1" name="Freeform 113">
                <a:extLst>
                  <a:ext uri="{FF2B5EF4-FFF2-40B4-BE49-F238E27FC236}">
                    <a16:creationId xmlns:a16="http://schemas.microsoft.com/office/drawing/2014/main" id="{9D18CD72-BB7E-4139-8F24-2522A5894949}"/>
                  </a:ext>
                </a:extLst>
              </p:cNvPr>
              <p:cNvSpPr>
                <a:spLocks/>
              </p:cNvSpPr>
              <p:nvPr/>
            </p:nvSpPr>
            <p:spPr bwMode="auto">
              <a:xfrm>
                <a:off x="3889" y="1685"/>
                <a:ext cx="19" cy="26"/>
              </a:xfrm>
              <a:custGeom>
                <a:avLst/>
                <a:gdLst>
                  <a:gd name="T0" fmla="*/ 7 w 13"/>
                  <a:gd name="T1" fmla="*/ 11 h 18"/>
                  <a:gd name="T2" fmla="*/ 1 w 13"/>
                  <a:gd name="T3" fmla="*/ 16 h 18"/>
                  <a:gd name="T4" fmla="*/ 12 w 13"/>
                  <a:gd name="T5" fmla="*/ 2 h 18"/>
                  <a:gd name="T6" fmla="*/ 7 w 13"/>
                  <a:gd name="T7" fmla="*/ 11 h 18"/>
                </a:gdLst>
                <a:ahLst/>
                <a:cxnLst>
                  <a:cxn ang="0">
                    <a:pos x="T0" y="T1"/>
                  </a:cxn>
                  <a:cxn ang="0">
                    <a:pos x="T2" y="T3"/>
                  </a:cxn>
                  <a:cxn ang="0">
                    <a:pos x="T4" y="T5"/>
                  </a:cxn>
                  <a:cxn ang="0">
                    <a:pos x="T6" y="T7"/>
                  </a:cxn>
                </a:cxnLst>
                <a:rect l="0" t="0" r="r" b="b"/>
                <a:pathLst>
                  <a:path w="13" h="18">
                    <a:moveTo>
                      <a:pt x="7" y="11"/>
                    </a:moveTo>
                    <a:cubicBezTo>
                      <a:pt x="4" y="16"/>
                      <a:pt x="1" y="18"/>
                      <a:pt x="1" y="16"/>
                    </a:cubicBezTo>
                    <a:cubicBezTo>
                      <a:pt x="0" y="14"/>
                      <a:pt x="9" y="0"/>
                      <a:pt x="12" y="2"/>
                    </a:cubicBezTo>
                    <a:cubicBezTo>
                      <a:pt x="13" y="3"/>
                      <a:pt x="10" y="8"/>
                      <a:pt x="7"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2" name="Freeform 114">
                <a:extLst>
                  <a:ext uri="{FF2B5EF4-FFF2-40B4-BE49-F238E27FC236}">
                    <a16:creationId xmlns:a16="http://schemas.microsoft.com/office/drawing/2014/main" id="{700E9D12-0C43-423D-A3FA-5FDB3C263AD9}"/>
                  </a:ext>
                </a:extLst>
              </p:cNvPr>
              <p:cNvSpPr>
                <a:spLocks/>
              </p:cNvSpPr>
              <p:nvPr/>
            </p:nvSpPr>
            <p:spPr bwMode="auto">
              <a:xfrm>
                <a:off x="3959" y="1603"/>
                <a:ext cx="20" cy="23"/>
              </a:xfrm>
              <a:custGeom>
                <a:avLst/>
                <a:gdLst>
                  <a:gd name="T0" fmla="*/ 8 w 14"/>
                  <a:gd name="T1" fmla="*/ 10 h 16"/>
                  <a:gd name="T2" fmla="*/ 0 w 14"/>
                  <a:gd name="T3" fmla="*/ 14 h 16"/>
                  <a:gd name="T4" fmla="*/ 13 w 14"/>
                  <a:gd name="T5" fmla="*/ 1 h 16"/>
                  <a:gd name="T6" fmla="*/ 8 w 14"/>
                  <a:gd name="T7" fmla="*/ 10 h 16"/>
                </a:gdLst>
                <a:ahLst/>
                <a:cxnLst>
                  <a:cxn ang="0">
                    <a:pos x="T0" y="T1"/>
                  </a:cxn>
                  <a:cxn ang="0">
                    <a:pos x="T2" y="T3"/>
                  </a:cxn>
                  <a:cxn ang="0">
                    <a:pos x="T4" y="T5"/>
                  </a:cxn>
                  <a:cxn ang="0">
                    <a:pos x="T6" y="T7"/>
                  </a:cxn>
                </a:cxnLst>
                <a:rect l="0" t="0" r="r" b="b"/>
                <a:pathLst>
                  <a:path w="14" h="16">
                    <a:moveTo>
                      <a:pt x="8" y="10"/>
                    </a:moveTo>
                    <a:cubicBezTo>
                      <a:pt x="4" y="14"/>
                      <a:pt x="0" y="16"/>
                      <a:pt x="0" y="14"/>
                    </a:cubicBezTo>
                    <a:cubicBezTo>
                      <a:pt x="0" y="12"/>
                      <a:pt x="11" y="0"/>
                      <a:pt x="13" y="1"/>
                    </a:cubicBezTo>
                    <a:cubicBezTo>
                      <a:pt x="14" y="2"/>
                      <a:pt x="10" y="7"/>
                      <a:pt x="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3" name="Freeform 115">
                <a:extLst>
                  <a:ext uri="{FF2B5EF4-FFF2-40B4-BE49-F238E27FC236}">
                    <a16:creationId xmlns:a16="http://schemas.microsoft.com/office/drawing/2014/main" id="{42788C6D-B4AB-497A-8935-984D71EB3451}"/>
                  </a:ext>
                </a:extLst>
              </p:cNvPr>
              <p:cNvSpPr>
                <a:spLocks/>
              </p:cNvSpPr>
              <p:nvPr/>
            </p:nvSpPr>
            <p:spPr bwMode="auto">
              <a:xfrm>
                <a:off x="3914" y="1671"/>
                <a:ext cx="19" cy="26"/>
              </a:xfrm>
              <a:custGeom>
                <a:avLst/>
                <a:gdLst>
                  <a:gd name="T0" fmla="*/ 8 w 13"/>
                  <a:gd name="T1" fmla="*/ 11 h 18"/>
                  <a:gd name="T2" fmla="*/ 0 w 13"/>
                  <a:gd name="T3" fmla="*/ 15 h 18"/>
                  <a:gd name="T4" fmla="*/ 12 w 13"/>
                  <a:gd name="T5" fmla="*/ 1 h 18"/>
                  <a:gd name="T6" fmla="*/ 8 w 13"/>
                  <a:gd name="T7" fmla="*/ 11 h 18"/>
                </a:gdLst>
                <a:ahLst/>
                <a:cxnLst>
                  <a:cxn ang="0">
                    <a:pos x="T0" y="T1"/>
                  </a:cxn>
                  <a:cxn ang="0">
                    <a:pos x="T2" y="T3"/>
                  </a:cxn>
                  <a:cxn ang="0">
                    <a:pos x="T4" y="T5"/>
                  </a:cxn>
                  <a:cxn ang="0">
                    <a:pos x="T6" y="T7"/>
                  </a:cxn>
                </a:cxnLst>
                <a:rect l="0" t="0" r="r" b="b"/>
                <a:pathLst>
                  <a:path w="13" h="18">
                    <a:moveTo>
                      <a:pt x="8" y="11"/>
                    </a:moveTo>
                    <a:cubicBezTo>
                      <a:pt x="4" y="15"/>
                      <a:pt x="1" y="18"/>
                      <a:pt x="0" y="15"/>
                    </a:cubicBezTo>
                    <a:cubicBezTo>
                      <a:pt x="0" y="12"/>
                      <a:pt x="9" y="0"/>
                      <a:pt x="12" y="1"/>
                    </a:cubicBezTo>
                    <a:cubicBezTo>
                      <a:pt x="13" y="2"/>
                      <a:pt x="10" y="7"/>
                      <a:pt x="8"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4" name="Freeform 116">
                <a:extLst>
                  <a:ext uri="{FF2B5EF4-FFF2-40B4-BE49-F238E27FC236}">
                    <a16:creationId xmlns:a16="http://schemas.microsoft.com/office/drawing/2014/main" id="{2735B159-8E03-4D70-8F31-EE326787CC89}"/>
                  </a:ext>
                </a:extLst>
              </p:cNvPr>
              <p:cNvSpPr>
                <a:spLocks/>
              </p:cNvSpPr>
              <p:nvPr/>
            </p:nvSpPr>
            <p:spPr bwMode="auto">
              <a:xfrm>
                <a:off x="3882" y="1714"/>
                <a:ext cx="19" cy="28"/>
              </a:xfrm>
              <a:custGeom>
                <a:avLst/>
                <a:gdLst>
                  <a:gd name="T0" fmla="*/ 8 w 13"/>
                  <a:gd name="T1" fmla="*/ 12 h 19"/>
                  <a:gd name="T2" fmla="*/ 1 w 13"/>
                  <a:gd name="T3" fmla="*/ 17 h 19"/>
                  <a:gd name="T4" fmla="*/ 12 w 13"/>
                  <a:gd name="T5" fmla="*/ 2 h 19"/>
                  <a:gd name="T6" fmla="*/ 8 w 13"/>
                  <a:gd name="T7" fmla="*/ 12 h 19"/>
                </a:gdLst>
                <a:ahLst/>
                <a:cxnLst>
                  <a:cxn ang="0">
                    <a:pos x="T0" y="T1"/>
                  </a:cxn>
                  <a:cxn ang="0">
                    <a:pos x="T2" y="T3"/>
                  </a:cxn>
                  <a:cxn ang="0">
                    <a:pos x="T4" y="T5"/>
                  </a:cxn>
                  <a:cxn ang="0">
                    <a:pos x="T6" y="T7"/>
                  </a:cxn>
                </a:cxnLst>
                <a:rect l="0" t="0" r="r" b="b"/>
                <a:pathLst>
                  <a:path w="13" h="19">
                    <a:moveTo>
                      <a:pt x="8" y="12"/>
                    </a:moveTo>
                    <a:cubicBezTo>
                      <a:pt x="4" y="17"/>
                      <a:pt x="1" y="19"/>
                      <a:pt x="1" y="17"/>
                    </a:cubicBezTo>
                    <a:cubicBezTo>
                      <a:pt x="0" y="13"/>
                      <a:pt x="9" y="0"/>
                      <a:pt x="12" y="2"/>
                    </a:cubicBezTo>
                    <a:cubicBezTo>
                      <a:pt x="13" y="3"/>
                      <a:pt x="10" y="8"/>
                      <a:pt x="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5" name="Freeform 117">
                <a:extLst>
                  <a:ext uri="{FF2B5EF4-FFF2-40B4-BE49-F238E27FC236}">
                    <a16:creationId xmlns:a16="http://schemas.microsoft.com/office/drawing/2014/main" id="{48084AD3-6E2E-4D4E-937F-1D737ED7EFE3}"/>
                  </a:ext>
                </a:extLst>
              </p:cNvPr>
              <p:cNvSpPr>
                <a:spLocks/>
              </p:cNvSpPr>
              <p:nvPr/>
            </p:nvSpPr>
            <p:spPr bwMode="auto">
              <a:xfrm>
                <a:off x="3985" y="1590"/>
                <a:ext cx="22" cy="22"/>
              </a:xfrm>
              <a:custGeom>
                <a:avLst/>
                <a:gdLst>
                  <a:gd name="T0" fmla="*/ 8 w 15"/>
                  <a:gd name="T1" fmla="*/ 9 h 15"/>
                  <a:gd name="T2" fmla="*/ 0 w 15"/>
                  <a:gd name="T3" fmla="*/ 13 h 15"/>
                  <a:gd name="T4" fmla="*/ 14 w 15"/>
                  <a:gd name="T5" fmla="*/ 1 h 15"/>
                  <a:gd name="T6" fmla="*/ 8 w 15"/>
                  <a:gd name="T7" fmla="*/ 9 h 15"/>
                </a:gdLst>
                <a:ahLst/>
                <a:cxnLst>
                  <a:cxn ang="0">
                    <a:pos x="T0" y="T1"/>
                  </a:cxn>
                  <a:cxn ang="0">
                    <a:pos x="T2" y="T3"/>
                  </a:cxn>
                  <a:cxn ang="0">
                    <a:pos x="T4" y="T5"/>
                  </a:cxn>
                  <a:cxn ang="0">
                    <a:pos x="T6" y="T7"/>
                  </a:cxn>
                </a:cxnLst>
                <a:rect l="0" t="0" r="r" b="b"/>
                <a:pathLst>
                  <a:path w="15" h="15">
                    <a:moveTo>
                      <a:pt x="8" y="9"/>
                    </a:moveTo>
                    <a:cubicBezTo>
                      <a:pt x="4" y="13"/>
                      <a:pt x="0" y="15"/>
                      <a:pt x="0" y="13"/>
                    </a:cubicBezTo>
                    <a:cubicBezTo>
                      <a:pt x="1" y="10"/>
                      <a:pt x="11" y="0"/>
                      <a:pt x="14" y="1"/>
                    </a:cubicBezTo>
                    <a:cubicBezTo>
                      <a:pt x="15" y="2"/>
                      <a:pt x="11" y="7"/>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6" name="Freeform 118">
                <a:extLst>
                  <a:ext uri="{FF2B5EF4-FFF2-40B4-BE49-F238E27FC236}">
                    <a16:creationId xmlns:a16="http://schemas.microsoft.com/office/drawing/2014/main" id="{11661046-5721-40EE-964E-DB87C2C9D8B1}"/>
                  </a:ext>
                </a:extLst>
              </p:cNvPr>
              <p:cNvSpPr>
                <a:spLocks/>
              </p:cNvSpPr>
              <p:nvPr/>
            </p:nvSpPr>
            <p:spPr bwMode="auto">
              <a:xfrm>
                <a:off x="3949" y="1629"/>
                <a:ext cx="20" cy="25"/>
              </a:xfrm>
              <a:custGeom>
                <a:avLst/>
                <a:gdLst>
                  <a:gd name="T0" fmla="*/ 8 w 14"/>
                  <a:gd name="T1" fmla="*/ 10 h 17"/>
                  <a:gd name="T2" fmla="*/ 0 w 14"/>
                  <a:gd name="T3" fmla="*/ 15 h 17"/>
                  <a:gd name="T4" fmla="*/ 13 w 14"/>
                  <a:gd name="T5" fmla="*/ 1 h 17"/>
                  <a:gd name="T6" fmla="*/ 8 w 14"/>
                  <a:gd name="T7" fmla="*/ 10 h 17"/>
                </a:gdLst>
                <a:ahLst/>
                <a:cxnLst>
                  <a:cxn ang="0">
                    <a:pos x="T0" y="T1"/>
                  </a:cxn>
                  <a:cxn ang="0">
                    <a:pos x="T2" y="T3"/>
                  </a:cxn>
                  <a:cxn ang="0">
                    <a:pos x="T4" y="T5"/>
                  </a:cxn>
                  <a:cxn ang="0">
                    <a:pos x="T6" y="T7"/>
                  </a:cxn>
                </a:cxnLst>
                <a:rect l="0" t="0" r="r" b="b"/>
                <a:pathLst>
                  <a:path w="14" h="17">
                    <a:moveTo>
                      <a:pt x="8" y="10"/>
                    </a:moveTo>
                    <a:cubicBezTo>
                      <a:pt x="4" y="15"/>
                      <a:pt x="0" y="17"/>
                      <a:pt x="0" y="15"/>
                    </a:cubicBezTo>
                    <a:cubicBezTo>
                      <a:pt x="0" y="11"/>
                      <a:pt x="10" y="0"/>
                      <a:pt x="13" y="1"/>
                    </a:cubicBezTo>
                    <a:cubicBezTo>
                      <a:pt x="14" y="2"/>
                      <a:pt x="10" y="7"/>
                      <a:pt x="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7" name="Freeform 119">
                <a:extLst>
                  <a:ext uri="{FF2B5EF4-FFF2-40B4-BE49-F238E27FC236}">
                    <a16:creationId xmlns:a16="http://schemas.microsoft.com/office/drawing/2014/main" id="{22B86DF6-D761-4E28-839D-BE3B3AF0DA3B}"/>
                  </a:ext>
                </a:extLst>
              </p:cNvPr>
              <p:cNvSpPr>
                <a:spLocks/>
              </p:cNvSpPr>
              <p:nvPr/>
            </p:nvSpPr>
            <p:spPr bwMode="auto">
              <a:xfrm>
                <a:off x="3878" y="1743"/>
                <a:ext cx="17" cy="28"/>
              </a:xfrm>
              <a:custGeom>
                <a:avLst/>
                <a:gdLst>
                  <a:gd name="T0" fmla="*/ 8 w 12"/>
                  <a:gd name="T1" fmla="*/ 12 h 19"/>
                  <a:gd name="T2" fmla="*/ 0 w 12"/>
                  <a:gd name="T3" fmla="*/ 17 h 19"/>
                  <a:gd name="T4" fmla="*/ 11 w 12"/>
                  <a:gd name="T5" fmla="*/ 2 h 19"/>
                  <a:gd name="T6" fmla="*/ 8 w 12"/>
                  <a:gd name="T7" fmla="*/ 12 h 19"/>
                </a:gdLst>
                <a:ahLst/>
                <a:cxnLst>
                  <a:cxn ang="0">
                    <a:pos x="T0" y="T1"/>
                  </a:cxn>
                  <a:cxn ang="0">
                    <a:pos x="T2" y="T3"/>
                  </a:cxn>
                  <a:cxn ang="0">
                    <a:pos x="T4" y="T5"/>
                  </a:cxn>
                  <a:cxn ang="0">
                    <a:pos x="T6" y="T7"/>
                  </a:cxn>
                </a:cxnLst>
                <a:rect l="0" t="0" r="r" b="b"/>
                <a:pathLst>
                  <a:path w="12" h="19">
                    <a:moveTo>
                      <a:pt x="8" y="12"/>
                    </a:moveTo>
                    <a:cubicBezTo>
                      <a:pt x="4" y="17"/>
                      <a:pt x="1" y="19"/>
                      <a:pt x="0" y="17"/>
                    </a:cubicBezTo>
                    <a:cubicBezTo>
                      <a:pt x="0" y="13"/>
                      <a:pt x="7" y="0"/>
                      <a:pt x="11" y="2"/>
                    </a:cubicBezTo>
                    <a:cubicBezTo>
                      <a:pt x="12" y="3"/>
                      <a:pt x="10" y="8"/>
                      <a:pt x="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8" name="Freeform 120">
                <a:extLst>
                  <a:ext uri="{FF2B5EF4-FFF2-40B4-BE49-F238E27FC236}">
                    <a16:creationId xmlns:a16="http://schemas.microsoft.com/office/drawing/2014/main" id="{A30A9E7A-2CC4-48F1-8180-595FEC66533D}"/>
                  </a:ext>
                </a:extLst>
              </p:cNvPr>
              <p:cNvSpPr>
                <a:spLocks/>
              </p:cNvSpPr>
              <p:nvPr/>
            </p:nvSpPr>
            <p:spPr bwMode="auto">
              <a:xfrm>
                <a:off x="3940" y="1655"/>
                <a:ext cx="19" cy="25"/>
              </a:xfrm>
              <a:custGeom>
                <a:avLst/>
                <a:gdLst>
                  <a:gd name="T0" fmla="*/ 8 w 13"/>
                  <a:gd name="T1" fmla="*/ 10 h 17"/>
                  <a:gd name="T2" fmla="*/ 0 w 13"/>
                  <a:gd name="T3" fmla="*/ 15 h 17"/>
                  <a:gd name="T4" fmla="*/ 12 w 13"/>
                  <a:gd name="T5" fmla="*/ 1 h 17"/>
                  <a:gd name="T6" fmla="*/ 8 w 13"/>
                  <a:gd name="T7" fmla="*/ 10 h 17"/>
                </a:gdLst>
                <a:ahLst/>
                <a:cxnLst>
                  <a:cxn ang="0">
                    <a:pos x="T0" y="T1"/>
                  </a:cxn>
                  <a:cxn ang="0">
                    <a:pos x="T2" y="T3"/>
                  </a:cxn>
                  <a:cxn ang="0">
                    <a:pos x="T4" y="T5"/>
                  </a:cxn>
                  <a:cxn ang="0">
                    <a:pos x="T6" y="T7"/>
                  </a:cxn>
                </a:cxnLst>
                <a:rect l="0" t="0" r="r" b="b"/>
                <a:pathLst>
                  <a:path w="13" h="17">
                    <a:moveTo>
                      <a:pt x="8" y="10"/>
                    </a:moveTo>
                    <a:cubicBezTo>
                      <a:pt x="4" y="15"/>
                      <a:pt x="0" y="17"/>
                      <a:pt x="0" y="15"/>
                    </a:cubicBezTo>
                    <a:cubicBezTo>
                      <a:pt x="0" y="12"/>
                      <a:pt x="9" y="0"/>
                      <a:pt x="12" y="1"/>
                    </a:cubicBezTo>
                    <a:cubicBezTo>
                      <a:pt x="13" y="2"/>
                      <a:pt x="10" y="7"/>
                      <a:pt x="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9" name="Freeform 121">
                <a:extLst>
                  <a:ext uri="{FF2B5EF4-FFF2-40B4-BE49-F238E27FC236}">
                    <a16:creationId xmlns:a16="http://schemas.microsoft.com/office/drawing/2014/main" id="{06C01F11-5F12-4F06-A54A-B28C8AF124AE}"/>
                  </a:ext>
                </a:extLst>
              </p:cNvPr>
              <p:cNvSpPr>
                <a:spLocks/>
              </p:cNvSpPr>
              <p:nvPr/>
            </p:nvSpPr>
            <p:spPr bwMode="auto">
              <a:xfrm>
                <a:off x="3907" y="1698"/>
                <a:ext cx="19" cy="27"/>
              </a:xfrm>
              <a:custGeom>
                <a:avLst/>
                <a:gdLst>
                  <a:gd name="T0" fmla="*/ 8 w 13"/>
                  <a:gd name="T1" fmla="*/ 11 h 18"/>
                  <a:gd name="T2" fmla="*/ 1 w 13"/>
                  <a:gd name="T3" fmla="*/ 16 h 18"/>
                  <a:gd name="T4" fmla="*/ 12 w 13"/>
                  <a:gd name="T5" fmla="*/ 1 h 18"/>
                  <a:gd name="T6" fmla="*/ 8 w 13"/>
                  <a:gd name="T7" fmla="*/ 11 h 18"/>
                </a:gdLst>
                <a:ahLst/>
                <a:cxnLst>
                  <a:cxn ang="0">
                    <a:pos x="T0" y="T1"/>
                  </a:cxn>
                  <a:cxn ang="0">
                    <a:pos x="T2" y="T3"/>
                  </a:cxn>
                  <a:cxn ang="0">
                    <a:pos x="T4" y="T5"/>
                  </a:cxn>
                  <a:cxn ang="0">
                    <a:pos x="T6" y="T7"/>
                  </a:cxn>
                </a:cxnLst>
                <a:rect l="0" t="0" r="r" b="b"/>
                <a:pathLst>
                  <a:path w="13" h="18">
                    <a:moveTo>
                      <a:pt x="8" y="11"/>
                    </a:moveTo>
                    <a:cubicBezTo>
                      <a:pt x="5" y="16"/>
                      <a:pt x="1" y="18"/>
                      <a:pt x="1" y="16"/>
                    </a:cubicBezTo>
                    <a:cubicBezTo>
                      <a:pt x="0" y="12"/>
                      <a:pt x="8" y="0"/>
                      <a:pt x="12" y="1"/>
                    </a:cubicBezTo>
                    <a:cubicBezTo>
                      <a:pt x="13" y="2"/>
                      <a:pt x="11" y="8"/>
                      <a:pt x="8"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0" name="Freeform 122">
                <a:extLst>
                  <a:ext uri="{FF2B5EF4-FFF2-40B4-BE49-F238E27FC236}">
                    <a16:creationId xmlns:a16="http://schemas.microsoft.com/office/drawing/2014/main" id="{D568865F-EA56-45B5-925A-B70E45F1FB95}"/>
                  </a:ext>
                </a:extLst>
              </p:cNvPr>
              <p:cNvSpPr>
                <a:spLocks/>
              </p:cNvSpPr>
              <p:nvPr/>
            </p:nvSpPr>
            <p:spPr bwMode="auto">
              <a:xfrm>
                <a:off x="4012" y="1575"/>
                <a:ext cx="22" cy="22"/>
              </a:xfrm>
              <a:custGeom>
                <a:avLst/>
                <a:gdLst>
                  <a:gd name="T0" fmla="*/ 8 w 15"/>
                  <a:gd name="T1" fmla="*/ 9 h 15"/>
                  <a:gd name="T2" fmla="*/ 0 w 15"/>
                  <a:gd name="T3" fmla="*/ 13 h 15"/>
                  <a:gd name="T4" fmla="*/ 14 w 15"/>
                  <a:gd name="T5" fmla="*/ 1 h 15"/>
                  <a:gd name="T6" fmla="*/ 8 w 15"/>
                  <a:gd name="T7" fmla="*/ 9 h 15"/>
                </a:gdLst>
                <a:ahLst/>
                <a:cxnLst>
                  <a:cxn ang="0">
                    <a:pos x="T0" y="T1"/>
                  </a:cxn>
                  <a:cxn ang="0">
                    <a:pos x="T2" y="T3"/>
                  </a:cxn>
                  <a:cxn ang="0">
                    <a:pos x="T4" y="T5"/>
                  </a:cxn>
                  <a:cxn ang="0">
                    <a:pos x="T6" y="T7"/>
                  </a:cxn>
                </a:cxnLst>
                <a:rect l="0" t="0" r="r" b="b"/>
                <a:pathLst>
                  <a:path w="15" h="15">
                    <a:moveTo>
                      <a:pt x="8" y="9"/>
                    </a:moveTo>
                    <a:cubicBezTo>
                      <a:pt x="4" y="13"/>
                      <a:pt x="0" y="15"/>
                      <a:pt x="0" y="13"/>
                    </a:cubicBezTo>
                    <a:cubicBezTo>
                      <a:pt x="0" y="10"/>
                      <a:pt x="11" y="0"/>
                      <a:pt x="14" y="1"/>
                    </a:cubicBezTo>
                    <a:cubicBezTo>
                      <a:pt x="15" y="2"/>
                      <a:pt x="11" y="7"/>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1" name="Freeform 123">
                <a:extLst>
                  <a:ext uri="{FF2B5EF4-FFF2-40B4-BE49-F238E27FC236}">
                    <a16:creationId xmlns:a16="http://schemas.microsoft.com/office/drawing/2014/main" id="{83B19645-4FBD-4EF7-8125-1B0379E31B4B}"/>
                  </a:ext>
                </a:extLst>
              </p:cNvPr>
              <p:cNvSpPr>
                <a:spLocks/>
              </p:cNvSpPr>
              <p:nvPr/>
            </p:nvSpPr>
            <p:spPr bwMode="auto">
              <a:xfrm>
                <a:off x="3975" y="1614"/>
                <a:ext cx="20" cy="24"/>
              </a:xfrm>
              <a:custGeom>
                <a:avLst/>
                <a:gdLst>
                  <a:gd name="T0" fmla="*/ 8 w 14"/>
                  <a:gd name="T1" fmla="*/ 9 h 16"/>
                  <a:gd name="T2" fmla="*/ 0 w 14"/>
                  <a:gd name="T3" fmla="*/ 14 h 16"/>
                  <a:gd name="T4" fmla="*/ 13 w 14"/>
                  <a:gd name="T5" fmla="*/ 1 h 16"/>
                  <a:gd name="T6" fmla="*/ 8 w 14"/>
                  <a:gd name="T7" fmla="*/ 9 h 16"/>
                </a:gdLst>
                <a:ahLst/>
                <a:cxnLst>
                  <a:cxn ang="0">
                    <a:pos x="T0" y="T1"/>
                  </a:cxn>
                  <a:cxn ang="0">
                    <a:pos x="T2" y="T3"/>
                  </a:cxn>
                  <a:cxn ang="0">
                    <a:pos x="T4" y="T5"/>
                  </a:cxn>
                  <a:cxn ang="0">
                    <a:pos x="T6" y="T7"/>
                  </a:cxn>
                </a:cxnLst>
                <a:rect l="0" t="0" r="r" b="b"/>
                <a:pathLst>
                  <a:path w="14" h="16">
                    <a:moveTo>
                      <a:pt x="8" y="9"/>
                    </a:moveTo>
                    <a:cubicBezTo>
                      <a:pt x="4" y="14"/>
                      <a:pt x="0" y="16"/>
                      <a:pt x="0" y="14"/>
                    </a:cubicBezTo>
                    <a:cubicBezTo>
                      <a:pt x="0" y="11"/>
                      <a:pt x="10" y="0"/>
                      <a:pt x="13" y="1"/>
                    </a:cubicBezTo>
                    <a:cubicBezTo>
                      <a:pt x="14" y="2"/>
                      <a:pt x="11" y="7"/>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2" name="Freeform 124">
                <a:extLst>
                  <a:ext uri="{FF2B5EF4-FFF2-40B4-BE49-F238E27FC236}">
                    <a16:creationId xmlns:a16="http://schemas.microsoft.com/office/drawing/2014/main" id="{510C9870-00C4-4F0F-BE0D-D0025CD74400}"/>
                  </a:ext>
                </a:extLst>
              </p:cNvPr>
              <p:cNvSpPr>
                <a:spLocks/>
              </p:cNvSpPr>
              <p:nvPr/>
            </p:nvSpPr>
            <p:spPr bwMode="auto">
              <a:xfrm>
                <a:off x="4147" y="1429"/>
                <a:ext cx="23" cy="12"/>
              </a:xfrm>
              <a:custGeom>
                <a:avLst/>
                <a:gdLst>
                  <a:gd name="T0" fmla="*/ 5 w 16"/>
                  <a:gd name="T1" fmla="*/ 5 h 8"/>
                  <a:gd name="T2" fmla="*/ 0 w 16"/>
                  <a:gd name="T3" fmla="*/ 8 h 8"/>
                  <a:gd name="T4" fmla="*/ 14 w 16"/>
                  <a:gd name="T5" fmla="*/ 1 h 8"/>
                  <a:gd name="T6" fmla="*/ 16 w 16"/>
                  <a:gd name="T7" fmla="*/ 0 h 8"/>
                  <a:gd name="T8" fmla="*/ 15 w 16"/>
                  <a:gd name="T9" fmla="*/ 0 h 8"/>
                  <a:gd name="T10" fmla="*/ 5 w 16"/>
                  <a:gd name="T11" fmla="*/ 5 h 8"/>
                </a:gdLst>
                <a:ahLst/>
                <a:cxnLst>
                  <a:cxn ang="0">
                    <a:pos x="T0" y="T1"/>
                  </a:cxn>
                  <a:cxn ang="0">
                    <a:pos x="T2" y="T3"/>
                  </a:cxn>
                  <a:cxn ang="0">
                    <a:pos x="T4" y="T5"/>
                  </a:cxn>
                  <a:cxn ang="0">
                    <a:pos x="T6" y="T7"/>
                  </a:cxn>
                  <a:cxn ang="0">
                    <a:pos x="T8" y="T9"/>
                  </a:cxn>
                  <a:cxn ang="0">
                    <a:pos x="T10" y="T11"/>
                  </a:cxn>
                </a:cxnLst>
                <a:rect l="0" t="0" r="r" b="b"/>
                <a:pathLst>
                  <a:path w="16" h="8">
                    <a:moveTo>
                      <a:pt x="5" y="5"/>
                    </a:moveTo>
                    <a:cubicBezTo>
                      <a:pt x="3" y="7"/>
                      <a:pt x="1" y="8"/>
                      <a:pt x="0" y="8"/>
                    </a:cubicBezTo>
                    <a:cubicBezTo>
                      <a:pt x="14" y="1"/>
                      <a:pt x="14" y="1"/>
                      <a:pt x="14" y="1"/>
                    </a:cubicBezTo>
                    <a:cubicBezTo>
                      <a:pt x="15" y="1"/>
                      <a:pt x="15" y="0"/>
                      <a:pt x="16" y="0"/>
                    </a:cubicBezTo>
                    <a:cubicBezTo>
                      <a:pt x="16" y="0"/>
                      <a:pt x="16" y="0"/>
                      <a:pt x="15" y="0"/>
                    </a:cubicBezTo>
                    <a:cubicBezTo>
                      <a:pt x="14" y="1"/>
                      <a:pt x="9" y="3"/>
                      <a:pt x="5"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3" name="Freeform 125">
                <a:extLst>
                  <a:ext uri="{FF2B5EF4-FFF2-40B4-BE49-F238E27FC236}">
                    <a16:creationId xmlns:a16="http://schemas.microsoft.com/office/drawing/2014/main" id="{D7D715A2-B2F3-44CB-99D8-AA50745214FA}"/>
                  </a:ext>
                </a:extLst>
              </p:cNvPr>
              <p:cNvSpPr>
                <a:spLocks/>
              </p:cNvSpPr>
              <p:nvPr/>
            </p:nvSpPr>
            <p:spPr bwMode="auto">
              <a:xfrm>
                <a:off x="4086" y="1474"/>
                <a:ext cx="6" cy="4"/>
              </a:xfrm>
              <a:custGeom>
                <a:avLst/>
                <a:gdLst>
                  <a:gd name="T0" fmla="*/ 4 w 4"/>
                  <a:gd name="T1" fmla="*/ 0 h 3"/>
                  <a:gd name="T2" fmla="*/ 0 w 4"/>
                  <a:gd name="T3" fmla="*/ 3 h 3"/>
                  <a:gd name="T4" fmla="*/ 4 w 4"/>
                  <a:gd name="T5" fmla="*/ 0 h 3"/>
                </a:gdLst>
                <a:ahLst/>
                <a:cxnLst>
                  <a:cxn ang="0">
                    <a:pos x="T0" y="T1"/>
                  </a:cxn>
                  <a:cxn ang="0">
                    <a:pos x="T2" y="T3"/>
                  </a:cxn>
                  <a:cxn ang="0">
                    <a:pos x="T4" y="T5"/>
                  </a:cxn>
                </a:cxnLst>
                <a:rect l="0" t="0" r="r" b="b"/>
                <a:pathLst>
                  <a:path w="4" h="3">
                    <a:moveTo>
                      <a:pt x="4" y="0"/>
                    </a:moveTo>
                    <a:cubicBezTo>
                      <a:pt x="2" y="1"/>
                      <a:pt x="1" y="2"/>
                      <a:pt x="0" y="3"/>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4" name="Freeform 126">
                <a:extLst>
                  <a:ext uri="{FF2B5EF4-FFF2-40B4-BE49-F238E27FC236}">
                    <a16:creationId xmlns:a16="http://schemas.microsoft.com/office/drawing/2014/main" id="{8D7B1DFE-727F-4893-BA26-F5373E52346E}"/>
                  </a:ext>
                </a:extLst>
              </p:cNvPr>
              <p:cNvSpPr>
                <a:spLocks/>
              </p:cNvSpPr>
              <p:nvPr/>
            </p:nvSpPr>
            <p:spPr bwMode="auto">
              <a:xfrm>
                <a:off x="4116" y="1445"/>
                <a:ext cx="24" cy="13"/>
              </a:xfrm>
              <a:custGeom>
                <a:avLst/>
                <a:gdLst>
                  <a:gd name="T0" fmla="*/ 6 w 16"/>
                  <a:gd name="T1" fmla="*/ 6 h 9"/>
                  <a:gd name="T2" fmla="*/ 0 w 16"/>
                  <a:gd name="T3" fmla="*/ 9 h 9"/>
                  <a:gd name="T4" fmla="*/ 16 w 16"/>
                  <a:gd name="T5" fmla="*/ 0 h 9"/>
                  <a:gd name="T6" fmla="*/ 16 w 16"/>
                  <a:gd name="T7" fmla="*/ 0 h 9"/>
                  <a:gd name="T8" fmla="*/ 6 w 16"/>
                  <a:gd name="T9" fmla="*/ 6 h 9"/>
                </a:gdLst>
                <a:ahLst/>
                <a:cxnLst>
                  <a:cxn ang="0">
                    <a:pos x="T0" y="T1"/>
                  </a:cxn>
                  <a:cxn ang="0">
                    <a:pos x="T2" y="T3"/>
                  </a:cxn>
                  <a:cxn ang="0">
                    <a:pos x="T4" y="T5"/>
                  </a:cxn>
                  <a:cxn ang="0">
                    <a:pos x="T6" y="T7"/>
                  </a:cxn>
                  <a:cxn ang="0">
                    <a:pos x="T8" y="T9"/>
                  </a:cxn>
                </a:cxnLst>
                <a:rect l="0" t="0" r="r" b="b"/>
                <a:pathLst>
                  <a:path w="16" h="9">
                    <a:moveTo>
                      <a:pt x="6" y="6"/>
                    </a:moveTo>
                    <a:cubicBezTo>
                      <a:pt x="4" y="7"/>
                      <a:pt x="2" y="8"/>
                      <a:pt x="0" y="9"/>
                    </a:cubicBezTo>
                    <a:cubicBezTo>
                      <a:pt x="1" y="9"/>
                      <a:pt x="13" y="2"/>
                      <a:pt x="16" y="0"/>
                    </a:cubicBezTo>
                    <a:cubicBezTo>
                      <a:pt x="16" y="0"/>
                      <a:pt x="16" y="0"/>
                      <a:pt x="16" y="0"/>
                    </a:cubicBezTo>
                    <a:cubicBezTo>
                      <a:pt x="12" y="2"/>
                      <a:pt x="9" y="4"/>
                      <a:pt x="6"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5" name="Freeform 127">
                <a:extLst>
                  <a:ext uri="{FF2B5EF4-FFF2-40B4-BE49-F238E27FC236}">
                    <a16:creationId xmlns:a16="http://schemas.microsoft.com/office/drawing/2014/main" id="{B1CA0388-8FA4-4EB8-96A5-A2867B43DCCB}"/>
                  </a:ext>
                </a:extLst>
              </p:cNvPr>
              <p:cNvSpPr>
                <a:spLocks/>
              </p:cNvSpPr>
              <p:nvPr/>
            </p:nvSpPr>
            <p:spPr bwMode="auto">
              <a:xfrm>
                <a:off x="4089" y="1462"/>
                <a:ext cx="22" cy="15"/>
              </a:xfrm>
              <a:custGeom>
                <a:avLst/>
                <a:gdLst>
                  <a:gd name="T0" fmla="*/ 5 w 15"/>
                  <a:gd name="T1" fmla="*/ 6 h 10"/>
                  <a:gd name="T2" fmla="*/ 0 w 15"/>
                  <a:gd name="T3" fmla="*/ 10 h 10"/>
                  <a:gd name="T4" fmla="*/ 15 w 15"/>
                  <a:gd name="T5" fmla="*/ 0 h 10"/>
                  <a:gd name="T6" fmla="*/ 15 w 15"/>
                  <a:gd name="T7" fmla="*/ 0 h 10"/>
                  <a:gd name="T8" fmla="*/ 5 w 15"/>
                  <a:gd name="T9" fmla="*/ 6 h 10"/>
                </a:gdLst>
                <a:ahLst/>
                <a:cxnLst>
                  <a:cxn ang="0">
                    <a:pos x="T0" y="T1"/>
                  </a:cxn>
                  <a:cxn ang="0">
                    <a:pos x="T2" y="T3"/>
                  </a:cxn>
                  <a:cxn ang="0">
                    <a:pos x="T4" y="T5"/>
                  </a:cxn>
                  <a:cxn ang="0">
                    <a:pos x="T6" y="T7"/>
                  </a:cxn>
                  <a:cxn ang="0">
                    <a:pos x="T8" y="T9"/>
                  </a:cxn>
                </a:cxnLst>
                <a:rect l="0" t="0" r="r" b="b"/>
                <a:pathLst>
                  <a:path w="15" h="10">
                    <a:moveTo>
                      <a:pt x="5" y="6"/>
                    </a:moveTo>
                    <a:cubicBezTo>
                      <a:pt x="1" y="9"/>
                      <a:pt x="0" y="9"/>
                      <a:pt x="0" y="10"/>
                    </a:cubicBezTo>
                    <a:cubicBezTo>
                      <a:pt x="0" y="9"/>
                      <a:pt x="13" y="1"/>
                      <a:pt x="15" y="0"/>
                    </a:cubicBezTo>
                    <a:cubicBezTo>
                      <a:pt x="15" y="0"/>
                      <a:pt x="15" y="0"/>
                      <a:pt x="15" y="0"/>
                    </a:cubicBezTo>
                    <a:cubicBezTo>
                      <a:pt x="14" y="1"/>
                      <a:pt x="13" y="2"/>
                      <a:pt x="5"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6" name="Freeform 128">
                <a:extLst>
                  <a:ext uri="{FF2B5EF4-FFF2-40B4-BE49-F238E27FC236}">
                    <a16:creationId xmlns:a16="http://schemas.microsoft.com/office/drawing/2014/main" id="{63AC228C-5B11-4E47-9E8C-948ADD9EDA20}"/>
                  </a:ext>
                </a:extLst>
              </p:cNvPr>
              <p:cNvSpPr>
                <a:spLocks/>
              </p:cNvSpPr>
              <p:nvPr/>
            </p:nvSpPr>
            <p:spPr bwMode="auto">
              <a:xfrm>
                <a:off x="4046" y="1491"/>
                <a:ext cx="21" cy="15"/>
              </a:xfrm>
              <a:custGeom>
                <a:avLst/>
                <a:gdLst>
                  <a:gd name="T0" fmla="*/ 5 w 15"/>
                  <a:gd name="T1" fmla="*/ 7 h 10"/>
                  <a:gd name="T2" fmla="*/ 0 w 15"/>
                  <a:gd name="T3" fmla="*/ 10 h 10"/>
                  <a:gd name="T4" fmla="*/ 0 w 15"/>
                  <a:gd name="T5" fmla="*/ 10 h 10"/>
                  <a:gd name="T6" fmla="*/ 12 w 15"/>
                  <a:gd name="T7" fmla="*/ 1 h 10"/>
                  <a:gd name="T8" fmla="*/ 13 w 15"/>
                  <a:gd name="T9" fmla="*/ 1 h 10"/>
                  <a:gd name="T10" fmla="*/ 15 w 15"/>
                  <a:gd name="T11" fmla="*/ 0 h 10"/>
                  <a:gd name="T12" fmla="*/ 15 w 15"/>
                  <a:gd name="T13" fmla="*/ 0 h 10"/>
                  <a:gd name="T14" fmla="*/ 5 w 15"/>
                  <a:gd name="T15" fmla="*/ 7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5" y="7"/>
                    </a:moveTo>
                    <a:cubicBezTo>
                      <a:pt x="3" y="8"/>
                      <a:pt x="2" y="9"/>
                      <a:pt x="0" y="10"/>
                    </a:cubicBezTo>
                    <a:cubicBezTo>
                      <a:pt x="0" y="10"/>
                      <a:pt x="0" y="10"/>
                      <a:pt x="0" y="10"/>
                    </a:cubicBezTo>
                    <a:cubicBezTo>
                      <a:pt x="12" y="1"/>
                      <a:pt x="12" y="1"/>
                      <a:pt x="12" y="1"/>
                    </a:cubicBezTo>
                    <a:cubicBezTo>
                      <a:pt x="13" y="1"/>
                      <a:pt x="13" y="1"/>
                      <a:pt x="13" y="1"/>
                    </a:cubicBezTo>
                    <a:cubicBezTo>
                      <a:pt x="14" y="0"/>
                      <a:pt x="14" y="0"/>
                      <a:pt x="15" y="0"/>
                    </a:cubicBezTo>
                    <a:cubicBezTo>
                      <a:pt x="15" y="0"/>
                      <a:pt x="15" y="0"/>
                      <a:pt x="15" y="0"/>
                    </a:cubicBezTo>
                    <a:cubicBezTo>
                      <a:pt x="11" y="2"/>
                      <a:pt x="8" y="4"/>
                      <a:pt x="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7" name="Freeform 129">
                <a:extLst>
                  <a:ext uri="{FF2B5EF4-FFF2-40B4-BE49-F238E27FC236}">
                    <a16:creationId xmlns:a16="http://schemas.microsoft.com/office/drawing/2014/main" id="{3978D5BA-FB3C-4AF9-BFD5-C3B51CAD807D}"/>
                  </a:ext>
                </a:extLst>
              </p:cNvPr>
              <p:cNvSpPr>
                <a:spLocks/>
              </p:cNvSpPr>
              <p:nvPr/>
            </p:nvSpPr>
            <p:spPr bwMode="auto">
              <a:xfrm>
                <a:off x="4134" y="1438"/>
                <a:ext cx="23" cy="11"/>
              </a:xfrm>
              <a:custGeom>
                <a:avLst/>
                <a:gdLst>
                  <a:gd name="T0" fmla="*/ 6 w 16"/>
                  <a:gd name="T1" fmla="*/ 5 h 8"/>
                  <a:gd name="T2" fmla="*/ 0 w 16"/>
                  <a:gd name="T3" fmla="*/ 8 h 8"/>
                  <a:gd name="T4" fmla="*/ 16 w 16"/>
                  <a:gd name="T5" fmla="*/ 0 h 8"/>
                  <a:gd name="T6" fmla="*/ 16 w 16"/>
                  <a:gd name="T7" fmla="*/ 0 h 8"/>
                  <a:gd name="T8" fmla="*/ 6 w 16"/>
                  <a:gd name="T9" fmla="*/ 5 h 8"/>
                </a:gdLst>
                <a:ahLst/>
                <a:cxnLst>
                  <a:cxn ang="0">
                    <a:pos x="T0" y="T1"/>
                  </a:cxn>
                  <a:cxn ang="0">
                    <a:pos x="T2" y="T3"/>
                  </a:cxn>
                  <a:cxn ang="0">
                    <a:pos x="T4" y="T5"/>
                  </a:cxn>
                  <a:cxn ang="0">
                    <a:pos x="T6" y="T7"/>
                  </a:cxn>
                  <a:cxn ang="0">
                    <a:pos x="T8" y="T9"/>
                  </a:cxn>
                </a:cxnLst>
                <a:rect l="0" t="0" r="r" b="b"/>
                <a:pathLst>
                  <a:path w="16" h="8">
                    <a:moveTo>
                      <a:pt x="6" y="5"/>
                    </a:moveTo>
                    <a:cubicBezTo>
                      <a:pt x="0" y="8"/>
                      <a:pt x="0" y="8"/>
                      <a:pt x="0" y="8"/>
                    </a:cubicBezTo>
                    <a:cubicBezTo>
                      <a:pt x="0" y="7"/>
                      <a:pt x="14" y="0"/>
                      <a:pt x="16" y="0"/>
                    </a:cubicBezTo>
                    <a:cubicBezTo>
                      <a:pt x="16" y="0"/>
                      <a:pt x="16" y="0"/>
                      <a:pt x="16" y="0"/>
                    </a:cubicBezTo>
                    <a:cubicBezTo>
                      <a:pt x="15" y="0"/>
                      <a:pt x="11" y="2"/>
                      <a:pt x="6"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8" name="Freeform 130">
                <a:extLst>
                  <a:ext uri="{FF2B5EF4-FFF2-40B4-BE49-F238E27FC236}">
                    <a16:creationId xmlns:a16="http://schemas.microsoft.com/office/drawing/2014/main" id="{DFDC5149-82BC-46FF-81B1-C2B7792A00AC}"/>
                  </a:ext>
                </a:extLst>
              </p:cNvPr>
              <p:cNvSpPr>
                <a:spLocks/>
              </p:cNvSpPr>
              <p:nvPr/>
            </p:nvSpPr>
            <p:spPr bwMode="auto">
              <a:xfrm>
                <a:off x="4060" y="1481"/>
                <a:ext cx="22" cy="16"/>
              </a:xfrm>
              <a:custGeom>
                <a:avLst/>
                <a:gdLst>
                  <a:gd name="T0" fmla="*/ 6 w 15"/>
                  <a:gd name="T1" fmla="*/ 7 h 11"/>
                  <a:gd name="T2" fmla="*/ 0 w 15"/>
                  <a:gd name="T3" fmla="*/ 11 h 11"/>
                  <a:gd name="T4" fmla="*/ 15 w 15"/>
                  <a:gd name="T5" fmla="*/ 0 h 11"/>
                  <a:gd name="T6" fmla="*/ 15 w 15"/>
                  <a:gd name="T7" fmla="*/ 0 h 11"/>
                  <a:gd name="T8" fmla="*/ 6 w 15"/>
                  <a:gd name="T9" fmla="*/ 7 h 11"/>
                </a:gdLst>
                <a:ahLst/>
                <a:cxnLst>
                  <a:cxn ang="0">
                    <a:pos x="T0" y="T1"/>
                  </a:cxn>
                  <a:cxn ang="0">
                    <a:pos x="T2" y="T3"/>
                  </a:cxn>
                  <a:cxn ang="0">
                    <a:pos x="T4" y="T5"/>
                  </a:cxn>
                  <a:cxn ang="0">
                    <a:pos x="T6" y="T7"/>
                  </a:cxn>
                  <a:cxn ang="0">
                    <a:pos x="T8" y="T9"/>
                  </a:cxn>
                </a:cxnLst>
                <a:rect l="0" t="0" r="r" b="b"/>
                <a:pathLst>
                  <a:path w="15" h="11">
                    <a:moveTo>
                      <a:pt x="6" y="7"/>
                    </a:moveTo>
                    <a:cubicBezTo>
                      <a:pt x="1" y="10"/>
                      <a:pt x="0" y="10"/>
                      <a:pt x="0" y="11"/>
                    </a:cubicBezTo>
                    <a:cubicBezTo>
                      <a:pt x="1" y="10"/>
                      <a:pt x="14" y="0"/>
                      <a:pt x="15" y="0"/>
                    </a:cubicBezTo>
                    <a:cubicBezTo>
                      <a:pt x="15" y="0"/>
                      <a:pt x="15" y="0"/>
                      <a:pt x="15" y="0"/>
                    </a:cubicBezTo>
                    <a:cubicBezTo>
                      <a:pt x="14" y="1"/>
                      <a:pt x="7" y="6"/>
                      <a:pt x="6"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9" name="Freeform 131">
                <a:extLst>
                  <a:ext uri="{FF2B5EF4-FFF2-40B4-BE49-F238E27FC236}">
                    <a16:creationId xmlns:a16="http://schemas.microsoft.com/office/drawing/2014/main" id="{6A79E41B-EBAD-443D-BC66-AEF5192DCBCF}"/>
                  </a:ext>
                </a:extLst>
              </p:cNvPr>
              <p:cNvSpPr>
                <a:spLocks/>
              </p:cNvSpPr>
              <p:nvPr/>
            </p:nvSpPr>
            <p:spPr bwMode="auto">
              <a:xfrm>
                <a:off x="4018" y="1512"/>
                <a:ext cx="20" cy="17"/>
              </a:xfrm>
              <a:custGeom>
                <a:avLst/>
                <a:gdLst>
                  <a:gd name="T0" fmla="*/ 5 w 14"/>
                  <a:gd name="T1" fmla="*/ 8 h 12"/>
                  <a:gd name="T2" fmla="*/ 0 w 14"/>
                  <a:gd name="T3" fmla="*/ 12 h 12"/>
                  <a:gd name="T4" fmla="*/ 14 w 14"/>
                  <a:gd name="T5" fmla="*/ 0 h 12"/>
                  <a:gd name="T6" fmla="*/ 14 w 14"/>
                  <a:gd name="T7" fmla="*/ 0 h 12"/>
                  <a:gd name="T8" fmla="*/ 5 w 14"/>
                  <a:gd name="T9" fmla="*/ 8 h 12"/>
                </a:gdLst>
                <a:ahLst/>
                <a:cxnLst>
                  <a:cxn ang="0">
                    <a:pos x="T0" y="T1"/>
                  </a:cxn>
                  <a:cxn ang="0">
                    <a:pos x="T2" y="T3"/>
                  </a:cxn>
                  <a:cxn ang="0">
                    <a:pos x="T4" y="T5"/>
                  </a:cxn>
                  <a:cxn ang="0">
                    <a:pos x="T6" y="T7"/>
                  </a:cxn>
                  <a:cxn ang="0">
                    <a:pos x="T8" y="T9"/>
                  </a:cxn>
                </a:cxnLst>
                <a:rect l="0" t="0" r="r" b="b"/>
                <a:pathLst>
                  <a:path w="14" h="12">
                    <a:moveTo>
                      <a:pt x="5" y="8"/>
                    </a:moveTo>
                    <a:cubicBezTo>
                      <a:pt x="1" y="11"/>
                      <a:pt x="0" y="11"/>
                      <a:pt x="0" y="12"/>
                    </a:cubicBezTo>
                    <a:cubicBezTo>
                      <a:pt x="0" y="11"/>
                      <a:pt x="13" y="1"/>
                      <a:pt x="14" y="0"/>
                    </a:cubicBezTo>
                    <a:cubicBezTo>
                      <a:pt x="14" y="0"/>
                      <a:pt x="14" y="0"/>
                      <a:pt x="14" y="0"/>
                    </a:cubicBezTo>
                    <a:cubicBezTo>
                      <a:pt x="13" y="1"/>
                      <a:pt x="8" y="5"/>
                      <a:pt x="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0" name="Freeform 132">
                <a:extLst>
                  <a:ext uri="{FF2B5EF4-FFF2-40B4-BE49-F238E27FC236}">
                    <a16:creationId xmlns:a16="http://schemas.microsoft.com/office/drawing/2014/main" id="{7A4A8F85-1D8A-4272-92B1-C7C6A8044BCC}"/>
                  </a:ext>
                </a:extLst>
              </p:cNvPr>
              <p:cNvSpPr>
                <a:spLocks/>
              </p:cNvSpPr>
              <p:nvPr/>
            </p:nvSpPr>
            <p:spPr bwMode="auto">
              <a:xfrm>
                <a:off x="4105" y="1454"/>
                <a:ext cx="23" cy="13"/>
              </a:xfrm>
              <a:custGeom>
                <a:avLst/>
                <a:gdLst>
                  <a:gd name="T0" fmla="*/ 6 w 16"/>
                  <a:gd name="T1" fmla="*/ 6 h 9"/>
                  <a:gd name="T2" fmla="*/ 0 w 16"/>
                  <a:gd name="T3" fmla="*/ 9 h 9"/>
                  <a:gd name="T4" fmla="*/ 16 w 16"/>
                  <a:gd name="T5" fmla="*/ 0 h 9"/>
                  <a:gd name="T6" fmla="*/ 16 w 16"/>
                  <a:gd name="T7" fmla="*/ 0 h 9"/>
                  <a:gd name="T8" fmla="*/ 6 w 16"/>
                  <a:gd name="T9" fmla="*/ 6 h 9"/>
                </a:gdLst>
                <a:ahLst/>
                <a:cxnLst>
                  <a:cxn ang="0">
                    <a:pos x="T0" y="T1"/>
                  </a:cxn>
                  <a:cxn ang="0">
                    <a:pos x="T2" y="T3"/>
                  </a:cxn>
                  <a:cxn ang="0">
                    <a:pos x="T4" y="T5"/>
                  </a:cxn>
                  <a:cxn ang="0">
                    <a:pos x="T6" y="T7"/>
                  </a:cxn>
                  <a:cxn ang="0">
                    <a:pos x="T8" y="T9"/>
                  </a:cxn>
                </a:cxnLst>
                <a:rect l="0" t="0" r="r" b="b"/>
                <a:pathLst>
                  <a:path w="16" h="9">
                    <a:moveTo>
                      <a:pt x="6" y="6"/>
                    </a:moveTo>
                    <a:cubicBezTo>
                      <a:pt x="3" y="8"/>
                      <a:pt x="0" y="9"/>
                      <a:pt x="0" y="9"/>
                    </a:cubicBezTo>
                    <a:cubicBezTo>
                      <a:pt x="0" y="9"/>
                      <a:pt x="14" y="0"/>
                      <a:pt x="16" y="0"/>
                    </a:cubicBezTo>
                    <a:cubicBezTo>
                      <a:pt x="16" y="0"/>
                      <a:pt x="16" y="0"/>
                      <a:pt x="16" y="0"/>
                    </a:cubicBezTo>
                    <a:cubicBezTo>
                      <a:pt x="15" y="1"/>
                      <a:pt x="7" y="6"/>
                      <a:pt x="6"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1" name="Freeform 133">
                <a:extLst>
                  <a:ext uri="{FF2B5EF4-FFF2-40B4-BE49-F238E27FC236}">
                    <a16:creationId xmlns:a16="http://schemas.microsoft.com/office/drawing/2014/main" id="{D9601362-6CD2-4A58-A96D-9ED1832D7278}"/>
                  </a:ext>
                </a:extLst>
              </p:cNvPr>
              <p:cNvSpPr>
                <a:spLocks/>
              </p:cNvSpPr>
              <p:nvPr/>
            </p:nvSpPr>
            <p:spPr bwMode="auto">
              <a:xfrm>
                <a:off x="4079" y="1471"/>
                <a:ext cx="22" cy="14"/>
              </a:xfrm>
              <a:custGeom>
                <a:avLst/>
                <a:gdLst>
                  <a:gd name="T0" fmla="*/ 6 w 15"/>
                  <a:gd name="T1" fmla="*/ 7 h 10"/>
                  <a:gd name="T2" fmla="*/ 0 w 15"/>
                  <a:gd name="T3" fmla="*/ 10 h 10"/>
                  <a:gd name="T4" fmla="*/ 15 w 15"/>
                  <a:gd name="T5" fmla="*/ 0 h 10"/>
                  <a:gd name="T6" fmla="*/ 15 w 15"/>
                  <a:gd name="T7" fmla="*/ 0 h 10"/>
                  <a:gd name="T8" fmla="*/ 6 w 15"/>
                  <a:gd name="T9" fmla="*/ 7 h 10"/>
                </a:gdLst>
                <a:ahLst/>
                <a:cxnLst>
                  <a:cxn ang="0">
                    <a:pos x="T0" y="T1"/>
                  </a:cxn>
                  <a:cxn ang="0">
                    <a:pos x="T2" y="T3"/>
                  </a:cxn>
                  <a:cxn ang="0">
                    <a:pos x="T4" y="T5"/>
                  </a:cxn>
                  <a:cxn ang="0">
                    <a:pos x="T6" y="T7"/>
                  </a:cxn>
                  <a:cxn ang="0">
                    <a:pos x="T8" y="T9"/>
                  </a:cxn>
                </a:cxnLst>
                <a:rect l="0" t="0" r="r" b="b"/>
                <a:pathLst>
                  <a:path w="15" h="10">
                    <a:moveTo>
                      <a:pt x="6" y="7"/>
                    </a:moveTo>
                    <a:cubicBezTo>
                      <a:pt x="3" y="8"/>
                      <a:pt x="0" y="10"/>
                      <a:pt x="0" y="10"/>
                    </a:cubicBezTo>
                    <a:cubicBezTo>
                      <a:pt x="0" y="10"/>
                      <a:pt x="14" y="1"/>
                      <a:pt x="15" y="0"/>
                    </a:cubicBezTo>
                    <a:cubicBezTo>
                      <a:pt x="15" y="0"/>
                      <a:pt x="15" y="0"/>
                      <a:pt x="15" y="0"/>
                    </a:cubicBezTo>
                    <a:cubicBezTo>
                      <a:pt x="14" y="2"/>
                      <a:pt x="6" y="7"/>
                      <a:pt x="6"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2" name="Freeform 134">
                <a:extLst>
                  <a:ext uri="{FF2B5EF4-FFF2-40B4-BE49-F238E27FC236}">
                    <a16:creationId xmlns:a16="http://schemas.microsoft.com/office/drawing/2014/main" id="{647CD826-D867-42C2-8F15-0547CAE4B606}"/>
                  </a:ext>
                </a:extLst>
              </p:cNvPr>
              <p:cNvSpPr>
                <a:spLocks/>
              </p:cNvSpPr>
              <p:nvPr/>
            </p:nvSpPr>
            <p:spPr bwMode="auto">
              <a:xfrm>
                <a:off x="4034" y="1501"/>
                <a:ext cx="22" cy="16"/>
              </a:xfrm>
              <a:custGeom>
                <a:avLst/>
                <a:gdLst>
                  <a:gd name="T0" fmla="*/ 6 w 15"/>
                  <a:gd name="T1" fmla="*/ 7 h 11"/>
                  <a:gd name="T2" fmla="*/ 0 w 15"/>
                  <a:gd name="T3" fmla="*/ 11 h 11"/>
                  <a:gd name="T4" fmla="*/ 15 w 15"/>
                  <a:gd name="T5" fmla="*/ 0 h 11"/>
                  <a:gd name="T6" fmla="*/ 15 w 15"/>
                  <a:gd name="T7" fmla="*/ 0 h 11"/>
                  <a:gd name="T8" fmla="*/ 6 w 15"/>
                  <a:gd name="T9" fmla="*/ 7 h 11"/>
                </a:gdLst>
                <a:ahLst/>
                <a:cxnLst>
                  <a:cxn ang="0">
                    <a:pos x="T0" y="T1"/>
                  </a:cxn>
                  <a:cxn ang="0">
                    <a:pos x="T2" y="T3"/>
                  </a:cxn>
                  <a:cxn ang="0">
                    <a:pos x="T4" y="T5"/>
                  </a:cxn>
                  <a:cxn ang="0">
                    <a:pos x="T6" y="T7"/>
                  </a:cxn>
                  <a:cxn ang="0">
                    <a:pos x="T8" y="T9"/>
                  </a:cxn>
                </a:cxnLst>
                <a:rect l="0" t="0" r="r" b="b"/>
                <a:pathLst>
                  <a:path w="15" h="11">
                    <a:moveTo>
                      <a:pt x="6" y="7"/>
                    </a:moveTo>
                    <a:cubicBezTo>
                      <a:pt x="4" y="8"/>
                      <a:pt x="1" y="11"/>
                      <a:pt x="0" y="11"/>
                    </a:cubicBezTo>
                    <a:cubicBezTo>
                      <a:pt x="1" y="10"/>
                      <a:pt x="14" y="0"/>
                      <a:pt x="15" y="0"/>
                    </a:cubicBezTo>
                    <a:cubicBezTo>
                      <a:pt x="15" y="0"/>
                      <a:pt x="15" y="0"/>
                      <a:pt x="15" y="0"/>
                    </a:cubicBezTo>
                    <a:cubicBezTo>
                      <a:pt x="14" y="1"/>
                      <a:pt x="6" y="7"/>
                      <a:pt x="6"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3" name="Freeform 135">
                <a:extLst>
                  <a:ext uri="{FF2B5EF4-FFF2-40B4-BE49-F238E27FC236}">
                    <a16:creationId xmlns:a16="http://schemas.microsoft.com/office/drawing/2014/main" id="{238A5B02-D5FE-415E-B79B-DAFA2C202EF2}"/>
                  </a:ext>
                </a:extLst>
              </p:cNvPr>
              <p:cNvSpPr>
                <a:spLocks/>
              </p:cNvSpPr>
              <p:nvPr/>
            </p:nvSpPr>
            <p:spPr bwMode="auto">
              <a:xfrm>
                <a:off x="4125" y="1445"/>
                <a:ext cx="23" cy="13"/>
              </a:xfrm>
              <a:custGeom>
                <a:avLst/>
                <a:gdLst>
                  <a:gd name="T0" fmla="*/ 6 w 16"/>
                  <a:gd name="T1" fmla="*/ 6 h 9"/>
                  <a:gd name="T2" fmla="*/ 0 w 16"/>
                  <a:gd name="T3" fmla="*/ 9 h 9"/>
                  <a:gd name="T4" fmla="*/ 0 w 16"/>
                  <a:gd name="T5" fmla="*/ 9 h 9"/>
                  <a:gd name="T6" fmla="*/ 16 w 16"/>
                  <a:gd name="T7" fmla="*/ 0 h 9"/>
                  <a:gd name="T8" fmla="*/ 16 w 16"/>
                  <a:gd name="T9" fmla="*/ 0 h 9"/>
                  <a:gd name="T10" fmla="*/ 6 w 16"/>
                  <a:gd name="T11" fmla="*/ 6 h 9"/>
                </a:gdLst>
                <a:ahLst/>
                <a:cxnLst>
                  <a:cxn ang="0">
                    <a:pos x="T0" y="T1"/>
                  </a:cxn>
                  <a:cxn ang="0">
                    <a:pos x="T2" y="T3"/>
                  </a:cxn>
                  <a:cxn ang="0">
                    <a:pos x="T4" y="T5"/>
                  </a:cxn>
                  <a:cxn ang="0">
                    <a:pos x="T6" y="T7"/>
                  </a:cxn>
                  <a:cxn ang="0">
                    <a:pos x="T8" y="T9"/>
                  </a:cxn>
                  <a:cxn ang="0">
                    <a:pos x="T10" y="T11"/>
                  </a:cxn>
                </a:cxnLst>
                <a:rect l="0" t="0" r="r" b="b"/>
                <a:pathLst>
                  <a:path w="16" h="9">
                    <a:moveTo>
                      <a:pt x="6" y="6"/>
                    </a:moveTo>
                    <a:cubicBezTo>
                      <a:pt x="4" y="7"/>
                      <a:pt x="0" y="9"/>
                      <a:pt x="0" y="9"/>
                    </a:cubicBezTo>
                    <a:cubicBezTo>
                      <a:pt x="0" y="9"/>
                      <a:pt x="0" y="9"/>
                      <a:pt x="0" y="9"/>
                    </a:cubicBezTo>
                    <a:cubicBezTo>
                      <a:pt x="1" y="7"/>
                      <a:pt x="14" y="0"/>
                      <a:pt x="16" y="0"/>
                    </a:cubicBezTo>
                    <a:cubicBezTo>
                      <a:pt x="16" y="0"/>
                      <a:pt x="16" y="0"/>
                      <a:pt x="16" y="0"/>
                    </a:cubicBezTo>
                    <a:cubicBezTo>
                      <a:pt x="15" y="1"/>
                      <a:pt x="7" y="6"/>
                      <a:pt x="6"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4" name="Freeform 136">
                <a:extLst>
                  <a:ext uri="{FF2B5EF4-FFF2-40B4-BE49-F238E27FC236}">
                    <a16:creationId xmlns:a16="http://schemas.microsoft.com/office/drawing/2014/main" id="{071E5FBE-52CD-4E9A-9020-C8000DB28A29}"/>
                  </a:ext>
                </a:extLst>
              </p:cNvPr>
              <p:cNvSpPr>
                <a:spLocks/>
              </p:cNvSpPr>
              <p:nvPr/>
            </p:nvSpPr>
            <p:spPr bwMode="auto">
              <a:xfrm>
                <a:off x="4053" y="1490"/>
                <a:ext cx="23" cy="17"/>
              </a:xfrm>
              <a:custGeom>
                <a:avLst/>
                <a:gdLst>
                  <a:gd name="T0" fmla="*/ 7 w 16"/>
                  <a:gd name="T1" fmla="*/ 8 h 12"/>
                  <a:gd name="T2" fmla="*/ 0 w 16"/>
                  <a:gd name="T3" fmla="*/ 12 h 12"/>
                  <a:gd name="T4" fmla="*/ 0 w 16"/>
                  <a:gd name="T5" fmla="*/ 11 h 12"/>
                  <a:gd name="T6" fmla="*/ 16 w 16"/>
                  <a:gd name="T7" fmla="*/ 1 h 12"/>
                  <a:gd name="T8" fmla="*/ 15 w 16"/>
                  <a:gd name="T9" fmla="*/ 1 h 12"/>
                  <a:gd name="T10" fmla="*/ 7 w 16"/>
                  <a:gd name="T11" fmla="*/ 8 h 12"/>
                </a:gdLst>
                <a:ahLst/>
                <a:cxnLst>
                  <a:cxn ang="0">
                    <a:pos x="T0" y="T1"/>
                  </a:cxn>
                  <a:cxn ang="0">
                    <a:pos x="T2" y="T3"/>
                  </a:cxn>
                  <a:cxn ang="0">
                    <a:pos x="T4" y="T5"/>
                  </a:cxn>
                  <a:cxn ang="0">
                    <a:pos x="T6" y="T7"/>
                  </a:cxn>
                  <a:cxn ang="0">
                    <a:pos x="T8" y="T9"/>
                  </a:cxn>
                  <a:cxn ang="0">
                    <a:pos x="T10" y="T11"/>
                  </a:cxn>
                </a:cxnLst>
                <a:rect l="0" t="0" r="r" b="b"/>
                <a:pathLst>
                  <a:path w="16" h="12">
                    <a:moveTo>
                      <a:pt x="7" y="8"/>
                    </a:moveTo>
                    <a:cubicBezTo>
                      <a:pt x="5" y="9"/>
                      <a:pt x="1" y="11"/>
                      <a:pt x="0" y="12"/>
                    </a:cubicBezTo>
                    <a:cubicBezTo>
                      <a:pt x="0" y="12"/>
                      <a:pt x="0" y="12"/>
                      <a:pt x="0" y="11"/>
                    </a:cubicBezTo>
                    <a:cubicBezTo>
                      <a:pt x="1" y="10"/>
                      <a:pt x="14" y="0"/>
                      <a:pt x="16" y="1"/>
                    </a:cubicBezTo>
                    <a:cubicBezTo>
                      <a:pt x="16" y="1"/>
                      <a:pt x="15" y="1"/>
                      <a:pt x="15" y="1"/>
                    </a:cubicBezTo>
                    <a:cubicBezTo>
                      <a:pt x="15" y="2"/>
                      <a:pt x="9" y="6"/>
                      <a:pt x="7"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5" name="Freeform 137">
                <a:extLst>
                  <a:ext uri="{FF2B5EF4-FFF2-40B4-BE49-F238E27FC236}">
                    <a16:creationId xmlns:a16="http://schemas.microsoft.com/office/drawing/2014/main" id="{D36388E6-36B2-40FC-8247-BAF680CD93D1}"/>
                  </a:ext>
                </a:extLst>
              </p:cNvPr>
              <p:cNvSpPr>
                <a:spLocks/>
              </p:cNvSpPr>
              <p:nvPr/>
            </p:nvSpPr>
            <p:spPr bwMode="auto">
              <a:xfrm>
                <a:off x="4011" y="1523"/>
                <a:ext cx="20" cy="16"/>
              </a:xfrm>
              <a:custGeom>
                <a:avLst/>
                <a:gdLst>
                  <a:gd name="T0" fmla="*/ 6 w 14"/>
                  <a:gd name="T1" fmla="*/ 7 h 11"/>
                  <a:gd name="T2" fmla="*/ 0 w 14"/>
                  <a:gd name="T3" fmla="*/ 11 h 11"/>
                  <a:gd name="T4" fmla="*/ 0 w 14"/>
                  <a:gd name="T5" fmla="*/ 11 h 11"/>
                  <a:gd name="T6" fmla="*/ 14 w 14"/>
                  <a:gd name="T7" fmla="*/ 0 h 11"/>
                  <a:gd name="T8" fmla="*/ 14 w 14"/>
                  <a:gd name="T9" fmla="*/ 0 h 11"/>
                  <a:gd name="T10" fmla="*/ 6 w 14"/>
                  <a:gd name="T11" fmla="*/ 7 h 11"/>
                </a:gdLst>
                <a:ahLst/>
                <a:cxnLst>
                  <a:cxn ang="0">
                    <a:pos x="T0" y="T1"/>
                  </a:cxn>
                  <a:cxn ang="0">
                    <a:pos x="T2" y="T3"/>
                  </a:cxn>
                  <a:cxn ang="0">
                    <a:pos x="T4" y="T5"/>
                  </a:cxn>
                  <a:cxn ang="0">
                    <a:pos x="T6" y="T7"/>
                  </a:cxn>
                  <a:cxn ang="0">
                    <a:pos x="T8" y="T9"/>
                  </a:cxn>
                  <a:cxn ang="0">
                    <a:pos x="T10" y="T11"/>
                  </a:cxn>
                </a:cxnLst>
                <a:rect l="0" t="0" r="r" b="b"/>
                <a:pathLst>
                  <a:path w="14" h="11">
                    <a:moveTo>
                      <a:pt x="6" y="7"/>
                    </a:moveTo>
                    <a:cubicBezTo>
                      <a:pt x="4" y="8"/>
                      <a:pt x="0" y="11"/>
                      <a:pt x="0" y="11"/>
                    </a:cubicBezTo>
                    <a:cubicBezTo>
                      <a:pt x="0" y="11"/>
                      <a:pt x="0" y="11"/>
                      <a:pt x="0" y="11"/>
                    </a:cubicBezTo>
                    <a:cubicBezTo>
                      <a:pt x="1" y="9"/>
                      <a:pt x="12" y="0"/>
                      <a:pt x="14" y="0"/>
                    </a:cubicBezTo>
                    <a:cubicBezTo>
                      <a:pt x="14" y="0"/>
                      <a:pt x="14" y="0"/>
                      <a:pt x="14" y="0"/>
                    </a:cubicBezTo>
                    <a:cubicBezTo>
                      <a:pt x="13" y="1"/>
                      <a:pt x="8" y="6"/>
                      <a:pt x="6"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6" name="Freeform 138">
                <a:extLst>
                  <a:ext uri="{FF2B5EF4-FFF2-40B4-BE49-F238E27FC236}">
                    <a16:creationId xmlns:a16="http://schemas.microsoft.com/office/drawing/2014/main" id="{B2BBC7B0-91A2-4929-8648-A47A612ACB5D}"/>
                  </a:ext>
                </a:extLst>
              </p:cNvPr>
              <p:cNvSpPr>
                <a:spLocks/>
              </p:cNvSpPr>
              <p:nvPr/>
            </p:nvSpPr>
            <p:spPr bwMode="auto">
              <a:xfrm>
                <a:off x="4145" y="1436"/>
                <a:ext cx="25" cy="13"/>
              </a:xfrm>
              <a:custGeom>
                <a:avLst/>
                <a:gdLst>
                  <a:gd name="T0" fmla="*/ 7 w 17"/>
                  <a:gd name="T1" fmla="*/ 6 h 9"/>
                  <a:gd name="T2" fmla="*/ 0 w 17"/>
                  <a:gd name="T3" fmla="*/ 9 h 9"/>
                  <a:gd name="T4" fmla="*/ 17 w 17"/>
                  <a:gd name="T5" fmla="*/ 1 h 9"/>
                  <a:gd name="T6" fmla="*/ 17 w 17"/>
                  <a:gd name="T7" fmla="*/ 1 h 9"/>
                  <a:gd name="T8" fmla="*/ 7 w 17"/>
                  <a:gd name="T9" fmla="*/ 6 h 9"/>
                </a:gdLst>
                <a:ahLst/>
                <a:cxnLst>
                  <a:cxn ang="0">
                    <a:pos x="T0" y="T1"/>
                  </a:cxn>
                  <a:cxn ang="0">
                    <a:pos x="T2" y="T3"/>
                  </a:cxn>
                  <a:cxn ang="0">
                    <a:pos x="T4" y="T5"/>
                  </a:cxn>
                  <a:cxn ang="0">
                    <a:pos x="T6" y="T7"/>
                  </a:cxn>
                  <a:cxn ang="0">
                    <a:pos x="T8" y="T9"/>
                  </a:cxn>
                </a:cxnLst>
                <a:rect l="0" t="0" r="r" b="b"/>
                <a:pathLst>
                  <a:path w="17" h="9">
                    <a:moveTo>
                      <a:pt x="7" y="6"/>
                    </a:moveTo>
                    <a:cubicBezTo>
                      <a:pt x="5" y="7"/>
                      <a:pt x="1" y="9"/>
                      <a:pt x="0" y="9"/>
                    </a:cubicBezTo>
                    <a:cubicBezTo>
                      <a:pt x="1" y="8"/>
                      <a:pt x="16" y="0"/>
                      <a:pt x="17" y="1"/>
                    </a:cubicBezTo>
                    <a:cubicBezTo>
                      <a:pt x="17" y="1"/>
                      <a:pt x="17" y="1"/>
                      <a:pt x="17" y="1"/>
                    </a:cubicBezTo>
                    <a:cubicBezTo>
                      <a:pt x="16" y="2"/>
                      <a:pt x="7" y="6"/>
                      <a:pt x="7"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7" name="Freeform 139">
                <a:extLst>
                  <a:ext uri="{FF2B5EF4-FFF2-40B4-BE49-F238E27FC236}">
                    <a16:creationId xmlns:a16="http://schemas.microsoft.com/office/drawing/2014/main" id="{DDBBB12D-23A0-4E58-B167-DA5E2F2F6114}"/>
                  </a:ext>
                </a:extLst>
              </p:cNvPr>
              <p:cNvSpPr>
                <a:spLocks/>
              </p:cNvSpPr>
              <p:nvPr/>
            </p:nvSpPr>
            <p:spPr bwMode="auto">
              <a:xfrm>
                <a:off x="4098" y="1462"/>
                <a:ext cx="24" cy="15"/>
              </a:xfrm>
              <a:custGeom>
                <a:avLst/>
                <a:gdLst>
                  <a:gd name="T0" fmla="*/ 7 w 17"/>
                  <a:gd name="T1" fmla="*/ 6 h 10"/>
                  <a:gd name="T2" fmla="*/ 0 w 17"/>
                  <a:gd name="T3" fmla="*/ 10 h 10"/>
                  <a:gd name="T4" fmla="*/ 17 w 17"/>
                  <a:gd name="T5" fmla="*/ 0 h 10"/>
                  <a:gd name="T6" fmla="*/ 17 w 17"/>
                  <a:gd name="T7" fmla="*/ 0 h 10"/>
                  <a:gd name="T8" fmla="*/ 7 w 17"/>
                  <a:gd name="T9" fmla="*/ 6 h 10"/>
                </a:gdLst>
                <a:ahLst/>
                <a:cxnLst>
                  <a:cxn ang="0">
                    <a:pos x="T0" y="T1"/>
                  </a:cxn>
                  <a:cxn ang="0">
                    <a:pos x="T2" y="T3"/>
                  </a:cxn>
                  <a:cxn ang="0">
                    <a:pos x="T4" y="T5"/>
                  </a:cxn>
                  <a:cxn ang="0">
                    <a:pos x="T6" y="T7"/>
                  </a:cxn>
                  <a:cxn ang="0">
                    <a:pos x="T8" y="T9"/>
                  </a:cxn>
                </a:cxnLst>
                <a:rect l="0" t="0" r="r" b="b"/>
                <a:pathLst>
                  <a:path w="17" h="10">
                    <a:moveTo>
                      <a:pt x="7" y="6"/>
                    </a:moveTo>
                    <a:cubicBezTo>
                      <a:pt x="5" y="7"/>
                      <a:pt x="1" y="10"/>
                      <a:pt x="0" y="10"/>
                    </a:cubicBezTo>
                    <a:cubicBezTo>
                      <a:pt x="1" y="8"/>
                      <a:pt x="16" y="0"/>
                      <a:pt x="17" y="0"/>
                    </a:cubicBezTo>
                    <a:cubicBezTo>
                      <a:pt x="17" y="0"/>
                      <a:pt x="17" y="0"/>
                      <a:pt x="17" y="0"/>
                    </a:cubicBezTo>
                    <a:cubicBezTo>
                      <a:pt x="16" y="1"/>
                      <a:pt x="10" y="5"/>
                      <a:pt x="7"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8" name="Freeform 140">
                <a:extLst>
                  <a:ext uri="{FF2B5EF4-FFF2-40B4-BE49-F238E27FC236}">
                    <a16:creationId xmlns:a16="http://schemas.microsoft.com/office/drawing/2014/main" id="{431D127D-B20E-4961-8E10-CD06F6D9D7B8}"/>
                  </a:ext>
                </a:extLst>
              </p:cNvPr>
              <p:cNvSpPr>
                <a:spLocks/>
              </p:cNvSpPr>
              <p:nvPr/>
            </p:nvSpPr>
            <p:spPr bwMode="auto">
              <a:xfrm>
                <a:off x="4073" y="1480"/>
                <a:ext cx="25" cy="16"/>
              </a:xfrm>
              <a:custGeom>
                <a:avLst/>
                <a:gdLst>
                  <a:gd name="T0" fmla="*/ 8 w 17"/>
                  <a:gd name="T1" fmla="*/ 7 h 11"/>
                  <a:gd name="T2" fmla="*/ 1 w 17"/>
                  <a:gd name="T3" fmla="*/ 11 h 11"/>
                  <a:gd name="T4" fmla="*/ 16 w 17"/>
                  <a:gd name="T5" fmla="*/ 1 h 11"/>
                  <a:gd name="T6" fmla="*/ 17 w 17"/>
                  <a:gd name="T7" fmla="*/ 1 h 11"/>
                  <a:gd name="T8" fmla="*/ 8 w 17"/>
                  <a:gd name="T9" fmla="*/ 7 h 11"/>
                </a:gdLst>
                <a:ahLst/>
                <a:cxnLst>
                  <a:cxn ang="0">
                    <a:pos x="T0" y="T1"/>
                  </a:cxn>
                  <a:cxn ang="0">
                    <a:pos x="T2" y="T3"/>
                  </a:cxn>
                  <a:cxn ang="0">
                    <a:pos x="T4" y="T5"/>
                  </a:cxn>
                  <a:cxn ang="0">
                    <a:pos x="T6" y="T7"/>
                  </a:cxn>
                  <a:cxn ang="0">
                    <a:pos x="T8" y="T9"/>
                  </a:cxn>
                </a:cxnLst>
                <a:rect l="0" t="0" r="r" b="b"/>
                <a:pathLst>
                  <a:path w="17" h="11">
                    <a:moveTo>
                      <a:pt x="8" y="7"/>
                    </a:moveTo>
                    <a:cubicBezTo>
                      <a:pt x="6" y="8"/>
                      <a:pt x="2" y="11"/>
                      <a:pt x="1" y="11"/>
                    </a:cubicBezTo>
                    <a:cubicBezTo>
                      <a:pt x="0" y="10"/>
                      <a:pt x="15" y="0"/>
                      <a:pt x="16" y="1"/>
                    </a:cubicBezTo>
                    <a:cubicBezTo>
                      <a:pt x="16" y="1"/>
                      <a:pt x="16" y="1"/>
                      <a:pt x="17" y="1"/>
                    </a:cubicBezTo>
                    <a:cubicBezTo>
                      <a:pt x="16" y="2"/>
                      <a:pt x="10" y="6"/>
                      <a:pt x="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9" name="Freeform 141">
                <a:extLst>
                  <a:ext uri="{FF2B5EF4-FFF2-40B4-BE49-F238E27FC236}">
                    <a16:creationId xmlns:a16="http://schemas.microsoft.com/office/drawing/2014/main" id="{8EEA8E63-5D91-48B3-AF1E-9145D068040B}"/>
                  </a:ext>
                </a:extLst>
              </p:cNvPr>
              <p:cNvSpPr>
                <a:spLocks/>
              </p:cNvSpPr>
              <p:nvPr/>
            </p:nvSpPr>
            <p:spPr bwMode="auto">
              <a:xfrm>
                <a:off x="4030" y="1510"/>
                <a:ext cx="21" cy="17"/>
              </a:xfrm>
              <a:custGeom>
                <a:avLst/>
                <a:gdLst>
                  <a:gd name="T0" fmla="*/ 7 w 15"/>
                  <a:gd name="T1" fmla="*/ 8 h 12"/>
                  <a:gd name="T2" fmla="*/ 0 w 15"/>
                  <a:gd name="T3" fmla="*/ 12 h 12"/>
                  <a:gd name="T4" fmla="*/ 15 w 15"/>
                  <a:gd name="T5" fmla="*/ 1 h 12"/>
                  <a:gd name="T6" fmla="*/ 15 w 15"/>
                  <a:gd name="T7" fmla="*/ 1 h 12"/>
                  <a:gd name="T8" fmla="*/ 7 w 15"/>
                  <a:gd name="T9" fmla="*/ 8 h 12"/>
                </a:gdLst>
                <a:ahLst/>
                <a:cxnLst>
                  <a:cxn ang="0">
                    <a:pos x="T0" y="T1"/>
                  </a:cxn>
                  <a:cxn ang="0">
                    <a:pos x="T2" y="T3"/>
                  </a:cxn>
                  <a:cxn ang="0">
                    <a:pos x="T4" y="T5"/>
                  </a:cxn>
                  <a:cxn ang="0">
                    <a:pos x="T6" y="T7"/>
                  </a:cxn>
                  <a:cxn ang="0">
                    <a:pos x="T8" y="T9"/>
                  </a:cxn>
                </a:cxnLst>
                <a:rect l="0" t="0" r="r" b="b"/>
                <a:pathLst>
                  <a:path w="15" h="12">
                    <a:moveTo>
                      <a:pt x="7" y="8"/>
                    </a:moveTo>
                    <a:cubicBezTo>
                      <a:pt x="5" y="9"/>
                      <a:pt x="1" y="12"/>
                      <a:pt x="0" y="12"/>
                    </a:cubicBezTo>
                    <a:cubicBezTo>
                      <a:pt x="0" y="11"/>
                      <a:pt x="14" y="0"/>
                      <a:pt x="15" y="1"/>
                    </a:cubicBezTo>
                    <a:cubicBezTo>
                      <a:pt x="15" y="1"/>
                      <a:pt x="15" y="1"/>
                      <a:pt x="15" y="1"/>
                    </a:cubicBezTo>
                    <a:cubicBezTo>
                      <a:pt x="15" y="2"/>
                      <a:pt x="9" y="6"/>
                      <a:pt x="7"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0" name="Freeform 142">
                <a:extLst>
                  <a:ext uri="{FF2B5EF4-FFF2-40B4-BE49-F238E27FC236}">
                    <a16:creationId xmlns:a16="http://schemas.microsoft.com/office/drawing/2014/main" id="{629134DA-3CD3-466E-AB9D-7D97E0FC98DB}"/>
                  </a:ext>
                </a:extLst>
              </p:cNvPr>
              <p:cNvSpPr>
                <a:spLocks/>
              </p:cNvSpPr>
              <p:nvPr/>
            </p:nvSpPr>
            <p:spPr bwMode="auto">
              <a:xfrm>
                <a:off x="4170" y="1429"/>
                <a:ext cx="25" cy="12"/>
              </a:xfrm>
              <a:custGeom>
                <a:avLst/>
                <a:gdLst>
                  <a:gd name="T0" fmla="*/ 7 w 17"/>
                  <a:gd name="T1" fmla="*/ 5 h 8"/>
                  <a:gd name="T2" fmla="*/ 0 w 17"/>
                  <a:gd name="T3" fmla="*/ 8 h 8"/>
                  <a:gd name="T4" fmla="*/ 17 w 17"/>
                  <a:gd name="T5" fmla="*/ 0 h 8"/>
                  <a:gd name="T6" fmla="*/ 17 w 17"/>
                  <a:gd name="T7" fmla="*/ 0 h 8"/>
                  <a:gd name="T8" fmla="*/ 7 w 17"/>
                  <a:gd name="T9" fmla="*/ 5 h 8"/>
                </a:gdLst>
                <a:ahLst/>
                <a:cxnLst>
                  <a:cxn ang="0">
                    <a:pos x="T0" y="T1"/>
                  </a:cxn>
                  <a:cxn ang="0">
                    <a:pos x="T2" y="T3"/>
                  </a:cxn>
                  <a:cxn ang="0">
                    <a:pos x="T4" y="T5"/>
                  </a:cxn>
                  <a:cxn ang="0">
                    <a:pos x="T6" y="T7"/>
                  </a:cxn>
                  <a:cxn ang="0">
                    <a:pos x="T8" y="T9"/>
                  </a:cxn>
                </a:cxnLst>
                <a:rect l="0" t="0" r="r" b="b"/>
                <a:pathLst>
                  <a:path w="17" h="8">
                    <a:moveTo>
                      <a:pt x="7" y="5"/>
                    </a:moveTo>
                    <a:cubicBezTo>
                      <a:pt x="5" y="6"/>
                      <a:pt x="0" y="8"/>
                      <a:pt x="0" y="8"/>
                    </a:cubicBezTo>
                    <a:cubicBezTo>
                      <a:pt x="0" y="7"/>
                      <a:pt x="15" y="0"/>
                      <a:pt x="17" y="0"/>
                    </a:cubicBezTo>
                    <a:cubicBezTo>
                      <a:pt x="17" y="0"/>
                      <a:pt x="17" y="0"/>
                      <a:pt x="17" y="0"/>
                    </a:cubicBezTo>
                    <a:cubicBezTo>
                      <a:pt x="16" y="1"/>
                      <a:pt x="7" y="5"/>
                      <a:pt x="7"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1" name="Freeform 143">
                <a:extLst>
                  <a:ext uri="{FF2B5EF4-FFF2-40B4-BE49-F238E27FC236}">
                    <a16:creationId xmlns:a16="http://schemas.microsoft.com/office/drawing/2014/main" id="{8AD705C9-69D5-4205-80E1-CF14F48F540F}"/>
                  </a:ext>
                </a:extLst>
              </p:cNvPr>
              <p:cNvSpPr>
                <a:spLocks/>
              </p:cNvSpPr>
              <p:nvPr/>
            </p:nvSpPr>
            <p:spPr bwMode="auto">
              <a:xfrm>
                <a:off x="4121" y="1454"/>
                <a:ext cx="23" cy="13"/>
              </a:xfrm>
              <a:custGeom>
                <a:avLst/>
                <a:gdLst>
                  <a:gd name="T0" fmla="*/ 7 w 16"/>
                  <a:gd name="T1" fmla="*/ 6 h 9"/>
                  <a:gd name="T2" fmla="*/ 0 w 16"/>
                  <a:gd name="T3" fmla="*/ 9 h 9"/>
                  <a:gd name="T4" fmla="*/ 16 w 16"/>
                  <a:gd name="T5" fmla="*/ 0 h 9"/>
                  <a:gd name="T6" fmla="*/ 16 w 16"/>
                  <a:gd name="T7" fmla="*/ 0 h 9"/>
                  <a:gd name="T8" fmla="*/ 7 w 16"/>
                  <a:gd name="T9" fmla="*/ 6 h 9"/>
                </a:gdLst>
                <a:ahLst/>
                <a:cxnLst>
                  <a:cxn ang="0">
                    <a:pos x="T0" y="T1"/>
                  </a:cxn>
                  <a:cxn ang="0">
                    <a:pos x="T2" y="T3"/>
                  </a:cxn>
                  <a:cxn ang="0">
                    <a:pos x="T4" y="T5"/>
                  </a:cxn>
                  <a:cxn ang="0">
                    <a:pos x="T6" y="T7"/>
                  </a:cxn>
                  <a:cxn ang="0">
                    <a:pos x="T8" y="T9"/>
                  </a:cxn>
                </a:cxnLst>
                <a:rect l="0" t="0" r="r" b="b"/>
                <a:pathLst>
                  <a:path w="16" h="9">
                    <a:moveTo>
                      <a:pt x="7" y="6"/>
                    </a:moveTo>
                    <a:cubicBezTo>
                      <a:pt x="5" y="7"/>
                      <a:pt x="1" y="9"/>
                      <a:pt x="0" y="9"/>
                    </a:cubicBezTo>
                    <a:cubicBezTo>
                      <a:pt x="0" y="7"/>
                      <a:pt x="15" y="0"/>
                      <a:pt x="16" y="0"/>
                    </a:cubicBezTo>
                    <a:cubicBezTo>
                      <a:pt x="16" y="0"/>
                      <a:pt x="16" y="0"/>
                      <a:pt x="16" y="0"/>
                    </a:cubicBezTo>
                    <a:cubicBezTo>
                      <a:pt x="16" y="1"/>
                      <a:pt x="10" y="4"/>
                      <a:pt x="7"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2" name="Freeform 144">
                <a:extLst>
                  <a:ext uri="{FF2B5EF4-FFF2-40B4-BE49-F238E27FC236}">
                    <a16:creationId xmlns:a16="http://schemas.microsoft.com/office/drawing/2014/main" id="{08A11B7A-05E0-459F-BFB7-C7242FD9A4B6}"/>
                  </a:ext>
                </a:extLst>
              </p:cNvPr>
              <p:cNvSpPr>
                <a:spLocks/>
              </p:cNvSpPr>
              <p:nvPr/>
            </p:nvSpPr>
            <p:spPr bwMode="auto">
              <a:xfrm>
                <a:off x="4051" y="1498"/>
                <a:ext cx="24" cy="19"/>
              </a:xfrm>
              <a:custGeom>
                <a:avLst/>
                <a:gdLst>
                  <a:gd name="T0" fmla="*/ 7 w 16"/>
                  <a:gd name="T1" fmla="*/ 9 h 13"/>
                  <a:gd name="T2" fmla="*/ 0 w 16"/>
                  <a:gd name="T3" fmla="*/ 12 h 13"/>
                  <a:gd name="T4" fmla="*/ 16 w 16"/>
                  <a:gd name="T5" fmla="*/ 2 h 13"/>
                  <a:gd name="T6" fmla="*/ 7 w 16"/>
                  <a:gd name="T7" fmla="*/ 9 h 13"/>
                </a:gdLst>
                <a:ahLst/>
                <a:cxnLst>
                  <a:cxn ang="0">
                    <a:pos x="T0" y="T1"/>
                  </a:cxn>
                  <a:cxn ang="0">
                    <a:pos x="T2" y="T3"/>
                  </a:cxn>
                  <a:cxn ang="0">
                    <a:pos x="T4" y="T5"/>
                  </a:cxn>
                  <a:cxn ang="0">
                    <a:pos x="T6" y="T7"/>
                  </a:cxn>
                </a:cxnLst>
                <a:rect l="0" t="0" r="r" b="b"/>
                <a:pathLst>
                  <a:path w="16" h="13">
                    <a:moveTo>
                      <a:pt x="7" y="9"/>
                    </a:moveTo>
                    <a:cubicBezTo>
                      <a:pt x="3" y="12"/>
                      <a:pt x="0" y="13"/>
                      <a:pt x="0" y="12"/>
                    </a:cubicBezTo>
                    <a:cubicBezTo>
                      <a:pt x="1" y="11"/>
                      <a:pt x="15" y="0"/>
                      <a:pt x="16" y="2"/>
                    </a:cubicBezTo>
                    <a:cubicBezTo>
                      <a:pt x="16" y="3"/>
                      <a:pt x="11" y="6"/>
                      <a:pt x="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3" name="Freeform 145">
                <a:extLst>
                  <a:ext uri="{FF2B5EF4-FFF2-40B4-BE49-F238E27FC236}">
                    <a16:creationId xmlns:a16="http://schemas.microsoft.com/office/drawing/2014/main" id="{8B8D5123-6956-4C21-8757-C3B56F06CA50}"/>
                  </a:ext>
                </a:extLst>
              </p:cNvPr>
              <p:cNvSpPr>
                <a:spLocks/>
              </p:cNvSpPr>
              <p:nvPr/>
            </p:nvSpPr>
            <p:spPr bwMode="auto">
              <a:xfrm>
                <a:off x="4008" y="1533"/>
                <a:ext cx="22" cy="18"/>
              </a:xfrm>
              <a:custGeom>
                <a:avLst/>
                <a:gdLst>
                  <a:gd name="T0" fmla="*/ 7 w 15"/>
                  <a:gd name="T1" fmla="*/ 8 h 12"/>
                  <a:gd name="T2" fmla="*/ 1 w 15"/>
                  <a:gd name="T3" fmla="*/ 12 h 12"/>
                  <a:gd name="T4" fmla="*/ 15 w 15"/>
                  <a:gd name="T5" fmla="*/ 0 h 12"/>
                  <a:gd name="T6" fmla="*/ 15 w 15"/>
                  <a:gd name="T7" fmla="*/ 0 h 12"/>
                  <a:gd name="T8" fmla="*/ 7 w 15"/>
                  <a:gd name="T9" fmla="*/ 8 h 12"/>
                </a:gdLst>
                <a:ahLst/>
                <a:cxnLst>
                  <a:cxn ang="0">
                    <a:pos x="T0" y="T1"/>
                  </a:cxn>
                  <a:cxn ang="0">
                    <a:pos x="T2" y="T3"/>
                  </a:cxn>
                  <a:cxn ang="0">
                    <a:pos x="T4" y="T5"/>
                  </a:cxn>
                  <a:cxn ang="0">
                    <a:pos x="T6" y="T7"/>
                  </a:cxn>
                  <a:cxn ang="0">
                    <a:pos x="T8" y="T9"/>
                  </a:cxn>
                </a:cxnLst>
                <a:rect l="0" t="0" r="r" b="b"/>
                <a:pathLst>
                  <a:path w="15" h="12">
                    <a:moveTo>
                      <a:pt x="7" y="8"/>
                    </a:moveTo>
                    <a:cubicBezTo>
                      <a:pt x="6" y="9"/>
                      <a:pt x="2" y="12"/>
                      <a:pt x="1" y="12"/>
                    </a:cubicBezTo>
                    <a:cubicBezTo>
                      <a:pt x="0" y="11"/>
                      <a:pt x="13" y="0"/>
                      <a:pt x="15" y="0"/>
                    </a:cubicBezTo>
                    <a:cubicBezTo>
                      <a:pt x="15" y="0"/>
                      <a:pt x="15" y="0"/>
                      <a:pt x="15" y="0"/>
                    </a:cubicBezTo>
                    <a:cubicBezTo>
                      <a:pt x="15" y="1"/>
                      <a:pt x="10" y="5"/>
                      <a:pt x="7"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4" name="Freeform 146">
                <a:extLst>
                  <a:ext uri="{FF2B5EF4-FFF2-40B4-BE49-F238E27FC236}">
                    <a16:creationId xmlns:a16="http://schemas.microsoft.com/office/drawing/2014/main" id="{5113927C-3C43-4D59-96F4-EA0BB5529473}"/>
                  </a:ext>
                </a:extLst>
              </p:cNvPr>
              <p:cNvSpPr>
                <a:spLocks/>
              </p:cNvSpPr>
              <p:nvPr/>
            </p:nvSpPr>
            <p:spPr bwMode="auto">
              <a:xfrm>
                <a:off x="4145" y="1443"/>
                <a:ext cx="24" cy="15"/>
              </a:xfrm>
              <a:custGeom>
                <a:avLst/>
                <a:gdLst>
                  <a:gd name="T0" fmla="*/ 7 w 16"/>
                  <a:gd name="T1" fmla="*/ 6 h 10"/>
                  <a:gd name="T2" fmla="*/ 0 w 16"/>
                  <a:gd name="T3" fmla="*/ 10 h 10"/>
                  <a:gd name="T4" fmla="*/ 16 w 16"/>
                  <a:gd name="T5" fmla="*/ 1 h 10"/>
                  <a:gd name="T6" fmla="*/ 7 w 16"/>
                  <a:gd name="T7" fmla="*/ 6 h 10"/>
                </a:gdLst>
                <a:ahLst/>
                <a:cxnLst>
                  <a:cxn ang="0">
                    <a:pos x="T0" y="T1"/>
                  </a:cxn>
                  <a:cxn ang="0">
                    <a:pos x="T2" y="T3"/>
                  </a:cxn>
                  <a:cxn ang="0">
                    <a:pos x="T4" y="T5"/>
                  </a:cxn>
                  <a:cxn ang="0">
                    <a:pos x="T6" y="T7"/>
                  </a:cxn>
                </a:cxnLst>
                <a:rect l="0" t="0" r="r" b="b"/>
                <a:pathLst>
                  <a:path w="16" h="10">
                    <a:moveTo>
                      <a:pt x="7" y="6"/>
                    </a:moveTo>
                    <a:cubicBezTo>
                      <a:pt x="6" y="7"/>
                      <a:pt x="0" y="10"/>
                      <a:pt x="0" y="10"/>
                    </a:cubicBezTo>
                    <a:cubicBezTo>
                      <a:pt x="0" y="8"/>
                      <a:pt x="15" y="0"/>
                      <a:pt x="16" y="1"/>
                    </a:cubicBezTo>
                    <a:cubicBezTo>
                      <a:pt x="16" y="2"/>
                      <a:pt x="10" y="5"/>
                      <a:pt x="7"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5" name="Freeform 147">
                <a:extLst>
                  <a:ext uri="{FF2B5EF4-FFF2-40B4-BE49-F238E27FC236}">
                    <a16:creationId xmlns:a16="http://schemas.microsoft.com/office/drawing/2014/main" id="{1D28FE76-7585-4F24-9ABE-D858058BA5D2}"/>
                  </a:ext>
                </a:extLst>
              </p:cNvPr>
              <p:cNvSpPr>
                <a:spLocks/>
              </p:cNvSpPr>
              <p:nvPr/>
            </p:nvSpPr>
            <p:spPr bwMode="auto">
              <a:xfrm>
                <a:off x="4098" y="1469"/>
                <a:ext cx="23" cy="18"/>
              </a:xfrm>
              <a:custGeom>
                <a:avLst/>
                <a:gdLst>
                  <a:gd name="T0" fmla="*/ 7 w 16"/>
                  <a:gd name="T1" fmla="*/ 7 h 12"/>
                  <a:gd name="T2" fmla="*/ 0 w 16"/>
                  <a:gd name="T3" fmla="*/ 11 h 12"/>
                  <a:gd name="T4" fmla="*/ 16 w 16"/>
                  <a:gd name="T5" fmla="*/ 1 h 12"/>
                  <a:gd name="T6" fmla="*/ 7 w 16"/>
                  <a:gd name="T7" fmla="*/ 7 h 12"/>
                </a:gdLst>
                <a:ahLst/>
                <a:cxnLst>
                  <a:cxn ang="0">
                    <a:pos x="T0" y="T1"/>
                  </a:cxn>
                  <a:cxn ang="0">
                    <a:pos x="T2" y="T3"/>
                  </a:cxn>
                  <a:cxn ang="0">
                    <a:pos x="T4" y="T5"/>
                  </a:cxn>
                  <a:cxn ang="0">
                    <a:pos x="T6" y="T7"/>
                  </a:cxn>
                </a:cxnLst>
                <a:rect l="0" t="0" r="r" b="b"/>
                <a:pathLst>
                  <a:path w="16" h="12">
                    <a:moveTo>
                      <a:pt x="7" y="7"/>
                    </a:moveTo>
                    <a:cubicBezTo>
                      <a:pt x="6" y="8"/>
                      <a:pt x="0" y="12"/>
                      <a:pt x="0" y="11"/>
                    </a:cubicBezTo>
                    <a:cubicBezTo>
                      <a:pt x="0" y="9"/>
                      <a:pt x="15" y="0"/>
                      <a:pt x="16" y="1"/>
                    </a:cubicBezTo>
                    <a:cubicBezTo>
                      <a:pt x="16" y="2"/>
                      <a:pt x="9" y="6"/>
                      <a:pt x="7"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6" name="Freeform 148">
                <a:extLst>
                  <a:ext uri="{FF2B5EF4-FFF2-40B4-BE49-F238E27FC236}">
                    <a16:creationId xmlns:a16="http://schemas.microsoft.com/office/drawing/2014/main" id="{56BDC994-5515-4EFB-ABA7-6BAB7AE4627A}"/>
                  </a:ext>
                </a:extLst>
              </p:cNvPr>
              <p:cNvSpPr>
                <a:spLocks/>
              </p:cNvSpPr>
              <p:nvPr/>
            </p:nvSpPr>
            <p:spPr bwMode="auto">
              <a:xfrm>
                <a:off x="4076" y="1488"/>
                <a:ext cx="23" cy="18"/>
              </a:xfrm>
              <a:custGeom>
                <a:avLst/>
                <a:gdLst>
                  <a:gd name="T0" fmla="*/ 7 w 16"/>
                  <a:gd name="T1" fmla="*/ 8 h 12"/>
                  <a:gd name="T2" fmla="*/ 0 w 16"/>
                  <a:gd name="T3" fmla="*/ 12 h 12"/>
                  <a:gd name="T4" fmla="*/ 16 w 16"/>
                  <a:gd name="T5" fmla="*/ 1 h 12"/>
                  <a:gd name="T6" fmla="*/ 7 w 16"/>
                  <a:gd name="T7" fmla="*/ 8 h 12"/>
                </a:gdLst>
                <a:ahLst/>
                <a:cxnLst>
                  <a:cxn ang="0">
                    <a:pos x="T0" y="T1"/>
                  </a:cxn>
                  <a:cxn ang="0">
                    <a:pos x="T2" y="T3"/>
                  </a:cxn>
                  <a:cxn ang="0">
                    <a:pos x="T4" y="T5"/>
                  </a:cxn>
                  <a:cxn ang="0">
                    <a:pos x="T6" y="T7"/>
                  </a:cxn>
                </a:cxnLst>
                <a:rect l="0" t="0" r="r" b="b"/>
                <a:pathLst>
                  <a:path w="16" h="12">
                    <a:moveTo>
                      <a:pt x="7" y="8"/>
                    </a:moveTo>
                    <a:cubicBezTo>
                      <a:pt x="7" y="8"/>
                      <a:pt x="1" y="12"/>
                      <a:pt x="0" y="12"/>
                    </a:cubicBezTo>
                    <a:cubicBezTo>
                      <a:pt x="0" y="10"/>
                      <a:pt x="14" y="0"/>
                      <a:pt x="16" y="1"/>
                    </a:cubicBezTo>
                    <a:cubicBezTo>
                      <a:pt x="16" y="2"/>
                      <a:pt x="10" y="6"/>
                      <a:pt x="7"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7" name="Freeform 149">
                <a:extLst>
                  <a:ext uri="{FF2B5EF4-FFF2-40B4-BE49-F238E27FC236}">
                    <a16:creationId xmlns:a16="http://schemas.microsoft.com/office/drawing/2014/main" id="{2F901A32-955D-416A-85E4-D997BF2989CC}"/>
                  </a:ext>
                </a:extLst>
              </p:cNvPr>
              <p:cNvSpPr>
                <a:spLocks/>
              </p:cNvSpPr>
              <p:nvPr/>
            </p:nvSpPr>
            <p:spPr bwMode="auto">
              <a:xfrm>
                <a:off x="4031" y="1519"/>
                <a:ext cx="22" cy="20"/>
              </a:xfrm>
              <a:custGeom>
                <a:avLst/>
                <a:gdLst>
                  <a:gd name="T0" fmla="*/ 8 w 15"/>
                  <a:gd name="T1" fmla="*/ 9 h 14"/>
                  <a:gd name="T2" fmla="*/ 0 w 15"/>
                  <a:gd name="T3" fmla="*/ 13 h 14"/>
                  <a:gd name="T4" fmla="*/ 15 w 15"/>
                  <a:gd name="T5" fmla="*/ 2 h 14"/>
                  <a:gd name="T6" fmla="*/ 8 w 15"/>
                  <a:gd name="T7" fmla="*/ 9 h 14"/>
                </a:gdLst>
                <a:ahLst/>
                <a:cxnLst>
                  <a:cxn ang="0">
                    <a:pos x="T0" y="T1"/>
                  </a:cxn>
                  <a:cxn ang="0">
                    <a:pos x="T2" y="T3"/>
                  </a:cxn>
                  <a:cxn ang="0">
                    <a:pos x="T4" y="T5"/>
                  </a:cxn>
                  <a:cxn ang="0">
                    <a:pos x="T6" y="T7"/>
                  </a:cxn>
                </a:cxnLst>
                <a:rect l="0" t="0" r="r" b="b"/>
                <a:pathLst>
                  <a:path w="15" h="14">
                    <a:moveTo>
                      <a:pt x="8" y="9"/>
                    </a:moveTo>
                    <a:cubicBezTo>
                      <a:pt x="3" y="12"/>
                      <a:pt x="0" y="14"/>
                      <a:pt x="0" y="13"/>
                    </a:cubicBezTo>
                    <a:cubicBezTo>
                      <a:pt x="0" y="12"/>
                      <a:pt x="14" y="0"/>
                      <a:pt x="15" y="2"/>
                    </a:cubicBezTo>
                    <a:cubicBezTo>
                      <a:pt x="15" y="3"/>
                      <a:pt x="11" y="7"/>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8" name="Freeform 150">
                <a:extLst>
                  <a:ext uri="{FF2B5EF4-FFF2-40B4-BE49-F238E27FC236}">
                    <a16:creationId xmlns:a16="http://schemas.microsoft.com/office/drawing/2014/main" id="{7756BCE6-86F0-44CC-B90B-B8594620F0D1}"/>
                  </a:ext>
                </a:extLst>
              </p:cNvPr>
              <p:cNvSpPr>
                <a:spLocks/>
              </p:cNvSpPr>
              <p:nvPr/>
            </p:nvSpPr>
            <p:spPr bwMode="auto">
              <a:xfrm>
                <a:off x="4170" y="1435"/>
                <a:ext cx="25" cy="14"/>
              </a:xfrm>
              <a:custGeom>
                <a:avLst/>
                <a:gdLst>
                  <a:gd name="T0" fmla="*/ 8 w 17"/>
                  <a:gd name="T1" fmla="*/ 6 h 10"/>
                  <a:gd name="T2" fmla="*/ 0 w 17"/>
                  <a:gd name="T3" fmla="*/ 9 h 10"/>
                  <a:gd name="T4" fmla="*/ 17 w 17"/>
                  <a:gd name="T5" fmla="*/ 1 h 10"/>
                  <a:gd name="T6" fmla="*/ 8 w 17"/>
                  <a:gd name="T7" fmla="*/ 6 h 10"/>
                </a:gdLst>
                <a:ahLst/>
                <a:cxnLst>
                  <a:cxn ang="0">
                    <a:pos x="T0" y="T1"/>
                  </a:cxn>
                  <a:cxn ang="0">
                    <a:pos x="T2" y="T3"/>
                  </a:cxn>
                  <a:cxn ang="0">
                    <a:pos x="T4" y="T5"/>
                  </a:cxn>
                  <a:cxn ang="0">
                    <a:pos x="T6" y="T7"/>
                  </a:cxn>
                </a:cxnLst>
                <a:rect l="0" t="0" r="r" b="b"/>
                <a:pathLst>
                  <a:path w="17" h="10">
                    <a:moveTo>
                      <a:pt x="8" y="6"/>
                    </a:moveTo>
                    <a:cubicBezTo>
                      <a:pt x="7" y="7"/>
                      <a:pt x="1" y="10"/>
                      <a:pt x="0" y="9"/>
                    </a:cubicBezTo>
                    <a:cubicBezTo>
                      <a:pt x="0" y="8"/>
                      <a:pt x="16" y="0"/>
                      <a:pt x="17" y="1"/>
                    </a:cubicBezTo>
                    <a:cubicBezTo>
                      <a:pt x="17" y="2"/>
                      <a:pt x="11" y="5"/>
                      <a:pt x="8"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9" name="Freeform 151">
                <a:extLst>
                  <a:ext uri="{FF2B5EF4-FFF2-40B4-BE49-F238E27FC236}">
                    <a16:creationId xmlns:a16="http://schemas.microsoft.com/office/drawing/2014/main" id="{67B10FA2-089D-451D-9708-B7E41ED5525A}"/>
                  </a:ext>
                </a:extLst>
              </p:cNvPr>
              <p:cNvSpPr>
                <a:spLocks/>
              </p:cNvSpPr>
              <p:nvPr/>
            </p:nvSpPr>
            <p:spPr bwMode="auto">
              <a:xfrm>
                <a:off x="4122" y="1459"/>
                <a:ext cx="23" cy="16"/>
              </a:xfrm>
              <a:custGeom>
                <a:avLst/>
                <a:gdLst>
                  <a:gd name="T0" fmla="*/ 8 w 16"/>
                  <a:gd name="T1" fmla="*/ 7 h 11"/>
                  <a:gd name="T2" fmla="*/ 0 w 16"/>
                  <a:gd name="T3" fmla="*/ 11 h 11"/>
                  <a:gd name="T4" fmla="*/ 16 w 16"/>
                  <a:gd name="T5" fmla="*/ 1 h 11"/>
                  <a:gd name="T6" fmla="*/ 8 w 16"/>
                  <a:gd name="T7" fmla="*/ 7 h 11"/>
                </a:gdLst>
                <a:ahLst/>
                <a:cxnLst>
                  <a:cxn ang="0">
                    <a:pos x="T0" y="T1"/>
                  </a:cxn>
                  <a:cxn ang="0">
                    <a:pos x="T2" y="T3"/>
                  </a:cxn>
                  <a:cxn ang="0">
                    <a:pos x="T4" y="T5"/>
                  </a:cxn>
                  <a:cxn ang="0">
                    <a:pos x="T6" y="T7"/>
                  </a:cxn>
                </a:cxnLst>
                <a:rect l="0" t="0" r="r" b="b"/>
                <a:pathLst>
                  <a:path w="16" h="11">
                    <a:moveTo>
                      <a:pt x="8" y="7"/>
                    </a:moveTo>
                    <a:cubicBezTo>
                      <a:pt x="6" y="8"/>
                      <a:pt x="1" y="11"/>
                      <a:pt x="0" y="11"/>
                    </a:cubicBezTo>
                    <a:cubicBezTo>
                      <a:pt x="0" y="9"/>
                      <a:pt x="15" y="0"/>
                      <a:pt x="16" y="1"/>
                    </a:cubicBezTo>
                    <a:cubicBezTo>
                      <a:pt x="16" y="2"/>
                      <a:pt x="10" y="6"/>
                      <a:pt x="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0" name="Freeform 152">
                <a:extLst>
                  <a:ext uri="{FF2B5EF4-FFF2-40B4-BE49-F238E27FC236}">
                    <a16:creationId xmlns:a16="http://schemas.microsoft.com/office/drawing/2014/main" id="{45B339D6-6F16-44F6-82BD-6F9F81C9D802}"/>
                  </a:ext>
                </a:extLst>
              </p:cNvPr>
              <p:cNvSpPr>
                <a:spLocks/>
              </p:cNvSpPr>
              <p:nvPr/>
            </p:nvSpPr>
            <p:spPr bwMode="auto">
              <a:xfrm>
                <a:off x="4057" y="1509"/>
                <a:ext cx="22" cy="18"/>
              </a:xfrm>
              <a:custGeom>
                <a:avLst/>
                <a:gdLst>
                  <a:gd name="T0" fmla="*/ 7 w 15"/>
                  <a:gd name="T1" fmla="*/ 8 h 13"/>
                  <a:gd name="T2" fmla="*/ 0 w 15"/>
                  <a:gd name="T3" fmla="*/ 12 h 13"/>
                  <a:gd name="T4" fmla="*/ 15 w 15"/>
                  <a:gd name="T5" fmla="*/ 1 h 13"/>
                  <a:gd name="T6" fmla="*/ 7 w 15"/>
                  <a:gd name="T7" fmla="*/ 8 h 13"/>
                </a:gdLst>
                <a:ahLst/>
                <a:cxnLst>
                  <a:cxn ang="0">
                    <a:pos x="T0" y="T1"/>
                  </a:cxn>
                  <a:cxn ang="0">
                    <a:pos x="T2" y="T3"/>
                  </a:cxn>
                  <a:cxn ang="0">
                    <a:pos x="T4" y="T5"/>
                  </a:cxn>
                  <a:cxn ang="0">
                    <a:pos x="T6" y="T7"/>
                  </a:cxn>
                </a:cxnLst>
                <a:rect l="0" t="0" r="r" b="b"/>
                <a:pathLst>
                  <a:path w="15" h="13">
                    <a:moveTo>
                      <a:pt x="7" y="8"/>
                    </a:moveTo>
                    <a:cubicBezTo>
                      <a:pt x="3" y="11"/>
                      <a:pt x="0" y="13"/>
                      <a:pt x="0" y="12"/>
                    </a:cubicBezTo>
                    <a:cubicBezTo>
                      <a:pt x="0" y="11"/>
                      <a:pt x="13" y="0"/>
                      <a:pt x="15" y="1"/>
                    </a:cubicBezTo>
                    <a:cubicBezTo>
                      <a:pt x="15" y="2"/>
                      <a:pt x="10" y="6"/>
                      <a:pt x="7"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1" name="Freeform 153">
                <a:extLst>
                  <a:ext uri="{FF2B5EF4-FFF2-40B4-BE49-F238E27FC236}">
                    <a16:creationId xmlns:a16="http://schemas.microsoft.com/office/drawing/2014/main" id="{34EC3C61-4D11-49C5-BED3-05BC1F4ED46B}"/>
                  </a:ext>
                </a:extLst>
              </p:cNvPr>
              <p:cNvSpPr>
                <a:spLocks/>
              </p:cNvSpPr>
              <p:nvPr/>
            </p:nvSpPr>
            <p:spPr bwMode="auto">
              <a:xfrm>
                <a:off x="4148" y="1451"/>
                <a:ext cx="25" cy="16"/>
              </a:xfrm>
              <a:custGeom>
                <a:avLst/>
                <a:gdLst>
                  <a:gd name="T0" fmla="*/ 8 w 17"/>
                  <a:gd name="T1" fmla="*/ 7 h 11"/>
                  <a:gd name="T2" fmla="*/ 0 w 17"/>
                  <a:gd name="T3" fmla="*/ 10 h 11"/>
                  <a:gd name="T4" fmla="*/ 17 w 17"/>
                  <a:gd name="T5" fmla="*/ 1 h 11"/>
                  <a:gd name="T6" fmla="*/ 8 w 17"/>
                  <a:gd name="T7" fmla="*/ 7 h 11"/>
                </a:gdLst>
                <a:ahLst/>
                <a:cxnLst>
                  <a:cxn ang="0">
                    <a:pos x="T0" y="T1"/>
                  </a:cxn>
                  <a:cxn ang="0">
                    <a:pos x="T2" y="T3"/>
                  </a:cxn>
                  <a:cxn ang="0">
                    <a:pos x="T4" y="T5"/>
                  </a:cxn>
                  <a:cxn ang="0">
                    <a:pos x="T6" y="T7"/>
                  </a:cxn>
                </a:cxnLst>
                <a:rect l="0" t="0" r="r" b="b"/>
                <a:pathLst>
                  <a:path w="17" h="11">
                    <a:moveTo>
                      <a:pt x="8" y="7"/>
                    </a:moveTo>
                    <a:cubicBezTo>
                      <a:pt x="7" y="7"/>
                      <a:pt x="1" y="11"/>
                      <a:pt x="0" y="10"/>
                    </a:cubicBezTo>
                    <a:cubicBezTo>
                      <a:pt x="0" y="9"/>
                      <a:pt x="15" y="0"/>
                      <a:pt x="17" y="1"/>
                    </a:cubicBezTo>
                    <a:cubicBezTo>
                      <a:pt x="17" y="2"/>
                      <a:pt x="11" y="5"/>
                      <a:pt x="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2" name="Freeform 154">
                <a:extLst>
                  <a:ext uri="{FF2B5EF4-FFF2-40B4-BE49-F238E27FC236}">
                    <a16:creationId xmlns:a16="http://schemas.microsoft.com/office/drawing/2014/main" id="{FE14278D-9E0A-4B8B-8563-392E68312ED7}"/>
                  </a:ext>
                </a:extLst>
              </p:cNvPr>
              <p:cNvSpPr>
                <a:spLocks/>
              </p:cNvSpPr>
              <p:nvPr/>
            </p:nvSpPr>
            <p:spPr bwMode="auto">
              <a:xfrm>
                <a:off x="4102" y="1478"/>
                <a:ext cx="23" cy="18"/>
              </a:xfrm>
              <a:custGeom>
                <a:avLst/>
                <a:gdLst>
                  <a:gd name="T0" fmla="*/ 8 w 16"/>
                  <a:gd name="T1" fmla="*/ 7 h 12"/>
                  <a:gd name="T2" fmla="*/ 0 w 16"/>
                  <a:gd name="T3" fmla="*/ 11 h 12"/>
                  <a:gd name="T4" fmla="*/ 16 w 16"/>
                  <a:gd name="T5" fmla="*/ 1 h 12"/>
                  <a:gd name="T6" fmla="*/ 8 w 16"/>
                  <a:gd name="T7" fmla="*/ 7 h 12"/>
                </a:gdLst>
                <a:ahLst/>
                <a:cxnLst>
                  <a:cxn ang="0">
                    <a:pos x="T0" y="T1"/>
                  </a:cxn>
                  <a:cxn ang="0">
                    <a:pos x="T2" y="T3"/>
                  </a:cxn>
                  <a:cxn ang="0">
                    <a:pos x="T4" y="T5"/>
                  </a:cxn>
                  <a:cxn ang="0">
                    <a:pos x="T6" y="T7"/>
                  </a:cxn>
                </a:cxnLst>
                <a:rect l="0" t="0" r="r" b="b"/>
                <a:pathLst>
                  <a:path w="16" h="12">
                    <a:moveTo>
                      <a:pt x="8" y="7"/>
                    </a:moveTo>
                    <a:cubicBezTo>
                      <a:pt x="3" y="10"/>
                      <a:pt x="0" y="12"/>
                      <a:pt x="0" y="11"/>
                    </a:cubicBezTo>
                    <a:cubicBezTo>
                      <a:pt x="0" y="10"/>
                      <a:pt x="14" y="0"/>
                      <a:pt x="16" y="1"/>
                    </a:cubicBezTo>
                    <a:cubicBezTo>
                      <a:pt x="16" y="2"/>
                      <a:pt x="11" y="5"/>
                      <a:pt x="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3" name="Freeform 155">
                <a:extLst>
                  <a:ext uri="{FF2B5EF4-FFF2-40B4-BE49-F238E27FC236}">
                    <a16:creationId xmlns:a16="http://schemas.microsoft.com/office/drawing/2014/main" id="{CADD4062-6C05-4C8B-8FDA-7D0F9A7D8F27}"/>
                  </a:ext>
                </a:extLst>
              </p:cNvPr>
              <p:cNvSpPr>
                <a:spLocks/>
              </p:cNvSpPr>
              <p:nvPr/>
            </p:nvSpPr>
            <p:spPr bwMode="auto">
              <a:xfrm>
                <a:off x="4082" y="1497"/>
                <a:ext cx="24" cy="19"/>
              </a:xfrm>
              <a:custGeom>
                <a:avLst/>
                <a:gdLst>
                  <a:gd name="T0" fmla="*/ 9 w 17"/>
                  <a:gd name="T1" fmla="*/ 8 h 13"/>
                  <a:gd name="T2" fmla="*/ 1 w 17"/>
                  <a:gd name="T3" fmla="*/ 11 h 13"/>
                  <a:gd name="T4" fmla="*/ 16 w 17"/>
                  <a:gd name="T5" fmla="*/ 1 h 13"/>
                  <a:gd name="T6" fmla="*/ 9 w 17"/>
                  <a:gd name="T7" fmla="*/ 8 h 13"/>
                </a:gdLst>
                <a:ahLst/>
                <a:cxnLst>
                  <a:cxn ang="0">
                    <a:pos x="T0" y="T1"/>
                  </a:cxn>
                  <a:cxn ang="0">
                    <a:pos x="T2" y="T3"/>
                  </a:cxn>
                  <a:cxn ang="0">
                    <a:pos x="T4" y="T5"/>
                  </a:cxn>
                  <a:cxn ang="0">
                    <a:pos x="T6" y="T7"/>
                  </a:cxn>
                </a:cxnLst>
                <a:rect l="0" t="0" r="r" b="b"/>
                <a:pathLst>
                  <a:path w="17" h="13">
                    <a:moveTo>
                      <a:pt x="9" y="8"/>
                    </a:moveTo>
                    <a:cubicBezTo>
                      <a:pt x="4" y="11"/>
                      <a:pt x="0" y="13"/>
                      <a:pt x="1" y="11"/>
                    </a:cubicBezTo>
                    <a:cubicBezTo>
                      <a:pt x="1" y="10"/>
                      <a:pt x="14" y="0"/>
                      <a:pt x="16" y="1"/>
                    </a:cubicBezTo>
                    <a:cubicBezTo>
                      <a:pt x="17" y="2"/>
                      <a:pt x="12" y="6"/>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4" name="Freeform 156">
                <a:extLst>
                  <a:ext uri="{FF2B5EF4-FFF2-40B4-BE49-F238E27FC236}">
                    <a16:creationId xmlns:a16="http://schemas.microsoft.com/office/drawing/2014/main" id="{1FE9079A-C3E5-43F3-A694-FAE53038C7A8}"/>
                  </a:ext>
                </a:extLst>
              </p:cNvPr>
              <p:cNvSpPr>
                <a:spLocks/>
              </p:cNvSpPr>
              <p:nvPr/>
            </p:nvSpPr>
            <p:spPr bwMode="auto">
              <a:xfrm>
                <a:off x="4176" y="1442"/>
                <a:ext cx="24" cy="14"/>
              </a:xfrm>
              <a:custGeom>
                <a:avLst/>
                <a:gdLst>
                  <a:gd name="T0" fmla="*/ 8 w 17"/>
                  <a:gd name="T1" fmla="*/ 6 h 10"/>
                  <a:gd name="T2" fmla="*/ 0 w 17"/>
                  <a:gd name="T3" fmla="*/ 9 h 10"/>
                  <a:gd name="T4" fmla="*/ 17 w 17"/>
                  <a:gd name="T5" fmla="*/ 0 h 10"/>
                  <a:gd name="T6" fmla="*/ 8 w 17"/>
                  <a:gd name="T7" fmla="*/ 6 h 10"/>
                </a:gdLst>
                <a:ahLst/>
                <a:cxnLst>
                  <a:cxn ang="0">
                    <a:pos x="T0" y="T1"/>
                  </a:cxn>
                  <a:cxn ang="0">
                    <a:pos x="T2" y="T3"/>
                  </a:cxn>
                  <a:cxn ang="0">
                    <a:pos x="T4" y="T5"/>
                  </a:cxn>
                  <a:cxn ang="0">
                    <a:pos x="T6" y="T7"/>
                  </a:cxn>
                </a:cxnLst>
                <a:rect l="0" t="0" r="r" b="b"/>
                <a:pathLst>
                  <a:path w="17" h="10">
                    <a:moveTo>
                      <a:pt x="8" y="6"/>
                    </a:moveTo>
                    <a:cubicBezTo>
                      <a:pt x="7" y="6"/>
                      <a:pt x="1" y="10"/>
                      <a:pt x="0" y="9"/>
                    </a:cubicBezTo>
                    <a:cubicBezTo>
                      <a:pt x="0" y="8"/>
                      <a:pt x="15" y="0"/>
                      <a:pt x="17" y="0"/>
                    </a:cubicBezTo>
                    <a:cubicBezTo>
                      <a:pt x="17" y="1"/>
                      <a:pt x="11" y="5"/>
                      <a:pt x="8"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5" name="Freeform 157">
                <a:extLst>
                  <a:ext uri="{FF2B5EF4-FFF2-40B4-BE49-F238E27FC236}">
                    <a16:creationId xmlns:a16="http://schemas.microsoft.com/office/drawing/2014/main" id="{FE271465-FDE5-4F51-844E-039D53F7FF93}"/>
                  </a:ext>
                </a:extLst>
              </p:cNvPr>
              <p:cNvSpPr>
                <a:spLocks/>
              </p:cNvSpPr>
              <p:nvPr/>
            </p:nvSpPr>
            <p:spPr bwMode="auto">
              <a:xfrm>
                <a:off x="4128" y="1468"/>
                <a:ext cx="25" cy="16"/>
              </a:xfrm>
              <a:custGeom>
                <a:avLst/>
                <a:gdLst>
                  <a:gd name="T0" fmla="*/ 8 w 17"/>
                  <a:gd name="T1" fmla="*/ 7 h 11"/>
                  <a:gd name="T2" fmla="*/ 0 w 17"/>
                  <a:gd name="T3" fmla="*/ 10 h 11"/>
                  <a:gd name="T4" fmla="*/ 16 w 17"/>
                  <a:gd name="T5" fmla="*/ 1 h 11"/>
                  <a:gd name="T6" fmla="*/ 8 w 17"/>
                  <a:gd name="T7" fmla="*/ 7 h 11"/>
                </a:gdLst>
                <a:ahLst/>
                <a:cxnLst>
                  <a:cxn ang="0">
                    <a:pos x="T0" y="T1"/>
                  </a:cxn>
                  <a:cxn ang="0">
                    <a:pos x="T2" y="T3"/>
                  </a:cxn>
                  <a:cxn ang="0">
                    <a:pos x="T4" y="T5"/>
                  </a:cxn>
                  <a:cxn ang="0">
                    <a:pos x="T6" y="T7"/>
                  </a:cxn>
                </a:cxnLst>
                <a:rect l="0" t="0" r="r" b="b"/>
                <a:pathLst>
                  <a:path w="17" h="11">
                    <a:moveTo>
                      <a:pt x="8" y="7"/>
                    </a:moveTo>
                    <a:cubicBezTo>
                      <a:pt x="3" y="10"/>
                      <a:pt x="0" y="11"/>
                      <a:pt x="0" y="10"/>
                    </a:cubicBezTo>
                    <a:cubicBezTo>
                      <a:pt x="1" y="8"/>
                      <a:pt x="14" y="0"/>
                      <a:pt x="16" y="1"/>
                    </a:cubicBezTo>
                    <a:cubicBezTo>
                      <a:pt x="17" y="1"/>
                      <a:pt x="12" y="5"/>
                      <a:pt x="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6" name="Freeform 158">
                <a:extLst>
                  <a:ext uri="{FF2B5EF4-FFF2-40B4-BE49-F238E27FC236}">
                    <a16:creationId xmlns:a16="http://schemas.microsoft.com/office/drawing/2014/main" id="{381132C0-2114-426E-AD25-7499A74D4366}"/>
                  </a:ext>
                </a:extLst>
              </p:cNvPr>
              <p:cNvSpPr>
                <a:spLocks/>
              </p:cNvSpPr>
              <p:nvPr/>
            </p:nvSpPr>
            <p:spPr bwMode="auto">
              <a:xfrm>
                <a:off x="4157" y="1458"/>
                <a:ext cx="25" cy="16"/>
              </a:xfrm>
              <a:custGeom>
                <a:avLst/>
                <a:gdLst>
                  <a:gd name="T0" fmla="*/ 8 w 17"/>
                  <a:gd name="T1" fmla="*/ 7 h 11"/>
                  <a:gd name="T2" fmla="*/ 0 w 17"/>
                  <a:gd name="T3" fmla="*/ 10 h 11"/>
                  <a:gd name="T4" fmla="*/ 16 w 17"/>
                  <a:gd name="T5" fmla="*/ 1 h 11"/>
                  <a:gd name="T6" fmla="*/ 8 w 17"/>
                  <a:gd name="T7" fmla="*/ 7 h 11"/>
                </a:gdLst>
                <a:ahLst/>
                <a:cxnLst>
                  <a:cxn ang="0">
                    <a:pos x="T0" y="T1"/>
                  </a:cxn>
                  <a:cxn ang="0">
                    <a:pos x="T2" y="T3"/>
                  </a:cxn>
                  <a:cxn ang="0">
                    <a:pos x="T4" y="T5"/>
                  </a:cxn>
                  <a:cxn ang="0">
                    <a:pos x="T6" y="T7"/>
                  </a:cxn>
                </a:cxnLst>
                <a:rect l="0" t="0" r="r" b="b"/>
                <a:pathLst>
                  <a:path w="17" h="11">
                    <a:moveTo>
                      <a:pt x="8" y="7"/>
                    </a:moveTo>
                    <a:cubicBezTo>
                      <a:pt x="3" y="10"/>
                      <a:pt x="0" y="11"/>
                      <a:pt x="0" y="10"/>
                    </a:cubicBezTo>
                    <a:cubicBezTo>
                      <a:pt x="0" y="8"/>
                      <a:pt x="14" y="0"/>
                      <a:pt x="16" y="1"/>
                    </a:cubicBezTo>
                    <a:cubicBezTo>
                      <a:pt x="17" y="1"/>
                      <a:pt x="12" y="5"/>
                      <a:pt x="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7" name="Freeform 159">
                <a:extLst>
                  <a:ext uri="{FF2B5EF4-FFF2-40B4-BE49-F238E27FC236}">
                    <a16:creationId xmlns:a16="http://schemas.microsoft.com/office/drawing/2014/main" id="{A4611A14-F70F-49C6-B662-A1843A6C33AB}"/>
                  </a:ext>
                </a:extLst>
              </p:cNvPr>
              <p:cNvSpPr>
                <a:spLocks/>
              </p:cNvSpPr>
              <p:nvPr/>
            </p:nvSpPr>
            <p:spPr bwMode="auto">
              <a:xfrm>
                <a:off x="4111" y="1487"/>
                <a:ext cx="23" cy="17"/>
              </a:xfrm>
              <a:custGeom>
                <a:avLst/>
                <a:gdLst>
                  <a:gd name="T0" fmla="*/ 8 w 16"/>
                  <a:gd name="T1" fmla="*/ 7 h 12"/>
                  <a:gd name="T2" fmla="*/ 0 w 16"/>
                  <a:gd name="T3" fmla="*/ 11 h 12"/>
                  <a:gd name="T4" fmla="*/ 16 w 16"/>
                  <a:gd name="T5" fmla="*/ 0 h 12"/>
                  <a:gd name="T6" fmla="*/ 8 w 16"/>
                  <a:gd name="T7" fmla="*/ 7 h 12"/>
                </a:gdLst>
                <a:ahLst/>
                <a:cxnLst>
                  <a:cxn ang="0">
                    <a:pos x="T0" y="T1"/>
                  </a:cxn>
                  <a:cxn ang="0">
                    <a:pos x="T2" y="T3"/>
                  </a:cxn>
                  <a:cxn ang="0">
                    <a:pos x="T4" y="T5"/>
                  </a:cxn>
                  <a:cxn ang="0">
                    <a:pos x="T6" y="T7"/>
                  </a:cxn>
                </a:cxnLst>
                <a:rect l="0" t="0" r="r" b="b"/>
                <a:pathLst>
                  <a:path w="16" h="12">
                    <a:moveTo>
                      <a:pt x="8" y="7"/>
                    </a:moveTo>
                    <a:cubicBezTo>
                      <a:pt x="4" y="10"/>
                      <a:pt x="0" y="12"/>
                      <a:pt x="0" y="11"/>
                    </a:cubicBezTo>
                    <a:cubicBezTo>
                      <a:pt x="0" y="9"/>
                      <a:pt x="13" y="0"/>
                      <a:pt x="16" y="0"/>
                    </a:cubicBezTo>
                    <a:cubicBezTo>
                      <a:pt x="16" y="1"/>
                      <a:pt x="12" y="5"/>
                      <a:pt x="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8" name="Freeform 160">
                <a:extLst>
                  <a:ext uri="{FF2B5EF4-FFF2-40B4-BE49-F238E27FC236}">
                    <a16:creationId xmlns:a16="http://schemas.microsoft.com/office/drawing/2014/main" id="{533BE5E5-B422-42D8-935D-2C2BCD554FB7}"/>
                  </a:ext>
                </a:extLst>
              </p:cNvPr>
              <p:cNvSpPr>
                <a:spLocks/>
              </p:cNvSpPr>
              <p:nvPr/>
            </p:nvSpPr>
            <p:spPr bwMode="auto">
              <a:xfrm>
                <a:off x="4095" y="1506"/>
                <a:ext cx="23" cy="19"/>
              </a:xfrm>
              <a:custGeom>
                <a:avLst/>
                <a:gdLst>
                  <a:gd name="T0" fmla="*/ 9 w 16"/>
                  <a:gd name="T1" fmla="*/ 8 h 13"/>
                  <a:gd name="T2" fmla="*/ 0 w 16"/>
                  <a:gd name="T3" fmla="*/ 11 h 13"/>
                  <a:gd name="T4" fmla="*/ 15 w 16"/>
                  <a:gd name="T5" fmla="*/ 1 h 13"/>
                  <a:gd name="T6" fmla="*/ 9 w 16"/>
                  <a:gd name="T7" fmla="*/ 8 h 13"/>
                </a:gdLst>
                <a:ahLst/>
                <a:cxnLst>
                  <a:cxn ang="0">
                    <a:pos x="T0" y="T1"/>
                  </a:cxn>
                  <a:cxn ang="0">
                    <a:pos x="T2" y="T3"/>
                  </a:cxn>
                  <a:cxn ang="0">
                    <a:pos x="T4" y="T5"/>
                  </a:cxn>
                  <a:cxn ang="0">
                    <a:pos x="T6" y="T7"/>
                  </a:cxn>
                </a:cxnLst>
                <a:rect l="0" t="0" r="r" b="b"/>
                <a:pathLst>
                  <a:path w="16" h="13">
                    <a:moveTo>
                      <a:pt x="9" y="8"/>
                    </a:moveTo>
                    <a:cubicBezTo>
                      <a:pt x="4" y="11"/>
                      <a:pt x="0" y="13"/>
                      <a:pt x="0" y="11"/>
                    </a:cubicBezTo>
                    <a:cubicBezTo>
                      <a:pt x="1" y="9"/>
                      <a:pt x="13" y="0"/>
                      <a:pt x="15" y="1"/>
                    </a:cubicBezTo>
                    <a:cubicBezTo>
                      <a:pt x="16" y="2"/>
                      <a:pt x="12" y="5"/>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9" name="Freeform 161">
                <a:extLst>
                  <a:ext uri="{FF2B5EF4-FFF2-40B4-BE49-F238E27FC236}">
                    <a16:creationId xmlns:a16="http://schemas.microsoft.com/office/drawing/2014/main" id="{A9C3DF66-6A01-40F3-AFA2-2159AB03BE14}"/>
                  </a:ext>
                </a:extLst>
              </p:cNvPr>
              <p:cNvSpPr>
                <a:spLocks/>
              </p:cNvSpPr>
              <p:nvPr/>
            </p:nvSpPr>
            <p:spPr bwMode="auto">
              <a:xfrm>
                <a:off x="4053" y="1539"/>
                <a:ext cx="22" cy="20"/>
              </a:xfrm>
              <a:custGeom>
                <a:avLst/>
                <a:gdLst>
                  <a:gd name="T0" fmla="*/ 8 w 15"/>
                  <a:gd name="T1" fmla="*/ 8 h 14"/>
                  <a:gd name="T2" fmla="*/ 0 w 15"/>
                  <a:gd name="T3" fmla="*/ 12 h 14"/>
                  <a:gd name="T4" fmla="*/ 14 w 15"/>
                  <a:gd name="T5" fmla="*/ 1 h 14"/>
                  <a:gd name="T6" fmla="*/ 8 w 15"/>
                  <a:gd name="T7" fmla="*/ 8 h 14"/>
                </a:gdLst>
                <a:ahLst/>
                <a:cxnLst>
                  <a:cxn ang="0">
                    <a:pos x="T0" y="T1"/>
                  </a:cxn>
                  <a:cxn ang="0">
                    <a:pos x="T2" y="T3"/>
                  </a:cxn>
                  <a:cxn ang="0">
                    <a:pos x="T4" y="T5"/>
                  </a:cxn>
                  <a:cxn ang="0">
                    <a:pos x="T6" y="T7"/>
                  </a:cxn>
                </a:cxnLst>
                <a:rect l="0" t="0" r="r" b="b"/>
                <a:pathLst>
                  <a:path w="15" h="14">
                    <a:moveTo>
                      <a:pt x="8" y="8"/>
                    </a:moveTo>
                    <a:cubicBezTo>
                      <a:pt x="4" y="12"/>
                      <a:pt x="0" y="14"/>
                      <a:pt x="0" y="12"/>
                    </a:cubicBezTo>
                    <a:cubicBezTo>
                      <a:pt x="0" y="10"/>
                      <a:pt x="12" y="0"/>
                      <a:pt x="14" y="1"/>
                    </a:cubicBezTo>
                    <a:cubicBezTo>
                      <a:pt x="15" y="2"/>
                      <a:pt x="11" y="6"/>
                      <a:pt x="8"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0" name="Freeform 162">
                <a:extLst>
                  <a:ext uri="{FF2B5EF4-FFF2-40B4-BE49-F238E27FC236}">
                    <a16:creationId xmlns:a16="http://schemas.microsoft.com/office/drawing/2014/main" id="{2A77CBC7-806B-4CC5-8062-FBAA666B9B2E}"/>
                  </a:ext>
                </a:extLst>
              </p:cNvPr>
              <p:cNvSpPr>
                <a:spLocks/>
              </p:cNvSpPr>
              <p:nvPr/>
            </p:nvSpPr>
            <p:spPr bwMode="auto">
              <a:xfrm>
                <a:off x="4186" y="1448"/>
                <a:ext cx="24" cy="16"/>
              </a:xfrm>
              <a:custGeom>
                <a:avLst/>
                <a:gdLst>
                  <a:gd name="T0" fmla="*/ 8 w 17"/>
                  <a:gd name="T1" fmla="*/ 6 h 11"/>
                  <a:gd name="T2" fmla="*/ 0 w 17"/>
                  <a:gd name="T3" fmla="*/ 10 h 11"/>
                  <a:gd name="T4" fmla="*/ 16 w 17"/>
                  <a:gd name="T5" fmla="*/ 1 h 11"/>
                  <a:gd name="T6" fmla="*/ 8 w 17"/>
                  <a:gd name="T7" fmla="*/ 6 h 11"/>
                </a:gdLst>
                <a:ahLst/>
                <a:cxnLst>
                  <a:cxn ang="0">
                    <a:pos x="T0" y="T1"/>
                  </a:cxn>
                  <a:cxn ang="0">
                    <a:pos x="T2" y="T3"/>
                  </a:cxn>
                  <a:cxn ang="0">
                    <a:pos x="T4" y="T5"/>
                  </a:cxn>
                  <a:cxn ang="0">
                    <a:pos x="T6" y="T7"/>
                  </a:cxn>
                </a:cxnLst>
                <a:rect l="0" t="0" r="r" b="b"/>
                <a:pathLst>
                  <a:path w="17" h="11">
                    <a:moveTo>
                      <a:pt x="8" y="6"/>
                    </a:moveTo>
                    <a:cubicBezTo>
                      <a:pt x="3" y="9"/>
                      <a:pt x="0" y="11"/>
                      <a:pt x="0" y="10"/>
                    </a:cubicBezTo>
                    <a:cubicBezTo>
                      <a:pt x="0" y="8"/>
                      <a:pt x="14" y="0"/>
                      <a:pt x="16" y="1"/>
                    </a:cubicBezTo>
                    <a:cubicBezTo>
                      <a:pt x="17" y="1"/>
                      <a:pt x="12" y="5"/>
                      <a:pt x="8"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1" name="Freeform 163">
                <a:extLst>
                  <a:ext uri="{FF2B5EF4-FFF2-40B4-BE49-F238E27FC236}">
                    <a16:creationId xmlns:a16="http://schemas.microsoft.com/office/drawing/2014/main" id="{A284D5B3-E6B5-4550-85D3-3FB98E56AF36}"/>
                  </a:ext>
                </a:extLst>
              </p:cNvPr>
              <p:cNvSpPr>
                <a:spLocks/>
              </p:cNvSpPr>
              <p:nvPr/>
            </p:nvSpPr>
            <p:spPr bwMode="auto">
              <a:xfrm>
                <a:off x="4140" y="1475"/>
                <a:ext cx="23" cy="18"/>
              </a:xfrm>
              <a:custGeom>
                <a:avLst/>
                <a:gdLst>
                  <a:gd name="T0" fmla="*/ 8 w 16"/>
                  <a:gd name="T1" fmla="*/ 7 h 12"/>
                  <a:gd name="T2" fmla="*/ 0 w 16"/>
                  <a:gd name="T3" fmla="*/ 11 h 12"/>
                  <a:gd name="T4" fmla="*/ 16 w 16"/>
                  <a:gd name="T5" fmla="*/ 1 h 12"/>
                  <a:gd name="T6" fmla="*/ 8 w 16"/>
                  <a:gd name="T7" fmla="*/ 7 h 12"/>
                </a:gdLst>
                <a:ahLst/>
                <a:cxnLst>
                  <a:cxn ang="0">
                    <a:pos x="T0" y="T1"/>
                  </a:cxn>
                  <a:cxn ang="0">
                    <a:pos x="T2" y="T3"/>
                  </a:cxn>
                  <a:cxn ang="0">
                    <a:pos x="T4" y="T5"/>
                  </a:cxn>
                  <a:cxn ang="0">
                    <a:pos x="T6" y="T7"/>
                  </a:cxn>
                </a:cxnLst>
                <a:rect l="0" t="0" r="r" b="b"/>
                <a:pathLst>
                  <a:path w="16" h="12">
                    <a:moveTo>
                      <a:pt x="8" y="7"/>
                    </a:moveTo>
                    <a:cubicBezTo>
                      <a:pt x="3" y="10"/>
                      <a:pt x="0" y="12"/>
                      <a:pt x="0" y="11"/>
                    </a:cubicBezTo>
                    <a:cubicBezTo>
                      <a:pt x="0" y="9"/>
                      <a:pt x="13" y="0"/>
                      <a:pt x="16" y="1"/>
                    </a:cubicBezTo>
                    <a:cubicBezTo>
                      <a:pt x="16" y="1"/>
                      <a:pt x="11" y="5"/>
                      <a:pt x="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2" name="Freeform 164">
                <a:extLst>
                  <a:ext uri="{FF2B5EF4-FFF2-40B4-BE49-F238E27FC236}">
                    <a16:creationId xmlns:a16="http://schemas.microsoft.com/office/drawing/2014/main" id="{E3F67FDA-0559-4D75-B5A9-CE82394786E1}"/>
                  </a:ext>
                </a:extLst>
              </p:cNvPr>
              <p:cNvSpPr>
                <a:spLocks/>
              </p:cNvSpPr>
              <p:nvPr/>
            </p:nvSpPr>
            <p:spPr bwMode="auto">
              <a:xfrm>
                <a:off x="4106" y="2840"/>
                <a:ext cx="22" cy="13"/>
              </a:xfrm>
              <a:custGeom>
                <a:avLst/>
                <a:gdLst>
                  <a:gd name="T0" fmla="*/ 10 w 15"/>
                  <a:gd name="T1" fmla="*/ 6 h 9"/>
                  <a:gd name="T2" fmla="*/ 15 w 15"/>
                  <a:gd name="T3" fmla="*/ 9 h 9"/>
                  <a:gd name="T4" fmla="*/ 0 w 15"/>
                  <a:gd name="T5" fmla="*/ 0 h 9"/>
                  <a:gd name="T6" fmla="*/ 0 w 15"/>
                  <a:gd name="T7" fmla="*/ 0 h 9"/>
                  <a:gd name="T8" fmla="*/ 10 w 15"/>
                  <a:gd name="T9" fmla="*/ 6 h 9"/>
                </a:gdLst>
                <a:ahLst/>
                <a:cxnLst>
                  <a:cxn ang="0">
                    <a:pos x="T0" y="T1"/>
                  </a:cxn>
                  <a:cxn ang="0">
                    <a:pos x="T2" y="T3"/>
                  </a:cxn>
                  <a:cxn ang="0">
                    <a:pos x="T4" y="T5"/>
                  </a:cxn>
                  <a:cxn ang="0">
                    <a:pos x="T6" y="T7"/>
                  </a:cxn>
                  <a:cxn ang="0">
                    <a:pos x="T8" y="T9"/>
                  </a:cxn>
                </a:cxnLst>
                <a:rect l="0" t="0" r="r" b="b"/>
                <a:pathLst>
                  <a:path w="15" h="9">
                    <a:moveTo>
                      <a:pt x="10" y="6"/>
                    </a:moveTo>
                    <a:cubicBezTo>
                      <a:pt x="14" y="9"/>
                      <a:pt x="15" y="9"/>
                      <a:pt x="15" y="9"/>
                    </a:cubicBezTo>
                    <a:cubicBezTo>
                      <a:pt x="13" y="9"/>
                      <a:pt x="0" y="1"/>
                      <a:pt x="0" y="0"/>
                    </a:cubicBezTo>
                    <a:cubicBezTo>
                      <a:pt x="0" y="0"/>
                      <a:pt x="0" y="0"/>
                      <a:pt x="0" y="0"/>
                    </a:cubicBezTo>
                    <a:cubicBezTo>
                      <a:pt x="2" y="1"/>
                      <a:pt x="7" y="4"/>
                      <a:pt x="10"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3" name="Freeform 165">
                <a:extLst>
                  <a:ext uri="{FF2B5EF4-FFF2-40B4-BE49-F238E27FC236}">
                    <a16:creationId xmlns:a16="http://schemas.microsoft.com/office/drawing/2014/main" id="{7545E6C8-B3BD-4912-9FD0-53CF47559B6D}"/>
                  </a:ext>
                </a:extLst>
              </p:cNvPr>
              <p:cNvSpPr>
                <a:spLocks/>
              </p:cNvSpPr>
              <p:nvPr/>
            </p:nvSpPr>
            <p:spPr bwMode="auto">
              <a:xfrm>
                <a:off x="4024" y="2780"/>
                <a:ext cx="22" cy="15"/>
              </a:xfrm>
              <a:custGeom>
                <a:avLst/>
                <a:gdLst>
                  <a:gd name="T0" fmla="*/ 10 w 15"/>
                  <a:gd name="T1" fmla="*/ 7 h 11"/>
                  <a:gd name="T2" fmla="*/ 15 w 15"/>
                  <a:gd name="T3" fmla="*/ 11 h 11"/>
                  <a:gd name="T4" fmla="*/ 0 w 15"/>
                  <a:gd name="T5" fmla="*/ 0 h 11"/>
                  <a:gd name="T6" fmla="*/ 1 w 15"/>
                  <a:gd name="T7" fmla="*/ 0 h 11"/>
                  <a:gd name="T8" fmla="*/ 10 w 15"/>
                  <a:gd name="T9" fmla="*/ 7 h 11"/>
                </a:gdLst>
                <a:ahLst/>
                <a:cxnLst>
                  <a:cxn ang="0">
                    <a:pos x="T0" y="T1"/>
                  </a:cxn>
                  <a:cxn ang="0">
                    <a:pos x="T2" y="T3"/>
                  </a:cxn>
                  <a:cxn ang="0">
                    <a:pos x="T4" y="T5"/>
                  </a:cxn>
                  <a:cxn ang="0">
                    <a:pos x="T6" y="T7"/>
                  </a:cxn>
                  <a:cxn ang="0">
                    <a:pos x="T8" y="T9"/>
                  </a:cxn>
                </a:cxnLst>
                <a:rect l="0" t="0" r="r" b="b"/>
                <a:pathLst>
                  <a:path w="15" h="11">
                    <a:moveTo>
                      <a:pt x="10" y="7"/>
                    </a:moveTo>
                    <a:cubicBezTo>
                      <a:pt x="12" y="9"/>
                      <a:pt x="14" y="11"/>
                      <a:pt x="15" y="11"/>
                    </a:cubicBezTo>
                    <a:cubicBezTo>
                      <a:pt x="13" y="11"/>
                      <a:pt x="1" y="1"/>
                      <a:pt x="0" y="0"/>
                    </a:cubicBezTo>
                    <a:cubicBezTo>
                      <a:pt x="1" y="0"/>
                      <a:pt x="1" y="0"/>
                      <a:pt x="1" y="0"/>
                    </a:cubicBezTo>
                    <a:cubicBezTo>
                      <a:pt x="3" y="1"/>
                      <a:pt x="8" y="5"/>
                      <a:pt x="10"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4" name="Freeform 166">
                <a:extLst>
                  <a:ext uri="{FF2B5EF4-FFF2-40B4-BE49-F238E27FC236}">
                    <a16:creationId xmlns:a16="http://schemas.microsoft.com/office/drawing/2014/main" id="{1B8360ED-1FF7-41F8-B5C1-9E9BC180545A}"/>
                  </a:ext>
                </a:extLst>
              </p:cNvPr>
              <p:cNvSpPr>
                <a:spLocks/>
              </p:cNvSpPr>
              <p:nvPr/>
            </p:nvSpPr>
            <p:spPr bwMode="auto">
              <a:xfrm>
                <a:off x="4064" y="2811"/>
                <a:ext cx="21" cy="15"/>
              </a:xfrm>
              <a:custGeom>
                <a:avLst/>
                <a:gdLst>
                  <a:gd name="T0" fmla="*/ 10 w 14"/>
                  <a:gd name="T1" fmla="*/ 7 h 10"/>
                  <a:gd name="T2" fmla="*/ 14 w 14"/>
                  <a:gd name="T3" fmla="*/ 10 h 10"/>
                  <a:gd name="T4" fmla="*/ 0 w 14"/>
                  <a:gd name="T5" fmla="*/ 0 h 10"/>
                  <a:gd name="T6" fmla="*/ 0 w 14"/>
                  <a:gd name="T7" fmla="*/ 0 h 10"/>
                  <a:gd name="T8" fmla="*/ 10 w 14"/>
                  <a:gd name="T9" fmla="*/ 7 h 10"/>
                </a:gdLst>
                <a:ahLst/>
                <a:cxnLst>
                  <a:cxn ang="0">
                    <a:pos x="T0" y="T1"/>
                  </a:cxn>
                  <a:cxn ang="0">
                    <a:pos x="T2" y="T3"/>
                  </a:cxn>
                  <a:cxn ang="0">
                    <a:pos x="T4" y="T5"/>
                  </a:cxn>
                  <a:cxn ang="0">
                    <a:pos x="T6" y="T7"/>
                  </a:cxn>
                  <a:cxn ang="0">
                    <a:pos x="T8" y="T9"/>
                  </a:cxn>
                </a:cxnLst>
                <a:rect l="0" t="0" r="r" b="b"/>
                <a:pathLst>
                  <a:path w="14" h="10">
                    <a:moveTo>
                      <a:pt x="10" y="7"/>
                    </a:moveTo>
                    <a:cubicBezTo>
                      <a:pt x="13" y="9"/>
                      <a:pt x="14" y="10"/>
                      <a:pt x="14" y="10"/>
                    </a:cubicBezTo>
                    <a:cubicBezTo>
                      <a:pt x="14" y="10"/>
                      <a:pt x="0" y="1"/>
                      <a:pt x="0" y="0"/>
                    </a:cubicBezTo>
                    <a:cubicBezTo>
                      <a:pt x="0" y="0"/>
                      <a:pt x="0" y="0"/>
                      <a:pt x="0" y="0"/>
                    </a:cubicBezTo>
                    <a:cubicBezTo>
                      <a:pt x="2" y="1"/>
                      <a:pt x="10" y="7"/>
                      <a:pt x="10"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5" name="Freeform 167">
                <a:extLst>
                  <a:ext uri="{FF2B5EF4-FFF2-40B4-BE49-F238E27FC236}">
                    <a16:creationId xmlns:a16="http://schemas.microsoft.com/office/drawing/2014/main" id="{CB8C2D7D-D8CF-42A2-9546-6CC6BB4083AE}"/>
                  </a:ext>
                </a:extLst>
              </p:cNvPr>
              <p:cNvSpPr>
                <a:spLocks/>
              </p:cNvSpPr>
              <p:nvPr/>
            </p:nvSpPr>
            <p:spPr bwMode="auto">
              <a:xfrm>
                <a:off x="4015" y="2766"/>
                <a:ext cx="22" cy="19"/>
              </a:xfrm>
              <a:custGeom>
                <a:avLst/>
                <a:gdLst>
                  <a:gd name="T0" fmla="*/ 11 w 15"/>
                  <a:gd name="T1" fmla="*/ 8 h 13"/>
                  <a:gd name="T2" fmla="*/ 14 w 15"/>
                  <a:gd name="T3" fmla="*/ 12 h 13"/>
                  <a:gd name="T4" fmla="*/ 1 w 15"/>
                  <a:gd name="T5" fmla="*/ 0 h 13"/>
                  <a:gd name="T6" fmla="*/ 1 w 15"/>
                  <a:gd name="T7" fmla="*/ 0 h 13"/>
                  <a:gd name="T8" fmla="*/ 11 w 15"/>
                  <a:gd name="T9" fmla="*/ 8 h 13"/>
                </a:gdLst>
                <a:ahLst/>
                <a:cxnLst>
                  <a:cxn ang="0">
                    <a:pos x="T0" y="T1"/>
                  </a:cxn>
                  <a:cxn ang="0">
                    <a:pos x="T2" y="T3"/>
                  </a:cxn>
                  <a:cxn ang="0">
                    <a:pos x="T4" y="T5"/>
                  </a:cxn>
                  <a:cxn ang="0">
                    <a:pos x="T6" y="T7"/>
                  </a:cxn>
                  <a:cxn ang="0">
                    <a:pos x="T8" y="T9"/>
                  </a:cxn>
                </a:cxnLst>
                <a:rect l="0" t="0" r="r" b="b"/>
                <a:pathLst>
                  <a:path w="15" h="13">
                    <a:moveTo>
                      <a:pt x="11" y="8"/>
                    </a:moveTo>
                    <a:cubicBezTo>
                      <a:pt x="12" y="9"/>
                      <a:pt x="15" y="12"/>
                      <a:pt x="14" y="12"/>
                    </a:cubicBezTo>
                    <a:cubicBezTo>
                      <a:pt x="13" y="13"/>
                      <a:pt x="0" y="2"/>
                      <a:pt x="1" y="0"/>
                    </a:cubicBezTo>
                    <a:cubicBezTo>
                      <a:pt x="1" y="0"/>
                      <a:pt x="1" y="0"/>
                      <a:pt x="1" y="0"/>
                    </a:cubicBezTo>
                    <a:cubicBezTo>
                      <a:pt x="4" y="2"/>
                      <a:pt x="8" y="6"/>
                      <a:pt x="11"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6" name="Freeform 168">
                <a:extLst>
                  <a:ext uri="{FF2B5EF4-FFF2-40B4-BE49-F238E27FC236}">
                    <a16:creationId xmlns:a16="http://schemas.microsoft.com/office/drawing/2014/main" id="{EB81B6BD-1277-4E51-8F10-82FF72196BBF}"/>
                  </a:ext>
                </a:extLst>
              </p:cNvPr>
              <p:cNvSpPr>
                <a:spLocks/>
              </p:cNvSpPr>
              <p:nvPr/>
            </p:nvSpPr>
            <p:spPr bwMode="auto">
              <a:xfrm>
                <a:off x="4054" y="2800"/>
                <a:ext cx="21" cy="16"/>
              </a:xfrm>
              <a:custGeom>
                <a:avLst/>
                <a:gdLst>
                  <a:gd name="T0" fmla="*/ 10 w 14"/>
                  <a:gd name="T1" fmla="*/ 7 h 11"/>
                  <a:gd name="T2" fmla="*/ 14 w 14"/>
                  <a:gd name="T3" fmla="*/ 11 h 11"/>
                  <a:gd name="T4" fmla="*/ 0 w 14"/>
                  <a:gd name="T5" fmla="*/ 0 h 11"/>
                  <a:gd name="T6" fmla="*/ 0 w 14"/>
                  <a:gd name="T7" fmla="*/ 0 h 11"/>
                  <a:gd name="T8" fmla="*/ 10 w 14"/>
                  <a:gd name="T9" fmla="*/ 7 h 11"/>
                </a:gdLst>
                <a:ahLst/>
                <a:cxnLst>
                  <a:cxn ang="0">
                    <a:pos x="T0" y="T1"/>
                  </a:cxn>
                  <a:cxn ang="0">
                    <a:pos x="T2" y="T3"/>
                  </a:cxn>
                  <a:cxn ang="0">
                    <a:pos x="T4" y="T5"/>
                  </a:cxn>
                  <a:cxn ang="0">
                    <a:pos x="T6" y="T7"/>
                  </a:cxn>
                  <a:cxn ang="0">
                    <a:pos x="T8" y="T9"/>
                  </a:cxn>
                </a:cxnLst>
                <a:rect l="0" t="0" r="r" b="b"/>
                <a:pathLst>
                  <a:path w="14" h="11">
                    <a:moveTo>
                      <a:pt x="10" y="7"/>
                    </a:moveTo>
                    <a:cubicBezTo>
                      <a:pt x="12" y="9"/>
                      <a:pt x="14" y="11"/>
                      <a:pt x="14" y="11"/>
                    </a:cubicBezTo>
                    <a:cubicBezTo>
                      <a:pt x="13" y="11"/>
                      <a:pt x="0" y="1"/>
                      <a:pt x="0" y="0"/>
                    </a:cubicBezTo>
                    <a:cubicBezTo>
                      <a:pt x="0" y="0"/>
                      <a:pt x="0" y="0"/>
                      <a:pt x="0" y="0"/>
                    </a:cubicBezTo>
                    <a:cubicBezTo>
                      <a:pt x="2" y="1"/>
                      <a:pt x="7" y="5"/>
                      <a:pt x="10"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7" name="Freeform 169">
                <a:extLst>
                  <a:ext uri="{FF2B5EF4-FFF2-40B4-BE49-F238E27FC236}">
                    <a16:creationId xmlns:a16="http://schemas.microsoft.com/office/drawing/2014/main" id="{C95147E5-6F38-47CF-BAB3-0310632E0384}"/>
                  </a:ext>
                </a:extLst>
              </p:cNvPr>
              <p:cNvSpPr>
                <a:spLocks/>
              </p:cNvSpPr>
              <p:nvPr/>
            </p:nvSpPr>
            <p:spPr bwMode="auto">
              <a:xfrm>
                <a:off x="4048" y="2790"/>
                <a:ext cx="21" cy="16"/>
              </a:xfrm>
              <a:custGeom>
                <a:avLst/>
                <a:gdLst>
                  <a:gd name="T0" fmla="*/ 10 w 14"/>
                  <a:gd name="T1" fmla="*/ 7 h 11"/>
                  <a:gd name="T2" fmla="*/ 14 w 14"/>
                  <a:gd name="T3" fmla="*/ 11 h 11"/>
                  <a:gd name="T4" fmla="*/ 0 w 14"/>
                  <a:gd name="T5" fmla="*/ 0 h 11"/>
                  <a:gd name="T6" fmla="*/ 0 w 14"/>
                  <a:gd name="T7" fmla="*/ 0 h 11"/>
                  <a:gd name="T8" fmla="*/ 10 w 14"/>
                  <a:gd name="T9" fmla="*/ 7 h 11"/>
                </a:gdLst>
                <a:ahLst/>
                <a:cxnLst>
                  <a:cxn ang="0">
                    <a:pos x="T0" y="T1"/>
                  </a:cxn>
                  <a:cxn ang="0">
                    <a:pos x="T2" y="T3"/>
                  </a:cxn>
                  <a:cxn ang="0">
                    <a:pos x="T4" y="T5"/>
                  </a:cxn>
                  <a:cxn ang="0">
                    <a:pos x="T6" y="T7"/>
                  </a:cxn>
                  <a:cxn ang="0">
                    <a:pos x="T8" y="T9"/>
                  </a:cxn>
                </a:cxnLst>
                <a:rect l="0" t="0" r="r" b="b"/>
                <a:pathLst>
                  <a:path w="14" h="11">
                    <a:moveTo>
                      <a:pt x="10" y="7"/>
                    </a:moveTo>
                    <a:cubicBezTo>
                      <a:pt x="12" y="8"/>
                      <a:pt x="14" y="10"/>
                      <a:pt x="14" y="11"/>
                    </a:cubicBezTo>
                    <a:cubicBezTo>
                      <a:pt x="12" y="11"/>
                      <a:pt x="0" y="1"/>
                      <a:pt x="0" y="0"/>
                    </a:cubicBezTo>
                    <a:cubicBezTo>
                      <a:pt x="0" y="0"/>
                      <a:pt x="0" y="0"/>
                      <a:pt x="0" y="0"/>
                    </a:cubicBezTo>
                    <a:cubicBezTo>
                      <a:pt x="3" y="1"/>
                      <a:pt x="8" y="5"/>
                      <a:pt x="10"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8" name="Freeform 170">
                <a:extLst>
                  <a:ext uri="{FF2B5EF4-FFF2-40B4-BE49-F238E27FC236}">
                    <a16:creationId xmlns:a16="http://schemas.microsoft.com/office/drawing/2014/main" id="{6D0818DF-9C78-45CB-BF2A-FC67E9763634}"/>
                  </a:ext>
                </a:extLst>
              </p:cNvPr>
              <p:cNvSpPr>
                <a:spLocks/>
              </p:cNvSpPr>
              <p:nvPr/>
            </p:nvSpPr>
            <p:spPr bwMode="auto">
              <a:xfrm>
                <a:off x="3952" y="2706"/>
                <a:ext cx="18" cy="20"/>
              </a:xfrm>
              <a:custGeom>
                <a:avLst/>
                <a:gdLst>
                  <a:gd name="T0" fmla="*/ 10 w 13"/>
                  <a:gd name="T1" fmla="*/ 9 h 14"/>
                  <a:gd name="T2" fmla="*/ 13 w 13"/>
                  <a:gd name="T3" fmla="*/ 14 h 14"/>
                  <a:gd name="T4" fmla="*/ 1 w 13"/>
                  <a:gd name="T5" fmla="*/ 0 h 14"/>
                  <a:gd name="T6" fmla="*/ 1 w 13"/>
                  <a:gd name="T7" fmla="*/ 0 h 14"/>
                  <a:gd name="T8" fmla="*/ 10 w 13"/>
                  <a:gd name="T9" fmla="*/ 9 h 14"/>
                </a:gdLst>
                <a:ahLst/>
                <a:cxnLst>
                  <a:cxn ang="0">
                    <a:pos x="T0" y="T1"/>
                  </a:cxn>
                  <a:cxn ang="0">
                    <a:pos x="T2" y="T3"/>
                  </a:cxn>
                  <a:cxn ang="0">
                    <a:pos x="T4" y="T5"/>
                  </a:cxn>
                  <a:cxn ang="0">
                    <a:pos x="T6" y="T7"/>
                  </a:cxn>
                  <a:cxn ang="0">
                    <a:pos x="T8" y="T9"/>
                  </a:cxn>
                </a:cxnLst>
                <a:rect l="0" t="0" r="r" b="b"/>
                <a:pathLst>
                  <a:path w="13" h="14">
                    <a:moveTo>
                      <a:pt x="10" y="9"/>
                    </a:moveTo>
                    <a:cubicBezTo>
                      <a:pt x="11" y="10"/>
                      <a:pt x="13" y="13"/>
                      <a:pt x="13" y="14"/>
                    </a:cubicBezTo>
                    <a:cubicBezTo>
                      <a:pt x="12" y="14"/>
                      <a:pt x="0" y="2"/>
                      <a:pt x="1" y="0"/>
                    </a:cubicBezTo>
                    <a:cubicBezTo>
                      <a:pt x="1" y="0"/>
                      <a:pt x="1" y="0"/>
                      <a:pt x="1" y="0"/>
                    </a:cubicBezTo>
                    <a:cubicBezTo>
                      <a:pt x="3" y="2"/>
                      <a:pt x="8" y="6"/>
                      <a:pt x="1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9" name="Freeform 171">
                <a:extLst>
                  <a:ext uri="{FF2B5EF4-FFF2-40B4-BE49-F238E27FC236}">
                    <a16:creationId xmlns:a16="http://schemas.microsoft.com/office/drawing/2014/main" id="{8980E969-2063-4E21-B9F7-2248E9B6D9BE}"/>
                  </a:ext>
                </a:extLst>
              </p:cNvPr>
              <p:cNvSpPr>
                <a:spLocks/>
              </p:cNvSpPr>
              <p:nvPr/>
            </p:nvSpPr>
            <p:spPr bwMode="auto">
              <a:xfrm>
                <a:off x="3986" y="2743"/>
                <a:ext cx="21" cy="19"/>
              </a:xfrm>
              <a:custGeom>
                <a:avLst/>
                <a:gdLst>
                  <a:gd name="T0" fmla="*/ 10 w 14"/>
                  <a:gd name="T1" fmla="*/ 8 h 13"/>
                  <a:gd name="T2" fmla="*/ 14 w 14"/>
                  <a:gd name="T3" fmla="*/ 13 h 13"/>
                  <a:gd name="T4" fmla="*/ 1 w 14"/>
                  <a:gd name="T5" fmla="*/ 0 h 13"/>
                  <a:gd name="T6" fmla="*/ 1 w 14"/>
                  <a:gd name="T7" fmla="*/ 0 h 13"/>
                  <a:gd name="T8" fmla="*/ 10 w 14"/>
                  <a:gd name="T9" fmla="*/ 8 h 13"/>
                </a:gdLst>
                <a:ahLst/>
                <a:cxnLst>
                  <a:cxn ang="0">
                    <a:pos x="T0" y="T1"/>
                  </a:cxn>
                  <a:cxn ang="0">
                    <a:pos x="T2" y="T3"/>
                  </a:cxn>
                  <a:cxn ang="0">
                    <a:pos x="T4" y="T5"/>
                  </a:cxn>
                  <a:cxn ang="0">
                    <a:pos x="T6" y="T7"/>
                  </a:cxn>
                  <a:cxn ang="0">
                    <a:pos x="T8" y="T9"/>
                  </a:cxn>
                </a:cxnLst>
                <a:rect l="0" t="0" r="r" b="b"/>
                <a:pathLst>
                  <a:path w="14" h="13">
                    <a:moveTo>
                      <a:pt x="10" y="8"/>
                    </a:moveTo>
                    <a:cubicBezTo>
                      <a:pt x="12" y="10"/>
                      <a:pt x="14" y="12"/>
                      <a:pt x="14" y="13"/>
                    </a:cubicBezTo>
                    <a:cubicBezTo>
                      <a:pt x="13" y="13"/>
                      <a:pt x="0" y="2"/>
                      <a:pt x="1" y="0"/>
                    </a:cubicBezTo>
                    <a:cubicBezTo>
                      <a:pt x="1" y="0"/>
                      <a:pt x="1" y="0"/>
                      <a:pt x="1" y="0"/>
                    </a:cubicBezTo>
                    <a:cubicBezTo>
                      <a:pt x="3" y="2"/>
                      <a:pt x="8" y="6"/>
                      <a:pt x="10"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0" name="Freeform 172">
                <a:extLst>
                  <a:ext uri="{FF2B5EF4-FFF2-40B4-BE49-F238E27FC236}">
                    <a16:creationId xmlns:a16="http://schemas.microsoft.com/office/drawing/2014/main" id="{0773AA89-F114-4514-84E9-B2D1242745FB}"/>
                  </a:ext>
                </a:extLst>
              </p:cNvPr>
              <p:cNvSpPr>
                <a:spLocks/>
              </p:cNvSpPr>
              <p:nvPr/>
            </p:nvSpPr>
            <p:spPr bwMode="auto">
              <a:xfrm>
                <a:off x="3889" y="2623"/>
                <a:ext cx="19" cy="22"/>
              </a:xfrm>
              <a:custGeom>
                <a:avLst/>
                <a:gdLst>
                  <a:gd name="T0" fmla="*/ 10 w 13"/>
                  <a:gd name="T1" fmla="*/ 10 h 15"/>
                  <a:gd name="T2" fmla="*/ 12 w 13"/>
                  <a:gd name="T3" fmla="*/ 15 h 15"/>
                  <a:gd name="T4" fmla="*/ 1 w 13"/>
                  <a:gd name="T5" fmla="*/ 0 h 15"/>
                  <a:gd name="T6" fmla="*/ 2 w 13"/>
                  <a:gd name="T7" fmla="*/ 0 h 15"/>
                  <a:gd name="T8" fmla="*/ 10 w 13"/>
                  <a:gd name="T9" fmla="*/ 10 h 15"/>
                </a:gdLst>
                <a:ahLst/>
                <a:cxnLst>
                  <a:cxn ang="0">
                    <a:pos x="T0" y="T1"/>
                  </a:cxn>
                  <a:cxn ang="0">
                    <a:pos x="T2" y="T3"/>
                  </a:cxn>
                  <a:cxn ang="0">
                    <a:pos x="T4" y="T5"/>
                  </a:cxn>
                  <a:cxn ang="0">
                    <a:pos x="T6" y="T7"/>
                  </a:cxn>
                  <a:cxn ang="0">
                    <a:pos x="T8" y="T9"/>
                  </a:cxn>
                </a:cxnLst>
                <a:rect l="0" t="0" r="r" b="b"/>
                <a:pathLst>
                  <a:path w="13" h="15">
                    <a:moveTo>
                      <a:pt x="10" y="10"/>
                    </a:moveTo>
                    <a:cubicBezTo>
                      <a:pt x="12" y="13"/>
                      <a:pt x="13" y="15"/>
                      <a:pt x="12" y="15"/>
                    </a:cubicBezTo>
                    <a:cubicBezTo>
                      <a:pt x="9" y="14"/>
                      <a:pt x="0" y="1"/>
                      <a:pt x="1" y="0"/>
                    </a:cubicBezTo>
                    <a:cubicBezTo>
                      <a:pt x="1" y="0"/>
                      <a:pt x="2" y="0"/>
                      <a:pt x="2" y="0"/>
                    </a:cubicBezTo>
                    <a:cubicBezTo>
                      <a:pt x="4" y="1"/>
                      <a:pt x="8" y="6"/>
                      <a:pt x="1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1" name="Freeform 173">
                <a:extLst>
                  <a:ext uri="{FF2B5EF4-FFF2-40B4-BE49-F238E27FC236}">
                    <a16:creationId xmlns:a16="http://schemas.microsoft.com/office/drawing/2014/main" id="{907C44BC-B00A-4F86-B1AB-11E3C323D892}"/>
                  </a:ext>
                </a:extLst>
              </p:cNvPr>
              <p:cNvSpPr>
                <a:spLocks/>
              </p:cNvSpPr>
              <p:nvPr/>
            </p:nvSpPr>
            <p:spPr bwMode="auto">
              <a:xfrm>
                <a:off x="3918" y="2665"/>
                <a:ext cx="21" cy="22"/>
              </a:xfrm>
              <a:custGeom>
                <a:avLst/>
                <a:gdLst>
                  <a:gd name="T0" fmla="*/ 11 w 14"/>
                  <a:gd name="T1" fmla="*/ 10 h 15"/>
                  <a:gd name="T2" fmla="*/ 13 w 14"/>
                  <a:gd name="T3" fmla="*/ 15 h 15"/>
                  <a:gd name="T4" fmla="*/ 1 w 14"/>
                  <a:gd name="T5" fmla="*/ 0 h 15"/>
                  <a:gd name="T6" fmla="*/ 2 w 14"/>
                  <a:gd name="T7" fmla="*/ 1 h 15"/>
                  <a:gd name="T8" fmla="*/ 11 w 14"/>
                  <a:gd name="T9" fmla="*/ 10 h 15"/>
                </a:gdLst>
                <a:ahLst/>
                <a:cxnLst>
                  <a:cxn ang="0">
                    <a:pos x="T0" y="T1"/>
                  </a:cxn>
                  <a:cxn ang="0">
                    <a:pos x="T2" y="T3"/>
                  </a:cxn>
                  <a:cxn ang="0">
                    <a:pos x="T4" y="T5"/>
                  </a:cxn>
                  <a:cxn ang="0">
                    <a:pos x="T6" y="T7"/>
                  </a:cxn>
                  <a:cxn ang="0">
                    <a:pos x="T8" y="T9"/>
                  </a:cxn>
                </a:cxnLst>
                <a:rect l="0" t="0" r="r" b="b"/>
                <a:pathLst>
                  <a:path w="14" h="15">
                    <a:moveTo>
                      <a:pt x="11" y="10"/>
                    </a:moveTo>
                    <a:cubicBezTo>
                      <a:pt x="13" y="13"/>
                      <a:pt x="14" y="15"/>
                      <a:pt x="13" y="15"/>
                    </a:cubicBezTo>
                    <a:cubicBezTo>
                      <a:pt x="10" y="14"/>
                      <a:pt x="0" y="1"/>
                      <a:pt x="1" y="0"/>
                    </a:cubicBezTo>
                    <a:cubicBezTo>
                      <a:pt x="2" y="0"/>
                      <a:pt x="2" y="0"/>
                      <a:pt x="2" y="1"/>
                    </a:cubicBezTo>
                    <a:cubicBezTo>
                      <a:pt x="4" y="2"/>
                      <a:pt x="8" y="7"/>
                      <a:pt x="1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2" name="Freeform 174">
                <a:extLst>
                  <a:ext uri="{FF2B5EF4-FFF2-40B4-BE49-F238E27FC236}">
                    <a16:creationId xmlns:a16="http://schemas.microsoft.com/office/drawing/2014/main" id="{D4E95BD4-0A71-4FD4-9D79-71A1D5BE60A7}"/>
                  </a:ext>
                </a:extLst>
              </p:cNvPr>
              <p:cNvSpPr>
                <a:spLocks/>
              </p:cNvSpPr>
              <p:nvPr/>
            </p:nvSpPr>
            <p:spPr bwMode="auto">
              <a:xfrm>
                <a:off x="3839" y="2530"/>
                <a:ext cx="17" cy="25"/>
              </a:xfrm>
              <a:custGeom>
                <a:avLst/>
                <a:gdLst>
                  <a:gd name="T0" fmla="*/ 10 w 12"/>
                  <a:gd name="T1" fmla="*/ 11 h 17"/>
                  <a:gd name="T2" fmla="*/ 10 w 12"/>
                  <a:gd name="T3" fmla="*/ 16 h 17"/>
                  <a:gd name="T4" fmla="*/ 2 w 12"/>
                  <a:gd name="T5" fmla="*/ 0 h 17"/>
                  <a:gd name="T6" fmla="*/ 3 w 12"/>
                  <a:gd name="T7" fmla="*/ 0 h 17"/>
                  <a:gd name="T8" fmla="*/ 10 w 12"/>
                  <a:gd name="T9" fmla="*/ 11 h 17"/>
                </a:gdLst>
                <a:ahLst/>
                <a:cxnLst>
                  <a:cxn ang="0">
                    <a:pos x="T0" y="T1"/>
                  </a:cxn>
                  <a:cxn ang="0">
                    <a:pos x="T2" y="T3"/>
                  </a:cxn>
                  <a:cxn ang="0">
                    <a:pos x="T4" y="T5"/>
                  </a:cxn>
                  <a:cxn ang="0">
                    <a:pos x="T6" y="T7"/>
                  </a:cxn>
                  <a:cxn ang="0">
                    <a:pos x="T8" y="T9"/>
                  </a:cxn>
                </a:cxnLst>
                <a:rect l="0" t="0" r="r" b="b"/>
                <a:pathLst>
                  <a:path w="12" h="17">
                    <a:moveTo>
                      <a:pt x="10" y="11"/>
                    </a:moveTo>
                    <a:cubicBezTo>
                      <a:pt x="12" y="15"/>
                      <a:pt x="12" y="17"/>
                      <a:pt x="10" y="16"/>
                    </a:cubicBezTo>
                    <a:cubicBezTo>
                      <a:pt x="7" y="15"/>
                      <a:pt x="0" y="1"/>
                      <a:pt x="2" y="0"/>
                    </a:cubicBezTo>
                    <a:cubicBezTo>
                      <a:pt x="2" y="0"/>
                      <a:pt x="2" y="0"/>
                      <a:pt x="3" y="0"/>
                    </a:cubicBezTo>
                    <a:cubicBezTo>
                      <a:pt x="5" y="2"/>
                      <a:pt x="8" y="7"/>
                      <a:pt x="1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3" name="Freeform 175">
                <a:extLst>
                  <a:ext uri="{FF2B5EF4-FFF2-40B4-BE49-F238E27FC236}">
                    <a16:creationId xmlns:a16="http://schemas.microsoft.com/office/drawing/2014/main" id="{8D56B904-17A8-4CBA-92CD-1710A8944609}"/>
                  </a:ext>
                </a:extLst>
              </p:cNvPr>
              <p:cNvSpPr>
                <a:spLocks/>
              </p:cNvSpPr>
              <p:nvPr/>
            </p:nvSpPr>
            <p:spPr bwMode="auto">
              <a:xfrm>
                <a:off x="3862" y="2578"/>
                <a:ext cx="19" cy="23"/>
              </a:xfrm>
              <a:custGeom>
                <a:avLst/>
                <a:gdLst>
                  <a:gd name="T0" fmla="*/ 10 w 13"/>
                  <a:gd name="T1" fmla="*/ 10 h 16"/>
                  <a:gd name="T2" fmla="*/ 12 w 13"/>
                  <a:gd name="T3" fmla="*/ 16 h 16"/>
                  <a:gd name="T4" fmla="*/ 2 w 13"/>
                  <a:gd name="T5" fmla="*/ 0 h 16"/>
                  <a:gd name="T6" fmla="*/ 3 w 13"/>
                  <a:gd name="T7" fmla="*/ 0 h 16"/>
                  <a:gd name="T8" fmla="*/ 10 w 13"/>
                  <a:gd name="T9" fmla="*/ 10 h 16"/>
                </a:gdLst>
                <a:ahLst/>
                <a:cxnLst>
                  <a:cxn ang="0">
                    <a:pos x="T0" y="T1"/>
                  </a:cxn>
                  <a:cxn ang="0">
                    <a:pos x="T2" y="T3"/>
                  </a:cxn>
                  <a:cxn ang="0">
                    <a:pos x="T4" y="T5"/>
                  </a:cxn>
                  <a:cxn ang="0">
                    <a:pos x="T6" y="T7"/>
                  </a:cxn>
                  <a:cxn ang="0">
                    <a:pos x="T8" y="T9"/>
                  </a:cxn>
                </a:cxnLst>
                <a:rect l="0" t="0" r="r" b="b"/>
                <a:pathLst>
                  <a:path w="13" h="16">
                    <a:moveTo>
                      <a:pt x="10" y="10"/>
                    </a:moveTo>
                    <a:cubicBezTo>
                      <a:pt x="12" y="13"/>
                      <a:pt x="13" y="16"/>
                      <a:pt x="12" y="16"/>
                    </a:cubicBezTo>
                    <a:cubicBezTo>
                      <a:pt x="9" y="15"/>
                      <a:pt x="0" y="1"/>
                      <a:pt x="2" y="0"/>
                    </a:cubicBezTo>
                    <a:cubicBezTo>
                      <a:pt x="2" y="0"/>
                      <a:pt x="2" y="0"/>
                      <a:pt x="3" y="0"/>
                    </a:cubicBezTo>
                    <a:cubicBezTo>
                      <a:pt x="5" y="1"/>
                      <a:pt x="9" y="7"/>
                      <a:pt x="1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4" name="Freeform 176">
                <a:extLst>
                  <a:ext uri="{FF2B5EF4-FFF2-40B4-BE49-F238E27FC236}">
                    <a16:creationId xmlns:a16="http://schemas.microsoft.com/office/drawing/2014/main" id="{6F1EDE5B-A6A3-4C25-B372-B3C8F1247C07}"/>
                  </a:ext>
                </a:extLst>
              </p:cNvPr>
              <p:cNvSpPr>
                <a:spLocks/>
              </p:cNvSpPr>
              <p:nvPr/>
            </p:nvSpPr>
            <p:spPr bwMode="auto">
              <a:xfrm>
                <a:off x="3946" y="2691"/>
                <a:ext cx="22" cy="20"/>
              </a:xfrm>
              <a:custGeom>
                <a:avLst/>
                <a:gdLst>
                  <a:gd name="T0" fmla="*/ 11 w 15"/>
                  <a:gd name="T1" fmla="*/ 9 h 14"/>
                  <a:gd name="T2" fmla="*/ 13 w 15"/>
                  <a:gd name="T3" fmla="*/ 14 h 14"/>
                  <a:gd name="T4" fmla="*/ 2 w 15"/>
                  <a:gd name="T5" fmla="*/ 0 h 14"/>
                  <a:gd name="T6" fmla="*/ 2 w 15"/>
                  <a:gd name="T7" fmla="*/ 0 h 14"/>
                  <a:gd name="T8" fmla="*/ 11 w 15"/>
                  <a:gd name="T9" fmla="*/ 9 h 14"/>
                </a:gdLst>
                <a:ahLst/>
                <a:cxnLst>
                  <a:cxn ang="0">
                    <a:pos x="T0" y="T1"/>
                  </a:cxn>
                  <a:cxn ang="0">
                    <a:pos x="T2" y="T3"/>
                  </a:cxn>
                  <a:cxn ang="0">
                    <a:pos x="T4" y="T5"/>
                  </a:cxn>
                  <a:cxn ang="0">
                    <a:pos x="T6" y="T7"/>
                  </a:cxn>
                  <a:cxn ang="0">
                    <a:pos x="T8" y="T9"/>
                  </a:cxn>
                </a:cxnLst>
                <a:rect l="0" t="0" r="r" b="b"/>
                <a:pathLst>
                  <a:path w="15" h="14">
                    <a:moveTo>
                      <a:pt x="11" y="9"/>
                    </a:moveTo>
                    <a:cubicBezTo>
                      <a:pt x="14" y="12"/>
                      <a:pt x="15" y="14"/>
                      <a:pt x="13" y="14"/>
                    </a:cubicBezTo>
                    <a:cubicBezTo>
                      <a:pt x="11" y="13"/>
                      <a:pt x="0" y="1"/>
                      <a:pt x="2" y="0"/>
                    </a:cubicBezTo>
                    <a:cubicBezTo>
                      <a:pt x="2" y="0"/>
                      <a:pt x="2" y="0"/>
                      <a:pt x="2" y="0"/>
                    </a:cubicBezTo>
                    <a:cubicBezTo>
                      <a:pt x="5" y="2"/>
                      <a:pt x="9" y="6"/>
                      <a:pt x="11"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5" name="Freeform 177">
                <a:extLst>
                  <a:ext uri="{FF2B5EF4-FFF2-40B4-BE49-F238E27FC236}">
                    <a16:creationId xmlns:a16="http://schemas.microsoft.com/office/drawing/2014/main" id="{5D3A4DFE-99C2-43DD-8595-77685B4A7A58}"/>
                  </a:ext>
                </a:extLst>
              </p:cNvPr>
              <p:cNvSpPr>
                <a:spLocks/>
              </p:cNvSpPr>
              <p:nvPr/>
            </p:nvSpPr>
            <p:spPr bwMode="auto">
              <a:xfrm>
                <a:off x="3979" y="2730"/>
                <a:ext cx="22" cy="19"/>
              </a:xfrm>
              <a:custGeom>
                <a:avLst/>
                <a:gdLst>
                  <a:gd name="T0" fmla="*/ 11 w 15"/>
                  <a:gd name="T1" fmla="*/ 8 h 13"/>
                  <a:gd name="T2" fmla="*/ 14 w 15"/>
                  <a:gd name="T3" fmla="*/ 13 h 13"/>
                  <a:gd name="T4" fmla="*/ 1 w 15"/>
                  <a:gd name="T5" fmla="*/ 0 h 13"/>
                  <a:gd name="T6" fmla="*/ 2 w 15"/>
                  <a:gd name="T7" fmla="*/ 0 h 13"/>
                  <a:gd name="T8" fmla="*/ 11 w 15"/>
                  <a:gd name="T9" fmla="*/ 8 h 13"/>
                </a:gdLst>
                <a:ahLst/>
                <a:cxnLst>
                  <a:cxn ang="0">
                    <a:pos x="T0" y="T1"/>
                  </a:cxn>
                  <a:cxn ang="0">
                    <a:pos x="T2" y="T3"/>
                  </a:cxn>
                  <a:cxn ang="0">
                    <a:pos x="T4" y="T5"/>
                  </a:cxn>
                  <a:cxn ang="0">
                    <a:pos x="T6" y="T7"/>
                  </a:cxn>
                  <a:cxn ang="0">
                    <a:pos x="T8" y="T9"/>
                  </a:cxn>
                </a:cxnLst>
                <a:rect l="0" t="0" r="r" b="b"/>
                <a:pathLst>
                  <a:path w="15" h="13">
                    <a:moveTo>
                      <a:pt x="11" y="8"/>
                    </a:moveTo>
                    <a:cubicBezTo>
                      <a:pt x="13" y="11"/>
                      <a:pt x="15" y="13"/>
                      <a:pt x="14" y="13"/>
                    </a:cubicBezTo>
                    <a:cubicBezTo>
                      <a:pt x="12" y="13"/>
                      <a:pt x="0" y="1"/>
                      <a:pt x="1" y="0"/>
                    </a:cubicBezTo>
                    <a:cubicBezTo>
                      <a:pt x="1" y="0"/>
                      <a:pt x="2" y="0"/>
                      <a:pt x="2" y="0"/>
                    </a:cubicBezTo>
                    <a:cubicBezTo>
                      <a:pt x="4" y="1"/>
                      <a:pt x="9" y="6"/>
                      <a:pt x="11"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6" name="Freeform 178">
                <a:extLst>
                  <a:ext uri="{FF2B5EF4-FFF2-40B4-BE49-F238E27FC236}">
                    <a16:creationId xmlns:a16="http://schemas.microsoft.com/office/drawing/2014/main" id="{C6020637-7064-4E8B-87BD-A112C0429D93}"/>
                  </a:ext>
                </a:extLst>
              </p:cNvPr>
              <p:cNvSpPr>
                <a:spLocks/>
              </p:cNvSpPr>
              <p:nvPr/>
            </p:nvSpPr>
            <p:spPr bwMode="auto">
              <a:xfrm>
                <a:off x="3888" y="2607"/>
                <a:ext cx="19" cy="22"/>
              </a:xfrm>
              <a:custGeom>
                <a:avLst/>
                <a:gdLst>
                  <a:gd name="T0" fmla="*/ 11 w 13"/>
                  <a:gd name="T1" fmla="*/ 9 h 15"/>
                  <a:gd name="T2" fmla="*/ 12 w 13"/>
                  <a:gd name="T3" fmla="*/ 15 h 15"/>
                  <a:gd name="T4" fmla="*/ 2 w 13"/>
                  <a:gd name="T5" fmla="*/ 0 h 15"/>
                  <a:gd name="T6" fmla="*/ 3 w 13"/>
                  <a:gd name="T7" fmla="*/ 0 h 15"/>
                  <a:gd name="T8" fmla="*/ 11 w 13"/>
                  <a:gd name="T9" fmla="*/ 9 h 15"/>
                </a:gdLst>
                <a:ahLst/>
                <a:cxnLst>
                  <a:cxn ang="0">
                    <a:pos x="T0" y="T1"/>
                  </a:cxn>
                  <a:cxn ang="0">
                    <a:pos x="T2" y="T3"/>
                  </a:cxn>
                  <a:cxn ang="0">
                    <a:pos x="T4" y="T5"/>
                  </a:cxn>
                  <a:cxn ang="0">
                    <a:pos x="T6" y="T7"/>
                  </a:cxn>
                  <a:cxn ang="0">
                    <a:pos x="T8" y="T9"/>
                  </a:cxn>
                </a:cxnLst>
                <a:rect l="0" t="0" r="r" b="b"/>
                <a:pathLst>
                  <a:path w="13" h="15">
                    <a:moveTo>
                      <a:pt x="11" y="9"/>
                    </a:moveTo>
                    <a:cubicBezTo>
                      <a:pt x="13" y="13"/>
                      <a:pt x="13" y="15"/>
                      <a:pt x="12" y="15"/>
                    </a:cubicBezTo>
                    <a:cubicBezTo>
                      <a:pt x="9" y="14"/>
                      <a:pt x="0" y="1"/>
                      <a:pt x="2" y="0"/>
                    </a:cubicBezTo>
                    <a:cubicBezTo>
                      <a:pt x="2" y="0"/>
                      <a:pt x="2" y="0"/>
                      <a:pt x="3" y="0"/>
                    </a:cubicBezTo>
                    <a:cubicBezTo>
                      <a:pt x="5" y="1"/>
                      <a:pt x="9" y="6"/>
                      <a:pt x="11"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7" name="Freeform 179">
                <a:extLst>
                  <a:ext uri="{FF2B5EF4-FFF2-40B4-BE49-F238E27FC236}">
                    <a16:creationId xmlns:a16="http://schemas.microsoft.com/office/drawing/2014/main" id="{71E1DF3C-6F5E-47FC-88D5-8F0C146D36E8}"/>
                  </a:ext>
                </a:extLst>
              </p:cNvPr>
              <p:cNvSpPr>
                <a:spLocks/>
              </p:cNvSpPr>
              <p:nvPr/>
            </p:nvSpPr>
            <p:spPr bwMode="auto">
              <a:xfrm>
                <a:off x="3915" y="2651"/>
                <a:ext cx="21" cy="21"/>
              </a:xfrm>
              <a:custGeom>
                <a:avLst/>
                <a:gdLst>
                  <a:gd name="T0" fmla="*/ 11 w 14"/>
                  <a:gd name="T1" fmla="*/ 9 h 15"/>
                  <a:gd name="T2" fmla="*/ 13 w 14"/>
                  <a:gd name="T3" fmla="*/ 14 h 15"/>
                  <a:gd name="T4" fmla="*/ 2 w 14"/>
                  <a:gd name="T5" fmla="*/ 0 h 15"/>
                  <a:gd name="T6" fmla="*/ 3 w 14"/>
                  <a:gd name="T7" fmla="*/ 0 h 15"/>
                  <a:gd name="T8" fmla="*/ 11 w 14"/>
                  <a:gd name="T9" fmla="*/ 9 h 15"/>
                </a:gdLst>
                <a:ahLst/>
                <a:cxnLst>
                  <a:cxn ang="0">
                    <a:pos x="T0" y="T1"/>
                  </a:cxn>
                  <a:cxn ang="0">
                    <a:pos x="T2" y="T3"/>
                  </a:cxn>
                  <a:cxn ang="0">
                    <a:pos x="T4" y="T5"/>
                  </a:cxn>
                  <a:cxn ang="0">
                    <a:pos x="T6" y="T7"/>
                  </a:cxn>
                  <a:cxn ang="0">
                    <a:pos x="T8" y="T9"/>
                  </a:cxn>
                </a:cxnLst>
                <a:rect l="0" t="0" r="r" b="b"/>
                <a:pathLst>
                  <a:path w="14" h="15">
                    <a:moveTo>
                      <a:pt x="11" y="9"/>
                    </a:moveTo>
                    <a:cubicBezTo>
                      <a:pt x="13" y="12"/>
                      <a:pt x="14" y="15"/>
                      <a:pt x="13" y="14"/>
                    </a:cubicBezTo>
                    <a:cubicBezTo>
                      <a:pt x="10" y="14"/>
                      <a:pt x="0" y="1"/>
                      <a:pt x="2" y="0"/>
                    </a:cubicBezTo>
                    <a:cubicBezTo>
                      <a:pt x="2" y="0"/>
                      <a:pt x="2" y="0"/>
                      <a:pt x="3" y="0"/>
                    </a:cubicBezTo>
                    <a:cubicBezTo>
                      <a:pt x="5" y="1"/>
                      <a:pt x="9" y="6"/>
                      <a:pt x="11"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8" name="Freeform 180">
                <a:extLst>
                  <a:ext uri="{FF2B5EF4-FFF2-40B4-BE49-F238E27FC236}">
                    <a16:creationId xmlns:a16="http://schemas.microsoft.com/office/drawing/2014/main" id="{EAE578E3-772E-4E0D-909B-E85C8C907555}"/>
                  </a:ext>
                </a:extLst>
              </p:cNvPr>
              <p:cNvSpPr>
                <a:spLocks/>
              </p:cNvSpPr>
              <p:nvPr/>
            </p:nvSpPr>
            <p:spPr bwMode="auto">
              <a:xfrm>
                <a:off x="3842" y="2511"/>
                <a:ext cx="17" cy="27"/>
              </a:xfrm>
              <a:custGeom>
                <a:avLst/>
                <a:gdLst>
                  <a:gd name="T0" fmla="*/ 11 w 12"/>
                  <a:gd name="T1" fmla="*/ 11 h 18"/>
                  <a:gd name="T2" fmla="*/ 10 w 12"/>
                  <a:gd name="T3" fmla="*/ 17 h 18"/>
                  <a:gd name="T4" fmla="*/ 2 w 12"/>
                  <a:gd name="T5" fmla="*/ 1 h 18"/>
                  <a:gd name="T6" fmla="*/ 3 w 12"/>
                  <a:gd name="T7" fmla="*/ 1 h 18"/>
                  <a:gd name="T8" fmla="*/ 11 w 12"/>
                  <a:gd name="T9" fmla="*/ 11 h 18"/>
                </a:gdLst>
                <a:ahLst/>
                <a:cxnLst>
                  <a:cxn ang="0">
                    <a:pos x="T0" y="T1"/>
                  </a:cxn>
                  <a:cxn ang="0">
                    <a:pos x="T2" y="T3"/>
                  </a:cxn>
                  <a:cxn ang="0">
                    <a:pos x="T4" y="T5"/>
                  </a:cxn>
                  <a:cxn ang="0">
                    <a:pos x="T6" y="T7"/>
                  </a:cxn>
                  <a:cxn ang="0">
                    <a:pos x="T8" y="T9"/>
                  </a:cxn>
                </a:cxnLst>
                <a:rect l="0" t="0" r="r" b="b"/>
                <a:pathLst>
                  <a:path w="12" h="18">
                    <a:moveTo>
                      <a:pt x="11" y="11"/>
                    </a:moveTo>
                    <a:cubicBezTo>
                      <a:pt x="12" y="15"/>
                      <a:pt x="12" y="18"/>
                      <a:pt x="10" y="17"/>
                    </a:cubicBezTo>
                    <a:cubicBezTo>
                      <a:pt x="6" y="16"/>
                      <a:pt x="0" y="2"/>
                      <a:pt x="2" y="1"/>
                    </a:cubicBezTo>
                    <a:cubicBezTo>
                      <a:pt x="3" y="0"/>
                      <a:pt x="3" y="1"/>
                      <a:pt x="3" y="1"/>
                    </a:cubicBezTo>
                    <a:cubicBezTo>
                      <a:pt x="6" y="2"/>
                      <a:pt x="9" y="8"/>
                      <a:pt x="1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9" name="Freeform 181">
                <a:extLst>
                  <a:ext uri="{FF2B5EF4-FFF2-40B4-BE49-F238E27FC236}">
                    <a16:creationId xmlns:a16="http://schemas.microsoft.com/office/drawing/2014/main" id="{3CFB2EDD-14B4-411D-A754-BD3A23D7FEAB}"/>
                  </a:ext>
                </a:extLst>
              </p:cNvPr>
              <p:cNvSpPr>
                <a:spLocks/>
              </p:cNvSpPr>
              <p:nvPr/>
            </p:nvSpPr>
            <p:spPr bwMode="auto">
              <a:xfrm>
                <a:off x="3863" y="2561"/>
                <a:ext cx="19" cy="24"/>
              </a:xfrm>
              <a:custGeom>
                <a:avLst/>
                <a:gdLst>
                  <a:gd name="T0" fmla="*/ 11 w 13"/>
                  <a:gd name="T1" fmla="*/ 10 h 17"/>
                  <a:gd name="T2" fmla="*/ 11 w 13"/>
                  <a:gd name="T3" fmla="*/ 16 h 17"/>
                  <a:gd name="T4" fmla="*/ 2 w 13"/>
                  <a:gd name="T5" fmla="*/ 0 h 17"/>
                  <a:gd name="T6" fmla="*/ 3 w 13"/>
                  <a:gd name="T7" fmla="*/ 0 h 17"/>
                  <a:gd name="T8" fmla="*/ 11 w 13"/>
                  <a:gd name="T9" fmla="*/ 10 h 17"/>
                </a:gdLst>
                <a:ahLst/>
                <a:cxnLst>
                  <a:cxn ang="0">
                    <a:pos x="T0" y="T1"/>
                  </a:cxn>
                  <a:cxn ang="0">
                    <a:pos x="T2" y="T3"/>
                  </a:cxn>
                  <a:cxn ang="0">
                    <a:pos x="T4" y="T5"/>
                  </a:cxn>
                  <a:cxn ang="0">
                    <a:pos x="T6" y="T7"/>
                  </a:cxn>
                  <a:cxn ang="0">
                    <a:pos x="T8" y="T9"/>
                  </a:cxn>
                </a:cxnLst>
                <a:rect l="0" t="0" r="r" b="b"/>
                <a:pathLst>
                  <a:path w="13" h="17">
                    <a:moveTo>
                      <a:pt x="11" y="10"/>
                    </a:moveTo>
                    <a:cubicBezTo>
                      <a:pt x="13" y="14"/>
                      <a:pt x="13" y="17"/>
                      <a:pt x="11" y="16"/>
                    </a:cubicBezTo>
                    <a:cubicBezTo>
                      <a:pt x="7" y="14"/>
                      <a:pt x="0" y="1"/>
                      <a:pt x="2" y="0"/>
                    </a:cubicBezTo>
                    <a:cubicBezTo>
                      <a:pt x="2" y="0"/>
                      <a:pt x="3" y="0"/>
                      <a:pt x="3" y="0"/>
                    </a:cubicBezTo>
                    <a:cubicBezTo>
                      <a:pt x="6" y="1"/>
                      <a:pt x="9" y="7"/>
                      <a:pt x="1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0" name="Freeform 182">
                <a:extLst>
                  <a:ext uri="{FF2B5EF4-FFF2-40B4-BE49-F238E27FC236}">
                    <a16:creationId xmlns:a16="http://schemas.microsoft.com/office/drawing/2014/main" id="{ED720B76-30A0-47A5-9725-3F679F509E3F}"/>
                  </a:ext>
                </a:extLst>
              </p:cNvPr>
              <p:cNvSpPr>
                <a:spLocks/>
              </p:cNvSpPr>
              <p:nvPr/>
            </p:nvSpPr>
            <p:spPr bwMode="auto">
              <a:xfrm>
                <a:off x="3976" y="2717"/>
                <a:ext cx="23" cy="19"/>
              </a:xfrm>
              <a:custGeom>
                <a:avLst/>
                <a:gdLst>
                  <a:gd name="T0" fmla="*/ 12 w 16"/>
                  <a:gd name="T1" fmla="*/ 8 h 13"/>
                  <a:gd name="T2" fmla="*/ 14 w 16"/>
                  <a:gd name="T3" fmla="*/ 13 h 13"/>
                  <a:gd name="T4" fmla="*/ 2 w 16"/>
                  <a:gd name="T5" fmla="*/ 0 h 13"/>
                  <a:gd name="T6" fmla="*/ 3 w 16"/>
                  <a:gd name="T7" fmla="*/ 0 h 13"/>
                  <a:gd name="T8" fmla="*/ 12 w 16"/>
                  <a:gd name="T9" fmla="*/ 8 h 13"/>
                </a:gdLst>
                <a:ahLst/>
                <a:cxnLst>
                  <a:cxn ang="0">
                    <a:pos x="T0" y="T1"/>
                  </a:cxn>
                  <a:cxn ang="0">
                    <a:pos x="T2" y="T3"/>
                  </a:cxn>
                  <a:cxn ang="0">
                    <a:pos x="T4" y="T5"/>
                  </a:cxn>
                  <a:cxn ang="0">
                    <a:pos x="T6" y="T7"/>
                  </a:cxn>
                  <a:cxn ang="0">
                    <a:pos x="T8" y="T9"/>
                  </a:cxn>
                </a:cxnLst>
                <a:rect l="0" t="0" r="r" b="b"/>
                <a:pathLst>
                  <a:path w="16" h="13">
                    <a:moveTo>
                      <a:pt x="12" y="8"/>
                    </a:moveTo>
                    <a:cubicBezTo>
                      <a:pt x="15" y="11"/>
                      <a:pt x="16" y="13"/>
                      <a:pt x="14" y="13"/>
                    </a:cubicBezTo>
                    <a:cubicBezTo>
                      <a:pt x="11" y="13"/>
                      <a:pt x="0" y="1"/>
                      <a:pt x="2" y="0"/>
                    </a:cubicBezTo>
                    <a:cubicBezTo>
                      <a:pt x="2" y="0"/>
                      <a:pt x="3" y="0"/>
                      <a:pt x="3" y="0"/>
                    </a:cubicBezTo>
                    <a:cubicBezTo>
                      <a:pt x="6" y="1"/>
                      <a:pt x="10" y="6"/>
                      <a:pt x="12"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1" name="Freeform 183">
                <a:extLst>
                  <a:ext uri="{FF2B5EF4-FFF2-40B4-BE49-F238E27FC236}">
                    <a16:creationId xmlns:a16="http://schemas.microsoft.com/office/drawing/2014/main" id="{CB066E98-45FC-4146-9732-CE407787E083}"/>
                  </a:ext>
                </a:extLst>
              </p:cNvPr>
              <p:cNvSpPr>
                <a:spLocks/>
              </p:cNvSpPr>
              <p:nvPr/>
            </p:nvSpPr>
            <p:spPr bwMode="auto">
              <a:xfrm>
                <a:off x="4011" y="2755"/>
                <a:ext cx="22" cy="17"/>
              </a:xfrm>
              <a:custGeom>
                <a:avLst/>
                <a:gdLst>
                  <a:gd name="T0" fmla="*/ 11 w 15"/>
                  <a:gd name="T1" fmla="*/ 7 h 12"/>
                  <a:gd name="T2" fmla="*/ 14 w 15"/>
                  <a:gd name="T3" fmla="*/ 12 h 12"/>
                  <a:gd name="T4" fmla="*/ 1 w 15"/>
                  <a:gd name="T5" fmla="*/ 0 h 12"/>
                  <a:gd name="T6" fmla="*/ 2 w 15"/>
                  <a:gd name="T7" fmla="*/ 0 h 12"/>
                  <a:gd name="T8" fmla="*/ 11 w 15"/>
                  <a:gd name="T9" fmla="*/ 7 h 12"/>
                </a:gdLst>
                <a:ahLst/>
                <a:cxnLst>
                  <a:cxn ang="0">
                    <a:pos x="T0" y="T1"/>
                  </a:cxn>
                  <a:cxn ang="0">
                    <a:pos x="T2" y="T3"/>
                  </a:cxn>
                  <a:cxn ang="0">
                    <a:pos x="T4" y="T5"/>
                  </a:cxn>
                  <a:cxn ang="0">
                    <a:pos x="T6" y="T7"/>
                  </a:cxn>
                  <a:cxn ang="0">
                    <a:pos x="T8" y="T9"/>
                  </a:cxn>
                </a:cxnLst>
                <a:rect l="0" t="0" r="r" b="b"/>
                <a:pathLst>
                  <a:path w="15" h="12">
                    <a:moveTo>
                      <a:pt x="11" y="7"/>
                    </a:moveTo>
                    <a:cubicBezTo>
                      <a:pt x="14" y="10"/>
                      <a:pt x="15" y="12"/>
                      <a:pt x="14" y="12"/>
                    </a:cubicBezTo>
                    <a:cubicBezTo>
                      <a:pt x="12" y="12"/>
                      <a:pt x="0" y="1"/>
                      <a:pt x="1" y="0"/>
                    </a:cubicBezTo>
                    <a:cubicBezTo>
                      <a:pt x="1" y="0"/>
                      <a:pt x="1" y="0"/>
                      <a:pt x="2" y="0"/>
                    </a:cubicBezTo>
                    <a:cubicBezTo>
                      <a:pt x="4" y="1"/>
                      <a:pt x="9" y="5"/>
                      <a:pt x="11"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2" name="Freeform 184">
                <a:extLst>
                  <a:ext uri="{FF2B5EF4-FFF2-40B4-BE49-F238E27FC236}">
                    <a16:creationId xmlns:a16="http://schemas.microsoft.com/office/drawing/2014/main" id="{D9A0EB55-1F2C-4253-87E7-E1CAD7D07356}"/>
                  </a:ext>
                </a:extLst>
              </p:cNvPr>
              <p:cNvSpPr>
                <a:spLocks/>
              </p:cNvSpPr>
              <p:nvPr/>
            </p:nvSpPr>
            <p:spPr bwMode="auto">
              <a:xfrm>
                <a:off x="3917" y="2635"/>
                <a:ext cx="22" cy="21"/>
              </a:xfrm>
              <a:custGeom>
                <a:avLst/>
                <a:gdLst>
                  <a:gd name="T0" fmla="*/ 12 w 15"/>
                  <a:gd name="T1" fmla="*/ 10 h 15"/>
                  <a:gd name="T2" fmla="*/ 13 w 15"/>
                  <a:gd name="T3" fmla="*/ 15 h 15"/>
                  <a:gd name="T4" fmla="*/ 3 w 15"/>
                  <a:gd name="T5" fmla="*/ 0 h 15"/>
                  <a:gd name="T6" fmla="*/ 4 w 15"/>
                  <a:gd name="T7" fmla="*/ 1 h 15"/>
                  <a:gd name="T8" fmla="*/ 12 w 15"/>
                  <a:gd name="T9" fmla="*/ 10 h 15"/>
                </a:gdLst>
                <a:ahLst/>
                <a:cxnLst>
                  <a:cxn ang="0">
                    <a:pos x="T0" y="T1"/>
                  </a:cxn>
                  <a:cxn ang="0">
                    <a:pos x="T2" y="T3"/>
                  </a:cxn>
                  <a:cxn ang="0">
                    <a:pos x="T4" y="T5"/>
                  </a:cxn>
                  <a:cxn ang="0">
                    <a:pos x="T6" y="T7"/>
                  </a:cxn>
                  <a:cxn ang="0">
                    <a:pos x="T8" y="T9"/>
                  </a:cxn>
                </a:cxnLst>
                <a:rect l="0" t="0" r="r" b="b"/>
                <a:pathLst>
                  <a:path w="15" h="15">
                    <a:moveTo>
                      <a:pt x="12" y="10"/>
                    </a:moveTo>
                    <a:cubicBezTo>
                      <a:pt x="14" y="13"/>
                      <a:pt x="15" y="15"/>
                      <a:pt x="13" y="15"/>
                    </a:cubicBezTo>
                    <a:cubicBezTo>
                      <a:pt x="9" y="15"/>
                      <a:pt x="0" y="2"/>
                      <a:pt x="3" y="0"/>
                    </a:cubicBezTo>
                    <a:cubicBezTo>
                      <a:pt x="3" y="0"/>
                      <a:pt x="3" y="0"/>
                      <a:pt x="4" y="1"/>
                    </a:cubicBezTo>
                    <a:cubicBezTo>
                      <a:pt x="7" y="2"/>
                      <a:pt x="10" y="7"/>
                      <a:pt x="1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3" name="Freeform 185">
                <a:extLst>
                  <a:ext uri="{FF2B5EF4-FFF2-40B4-BE49-F238E27FC236}">
                    <a16:creationId xmlns:a16="http://schemas.microsoft.com/office/drawing/2014/main" id="{DD0F882D-7279-4C81-81E3-263E6A79F833}"/>
                  </a:ext>
                </a:extLst>
              </p:cNvPr>
              <p:cNvSpPr>
                <a:spLocks/>
              </p:cNvSpPr>
              <p:nvPr/>
            </p:nvSpPr>
            <p:spPr bwMode="auto">
              <a:xfrm>
                <a:off x="3946" y="2678"/>
                <a:ext cx="22" cy="20"/>
              </a:xfrm>
              <a:custGeom>
                <a:avLst/>
                <a:gdLst>
                  <a:gd name="T0" fmla="*/ 12 w 15"/>
                  <a:gd name="T1" fmla="*/ 9 h 14"/>
                  <a:gd name="T2" fmla="*/ 13 w 15"/>
                  <a:gd name="T3" fmla="*/ 14 h 14"/>
                  <a:gd name="T4" fmla="*/ 2 w 15"/>
                  <a:gd name="T5" fmla="*/ 0 h 14"/>
                  <a:gd name="T6" fmla="*/ 3 w 15"/>
                  <a:gd name="T7" fmla="*/ 0 h 14"/>
                  <a:gd name="T8" fmla="*/ 12 w 15"/>
                  <a:gd name="T9" fmla="*/ 9 h 14"/>
                </a:gdLst>
                <a:ahLst/>
                <a:cxnLst>
                  <a:cxn ang="0">
                    <a:pos x="T0" y="T1"/>
                  </a:cxn>
                  <a:cxn ang="0">
                    <a:pos x="T2" y="T3"/>
                  </a:cxn>
                  <a:cxn ang="0">
                    <a:pos x="T4" y="T5"/>
                  </a:cxn>
                  <a:cxn ang="0">
                    <a:pos x="T6" y="T7"/>
                  </a:cxn>
                  <a:cxn ang="0">
                    <a:pos x="T8" y="T9"/>
                  </a:cxn>
                </a:cxnLst>
                <a:rect l="0" t="0" r="r" b="b"/>
                <a:pathLst>
                  <a:path w="15" h="14">
                    <a:moveTo>
                      <a:pt x="12" y="9"/>
                    </a:moveTo>
                    <a:cubicBezTo>
                      <a:pt x="14" y="12"/>
                      <a:pt x="15" y="14"/>
                      <a:pt x="13" y="14"/>
                    </a:cubicBezTo>
                    <a:cubicBezTo>
                      <a:pt x="10" y="13"/>
                      <a:pt x="0" y="1"/>
                      <a:pt x="2" y="0"/>
                    </a:cubicBezTo>
                    <a:cubicBezTo>
                      <a:pt x="2" y="0"/>
                      <a:pt x="3" y="0"/>
                      <a:pt x="3" y="0"/>
                    </a:cubicBezTo>
                    <a:cubicBezTo>
                      <a:pt x="6" y="1"/>
                      <a:pt x="10" y="6"/>
                      <a:pt x="12"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4" name="Freeform 186">
                <a:extLst>
                  <a:ext uri="{FF2B5EF4-FFF2-40B4-BE49-F238E27FC236}">
                    <a16:creationId xmlns:a16="http://schemas.microsoft.com/office/drawing/2014/main" id="{1196877F-30B3-4FDB-A976-6C60F2B7496E}"/>
                  </a:ext>
                </a:extLst>
              </p:cNvPr>
              <p:cNvSpPr>
                <a:spLocks/>
              </p:cNvSpPr>
              <p:nvPr/>
            </p:nvSpPr>
            <p:spPr bwMode="auto">
              <a:xfrm>
                <a:off x="3869" y="2543"/>
                <a:ext cx="19" cy="25"/>
              </a:xfrm>
              <a:custGeom>
                <a:avLst/>
                <a:gdLst>
                  <a:gd name="T0" fmla="*/ 12 w 13"/>
                  <a:gd name="T1" fmla="*/ 11 h 17"/>
                  <a:gd name="T2" fmla="*/ 11 w 13"/>
                  <a:gd name="T3" fmla="*/ 17 h 17"/>
                  <a:gd name="T4" fmla="*/ 3 w 13"/>
                  <a:gd name="T5" fmla="*/ 0 h 17"/>
                  <a:gd name="T6" fmla="*/ 4 w 13"/>
                  <a:gd name="T7" fmla="*/ 0 h 17"/>
                  <a:gd name="T8" fmla="*/ 12 w 13"/>
                  <a:gd name="T9" fmla="*/ 11 h 17"/>
                </a:gdLst>
                <a:ahLst/>
                <a:cxnLst>
                  <a:cxn ang="0">
                    <a:pos x="T0" y="T1"/>
                  </a:cxn>
                  <a:cxn ang="0">
                    <a:pos x="T2" y="T3"/>
                  </a:cxn>
                  <a:cxn ang="0">
                    <a:pos x="T4" y="T5"/>
                  </a:cxn>
                  <a:cxn ang="0">
                    <a:pos x="T6" y="T7"/>
                  </a:cxn>
                  <a:cxn ang="0">
                    <a:pos x="T8" y="T9"/>
                  </a:cxn>
                </a:cxnLst>
                <a:rect l="0" t="0" r="r" b="b"/>
                <a:pathLst>
                  <a:path w="13" h="17">
                    <a:moveTo>
                      <a:pt x="12" y="11"/>
                    </a:moveTo>
                    <a:cubicBezTo>
                      <a:pt x="13" y="15"/>
                      <a:pt x="13" y="17"/>
                      <a:pt x="11" y="17"/>
                    </a:cubicBezTo>
                    <a:cubicBezTo>
                      <a:pt x="7" y="15"/>
                      <a:pt x="0" y="2"/>
                      <a:pt x="3" y="0"/>
                    </a:cubicBezTo>
                    <a:cubicBezTo>
                      <a:pt x="3" y="0"/>
                      <a:pt x="4" y="0"/>
                      <a:pt x="4" y="0"/>
                    </a:cubicBezTo>
                    <a:cubicBezTo>
                      <a:pt x="7" y="2"/>
                      <a:pt x="10" y="7"/>
                      <a:pt x="1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5" name="Freeform 187">
                <a:extLst>
                  <a:ext uri="{FF2B5EF4-FFF2-40B4-BE49-F238E27FC236}">
                    <a16:creationId xmlns:a16="http://schemas.microsoft.com/office/drawing/2014/main" id="{DB5F1737-68CB-4112-9225-6CDCD61E8660}"/>
                  </a:ext>
                </a:extLst>
              </p:cNvPr>
              <p:cNvSpPr>
                <a:spLocks/>
              </p:cNvSpPr>
              <p:nvPr/>
            </p:nvSpPr>
            <p:spPr bwMode="auto">
              <a:xfrm>
                <a:off x="3892" y="2591"/>
                <a:ext cx="19" cy="23"/>
              </a:xfrm>
              <a:custGeom>
                <a:avLst/>
                <a:gdLst>
                  <a:gd name="T0" fmla="*/ 12 w 13"/>
                  <a:gd name="T1" fmla="*/ 10 h 16"/>
                  <a:gd name="T2" fmla="*/ 12 w 13"/>
                  <a:gd name="T3" fmla="*/ 15 h 16"/>
                  <a:gd name="T4" fmla="*/ 2 w 13"/>
                  <a:gd name="T5" fmla="*/ 0 h 16"/>
                  <a:gd name="T6" fmla="*/ 3 w 13"/>
                  <a:gd name="T7" fmla="*/ 0 h 16"/>
                  <a:gd name="T8" fmla="*/ 12 w 13"/>
                  <a:gd name="T9" fmla="*/ 10 h 16"/>
                </a:gdLst>
                <a:ahLst/>
                <a:cxnLst>
                  <a:cxn ang="0">
                    <a:pos x="T0" y="T1"/>
                  </a:cxn>
                  <a:cxn ang="0">
                    <a:pos x="T2" y="T3"/>
                  </a:cxn>
                  <a:cxn ang="0">
                    <a:pos x="T4" y="T5"/>
                  </a:cxn>
                  <a:cxn ang="0">
                    <a:pos x="T6" y="T7"/>
                  </a:cxn>
                  <a:cxn ang="0">
                    <a:pos x="T8" y="T9"/>
                  </a:cxn>
                </a:cxnLst>
                <a:rect l="0" t="0" r="r" b="b"/>
                <a:pathLst>
                  <a:path w="13" h="16">
                    <a:moveTo>
                      <a:pt x="12" y="10"/>
                    </a:moveTo>
                    <a:cubicBezTo>
                      <a:pt x="13" y="13"/>
                      <a:pt x="13" y="16"/>
                      <a:pt x="12" y="15"/>
                    </a:cubicBezTo>
                    <a:cubicBezTo>
                      <a:pt x="7" y="14"/>
                      <a:pt x="0" y="1"/>
                      <a:pt x="2" y="0"/>
                    </a:cubicBezTo>
                    <a:cubicBezTo>
                      <a:pt x="3" y="0"/>
                      <a:pt x="3" y="0"/>
                      <a:pt x="3" y="0"/>
                    </a:cubicBezTo>
                    <a:cubicBezTo>
                      <a:pt x="6" y="1"/>
                      <a:pt x="10" y="6"/>
                      <a:pt x="1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6" name="Freeform 188">
                <a:extLst>
                  <a:ext uri="{FF2B5EF4-FFF2-40B4-BE49-F238E27FC236}">
                    <a16:creationId xmlns:a16="http://schemas.microsoft.com/office/drawing/2014/main" id="{EA2C0534-6D67-4AEF-924E-51EAC88FA73A}"/>
                  </a:ext>
                </a:extLst>
              </p:cNvPr>
              <p:cNvSpPr>
                <a:spLocks/>
              </p:cNvSpPr>
              <p:nvPr/>
            </p:nvSpPr>
            <p:spPr bwMode="auto">
              <a:xfrm>
                <a:off x="3976" y="2703"/>
                <a:ext cx="22" cy="20"/>
              </a:xfrm>
              <a:custGeom>
                <a:avLst/>
                <a:gdLst>
                  <a:gd name="T0" fmla="*/ 12 w 15"/>
                  <a:gd name="T1" fmla="*/ 9 h 14"/>
                  <a:gd name="T2" fmla="*/ 14 w 15"/>
                  <a:gd name="T3" fmla="*/ 14 h 14"/>
                  <a:gd name="T4" fmla="*/ 2 w 15"/>
                  <a:gd name="T5" fmla="*/ 0 h 14"/>
                  <a:gd name="T6" fmla="*/ 3 w 15"/>
                  <a:gd name="T7" fmla="*/ 0 h 14"/>
                  <a:gd name="T8" fmla="*/ 12 w 15"/>
                  <a:gd name="T9" fmla="*/ 9 h 14"/>
                </a:gdLst>
                <a:ahLst/>
                <a:cxnLst>
                  <a:cxn ang="0">
                    <a:pos x="T0" y="T1"/>
                  </a:cxn>
                  <a:cxn ang="0">
                    <a:pos x="T2" y="T3"/>
                  </a:cxn>
                  <a:cxn ang="0">
                    <a:pos x="T4" y="T5"/>
                  </a:cxn>
                  <a:cxn ang="0">
                    <a:pos x="T6" y="T7"/>
                  </a:cxn>
                  <a:cxn ang="0">
                    <a:pos x="T8" y="T9"/>
                  </a:cxn>
                </a:cxnLst>
                <a:rect l="0" t="0" r="r" b="b"/>
                <a:pathLst>
                  <a:path w="15" h="14">
                    <a:moveTo>
                      <a:pt x="12" y="9"/>
                    </a:moveTo>
                    <a:cubicBezTo>
                      <a:pt x="14" y="12"/>
                      <a:pt x="15" y="14"/>
                      <a:pt x="14" y="14"/>
                    </a:cubicBezTo>
                    <a:cubicBezTo>
                      <a:pt x="10" y="13"/>
                      <a:pt x="0" y="2"/>
                      <a:pt x="2" y="0"/>
                    </a:cubicBezTo>
                    <a:cubicBezTo>
                      <a:pt x="2" y="0"/>
                      <a:pt x="2" y="0"/>
                      <a:pt x="3" y="0"/>
                    </a:cubicBezTo>
                    <a:cubicBezTo>
                      <a:pt x="6" y="1"/>
                      <a:pt x="10" y="6"/>
                      <a:pt x="12"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7" name="Freeform 189">
                <a:extLst>
                  <a:ext uri="{FF2B5EF4-FFF2-40B4-BE49-F238E27FC236}">
                    <a16:creationId xmlns:a16="http://schemas.microsoft.com/office/drawing/2014/main" id="{2CD943EC-37A7-4B25-BECF-056EDBCFBD5D}"/>
                  </a:ext>
                </a:extLst>
              </p:cNvPr>
              <p:cNvSpPr>
                <a:spLocks/>
              </p:cNvSpPr>
              <p:nvPr/>
            </p:nvSpPr>
            <p:spPr bwMode="auto">
              <a:xfrm>
                <a:off x="3920" y="2619"/>
                <a:ext cx="21" cy="23"/>
              </a:xfrm>
              <a:custGeom>
                <a:avLst/>
                <a:gdLst>
                  <a:gd name="T0" fmla="*/ 13 w 15"/>
                  <a:gd name="T1" fmla="*/ 10 h 16"/>
                  <a:gd name="T2" fmla="*/ 13 w 15"/>
                  <a:gd name="T3" fmla="*/ 15 h 16"/>
                  <a:gd name="T4" fmla="*/ 3 w 15"/>
                  <a:gd name="T5" fmla="*/ 0 h 16"/>
                  <a:gd name="T6" fmla="*/ 4 w 15"/>
                  <a:gd name="T7" fmla="*/ 0 h 16"/>
                  <a:gd name="T8" fmla="*/ 13 w 15"/>
                  <a:gd name="T9" fmla="*/ 10 h 16"/>
                </a:gdLst>
                <a:ahLst/>
                <a:cxnLst>
                  <a:cxn ang="0">
                    <a:pos x="T0" y="T1"/>
                  </a:cxn>
                  <a:cxn ang="0">
                    <a:pos x="T2" y="T3"/>
                  </a:cxn>
                  <a:cxn ang="0">
                    <a:pos x="T4" y="T5"/>
                  </a:cxn>
                  <a:cxn ang="0">
                    <a:pos x="T6" y="T7"/>
                  </a:cxn>
                  <a:cxn ang="0">
                    <a:pos x="T8" y="T9"/>
                  </a:cxn>
                </a:cxnLst>
                <a:rect l="0" t="0" r="r" b="b"/>
                <a:pathLst>
                  <a:path w="15" h="16">
                    <a:moveTo>
                      <a:pt x="13" y="10"/>
                    </a:moveTo>
                    <a:cubicBezTo>
                      <a:pt x="15" y="13"/>
                      <a:pt x="15" y="16"/>
                      <a:pt x="13" y="15"/>
                    </a:cubicBezTo>
                    <a:cubicBezTo>
                      <a:pt x="8" y="14"/>
                      <a:pt x="0" y="1"/>
                      <a:pt x="3" y="0"/>
                    </a:cubicBezTo>
                    <a:cubicBezTo>
                      <a:pt x="4" y="0"/>
                      <a:pt x="4" y="0"/>
                      <a:pt x="4" y="0"/>
                    </a:cubicBezTo>
                    <a:cubicBezTo>
                      <a:pt x="8" y="1"/>
                      <a:pt x="11" y="7"/>
                      <a:pt x="1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8" name="Freeform 190">
                <a:extLst>
                  <a:ext uri="{FF2B5EF4-FFF2-40B4-BE49-F238E27FC236}">
                    <a16:creationId xmlns:a16="http://schemas.microsoft.com/office/drawing/2014/main" id="{30F0B8B2-8F32-4FFE-AAA7-61BA6E2E24E0}"/>
                  </a:ext>
                </a:extLst>
              </p:cNvPr>
              <p:cNvSpPr>
                <a:spLocks/>
              </p:cNvSpPr>
              <p:nvPr/>
            </p:nvSpPr>
            <p:spPr bwMode="auto">
              <a:xfrm>
                <a:off x="3947" y="2662"/>
                <a:ext cx="22" cy="20"/>
              </a:xfrm>
              <a:custGeom>
                <a:avLst/>
                <a:gdLst>
                  <a:gd name="T0" fmla="*/ 12 w 15"/>
                  <a:gd name="T1" fmla="*/ 9 h 14"/>
                  <a:gd name="T2" fmla="*/ 13 w 15"/>
                  <a:gd name="T3" fmla="*/ 14 h 14"/>
                  <a:gd name="T4" fmla="*/ 2 w 15"/>
                  <a:gd name="T5" fmla="*/ 0 h 14"/>
                  <a:gd name="T6" fmla="*/ 3 w 15"/>
                  <a:gd name="T7" fmla="*/ 0 h 14"/>
                  <a:gd name="T8" fmla="*/ 12 w 15"/>
                  <a:gd name="T9" fmla="*/ 9 h 14"/>
                </a:gdLst>
                <a:ahLst/>
                <a:cxnLst>
                  <a:cxn ang="0">
                    <a:pos x="T0" y="T1"/>
                  </a:cxn>
                  <a:cxn ang="0">
                    <a:pos x="T2" y="T3"/>
                  </a:cxn>
                  <a:cxn ang="0">
                    <a:pos x="T4" y="T5"/>
                  </a:cxn>
                  <a:cxn ang="0">
                    <a:pos x="T6" y="T7"/>
                  </a:cxn>
                  <a:cxn ang="0">
                    <a:pos x="T8" y="T9"/>
                  </a:cxn>
                </a:cxnLst>
                <a:rect l="0" t="0" r="r" b="b"/>
                <a:pathLst>
                  <a:path w="15" h="14">
                    <a:moveTo>
                      <a:pt x="12" y="9"/>
                    </a:moveTo>
                    <a:cubicBezTo>
                      <a:pt x="14" y="12"/>
                      <a:pt x="15" y="14"/>
                      <a:pt x="13" y="14"/>
                    </a:cubicBezTo>
                    <a:cubicBezTo>
                      <a:pt x="9" y="14"/>
                      <a:pt x="0" y="2"/>
                      <a:pt x="2" y="0"/>
                    </a:cubicBezTo>
                    <a:cubicBezTo>
                      <a:pt x="2" y="0"/>
                      <a:pt x="3" y="0"/>
                      <a:pt x="3" y="0"/>
                    </a:cubicBezTo>
                    <a:cubicBezTo>
                      <a:pt x="6" y="1"/>
                      <a:pt x="10" y="6"/>
                      <a:pt x="12"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9" name="Freeform 191">
                <a:extLst>
                  <a:ext uri="{FF2B5EF4-FFF2-40B4-BE49-F238E27FC236}">
                    <a16:creationId xmlns:a16="http://schemas.microsoft.com/office/drawing/2014/main" id="{E3A8EE86-4D7B-4E45-8727-8A5D6A9F7E01}"/>
                  </a:ext>
                </a:extLst>
              </p:cNvPr>
              <p:cNvSpPr>
                <a:spLocks/>
              </p:cNvSpPr>
              <p:nvPr/>
            </p:nvSpPr>
            <p:spPr bwMode="auto">
              <a:xfrm>
                <a:off x="3876" y="2526"/>
                <a:ext cx="21" cy="25"/>
              </a:xfrm>
              <a:custGeom>
                <a:avLst/>
                <a:gdLst>
                  <a:gd name="T0" fmla="*/ 12 w 14"/>
                  <a:gd name="T1" fmla="*/ 10 h 17"/>
                  <a:gd name="T2" fmla="*/ 11 w 14"/>
                  <a:gd name="T3" fmla="*/ 16 h 17"/>
                  <a:gd name="T4" fmla="*/ 3 w 14"/>
                  <a:gd name="T5" fmla="*/ 0 h 17"/>
                  <a:gd name="T6" fmla="*/ 4 w 14"/>
                  <a:gd name="T7" fmla="*/ 0 h 17"/>
                  <a:gd name="T8" fmla="*/ 12 w 14"/>
                  <a:gd name="T9" fmla="*/ 10 h 17"/>
                </a:gdLst>
                <a:ahLst/>
                <a:cxnLst>
                  <a:cxn ang="0">
                    <a:pos x="T0" y="T1"/>
                  </a:cxn>
                  <a:cxn ang="0">
                    <a:pos x="T2" y="T3"/>
                  </a:cxn>
                  <a:cxn ang="0">
                    <a:pos x="T4" y="T5"/>
                  </a:cxn>
                  <a:cxn ang="0">
                    <a:pos x="T6" y="T7"/>
                  </a:cxn>
                  <a:cxn ang="0">
                    <a:pos x="T8" y="T9"/>
                  </a:cxn>
                </a:cxnLst>
                <a:rect l="0" t="0" r="r" b="b"/>
                <a:pathLst>
                  <a:path w="14" h="17">
                    <a:moveTo>
                      <a:pt x="12" y="10"/>
                    </a:moveTo>
                    <a:cubicBezTo>
                      <a:pt x="14" y="15"/>
                      <a:pt x="13" y="17"/>
                      <a:pt x="11" y="16"/>
                    </a:cubicBezTo>
                    <a:cubicBezTo>
                      <a:pt x="6" y="14"/>
                      <a:pt x="0" y="1"/>
                      <a:pt x="3" y="0"/>
                    </a:cubicBezTo>
                    <a:cubicBezTo>
                      <a:pt x="4" y="0"/>
                      <a:pt x="4" y="0"/>
                      <a:pt x="4" y="0"/>
                    </a:cubicBezTo>
                    <a:cubicBezTo>
                      <a:pt x="8" y="1"/>
                      <a:pt x="11" y="7"/>
                      <a:pt x="1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0" name="Freeform 192">
                <a:extLst>
                  <a:ext uri="{FF2B5EF4-FFF2-40B4-BE49-F238E27FC236}">
                    <a16:creationId xmlns:a16="http://schemas.microsoft.com/office/drawing/2014/main" id="{EBBB3A31-D63D-4379-90F8-A7E5F8587881}"/>
                  </a:ext>
                </a:extLst>
              </p:cNvPr>
              <p:cNvSpPr>
                <a:spLocks/>
              </p:cNvSpPr>
              <p:nvPr/>
            </p:nvSpPr>
            <p:spPr bwMode="auto">
              <a:xfrm>
                <a:off x="3897" y="2574"/>
                <a:ext cx="21" cy="23"/>
              </a:xfrm>
              <a:custGeom>
                <a:avLst/>
                <a:gdLst>
                  <a:gd name="T0" fmla="*/ 13 w 15"/>
                  <a:gd name="T1" fmla="*/ 10 h 16"/>
                  <a:gd name="T2" fmla="*/ 12 w 15"/>
                  <a:gd name="T3" fmla="*/ 15 h 16"/>
                  <a:gd name="T4" fmla="*/ 3 w 15"/>
                  <a:gd name="T5" fmla="*/ 0 h 16"/>
                  <a:gd name="T6" fmla="*/ 4 w 15"/>
                  <a:gd name="T7" fmla="*/ 0 h 16"/>
                  <a:gd name="T8" fmla="*/ 13 w 15"/>
                  <a:gd name="T9" fmla="*/ 10 h 16"/>
                </a:gdLst>
                <a:ahLst/>
                <a:cxnLst>
                  <a:cxn ang="0">
                    <a:pos x="T0" y="T1"/>
                  </a:cxn>
                  <a:cxn ang="0">
                    <a:pos x="T2" y="T3"/>
                  </a:cxn>
                  <a:cxn ang="0">
                    <a:pos x="T4" y="T5"/>
                  </a:cxn>
                  <a:cxn ang="0">
                    <a:pos x="T6" y="T7"/>
                  </a:cxn>
                  <a:cxn ang="0">
                    <a:pos x="T8" y="T9"/>
                  </a:cxn>
                </a:cxnLst>
                <a:rect l="0" t="0" r="r" b="b"/>
                <a:pathLst>
                  <a:path w="15" h="16">
                    <a:moveTo>
                      <a:pt x="13" y="10"/>
                    </a:moveTo>
                    <a:cubicBezTo>
                      <a:pt x="15" y="14"/>
                      <a:pt x="14" y="16"/>
                      <a:pt x="12" y="15"/>
                    </a:cubicBezTo>
                    <a:cubicBezTo>
                      <a:pt x="7" y="13"/>
                      <a:pt x="0" y="1"/>
                      <a:pt x="3" y="0"/>
                    </a:cubicBezTo>
                    <a:cubicBezTo>
                      <a:pt x="4" y="0"/>
                      <a:pt x="4" y="0"/>
                      <a:pt x="4" y="0"/>
                    </a:cubicBezTo>
                    <a:cubicBezTo>
                      <a:pt x="8" y="1"/>
                      <a:pt x="11" y="6"/>
                      <a:pt x="1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1" name="Freeform 193">
                <a:extLst>
                  <a:ext uri="{FF2B5EF4-FFF2-40B4-BE49-F238E27FC236}">
                    <a16:creationId xmlns:a16="http://schemas.microsoft.com/office/drawing/2014/main" id="{FBC33AA9-8F8C-49D2-882B-B791D5EBE322}"/>
                  </a:ext>
                </a:extLst>
              </p:cNvPr>
              <p:cNvSpPr>
                <a:spLocks/>
              </p:cNvSpPr>
              <p:nvPr/>
            </p:nvSpPr>
            <p:spPr bwMode="auto">
              <a:xfrm>
                <a:off x="3953" y="2646"/>
                <a:ext cx="22" cy="23"/>
              </a:xfrm>
              <a:custGeom>
                <a:avLst/>
                <a:gdLst>
                  <a:gd name="T0" fmla="*/ 13 w 15"/>
                  <a:gd name="T1" fmla="*/ 10 h 16"/>
                  <a:gd name="T2" fmla="*/ 13 w 15"/>
                  <a:gd name="T3" fmla="*/ 15 h 16"/>
                  <a:gd name="T4" fmla="*/ 3 w 15"/>
                  <a:gd name="T5" fmla="*/ 1 h 16"/>
                  <a:gd name="T6" fmla="*/ 4 w 15"/>
                  <a:gd name="T7" fmla="*/ 0 h 16"/>
                  <a:gd name="T8" fmla="*/ 13 w 15"/>
                  <a:gd name="T9" fmla="*/ 10 h 16"/>
                </a:gdLst>
                <a:ahLst/>
                <a:cxnLst>
                  <a:cxn ang="0">
                    <a:pos x="T0" y="T1"/>
                  </a:cxn>
                  <a:cxn ang="0">
                    <a:pos x="T2" y="T3"/>
                  </a:cxn>
                  <a:cxn ang="0">
                    <a:pos x="T4" y="T5"/>
                  </a:cxn>
                  <a:cxn ang="0">
                    <a:pos x="T6" y="T7"/>
                  </a:cxn>
                  <a:cxn ang="0">
                    <a:pos x="T8" y="T9"/>
                  </a:cxn>
                </a:cxnLst>
                <a:rect l="0" t="0" r="r" b="b"/>
                <a:pathLst>
                  <a:path w="15" h="16">
                    <a:moveTo>
                      <a:pt x="13" y="10"/>
                    </a:moveTo>
                    <a:cubicBezTo>
                      <a:pt x="15" y="13"/>
                      <a:pt x="15" y="16"/>
                      <a:pt x="13" y="15"/>
                    </a:cubicBezTo>
                    <a:cubicBezTo>
                      <a:pt x="8" y="14"/>
                      <a:pt x="0" y="3"/>
                      <a:pt x="3" y="1"/>
                    </a:cubicBezTo>
                    <a:cubicBezTo>
                      <a:pt x="3" y="0"/>
                      <a:pt x="4" y="0"/>
                      <a:pt x="4" y="0"/>
                    </a:cubicBezTo>
                    <a:cubicBezTo>
                      <a:pt x="8" y="2"/>
                      <a:pt x="12" y="7"/>
                      <a:pt x="1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2" name="Freeform 194">
                <a:extLst>
                  <a:ext uri="{FF2B5EF4-FFF2-40B4-BE49-F238E27FC236}">
                    <a16:creationId xmlns:a16="http://schemas.microsoft.com/office/drawing/2014/main" id="{A60C5124-53A2-45C1-AFD5-E8771F993623}"/>
                  </a:ext>
                </a:extLst>
              </p:cNvPr>
              <p:cNvSpPr>
                <a:spLocks/>
              </p:cNvSpPr>
              <p:nvPr/>
            </p:nvSpPr>
            <p:spPr bwMode="auto">
              <a:xfrm>
                <a:off x="3981" y="2688"/>
                <a:ext cx="21" cy="21"/>
              </a:xfrm>
              <a:custGeom>
                <a:avLst/>
                <a:gdLst>
                  <a:gd name="T0" fmla="*/ 13 w 15"/>
                  <a:gd name="T1" fmla="*/ 9 h 14"/>
                  <a:gd name="T2" fmla="*/ 13 w 15"/>
                  <a:gd name="T3" fmla="*/ 14 h 14"/>
                  <a:gd name="T4" fmla="*/ 2 w 15"/>
                  <a:gd name="T5" fmla="*/ 0 h 14"/>
                  <a:gd name="T6" fmla="*/ 3 w 15"/>
                  <a:gd name="T7" fmla="*/ 0 h 14"/>
                  <a:gd name="T8" fmla="*/ 13 w 15"/>
                  <a:gd name="T9" fmla="*/ 9 h 14"/>
                </a:gdLst>
                <a:ahLst/>
                <a:cxnLst>
                  <a:cxn ang="0">
                    <a:pos x="T0" y="T1"/>
                  </a:cxn>
                  <a:cxn ang="0">
                    <a:pos x="T2" y="T3"/>
                  </a:cxn>
                  <a:cxn ang="0">
                    <a:pos x="T4" y="T5"/>
                  </a:cxn>
                  <a:cxn ang="0">
                    <a:pos x="T6" y="T7"/>
                  </a:cxn>
                  <a:cxn ang="0">
                    <a:pos x="T8" y="T9"/>
                  </a:cxn>
                </a:cxnLst>
                <a:rect l="0" t="0" r="r" b="b"/>
                <a:pathLst>
                  <a:path w="15" h="14">
                    <a:moveTo>
                      <a:pt x="13" y="9"/>
                    </a:moveTo>
                    <a:cubicBezTo>
                      <a:pt x="15" y="12"/>
                      <a:pt x="15" y="14"/>
                      <a:pt x="13" y="14"/>
                    </a:cubicBezTo>
                    <a:cubicBezTo>
                      <a:pt x="8" y="13"/>
                      <a:pt x="0" y="1"/>
                      <a:pt x="2" y="0"/>
                    </a:cubicBezTo>
                    <a:cubicBezTo>
                      <a:pt x="3" y="0"/>
                      <a:pt x="3" y="0"/>
                      <a:pt x="3" y="0"/>
                    </a:cubicBezTo>
                    <a:cubicBezTo>
                      <a:pt x="7" y="1"/>
                      <a:pt x="11" y="6"/>
                      <a:pt x="13"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3" name="Freeform 195">
                <a:extLst>
                  <a:ext uri="{FF2B5EF4-FFF2-40B4-BE49-F238E27FC236}">
                    <a16:creationId xmlns:a16="http://schemas.microsoft.com/office/drawing/2014/main" id="{18DFA0CE-E9A0-430E-8476-413D1D6EAC68}"/>
                  </a:ext>
                </a:extLst>
              </p:cNvPr>
              <p:cNvSpPr>
                <a:spLocks/>
              </p:cNvSpPr>
              <p:nvPr/>
            </p:nvSpPr>
            <p:spPr bwMode="auto">
              <a:xfrm>
                <a:off x="3907" y="2556"/>
                <a:ext cx="23" cy="25"/>
              </a:xfrm>
              <a:custGeom>
                <a:avLst/>
                <a:gdLst>
                  <a:gd name="T0" fmla="*/ 14 w 16"/>
                  <a:gd name="T1" fmla="*/ 10 h 17"/>
                  <a:gd name="T2" fmla="*/ 12 w 16"/>
                  <a:gd name="T3" fmla="*/ 16 h 17"/>
                  <a:gd name="T4" fmla="*/ 4 w 16"/>
                  <a:gd name="T5" fmla="*/ 0 h 17"/>
                  <a:gd name="T6" fmla="*/ 5 w 16"/>
                  <a:gd name="T7" fmla="*/ 0 h 17"/>
                  <a:gd name="T8" fmla="*/ 14 w 16"/>
                  <a:gd name="T9" fmla="*/ 10 h 17"/>
                </a:gdLst>
                <a:ahLst/>
                <a:cxnLst>
                  <a:cxn ang="0">
                    <a:pos x="T0" y="T1"/>
                  </a:cxn>
                  <a:cxn ang="0">
                    <a:pos x="T2" y="T3"/>
                  </a:cxn>
                  <a:cxn ang="0">
                    <a:pos x="T4" y="T5"/>
                  </a:cxn>
                  <a:cxn ang="0">
                    <a:pos x="T6" y="T7"/>
                  </a:cxn>
                  <a:cxn ang="0">
                    <a:pos x="T8" y="T9"/>
                  </a:cxn>
                </a:cxnLst>
                <a:rect l="0" t="0" r="r" b="b"/>
                <a:pathLst>
                  <a:path w="16" h="17">
                    <a:moveTo>
                      <a:pt x="14" y="10"/>
                    </a:moveTo>
                    <a:cubicBezTo>
                      <a:pt x="16" y="14"/>
                      <a:pt x="15" y="17"/>
                      <a:pt x="12" y="16"/>
                    </a:cubicBezTo>
                    <a:cubicBezTo>
                      <a:pt x="6" y="14"/>
                      <a:pt x="0" y="1"/>
                      <a:pt x="4" y="0"/>
                    </a:cubicBezTo>
                    <a:cubicBezTo>
                      <a:pt x="5" y="0"/>
                      <a:pt x="5" y="0"/>
                      <a:pt x="5" y="0"/>
                    </a:cubicBezTo>
                    <a:cubicBezTo>
                      <a:pt x="9" y="1"/>
                      <a:pt x="13" y="7"/>
                      <a:pt x="14"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4" name="Freeform 196">
                <a:extLst>
                  <a:ext uri="{FF2B5EF4-FFF2-40B4-BE49-F238E27FC236}">
                    <a16:creationId xmlns:a16="http://schemas.microsoft.com/office/drawing/2014/main" id="{CA7A1E0B-1963-4FBC-ABBD-601C126A8223}"/>
                  </a:ext>
                </a:extLst>
              </p:cNvPr>
              <p:cNvSpPr>
                <a:spLocks/>
              </p:cNvSpPr>
              <p:nvPr/>
            </p:nvSpPr>
            <p:spPr bwMode="auto">
              <a:xfrm>
                <a:off x="3928" y="2603"/>
                <a:ext cx="24" cy="23"/>
              </a:xfrm>
              <a:custGeom>
                <a:avLst/>
                <a:gdLst>
                  <a:gd name="T0" fmla="*/ 14 w 16"/>
                  <a:gd name="T1" fmla="*/ 10 h 16"/>
                  <a:gd name="T2" fmla="*/ 12 w 16"/>
                  <a:gd name="T3" fmla="*/ 15 h 16"/>
                  <a:gd name="T4" fmla="*/ 4 w 16"/>
                  <a:gd name="T5" fmla="*/ 0 h 16"/>
                  <a:gd name="T6" fmla="*/ 5 w 16"/>
                  <a:gd name="T7" fmla="*/ 0 h 16"/>
                  <a:gd name="T8" fmla="*/ 14 w 16"/>
                  <a:gd name="T9" fmla="*/ 10 h 16"/>
                </a:gdLst>
                <a:ahLst/>
                <a:cxnLst>
                  <a:cxn ang="0">
                    <a:pos x="T0" y="T1"/>
                  </a:cxn>
                  <a:cxn ang="0">
                    <a:pos x="T2" y="T3"/>
                  </a:cxn>
                  <a:cxn ang="0">
                    <a:pos x="T4" y="T5"/>
                  </a:cxn>
                  <a:cxn ang="0">
                    <a:pos x="T6" y="T7"/>
                  </a:cxn>
                  <a:cxn ang="0">
                    <a:pos x="T8" y="T9"/>
                  </a:cxn>
                </a:cxnLst>
                <a:rect l="0" t="0" r="r" b="b"/>
                <a:pathLst>
                  <a:path w="16" h="16">
                    <a:moveTo>
                      <a:pt x="14" y="10"/>
                    </a:moveTo>
                    <a:cubicBezTo>
                      <a:pt x="16" y="14"/>
                      <a:pt x="15" y="16"/>
                      <a:pt x="12" y="15"/>
                    </a:cubicBezTo>
                    <a:cubicBezTo>
                      <a:pt x="7" y="13"/>
                      <a:pt x="0" y="1"/>
                      <a:pt x="4" y="0"/>
                    </a:cubicBezTo>
                    <a:cubicBezTo>
                      <a:pt x="4" y="0"/>
                      <a:pt x="5" y="0"/>
                      <a:pt x="5" y="0"/>
                    </a:cubicBezTo>
                    <a:cubicBezTo>
                      <a:pt x="9" y="1"/>
                      <a:pt x="12" y="6"/>
                      <a:pt x="14"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5" name="Freeform 197">
                <a:extLst>
                  <a:ext uri="{FF2B5EF4-FFF2-40B4-BE49-F238E27FC236}">
                    <a16:creationId xmlns:a16="http://schemas.microsoft.com/office/drawing/2014/main" id="{974AF161-F393-46BB-97B7-7F1405196424}"/>
                  </a:ext>
                </a:extLst>
              </p:cNvPr>
              <p:cNvSpPr>
                <a:spLocks/>
              </p:cNvSpPr>
              <p:nvPr/>
            </p:nvSpPr>
            <p:spPr bwMode="auto">
              <a:xfrm>
                <a:off x="3960" y="2630"/>
                <a:ext cx="23" cy="23"/>
              </a:xfrm>
              <a:custGeom>
                <a:avLst/>
                <a:gdLst>
                  <a:gd name="T0" fmla="*/ 14 w 16"/>
                  <a:gd name="T1" fmla="*/ 9 h 16"/>
                  <a:gd name="T2" fmla="*/ 12 w 16"/>
                  <a:gd name="T3" fmla="*/ 15 h 16"/>
                  <a:gd name="T4" fmla="*/ 4 w 16"/>
                  <a:gd name="T5" fmla="*/ 0 h 16"/>
                  <a:gd name="T6" fmla="*/ 5 w 16"/>
                  <a:gd name="T7" fmla="*/ 0 h 16"/>
                  <a:gd name="T8" fmla="*/ 14 w 16"/>
                  <a:gd name="T9" fmla="*/ 9 h 16"/>
                </a:gdLst>
                <a:ahLst/>
                <a:cxnLst>
                  <a:cxn ang="0">
                    <a:pos x="T0" y="T1"/>
                  </a:cxn>
                  <a:cxn ang="0">
                    <a:pos x="T2" y="T3"/>
                  </a:cxn>
                  <a:cxn ang="0">
                    <a:pos x="T4" y="T5"/>
                  </a:cxn>
                  <a:cxn ang="0">
                    <a:pos x="T6" y="T7"/>
                  </a:cxn>
                  <a:cxn ang="0">
                    <a:pos x="T8" y="T9"/>
                  </a:cxn>
                </a:cxnLst>
                <a:rect l="0" t="0" r="r" b="b"/>
                <a:pathLst>
                  <a:path w="16" h="16">
                    <a:moveTo>
                      <a:pt x="14" y="9"/>
                    </a:moveTo>
                    <a:cubicBezTo>
                      <a:pt x="16" y="13"/>
                      <a:pt x="15" y="16"/>
                      <a:pt x="12" y="15"/>
                    </a:cubicBezTo>
                    <a:cubicBezTo>
                      <a:pt x="7" y="13"/>
                      <a:pt x="0" y="1"/>
                      <a:pt x="4" y="0"/>
                    </a:cubicBezTo>
                    <a:cubicBezTo>
                      <a:pt x="4" y="0"/>
                      <a:pt x="4" y="0"/>
                      <a:pt x="5" y="0"/>
                    </a:cubicBezTo>
                    <a:cubicBezTo>
                      <a:pt x="9" y="1"/>
                      <a:pt x="12" y="6"/>
                      <a:pt x="1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6" name="Freeform 198">
                <a:extLst>
                  <a:ext uri="{FF2B5EF4-FFF2-40B4-BE49-F238E27FC236}">
                    <a16:creationId xmlns:a16="http://schemas.microsoft.com/office/drawing/2014/main" id="{CA6343AE-CF8A-4858-AF5D-1A1465F1C8A6}"/>
                  </a:ext>
                </a:extLst>
              </p:cNvPr>
              <p:cNvSpPr>
                <a:spLocks/>
              </p:cNvSpPr>
              <p:nvPr/>
            </p:nvSpPr>
            <p:spPr bwMode="auto">
              <a:xfrm>
                <a:off x="3985" y="2672"/>
                <a:ext cx="23" cy="22"/>
              </a:xfrm>
              <a:custGeom>
                <a:avLst/>
                <a:gdLst>
                  <a:gd name="T0" fmla="*/ 14 w 16"/>
                  <a:gd name="T1" fmla="*/ 9 h 15"/>
                  <a:gd name="T2" fmla="*/ 13 w 16"/>
                  <a:gd name="T3" fmla="*/ 15 h 15"/>
                  <a:gd name="T4" fmla="*/ 3 w 16"/>
                  <a:gd name="T5" fmla="*/ 1 h 15"/>
                  <a:gd name="T6" fmla="*/ 4 w 16"/>
                  <a:gd name="T7" fmla="*/ 1 h 15"/>
                  <a:gd name="T8" fmla="*/ 14 w 16"/>
                  <a:gd name="T9" fmla="*/ 9 h 15"/>
                </a:gdLst>
                <a:ahLst/>
                <a:cxnLst>
                  <a:cxn ang="0">
                    <a:pos x="T0" y="T1"/>
                  </a:cxn>
                  <a:cxn ang="0">
                    <a:pos x="T2" y="T3"/>
                  </a:cxn>
                  <a:cxn ang="0">
                    <a:pos x="T4" y="T5"/>
                  </a:cxn>
                  <a:cxn ang="0">
                    <a:pos x="T6" y="T7"/>
                  </a:cxn>
                  <a:cxn ang="0">
                    <a:pos x="T8" y="T9"/>
                  </a:cxn>
                </a:cxnLst>
                <a:rect l="0" t="0" r="r" b="b"/>
                <a:pathLst>
                  <a:path w="16" h="15">
                    <a:moveTo>
                      <a:pt x="14" y="9"/>
                    </a:moveTo>
                    <a:cubicBezTo>
                      <a:pt x="16" y="13"/>
                      <a:pt x="16" y="15"/>
                      <a:pt x="13" y="15"/>
                    </a:cubicBezTo>
                    <a:cubicBezTo>
                      <a:pt x="8" y="13"/>
                      <a:pt x="0" y="3"/>
                      <a:pt x="3" y="1"/>
                    </a:cubicBezTo>
                    <a:cubicBezTo>
                      <a:pt x="3" y="0"/>
                      <a:pt x="4" y="0"/>
                      <a:pt x="4" y="1"/>
                    </a:cubicBezTo>
                    <a:cubicBezTo>
                      <a:pt x="8" y="2"/>
                      <a:pt x="12" y="6"/>
                      <a:pt x="1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7" name="Freeform 199">
                <a:extLst>
                  <a:ext uri="{FF2B5EF4-FFF2-40B4-BE49-F238E27FC236}">
                    <a16:creationId xmlns:a16="http://schemas.microsoft.com/office/drawing/2014/main" id="{453F6CEE-7267-4D1B-9CF8-56C3FBF07812}"/>
                  </a:ext>
                </a:extLst>
              </p:cNvPr>
              <p:cNvSpPr>
                <a:spLocks/>
              </p:cNvSpPr>
              <p:nvPr/>
            </p:nvSpPr>
            <p:spPr bwMode="auto">
              <a:xfrm>
                <a:off x="3918" y="2538"/>
                <a:ext cx="23" cy="26"/>
              </a:xfrm>
              <a:custGeom>
                <a:avLst/>
                <a:gdLst>
                  <a:gd name="T0" fmla="*/ 14 w 16"/>
                  <a:gd name="T1" fmla="*/ 10 h 18"/>
                  <a:gd name="T2" fmla="*/ 11 w 16"/>
                  <a:gd name="T3" fmla="*/ 16 h 18"/>
                  <a:gd name="T4" fmla="*/ 4 w 16"/>
                  <a:gd name="T5" fmla="*/ 0 h 18"/>
                  <a:gd name="T6" fmla="*/ 6 w 16"/>
                  <a:gd name="T7" fmla="*/ 0 h 18"/>
                  <a:gd name="T8" fmla="*/ 14 w 16"/>
                  <a:gd name="T9" fmla="*/ 10 h 18"/>
                </a:gdLst>
                <a:ahLst/>
                <a:cxnLst>
                  <a:cxn ang="0">
                    <a:pos x="T0" y="T1"/>
                  </a:cxn>
                  <a:cxn ang="0">
                    <a:pos x="T2" y="T3"/>
                  </a:cxn>
                  <a:cxn ang="0">
                    <a:pos x="T4" y="T5"/>
                  </a:cxn>
                  <a:cxn ang="0">
                    <a:pos x="T6" y="T7"/>
                  </a:cxn>
                  <a:cxn ang="0">
                    <a:pos x="T8" y="T9"/>
                  </a:cxn>
                </a:cxnLst>
                <a:rect l="0" t="0" r="r" b="b"/>
                <a:pathLst>
                  <a:path w="16" h="18">
                    <a:moveTo>
                      <a:pt x="14" y="10"/>
                    </a:moveTo>
                    <a:cubicBezTo>
                      <a:pt x="16" y="15"/>
                      <a:pt x="14" y="18"/>
                      <a:pt x="11" y="16"/>
                    </a:cubicBezTo>
                    <a:cubicBezTo>
                      <a:pt x="5" y="13"/>
                      <a:pt x="0" y="1"/>
                      <a:pt x="4" y="0"/>
                    </a:cubicBezTo>
                    <a:cubicBezTo>
                      <a:pt x="5" y="0"/>
                      <a:pt x="5" y="0"/>
                      <a:pt x="6" y="0"/>
                    </a:cubicBezTo>
                    <a:cubicBezTo>
                      <a:pt x="10" y="1"/>
                      <a:pt x="13" y="7"/>
                      <a:pt x="14"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8" name="Freeform 200">
                <a:extLst>
                  <a:ext uri="{FF2B5EF4-FFF2-40B4-BE49-F238E27FC236}">
                    <a16:creationId xmlns:a16="http://schemas.microsoft.com/office/drawing/2014/main" id="{F8B31A25-5418-42F0-B69A-2196C318A89A}"/>
                  </a:ext>
                </a:extLst>
              </p:cNvPr>
              <p:cNvSpPr>
                <a:spLocks/>
              </p:cNvSpPr>
              <p:nvPr/>
            </p:nvSpPr>
            <p:spPr bwMode="auto">
              <a:xfrm>
                <a:off x="3939" y="2585"/>
                <a:ext cx="21" cy="24"/>
              </a:xfrm>
              <a:custGeom>
                <a:avLst/>
                <a:gdLst>
                  <a:gd name="T0" fmla="*/ 14 w 15"/>
                  <a:gd name="T1" fmla="*/ 10 h 16"/>
                  <a:gd name="T2" fmla="*/ 11 w 15"/>
                  <a:gd name="T3" fmla="*/ 15 h 16"/>
                  <a:gd name="T4" fmla="*/ 4 w 15"/>
                  <a:gd name="T5" fmla="*/ 0 h 16"/>
                  <a:gd name="T6" fmla="*/ 5 w 15"/>
                  <a:gd name="T7" fmla="*/ 0 h 16"/>
                  <a:gd name="T8" fmla="*/ 14 w 15"/>
                  <a:gd name="T9" fmla="*/ 10 h 16"/>
                </a:gdLst>
                <a:ahLst/>
                <a:cxnLst>
                  <a:cxn ang="0">
                    <a:pos x="T0" y="T1"/>
                  </a:cxn>
                  <a:cxn ang="0">
                    <a:pos x="T2" y="T3"/>
                  </a:cxn>
                  <a:cxn ang="0">
                    <a:pos x="T4" y="T5"/>
                  </a:cxn>
                  <a:cxn ang="0">
                    <a:pos x="T6" y="T7"/>
                  </a:cxn>
                  <a:cxn ang="0">
                    <a:pos x="T8" y="T9"/>
                  </a:cxn>
                </a:cxnLst>
                <a:rect l="0" t="0" r="r" b="b"/>
                <a:pathLst>
                  <a:path w="15" h="16">
                    <a:moveTo>
                      <a:pt x="14" y="10"/>
                    </a:moveTo>
                    <a:cubicBezTo>
                      <a:pt x="15" y="14"/>
                      <a:pt x="14" y="16"/>
                      <a:pt x="11" y="15"/>
                    </a:cubicBezTo>
                    <a:cubicBezTo>
                      <a:pt x="6" y="13"/>
                      <a:pt x="0" y="1"/>
                      <a:pt x="4" y="0"/>
                    </a:cubicBezTo>
                    <a:cubicBezTo>
                      <a:pt x="4" y="0"/>
                      <a:pt x="4" y="0"/>
                      <a:pt x="5" y="0"/>
                    </a:cubicBezTo>
                    <a:cubicBezTo>
                      <a:pt x="9" y="1"/>
                      <a:pt x="12" y="6"/>
                      <a:pt x="14"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9" name="Freeform 201">
                <a:extLst>
                  <a:ext uri="{FF2B5EF4-FFF2-40B4-BE49-F238E27FC236}">
                    <a16:creationId xmlns:a16="http://schemas.microsoft.com/office/drawing/2014/main" id="{87C464E8-98F3-4237-9726-FA53052CDD00}"/>
                  </a:ext>
                </a:extLst>
              </p:cNvPr>
              <p:cNvSpPr>
                <a:spLocks/>
              </p:cNvSpPr>
              <p:nvPr/>
            </p:nvSpPr>
            <p:spPr bwMode="auto">
              <a:xfrm>
                <a:off x="3801" y="2429"/>
                <a:ext cx="15" cy="27"/>
              </a:xfrm>
              <a:custGeom>
                <a:avLst/>
                <a:gdLst>
                  <a:gd name="T0" fmla="*/ 9 w 10"/>
                  <a:gd name="T1" fmla="*/ 11 h 19"/>
                  <a:gd name="T2" fmla="*/ 8 w 10"/>
                  <a:gd name="T3" fmla="*/ 18 h 19"/>
                  <a:gd name="T4" fmla="*/ 2 w 10"/>
                  <a:gd name="T5" fmla="*/ 0 h 19"/>
                  <a:gd name="T6" fmla="*/ 3 w 10"/>
                  <a:gd name="T7" fmla="*/ 0 h 19"/>
                  <a:gd name="T8" fmla="*/ 9 w 10"/>
                  <a:gd name="T9" fmla="*/ 11 h 19"/>
                </a:gdLst>
                <a:ahLst/>
                <a:cxnLst>
                  <a:cxn ang="0">
                    <a:pos x="T0" y="T1"/>
                  </a:cxn>
                  <a:cxn ang="0">
                    <a:pos x="T2" y="T3"/>
                  </a:cxn>
                  <a:cxn ang="0">
                    <a:pos x="T4" y="T5"/>
                  </a:cxn>
                  <a:cxn ang="0">
                    <a:pos x="T6" y="T7"/>
                  </a:cxn>
                  <a:cxn ang="0">
                    <a:pos x="T8" y="T9"/>
                  </a:cxn>
                </a:cxnLst>
                <a:rect l="0" t="0" r="r" b="b"/>
                <a:pathLst>
                  <a:path w="10" h="19">
                    <a:moveTo>
                      <a:pt x="9" y="11"/>
                    </a:moveTo>
                    <a:cubicBezTo>
                      <a:pt x="10" y="16"/>
                      <a:pt x="10" y="19"/>
                      <a:pt x="8" y="18"/>
                    </a:cubicBezTo>
                    <a:cubicBezTo>
                      <a:pt x="5" y="16"/>
                      <a:pt x="0" y="1"/>
                      <a:pt x="2" y="0"/>
                    </a:cubicBezTo>
                    <a:cubicBezTo>
                      <a:pt x="2" y="0"/>
                      <a:pt x="3" y="0"/>
                      <a:pt x="3" y="0"/>
                    </a:cubicBezTo>
                    <a:cubicBezTo>
                      <a:pt x="5" y="2"/>
                      <a:pt x="8" y="8"/>
                      <a:pt x="9"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0" name="Freeform 202">
                <a:extLst>
                  <a:ext uri="{FF2B5EF4-FFF2-40B4-BE49-F238E27FC236}">
                    <a16:creationId xmlns:a16="http://schemas.microsoft.com/office/drawing/2014/main" id="{E2757976-E288-4F96-8A54-13A107E1ACA7}"/>
                  </a:ext>
                </a:extLst>
              </p:cNvPr>
              <p:cNvSpPr>
                <a:spLocks/>
              </p:cNvSpPr>
              <p:nvPr/>
            </p:nvSpPr>
            <p:spPr bwMode="auto">
              <a:xfrm>
                <a:off x="3817" y="2480"/>
                <a:ext cx="17" cy="26"/>
              </a:xfrm>
              <a:custGeom>
                <a:avLst/>
                <a:gdLst>
                  <a:gd name="T0" fmla="*/ 10 w 12"/>
                  <a:gd name="T1" fmla="*/ 11 h 18"/>
                  <a:gd name="T2" fmla="*/ 10 w 12"/>
                  <a:gd name="T3" fmla="*/ 18 h 18"/>
                  <a:gd name="T4" fmla="*/ 3 w 12"/>
                  <a:gd name="T5" fmla="*/ 0 h 18"/>
                  <a:gd name="T6" fmla="*/ 3 w 12"/>
                  <a:gd name="T7" fmla="*/ 1 h 18"/>
                  <a:gd name="T8" fmla="*/ 10 w 12"/>
                  <a:gd name="T9" fmla="*/ 11 h 18"/>
                </a:gdLst>
                <a:ahLst/>
                <a:cxnLst>
                  <a:cxn ang="0">
                    <a:pos x="T0" y="T1"/>
                  </a:cxn>
                  <a:cxn ang="0">
                    <a:pos x="T2" y="T3"/>
                  </a:cxn>
                  <a:cxn ang="0">
                    <a:pos x="T4" y="T5"/>
                  </a:cxn>
                  <a:cxn ang="0">
                    <a:pos x="T6" y="T7"/>
                  </a:cxn>
                  <a:cxn ang="0">
                    <a:pos x="T8" y="T9"/>
                  </a:cxn>
                </a:cxnLst>
                <a:rect l="0" t="0" r="r" b="b"/>
                <a:pathLst>
                  <a:path w="12" h="18">
                    <a:moveTo>
                      <a:pt x="10" y="11"/>
                    </a:moveTo>
                    <a:cubicBezTo>
                      <a:pt x="12" y="16"/>
                      <a:pt x="12" y="18"/>
                      <a:pt x="10" y="18"/>
                    </a:cubicBezTo>
                    <a:cubicBezTo>
                      <a:pt x="7" y="16"/>
                      <a:pt x="0" y="2"/>
                      <a:pt x="3" y="0"/>
                    </a:cubicBezTo>
                    <a:cubicBezTo>
                      <a:pt x="3" y="0"/>
                      <a:pt x="3" y="0"/>
                      <a:pt x="3" y="1"/>
                    </a:cubicBezTo>
                    <a:cubicBezTo>
                      <a:pt x="6" y="2"/>
                      <a:pt x="9" y="8"/>
                      <a:pt x="1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1" name="Freeform 203">
                <a:extLst>
                  <a:ext uri="{FF2B5EF4-FFF2-40B4-BE49-F238E27FC236}">
                    <a16:creationId xmlns:a16="http://schemas.microsoft.com/office/drawing/2014/main" id="{1FA55870-72BC-4D09-87DD-B5BF6391226C}"/>
                  </a:ext>
                </a:extLst>
              </p:cNvPr>
              <p:cNvSpPr>
                <a:spLocks/>
              </p:cNvSpPr>
              <p:nvPr/>
            </p:nvSpPr>
            <p:spPr bwMode="auto">
              <a:xfrm>
                <a:off x="3777" y="2320"/>
                <a:ext cx="14" cy="31"/>
              </a:xfrm>
              <a:custGeom>
                <a:avLst/>
                <a:gdLst>
                  <a:gd name="T0" fmla="*/ 9 w 10"/>
                  <a:gd name="T1" fmla="*/ 12 h 21"/>
                  <a:gd name="T2" fmla="*/ 7 w 10"/>
                  <a:gd name="T3" fmla="*/ 19 h 21"/>
                  <a:gd name="T4" fmla="*/ 3 w 10"/>
                  <a:gd name="T5" fmla="*/ 0 h 21"/>
                  <a:gd name="T6" fmla="*/ 4 w 10"/>
                  <a:gd name="T7" fmla="*/ 0 h 21"/>
                  <a:gd name="T8" fmla="*/ 9 w 10"/>
                  <a:gd name="T9" fmla="*/ 12 h 21"/>
                </a:gdLst>
                <a:ahLst/>
                <a:cxnLst>
                  <a:cxn ang="0">
                    <a:pos x="T0" y="T1"/>
                  </a:cxn>
                  <a:cxn ang="0">
                    <a:pos x="T2" y="T3"/>
                  </a:cxn>
                  <a:cxn ang="0">
                    <a:pos x="T4" y="T5"/>
                  </a:cxn>
                  <a:cxn ang="0">
                    <a:pos x="T6" y="T7"/>
                  </a:cxn>
                  <a:cxn ang="0">
                    <a:pos x="T8" y="T9"/>
                  </a:cxn>
                </a:cxnLst>
                <a:rect l="0" t="0" r="r" b="b"/>
                <a:pathLst>
                  <a:path w="10" h="21">
                    <a:moveTo>
                      <a:pt x="9" y="12"/>
                    </a:moveTo>
                    <a:cubicBezTo>
                      <a:pt x="10" y="18"/>
                      <a:pt x="9" y="21"/>
                      <a:pt x="7" y="19"/>
                    </a:cubicBezTo>
                    <a:cubicBezTo>
                      <a:pt x="3" y="16"/>
                      <a:pt x="0" y="1"/>
                      <a:pt x="3" y="0"/>
                    </a:cubicBezTo>
                    <a:cubicBezTo>
                      <a:pt x="4" y="0"/>
                      <a:pt x="4" y="0"/>
                      <a:pt x="4" y="0"/>
                    </a:cubicBezTo>
                    <a:cubicBezTo>
                      <a:pt x="7" y="2"/>
                      <a:pt x="8" y="8"/>
                      <a:pt x="9"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2" name="Freeform 204">
                <a:extLst>
                  <a:ext uri="{FF2B5EF4-FFF2-40B4-BE49-F238E27FC236}">
                    <a16:creationId xmlns:a16="http://schemas.microsoft.com/office/drawing/2014/main" id="{F78AB30A-CAB9-40C4-B95C-38E009FD42CF}"/>
                  </a:ext>
                </a:extLst>
              </p:cNvPr>
              <p:cNvSpPr>
                <a:spLocks/>
              </p:cNvSpPr>
              <p:nvPr/>
            </p:nvSpPr>
            <p:spPr bwMode="auto">
              <a:xfrm>
                <a:off x="3787" y="2375"/>
                <a:ext cx="14" cy="29"/>
              </a:xfrm>
              <a:custGeom>
                <a:avLst/>
                <a:gdLst>
                  <a:gd name="T0" fmla="*/ 9 w 10"/>
                  <a:gd name="T1" fmla="*/ 12 h 20"/>
                  <a:gd name="T2" fmla="*/ 8 w 10"/>
                  <a:gd name="T3" fmla="*/ 18 h 20"/>
                  <a:gd name="T4" fmla="*/ 3 w 10"/>
                  <a:gd name="T5" fmla="*/ 0 h 20"/>
                  <a:gd name="T6" fmla="*/ 4 w 10"/>
                  <a:gd name="T7" fmla="*/ 0 h 20"/>
                  <a:gd name="T8" fmla="*/ 9 w 10"/>
                  <a:gd name="T9" fmla="*/ 12 h 20"/>
                </a:gdLst>
                <a:ahLst/>
                <a:cxnLst>
                  <a:cxn ang="0">
                    <a:pos x="T0" y="T1"/>
                  </a:cxn>
                  <a:cxn ang="0">
                    <a:pos x="T2" y="T3"/>
                  </a:cxn>
                  <a:cxn ang="0">
                    <a:pos x="T4" y="T5"/>
                  </a:cxn>
                  <a:cxn ang="0">
                    <a:pos x="T6" y="T7"/>
                  </a:cxn>
                  <a:cxn ang="0">
                    <a:pos x="T8" y="T9"/>
                  </a:cxn>
                </a:cxnLst>
                <a:rect l="0" t="0" r="r" b="b"/>
                <a:pathLst>
                  <a:path w="10" h="20">
                    <a:moveTo>
                      <a:pt x="9" y="12"/>
                    </a:moveTo>
                    <a:cubicBezTo>
                      <a:pt x="10" y="17"/>
                      <a:pt x="10" y="20"/>
                      <a:pt x="8" y="18"/>
                    </a:cubicBezTo>
                    <a:cubicBezTo>
                      <a:pt x="4" y="16"/>
                      <a:pt x="0" y="1"/>
                      <a:pt x="3" y="0"/>
                    </a:cubicBezTo>
                    <a:cubicBezTo>
                      <a:pt x="3" y="0"/>
                      <a:pt x="4" y="0"/>
                      <a:pt x="4" y="0"/>
                    </a:cubicBezTo>
                    <a:cubicBezTo>
                      <a:pt x="6" y="2"/>
                      <a:pt x="9" y="8"/>
                      <a:pt x="9"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319" name="组合 318">
              <a:extLst>
                <a:ext uri="{FF2B5EF4-FFF2-40B4-BE49-F238E27FC236}">
                  <a16:creationId xmlns:a16="http://schemas.microsoft.com/office/drawing/2014/main" id="{8EDE6591-E954-4E83-9ECA-43E80F5C5F4F}"/>
                </a:ext>
              </a:extLst>
            </p:cNvPr>
            <p:cNvGrpSpPr/>
            <p:nvPr/>
          </p:nvGrpSpPr>
          <p:grpSpPr>
            <a:xfrm>
              <a:off x="6024563" y="2262188"/>
              <a:ext cx="2427288" cy="2287588"/>
              <a:chOff x="6024563" y="2262188"/>
              <a:chExt cx="2427288" cy="2287588"/>
            </a:xfrm>
            <a:grpFill/>
          </p:grpSpPr>
          <p:grpSp>
            <p:nvGrpSpPr>
              <p:cNvPr id="490" name="Group 406">
                <a:extLst>
                  <a:ext uri="{FF2B5EF4-FFF2-40B4-BE49-F238E27FC236}">
                    <a16:creationId xmlns:a16="http://schemas.microsoft.com/office/drawing/2014/main" id="{00CCE13C-1AC2-45FC-9B76-DA6F54C4AF5E}"/>
                  </a:ext>
                </a:extLst>
              </p:cNvPr>
              <p:cNvGrpSpPr>
                <a:grpSpLocks/>
              </p:cNvGrpSpPr>
              <p:nvPr/>
            </p:nvGrpSpPr>
            <p:grpSpPr bwMode="auto">
              <a:xfrm>
                <a:off x="6024563" y="2262188"/>
                <a:ext cx="1712913" cy="2287588"/>
                <a:chOff x="3795" y="1425"/>
                <a:chExt cx="1079" cy="1441"/>
              </a:xfrm>
              <a:grpFill/>
            </p:grpSpPr>
            <p:sp>
              <p:nvSpPr>
                <p:cNvPr id="893" name="Freeform 206">
                  <a:extLst>
                    <a:ext uri="{FF2B5EF4-FFF2-40B4-BE49-F238E27FC236}">
                      <a16:creationId xmlns:a16="http://schemas.microsoft.com/office/drawing/2014/main" id="{B2A7FF79-A1A5-49F4-9938-15CB856EB674}"/>
                    </a:ext>
                  </a:extLst>
                </p:cNvPr>
                <p:cNvSpPr>
                  <a:spLocks/>
                </p:cNvSpPr>
                <p:nvPr/>
              </p:nvSpPr>
              <p:spPr bwMode="auto">
                <a:xfrm>
                  <a:off x="3807" y="2409"/>
                  <a:ext cx="17" cy="29"/>
                </a:xfrm>
                <a:custGeom>
                  <a:avLst/>
                  <a:gdLst>
                    <a:gd name="T0" fmla="*/ 11 w 12"/>
                    <a:gd name="T1" fmla="*/ 12 h 20"/>
                    <a:gd name="T2" fmla="*/ 9 w 12"/>
                    <a:gd name="T3" fmla="*/ 18 h 20"/>
                    <a:gd name="T4" fmla="*/ 4 w 12"/>
                    <a:gd name="T5" fmla="*/ 0 h 20"/>
                    <a:gd name="T6" fmla="*/ 4 w 12"/>
                    <a:gd name="T7" fmla="*/ 0 h 20"/>
                    <a:gd name="T8" fmla="*/ 11 w 12"/>
                    <a:gd name="T9" fmla="*/ 12 h 20"/>
                  </a:gdLst>
                  <a:ahLst/>
                  <a:cxnLst>
                    <a:cxn ang="0">
                      <a:pos x="T0" y="T1"/>
                    </a:cxn>
                    <a:cxn ang="0">
                      <a:pos x="T2" y="T3"/>
                    </a:cxn>
                    <a:cxn ang="0">
                      <a:pos x="T4" y="T5"/>
                    </a:cxn>
                    <a:cxn ang="0">
                      <a:pos x="T6" y="T7"/>
                    </a:cxn>
                    <a:cxn ang="0">
                      <a:pos x="T8" y="T9"/>
                    </a:cxn>
                  </a:cxnLst>
                  <a:rect l="0" t="0" r="r" b="b"/>
                  <a:pathLst>
                    <a:path w="12" h="20">
                      <a:moveTo>
                        <a:pt x="11" y="12"/>
                      </a:moveTo>
                      <a:cubicBezTo>
                        <a:pt x="12" y="17"/>
                        <a:pt x="11" y="20"/>
                        <a:pt x="9" y="18"/>
                      </a:cubicBezTo>
                      <a:cubicBezTo>
                        <a:pt x="4" y="15"/>
                        <a:pt x="0" y="1"/>
                        <a:pt x="4" y="0"/>
                      </a:cubicBezTo>
                      <a:cubicBezTo>
                        <a:pt x="4" y="0"/>
                        <a:pt x="4" y="0"/>
                        <a:pt x="4" y="0"/>
                      </a:cubicBezTo>
                      <a:cubicBezTo>
                        <a:pt x="7" y="2"/>
                        <a:pt x="10" y="8"/>
                        <a:pt x="11"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4" name="Freeform 207">
                  <a:extLst>
                    <a:ext uri="{FF2B5EF4-FFF2-40B4-BE49-F238E27FC236}">
                      <a16:creationId xmlns:a16="http://schemas.microsoft.com/office/drawing/2014/main" id="{135F12CE-D4B5-4BF4-983E-3A2F4DB44A99}"/>
                    </a:ext>
                  </a:extLst>
                </p:cNvPr>
                <p:cNvSpPr>
                  <a:spLocks/>
                </p:cNvSpPr>
                <p:nvPr/>
              </p:nvSpPr>
              <p:spPr bwMode="auto">
                <a:xfrm>
                  <a:off x="3823" y="2461"/>
                  <a:ext cx="17" cy="27"/>
                </a:xfrm>
                <a:custGeom>
                  <a:avLst/>
                  <a:gdLst>
                    <a:gd name="T0" fmla="*/ 10 w 12"/>
                    <a:gd name="T1" fmla="*/ 12 h 19"/>
                    <a:gd name="T2" fmla="*/ 9 w 12"/>
                    <a:gd name="T3" fmla="*/ 18 h 19"/>
                    <a:gd name="T4" fmla="*/ 3 w 12"/>
                    <a:gd name="T5" fmla="*/ 0 h 19"/>
                    <a:gd name="T6" fmla="*/ 4 w 12"/>
                    <a:gd name="T7" fmla="*/ 1 h 19"/>
                    <a:gd name="T8" fmla="*/ 10 w 12"/>
                    <a:gd name="T9" fmla="*/ 12 h 19"/>
                  </a:gdLst>
                  <a:ahLst/>
                  <a:cxnLst>
                    <a:cxn ang="0">
                      <a:pos x="T0" y="T1"/>
                    </a:cxn>
                    <a:cxn ang="0">
                      <a:pos x="T2" y="T3"/>
                    </a:cxn>
                    <a:cxn ang="0">
                      <a:pos x="T4" y="T5"/>
                    </a:cxn>
                    <a:cxn ang="0">
                      <a:pos x="T6" y="T7"/>
                    </a:cxn>
                    <a:cxn ang="0">
                      <a:pos x="T8" y="T9"/>
                    </a:cxn>
                  </a:cxnLst>
                  <a:rect l="0" t="0" r="r" b="b"/>
                  <a:pathLst>
                    <a:path w="12" h="19">
                      <a:moveTo>
                        <a:pt x="10" y="12"/>
                      </a:moveTo>
                      <a:cubicBezTo>
                        <a:pt x="12" y="16"/>
                        <a:pt x="11" y="19"/>
                        <a:pt x="9" y="18"/>
                      </a:cubicBezTo>
                      <a:cubicBezTo>
                        <a:pt x="5" y="15"/>
                        <a:pt x="0" y="1"/>
                        <a:pt x="3" y="0"/>
                      </a:cubicBezTo>
                      <a:cubicBezTo>
                        <a:pt x="3" y="0"/>
                        <a:pt x="3" y="0"/>
                        <a:pt x="4" y="1"/>
                      </a:cubicBezTo>
                      <a:cubicBezTo>
                        <a:pt x="6" y="2"/>
                        <a:pt x="9" y="8"/>
                        <a:pt x="10"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5" name="Freeform 208">
                  <a:extLst>
                    <a:ext uri="{FF2B5EF4-FFF2-40B4-BE49-F238E27FC236}">
                      <a16:creationId xmlns:a16="http://schemas.microsoft.com/office/drawing/2014/main" id="{D8928459-50E4-408F-AE54-7029B307DC2C}"/>
                    </a:ext>
                  </a:extLst>
                </p:cNvPr>
                <p:cNvSpPr>
                  <a:spLocks/>
                </p:cNvSpPr>
                <p:nvPr/>
              </p:nvSpPr>
              <p:spPr bwMode="auto">
                <a:xfrm>
                  <a:off x="3795" y="2355"/>
                  <a:ext cx="16" cy="29"/>
                </a:xfrm>
                <a:custGeom>
                  <a:avLst/>
                  <a:gdLst>
                    <a:gd name="T0" fmla="*/ 10 w 11"/>
                    <a:gd name="T1" fmla="*/ 12 h 20"/>
                    <a:gd name="T2" fmla="*/ 8 w 11"/>
                    <a:gd name="T3" fmla="*/ 19 h 20"/>
                    <a:gd name="T4" fmla="*/ 4 w 11"/>
                    <a:gd name="T5" fmla="*/ 0 h 20"/>
                    <a:gd name="T6" fmla="*/ 5 w 11"/>
                    <a:gd name="T7" fmla="*/ 0 h 20"/>
                    <a:gd name="T8" fmla="*/ 10 w 11"/>
                    <a:gd name="T9" fmla="*/ 12 h 20"/>
                  </a:gdLst>
                  <a:ahLst/>
                  <a:cxnLst>
                    <a:cxn ang="0">
                      <a:pos x="T0" y="T1"/>
                    </a:cxn>
                    <a:cxn ang="0">
                      <a:pos x="T2" y="T3"/>
                    </a:cxn>
                    <a:cxn ang="0">
                      <a:pos x="T4" y="T5"/>
                    </a:cxn>
                    <a:cxn ang="0">
                      <a:pos x="T6" y="T7"/>
                    </a:cxn>
                    <a:cxn ang="0">
                      <a:pos x="T8" y="T9"/>
                    </a:cxn>
                  </a:cxnLst>
                  <a:rect l="0" t="0" r="r" b="b"/>
                  <a:pathLst>
                    <a:path w="11" h="20">
                      <a:moveTo>
                        <a:pt x="10" y="12"/>
                      </a:moveTo>
                      <a:cubicBezTo>
                        <a:pt x="11" y="17"/>
                        <a:pt x="10" y="20"/>
                        <a:pt x="8" y="19"/>
                      </a:cubicBezTo>
                      <a:cubicBezTo>
                        <a:pt x="3" y="16"/>
                        <a:pt x="0" y="1"/>
                        <a:pt x="4" y="0"/>
                      </a:cubicBezTo>
                      <a:cubicBezTo>
                        <a:pt x="4" y="0"/>
                        <a:pt x="4" y="0"/>
                        <a:pt x="5" y="0"/>
                      </a:cubicBezTo>
                      <a:cubicBezTo>
                        <a:pt x="7" y="2"/>
                        <a:pt x="10" y="8"/>
                        <a:pt x="10"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6" name="Freeform 209">
                  <a:extLst>
                    <a:ext uri="{FF2B5EF4-FFF2-40B4-BE49-F238E27FC236}">
                      <a16:creationId xmlns:a16="http://schemas.microsoft.com/office/drawing/2014/main" id="{1EAF55D6-9FAA-4475-B16C-6C88A1D63DFD}"/>
                    </a:ext>
                  </a:extLst>
                </p:cNvPr>
                <p:cNvSpPr>
                  <a:spLocks/>
                </p:cNvSpPr>
                <p:nvPr/>
              </p:nvSpPr>
              <p:spPr bwMode="auto">
                <a:xfrm>
                  <a:off x="3833" y="2443"/>
                  <a:ext cx="17" cy="26"/>
                </a:xfrm>
                <a:custGeom>
                  <a:avLst/>
                  <a:gdLst>
                    <a:gd name="T0" fmla="*/ 11 w 12"/>
                    <a:gd name="T1" fmla="*/ 11 h 18"/>
                    <a:gd name="T2" fmla="*/ 9 w 12"/>
                    <a:gd name="T3" fmla="*/ 17 h 18"/>
                    <a:gd name="T4" fmla="*/ 3 w 12"/>
                    <a:gd name="T5" fmla="*/ 0 h 18"/>
                    <a:gd name="T6" fmla="*/ 4 w 12"/>
                    <a:gd name="T7" fmla="*/ 0 h 18"/>
                    <a:gd name="T8" fmla="*/ 11 w 12"/>
                    <a:gd name="T9" fmla="*/ 11 h 18"/>
                  </a:gdLst>
                  <a:ahLst/>
                  <a:cxnLst>
                    <a:cxn ang="0">
                      <a:pos x="T0" y="T1"/>
                    </a:cxn>
                    <a:cxn ang="0">
                      <a:pos x="T2" y="T3"/>
                    </a:cxn>
                    <a:cxn ang="0">
                      <a:pos x="T4" y="T5"/>
                    </a:cxn>
                    <a:cxn ang="0">
                      <a:pos x="T6" y="T7"/>
                    </a:cxn>
                    <a:cxn ang="0">
                      <a:pos x="T8" y="T9"/>
                    </a:cxn>
                  </a:cxnLst>
                  <a:rect l="0" t="0" r="r" b="b"/>
                  <a:pathLst>
                    <a:path w="12" h="18">
                      <a:moveTo>
                        <a:pt x="11" y="11"/>
                      </a:moveTo>
                      <a:cubicBezTo>
                        <a:pt x="12" y="16"/>
                        <a:pt x="12" y="18"/>
                        <a:pt x="9" y="17"/>
                      </a:cubicBezTo>
                      <a:cubicBezTo>
                        <a:pt x="4" y="15"/>
                        <a:pt x="0" y="1"/>
                        <a:pt x="3" y="0"/>
                      </a:cubicBezTo>
                      <a:cubicBezTo>
                        <a:pt x="4" y="0"/>
                        <a:pt x="4" y="0"/>
                        <a:pt x="4" y="0"/>
                      </a:cubicBezTo>
                      <a:cubicBezTo>
                        <a:pt x="8" y="1"/>
                        <a:pt x="10" y="7"/>
                        <a:pt x="1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7" name="Freeform 210">
                  <a:extLst>
                    <a:ext uri="{FF2B5EF4-FFF2-40B4-BE49-F238E27FC236}">
                      <a16:creationId xmlns:a16="http://schemas.microsoft.com/office/drawing/2014/main" id="{B8F783A0-F64A-485C-B9FD-B7B85FC66D30}"/>
                    </a:ext>
                  </a:extLst>
                </p:cNvPr>
                <p:cNvSpPr>
                  <a:spLocks/>
                </p:cNvSpPr>
                <p:nvPr/>
              </p:nvSpPr>
              <p:spPr bwMode="auto">
                <a:xfrm>
                  <a:off x="3849" y="2494"/>
                  <a:ext cx="19" cy="26"/>
                </a:xfrm>
                <a:custGeom>
                  <a:avLst/>
                  <a:gdLst>
                    <a:gd name="T0" fmla="*/ 12 w 13"/>
                    <a:gd name="T1" fmla="*/ 11 h 18"/>
                    <a:gd name="T2" fmla="*/ 10 w 13"/>
                    <a:gd name="T3" fmla="*/ 17 h 18"/>
                    <a:gd name="T4" fmla="*/ 3 w 13"/>
                    <a:gd name="T5" fmla="*/ 0 h 18"/>
                    <a:gd name="T6" fmla="*/ 4 w 13"/>
                    <a:gd name="T7" fmla="*/ 0 h 18"/>
                    <a:gd name="T8" fmla="*/ 12 w 13"/>
                    <a:gd name="T9" fmla="*/ 11 h 18"/>
                  </a:gdLst>
                  <a:ahLst/>
                  <a:cxnLst>
                    <a:cxn ang="0">
                      <a:pos x="T0" y="T1"/>
                    </a:cxn>
                    <a:cxn ang="0">
                      <a:pos x="T2" y="T3"/>
                    </a:cxn>
                    <a:cxn ang="0">
                      <a:pos x="T4" y="T5"/>
                    </a:cxn>
                    <a:cxn ang="0">
                      <a:pos x="T6" y="T7"/>
                    </a:cxn>
                    <a:cxn ang="0">
                      <a:pos x="T8" y="T9"/>
                    </a:cxn>
                  </a:cxnLst>
                  <a:rect l="0" t="0" r="r" b="b"/>
                  <a:pathLst>
                    <a:path w="13" h="18">
                      <a:moveTo>
                        <a:pt x="12" y="11"/>
                      </a:moveTo>
                      <a:cubicBezTo>
                        <a:pt x="13" y="15"/>
                        <a:pt x="13" y="18"/>
                        <a:pt x="10" y="17"/>
                      </a:cubicBezTo>
                      <a:cubicBezTo>
                        <a:pt x="6" y="14"/>
                        <a:pt x="0" y="1"/>
                        <a:pt x="3" y="0"/>
                      </a:cubicBezTo>
                      <a:cubicBezTo>
                        <a:pt x="4" y="0"/>
                        <a:pt x="4" y="0"/>
                        <a:pt x="4" y="0"/>
                      </a:cubicBezTo>
                      <a:cubicBezTo>
                        <a:pt x="8" y="1"/>
                        <a:pt x="11" y="7"/>
                        <a:pt x="1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8" name="Freeform 211">
                  <a:extLst>
                    <a:ext uri="{FF2B5EF4-FFF2-40B4-BE49-F238E27FC236}">
                      <a16:creationId xmlns:a16="http://schemas.microsoft.com/office/drawing/2014/main" id="{5EB0E8DA-2796-4816-9FA6-23C76D89E7FF}"/>
                    </a:ext>
                  </a:extLst>
                </p:cNvPr>
                <p:cNvSpPr>
                  <a:spLocks/>
                </p:cNvSpPr>
                <p:nvPr/>
              </p:nvSpPr>
              <p:spPr bwMode="auto">
                <a:xfrm>
                  <a:off x="3820" y="2390"/>
                  <a:ext cx="17" cy="29"/>
                </a:xfrm>
                <a:custGeom>
                  <a:avLst/>
                  <a:gdLst>
                    <a:gd name="T0" fmla="*/ 11 w 12"/>
                    <a:gd name="T1" fmla="*/ 12 h 20"/>
                    <a:gd name="T2" fmla="*/ 8 w 12"/>
                    <a:gd name="T3" fmla="*/ 18 h 20"/>
                    <a:gd name="T4" fmla="*/ 4 w 12"/>
                    <a:gd name="T5" fmla="*/ 0 h 20"/>
                    <a:gd name="T6" fmla="*/ 5 w 12"/>
                    <a:gd name="T7" fmla="*/ 0 h 20"/>
                    <a:gd name="T8" fmla="*/ 11 w 12"/>
                    <a:gd name="T9" fmla="*/ 12 h 20"/>
                  </a:gdLst>
                  <a:ahLst/>
                  <a:cxnLst>
                    <a:cxn ang="0">
                      <a:pos x="T0" y="T1"/>
                    </a:cxn>
                    <a:cxn ang="0">
                      <a:pos x="T2" y="T3"/>
                    </a:cxn>
                    <a:cxn ang="0">
                      <a:pos x="T4" y="T5"/>
                    </a:cxn>
                    <a:cxn ang="0">
                      <a:pos x="T6" y="T7"/>
                    </a:cxn>
                    <a:cxn ang="0">
                      <a:pos x="T8" y="T9"/>
                    </a:cxn>
                  </a:cxnLst>
                  <a:rect l="0" t="0" r="r" b="b"/>
                  <a:pathLst>
                    <a:path w="12" h="20">
                      <a:moveTo>
                        <a:pt x="11" y="12"/>
                      </a:moveTo>
                      <a:cubicBezTo>
                        <a:pt x="12" y="17"/>
                        <a:pt x="10" y="20"/>
                        <a:pt x="8" y="18"/>
                      </a:cubicBezTo>
                      <a:cubicBezTo>
                        <a:pt x="3" y="14"/>
                        <a:pt x="0" y="0"/>
                        <a:pt x="4" y="0"/>
                      </a:cubicBezTo>
                      <a:cubicBezTo>
                        <a:pt x="4" y="0"/>
                        <a:pt x="4" y="0"/>
                        <a:pt x="5" y="0"/>
                      </a:cubicBezTo>
                      <a:cubicBezTo>
                        <a:pt x="8" y="2"/>
                        <a:pt x="10" y="8"/>
                        <a:pt x="11"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9" name="Freeform 212">
                  <a:extLst>
                    <a:ext uri="{FF2B5EF4-FFF2-40B4-BE49-F238E27FC236}">
                      <a16:creationId xmlns:a16="http://schemas.microsoft.com/office/drawing/2014/main" id="{5E8B2AC0-C510-43B7-8BF6-448B8DFE76B8}"/>
                    </a:ext>
                  </a:extLst>
                </p:cNvPr>
                <p:cNvSpPr>
                  <a:spLocks/>
                </p:cNvSpPr>
                <p:nvPr/>
              </p:nvSpPr>
              <p:spPr bwMode="auto">
                <a:xfrm>
                  <a:off x="3843" y="2423"/>
                  <a:ext cx="20" cy="28"/>
                </a:xfrm>
                <a:custGeom>
                  <a:avLst/>
                  <a:gdLst>
                    <a:gd name="T0" fmla="*/ 13 w 14"/>
                    <a:gd name="T1" fmla="*/ 11 h 19"/>
                    <a:gd name="T2" fmla="*/ 9 w 14"/>
                    <a:gd name="T3" fmla="*/ 17 h 19"/>
                    <a:gd name="T4" fmla="*/ 5 w 14"/>
                    <a:gd name="T5" fmla="*/ 0 h 19"/>
                    <a:gd name="T6" fmla="*/ 6 w 14"/>
                    <a:gd name="T7" fmla="*/ 0 h 19"/>
                    <a:gd name="T8" fmla="*/ 13 w 14"/>
                    <a:gd name="T9" fmla="*/ 11 h 19"/>
                  </a:gdLst>
                  <a:ahLst/>
                  <a:cxnLst>
                    <a:cxn ang="0">
                      <a:pos x="T0" y="T1"/>
                    </a:cxn>
                    <a:cxn ang="0">
                      <a:pos x="T2" y="T3"/>
                    </a:cxn>
                    <a:cxn ang="0">
                      <a:pos x="T4" y="T5"/>
                    </a:cxn>
                    <a:cxn ang="0">
                      <a:pos x="T6" y="T7"/>
                    </a:cxn>
                    <a:cxn ang="0">
                      <a:pos x="T8" y="T9"/>
                    </a:cxn>
                  </a:cxnLst>
                  <a:rect l="0" t="0" r="r" b="b"/>
                  <a:pathLst>
                    <a:path w="14" h="19">
                      <a:moveTo>
                        <a:pt x="13" y="11"/>
                      </a:moveTo>
                      <a:cubicBezTo>
                        <a:pt x="14" y="16"/>
                        <a:pt x="12" y="19"/>
                        <a:pt x="9" y="17"/>
                      </a:cubicBezTo>
                      <a:cubicBezTo>
                        <a:pt x="4" y="14"/>
                        <a:pt x="0" y="0"/>
                        <a:pt x="5" y="0"/>
                      </a:cubicBezTo>
                      <a:cubicBezTo>
                        <a:pt x="5" y="0"/>
                        <a:pt x="5" y="0"/>
                        <a:pt x="6" y="0"/>
                      </a:cubicBezTo>
                      <a:cubicBezTo>
                        <a:pt x="9" y="1"/>
                        <a:pt x="12" y="7"/>
                        <a:pt x="13"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0" name="Freeform 213">
                  <a:extLst>
                    <a:ext uri="{FF2B5EF4-FFF2-40B4-BE49-F238E27FC236}">
                      <a16:creationId xmlns:a16="http://schemas.microsoft.com/office/drawing/2014/main" id="{1FF18673-3A8B-47F1-8B0A-812BC3907880}"/>
                    </a:ext>
                  </a:extLst>
                </p:cNvPr>
                <p:cNvSpPr>
                  <a:spLocks/>
                </p:cNvSpPr>
                <p:nvPr/>
              </p:nvSpPr>
              <p:spPr bwMode="auto">
                <a:xfrm>
                  <a:off x="3859" y="2475"/>
                  <a:ext cx="19" cy="26"/>
                </a:xfrm>
                <a:custGeom>
                  <a:avLst/>
                  <a:gdLst>
                    <a:gd name="T0" fmla="*/ 12 w 13"/>
                    <a:gd name="T1" fmla="*/ 11 h 18"/>
                    <a:gd name="T2" fmla="*/ 9 w 13"/>
                    <a:gd name="T3" fmla="*/ 17 h 18"/>
                    <a:gd name="T4" fmla="*/ 3 w 13"/>
                    <a:gd name="T5" fmla="*/ 0 h 18"/>
                    <a:gd name="T6" fmla="*/ 4 w 13"/>
                    <a:gd name="T7" fmla="*/ 0 h 18"/>
                    <a:gd name="T8" fmla="*/ 12 w 13"/>
                    <a:gd name="T9" fmla="*/ 11 h 18"/>
                  </a:gdLst>
                  <a:ahLst/>
                  <a:cxnLst>
                    <a:cxn ang="0">
                      <a:pos x="T0" y="T1"/>
                    </a:cxn>
                    <a:cxn ang="0">
                      <a:pos x="T2" y="T3"/>
                    </a:cxn>
                    <a:cxn ang="0">
                      <a:pos x="T4" y="T5"/>
                    </a:cxn>
                    <a:cxn ang="0">
                      <a:pos x="T6" y="T7"/>
                    </a:cxn>
                    <a:cxn ang="0">
                      <a:pos x="T8" y="T9"/>
                    </a:cxn>
                  </a:cxnLst>
                  <a:rect l="0" t="0" r="r" b="b"/>
                  <a:pathLst>
                    <a:path w="13" h="18">
                      <a:moveTo>
                        <a:pt x="12" y="11"/>
                      </a:moveTo>
                      <a:cubicBezTo>
                        <a:pt x="13" y="16"/>
                        <a:pt x="12" y="18"/>
                        <a:pt x="9" y="17"/>
                      </a:cubicBezTo>
                      <a:cubicBezTo>
                        <a:pt x="4" y="13"/>
                        <a:pt x="0" y="1"/>
                        <a:pt x="3" y="0"/>
                      </a:cubicBezTo>
                      <a:cubicBezTo>
                        <a:pt x="4" y="0"/>
                        <a:pt x="4" y="0"/>
                        <a:pt x="4" y="0"/>
                      </a:cubicBezTo>
                      <a:cubicBezTo>
                        <a:pt x="8" y="1"/>
                        <a:pt x="11" y="7"/>
                        <a:pt x="1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1" name="Freeform 214">
                  <a:extLst>
                    <a:ext uri="{FF2B5EF4-FFF2-40B4-BE49-F238E27FC236}">
                      <a16:creationId xmlns:a16="http://schemas.microsoft.com/office/drawing/2014/main" id="{F89A5DED-94AA-49C8-8F4F-C6C951C89684}"/>
                    </a:ext>
                  </a:extLst>
                </p:cNvPr>
                <p:cNvSpPr>
                  <a:spLocks/>
                </p:cNvSpPr>
                <p:nvPr/>
              </p:nvSpPr>
              <p:spPr bwMode="auto">
                <a:xfrm>
                  <a:off x="3874" y="2456"/>
                  <a:ext cx="20" cy="28"/>
                </a:xfrm>
                <a:custGeom>
                  <a:avLst/>
                  <a:gdLst>
                    <a:gd name="T0" fmla="*/ 13 w 14"/>
                    <a:gd name="T1" fmla="*/ 11 h 19"/>
                    <a:gd name="T2" fmla="*/ 9 w 14"/>
                    <a:gd name="T3" fmla="*/ 17 h 19"/>
                    <a:gd name="T4" fmla="*/ 4 w 14"/>
                    <a:gd name="T5" fmla="*/ 0 h 19"/>
                    <a:gd name="T6" fmla="*/ 5 w 14"/>
                    <a:gd name="T7" fmla="*/ 0 h 19"/>
                    <a:gd name="T8" fmla="*/ 13 w 14"/>
                    <a:gd name="T9" fmla="*/ 11 h 19"/>
                  </a:gdLst>
                  <a:ahLst/>
                  <a:cxnLst>
                    <a:cxn ang="0">
                      <a:pos x="T0" y="T1"/>
                    </a:cxn>
                    <a:cxn ang="0">
                      <a:pos x="T2" y="T3"/>
                    </a:cxn>
                    <a:cxn ang="0">
                      <a:pos x="T4" y="T5"/>
                    </a:cxn>
                    <a:cxn ang="0">
                      <a:pos x="T6" y="T7"/>
                    </a:cxn>
                    <a:cxn ang="0">
                      <a:pos x="T8" y="T9"/>
                    </a:cxn>
                  </a:cxnLst>
                  <a:rect l="0" t="0" r="r" b="b"/>
                  <a:pathLst>
                    <a:path w="14" h="19">
                      <a:moveTo>
                        <a:pt x="13" y="11"/>
                      </a:moveTo>
                      <a:cubicBezTo>
                        <a:pt x="14" y="16"/>
                        <a:pt x="12" y="19"/>
                        <a:pt x="9" y="17"/>
                      </a:cubicBezTo>
                      <a:cubicBezTo>
                        <a:pt x="4" y="14"/>
                        <a:pt x="0" y="1"/>
                        <a:pt x="4" y="0"/>
                      </a:cubicBezTo>
                      <a:cubicBezTo>
                        <a:pt x="4" y="0"/>
                        <a:pt x="5" y="0"/>
                        <a:pt x="5" y="0"/>
                      </a:cubicBezTo>
                      <a:cubicBezTo>
                        <a:pt x="9" y="1"/>
                        <a:pt x="12" y="7"/>
                        <a:pt x="13"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2" name="Freeform 215">
                  <a:extLst>
                    <a:ext uri="{FF2B5EF4-FFF2-40B4-BE49-F238E27FC236}">
                      <a16:creationId xmlns:a16="http://schemas.microsoft.com/office/drawing/2014/main" id="{EEF7AA6B-0F11-4AE5-BDA8-31473D8C1930}"/>
                    </a:ext>
                  </a:extLst>
                </p:cNvPr>
                <p:cNvSpPr>
                  <a:spLocks/>
                </p:cNvSpPr>
                <p:nvPr/>
              </p:nvSpPr>
              <p:spPr bwMode="auto">
                <a:xfrm>
                  <a:off x="3889" y="2507"/>
                  <a:ext cx="21" cy="26"/>
                </a:xfrm>
                <a:custGeom>
                  <a:avLst/>
                  <a:gdLst>
                    <a:gd name="T0" fmla="*/ 13 w 14"/>
                    <a:gd name="T1" fmla="*/ 10 h 18"/>
                    <a:gd name="T2" fmla="*/ 10 w 14"/>
                    <a:gd name="T3" fmla="*/ 16 h 18"/>
                    <a:gd name="T4" fmla="*/ 4 w 14"/>
                    <a:gd name="T5" fmla="*/ 0 h 18"/>
                    <a:gd name="T6" fmla="*/ 5 w 14"/>
                    <a:gd name="T7" fmla="*/ 0 h 18"/>
                    <a:gd name="T8" fmla="*/ 13 w 14"/>
                    <a:gd name="T9" fmla="*/ 10 h 18"/>
                  </a:gdLst>
                  <a:ahLst/>
                  <a:cxnLst>
                    <a:cxn ang="0">
                      <a:pos x="T0" y="T1"/>
                    </a:cxn>
                    <a:cxn ang="0">
                      <a:pos x="T2" y="T3"/>
                    </a:cxn>
                    <a:cxn ang="0">
                      <a:pos x="T4" y="T5"/>
                    </a:cxn>
                    <a:cxn ang="0">
                      <a:pos x="T6" y="T7"/>
                    </a:cxn>
                    <a:cxn ang="0">
                      <a:pos x="T8" y="T9"/>
                    </a:cxn>
                  </a:cxnLst>
                  <a:rect l="0" t="0" r="r" b="b"/>
                  <a:pathLst>
                    <a:path w="14" h="18">
                      <a:moveTo>
                        <a:pt x="13" y="10"/>
                      </a:moveTo>
                      <a:cubicBezTo>
                        <a:pt x="14" y="15"/>
                        <a:pt x="13" y="18"/>
                        <a:pt x="10" y="16"/>
                      </a:cubicBezTo>
                      <a:cubicBezTo>
                        <a:pt x="4" y="13"/>
                        <a:pt x="0" y="1"/>
                        <a:pt x="4" y="0"/>
                      </a:cubicBezTo>
                      <a:cubicBezTo>
                        <a:pt x="4" y="0"/>
                        <a:pt x="4" y="0"/>
                        <a:pt x="5" y="0"/>
                      </a:cubicBezTo>
                      <a:cubicBezTo>
                        <a:pt x="9" y="1"/>
                        <a:pt x="12" y="7"/>
                        <a:pt x="1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3" name="Freeform 216">
                  <a:extLst>
                    <a:ext uri="{FF2B5EF4-FFF2-40B4-BE49-F238E27FC236}">
                      <a16:creationId xmlns:a16="http://schemas.microsoft.com/office/drawing/2014/main" id="{E96AF7E3-4363-4EDC-800F-DD0A8DC737CB}"/>
                    </a:ext>
                  </a:extLst>
                </p:cNvPr>
                <p:cNvSpPr>
                  <a:spLocks/>
                </p:cNvSpPr>
                <p:nvPr/>
              </p:nvSpPr>
              <p:spPr bwMode="auto">
                <a:xfrm>
                  <a:off x="3902" y="2487"/>
                  <a:ext cx="22" cy="27"/>
                </a:xfrm>
                <a:custGeom>
                  <a:avLst/>
                  <a:gdLst>
                    <a:gd name="T0" fmla="*/ 14 w 15"/>
                    <a:gd name="T1" fmla="*/ 11 h 19"/>
                    <a:gd name="T2" fmla="*/ 9 w 15"/>
                    <a:gd name="T3" fmla="*/ 17 h 19"/>
                    <a:gd name="T4" fmla="*/ 4 w 15"/>
                    <a:gd name="T5" fmla="*/ 0 h 19"/>
                    <a:gd name="T6" fmla="*/ 5 w 15"/>
                    <a:gd name="T7" fmla="*/ 0 h 19"/>
                    <a:gd name="T8" fmla="*/ 14 w 15"/>
                    <a:gd name="T9" fmla="*/ 11 h 19"/>
                  </a:gdLst>
                  <a:ahLst/>
                  <a:cxnLst>
                    <a:cxn ang="0">
                      <a:pos x="T0" y="T1"/>
                    </a:cxn>
                    <a:cxn ang="0">
                      <a:pos x="T2" y="T3"/>
                    </a:cxn>
                    <a:cxn ang="0">
                      <a:pos x="T4" y="T5"/>
                    </a:cxn>
                    <a:cxn ang="0">
                      <a:pos x="T6" y="T7"/>
                    </a:cxn>
                    <a:cxn ang="0">
                      <a:pos x="T8" y="T9"/>
                    </a:cxn>
                  </a:cxnLst>
                  <a:rect l="0" t="0" r="r" b="b"/>
                  <a:pathLst>
                    <a:path w="15" h="19">
                      <a:moveTo>
                        <a:pt x="14" y="11"/>
                      </a:moveTo>
                      <a:cubicBezTo>
                        <a:pt x="15" y="16"/>
                        <a:pt x="13" y="19"/>
                        <a:pt x="9" y="17"/>
                      </a:cubicBezTo>
                      <a:cubicBezTo>
                        <a:pt x="3" y="13"/>
                        <a:pt x="0" y="2"/>
                        <a:pt x="4" y="0"/>
                      </a:cubicBezTo>
                      <a:cubicBezTo>
                        <a:pt x="5" y="0"/>
                        <a:pt x="5" y="0"/>
                        <a:pt x="5" y="0"/>
                      </a:cubicBezTo>
                      <a:cubicBezTo>
                        <a:pt x="10" y="2"/>
                        <a:pt x="13" y="7"/>
                        <a:pt x="14"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4" name="Freeform 217">
                  <a:extLst>
                    <a:ext uri="{FF2B5EF4-FFF2-40B4-BE49-F238E27FC236}">
                      <a16:creationId xmlns:a16="http://schemas.microsoft.com/office/drawing/2014/main" id="{D2B1610E-8AB8-4848-B8B4-EF03B6CBB47C}"/>
                    </a:ext>
                  </a:extLst>
                </p:cNvPr>
                <p:cNvSpPr>
                  <a:spLocks/>
                </p:cNvSpPr>
                <p:nvPr/>
              </p:nvSpPr>
              <p:spPr bwMode="auto">
                <a:xfrm>
                  <a:off x="3936" y="2519"/>
                  <a:ext cx="23" cy="26"/>
                </a:xfrm>
                <a:custGeom>
                  <a:avLst/>
                  <a:gdLst>
                    <a:gd name="T0" fmla="*/ 15 w 16"/>
                    <a:gd name="T1" fmla="*/ 10 h 18"/>
                    <a:gd name="T2" fmla="*/ 10 w 16"/>
                    <a:gd name="T3" fmla="*/ 16 h 18"/>
                    <a:gd name="T4" fmla="*/ 5 w 16"/>
                    <a:gd name="T5" fmla="*/ 0 h 18"/>
                    <a:gd name="T6" fmla="*/ 6 w 16"/>
                    <a:gd name="T7" fmla="*/ 0 h 18"/>
                    <a:gd name="T8" fmla="*/ 15 w 16"/>
                    <a:gd name="T9" fmla="*/ 10 h 18"/>
                  </a:gdLst>
                  <a:ahLst/>
                  <a:cxnLst>
                    <a:cxn ang="0">
                      <a:pos x="T0" y="T1"/>
                    </a:cxn>
                    <a:cxn ang="0">
                      <a:pos x="T2" y="T3"/>
                    </a:cxn>
                    <a:cxn ang="0">
                      <a:pos x="T4" y="T5"/>
                    </a:cxn>
                    <a:cxn ang="0">
                      <a:pos x="T6" y="T7"/>
                    </a:cxn>
                    <a:cxn ang="0">
                      <a:pos x="T8" y="T9"/>
                    </a:cxn>
                  </a:cxnLst>
                  <a:rect l="0" t="0" r="r" b="b"/>
                  <a:pathLst>
                    <a:path w="16" h="18">
                      <a:moveTo>
                        <a:pt x="15" y="10"/>
                      </a:moveTo>
                      <a:cubicBezTo>
                        <a:pt x="16" y="15"/>
                        <a:pt x="14" y="18"/>
                        <a:pt x="10" y="16"/>
                      </a:cubicBezTo>
                      <a:cubicBezTo>
                        <a:pt x="4" y="12"/>
                        <a:pt x="0" y="1"/>
                        <a:pt x="5" y="0"/>
                      </a:cubicBezTo>
                      <a:cubicBezTo>
                        <a:pt x="5" y="0"/>
                        <a:pt x="6" y="0"/>
                        <a:pt x="6" y="0"/>
                      </a:cubicBezTo>
                      <a:cubicBezTo>
                        <a:pt x="11" y="1"/>
                        <a:pt x="14" y="7"/>
                        <a:pt x="1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5" name="Freeform 218">
                  <a:extLst>
                    <a:ext uri="{FF2B5EF4-FFF2-40B4-BE49-F238E27FC236}">
                      <a16:creationId xmlns:a16="http://schemas.microsoft.com/office/drawing/2014/main" id="{4A2CF371-0B7E-405B-93DD-6BC1512686BE}"/>
                    </a:ext>
                  </a:extLst>
                </p:cNvPr>
                <p:cNvSpPr>
                  <a:spLocks/>
                </p:cNvSpPr>
                <p:nvPr/>
              </p:nvSpPr>
              <p:spPr bwMode="auto">
                <a:xfrm>
                  <a:off x="4085" y="2275"/>
                  <a:ext cx="27" cy="34"/>
                </a:xfrm>
                <a:custGeom>
                  <a:avLst/>
                  <a:gdLst>
                    <a:gd name="T0" fmla="*/ 18 w 19"/>
                    <a:gd name="T1" fmla="*/ 12 h 23"/>
                    <a:gd name="T2" fmla="*/ 6 w 19"/>
                    <a:gd name="T3" fmla="*/ 17 h 23"/>
                    <a:gd name="T4" fmla="*/ 10 w 19"/>
                    <a:gd name="T5" fmla="*/ 0 h 23"/>
                    <a:gd name="T6" fmla="*/ 18 w 19"/>
                    <a:gd name="T7" fmla="*/ 12 h 23"/>
                  </a:gdLst>
                  <a:ahLst/>
                  <a:cxnLst>
                    <a:cxn ang="0">
                      <a:pos x="T0" y="T1"/>
                    </a:cxn>
                    <a:cxn ang="0">
                      <a:pos x="T2" y="T3"/>
                    </a:cxn>
                    <a:cxn ang="0">
                      <a:pos x="T4" y="T5"/>
                    </a:cxn>
                    <a:cxn ang="0">
                      <a:pos x="T6" y="T7"/>
                    </a:cxn>
                  </a:cxnLst>
                  <a:rect l="0" t="0" r="r" b="b"/>
                  <a:pathLst>
                    <a:path w="19" h="23">
                      <a:moveTo>
                        <a:pt x="18" y="12"/>
                      </a:moveTo>
                      <a:cubicBezTo>
                        <a:pt x="18" y="20"/>
                        <a:pt x="11" y="23"/>
                        <a:pt x="6" y="17"/>
                      </a:cubicBezTo>
                      <a:cubicBezTo>
                        <a:pt x="0" y="11"/>
                        <a:pt x="2" y="0"/>
                        <a:pt x="10" y="0"/>
                      </a:cubicBezTo>
                      <a:cubicBezTo>
                        <a:pt x="16" y="1"/>
                        <a:pt x="19" y="8"/>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6" name="Freeform 219">
                  <a:extLst>
                    <a:ext uri="{FF2B5EF4-FFF2-40B4-BE49-F238E27FC236}">
                      <a16:creationId xmlns:a16="http://schemas.microsoft.com/office/drawing/2014/main" id="{EA982FFF-2DEC-40E1-9B8A-9B33A712AECB}"/>
                    </a:ext>
                  </a:extLst>
                </p:cNvPr>
                <p:cNvSpPr>
                  <a:spLocks/>
                </p:cNvSpPr>
                <p:nvPr/>
              </p:nvSpPr>
              <p:spPr bwMode="auto">
                <a:xfrm>
                  <a:off x="4119" y="2249"/>
                  <a:ext cx="28" cy="33"/>
                </a:xfrm>
                <a:custGeom>
                  <a:avLst/>
                  <a:gdLst>
                    <a:gd name="T0" fmla="*/ 19 w 19"/>
                    <a:gd name="T1" fmla="*/ 12 h 23"/>
                    <a:gd name="T2" fmla="*/ 5 w 19"/>
                    <a:gd name="T3" fmla="*/ 17 h 23"/>
                    <a:gd name="T4" fmla="*/ 11 w 19"/>
                    <a:gd name="T5" fmla="*/ 1 h 23"/>
                    <a:gd name="T6" fmla="*/ 19 w 19"/>
                    <a:gd name="T7" fmla="*/ 12 h 23"/>
                  </a:gdLst>
                  <a:ahLst/>
                  <a:cxnLst>
                    <a:cxn ang="0">
                      <a:pos x="T0" y="T1"/>
                    </a:cxn>
                    <a:cxn ang="0">
                      <a:pos x="T2" y="T3"/>
                    </a:cxn>
                    <a:cxn ang="0">
                      <a:pos x="T4" y="T5"/>
                    </a:cxn>
                    <a:cxn ang="0">
                      <a:pos x="T6" y="T7"/>
                    </a:cxn>
                  </a:cxnLst>
                  <a:rect l="0" t="0" r="r" b="b"/>
                  <a:pathLst>
                    <a:path w="19" h="23">
                      <a:moveTo>
                        <a:pt x="19" y="12"/>
                      </a:moveTo>
                      <a:cubicBezTo>
                        <a:pt x="18" y="21"/>
                        <a:pt x="10" y="23"/>
                        <a:pt x="5" y="17"/>
                      </a:cubicBezTo>
                      <a:cubicBezTo>
                        <a:pt x="0" y="11"/>
                        <a:pt x="3" y="0"/>
                        <a:pt x="11" y="1"/>
                      </a:cubicBezTo>
                      <a:cubicBezTo>
                        <a:pt x="17" y="2"/>
                        <a:pt x="19" y="8"/>
                        <a:pt x="19"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7" name="Freeform 220">
                  <a:extLst>
                    <a:ext uri="{FF2B5EF4-FFF2-40B4-BE49-F238E27FC236}">
                      <a16:creationId xmlns:a16="http://schemas.microsoft.com/office/drawing/2014/main" id="{99622EC8-207E-43D1-B482-05E1A637ABEA}"/>
                    </a:ext>
                  </a:extLst>
                </p:cNvPr>
                <p:cNvSpPr>
                  <a:spLocks/>
                </p:cNvSpPr>
                <p:nvPr/>
              </p:nvSpPr>
              <p:spPr bwMode="auto">
                <a:xfrm>
                  <a:off x="4121" y="2309"/>
                  <a:ext cx="27" cy="31"/>
                </a:xfrm>
                <a:custGeom>
                  <a:avLst/>
                  <a:gdLst>
                    <a:gd name="T0" fmla="*/ 19 w 19"/>
                    <a:gd name="T1" fmla="*/ 11 h 22"/>
                    <a:gd name="T2" fmla="*/ 6 w 19"/>
                    <a:gd name="T3" fmla="*/ 17 h 22"/>
                    <a:gd name="T4" fmla="*/ 9 w 19"/>
                    <a:gd name="T5" fmla="*/ 0 h 22"/>
                    <a:gd name="T6" fmla="*/ 10 w 19"/>
                    <a:gd name="T7" fmla="*/ 0 h 22"/>
                    <a:gd name="T8" fmla="*/ 19 w 19"/>
                    <a:gd name="T9" fmla="*/ 11 h 22"/>
                  </a:gdLst>
                  <a:ahLst/>
                  <a:cxnLst>
                    <a:cxn ang="0">
                      <a:pos x="T0" y="T1"/>
                    </a:cxn>
                    <a:cxn ang="0">
                      <a:pos x="T2" y="T3"/>
                    </a:cxn>
                    <a:cxn ang="0">
                      <a:pos x="T4" y="T5"/>
                    </a:cxn>
                    <a:cxn ang="0">
                      <a:pos x="T6" y="T7"/>
                    </a:cxn>
                    <a:cxn ang="0">
                      <a:pos x="T8" y="T9"/>
                    </a:cxn>
                  </a:cxnLst>
                  <a:rect l="0" t="0" r="r" b="b"/>
                  <a:pathLst>
                    <a:path w="19" h="22">
                      <a:moveTo>
                        <a:pt x="19" y="11"/>
                      </a:moveTo>
                      <a:cubicBezTo>
                        <a:pt x="18" y="19"/>
                        <a:pt x="11" y="22"/>
                        <a:pt x="6" y="17"/>
                      </a:cubicBezTo>
                      <a:cubicBezTo>
                        <a:pt x="0" y="11"/>
                        <a:pt x="2" y="0"/>
                        <a:pt x="9" y="0"/>
                      </a:cubicBezTo>
                      <a:cubicBezTo>
                        <a:pt x="10" y="0"/>
                        <a:pt x="10" y="0"/>
                        <a:pt x="10" y="0"/>
                      </a:cubicBezTo>
                      <a:cubicBezTo>
                        <a:pt x="16" y="1"/>
                        <a:pt x="19" y="7"/>
                        <a:pt x="19"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8" name="Freeform 221">
                  <a:extLst>
                    <a:ext uri="{FF2B5EF4-FFF2-40B4-BE49-F238E27FC236}">
                      <a16:creationId xmlns:a16="http://schemas.microsoft.com/office/drawing/2014/main" id="{9DE7963F-76CE-4352-91FE-78ACAFB5A1B9}"/>
                    </a:ext>
                  </a:extLst>
                </p:cNvPr>
                <p:cNvSpPr>
                  <a:spLocks/>
                </p:cNvSpPr>
                <p:nvPr/>
              </p:nvSpPr>
              <p:spPr bwMode="auto">
                <a:xfrm>
                  <a:off x="4161" y="2282"/>
                  <a:ext cx="29" cy="34"/>
                </a:xfrm>
                <a:custGeom>
                  <a:avLst/>
                  <a:gdLst>
                    <a:gd name="T0" fmla="*/ 19 w 20"/>
                    <a:gd name="T1" fmla="*/ 12 h 23"/>
                    <a:gd name="T2" fmla="*/ 5 w 20"/>
                    <a:gd name="T3" fmla="*/ 17 h 23"/>
                    <a:gd name="T4" fmla="*/ 11 w 20"/>
                    <a:gd name="T5" fmla="*/ 0 h 23"/>
                    <a:gd name="T6" fmla="*/ 19 w 20"/>
                    <a:gd name="T7" fmla="*/ 12 h 23"/>
                  </a:gdLst>
                  <a:ahLst/>
                  <a:cxnLst>
                    <a:cxn ang="0">
                      <a:pos x="T0" y="T1"/>
                    </a:cxn>
                    <a:cxn ang="0">
                      <a:pos x="T2" y="T3"/>
                    </a:cxn>
                    <a:cxn ang="0">
                      <a:pos x="T4" y="T5"/>
                    </a:cxn>
                    <a:cxn ang="0">
                      <a:pos x="T6" y="T7"/>
                    </a:cxn>
                  </a:cxnLst>
                  <a:rect l="0" t="0" r="r" b="b"/>
                  <a:pathLst>
                    <a:path w="20" h="23">
                      <a:moveTo>
                        <a:pt x="19" y="12"/>
                      </a:moveTo>
                      <a:cubicBezTo>
                        <a:pt x="19" y="20"/>
                        <a:pt x="10" y="23"/>
                        <a:pt x="5" y="17"/>
                      </a:cubicBezTo>
                      <a:cubicBezTo>
                        <a:pt x="0" y="10"/>
                        <a:pt x="2" y="0"/>
                        <a:pt x="11" y="0"/>
                      </a:cubicBezTo>
                      <a:cubicBezTo>
                        <a:pt x="17" y="1"/>
                        <a:pt x="20" y="7"/>
                        <a:pt x="19"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9" name="Freeform 222">
                  <a:extLst>
                    <a:ext uri="{FF2B5EF4-FFF2-40B4-BE49-F238E27FC236}">
                      <a16:creationId xmlns:a16="http://schemas.microsoft.com/office/drawing/2014/main" id="{57C696CD-1A3D-42B2-B1E9-F19AE4610617}"/>
                    </a:ext>
                  </a:extLst>
                </p:cNvPr>
                <p:cNvSpPr>
                  <a:spLocks/>
                </p:cNvSpPr>
                <p:nvPr/>
              </p:nvSpPr>
              <p:spPr bwMode="auto">
                <a:xfrm>
                  <a:off x="4163" y="2340"/>
                  <a:ext cx="29" cy="32"/>
                </a:xfrm>
                <a:custGeom>
                  <a:avLst/>
                  <a:gdLst>
                    <a:gd name="T0" fmla="*/ 20 w 20"/>
                    <a:gd name="T1" fmla="*/ 11 h 22"/>
                    <a:gd name="T2" fmla="*/ 6 w 20"/>
                    <a:gd name="T3" fmla="*/ 16 h 22"/>
                    <a:gd name="T4" fmla="*/ 11 w 20"/>
                    <a:gd name="T5" fmla="*/ 0 h 22"/>
                    <a:gd name="T6" fmla="*/ 20 w 20"/>
                    <a:gd name="T7" fmla="*/ 11 h 22"/>
                  </a:gdLst>
                  <a:ahLst/>
                  <a:cxnLst>
                    <a:cxn ang="0">
                      <a:pos x="T0" y="T1"/>
                    </a:cxn>
                    <a:cxn ang="0">
                      <a:pos x="T2" y="T3"/>
                    </a:cxn>
                    <a:cxn ang="0">
                      <a:pos x="T4" y="T5"/>
                    </a:cxn>
                    <a:cxn ang="0">
                      <a:pos x="T6" y="T7"/>
                    </a:cxn>
                  </a:cxnLst>
                  <a:rect l="0" t="0" r="r" b="b"/>
                  <a:pathLst>
                    <a:path w="20" h="22">
                      <a:moveTo>
                        <a:pt x="20" y="11"/>
                      </a:moveTo>
                      <a:cubicBezTo>
                        <a:pt x="20" y="19"/>
                        <a:pt x="11" y="22"/>
                        <a:pt x="6" y="16"/>
                      </a:cubicBezTo>
                      <a:cubicBezTo>
                        <a:pt x="0" y="10"/>
                        <a:pt x="3" y="0"/>
                        <a:pt x="11" y="0"/>
                      </a:cubicBezTo>
                      <a:cubicBezTo>
                        <a:pt x="17" y="1"/>
                        <a:pt x="20" y="7"/>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0" name="Freeform 223">
                  <a:extLst>
                    <a:ext uri="{FF2B5EF4-FFF2-40B4-BE49-F238E27FC236}">
                      <a16:creationId xmlns:a16="http://schemas.microsoft.com/office/drawing/2014/main" id="{407B519F-75A7-4891-9FAC-9C119E6EC31C}"/>
                    </a:ext>
                  </a:extLst>
                </p:cNvPr>
                <p:cNvSpPr>
                  <a:spLocks/>
                </p:cNvSpPr>
                <p:nvPr/>
              </p:nvSpPr>
              <p:spPr bwMode="auto">
                <a:xfrm>
                  <a:off x="4202" y="2371"/>
                  <a:ext cx="30" cy="32"/>
                </a:xfrm>
                <a:custGeom>
                  <a:avLst/>
                  <a:gdLst>
                    <a:gd name="T0" fmla="*/ 20 w 21"/>
                    <a:gd name="T1" fmla="*/ 11 h 22"/>
                    <a:gd name="T2" fmla="*/ 6 w 21"/>
                    <a:gd name="T3" fmla="*/ 16 h 22"/>
                    <a:gd name="T4" fmla="*/ 11 w 21"/>
                    <a:gd name="T5" fmla="*/ 0 h 22"/>
                    <a:gd name="T6" fmla="*/ 20 w 21"/>
                    <a:gd name="T7" fmla="*/ 11 h 22"/>
                  </a:gdLst>
                  <a:ahLst/>
                  <a:cxnLst>
                    <a:cxn ang="0">
                      <a:pos x="T0" y="T1"/>
                    </a:cxn>
                    <a:cxn ang="0">
                      <a:pos x="T2" y="T3"/>
                    </a:cxn>
                    <a:cxn ang="0">
                      <a:pos x="T4" y="T5"/>
                    </a:cxn>
                    <a:cxn ang="0">
                      <a:pos x="T6" y="T7"/>
                    </a:cxn>
                  </a:cxnLst>
                  <a:rect l="0" t="0" r="r" b="b"/>
                  <a:pathLst>
                    <a:path w="21" h="22">
                      <a:moveTo>
                        <a:pt x="20" y="11"/>
                      </a:moveTo>
                      <a:cubicBezTo>
                        <a:pt x="20" y="19"/>
                        <a:pt x="11" y="22"/>
                        <a:pt x="6" y="16"/>
                      </a:cubicBezTo>
                      <a:cubicBezTo>
                        <a:pt x="0" y="10"/>
                        <a:pt x="2" y="0"/>
                        <a:pt x="11" y="0"/>
                      </a:cubicBezTo>
                      <a:cubicBezTo>
                        <a:pt x="18" y="1"/>
                        <a:pt x="21" y="7"/>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1" name="Freeform 224">
                  <a:extLst>
                    <a:ext uri="{FF2B5EF4-FFF2-40B4-BE49-F238E27FC236}">
                      <a16:creationId xmlns:a16="http://schemas.microsoft.com/office/drawing/2014/main" id="{07061F79-502D-4C97-92A3-84B64DFCAD26}"/>
                    </a:ext>
                  </a:extLst>
                </p:cNvPr>
                <p:cNvSpPr>
                  <a:spLocks/>
                </p:cNvSpPr>
                <p:nvPr/>
              </p:nvSpPr>
              <p:spPr bwMode="auto">
                <a:xfrm>
                  <a:off x="4199" y="2256"/>
                  <a:ext cx="29" cy="34"/>
                </a:xfrm>
                <a:custGeom>
                  <a:avLst/>
                  <a:gdLst>
                    <a:gd name="T0" fmla="*/ 20 w 20"/>
                    <a:gd name="T1" fmla="*/ 11 h 23"/>
                    <a:gd name="T2" fmla="*/ 5 w 20"/>
                    <a:gd name="T3" fmla="*/ 16 h 23"/>
                    <a:gd name="T4" fmla="*/ 11 w 20"/>
                    <a:gd name="T5" fmla="*/ 0 h 23"/>
                    <a:gd name="T6" fmla="*/ 20 w 20"/>
                    <a:gd name="T7" fmla="*/ 11 h 23"/>
                  </a:gdLst>
                  <a:ahLst/>
                  <a:cxnLst>
                    <a:cxn ang="0">
                      <a:pos x="T0" y="T1"/>
                    </a:cxn>
                    <a:cxn ang="0">
                      <a:pos x="T2" y="T3"/>
                    </a:cxn>
                    <a:cxn ang="0">
                      <a:pos x="T4" y="T5"/>
                    </a:cxn>
                    <a:cxn ang="0">
                      <a:pos x="T6" y="T7"/>
                    </a:cxn>
                  </a:cxnLst>
                  <a:rect l="0" t="0" r="r" b="b"/>
                  <a:pathLst>
                    <a:path w="20" h="23">
                      <a:moveTo>
                        <a:pt x="20" y="11"/>
                      </a:moveTo>
                      <a:cubicBezTo>
                        <a:pt x="19" y="19"/>
                        <a:pt x="10" y="23"/>
                        <a:pt x="5" y="16"/>
                      </a:cubicBezTo>
                      <a:cubicBezTo>
                        <a:pt x="0" y="10"/>
                        <a:pt x="2" y="0"/>
                        <a:pt x="11" y="0"/>
                      </a:cubicBezTo>
                      <a:cubicBezTo>
                        <a:pt x="18" y="1"/>
                        <a:pt x="20" y="7"/>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2" name="Freeform 225">
                  <a:extLst>
                    <a:ext uri="{FF2B5EF4-FFF2-40B4-BE49-F238E27FC236}">
                      <a16:creationId xmlns:a16="http://schemas.microsoft.com/office/drawing/2014/main" id="{3BFFB7F8-1D1E-422E-8395-D48A33233C8C}"/>
                    </a:ext>
                  </a:extLst>
                </p:cNvPr>
                <p:cNvSpPr>
                  <a:spLocks/>
                </p:cNvSpPr>
                <p:nvPr/>
              </p:nvSpPr>
              <p:spPr bwMode="auto">
                <a:xfrm>
                  <a:off x="4199" y="2314"/>
                  <a:ext cx="30" cy="32"/>
                </a:xfrm>
                <a:custGeom>
                  <a:avLst/>
                  <a:gdLst>
                    <a:gd name="T0" fmla="*/ 20 w 21"/>
                    <a:gd name="T1" fmla="*/ 11 h 22"/>
                    <a:gd name="T2" fmla="*/ 6 w 21"/>
                    <a:gd name="T3" fmla="*/ 16 h 22"/>
                    <a:gd name="T4" fmla="*/ 11 w 21"/>
                    <a:gd name="T5" fmla="*/ 0 h 22"/>
                    <a:gd name="T6" fmla="*/ 20 w 21"/>
                    <a:gd name="T7" fmla="*/ 11 h 22"/>
                  </a:gdLst>
                  <a:ahLst/>
                  <a:cxnLst>
                    <a:cxn ang="0">
                      <a:pos x="T0" y="T1"/>
                    </a:cxn>
                    <a:cxn ang="0">
                      <a:pos x="T2" y="T3"/>
                    </a:cxn>
                    <a:cxn ang="0">
                      <a:pos x="T4" y="T5"/>
                    </a:cxn>
                    <a:cxn ang="0">
                      <a:pos x="T6" y="T7"/>
                    </a:cxn>
                  </a:cxnLst>
                  <a:rect l="0" t="0" r="r" b="b"/>
                  <a:pathLst>
                    <a:path w="21" h="22">
                      <a:moveTo>
                        <a:pt x="20" y="11"/>
                      </a:moveTo>
                      <a:cubicBezTo>
                        <a:pt x="20" y="19"/>
                        <a:pt x="11" y="22"/>
                        <a:pt x="6" y="16"/>
                      </a:cubicBezTo>
                      <a:cubicBezTo>
                        <a:pt x="0" y="10"/>
                        <a:pt x="3" y="0"/>
                        <a:pt x="11" y="0"/>
                      </a:cubicBezTo>
                      <a:cubicBezTo>
                        <a:pt x="18" y="1"/>
                        <a:pt x="21" y="7"/>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3" name="Freeform 226">
                  <a:extLst>
                    <a:ext uri="{FF2B5EF4-FFF2-40B4-BE49-F238E27FC236}">
                      <a16:creationId xmlns:a16="http://schemas.microsoft.com/office/drawing/2014/main" id="{52D82951-5EC8-4442-9452-9DC8D45A6A01}"/>
                    </a:ext>
                  </a:extLst>
                </p:cNvPr>
                <p:cNvSpPr>
                  <a:spLocks/>
                </p:cNvSpPr>
                <p:nvPr/>
              </p:nvSpPr>
              <p:spPr bwMode="auto">
                <a:xfrm>
                  <a:off x="4088" y="2159"/>
                  <a:ext cx="26" cy="34"/>
                </a:xfrm>
                <a:custGeom>
                  <a:avLst/>
                  <a:gdLst>
                    <a:gd name="T0" fmla="*/ 18 w 18"/>
                    <a:gd name="T1" fmla="*/ 12 h 23"/>
                    <a:gd name="T2" fmla="*/ 4 w 18"/>
                    <a:gd name="T3" fmla="*/ 16 h 23"/>
                    <a:gd name="T4" fmla="*/ 11 w 18"/>
                    <a:gd name="T5" fmla="*/ 0 h 23"/>
                    <a:gd name="T6" fmla="*/ 18 w 18"/>
                    <a:gd name="T7" fmla="*/ 12 h 23"/>
                  </a:gdLst>
                  <a:ahLst/>
                  <a:cxnLst>
                    <a:cxn ang="0">
                      <a:pos x="T0" y="T1"/>
                    </a:cxn>
                    <a:cxn ang="0">
                      <a:pos x="T2" y="T3"/>
                    </a:cxn>
                    <a:cxn ang="0">
                      <a:pos x="T4" y="T5"/>
                    </a:cxn>
                    <a:cxn ang="0">
                      <a:pos x="T6" y="T7"/>
                    </a:cxn>
                  </a:cxnLst>
                  <a:rect l="0" t="0" r="r" b="b"/>
                  <a:pathLst>
                    <a:path w="18" h="23">
                      <a:moveTo>
                        <a:pt x="18" y="12"/>
                      </a:moveTo>
                      <a:cubicBezTo>
                        <a:pt x="17" y="20"/>
                        <a:pt x="8" y="23"/>
                        <a:pt x="4" y="16"/>
                      </a:cubicBezTo>
                      <a:cubicBezTo>
                        <a:pt x="0" y="10"/>
                        <a:pt x="3" y="0"/>
                        <a:pt x="11" y="0"/>
                      </a:cubicBezTo>
                      <a:cubicBezTo>
                        <a:pt x="17" y="1"/>
                        <a:pt x="18" y="8"/>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4" name="Freeform 227">
                  <a:extLst>
                    <a:ext uri="{FF2B5EF4-FFF2-40B4-BE49-F238E27FC236}">
                      <a16:creationId xmlns:a16="http://schemas.microsoft.com/office/drawing/2014/main" id="{B276CDB6-922A-4F23-9D7B-A7F6BE40FE27}"/>
                    </a:ext>
                  </a:extLst>
                </p:cNvPr>
                <p:cNvSpPr>
                  <a:spLocks/>
                </p:cNvSpPr>
                <p:nvPr/>
              </p:nvSpPr>
              <p:spPr bwMode="auto">
                <a:xfrm>
                  <a:off x="4085" y="2217"/>
                  <a:ext cx="27" cy="32"/>
                </a:xfrm>
                <a:custGeom>
                  <a:avLst/>
                  <a:gdLst>
                    <a:gd name="T0" fmla="*/ 18 w 19"/>
                    <a:gd name="T1" fmla="*/ 12 h 22"/>
                    <a:gd name="T2" fmla="*/ 5 w 19"/>
                    <a:gd name="T3" fmla="*/ 17 h 22"/>
                    <a:gd name="T4" fmla="*/ 11 w 19"/>
                    <a:gd name="T5" fmla="*/ 0 h 22"/>
                    <a:gd name="T6" fmla="*/ 18 w 19"/>
                    <a:gd name="T7" fmla="*/ 12 h 22"/>
                  </a:gdLst>
                  <a:ahLst/>
                  <a:cxnLst>
                    <a:cxn ang="0">
                      <a:pos x="T0" y="T1"/>
                    </a:cxn>
                    <a:cxn ang="0">
                      <a:pos x="T2" y="T3"/>
                    </a:cxn>
                    <a:cxn ang="0">
                      <a:pos x="T4" y="T5"/>
                    </a:cxn>
                    <a:cxn ang="0">
                      <a:pos x="T6" y="T7"/>
                    </a:cxn>
                  </a:cxnLst>
                  <a:rect l="0" t="0" r="r" b="b"/>
                  <a:pathLst>
                    <a:path w="19" h="22">
                      <a:moveTo>
                        <a:pt x="18" y="12"/>
                      </a:moveTo>
                      <a:cubicBezTo>
                        <a:pt x="18" y="19"/>
                        <a:pt x="10" y="22"/>
                        <a:pt x="5" y="17"/>
                      </a:cubicBezTo>
                      <a:cubicBezTo>
                        <a:pt x="0" y="11"/>
                        <a:pt x="2" y="0"/>
                        <a:pt x="11" y="0"/>
                      </a:cubicBezTo>
                      <a:cubicBezTo>
                        <a:pt x="17" y="1"/>
                        <a:pt x="19" y="7"/>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5" name="Freeform 228">
                  <a:extLst>
                    <a:ext uri="{FF2B5EF4-FFF2-40B4-BE49-F238E27FC236}">
                      <a16:creationId xmlns:a16="http://schemas.microsoft.com/office/drawing/2014/main" id="{41B5F559-BC3E-42AC-86A1-BA104E786BDD}"/>
                    </a:ext>
                  </a:extLst>
                </p:cNvPr>
                <p:cNvSpPr>
                  <a:spLocks/>
                </p:cNvSpPr>
                <p:nvPr/>
              </p:nvSpPr>
              <p:spPr bwMode="auto">
                <a:xfrm>
                  <a:off x="4092" y="2103"/>
                  <a:ext cx="26" cy="32"/>
                </a:xfrm>
                <a:custGeom>
                  <a:avLst/>
                  <a:gdLst>
                    <a:gd name="T0" fmla="*/ 18 w 18"/>
                    <a:gd name="T1" fmla="*/ 11 h 22"/>
                    <a:gd name="T2" fmla="*/ 4 w 18"/>
                    <a:gd name="T3" fmla="*/ 16 h 22"/>
                    <a:gd name="T4" fmla="*/ 11 w 18"/>
                    <a:gd name="T5" fmla="*/ 0 h 22"/>
                    <a:gd name="T6" fmla="*/ 18 w 18"/>
                    <a:gd name="T7" fmla="*/ 11 h 22"/>
                  </a:gdLst>
                  <a:ahLst/>
                  <a:cxnLst>
                    <a:cxn ang="0">
                      <a:pos x="T0" y="T1"/>
                    </a:cxn>
                    <a:cxn ang="0">
                      <a:pos x="T2" y="T3"/>
                    </a:cxn>
                    <a:cxn ang="0">
                      <a:pos x="T4" y="T5"/>
                    </a:cxn>
                    <a:cxn ang="0">
                      <a:pos x="T6" y="T7"/>
                    </a:cxn>
                  </a:cxnLst>
                  <a:rect l="0" t="0" r="r" b="b"/>
                  <a:pathLst>
                    <a:path w="18" h="22">
                      <a:moveTo>
                        <a:pt x="18" y="11"/>
                      </a:moveTo>
                      <a:cubicBezTo>
                        <a:pt x="16" y="19"/>
                        <a:pt x="8" y="22"/>
                        <a:pt x="4" y="16"/>
                      </a:cubicBezTo>
                      <a:cubicBezTo>
                        <a:pt x="0" y="10"/>
                        <a:pt x="3" y="0"/>
                        <a:pt x="11" y="0"/>
                      </a:cubicBezTo>
                      <a:cubicBezTo>
                        <a:pt x="17" y="1"/>
                        <a:pt x="18" y="7"/>
                        <a:pt x="18"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6" name="Freeform 229">
                  <a:extLst>
                    <a:ext uri="{FF2B5EF4-FFF2-40B4-BE49-F238E27FC236}">
                      <a16:creationId xmlns:a16="http://schemas.microsoft.com/office/drawing/2014/main" id="{09886999-5504-40AA-B26A-0B22C81ACD44}"/>
                    </a:ext>
                  </a:extLst>
                </p:cNvPr>
                <p:cNvSpPr>
                  <a:spLocks/>
                </p:cNvSpPr>
                <p:nvPr/>
              </p:nvSpPr>
              <p:spPr bwMode="auto">
                <a:xfrm>
                  <a:off x="4124" y="2133"/>
                  <a:ext cx="27" cy="34"/>
                </a:xfrm>
                <a:custGeom>
                  <a:avLst/>
                  <a:gdLst>
                    <a:gd name="T0" fmla="*/ 18 w 19"/>
                    <a:gd name="T1" fmla="*/ 12 h 23"/>
                    <a:gd name="T2" fmla="*/ 4 w 19"/>
                    <a:gd name="T3" fmla="*/ 17 h 23"/>
                    <a:gd name="T4" fmla="*/ 11 w 19"/>
                    <a:gd name="T5" fmla="*/ 1 h 23"/>
                    <a:gd name="T6" fmla="*/ 18 w 19"/>
                    <a:gd name="T7" fmla="*/ 12 h 23"/>
                  </a:gdLst>
                  <a:ahLst/>
                  <a:cxnLst>
                    <a:cxn ang="0">
                      <a:pos x="T0" y="T1"/>
                    </a:cxn>
                    <a:cxn ang="0">
                      <a:pos x="T2" y="T3"/>
                    </a:cxn>
                    <a:cxn ang="0">
                      <a:pos x="T4" y="T5"/>
                    </a:cxn>
                    <a:cxn ang="0">
                      <a:pos x="T6" y="T7"/>
                    </a:cxn>
                  </a:cxnLst>
                  <a:rect l="0" t="0" r="r" b="b"/>
                  <a:pathLst>
                    <a:path w="19" h="23">
                      <a:moveTo>
                        <a:pt x="18" y="12"/>
                      </a:moveTo>
                      <a:cubicBezTo>
                        <a:pt x="17" y="20"/>
                        <a:pt x="9" y="23"/>
                        <a:pt x="4" y="17"/>
                      </a:cubicBezTo>
                      <a:cubicBezTo>
                        <a:pt x="0" y="11"/>
                        <a:pt x="3" y="0"/>
                        <a:pt x="11" y="1"/>
                      </a:cubicBezTo>
                      <a:cubicBezTo>
                        <a:pt x="17" y="2"/>
                        <a:pt x="19" y="8"/>
                        <a:pt x="18"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7" name="Freeform 230">
                  <a:extLst>
                    <a:ext uri="{FF2B5EF4-FFF2-40B4-BE49-F238E27FC236}">
                      <a16:creationId xmlns:a16="http://schemas.microsoft.com/office/drawing/2014/main" id="{B28D7004-61F7-4D86-9917-6DEF0C57693C}"/>
                    </a:ext>
                  </a:extLst>
                </p:cNvPr>
                <p:cNvSpPr>
                  <a:spLocks/>
                </p:cNvSpPr>
                <p:nvPr/>
              </p:nvSpPr>
              <p:spPr bwMode="auto">
                <a:xfrm>
                  <a:off x="4121" y="2191"/>
                  <a:ext cx="27" cy="33"/>
                </a:xfrm>
                <a:custGeom>
                  <a:avLst/>
                  <a:gdLst>
                    <a:gd name="T0" fmla="*/ 19 w 19"/>
                    <a:gd name="T1" fmla="*/ 12 h 23"/>
                    <a:gd name="T2" fmla="*/ 4 w 19"/>
                    <a:gd name="T3" fmla="*/ 17 h 23"/>
                    <a:gd name="T4" fmla="*/ 11 w 19"/>
                    <a:gd name="T5" fmla="*/ 0 h 23"/>
                    <a:gd name="T6" fmla="*/ 19 w 19"/>
                    <a:gd name="T7" fmla="*/ 12 h 23"/>
                  </a:gdLst>
                  <a:ahLst/>
                  <a:cxnLst>
                    <a:cxn ang="0">
                      <a:pos x="T0" y="T1"/>
                    </a:cxn>
                    <a:cxn ang="0">
                      <a:pos x="T2" y="T3"/>
                    </a:cxn>
                    <a:cxn ang="0">
                      <a:pos x="T4" y="T5"/>
                    </a:cxn>
                    <a:cxn ang="0">
                      <a:pos x="T6" y="T7"/>
                    </a:cxn>
                  </a:cxnLst>
                  <a:rect l="0" t="0" r="r" b="b"/>
                  <a:pathLst>
                    <a:path w="19" h="23">
                      <a:moveTo>
                        <a:pt x="19" y="12"/>
                      </a:moveTo>
                      <a:cubicBezTo>
                        <a:pt x="18" y="20"/>
                        <a:pt x="9" y="23"/>
                        <a:pt x="4" y="17"/>
                      </a:cubicBezTo>
                      <a:cubicBezTo>
                        <a:pt x="0" y="10"/>
                        <a:pt x="3" y="0"/>
                        <a:pt x="11" y="0"/>
                      </a:cubicBezTo>
                      <a:cubicBezTo>
                        <a:pt x="17" y="1"/>
                        <a:pt x="19" y="8"/>
                        <a:pt x="19"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8" name="Freeform 231">
                  <a:extLst>
                    <a:ext uri="{FF2B5EF4-FFF2-40B4-BE49-F238E27FC236}">
                      <a16:creationId xmlns:a16="http://schemas.microsoft.com/office/drawing/2014/main" id="{818C339B-0033-4348-84F9-1614DC4F705E}"/>
                    </a:ext>
                  </a:extLst>
                </p:cNvPr>
                <p:cNvSpPr>
                  <a:spLocks/>
                </p:cNvSpPr>
                <p:nvPr/>
              </p:nvSpPr>
              <p:spPr bwMode="auto">
                <a:xfrm>
                  <a:off x="4135" y="2022"/>
                  <a:ext cx="28" cy="31"/>
                </a:xfrm>
                <a:custGeom>
                  <a:avLst/>
                  <a:gdLst>
                    <a:gd name="T0" fmla="*/ 18 w 19"/>
                    <a:gd name="T1" fmla="*/ 11 h 22"/>
                    <a:gd name="T2" fmla="*/ 4 w 19"/>
                    <a:gd name="T3" fmla="*/ 16 h 22"/>
                    <a:gd name="T4" fmla="*/ 12 w 19"/>
                    <a:gd name="T5" fmla="*/ 0 h 22"/>
                    <a:gd name="T6" fmla="*/ 18 w 19"/>
                    <a:gd name="T7" fmla="*/ 11 h 22"/>
                  </a:gdLst>
                  <a:ahLst/>
                  <a:cxnLst>
                    <a:cxn ang="0">
                      <a:pos x="T0" y="T1"/>
                    </a:cxn>
                    <a:cxn ang="0">
                      <a:pos x="T2" y="T3"/>
                    </a:cxn>
                    <a:cxn ang="0">
                      <a:pos x="T4" y="T5"/>
                    </a:cxn>
                    <a:cxn ang="0">
                      <a:pos x="T6" y="T7"/>
                    </a:cxn>
                  </a:cxnLst>
                  <a:rect l="0" t="0" r="r" b="b"/>
                  <a:pathLst>
                    <a:path w="19" h="22">
                      <a:moveTo>
                        <a:pt x="18" y="11"/>
                      </a:moveTo>
                      <a:cubicBezTo>
                        <a:pt x="16" y="19"/>
                        <a:pt x="8" y="22"/>
                        <a:pt x="4" y="16"/>
                      </a:cubicBezTo>
                      <a:cubicBezTo>
                        <a:pt x="0" y="10"/>
                        <a:pt x="4" y="0"/>
                        <a:pt x="12" y="0"/>
                      </a:cubicBezTo>
                      <a:cubicBezTo>
                        <a:pt x="18" y="1"/>
                        <a:pt x="19" y="7"/>
                        <a:pt x="18"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9" name="Freeform 232">
                  <a:extLst>
                    <a:ext uri="{FF2B5EF4-FFF2-40B4-BE49-F238E27FC236}">
                      <a16:creationId xmlns:a16="http://schemas.microsoft.com/office/drawing/2014/main" id="{1C313309-17B6-4452-B0FA-FD6A9207B115}"/>
                    </a:ext>
                  </a:extLst>
                </p:cNvPr>
                <p:cNvSpPr>
                  <a:spLocks/>
                </p:cNvSpPr>
                <p:nvPr/>
              </p:nvSpPr>
              <p:spPr bwMode="auto">
                <a:xfrm>
                  <a:off x="4128" y="2077"/>
                  <a:ext cx="28" cy="33"/>
                </a:xfrm>
                <a:custGeom>
                  <a:avLst/>
                  <a:gdLst>
                    <a:gd name="T0" fmla="*/ 19 w 19"/>
                    <a:gd name="T1" fmla="*/ 12 h 23"/>
                    <a:gd name="T2" fmla="*/ 4 w 19"/>
                    <a:gd name="T3" fmla="*/ 17 h 23"/>
                    <a:gd name="T4" fmla="*/ 12 w 19"/>
                    <a:gd name="T5" fmla="*/ 1 h 23"/>
                    <a:gd name="T6" fmla="*/ 19 w 19"/>
                    <a:gd name="T7" fmla="*/ 12 h 23"/>
                  </a:gdLst>
                  <a:ahLst/>
                  <a:cxnLst>
                    <a:cxn ang="0">
                      <a:pos x="T0" y="T1"/>
                    </a:cxn>
                    <a:cxn ang="0">
                      <a:pos x="T2" y="T3"/>
                    </a:cxn>
                    <a:cxn ang="0">
                      <a:pos x="T4" y="T5"/>
                    </a:cxn>
                    <a:cxn ang="0">
                      <a:pos x="T6" y="T7"/>
                    </a:cxn>
                  </a:cxnLst>
                  <a:rect l="0" t="0" r="r" b="b"/>
                  <a:pathLst>
                    <a:path w="19" h="23">
                      <a:moveTo>
                        <a:pt x="19" y="12"/>
                      </a:moveTo>
                      <a:cubicBezTo>
                        <a:pt x="17" y="20"/>
                        <a:pt x="9" y="23"/>
                        <a:pt x="4" y="17"/>
                      </a:cubicBezTo>
                      <a:cubicBezTo>
                        <a:pt x="0" y="11"/>
                        <a:pt x="4" y="0"/>
                        <a:pt x="12" y="1"/>
                      </a:cubicBezTo>
                      <a:cubicBezTo>
                        <a:pt x="18" y="2"/>
                        <a:pt x="19" y="8"/>
                        <a:pt x="19"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0" name="Freeform 233">
                  <a:extLst>
                    <a:ext uri="{FF2B5EF4-FFF2-40B4-BE49-F238E27FC236}">
                      <a16:creationId xmlns:a16="http://schemas.microsoft.com/office/drawing/2014/main" id="{053DDBCA-D173-4EC4-A966-68A42D6429FA}"/>
                    </a:ext>
                  </a:extLst>
                </p:cNvPr>
                <p:cNvSpPr>
                  <a:spLocks/>
                </p:cNvSpPr>
                <p:nvPr/>
              </p:nvSpPr>
              <p:spPr bwMode="auto">
                <a:xfrm>
                  <a:off x="4163" y="2167"/>
                  <a:ext cx="29" cy="31"/>
                </a:xfrm>
                <a:custGeom>
                  <a:avLst/>
                  <a:gdLst>
                    <a:gd name="T0" fmla="*/ 19 w 20"/>
                    <a:gd name="T1" fmla="*/ 11 h 22"/>
                    <a:gd name="T2" fmla="*/ 5 w 20"/>
                    <a:gd name="T3" fmla="*/ 16 h 22"/>
                    <a:gd name="T4" fmla="*/ 11 w 20"/>
                    <a:gd name="T5" fmla="*/ 0 h 22"/>
                    <a:gd name="T6" fmla="*/ 19 w 20"/>
                    <a:gd name="T7" fmla="*/ 11 h 22"/>
                  </a:gdLst>
                  <a:ahLst/>
                  <a:cxnLst>
                    <a:cxn ang="0">
                      <a:pos x="T0" y="T1"/>
                    </a:cxn>
                    <a:cxn ang="0">
                      <a:pos x="T2" y="T3"/>
                    </a:cxn>
                    <a:cxn ang="0">
                      <a:pos x="T4" y="T5"/>
                    </a:cxn>
                    <a:cxn ang="0">
                      <a:pos x="T6" y="T7"/>
                    </a:cxn>
                  </a:cxnLst>
                  <a:rect l="0" t="0" r="r" b="b"/>
                  <a:pathLst>
                    <a:path w="20" h="22">
                      <a:moveTo>
                        <a:pt x="19" y="11"/>
                      </a:moveTo>
                      <a:cubicBezTo>
                        <a:pt x="18" y="19"/>
                        <a:pt x="9" y="22"/>
                        <a:pt x="5" y="16"/>
                      </a:cubicBezTo>
                      <a:cubicBezTo>
                        <a:pt x="0" y="10"/>
                        <a:pt x="3" y="0"/>
                        <a:pt x="11" y="0"/>
                      </a:cubicBezTo>
                      <a:cubicBezTo>
                        <a:pt x="18" y="1"/>
                        <a:pt x="20" y="7"/>
                        <a:pt x="19"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1" name="Freeform 234">
                  <a:extLst>
                    <a:ext uri="{FF2B5EF4-FFF2-40B4-BE49-F238E27FC236}">
                      <a16:creationId xmlns:a16="http://schemas.microsoft.com/office/drawing/2014/main" id="{91AAFE77-0853-4A04-8C9E-7D7131C835A8}"/>
                    </a:ext>
                  </a:extLst>
                </p:cNvPr>
                <p:cNvSpPr>
                  <a:spLocks/>
                </p:cNvSpPr>
                <p:nvPr/>
              </p:nvSpPr>
              <p:spPr bwMode="auto">
                <a:xfrm>
                  <a:off x="4161" y="2223"/>
                  <a:ext cx="29" cy="33"/>
                </a:xfrm>
                <a:custGeom>
                  <a:avLst/>
                  <a:gdLst>
                    <a:gd name="T0" fmla="*/ 19 w 20"/>
                    <a:gd name="T1" fmla="*/ 12 h 23"/>
                    <a:gd name="T2" fmla="*/ 5 w 20"/>
                    <a:gd name="T3" fmla="*/ 17 h 23"/>
                    <a:gd name="T4" fmla="*/ 11 w 20"/>
                    <a:gd name="T5" fmla="*/ 0 h 23"/>
                    <a:gd name="T6" fmla="*/ 19 w 20"/>
                    <a:gd name="T7" fmla="*/ 12 h 23"/>
                  </a:gdLst>
                  <a:ahLst/>
                  <a:cxnLst>
                    <a:cxn ang="0">
                      <a:pos x="T0" y="T1"/>
                    </a:cxn>
                    <a:cxn ang="0">
                      <a:pos x="T2" y="T3"/>
                    </a:cxn>
                    <a:cxn ang="0">
                      <a:pos x="T4" y="T5"/>
                    </a:cxn>
                    <a:cxn ang="0">
                      <a:pos x="T6" y="T7"/>
                    </a:cxn>
                  </a:cxnLst>
                  <a:rect l="0" t="0" r="r" b="b"/>
                  <a:pathLst>
                    <a:path w="20" h="23">
                      <a:moveTo>
                        <a:pt x="19" y="12"/>
                      </a:moveTo>
                      <a:cubicBezTo>
                        <a:pt x="18" y="20"/>
                        <a:pt x="10" y="23"/>
                        <a:pt x="5" y="17"/>
                      </a:cubicBezTo>
                      <a:cubicBezTo>
                        <a:pt x="0" y="11"/>
                        <a:pt x="3" y="0"/>
                        <a:pt x="11" y="0"/>
                      </a:cubicBezTo>
                      <a:cubicBezTo>
                        <a:pt x="17" y="1"/>
                        <a:pt x="20" y="8"/>
                        <a:pt x="19"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2" name="Freeform 235">
                  <a:extLst>
                    <a:ext uri="{FF2B5EF4-FFF2-40B4-BE49-F238E27FC236}">
                      <a16:creationId xmlns:a16="http://schemas.microsoft.com/office/drawing/2014/main" id="{10627658-D93A-4E46-B153-37A0C9250D7E}"/>
                    </a:ext>
                  </a:extLst>
                </p:cNvPr>
                <p:cNvSpPr>
                  <a:spLocks/>
                </p:cNvSpPr>
                <p:nvPr/>
              </p:nvSpPr>
              <p:spPr bwMode="auto">
                <a:xfrm>
                  <a:off x="4171" y="2052"/>
                  <a:ext cx="29" cy="32"/>
                </a:xfrm>
                <a:custGeom>
                  <a:avLst/>
                  <a:gdLst>
                    <a:gd name="T0" fmla="*/ 19 w 20"/>
                    <a:gd name="T1" fmla="*/ 12 h 22"/>
                    <a:gd name="T2" fmla="*/ 4 w 20"/>
                    <a:gd name="T3" fmla="*/ 16 h 22"/>
                    <a:gd name="T4" fmla="*/ 12 w 20"/>
                    <a:gd name="T5" fmla="*/ 1 h 22"/>
                    <a:gd name="T6" fmla="*/ 19 w 20"/>
                    <a:gd name="T7" fmla="*/ 12 h 22"/>
                  </a:gdLst>
                  <a:ahLst/>
                  <a:cxnLst>
                    <a:cxn ang="0">
                      <a:pos x="T0" y="T1"/>
                    </a:cxn>
                    <a:cxn ang="0">
                      <a:pos x="T2" y="T3"/>
                    </a:cxn>
                    <a:cxn ang="0">
                      <a:pos x="T4" y="T5"/>
                    </a:cxn>
                    <a:cxn ang="0">
                      <a:pos x="T6" y="T7"/>
                    </a:cxn>
                  </a:cxnLst>
                  <a:rect l="0" t="0" r="r" b="b"/>
                  <a:pathLst>
                    <a:path w="20" h="22">
                      <a:moveTo>
                        <a:pt x="19" y="12"/>
                      </a:moveTo>
                      <a:cubicBezTo>
                        <a:pt x="17" y="20"/>
                        <a:pt x="8" y="22"/>
                        <a:pt x="4" y="16"/>
                      </a:cubicBezTo>
                      <a:cubicBezTo>
                        <a:pt x="0" y="11"/>
                        <a:pt x="4" y="0"/>
                        <a:pt x="12" y="1"/>
                      </a:cubicBezTo>
                      <a:cubicBezTo>
                        <a:pt x="18" y="1"/>
                        <a:pt x="20" y="8"/>
                        <a:pt x="19"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3" name="Freeform 236">
                  <a:extLst>
                    <a:ext uri="{FF2B5EF4-FFF2-40B4-BE49-F238E27FC236}">
                      <a16:creationId xmlns:a16="http://schemas.microsoft.com/office/drawing/2014/main" id="{2B5E7D58-132B-4F91-9C00-312D5CC30E10}"/>
                    </a:ext>
                  </a:extLst>
                </p:cNvPr>
                <p:cNvSpPr>
                  <a:spLocks/>
                </p:cNvSpPr>
                <p:nvPr/>
              </p:nvSpPr>
              <p:spPr bwMode="auto">
                <a:xfrm>
                  <a:off x="4166" y="2109"/>
                  <a:ext cx="29" cy="33"/>
                </a:xfrm>
                <a:custGeom>
                  <a:avLst/>
                  <a:gdLst>
                    <a:gd name="T0" fmla="*/ 20 w 20"/>
                    <a:gd name="T1" fmla="*/ 12 h 23"/>
                    <a:gd name="T2" fmla="*/ 5 w 20"/>
                    <a:gd name="T3" fmla="*/ 16 h 23"/>
                    <a:gd name="T4" fmla="*/ 12 w 20"/>
                    <a:gd name="T5" fmla="*/ 0 h 23"/>
                    <a:gd name="T6" fmla="*/ 20 w 20"/>
                    <a:gd name="T7" fmla="*/ 12 h 23"/>
                  </a:gdLst>
                  <a:ahLst/>
                  <a:cxnLst>
                    <a:cxn ang="0">
                      <a:pos x="T0" y="T1"/>
                    </a:cxn>
                    <a:cxn ang="0">
                      <a:pos x="T2" y="T3"/>
                    </a:cxn>
                    <a:cxn ang="0">
                      <a:pos x="T4" y="T5"/>
                    </a:cxn>
                    <a:cxn ang="0">
                      <a:pos x="T6" y="T7"/>
                    </a:cxn>
                  </a:cxnLst>
                  <a:rect l="0" t="0" r="r" b="b"/>
                  <a:pathLst>
                    <a:path w="20" h="23">
                      <a:moveTo>
                        <a:pt x="20" y="12"/>
                      </a:moveTo>
                      <a:cubicBezTo>
                        <a:pt x="18" y="20"/>
                        <a:pt x="9" y="23"/>
                        <a:pt x="5" y="16"/>
                      </a:cubicBezTo>
                      <a:cubicBezTo>
                        <a:pt x="0" y="11"/>
                        <a:pt x="4" y="0"/>
                        <a:pt x="12" y="0"/>
                      </a:cubicBezTo>
                      <a:cubicBezTo>
                        <a:pt x="18" y="1"/>
                        <a:pt x="20" y="7"/>
                        <a:pt x="20"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4" name="Freeform 237">
                  <a:extLst>
                    <a:ext uri="{FF2B5EF4-FFF2-40B4-BE49-F238E27FC236}">
                      <a16:creationId xmlns:a16="http://schemas.microsoft.com/office/drawing/2014/main" id="{51107EA3-3DF9-4E67-9CDA-755B577D0080}"/>
                    </a:ext>
                  </a:extLst>
                </p:cNvPr>
                <p:cNvSpPr>
                  <a:spLocks/>
                </p:cNvSpPr>
                <p:nvPr/>
              </p:nvSpPr>
              <p:spPr bwMode="auto">
                <a:xfrm>
                  <a:off x="4179" y="1997"/>
                  <a:ext cx="27" cy="32"/>
                </a:xfrm>
                <a:custGeom>
                  <a:avLst/>
                  <a:gdLst>
                    <a:gd name="T0" fmla="*/ 18 w 19"/>
                    <a:gd name="T1" fmla="*/ 11 h 22"/>
                    <a:gd name="T2" fmla="*/ 4 w 19"/>
                    <a:gd name="T3" fmla="*/ 16 h 22"/>
                    <a:gd name="T4" fmla="*/ 12 w 19"/>
                    <a:gd name="T5" fmla="*/ 0 h 22"/>
                    <a:gd name="T6" fmla="*/ 18 w 19"/>
                    <a:gd name="T7" fmla="*/ 11 h 22"/>
                  </a:gdLst>
                  <a:ahLst/>
                  <a:cxnLst>
                    <a:cxn ang="0">
                      <a:pos x="T0" y="T1"/>
                    </a:cxn>
                    <a:cxn ang="0">
                      <a:pos x="T2" y="T3"/>
                    </a:cxn>
                    <a:cxn ang="0">
                      <a:pos x="T4" y="T5"/>
                    </a:cxn>
                    <a:cxn ang="0">
                      <a:pos x="T6" y="T7"/>
                    </a:cxn>
                  </a:cxnLst>
                  <a:rect l="0" t="0" r="r" b="b"/>
                  <a:pathLst>
                    <a:path w="19" h="22">
                      <a:moveTo>
                        <a:pt x="18" y="11"/>
                      </a:moveTo>
                      <a:cubicBezTo>
                        <a:pt x="17" y="19"/>
                        <a:pt x="8" y="22"/>
                        <a:pt x="4" y="16"/>
                      </a:cubicBezTo>
                      <a:cubicBezTo>
                        <a:pt x="0" y="10"/>
                        <a:pt x="4" y="0"/>
                        <a:pt x="12" y="0"/>
                      </a:cubicBezTo>
                      <a:cubicBezTo>
                        <a:pt x="18" y="1"/>
                        <a:pt x="19" y="7"/>
                        <a:pt x="18"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5" name="Freeform 238">
                  <a:extLst>
                    <a:ext uri="{FF2B5EF4-FFF2-40B4-BE49-F238E27FC236}">
                      <a16:creationId xmlns:a16="http://schemas.microsoft.com/office/drawing/2014/main" id="{8B63815B-41D0-46AA-96C7-32D832F42A38}"/>
                    </a:ext>
                  </a:extLst>
                </p:cNvPr>
                <p:cNvSpPr>
                  <a:spLocks/>
                </p:cNvSpPr>
                <p:nvPr/>
              </p:nvSpPr>
              <p:spPr bwMode="auto">
                <a:xfrm>
                  <a:off x="4200" y="2140"/>
                  <a:ext cx="31" cy="32"/>
                </a:xfrm>
                <a:custGeom>
                  <a:avLst/>
                  <a:gdLst>
                    <a:gd name="T0" fmla="*/ 20 w 21"/>
                    <a:gd name="T1" fmla="*/ 11 h 22"/>
                    <a:gd name="T2" fmla="*/ 5 w 21"/>
                    <a:gd name="T3" fmla="*/ 16 h 22"/>
                    <a:gd name="T4" fmla="*/ 12 w 21"/>
                    <a:gd name="T5" fmla="*/ 0 h 22"/>
                    <a:gd name="T6" fmla="*/ 20 w 21"/>
                    <a:gd name="T7" fmla="*/ 11 h 22"/>
                  </a:gdLst>
                  <a:ahLst/>
                  <a:cxnLst>
                    <a:cxn ang="0">
                      <a:pos x="T0" y="T1"/>
                    </a:cxn>
                    <a:cxn ang="0">
                      <a:pos x="T2" y="T3"/>
                    </a:cxn>
                    <a:cxn ang="0">
                      <a:pos x="T4" y="T5"/>
                    </a:cxn>
                    <a:cxn ang="0">
                      <a:pos x="T6" y="T7"/>
                    </a:cxn>
                  </a:cxnLst>
                  <a:rect l="0" t="0" r="r" b="b"/>
                  <a:pathLst>
                    <a:path w="21" h="22">
                      <a:moveTo>
                        <a:pt x="20" y="11"/>
                      </a:moveTo>
                      <a:cubicBezTo>
                        <a:pt x="19" y="19"/>
                        <a:pt x="10" y="22"/>
                        <a:pt x="5" y="16"/>
                      </a:cubicBezTo>
                      <a:cubicBezTo>
                        <a:pt x="0" y="10"/>
                        <a:pt x="4" y="0"/>
                        <a:pt x="12" y="0"/>
                      </a:cubicBezTo>
                      <a:cubicBezTo>
                        <a:pt x="19" y="0"/>
                        <a:pt x="21" y="7"/>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6" name="Freeform 239">
                  <a:extLst>
                    <a:ext uri="{FF2B5EF4-FFF2-40B4-BE49-F238E27FC236}">
                      <a16:creationId xmlns:a16="http://schemas.microsoft.com/office/drawing/2014/main" id="{B3DDFDE2-EA8E-41A3-87A7-75F7ADC591DC}"/>
                    </a:ext>
                  </a:extLst>
                </p:cNvPr>
                <p:cNvSpPr>
                  <a:spLocks/>
                </p:cNvSpPr>
                <p:nvPr/>
              </p:nvSpPr>
              <p:spPr bwMode="auto">
                <a:xfrm>
                  <a:off x="4199" y="2197"/>
                  <a:ext cx="29" cy="33"/>
                </a:xfrm>
                <a:custGeom>
                  <a:avLst/>
                  <a:gdLst>
                    <a:gd name="T0" fmla="*/ 20 w 20"/>
                    <a:gd name="T1" fmla="*/ 12 h 23"/>
                    <a:gd name="T2" fmla="*/ 5 w 20"/>
                    <a:gd name="T3" fmla="*/ 17 h 23"/>
                    <a:gd name="T4" fmla="*/ 11 w 20"/>
                    <a:gd name="T5" fmla="*/ 0 h 23"/>
                    <a:gd name="T6" fmla="*/ 20 w 20"/>
                    <a:gd name="T7" fmla="*/ 12 h 23"/>
                  </a:gdLst>
                  <a:ahLst/>
                  <a:cxnLst>
                    <a:cxn ang="0">
                      <a:pos x="T0" y="T1"/>
                    </a:cxn>
                    <a:cxn ang="0">
                      <a:pos x="T2" y="T3"/>
                    </a:cxn>
                    <a:cxn ang="0">
                      <a:pos x="T4" y="T5"/>
                    </a:cxn>
                    <a:cxn ang="0">
                      <a:pos x="T6" y="T7"/>
                    </a:cxn>
                  </a:cxnLst>
                  <a:rect l="0" t="0" r="r" b="b"/>
                  <a:pathLst>
                    <a:path w="20" h="23">
                      <a:moveTo>
                        <a:pt x="20" y="12"/>
                      </a:moveTo>
                      <a:cubicBezTo>
                        <a:pt x="19" y="20"/>
                        <a:pt x="10" y="23"/>
                        <a:pt x="5" y="17"/>
                      </a:cubicBezTo>
                      <a:cubicBezTo>
                        <a:pt x="0" y="11"/>
                        <a:pt x="3" y="0"/>
                        <a:pt x="11" y="0"/>
                      </a:cubicBezTo>
                      <a:cubicBezTo>
                        <a:pt x="18" y="1"/>
                        <a:pt x="20" y="7"/>
                        <a:pt x="20"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7" name="Freeform 240">
                  <a:extLst>
                    <a:ext uri="{FF2B5EF4-FFF2-40B4-BE49-F238E27FC236}">
                      <a16:creationId xmlns:a16="http://schemas.microsoft.com/office/drawing/2014/main" id="{D8C80C58-93EB-4B49-8915-C5D32BE16E48}"/>
                    </a:ext>
                  </a:extLst>
                </p:cNvPr>
                <p:cNvSpPr>
                  <a:spLocks/>
                </p:cNvSpPr>
                <p:nvPr/>
              </p:nvSpPr>
              <p:spPr bwMode="auto">
                <a:xfrm>
                  <a:off x="4210" y="2027"/>
                  <a:ext cx="29" cy="32"/>
                </a:xfrm>
                <a:custGeom>
                  <a:avLst/>
                  <a:gdLst>
                    <a:gd name="T0" fmla="*/ 19 w 20"/>
                    <a:gd name="T1" fmla="*/ 11 h 22"/>
                    <a:gd name="T2" fmla="*/ 4 w 20"/>
                    <a:gd name="T3" fmla="*/ 16 h 22"/>
                    <a:gd name="T4" fmla="*/ 12 w 20"/>
                    <a:gd name="T5" fmla="*/ 0 h 22"/>
                    <a:gd name="T6" fmla="*/ 19 w 20"/>
                    <a:gd name="T7" fmla="*/ 11 h 22"/>
                  </a:gdLst>
                  <a:ahLst/>
                  <a:cxnLst>
                    <a:cxn ang="0">
                      <a:pos x="T0" y="T1"/>
                    </a:cxn>
                    <a:cxn ang="0">
                      <a:pos x="T2" y="T3"/>
                    </a:cxn>
                    <a:cxn ang="0">
                      <a:pos x="T4" y="T5"/>
                    </a:cxn>
                    <a:cxn ang="0">
                      <a:pos x="T6" y="T7"/>
                    </a:cxn>
                  </a:cxnLst>
                  <a:rect l="0" t="0" r="r" b="b"/>
                  <a:pathLst>
                    <a:path w="20" h="22">
                      <a:moveTo>
                        <a:pt x="19" y="11"/>
                      </a:moveTo>
                      <a:cubicBezTo>
                        <a:pt x="18" y="19"/>
                        <a:pt x="8" y="22"/>
                        <a:pt x="4" y="16"/>
                      </a:cubicBezTo>
                      <a:cubicBezTo>
                        <a:pt x="0" y="10"/>
                        <a:pt x="4" y="0"/>
                        <a:pt x="12" y="0"/>
                      </a:cubicBezTo>
                      <a:cubicBezTo>
                        <a:pt x="18" y="1"/>
                        <a:pt x="20" y="7"/>
                        <a:pt x="19"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8" name="Freeform 241">
                  <a:extLst>
                    <a:ext uri="{FF2B5EF4-FFF2-40B4-BE49-F238E27FC236}">
                      <a16:creationId xmlns:a16="http://schemas.microsoft.com/office/drawing/2014/main" id="{4AF5C3A8-565D-4A85-8898-A7B837F75AFF}"/>
                    </a:ext>
                  </a:extLst>
                </p:cNvPr>
                <p:cNvSpPr>
                  <a:spLocks/>
                </p:cNvSpPr>
                <p:nvPr/>
              </p:nvSpPr>
              <p:spPr bwMode="auto">
                <a:xfrm>
                  <a:off x="4205" y="2084"/>
                  <a:ext cx="29" cy="32"/>
                </a:xfrm>
                <a:custGeom>
                  <a:avLst/>
                  <a:gdLst>
                    <a:gd name="T0" fmla="*/ 20 w 20"/>
                    <a:gd name="T1" fmla="*/ 11 h 22"/>
                    <a:gd name="T2" fmla="*/ 5 w 20"/>
                    <a:gd name="T3" fmla="*/ 16 h 22"/>
                    <a:gd name="T4" fmla="*/ 12 w 20"/>
                    <a:gd name="T5" fmla="*/ 0 h 22"/>
                    <a:gd name="T6" fmla="*/ 20 w 20"/>
                    <a:gd name="T7" fmla="*/ 11 h 22"/>
                  </a:gdLst>
                  <a:ahLst/>
                  <a:cxnLst>
                    <a:cxn ang="0">
                      <a:pos x="T0" y="T1"/>
                    </a:cxn>
                    <a:cxn ang="0">
                      <a:pos x="T2" y="T3"/>
                    </a:cxn>
                    <a:cxn ang="0">
                      <a:pos x="T4" y="T5"/>
                    </a:cxn>
                    <a:cxn ang="0">
                      <a:pos x="T6" y="T7"/>
                    </a:cxn>
                  </a:cxnLst>
                  <a:rect l="0" t="0" r="r" b="b"/>
                  <a:pathLst>
                    <a:path w="20" h="22">
                      <a:moveTo>
                        <a:pt x="20" y="11"/>
                      </a:moveTo>
                      <a:cubicBezTo>
                        <a:pt x="18" y="19"/>
                        <a:pt x="9" y="22"/>
                        <a:pt x="5" y="16"/>
                      </a:cubicBezTo>
                      <a:cubicBezTo>
                        <a:pt x="0" y="10"/>
                        <a:pt x="4" y="0"/>
                        <a:pt x="12" y="0"/>
                      </a:cubicBezTo>
                      <a:cubicBezTo>
                        <a:pt x="18" y="0"/>
                        <a:pt x="20" y="7"/>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9" name="Freeform 242">
                  <a:extLst>
                    <a:ext uri="{FF2B5EF4-FFF2-40B4-BE49-F238E27FC236}">
                      <a16:creationId xmlns:a16="http://schemas.microsoft.com/office/drawing/2014/main" id="{AE3DE714-F3B2-4A76-ACEA-6279BA19CDCE}"/>
                    </a:ext>
                  </a:extLst>
                </p:cNvPr>
                <p:cNvSpPr>
                  <a:spLocks/>
                </p:cNvSpPr>
                <p:nvPr/>
              </p:nvSpPr>
              <p:spPr bwMode="auto">
                <a:xfrm>
                  <a:off x="4218" y="1972"/>
                  <a:ext cx="27" cy="32"/>
                </a:xfrm>
                <a:custGeom>
                  <a:avLst/>
                  <a:gdLst>
                    <a:gd name="T0" fmla="*/ 18 w 19"/>
                    <a:gd name="T1" fmla="*/ 11 h 22"/>
                    <a:gd name="T2" fmla="*/ 4 w 19"/>
                    <a:gd name="T3" fmla="*/ 16 h 22"/>
                    <a:gd name="T4" fmla="*/ 12 w 19"/>
                    <a:gd name="T5" fmla="*/ 0 h 22"/>
                    <a:gd name="T6" fmla="*/ 18 w 19"/>
                    <a:gd name="T7" fmla="*/ 11 h 22"/>
                  </a:gdLst>
                  <a:ahLst/>
                  <a:cxnLst>
                    <a:cxn ang="0">
                      <a:pos x="T0" y="T1"/>
                    </a:cxn>
                    <a:cxn ang="0">
                      <a:pos x="T2" y="T3"/>
                    </a:cxn>
                    <a:cxn ang="0">
                      <a:pos x="T4" y="T5"/>
                    </a:cxn>
                    <a:cxn ang="0">
                      <a:pos x="T6" y="T7"/>
                    </a:cxn>
                  </a:cxnLst>
                  <a:rect l="0" t="0" r="r" b="b"/>
                  <a:pathLst>
                    <a:path w="19" h="22">
                      <a:moveTo>
                        <a:pt x="18" y="11"/>
                      </a:moveTo>
                      <a:cubicBezTo>
                        <a:pt x="17" y="19"/>
                        <a:pt x="8" y="22"/>
                        <a:pt x="4" y="16"/>
                      </a:cubicBezTo>
                      <a:cubicBezTo>
                        <a:pt x="0" y="10"/>
                        <a:pt x="4" y="0"/>
                        <a:pt x="12" y="0"/>
                      </a:cubicBezTo>
                      <a:cubicBezTo>
                        <a:pt x="18" y="1"/>
                        <a:pt x="19" y="7"/>
                        <a:pt x="18"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0" name="Freeform 243">
                  <a:extLst>
                    <a:ext uri="{FF2B5EF4-FFF2-40B4-BE49-F238E27FC236}">
                      <a16:creationId xmlns:a16="http://schemas.microsoft.com/office/drawing/2014/main" id="{B1982E34-D4ED-417A-89EB-26FEF9BF86CB}"/>
                    </a:ext>
                  </a:extLst>
                </p:cNvPr>
                <p:cNvSpPr>
                  <a:spLocks/>
                </p:cNvSpPr>
                <p:nvPr/>
              </p:nvSpPr>
              <p:spPr bwMode="auto">
                <a:xfrm>
                  <a:off x="3933" y="1681"/>
                  <a:ext cx="19" cy="26"/>
                </a:xfrm>
                <a:custGeom>
                  <a:avLst/>
                  <a:gdLst>
                    <a:gd name="T0" fmla="*/ 8 w 13"/>
                    <a:gd name="T1" fmla="*/ 11 h 18"/>
                    <a:gd name="T2" fmla="*/ 0 w 13"/>
                    <a:gd name="T3" fmla="*/ 15 h 18"/>
                    <a:gd name="T4" fmla="*/ 12 w 13"/>
                    <a:gd name="T5" fmla="*/ 1 h 18"/>
                    <a:gd name="T6" fmla="*/ 8 w 13"/>
                    <a:gd name="T7" fmla="*/ 11 h 18"/>
                  </a:gdLst>
                  <a:ahLst/>
                  <a:cxnLst>
                    <a:cxn ang="0">
                      <a:pos x="T0" y="T1"/>
                    </a:cxn>
                    <a:cxn ang="0">
                      <a:pos x="T2" y="T3"/>
                    </a:cxn>
                    <a:cxn ang="0">
                      <a:pos x="T4" y="T5"/>
                    </a:cxn>
                    <a:cxn ang="0">
                      <a:pos x="T6" y="T7"/>
                    </a:cxn>
                  </a:cxnLst>
                  <a:rect l="0" t="0" r="r" b="b"/>
                  <a:pathLst>
                    <a:path w="13" h="18">
                      <a:moveTo>
                        <a:pt x="8" y="11"/>
                      </a:moveTo>
                      <a:cubicBezTo>
                        <a:pt x="4" y="16"/>
                        <a:pt x="0" y="18"/>
                        <a:pt x="0" y="15"/>
                      </a:cubicBezTo>
                      <a:cubicBezTo>
                        <a:pt x="0" y="11"/>
                        <a:pt x="8" y="0"/>
                        <a:pt x="12" y="1"/>
                      </a:cubicBezTo>
                      <a:cubicBezTo>
                        <a:pt x="13" y="2"/>
                        <a:pt x="11" y="8"/>
                        <a:pt x="8"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1" name="Freeform 244">
                  <a:extLst>
                    <a:ext uri="{FF2B5EF4-FFF2-40B4-BE49-F238E27FC236}">
                      <a16:creationId xmlns:a16="http://schemas.microsoft.com/office/drawing/2014/main" id="{C7BDB77C-0800-43E3-BAD3-100A8735C08B}"/>
                    </a:ext>
                  </a:extLst>
                </p:cNvPr>
                <p:cNvSpPr>
                  <a:spLocks/>
                </p:cNvSpPr>
                <p:nvPr/>
              </p:nvSpPr>
              <p:spPr bwMode="auto">
                <a:xfrm>
                  <a:off x="3902" y="1726"/>
                  <a:ext cx="19" cy="28"/>
                </a:xfrm>
                <a:custGeom>
                  <a:avLst/>
                  <a:gdLst>
                    <a:gd name="T0" fmla="*/ 8 w 13"/>
                    <a:gd name="T1" fmla="*/ 11 h 19"/>
                    <a:gd name="T2" fmla="*/ 0 w 13"/>
                    <a:gd name="T3" fmla="*/ 16 h 19"/>
                    <a:gd name="T4" fmla="*/ 11 w 13"/>
                    <a:gd name="T5" fmla="*/ 1 h 19"/>
                    <a:gd name="T6" fmla="*/ 8 w 13"/>
                    <a:gd name="T7" fmla="*/ 11 h 19"/>
                  </a:gdLst>
                  <a:ahLst/>
                  <a:cxnLst>
                    <a:cxn ang="0">
                      <a:pos x="T0" y="T1"/>
                    </a:cxn>
                    <a:cxn ang="0">
                      <a:pos x="T2" y="T3"/>
                    </a:cxn>
                    <a:cxn ang="0">
                      <a:pos x="T4" y="T5"/>
                    </a:cxn>
                    <a:cxn ang="0">
                      <a:pos x="T6" y="T7"/>
                    </a:cxn>
                  </a:cxnLst>
                  <a:rect l="0" t="0" r="r" b="b"/>
                  <a:pathLst>
                    <a:path w="13" h="19">
                      <a:moveTo>
                        <a:pt x="8" y="11"/>
                      </a:moveTo>
                      <a:cubicBezTo>
                        <a:pt x="4" y="16"/>
                        <a:pt x="0" y="19"/>
                        <a:pt x="0" y="16"/>
                      </a:cubicBezTo>
                      <a:cubicBezTo>
                        <a:pt x="0" y="12"/>
                        <a:pt x="7" y="0"/>
                        <a:pt x="11" y="1"/>
                      </a:cubicBezTo>
                      <a:cubicBezTo>
                        <a:pt x="13" y="2"/>
                        <a:pt x="10" y="8"/>
                        <a:pt x="8"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2" name="Freeform 245">
                  <a:extLst>
                    <a:ext uri="{FF2B5EF4-FFF2-40B4-BE49-F238E27FC236}">
                      <a16:creationId xmlns:a16="http://schemas.microsoft.com/office/drawing/2014/main" id="{6455493E-78D1-4AB3-9CC3-BDF8E0D653EA}"/>
                    </a:ext>
                  </a:extLst>
                </p:cNvPr>
                <p:cNvSpPr>
                  <a:spLocks/>
                </p:cNvSpPr>
                <p:nvPr/>
              </p:nvSpPr>
              <p:spPr bwMode="auto">
                <a:xfrm>
                  <a:off x="4001" y="1598"/>
                  <a:ext cx="21" cy="24"/>
                </a:xfrm>
                <a:custGeom>
                  <a:avLst/>
                  <a:gdLst>
                    <a:gd name="T0" fmla="*/ 9 w 15"/>
                    <a:gd name="T1" fmla="*/ 9 h 16"/>
                    <a:gd name="T2" fmla="*/ 1 w 15"/>
                    <a:gd name="T3" fmla="*/ 14 h 16"/>
                    <a:gd name="T4" fmla="*/ 14 w 15"/>
                    <a:gd name="T5" fmla="*/ 1 h 16"/>
                    <a:gd name="T6" fmla="*/ 9 w 15"/>
                    <a:gd name="T7" fmla="*/ 9 h 16"/>
                  </a:gdLst>
                  <a:ahLst/>
                  <a:cxnLst>
                    <a:cxn ang="0">
                      <a:pos x="T0" y="T1"/>
                    </a:cxn>
                    <a:cxn ang="0">
                      <a:pos x="T2" y="T3"/>
                    </a:cxn>
                    <a:cxn ang="0">
                      <a:pos x="T4" y="T5"/>
                    </a:cxn>
                    <a:cxn ang="0">
                      <a:pos x="T6" y="T7"/>
                    </a:cxn>
                  </a:cxnLst>
                  <a:rect l="0" t="0" r="r" b="b"/>
                  <a:pathLst>
                    <a:path w="15" h="16">
                      <a:moveTo>
                        <a:pt x="9" y="9"/>
                      </a:moveTo>
                      <a:cubicBezTo>
                        <a:pt x="5" y="14"/>
                        <a:pt x="1" y="16"/>
                        <a:pt x="1" y="14"/>
                      </a:cubicBezTo>
                      <a:cubicBezTo>
                        <a:pt x="0" y="11"/>
                        <a:pt x="10" y="0"/>
                        <a:pt x="14" y="1"/>
                      </a:cubicBezTo>
                      <a:cubicBezTo>
                        <a:pt x="15" y="2"/>
                        <a:pt x="12" y="7"/>
                        <a:pt x="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3" name="Freeform 246">
                  <a:extLst>
                    <a:ext uri="{FF2B5EF4-FFF2-40B4-BE49-F238E27FC236}">
                      <a16:creationId xmlns:a16="http://schemas.microsoft.com/office/drawing/2014/main" id="{B1FE9C5E-322E-4724-8AD6-C1BF63FF741E}"/>
                    </a:ext>
                  </a:extLst>
                </p:cNvPr>
                <p:cNvSpPr>
                  <a:spLocks/>
                </p:cNvSpPr>
                <p:nvPr/>
              </p:nvSpPr>
              <p:spPr bwMode="auto">
                <a:xfrm>
                  <a:off x="3965" y="1639"/>
                  <a:ext cx="21" cy="25"/>
                </a:xfrm>
                <a:custGeom>
                  <a:avLst/>
                  <a:gdLst>
                    <a:gd name="T0" fmla="*/ 9 w 15"/>
                    <a:gd name="T1" fmla="*/ 10 h 17"/>
                    <a:gd name="T2" fmla="*/ 1 w 15"/>
                    <a:gd name="T3" fmla="*/ 15 h 17"/>
                    <a:gd name="T4" fmla="*/ 13 w 15"/>
                    <a:gd name="T5" fmla="*/ 1 h 17"/>
                    <a:gd name="T6" fmla="*/ 9 w 15"/>
                    <a:gd name="T7" fmla="*/ 10 h 17"/>
                  </a:gdLst>
                  <a:ahLst/>
                  <a:cxnLst>
                    <a:cxn ang="0">
                      <a:pos x="T0" y="T1"/>
                    </a:cxn>
                    <a:cxn ang="0">
                      <a:pos x="T2" y="T3"/>
                    </a:cxn>
                    <a:cxn ang="0">
                      <a:pos x="T4" y="T5"/>
                    </a:cxn>
                    <a:cxn ang="0">
                      <a:pos x="T6" y="T7"/>
                    </a:cxn>
                  </a:cxnLst>
                  <a:rect l="0" t="0" r="r" b="b"/>
                  <a:pathLst>
                    <a:path w="15" h="17">
                      <a:moveTo>
                        <a:pt x="9" y="10"/>
                      </a:moveTo>
                      <a:cubicBezTo>
                        <a:pt x="5" y="14"/>
                        <a:pt x="1" y="17"/>
                        <a:pt x="1" y="15"/>
                      </a:cubicBezTo>
                      <a:cubicBezTo>
                        <a:pt x="0" y="11"/>
                        <a:pt x="10" y="0"/>
                        <a:pt x="13" y="1"/>
                      </a:cubicBezTo>
                      <a:cubicBezTo>
                        <a:pt x="15" y="2"/>
                        <a:pt x="12" y="7"/>
                        <a:pt x="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4" name="Freeform 247">
                  <a:extLst>
                    <a:ext uri="{FF2B5EF4-FFF2-40B4-BE49-F238E27FC236}">
                      <a16:creationId xmlns:a16="http://schemas.microsoft.com/office/drawing/2014/main" id="{6D55901A-E184-444D-BB09-8F5084552969}"/>
                    </a:ext>
                  </a:extLst>
                </p:cNvPr>
                <p:cNvSpPr>
                  <a:spLocks/>
                </p:cNvSpPr>
                <p:nvPr/>
              </p:nvSpPr>
              <p:spPr bwMode="auto">
                <a:xfrm>
                  <a:off x="3960" y="1665"/>
                  <a:ext cx="21" cy="25"/>
                </a:xfrm>
                <a:custGeom>
                  <a:avLst/>
                  <a:gdLst>
                    <a:gd name="T0" fmla="*/ 9 w 14"/>
                    <a:gd name="T1" fmla="*/ 10 h 17"/>
                    <a:gd name="T2" fmla="*/ 0 w 14"/>
                    <a:gd name="T3" fmla="*/ 15 h 17"/>
                    <a:gd name="T4" fmla="*/ 12 w 14"/>
                    <a:gd name="T5" fmla="*/ 1 h 17"/>
                    <a:gd name="T6" fmla="*/ 9 w 14"/>
                    <a:gd name="T7" fmla="*/ 10 h 17"/>
                  </a:gdLst>
                  <a:ahLst/>
                  <a:cxnLst>
                    <a:cxn ang="0">
                      <a:pos x="T0" y="T1"/>
                    </a:cxn>
                    <a:cxn ang="0">
                      <a:pos x="T2" y="T3"/>
                    </a:cxn>
                    <a:cxn ang="0">
                      <a:pos x="T4" y="T5"/>
                    </a:cxn>
                    <a:cxn ang="0">
                      <a:pos x="T6" y="T7"/>
                    </a:cxn>
                  </a:cxnLst>
                  <a:rect l="0" t="0" r="r" b="b"/>
                  <a:pathLst>
                    <a:path w="14" h="17">
                      <a:moveTo>
                        <a:pt x="9" y="10"/>
                      </a:moveTo>
                      <a:cubicBezTo>
                        <a:pt x="5" y="15"/>
                        <a:pt x="0" y="17"/>
                        <a:pt x="0" y="15"/>
                      </a:cubicBezTo>
                      <a:cubicBezTo>
                        <a:pt x="0" y="11"/>
                        <a:pt x="8" y="0"/>
                        <a:pt x="12" y="1"/>
                      </a:cubicBezTo>
                      <a:cubicBezTo>
                        <a:pt x="14" y="2"/>
                        <a:pt x="11" y="7"/>
                        <a:pt x="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5" name="Freeform 248">
                  <a:extLst>
                    <a:ext uri="{FF2B5EF4-FFF2-40B4-BE49-F238E27FC236}">
                      <a16:creationId xmlns:a16="http://schemas.microsoft.com/office/drawing/2014/main" id="{DC1231C5-CBBD-4B73-8BD2-2965EF5428C2}"/>
                    </a:ext>
                  </a:extLst>
                </p:cNvPr>
                <p:cNvSpPr>
                  <a:spLocks/>
                </p:cNvSpPr>
                <p:nvPr/>
              </p:nvSpPr>
              <p:spPr bwMode="auto">
                <a:xfrm>
                  <a:off x="4030" y="1584"/>
                  <a:ext cx="21" cy="22"/>
                </a:xfrm>
                <a:custGeom>
                  <a:avLst/>
                  <a:gdLst>
                    <a:gd name="T0" fmla="*/ 9 w 15"/>
                    <a:gd name="T1" fmla="*/ 9 h 15"/>
                    <a:gd name="T2" fmla="*/ 0 w 15"/>
                    <a:gd name="T3" fmla="*/ 13 h 15"/>
                    <a:gd name="T4" fmla="*/ 14 w 15"/>
                    <a:gd name="T5" fmla="*/ 1 h 15"/>
                    <a:gd name="T6" fmla="*/ 9 w 15"/>
                    <a:gd name="T7" fmla="*/ 9 h 15"/>
                  </a:gdLst>
                  <a:ahLst/>
                  <a:cxnLst>
                    <a:cxn ang="0">
                      <a:pos x="T0" y="T1"/>
                    </a:cxn>
                    <a:cxn ang="0">
                      <a:pos x="T2" y="T3"/>
                    </a:cxn>
                    <a:cxn ang="0">
                      <a:pos x="T4" y="T5"/>
                    </a:cxn>
                    <a:cxn ang="0">
                      <a:pos x="T6" y="T7"/>
                    </a:cxn>
                  </a:cxnLst>
                  <a:rect l="0" t="0" r="r" b="b"/>
                  <a:pathLst>
                    <a:path w="15" h="15">
                      <a:moveTo>
                        <a:pt x="9" y="9"/>
                      </a:moveTo>
                      <a:cubicBezTo>
                        <a:pt x="5" y="13"/>
                        <a:pt x="0" y="15"/>
                        <a:pt x="0" y="13"/>
                      </a:cubicBezTo>
                      <a:cubicBezTo>
                        <a:pt x="1" y="10"/>
                        <a:pt x="10" y="0"/>
                        <a:pt x="14" y="1"/>
                      </a:cubicBezTo>
                      <a:cubicBezTo>
                        <a:pt x="15" y="2"/>
                        <a:pt x="12" y="6"/>
                        <a:pt x="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6" name="Freeform 249">
                  <a:extLst>
                    <a:ext uri="{FF2B5EF4-FFF2-40B4-BE49-F238E27FC236}">
                      <a16:creationId xmlns:a16="http://schemas.microsoft.com/office/drawing/2014/main" id="{D25DA1CC-1004-4D91-90A1-CEA243A0449E}"/>
                    </a:ext>
                  </a:extLst>
                </p:cNvPr>
                <p:cNvSpPr>
                  <a:spLocks/>
                </p:cNvSpPr>
                <p:nvPr/>
              </p:nvSpPr>
              <p:spPr bwMode="auto">
                <a:xfrm>
                  <a:off x="3994" y="1623"/>
                  <a:ext cx="21" cy="25"/>
                </a:xfrm>
                <a:custGeom>
                  <a:avLst/>
                  <a:gdLst>
                    <a:gd name="T0" fmla="*/ 9 w 15"/>
                    <a:gd name="T1" fmla="*/ 10 h 17"/>
                    <a:gd name="T2" fmla="*/ 0 w 15"/>
                    <a:gd name="T3" fmla="*/ 14 h 17"/>
                    <a:gd name="T4" fmla="*/ 13 w 15"/>
                    <a:gd name="T5" fmla="*/ 1 h 17"/>
                    <a:gd name="T6" fmla="*/ 9 w 15"/>
                    <a:gd name="T7" fmla="*/ 10 h 17"/>
                  </a:gdLst>
                  <a:ahLst/>
                  <a:cxnLst>
                    <a:cxn ang="0">
                      <a:pos x="T0" y="T1"/>
                    </a:cxn>
                    <a:cxn ang="0">
                      <a:pos x="T2" y="T3"/>
                    </a:cxn>
                    <a:cxn ang="0">
                      <a:pos x="T4" y="T5"/>
                    </a:cxn>
                    <a:cxn ang="0">
                      <a:pos x="T6" y="T7"/>
                    </a:cxn>
                  </a:cxnLst>
                  <a:rect l="0" t="0" r="r" b="b"/>
                  <a:pathLst>
                    <a:path w="15" h="17">
                      <a:moveTo>
                        <a:pt x="9" y="10"/>
                      </a:moveTo>
                      <a:cubicBezTo>
                        <a:pt x="5" y="14"/>
                        <a:pt x="0" y="17"/>
                        <a:pt x="0" y="14"/>
                      </a:cubicBezTo>
                      <a:cubicBezTo>
                        <a:pt x="0" y="10"/>
                        <a:pt x="10" y="0"/>
                        <a:pt x="13" y="1"/>
                      </a:cubicBezTo>
                      <a:cubicBezTo>
                        <a:pt x="15" y="2"/>
                        <a:pt x="12" y="7"/>
                        <a:pt x="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7" name="Freeform 250">
                  <a:extLst>
                    <a:ext uri="{FF2B5EF4-FFF2-40B4-BE49-F238E27FC236}">
                      <a16:creationId xmlns:a16="http://schemas.microsoft.com/office/drawing/2014/main" id="{E2DF362E-DBC8-4BEB-B4CE-76CA5FF5393D}"/>
                    </a:ext>
                  </a:extLst>
                </p:cNvPr>
                <p:cNvSpPr>
                  <a:spLocks/>
                </p:cNvSpPr>
                <p:nvPr/>
              </p:nvSpPr>
              <p:spPr bwMode="auto">
                <a:xfrm>
                  <a:off x="3959" y="1693"/>
                  <a:ext cx="20" cy="26"/>
                </a:xfrm>
                <a:custGeom>
                  <a:avLst/>
                  <a:gdLst>
                    <a:gd name="T0" fmla="*/ 9 w 14"/>
                    <a:gd name="T1" fmla="*/ 10 h 18"/>
                    <a:gd name="T2" fmla="*/ 1 w 14"/>
                    <a:gd name="T3" fmla="*/ 15 h 18"/>
                    <a:gd name="T4" fmla="*/ 12 w 14"/>
                    <a:gd name="T5" fmla="*/ 1 h 18"/>
                    <a:gd name="T6" fmla="*/ 9 w 14"/>
                    <a:gd name="T7" fmla="*/ 10 h 18"/>
                  </a:gdLst>
                  <a:ahLst/>
                  <a:cxnLst>
                    <a:cxn ang="0">
                      <a:pos x="T0" y="T1"/>
                    </a:cxn>
                    <a:cxn ang="0">
                      <a:pos x="T2" y="T3"/>
                    </a:cxn>
                    <a:cxn ang="0">
                      <a:pos x="T4" y="T5"/>
                    </a:cxn>
                    <a:cxn ang="0">
                      <a:pos x="T6" y="T7"/>
                    </a:cxn>
                  </a:cxnLst>
                  <a:rect l="0" t="0" r="r" b="b"/>
                  <a:pathLst>
                    <a:path w="14" h="18">
                      <a:moveTo>
                        <a:pt x="9" y="10"/>
                      </a:moveTo>
                      <a:cubicBezTo>
                        <a:pt x="6" y="15"/>
                        <a:pt x="1" y="18"/>
                        <a:pt x="1" y="15"/>
                      </a:cubicBezTo>
                      <a:cubicBezTo>
                        <a:pt x="0" y="11"/>
                        <a:pt x="8" y="0"/>
                        <a:pt x="12" y="1"/>
                      </a:cubicBezTo>
                      <a:cubicBezTo>
                        <a:pt x="14" y="2"/>
                        <a:pt x="12" y="7"/>
                        <a:pt x="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8" name="Freeform 251">
                  <a:extLst>
                    <a:ext uri="{FF2B5EF4-FFF2-40B4-BE49-F238E27FC236}">
                      <a16:creationId xmlns:a16="http://schemas.microsoft.com/office/drawing/2014/main" id="{EBEA289C-3B18-4141-ADA6-03A9D89BE717}"/>
                    </a:ext>
                  </a:extLst>
                </p:cNvPr>
                <p:cNvSpPr>
                  <a:spLocks/>
                </p:cNvSpPr>
                <p:nvPr/>
              </p:nvSpPr>
              <p:spPr bwMode="auto">
                <a:xfrm>
                  <a:off x="4025" y="1609"/>
                  <a:ext cx="22" cy="23"/>
                </a:xfrm>
                <a:custGeom>
                  <a:avLst/>
                  <a:gdLst>
                    <a:gd name="T0" fmla="*/ 9 w 15"/>
                    <a:gd name="T1" fmla="*/ 9 h 16"/>
                    <a:gd name="T2" fmla="*/ 0 w 15"/>
                    <a:gd name="T3" fmla="*/ 13 h 16"/>
                    <a:gd name="T4" fmla="*/ 13 w 15"/>
                    <a:gd name="T5" fmla="*/ 1 h 16"/>
                    <a:gd name="T6" fmla="*/ 9 w 15"/>
                    <a:gd name="T7" fmla="*/ 9 h 16"/>
                  </a:gdLst>
                  <a:ahLst/>
                  <a:cxnLst>
                    <a:cxn ang="0">
                      <a:pos x="T0" y="T1"/>
                    </a:cxn>
                    <a:cxn ang="0">
                      <a:pos x="T2" y="T3"/>
                    </a:cxn>
                    <a:cxn ang="0">
                      <a:pos x="T4" y="T5"/>
                    </a:cxn>
                    <a:cxn ang="0">
                      <a:pos x="T6" y="T7"/>
                    </a:cxn>
                  </a:cxnLst>
                  <a:rect l="0" t="0" r="r" b="b"/>
                  <a:pathLst>
                    <a:path w="15" h="16">
                      <a:moveTo>
                        <a:pt x="9" y="9"/>
                      </a:moveTo>
                      <a:cubicBezTo>
                        <a:pt x="5" y="14"/>
                        <a:pt x="0" y="16"/>
                        <a:pt x="0" y="13"/>
                      </a:cubicBezTo>
                      <a:cubicBezTo>
                        <a:pt x="0" y="10"/>
                        <a:pt x="9" y="0"/>
                        <a:pt x="13" y="1"/>
                      </a:cubicBezTo>
                      <a:cubicBezTo>
                        <a:pt x="15" y="2"/>
                        <a:pt x="11" y="6"/>
                        <a:pt x="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9" name="Freeform 252">
                  <a:extLst>
                    <a:ext uri="{FF2B5EF4-FFF2-40B4-BE49-F238E27FC236}">
                      <a16:creationId xmlns:a16="http://schemas.microsoft.com/office/drawing/2014/main" id="{C2ABBA2E-49D4-408D-B7A3-895C33BC1606}"/>
                    </a:ext>
                  </a:extLst>
                </p:cNvPr>
                <p:cNvSpPr>
                  <a:spLocks/>
                </p:cNvSpPr>
                <p:nvPr/>
              </p:nvSpPr>
              <p:spPr bwMode="auto">
                <a:xfrm>
                  <a:off x="3991" y="1649"/>
                  <a:ext cx="21" cy="25"/>
                </a:xfrm>
                <a:custGeom>
                  <a:avLst/>
                  <a:gdLst>
                    <a:gd name="T0" fmla="*/ 9 w 15"/>
                    <a:gd name="T1" fmla="*/ 10 h 17"/>
                    <a:gd name="T2" fmla="*/ 0 w 15"/>
                    <a:gd name="T3" fmla="*/ 15 h 17"/>
                    <a:gd name="T4" fmla="*/ 13 w 15"/>
                    <a:gd name="T5" fmla="*/ 1 h 17"/>
                    <a:gd name="T6" fmla="*/ 9 w 15"/>
                    <a:gd name="T7" fmla="*/ 10 h 17"/>
                  </a:gdLst>
                  <a:ahLst/>
                  <a:cxnLst>
                    <a:cxn ang="0">
                      <a:pos x="T0" y="T1"/>
                    </a:cxn>
                    <a:cxn ang="0">
                      <a:pos x="T2" y="T3"/>
                    </a:cxn>
                    <a:cxn ang="0">
                      <a:pos x="T4" y="T5"/>
                    </a:cxn>
                    <a:cxn ang="0">
                      <a:pos x="T6" y="T7"/>
                    </a:cxn>
                  </a:cxnLst>
                  <a:rect l="0" t="0" r="r" b="b"/>
                  <a:pathLst>
                    <a:path w="15" h="17">
                      <a:moveTo>
                        <a:pt x="9" y="10"/>
                      </a:moveTo>
                      <a:cubicBezTo>
                        <a:pt x="5" y="15"/>
                        <a:pt x="1" y="17"/>
                        <a:pt x="0" y="15"/>
                      </a:cubicBezTo>
                      <a:cubicBezTo>
                        <a:pt x="0" y="11"/>
                        <a:pt x="9" y="0"/>
                        <a:pt x="13" y="1"/>
                      </a:cubicBezTo>
                      <a:cubicBezTo>
                        <a:pt x="15" y="2"/>
                        <a:pt x="12" y="7"/>
                        <a:pt x="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0" name="Freeform 253">
                  <a:extLst>
                    <a:ext uri="{FF2B5EF4-FFF2-40B4-BE49-F238E27FC236}">
                      <a16:creationId xmlns:a16="http://schemas.microsoft.com/office/drawing/2014/main" id="{CE844E58-C4C1-4CA7-97A4-9693E0958C2B}"/>
                    </a:ext>
                  </a:extLst>
                </p:cNvPr>
                <p:cNvSpPr>
                  <a:spLocks/>
                </p:cNvSpPr>
                <p:nvPr/>
              </p:nvSpPr>
              <p:spPr bwMode="auto">
                <a:xfrm>
                  <a:off x="3959" y="1720"/>
                  <a:ext cx="20" cy="26"/>
                </a:xfrm>
                <a:custGeom>
                  <a:avLst/>
                  <a:gdLst>
                    <a:gd name="T0" fmla="*/ 10 w 14"/>
                    <a:gd name="T1" fmla="*/ 11 h 18"/>
                    <a:gd name="T2" fmla="*/ 1 w 14"/>
                    <a:gd name="T3" fmla="*/ 15 h 18"/>
                    <a:gd name="T4" fmla="*/ 12 w 14"/>
                    <a:gd name="T5" fmla="*/ 1 h 18"/>
                    <a:gd name="T6" fmla="*/ 10 w 14"/>
                    <a:gd name="T7" fmla="*/ 11 h 18"/>
                  </a:gdLst>
                  <a:ahLst/>
                  <a:cxnLst>
                    <a:cxn ang="0">
                      <a:pos x="T0" y="T1"/>
                    </a:cxn>
                    <a:cxn ang="0">
                      <a:pos x="T2" y="T3"/>
                    </a:cxn>
                    <a:cxn ang="0">
                      <a:pos x="T4" y="T5"/>
                    </a:cxn>
                    <a:cxn ang="0">
                      <a:pos x="T6" y="T7"/>
                    </a:cxn>
                  </a:cxnLst>
                  <a:rect l="0" t="0" r="r" b="b"/>
                  <a:pathLst>
                    <a:path w="14" h="18">
                      <a:moveTo>
                        <a:pt x="10" y="11"/>
                      </a:moveTo>
                      <a:cubicBezTo>
                        <a:pt x="6" y="16"/>
                        <a:pt x="1" y="18"/>
                        <a:pt x="1" y="15"/>
                      </a:cubicBezTo>
                      <a:cubicBezTo>
                        <a:pt x="0" y="11"/>
                        <a:pt x="7" y="0"/>
                        <a:pt x="12" y="1"/>
                      </a:cubicBezTo>
                      <a:cubicBezTo>
                        <a:pt x="14" y="2"/>
                        <a:pt x="12" y="7"/>
                        <a:pt x="1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1" name="Freeform 254">
                  <a:extLst>
                    <a:ext uri="{FF2B5EF4-FFF2-40B4-BE49-F238E27FC236}">
                      <a16:creationId xmlns:a16="http://schemas.microsoft.com/office/drawing/2014/main" id="{2E9A5054-CE63-45EE-AF0B-3BF06D80E941}"/>
                    </a:ext>
                  </a:extLst>
                </p:cNvPr>
                <p:cNvSpPr>
                  <a:spLocks/>
                </p:cNvSpPr>
                <p:nvPr/>
              </p:nvSpPr>
              <p:spPr bwMode="auto">
                <a:xfrm>
                  <a:off x="4247" y="1816"/>
                  <a:ext cx="26" cy="27"/>
                </a:xfrm>
                <a:custGeom>
                  <a:avLst/>
                  <a:gdLst>
                    <a:gd name="T0" fmla="*/ 17 w 18"/>
                    <a:gd name="T1" fmla="*/ 9 h 19"/>
                    <a:gd name="T2" fmla="*/ 3 w 18"/>
                    <a:gd name="T3" fmla="*/ 14 h 19"/>
                    <a:gd name="T4" fmla="*/ 12 w 18"/>
                    <a:gd name="T5" fmla="*/ 0 h 19"/>
                    <a:gd name="T6" fmla="*/ 17 w 18"/>
                    <a:gd name="T7" fmla="*/ 9 h 19"/>
                  </a:gdLst>
                  <a:ahLst/>
                  <a:cxnLst>
                    <a:cxn ang="0">
                      <a:pos x="T0" y="T1"/>
                    </a:cxn>
                    <a:cxn ang="0">
                      <a:pos x="T2" y="T3"/>
                    </a:cxn>
                    <a:cxn ang="0">
                      <a:pos x="T4" y="T5"/>
                    </a:cxn>
                    <a:cxn ang="0">
                      <a:pos x="T6" y="T7"/>
                    </a:cxn>
                  </a:cxnLst>
                  <a:rect l="0" t="0" r="r" b="b"/>
                  <a:pathLst>
                    <a:path w="18" h="19">
                      <a:moveTo>
                        <a:pt x="17" y="9"/>
                      </a:moveTo>
                      <a:cubicBezTo>
                        <a:pt x="15" y="17"/>
                        <a:pt x="6" y="19"/>
                        <a:pt x="3" y="14"/>
                      </a:cubicBezTo>
                      <a:cubicBezTo>
                        <a:pt x="0" y="9"/>
                        <a:pt x="5" y="0"/>
                        <a:pt x="12" y="0"/>
                      </a:cubicBezTo>
                      <a:cubicBezTo>
                        <a:pt x="17" y="0"/>
                        <a:pt x="18" y="6"/>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2" name="Freeform 255">
                  <a:extLst>
                    <a:ext uri="{FF2B5EF4-FFF2-40B4-BE49-F238E27FC236}">
                      <a16:creationId xmlns:a16="http://schemas.microsoft.com/office/drawing/2014/main" id="{6A87B866-62E1-485D-B92F-584261485753}"/>
                    </a:ext>
                  </a:extLst>
                </p:cNvPr>
                <p:cNvSpPr>
                  <a:spLocks/>
                </p:cNvSpPr>
                <p:nvPr/>
              </p:nvSpPr>
              <p:spPr bwMode="auto">
                <a:xfrm>
                  <a:off x="4235" y="1867"/>
                  <a:ext cx="28" cy="29"/>
                </a:xfrm>
                <a:custGeom>
                  <a:avLst/>
                  <a:gdLst>
                    <a:gd name="T0" fmla="*/ 18 w 19"/>
                    <a:gd name="T1" fmla="*/ 10 h 20"/>
                    <a:gd name="T2" fmla="*/ 4 w 19"/>
                    <a:gd name="T3" fmla="*/ 14 h 20"/>
                    <a:gd name="T4" fmla="*/ 12 w 19"/>
                    <a:gd name="T5" fmla="*/ 0 h 20"/>
                    <a:gd name="T6" fmla="*/ 18 w 19"/>
                    <a:gd name="T7" fmla="*/ 10 h 20"/>
                  </a:gdLst>
                  <a:ahLst/>
                  <a:cxnLst>
                    <a:cxn ang="0">
                      <a:pos x="T0" y="T1"/>
                    </a:cxn>
                    <a:cxn ang="0">
                      <a:pos x="T2" y="T3"/>
                    </a:cxn>
                    <a:cxn ang="0">
                      <a:pos x="T4" y="T5"/>
                    </a:cxn>
                    <a:cxn ang="0">
                      <a:pos x="T6" y="T7"/>
                    </a:cxn>
                  </a:cxnLst>
                  <a:rect l="0" t="0" r="r" b="b"/>
                  <a:pathLst>
                    <a:path w="19" h="20">
                      <a:moveTo>
                        <a:pt x="18" y="10"/>
                      </a:moveTo>
                      <a:cubicBezTo>
                        <a:pt x="16" y="17"/>
                        <a:pt x="7" y="20"/>
                        <a:pt x="4" y="14"/>
                      </a:cubicBezTo>
                      <a:cubicBezTo>
                        <a:pt x="0" y="9"/>
                        <a:pt x="5" y="0"/>
                        <a:pt x="12" y="0"/>
                      </a:cubicBezTo>
                      <a:cubicBezTo>
                        <a:pt x="18" y="0"/>
                        <a:pt x="19"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3" name="Freeform 256">
                  <a:extLst>
                    <a:ext uri="{FF2B5EF4-FFF2-40B4-BE49-F238E27FC236}">
                      <a16:creationId xmlns:a16="http://schemas.microsoft.com/office/drawing/2014/main" id="{DC179EBE-A248-46B0-8DF4-DFC8C8B4CF00}"/>
                    </a:ext>
                  </a:extLst>
                </p:cNvPr>
                <p:cNvSpPr>
                  <a:spLocks/>
                </p:cNvSpPr>
                <p:nvPr/>
              </p:nvSpPr>
              <p:spPr bwMode="auto">
                <a:xfrm>
                  <a:off x="4080" y="1526"/>
                  <a:ext cx="23" cy="19"/>
                </a:xfrm>
                <a:custGeom>
                  <a:avLst/>
                  <a:gdLst>
                    <a:gd name="T0" fmla="*/ 9 w 16"/>
                    <a:gd name="T1" fmla="*/ 8 h 13"/>
                    <a:gd name="T2" fmla="*/ 0 w 16"/>
                    <a:gd name="T3" fmla="*/ 12 h 13"/>
                    <a:gd name="T4" fmla="*/ 15 w 16"/>
                    <a:gd name="T5" fmla="*/ 0 h 13"/>
                    <a:gd name="T6" fmla="*/ 9 w 16"/>
                    <a:gd name="T7" fmla="*/ 8 h 13"/>
                  </a:gdLst>
                  <a:ahLst/>
                  <a:cxnLst>
                    <a:cxn ang="0">
                      <a:pos x="T0" y="T1"/>
                    </a:cxn>
                    <a:cxn ang="0">
                      <a:pos x="T2" y="T3"/>
                    </a:cxn>
                    <a:cxn ang="0">
                      <a:pos x="T4" y="T5"/>
                    </a:cxn>
                    <a:cxn ang="0">
                      <a:pos x="T6" y="T7"/>
                    </a:cxn>
                  </a:cxnLst>
                  <a:rect l="0" t="0" r="r" b="b"/>
                  <a:pathLst>
                    <a:path w="16" h="13">
                      <a:moveTo>
                        <a:pt x="9" y="8"/>
                      </a:moveTo>
                      <a:cubicBezTo>
                        <a:pt x="4" y="11"/>
                        <a:pt x="0" y="13"/>
                        <a:pt x="0" y="12"/>
                      </a:cubicBezTo>
                      <a:cubicBezTo>
                        <a:pt x="0" y="9"/>
                        <a:pt x="12" y="0"/>
                        <a:pt x="15" y="0"/>
                      </a:cubicBezTo>
                      <a:cubicBezTo>
                        <a:pt x="16" y="1"/>
                        <a:pt x="12" y="5"/>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4" name="Freeform 257">
                  <a:extLst>
                    <a:ext uri="{FF2B5EF4-FFF2-40B4-BE49-F238E27FC236}">
                      <a16:creationId xmlns:a16="http://schemas.microsoft.com/office/drawing/2014/main" id="{BCF3E68B-ED99-4D86-A2B1-A17EE1DDDE93}"/>
                    </a:ext>
                  </a:extLst>
                </p:cNvPr>
                <p:cNvSpPr>
                  <a:spLocks/>
                </p:cNvSpPr>
                <p:nvPr/>
              </p:nvSpPr>
              <p:spPr bwMode="auto">
                <a:xfrm>
                  <a:off x="4040" y="1561"/>
                  <a:ext cx="22" cy="20"/>
                </a:xfrm>
                <a:custGeom>
                  <a:avLst/>
                  <a:gdLst>
                    <a:gd name="T0" fmla="*/ 9 w 15"/>
                    <a:gd name="T1" fmla="*/ 8 h 14"/>
                    <a:gd name="T2" fmla="*/ 0 w 15"/>
                    <a:gd name="T3" fmla="*/ 13 h 14"/>
                    <a:gd name="T4" fmla="*/ 14 w 15"/>
                    <a:gd name="T5" fmla="*/ 1 h 14"/>
                    <a:gd name="T6" fmla="*/ 9 w 15"/>
                    <a:gd name="T7" fmla="*/ 8 h 14"/>
                  </a:gdLst>
                  <a:ahLst/>
                  <a:cxnLst>
                    <a:cxn ang="0">
                      <a:pos x="T0" y="T1"/>
                    </a:cxn>
                    <a:cxn ang="0">
                      <a:pos x="T2" y="T3"/>
                    </a:cxn>
                    <a:cxn ang="0">
                      <a:pos x="T4" y="T5"/>
                    </a:cxn>
                    <a:cxn ang="0">
                      <a:pos x="T6" y="T7"/>
                    </a:cxn>
                  </a:cxnLst>
                  <a:rect l="0" t="0" r="r" b="b"/>
                  <a:pathLst>
                    <a:path w="15" h="14">
                      <a:moveTo>
                        <a:pt x="9" y="8"/>
                      </a:moveTo>
                      <a:cubicBezTo>
                        <a:pt x="4" y="12"/>
                        <a:pt x="0" y="14"/>
                        <a:pt x="0" y="13"/>
                      </a:cubicBezTo>
                      <a:cubicBezTo>
                        <a:pt x="0" y="10"/>
                        <a:pt x="11" y="0"/>
                        <a:pt x="14" y="1"/>
                      </a:cubicBezTo>
                      <a:cubicBezTo>
                        <a:pt x="15" y="2"/>
                        <a:pt x="11" y="6"/>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5" name="Freeform 258">
                  <a:extLst>
                    <a:ext uri="{FF2B5EF4-FFF2-40B4-BE49-F238E27FC236}">
                      <a16:creationId xmlns:a16="http://schemas.microsoft.com/office/drawing/2014/main" id="{E3FEA104-77B3-4700-8B11-20C42F11E85F}"/>
                    </a:ext>
                  </a:extLst>
                </p:cNvPr>
                <p:cNvSpPr>
                  <a:spLocks/>
                </p:cNvSpPr>
                <p:nvPr/>
              </p:nvSpPr>
              <p:spPr bwMode="auto">
                <a:xfrm>
                  <a:off x="4167" y="1464"/>
                  <a:ext cx="25" cy="16"/>
                </a:xfrm>
                <a:custGeom>
                  <a:avLst/>
                  <a:gdLst>
                    <a:gd name="T0" fmla="*/ 9 w 17"/>
                    <a:gd name="T1" fmla="*/ 7 h 11"/>
                    <a:gd name="T2" fmla="*/ 0 w 17"/>
                    <a:gd name="T3" fmla="*/ 10 h 11"/>
                    <a:gd name="T4" fmla="*/ 16 w 17"/>
                    <a:gd name="T5" fmla="*/ 1 h 11"/>
                    <a:gd name="T6" fmla="*/ 9 w 17"/>
                    <a:gd name="T7" fmla="*/ 7 h 11"/>
                  </a:gdLst>
                  <a:ahLst/>
                  <a:cxnLst>
                    <a:cxn ang="0">
                      <a:pos x="T0" y="T1"/>
                    </a:cxn>
                    <a:cxn ang="0">
                      <a:pos x="T2" y="T3"/>
                    </a:cxn>
                    <a:cxn ang="0">
                      <a:pos x="T4" y="T5"/>
                    </a:cxn>
                    <a:cxn ang="0">
                      <a:pos x="T6" y="T7"/>
                    </a:cxn>
                  </a:cxnLst>
                  <a:rect l="0" t="0" r="r" b="b"/>
                  <a:pathLst>
                    <a:path w="17" h="11">
                      <a:moveTo>
                        <a:pt x="9" y="7"/>
                      </a:moveTo>
                      <a:cubicBezTo>
                        <a:pt x="4" y="10"/>
                        <a:pt x="0" y="11"/>
                        <a:pt x="0" y="10"/>
                      </a:cubicBezTo>
                      <a:cubicBezTo>
                        <a:pt x="1" y="8"/>
                        <a:pt x="14" y="0"/>
                        <a:pt x="16" y="1"/>
                      </a:cubicBezTo>
                      <a:cubicBezTo>
                        <a:pt x="17" y="2"/>
                        <a:pt x="12" y="5"/>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6" name="Freeform 259">
                  <a:extLst>
                    <a:ext uri="{FF2B5EF4-FFF2-40B4-BE49-F238E27FC236}">
                      <a16:creationId xmlns:a16="http://schemas.microsoft.com/office/drawing/2014/main" id="{D461EF7C-7D55-4A74-AD13-F3E6BA193F23}"/>
                    </a:ext>
                  </a:extLst>
                </p:cNvPr>
                <p:cNvSpPr>
                  <a:spLocks/>
                </p:cNvSpPr>
                <p:nvPr/>
              </p:nvSpPr>
              <p:spPr bwMode="auto">
                <a:xfrm>
                  <a:off x="4122" y="1493"/>
                  <a:ext cx="25" cy="19"/>
                </a:xfrm>
                <a:custGeom>
                  <a:avLst/>
                  <a:gdLst>
                    <a:gd name="T0" fmla="*/ 9 w 17"/>
                    <a:gd name="T1" fmla="*/ 8 h 13"/>
                    <a:gd name="T2" fmla="*/ 1 w 17"/>
                    <a:gd name="T3" fmla="*/ 11 h 13"/>
                    <a:gd name="T4" fmla="*/ 16 w 17"/>
                    <a:gd name="T5" fmla="*/ 1 h 13"/>
                    <a:gd name="T6" fmla="*/ 9 w 17"/>
                    <a:gd name="T7" fmla="*/ 8 h 13"/>
                  </a:gdLst>
                  <a:ahLst/>
                  <a:cxnLst>
                    <a:cxn ang="0">
                      <a:pos x="T0" y="T1"/>
                    </a:cxn>
                    <a:cxn ang="0">
                      <a:pos x="T2" y="T3"/>
                    </a:cxn>
                    <a:cxn ang="0">
                      <a:pos x="T4" y="T5"/>
                    </a:cxn>
                    <a:cxn ang="0">
                      <a:pos x="T6" y="T7"/>
                    </a:cxn>
                  </a:cxnLst>
                  <a:rect l="0" t="0" r="r" b="b"/>
                  <a:pathLst>
                    <a:path w="17" h="13">
                      <a:moveTo>
                        <a:pt x="9" y="8"/>
                      </a:moveTo>
                      <a:cubicBezTo>
                        <a:pt x="4" y="11"/>
                        <a:pt x="0" y="13"/>
                        <a:pt x="1" y="11"/>
                      </a:cubicBezTo>
                      <a:cubicBezTo>
                        <a:pt x="1" y="9"/>
                        <a:pt x="13" y="0"/>
                        <a:pt x="16" y="1"/>
                      </a:cubicBezTo>
                      <a:cubicBezTo>
                        <a:pt x="17" y="2"/>
                        <a:pt x="12" y="6"/>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7" name="Freeform 260">
                  <a:extLst>
                    <a:ext uri="{FF2B5EF4-FFF2-40B4-BE49-F238E27FC236}">
                      <a16:creationId xmlns:a16="http://schemas.microsoft.com/office/drawing/2014/main" id="{DEA57441-201D-46F6-9FC7-7FA44C3C2E15}"/>
                    </a:ext>
                  </a:extLst>
                </p:cNvPr>
                <p:cNvSpPr>
                  <a:spLocks/>
                </p:cNvSpPr>
                <p:nvPr/>
              </p:nvSpPr>
              <p:spPr bwMode="auto">
                <a:xfrm>
                  <a:off x="4213" y="1438"/>
                  <a:ext cx="25" cy="14"/>
                </a:xfrm>
                <a:custGeom>
                  <a:avLst/>
                  <a:gdLst>
                    <a:gd name="T0" fmla="*/ 9 w 17"/>
                    <a:gd name="T1" fmla="*/ 6 h 10"/>
                    <a:gd name="T2" fmla="*/ 1 w 17"/>
                    <a:gd name="T3" fmla="*/ 9 h 10"/>
                    <a:gd name="T4" fmla="*/ 17 w 17"/>
                    <a:gd name="T5" fmla="*/ 1 h 10"/>
                    <a:gd name="T6" fmla="*/ 17 w 17"/>
                    <a:gd name="T7" fmla="*/ 1 h 10"/>
                    <a:gd name="T8" fmla="*/ 9 w 17"/>
                    <a:gd name="T9" fmla="*/ 6 h 10"/>
                  </a:gdLst>
                  <a:ahLst/>
                  <a:cxnLst>
                    <a:cxn ang="0">
                      <a:pos x="T0" y="T1"/>
                    </a:cxn>
                    <a:cxn ang="0">
                      <a:pos x="T2" y="T3"/>
                    </a:cxn>
                    <a:cxn ang="0">
                      <a:pos x="T4" y="T5"/>
                    </a:cxn>
                    <a:cxn ang="0">
                      <a:pos x="T6" y="T7"/>
                    </a:cxn>
                    <a:cxn ang="0">
                      <a:pos x="T8" y="T9"/>
                    </a:cxn>
                  </a:cxnLst>
                  <a:rect l="0" t="0" r="r" b="b"/>
                  <a:pathLst>
                    <a:path w="17" h="10">
                      <a:moveTo>
                        <a:pt x="9" y="6"/>
                      </a:moveTo>
                      <a:cubicBezTo>
                        <a:pt x="4" y="9"/>
                        <a:pt x="0" y="10"/>
                        <a:pt x="1" y="9"/>
                      </a:cubicBezTo>
                      <a:cubicBezTo>
                        <a:pt x="1" y="7"/>
                        <a:pt x="15" y="0"/>
                        <a:pt x="17" y="1"/>
                      </a:cubicBezTo>
                      <a:cubicBezTo>
                        <a:pt x="17" y="1"/>
                        <a:pt x="17" y="1"/>
                        <a:pt x="17" y="1"/>
                      </a:cubicBezTo>
                      <a:cubicBezTo>
                        <a:pt x="17" y="2"/>
                        <a:pt x="12" y="5"/>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8" name="Freeform 261">
                  <a:extLst>
                    <a:ext uri="{FF2B5EF4-FFF2-40B4-BE49-F238E27FC236}">
                      <a16:creationId xmlns:a16="http://schemas.microsoft.com/office/drawing/2014/main" id="{AF869FD3-AF7C-416F-AE39-32EB251FB196}"/>
                    </a:ext>
                  </a:extLst>
                </p:cNvPr>
                <p:cNvSpPr>
                  <a:spLocks/>
                </p:cNvSpPr>
                <p:nvPr/>
              </p:nvSpPr>
              <p:spPr bwMode="auto">
                <a:xfrm>
                  <a:off x="4109" y="1513"/>
                  <a:ext cx="23" cy="19"/>
                </a:xfrm>
                <a:custGeom>
                  <a:avLst/>
                  <a:gdLst>
                    <a:gd name="T0" fmla="*/ 9 w 16"/>
                    <a:gd name="T1" fmla="*/ 8 h 13"/>
                    <a:gd name="T2" fmla="*/ 0 w 16"/>
                    <a:gd name="T3" fmla="*/ 11 h 13"/>
                    <a:gd name="T4" fmla="*/ 15 w 16"/>
                    <a:gd name="T5" fmla="*/ 0 h 13"/>
                    <a:gd name="T6" fmla="*/ 9 w 16"/>
                    <a:gd name="T7" fmla="*/ 8 h 13"/>
                  </a:gdLst>
                  <a:ahLst/>
                  <a:cxnLst>
                    <a:cxn ang="0">
                      <a:pos x="T0" y="T1"/>
                    </a:cxn>
                    <a:cxn ang="0">
                      <a:pos x="T2" y="T3"/>
                    </a:cxn>
                    <a:cxn ang="0">
                      <a:pos x="T4" y="T5"/>
                    </a:cxn>
                    <a:cxn ang="0">
                      <a:pos x="T6" y="T7"/>
                    </a:cxn>
                  </a:cxnLst>
                  <a:rect l="0" t="0" r="r" b="b"/>
                  <a:pathLst>
                    <a:path w="16" h="13">
                      <a:moveTo>
                        <a:pt x="9" y="8"/>
                      </a:moveTo>
                      <a:cubicBezTo>
                        <a:pt x="5" y="11"/>
                        <a:pt x="0" y="13"/>
                        <a:pt x="0" y="11"/>
                      </a:cubicBezTo>
                      <a:cubicBezTo>
                        <a:pt x="1" y="9"/>
                        <a:pt x="12" y="0"/>
                        <a:pt x="15" y="0"/>
                      </a:cubicBezTo>
                      <a:cubicBezTo>
                        <a:pt x="16" y="1"/>
                        <a:pt x="12" y="5"/>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9" name="Freeform 262">
                  <a:extLst>
                    <a:ext uri="{FF2B5EF4-FFF2-40B4-BE49-F238E27FC236}">
                      <a16:creationId xmlns:a16="http://schemas.microsoft.com/office/drawing/2014/main" id="{82CA56CA-447F-469C-B232-F4721939680E}"/>
                    </a:ext>
                  </a:extLst>
                </p:cNvPr>
                <p:cNvSpPr>
                  <a:spLocks/>
                </p:cNvSpPr>
                <p:nvPr/>
              </p:nvSpPr>
              <p:spPr bwMode="auto">
                <a:xfrm>
                  <a:off x="4069" y="1546"/>
                  <a:ext cx="23" cy="22"/>
                </a:xfrm>
                <a:custGeom>
                  <a:avLst/>
                  <a:gdLst>
                    <a:gd name="T0" fmla="*/ 9 w 16"/>
                    <a:gd name="T1" fmla="*/ 9 h 15"/>
                    <a:gd name="T2" fmla="*/ 0 w 16"/>
                    <a:gd name="T3" fmla="*/ 13 h 15"/>
                    <a:gd name="T4" fmla="*/ 14 w 16"/>
                    <a:gd name="T5" fmla="*/ 1 h 15"/>
                    <a:gd name="T6" fmla="*/ 9 w 16"/>
                    <a:gd name="T7" fmla="*/ 9 h 15"/>
                  </a:gdLst>
                  <a:ahLst/>
                  <a:cxnLst>
                    <a:cxn ang="0">
                      <a:pos x="T0" y="T1"/>
                    </a:cxn>
                    <a:cxn ang="0">
                      <a:pos x="T2" y="T3"/>
                    </a:cxn>
                    <a:cxn ang="0">
                      <a:pos x="T4" y="T5"/>
                    </a:cxn>
                    <a:cxn ang="0">
                      <a:pos x="T6" y="T7"/>
                    </a:cxn>
                  </a:cxnLst>
                  <a:rect l="0" t="0" r="r" b="b"/>
                  <a:pathLst>
                    <a:path w="16" h="15">
                      <a:moveTo>
                        <a:pt x="9" y="9"/>
                      </a:moveTo>
                      <a:cubicBezTo>
                        <a:pt x="5" y="13"/>
                        <a:pt x="0" y="15"/>
                        <a:pt x="0" y="13"/>
                      </a:cubicBezTo>
                      <a:cubicBezTo>
                        <a:pt x="0" y="10"/>
                        <a:pt x="11" y="0"/>
                        <a:pt x="14" y="1"/>
                      </a:cubicBezTo>
                      <a:cubicBezTo>
                        <a:pt x="16" y="2"/>
                        <a:pt x="12" y="6"/>
                        <a:pt x="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0" name="Freeform 263">
                  <a:extLst>
                    <a:ext uri="{FF2B5EF4-FFF2-40B4-BE49-F238E27FC236}">
                      <a16:creationId xmlns:a16="http://schemas.microsoft.com/office/drawing/2014/main" id="{24DEA9D6-CE07-4785-9612-4759F2A35553}"/>
                    </a:ext>
                  </a:extLst>
                </p:cNvPr>
                <p:cNvSpPr>
                  <a:spLocks/>
                </p:cNvSpPr>
                <p:nvPr/>
              </p:nvSpPr>
              <p:spPr bwMode="auto">
                <a:xfrm>
                  <a:off x="4196" y="1454"/>
                  <a:ext cx="26" cy="15"/>
                </a:xfrm>
                <a:custGeom>
                  <a:avLst/>
                  <a:gdLst>
                    <a:gd name="T0" fmla="*/ 10 w 18"/>
                    <a:gd name="T1" fmla="*/ 6 h 11"/>
                    <a:gd name="T2" fmla="*/ 1 w 18"/>
                    <a:gd name="T3" fmla="*/ 9 h 11"/>
                    <a:gd name="T4" fmla="*/ 17 w 18"/>
                    <a:gd name="T5" fmla="*/ 0 h 11"/>
                    <a:gd name="T6" fmla="*/ 10 w 18"/>
                    <a:gd name="T7" fmla="*/ 6 h 11"/>
                  </a:gdLst>
                  <a:ahLst/>
                  <a:cxnLst>
                    <a:cxn ang="0">
                      <a:pos x="T0" y="T1"/>
                    </a:cxn>
                    <a:cxn ang="0">
                      <a:pos x="T2" y="T3"/>
                    </a:cxn>
                    <a:cxn ang="0">
                      <a:pos x="T4" y="T5"/>
                    </a:cxn>
                    <a:cxn ang="0">
                      <a:pos x="T6" y="T7"/>
                    </a:cxn>
                  </a:cxnLst>
                  <a:rect l="0" t="0" r="r" b="b"/>
                  <a:pathLst>
                    <a:path w="18" h="11">
                      <a:moveTo>
                        <a:pt x="10" y="6"/>
                      </a:moveTo>
                      <a:cubicBezTo>
                        <a:pt x="5" y="9"/>
                        <a:pt x="0" y="11"/>
                        <a:pt x="1" y="9"/>
                      </a:cubicBezTo>
                      <a:cubicBezTo>
                        <a:pt x="2" y="7"/>
                        <a:pt x="14" y="0"/>
                        <a:pt x="17" y="0"/>
                      </a:cubicBezTo>
                      <a:cubicBezTo>
                        <a:pt x="18" y="1"/>
                        <a:pt x="13" y="4"/>
                        <a:pt x="10"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1" name="Freeform 264">
                  <a:extLst>
                    <a:ext uri="{FF2B5EF4-FFF2-40B4-BE49-F238E27FC236}">
                      <a16:creationId xmlns:a16="http://schemas.microsoft.com/office/drawing/2014/main" id="{1AF3BA63-3027-4649-8869-938ACF16CE6B}"/>
                    </a:ext>
                  </a:extLst>
                </p:cNvPr>
                <p:cNvSpPr>
                  <a:spLocks/>
                </p:cNvSpPr>
                <p:nvPr/>
              </p:nvSpPr>
              <p:spPr bwMode="auto">
                <a:xfrm>
                  <a:off x="4153" y="1481"/>
                  <a:ext cx="23" cy="17"/>
                </a:xfrm>
                <a:custGeom>
                  <a:avLst/>
                  <a:gdLst>
                    <a:gd name="T0" fmla="*/ 9 w 16"/>
                    <a:gd name="T1" fmla="*/ 7 h 12"/>
                    <a:gd name="T2" fmla="*/ 0 w 16"/>
                    <a:gd name="T3" fmla="*/ 11 h 12"/>
                    <a:gd name="T4" fmla="*/ 15 w 16"/>
                    <a:gd name="T5" fmla="*/ 1 h 12"/>
                    <a:gd name="T6" fmla="*/ 9 w 16"/>
                    <a:gd name="T7" fmla="*/ 7 h 12"/>
                  </a:gdLst>
                  <a:ahLst/>
                  <a:cxnLst>
                    <a:cxn ang="0">
                      <a:pos x="T0" y="T1"/>
                    </a:cxn>
                    <a:cxn ang="0">
                      <a:pos x="T2" y="T3"/>
                    </a:cxn>
                    <a:cxn ang="0">
                      <a:pos x="T4" y="T5"/>
                    </a:cxn>
                    <a:cxn ang="0">
                      <a:pos x="T6" y="T7"/>
                    </a:cxn>
                  </a:cxnLst>
                  <a:rect l="0" t="0" r="r" b="b"/>
                  <a:pathLst>
                    <a:path w="16" h="12">
                      <a:moveTo>
                        <a:pt x="9" y="7"/>
                      </a:moveTo>
                      <a:cubicBezTo>
                        <a:pt x="4" y="11"/>
                        <a:pt x="0" y="12"/>
                        <a:pt x="0" y="11"/>
                      </a:cubicBezTo>
                      <a:cubicBezTo>
                        <a:pt x="0" y="9"/>
                        <a:pt x="12" y="0"/>
                        <a:pt x="15" y="1"/>
                      </a:cubicBezTo>
                      <a:cubicBezTo>
                        <a:pt x="16" y="2"/>
                        <a:pt x="12" y="5"/>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2" name="Freeform 265">
                  <a:extLst>
                    <a:ext uri="{FF2B5EF4-FFF2-40B4-BE49-F238E27FC236}">
                      <a16:creationId xmlns:a16="http://schemas.microsoft.com/office/drawing/2014/main" id="{2B33FF32-0F75-408C-9BB7-01E3BD48DF81}"/>
                    </a:ext>
                  </a:extLst>
                </p:cNvPr>
                <p:cNvSpPr>
                  <a:spLocks/>
                </p:cNvSpPr>
                <p:nvPr/>
              </p:nvSpPr>
              <p:spPr bwMode="auto">
                <a:xfrm>
                  <a:off x="4244" y="1429"/>
                  <a:ext cx="24" cy="13"/>
                </a:xfrm>
                <a:custGeom>
                  <a:avLst/>
                  <a:gdLst>
                    <a:gd name="T0" fmla="*/ 9 w 17"/>
                    <a:gd name="T1" fmla="*/ 5 h 9"/>
                    <a:gd name="T2" fmla="*/ 0 w 17"/>
                    <a:gd name="T3" fmla="*/ 8 h 9"/>
                    <a:gd name="T4" fmla="*/ 16 w 17"/>
                    <a:gd name="T5" fmla="*/ 0 h 9"/>
                    <a:gd name="T6" fmla="*/ 17 w 17"/>
                    <a:gd name="T7" fmla="*/ 0 h 9"/>
                    <a:gd name="T8" fmla="*/ 9 w 17"/>
                    <a:gd name="T9" fmla="*/ 5 h 9"/>
                  </a:gdLst>
                  <a:ahLst/>
                  <a:cxnLst>
                    <a:cxn ang="0">
                      <a:pos x="T0" y="T1"/>
                    </a:cxn>
                    <a:cxn ang="0">
                      <a:pos x="T2" y="T3"/>
                    </a:cxn>
                    <a:cxn ang="0">
                      <a:pos x="T4" y="T5"/>
                    </a:cxn>
                    <a:cxn ang="0">
                      <a:pos x="T6" y="T7"/>
                    </a:cxn>
                    <a:cxn ang="0">
                      <a:pos x="T8" y="T9"/>
                    </a:cxn>
                  </a:cxnLst>
                  <a:rect l="0" t="0" r="r" b="b"/>
                  <a:pathLst>
                    <a:path w="17" h="9">
                      <a:moveTo>
                        <a:pt x="9" y="5"/>
                      </a:moveTo>
                      <a:cubicBezTo>
                        <a:pt x="4" y="8"/>
                        <a:pt x="0" y="9"/>
                        <a:pt x="0" y="8"/>
                      </a:cubicBezTo>
                      <a:cubicBezTo>
                        <a:pt x="0" y="7"/>
                        <a:pt x="14" y="0"/>
                        <a:pt x="16" y="0"/>
                      </a:cubicBezTo>
                      <a:cubicBezTo>
                        <a:pt x="16" y="0"/>
                        <a:pt x="17" y="0"/>
                        <a:pt x="17" y="0"/>
                      </a:cubicBezTo>
                      <a:cubicBezTo>
                        <a:pt x="17" y="1"/>
                        <a:pt x="11" y="4"/>
                        <a:pt x="9"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3" name="Freeform 266">
                  <a:extLst>
                    <a:ext uri="{FF2B5EF4-FFF2-40B4-BE49-F238E27FC236}">
                      <a16:creationId xmlns:a16="http://schemas.microsoft.com/office/drawing/2014/main" id="{5ADE9502-6298-4C95-80A1-886EA87AADE2}"/>
                    </a:ext>
                  </a:extLst>
                </p:cNvPr>
                <p:cNvSpPr>
                  <a:spLocks/>
                </p:cNvSpPr>
                <p:nvPr/>
              </p:nvSpPr>
              <p:spPr bwMode="auto">
                <a:xfrm>
                  <a:off x="4101" y="1533"/>
                  <a:ext cx="23" cy="21"/>
                </a:xfrm>
                <a:custGeom>
                  <a:avLst/>
                  <a:gdLst>
                    <a:gd name="T0" fmla="*/ 9 w 16"/>
                    <a:gd name="T1" fmla="*/ 8 h 14"/>
                    <a:gd name="T2" fmla="*/ 0 w 16"/>
                    <a:gd name="T3" fmla="*/ 12 h 14"/>
                    <a:gd name="T4" fmla="*/ 14 w 16"/>
                    <a:gd name="T5" fmla="*/ 1 h 14"/>
                    <a:gd name="T6" fmla="*/ 9 w 16"/>
                    <a:gd name="T7" fmla="*/ 8 h 14"/>
                  </a:gdLst>
                  <a:ahLst/>
                  <a:cxnLst>
                    <a:cxn ang="0">
                      <a:pos x="T0" y="T1"/>
                    </a:cxn>
                    <a:cxn ang="0">
                      <a:pos x="T2" y="T3"/>
                    </a:cxn>
                    <a:cxn ang="0">
                      <a:pos x="T4" y="T5"/>
                    </a:cxn>
                    <a:cxn ang="0">
                      <a:pos x="T6" y="T7"/>
                    </a:cxn>
                  </a:cxnLst>
                  <a:rect l="0" t="0" r="r" b="b"/>
                  <a:pathLst>
                    <a:path w="16" h="14">
                      <a:moveTo>
                        <a:pt x="9" y="8"/>
                      </a:moveTo>
                      <a:cubicBezTo>
                        <a:pt x="4" y="12"/>
                        <a:pt x="0" y="14"/>
                        <a:pt x="0" y="12"/>
                      </a:cubicBezTo>
                      <a:cubicBezTo>
                        <a:pt x="0" y="9"/>
                        <a:pt x="11" y="0"/>
                        <a:pt x="14" y="1"/>
                      </a:cubicBezTo>
                      <a:cubicBezTo>
                        <a:pt x="16" y="2"/>
                        <a:pt x="12" y="6"/>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4" name="Freeform 267">
                  <a:extLst>
                    <a:ext uri="{FF2B5EF4-FFF2-40B4-BE49-F238E27FC236}">
                      <a16:creationId xmlns:a16="http://schemas.microsoft.com/office/drawing/2014/main" id="{622EE1F8-595C-4DAE-8864-F40B987C8542}"/>
                    </a:ext>
                  </a:extLst>
                </p:cNvPr>
                <p:cNvSpPr>
                  <a:spLocks/>
                </p:cNvSpPr>
                <p:nvPr/>
              </p:nvSpPr>
              <p:spPr bwMode="auto">
                <a:xfrm>
                  <a:off x="4183" y="1471"/>
                  <a:ext cx="25" cy="16"/>
                </a:xfrm>
                <a:custGeom>
                  <a:avLst/>
                  <a:gdLst>
                    <a:gd name="T0" fmla="*/ 9 w 17"/>
                    <a:gd name="T1" fmla="*/ 6 h 11"/>
                    <a:gd name="T2" fmla="*/ 1 w 17"/>
                    <a:gd name="T3" fmla="*/ 10 h 11"/>
                    <a:gd name="T4" fmla="*/ 16 w 17"/>
                    <a:gd name="T5" fmla="*/ 0 h 11"/>
                    <a:gd name="T6" fmla="*/ 9 w 17"/>
                    <a:gd name="T7" fmla="*/ 6 h 11"/>
                  </a:gdLst>
                  <a:ahLst/>
                  <a:cxnLst>
                    <a:cxn ang="0">
                      <a:pos x="T0" y="T1"/>
                    </a:cxn>
                    <a:cxn ang="0">
                      <a:pos x="T2" y="T3"/>
                    </a:cxn>
                    <a:cxn ang="0">
                      <a:pos x="T4" y="T5"/>
                    </a:cxn>
                    <a:cxn ang="0">
                      <a:pos x="T6" y="T7"/>
                    </a:cxn>
                  </a:cxnLst>
                  <a:rect l="0" t="0" r="r" b="b"/>
                  <a:pathLst>
                    <a:path w="17" h="11">
                      <a:moveTo>
                        <a:pt x="9" y="6"/>
                      </a:moveTo>
                      <a:cubicBezTo>
                        <a:pt x="5" y="10"/>
                        <a:pt x="0" y="11"/>
                        <a:pt x="1" y="10"/>
                      </a:cubicBezTo>
                      <a:cubicBezTo>
                        <a:pt x="1" y="8"/>
                        <a:pt x="13" y="0"/>
                        <a:pt x="16" y="0"/>
                      </a:cubicBezTo>
                      <a:cubicBezTo>
                        <a:pt x="17" y="1"/>
                        <a:pt x="12"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5" name="Freeform 268">
                  <a:extLst>
                    <a:ext uri="{FF2B5EF4-FFF2-40B4-BE49-F238E27FC236}">
                      <a16:creationId xmlns:a16="http://schemas.microsoft.com/office/drawing/2014/main" id="{38EF067B-9520-4C72-83AC-06BE5B8C60E5}"/>
                    </a:ext>
                  </a:extLst>
                </p:cNvPr>
                <p:cNvSpPr>
                  <a:spLocks/>
                </p:cNvSpPr>
                <p:nvPr/>
              </p:nvSpPr>
              <p:spPr bwMode="auto">
                <a:xfrm>
                  <a:off x="4141" y="1500"/>
                  <a:ext cx="23" cy="19"/>
                </a:xfrm>
                <a:custGeom>
                  <a:avLst/>
                  <a:gdLst>
                    <a:gd name="T0" fmla="*/ 9 w 16"/>
                    <a:gd name="T1" fmla="*/ 8 h 13"/>
                    <a:gd name="T2" fmla="*/ 0 w 16"/>
                    <a:gd name="T3" fmla="*/ 12 h 13"/>
                    <a:gd name="T4" fmla="*/ 15 w 16"/>
                    <a:gd name="T5" fmla="*/ 1 h 13"/>
                    <a:gd name="T6" fmla="*/ 9 w 16"/>
                    <a:gd name="T7" fmla="*/ 8 h 13"/>
                  </a:gdLst>
                  <a:ahLst/>
                  <a:cxnLst>
                    <a:cxn ang="0">
                      <a:pos x="T0" y="T1"/>
                    </a:cxn>
                    <a:cxn ang="0">
                      <a:pos x="T2" y="T3"/>
                    </a:cxn>
                    <a:cxn ang="0">
                      <a:pos x="T4" y="T5"/>
                    </a:cxn>
                    <a:cxn ang="0">
                      <a:pos x="T6" y="T7"/>
                    </a:cxn>
                  </a:cxnLst>
                  <a:rect l="0" t="0" r="r" b="b"/>
                  <a:pathLst>
                    <a:path w="16" h="13">
                      <a:moveTo>
                        <a:pt x="9" y="8"/>
                      </a:moveTo>
                      <a:cubicBezTo>
                        <a:pt x="4" y="11"/>
                        <a:pt x="0" y="13"/>
                        <a:pt x="0" y="12"/>
                      </a:cubicBezTo>
                      <a:cubicBezTo>
                        <a:pt x="0" y="9"/>
                        <a:pt x="11" y="0"/>
                        <a:pt x="15" y="1"/>
                      </a:cubicBezTo>
                      <a:cubicBezTo>
                        <a:pt x="16" y="2"/>
                        <a:pt x="12" y="6"/>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6" name="Freeform 269">
                  <a:extLst>
                    <a:ext uri="{FF2B5EF4-FFF2-40B4-BE49-F238E27FC236}">
                      <a16:creationId xmlns:a16="http://schemas.microsoft.com/office/drawing/2014/main" id="{193B2528-DB90-41B5-B1C8-94ED7B01CA06}"/>
                    </a:ext>
                  </a:extLst>
                </p:cNvPr>
                <p:cNvSpPr>
                  <a:spLocks/>
                </p:cNvSpPr>
                <p:nvPr/>
              </p:nvSpPr>
              <p:spPr bwMode="auto">
                <a:xfrm>
                  <a:off x="4228" y="1443"/>
                  <a:ext cx="24" cy="15"/>
                </a:xfrm>
                <a:custGeom>
                  <a:avLst/>
                  <a:gdLst>
                    <a:gd name="T0" fmla="*/ 9 w 17"/>
                    <a:gd name="T1" fmla="*/ 6 h 10"/>
                    <a:gd name="T2" fmla="*/ 0 w 17"/>
                    <a:gd name="T3" fmla="*/ 9 h 10"/>
                    <a:gd name="T4" fmla="*/ 16 w 17"/>
                    <a:gd name="T5" fmla="*/ 0 h 10"/>
                    <a:gd name="T6" fmla="*/ 9 w 17"/>
                    <a:gd name="T7" fmla="*/ 6 h 10"/>
                  </a:gdLst>
                  <a:ahLst/>
                  <a:cxnLst>
                    <a:cxn ang="0">
                      <a:pos x="T0" y="T1"/>
                    </a:cxn>
                    <a:cxn ang="0">
                      <a:pos x="T2" y="T3"/>
                    </a:cxn>
                    <a:cxn ang="0">
                      <a:pos x="T4" y="T5"/>
                    </a:cxn>
                    <a:cxn ang="0">
                      <a:pos x="T6" y="T7"/>
                    </a:cxn>
                  </a:cxnLst>
                  <a:rect l="0" t="0" r="r" b="b"/>
                  <a:pathLst>
                    <a:path w="17" h="10">
                      <a:moveTo>
                        <a:pt x="9" y="6"/>
                      </a:moveTo>
                      <a:cubicBezTo>
                        <a:pt x="4" y="9"/>
                        <a:pt x="0" y="10"/>
                        <a:pt x="0" y="9"/>
                      </a:cubicBezTo>
                      <a:cubicBezTo>
                        <a:pt x="1" y="7"/>
                        <a:pt x="14" y="0"/>
                        <a:pt x="16" y="0"/>
                      </a:cubicBezTo>
                      <a:cubicBezTo>
                        <a:pt x="17" y="1"/>
                        <a:pt x="12"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7" name="Freeform 270">
                  <a:extLst>
                    <a:ext uri="{FF2B5EF4-FFF2-40B4-BE49-F238E27FC236}">
                      <a16:creationId xmlns:a16="http://schemas.microsoft.com/office/drawing/2014/main" id="{133C791F-7D2A-4D6A-9EBB-4762A8C99905}"/>
                    </a:ext>
                  </a:extLst>
                </p:cNvPr>
                <p:cNvSpPr>
                  <a:spLocks/>
                </p:cNvSpPr>
                <p:nvPr/>
              </p:nvSpPr>
              <p:spPr bwMode="auto">
                <a:xfrm>
                  <a:off x="4131" y="1520"/>
                  <a:ext cx="23" cy="19"/>
                </a:xfrm>
                <a:custGeom>
                  <a:avLst/>
                  <a:gdLst>
                    <a:gd name="T0" fmla="*/ 9 w 16"/>
                    <a:gd name="T1" fmla="*/ 8 h 13"/>
                    <a:gd name="T2" fmla="*/ 0 w 16"/>
                    <a:gd name="T3" fmla="*/ 11 h 13"/>
                    <a:gd name="T4" fmla="*/ 14 w 16"/>
                    <a:gd name="T5" fmla="*/ 0 h 13"/>
                    <a:gd name="T6" fmla="*/ 9 w 16"/>
                    <a:gd name="T7" fmla="*/ 8 h 13"/>
                  </a:gdLst>
                  <a:ahLst/>
                  <a:cxnLst>
                    <a:cxn ang="0">
                      <a:pos x="T0" y="T1"/>
                    </a:cxn>
                    <a:cxn ang="0">
                      <a:pos x="T2" y="T3"/>
                    </a:cxn>
                    <a:cxn ang="0">
                      <a:pos x="T4" y="T5"/>
                    </a:cxn>
                    <a:cxn ang="0">
                      <a:pos x="T6" y="T7"/>
                    </a:cxn>
                  </a:cxnLst>
                  <a:rect l="0" t="0" r="r" b="b"/>
                  <a:pathLst>
                    <a:path w="16" h="13">
                      <a:moveTo>
                        <a:pt x="9" y="8"/>
                      </a:moveTo>
                      <a:cubicBezTo>
                        <a:pt x="4" y="12"/>
                        <a:pt x="0" y="13"/>
                        <a:pt x="0" y="11"/>
                      </a:cubicBezTo>
                      <a:cubicBezTo>
                        <a:pt x="0" y="9"/>
                        <a:pt x="11" y="0"/>
                        <a:pt x="14" y="0"/>
                      </a:cubicBezTo>
                      <a:cubicBezTo>
                        <a:pt x="16" y="1"/>
                        <a:pt x="12" y="5"/>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8" name="Freeform 271">
                  <a:extLst>
                    <a:ext uri="{FF2B5EF4-FFF2-40B4-BE49-F238E27FC236}">
                      <a16:creationId xmlns:a16="http://schemas.microsoft.com/office/drawing/2014/main" id="{BAD2C0B7-4A10-42A7-81C0-6F47E5A5110D}"/>
                    </a:ext>
                  </a:extLst>
                </p:cNvPr>
                <p:cNvSpPr>
                  <a:spLocks/>
                </p:cNvSpPr>
                <p:nvPr/>
              </p:nvSpPr>
              <p:spPr bwMode="auto">
                <a:xfrm>
                  <a:off x="4213" y="1459"/>
                  <a:ext cx="25" cy="16"/>
                </a:xfrm>
                <a:custGeom>
                  <a:avLst/>
                  <a:gdLst>
                    <a:gd name="T0" fmla="*/ 9 w 17"/>
                    <a:gd name="T1" fmla="*/ 6 h 11"/>
                    <a:gd name="T2" fmla="*/ 0 w 17"/>
                    <a:gd name="T3" fmla="*/ 10 h 11"/>
                    <a:gd name="T4" fmla="*/ 16 w 17"/>
                    <a:gd name="T5" fmla="*/ 0 h 11"/>
                    <a:gd name="T6" fmla="*/ 9 w 17"/>
                    <a:gd name="T7" fmla="*/ 6 h 11"/>
                  </a:gdLst>
                  <a:ahLst/>
                  <a:cxnLst>
                    <a:cxn ang="0">
                      <a:pos x="T0" y="T1"/>
                    </a:cxn>
                    <a:cxn ang="0">
                      <a:pos x="T2" y="T3"/>
                    </a:cxn>
                    <a:cxn ang="0">
                      <a:pos x="T4" y="T5"/>
                    </a:cxn>
                    <a:cxn ang="0">
                      <a:pos x="T6" y="T7"/>
                    </a:cxn>
                  </a:cxnLst>
                  <a:rect l="0" t="0" r="r" b="b"/>
                  <a:pathLst>
                    <a:path w="17" h="11">
                      <a:moveTo>
                        <a:pt x="9" y="6"/>
                      </a:moveTo>
                      <a:cubicBezTo>
                        <a:pt x="4" y="9"/>
                        <a:pt x="0" y="11"/>
                        <a:pt x="0" y="10"/>
                      </a:cubicBezTo>
                      <a:cubicBezTo>
                        <a:pt x="1" y="7"/>
                        <a:pt x="13" y="0"/>
                        <a:pt x="16" y="0"/>
                      </a:cubicBezTo>
                      <a:cubicBezTo>
                        <a:pt x="17" y="1"/>
                        <a:pt x="12"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9" name="Freeform 272">
                  <a:extLst>
                    <a:ext uri="{FF2B5EF4-FFF2-40B4-BE49-F238E27FC236}">
                      <a16:creationId xmlns:a16="http://schemas.microsoft.com/office/drawing/2014/main" id="{35A4919F-4C40-4BDD-BAFC-13AB248F8EAB}"/>
                    </a:ext>
                  </a:extLst>
                </p:cNvPr>
                <p:cNvSpPr>
                  <a:spLocks/>
                </p:cNvSpPr>
                <p:nvPr/>
              </p:nvSpPr>
              <p:spPr bwMode="auto">
                <a:xfrm>
                  <a:off x="4171" y="1488"/>
                  <a:ext cx="24" cy="18"/>
                </a:xfrm>
                <a:custGeom>
                  <a:avLst/>
                  <a:gdLst>
                    <a:gd name="T0" fmla="*/ 9 w 16"/>
                    <a:gd name="T1" fmla="*/ 7 h 12"/>
                    <a:gd name="T2" fmla="*/ 0 w 16"/>
                    <a:gd name="T3" fmla="*/ 10 h 12"/>
                    <a:gd name="T4" fmla="*/ 15 w 16"/>
                    <a:gd name="T5" fmla="*/ 0 h 12"/>
                    <a:gd name="T6" fmla="*/ 9 w 16"/>
                    <a:gd name="T7" fmla="*/ 7 h 12"/>
                  </a:gdLst>
                  <a:ahLst/>
                  <a:cxnLst>
                    <a:cxn ang="0">
                      <a:pos x="T0" y="T1"/>
                    </a:cxn>
                    <a:cxn ang="0">
                      <a:pos x="T2" y="T3"/>
                    </a:cxn>
                    <a:cxn ang="0">
                      <a:pos x="T4" y="T5"/>
                    </a:cxn>
                    <a:cxn ang="0">
                      <a:pos x="T6" y="T7"/>
                    </a:cxn>
                  </a:cxnLst>
                  <a:rect l="0" t="0" r="r" b="b"/>
                  <a:pathLst>
                    <a:path w="16" h="12">
                      <a:moveTo>
                        <a:pt x="9" y="7"/>
                      </a:moveTo>
                      <a:cubicBezTo>
                        <a:pt x="4" y="11"/>
                        <a:pt x="0" y="12"/>
                        <a:pt x="0" y="10"/>
                      </a:cubicBezTo>
                      <a:cubicBezTo>
                        <a:pt x="1" y="8"/>
                        <a:pt x="12" y="0"/>
                        <a:pt x="15" y="0"/>
                      </a:cubicBezTo>
                      <a:cubicBezTo>
                        <a:pt x="16" y="1"/>
                        <a:pt x="12" y="5"/>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0" name="Freeform 273">
                  <a:extLst>
                    <a:ext uri="{FF2B5EF4-FFF2-40B4-BE49-F238E27FC236}">
                      <a16:creationId xmlns:a16="http://schemas.microsoft.com/office/drawing/2014/main" id="{93D2C85F-D79F-43C2-9217-E2AFA8F77938}"/>
                    </a:ext>
                  </a:extLst>
                </p:cNvPr>
                <p:cNvSpPr>
                  <a:spLocks/>
                </p:cNvSpPr>
                <p:nvPr/>
              </p:nvSpPr>
              <p:spPr bwMode="auto">
                <a:xfrm>
                  <a:off x="4258" y="1433"/>
                  <a:ext cx="23" cy="15"/>
                </a:xfrm>
                <a:custGeom>
                  <a:avLst/>
                  <a:gdLst>
                    <a:gd name="T0" fmla="*/ 9 w 16"/>
                    <a:gd name="T1" fmla="*/ 6 h 10"/>
                    <a:gd name="T2" fmla="*/ 0 w 16"/>
                    <a:gd name="T3" fmla="*/ 9 h 10"/>
                    <a:gd name="T4" fmla="*/ 16 w 16"/>
                    <a:gd name="T5" fmla="*/ 0 h 10"/>
                    <a:gd name="T6" fmla="*/ 9 w 16"/>
                    <a:gd name="T7" fmla="*/ 6 h 10"/>
                  </a:gdLst>
                  <a:ahLst/>
                  <a:cxnLst>
                    <a:cxn ang="0">
                      <a:pos x="T0" y="T1"/>
                    </a:cxn>
                    <a:cxn ang="0">
                      <a:pos x="T2" y="T3"/>
                    </a:cxn>
                    <a:cxn ang="0">
                      <a:pos x="T4" y="T5"/>
                    </a:cxn>
                    <a:cxn ang="0">
                      <a:pos x="T6" y="T7"/>
                    </a:cxn>
                  </a:cxnLst>
                  <a:rect l="0" t="0" r="r" b="b"/>
                  <a:pathLst>
                    <a:path w="16" h="10">
                      <a:moveTo>
                        <a:pt x="9" y="6"/>
                      </a:moveTo>
                      <a:cubicBezTo>
                        <a:pt x="4" y="8"/>
                        <a:pt x="0" y="10"/>
                        <a:pt x="0" y="9"/>
                      </a:cubicBezTo>
                      <a:cubicBezTo>
                        <a:pt x="1" y="7"/>
                        <a:pt x="13" y="0"/>
                        <a:pt x="16" y="0"/>
                      </a:cubicBezTo>
                      <a:cubicBezTo>
                        <a:pt x="16" y="1"/>
                        <a:pt x="12"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1" name="Freeform 274">
                  <a:extLst>
                    <a:ext uri="{FF2B5EF4-FFF2-40B4-BE49-F238E27FC236}">
                      <a16:creationId xmlns:a16="http://schemas.microsoft.com/office/drawing/2014/main" id="{0CD31B5A-811C-46F7-8E18-64B583D3B89E}"/>
                    </a:ext>
                  </a:extLst>
                </p:cNvPr>
                <p:cNvSpPr>
                  <a:spLocks/>
                </p:cNvSpPr>
                <p:nvPr/>
              </p:nvSpPr>
              <p:spPr bwMode="auto">
                <a:xfrm>
                  <a:off x="4289" y="1425"/>
                  <a:ext cx="23" cy="13"/>
                </a:xfrm>
                <a:custGeom>
                  <a:avLst/>
                  <a:gdLst>
                    <a:gd name="T0" fmla="*/ 9 w 16"/>
                    <a:gd name="T1" fmla="*/ 5 h 9"/>
                    <a:gd name="T2" fmla="*/ 0 w 16"/>
                    <a:gd name="T3" fmla="*/ 8 h 9"/>
                    <a:gd name="T4" fmla="*/ 15 w 16"/>
                    <a:gd name="T5" fmla="*/ 0 h 9"/>
                    <a:gd name="T6" fmla="*/ 9 w 16"/>
                    <a:gd name="T7" fmla="*/ 5 h 9"/>
                  </a:gdLst>
                  <a:ahLst/>
                  <a:cxnLst>
                    <a:cxn ang="0">
                      <a:pos x="T0" y="T1"/>
                    </a:cxn>
                    <a:cxn ang="0">
                      <a:pos x="T2" y="T3"/>
                    </a:cxn>
                    <a:cxn ang="0">
                      <a:pos x="T4" y="T5"/>
                    </a:cxn>
                    <a:cxn ang="0">
                      <a:pos x="T6" y="T7"/>
                    </a:cxn>
                  </a:cxnLst>
                  <a:rect l="0" t="0" r="r" b="b"/>
                  <a:pathLst>
                    <a:path w="16" h="9">
                      <a:moveTo>
                        <a:pt x="9" y="5"/>
                      </a:moveTo>
                      <a:cubicBezTo>
                        <a:pt x="4" y="7"/>
                        <a:pt x="0" y="9"/>
                        <a:pt x="0" y="8"/>
                      </a:cubicBezTo>
                      <a:cubicBezTo>
                        <a:pt x="1" y="6"/>
                        <a:pt x="13" y="0"/>
                        <a:pt x="15" y="0"/>
                      </a:cubicBezTo>
                      <a:cubicBezTo>
                        <a:pt x="16" y="0"/>
                        <a:pt x="12" y="3"/>
                        <a:pt x="9"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2" name="Freeform 275">
                  <a:extLst>
                    <a:ext uri="{FF2B5EF4-FFF2-40B4-BE49-F238E27FC236}">
                      <a16:creationId xmlns:a16="http://schemas.microsoft.com/office/drawing/2014/main" id="{5CB8CAED-D96F-4BE1-8D0A-514320309365}"/>
                    </a:ext>
                  </a:extLst>
                </p:cNvPr>
                <p:cNvSpPr>
                  <a:spLocks/>
                </p:cNvSpPr>
                <p:nvPr/>
              </p:nvSpPr>
              <p:spPr bwMode="auto">
                <a:xfrm>
                  <a:off x="4245" y="1449"/>
                  <a:ext cx="23" cy="15"/>
                </a:xfrm>
                <a:custGeom>
                  <a:avLst/>
                  <a:gdLst>
                    <a:gd name="T0" fmla="*/ 9 w 16"/>
                    <a:gd name="T1" fmla="*/ 5 h 10"/>
                    <a:gd name="T2" fmla="*/ 0 w 16"/>
                    <a:gd name="T3" fmla="*/ 9 h 10"/>
                    <a:gd name="T4" fmla="*/ 15 w 16"/>
                    <a:gd name="T5" fmla="*/ 0 h 10"/>
                    <a:gd name="T6" fmla="*/ 9 w 16"/>
                    <a:gd name="T7" fmla="*/ 5 h 10"/>
                  </a:gdLst>
                  <a:ahLst/>
                  <a:cxnLst>
                    <a:cxn ang="0">
                      <a:pos x="T0" y="T1"/>
                    </a:cxn>
                    <a:cxn ang="0">
                      <a:pos x="T2" y="T3"/>
                    </a:cxn>
                    <a:cxn ang="0">
                      <a:pos x="T4" y="T5"/>
                    </a:cxn>
                    <a:cxn ang="0">
                      <a:pos x="T6" y="T7"/>
                    </a:cxn>
                  </a:cxnLst>
                  <a:rect l="0" t="0" r="r" b="b"/>
                  <a:pathLst>
                    <a:path w="16" h="10">
                      <a:moveTo>
                        <a:pt x="9" y="5"/>
                      </a:moveTo>
                      <a:cubicBezTo>
                        <a:pt x="4" y="8"/>
                        <a:pt x="0" y="10"/>
                        <a:pt x="0" y="9"/>
                      </a:cubicBezTo>
                      <a:cubicBezTo>
                        <a:pt x="0" y="7"/>
                        <a:pt x="12" y="0"/>
                        <a:pt x="15" y="0"/>
                      </a:cubicBezTo>
                      <a:cubicBezTo>
                        <a:pt x="16" y="0"/>
                        <a:pt x="12" y="4"/>
                        <a:pt x="9"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3" name="Freeform 276">
                  <a:extLst>
                    <a:ext uri="{FF2B5EF4-FFF2-40B4-BE49-F238E27FC236}">
                      <a16:creationId xmlns:a16="http://schemas.microsoft.com/office/drawing/2014/main" id="{76A4D27F-8C12-4871-880A-34650964E2D5}"/>
                    </a:ext>
                  </a:extLst>
                </p:cNvPr>
                <p:cNvSpPr>
                  <a:spLocks/>
                </p:cNvSpPr>
                <p:nvPr/>
              </p:nvSpPr>
              <p:spPr bwMode="auto">
                <a:xfrm>
                  <a:off x="4276" y="1438"/>
                  <a:ext cx="23" cy="14"/>
                </a:xfrm>
                <a:custGeom>
                  <a:avLst/>
                  <a:gdLst>
                    <a:gd name="T0" fmla="*/ 8 w 16"/>
                    <a:gd name="T1" fmla="*/ 6 h 10"/>
                    <a:gd name="T2" fmla="*/ 0 w 16"/>
                    <a:gd name="T3" fmla="*/ 9 h 10"/>
                    <a:gd name="T4" fmla="*/ 14 w 16"/>
                    <a:gd name="T5" fmla="*/ 0 h 10"/>
                    <a:gd name="T6" fmla="*/ 8 w 16"/>
                    <a:gd name="T7" fmla="*/ 6 h 10"/>
                  </a:gdLst>
                  <a:ahLst/>
                  <a:cxnLst>
                    <a:cxn ang="0">
                      <a:pos x="T0" y="T1"/>
                    </a:cxn>
                    <a:cxn ang="0">
                      <a:pos x="T2" y="T3"/>
                    </a:cxn>
                    <a:cxn ang="0">
                      <a:pos x="T4" y="T5"/>
                    </a:cxn>
                    <a:cxn ang="0">
                      <a:pos x="T6" y="T7"/>
                    </a:cxn>
                  </a:cxnLst>
                  <a:rect l="0" t="0" r="r" b="b"/>
                  <a:pathLst>
                    <a:path w="16" h="10">
                      <a:moveTo>
                        <a:pt x="8" y="6"/>
                      </a:moveTo>
                      <a:cubicBezTo>
                        <a:pt x="4" y="9"/>
                        <a:pt x="0" y="10"/>
                        <a:pt x="0" y="9"/>
                      </a:cubicBezTo>
                      <a:cubicBezTo>
                        <a:pt x="0" y="7"/>
                        <a:pt x="12" y="0"/>
                        <a:pt x="14" y="0"/>
                      </a:cubicBezTo>
                      <a:cubicBezTo>
                        <a:pt x="16" y="1"/>
                        <a:pt x="11" y="4"/>
                        <a:pt x="8"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4" name="Freeform 277">
                  <a:extLst>
                    <a:ext uri="{FF2B5EF4-FFF2-40B4-BE49-F238E27FC236}">
                      <a16:creationId xmlns:a16="http://schemas.microsoft.com/office/drawing/2014/main" id="{2395063D-E84A-48E2-86AF-D3C3F6A2AB41}"/>
                    </a:ext>
                  </a:extLst>
                </p:cNvPr>
                <p:cNvSpPr>
                  <a:spLocks/>
                </p:cNvSpPr>
                <p:nvPr/>
              </p:nvSpPr>
              <p:spPr bwMode="auto">
                <a:xfrm>
                  <a:off x="4154" y="1548"/>
                  <a:ext cx="22" cy="21"/>
                </a:xfrm>
                <a:custGeom>
                  <a:avLst/>
                  <a:gdLst>
                    <a:gd name="T0" fmla="*/ 10 w 15"/>
                    <a:gd name="T1" fmla="*/ 8 h 15"/>
                    <a:gd name="T2" fmla="*/ 0 w 15"/>
                    <a:gd name="T3" fmla="*/ 12 h 15"/>
                    <a:gd name="T4" fmla="*/ 13 w 15"/>
                    <a:gd name="T5" fmla="*/ 1 h 15"/>
                    <a:gd name="T6" fmla="*/ 10 w 15"/>
                    <a:gd name="T7" fmla="*/ 8 h 15"/>
                  </a:gdLst>
                  <a:ahLst/>
                  <a:cxnLst>
                    <a:cxn ang="0">
                      <a:pos x="T0" y="T1"/>
                    </a:cxn>
                    <a:cxn ang="0">
                      <a:pos x="T2" y="T3"/>
                    </a:cxn>
                    <a:cxn ang="0">
                      <a:pos x="T4" y="T5"/>
                    </a:cxn>
                    <a:cxn ang="0">
                      <a:pos x="T6" y="T7"/>
                    </a:cxn>
                  </a:cxnLst>
                  <a:rect l="0" t="0" r="r" b="b"/>
                  <a:pathLst>
                    <a:path w="15" h="15">
                      <a:moveTo>
                        <a:pt x="10" y="8"/>
                      </a:moveTo>
                      <a:cubicBezTo>
                        <a:pt x="6" y="13"/>
                        <a:pt x="1" y="15"/>
                        <a:pt x="0" y="12"/>
                      </a:cubicBezTo>
                      <a:cubicBezTo>
                        <a:pt x="0" y="9"/>
                        <a:pt x="9" y="0"/>
                        <a:pt x="13" y="1"/>
                      </a:cubicBezTo>
                      <a:cubicBezTo>
                        <a:pt x="15" y="1"/>
                        <a:pt x="13" y="6"/>
                        <a:pt x="10"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5" name="Freeform 278">
                  <a:extLst>
                    <a:ext uri="{FF2B5EF4-FFF2-40B4-BE49-F238E27FC236}">
                      <a16:creationId xmlns:a16="http://schemas.microsoft.com/office/drawing/2014/main" id="{2AE68B26-EDB5-40CD-BB9B-8B6070955224}"/>
                    </a:ext>
                  </a:extLst>
                </p:cNvPr>
                <p:cNvSpPr>
                  <a:spLocks/>
                </p:cNvSpPr>
                <p:nvPr/>
              </p:nvSpPr>
              <p:spPr bwMode="auto">
                <a:xfrm>
                  <a:off x="4228" y="1481"/>
                  <a:ext cx="22" cy="19"/>
                </a:xfrm>
                <a:custGeom>
                  <a:avLst/>
                  <a:gdLst>
                    <a:gd name="T0" fmla="*/ 9 w 15"/>
                    <a:gd name="T1" fmla="*/ 7 h 13"/>
                    <a:gd name="T2" fmla="*/ 0 w 15"/>
                    <a:gd name="T3" fmla="*/ 11 h 13"/>
                    <a:gd name="T4" fmla="*/ 13 w 15"/>
                    <a:gd name="T5" fmla="*/ 1 h 13"/>
                    <a:gd name="T6" fmla="*/ 9 w 15"/>
                    <a:gd name="T7" fmla="*/ 7 h 13"/>
                  </a:gdLst>
                  <a:ahLst/>
                  <a:cxnLst>
                    <a:cxn ang="0">
                      <a:pos x="T0" y="T1"/>
                    </a:cxn>
                    <a:cxn ang="0">
                      <a:pos x="T2" y="T3"/>
                    </a:cxn>
                    <a:cxn ang="0">
                      <a:pos x="T4" y="T5"/>
                    </a:cxn>
                    <a:cxn ang="0">
                      <a:pos x="T6" y="T7"/>
                    </a:cxn>
                  </a:cxnLst>
                  <a:rect l="0" t="0" r="r" b="b"/>
                  <a:pathLst>
                    <a:path w="15" h="13">
                      <a:moveTo>
                        <a:pt x="9" y="7"/>
                      </a:moveTo>
                      <a:cubicBezTo>
                        <a:pt x="4" y="11"/>
                        <a:pt x="0" y="13"/>
                        <a:pt x="0" y="11"/>
                      </a:cubicBezTo>
                      <a:cubicBezTo>
                        <a:pt x="0" y="8"/>
                        <a:pt x="9" y="0"/>
                        <a:pt x="13" y="1"/>
                      </a:cubicBezTo>
                      <a:cubicBezTo>
                        <a:pt x="15" y="1"/>
                        <a:pt x="11" y="5"/>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6" name="Freeform 279">
                  <a:extLst>
                    <a:ext uri="{FF2B5EF4-FFF2-40B4-BE49-F238E27FC236}">
                      <a16:creationId xmlns:a16="http://schemas.microsoft.com/office/drawing/2014/main" id="{57998A8D-9D4A-4C03-AC29-79CB51458CAF}"/>
                    </a:ext>
                  </a:extLst>
                </p:cNvPr>
                <p:cNvSpPr>
                  <a:spLocks/>
                </p:cNvSpPr>
                <p:nvPr/>
              </p:nvSpPr>
              <p:spPr bwMode="auto">
                <a:xfrm>
                  <a:off x="4190" y="1513"/>
                  <a:ext cx="22" cy="20"/>
                </a:xfrm>
                <a:custGeom>
                  <a:avLst/>
                  <a:gdLst>
                    <a:gd name="T0" fmla="*/ 9 w 15"/>
                    <a:gd name="T1" fmla="*/ 8 h 14"/>
                    <a:gd name="T2" fmla="*/ 0 w 15"/>
                    <a:gd name="T3" fmla="*/ 11 h 14"/>
                    <a:gd name="T4" fmla="*/ 13 w 15"/>
                    <a:gd name="T5" fmla="*/ 1 h 14"/>
                    <a:gd name="T6" fmla="*/ 9 w 15"/>
                    <a:gd name="T7" fmla="*/ 8 h 14"/>
                  </a:gdLst>
                  <a:ahLst/>
                  <a:cxnLst>
                    <a:cxn ang="0">
                      <a:pos x="T0" y="T1"/>
                    </a:cxn>
                    <a:cxn ang="0">
                      <a:pos x="T2" y="T3"/>
                    </a:cxn>
                    <a:cxn ang="0">
                      <a:pos x="T4" y="T5"/>
                    </a:cxn>
                    <a:cxn ang="0">
                      <a:pos x="T6" y="T7"/>
                    </a:cxn>
                  </a:cxnLst>
                  <a:rect l="0" t="0" r="r" b="b"/>
                  <a:pathLst>
                    <a:path w="15" h="14">
                      <a:moveTo>
                        <a:pt x="9" y="8"/>
                      </a:moveTo>
                      <a:cubicBezTo>
                        <a:pt x="5" y="12"/>
                        <a:pt x="0" y="14"/>
                        <a:pt x="0" y="11"/>
                      </a:cubicBezTo>
                      <a:cubicBezTo>
                        <a:pt x="0" y="8"/>
                        <a:pt x="9" y="0"/>
                        <a:pt x="13" y="1"/>
                      </a:cubicBezTo>
                      <a:cubicBezTo>
                        <a:pt x="15" y="1"/>
                        <a:pt x="12" y="5"/>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7" name="Freeform 280">
                  <a:extLst>
                    <a:ext uri="{FF2B5EF4-FFF2-40B4-BE49-F238E27FC236}">
                      <a16:creationId xmlns:a16="http://schemas.microsoft.com/office/drawing/2014/main" id="{2230C56B-3D4E-41F4-9E92-D3BB28D5352B}"/>
                    </a:ext>
                  </a:extLst>
                </p:cNvPr>
                <p:cNvSpPr>
                  <a:spLocks/>
                </p:cNvSpPr>
                <p:nvPr/>
              </p:nvSpPr>
              <p:spPr bwMode="auto">
                <a:xfrm>
                  <a:off x="4306" y="1427"/>
                  <a:ext cx="22" cy="15"/>
                </a:xfrm>
                <a:custGeom>
                  <a:avLst/>
                  <a:gdLst>
                    <a:gd name="T0" fmla="*/ 8 w 15"/>
                    <a:gd name="T1" fmla="*/ 5 h 10"/>
                    <a:gd name="T2" fmla="*/ 0 w 15"/>
                    <a:gd name="T3" fmla="*/ 8 h 10"/>
                    <a:gd name="T4" fmla="*/ 14 w 15"/>
                    <a:gd name="T5" fmla="*/ 0 h 10"/>
                    <a:gd name="T6" fmla="*/ 8 w 15"/>
                    <a:gd name="T7" fmla="*/ 5 h 10"/>
                  </a:gdLst>
                  <a:ahLst/>
                  <a:cxnLst>
                    <a:cxn ang="0">
                      <a:pos x="T0" y="T1"/>
                    </a:cxn>
                    <a:cxn ang="0">
                      <a:pos x="T2" y="T3"/>
                    </a:cxn>
                    <a:cxn ang="0">
                      <a:pos x="T4" y="T5"/>
                    </a:cxn>
                    <a:cxn ang="0">
                      <a:pos x="T6" y="T7"/>
                    </a:cxn>
                  </a:cxnLst>
                  <a:rect l="0" t="0" r="r" b="b"/>
                  <a:pathLst>
                    <a:path w="15" h="10">
                      <a:moveTo>
                        <a:pt x="8" y="5"/>
                      </a:moveTo>
                      <a:cubicBezTo>
                        <a:pt x="4" y="8"/>
                        <a:pt x="0" y="10"/>
                        <a:pt x="0" y="8"/>
                      </a:cubicBezTo>
                      <a:cubicBezTo>
                        <a:pt x="0" y="7"/>
                        <a:pt x="11" y="0"/>
                        <a:pt x="14" y="0"/>
                      </a:cubicBezTo>
                      <a:cubicBezTo>
                        <a:pt x="15" y="1"/>
                        <a:pt x="11" y="4"/>
                        <a:pt x="8"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8" name="Freeform 281">
                  <a:extLst>
                    <a:ext uri="{FF2B5EF4-FFF2-40B4-BE49-F238E27FC236}">
                      <a16:creationId xmlns:a16="http://schemas.microsoft.com/office/drawing/2014/main" id="{F1070E44-9D70-4860-B466-E79DFD8DECC2}"/>
                    </a:ext>
                  </a:extLst>
                </p:cNvPr>
                <p:cNvSpPr>
                  <a:spLocks/>
                </p:cNvSpPr>
                <p:nvPr/>
              </p:nvSpPr>
              <p:spPr bwMode="auto">
                <a:xfrm>
                  <a:off x="4265" y="1454"/>
                  <a:ext cx="24" cy="15"/>
                </a:xfrm>
                <a:custGeom>
                  <a:avLst/>
                  <a:gdLst>
                    <a:gd name="T0" fmla="*/ 9 w 16"/>
                    <a:gd name="T1" fmla="*/ 6 h 11"/>
                    <a:gd name="T2" fmla="*/ 0 w 16"/>
                    <a:gd name="T3" fmla="*/ 9 h 11"/>
                    <a:gd name="T4" fmla="*/ 14 w 16"/>
                    <a:gd name="T5" fmla="*/ 0 h 11"/>
                    <a:gd name="T6" fmla="*/ 9 w 16"/>
                    <a:gd name="T7" fmla="*/ 6 h 11"/>
                  </a:gdLst>
                  <a:ahLst/>
                  <a:cxnLst>
                    <a:cxn ang="0">
                      <a:pos x="T0" y="T1"/>
                    </a:cxn>
                    <a:cxn ang="0">
                      <a:pos x="T2" y="T3"/>
                    </a:cxn>
                    <a:cxn ang="0">
                      <a:pos x="T4" y="T5"/>
                    </a:cxn>
                    <a:cxn ang="0">
                      <a:pos x="T6" y="T7"/>
                    </a:cxn>
                  </a:cxnLst>
                  <a:rect l="0" t="0" r="r" b="b"/>
                  <a:pathLst>
                    <a:path w="16" h="11">
                      <a:moveTo>
                        <a:pt x="9" y="6"/>
                      </a:moveTo>
                      <a:cubicBezTo>
                        <a:pt x="4" y="9"/>
                        <a:pt x="0" y="11"/>
                        <a:pt x="0" y="9"/>
                      </a:cubicBezTo>
                      <a:cubicBezTo>
                        <a:pt x="1" y="7"/>
                        <a:pt x="11" y="0"/>
                        <a:pt x="14" y="0"/>
                      </a:cubicBezTo>
                      <a:cubicBezTo>
                        <a:pt x="16" y="1"/>
                        <a:pt x="12"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9" name="Freeform 282">
                  <a:extLst>
                    <a:ext uri="{FF2B5EF4-FFF2-40B4-BE49-F238E27FC236}">
                      <a16:creationId xmlns:a16="http://schemas.microsoft.com/office/drawing/2014/main" id="{06728816-F194-4598-9569-906CF6B160C7}"/>
                    </a:ext>
                  </a:extLst>
                </p:cNvPr>
                <p:cNvSpPr>
                  <a:spLocks/>
                </p:cNvSpPr>
                <p:nvPr/>
              </p:nvSpPr>
              <p:spPr bwMode="auto">
                <a:xfrm>
                  <a:off x="4186" y="1533"/>
                  <a:ext cx="22" cy="21"/>
                </a:xfrm>
                <a:custGeom>
                  <a:avLst/>
                  <a:gdLst>
                    <a:gd name="T0" fmla="*/ 10 w 15"/>
                    <a:gd name="T1" fmla="*/ 8 h 14"/>
                    <a:gd name="T2" fmla="*/ 0 w 15"/>
                    <a:gd name="T3" fmla="*/ 12 h 14"/>
                    <a:gd name="T4" fmla="*/ 13 w 15"/>
                    <a:gd name="T5" fmla="*/ 0 h 14"/>
                    <a:gd name="T6" fmla="*/ 10 w 15"/>
                    <a:gd name="T7" fmla="*/ 8 h 14"/>
                  </a:gdLst>
                  <a:ahLst/>
                  <a:cxnLst>
                    <a:cxn ang="0">
                      <a:pos x="T0" y="T1"/>
                    </a:cxn>
                    <a:cxn ang="0">
                      <a:pos x="T2" y="T3"/>
                    </a:cxn>
                    <a:cxn ang="0">
                      <a:pos x="T4" y="T5"/>
                    </a:cxn>
                    <a:cxn ang="0">
                      <a:pos x="T6" y="T7"/>
                    </a:cxn>
                  </a:cxnLst>
                  <a:rect l="0" t="0" r="r" b="b"/>
                  <a:pathLst>
                    <a:path w="15" h="14">
                      <a:moveTo>
                        <a:pt x="10" y="8"/>
                      </a:moveTo>
                      <a:cubicBezTo>
                        <a:pt x="6" y="12"/>
                        <a:pt x="1" y="14"/>
                        <a:pt x="0" y="12"/>
                      </a:cubicBezTo>
                      <a:cubicBezTo>
                        <a:pt x="0" y="8"/>
                        <a:pt x="9" y="0"/>
                        <a:pt x="13" y="0"/>
                      </a:cubicBezTo>
                      <a:cubicBezTo>
                        <a:pt x="15" y="1"/>
                        <a:pt x="13" y="5"/>
                        <a:pt x="10"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0" name="Freeform 283">
                  <a:extLst>
                    <a:ext uri="{FF2B5EF4-FFF2-40B4-BE49-F238E27FC236}">
                      <a16:creationId xmlns:a16="http://schemas.microsoft.com/office/drawing/2014/main" id="{911FDD09-BF20-4FE0-8226-8E112F58878A}"/>
                    </a:ext>
                  </a:extLst>
                </p:cNvPr>
                <p:cNvSpPr>
                  <a:spLocks/>
                </p:cNvSpPr>
                <p:nvPr/>
              </p:nvSpPr>
              <p:spPr bwMode="auto">
                <a:xfrm>
                  <a:off x="4154" y="1569"/>
                  <a:ext cx="20" cy="22"/>
                </a:xfrm>
                <a:custGeom>
                  <a:avLst/>
                  <a:gdLst>
                    <a:gd name="T0" fmla="*/ 9 w 14"/>
                    <a:gd name="T1" fmla="*/ 8 h 15"/>
                    <a:gd name="T2" fmla="*/ 0 w 14"/>
                    <a:gd name="T3" fmla="*/ 12 h 15"/>
                    <a:gd name="T4" fmla="*/ 12 w 14"/>
                    <a:gd name="T5" fmla="*/ 0 h 15"/>
                    <a:gd name="T6" fmla="*/ 9 w 14"/>
                    <a:gd name="T7" fmla="*/ 8 h 15"/>
                  </a:gdLst>
                  <a:ahLst/>
                  <a:cxnLst>
                    <a:cxn ang="0">
                      <a:pos x="T0" y="T1"/>
                    </a:cxn>
                    <a:cxn ang="0">
                      <a:pos x="T2" y="T3"/>
                    </a:cxn>
                    <a:cxn ang="0">
                      <a:pos x="T4" y="T5"/>
                    </a:cxn>
                    <a:cxn ang="0">
                      <a:pos x="T6" y="T7"/>
                    </a:cxn>
                  </a:cxnLst>
                  <a:rect l="0" t="0" r="r" b="b"/>
                  <a:pathLst>
                    <a:path w="14" h="15">
                      <a:moveTo>
                        <a:pt x="9" y="8"/>
                      </a:moveTo>
                      <a:cubicBezTo>
                        <a:pt x="5" y="13"/>
                        <a:pt x="0" y="15"/>
                        <a:pt x="0" y="12"/>
                      </a:cubicBezTo>
                      <a:cubicBezTo>
                        <a:pt x="0" y="8"/>
                        <a:pt x="7" y="0"/>
                        <a:pt x="12" y="0"/>
                      </a:cubicBezTo>
                      <a:cubicBezTo>
                        <a:pt x="14" y="1"/>
                        <a:pt x="12" y="6"/>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1" name="Freeform 284">
                  <a:extLst>
                    <a:ext uri="{FF2B5EF4-FFF2-40B4-BE49-F238E27FC236}">
                      <a16:creationId xmlns:a16="http://schemas.microsoft.com/office/drawing/2014/main" id="{33A6950B-DED7-428B-BB8E-851100F7B457}"/>
                    </a:ext>
                  </a:extLst>
                </p:cNvPr>
                <p:cNvSpPr>
                  <a:spLocks/>
                </p:cNvSpPr>
                <p:nvPr/>
              </p:nvSpPr>
              <p:spPr bwMode="auto">
                <a:xfrm>
                  <a:off x="4258" y="1469"/>
                  <a:ext cx="22" cy="16"/>
                </a:xfrm>
                <a:custGeom>
                  <a:avLst/>
                  <a:gdLst>
                    <a:gd name="T0" fmla="*/ 8 w 15"/>
                    <a:gd name="T1" fmla="*/ 6 h 11"/>
                    <a:gd name="T2" fmla="*/ 0 w 15"/>
                    <a:gd name="T3" fmla="*/ 10 h 11"/>
                    <a:gd name="T4" fmla="*/ 13 w 15"/>
                    <a:gd name="T5" fmla="*/ 0 h 11"/>
                    <a:gd name="T6" fmla="*/ 8 w 15"/>
                    <a:gd name="T7" fmla="*/ 6 h 11"/>
                  </a:gdLst>
                  <a:ahLst/>
                  <a:cxnLst>
                    <a:cxn ang="0">
                      <a:pos x="T0" y="T1"/>
                    </a:cxn>
                    <a:cxn ang="0">
                      <a:pos x="T2" y="T3"/>
                    </a:cxn>
                    <a:cxn ang="0">
                      <a:pos x="T4" y="T5"/>
                    </a:cxn>
                    <a:cxn ang="0">
                      <a:pos x="T6" y="T7"/>
                    </a:cxn>
                  </a:cxnLst>
                  <a:rect l="0" t="0" r="r" b="b"/>
                  <a:pathLst>
                    <a:path w="15" h="11">
                      <a:moveTo>
                        <a:pt x="8" y="6"/>
                      </a:moveTo>
                      <a:cubicBezTo>
                        <a:pt x="4" y="10"/>
                        <a:pt x="0" y="11"/>
                        <a:pt x="0" y="10"/>
                      </a:cubicBezTo>
                      <a:cubicBezTo>
                        <a:pt x="0" y="7"/>
                        <a:pt x="9" y="0"/>
                        <a:pt x="13" y="0"/>
                      </a:cubicBezTo>
                      <a:cubicBezTo>
                        <a:pt x="15" y="1"/>
                        <a:pt x="11" y="4"/>
                        <a:pt x="8"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2" name="Freeform 285">
                  <a:extLst>
                    <a:ext uri="{FF2B5EF4-FFF2-40B4-BE49-F238E27FC236}">
                      <a16:creationId xmlns:a16="http://schemas.microsoft.com/office/drawing/2014/main" id="{97B6E34C-6F1B-41A6-90FA-BE640A9019CD}"/>
                    </a:ext>
                  </a:extLst>
                </p:cNvPr>
                <p:cNvSpPr>
                  <a:spLocks/>
                </p:cNvSpPr>
                <p:nvPr/>
              </p:nvSpPr>
              <p:spPr bwMode="auto">
                <a:xfrm>
                  <a:off x="4221" y="1500"/>
                  <a:ext cx="21" cy="19"/>
                </a:xfrm>
                <a:custGeom>
                  <a:avLst/>
                  <a:gdLst>
                    <a:gd name="T0" fmla="*/ 10 w 15"/>
                    <a:gd name="T1" fmla="*/ 7 h 13"/>
                    <a:gd name="T2" fmla="*/ 0 w 15"/>
                    <a:gd name="T3" fmla="*/ 11 h 13"/>
                    <a:gd name="T4" fmla="*/ 13 w 15"/>
                    <a:gd name="T5" fmla="*/ 0 h 13"/>
                    <a:gd name="T6" fmla="*/ 10 w 15"/>
                    <a:gd name="T7" fmla="*/ 7 h 13"/>
                  </a:gdLst>
                  <a:ahLst/>
                  <a:cxnLst>
                    <a:cxn ang="0">
                      <a:pos x="T0" y="T1"/>
                    </a:cxn>
                    <a:cxn ang="0">
                      <a:pos x="T2" y="T3"/>
                    </a:cxn>
                    <a:cxn ang="0">
                      <a:pos x="T4" y="T5"/>
                    </a:cxn>
                    <a:cxn ang="0">
                      <a:pos x="T6" y="T7"/>
                    </a:cxn>
                  </a:cxnLst>
                  <a:rect l="0" t="0" r="r" b="b"/>
                  <a:pathLst>
                    <a:path w="15" h="13">
                      <a:moveTo>
                        <a:pt x="10" y="7"/>
                      </a:moveTo>
                      <a:cubicBezTo>
                        <a:pt x="5" y="11"/>
                        <a:pt x="0" y="13"/>
                        <a:pt x="0" y="11"/>
                      </a:cubicBezTo>
                      <a:cubicBezTo>
                        <a:pt x="1" y="8"/>
                        <a:pt x="10" y="0"/>
                        <a:pt x="13" y="0"/>
                      </a:cubicBezTo>
                      <a:cubicBezTo>
                        <a:pt x="15" y="1"/>
                        <a:pt x="12" y="5"/>
                        <a:pt x="10"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3" name="Freeform 286">
                  <a:extLst>
                    <a:ext uri="{FF2B5EF4-FFF2-40B4-BE49-F238E27FC236}">
                      <a16:creationId xmlns:a16="http://schemas.microsoft.com/office/drawing/2014/main" id="{FD827542-907F-43A6-95A2-743A484FC4D2}"/>
                    </a:ext>
                  </a:extLst>
                </p:cNvPr>
                <p:cNvSpPr>
                  <a:spLocks/>
                </p:cNvSpPr>
                <p:nvPr/>
              </p:nvSpPr>
              <p:spPr bwMode="auto">
                <a:xfrm>
                  <a:off x="4294" y="1442"/>
                  <a:ext cx="23" cy="14"/>
                </a:xfrm>
                <a:custGeom>
                  <a:avLst/>
                  <a:gdLst>
                    <a:gd name="T0" fmla="*/ 9 w 16"/>
                    <a:gd name="T1" fmla="*/ 6 h 10"/>
                    <a:gd name="T2" fmla="*/ 1 w 16"/>
                    <a:gd name="T3" fmla="*/ 9 h 10"/>
                    <a:gd name="T4" fmla="*/ 14 w 16"/>
                    <a:gd name="T5" fmla="*/ 0 h 10"/>
                    <a:gd name="T6" fmla="*/ 9 w 16"/>
                    <a:gd name="T7" fmla="*/ 6 h 10"/>
                  </a:gdLst>
                  <a:ahLst/>
                  <a:cxnLst>
                    <a:cxn ang="0">
                      <a:pos x="T0" y="T1"/>
                    </a:cxn>
                    <a:cxn ang="0">
                      <a:pos x="T2" y="T3"/>
                    </a:cxn>
                    <a:cxn ang="0">
                      <a:pos x="T4" y="T5"/>
                    </a:cxn>
                    <a:cxn ang="0">
                      <a:pos x="T6" y="T7"/>
                    </a:cxn>
                  </a:cxnLst>
                  <a:rect l="0" t="0" r="r" b="b"/>
                  <a:pathLst>
                    <a:path w="16" h="10">
                      <a:moveTo>
                        <a:pt x="9" y="6"/>
                      </a:moveTo>
                      <a:cubicBezTo>
                        <a:pt x="5" y="9"/>
                        <a:pt x="0" y="10"/>
                        <a:pt x="1" y="9"/>
                      </a:cubicBezTo>
                      <a:cubicBezTo>
                        <a:pt x="1" y="6"/>
                        <a:pt x="11" y="0"/>
                        <a:pt x="14" y="0"/>
                      </a:cubicBezTo>
                      <a:cubicBezTo>
                        <a:pt x="16" y="1"/>
                        <a:pt x="12"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4" name="Freeform 287">
                  <a:extLst>
                    <a:ext uri="{FF2B5EF4-FFF2-40B4-BE49-F238E27FC236}">
                      <a16:creationId xmlns:a16="http://schemas.microsoft.com/office/drawing/2014/main" id="{E04EEEAC-2CB5-4050-B2E8-DF36856B71E5}"/>
                    </a:ext>
                  </a:extLst>
                </p:cNvPr>
                <p:cNvSpPr>
                  <a:spLocks/>
                </p:cNvSpPr>
                <p:nvPr/>
              </p:nvSpPr>
              <p:spPr bwMode="auto">
                <a:xfrm>
                  <a:off x="4187" y="1555"/>
                  <a:ext cx="22" cy="20"/>
                </a:xfrm>
                <a:custGeom>
                  <a:avLst/>
                  <a:gdLst>
                    <a:gd name="T0" fmla="*/ 10 w 15"/>
                    <a:gd name="T1" fmla="*/ 7 h 14"/>
                    <a:gd name="T2" fmla="*/ 1 w 15"/>
                    <a:gd name="T3" fmla="*/ 11 h 14"/>
                    <a:gd name="T4" fmla="*/ 12 w 15"/>
                    <a:gd name="T5" fmla="*/ 0 h 14"/>
                    <a:gd name="T6" fmla="*/ 10 w 15"/>
                    <a:gd name="T7" fmla="*/ 7 h 14"/>
                  </a:gdLst>
                  <a:ahLst/>
                  <a:cxnLst>
                    <a:cxn ang="0">
                      <a:pos x="T0" y="T1"/>
                    </a:cxn>
                    <a:cxn ang="0">
                      <a:pos x="T2" y="T3"/>
                    </a:cxn>
                    <a:cxn ang="0">
                      <a:pos x="T4" y="T5"/>
                    </a:cxn>
                    <a:cxn ang="0">
                      <a:pos x="T6" y="T7"/>
                    </a:cxn>
                  </a:cxnLst>
                  <a:rect l="0" t="0" r="r" b="b"/>
                  <a:pathLst>
                    <a:path w="15" h="14">
                      <a:moveTo>
                        <a:pt x="10" y="7"/>
                      </a:moveTo>
                      <a:cubicBezTo>
                        <a:pt x="6" y="12"/>
                        <a:pt x="1" y="14"/>
                        <a:pt x="1" y="11"/>
                      </a:cubicBezTo>
                      <a:cubicBezTo>
                        <a:pt x="0" y="8"/>
                        <a:pt x="8" y="0"/>
                        <a:pt x="12" y="0"/>
                      </a:cubicBezTo>
                      <a:cubicBezTo>
                        <a:pt x="15" y="1"/>
                        <a:pt x="13" y="5"/>
                        <a:pt x="10"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5" name="Freeform 288">
                  <a:extLst>
                    <a:ext uri="{FF2B5EF4-FFF2-40B4-BE49-F238E27FC236}">
                      <a16:creationId xmlns:a16="http://schemas.microsoft.com/office/drawing/2014/main" id="{8096DA59-53B3-47F8-8B36-7C540062AD78}"/>
                    </a:ext>
                  </a:extLst>
                </p:cNvPr>
                <p:cNvSpPr>
                  <a:spLocks/>
                </p:cNvSpPr>
                <p:nvPr/>
              </p:nvSpPr>
              <p:spPr bwMode="auto">
                <a:xfrm>
                  <a:off x="4254" y="1487"/>
                  <a:ext cx="22" cy="17"/>
                </a:xfrm>
                <a:custGeom>
                  <a:avLst/>
                  <a:gdLst>
                    <a:gd name="T0" fmla="*/ 9 w 15"/>
                    <a:gd name="T1" fmla="*/ 7 h 12"/>
                    <a:gd name="T2" fmla="*/ 0 w 15"/>
                    <a:gd name="T3" fmla="*/ 10 h 12"/>
                    <a:gd name="T4" fmla="*/ 13 w 15"/>
                    <a:gd name="T5" fmla="*/ 0 h 12"/>
                    <a:gd name="T6" fmla="*/ 9 w 15"/>
                    <a:gd name="T7" fmla="*/ 7 h 12"/>
                  </a:gdLst>
                  <a:ahLst/>
                  <a:cxnLst>
                    <a:cxn ang="0">
                      <a:pos x="T0" y="T1"/>
                    </a:cxn>
                    <a:cxn ang="0">
                      <a:pos x="T2" y="T3"/>
                    </a:cxn>
                    <a:cxn ang="0">
                      <a:pos x="T4" y="T5"/>
                    </a:cxn>
                    <a:cxn ang="0">
                      <a:pos x="T6" y="T7"/>
                    </a:cxn>
                  </a:cxnLst>
                  <a:rect l="0" t="0" r="r" b="b"/>
                  <a:pathLst>
                    <a:path w="15" h="12">
                      <a:moveTo>
                        <a:pt x="9" y="7"/>
                      </a:moveTo>
                      <a:cubicBezTo>
                        <a:pt x="5" y="10"/>
                        <a:pt x="0" y="12"/>
                        <a:pt x="0" y="10"/>
                      </a:cubicBezTo>
                      <a:cubicBezTo>
                        <a:pt x="0" y="7"/>
                        <a:pt x="9" y="0"/>
                        <a:pt x="13" y="0"/>
                      </a:cubicBezTo>
                      <a:cubicBezTo>
                        <a:pt x="15" y="1"/>
                        <a:pt x="11" y="4"/>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6" name="Freeform 289">
                  <a:extLst>
                    <a:ext uri="{FF2B5EF4-FFF2-40B4-BE49-F238E27FC236}">
                      <a16:creationId xmlns:a16="http://schemas.microsoft.com/office/drawing/2014/main" id="{AB5B6141-F926-4495-A130-5598FB82C723}"/>
                    </a:ext>
                  </a:extLst>
                </p:cNvPr>
                <p:cNvSpPr>
                  <a:spLocks/>
                </p:cNvSpPr>
                <p:nvPr/>
              </p:nvSpPr>
              <p:spPr bwMode="auto">
                <a:xfrm>
                  <a:off x="4221" y="1519"/>
                  <a:ext cx="20" cy="20"/>
                </a:xfrm>
                <a:custGeom>
                  <a:avLst/>
                  <a:gdLst>
                    <a:gd name="T0" fmla="*/ 9 w 14"/>
                    <a:gd name="T1" fmla="*/ 8 h 14"/>
                    <a:gd name="T2" fmla="*/ 0 w 14"/>
                    <a:gd name="T3" fmla="*/ 11 h 14"/>
                    <a:gd name="T4" fmla="*/ 12 w 14"/>
                    <a:gd name="T5" fmla="*/ 1 h 14"/>
                    <a:gd name="T6" fmla="*/ 9 w 14"/>
                    <a:gd name="T7" fmla="*/ 8 h 14"/>
                  </a:gdLst>
                  <a:ahLst/>
                  <a:cxnLst>
                    <a:cxn ang="0">
                      <a:pos x="T0" y="T1"/>
                    </a:cxn>
                    <a:cxn ang="0">
                      <a:pos x="T2" y="T3"/>
                    </a:cxn>
                    <a:cxn ang="0">
                      <a:pos x="T4" y="T5"/>
                    </a:cxn>
                    <a:cxn ang="0">
                      <a:pos x="T6" y="T7"/>
                    </a:cxn>
                  </a:cxnLst>
                  <a:rect l="0" t="0" r="r" b="b"/>
                  <a:pathLst>
                    <a:path w="14" h="14">
                      <a:moveTo>
                        <a:pt x="9" y="8"/>
                      </a:moveTo>
                      <a:cubicBezTo>
                        <a:pt x="5" y="12"/>
                        <a:pt x="0" y="14"/>
                        <a:pt x="0" y="11"/>
                      </a:cubicBezTo>
                      <a:cubicBezTo>
                        <a:pt x="0" y="8"/>
                        <a:pt x="8" y="0"/>
                        <a:pt x="12" y="1"/>
                      </a:cubicBezTo>
                      <a:cubicBezTo>
                        <a:pt x="14" y="1"/>
                        <a:pt x="12" y="5"/>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7" name="Freeform 290">
                  <a:extLst>
                    <a:ext uri="{FF2B5EF4-FFF2-40B4-BE49-F238E27FC236}">
                      <a16:creationId xmlns:a16="http://schemas.microsoft.com/office/drawing/2014/main" id="{F2116161-FE18-4476-BCE7-7BB935140018}"/>
                    </a:ext>
                  </a:extLst>
                </p:cNvPr>
                <p:cNvSpPr>
                  <a:spLocks/>
                </p:cNvSpPr>
                <p:nvPr/>
              </p:nvSpPr>
              <p:spPr bwMode="auto">
                <a:xfrm>
                  <a:off x="4289" y="1458"/>
                  <a:ext cx="21" cy="16"/>
                </a:xfrm>
                <a:custGeom>
                  <a:avLst/>
                  <a:gdLst>
                    <a:gd name="T0" fmla="*/ 9 w 15"/>
                    <a:gd name="T1" fmla="*/ 6 h 11"/>
                    <a:gd name="T2" fmla="*/ 0 w 15"/>
                    <a:gd name="T3" fmla="*/ 9 h 11"/>
                    <a:gd name="T4" fmla="*/ 13 w 15"/>
                    <a:gd name="T5" fmla="*/ 0 h 11"/>
                    <a:gd name="T6" fmla="*/ 9 w 15"/>
                    <a:gd name="T7" fmla="*/ 6 h 11"/>
                  </a:gdLst>
                  <a:ahLst/>
                  <a:cxnLst>
                    <a:cxn ang="0">
                      <a:pos x="T0" y="T1"/>
                    </a:cxn>
                    <a:cxn ang="0">
                      <a:pos x="T2" y="T3"/>
                    </a:cxn>
                    <a:cxn ang="0">
                      <a:pos x="T4" y="T5"/>
                    </a:cxn>
                    <a:cxn ang="0">
                      <a:pos x="T6" y="T7"/>
                    </a:cxn>
                  </a:cxnLst>
                  <a:rect l="0" t="0" r="r" b="b"/>
                  <a:pathLst>
                    <a:path w="15" h="11">
                      <a:moveTo>
                        <a:pt x="9" y="6"/>
                      </a:moveTo>
                      <a:cubicBezTo>
                        <a:pt x="4" y="9"/>
                        <a:pt x="0" y="11"/>
                        <a:pt x="0" y="9"/>
                      </a:cubicBezTo>
                      <a:cubicBezTo>
                        <a:pt x="1" y="6"/>
                        <a:pt x="10" y="0"/>
                        <a:pt x="13" y="0"/>
                      </a:cubicBezTo>
                      <a:cubicBezTo>
                        <a:pt x="15" y="0"/>
                        <a:pt x="11"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8" name="Freeform 291">
                  <a:extLst>
                    <a:ext uri="{FF2B5EF4-FFF2-40B4-BE49-F238E27FC236}">
                      <a16:creationId xmlns:a16="http://schemas.microsoft.com/office/drawing/2014/main" id="{30F881AD-EBCE-4EDB-876C-6BDB953D0EE2}"/>
                    </a:ext>
                  </a:extLst>
                </p:cNvPr>
                <p:cNvSpPr>
                  <a:spLocks/>
                </p:cNvSpPr>
                <p:nvPr/>
              </p:nvSpPr>
              <p:spPr bwMode="auto">
                <a:xfrm>
                  <a:off x="4219" y="1539"/>
                  <a:ext cx="22" cy="20"/>
                </a:xfrm>
                <a:custGeom>
                  <a:avLst/>
                  <a:gdLst>
                    <a:gd name="T0" fmla="*/ 10 w 15"/>
                    <a:gd name="T1" fmla="*/ 7 h 14"/>
                    <a:gd name="T2" fmla="*/ 1 w 15"/>
                    <a:gd name="T3" fmla="*/ 11 h 14"/>
                    <a:gd name="T4" fmla="*/ 12 w 15"/>
                    <a:gd name="T5" fmla="*/ 0 h 14"/>
                    <a:gd name="T6" fmla="*/ 10 w 15"/>
                    <a:gd name="T7" fmla="*/ 7 h 14"/>
                  </a:gdLst>
                  <a:ahLst/>
                  <a:cxnLst>
                    <a:cxn ang="0">
                      <a:pos x="T0" y="T1"/>
                    </a:cxn>
                    <a:cxn ang="0">
                      <a:pos x="T2" y="T3"/>
                    </a:cxn>
                    <a:cxn ang="0">
                      <a:pos x="T4" y="T5"/>
                    </a:cxn>
                    <a:cxn ang="0">
                      <a:pos x="T6" y="T7"/>
                    </a:cxn>
                  </a:cxnLst>
                  <a:rect l="0" t="0" r="r" b="b"/>
                  <a:pathLst>
                    <a:path w="15" h="14">
                      <a:moveTo>
                        <a:pt x="10" y="7"/>
                      </a:moveTo>
                      <a:cubicBezTo>
                        <a:pt x="6" y="12"/>
                        <a:pt x="1" y="14"/>
                        <a:pt x="1" y="11"/>
                      </a:cubicBezTo>
                      <a:cubicBezTo>
                        <a:pt x="0" y="8"/>
                        <a:pt x="8" y="0"/>
                        <a:pt x="12" y="0"/>
                      </a:cubicBezTo>
                      <a:cubicBezTo>
                        <a:pt x="15" y="1"/>
                        <a:pt x="13" y="5"/>
                        <a:pt x="10"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9" name="Freeform 292">
                  <a:extLst>
                    <a:ext uri="{FF2B5EF4-FFF2-40B4-BE49-F238E27FC236}">
                      <a16:creationId xmlns:a16="http://schemas.microsoft.com/office/drawing/2014/main" id="{56B7B6C3-C646-4CB8-BBDC-C833BC322391}"/>
                    </a:ext>
                  </a:extLst>
                </p:cNvPr>
                <p:cNvSpPr>
                  <a:spLocks/>
                </p:cNvSpPr>
                <p:nvPr/>
              </p:nvSpPr>
              <p:spPr bwMode="auto">
                <a:xfrm>
                  <a:off x="4284" y="1474"/>
                  <a:ext cx="20" cy="17"/>
                </a:xfrm>
                <a:custGeom>
                  <a:avLst/>
                  <a:gdLst>
                    <a:gd name="T0" fmla="*/ 9 w 14"/>
                    <a:gd name="T1" fmla="*/ 6 h 12"/>
                    <a:gd name="T2" fmla="*/ 0 w 14"/>
                    <a:gd name="T3" fmla="*/ 10 h 12"/>
                    <a:gd name="T4" fmla="*/ 12 w 14"/>
                    <a:gd name="T5" fmla="*/ 0 h 12"/>
                    <a:gd name="T6" fmla="*/ 9 w 14"/>
                    <a:gd name="T7" fmla="*/ 6 h 12"/>
                  </a:gdLst>
                  <a:ahLst/>
                  <a:cxnLst>
                    <a:cxn ang="0">
                      <a:pos x="T0" y="T1"/>
                    </a:cxn>
                    <a:cxn ang="0">
                      <a:pos x="T2" y="T3"/>
                    </a:cxn>
                    <a:cxn ang="0">
                      <a:pos x="T4" y="T5"/>
                    </a:cxn>
                    <a:cxn ang="0">
                      <a:pos x="T6" y="T7"/>
                    </a:cxn>
                  </a:cxnLst>
                  <a:rect l="0" t="0" r="r" b="b"/>
                  <a:pathLst>
                    <a:path w="14" h="12">
                      <a:moveTo>
                        <a:pt x="9" y="6"/>
                      </a:moveTo>
                      <a:cubicBezTo>
                        <a:pt x="4" y="10"/>
                        <a:pt x="0" y="12"/>
                        <a:pt x="0" y="10"/>
                      </a:cubicBezTo>
                      <a:cubicBezTo>
                        <a:pt x="0" y="7"/>
                        <a:pt x="8" y="0"/>
                        <a:pt x="12" y="0"/>
                      </a:cubicBezTo>
                      <a:cubicBezTo>
                        <a:pt x="14" y="1"/>
                        <a:pt x="11"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0" name="Freeform 293">
                  <a:extLst>
                    <a:ext uri="{FF2B5EF4-FFF2-40B4-BE49-F238E27FC236}">
                      <a16:creationId xmlns:a16="http://schemas.microsoft.com/office/drawing/2014/main" id="{05FCCCB4-ED36-483C-81CD-E8232B3240D3}"/>
                    </a:ext>
                  </a:extLst>
                </p:cNvPr>
                <p:cNvSpPr>
                  <a:spLocks/>
                </p:cNvSpPr>
                <p:nvPr/>
              </p:nvSpPr>
              <p:spPr bwMode="auto">
                <a:xfrm>
                  <a:off x="4251" y="1504"/>
                  <a:ext cx="20" cy="21"/>
                </a:xfrm>
                <a:custGeom>
                  <a:avLst/>
                  <a:gdLst>
                    <a:gd name="T0" fmla="*/ 9 w 14"/>
                    <a:gd name="T1" fmla="*/ 7 h 14"/>
                    <a:gd name="T2" fmla="*/ 0 w 14"/>
                    <a:gd name="T3" fmla="*/ 11 h 14"/>
                    <a:gd name="T4" fmla="*/ 12 w 14"/>
                    <a:gd name="T5" fmla="*/ 1 h 14"/>
                    <a:gd name="T6" fmla="*/ 9 w 14"/>
                    <a:gd name="T7" fmla="*/ 7 h 14"/>
                  </a:gdLst>
                  <a:ahLst/>
                  <a:cxnLst>
                    <a:cxn ang="0">
                      <a:pos x="T0" y="T1"/>
                    </a:cxn>
                    <a:cxn ang="0">
                      <a:pos x="T2" y="T3"/>
                    </a:cxn>
                    <a:cxn ang="0">
                      <a:pos x="T4" y="T5"/>
                    </a:cxn>
                    <a:cxn ang="0">
                      <a:pos x="T6" y="T7"/>
                    </a:cxn>
                  </a:cxnLst>
                  <a:rect l="0" t="0" r="r" b="b"/>
                  <a:pathLst>
                    <a:path w="14" h="14">
                      <a:moveTo>
                        <a:pt x="9" y="7"/>
                      </a:moveTo>
                      <a:cubicBezTo>
                        <a:pt x="5" y="12"/>
                        <a:pt x="0" y="14"/>
                        <a:pt x="0" y="11"/>
                      </a:cubicBezTo>
                      <a:cubicBezTo>
                        <a:pt x="0" y="8"/>
                        <a:pt x="8" y="0"/>
                        <a:pt x="12" y="1"/>
                      </a:cubicBezTo>
                      <a:cubicBezTo>
                        <a:pt x="14" y="1"/>
                        <a:pt x="12" y="5"/>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1" name="Freeform 294">
                  <a:extLst>
                    <a:ext uri="{FF2B5EF4-FFF2-40B4-BE49-F238E27FC236}">
                      <a16:creationId xmlns:a16="http://schemas.microsoft.com/office/drawing/2014/main" id="{765A3480-2C7F-443B-83ED-3205809E5136}"/>
                    </a:ext>
                  </a:extLst>
                </p:cNvPr>
                <p:cNvSpPr>
                  <a:spLocks/>
                </p:cNvSpPr>
                <p:nvPr/>
              </p:nvSpPr>
              <p:spPr bwMode="auto">
                <a:xfrm>
                  <a:off x="4317" y="1445"/>
                  <a:ext cx="21" cy="16"/>
                </a:xfrm>
                <a:custGeom>
                  <a:avLst/>
                  <a:gdLst>
                    <a:gd name="T0" fmla="*/ 9 w 14"/>
                    <a:gd name="T1" fmla="*/ 6 h 11"/>
                    <a:gd name="T2" fmla="*/ 0 w 14"/>
                    <a:gd name="T3" fmla="*/ 9 h 11"/>
                    <a:gd name="T4" fmla="*/ 13 w 14"/>
                    <a:gd name="T5" fmla="*/ 1 h 11"/>
                    <a:gd name="T6" fmla="*/ 9 w 14"/>
                    <a:gd name="T7" fmla="*/ 6 h 11"/>
                  </a:gdLst>
                  <a:ahLst/>
                  <a:cxnLst>
                    <a:cxn ang="0">
                      <a:pos x="T0" y="T1"/>
                    </a:cxn>
                    <a:cxn ang="0">
                      <a:pos x="T2" y="T3"/>
                    </a:cxn>
                    <a:cxn ang="0">
                      <a:pos x="T4" y="T5"/>
                    </a:cxn>
                    <a:cxn ang="0">
                      <a:pos x="T6" y="T7"/>
                    </a:cxn>
                  </a:cxnLst>
                  <a:rect l="0" t="0" r="r" b="b"/>
                  <a:pathLst>
                    <a:path w="14" h="11">
                      <a:moveTo>
                        <a:pt x="9" y="6"/>
                      </a:moveTo>
                      <a:cubicBezTo>
                        <a:pt x="4" y="9"/>
                        <a:pt x="0" y="11"/>
                        <a:pt x="0" y="9"/>
                      </a:cubicBezTo>
                      <a:cubicBezTo>
                        <a:pt x="1" y="7"/>
                        <a:pt x="9" y="0"/>
                        <a:pt x="13" y="1"/>
                      </a:cubicBezTo>
                      <a:cubicBezTo>
                        <a:pt x="14" y="1"/>
                        <a:pt x="11"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2" name="Freeform 295">
                  <a:extLst>
                    <a:ext uri="{FF2B5EF4-FFF2-40B4-BE49-F238E27FC236}">
                      <a16:creationId xmlns:a16="http://schemas.microsoft.com/office/drawing/2014/main" id="{553F9D29-F5F0-4563-B6B9-A3C488E15D42}"/>
                    </a:ext>
                  </a:extLst>
                </p:cNvPr>
                <p:cNvSpPr>
                  <a:spLocks/>
                </p:cNvSpPr>
                <p:nvPr/>
              </p:nvSpPr>
              <p:spPr bwMode="auto">
                <a:xfrm>
                  <a:off x="4284" y="1491"/>
                  <a:ext cx="19" cy="19"/>
                </a:xfrm>
                <a:custGeom>
                  <a:avLst/>
                  <a:gdLst>
                    <a:gd name="T0" fmla="*/ 9 w 13"/>
                    <a:gd name="T1" fmla="*/ 6 h 13"/>
                    <a:gd name="T2" fmla="*/ 0 w 13"/>
                    <a:gd name="T3" fmla="*/ 10 h 13"/>
                    <a:gd name="T4" fmla="*/ 11 w 13"/>
                    <a:gd name="T5" fmla="*/ 0 h 13"/>
                    <a:gd name="T6" fmla="*/ 9 w 13"/>
                    <a:gd name="T7" fmla="*/ 6 h 13"/>
                  </a:gdLst>
                  <a:ahLst/>
                  <a:cxnLst>
                    <a:cxn ang="0">
                      <a:pos x="T0" y="T1"/>
                    </a:cxn>
                    <a:cxn ang="0">
                      <a:pos x="T2" y="T3"/>
                    </a:cxn>
                    <a:cxn ang="0">
                      <a:pos x="T4" y="T5"/>
                    </a:cxn>
                    <a:cxn ang="0">
                      <a:pos x="T6" y="T7"/>
                    </a:cxn>
                  </a:cxnLst>
                  <a:rect l="0" t="0" r="r" b="b"/>
                  <a:pathLst>
                    <a:path w="13" h="13">
                      <a:moveTo>
                        <a:pt x="9" y="6"/>
                      </a:moveTo>
                      <a:cubicBezTo>
                        <a:pt x="4" y="11"/>
                        <a:pt x="0" y="13"/>
                        <a:pt x="0" y="10"/>
                      </a:cubicBezTo>
                      <a:cubicBezTo>
                        <a:pt x="0" y="7"/>
                        <a:pt x="7" y="0"/>
                        <a:pt x="11" y="0"/>
                      </a:cubicBezTo>
                      <a:cubicBezTo>
                        <a:pt x="13" y="1"/>
                        <a:pt x="11"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3" name="Freeform 296">
                  <a:extLst>
                    <a:ext uri="{FF2B5EF4-FFF2-40B4-BE49-F238E27FC236}">
                      <a16:creationId xmlns:a16="http://schemas.microsoft.com/office/drawing/2014/main" id="{8A503237-1ED2-495D-B4C9-A6C0B786DD21}"/>
                    </a:ext>
                  </a:extLst>
                </p:cNvPr>
                <p:cNvSpPr>
                  <a:spLocks/>
                </p:cNvSpPr>
                <p:nvPr/>
              </p:nvSpPr>
              <p:spPr bwMode="auto">
                <a:xfrm>
                  <a:off x="4254" y="1525"/>
                  <a:ext cx="20" cy="18"/>
                </a:xfrm>
                <a:custGeom>
                  <a:avLst/>
                  <a:gdLst>
                    <a:gd name="T0" fmla="*/ 9 w 14"/>
                    <a:gd name="T1" fmla="*/ 7 h 13"/>
                    <a:gd name="T2" fmla="*/ 0 w 14"/>
                    <a:gd name="T3" fmla="*/ 11 h 13"/>
                    <a:gd name="T4" fmla="*/ 11 w 14"/>
                    <a:gd name="T5" fmla="*/ 0 h 13"/>
                    <a:gd name="T6" fmla="*/ 9 w 14"/>
                    <a:gd name="T7" fmla="*/ 7 h 13"/>
                  </a:gdLst>
                  <a:ahLst/>
                  <a:cxnLst>
                    <a:cxn ang="0">
                      <a:pos x="T0" y="T1"/>
                    </a:cxn>
                    <a:cxn ang="0">
                      <a:pos x="T2" y="T3"/>
                    </a:cxn>
                    <a:cxn ang="0">
                      <a:pos x="T4" y="T5"/>
                    </a:cxn>
                    <a:cxn ang="0">
                      <a:pos x="T6" y="T7"/>
                    </a:cxn>
                  </a:cxnLst>
                  <a:rect l="0" t="0" r="r" b="b"/>
                  <a:pathLst>
                    <a:path w="14" h="13">
                      <a:moveTo>
                        <a:pt x="9" y="7"/>
                      </a:moveTo>
                      <a:cubicBezTo>
                        <a:pt x="6" y="11"/>
                        <a:pt x="0" y="13"/>
                        <a:pt x="0" y="11"/>
                      </a:cubicBezTo>
                      <a:cubicBezTo>
                        <a:pt x="0" y="7"/>
                        <a:pt x="7" y="0"/>
                        <a:pt x="11" y="0"/>
                      </a:cubicBezTo>
                      <a:cubicBezTo>
                        <a:pt x="14" y="0"/>
                        <a:pt x="12" y="4"/>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4" name="Freeform 297">
                  <a:extLst>
                    <a:ext uri="{FF2B5EF4-FFF2-40B4-BE49-F238E27FC236}">
                      <a16:creationId xmlns:a16="http://schemas.microsoft.com/office/drawing/2014/main" id="{8691E1CB-7D12-4F12-8303-3D8EF153F3B9}"/>
                    </a:ext>
                  </a:extLst>
                </p:cNvPr>
                <p:cNvSpPr>
                  <a:spLocks/>
                </p:cNvSpPr>
                <p:nvPr/>
              </p:nvSpPr>
              <p:spPr bwMode="auto">
                <a:xfrm>
                  <a:off x="4346" y="1435"/>
                  <a:ext cx="21" cy="14"/>
                </a:xfrm>
                <a:custGeom>
                  <a:avLst/>
                  <a:gdLst>
                    <a:gd name="T0" fmla="*/ 8 w 14"/>
                    <a:gd name="T1" fmla="*/ 5 h 10"/>
                    <a:gd name="T2" fmla="*/ 0 w 14"/>
                    <a:gd name="T3" fmla="*/ 8 h 10"/>
                    <a:gd name="T4" fmla="*/ 12 w 14"/>
                    <a:gd name="T5" fmla="*/ 0 h 10"/>
                    <a:gd name="T6" fmla="*/ 8 w 14"/>
                    <a:gd name="T7" fmla="*/ 5 h 10"/>
                  </a:gdLst>
                  <a:ahLst/>
                  <a:cxnLst>
                    <a:cxn ang="0">
                      <a:pos x="T0" y="T1"/>
                    </a:cxn>
                    <a:cxn ang="0">
                      <a:pos x="T2" y="T3"/>
                    </a:cxn>
                    <a:cxn ang="0">
                      <a:pos x="T4" y="T5"/>
                    </a:cxn>
                    <a:cxn ang="0">
                      <a:pos x="T6" y="T7"/>
                    </a:cxn>
                  </a:cxnLst>
                  <a:rect l="0" t="0" r="r" b="b"/>
                  <a:pathLst>
                    <a:path w="14" h="10">
                      <a:moveTo>
                        <a:pt x="8" y="5"/>
                      </a:moveTo>
                      <a:cubicBezTo>
                        <a:pt x="4" y="8"/>
                        <a:pt x="0" y="10"/>
                        <a:pt x="0" y="8"/>
                      </a:cubicBezTo>
                      <a:cubicBezTo>
                        <a:pt x="1" y="6"/>
                        <a:pt x="9" y="0"/>
                        <a:pt x="12" y="0"/>
                      </a:cubicBezTo>
                      <a:cubicBezTo>
                        <a:pt x="14" y="0"/>
                        <a:pt x="11" y="3"/>
                        <a:pt x="8"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5" name="Freeform 298">
                  <a:extLst>
                    <a:ext uri="{FF2B5EF4-FFF2-40B4-BE49-F238E27FC236}">
                      <a16:creationId xmlns:a16="http://schemas.microsoft.com/office/drawing/2014/main" id="{C677933B-E7C0-47A1-9BBF-4B14CF21E6B1}"/>
                    </a:ext>
                  </a:extLst>
                </p:cNvPr>
                <p:cNvSpPr>
                  <a:spLocks/>
                </p:cNvSpPr>
                <p:nvPr/>
              </p:nvSpPr>
              <p:spPr bwMode="auto">
                <a:xfrm>
                  <a:off x="4315" y="1461"/>
                  <a:ext cx="20" cy="16"/>
                </a:xfrm>
                <a:custGeom>
                  <a:avLst/>
                  <a:gdLst>
                    <a:gd name="T0" fmla="*/ 9 w 14"/>
                    <a:gd name="T1" fmla="*/ 6 h 11"/>
                    <a:gd name="T2" fmla="*/ 0 w 14"/>
                    <a:gd name="T3" fmla="*/ 9 h 11"/>
                    <a:gd name="T4" fmla="*/ 12 w 14"/>
                    <a:gd name="T5" fmla="*/ 0 h 11"/>
                    <a:gd name="T6" fmla="*/ 9 w 14"/>
                    <a:gd name="T7" fmla="*/ 6 h 11"/>
                  </a:gdLst>
                  <a:ahLst/>
                  <a:cxnLst>
                    <a:cxn ang="0">
                      <a:pos x="T0" y="T1"/>
                    </a:cxn>
                    <a:cxn ang="0">
                      <a:pos x="T2" y="T3"/>
                    </a:cxn>
                    <a:cxn ang="0">
                      <a:pos x="T4" y="T5"/>
                    </a:cxn>
                    <a:cxn ang="0">
                      <a:pos x="T6" y="T7"/>
                    </a:cxn>
                  </a:cxnLst>
                  <a:rect l="0" t="0" r="r" b="b"/>
                  <a:pathLst>
                    <a:path w="14" h="11">
                      <a:moveTo>
                        <a:pt x="9" y="6"/>
                      </a:moveTo>
                      <a:cubicBezTo>
                        <a:pt x="5" y="10"/>
                        <a:pt x="0" y="11"/>
                        <a:pt x="0" y="9"/>
                      </a:cubicBezTo>
                      <a:cubicBezTo>
                        <a:pt x="0" y="7"/>
                        <a:pt x="8" y="0"/>
                        <a:pt x="12" y="0"/>
                      </a:cubicBezTo>
                      <a:cubicBezTo>
                        <a:pt x="14" y="1"/>
                        <a:pt x="11"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6" name="Freeform 299">
                  <a:extLst>
                    <a:ext uri="{FF2B5EF4-FFF2-40B4-BE49-F238E27FC236}">
                      <a16:creationId xmlns:a16="http://schemas.microsoft.com/office/drawing/2014/main" id="{44B6FC3A-F005-4800-90EA-F5D31F80FD6A}"/>
                    </a:ext>
                  </a:extLst>
                </p:cNvPr>
                <p:cNvSpPr>
                  <a:spLocks/>
                </p:cNvSpPr>
                <p:nvPr/>
              </p:nvSpPr>
              <p:spPr bwMode="auto">
                <a:xfrm>
                  <a:off x="4313" y="1477"/>
                  <a:ext cx="19" cy="19"/>
                </a:xfrm>
                <a:custGeom>
                  <a:avLst/>
                  <a:gdLst>
                    <a:gd name="T0" fmla="*/ 9 w 13"/>
                    <a:gd name="T1" fmla="*/ 7 h 13"/>
                    <a:gd name="T2" fmla="*/ 0 w 13"/>
                    <a:gd name="T3" fmla="*/ 10 h 13"/>
                    <a:gd name="T4" fmla="*/ 11 w 13"/>
                    <a:gd name="T5" fmla="*/ 1 h 13"/>
                    <a:gd name="T6" fmla="*/ 9 w 13"/>
                    <a:gd name="T7" fmla="*/ 7 h 13"/>
                  </a:gdLst>
                  <a:ahLst/>
                  <a:cxnLst>
                    <a:cxn ang="0">
                      <a:pos x="T0" y="T1"/>
                    </a:cxn>
                    <a:cxn ang="0">
                      <a:pos x="T2" y="T3"/>
                    </a:cxn>
                    <a:cxn ang="0">
                      <a:pos x="T4" y="T5"/>
                    </a:cxn>
                    <a:cxn ang="0">
                      <a:pos x="T6" y="T7"/>
                    </a:cxn>
                  </a:cxnLst>
                  <a:rect l="0" t="0" r="r" b="b"/>
                  <a:pathLst>
                    <a:path w="13" h="13">
                      <a:moveTo>
                        <a:pt x="9" y="7"/>
                      </a:moveTo>
                      <a:cubicBezTo>
                        <a:pt x="5" y="11"/>
                        <a:pt x="0" y="13"/>
                        <a:pt x="0" y="10"/>
                      </a:cubicBezTo>
                      <a:cubicBezTo>
                        <a:pt x="0" y="7"/>
                        <a:pt x="7" y="0"/>
                        <a:pt x="11" y="1"/>
                      </a:cubicBezTo>
                      <a:cubicBezTo>
                        <a:pt x="13" y="1"/>
                        <a:pt x="11" y="5"/>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7" name="Freeform 300">
                  <a:extLst>
                    <a:ext uri="{FF2B5EF4-FFF2-40B4-BE49-F238E27FC236}">
                      <a16:creationId xmlns:a16="http://schemas.microsoft.com/office/drawing/2014/main" id="{9942F898-E8F8-4C6C-86F8-1F7C0A0926DF}"/>
                    </a:ext>
                  </a:extLst>
                </p:cNvPr>
                <p:cNvSpPr>
                  <a:spLocks/>
                </p:cNvSpPr>
                <p:nvPr/>
              </p:nvSpPr>
              <p:spPr bwMode="auto">
                <a:xfrm>
                  <a:off x="4284" y="1509"/>
                  <a:ext cx="20" cy="20"/>
                </a:xfrm>
                <a:custGeom>
                  <a:avLst/>
                  <a:gdLst>
                    <a:gd name="T0" fmla="*/ 9 w 14"/>
                    <a:gd name="T1" fmla="*/ 7 h 14"/>
                    <a:gd name="T2" fmla="*/ 0 w 14"/>
                    <a:gd name="T3" fmla="*/ 11 h 14"/>
                    <a:gd name="T4" fmla="*/ 11 w 14"/>
                    <a:gd name="T5" fmla="*/ 0 h 14"/>
                    <a:gd name="T6" fmla="*/ 9 w 14"/>
                    <a:gd name="T7" fmla="*/ 7 h 14"/>
                  </a:gdLst>
                  <a:ahLst/>
                  <a:cxnLst>
                    <a:cxn ang="0">
                      <a:pos x="T0" y="T1"/>
                    </a:cxn>
                    <a:cxn ang="0">
                      <a:pos x="T2" y="T3"/>
                    </a:cxn>
                    <a:cxn ang="0">
                      <a:pos x="T4" y="T5"/>
                    </a:cxn>
                    <a:cxn ang="0">
                      <a:pos x="T6" y="T7"/>
                    </a:cxn>
                  </a:cxnLst>
                  <a:rect l="0" t="0" r="r" b="b"/>
                  <a:pathLst>
                    <a:path w="14" h="14">
                      <a:moveTo>
                        <a:pt x="9" y="7"/>
                      </a:moveTo>
                      <a:cubicBezTo>
                        <a:pt x="6" y="12"/>
                        <a:pt x="0" y="14"/>
                        <a:pt x="0" y="11"/>
                      </a:cubicBezTo>
                      <a:cubicBezTo>
                        <a:pt x="0" y="8"/>
                        <a:pt x="7" y="0"/>
                        <a:pt x="11" y="0"/>
                      </a:cubicBezTo>
                      <a:cubicBezTo>
                        <a:pt x="14" y="1"/>
                        <a:pt x="11" y="5"/>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8" name="Freeform 301">
                  <a:extLst>
                    <a:ext uri="{FF2B5EF4-FFF2-40B4-BE49-F238E27FC236}">
                      <a16:creationId xmlns:a16="http://schemas.microsoft.com/office/drawing/2014/main" id="{E803FAF7-060A-4BC4-A93F-AC15787FB7A8}"/>
                    </a:ext>
                  </a:extLst>
                </p:cNvPr>
                <p:cNvSpPr>
                  <a:spLocks/>
                </p:cNvSpPr>
                <p:nvPr/>
              </p:nvSpPr>
              <p:spPr bwMode="auto">
                <a:xfrm>
                  <a:off x="4342" y="1449"/>
                  <a:ext cx="19" cy="15"/>
                </a:xfrm>
                <a:custGeom>
                  <a:avLst/>
                  <a:gdLst>
                    <a:gd name="T0" fmla="*/ 8 w 13"/>
                    <a:gd name="T1" fmla="*/ 5 h 10"/>
                    <a:gd name="T2" fmla="*/ 0 w 13"/>
                    <a:gd name="T3" fmla="*/ 8 h 10"/>
                    <a:gd name="T4" fmla="*/ 11 w 13"/>
                    <a:gd name="T5" fmla="*/ 0 h 10"/>
                    <a:gd name="T6" fmla="*/ 8 w 13"/>
                    <a:gd name="T7" fmla="*/ 5 h 10"/>
                  </a:gdLst>
                  <a:ahLst/>
                  <a:cxnLst>
                    <a:cxn ang="0">
                      <a:pos x="T0" y="T1"/>
                    </a:cxn>
                    <a:cxn ang="0">
                      <a:pos x="T2" y="T3"/>
                    </a:cxn>
                    <a:cxn ang="0">
                      <a:pos x="T4" y="T5"/>
                    </a:cxn>
                    <a:cxn ang="0">
                      <a:pos x="T6" y="T7"/>
                    </a:cxn>
                  </a:cxnLst>
                  <a:rect l="0" t="0" r="r" b="b"/>
                  <a:pathLst>
                    <a:path w="13" h="10">
                      <a:moveTo>
                        <a:pt x="8" y="5"/>
                      </a:moveTo>
                      <a:cubicBezTo>
                        <a:pt x="5" y="9"/>
                        <a:pt x="0" y="10"/>
                        <a:pt x="0" y="8"/>
                      </a:cubicBezTo>
                      <a:cubicBezTo>
                        <a:pt x="0" y="6"/>
                        <a:pt x="8" y="0"/>
                        <a:pt x="11" y="0"/>
                      </a:cubicBezTo>
                      <a:cubicBezTo>
                        <a:pt x="13" y="0"/>
                        <a:pt x="11" y="3"/>
                        <a:pt x="8"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9" name="Freeform 302">
                  <a:extLst>
                    <a:ext uri="{FF2B5EF4-FFF2-40B4-BE49-F238E27FC236}">
                      <a16:creationId xmlns:a16="http://schemas.microsoft.com/office/drawing/2014/main" id="{A89D6467-42B2-4D97-901C-220901412F76}"/>
                    </a:ext>
                  </a:extLst>
                </p:cNvPr>
                <p:cNvSpPr>
                  <a:spLocks/>
                </p:cNvSpPr>
                <p:nvPr/>
              </p:nvSpPr>
              <p:spPr bwMode="auto">
                <a:xfrm>
                  <a:off x="4265" y="1565"/>
                  <a:ext cx="21" cy="22"/>
                </a:xfrm>
                <a:custGeom>
                  <a:avLst/>
                  <a:gdLst>
                    <a:gd name="T0" fmla="*/ 11 w 14"/>
                    <a:gd name="T1" fmla="*/ 7 h 15"/>
                    <a:gd name="T2" fmla="*/ 0 w 14"/>
                    <a:gd name="T3" fmla="*/ 11 h 15"/>
                    <a:gd name="T4" fmla="*/ 11 w 14"/>
                    <a:gd name="T5" fmla="*/ 0 h 15"/>
                    <a:gd name="T6" fmla="*/ 11 w 14"/>
                    <a:gd name="T7" fmla="*/ 7 h 15"/>
                  </a:gdLst>
                  <a:ahLst/>
                  <a:cxnLst>
                    <a:cxn ang="0">
                      <a:pos x="T0" y="T1"/>
                    </a:cxn>
                    <a:cxn ang="0">
                      <a:pos x="T2" y="T3"/>
                    </a:cxn>
                    <a:cxn ang="0">
                      <a:pos x="T4" y="T5"/>
                    </a:cxn>
                    <a:cxn ang="0">
                      <a:pos x="T6" y="T7"/>
                    </a:cxn>
                  </a:cxnLst>
                  <a:rect l="0" t="0" r="r" b="b"/>
                  <a:pathLst>
                    <a:path w="14" h="15">
                      <a:moveTo>
                        <a:pt x="11" y="7"/>
                      </a:moveTo>
                      <a:cubicBezTo>
                        <a:pt x="7" y="13"/>
                        <a:pt x="1" y="15"/>
                        <a:pt x="0" y="11"/>
                      </a:cubicBezTo>
                      <a:cubicBezTo>
                        <a:pt x="0" y="7"/>
                        <a:pt x="6" y="0"/>
                        <a:pt x="11" y="0"/>
                      </a:cubicBezTo>
                      <a:cubicBezTo>
                        <a:pt x="14" y="0"/>
                        <a:pt x="13" y="5"/>
                        <a:pt x="11"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0" name="Freeform 303">
                  <a:extLst>
                    <a:ext uri="{FF2B5EF4-FFF2-40B4-BE49-F238E27FC236}">
                      <a16:creationId xmlns:a16="http://schemas.microsoft.com/office/drawing/2014/main" id="{F5656C57-93EE-4659-AF17-6CA5D99B8FB1}"/>
                    </a:ext>
                  </a:extLst>
                </p:cNvPr>
                <p:cNvSpPr>
                  <a:spLocks/>
                </p:cNvSpPr>
                <p:nvPr/>
              </p:nvSpPr>
              <p:spPr bwMode="auto">
                <a:xfrm>
                  <a:off x="4316" y="1494"/>
                  <a:ext cx="19" cy="19"/>
                </a:xfrm>
                <a:custGeom>
                  <a:avLst/>
                  <a:gdLst>
                    <a:gd name="T0" fmla="*/ 9 w 13"/>
                    <a:gd name="T1" fmla="*/ 7 h 13"/>
                    <a:gd name="T2" fmla="*/ 0 w 13"/>
                    <a:gd name="T3" fmla="*/ 11 h 13"/>
                    <a:gd name="T4" fmla="*/ 10 w 13"/>
                    <a:gd name="T5" fmla="*/ 1 h 13"/>
                    <a:gd name="T6" fmla="*/ 9 w 13"/>
                    <a:gd name="T7" fmla="*/ 7 h 13"/>
                  </a:gdLst>
                  <a:ahLst/>
                  <a:cxnLst>
                    <a:cxn ang="0">
                      <a:pos x="T0" y="T1"/>
                    </a:cxn>
                    <a:cxn ang="0">
                      <a:pos x="T2" y="T3"/>
                    </a:cxn>
                    <a:cxn ang="0">
                      <a:pos x="T4" y="T5"/>
                    </a:cxn>
                    <a:cxn ang="0">
                      <a:pos x="T6" y="T7"/>
                    </a:cxn>
                  </a:cxnLst>
                  <a:rect l="0" t="0" r="r" b="b"/>
                  <a:pathLst>
                    <a:path w="13" h="13">
                      <a:moveTo>
                        <a:pt x="9" y="7"/>
                      </a:moveTo>
                      <a:cubicBezTo>
                        <a:pt x="5" y="11"/>
                        <a:pt x="1" y="13"/>
                        <a:pt x="0" y="11"/>
                      </a:cubicBezTo>
                      <a:cubicBezTo>
                        <a:pt x="0" y="7"/>
                        <a:pt x="6" y="0"/>
                        <a:pt x="10" y="1"/>
                      </a:cubicBezTo>
                      <a:cubicBezTo>
                        <a:pt x="13" y="1"/>
                        <a:pt x="11" y="5"/>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1" name="Freeform 304">
                  <a:extLst>
                    <a:ext uri="{FF2B5EF4-FFF2-40B4-BE49-F238E27FC236}">
                      <a16:creationId xmlns:a16="http://schemas.microsoft.com/office/drawing/2014/main" id="{E011FAEF-EBA5-4C9A-8E35-C4286A8FEDD7}"/>
                    </a:ext>
                  </a:extLst>
                </p:cNvPr>
                <p:cNvSpPr>
                  <a:spLocks/>
                </p:cNvSpPr>
                <p:nvPr/>
              </p:nvSpPr>
              <p:spPr bwMode="auto">
                <a:xfrm>
                  <a:off x="4371" y="1436"/>
                  <a:ext cx="17" cy="16"/>
                </a:xfrm>
                <a:custGeom>
                  <a:avLst/>
                  <a:gdLst>
                    <a:gd name="T0" fmla="*/ 7 w 12"/>
                    <a:gd name="T1" fmla="*/ 6 h 11"/>
                    <a:gd name="T2" fmla="*/ 0 w 12"/>
                    <a:gd name="T3" fmla="*/ 9 h 11"/>
                    <a:gd name="T4" fmla="*/ 10 w 12"/>
                    <a:gd name="T5" fmla="*/ 0 h 11"/>
                    <a:gd name="T6" fmla="*/ 7 w 12"/>
                    <a:gd name="T7" fmla="*/ 6 h 11"/>
                  </a:gdLst>
                  <a:ahLst/>
                  <a:cxnLst>
                    <a:cxn ang="0">
                      <a:pos x="T0" y="T1"/>
                    </a:cxn>
                    <a:cxn ang="0">
                      <a:pos x="T2" y="T3"/>
                    </a:cxn>
                    <a:cxn ang="0">
                      <a:pos x="T4" y="T5"/>
                    </a:cxn>
                    <a:cxn ang="0">
                      <a:pos x="T6" y="T7"/>
                    </a:cxn>
                  </a:cxnLst>
                  <a:rect l="0" t="0" r="r" b="b"/>
                  <a:pathLst>
                    <a:path w="12" h="11">
                      <a:moveTo>
                        <a:pt x="7" y="6"/>
                      </a:moveTo>
                      <a:cubicBezTo>
                        <a:pt x="4" y="9"/>
                        <a:pt x="0" y="11"/>
                        <a:pt x="0" y="9"/>
                      </a:cubicBezTo>
                      <a:cubicBezTo>
                        <a:pt x="0" y="6"/>
                        <a:pt x="7" y="0"/>
                        <a:pt x="10" y="0"/>
                      </a:cubicBezTo>
                      <a:cubicBezTo>
                        <a:pt x="12" y="1"/>
                        <a:pt x="9" y="4"/>
                        <a:pt x="7"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2" name="Freeform 305">
                  <a:extLst>
                    <a:ext uri="{FF2B5EF4-FFF2-40B4-BE49-F238E27FC236}">
                      <a16:creationId xmlns:a16="http://schemas.microsoft.com/office/drawing/2014/main" id="{D55F54DC-0549-4FCA-9347-76FB2F1C66D7}"/>
                    </a:ext>
                  </a:extLst>
                </p:cNvPr>
                <p:cNvSpPr>
                  <a:spLocks/>
                </p:cNvSpPr>
                <p:nvPr/>
              </p:nvSpPr>
              <p:spPr bwMode="auto">
                <a:xfrm>
                  <a:off x="4344" y="1464"/>
                  <a:ext cx="17" cy="17"/>
                </a:xfrm>
                <a:custGeom>
                  <a:avLst/>
                  <a:gdLst>
                    <a:gd name="T0" fmla="*/ 8 w 12"/>
                    <a:gd name="T1" fmla="*/ 6 h 12"/>
                    <a:gd name="T2" fmla="*/ 0 w 12"/>
                    <a:gd name="T3" fmla="*/ 10 h 12"/>
                    <a:gd name="T4" fmla="*/ 10 w 12"/>
                    <a:gd name="T5" fmla="*/ 0 h 12"/>
                    <a:gd name="T6" fmla="*/ 8 w 12"/>
                    <a:gd name="T7" fmla="*/ 6 h 12"/>
                  </a:gdLst>
                  <a:ahLst/>
                  <a:cxnLst>
                    <a:cxn ang="0">
                      <a:pos x="T0" y="T1"/>
                    </a:cxn>
                    <a:cxn ang="0">
                      <a:pos x="T2" y="T3"/>
                    </a:cxn>
                    <a:cxn ang="0">
                      <a:pos x="T4" y="T5"/>
                    </a:cxn>
                    <a:cxn ang="0">
                      <a:pos x="T6" y="T7"/>
                    </a:cxn>
                  </a:cxnLst>
                  <a:rect l="0" t="0" r="r" b="b"/>
                  <a:pathLst>
                    <a:path w="12" h="12">
                      <a:moveTo>
                        <a:pt x="8" y="6"/>
                      </a:moveTo>
                      <a:cubicBezTo>
                        <a:pt x="4" y="10"/>
                        <a:pt x="0" y="12"/>
                        <a:pt x="0" y="10"/>
                      </a:cubicBezTo>
                      <a:cubicBezTo>
                        <a:pt x="0" y="7"/>
                        <a:pt x="6" y="0"/>
                        <a:pt x="10" y="0"/>
                      </a:cubicBezTo>
                      <a:cubicBezTo>
                        <a:pt x="12" y="1"/>
                        <a:pt x="10" y="4"/>
                        <a:pt x="8"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3" name="Freeform 306">
                  <a:extLst>
                    <a:ext uri="{FF2B5EF4-FFF2-40B4-BE49-F238E27FC236}">
                      <a16:creationId xmlns:a16="http://schemas.microsoft.com/office/drawing/2014/main" id="{CCB16FC5-D6A7-4F5A-B1E7-589D6452A2BC}"/>
                    </a:ext>
                  </a:extLst>
                </p:cNvPr>
                <p:cNvSpPr>
                  <a:spLocks/>
                </p:cNvSpPr>
                <p:nvPr/>
              </p:nvSpPr>
              <p:spPr bwMode="auto">
                <a:xfrm>
                  <a:off x="4296" y="1548"/>
                  <a:ext cx="20" cy="21"/>
                </a:xfrm>
                <a:custGeom>
                  <a:avLst/>
                  <a:gdLst>
                    <a:gd name="T0" fmla="*/ 11 w 14"/>
                    <a:gd name="T1" fmla="*/ 7 h 15"/>
                    <a:gd name="T2" fmla="*/ 1 w 14"/>
                    <a:gd name="T3" fmla="*/ 11 h 15"/>
                    <a:gd name="T4" fmla="*/ 11 w 14"/>
                    <a:gd name="T5" fmla="*/ 0 h 15"/>
                    <a:gd name="T6" fmla="*/ 11 w 14"/>
                    <a:gd name="T7" fmla="*/ 7 h 15"/>
                  </a:gdLst>
                  <a:ahLst/>
                  <a:cxnLst>
                    <a:cxn ang="0">
                      <a:pos x="T0" y="T1"/>
                    </a:cxn>
                    <a:cxn ang="0">
                      <a:pos x="T2" y="T3"/>
                    </a:cxn>
                    <a:cxn ang="0">
                      <a:pos x="T4" y="T5"/>
                    </a:cxn>
                    <a:cxn ang="0">
                      <a:pos x="T6" y="T7"/>
                    </a:cxn>
                  </a:cxnLst>
                  <a:rect l="0" t="0" r="r" b="b"/>
                  <a:pathLst>
                    <a:path w="14" h="15">
                      <a:moveTo>
                        <a:pt x="11" y="7"/>
                      </a:moveTo>
                      <a:cubicBezTo>
                        <a:pt x="8" y="13"/>
                        <a:pt x="2" y="15"/>
                        <a:pt x="1" y="11"/>
                      </a:cubicBezTo>
                      <a:cubicBezTo>
                        <a:pt x="0" y="7"/>
                        <a:pt x="6" y="0"/>
                        <a:pt x="11" y="0"/>
                      </a:cubicBezTo>
                      <a:cubicBezTo>
                        <a:pt x="14" y="1"/>
                        <a:pt x="13" y="5"/>
                        <a:pt x="11"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4" name="Freeform 307">
                  <a:extLst>
                    <a:ext uri="{FF2B5EF4-FFF2-40B4-BE49-F238E27FC236}">
                      <a16:creationId xmlns:a16="http://schemas.microsoft.com/office/drawing/2014/main" id="{372E0ABC-F3EC-4634-9A2F-7719195B3970}"/>
                    </a:ext>
                  </a:extLst>
                </p:cNvPr>
                <p:cNvSpPr>
                  <a:spLocks/>
                </p:cNvSpPr>
                <p:nvPr/>
              </p:nvSpPr>
              <p:spPr bwMode="auto">
                <a:xfrm>
                  <a:off x="4344" y="1481"/>
                  <a:ext cx="18" cy="17"/>
                </a:xfrm>
                <a:custGeom>
                  <a:avLst/>
                  <a:gdLst>
                    <a:gd name="T0" fmla="*/ 9 w 13"/>
                    <a:gd name="T1" fmla="*/ 6 h 12"/>
                    <a:gd name="T2" fmla="*/ 1 w 13"/>
                    <a:gd name="T3" fmla="*/ 9 h 12"/>
                    <a:gd name="T4" fmla="*/ 10 w 13"/>
                    <a:gd name="T5" fmla="*/ 0 h 12"/>
                    <a:gd name="T6" fmla="*/ 9 w 13"/>
                    <a:gd name="T7" fmla="*/ 6 h 12"/>
                  </a:gdLst>
                  <a:ahLst/>
                  <a:cxnLst>
                    <a:cxn ang="0">
                      <a:pos x="T0" y="T1"/>
                    </a:cxn>
                    <a:cxn ang="0">
                      <a:pos x="T2" y="T3"/>
                    </a:cxn>
                    <a:cxn ang="0">
                      <a:pos x="T4" y="T5"/>
                    </a:cxn>
                    <a:cxn ang="0">
                      <a:pos x="T6" y="T7"/>
                    </a:cxn>
                  </a:cxnLst>
                  <a:rect l="0" t="0" r="r" b="b"/>
                  <a:pathLst>
                    <a:path w="13" h="12">
                      <a:moveTo>
                        <a:pt x="9" y="6"/>
                      </a:moveTo>
                      <a:cubicBezTo>
                        <a:pt x="6" y="10"/>
                        <a:pt x="1" y="12"/>
                        <a:pt x="1" y="9"/>
                      </a:cubicBezTo>
                      <a:cubicBezTo>
                        <a:pt x="0" y="6"/>
                        <a:pt x="6" y="0"/>
                        <a:pt x="10" y="0"/>
                      </a:cubicBezTo>
                      <a:cubicBezTo>
                        <a:pt x="13" y="0"/>
                        <a:pt x="11"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5" name="Freeform 308">
                  <a:extLst>
                    <a:ext uri="{FF2B5EF4-FFF2-40B4-BE49-F238E27FC236}">
                      <a16:creationId xmlns:a16="http://schemas.microsoft.com/office/drawing/2014/main" id="{7B950B4E-B794-4A38-8D3C-5DFD4FAD7AFE}"/>
                    </a:ext>
                  </a:extLst>
                </p:cNvPr>
                <p:cNvSpPr>
                  <a:spLocks/>
                </p:cNvSpPr>
                <p:nvPr/>
              </p:nvSpPr>
              <p:spPr bwMode="auto">
                <a:xfrm>
                  <a:off x="4320" y="1513"/>
                  <a:ext cx="18" cy="19"/>
                </a:xfrm>
                <a:custGeom>
                  <a:avLst/>
                  <a:gdLst>
                    <a:gd name="T0" fmla="*/ 9 w 12"/>
                    <a:gd name="T1" fmla="*/ 7 h 13"/>
                    <a:gd name="T2" fmla="*/ 0 w 12"/>
                    <a:gd name="T3" fmla="*/ 10 h 13"/>
                    <a:gd name="T4" fmla="*/ 10 w 12"/>
                    <a:gd name="T5" fmla="*/ 0 h 13"/>
                    <a:gd name="T6" fmla="*/ 9 w 12"/>
                    <a:gd name="T7" fmla="*/ 7 h 13"/>
                  </a:gdLst>
                  <a:ahLst/>
                  <a:cxnLst>
                    <a:cxn ang="0">
                      <a:pos x="T0" y="T1"/>
                    </a:cxn>
                    <a:cxn ang="0">
                      <a:pos x="T2" y="T3"/>
                    </a:cxn>
                    <a:cxn ang="0">
                      <a:pos x="T4" y="T5"/>
                    </a:cxn>
                    <a:cxn ang="0">
                      <a:pos x="T6" y="T7"/>
                    </a:cxn>
                  </a:cxnLst>
                  <a:rect l="0" t="0" r="r" b="b"/>
                  <a:pathLst>
                    <a:path w="12" h="13">
                      <a:moveTo>
                        <a:pt x="9" y="7"/>
                      </a:moveTo>
                      <a:cubicBezTo>
                        <a:pt x="6" y="11"/>
                        <a:pt x="0" y="13"/>
                        <a:pt x="0" y="10"/>
                      </a:cubicBezTo>
                      <a:cubicBezTo>
                        <a:pt x="0" y="7"/>
                        <a:pt x="5" y="0"/>
                        <a:pt x="10" y="0"/>
                      </a:cubicBezTo>
                      <a:cubicBezTo>
                        <a:pt x="12" y="0"/>
                        <a:pt x="11" y="4"/>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6" name="Freeform 309">
                  <a:extLst>
                    <a:ext uri="{FF2B5EF4-FFF2-40B4-BE49-F238E27FC236}">
                      <a16:creationId xmlns:a16="http://schemas.microsoft.com/office/drawing/2014/main" id="{D776C373-50DB-4386-AC15-38A2BEF213E2}"/>
                    </a:ext>
                  </a:extLst>
                </p:cNvPr>
                <p:cNvSpPr>
                  <a:spLocks/>
                </p:cNvSpPr>
                <p:nvPr/>
              </p:nvSpPr>
              <p:spPr bwMode="auto">
                <a:xfrm>
                  <a:off x="4370" y="1451"/>
                  <a:ext cx="17" cy="16"/>
                </a:xfrm>
                <a:custGeom>
                  <a:avLst/>
                  <a:gdLst>
                    <a:gd name="T0" fmla="*/ 8 w 12"/>
                    <a:gd name="T1" fmla="*/ 6 h 11"/>
                    <a:gd name="T2" fmla="*/ 0 w 12"/>
                    <a:gd name="T3" fmla="*/ 9 h 11"/>
                    <a:gd name="T4" fmla="*/ 10 w 12"/>
                    <a:gd name="T5" fmla="*/ 0 h 11"/>
                    <a:gd name="T6" fmla="*/ 8 w 12"/>
                    <a:gd name="T7" fmla="*/ 6 h 11"/>
                  </a:gdLst>
                  <a:ahLst/>
                  <a:cxnLst>
                    <a:cxn ang="0">
                      <a:pos x="T0" y="T1"/>
                    </a:cxn>
                    <a:cxn ang="0">
                      <a:pos x="T2" y="T3"/>
                    </a:cxn>
                    <a:cxn ang="0">
                      <a:pos x="T4" y="T5"/>
                    </a:cxn>
                    <a:cxn ang="0">
                      <a:pos x="T6" y="T7"/>
                    </a:cxn>
                  </a:cxnLst>
                  <a:rect l="0" t="0" r="r" b="b"/>
                  <a:pathLst>
                    <a:path w="12" h="11">
                      <a:moveTo>
                        <a:pt x="8" y="6"/>
                      </a:moveTo>
                      <a:cubicBezTo>
                        <a:pt x="4" y="10"/>
                        <a:pt x="0" y="11"/>
                        <a:pt x="0" y="9"/>
                      </a:cubicBezTo>
                      <a:cubicBezTo>
                        <a:pt x="0" y="7"/>
                        <a:pt x="6" y="0"/>
                        <a:pt x="10" y="0"/>
                      </a:cubicBezTo>
                      <a:cubicBezTo>
                        <a:pt x="12" y="1"/>
                        <a:pt x="10" y="4"/>
                        <a:pt x="8"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7" name="Freeform 310">
                  <a:extLst>
                    <a:ext uri="{FF2B5EF4-FFF2-40B4-BE49-F238E27FC236}">
                      <a16:creationId xmlns:a16="http://schemas.microsoft.com/office/drawing/2014/main" id="{E82B93BF-3EF8-48F7-9413-81F35072C136}"/>
                    </a:ext>
                  </a:extLst>
                </p:cNvPr>
                <p:cNvSpPr>
                  <a:spLocks/>
                </p:cNvSpPr>
                <p:nvPr/>
              </p:nvSpPr>
              <p:spPr bwMode="auto">
                <a:xfrm>
                  <a:off x="4309" y="1568"/>
                  <a:ext cx="19" cy="22"/>
                </a:xfrm>
                <a:custGeom>
                  <a:avLst/>
                  <a:gdLst>
                    <a:gd name="T0" fmla="*/ 11 w 13"/>
                    <a:gd name="T1" fmla="*/ 8 h 15"/>
                    <a:gd name="T2" fmla="*/ 1 w 13"/>
                    <a:gd name="T3" fmla="*/ 11 h 15"/>
                    <a:gd name="T4" fmla="*/ 10 w 13"/>
                    <a:gd name="T5" fmla="*/ 0 h 15"/>
                    <a:gd name="T6" fmla="*/ 11 w 13"/>
                    <a:gd name="T7" fmla="*/ 8 h 15"/>
                  </a:gdLst>
                  <a:ahLst/>
                  <a:cxnLst>
                    <a:cxn ang="0">
                      <a:pos x="T0" y="T1"/>
                    </a:cxn>
                    <a:cxn ang="0">
                      <a:pos x="T2" y="T3"/>
                    </a:cxn>
                    <a:cxn ang="0">
                      <a:pos x="T4" y="T5"/>
                    </a:cxn>
                    <a:cxn ang="0">
                      <a:pos x="T6" y="T7"/>
                    </a:cxn>
                  </a:cxnLst>
                  <a:rect l="0" t="0" r="r" b="b"/>
                  <a:pathLst>
                    <a:path w="13" h="15">
                      <a:moveTo>
                        <a:pt x="11" y="8"/>
                      </a:moveTo>
                      <a:cubicBezTo>
                        <a:pt x="8" y="13"/>
                        <a:pt x="2" y="15"/>
                        <a:pt x="1" y="11"/>
                      </a:cubicBezTo>
                      <a:cubicBezTo>
                        <a:pt x="0" y="7"/>
                        <a:pt x="5" y="0"/>
                        <a:pt x="10" y="0"/>
                      </a:cubicBezTo>
                      <a:cubicBezTo>
                        <a:pt x="13" y="1"/>
                        <a:pt x="13" y="5"/>
                        <a:pt x="11"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8" name="Freeform 311">
                  <a:extLst>
                    <a:ext uri="{FF2B5EF4-FFF2-40B4-BE49-F238E27FC236}">
                      <a16:creationId xmlns:a16="http://schemas.microsoft.com/office/drawing/2014/main" id="{7A9076A4-2291-4869-9A77-EDF42937B604}"/>
                    </a:ext>
                  </a:extLst>
                </p:cNvPr>
                <p:cNvSpPr>
                  <a:spLocks/>
                </p:cNvSpPr>
                <p:nvPr/>
              </p:nvSpPr>
              <p:spPr bwMode="auto">
                <a:xfrm>
                  <a:off x="4396" y="1439"/>
                  <a:ext cx="15" cy="15"/>
                </a:xfrm>
                <a:custGeom>
                  <a:avLst/>
                  <a:gdLst>
                    <a:gd name="T0" fmla="*/ 8 w 11"/>
                    <a:gd name="T1" fmla="*/ 5 h 10"/>
                    <a:gd name="T2" fmla="*/ 1 w 11"/>
                    <a:gd name="T3" fmla="*/ 8 h 10"/>
                    <a:gd name="T4" fmla="*/ 9 w 11"/>
                    <a:gd name="T5" fmla="*/ 0 h 10"/>
                    <a:gd name="T6" fmla="*/ 8 w 11"/>
                    <a:gd name="T7" fmla="*/ 5 h 10"/>
                  </a:gdLst>
                  <a:ahLst/>
                  <a:cxnLst>
                    <a:cxn ang="0">
                      <a:pos x="T0" y="T1"/>
                    </a:cxn>
                    <a:cxn ang="0">
                      <a:pos x="T2" y="T3"/>
                    </a:cxn>
                    <a:cxn ang="0">
                      <a:pos x="T4" y="T5"/>
                    </a:cxn>
                    <a:cxn ang="0">
                      <a:pos x="T6" y="T7"/>
                    </a:cxn>
                  </a:cxnLst>
                  <a:rect l="0" t="0" r="r" b="b"/>
                  <a:pathLst>
                    <a:path w="11" h="10">
                      <a:moveTo>
                        <a:pt x="8" y="5"/>
                      </a:moveTo>
                      <a:cubicBezTo>
                        <a:pt x="4" y="9"/>
                        <a:pt x="1" y="10"/>
                        <a:pt x="1" y="8"/>
                      </a:cubicBezTo>
                      <a:cubicBezTo>
                        <a:pt x="0" y="6"/>
                        <a:pt x="6" y="0"/>
                        <a:pt x="9" y="0"/>
                      </a:cubicBezTo>
                      <a:cubicBezTo>
                        <a:pt x="11" y="0"/>
                        <a:pt x="9" y="3"/>
                        <a:pt x="8"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9" name="Freeform 312">
                  <a:extLst>
                    <a:ext uri="{FF2B5EF4-FFF2-40B4-BE49-F238E27FC236}">
                      <a16:creationId xmlns:a16="http://schemas.microsoft.com/office/drawing/2014/main" id="{BDCD4B21-3911-4081-8FAB-1AC2FBBEE3DA}"/>
                    </a:ext>
                  </a:extLst>
                </p:cNvPr>
                <p:cNvSpPr>
                  <a:spLocks/>
                </p:cNvSpPr>
                <p:nvPr/>
              </p:nvSpPr>
              <p:spPr bwMode="auto">
                <a:xfrm>
                  <a:off x="4372" y="1467"/>
                  <a:ext cx="18" cy="17"/>
                </a:xfrm>
                <a:custGeom>
                  <a:avLst/>
                  <a:gdLst>
                    <a:gd name="T0" fmla="*/ 9 w 12"/>
                    <a:gd name="T1" fmla="*/ 6 h 12"/>
                    <a:gd name="T2" fmla="*/ 1 w 12"/>
                    <a:gd name="T3" fmla="*/ 9 h 12"/>
                    <a:gd name="T4" fmla="*/ 10 w 12"/>
                    <a:gd name="T5" fmla="*/ 0 h 12"/>
                    <a:gd name="T6" fmla="*/ 9 w 12"/>
                    <a:gd name="T7" fmla="*/ 6 h 12"/>
                  </a:gdLst>
                  <a:ahLst/>
                  <a:cxnLst>
                    <a:cxn ang="0">
                      <a:pos x="T0" y="T1"/>
                    </a:cxn>
                    <a:cxn ang="0">
                      <a:pos x="T2" y="T3"/>
                    </a:cxn>
                    <a:cxn ang="0">
                      <a:pos x="T4" y="T5"/>
                    </a:cxn>
                    <a:cxn ang="0">
                      <a:pos x="T6" y="T7"/>
                    </a:cxn>
                  </a:cxnLst>
                  <a:rect l="0" t="0" r="r" b="b"/>
                  <a:pathLst>
                    <a:path w="12" h="12">
                      <a:moveTo>
                        <a:pt x="9" y="6"/>
                      </a:moveTo>
                      <a:cubicBezTo>
                        <a:pt x="6" y="10"/>
                        <a:pt x="1" y="12"/>
                        <a:pt x="1" y="9"/>
                      </a:cubicBezTo>
                      <a:cubicBezTo>
                        <a:pt x="0" y="7"/>
                        <a:pt x="6" y="0"/>
                        <a:pt x="10" y="0"/>
                      </a:cubicBezTo>
                      <a:cubicBezTo>
                        <a:pt x="12" y="0"/>
                        <a:pt x="10"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0" name="Freeform 313">
                  <a:extLst>
                    <a:ext uri="{FF2B5EF4-FFF2-40B4-BE49-F238E27FC236}">
                      <a16:creationId xmlns:a16="http://schemas.microsoft.com/office/drawing/2014/main" id="{E716D87D-538B-4F2A-BF42-DCC991AE57C0}"/>
                    </a:ext>
                  </a:extLst>
                </p:cNvPr>
                <p:cNvSpPr>
                  <a:spLocks/>
                </p:cNvSpPr>
                <p:nvPr/>
              </p:nvSpPr>
              <p:spPr bwMode="auto">
                <a:xfrm>
                  <a:off x="4398" y="1454"/>
                  <a:ext cx="15" cy="15"/>
                </a:xfrm>
                <a:custGeom>
                  <a:avLst/>
                  <a:gdLst>
                    <a:gd name="T0" fmla="*/ 8 w 10"/>
                    <a:gd name="T1" fmla="*/ 5 h 11"/>
                    <a:gd name="T2" fmla="*/ 0 w 10"/>
                    <a:gd name="T3" fmla="*/ 9 h 11"/>
                    <a:gd name="T4" fmla="*/ 8 w 10"/>
                    <a:gd name="T5" fmla="*/ 0 h 11"/>
                    <a:gd name="T6" fmla="*/ 8 w 10"/>
                    <a:gd name="T7" fmla="*/ 5 h 11"/>
                  </a:gdLst>
                  <a:ahLst/>
                  <a:cxnLst>
                    <a:cxn ang="0">
                      <a:pos x="T0" y="T1"/>
                    </a:cxn>
                    <a:cxn ang="0">
                      <a:pos x="T2" y="T3"/>
                    </a:cxn>
                    <a:cxn ang="0">
                      <a:pos x="T4" y="T5"/>
                    </a:cxn>
                    <a:cxn ang="0">
                      <a:pos x="T6" y="T7"/>
                    </a:cxn>
                  </a:cxnLst>
                  <a:rect l="0" t="0" r="r" b="b"/>
                  <a:pathLst>
                    <a:path w="10" h="11">
                      <a:moveTo>
                        <a:pt x="8" y="5"/>
                      </a:moveTo>
                      <a:cubicBezTo>
                        <a:pt x="5" y="9"/>
                        <a:pt x="1" y="11"/>
                        <a:pt x="0" y="9"/>
                      </a:cubicBezTo>
                      <a:cubicBezTo>
                        <a:pt x="0" y="6"/>
                        <a:pt x="5" y="0"/>
                        <a:pt x="8" y="0"/>
                      </a:cubicBezTo>
                      <a:cubicBezTo>
                        <a:pt x="10" y="0"/>
                        <a:pt x="9" y="3"/>
                        <a:pt x="8"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1" name="Freeform 314">
                  <a:extLst>
                    <a:ext uri="{FF2B5EF4-FFF2-40B4-BE49-F238E27FC236}">
                      <a16:creationId xmlns:a16="http://schemas.microsoft.com/office/drawing/2014/main" id="{A02DE8C5-73FB-4046-BE9A-0CCAA7F9BB01}"/>
                    </a:ext>
                  </a:extLst>
                </p:cNvPr>
                <p:cNvSpPr>
                  <a:spLocks/>
                </p:cNvSpPr>
                <p:nvPr/>
              </p:nvSpPr>
              <p:spPr bwMode="auto">
                <a:xfrm>
                  <a:off x="4553" y="2822"/>
                  <a:ext cx="23" cy="17"/>
                </a:xfrm>
                <a:custGeom>
                  <a:avLst/>
                  <a:gdLst>
                    <a:gd name="T0" fmla="*/ 15 w 16"/>
                    <a:gd name="T1" fmla="*/ 6 h 12"/>
                    <a:gd name="T2" fmla="*/ 2 w 16"/>
                    <a:gd name="T3" fmla="*/ 8 h 12"/>
                    <a:gd name="T4" fmla="*/ 9 w 16"/>
                    <a:gd name="T5" fmla="*/ 0 h 12"/>
                    <a:gd name="T6" fmla="*/ 15 w 16"/>
                    <a:gd name="T7" fmla="*/ 6 h 12"/>
                  </a:gdLst>
                  <a:ahLst/>
                  <a:cxnLst>
                    <a:cxn ang="0">
                      <a:pos x="T0" y="T1"/>
                    </a:cxn>
                    <a:cxn ang="0">
                      <a:pos x="T2" y="T3"/>
                    </a:cxn>
                    <a:cxn ang="0">
                      <a:pos x="T4" y="T5"/>
                    </a:cxn>
                    <a:cxn ang="0">
                      <a:pos x="T6" y="T7"/>
                    </a:cxn>
                  </a:cxnLst>
                  <a:rect l="0" t="0" r="r" b="b"/>
                  <a:pathLst>
                    <a:path w="16" h="12">
                      <a:moveTo>
                        <a:pt x="15" y="6"/>
                      </a:moveTo>
                      <a:cubicBezTo>
                        <a:pt x="14" y="11"/>
                        <a:pt x="6" y="12"/>
                        <a:pt x="2" y="8"/>
                      </a:cubicBezTo>
                      <a:cubicBezTo>
                        <a:pt x="0" y="5"/>
                        <a:pt x="2" y="1"/>
                        <a:pt x="9" y="0"/>
                      </a:cubicBezTo>
                      <a:cubicBezTo>
                        <a:pt x="14" y="0"/>
                        <a:pt x="16" y="3"/>
                        <a:pt x="15"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2" name="Freeform 315">
                  <a:extLst>
                    <a:ext uri="{FF2B5EF4-FFF2-40B4-BE49-F238E27FC236}">
                      <a16:creationId xmlns:a16="http://schemas.microsoft.com/office/drawing/2014/main" id="{8A4A31D0-58D7-4ECB-8894-9F4192B72FBC}"/>
                    </a:ext>
                  </a:extLst>
                </p:cNvPr>
                <p:cNvSpPr>
                  <a:spLocks/>
                </p:cNvSpPr>
                <p:nvPr/>
              </p:nvSpPr>
              <p:spPr bwMode="auto">
                <a:xfrm>
                  <a:off x="4553" y="2851"/>
                  <a:ext cx="22" cy="15"/>
                </a:xfrm>
                <a:custGeom>
                  <a:avLst/>
                  <a:gdLst>
                    <a:gd name="T0" fmla="*/ 14 w 15"/>
                    <a:gd name="T1" fmla="*/ 5 h 11"/>
                    <a:gd name="T2" fmla="*/ 2 w 15"/>
                    <a:gd name="T3" fmla="*/ 7 h 11"/>
                    <a:gd name="T4" fmla="*/ 8 w 15"/>
                    <a:gd name="T5" fmla="*/ 0 h 11"/>
                    <a:gd name="T6" fmla="*/ 14 w 15"/>
                    <a:gd name="T7" fmla="*/ 5 h 11"/>
                  </a:gdLst>
                  <a:ahLst/>
                  <a:cxnLst>
                    <a:cxn ang="0">
                      <a:pos x="T0" y="T1"/>
                    </a:cxn>
                    <a:cxn ang="0">
                      <a:pos x="T2" y="T3"/>
                    </a:cxn>
                    <a:cxn ang="0">
                      <a:pos x="T4" y="T5"/>
                    </a:cxn>
                    <a:cxn ang="0">
                      <a:pos x="T6" y="T7"/>
                    </a:cxn>
                  </a:cxnLst>
                  <a:rect l="0" t="0" r="r" b="b"/>
                  <a:pathLst>
                    <a:path w="15" h="11">
                      <a:moveTo>
                        <a:pt x="14" y="5"/>
                      </a:moveTo>
                      <a:cubicBezTo>
                        <a:pt x="13" y="10"/>
                        <a:pt x="5" y="11"/>
                        <a:pt x="2" y="7"/>
                      </a:cubicBezTo>
                      <a:cubicBezTo>
                        <a:pt x="0" y="5"/>
                        <a:pt x="3" y="1"/>
                        <a:pt x="8" y="0"/>
                      </a:cubicBezTo>
                      <a:cubicBezTo>
                        <a:pt x="13" y="0"/>
                        <a:pt x="15" y="3"/>
                        <a:pt x="14"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3" name="Freeform 316">
                  <a:extLst>
                    <a:ext uri="{FF2B5EF4-FFF2-40B4-BE49-F238E27FC236}">
                      <a16:creationId xmlns:a16="http://schemas.microsoft.com/office/drawing/2014/main" id="{8013A7BB-A1A6-4C64-A187-465E6C06E3FE}"/>
                    </a:ext>
                  </a:extLst>
                </p:cNvPr>
                <p:cNvSpPr>
                  <a:spLocks/>
                </p:cNvSpPr>
                <p:nvPr/>
              </p:nvSpPr>
              <p:spPr bwMode="auto">
                <a:xfrm>
                  <a:off x="4586" y="2836"/>
                  <a:ext cx="22" cy="16"/>
                </a:xfrm>
                <a:custGeom>
                  <a:avLst/>
                  <a:gdLst>
                    <a:gd name="T0" fmla="*/ 14 w 15"/>
                    <a:gd name="T1" fmla="*/ 5 h 11"/>
                    <a:gd name="T2" fmla="*/ 2 w 15"/>
                    <a:gd name="T3" fmla="*/ 7 h 11"/>
                    <a:gd name="T4" fmla="*/ 8 w 15"/>
                    <a:gd name="T5" fmla="*/ 0 h 11"/>
                    <a:gd name="T6" fmla="*/ 14 w 15"/>
                    <a:gd name="T7" fmla="*/ 5 h 11"/>
                  </a:gdLst>
                  <a:ahLst/>
                  <a:cxnLst>
                    <a:cxn ang="0">
                      <a:pos x="T0" y="T1"/>
                    </a:cxn>
                    <a:cxn ang="0">
                      <a:pos x="T2" y="T3"/>
                    </a:cxn>
                    <a:cxn ang="0">
                      <a:pos x="T4" y="T5"/>
                    </a:cxn>
                    <a:cxn ang="0">
                      <a:pos x="T6" y="T7"/>
                    </a:cxn>
                  </a:cxnLst>
                  <a:rect l="0" t="0" r="r" b="b"/>
                  <a:pathLst>
                    <a:path w="15" h="11">
                      <a:moveTo>
                        <a:pt x="14" y="5"/>
                      </a:moveTo>
                      <a:cubicBezTo>
                        <a:pt x="13" y="10"/>
                        <a:pt x="4" y="11"/>
                        <a:pt x="2" y="7"/>
                      </a:cubicBezTo>
                      <a:cubicBezTo>
                        <a:pt x="0" y="5"/>
                        <a:pt x="2" y="0"/>
                        <a:pt x="8" y="0"/>
                      </a:cubicBezTo>
                      <a:cubicBezTo>
                        <a:pt x="13" y="0"/>
                        <a:pt x="15" y="3"/>
                        <a:pt x="14"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4" name="Freeform 317">
                  <a:extLst>
                    <a:ext uri="{FF2B5EF4-FFF2-40B4-BE49-F238E27FC236}">
                      <a16:creationId xmlns:a16="http://schemas.microsoft.com/office/drawing/2014/main" id="{6BEF3E3C-00A9-4E7A-976F-4FB060E38AF7}"/>
                    </a:ext>
                  </a:extLst>
                </p:cNvPr>
                <p:cNvSpPr>
                  <a:spLocks/>
                </p:cNvSpPr>
                <p:nvPr/>
              </p:nvSpPr>
              <p:spPr bwMode="auto">
                <a:xfrm>
                  <a:off x="4617" y="2819"/>
                  <a:ext cx="22" cy="18"/>
                </a:xfrm>
                <a:custGeom>
                  <a:avLst/>
                  <a:gdLst>
                    <a:gd name="T0" fmla="*/ 14 w 15"/>
                    <a:gd name="T1" fmla="*/ 6 h 13"/>
                    <a:gd name="T2" fmla="*/ 2 w 15"/>
                    <a:gd name="T3" fmla="*/ 8 h 13"/>
                    <a:gd name="T4" fmla="*/ 9 w 15"/>
                    <a:gd name="T5" fmla="*/ 0 h 13"/>
                    <a:gd name="T6" fmla="*/ 14 w 15"/>
                    <a:gd name="T7" fmla="*/ 6 h 13"/>
                  </a:gdLst>
                  <a:ahLst/>
                  <a:cxnLst>
                    <a:cxn ang="0">
                      <a:pos x="T0" y="T1"/>
                    </a:cxn>
                    <a:cxn ang="0">
                      <a:pos x="T2" y="T3"/>
                    </a:cxn>
                    <a:cxn ang="0">
                      <a:pos x="T4" y="T5"/>
                    </a:cxn>
                    <a:cxn ang="0">
                      <a:pos x="T6" y="T7"/>
                    </a:cxn>
                  </a:cxnLst>
                  <a:rect l="0" t="0" r="r" b="b"/>
                  <a:pathLst>
                    <a:path w="15" h="13">
                      <a:moveTo>
                        <a:pt x="14" y="6"/>
                      </a:moveTo>
                      <a:cubicBezTo>
                        <a:pt x="13" y="11"/>
                        <a:pt x="4" y="13"/>
                        <a:pt x="2" y="8"/>
                      </a:cubicBezTo>
                      <a:cubicBezTo>
                        <a:pt x="0" y="6"/>
                        <a:pt x="3" y="1"/>
                        <a:pt x="9" y="0"/>
                      </a:cubicBezTo>
                      <a:cubicBezTo>
                        <a:pt x="14" y="0"/>
                        <a:pt x="15" y="4"/>
                        <a:pt x="14"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5" name="Freeform 318">
                  <a:extLst>
                    <a:ext uri="{FF2B5EF4-FFF2-40B4-BE49-F238E27FC236}">
                      <a16:creationId xmlns:a16="http://schemas.microsoft.com/office/drawing/2014/main" id="{CA9B9007-F1E5-400D-B9FD-47924BF724C8}"/>
                    </a:ext>
                  </a:extLst>
                </p:cNvPr>
                <p:cNvSpPr>
                  <a:spLocks/>
                </p:cNvSpPr>
                <p:nvPr/>
              </p:nvSpPr>
              <p:spPr bwMode="auto">
                <a:xfrm>
                  <a:off x="4613" y="2849"/>
                  <a:ext cx="20" cy="16"/>
                </a:xfrm>
                <a:custGeom>
                  <a:avLst/>
                  <a:gdLst>
                    <a:gd name="T0" fmla="*/ 13 w 14"/>
                    <a:gd name="T1" fmla="*/ 5 h 11"/>
                    <a:gd name="T2" fmla="*/ 1 w 14"/>
                    <a:gd name="T3" fmla="*/ 7 h 11"/>
                    <a:gd name="T4" fmla="*/ 8 w 14"/>
                    <a:gd name="T5" fmla="*/ 0 h 11"/>
                    <a:gd name="T6" fmla="*/ 13 w 14"/>
                    <a:gd name="T7" fmla="*/ 5 h 11"/>
                  </a:gdLst>
                  <a:ahLst/>
                  <a:cxnLst>
                    <a:cxn ang="0">
                      <a:pos x="T0" y="T1"/>
                    </a:cxn>
                    <a:cxn ang="0">
                      <a:pos x="T2" y="T3"/>
                    </a:cxn>
                    <a:cxn ang="0">
                      <a:pos x="T4" y="T5"/>
                    </a:cxn>
                    <a:cxn ang="0">
                      <a:pos x="T6" y="T7"/>
                    </a:cxn>
                  </a:cxnLst>
                  <a:rect l="0" t="0" r="r" b="b"/>
                  <a:pathLst>
                    <a:path w="14" h="11">
                      <a:moveTo>
                        <a:pt x="13" y="5"/>
                      </a:moveTo>
                      <a:cubicBezTo>
                        <a:pt x="11" y="10"/>
                        <a:pt x="3" y="11"/>
                        <a:pt x="1" y="7"/>
                      </a:cubicBezTo>
                      <a:cubicBezTo>
                        <a:pt x="0" y="4"/>
                        <a:pt x="3" y="0"/>
                        <a:pt x="8" y="0"/>
                      </a:cubicBezTo>
                      <a:cubicBezTo>
                        <a:pt x="13" y="0"/>
                        <a:pt x="14" y="3"/>
                        <a:pt x="13"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6" name="Freeform 319">
                  <a:extLst>
                    <a:ext uri="{FF2B5EF4-FFF2-40B4-BE49-F238E27FC236}">
                      <a16:creationId xmlns:a16="http://schemas.microsoft.com/office/drawing/2014/main" id="{2F10C7FC-F16C-4AA8-B7E0-317A6A4805DD}"/>
                    </a:ext>
                  </a:extLst>
                </p:cNvPr>
                <p:cNvSpPr>
                  <a:spLocks/>
                </p:cNvSpPr>
                <p:nvPr/>
              </p:nvSpPr>
              <p:spPr bwMode="auto">
                <a:xfrm>
                  <a:off x="4472" y="2675"/>
                  <a:ext cx="28" cy="25"/>
                </a:xfrm>
                <a:custGeom>
                  <a:avLst/>
                  <a:gdLst>
                    <a:gd name="T0" fmla="*/ 19 w 19"/>
                    <a:gd name="T1" fmla="*/ 8 h 17"/>
                    <a:gd name="T2" fmla="*/ 4 w 19"/>
                    <a:gd name="T3" fmla="*/ 11 h 17"/>
                    <a:gd name="T4" fmla="*/ 10 w 19"/>
                    <a:gd name="T5" fmla="*/ 0 h 17"/>
                    <a:gd name="T6" fmla="*/ 19 w 19"/>
                    <a:gd name="T7" fmla="*/ 8 h 17"/>
                  </a:gdLst>
                  <a:ahLst/>
                  <a:cxnLst>
                    <a:cxn ang="0">
                      <a:pos x="T0" y="T1"/>
                    </a:cxn>
                    <a:cxn ang="0">
                      <a:pos x="T2" y="T3"/>
                    </a:cxn>
                    <a:cxn ang="0">
                      <a:pos x="T4" y="T5"/>
                    </a:cxn>
                    <a:cxn ang="0">
                      <a:pos x="T6" y="T7"/>
                    </a:cxn>
                  </a:cxnLst>
                  <a:rect l="0" t="0" r="r" b="b"/>
                  <a:pathLst>
                    <a:path w="19" h="17">
                      <a:moveTo>
                        <a:pt x="19" y="8"/>
                      </a:moveTo>
                      <a:cubicBezTo>
                        <a:pt x="19" y="14"/>
                        <a:pt x="9" y="17"/>
                        <a:pt x="4" y="11"/>
                      </a:cubicBezTo>
                      <a:cubicBezTo>
                        <a:pt x="0" y="7"/>
                        <a:pt x="2" y="0"/>
                        <a:pt x="10" y="0"/>
                      </a:cubicBezTo>
                      <a:cubicBezTo>
                        <a:pt x="17" y="0"/>
                        <a:pt x="19" y="5"/>
                        <a:pt x="1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7" name="Freeform 320">
                  <a:extLst>
                    <a:ext uri="{FF2B5EF4-FFF2-40B4-BE49-F238E27FC236}">
                      <a16:creationId xmlns:a16="http://schemas.microsoft.com/office/drawing/2014/main" id="{971A47B8-1866-4AD8-907D-63625231B3EB}"/>
                    </a:ext>
                  </a:extLst>
                </p:cNvPr>
                <p:cNvSpPr>
                  <a:spLocks/>
                </p:cNvSpPr>
                <p:nvPr/>
              </p:nvSpPr>
              <p:spPr bwMode="auto">
                <a:xfrm>
                  <a:off x="4475" y="2716"/>
                  <a:ext cx="28" cy="23"/>
                </a:xfrm>
                <a:custGeom>
                  <a:avLst/>
                  <a:gdLst>
                    <a:gd name="T0" fmla="*/ 19 w 19"/>
                    <a:gd name="T1" fmla="*/ 8 h 16"/>
                    <a:gd name="T2" fmla="*/ 4 w 19"/>
                    <a:gd name="T3" fmla="*/ 11 h 16"/>
                    <a:gd name="T4" fmla="*/ 10 w 19"/>
                    <a:gd name="T5" fmla="*/ 0 h 16"/>
                    <a:gd name="T6" fmla="*/ 19 w 19"/>
                    <a:gd name="T7" fmla="*/ 8 h 16"/>
                  </a:gdLst>
                  <a:ahLst/>
                  <a:cxnLst>
                    <a:cxn ang="0">
                      <a:pos x="T0" y="T1"/>
                    </a:cxn>
                    <a:cxn ang="0">
                      <a:pos x="T2" y="T3"/>
                    </a:cxn>
                    <a:cxn ang="0">
                      <a:pos x="T4" y="T5"/>
                    </a:cxn>
                    <a:cxn ang="0">
                      <a:pos x="T6" y="T7"/>
                    </a:cxn>
                  </a:cxnLst>
                  <a:rect l="0" t="0" r="r" b="b"/>
                  <a:pathLst>
                    <a:path w="19" h="16">
                      <a:moveTo>
                        <a:pt x="19" y="8"/>
                      </a:moveTo>
                      <a:cubicBezTo>
                        <a:pt x="19" y="14"/>
                        <a:pt x="9" y="16"/>
                        <a:pt x="4" y="11"/>
                      </a:cubicBezTo>
                      <a:cubicBezTo>
                        <a:pt x="0" y="7"/>
                        <a:pt x="3" y="1"/>
                        <a:pt x="10" y="0"/>
                      </a:cubicBezTo>
                      <a:cubicBezTo>
                        <a:pt x="17" y="0"/>
                        <a:pt x="19" y="5"/>
                        <a:pt x="1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8" name="Freeform 321">
                  <a:extLst>
                    <a:ext uri="{FF2B5EF4-FFF2-40B4-BE49-F238E27FC236}">
                      <a16:creationId xmlns:a16="http://schemas.microsoft.com/office/drawing/2014/main" id="{BEC2E302-3167-49A2-BB78-50F87630B406}"/>
                    </a:ext>
                  </a:extLst>
                </p:cNvPr>
                <p:cNvSpPr>
                  <a:spLocks/>
                </p:cNvSpPr>
                <p:nvPr/>
              </p:nvSpPr>
              <p:spPr bwMode="auto">
                <a:xfrm>
                  <a:off x="4465" y="2585"/>
                  <a:ext cx="30" cy="28"/>
                </a:xfrm>
                <a:custGeom>
                  <a:avLst/>
                  <a:gdLst>
                    <a:gd name="T0" fmla="*/ 21 w 21"/>
                    <a:gd name="T1" fmla="*/ 9 h 19"/>
                    <a:gd name="T2" fmla="*/ 4 w 21"/>
                    <a:gd name="T3" fmla="*/ 13 h 19"/>
                    <a:gd name="T4" fmla="*/ 11 w 21"/>
                    <a:gd name="T5" fmla="*/ 0 h 19"/>
                    <a:gd name="T6" fmla="*/ 21 w 21"/>
                    <a:gd name="T7" fmla="*/ 9 h 19"/>
                  </a:gdLst>
                  <a:ahLst/>
                  <a:cxnLst>
                    <a:cxn ang="0">
                      <a:pos x="T0" y="T1"/>
                    </a:cxn>
                    <a:cxn ang="0">
                      <a:pos x="T2" y="T3"/>
                    </a:cxn>
                    <a:cxn ang="0">
                      <a:pos x="T4" y="T5"/>
                    </a:cxn>
                    <a:cxn ang="0">
                      <a:pos x="T6" y="T7"/>
                    </a:cxn>
                  </a:cxnLst>
                  <a:rect l="0" t="0" r="r" b="b"/>
                  <a:pathLst>
                    <a:path w="21" h="19">
                      <a:moveTo>
                        <a:pt x="21" y="9"/>
                      </a:moveTo>
                      <a:cubicBezTo>
                        <a:pt x="20" y="16"/>
                        <a:pt x="10" y="19"/>
                        <a:pt x="4" y="13"/>
                      </a:cubicBezTo>
                      <a:cubicBezTo>
                        <a:pt x="0" y="8"/>
                        <a:pt x="3" y="1"/>
                        <a:pt x="11" y="0"/>
                      </a:cubicBezTo>
                      <a:cubicBezTo>
                        <a:pt x="18" y="0"/>
                        <a:pt x="21" y="5"/>
                        <a:pt x="21"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09" name="Freeform 322">
                  <a:extLst>
                    <a:ext uri="{FF2B5EF4-FFF2-40B4-BE49-F238E27FC236}">
                      <a16:creationId xmlns:a16="http://schemas.microsoft.com/office/drawing/2014/main" id="{51E2C796-639A-4AD6-AC25-0370F4C14334}"/>
                    </a:ext>
                  </a:extLst>
                </p:cNvPr>
                <p:cNvSpPr>
                  <a:spLocks/>
                </p:cNvSpPr>
                <p:nvPr/>
              </p:nvSpPr>
              <p:spPr bwMode="auto">
                <a:xfrm>
                  <a:off x="4468" y="2632"/>
                  <a:ext cx="30" cy="26"/>
                </a:xfrm>
                <a:custGeom>
                  <a:avLst/>
                  <a:gdLst>
                    <a:gd name="T0" fmla="*/ 21 w 21"/>
                    <a:gd name="T1" fmla="*/ 8 h 18"/>
                    <a:gd name="T2" fmla="*/ 4 w 21"/>
                    <a:gd name="T3" fmla="*/ 12 h 18"/>
                    <a:gd name="T4" fmla="*/ 11 w 21"/>
                    <a:gd name="T5" fmla="*/ 0 h 18"/>
                    <a:gd name="T6" fmla="*/ 21 w 21"/>
                    <a:gd name="T7" fmla="*/ 8 h 18"/>
                  </a:gdLst>
                  <a:ahLst/>
                  <a:cxnLst>
                    <a:cxn ang="0">
                      <a:pos x="T0" y="T1"/>
                    </a:cxn>
                    <a:cxn ang="0">
                      <a:pos x="T2" y="T3"/>
                    </a:cxn>
                    <a:cxn ang="0">
                      <a:pos x="T4" y="T5"/>
                    </a:cxn>
                    <a:cxn ang="0">
                      <a:pos x="T6" y="T7"/>
                    </a:cxn>
                  </a:cxnLst>
                  <a:rect l="0" t="0" r="r" b="b"/>
                  <a:pathLst>
                    <a:path w="21" h="18">
                      <a:moveTo>
                        <a:pt x="21" y="8"/>
                      </a:moveTo>
                      <a:cubicBezTo>
                        <a:pt x="20" y="15"/>
                        <a:pt x="10" y="18"/>
                        <a:pt x="4" y="12"/>
                      </a:cubicBezTo>
                      <a:cubicBezTo>
                        <a:pt x="0" y="7"/>
                        <a:pt x="3" y="0"/>
                        <a:pt x="11" y="0"/>
                      </a:cubicBezTo>
                      <a:cubicBezTo>
                        <a:pt x="18" y="0"/>
                        <a:pt x="21" y="5"/>
                        <a:pt x="21"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0" name="Freeform 323">
                  <a:extLst>
                    <a:ext uri="{FF2B5EF4-FFF2-40B4-BE49-F238E27FC236}">
                      <a16:creationId xmlns:a16="http://schemas.microsoft.com/office/drawing/2014/main" id="{D929686E-006D-42CF-BF38-26A13C512A36}"/>
                    </a:ext>
                  </a:extLst>
                </p:cNvPr>
                <p:cNvSpPr>
                  <a:spLocks/>
                </p:cNvSpPr>
                <p:nvPr/>
              </p:nvSpPr>
              <p:spPr bwMode="auto">
                <a:xfrm>
                  <a:off x="4520" y="2772"/>
                  <a:ext cx="25" cy="21"/>
                </a:xfrm>
                <a:custGeom>
                  <a:avLst/>
                  <a:gdLst>
                    <a:gd name="T0" fmla="*/ 17 w 17"/>
                    <a:gd name="T1" fmla="*/ 6 h 14"/>
                    <a:gd name="T2" fmla="*/ 3 w 17"/>
                    <a:gd name="T3" fmla="*/ 9 h 14"/>
                    <a:gd name="T4" fmla="*/ 9 w 17"/>
                    <a:gd name="T5" fmla="*/ 0 h 14"/>
                    <a:gd name="T6" fmla="*/ 17 w 17"/>
                    <a:gd name="T7" fmla="*/ 6 h 14"/>
                  </a:gdLst>
                  <a:ahLst/>
                  <a:cxnLst>
                    <a:cxn ang="0">
                      <a:pos x="T0" y="T1"/>
                    </a:cxn>
                    <a:cxn ang="0">
                      <a:pos x="T2" y="T3"/>
                    </a:cxn>
                    <a:cxn ang="0">
                      <a:pos x="T4" y="T5"/>
                    </a:cxn>
                    <a:cxn ang="0">
                      <a:pos x="T6" y="T7"/>
                    </a:cxn>
                  </a:cxnLst>
                  <a:rect l="0" t="0" r="r" b="b"/>
                  <a:pathLst>
                    <a:path w="17" h="14">
                      <a:moveTo>
                        <a:pt x="17" y="6"/>
                      </a:moveTo>
                      <a:cubicBezTo>
                        <a:pt x="16" y="12"/>
                        <a:pt x="7" y="14"/>
                        <a:pt x="3" y="9"/>
                      </a:cubicBezTo>
                      <a:cubicBezTo>
                        <a:pt x="0" y="6"/>
                        <a:pt x="2" y="0"/>
                        <a:pt x="9" y="0"/>
                      </a:cubicBezTo>
                      <a:cubicBezTo>
                        <a:pt x="15" y="0"/>
                        <a:pt x="17" y="4"/>
                        <a:pt x="17"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1" name="Freeform 324">
                  <a:extLst>
                    <a:ext uri="{FF2B5EF4-FFF2-40B4-BE49-F238E27FC236}">
                      <a16:creationId xmlns:a16="http://schemas.microsoft.com/office/drawing/2014/main" id="{BBA72D2E-DF0B-4A5A-B04A-A56A0D960D3B}"/>
                    </a:ext>
                  </a:extLst>
                </p:cNvPr>
                <p:cNvSpPr>
                  <a:spLocks/>
                </p:cNvSpPr>
                <p:nvPr/>
              </p:nvSpPr>
              <p:spPr bwMode="auto">
                <a:xfrm>
                  <a:off x="4523" y="2806"/>
                  <a:ext cx="23" cy="18"/>
                </a:xfrm>
                <a:custGeom>
                  <a:avLst/>
                  <a:gdLst>
                    <a:gd name="T0" fmla="*/ 15 w 16"/>
                    <a:gd name="T1" fmla="*/ 6 h 13"/>
                    <a:gd name="T2" fmla="*/ 2 w 16"/>
                    <a:gd name="T3" fmla="*/ 8 h 13"/>
                    <a:gd name="T4" fmla="*/ 8 w 16"/>
                    <a:gd name="T5" fmla="*/ 0 h 13"/>
                    <a:gd name="T6" fmla="*/ 15 w 16"/>
                    <a:gd name="T7" fmla="*/ 6 h 13"/>
                  </a:gdLst>
                  <a:ahLst/>
                  <a:cxnLst>
                    <a:cxn ang="0">
                      <a:pos x="T0" y="T1"/>
                    </a:cxn>
                    <a:cxn ang="0">
                      <a:pos x="T2" y="T3"/>
                    </a:cxn>
                    <a:cxn ang="0">
                      <a:pos x="T4" y="T5"/>
                    </a:cxn>
                    <a:cxn ang="0">
                      <a:pos x="T6" y="T7"/>
                    </a:cxn>
                  </a:cxnLst>
                  <a:rect l="0" t="0" r="r" b="b"/>
                  <a:pathLst>
                    <a:path w="16" h="13">
                      <a:moveTo>
                        <a:pt x="15" y="6"/>
                      </a:moveTo>
                      <a:cubicBezTo>
                        <a:pt x="15" y="12"/>
                        <a:pt x="6" y="13"/>
                        <a:pt x="2" y="8"/>
                      </a:cubicBezTo>
                      <a:cubicBezTo>
                        <a:pt x="0" y="6"/>
                        <a:pt x="2" y="1"/>
                        <a:pt x="8" y="0"/>
                      </a:cubicBezTo>
                      <a:cubicBezTo>
                        <a:pt x="14" y="0"/>
                        <a:pt x="16" y="4"/>
                        <a:pt x="15"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2" name="Freeform 325">
                  <a:extLst>
                    <a:ext uri="{FF2B5EF4-FFF2-40B4-BE49-F238E27FC236}">
                      <a16:creationId xmlns:a16="http://schemas.microsoft.com/office/drawing/2014/main" id="{88EF7AF5-A620-4C6B-986B-C3CDF089980F}"/>
                    </a:ext>
                  </a:extLst>
                </p:cNvPr>
                <p:cNvSpPr>
                  <a:spLocks/>
                </p:cNvSpPr>
                <p:nvPr/>
              </p:nvSpPr>
              <p:spPr bwMode="auto">
                <a:xfrm>
                  <a:off x="4516" y="2695"/>
                  <a:ext cx="27" cy="24"/>
                </a:xfrm>
                <a:custGeom>
                  <a:avLst/>
                  <a:gdLst>
                    <a:gd name="T0" fmla="*/ 19 w 19"/>
                    <a:gd name="T1" fmla="*/ 8 h 16"/>
                    <a:gd name="T2" fmla="*/ 4 w 19"/>
                    <a:gd name="T3" fmla="*/ 11 h 16"/>
                    <a:gd name="T4" fmla="*/ 10 w 19"/>
                    <a:gd name="T5" fmla="*/ 0 h 16"/>
                    <a:gd name="T6" fmla="*/ 19 w 19"/>
                    <a:gd name="T7" fmla="*/ 8 h 16"/>
                  </a:gdLst>
                  <a:ahLst/>
                  <a:cxnLst>
                    <a:cxn ang="0">
                      <a:pos x="T0" y="T1"/>
                    </a:cxn>
                    <a:cxn ang="0">
                      <a:pos x="T2" y="T3"/>
                    </a:cxn>
                    <a:cxn ang="0">
                      <a:pos x="T4" y="T5"/>
                    </a:cxn>
                    <a:cxn ang="0">
                      <a:pos x="T6" y="T7"/>
                    </a:cxn>
                  </a:cxnLst>
                  <a:rect l="0" t="0" r="r" b="b"/>
                  <a:pathLst>
                    <a:path w="19" h="16">
                      <a:moveTo>
                        <a:pt x="19" y="8"/>
                      </a:moveTo>
                      <a:cubicBezTo>
                        <a:pt x="18" y="14"/>
                        <a:pt x="8" y="16"/>
                        <a:pt x="4" y="11"/>
                      </a:cubicBezTo>
                      <a:cubicBezTo>
                        <a:pt x="0" y="7"/>
                        <a:pt x="3" y="0"/>
                        <a:pt x="10" y="0"/>
                      </a:cubicBezTo>
                      <a:cubicBezTo>
                        <a:pt x="17" y="0"/>
                        <a:pt x="19" y="5"/>
                        <a:pt x="1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3" name="Freeform 326">
                  <a:extLst>
                    <a:ext uri="{FF2B5EF4-FFF2-40B4-BE49-F238E27FC236}">
                      <a16:creationId xmlns:a16="http://schemas.microsoft.com/office/drawing/2014/main" id="{0DCD609D-431E-4E34-9165-C7C27863EC42}"/>
                    </a:ext>
                  </a:extLst>
                </p:cNvPr>
                <p:cNvSpPr>
                  <a:spLocks/>
                </p:cNvSpPr>
                <p:nvPr/>
              </p:nvSpPr>
              <p:spPr bwMode="auto">
                <a:xfrm>
                  <a:off x="4519" y="2735"/>
                  <a:ext cx="26" cy="21"/>
                </a:xfrm>
                <a:custGeom>
                  <a:avLst/>
                  <a:gdLst>
                    <a:gd name="T0" fmla="*/ 18 w 18"/>
                    <a:gd name="T1" fmla="*/ 7 h 15"/>
                    <a:gd name="T2" fmla="*/ 3 w 18"/>
                    <a:gd name="T3" fmla="*/ 10 h 15"/>
                    <a:gd name="T4" fmla="*/ 9 w 18"/>
                    <a:gd name="T5" fmla="*/ 0 h 15"/>
                    <a:gd name="T6" fmla="*/ 18 w 18"/>
                    <a:gd name="T7" fmla="*/ 7 h 15"/>
                  </a:gdLst>
                  <a:ahLst/>
                  <a:cxnLst>
                    <a:cxn ang="0">
                      <a:pos x="T0" y="T1"/>
                    </a:cxn>
                    <a:cxn ang="0">
                      <a:pos x="T2" y="T3"/>
                    </a:cxn>
                    <a:cxn ang="0">
                      <a:pos x="T4" y="T5"/>
                    </a:cxn>
                    <a:cxn ang="0">
                      <a:pos x="T6" y="T7"/>
                    </a:cxn>
                  </a:cxnLst>
                  <a:rect l="0" t="0" r="r" b="b"/>
                  <a:pathLst>
                    <a:path w="18" h="15">
                      <a:moveTo>
                        <a:pt x="18" y="7"/>
                      </a:moveTo>
                      <a:cubicBezTo>
                        <a:pt x="17" y="14"/>
                        <a:pt x="7" y="15"/>
                        <a:pt x="3" y="10"/>
                      </a:cubicBezTo>
                      <a:cubicBezTo>
                        <a:pt x="0" y="7"/>
                        <a:pt x="2" y="1"/>
                        <a:pt x="9" y="0"/>
                      </a:cubicBezTo>
                      <a:cubicBezTo>
                        <a:pt x="15" y="1"/>
                        <a:pt x="18" y="5"/>
                        <a:pt x="1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4" name="Freeform 327">
                  <a:extLst>
                    <a:ext uri="{FF2B5EF4-FFF2-40B4-BE49-F238E27FC236}">
                      <a16:creationId xmlns:a16="http://schemas.microsoft.com/office/drawing/2014/main" id="{3C99B269-4880-4FAC-8B38-2EC66E42EB7C}"/>
                    </a:ext>
                  </a:extLst>
                </p:cNvPr>
                <p:cNvSpPr>
                  <a:spLocks/>
                </p:cNvSpPr>
                <p:nvPr/>
              </p:nvSpPr>
              <p:spPr bwMode="auto">
                <a:xfrm>
                  <a:off x="4513" y="2609"/>
                  <a:ext cx="29" cy="26"/>
                </a:xfrm>
                <a:custGeom>
                  <a:avLst/>
                  <a:gdLst>
                    <a:gd name="T0" fmla="*/ 20 w 20"/>
                    <a:gd name="T1" fmla="*/ 8 h 18"/>
                    <a:gd name="T2" fmla="*/ 3 w 20"/>
                    <a:gd name="T3" fmla="*/ 12 h 18"/>
                    <a:gd name="T4" fmla="*/ 11 w 20"/>
                    <a:gd name="T5" fmla="*/ 0 h 18"/>
                    <a:gd name="T6" fmla="*/ 20 w 20"/>
                    <a:gd name="T7" fmla="*/ 8 h 18"/>
                  </a:gdLst>
                  <a:ahLst/>
                  <a:cxnLst>
                    <a:cxn ang="0">
                      <a:pos x="T0" y="T1"/>
                    </a:cxn>
                    <a:cxn ang="0">
                      <a:pos x="T2" y="T3"/>
                    </a:cxn>
                    <a:cxn ang="0">
                      <a:pos x="T4" y="T5"/>
                    </a:cxn>
                    <a:cxn ang="0">
                      <a:pos x="T6" y="T7"/>
                    </a:cxn>
                  </a:cxnLst>
                  <a:rect l="0" t="0" r="r" b="b"/>
                  <a:pathLst>
                    <a:path w="20" h="18">
                      <a:moveTo>
                        <a:pt x="20" y="8"/>
                      </a:moveTo>
                      <a:cubicBezTo>
                        <a:pt x="19" y="16"/>
                        <a:pt x="8" y="18"/>
                        <a:pt x="3" y="12"/>
                      </a:cubicBezTo>
                      <a:cubicBezTo>
                        <a:pt x="0" y="8"/>
                        <a:pt x="3" y="0"/>
                        <a:pt x="11" y="0"/>
                      </a:cubicBezTo>
                      <a:cubicBezTo>
                        <a:pt x="18" y="0"/>
                        <a:pt x="20" y="5"/>
                        <a:pt x="20"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5" name="Freeform 328">
                  <a:extLst>
                    <a:ext uri="{FF2B5EF4-FFF2-40B4-BE49-F238E27FC236}">
                      <a16:creationId xmlns:a16="http://schemas.microsoft.com/office/drawing/2014/main" id="{58337AF3-8BB9-4FF2-82EA-743CD3FE6B35}"/>
                    </a:ext>
                  </a:extLst>
                </p:cNvPr>
                <p:cNvSpPr>
                  <a:spLocks/>
                </p:cNvSpPr>
                <p:nvPr/>
              </p:nvSpPr>
              <p:spPr bwMode="auto">
                <a:xfrm>
                  <a:off x="4514" y="2653"/>
                  <a:ext cx="29" cy="25"/>
                </a:xfrm>
                <a:custGeom>
                  <a:avLst/>
                  <a:gdLst>
                    <a:gd name="T0" fmla="*/ 19 w 20"/>
                    <a:gd name="T1" fmla="*/ 8 h 17"/>
                    <a:gd name="T2" fmla="*/ 4 w 20"/>
                    <a:gd name="T3" fmla="*/ 11 h 17"/>
                    <a:gd name="T4" fmla="*/ 11 w 20"/>
                    <a:gd name="T5" fmla="*/ 0 h 17"/>
                    <a:gd name="T6" fmla="*/ 19 w 20"/>
                    <a:gd name="T7" fmla="*/ 8 h 17"/>
                  </a:gdLst>
                  <a:ahLst/>
                  <a:cxnLst>
                    <a:cxn ang="0">
                      <a:pos x="T0" y="T1"/>
                    </a:cxn>
                    <a:cxn ang="0">
                      <a:pos x="T2" y="T3"/>
                    </a:cxn>
                    <a:cxn ang="0">
                      <a:pos x="T4" y="T5"/>
                    </a:cxn>
                    <a:cxn ang="0">
                      <a:pos x="T6" y="T7"/>
                    </a:cxn>
                  </a:cxnLst>
                  <a:rect l="0" t="0" r="r" b="b"/>
                  <a:pathLst>
                    <a:path w="20" h="17">
                      <a:moveTo>
                        <a:pt x="19" y="8"/>
                      </a:moveTo>
                      <a:cubicBezTo>
                        <a:pt x="19" y="15"/>
                        <a:pt x="8" y="17"/>
                        <a:pt x="4" y="11"/>
                      </a:cubicBezTo>
                      <a:cubicBezTo>
                        <a:pt x="0" y="7"/>
                        <a:pt x="3" y="0"/>
                        <a:pt x="11" y="0"/>
                      </a:cubicBezTo>
                      <a:cubicBezTo>
                        <a:pt x="17" y="0"/>
                        <a:pt x="20" y="5"/>
                        <a:pt x="1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6" name="Freeform 329">
                  <a:extLst>
                    <a:ext uri="{FF2B5EF4-FFF2-40B4-BE49-F238E27FC236}">
                      <a16:creationId xmlns:a16="http://schemas.microsoft.com/office/drawing/2014/main" id="{EBEE0FD8-9860-4467-B37E-A299CD26F239}"/>
                    </a:ext>
                  </a:extLst>
                </p:cNvPr>
                <p:cNvSpPr>
                  <a:spLocks/>
                </p:cNvSpPr>
                <p:nvPr/>
              </p:nvSpPr>
              <p:spPr bwMode="auto">
                <a:xfrm>
                  <a:off x="4553" y="2753"/>
                  <a:ext cx="25" cy="22"/>
                </a:xfrm>
                <a:custGeom>
                  <a:avLst/>
                  <a:gdLst>
                    <a:gd name="T0" fmla="*/ 17 w 17"/>
                    <a:gd name="T1" fmla="*/ 7 h 15"/>
                    <a:gd name="T2" fmla="*/ 3 w 17"/>
                    <a:gd name="T3" fmla="*/ 9 h 15"/>
                    <a:gd name="T4" fmla="*/ 9 w 17"/>
                    <a:gd name="T5" fmla="*/ 0 h 15"/>
                    <a:gd name="T6" fmla="*/ 17 w 17"/>
                    <a:gd name="T7" fmla="*/ 7 h 15"/>
                  </a:gdLst>
                  <a:ahLst/>
                  <a:cxnLst>
                    <a:cxn ang="0">
                      <a:pos x="T0" y="T1"/>
                    </a:cxn>
                    <a:cxn ang="0">
                      <a:pos x="T2" y="T3"/>
                    </a:cxn>
                    <a:cxn ang="0">
                      <a:pos x="T4" y="T5"/>
                    </a:cxn>
                    <a:cxn ang="0">
                      <a:pos x="T6" y="T7"/>
                    </a:cxn>
                  </a:cxnLst>
                  <a:rect l="0" t="0" r="r" b="b"/>
                  <a:pathLst>
                    <a:path w="17" h="15">
                      <a:moveTo>
                        <a:pt x="17" y="7"/>
                      </a:moveTo>
                      <a:cubicBezTo>
                        <a:pt x="16" y="13"/>
                        <a:pt x="6" y="15"/>
                        <a:pt x="3" y="9"/>
                      </a:cubicBezTo>
                      <a:cubicBezTo>
                        <a:pt x="0" y="6"/>
                        <a:pt x="2" y="0"/>
                        <a:pt x="9" y="0"/>
                      </a:cubicBezTo>
                      <a:cubicBezTo>
                        <a:pt x="15" y="0"/>
                        <a:pt x="17" y="4"/>
                        <a:pt x="17"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7" name="Freeform 330">
                  <a:extLst>
                    <a:ext uri="{FF2B5EF4-FFF2-40B4-BE49-F238E27FC236}">
                      <a16:creationId xmlns:a16="http://schemas.microsoft.com/office/drawing/2014/main" id="{D159633A-174F-4329-8731-8CB10D443004}"/>
                    </a:ext>
                  </a:extLst>
                </p:cNvPr>
                <p:cNvSpPr>
                  <a:spLocks/>
                </p:cNvSpPr>
                <p:nvPr/>
              </p:nvSpPr>
              <p:spPr bwMode="auto">
                <a:xfrm>
                  <a:off x="4553" y="2788"/>
                  <a:ext cx="25" cy="20"/>
                </a:xfrm>
                <a:custGeom>
                  <a:avLst/>
                  <a:gdLst>
                    <a:gd name="T0" fmla="*/ 16 w 17"/>
                    <a:gd name="T1" fmla="*/ 6 h 14"/>
                    <a:gd name="T2" fmla="*/ 3 w 17"/>
                    <a:gd name="T3" fmla="*/ 9 h 14"/>
                    <a:gd name="T4" fmla="*/ 9 w 17"/>
                    <a:gd name="T5" fmla="*/ 0 h 14"/>
                    <a:gd name="T6" fmla="*/ 16 w 17"/>
                    <a:gd name="T7" fmla="*/ 6 h 14"/>
                  </a:gdLst>
                  <a:ahLst/>
                  <a:cxnLst>
                    <a:cxn ang="0">
                      <a:pos x="T0" y="T1"/>
                    </a:cxn>
                    <a:cxn ang="0">
                      <a:pos x="T2" y="T3"/>
                    </a:cxn>
                    <a:cxn ang="0">
                      <a:pos x="T4" y="T5"/>
                    </a:cxn>
                    <a:cxn ang="0">
                      <a:pos x="T6" y="T7"/>
                    </a:cxn>
                  </a:cxnLst>
                  <a:rect l="0" t="0" r="r" b="b"/>
                  <a:pathLst>
                    <a:path w="17" h="14">
                      <a:moveTo>
                        <a:pt x="16" y="6"/>
                      </a:moveTo>
                      <a:cubicBezTo>
                        <a:pt x="15" y="12"/>
                        <a:pt x="6" y="14"/>
                        <a:pt x="3" y="9"/>
                      </a:cubicBezTo>
                      <a:cubicBezTo>
                        <a:pt x="0" y="6"/>
                        <a:pt x="2" y="1"/>
                        <a:pt x="9" y="0"/>
                      </a:cubicBezTo>
                      <a:cubicBezTo>
                        <a:pt x="15" y="0"/>
                        <a:pt x="17" y="4"/>
                        <a:pt x="16"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8" name="Freeform 331">
                  <a:extLst>
                    <a:ext uri="{FF2B5EF4-FFF2-40B4-BE49-F238E27FC236}">
                      <a16:creationId xmlns:a16="http://schemas.microsoft.com/office/drawing/2014/main" id="{0F9874AC-F93E-46A3-9592-E28E1B1BF7DC}"/>
                    </a:ext>
                  </a:extLst>
                </p:cNvPr>
                <p:cNvSpPr>
                  <a:spLocks/>
                </p:cNvSpPr>
                <p:nvPr/>
              </p:nvSpPr>
              <p:spPr bwMode="auto">
                <a:xfrm>
                  <a:off x="4552" y="2674"/>
                  <a:ext cx="29" cy="24"/>
                </a:xfrm>
                <a:custGeom>
                  <a:avLst/>
                  <a:gdLst>
                    <a:gd name="T0" fmla="*/ 19 w 20"/>
                    <a:gd name="T1" fmla="*/ 8 h 17"/>
                    <a:gd name="T2" fmla="*/ 4 w 20"/>
                    <a:gd name="T3" fmla="*/ 11 h 17"/>
                    <a:gd name="T4" fmla="*/ 11 w 20"/>
                    <a:gd name="T5" fmla="*/ 0 h 17"/>
                    <a:gd name="T6" fmla="*/ 19 w 20"/>
                    <a:gd name="T7" fmla="*/ 8 h 17"/>
                  </a:gdLst>
                  <a:ahLst/>
                  <a:cxnLst>
                    <a:cxn ang="0">
                      <a:pos x="T0" y="T1"/>
                    </a:cxn>
                    <a:cxn ang="0">
                      <a:pos x="T2" y="T3"/>
                    </a:cxn>
                    <a:cxn ang="0">
                      <a:pos x="T4" y="T5"/>
                    </a:cxn>
                    <a:cxn ang="0">
                      <a:pos x="T6" y="T7"/>
                    </a:cxn>
                  </a:cxnLst>
                  <a:rect l="0" t="0" r="r" b="b"/>
                  <a:pathLst>
                    <a:path w="20" h="17">
                      <a:moveTo>
                        <a:pt x="19" y="8"/>
                      </a:moveTo>
                      <a:cubicBezTo>
                        <a:pt x="18" y="14"/>
                        <a:pt x="8" y="17"/>
                        <a:pt x="4" y="11"/>
                      </a:cubicBezTo>
                      <a:cubicBezTo>
                        <a:pt x="0" y="7"/>
                        <a:pt x="3" y="1"/>
                        <a:pt x="11" y="0"/>
                      </a:cubicBezTo>
                      <a:cubicBezTo>
                        <a:pt x="17" y="0"/>
                        <a:pt x="20" y="5"/>
                        <a:pt x="1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19" name="Freeform 332">
                  <a:extLst>
                    <a:ext uri="{FF2B5EF4-FFF2-40B4-BE49-F238E27FC236}">
                      <a16:creationId xmlns:a16="http://schemas.microsoft.com/office/drawing/2014/main" id="{ED4FE3E3-8A33-4D48-B054-A71121D53BC2}"/>
                    </a:ext>
                  </a:extLst>
                </p:cNvPr>
                <p:cNvSpPr>
                  <a:spLocks/>
                </p:cNvSpPr>
                <p:nvPr/>
              </p:nvSpPr>
              <p:spPr bwMode="auto">
                <a:xfrm>
                  <a:off x="4553" y="2714"/>
                  <a:ext cx="26" cy="23"/>
                </a:xfrm>
                <a:custGeom>
                  <a:avLst/>
                  <a:gdLst>
                    <a:gd name="T0" fmla="*/ 18 w 18"/>
                    <a:gd name="T1" fmla="*/ 8 h 16"/>
                    <a:gd name="T2" fmla="*/ 3 w 18"/>
                    <a:gd name="T3" fmla="*/ 11 h 16"/>
                    <a:gd name="T4" fmla="*/ 10 w 18"/>
                    <a:gd name="T5" fmla="*/ 0 h 16"/>
                    <a:gd name="T6" fmla="*/ 18 w 18"/>
                    <a:gd name="T7" fmla="*/ 8 h 16"/>
                  </a:gdLst>
                  <a:ahLst/>
                  <a:cxnLst>
                    <a:cxn ang="0">
                      <a:pos x="T0" y="T1"/>
                    </a:cxn>
                    <a:cxn ang="0">
                      <a:pos x="T2" y="T3"/>
                    </a:cxn>
                    <a:cxn ang="0">
                      <a:pos x="T4" y="T5"/>
                    </a:cxn>
                    <a:cxn ang="0">
                      <a:pos x="T6" y="T7"/>
                    </a:cxn>
                  </a:cxnLst>
                  <a:rect l="0" t="0" r="r" b="b"/>
                  <a:pathLst>
                    <a:path w="18" h="16">
                      <a:moveTo>
                        <a:pt x="18" y="8"/>
                      </a:moveTo>
                      <a:cubicBezTo>
                        <a:pt x="17" y="14"/>
                        <a:pt x="6" y="16"/>
                        <a:pt x="3" y="11"/>
                      </a:cubicBezTo>
                      <a:cubicBezTo>
                        <a:pt x="0" y="7"/>
                        <a:pt x="2" y="1"/>
                        <a:pt x="10" y="0"/>
                      </a:cubicBezTo>
                      <a:cubicBezTo>
                        <a:pt x="16" y="1"/>
                        <a:pt x="18" y="5"/>
                        <a:pt x="18"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0" name="Freeform 333">
                  <a:extLst>
                    <a:ext uri="{FF2B5EF4-FFF2-40B4-BE49-F238E27FC236}">
                      <a16:creationId xmlns:a16="http://schemas.microsoft.com/office/drawing/2014/main" id="{60CC5F8C-8698-4050-BBE1-0CED76A20D1A}"/>
                    </a:ext>
                  </a:extLst>
                </p:cNvPr>
                <p:cNvSpPr>
                  <a:spLocks/>
                </p:cNvSpPr>
                <p:nvPr/>
              </p:nvSpPr>
              <p:spPr bwMode="auto">
                <a:xfrm>
                  <a:off x="4552" y="2584"/>
                  <a:ext cx="29" cy="27"/>
                </a:xfrm>
                <a:custGeom>
                  <a:avLst/>
                  <a:gdLst>
                    <a:gd name="T0" fmla="*/ 20 w 20"/>
                    <a:gd name="T1" fmla="*/ 9 h 19"/>
                    <a:gd name="T2" fmla="*/ 3 w 20"/>
                    <a:gd name="T3" fmla="*/ 13 h 19"/>
                    <a:gd name="T4" fmla="*/ 11 w 20"/>
                    <a:gd name="T5" fmla="*/ 0 h 19"/>
                    <a:gd name="T6" fmla="*/ 20 w 20"/>
                    <a:gd name="T7" fmla="*/ 9 h 19"/>
                  </a:gdLst>
                  <a:ahLst/>
                  <a:cxnLst>
                    <a:cxn ang="0">
                      <a:pos x="T0" y="T1"/>
                    </a:cxn>
                    <a:cxn ang="0">
                      <a:pos x="T2" y="T3"/>
                    </a:cxn>
                    <a:cxn ang="0">
                      <a:pos x="T4" y="T5"/>
                    </a:cxn>
                    <a:cxn ang="0">
                      <a:pos x="T6" y="T7"/>
                    </a:cxn>
                  </a:cxnLst>
                  <a:rect l="0" t="0" r="r" b="b"/>
                  <a:pathLst>
                    <a:path w="20" h="19">
                      <a:moveTo>
                        <a:pt x="20" y="9"/>
                      </a:moveTo>
                      <a:cubicBezTo>
                        <a:pt x="19" y="16"/>
                        <a:pt x="8" y="19"/>
                        <a:pt x="3" y="13"/>
                      </a:cubicBezTo>
                      <a:cubicBezTo>
                        <a:pt x="0" y="8"/>
                        <a:pt x="3" y="1"/>
                        <a:pt x="11" y="0"/>
                      </a:cubicBezTo>
                      <a:cubicBezTo>
                        <a:pt x="18" y="0"/>
                        <a:pt x="20" y="5"/>
                        <a:pt x="2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1" name="Freeform 334">
                  <a:extLst>
                    <a:ext uri="{FF2B5EF4-FFF2-40B4-BE49-F238E27FC236}">
                      <a16:creationId xmlns:a16="http://schemas.microsoft.com/office/drawing/2014/main" id="{CE718B13-2328-4F9A-B79B-C457423BEB67}"/>
                    </a:ext>
                  </a:extLst>
                </p:cNvPr>
                <p:cNvSpPr>
                  <a:spLocks/>
                </p:cNvSpPr>
                <p:nvPr/>
              </p:nvSpPr>
              <p:spPr bwMode="auto">
                <a:xfrm>
                  <a:off x="4552" y="2630"/>
                  <a:ext cx="29" cy="26"/>
                </a:xfrm>
                <a:custGeom>
                  <a:avLst/>
                  <a:gdLst>
                    <a:gd name="T0" fmla="*/ 20 w 20"/>
                    <a:gd name="T1" fmla="*/ 8 h 18"/>
                    <a:gd name="T2" fmla="*/ 4 w 20"/>
                    <a:gd name="T3" fmla="*/ 12 h 18"/>
                    <a:gd name="T4" fmla="*/ 11 w 20"/>
                    <a:gd name="T5" fmla="*/ 0 h 18"/>
                    <a:gd name="T6" fmla="*/ 20 w 20"/>
                    <a:gd name="T7" fmla="*/ 8 h 18"/>
                  </a:gdLst>
                  <a:ahLst/>
                  <a:cxnLst>
                    <a:cxn ang="0">
                      <a:pos x="T0" y="T1"/>
                    </a:cxn>
                    <a:cxn ang="0">
                      <a:pos x="T2" y="T3"/>
                    </a:cxn>
                    <a:cxn ang="0">
                      <a:pos x="T4" y="T5"/>
                    </a:cxn>
                    <a:cxn ang="0">
                      <a:pos x="T6" y="T7"/>
                    </a:cxn>
                  </a:cxnLst>
                  <a:rect l="0" t="0" r="r" b="b"/>
                  <a:pathLst>
                    <a:path w="20" h="18">
                      <a:moveTo>
                        <a:pt x="20" y="8"/>
                      </a:moveTo>
                      <a:cubicBezTo>
                        <a:pt x="19" y="15"/>
                        <a:pt x="8" y="18"/>
                        <a:pt x="4" y="12"/>
                      </a:cubicBezTo>
                      <a:cubicBezTo>
                        <a:pt x="0" y="7"/>
                        <a:pt x="3" y="1"/>
                        <a:pt x="11" y="0"/>
                      </a:cubicBezTo>
                      <a:cubicBezTo>
                        <a:pt x="18" y="0"/>
                        <a:pt x="20" y="5"/>
                        <a:pt x="20"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2" name="Freeform 335">
                  <a:extLst>
                    <a:ext uri="{FF2B5EF4-FFF2-40B4-BE49-F238E27FC236}">
                      <a16:creationId xmlns:a16="http://schemas.microsoft.com/office/drawing/2014/main" id="{BE296FCD-FCFA-4E80-9DA3-6CFE2F9DA32B}"/>
                    </a:ext>
                  </a:extLst>
                </p:cNvPr>
                <p:cNvSpPr>
                  <a:spLocks/>
                </p:cNvSpPr>
                <p:nvPr/>
              </p:nvSpPr>
              <p:spPr bwMode="auto">
                <a:xfrm>
                  <a:off x="4591" y="2771"/>
                  <a:ext cx="24" cy="20"/>
                </a:xfrm>
                <a:custGeom>
                  <a:avLst/>
                  <a:gdLst>
                    <a:gd name="T0" fmla="*/ 16 w 17"/>
                    <a:gd name="T1" fmla="*/ 6 h 14"/>
                    <a:gd name="T2" fmla="*/ 2 w 17"/>
                    <a:gd name="T3" fmla="*/ 9 h 14"/>
                    <a:gd name="T4" fmla="*/ 9 w 17"/>
                    <a:gd name="T5" fmla="*/ 0 h 14"/>
                    <a:gd name="T6" fmla="*/ 16 w 17"/>
                    <a:gd name="T7" fmla="*/ 6 h 14"/>
                  </a:gdLst>
                  <a:ahLst/>
                  <a:cxnLst>
                    <a:cxn ang="0">
                      <a:pos x="T0" y="T1"/>
                    </a:cxn>
                    <a:cxn ang="0">
                      <a:pos x="T2" y="T3"/>
                    </a:cxn>
                    <a:cxn ang="0">
                      <a:pos x="T4" y="T5"/>
                    </a:cxn>
                    <a:cxn ang="0">
                      <a:pos x="T6" y="T7"/>
                    </a:cxn>
                  </a:cxnLst>
                  <a:rect l="0" t="0" r="r" b="b"/>
                  <a:pathLst>
                    <a:path w="17" h="14">
                      <a:moveTo>
                        <a:pt x="16" y="6"/>
                      </a:moveTo>
                      <a:cubicBezTo>
                        <a:pt x="15" y="12"/>
                        <a:pt x="5" y="14"/>
                        <a:pt x="2" y="9"/>
                      </a:cubicBezTo>
                      <a:cubicBezTo>
                        <a:pt x="0" y="5"/>
                        <a:pt x="3" y="0"/>
                        <a:pt x="9" y="0"/>
                      </a:cubicBezTo>
                      <a:cubicBezTo>
                        <a:pt x="15" y="0"/>
                        <a:pt x="17" y="3"/>
                        <a:pt x="16"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3" name="Freeform 336">
                  <a:extLst>
                    <a:ext uri="{FF2B5EF4-FFF2-40B4-BE49-F238E27FC236}">
                      <a16:creationId xmlns:a16="http://schemas.microsoft.com/office/drawing/2014/main" id="{8F00D9DC-4FF5-4302-8A02-51A0F928796E}"/>
                    </a:ext>
                  </a:extLst>
                </p:cNvPr>
                <p:cNvSpPr>
                  <a:spLocks/>
                </p:cNvSpPr>
                <p:nvPr/>
              </p:nvSpPr>
              <p:spPr bwMode="auto">
                <a:xfrm>
                  <a:off x="4589" y="2804"/>
                  <a:ext cx="22" cy="19"/>
                </a:xfrm>
                <a:custGeom>
                  <a:avLst/>
                  <a:gdLst>
                    <a:gd name="T0" fmla="*/ 15 w 15"/>
                    <a:gd name="T1" fmla="*/ 6 h 13"/>
                    <a:gd name="T2" fmla="*/ 2 w 15"/>
                    <a:gd name="T3" fmla="*/ 8 h 13"/>
                    <a:gd name="T4" fmla="*/ 8 w 15"/>
                    <a:gd name="T5" fmla="*/ 0 h 13"/>
                    <a:gd name="T6" fmla="*/ 15 w 15"/>
                    <a:gd name="T7" fmla="*/ 6 h 13"/>
                  </a:gdLst>
                  <a:ahLst/>
                  <a:cxnLst>
                    <a:cxn ang="0">
                      <a:pos x="T0" y="T1"/>
                    </a:cxn>
                    <a:cxn ang="0">
                      <a:pos x="T2" y="T3"/>
                    </a:cxn>
                    <a:cxn ang="0">
                      <a:pos x="T4" y="T5"/>
                    </a:cxn>
                    <a:cxn ang="0">
                      <a:pos x="T6" y="T7"/>
                    </a:cxn>
                  </a:cxnLst>
                  <a:rect l="0" t="0" r="r" b="b"/>
                  <a:pathLst>
                    <a:path w="15" h="13">
                      <a:moveTo>
                        <a:pt x="15" y="6"/>
                      </a:moveTo>
                      <a:cubicBezTo>
                        <a:pt x="13" y="11"/>
                        <a:pt x="4" y="13"/>
                        <a:pt x="2" y="8"/>
                      </a:cubicBezTo>
                      <a:cubicBezTo>
                        <a:pt x="0" y="5"/>
                        <a:pt x="2" y="1"/>
                        <a:pt x="8" y="0"/>
                      </a:cubicBezTo>
                      <a:cubicBezTo>
                        <a:pt x="14" y="0"/>
                        <a:pt x="15" y="3"/>
                        <a:pt x="15"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4" name="Freeform 337">
                  <a:extLst>
                    <a:ext uri="{FF2B5EF4-FFF2-40B4-BE49-F238E27FC236}">
                      <a16:creationId xmlns:a16="http://schemas.microsoft.com/office/drawing/2014/main" id="{AAC10E00-6003-48FD-827D-4F4DF84B411B}"/>
                    </a:ext>
                  </a:extLst>
                </p:cNvPr>
                <p:cNvSpPr>
                  <a:spLocks/>
                </p:cNvSpPr>
                <p:nvPr/>
              </p:nvSpPr>
              <p:spPr bwMode="auto">
                <a:xfrm>
                  <a:off x="4594" y="2694"/>
                  <a:ext cx="27" cy="23"/>
                </a:xfrm>
                <a:custGeom>
                  <a:avLst/>
                  <a:gdLst>
                    <a:gd name="T0" fmla="*/ 18 w 19"/>
                    <a:gd name="T1" fmla="*/ 7 h 16"/>
                    <a:gd name="T2" fmla="*/ 3 w 19"/>
                    <a:gd name="T3" fmla="*/ 10 h 16"/>
                    <a:gd name="T4" fmla="*/ 10 w 19"/>
                    <a:gd name="T5" fmla="*/ 0 h 16"/>
                    <a:gd name="T6" fmla="*/ 18 w 19"/>
                    <a:gd name="T7" fmla="*/ 7 h 16"/>
                  </a:gdLst>
                  <a:ahLst/>
                  <a:cxnLst>
                    <a:cxn ang="0">
                      <a:pos x="T0" y="T1"/>
                    </a:cxn>
                    <a:cxn ang="0">
                      <a:pos x="T2" y="T3"/>
                    </a:cxn>
                    <a:cxn ang="0">
                      <a:pos x="T4" y="T5"/>
                    </a:cxn>
                    <a:cxn ang="0">
                      <a:pos x="T6" y="T7"/>
                    </a:cxn>
                  </a:cxnLst>
                  <a:rect l="0" t="0" r="r" b="b"/>
                  <a:pathLst>
                    <a:path w="19" h="16">
                      <a:moveTo>
                        <a:pt x="18" y="7"/>
                      </a:moveTo>
                      <a:cubicBezTo>
                        <a:pt x="17" y="14"/>
                        <a:pt x="6" y="16"/>
                        <a:pt x="3" y="10"/>
                      </a:cubicBezTo>
                      <a:cubicBezTo>
                        <a:pt x="0" y="6"/>
                        <a:pt x="3" y="0"/>
                        <a:pt x="10" y="0"/>
                      </a:cubicBezTo>
                      <a:cubicBezTo>
                        <a:pt x="17" y="0"/>
                        <a:pt x="19" y="4"/>
                        <a:pt x="1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5" name="Freeform 338">
                  <a:extLst>
                    <a:ext uri="{FF2B5EF4-FFF2-40B4-BE49-F238E27FC236}">
                      <a16:creationId xmlns:a16="http://schemas.microsoft.com/office/drawing/2014/main" id="{C800C988-6000-46B0-A619-C43FD8431D8C}"/>
                    </a:ext>
                  </a:extLst>
                </p:cNvPr>
                <p:cNvSpPr>
                  <a:spLocks/>
                </p:cNvSpPr>
                <p:nvPr/>
              </p:nvSpPr>
              <p:spPr bwMode="auto">
                <a:xfrm>
                  <a:off x="4592" y="2733"/>
                  <a:ext cx="26" cy="22"/>
                </a:xfrm>
                <a:custGeom>
                  <a:avLst/>
                  <a:gdLst>
                    <a:gd name="T0" fmla="*/ 17 w 18"/>
                    <a:gd name="T1" fmla="*/ 7 h 15"/>
                    <a:gd name="T2" fmla="*/ 3 w 18"/>
                    <a:gd name="T3" fmla="*/ 10 h 15"/>
                    <a:gd name="T4" fmla="*/ 10 w 18"/>
                    <a:gd name="T5" fmla="*/ 0 h 15"/>
                    <a:gd name="T6" fmla="*/ 17 w 18"/>
                    <a:gd name="T7" fmla="*/ 7 h 15"/>
                  </a:gdLst>
                  <a:ahLst/>
                  <a:cxnLst>
                    <a:cxn ang="0">
                      <a:pos x="T0" y="T1"/>
                    </a:cxn>
                    <a:cxn ang="0">
                      <a:pos x="T2" y="T3"/>
                    </a:cxn>
                    <a:cxn ang="0">
                      <a:pos x="T4" y="T5"/>
                    </a:cxn>
                    <a:cxn ang="0">
                      <a:pos x="T6" y="T7"/>
                    </a:cxn>
                  </a:cxnLst>
                  <a:rect l="0" t="0" r="r" b="b"/>
                  <a:pathLst>
                    <a:path w="18" h="15">
                      <a:moveTo>
                        <a:pt x="17" y="7"/>
                      </a:moveTo>
                      <a:cubicBezTo>
                        <a:pt x="16" y="13"/>
                        <a:pt x="6" y="15"/>
                        <a:pt x="3" y="10"/>
                      </a:cubicBezTo>
                      <a:cubicBezTo>
                        <a:pt x="0" y="6"/>
                        <a:pt x="3" y="1"/>
                        <a:pt x="10" y="0"/>
                      </a:cubicBezTo>
                      <a:cubicBezTo>
                        <a:pt x="16" y="0"/>
                        <a:pt x="18" y="4"/>
                        <a:pt x="17"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6" name="Freeform 339">
                  <a:extLst>
                    <a:ext uri="{FF2B5EF4-FFF2-40B4-BE49-F238E27FC236}">
                      <a16:creationId xmlns:a16="http://schemas.microsoft.com/office/drawing/2014/main" id="{465F0D73-6F3F-449F-8F56-CA63D512800A}"/>
                    </a:ext>
                  </a:extLst>
                </p:cNvPr>
                <p:cNvSpPr>
                  <a:spLocks/>
                </p:cNvSpPr>
                <p:nvPr/>
              </p:nvSpPr>
              <p:spPr bwMode="auto">
                <a:xfrm>
                  <a:off x="4597" y="2606"/>
                  <a:ext cx="29" cy="27"/>
                </a:xfrm>
                <a:custGeom>
                  <a:avLst/>
                  <a:gdLst>
                    <a:gd name="T0" fmla="*/ 19 w 20"/>
                    <a:gd name="T1" fmla="*/ 9 h 19"/>
                    <a:gd name="T2" fmla="*/ 3 w 20"/>
                    <a:gd name="T3" fmla="*/ 13 h 19"/>
                    <a:gd name="T4" fmla="*/ 11 w 20"/>
                    <a:gd name="T5" fmla="*/ 0 h 19"/>
                    <a:gd name="T6" fmla="*/ 19 w 20"/>
                    <a:gd name="T7" fmla="*/ 9 h 19"/>
                  </a:gdLst>
                  <a:ahLst/>
                  <a:cxnLst>
                    <a:cxn ang="0">
                      <a:pos x="T0" y="T1"/>
                    </a:cxn>
                    <a:cxn ang="0">
                      <a:pos x="T2" y="T3"/>
                    </a:cxn>
                    <a:cxn ang="0">
                      <a:pos x="T4" y="T5"/>
                    </a:cxn>
                    <a:cxn ang="0">
                      <a:pos x="T6" y="T7"/>
                    </a:cxn>
                  </a:cxnLst>
                  <a:rect l="0" t="0" r="r" b="b"/>
                  <a:pathLst>
                    <a:path w="20" h="19">
                      <a:moveTo>
                        <a:pt x="19" y="9"/>
                      </a:moveTo>
                      <a:cubicBezTo>
                        <a:pt x="18" y="16"/>
                        <a:pt x="7" y="19"/>
                        <a:pt x="3" y="13"/>
                      </a:cubicBezTo>
                      <a:cubicBezTo>
                        <a:pt x="0" y="9"/>
                        <a:pt x="2" y="1"/>
                        <a:pt x="11" y="0"/>
                      </a:cubicBezTo>
                      <a:cubicBezTo>
                        <a:pt x="17" y="0"/>
                        <a:pt x="20" y="5"/>
                        <a:pt x="1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7" name="Freeform 340">
                  <a:extLst>
                    <a:ext uri="{FF2B5EF4-FFF2-40B4-BE49-F238E27FC236}">
                      <a16:creationId xmlns:a16="http://schemas.microsoft.com/office/drawing/2014/main" id="{BB6E46C6-BD11-4F2A-86B2-E9AFA216C074}"/>
                    </a:ext>
                  </a:extLst>
                </p:cNvPr>
                <p:cNvSpPr>
                  <a:spLocks/>
                </p:cNvSpPr>
                <p:nvPr/>
              </p:nvSpPr>
              <p:spPr bwMode="auto">
                <a:xfrm>
                  <a:off x="4595" y="2651"/>
                  <a:ext cx="28" cy="26"/>
                </a:xfrm>
                <a:custGeom>
                  <a:avLst/>
                  <a:gdLst>
                    <a:gd name="T0" fmla="*/ 19 w 19"/>
                    <a:gd name="T1" fmla="*/ 8 h 18"/>
                    <a:gd name="T2" fmla="*/ 3 w 19"/>
                    <a:gd name="T3" fmla="*/ 12 h 18"/>
                    <a:gd name="T4" fmla="*/ 11 w 19"/>
                    <a:gd name="T5" fmla="*/ 0 h 18"/>
                    <a:gd name="T6" fmla="*/ 19 w 19"/>
                    <a:gd name="T7" fmla="*/ 8 h 18"/>
                  </a:gdLst>
                  <a:ahLst/>
                  <a:cxnLst>
                    <a:cxn ang="0">
                      <a:pos x="T0" y="T1"/>
                    </a:cxn>
                    <a:cxn ang="0">
                      <a:pos x="T2" y="T3"/>
                    </a:cxn>
                    <a:cxn ang="0">
                      <a:pos x="T4" y="T5"/>
                    </a:cxn>
                    <a:cxn ang="0">
                      <a:pos x="T6" y="T7"/>
                    </a:cxn>
                  </a:cxnLst>
                  <a:rect l="0" t="0" r="r" b="b"/>
                  <a:pathLst>
                    <a:path w="19" h="18">
                      <a:moveTo>
                        <a:pt x="19" y="8"/>
                      </a:moveTo>
                      <a:cubicBezTo>
                        <a:pt x="18" y="15"/>
                        <a:pt x="7" y="18"/>
                        <a:pt x="3" y="12"/>
                      </a:cubicBezTo>
                      <a:cubicBezTo>
                        <a:pt x="0" y="8"/>
                        <a:pt x="3" y="1"/>
                        <a:pt x="11" y="0"/>
                      </a:cubicBezTo>
                      <a:cubicBezTo>
                        <a:pt x="17" y="0"/>
                        <a:pt x="19" y="5"/>
                        <a:pt x="1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8" name="Freeform 341">
                  <a:extLst>
                    <a:ext uri="{FF2B5EF4-FFF2-40B4-BE49-F238E27FC236}">
                      <a16:creationId xmlns:a16="http://schemas.microsoft.com/office/drawing/2014/main" id="{B928698F-4073-4741-9E19-9D9B58EF996D}"/>
                    </a:ext>
                  </a:extLst>
                </p:cNvPr>
                <p:cNvSpPr>
                  <a:spLocks/>
                </p:cNvSpPr>
                <p:nvPr/>
              </p:nvSpPr>
              <p:spPr bwMode="auto">
                <a:xfrm>
                  <a:off x="4626" y="2751"/>
                  <a:ext cx="24" cy="21"/>
                </a:xfrm>
                <a:custGeom>
                  <a:avLst/>
                  <a:gdLst>
                    <a:gd name="T0" fmla="*/ 16 w 17"/>
                    <a:gd name="T1" fmla="*/ 7 h 15"/>
                    <a:gd name="T2" fmla="*/ 2 w 17"/>
                    <a:gd name="T3" fmla="*/ 10 h 15"/>
                    <a:gd name="T4" fmla="*/ 9 w 17"/>
                    <a:gd name="T5" fmla="*/ 0 h 15"/>
                    <a:gd name="T6" fmla="*/ 16 w 17"/>
                    <a:gd name="T7" fmla="*/ 7 h 15"/>
                  </a:gdLst>
                  <a:ahLst/>
                  <a:cxnLst>
                    <a:cxn ang="0">
                      <a:pos x="T0" y="T1"/>
                    </a:cxn>
                    <a:cxn ang="0">
                      <a:pos x="T2" y="T3"/>
                    </a:cxn>
                    <a:cxn ang="0">
                      <a:pos x="T4" y="T5"/>
                    </a:cxn>
                    <a:cxn ang="0">
                      <a:pos x="T6" y="T7"/>
                    </a:cxn>
                  </a:cxnLst>
                  <a:rect l="0" t="0" r="r" b="b"/>
                  <a:pathLst>
                    <a:path w="17" h="15">
                      <a:moveTo>
                        <a:pt x="16" y="7"/>
                      </a:moveTo>
                      <a:cubicBezTo>
                        <a:pt x="14" y="13"/>
                        <a:pt x="5" y="15"/>
                        <a:pt x="2" y="10"/>
                      </a:cubicBezTo>
                      <a:cubicBezTo>
                        <a:pt x="0" y="6"/>
                        <a:pt x="2" y="1"/>
                        <a:pt x="9" y="0"/>
                      </a:cubicBezTo>
                      <a:cubicBezTo>
                        <a:pt x="15" y="0"/>
                        <a:pt x="17" y="3"/>
                        <a:pt x="16"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9" name="Freeform 342">
                  <a:extLst>
                    <a:ext uri="{FF2B5EF4-FFF2-40B4-BE49-F238E27FC236}">
                      <a16:creationId xmlns:a16="http://schemas.microsoft.com/office/drawing/2014/main" id="{0A01BBD1-65A4-48E4-8F5E-1FB43A268688}"/>
                    </a:ext>
                  </a:extLst>
                </p:cNvPr>
                <p:cNvSpPr>
                  <a:spLocks/>
                </p:cNvSpPr>
                <p:nvPr/>
              </p:nvSpPr>
              <p:spPr bwMode="auto">
                <a:xfrm>
                  <a:off x="4621" y="2787"/>
                  <a:ext cx="23" cy="19"/>
                </a:xfrm>
                <a:custGeom>
                  <a:avLst/>
                  <a:gdLst>
                    <a:gd name="T0" fmla="*/ 15 w 16"/>
                    <a:gd name="T1" fmla="*/ 6 h 13"/>
                    <a:gd name="T2" fmla="*/ 2 w 16"/>
                    <a:gd name="T3" fmla="*/ 8 h 13"/>
                    <a:gd name="T4" fmla="*/ 9 w 16"/>
                    <a:gd name="T5" fmla="*/ 0 h 13"/>
                    <a:gd name="T6" fmla="*/ 15 w 16"/>
                    <a:gd name="T7" fmla="*/ 6 h 13"/>
                  </a:gdLst>
                  <a:ahLst/>
                  <a:cxnLst>
                    <a:cxn ang="0">
                      <a:pos x="T0" y="T1"/>
                    </a:cxn>
                    <a:cxn ang="0">
                      <a:pos x="T2" y="T3"/>
                    </a:cxn>
                    <a:cxn ang="0">
                      <a:pos x="T4" y="T5"/>
                    </a:cxn>
                    <a:cxn ang="0">
                      <a:pos x="T6" y="T7"/>
                    </a:cxn>
                  </a:cxnLst>
                  <a:rect l="0" t="0" r="r" b="b"/>
                  <a:pathLst>
                    <a:path w="16" h="13">
                      <a:moveTo>
                        <a:pt x="15" y="6"/>
                      </a:moveTo>
                      <a:cubicBezTo>
                        <a:pt x="14" y="11"/>
                        <a:pt x="5" y="13"/>
                        <a:pt x="2" y="8"/>
                      </a:cubicBezTo>
                      <a:cubicBezTo>
                        <a:pt x="0" y="5"/>
                        <a:pt x="3" y="0"/>
                        <a:pt x="9" y="0"/>
                      </a:cubicBezTo>
                      <a:cubicBezTo>
                        <a:pt x="15" y="0"/>
                        <a:pt x="16" y="3"/>
                        <a:pt x="15"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0" name="Freeform 343">
                  <a:extLst>
                    <a:ext uri="{FF2B5EF4-FFF2-40B4-BE49-F238E27FC236}">
                      <a16:creationId xmlns:a16="http://schemas.microsoft.com/office/drawing/2014/main" id="{1809ABE8-92DD-4A5D-9B8B-DDF7EFB6BB3B}"/>
                    </a:ext>
                  </a:extLst>
                </p:cNvPr>
                <p:cNvSpPr>
                  <a:spLocks/>
                </p:cNvSpPr>
                <p:nvPr/>
              </p:nvSpPr>
              <p:spPr bwMode="auto">
                <a:xfrm>
                  <a:off x="4631" y="2671"/>
                  <a:ext cx="28" cy="24"/>
                </a:xfrm>
                <a:custGeom>
                  <a:avLst/>
                  <a:gdLst>
                    <a:gd name="T0" fmla="*/ 18 w 19"/>
                    <a:gd name="T1" fmla="*/ 8 h 17"/>
                    <a:gd name="T2" fmla="*/ 3 w 19"/>
                    <a:gd name="T3" fmla="*/ 12 h 17"/>
                    <a:gd name="T4" fmla="*/ 10 w 19"/>
                    <a:gd name="T5" fmla="*/ 0 h 17"/>
                    <a:gd name="T6" fmla="*/ 18 w 19"/>
                    <a:gd name="T7" fmla="*/ 8 h 17"/>
                  </a:gdLst>
                  <a:ahLst/>
                  <a:cxnLst>
                    <a:cxn ang="0">
                      <a:pos x="T0" y="T1"/>
                    </a:cxn>
                    <a:cxn ang="0">
                      <a:pos x="T2" y="T3"/>
                    </a:cxn>
                    <a:cxn ang="0">
                      <a:pos x="T4" y="T5"/>
                    </a:cxn>
                    <a:cxn ang="0">
                      <a:pos x="T6" y="T7"/>
                    </a:cxn>
                  </a:cxnLst>
                  <a:rect l="0" t="0" r="r" b="b"/>
                  <a:pathLst>
                    <a:path w="19" h="17">
                      <a:moveTo>
                        <a:pt x="18" y="8"/>
                      </a:moveTo>
                      <a:cubicBezTo>
                        <a:pt x="17" y="14"/>
                        <a:pt x="7" y="17"/>
                        <a:pt x="3" y="12"/>
                      </a:cubicBezTo>
                      <a:cubicBezTo>
                        <a:pt x="0" y="7"/>
                        <a:pt x="3" y="1"/>
                        <a:pt x="10" y="0"/>
                      </a:cubicBezTo>
                      <a:cubicBezTo>
                        <a:pt x="17" y="0"/>
                        <a:pt x="19" y="4"/>
                        <a:pt x="18"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1" name="Freeform 344">
                  <a:extLst>
                    <a:ext uri="{FF2B5EF4-FFF2-40B4-BE49-F238E27FC236}">
                      <a16:creationId xmlns:a16="http://schemas.microsoft.com/office/drawing/2014/main" id="{C417ECA7-43C3-483D-8F36-425BBEE01E2A}"/>
                    </a:ext>
                  </a:extLst>
                </p:cNvPr>
                <p:cNvSpPr>
                  <a:spLocks/>
                </p:cNvSpPr>
                <p:nvPr/>
              </p:nvSpPr>
              <p:spPr bwMode="auto">
                <a:xfrm>
                  <a:off x="4628" y="2711"/>
                  <a:ext cx="26" cy="24"/>
                </a:xfrm>
                <a:custGeom>
                  <a:avLst/>
                  <a:gdLst>
                    <a:gd name="T0" fmla="*/ 17 w 18"/>
                    <a:gd name="T1" fmla="*/ 8 h 16"/>
                    <a:gd name="T2" fmla="*/ 2 w 18"/>
                    <a:gd name="T3" fmla="*/ 11 h 16"/>
                    <a:gd name="T4" fmla="*/ 10 w 18"/>
                    <a:gd name="T5" fmla="*/ 0 h 16"/>
                    <a:gd name="T6" fmla="*/ 17 w 18"/>
                    <a:gd name="T7" fmla="*/ 8 h 16"/>
                  </a:gdLst>
                  <a:ahLst/>
                  <a:cxnLst>
                    <a:cxn ang="0">
                      <a:pos x="T0" y="T1"/>
                    </a:cxn>
                    <a:cxn ang="0">
                      <a:pos x="T2" y="T3"/>
                    </a:cxn>
                    <a:cxn ang="0">
                      <a:pos x="T4" y="T5"/>
                    </a:cxn>
                    <a:cxn ang="0">
                      <a:pos x="T6" y="T7"/>
                    </a:cxn>
                  </a:cxnLst>
                  <a:rect l="0" t="0" r="r" b="b"/>
                  <a:pathLst>
                    <a:path w="18" h="16">
                      <a:moveTo>
                        <a:pt x="17" y="8"/>
                      </a:moveTo>
                      <a:cubicBezTo>
                        <a:pt x="16" y="14"/>
                        <a:pt x="5" y="16"/>
                        <a:pt x="2" y="11"/>
                      </a:cubicBezTo>
                      <a:cubicBezTo>
                        <a:pt x="0" y="7"/>
                        <a:pt x="3" y="1"/>
                        <a:pt x="10" y="0"/>
                      </a:cubicBezTo>
                      <a:cubicBezTo>
                        <a:pt x="16" y="0"/>
                        <a:pt x="18" y="4"/>
                        <a:pt x="17"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2" name="Freeform 345">
                  <a:extLst>
                    <a:ext uri="{FF2B5EF4-FFF2-40B4-BE49-F238E27FC236}">
                      <a16:creationId xmlns:a16="http://schemas.microsoft.com/office/drawing/2014/main" id="{841CD179-6689-4F4C-9984-2F60C0F7844D}"/>
                    </a:ext>
                  </a:extLst>
                </p:cNvPr>
                <p:cNvSpPr>
                  <a:spLocks/>
                </p:cNvSpPr>
                <p:nvPr/>
              </p:nvSpPr>
              <p:spPr bwMode="auto">
                <a:xfrm>
                  <a:off x="4636" y="2581"/>
                  <a:ext cx="29" cy="28"/>
                </a:xfrm>
                <a:custGeom>
                  <a:avLst/>
                  <a:gdLst>
                    <a:gd name="T0" fmla="*/ 19 w 20"/>
                    <a:gd name="T1" fmla="*/ 8 h 19"/>
                    <a:gd name="T2" fmla="*/ 3 w 20"/>
                    <a:gd name="T3" fmla="*/ 13 h 19"/>
                    <a:gd name="T4" fmla="*/ 11 w 20"/>
                    <a:gd name="T5" fmla="*/ 0 h 19"/>
                    <a:gd name="T6" fmla="*/ 19 w 20"/>
                    <a:gd name="T7" fmla="*/ 8 h 19"/>
                  </a:gdLst>
                  <a:ahLst/>
                  <a:cxnLst>
                    <a:cxn ang="0">
                      <a:pos x="T0" y="T1"/>
                    </a:cxn>
                    <a:cxn ang="0">
                      <a:pos x="T2" y="T3"/>
                    </a:cxn>
                    <a:cxn ang="0">
                      <a:pos x="T4" y="T5"/>
                    </a:cxn>
                    <a:cxn ang="0">
                      <a:pos x="T6" y="T7"/>
                    </a:cxn>
                  </a:cxnLst>
                  <a:rect l="0" t="0" r="r" b="b"/>
                  <a:pathLst>
                    <a:path w="20" h="19">
                      <a:moveTo>
                        <a:pt x="19" y="8"/>
                      </a:moveTo>
                      <a:cubicBezTo>
                        <a:pt x="18" y="16"/>
                        <a:pt x="7" y="19"/>
                        <a:pt x="3" y="13"/>
                      </a:cubicBezTo>
                      <a:cubicBezTo>
                        <a:pt x="0" y="8"/>
                        <a:pt x="3" y="1"/>
                        <a:pt x="11" y="0"/>
                      </a:cubicBezTo>
                      <a:cubicBezTo>
                        <a:pt x="18" y="0"/>
                        <a:pt x="20" y="5"/>
                        <a:pt x="1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3" name="Freeform 346">
                  <a:extLst>
                    <a:ext uri="{FF2B5EF4-FFF2-40B4-BE49-F238E27FC236}">
                      <a16:creationId xmlns:a16="http://schemas.microsoft.com/office/drawing/2014/main" id="{BEF7DFFE-8DF0-441E-8566-7F732D24642C}"/>
                    </a:ext>
                  </a:extLst>
                </p:cNvPr>
                <p:cNvSpPr>
                  <a:spLocks/>
                </p:cNvSpPr>
                <p:nvPr/>
              </p:nvSpPr>
              <p:spPr bwMode="auto">
                <a:xfrm>
                  <a:off x="4633" y="2627"/>
                  <a:ext cx="29" cy="26"/>
                </a:xfrm>
                <a:custGeom>
                  <a:avLst/>
                  <a:gdLst>
                    <a:gd name="T0" fmla="*/ 19 w 20"/>
                    <a:gd name="T1" fmla="*/ 8 h 18"/>
                    <a:gd name="T2" fmla="*/ 4 w 20"/>
                    <a:gd name="T3" fmla="*/ 12 h 18"/>
                    <a:gd name="T4" fmla="*/ 11 w 20"/>
                    <a:gd name="T5" fmla="*/ 0 h 18"/>
                    <a:gd name="T6" fmla="*/ 19 w 20"/>
                    <a:gd name="T7" fmla="*/ 8 h 18"/>
                  </a:gdLst>
                  <a:ahLst/>
                  <a:cxnLst>
                    <a:cxn ang="0">
                      <a:pos x="T0" y="T1"/>
                    </a:cxn>
                    <a:cxn ang="0">
                      <a:pos x="T2" y="T3"/>
                    </a:cxn>
                    <a:cxn ang="0">
                      <a:pos x="T4" y="T5"/>
                    </a:cxn>
                    <a:cxn ang="0">
                      <a:pos x="T6" y="T7"/>
                    </a:cxn>
                  </a:cxnLst>
                  <a:rect l="0" t="0" r="r" b="b"/>
                  <a:pathLst>
                    <a:path w="20" h="18">
                      <a:moveTo>
                        <a:pt x="19" y="8"/>
                      </a:moveTo>
                      <a:cubicBezTo>
                        <a:pt x="18" y="15"/>
                        <a:pt x="8" y="18"/>
                        <a:pt x="4" y="12"/>
                      </a:cubicBezTo>
                      <a:cubicBezTo>
                        <a:pt x="0" y="8"/>
                        <a:pt x="4" y="1"/>
                        <a:pt x="11" y="0"/>
                      </a:cubicBezTo>
                      <a:cubicBezTo>
                        <a:pt x="18" y="0"/>
                        <a:pt x="20" y="5"/>
                        <a:pt x="1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4" name="Freeform 347">
                  <a:extLst>
                    <a:ext uri="{FF2B5EF4-FFF2-40B4-BE49-F238E27FC236}">
                      <a16:creationId xmlns:a16="http://schemas.microsoft.com/office/drawing/2014/main" id="{17107B56-A960-4C7B-8655-5CB70AD07614}"/>
                    </a:ext>
                  </a:extLst>
                </p:cNvPr>
                <p:cNvSpPr>
                  <a:spLocks/>
                </p:cNvSpPr>
                <p:nvPr/>
              </p:nvSpPr>
              <p:spPr bwMode="auto">
                <a:xfrm>
                  <a:off x="4660" y="2766"/>
                  <a:ext cx="23" cy="21"/>
                </a:xfrm>
                <a:custGeom>
                  <a:avLst/>
                  <a:gdLst>
                    <a:gd name="T0" fmla="*/ 15 w 16"/>
                    <a:gd name="T1" fmla="*/ 6 h 14"/>
                    <a:gd name="T2" fmla="*/ 1 w 16"/>
                    <a:gd name="T3" fmla="*/ 9 h 14"/>
                    <a:gd name="T4" fmla="*/ 9 w 16"/>
                    <a:gd name="T5" fmla="*/ 0 h 14"/>
                    <a:gd name="T6" fmla="*/ 15 w 16"/>
                    <a:gd name="T7" fmla="*/ 6 h 14"/>
                  </a:gdLst>
                  <a:ahLst/>
                  <a:cxnLst>
                    <a:cxn ang="0">
                      <a:pos x="T0" y="T1"/>
                    </a:cxn>
                    <a:cxn ang="0">
                      <a:pos x="T2" y="T3"/>
                    </a:cxn>
                    <a:cxn ang="0">
                      <a:pos x="T4" y="T5"/>
                    </a:cxn>
                    <a:cxn ang="0">
                      <a:pos x="T6" y="T7"/>
                    </a:cxn>
                  </a:cxnLst>
                  <a:rect l="0" t="0" r="r" b="b"/>
                  <a:pathLst>
                    <a:path w="16" h="14">
                      <a:moveTo>
                        <a:pt x="15" y="6"/>
                      </a:moveTo>
                      <a:cubicBezTo>
                        <a:pt x="13" y="12"/>
                        <a:pt x="4" y="14"/>
                        <a:pt x="1" y="9"/>
                      </a:cubicBezTo>
                      <a:cubicBezTo>
                        <a:pt x="0" y="6"/>
                        <a:pt x="2" y="1"/>
                        <a:pt x="9" y="0"/>
                      </a:cubicBezTo>
                      <a:cubicBezTo>
                        <a:pt x="15" y="0"/>
                        <a:pt x="16" y="4"/>
                        <a:pt x="15"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5" name="Freeform 348">
                  <a:extLst>
                    <a:ext uri="{FF2B5EF4-FFF2-40B4-BE49-F238E27FC236}">
                      <a16:creationId xmlns:a16="http://schemas.microsoft.com/office/drawing/2014/main" id="{A6BA110E-AED8-4D8B-A19E-4506CB1AD87D}"/>
                    </a:ext>
                  </a:extLst>
                </p:cNvPr>
                <p:cNvSpPr>
                  <a:spLocks/>
                </p:cNvSpPr>
                <p:nvPr/>
              </p:nvSpPr>
              <p:spPr bwMode="auto">
                <a:xfrm>
                  <a:off x="4653" y="2801"/>
                  <a:ext cx="23" cy="19"/>
                </a:xfrm>
                <a:custGeom>
                  <a:avLst/>
                  <a:gdLst>
                    <a:gd name="T0" fmla="*/ 15 w 16"/>
                    <a:gd name="T1" fmla="*/ 6 h 13"/>
                    <a:gd name="T2" fmla="*/ 2 w 16"/>
                    <a:gd name="T3" fmla="*/ 8 h 13"/>
                    <a:gd name="T4" fmla="*/ 9 w 16"/>
                    <a:gd name="T5" fmla="*/ 0 h 13"/>
                    <a:gd name="T6" fmla="*/ 15 w 16"/>
                    <a:gd name="T7" fmla="*/ 6 h 13"/>
                  </a:gdLst>
                  <a:ahLst/>
                  <a:cxnLst>
                    <a:cxn ang="0">
                      <a:pos x="T0" y="T1"/>
                    </a:cxn>
                    <a:cxn ang="0">
                      <a:pos x="T2" y="T3"/>
                    </a:cxn>
                    <a:cxn ang="0">
                      <a:pos x="T4" y="T5"/>
                    </a:cxn>
                    <a:cxn ang="0">
                      <a:pos x="T6" y="T7"/>
                    </a:cxn>
                  </a:cxnLst>
                  <a:rect l="0" t="0" r="r" b="b"/>
                  <a:pathLst>
                    <a:path w="16" h="13">
                      <a:moveTo>
                        <a:pt x="15" y="6"/>
                      </a:moveTo>
                      <a:cubicBezTo>
                        <a:pt x="13" y="11"/>
                        <a:pt x="4" y="13"/>
                        <a:pt x="2" y="8"/>
                      </a:cubicBezTo>
                      <a:cubicBezTo>
                        <a:pt x="0" y="5"/>
                        <a:pt x="3" y="0"/>
                        <a:pt x="9" y="0"/>
                      </a:cubicBezTo>
                      <a:cubicBezTo>
                        <a:pt x="15" y="0"/>
                        <a:pt x="16" y="3"/>
                        <a:pt x="15"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6" name="Freeform 349">
                  <a:extLst>
                    <a:ext uri="{FF2B5EF4-FFF2-40B4-BE49-F238E27FC236}">
                      <a16:creationId xmlns:a16="http://schemas.microsoft.com/office/drawing/2014/main" id="{4A78A7A4-8A76-4EF7-9F90-86C8FECF2EBE}"/>
                    </a:ext>
                  </a:extLst>
                </p:cNvPr>
                <p:cNvSpPr>
                  <a:spLocks/>
                </p:cNvSpPr>
                <p:nvPr/>
              </p:nvSpPr>
              <p:spPr bwMode="auto">
                <a:xfrm>
                  <a:off x="4670" y="2690"/>
                  <a:ext cx="26" cy="23"/>
                </a:xfrm>
                <a:custGeom>
                  <a:avLst/>
                  <a:gdLst>
                    <a:gd name="T0" fmla="*/ 17 w 18"/>
                    <a:gd name="T1" fmla="*/ 7 h 16"/>
                    <a:gd name="T2" fmla="*/ 2 w 18"/>
                    <a:gd name="T3" fmla="*/ 11 h 16"/>
                    <a:gd name="T4" fmla="*/ 10 w 18"/>
                    <a:gd name="T5" fmla="*/ 0 h 16"/>
                    <a:gd name="T6" fmla="*/ 17 w 18"/>
                    <a:gd name="T7" fmla="*/ 7 h 16"/>
                  </a:gdLst>
                  <a:ahLst/>
                  <a:cxnLst>
                    <a:cxn ang="0">
                      <a:pos x="T0" y="T1"/>
                    </a:cxn>
                    <a:cxn ang="0">
                      <a:pos x="T2" y="T3"/>
                    </a:cxn>
                    <a:cxn ang="0">
                      <a:pos x="T4" y="T5"/>
                    </a:cxn>
                    <a:cxn ang="0">
                      <a:pos x="T6" y="T7"/>
                    </a:cxn>
                  </a:cxnLst>
                  <a:rect l="0" t="0" r="r" b="b"/>
                  <a:pathLst>
                    <a:path w="18" h="16">
                      <a:moveTo>
                        <a:pt x="17" y="7"/>
                      </a:moveTo>
                      <a:cubicBezTo>
                        <a:pt x="15" y="14"/>
                        <a:pt x="5" y="16"/>
                        <a:pt x="2" y="11"/>
                      </a:cubicBezTo>
                      <a:cubicBezTo>
                        <a:pt x="0" y="7"/>
                        <a:pt x="3" y="1"/>
                        <a:pt x="10" y="0"/>
                      </a:cubicBezTo>
                      <a:cubicBezTo>
                        <a:pt x="16" y="0"/>
                        <a:pt x="18" y="4"/>
                        <a:pt x="17"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7" name="Freeform 350">
                  <a:extLst>
                    <a:ext uri="{FF2B5EF4-FFF2-40B4-BE49-F238E27FC236}">
                      <a16:creationId xmlns:a16="http://schemas.microsoft.com/office/drawing/2014/main" id="{9A42B84B-4415-42C1-86EF-8429D6650EB4}"/>
                    </a:ext>
                  </a:extLst>
                </p:cNvPr>
                <p:cNvSpPr>
                  <a:spLocks/>
                </p:cNvSpPr>
                <p:nvPr/>
              </p:nvSpPr>
              <p:spPr bwMode="auto">
                <a:xfrm>
                  <a:off x="4665" y="2729"/>
                  <a:ext cx="26" cy="23"/>
                </a:xfrm>
                <a:custGeom>
                  <a:avLst/>
                  <a:gdLst>
                    <a:gd name="T0" fmla="*/ 17 w 18"/>
                    <a:gd name="T1" fmla="*/ 7 h 16"/>
                    <a:gd name="T2" fmla="*/ 2 w 18"/>
                    <a:gd name="T3" fmla="*/ 11 h 16"/>
                    <a:gd name="T4" fmla="*/ 10 w 18"/>
                    <a:gd name="T5" fmla="*/ 1 h 16"/>
                    <a:gd name="T6" fmla="*/ 17 w 18"/>
                    <a:gd name="T7" fmla="*/ 7 h 16"/>
                  </a:gdLst>
                  <a:ahLst/>
                  <a:cxnLst>
                    <a:cxn ang="0">
                      <a:pos x="T0" y="T1"/>
                    </a:cxn>
                    <a:cxn ang="0">
                      <a:pos x="T2" y="T3"/>
                    </a:cxn>
                    <a:cxn ang="0">
                      <a:pos x="T4" y="T5"/>
                    </a:cxn>
                    <a:cxn ang="0">
                      <a:pos x="T6" y="T7"/>
                    </a:cxn>
                  </a:cxnLst>
                  <a:rect l="0" t="0" r="r" b="b"/>
                  <a:pathLst>
                    <a:path w="18" h="16">
                      <a:moveTo>
                        <a:pt x="17" y="7"/>
                      </a:moveTo>
                      <a:cubicBezTo>
                        <a:pt x="15" y="14"/>
                        <a:pt x="5" y="16"/>
                        <a:pt x="2" y="11"/>
                      </a:cubicBezTo>
                      <a:cubicBezTo>
                        <a:pt x="0" y="7"/>
                        <a:pt x="3" y="1"/>
                        <a:pt x="10" y="1"/>
                      </a:cubicBezTo>
                      <a:cubicBezTo>
                        <a:pt x="16" y="0"/>
                        <a:pt x="18" y="4"/>
                        <a:pt x="17"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8" name="Freeform 351">
                  <a:extLst>
                    <a:ext uri="{FF2B5EF4-FFF2-40B4-BE49-F238E27FC236}">
                      <a16:creationId xmlns:a16="http://schemas.microsoft.com/office/drawing/2014/main" id="{E4A58EC0-7A38-459D-8F02-4E8BBE8DB7F4}"/>
                    </a:ext>
                  </a:extLst>
                </p:cNvPr>
                <p:cNvSpPr>
                  <a:spLocks/>
                </p:cNvSpPr>
                <p:nvPr/>
              </p:nvSpPr>
              <p:spPr bwMode="auto">
                <a:xfrm>
                  <a:off x="4678" y="2601"/>
                  <a:ext cx="29" cy="28"/>
                </a:xfrm>
                <a:custGeom>
                  <a:avLst/>
                  <a:gdLst>
                    <a:gd name="T0" fmla="*/ 19 w 20"/>
                    <a:gd name="T1" fmla="*/ 9 h 19"/>
                    <a:gd name="T2" fmla="*/ 3 w 20"/>
                    <a:gd name="T3" fmla="*/ 13 h 19"/>
                    <a:gd name="T4" fmla="*/ 11 w 20"/>
                    <a:gd name="T5" fmla="*/ 1 h 19"/>
                    <a:gd name="T6" fmla="*/ 19 w 20"/>
                    <a:gd name="T7" fmla="*/ 9 h 19"/>
                  </a:gdLst>
                  <a:ahLst/>
                  <a:cxnLst>
                    <a:cxn ang="0">
                      <a:pos x="T0" y="T1"/>
                    </a:cxn>
                    <a:cxn ang="0">
                      <a:pos x="T2" y="T3"/>
                    </a:cxn>
                    <a:cxn ang="0">
                      <a:pos x="T4" y="T5"/>
                    </a:cxn>
                    <a:cxn ang="0">
                      <a:pos x="T6" y="T7"/>
                    </a:cxn>
                  </a:cxnLst>
                  <a:rect l="0" t="0" r="r" b="b"/>
                  <a:pathLst>
                    <a:path w="20" h="19">
                      <a:moveTo>
                        <a:pt x="19" y="9"/>
                      </a:moveTo>
                      <a:cubicBezTo>
                        <a:pt x="17" y="16"/>
                        <a:pt x="7" y="19"/>
                        <a:pt x="3" y="13"/>
                      </a:cubicBezTo>
                      <a:cubicBezTo>
                        <a:pt x="0" y="9"/>
                        <a:pt x="3" y="1"/>
                        <a:pt x="11" y="1"/>
                      </a:cubicBezTo>
                      <a:cubicBezTo>
                        <a:pt x="18" y="0"/>
                        <a:pt x="20" y="5"/>
                        <a:pt x="1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9" name="Freeform 352">
                  <a:extLst>
                    <a:ext uri="{FF2B5EF4-FFF2-40B4-BE49-F238E27FC236}">
                      <a16:creationId xmlns:a16="http://schemas.microsoft.com/office/drawing/2014/main" id="{CB153420-E771-42CE-A601-FAD856B7FEA1}"/>
                    </a:ext>
                  </a:extLst>
                </p:cNvPr>
                <p:cNvSpPr>
                  <a:spLocks/>
                </p:cNvSpPr>
                <p:nvPr/>
              </p:nvSpPr>
              <p:spPr bwMode="auto">
                <a:xfrm>
                  <a:off x="4675" y="2648"/>
                  <a:ext cx="26" cy="24"/>
                </a:xfrm>
                <a:custGeom>
                  <a:avLst/>
                  <a:gdLst>
                    <a:gd name="T0" fmla="*/ 18 w 18"/>
                    <a:gd name="T1" fmla="*/ 7 h 17"/>
                    <a:gd name="T2" fmla="*/ 2 w 18"/>
                    <a:gd name="T3" fmla="*/ 12 h 17"/>
                    <a:gd name="T4" fmla="*/ 10 w 18"/>
                    <a:gd name="T5" fmla="*/ 0 h 17"/>
                    <a:gd name="T6" fmla="*/ 18 w 18"/>
                    <a:gd name="T7" fmla="*/ 7 h 17"/>
                  </a:gdLst>
                  <a:ahLst/>
                  <a:cxnLst>
                    <a:cxn ang="0">
                      <a:pos x="T0" y="T1"/>
                    </a:cxn>
                    <a:cxn ang="0">
                      <a:pos x="T2" y="T3"/>
                    </a:cxn>
                    <a:cxn ang="0">
                      <a:pos x="T4" y="T5"/>
                    </a:cxn>
                    <a:cxn ang="0">
                      <a:pos x="T6" y="T7"/>
                    </a:cxn>
                  </a:cxnLst>
                  <a:rect l="0" t="0" r="r" b="b"/>
                  <a:pathLst>
                    <a:path w="18" h="17">
                      <a:moveTo>
                        <a:pt x="18" y="7"/>
                      </a:moveTo>
                      <a:cubicBezTo>
                        <a:pt x="16" y="14"/>
                        <a:pt x="6" y="17"/>
                        <a:pt x="2" y="12"/>
                      </a:cubicBezTo>
                      <a:cubicBezTo>
                        <a:pt x="0" y="8"/>
                        <a:pt x="2" y="1"/>
                        <a:pt x="10" y="0"/>
                      </a:cubicBezTo>
                      <a:cubicBezTo>
                        <a:pt x="17" y="0"/>
                        <a:pt x="18" y="4"/>
                        <a:pt x="1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0" name="Freeform 353">
                  <a:extLst>
                    <a:ext uri="{FF2B5EF4-FFF2-40B4-BE49-F238E27FC236}">
                      <a16:creationId xmlns:a16="http://schemas.microsoft.com/office/drawing/2014/main" id="{EE39BE7A-1107-4E0E-BA25-1C852058235A}"/>
                    </a:ext>
                  </a:extLst>
                </p:cNvPr>
                <p:cNvSpPr>
                  <a:spLocks/>
                </p:cNvSpPr>
                <p:nvPr/>
              </p:nvSpPr>
              <p:spPr bwMode="auto">
                <a:xfrm>
                  <a:off x="4695" y="2746"/>
                  <a:ext cx="23" cy="22"/>
                </a:xfrm>
                <a:custGeom>
                  <a:avLst/>
                  <a:gdLst>
                    <a:gd name="T0" fmla="*/ 15 w 16"/>
                    <a:gd name="T1" fmla="*/ 7 h 15"/>
                    <a:gd name="T2" fmla="*/ 1 w 16"/>
                    <a:gd name="T3" fmla="*/ 10 h 15"/>
                    <a:gd name="T4" fmla="*/ 10 w 16"/>
                    <a:gd name="T5" fmla="*/ 0 h 15"/>
                    <a:gd name="T6" fmla="*/ 15 w 16"/>
                    <a:gd name="T7" fmla="*/ 7 h 15"/>
                  </a:gdLst>
                  <a:ahLst/>
                  <a:cxnLst>
                    <a:cxn ang="0">
                      <a:pos x="T0" y="T1"/>
                    </a:cxn>
                    <a:cxn ang="0">
                      <a:pos x="T2" y="T3"/>
                    </a:cxn>
                    <a:cxn ang="0">
                      <a:pos x="T4" y="T5"/>
                    </a:cxn>
                    <a:cxn ang="0">
                      <a:pos x="T6" y="T7"/>
                    </a:cxn>
                  </a:cxnLst>
                  <a:rect l="0" t="0" r="r" b="b"/>
                  <a:pathLst>
                    <a:path w="16" h="15">
                      <a:moveTo>
                        <a:pt x="15" y="7"/>
                      </a:moveTo>
                      <a:cubicBezTo>
                        <a:pt x="13" y="13"/>
                        <a:pt x="3" y="15"/>
                        <a:pt x="1" y="10"/>
                      </a:cubicBezTo>
                      <a:cubicBezTo>
                        <a:pt x="0" y="7"/>
                        <a:pt x="3" y="1"/>
                        <a:pt x="10" y="0"/>
                      </a:cubicBezTo>
                      <a:cubicBezTo>
                        <a:pt x="15" y="0"/>
                        <a:pt x="16" y="4"/>
                        <a:pt x="1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1" name="Freeform 354">
                  <a:extLst>
                    <a:ext uri="{FF2B5EF4-FFF2-40B4-BE49-F238E27FC236}">
                      <a16:creationId xmlns:a16="http://schemas.microsoft.com/office/drawing/2014/main" id="{AA745058-76B2-4C48-8847-4BB391BCEBE4}"/>
                    </a:ext>
                  </a:extLst>
                </p:cNvPr>
                <p:cNvSpPr>
                  <a:spLocks/>
                </p:cNvSpPr>
                <p:nvPr/>
              </p:nvSpPr>
              <p:spPr bwMode="auto">
                <a:xfrm>
                  <a:off x="4686" y="2782"/>
                  <a:ext cx="23" cy="21"/>
                </a:xfrm>
                <a:custGeom>
                  <a:avLst/>
                  <a:gdLst>
                    <a:gd name="T0" fmla="*/ 15 w 16"/>
                    <a:gd name="T1" fmla="*/ 6 h 14"/>
                    <a:gd name="T2" fmla="*/ 2 w 16"/>
                    <a:gd name="T3" fmla="*/ 9 h 14"/>
                    <a:gd name="T4" fmla="*/ 10 w 16"/>
                    <a:gd name="T5" fmla="*/ 0 h 14"/>
                    <a:gd name="T6" fmla="*/ 15 w 16"/>
                    <a:gd name="T7" fmla="*/ 6 h 14"/>
                  </a:gdLst>
                  <a:ahLst/>
                  <a:cxnLst>
                    <a:cxn ang="0">
                      <a:pos x="T0" y="T1"/>
                    </a:cxn>
                    <a:cxn ang="0">
                      <a:pos x="T2" y="T3"/>
                    </a:cxn>
                    <a:cxn ang="0">
                      <a:pos x="T4" y="T5"/>
                    </a:cxn>
                    <a:cxn ang="0">
                      <a:pos x="T6" y="T7"/>
                    </a:cxn>
                  </a:cxnLst>
                  <a:rect l="0" t="0" r="r" b="b"/>
                  <a:pathLst>
                    <a:path w="16" h="14">
                      <a:moveTo>
                        <a:pt x="15" y="6"/>
                      </a:moveTo>
                      <a:cubicBezTo>
                        <a:pt x="13" y="12"/>
                        <a:pt x="4" y="14"/>
                        <a:pt x="2" y="9"/>
                      </a:cubicBezTo>
                      <a:cubicBezTo>
                        <a:pt x="0" y="6"/>
                        <a:pt x="4" y="1"/>
                        <a:pt x="10" y="0"/>
                      </a:cubicBezTo>
                      <a:cubicBezTo>
                        <a:pt x="15" y="0"/>
                        <a:pt x="16" y="3"/>
                        <a:pt x="15"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2" name="Freeform 355">
                  <a:extLst>
                    <a:ext uri="{FF2B5EF4-FFF2-40B4-BE49-F238E27FC236}">
                      <a16:creationId xmlns:a16="http://schemas.microsoft.com/office/drawing/2014/main" id="{1C6741B9-E319-47B8-828C-C7A741C0BFFC}"/>
                    </a:ext>
                  </a:extLst>
                </p:cNvPr>
                <p:cNvSpPr>
                  <a:spLocks/>
                </p:cNvSpPr>
                <p:nvPr/>
              </p:nvSpPr>
              <p:spPr bwMode="auto">
                <a:xfrm>
                  <a:off x="4707" y="2666"/>
                  <a:ext cx="27" cy="25"/>
                </a:xfrm>
                <a:custGeom>
                  <a:avLst/>
                  <a:gdLst>
                    <a:gd name="T0" fmla="*/ 18 w 19"/>
                    <a:gd name="T1" fmla="*/ 7 h 17"/>
                    <a:gd name="T2" fmla="*/ 3 w 19"/>
                    <a:gd name="T3" fmla="*/ 12 h 17"/>
                    <a:gd name="T4" fmla="*/ 11 w 19"/>
                    <a:gd name="T5" fmla="*/ 0 h 17"/>
                    <a:gd name="T6" fmla="*/ 18 w 19"/>
                    <a:gd name="T7" fmla="*/ 7 h 17"/>
                  </a:gdLst>
                  <a:ahLst/>
                  <a:cxnLst>
                    <a:cxn ang="0">
                      <a:pos x="T0" y="T1"/>
                    </a:cxn>
                    <a:cxn ang="0">
                      <a:pos x="T2" y="T3"/>
                    </a:cxn>
                    <a:cxn ang="0">
                      <a:pos x="T4" y="T5"/>
                    </a:cxn>
                    <a:cxn ang="0">
                      <a:pos x="T6" y="T7"/>
                    </a:cxn>
                  </a:cxnLst>
                  <a:rect l="0" t="0" r="r" b="b"/>
                  <a:pathLst>
                    <a:path w="19" h="17">
                      <a:moveTo>
                        <a:pt x="18" y="7"/>
                      </a:moveTo>
                      <a:cubicBezTo>
                        <a:pt x="16" y="14"/>
                        <a:pt x="6" y="17"/>
                        <a:pt x="3" y="12"/>
                      </a:cubicBezTo>
                      <a:cubicBezTo>
                        <a:pt x="0" y="8"/>
                        <a:pt x="4" y="1"/>
                        <a:pt x="11" y="0"/>
                      </a:cubicBezTo>
                      <a:cubicBezTo>
                        <a:pt x="17" y="0"/>
                        <a:pt x="19" y="4"/>
                        <a:pt x="1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3" name="Freeform 356">
                  <a:extLst>
                    <a:ext uri="{FF2B5EF4-FFF2-40B4-BE49-F238E27FC236}">
                      <a16:creationId xmlns:a16="http://schemas.microsoft.com/office/drawing/2014/main" id="{7E7C16A8-5C0B-4628-B305-F3939BA1A19D}"/>
                    </a:ext>
                  </a:extLst>
                </p:cNvPr>
                <p:cNvSpPr>
                  <a:spLocks/>
                </p:cNvSpPr>
                <p:nvPr/>
              </p:nvSpPr>
              <p:spPr bwMode="auto">
                <a:xfrm>
                  <a:off x="4701" y="2707"/>
                  <a:ext cx="26" cy="23"/>
                </a:xfrm>
                <a:custGeom>
                  <a:avLst/>
                  <a:gdLst>
                    <a:gd name="T0" fmla="*/ 17 w 18"/>
                    <a:gd name="T1" fmla="*/ 7 h 16"/>
                    <a:gd name="T2" fmla="*/ 2 w 18"/>
                    <a:gd name="T3" fmla="*/ 11 h 16"/>
                    <a:gd name="T4" fmla="*/ 11 w 18"/>
                    <a:gd name="T5" fmla="*/ 1 h 16"/>
                    <a:gd name="T6" fmla="*/ 17 w 18"/>
                    <a:gd name="T7" fmla="*/ 7 h 16"/>
                  </a:gdLst>
                  <a:ahLst/>
                  <a:cxnLst>
                    <a:cxn ang="0">
                      <a:pos x="T0" y="T1"/>
                    </a:cxn>
                    <a:cxn ang="0">
                      <a:pos x="T2" y="T3"/>
                    </a:cxn>
                    <a:cxn ang="0">
                      <a:pos x="T4" y="T5"/>
                    </a:cxn>
                    <a:cxn ang="0">
                      <a:pos x="T6" y="T7"/>
                    </a:cxn>
                  </a:cxnLst>
                  <a:rect l="0" t="0" r="r" b="b"/>
                  <a:pathLst>
                    <a:path w="18" h="16">
                      <a:moveTo>
                        <a:pt x="17" y="7"/>
                      </a:moveTo>
                      <a:cubicBezTo>
                        <a:pt x="15" y="14"/>
                        <a:pt x="5" y="16"/>
                        <a:pt x="2" y="11"/>
                      </a:cubicBezTo>
                      <a:cubicBezTo>
                        <a:pt x="0" y="7"/>
                        <a:pt x="4" y="1"/>
                        <a:pt x="11" y="1"/>
                      </a:cubicBezTo>
                      <a:cubicBezTo>
                        <a:pt x="16" y="0"/>
                        <a:pt x="18" y="4"/>
                        <a:pt x="17"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4" name="Freeform 357">
                  <a:extLst>
                    <a:ext uri="{FF2B5EF4-FFF2-40B4-BE49-F238E27FC236}">
                      <a16:creationId xmlns:a16="http://schemas.microsoft.com/office/drawing/2014/main" id="{A58B8205-A778-4E4F-8719-5DE06FB4719C}"/>
                    </a:ext>
                  </a:extLst>
                </p:cNvPr>
                <p:cNvSpPr>
                  <a:spLocks/>
                </p:cNvSpPr>
                <p:nvPr/>
              </p:nvSpPr>
              <p:spPr bwMode="auto">
                <a:xfrm>
                  <a:off x="4717" y="2577"/>
                  <a:ext cx="29" cy="27"/>
                </a:xfrm>
                <a:custGeom>
                  <a:avLst/>
                  <a:gdLst>
                    <a:gd name="T0" fmla="*/ 19 w 20"/>
                    <a:gd name="T1" fmla="*/ 8 h 19"/>
                    <a:gd name="T2" fmla="*/ 3 w 20"/>
                    <a:gd name="T3" fmla="*/ 13 h 19"/>
                    <a:gd name="T4" fmla="*/ 11 w 20"/>
                    <a:gd name="T5" fmla="*/ 0 h 19"/>
                    <a:gd name="T6" fmla="*/ 19 w 20"/>
                    <a:gd name="T7" fmla="*/ 8 h 19"/>
                  </a:gdLst>
                  <a:ahLst/>
                  <a:cxnLst>
                    <a:cxn ang="0">
                      <a:pos x="T0" y="T1"/>
                    </a:cxn>
                    <a:cxn ang="0">
                      <a:pos x="T2" y="T3"/>
                    </a:cxn>
                    <a:cxn ang="0">
                      <a:pos x="T4" y="T5"/>
                    </a:cxn>
                    <a:cxn ang="0">
                      <a:pos x="T6" y="T7"/>
                    </a:cxn>
                  </a:cxnLst>
                  <a:rect l="0" t="0" r="r" b="b"/>
                  <a:pathLst>
                    <a:path w="20" h="19">
                      <a:moveTo>
                        <a:pt x="19" y="8"/>
                      </a:moveTo>
                      <a:cubicBezTo>
                        <a:pt x="17" y="16"/>
                        <a:pt x="7" y="19"/>
                        <a:pt x="3" y="13"/>
                      </a:cubicBezTo>
                      <a:cubicBezTo>
                        <a:pt x="0" y="8"/>
                        <a:pt x="4" y="1"/>
                        <a:pt x="11" y="0"/>
                      </a:cubicBezTo>
                      <a:cubicBezTo>
                        <a:pt x="18" y="0"/>
                        <a:pt x="20" y="4"/>
                        <a:pt x="1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5" name="Freeform 358">
                  <a:extLst>
                    <a:ext uri="{FF2B5EF4-FFF2-40B4-BE49-F238E27FC236}">
                      <a16:creationId xmlns:a16="http://schemas.microsoft.com/office/drawing/2014/main" id="{50900938-16A7-4A56-A9B8-14BF2D22F842}"/>
                    </a:ext>
                  </a:extLst>
                </p:cNvPr>
                <p:cNvSpPr>
                  <a:spLocks/>
                </p:cNvSpPr>
                <p:nvPr/>
              </p:nvSpPr>
              <p:spPr bwMode="auto">
                <a:xfrm>
                  <a:off x="4712" y="2623"/>
                  <a:ext cx="28" cy="26"/>
                </a:xfrm>
                <a:custGeom>
                  <a:avLst/>
                  <a:gdLst>
                    <a:gd name="T0" fmla="*/ 18 w 19"/>
                    <a:gd name="T1" fmla="*/ 8 h 18"/>
                    <a:gd name="T2" fmla="*/ 3 w 19"/>
                    <a:gd name="T3" fmla="*/ 12 h 18"/>
                    <a:gd name="T4" fmla="*/ 11 w 19"/>
                    <a:gd name="T5" fmla="*/ 0 h 18"/>
                    <a:gd name="T6" fmla="*/ 18 w 19"/>
                    <a:gd name="T7" fmla="*/ 8 h 18"/>
                  </a:gdLst>
                  <a:ahLst/>
                  <a:cxnLst>
                    <a:cxn ang="0">
                      <a:pos x="T0" y="T1"/>
                    </a:cxn>
                    <a:cxn ang="0">
                      <a:pos x="T2" y="T3"/>
                    </a:cxn>
                    <a:cxn ang="0">
                      <a:pos x="T4" y="T5"/>
                    </a:cxn>
                    <a:cxn ang="0">
                      <a:pos x="T6" y="T7"/>
                    </a:cxn>
                  </a:cxnLst>
                  <a:rect l="0" t="0" r="r" b="b"/>
                  <a:pathLst>
                    <a:path w="19" h="18">
                      <a:moveTo>
                        <a:pt x="18" y="8"/>
                      </a:moveTo>
                      <a:cubicBezTo>
                        <a:pt x="17" y="15"/>
                        <a:pt x="6" y="18"/>
                        <a:pt x="3" y="12"/>
                      </a:cubicBezTo>
                      <a:cubicBezTo>
                        <a:pt x="0" y="8"/>
                        <a:pt x="3" y="1"/>
                        <a:pt x="11" y="0"/>
                      </a:cubicBezTo>
                      <a:cubicBezTo>
                        <a:pt x="17" y="0"/>
                        <a:pt x="19" y="4"/>
                        <a:pt x="18"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6" name="Freeform 359">
                  <a:extLst>
                    <a:ext uri="{FF2B5EF4-FFF2-40B4-BE49-F238E27FC236}">
                      <a16:creationId xmlns:a16="http://schemas.microsoft.com/office/drawing/2014/main" id="{D330ABE9-0F43-41D6-A7A3-E4F4EB8B4476}"/>
                    </a:ext>
                  </a:extLst>
                </p:cNvPr>
                <p:cNvSpPr>
                  <a:spLocks/>
                </p:cNvSpPr>
                <p:nvPr/>
              </p:nvSpPr>
              <p:spPr bwMode="auto">
                <a:xfrm>
                  <a:off x="4743" y="2684"/>
                  <a:ext cx="26" cy="25"/>
                </a:xfrm>
                <a:custGeom>
                  <a:avLst/>
                  <a:gdLst>
                    <a:gd name="T0" fmla="*/ 17 w 18"/>
                    <a:gd name="T1" fmla="*/ 8 h 17"/>
                    <a:gd name="T2" fmla="*/ 2 w 18"/>
                    <a:gd name="T3" fmla="*/ 12 h 17"/>
                    <a:gd name="T4" fmla="*/ 11 w 18"/>
                    <a:gd name="T5" fmla="*/ 0 h 17"/>
                    <a:gd name="T6" fmla="*/ 17 w 18"/>
                    <a:gd name="T7" fmla="*/ 8 h 17"/>
                  </a:gdLst>
                  <a:ahLst/>
                  <a:cxnLst>
                    <a:cxn ang="0">
                      <a:pos x="T0" y="T1"/>
                    </a:cxn>
                    <a:cxn ang="0">
                      <a:pos x="T2" y="T3"/>
                    </a:cxn>
                    <a:cxn ang="0">
                      <a:pos x="T4" y="T5"/>
                    </a:cxn>
                    <a:cxn ang="0">
                      <a:pos x="T6" y="T7"/>
                    </a:cxn>
                  </a:cxnLst>
                  <a:rect l="0" t="0" r="r" b="b"/>
                  <a:pathLst>
                    <a:path w="18" h="17">
                      <a:moveTo>
                        <a:pt x="17" y="8"/>
                      </a:moveTo>
                      <a:cubicBezTo>
                        <a:pt x="15" y="14"/>
                        <a:pt x="5" y="17"/>
                        <a:pt x="2" y="12"/>
                      </a:cubicBezTo>
                      <a:cubicBezTo>
                        <a:pt x="0" y="8"/>
                        <a:pt x="4" y="1"/>
                        <a:pt x="11" y="0"/>
                      </a:cubicBezTo>
                      <a:cubicBezTo>
                        <a:pt x="17" y="0"/>
                        <a:pt x="18" y="4"/>
                        <a:pt x="17"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7" name="Freeform 360">
                  <a:extLst>
                    <a:ext uri="{FF2B5EF4-FFF2-40B4-BE49-F238E27FC236}">
                      <a16:creationId xmlns:a16="http://schemas.microsoft.com/office/drawing/2014/main" id="{F8AE50ED-27C3-46D0-BCD9-E0E696CA34A5}"/>
                    </a:ext>
                  </a:extLst>
                </p:cNvPr>
                <p:cNvSpPr>
                  <a:spLocks/>
                </p:cNvSpPr>
                <p:nvPr/>
              </p:nvSpPr>
              <p:spPr bwMode="auto">
                <a:xfrm>
                  <a:off x="4757" y="2597"/>
                  <a:ext cx="26" cy="26"/>
                </a:xfrm>
                <a:custGeom>
                  <a:avLst/>
                  <a:gdLst>
                    <a:gd name="T0" fmla="*/ 17 w 18"/>
                    <a:gd name="T1" fmla="*/ 8 h 18"/>
                    <a:gd name="T2" fmla="*/ 2 w 18"/>
                    <a:gd name="T3" fmla="*/ 13 h 18"/>
                    <a:gd name="T4" fmla="*/ 11 w 18"/>
                    <a:gd name="T5" fmla="*/ 0 h 18"/>
                    <a:gd name="T6" fmla="*/ 17 w 18"/>
                    <a:gd name="T7" fmla="*/ 8 h 18"/>
                  </a:gdLst>
                  <a:ahLst/>
                  <a:cxnLst>
                    <a:cxn ang="0">
                      <a:pos x="T0" y="T1"/>
                    </a:cxn>
                    <a:cxn ang="0">
                      <a:pos x="T2" y="T3"/>
                    </a:cxn>
                    <a:cxn ang="0">
                      <a:pos x="T4" y="T5"/>
                    </a:cxn>
                    <a:cxn ang="0">
                      <a:pos x="T6" y="T7"/>
                    </a:cxn>
                  </a:cxnLst>
                  <a:rect l="0" t="0" r="r" b="b"/>
                  <a:pathLst>
                    <a:path w="18" h="18">
                      <a:moveTo>
                        <a:pt x="17" y="8"/>
                      </a:moveTo>
                      <a:cubicBezTo>
                        <a:pt x="16" y="15"/>
                        <a:pt x="6" y="18"/>
                        <a:pt x="2" y="13"/>
                      </a:cubicBezTo>
                      <a:cubicBezTo>
                        <a:pt x="0" y="8"/>
                        <a:pt x="3" y="1"/>
                        <a:pt x="11" y="0"/>
                      </a:cubicBezTo>
                      <a:cubicBezTo>
                        <a:pt x="17" y="0"/>
                        <a:pt x="18" y="4"/>
                        <a:pt x="17"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8" name="Freeform 361">
                  <a:extLst>
                    <a:ext uri="{FF2B5EF4-FFF2-40B4-BE49-F238E27FC236}">
                      <a16:creationId xmlns:a16="http://schemas.microsoft.com/office/drawing/2014/main" id="{537B6FBF-1F39-48D8-8688-9E0B1911F35E}"/>
                    </a:ext>
                  </a:extLst>
                </p:cNvPr>
                <p:cNvSpPr>
                  <a:spLocks/>
                </p:cNvSpPr>
                <p:nvPr/>
              </p:nvSpPr>
              <p:spPr bwMode="auto">
                <a:xfrm>
                  <a:off x="4750" y="2642"/>
                  <a:ext cx="26" cy="24"/>
                </a:xfrm>
                <a:custGeom>
                  <a:avLst/>
                  <a:gdLst>
                    <a:gd name="T0" fmla="*/ 18 w 18"/>
                    <a:gd name="T1" fmla="*/ 8 h 17"/>
                    <a:gd name="T2" fmla="*/ 2 w 18"/>
                    <a:gd name="T3" fmla="*/ 12 h 17"/>
                    <a:gd name="T4" fmla="*/ 11 w 18"/>
                    <a:gd name="T5" fmla="*/ 0 h 17"/>
                    <a:gd name="T6" fmla="*/ 18 w 18"/>
                    <a:gd name="T7" fmla="*/ 8 h 17"/>
                  </a:gdLst>
                  <a:ahLst/>
                  <a:cxnLst>
                    <a:cxn ang="0">
                      <a:pos x="T0" y="T1"/>
                    </a:cxn>
                    <a:cxn ang="0">
                      <a:pos x="T2" y="T3"/>
                    </a:cxn>
                    <a:cxn ang="0">
                      <a:pos x="T4" y="T5"/>
                    </a:cxn>
                    <a:cxn ang="0">
                      <a:pos x="T6" y="T7"/>
                    </a:cxn>
                  </a:cxnLst>
                  <a:rect l="0" t="0" r="r" b="b"/>
                  <a:pathLst>
                    <a:path w="18" h="17">
                      <a:moveTo>
                        <a:pt x="18" y="8"/>
                      </a:moveTo>
                      <a:cubicBezTo>
                        <a:pt x="16" y="14"/>
                        <a:pt x="6" y="17"/>
                        <a:pt x="2" y="12"/>
                      </a:cubicBezTo>
                      <a:cubicBezTo>
                        <a:pt x="0" y="8"/>
                        <a:pt x="4" y="1"/>
                        <a:pt x="11" y="0"/>
                      </a:cubicBezTo>
                      <a:cubicBezTo>
                        <a:pt x="17" y="0"/>
                        <a:pt x="18" y="4"/>
                        <a:pt x="18"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9" name="Freeform 362">
                  <a:extLst>
                    <a:ext uri="{FF2B5EF4-FFF2-40B4-BE49-F238E27FC236}">
                      <a16:creationId xmlns:a16="http://schemas.microsoft.com/office/drawing/2014/main" id="{CBC8E1CC-B23E-4AB1-AC8D-837F6C38D91C}"/>
                    </a:ext>
                  </a:extLst>
                </p:cNvPr>
                <p:cNvSpPr>
                  <a:spLocks/>
                </p:cNvSpPr>
                <p:nvPr/>
              </p:nvSpPr>
              <p:spPr bwMode="auto">
                <a:xfrm>
                  <a:off x="4780" y="2661"/>
                  <a:ext cx="26" cy="24"/>
                </a:xfrm>
                <a:custGeom>
                  <a:avLst/>
                  <a:gdLst>
                    <a:gd name="T0" fmla="*/ 17 w 18"/>
                    <a:gd name="T1" fmla="*/ 7 h 17"/>
                    <a:gd name="T2" fmla="*/ 2 w 18"/>
                    <a:gd name="T3" fmla="*/ 12 h 17"/>
                    <a:gd name="T4" fmla="*/ 11 w 18"/>
                    <a:gd name="T5" fmla="*/ 0 h 17"/>
                    <a:gd name="T6" fmla="*/ 17 w 18"/>
                    <a:gd name="T7" fmla="*/ 7 h 17"/>
                  </a:gdLst>
                  <a:ahLst/>
                  <a:cxnLst>
                    <a:cxn ang="0">
                      <a:pos x="T0" y="T1"/>
                    </a:cxn>
                    <a:cxn ang="0">
                      <a:pos x="T2" y="T3"/>
                    </a:cxn>
                    <a:cxn ang="0">
                      <a:pos x="T4" y="T5"/>
                    </a:cxn>
                    <a:cxn ang="0">
                      <a:pos x="T6" y="T7"/>
                    </a:cxn>
                  </a:cxnLst>
                  <a:rect l="0" t="0" r="r" b="b"/>
                  <a:pathLst>
                    <a:path w="18" h="17">
                      <a:moveTo>
                        <a:pt x="17" y="7"/>
                      </a:moveTo>
                      <a:cubicBezTo>
                        <a:pt x="14" y="14"/>
                        <a:pt x="5" y="17"/>
                        <a:pt x="2" y="12"/>
                      </a:cubicBezTo>
                      <a:cubicBezTo>
                        <a:pt x="0" y="8"/>
                        <a:pt x="4" y="1"/>
                        <a:pt x="11" y="0"/>
                      </a:cubicBezTo>
                      <a:cubicBezTo>
                        <a:pt x="16" y="0"/>
                        <a:pt x="18" y="3"/>
                        <a:pt x="17"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0" name="Freeform 363">
                  <a:extLst>
                    <a:ext uri="{FF2B5EF4-FFF2-40B4-BE49-F238E27FC236}">
                      <a16:creationId xmlns:a16="http://schemas.microsoft.com/office/drawing/2014/main" id="{F7828360-1DA7-4813-B982-23BABCBE3D92}"/>
                    </a:ext>
                  </a:extLst>
                </p:cNvPr>
                <p:cNvSpPr>
                  <a:spLocks/>
                </p:cNvSpPr>
                <p:nvPr/>
              </p:nvSpPr>
              <p:spPr bwMode="auto">
                <a:xfrm>
                  <a:off x="4787" y="2616"/>
                  <a:ext cx="28" cy="27"/>
                </a:xfrm>
                <a:custGeom>
                  <a:avLst/>
                  <a:gdLst>
                    <a:gd name="T0" fmla="*/ 18 w 19"/>
                    <a:gd name="T1" fmla="*/ 8 h 19"/>
                    <a:gd name="T2" fmla="*/ 3 w 19"/>
                    <a:gd name="T3" fmla="*/ 13 h 19"/>
                    <a:gd name="T4" fmla="*/ 12 w 19"/>
                    <a:gd name="T5" fmla="*/ 0 h 19"/>
                    <a:gd name="T6" fmla="*/ 18 w 19"/>
                    <a:gd name="T7" fmla="*/ 8 h 19"/>
                  </a:gdLst>
                  <a:ahLst/>
                  <a:cxnLst>
                    <a:cxn ang="0">
                      <a:pos x="T0" y="T1"/>
                    </a:cxn>
                    <a:cxn ang="0">
                      <a:pos x="T2" y="T3"/>
                    </a:cxn>
                    <a:cxn ang="0">
                      <a:pos x="T4" y="T5"/>
                    </a:cxn>
                    <a:cxn ang="0">
                      <a:pos x="T6" y="T7"/>
                    </a:cxn>
                  </a:cxnLst>
                  <a:rect l="0" t="0" r="r" b="b"/>
                  <a:pathLst>
                    <a:path w="19" h="19">
                      <a:moveTo>
                        <a:pt x="18" y="8"/>
                      </a:moveTo>
                      <a:cubicBezTo>
                        <a:pt x="16" y="15"/>
                        <a:pt x="6" y="19"/>
                        <a:pt x="3" y="13"/>
                      </a:cubicBezTo>
                      <a:cubicBezTo>
                        <a:pt x="0" y="9"/>
                        <a:pt x="4" y="1"/>
                        <a:pt x="12" y="0"/>
                      </a:cubicBezTo>
                      <a:cubicBezTo>
                        <a:pt x="18" y="0"/>
                        <a:pt x="19" y="5"/>
                        <a:pt x="18"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1" name="Freeform 364">
                  <a:extLst>
                    <a:ext uri="{FF2B5EF4-FFF2-40B4-BE49-F238E27FC236}">
                      <a16:creationId xmlns:a16="http://schemas.microsoft.com/office/drawing/2014/main" id="{EC83B133-4F72-44B9-8BB5-F11AE8FF5072}"/>
                    </a:ext>
                  </a:extLst>
                </p:cNvPr>
                <p:cNvSpPr>
                  <a:spLocks/>
                </p:cNvSpPr>
                <p:nvPr/>
              </p:nvSpPr>
              <p:spPr bwMode="auto">
                <a:xfrm>
                  <a:off x="4789" y="2756"/>
                  <a:ext cx="22" cy="21"/>
                </a:xfrm>
                <a:custGeom>
                  <a:avLst/>
                  <a:gdLst>
                    <a:gd name="T0" fmla="*/ 14 w 15"/>
                    <a:gd name="T1" fmla="*/ 6 h 14"/>
                    <a:gd name="T2" fmla="*/ 1 w 15"/>
                    <a:gd name="T3" fmla="*/ 10 h 14"/>
                    <a:gd name="T4" fmla="*/ 10 w 15"/>
                    <a:gd name="T5" fmla="*/ 0 h 14"/>
                    <a:gd name="T6" fmla="*/ 14 w 15"/>
                    <a:gd name="T7" fmla="*/ 6 h 14"/>
                  </a:gdLst>
                  <a:ahLst/>
                  <a:cxnLst>
                    <a:cxn ang="0">
                      <a:pos x="T0" y="T1"/>
                    </a:cxn>
                    <a:cxn ang="0">
                      <a:pos x="T2" y="T3"/>
                    </a:cxn>
                    <a:cxn ang="0">
                      <a:pos x="T4" y="T5"/>
                    </a:cxn>
                    <a:cxn ang="0">
                      <a:pos x="T6" y="T7"/>
                    </a:cxn>
                  </a:cxnLst>
                  <a:rect l="0" t="0" r="r" b="b"/>
                  <a:pathLst>
                    <a:path w="15" h="14">
                      <a:moveTo>
                        <a:pt x="14" y="6"/>
                      </a:moveTo>
                      <a:cubicBezTo>
                        <a:pt x="11" y="12"/>
                        <a:pt x="3" y="14"/>
                        <a:pt x="1" y="10"/>
                      </a:cubicBezTo>
                      <a:cubicBezTo>
                        <a:pt x="0" y="7"/>
                        <a:pt x="4" y="1"/>
                        <a:pt x="10" y="0"/>
                      </a:cubicBezTo>
                      <a:cubicBezTo>
                        <a:pt x="15" y="0"/>
                        <a:pt x="15" y="3"/>
                        <a:pt x="14"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2" name="Freeform 365">
                  <a:extLst>
                    <a:ext uri="{FF2B5EF4-FFF2-40B4-BE49-F238E27FC236}">
                      <a16:creationId xmlns:a16="http://schemas.microsoft.com/office/drawing/2014/main" id="{BB11E95A-8D87-47BD-AAC0-0F94FFB139FE}"/>
                    </a:ext>
                  </a:extLst>
                </p:cNvPr>
                <p:cNvSpPr>
                  <a:spLocks/>
                </p:cNvSpPr>
                <p:nvPr/>
              </p:nvSpPr>
              <p:spPr bwMode="auto">
                <a:xfrm>
                  <a:off x="4814" y="2678"/>
                  <a:ext cx="23" cy="25"/>
                </a:xfrm>
                <a:custGeom>
                  <a:avLst/>
                  <a:gdLst>
                    <a:gd name="T0" fmla="*/ 15 w 16"/>
                    <a:gd name="T1" fmla="*/ 7 h 17"/>
                    <a:gd name="T2" fmla="*/ 1 w 16"/>
                    <a:gd name="T3" fmla="*/ 12 h 17"/>
                    <a:gd name="T4" fmla="*/ 10 w 16"/>
                    <a:gd name="T5" fmla="*/ 0 h 17"/>
                    <a:gd name="T6" fmla="*/ 15 w 16"/>
                    <a:gd name="T7" fmla="*/ 7 h 17"/>
                  </a:gdLst>
                  <a:ahLst/>
                  <a:cxnLst>
                    <a:cxn ang="0">
                      <a:pos x="T0" y="T1"/>
                    </a:cxn>
                    <a:cxn ang="0">
                      <a:pos x="T2" y="T3"/>
                    </a:cxn>
                    <a:cxn ang="0">
                      <a:pos x="T4" y="T5"/>
                    </a:cxn>
                    <a:cxn ang="0">
                      <a:pos x="T6" y="T7"/>
                    </a:cxn>
                  </a:cxnLst>
                  <a:rect l="0" t="0" r="r" b="b"/>
                  <a:pathLst>
                    <a:path w="16" h="17">
                      <a:moveTo>
                        <a:pt x="15" y="7"/>
                      </a:moveTo>
                      <a:cubicBezTo>
                        <a:pt x="13" y="14"/>
                        <a:pt x="4" y="17"/>
                        <a:pt x="1" y="12"/>
                      </a:cubicBezTo>
                      <a:cubicBezTo>
                        <a:pt x="0" y="8"/>
                        <a:pt x="3" y="1"/>
                        <a:pt x="10" y="0"/>
                      </a:cubicBezTo>
                      <a:cubicBezTo>
                        <a:pt x="16" y="0"/>
                        <a:pt x="16" y="4"/>
                        <a:pt x="1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3" name="Freeform 366">
                  <a:extLst>
                    <a:ext uri="{FF2B5EF4-FFF2-40B4-BE49-F238E27FC236}">
                      <a16:creationId xmlns:a16="http://schemas.microsoft.com/office/drawing/2014/main" id="{19118BB2-9854-4454-88E2-B40F0B6181F9}"/>
                    </a:ext>
                  </a:extLst>
                </p:cNvPr>
                <p:cNvSpPr>
                  <a:spLocks/>
                </p:cNvSpPr>
                <p:nvPr/>
              </p:nvSpPr>
              <p:spPr bwMode="auto">
                <a:xfrm>
                  <a:off x="4802" y="2719"/>
                  <a:ext cx="23" cy="21"/>
                </a:xfrm>
                <a:custGeom>
                  <a:avLst/>
                  <a:gdLst>
                    <a:gd name="T0" fmla="*/ 15 w 16"/>
                    <a:gd name="T1" fmla="*/ 6 h 15"/>
                    <a:gd name="T2" fmla="*/ 1 w 16"/>
                    <a:gd name="T3" fmla="*/ 11 h 15"/>
                    <a:gd name="T4" fmla="*/ 10 w 16"/>
                    <a:gd name="T5" fmla="*/ 0 h 15"/>
                    <a:gd name="T6" fmla="*/ 15 w 16"/>
                    <a:gd name="T7" fmla="*/ 6 h 15"/>
                  </a:gdLst>
                  <a:ahLst/>
                  <a:cxnLst>
                    <a:cxn ang="0">
                      <a:pos x="T0" y="T1"/>
                    </a:cxn>
                    <a:cxn ang="0">
                      <a:pos x="T2" y="T3"/>
                    </a:cxn>
                    <a:cxn ang="0">
                      <a:pos x="T4" y="T5"/>
                    </a:cxn>
                    <a:cxn ang="0">
                      <a:pos x="T6" y="T7"/>
                    </a:cxn>
                  </a:cxnLst>
                  <a:rect l="0" t="0" r="r" b="b"/>
                  <a:pathLst>
                    <a:path w="16" h="15">
                      <a:moveTo>
                        <a:pt x="15" y="6"/>
                      </a:moveTo>
                      <a:cubicBezTo>
                        <a:pt x="12" y="12"/>
                        <a:pt x="3" y="15"/>
                        <a:pt x="1" y="11"/>
                      </a:cubicBezTo>
                      <a:cubicBezTo>
                        <a:pt x="0" y="7"/>
                        <a:pt x="3" y="1"/>
                        <a:pt x="10" y="0"/>
                      </a:cubicBezTo>
                      <a:cubicBezTo>
                        <a:pt x="15" y="0"/>
                        <a:pt x="16" y="3"/>
                        <a:pt x="15"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4" name="Freeform 367">
                  <a:extLst>
                    <a:ext uri="{FF2B5EF4-FFF2-40B4-BE49-F238E27FC236}">
                      <a16:creationId xmlns:a16="http://schemas.microsoft.com/office/drawing/2014/main" id="{61AFA362-770A-447C-B26D-355E41F6AC5D}"/>
                    </a:ext>
                  </a:extLst>
                </p:cNvPr>
                <p:cNvSpPr>
                  <a:spLocks/>
                </p:cNvSpPr>
                <p:nvPr/>
              </p:nvSpPr>
              <p:spPr bwMode="auto">
                <a:xfrm>
                  <a:off x="4824" y="2733"/>
                  <a:ext cx="23" cy="23"/>
                </a:xfrm>
                <a:custGeom>
                  <a:avLst/>
                  <a:gdLst>
                    <a:gd name="T0" fmla="*/ 15 w 16"/>
                    <a:gd name="T1" fmla="*/ 7 h 16"/>
                    <a:gd name="T2" fmla="*/ 2 w 16"/>
                    <a:gd name="T3" fmla="*/ 11 h 16"/>
                    <a:gd name="T4" fmla="*/ 11 w 16"/>
                    <a:gd name="T5" fmla="*/ 1 h 16"/>
                    <a:gd name="T6" fmla="*/ 15 w 16"/>
                    <a:gd name="T7" fmla="*/ 7 h 16"/>
                  </a:gdLst>
                  <a:ahLst/>
                  <a:cxnLst>
                    <a:cxn ang="0">
                      <a:pos x="T0" y="T1"/>
                    </a:cxn>
                    <a:cxn ang="0">
                      <a:pos x="T2" y="T3"/>
                    </a:cxn>
                    <a:cxn ang="0">
                      <a:pos x="T4" y="T5"/>
                    </a:cxn>
                    <a:cxn ang="0">
                      <a:pos x="T6" y="T7"/>
                    </a:cxn>
                  </a:cxnLst>
                  <a:rect l="0" t="0" r="r" b="b"/>
                  <a:pathLst>
                    <a:path w="16" h="16">
                      <a:moveTo>
                        <a:pt x="15" y="7"/>
                      </a:moveTo>
                      <a:cubicBezTo>
                        <a:pt x="12" y="13"/>
                        <a:pt x="3" y="16"/>
                        <a:pt x="2" y="11"/>
                      </a:cubicBezTo>
                      <a:cubicBezTo>
                        <a:pt x="0" y="8"/>
                        <a:pt x="5" y="2"/>
                        <a:pt x="11" y="1"/>
                      </a:cubicBezTo>
                      <a:cubicBezTo>
                        <a:pt x="16" y="0"/>
                        <a:pt x="16" y="4"/>
                        <a:pt x="1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5" name="Freeform 368">
                  <a:extLst>
                    <a:ext uri="{FF2B5EF4-FFF2-40B4-BE49-F238E27FC236}">
                      <a16:creationId xmlns:a16="http://schemas.microsoft.com/office/drawing/2014/main" id="{B1E4A570-6D1B-4CE0-A358-988AA7D5ACAE}"/>
                    </a:ext>
                  </a:extLst>
                </p:cNvPr>
                <p:cNvSpPr>
                  <a:spLocks/>
                </p:cNvSpPr>
                <p:nvPr/>
              </p:nvSpPr>
              <p:spPr bwMode="auto">
                <a:xfrm>
                  <a:off x="4850" y="2652"/>
                  <a:ext cx="24" cy="26"/>
                </a:xfrm>
                <a:custGeom>
                  <a:avLst/>
                  <a:gdLst>
                    <a:gd name="T0" fmla="*/ 16 w 17"/>
                    <a:gd name="T1" fmla="*/ 8 h 18"/>
                    <a:gd name="T2" fmla="*/ 2 w 17"/>
                    <a:gd name="T3" fmla="*/ 13 h 18"/>
                    <a:gd name="T4" fmla="*/ 11 w 17"/>
                    <a:gd name="T5" fmla="*/ 1 h 18"/>
                    <a:gd name="T6" fmla="*/ 16 w 17"/>
                    <a:gd name="T7" fmla="*/ 8 h 18"/>
                  </a:gdLst>
                  <a:ahLst/>
                  <a:cxnLst>
                    <a:cxn ang="0">
                      <a:pos x="T0" y="T1"/>
                    </a:cxn>
                    <a:cxn ang="0">
                      <a:pos x="T2" y="T3"/>
                    </a:cxn>
                    <a:cxn ang="0">
                      <a:pos x="T4" y="T5"/>
                    </a:cxn>
                    <a:cxn ang="0">
                      <a:pos x="T6" y="T7"/>
                    </a:cxn>
                  </a:cxnLst>
                  <a:rect l="0" t="0" r="r" b="b"/>
                  <a:pathLst>
                    <a:path w="17" h="18">
                      <a:moveTo>
                        <a:pt x="16" y="8"/>
                      </a:moveTo>
                      <a:cubicBezTo>
                        <a:pt x="13" y="15"/>
                        <a:pt x="4" y="18"/>
                        <a:pt x="2" y="13"/>
                      </a:cubicBezTo>
                      <a:cubicBezTo>
                        <a:pt x="0" y="9"/>
                        <a:pt x="4" y="2"/>
                        <a:pt x="11" y="1"/>
                      </a:cubicBezTo>
                      <a:cubicBezTo>
                        <a:pt x="17" y="0"/>
                        <a:pt x="17" y="5"/>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6" name="Freeform 369">
                  <a:extLst>
                    <a:ext uri="{FF2B5EF4-FFF2-40B4-BE49-F238E27FC236}">
                      <a16:creationId xmlns:a16="http://schemas.microsoft.com/office/drawing/2014/main" id="{973DBA3C-E0B0-4DE4-8A7C-8E24F43D860E}"/>
                    </a:ext>
                  </a:extLst>
                </p:cNvPr>
                <p:cNvSpPr>
                  <a:spLocks/>
                </p:cNvSpPr>
                <p:nvPr/>
              </p:nvSpPr>
              <p:spPr bwMode="auto">
                <a:xfrm>
                  <a:off x="4838" y="2694"/>
                  <a:ext cx="23" cy="25"/>
                </a:xfrm>
                <a:custGeom>
                  <a:avLst/>
                  <a:gdLst>
                    <a:gd name="T0" fmla="*/ 15 w 16"/>
                    <a:gd name="T1" fmla="*/ 7 h 17"/>
                    <a:gd name="T2" fmla="*/ 1 w 16"/>
                    <a:gd name="T3" fmla="*/ 12 h 17"/>
                    <a:gd name="T4" fmla="*/ 11 w 16"/>
                    <a:gd name="T5" fmla="*/ 1 h 17"/>
                    <a:gd name="T6" fmla="*/ 15 w 16"/>
                    <a:gd name="T7" fmla="*/ 7 h 17"/>
                  </a:gdLst>
                  <a:ahLst/>
                  <a:cxnLst>
                    <a:cxn ang="0">
                      <a:pos x="T0" y="T1"/>
                    </a:cxn>
                    <a:cxn ang="0">
                      <a:pos x="T2" y="T3"/>
                    </a:cxn>
                    <a:cxn ang="0">
                      <a:pos x="T4" y="T5"/>
                    </a:cxn>
                    <a:cxn ang="0">
                      <a:pos x="T6" y="T7"/>
                    </a:cxn>
                  </a:cxnLst>
                  <a:rect l="0" t="0" r="r" b="b"/>
                  <a:pathLst>
                    <a:path w="16" h="17">
                      <a:moveTo>
                        <a:pt x="15" y="7"/>
                      </a:moveTo>
                      <a:cubicBezTo>
                        <a:pt x="12" y="14"/>
                        <a:pt x="3" y="17"/>
                        <a:pt x="1" y="12"/>
                      </a:cubicBezTo>
                      <a:cubicBezTo>
                        <a:pt x="0" y="8"/>
                        <a:pt x="4" y="2"/>
                        <a:pt x="11" y="1"/>
                      </a:cubicBezTo>
                      <a:cubicBezTo>
                        <a:pt x="16" y="0"/>
                        <a:pt x="16" y="4"/>
                        <a:pt x="1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7" name="Freeform 370">
                  <a:extLst>
                    <a:ext uri="{FF2B5EF4-FFF2-40B4-BE49-F238E27FC236}">
                      <a16:creationId xmlns:a16="http://schemas.microsoft.com/office/drawing/2014/main" id="{E57B0B0F-98D8-4669-9364-A71B59BBC1EC}"/>
                    </a:ext>
                  </a:extLst>
                </p:cNvPr>
                <p:cNvSpPr>
                  <a:spLocks/>
                </p:cNvSpPr>
                <p:nvPr/>
              </p:nvSpPr>
              <p:spPr bwMode="auto">
                <a:xfrm>
                  <a:off x="4239" y="2401"/>
                  <a:ext cx="29" cy="31"/>
                </a:xfrm>
                <a:custGeom>
                  <a:avLst/>
                  <a:gdLst>
                    <a:gd name="T0" fmla="*/ 20 w 20"/>
                    <a:gd name="T1" fmla="*/ 10 h 21"/>
                    <a:gd name="T2" fmla="*/ 5 w 20"/>
                    <a:gd name="T3" fmla="*/ 15 h 21"/>
                    <a:gd name="T4" fmla="*/ 10 w 20"/>
                    <a:gd name="T5" fmla="*/ 0 h 21"/>
                    <a:gd name="T6" fmla="*/ 20 w 20"/>
                    <a:gd name="T7" fmla="*/ 10 h 21"/>
                  </a:gdLst>
                  <a:ahLst/>
                  <a:cxnLst>
                    <a:cxn ang="0">
                      <a:pos x="T0" y="T1"/>
                    </a:cxn>
                    <a:cxn ang="0">
                      <a:pos x="T2" y="T3"/>
                    </a:cxn>
                    <a:cxn ang="0">
                      <a:pos x="T4" y="T5"/>
                    </a:cxn>
                    <a:cxn ang="0">
                      <a:pos x="T6" y="T7"/>
                    </a:cxn>
                  </a:cxnLst>
                  <a:rect l="0" t="0" r="r" b="b"/>
                  <a:pathLst>
                    <a:path w="20" h="21">
                      <a:moveTo>
                        <a:pt x="20" y="10"/>
                      </a:moveTo>
                      <a:cubicBezTo>
                        <a:pt x="20" y="18"/>
                        <a:pt x="11" y="21"/>
                        <a:pt x="5" y="15"/>
                      </a:cubicBezTo>
                      <a:cubicBezTo>
                        <a:pt x="0" y="10"/>
                        <a:pt x="2" y="0"/>
                        <a:pt x="10" y="0"/>
                      </a:cubicBezTo>
                      <a:cubicBezTo>
                        <a:pt x="17" y="0"/>
                        <a:pt x="20"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8" name="Freeform 371">
                  <a:extLst>
                    <a:ext uri="{FF2B5EF4-FFF2-40B4-BE49-F238E27FC236}">
                      <a16:creationId xmlns:a16="http://schemas.microsoft.com/office/drawing/2014/main" id="{0D2E8AC4-9CC3-4603-A300-21CD55B8577F}"/>
                    </a:ext>
                  </a:extLst>
                </p:cNvPr>
                <p:cNvSpPr>
                  <a:spLocks/>
                </p:cNvSpPr>
                <p:nvPr/>
              </p:nvSpPr>
              <p:spPr bwMode="auto">
                <a:xfrm>
                  <a:off x="4234" y="2287"/>
                  <a:ext cx="30" cy="33"/>
                </a:xfrm>
                <a:custGeom>
                  <a:avLst/>
                  <a:gdLst>
                    <a:gd name="T0" fmla="*/ 21 w 21"/>
                    <a:gd name="T1" fmla="*/ 12 h 23"/>
                    <a:gd name="T2" fmla="*/ 5 w 21"/>
                    <a:gd name="T3" fmla="*/ 17 h 23"/>
                    <a:gd name="T4" fmla="*/ 11 w 21"/>
                    <a:gd name="T5" fmla="*/ 0 h 23"/>
                    <a:gd name="T6" fmla="*/ 21 w 21"/>
                    <a:gd name="T7" fmla="*/ 12 h 23"/>
                  </a:gdLst>
                  <a:ahLst/>
                  <a:cxnLst>
                    <a:cxn ang="0">
                      <a:pos x="T0" y="T1"/>
                    </a:cxn>
                    <a:cxn ang="0">
                      <a:pos x="T2" y="T3"/>
                    </a:cxn>
                    <a:cxn ang="0">
                      <a:pos x="T4" y="T5"/>
                    </a:cxn>
                    <a:cxn ang="0">
                      <a:pos x="T6" y="T7"/>
                    </a:cxn>
                  </a:cxnLst>
                  <a:rect l="0" t="0" r="r" b="b"/>
                  <a:pathLst>
                    <a:path w="21" h="23">
                      <a:moveTo>
                        <a:pt x="21" y="12"/>
                      </a:moveTo>
                      <a:cubicBezTo>
                        <a:pt x="20" y="20"/>
                        <a:pt x="11" y="23"/>
                        <a:pt x="5" y="17"/>
                      </a:cubicBezTo>
                      <a:cubicBezTo>
                        <a:pt x="0" y="11"/>
                        <a:pt x="2" y="0"/>
                        <a:pt x="11" y="0"/>
                      </a:cubicBezTo>
                      <a:cubicBezTo>
                        <a:pt x="18" y="1"/>
                        <a:pt x="21" y="7"/>
                        <a:pt x="21"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9" name="Freeform 372">
                  <a:extLst>
                    <a:ext uri="{FF2B5EF4-FFF2-40B4-BE49-F238E27FC236}">
                      <a16:creationId xmlns:a16="http://schemas.microsoft.com/office/drawing/2014/main" id="{84C69089-FD60-4F07-8434-C5F8AC710B45}"/>
                    </a:ext>
                  </a:extLst>
                </p:cNvPr>
                <p:cNvSpPr>
                  <a:spLocks/>
                </p:cNvSpPr>
                <p:nvPr/>
              </p:nvSpPr>
              <p:spPr bwMode="auto">
                <a:xfrm>
                  <a:off x="4235" y="2345"/>
                  <a:ext cx="30" cy="32"/>
                </a:xfrm>
                <a:custGeom>
                  <a:avLst/>
                  <a:gdLst>
                    <a:gd name="T0" fmla="*/ 21 w 21"/>
                    <a:gd name="T1" fmla="*/ 11 h 22"/>
                    <a:gd name="T2" fmla="*/ 6 w 21"/>
                    <a:gd name="T3" fmla="*/ 16 h 22"/>
                    <a:gd name="T4" fmla="*/ 11 w 21"/>
                    <a:gd name="T5" fmla="*/ 0 h 22"/>
                    <a:gd name="T6" fmla="*/ 21 w 21"/>
                    <a:gd name="T7" fmla="*/ 11 h 22"/>
                  </a:gdLst>
                  <a:ahLst/>
                  <a:cxnLst>
                    <a:cxn ang="0">
                      <a:pos x="T0" y="T1"/>
                    </a:cxn>
                    <a:cxn ang="0">
                      <a:pos x="T2" y="T3"/>
                    </a:cxn>
                    <a:cxn ang="0">
                      <a:pos x="T4" y="T5"/>
                    </a:cxn>
                    <a:cxn ang="0">
                      <a:pos x="T6" y="T7"/>
                    </a:cxn>
                  </a:cxnLst>
                  <a:rect l="0" t="0" r="r" b="b"/>
                  <a:pathLst>
                    <a:path w="21" h="22">
                      <a:moveTo>
                        <a:pt x="21" y="11"/>
                      </a:moveTo>
                      <a:cubicBezTo>
                        <a:pt x="20" y="19"/>
                        <a:pt x="11" y="22"/>
                        <a:pt x="6" y="16"/>
                      </a:cubicBezTo>
                      <a:cubicBezTo>
                        <a:pt x="0" y="10"/>
                        <a:pt x="3" y="0"/>
                        <a:pt x="11" y="0"/>
                      </a:cubicBezTo>
                      <a:cubicBezTo>
                        <a:pt x="18" y="1"/>
                        <a:pt x="21" y="7"/>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0" name="Freeform 373">
                  <a:extLst>
                    <a:ext uri="{FF2B5EF4-FFF2-40B4-BE49-F238E27FC236}">
                      <a16:creationId xmlns:a16="http://schemas.microsoft.com/office/drawing/2014/main" id="{61A474B4-362F-4668-8795-7F676E587ACD}"/>
                    </a:ext>
                  </a:extLst>
                </p:cNvPr>
                <p:cNvSpPr>
                  <a:spLocks/>
                </p:cNvSpPr>
                <p:nvPr/>
              </p:nvSpPr>
              <p:spPr bwMode="auto">
                <a:xfrm>
                  <a:off x="4277" y="2375"/>
                  <a:ext cx="30" cy="32"/>
                </a:xfrm>
                <a:custGeom>
                  <a:avLst/>
                  <a:gdLst>
                    <a:gd name="T0" fmla="*/ 20 w 21"/>
                    <a:gd name="T1" fmla="*/ 11 h 22"/>
                    <a:gd name="T2" fmla="*/ 4 w 21"/>
                    <a:gd name="T3" fmla="*/ 15 h 22"/>
                    <a:gd name="T4" fmla="*/ 11 w 21"/>
                    <a:gd name="T5" fmla="*/ 0 h 22"/>
                    <a:gd name="T6" fmla="*/ 20 w 21"/>
                    <a:gd name="T7" fmla="*/ 11 h 22"/>
                  </a:gdLst>
                  <a:ahLst/>
                  <a:cxnLst>
                    <a:cxn ang="0">
                      <a:pos x="T0" y="T1"/>
                    </a:cxn>
                    <a:cxn ang="0">
                      <a:pos x="T2" y="T3"/>
                    </a:cxn>
                    <a:cxn ang="0">
                      <a:pos x="T4" y="T5"/>
                    </a:cxn>
                    <a:cxn ang="0">
                      <a:pos x="T6" y="T7"/>
                    </a:cxn>
                  </a:cxnLst>
                  <a:rect l="0" t="0" r="r" b="b"/>
                  <a:pathLst>
                    <a:path w="21" h="22">
                      <a:moveTo>
                        <a:pt x="20" y="11"/>
                      </a:moveTo>
                      <a:cubicBezTo>
                        <a:pt x="20" y="19"/>
                        <a:pt x="10" y="22"/>
                        <a:pt x="4" y="15"/>
                      </a:cubicBezTo>
                      <a:cubicBezTo>
                        <a:pt x="0" y="9"/>
                        <a:pt x="2" y="0"/>
                        <a:pt x="11" y="0"/>
                      </a:cubicBezTo>
                      <a:cubicBezTo>
                        <a:pt x="18" y="0"/>
                        <a:pt x="21" y="6"/>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1" name="Freeform 374">
                  <a:extLst>
                    <a:ext uri="{FF2B5EF4-FFF2-40B4-BE49-F238E27FC236}">
                      <a16:creationId xmlns:a16="http://schemas.microsoft.com/office/drawing/2014/main" id="{C2DD5160-9202-4FA0-95D3-275039CAE29C}"/>
                    </a:ext>
                  </a:extLst>
                </p:cNvPr>
                <p:cNvSpPr>
                  <a:spLocks/>
                </p:cNvSpPr>
                <p:nvPr/>
              </p:nvSpPr>
              <p:spPr bwMode="auto">
                <a:xfrm>
                  <a:off x="4273" y="2259"/>
                  <a:ext cx="30" cy="34"/>
                </a:xfrm>
                <a:custGeom>
                  <a:avLst/>
                  <a:gdLst>
                    <a:gd name="T0" fmla="*/ 21 w 21"/>
                    <a:gd name="T1" fmla="*/ 12 h 23"/>
                    <a:gd name="T2" fmla="*/ 5 w 21"/>
                    <a:gd name="T3" fmla="*/ 17 h 23"/>
                    <a:gd name="T4" fmla="*/ 12 w 21"/>
                    <a:gd name="T5" fmla="*/ 0 h 23"/>
                    <a:gd name="T6" fmla="*/ 21 w 21"/>
                    <a:gd name="T7" fmla="*/ 12 h 23"/>
                  </a:gdLst>
                  <a:ahLst/>
                  <a:cxnLst>
                    <a:cxn ang="0">
                      <a:pos x="T0" y="T1"/>
                    </a:cxn>
                    <a:cxn ang="0">
                      <a:pos x="T2" y="T3"/>
                    </a:cxn>
                    <a:cxn ang="0">
                      <a:pos x="T4" y="T5"/>
                    </a:cxn>
                    <a:cxn ang="0">
                      <a:pos x="T6" y="T7"/>
                    </a:cxn>
                  </a:cxnLst>
                  <a:rect l="0" t="0" r="r" b="b"/>
                  <a:pathLst>
                    <a:path w="21" h="23">
                      <a:moveTo>
                        <a:pt x="21" y="12"/>
                      </a:moveTo>
                      <a:cubicBezTo>
                        <a:pt x="20" y="20"/>
                        <a:pt x="11" y="23"/>
                        <a:pt x="5" y="17"/>
                      </a:cubicBezTo>
                      <a:cubicBezTo>
                        <a:pt x="0" y="11"/>
                        <a:pt x="3" y="0"/>
                        <a:pt x="12" y="0"/>
                      </a:cubicBezTo>
                      <a:cubicBezTo>
                        <a:pt x="19" y="1"/>
                        <a:pt x="21" y="7"/>
                        <a:pt x="21"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2" name="Freeform 375">
                  <a:extLst>
                    <a:ext uri="{FF2B5EF4-FFF2-40B4-BE49-F238E27FC236}">
                      <a16:creationId xmlns:a16="http://schemas.microsoft.com/office/drawing/2014/main" id="{84ADFBB2-845D-4C47-9873-F5EB0C1288B2}"/>
                    </a:ext>
                  </a:extLst>
                </p:cNvPr>
                <p:cNvSpPr>
                  <a:spLocks/>
                </p:cNvSpPr>
                <p:nvPr/>
              </p:nvSpPr>
              <p:spPr bwMode="auto">
                <a:xfrm>
                  <a:off x="4274" y="2317"/>
                  <a:ext cx="30" cy="34"/>
                </a:xfrm>
                <a:custGeom>
                  <a:avLst/>
                  <a:gdLst>
                    <a:gd name="T0" fmla="*/ 21 w 21"/>
                    <a:gd name="T1" fmla="*/ 12 h 23"/>
                    <a:gd name="T2" fmla="*/ 5 w 21"/>
                    <a:gd name="T3" fmla="*/ 17 h 23"/>
                    <a:gd name="T4" fmla="*/ 11 w 21"/>
                    <a:gd name="T5" fmla="*/ 0 h 23"/>
                    <a:gd name="T6" fmla="*/ 21 w 21"/>
                    <a:gd name="T7" fmla="*/ 12 h 23"/>
                  </a:gdLst>
                  <a:ahLst/>
                  <a:cxnLst>
                    <a:cxn ang="0">
                      <a:pos x="T0" y="T1"/>
                    </a:cxn>
                    <a:cxn ang="0">
                      <a:pos x="T2" y="T3"/>
                    </a:cxn>
                    <a:cxn ang="0">
                      <a:pos x="T4" y="T5"/>
                    </a:cxn>
                    <a:cxn ang="0">
                      <a:pos x="T6" y="T7"/>
                    </a:cxn>
                  </a:cxnLst>
                  <a:rect l="0" t="0" r="r" b="b"/>
                  <a:pathLst>
                    <a:path w="21" h="23">
                      <a:moveTo>
                        <a:pt x="21" y="12"/>
                      </a:moveTo>
                      <a:cubicBezTo>
                        <a:pt x="20" y="20"/>
                        <a:pt x="11" y="23"/>
                        <a:pt x="5" y="17"/>
                      </a:cubicBezTo>
                      <a:cubicBezTo>
                        <a:pt x="0" y="11"/>
                        <a:pt x="2" y="1"/>
                        <a:pt x="11" y="0"/>
                      </a:cubicBezTo>
                      <a:cubicBezTo>
                        <a:pt x="18" y="1"/>
                        <a:pt x="21" y="7"/>
                        <a:pt x="21"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3" name="Freeform 376">
                  <a:extLst>
                    <a:ext uri="{FF2B5EF4-FFF2-40B4-BE49-F238E27FC236}">
                      <a16:creationId xmlns:a16="http://schemas.microsoft.com/office/drawing/2014/main" id="{0E065FD7-6102-4E5A-9D40-2D7A8D4F0DCB}"/>
                    </a:ext>
                  </a:extLst>
                </p:cNvPr>
                <p:cNvSpPr>
                  <a:spLocks/>
                </p:cNvSpPr>
                <p:nvPr/>
              </p:nvSpPr>
              <p:spPr bwMode="auto">
                <a:xfrm>
                  <a:off x="4319" y="2290"/>
                  <a:ext cx="32" cy="34"/>
                </a:xfrm>
                <a:custGeom>
                  <a:avLst/>
                  <a:gdLst>
                    <a:gd name="T0" fmla="*/ 22 w 22"/>
                    <a:gd name="T1" fmla="*/ 12 h 24"/>
                    <a:gd name="T2" fmla="*/ 5 w 22"/>
                    <a:gd name="T3" fmla="*/ 16 h 24"/>
                    <a:gd name="T4" fmla="*/ 12 w 22"/>
                    <a:gd name="T5" fmla="*/ 0 h 24"/>
                    <a:gd name="T6" fmla="*/ 22 w 22"/>
                    <a:gd name="T7" fmla="*/ 12 h 24"/>
                  </a:gdLst>
                  <a:ahLst/>
                  <a:cxnLst>
                    <a:cxn ang="0">
                      <a:pos x="T0" y="T1"/>
                    </a:cxn>
                    <a:cxn ang="0">
                      <a:pos x="T2" y="T3"/>
                    </a:cxn>
                    <a:cxn ang="0">
                      <a:pos x="T4" y="T5"/>
                    </a:cxn>
                    <a:cxn ang="0">
                      <a:pos x="T6" y="T7"/>
                    </a:cxn>
                  </a:cxnLst>
                  <a:rect l="0" t="0" r="r" b="b"/>
                  <a:pathLst>
                    <a:path w="22" h="24">
                      <a:moveTo>
                        <a:pt x="22" y="12"/>
                      </a:moveTo>
                      <a:cubicBezTo>
                        <a:pt x="21" y="20"/>
                        <a:pt x="11" y="24"/>
                        <a:pt x="5" y="16"/>
                      </a:cubicBezTo>
                      <a:cubicBezTo>
                        <a:pt x="0" y="10"/>
                        <a:pt x="3" y="1"/>
                        <a:pt x="12" y="0"/>
                      </a:cubicBezTo>
                      <a:cubicBezTo>
                        <a:pt x="19" y="1"/>
                        <a:pt x="22" y="7"/>
                        <a:pt x="22"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4" name="Freeform 377">
                  <a:extLst>
                    <a:ext uri="{FF2B5EF4-FFF2-40B4-BE49-F238E27FC236}">
                      <a16:creationId xmlns:a16="http://schemas.microsoft.com/office/drawing/2014/main" id="{409BE730-94F9-4530-B729-4AE24AECFE2E}"/>
                    </a:ext>
                  </a:extLst>
                </p:cNvPr>
                <p:cNvSpPr>
                  <a:spLocks/>
                </p:cNvSpPr>
                <p:nvPr/>
              </p:nvSpPr>
              <p:spPr bwMode="auto">
                <a:xfrm>
                  <a:off x="4322" y="2348"/>
                  <a:ext cx="30" cy="33"/>
                </a:xfrm>
                <a:custGeom>
                  <a:avLst/>
                  <a:gdLst>
                    <a:gd name="T0" fmla="*/ 21 w 21"/>
                    <a:gd name="T1" fmla="*/ 11 h 23"/>
                    <a:gd name="T2" fmla="*/ 4 w 21"/>
                    <a:gd name="T3" fmla="*/ 16 h 23"/>
                    <a:gd name="T4" fmla="*/ 11 w 21"/>
                    <a:gd name="T5" fmla="*/ 0 h 23"/>
                    <a:gd name="T6" fmla="*/ 21 w 21"/>
                    <a:gd name="T7" fmla="*/ 11 h 23"/>
                  </a:gdLst>
                  <a:ahLst/>
                  <a:cxnLst>
                    <a:cxn ang="0">
                      <a:pos x="T0" y="T1"/>
                    </a:cxn>
                    <a:cxn ang="0">
                      <a:pos x="T2" y="T3"/>
                    </a:cxn>
                    <a:cxn ang="0">
                      <a:pos x="T4" y="T5"/>
                    </a:cxn>
                    <a:cxn ang="0">
                      <a:pos x="T6" y="T7"/>
                    </a:cxn>
                  </a:cxnLst>
                  <a:rect l="0" t="0" r="r" b="b"/>
                  <a:pathLst>
                    <a:path w="21" h="23">
                      <a:moveTo>
                        <a:pt x="21" y="11"/>
                      </a:moveTo>
                      <a:cubicBezTo>
                        <a:pt x="21" y="20"/>
                        <a:pt x="10" y="23"/>
                        <a:pt x="4" y="16"/>
                      </a:cubicBezTo>
                      <a:cubicBezTo>
                        <a:pt x="0" y="10"/>
                        <a:pt x="2" y="0"/>
                        <a:pt x="11" y="0"/>
                      </a:cubicBezTo>
                      <a:cubicBezTo>
                        <a:pt x="18" y="1"/>
                        <a:pt x="21" y="7"/>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5" name="Freeform 378">
                  <a:extLst>
                    <a:ext uri="{FF2B5EF4-FFF2-40B4-BE49-F238E27FC236}">
                      <a16:creationId xmlns:a16="http://schemas.microsoft.com/office/drawing/2014/main" id="{DD80D711-943B-4DB7-9594-964B0AA2E676}"/>
                    </a:ext>
                  </a:extLst>
                </p:cNvPr>
                <p:cNvSpPr>
                  <a:spLocks/>
                </p:cNvSpPr>
                <p:nvPr/>
              </p:nvSpPr>
              <p:spPr bwMode="auto">
                <a:xfrm>
                  <a:off x="4364" y="2377"/>
                  <a:ext cx="32" cy="32"/>
                </a:xfrm>
                <a:custGeom>
                  <a:avLst/>
                  <a:gdLst>
                    <a:gd name="T0" fmla="*/ 22 w 22"/>
                    <a:gd name="T1" fmla="*/ 11 h 22"/>
                    <a:gd name="T2" fmla="*/ 5 w 22"/>
                    <a:gd name="T3" fmla="*/ 16 h 22"/>
                    <a:gd name="T4" fmla="*/ 12 w 22"/>
                    <a:gd name="T5" fmla="*/ 0 h 22"/>
                    <a:gd name="T6" fmla="*/ 22 w 22"/>
                    <a:gd name="T7" fmla="*/ 11 h 22"/>
                  </a:gdLst>
                  <a:ahLst/>
                  <a:cxnLst>
                    <a:cxn ang="0">
                      <a:pos x="T0" y="T1"/>
                    </a:cxn>
                    <a:cxn ang="0">
                      <a:pos x="T2" y="T3"/>
                    </a:cxn>
                    <a:cxn ang="0">
                      <a:pos x="T4" y="T5"/>
                    </a:cxn>
                    <a:cxn ang="0">
                      <a:pos x="T6" y="T7"/>
                    </a:cxn>
                  </a:cxnLst>
                  <a:rect l="0" t="0" r="r" b="b"/>
                  <a:pathLst>
                    <a:path w="22" h="22">
                      <a:moveTo>
                        <a:pt x="22" y="11"/>
                      </a:moveTo>
                      <a:cubicBezTo>
                        <a:pt x="21" y="19"/>
                        <a:pt x="11" y="22"/>
                        <a:pt x="5" y="16"/>
                      </a:cubicBezTo>
                      <a:cubicBezTo>
                        <a:pt x="0" y="10"/>
                        <a:pt x="3" y="1"/>
                        <a:pt x="12" y="0"/>
                      </a:cubicBezTo>
                      <a:cubicBezTo>
                        <a:pt x="19" y="1"/>
                        <a:pt x="22"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6" name="Freeform 379">
                  <a:extLst>
                    <a:ext uri="{FF2B5EF4-FFF2-40B4-BE49-F238E27FC236}">
                      <a16:creationId xmlns:a16="http://schemas.microsoft.com/office/drawing/2014/main" id="{1FF737D4-F834-477D-B783-BE7B7847EA21}"/>
                    </a:ext>
                  </a:extLst>
                </p:cNvPr>
                <p:cNvSpPr>
                  <a:spLocks/>
                </p:cNvSpPr>
                <p:nvPr/>
              </p:nvSpPr>
              <p:spPr bwMode="auto">
                <a:xfrm>
                  <a:off x="4361" y="2262"/>
                  <a:ext cx="32" cy="33"/>
                </a:xfrm>
                <a:custGeom>
                  <a:avLst/>
                  <a:gdLst>
                    <a:gd name="T0" fmla="*/ 22 w 22"/>
                    <a:gd name="T1" fmla="*/ 11 h 23"/>
                    <a:gd name="T2" fmla="*/ 5 w 22"/>
                    <a:gd name="T3" fmla="*/ 16 h 23"/>
                    <a:gd name="T4" fmla="*/ 12 w 22"/>
                    <a:gd name="T5" fmla="*/ 0 h 23"/>
                    <a:gd name="T6" fmla="*/ 22 w 22"/>
                    <a:gd name="T7" fmla="*/ 11 h 23"/>
                  </a:gdLst>
                  <a:ahLst/>
                  <a:cxnLst>
                    <a:cxn ang="0">
                      <a:pos x="T0" y="T1"/>
                    </a:cxn>
                    <a:cxn ang="0">
                      <a:pos x="T2" y="T3"/>
                    </a:cxn>
                    <a:cxn ang="0">
                      <a:pos x="T4" y="T5"/>
                    </a:cxn>
                    <a:cxn ang="0">
                      <a:pos x="T6" y="T7"/>
                    </a:cxn>
                  </a:cxnLst>
                  <a:rect l="0" t="0" r="r" b="b"/>
                  <a:pathLst>
                    <a:path w="22" h="23">
                      <a:moveTo>
                        <a:pt x="22" y="11"/>
                      </a:moveTo>
                      <a:cubicBezTo>
                        <a:pt x="21" y="20"/>
                        <a:pt x="10" y="23"/>
                        <a:pt x="5" y="16"/>
                      </a:cubicBezTo>
                      <a:cubicBezTo>
                        <a:pt x="0" y="10"/>
                        <a:pt x="3" y="0"/>
                        <a:pt x="12" y="0"/>
                      </a:cubicBezTo>
                      <a:cubicBezTo>
                        <a:pt x="19" y="1"/>
                        <a:pt x="22"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7" name="Freeform 380">
                  <a:extLst>
                    <a:ext uri="{FF2B5EF4-FFF2-40B4-BE49-F238E27FC236}">
                      <a16:creationId xmlns:a16="http://schemas.microsoft.com/office/drawing/2014/main" id="{778CE2A7-BCF0-467F-BDE4-9063B6726F2C}"/>
                    </a:ext>
                  </a:extLst>
                </p:cNvPr>
                <p:cNvSpPr>
                  <a:spLocks/>
                </p:cNvSpPr>
                <p:nvPr/>
              </p:nvSpPr>
              <p:spPr bwMode="auto">
                <a:xfrm>
                  <a:off x="4362" y="2320"/>
                  <a:ext cx="32" cy="33"/>
                </a:xfrm>
                <a:custGeom>
                  <a:avLst/>
                  <a:gdLst>
                    <a:gd name="T0" fmla="*/ 22 w 22"/>
                    <a:gd name="T1" fmla="*/ 11 h 23"/>
                    <a:gd name="T2" fmla="*/ 5 w 22"/>
                    <a:gd name="T3" fmla="*/ 16 h 23"/>
                    <a:gd name="T4" fmla="*/ 12 w 22"/>
                    <a:gd name="T5" fmla="*/ 0 h 23"/>
                    <a:gd name="T6" fmla="*/ 22 w 22"/>
                    <a:gd name="T7" fmla="*/ 11 h 23"/>
                  </a:gdLst>
                  <a:ahLst/>
                  <a:cxnLst>
                    <a:cxn ang="0">
                      <a:pos x="T0" y="T1"/>
                    </a:cxn>
                    <a:cxn ang="0">
                      <a:pos x="T2" y="T3"/>
                    </a:cxn>
                    <a:cxn ang="0">
                      <a:pos x="T4" y="T5"/>
                    </a:cxn>
                    <a:cxn ang="0">
                      <a:pos x="T6" y="T7"/>
                    </a:cxn>
                  </a:cxnLst>
                  <a:rect l="0" t="0" r="r" b="b"/>
                  <a:pathLst>
                    <a:path w="22" h="23">
                      <a:moveTo>
                        <a:pt x="22" y="11"/>
                      </a:moveTo>
                      <a:cubicBezTo>
                        <a:pt x="21" y="20"/>
                        <a:pt x="10" y="23"/>
                        <a:pt x="5" y="16"/>
                      </a:cubicBezTo>
                      <a:cubicBezTo>
                        <a:pt x="0" y="10"/>
                        <a:pt x="3" y="0"/>
                        <a:pt x="12" y="0"/>
                      </a:cubicBezTo>
                      <a:cubicBezTo>
                        <a:pt x="19" y="1"/>
                        <a:pt x="22"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8" name="Freeform 381">
                  <a:extLst>
                    <a:ext uri="{FF2B5EF4-FFF2-40B4-BE49-F238E27FC236}">
                      <a16:creationId xmlns:a16="http://schemas.microsoft.com/office/drawing/2014/main" id="{D007BB13-4026-4365-A092-DE1CAE43A851}"/>
                    </a:ext>
                  </a:extLst>
                </p:cNvPr>
                <p:cNvSpPr>
                  <a:spLocks/>
                </p:cNvSpPr>
                <p:nvPr/>
              </p:nvSpPr>
              <p:spPr bwMode="auto">
                <a:xfrm>
                  <a:off x="4419" y="2511"/>
                  <a:ext cx="32" cy="29"/>
                </a:xfrm>
                <a:custGeom>
                  <a:avLst/>
                  <a:gdLst>
                    <a:gd name="T0" fmla="*/ 22 w 22"/>
                    <a:gd name="T1" fmla="*/ 9 h 20"/>
                    <a:gd name="T2" fmla="*/ 5 w 22"/>
                    <a:gd name="T3" fmla="*/ 13 h 20"/>
                    <a:gd name="T4" fmla="*/ 12 w 22"/>
                    <a:gd name="T5" fmla="*/ 0 h 20"/>
                    <a:gd name="T6" fmla="*/ 22 w 22"/>
                    <a:gd name="T7" fmla="*/ 9 h 20"/>
                  </a:gdLst>
                  <a:ahLst/>
                  <a:cxnLst>
                    <a:cxn ang="0">
                      <a:pos x="T0" y="T1"/>
                    </a:cxn>
                    <a:cxn ang="0">
                      <a:pos x="T2" y="T3"/>
                    </a:cxn>
                    <a:cxn ang="0">
                      <a:pos x="T4" y="T5"/>
                    </a:cxn>
                    <a:cxn ang="0">
                      <a:pos x="T6" y="T7"/>
                    </a:cxn>
                  </a:cxnLst>
                  <a:rect l="0" t="0" r="r" b="b"/>
                  <a:pathLst>
                    <a:path w="22" h="20">
                      <a:moveTo>
                        <a:pt x="22" y="9"/>
                      </a:moveTo>
                      <a:cubicBezTo>
                        <a:pt x="21" y="17"/>
                        <a:pt x="10" y="20"/>
                        <a:pt x="5" y="13"/>
                      </a:cubicBezTo>
                      <a:cubicBezTo>
                        <a:pt x="0" y="8"/>
                        <a:pt x="3" y="0"/>
                        <a:pt x="12" y="0"/>
                      </a:cubicBezTo>
                      <a:cubicBezTo>
                        <a:pt x="19" y="0"/>
                        <a:pt x="22" y="6"/>
                        <a:pt x="22"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9" name="Freeform 382">
                  <a:extLst>
                    <a:ext uri="{FF2B5EF4-FFF2-40B4-BE49-F238E27FC236}">
                      <a16:creationId xmlns:a16="http://schemas.microsoft.com/office/drawing/2014/main" id="{1E72E691-0B3B-4D0F-AC86-C034A71BF0B4}"/>
                    </a:ext>
                  </a:extLst>
                </p:cNvPr>
                <p:cNvSpPr>
                  <a:spLocks/>
                </p:cNvSpPr>
                <p:nvPr/>
              </p:nvSpPr>
              <p:spPr bwMode="auto">
                <a:xfrm>
                  <a:off x="4413" y="2406"/>
                  <a:ext cx="33" cy="32"/>
                </a:xfrm>
                <a:custGeom>
                  <a:avLst/>
                  <a:gdLst>
                    <a:gd name="T0" fmla="*/ 22 w 23"/>
                    <a:gd name="T1" fmla="*/ 10 h 22"/>
                    <a:gd name="T2" fmla="*/ 5 w 23"/>
                    <a:gd name="T3" fmla="*/ 15 h 22"/>
                    <a:gd name="T4" fmla="*/ 12 w 23"/>
                    <a:gd name="T5" fmla="*/ 0 h 22"/>
                    <a:gd name="T6" fmla="*/ 22 w 23"/>
                    <a:gd name="T7" fmla="*/ 10 h 22"/>
                  </a:gdLst>
                  <a:ahLst/>
                  <a:cxnLst>
                    <a:cxn ang="0">
                      <a:pos x="T0" y="T1"/>
                    </a:cxn>
                    <a:cxn ang="0">
                      <a:pos x="T2" y="T3"/>
                    </a:cxn>
                    <a:cxn ang="0">
                      <a:pos x="T4" y="T5"/>
                    </a:cxn>
                    <a:cxn ang="0">
                      <a:pos x="T6" y="T7"/>
                    </a:cxn>
                  </a:cxnLst>
                  <a:rect l="0" t="0" r="r" b="b"/>
                  <a:pathLst>
                    <a:path w="23" h="22">
                      <a:moveTo>
                        <a:pt x="22" y="10"/>
                      </a:moveTo>
                      <a:cubicBezTo>
                        <a:pt x="22" y="18"/>
                        <a:pt x="11" y="22"/>
                        <a:pt x="5" y="15"/>
                      </a:cubicBezTo>
                      <a:cubicBezTo>
                        <a:pt x="0" y="10"/>
                        <a:pt x="3" y="0"/>
                        <a:pt x="12" y="0"/>
                      </a:cubicBezTo>
                      <a:cubicBezTo>
                        <a:pt x="20" y="0"/>
                        <a:pt x="23"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0" name="Freeform 383">
                  <a:extLst>
                    <a:ext uri="{FF2B5EF4-FFF2-40B4-BE49-F238E27FC236}">
                      <a16:creationId xmlns:a16="http://schemas.microsoft.com/office/drawing/2014/main" id="{B830D9E0-FA7C-4B4D-81CA-48A99E518C68}"/>
                    </a:ext>
                  </a:extLst>
                </p:cNvPr>
                <p:cNvSpPr>
                  <a:spLocks/>
                </p:cNvSpPr>
                <p:nvPr/>
              </p:nvSpPr>
              <p:spPr bwMode="auto">
                <a:xfrm>
                  <a:off x="4416" y="2459"/>
                  <a:ext cx="32" cy="31"/>
                </a:xfrm>
                <a:custGeom>
                  <a:avLst/>
                  <a:gdLst>
                    <a:gd name="T0" fmla="*/ 22 w 22"/>
                    <a:gd name="T1" fmla="*/ 10 h 21"/>
                    <a:gd name="T2" fmla="*/ 5 w 22"/>
                    <a:gd name="T3" fmla="*/ 15 h 21"/>
                    <a:gd name="T4" fmla="*/ 12 w 22"/>
                    <a:gd name="T5" fmla="*/ 0 h 21"/>
                    <a:gd name="T6" fmla="*/ 22 w 22"/>
                    <a:gd name="T7" fmla="*/ 10 h 21"/>
                  </a:gdLst>
                  <a:ahLst/>
                  <a:cxnLst>
                    <a:cxn ang="0">
                      <a:pos x="T0" y="T1"/>
                    </a:cxn>
                    <a:cxn ang="0">
                      <a:pos x="T2" y="T3"/>
                    </a:cxn>
                    <a:cxn ang="0">
                      <a:pos x="T4" y="T5"/>
                    </a:cxn>
                    <a:cxn ang="0">
                      <a:pos x="T6" y="T7"/>
                    </a:cxn>
                  </a:cxnLst>
                  <a:rect l="0" t="0" r="r" b="b"/>
                  <a:pathLst>
                    <a:path w="22" h="21">
                      <a:moveTo>
                        <a:pt x="22" y="10"/>
                      </a:moveTo>
                      <a:cubicBezTo>
                        <a:pt x="22" y="18"/>
                        <a:pt x="11" y="21"/>
                        <a:pt x="5" y="15"/>
                      </a:cubicBezTo>
                      <a:cubicBezTo>
                        <a:pt x="0" y="9"/>
                        <a:pt x="3" y="0"/>
                        <a:pt x="12" y="0"/>
                      </a:cubicBezTo>
                      <a:cubicBezTo>
                        <a:pt x="19" y="1"/>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1" name="Freeform 384">
                  <a:extLst>
                    <a:ext uri="{FF2B5EF4-FFF2-40B4-BE49-F238E27FC236}">
                      <a16:creationId xmlns:a16="http://schemas.microsoft.com/office/drawing/2014/main" id="{1385B7A1-1EA9-48AA-8356-A913D0E4F83D}"/>
                    </a:ext>
                  </a:extLst>
                </p:cNvPr>
                <p:cNvSpPr>
                  <a:spLocks/>
                </p:cNvSpPr>
                <p:nvPr/>
              </p:nvSpPr>
              <p:spPr bwMode="auto">
                <a:xfrm>
                  <a:off x="4410" y="2291"/>
                  <a:ext cx="33" cy="33"/>
                </a:xfrm>
                <a:custGeom>
                  <a:avLst/>
                  <a:gdLst>
                    <a:gd name="T0" fmla="*/ 22 w 23"/>
                    <a:gd name="T1" fmla="*/ 11 h 23"/>
                    <a:gd name="T2" fmla="*/ 5 w 23"/>
                    <a:gd name="T3" fmla="*/ 17 h 23"/>
                    <a:gd name="T4" fmla="*/ 12 w 23"/>
                    <a:gd name="T5" fmla="*/ 0 h 23"/>
                    <a:gd name="T6" fmla="*/ 22 w 23"/>
                    <a:gd name="T7" fmla="*/ 11 h 23"/>
                  </a:gdLst>
                  <a:ahLst/>
                  <a:cxnLst>
                    <a:cxn ang="0">
                      <a:pos x="T0" y="T1"/>
                    </a:cxn>
                    <a:cxn ang="0">
                      <a:pos x="T2" y="T3"/>
                    </a:cxn>
                    <a:cxn ang="0">
                      <a:pos x="T4" y="T5"/>
                    </a:cxn>
                    <a:cxn ang="0">
                      <a:pos x="T6" y="T7"/>
                    </a:cxn>
                  </a:cxnLst>
                  <a:rect l="0" t="0" r="r" b="b"/>
                  <a:pathLst>
                    <a:path w="23" h="23">
                      <a:moveTo>
                        <a:pt x="22" y="11"/>
                      </a:moveTo>
                      <a:cubicBezTo>
                        <a:pt x="22" y="20"/>
                        <a:pt x="10" y="23"/>
                        <a:pt x="5" y="17"/>
                      </a:cubicBezTo>
                      <a:cubicBezTo>
                        <a:pt x="0" y="11"/>
                        <a:pt x="3" y="1"/>
                        <a:pt x="12" y="0"/>
                      </a:cubicBezTo>
                      <a:cubicBezTo>
                        <a:pt x="20" y="1"/>
                        <a:pt x="23"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2" name="Freeform 385">
                  <a:extLst>
                    <a:ext uri="{FF2B5EF4-FFF2-40B4-BE49-F238E27FC236}">
                      <a16:creationId xmlns:a16="http://schemas.microsoft.com/office/drawing/2014/main" id="{216B7897-1C3A-404A-AEE6-3660B5F36ED7}"/>
                    </a:ext>
                  </a:extLst>
                </p:cNvPr>
                <p:cNvSpPr>
                  <a:spLocks/>
                </p:cNvSpPr>
                <p:nvPr/>
              </p:nvSpPr>
              <p:spPr bwMode="auto">
                <a:xfrm>
                  <a:off x="4411" y="2349"/>
                  <a:ext cx="34" cy="33"/>
                </a:xfrm>
                <a:custGeom>
                  <a:avLst/>
                  <a:gdLst>
                    <a:gd name="T0" fmla="*/ 22 w 23"/>
                    <a:gd name="T1" fmla="*/ 11 h 23"/>
                    <a:gd name="T2" fmla="*/ 5 w 23"/>
                    <a:gd name="T3" fmla="*/ 16 h 23"/>
                    <a:gd name="T4" fmla="*/ 12 w 23"/>
                    <a:gd name="T5" fmla="*/ 0 h 23"/>
                    <a:gd name="T6" fmla="*/ 22 w 23"/>
                    <a:gd name="T7" fmla="*/ 11 h 23"/>
                  </a:gdLst>
                  <a:ahLst/>
                  <a:cxnLst>
                    <a:cxn ang="0">
                      <a:pos x="T0" y="T1"/>
                    </a:cxn>
                    <a:cxn ang="0">
                      <a:pos x="T2" y="T3"/>
                    </a:cxn>
                    <a:cxn ang="0">
                      <a:pos x="T4" y="T5"/>
                    </a:cxn>
                    <a:cxn ang="0">
                      <a:pos x="T6" y="T7"/>
                    </a:cxn>
                  </a:cxnLst>
                  <a:rect l="0" t="0" r="r" b="b"/>
                  <a:pathLst>
                    <a:path w="23" h="23">
                      <a:moveTo>
                        <a:pt x="22" y="11"/>
                      </a:moveTo>
                      <a:cubicBezTo>
                        <a:pt x="22" y="20"/>
                        <a:pt x="11" y="23"/>
                        <a:pt x="5" y="16"/>
                      </a:cubicBezTo>
                      <a:cubicBezTo>
                        <a:pt x="0" y="10"/>
                        <a:pt x="3" y="1"/>
                        <a:pt x="12" y="0"/>
                      </a:cubicBezTo>
                      <a:cubicBezTo>
                        <a:pt x="20" y="1"/>
                        <a:pt x="23"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3" name="Freeform 386">
                  <a:extLst>
                    <a:ext uri="{FF2B5EF4-FFF2-40B4-BE49-F238E27FC236}">
                      <a16:creationId xmlns:a16="http://schemas.microsoft.com/office/drawing/2014/main" id="{98FA8312-CC3E-41BE-9AE9-3B90196A05B4}"/>
                    </a:ext>
                  </a:extLst>
                </p:cNvPr>
                <p:cNvSpPr>
                  <a:spLocks/>
                </p:cNvSpPr>
                <p:nvPr/>
              </p:nvSpPr>
              <p:spPr bwMode="auto">
                <a:xfrm>
                  <a:off x="4459" y="2485"/>
                  <a:ext cx="32" cy="31"/>
                </a:xfrm>
                <a:custGeom>
                  <a:avLst/>
                  <a:gdLst>
                    <a:gd name="T0" fmla="*/ 22 w 22"/>
                    <a:gd name="T1" fmla="*/ 10 h 21"/>
                    <a:gd name="T2" fmla="*/ 5 w 22"/>
                    <a:gd name="T3" fmla="*/ 14 h 21"/>
                    <a:gd name="T4" fmla="*/ 12 w 22"/>
                    <a:gd name="T5" fmla="*/ 0 h 21"/>
                    <a:gd name="T6" fmla="*/ 22 w 22"/>
                    <a:gd name="T7" fmla="*/ 10 h 21"/>
                  </a:gdLst>
                  <a:ahLst/>
                  <a:cxnLst>
                    <a:cxn ang="0">
                      <a:pos x="T0" y="T1"/>
                    </a:cxn>
                    <a:cxn ang="0">
                      <a:pos x="T2" y="T3"/>
                    </a:cxn>
                    <a:cxn ang="0">
                      <a:pos x="T4" y="T5"/>
                    </a:cxn>
                    <a:cxn ang="0">
                      <a:pos x="T6" y="T7"/>
                    </a:cxn>
                  </a:cxnLst>
                  <a:rect l="0" t="0" r="r" b="b"/>
                  <a:pathLst>
                    <a:path w="22" h="21">
                      <a:moveTo>
                        <a:pt x="22" y="10"/>
                      </a:moveTo>
                      <a:cubicBezTo>
                        <a:pt x="22" y="18"/>
                        <a:pt x="10" y="21"/>
                        <a:pt x="5" y="14"/>
                      </a:cubicBezTo>
                      <a:cubicBezTo>
                        <a:pt x="0" y="9"/>
                        <a:pt x="3" y="1"/>
                        <a:pt x="12" y="0"/>
                      </a:cubicBezTo>
                      <a:cubicBezTo>
                        <a:pt x="19" y="1"/>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4" name="Freeform 387">
                  <a:extLst>
                    <a:ext uri="{FF2B5EF4-FFF2-40B4-BE49-F238E27FC236}">
                      <a16:creationId xmlns:a16="http://schemas.microsoft.com/office/drawing/2014/main" id="{6F6E40F6-703D-452D-8CBC-879C12D30691}"/>
                    </a:ext>
                  </a:extLst>
                </p:cNvPr>
                <p:cNvSpPr>
                  <a:spLocks/>
                </p:cNvSpPr>
                <p:nvPr/>
              </p:nvSpPr>
              <p:spPr bwMode="auto">
                <a:xfrm>
                  <a:off x="4462" y="2536"/>
                  <a:ext cx="32" cy="29"/>
                </a:xfrm>
                <a:custGeom>
                  <a:avLst/>
                  <a:gdLst>
                    <a:gd name="T0" fmla="*/ 21 w 22"/>
                    <a:gd name="T1" fmla="*/ 9 h 20"/>
                    <a:gd name="T2" fmla="*/ 4 w 22"/>
                    <a:gd name="T3" fmla="*/ 13 h 20"/>
                    <a:gd name="T4" fmla="*/ 12 w 22"/>
                    <a:gd name="T5" fmla="*/ 0 h 20"/>
                    <a:gd name="T6" fmla="*/ 21 w 22"/>
                    <a:gd name="T7" fmla="*/ 9 h 20"/>
                  </a:gdLst>
                  <a:ahLst/>
                  <a:cxnLst>
                    <a:cxn ang="0">
                      <a:pos x="T0" y="T1"/>
                    </a:cxn>
                    <a:cxn ang="0">
                      <a:pos x="T2" y="T3"/>
                    </a:cxn>
                    <a:cxn ang="0">
                      <a:pos x="T4" y="T5"/>
                    </a:cxn>
                    <a:cxn ang="0">
                      <a:pos x="T6" y="T7"/>
                    </a:cxn>
                  </a:cxnLst>
                  <a:rect l="0" t="0" r="r" b="b"/>
                  <a:pathLst>
                    <a:path w="22" h="20">
                      <a:moveTo>
                        <a:pt x="21" y="9"/>
                      </a:moveTo>
                      <a:cubicBezTo>
                        <a:pt x="21" y="17"/>
                        <a:pt x="10" y="20"/>
                        <a:pt x="4" y="13"/>
                      </a:cubicBezTo>
                      <a:cubicBezTo>
                        <a:pt x="0" y="8"/>
                        <a:pt x="3" y="1"/>
                        <a:pt x="12" y="0"/>
                      </a:cubicBezTo>
                      <a:cubicBezTo>
                        <a:pt x="19" y="1"/>
                        <a:pt x="22" y="6"/>
                        <a:pt x="21"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5" name="Freeform 388">
                  <a:extLst>
                    <a:ext uri="{FF2B5EF4-FFF2-40B4-BE49-F238E27FC236}">
                      <a16:creationId xmlns:a16="http://schemas.microsoft.com/office/drawing/2014/main" id="{6E11C41B-A3BE-4407-B298-020B6998ADDA}"/>
                    </a:ext>
                  </a:extLst>
                </p:cNvPr>
                <p:cNvSpPr>
                  <a:spLocks/>
                </p:cNvSpPr>
                <p:nvPr/>
              </p:nvSpPr>
              <p:spPr bwMode="auto">
                <a:xfrm>
                  <a:off x="4455" y="2378"/>
                  <a:ext cx="33" cy="32"/>
                </a:xfrm>
                <a:custGeom>
                  <a:avLst/>
                  <a:gdLst>
                    <a:gd name="T0" fmla="*/ 23 w 23"/>
                    <a:gd name="T1" fmla="*/ 10 h 22"/>
                    <a:gd name="T2" fmla="*/ 5 w 23"/>
                    <a:gd name="T3" fmla="*/ 15 h 22"/>
                    <a:gd name="T4" fmla="*/ 13 w 23"/>
                    <a:gd name="T5" fmla="*/ 0 h 22"/>
                    <a:gd name="T6" fmla="*/ 23 w 23"/>
                    <a:gd name="T7" fmla="*/ 10 h 22"/>
                  </a:gdLst>
                  <a:ahLst/>
                  <a:cxnLst>
                    <a:cxn ang="0">
                      <a:pos x="T0" y="T1"/>
                    </a:cxn>
                    <a:cxn ang="0">
                      <a:pos x="T2" y="T3"/>
                    </a:cxn>
                    <a:cxn ang="0">
                      <a:pos x="T4" y="T5"/>
                    </a:cxn>
                    <a:cxn ang="0">
                      <a:pos x="T6" y="T7"/>
                    </a:cxn>
                  </a:cxnLst>
                  <a:rect l="0" t="0" r="r" b="b"/>
                  <a:pathLst>
                    <a:path w="23" h="22">
                      <a:moveTo>
                        <a:pt x="23" y="10"/>
                      </a:moveTo>
                      <a:cubicBezTo>
                        <a:pt x="22" y="19"/>
                        <a:pt x="11" y="22"/>
                        <a:pt x="5" y="15"/>
                      </a:cubicBezTo>
                      <a:cubicBezTo>
                        <a:pt x="0" y="10"/>
                        <a:pt x="3" y="0"/>
                        <a:pt x="13" y="0"/>
                      </a:cubicBezTo>
                      <a:cubicBezTo>
                        <a:pt x="20" y="0"/>
                        <a:pt x="23" y="6"/>
                        <a:pt x="2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6" name="Freeform 389">
                  <a:extLst>
                    <a:ext uri="{FF2B5EF4-FFF2-40B4-BE49-F238E27FC236}">
                      <a16:creationId xmlns:a16="http://schemas.microsoft.com/office/drawing/2014/main" id="{17C1DF88-7226-443D-8416-4F6AF772202B}"/>
                    </a:ext>
                  </a:extLst>
                </p:cNvPr>
                <p:cNvSpPr>
                  <a:spLocks/>
                </p:cNvSpPr>
                <p:nvPr/>
              </p:nvSpPr>
              <p:spPr bwMode="auto">
                <a:xfrm>
                  <a:off x="4458" y="2433"/>
                  <a:ext cx="32" cy="31"/>
                </a:xfrm>
                <a:custGeom>
                  <a:avLst/>
                  <a:gdLst>
                    <a:gd name="T0" fmla="*/ 22 w 22"/>
                    <a:gd name="T1" fmla="*/ 10 h 21"/>
                    <a:gd name="T2" fmla="*/ 5 w 22"/>
                    <a:gd name="T3" fmla="*/ 15 h 21"/>
                    <a:gd name="T4" fmla="*/ 12 w 22"/>
                    <a:gd name="T5" fmla="*/ 0 h 21"/>
                    <a:gd name="T6" fmla="*/ 22 w 22"/>
                    <a:gd name="T7" fmla="*/ 10 h 21"/>
                  </a:gdLst>
                  <a:ahLst/>
                  <a:cxnLst>
                    <a:cxn ang="0">
                      <a:pos x="T0" y="T1"/>
                    </a:cxn>
                    <a:cxn ang="0">
                      <a:pos x="T2" y="T3"/>
                    </a:cxn>
                    <a:cxn ang="0">
                      <a:pos x="T4" y="T5"/>
                    </a:cxn>
                    <a:cxn ang="0">
                      <a:pos x="T6" y="T7"/>
                    </a:cxn>
                  </a:cxnLst>
                  <a:rect l="0" t="0" r="r" b="b"/>
                  <a:pathLst>
                    <a:path w="22" h="21">
                      <a:moveTo>
                        <a:pt x="22" y="10"/>
                      </a:moveTo>
                      <a:cubicBezTo>
                        <a:pt x="21" y="18"/>
                        <a:pt x="10" y="21"/>
                        <a:pt x="5" y="15"/>
                      </a:cubicBezTo>
                      <a:cubicBezTo>
                        <a:pt x="0" y="9"/>
                        <a:pt x="3" y="0"/>
                        <a:pt x="12" y="0"/>
                      </a:cubicBezTo>
                      <a:cubicBezTo>
                        <a:pt x="19" y="0"/>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7" name="Freeform 390">
                  <a:extLst>
                    <a:ext uri="{FF2B5EF4-FFF2-40B4-BE49-F238E27FC236}">
                      <a16:creationId xmlns:a16="http://schemas.microsoft.com/office/drawing/2014/main" id="{DEF7EA38-7D73-4D2A-BD24-A633D749B1F0}"/>
                    </a:ext>
                  </a:extLst>
                </p:cNvPr>
                <p:cNvSpPr>
                  <a:spLocks/>
                </p:cNvSpPr>
                <p:nvPr/>
              </p:nvSpPr>
              <p:spPr bwMode="auto">
                <a:xfrm>
                  <a:off x="4452" y="2262"/>
                  <a:ext cx="33" cy="35"/>
                </a:xfrm>
                <a:custGeom>
                  <a:avLst/>
                  <a:gdLst>
                    <a:gd name="T0" fmla="*/ 23 w 23"/>
                    <a:gd name="T1" fmla="*/ 11 h 24"/>
                    <a:gd name="T2" fmla="*/ 5 w 23"/>
                    <a:gd name="T3" fmla="*/ 17 h 24"/>
                    <a:gd name="T4" fmla="*/ 13 w 23"/>
                    <a:gd name="T5" fmla="*/ 0 h 24"/>
                    <a:gd name="T6" fmla="*/ 23 w 23"/>
                    <a:gd name="T7" fmla="*/ 11 h 24"/>
                  </a:gdLst>
                  <a:ahLst/>
                  <a:cxnLst>
                    <a:cxn ang="0">
                      <a:pos x="T0" y="T1"/>
                    </a:cxn>
                    <a:cxn ang="0">
                      <a:pos x="T2" y="T3"/>
                    </a:cxn>
                    <a:cxn ang="0">
                      <a:pos x="T4" y="T5"/>
                    </a:cxn>
                    <a:cxn ang="0">
                      <a:pos x="T6" y="T7"/>
                    </a:cxn>
                  </a:cxnLst>
                  <a:rect l="0" t="0" r="r" b="b"/>
                  <a:pathLst>
                    <a:path w="23" h="24">
                      <a:moveTo>
                        <a:pt x="23" y="11"/>
                      </a:moveTo>
                      <a:cubicBezTo>
                        <a:pt x="22" y="20"/>
                        <a:pt x="11" y="24"/>
                        <a:pt x="5" y="17"/>
                      </a:cubicBezTo>
                      <a:cubicBezTo>
                        <a:pt x="0" y="11"/>
                        <a:pt x="3" y="1"/>
                        <a:pt x="13" y="0"/>
                      </a:cubicBezTo>
                      <a:cubicBezTo>
                        <a:pt x="21" y="1"/>
                        <a:pt x="23" y="7"/>
                        <a:pt x="23"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8" name="Freeform 391">
                  <a:extLst>
                    <a:ext uri="{FF2B5EF4-FFF2-40B4-BE49-F238E27FC236}">
                      <a16:creationId xmlns:a16="http://schemas.microsoft.com/office/drawing/2014/main" id="{27B0AE46-F046-4DD2-9E24-B3F6F07661CB}"/>
                    </a:ext>
                  </a:extLst>
                </p:cNvPr>
                <p:cNvSpPr>
                  <a:spLocks/>
                </p:cNvSpPr>
                <p:nvPr/>
              </p:nvSpPr>
              <p:spPr bwMode="auto">
                <a:xfrm>
                  <a:off x="4453" y="2322"/>
                  <a:ext cx="34" cy="31"/>
                </a:xfrm>
                <a:custGeom>
                  <a:avLst/>
                  <a:gdLst>
                    <a:gd name="T0" fmla="*/ 23 w 23"/>
                    <a:gd name="T1" fmla="*/ 10 h 22"/>
                    <a:gd name="T2" fmla="*/ 5 w 23"/>
                    <a:gd name="T3" fmla="*/ 16 h 22"/>
                    <a:gd name="T4" fmla="*/ 13 w 23"/>
                    <a:gd name="T5" fmla="*/ 0 h 22"/>
                    <a:gd name="T6" fmla="*/ 23 w 23"/>
                    <a:gd name="T7" fmla="*/ 10 h 22"/>
                  </a:gdLst>
                  <a:ahLst/>
                  <a:cxnLst>
                    <a:cxn ang="0">
                      <a:pos x="T0" y="T1"/>
                    </a:cxn>
                    <a:cxn ang="0">
                      <a:pos x="T2" y="T3"/>
                    </a:cxn>
                    <a:cxn ang="0">
                      <a:pos x="T4" y="T5"/>
                    </a:cxn>
                    <a:cxn ang="0">
                      <a:pos x="T6" y="T7"/>
                    </a:cxn>
                  </a:cxnLst>
                  <a:rect l="0" t="0" r="r" b="b"/>
                  <a:pathLst>
                    <a:path w="23" h="22">
                      <a:moveTo>
                        <a:pt x="23" y="10"/>
                      </a:moveTo>
                      <a:cubicBezTo>
                        <a:pt x="22" y="19"/>
                        <a:pt x="11" y="22"/>
                        <a:pt x="5" y="16"/>
                      </a:cubicBezTo>
                      <a:cubicBezTo>
                        <a:pt x="0" y="10"/>
                        <a:pt x="3" y="0"/>
                        <a:pt x="13" y="0"/>
                      </a:cubicBezTo>
                      <a:cubicBezTo>
                        <a:pt x="20" y="0"/>
                        <a:pt x="23" y="6"/>
                        <a:pt x="2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9" name="Freeform 392">
                  <a:extLst>
                    <a:ext uri="{FF2B5EF4-FFF2-40B4-BE49-F238E27FC236}">
                      <a16:creationId xmlns:a16="http://schemas.microsoft.com/office/drawing/2014/main" id="{DD964DA6-2169-404F-9988-0B978215FDBC}"/>
                    </a:ext>
                  </a:extLst>
                </p:cNvPr>
                <p:cNvSpPr>
                  <a:spLocks/>
                </p:cNvSpPr>
                <p:nvPr/>
              </p:nvSpPr>
              <p:spPr bwMode="auto">
                <a:xfrm>
                  <a:off x="4508" y="2511"/>
                  <a:ext cx="32" cy="29"/>
                </a:xfrm>
                <a:custGeom>
                  <a:avLst/>
                  <a:gdLst>
                    <a:gd name="T0" fmla="*/ 22 w 22"/>
                    <a:gd name="T1" fmla="*/ 9 h 20"/>
                    <a:gd name="T2" fmla="*/ 4 w 22"/>
                    <a:gd name="T3" fmla="*/ 13 h 20"/>
                    <a:gd name="T4" fmla="*/ 12 w 22"/>
                    <a:gd name="T5" fmla="*/ 0 h 20"/>
                    <a:gd name="T6" fmla="*/ 22 w 22"/>
                    <a:gd name="T7" fmla="*/ 9 h 20"/>
                  </a:gdLst>
                  <a:ahLst/>
                  <a:cxnLst>
                    <a:cxn ang="0">
                      <a:pos x="T0" y="T1"/>
                    </a:cxn>
                    <a:cxn ang="0">
                      <a:pos x="T2" y="T3"/>
                    </a:cxn>
                    <a:cxn ang="0">
                      <a:pos x="T4" y="T5"/>
                    </a:cxn>
                    <a:cxn ang="0">
                      <a:pos x="T6" y="T7"/>
                    </a:cxn>
                  </a:cxnLst>
                  <a:rect l="0" t="0" r="r" b="b"/>
                  <a:pathLst>
                    <a:path w="22" h="20">
                      <a:moveTo>
                        <a:pt x="22" y="9"/>
                      </a:moveTo>
                      <a:cubicBezTo>
                        <a:pt x="21" y="17"/>
                        <a:pt x="10" y="20"/>
                        <a:pt x="4" y="13"/>
                      </a:cubicBezTo>
                      <a:cubicBezTo>
                        <a:pt x="0" y="8"/>
                        <a:pt x="3" y="0"/>
                        <a:pt x="12" y="0"/>
                      </a:cubicBezTo>
                      <a:cubicBezTo>
                        <a:pt x="19" y="0"/>
                        <a:pt x="22" y="5"/>
                        <a:pt x="22"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0" name="Freeform 393">
                  <a:extLst>
                    <a:ext uri="{FF2B5EF4-FFF2-40B4-BE49-F238E27FC236}">
                      <a16:creationId xmlns:a16="http://schemas.microsoft.com/office/drawing/2014/main" id="{114DA880-B3CF-4D46-BDE9-937BCFD8C0A3}"/>
                    </a:ext>
                  </a:extLst>
                </p:cNvPr>
                <p:cNvSpPr>
                  <a:spLocks/>
                </p:cNvSpPr>
                <p:nvPr/>
              </p:nvSpPr>
              <p:spPr bwMode="auto">
                <a:xfrm>
                  <a:off x="4510" y="2561"/>
                  <a:ext cx="32" cy="27"/>
                </a:xfrm>
                <a:custGeom>
                  <a:avLst/>
                  <a:gdLst>
                    <a:gd name="T0" fmla="*/ 21 w 22"/>
                    <a:gd name="T1" fmla="*/ 9 h 19"/>
                    <a:gd name="T2" fmla="*/ 4 w 22"/>
                    <a:gd name="T3" fmla="*/ 13 h 19"/>
                    <a:gd name="T4" fmla="*/ 12 w 22"/>
                    <a:gd name="T5" fmla="*/ 0 h 19"/>
                    <a:gd name="T6" fmla="*/ 21 w 22"/>
                    <a:gd name="T7" fmla="*/ 9 h 19"/>
                  </a:gdLst>
                  <a:ahLst/>
                  <a:cxnLst>
                    <a:cxn ang="0">
                      <a:pos x="T0" y="T1"/>
                    </a:cxn>
                    <a:cxn ang="0">
                      <a:pos x="T2" y="T3"/>
                    </a:cxn>
                    <a:cxn ang="0">
                      <a:pos x="T4" y="T5"/>
                    </a:cxn>
                    <a:cxn ang="0">
                      <a:pos x="T6" y="T7"/>
                    </a:cxn>
                  </a:cxnLst>
                  <a:rect l="0" t="0" r="r" b="b"/>
                  <a:pathLst>
                    <a:path w="22" h="19">
                      <a:moveTo>
                        <a:pt x="21" y="9"/>
                      </a:moveTo>
                      <a:cubicBezTo>
                        <a:pt x="20" y="16"/>
                        <a:pt x="9" y="19"/>
                        <a:pt x="4" y="13"/>
                      </a:cubicBezTo>
                      <a:cubicBezTo>
                        <a:pt x="0" y="8"/>
                        <a:pt x="3" y="0"/>
                        <a:pt x="12" y="0"/>
                      </a:cubicBezTo>
                      <a:cubicBezTo>
                        <a:pt x="19" y="0"/>
                        <a:pt x="22" y="5"/>
                        <a:pt x="21"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1" name="Freeform 394">
                  <a:extLst>
                    <a:ext uri="{FF2B5EF4-FFF2-40B4-BE49-F238E27FC236}">
                      <a16:creationId xmlns:a16="http://schemas.microsoft.com/office/drawing/2014/main" id="{D7D1D85E-B210-4EC8-95F6-CFC86983F16B}"/>
                    </a:ext>
                  </a:extLst>
                </p:cNvPr>
                <p:cNvSpPr>
                  <a:spLocks/>
                </p:cNvSpPr>
                <p:nvPr/>
              </p:nvSpPr>
              <p:spPr bwMode="auto">
                <a:xfrm>
                  <a:off x="4505" y="2406"/>
                  <a:ext cx="32" cy="30"/>
                </a:xfrm>
                <a:custGeom>
                  <a:avLst/>
                  <a:gdLst>
                    <a:gd name="T0" fmla="*/ 22 w 22"/>
                    <a:gd name="T1" fmla="*/ 10 h 21"/>
                    <a:gd name="T2" fmla="*/ 5 w 22"/>
                    <a:gd name="T3" fmla="*/ 15 h 21"/>
                    <a:gd name="T4" fmla="*/ 12 w 22"/>
                    <a:gd name="T5" fmla="*/ 0 h 21"/>
                    <a:gd name="T6" fmla="*/ 22 w 22"/>
                    <a:gd name="T7" fmla="*/ 10 h 21"/>
                  </a:gdLst>
                  <a:ahLst/>
                  <a:cxnLst>
                    <a:cxn ang="0">
                      <a:pos x="T0" y="T1"/>
                    </a:cxn>
                    <a:cxn ang="0">
                      <a:pos x="T2" y="T3"/>
                    </a:cxn>
                    <a:cxn ang="0">
                      <a:pos x="T4" y="T5"/>
                    </a:cxn>
                    <a:cxn ang="0">
                      <a:pos x="T6" y="T7"/>
                    </a:cxn>
                  </a:cxnLst>
                  <a:rect l="0" t="0" r="r" b="b"/>
                  <a:pathLst>
                    <a:path w="22" h="21">
                      <a:moveTo>
                        <a:pt x="22" y="10"/>
                      </a:moveTo>
                      <a:cubicBezTo>
                        <a:pt x="21" y="18"/>
                        <a:pt x="11" y="21"/>
                        <a:pt x="5" y="15"/>
                      </a:cubicBezTo>
                      <a:cubicBezTo>
                        <a:pt x="0" y="9"/>
                        <a:pt x="3" y="0"/>
                        <a:pt x="12" y="0"/>
                      </a:cubicBezTo>
                      <a:cubicBezTo>
                        <a:pt x="20" y="0"/>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2" name="Freeform 395">
                  <a:extLst>
                    <a:ext uri="{FF2B5EF4-FFF2-40B4-BE49-F238E27FC236}">
                      <a16:creationId xmlns:a16="http://schemas.microsoft.com/office/drawing/2014/main" id="{91EF58BF-494A-4383-A4EB-F2AA334D4545}"/>
                    </a:ext>
                  </a:extLst>
                </p:cNvPr>
                <p:cNvSpPr>
                  <a:spLocks/>
                </p:cNvSpPr>
                <p:nvPr/>
              </p:nvSpPr>
              <p:spPr bwMode="auto">
                <a:xfrm>
                  <a:off x="4507" y="2459"/>
                  <a:ext cx="32" cy="31"/>
                </a:xfrm>
                <a:custGeom>
                  <a:avLst/>
                  <a:gdLst>
                    <a:gd name="T0" fmla="*/ 22 w 22"/>
                    <a:gd name="T1" fmla="*/ 9 h 21"/>
                    <a:gd name="T2" fmla="*/ 4 w 22"/>
                    <a:gd name="T3" fmla="*/ 14 h 21"/>
                    <a:gd name="T4" fmla="*/ 12 w 22"/>
                    <a:gd name="T5" fmla="*/ 0 h 21"/>
                    <a:gd name="T6" fmla="*/ 22 w 22"/>
                    <a:gd name="T7" fmla="*/ 9 h 21"/>
                  </a:gdLst>
                  <a:ahLst/>
                  <a:cxnLst>
                    <a:cxn ang="0">
                      <a:pos x="T0" y="T1"/>
                    </a:cxn>
                    <a:cxn ang="0">
                      <a:pos x="T2" y="T3"/>
                    </a:cxn>
                    <a:cxn ang="0">
                      <a:pos x="T4" y="T5"/>
                    </a:cxn>
                    <a:cxn ang="0">
                      <a:pos x="T6" y="T7"/>
                    </a:cxn>
                  </a:cxnLst>
                  <a:rect l="0" t="0" r="r" b="b"/>
                  <a:pathLst>
                    <a:path w="22" h="21">
                      <a:moveTo>
                        <a:pt x="22" y="9"/>
                      </a:moveTo>
                      <a:cubicBezTo>
                        <a:pt x="21" y="18"/>
                        <a:pt x="10" y="21"/>
                        <a:pt x="4" y="14"/>
                      </a:cubicBezTo>
                      <a:cubicBezTo>
                        <a:pt x="0" y="9"/>
                        <a:pt x="3" y="0"/>
                        <a:pt x="12" y="0"/>
                      </a:cubicBezTo>
                      <a:cubicBezTo>
                        <a:pt x="19" y="0"/>
                        <a:pt x="22" y="6"/>
                        <a:pt x="22"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3" name="Freeform 396">
                  <a:extLst>
                    <a:ext uri="{FF2B5EF4-FFF2-40B4-BE49-F238E27FC236}">
                      <a16:creationId xmlns:a16="http://schemas.microsoft.com/office/drawing/2014/main" id="{8A6BCE93-C8CE-4077-957B-3FA20E5C130D}"/>
                    </a:ext>
                  </a:extLst>
                </p:cNvPr>
                <p:cNvSpPr>
                  <a:spLocks/>
                </p:cNvSpPr>
                <p:nvPr/>
              </p:nvSpPr>
              <p:spPr bwMode="auto">
                <a:xfrm>
                  <a:off x="4503" y="2291"/>
                  <a:ext cx="33" cy="33"/>
                </a:xfrm>
                <a:custGeom>
                  <a:avLst/>
                  <a:gdLst>
                    <a:gd name="T0" fmla="*/ 23 w 23"/>
                    <a:gd name="T1" fmla="*/ 11 h 23"/>
                    <a:gd name="T2" fmla="*/ 5 w 23"/>
                    <a:gd name="T3" fmla="*/ 16 h 23"/>
                    <a:gd name="T4" fmla="*/ 12 w 23"/>
                    <a:gd name="T5" fmla="*/ 0 h 23"/>
                    <a:gd name="T6" fmla="*/ 23 w 23"/>
                    <a:gd name="T7" fmla="*/ 11 h 23"/>
                  </a:gdLst>
                  <a:ahLst/>
                  <a:cxnLst>
                    <a:cxn ang="0">
                      <a:pos x="T0" y="T1"/>
                    </a:cxn>
                    <a:cxn ang="0">
                      <a:pos x="T2" y="T3"/>
                    </a:cxn>
                    <a:cxn ang="0">
                      <a:pos x="T4" y="T5"/>
                    </a:cxn>
                    <a:cxn ang="0">
                      <a:pos x="T6" y="T7"/>
                    </a:cxn>
                  </a:cxnLst>
                  <a:rect l="0" t="0" r="r" b="b"/>
                  <a:pathLst>
                    <a:path w="23" h="23">
                      <a:moveTo>
                        <a:pt x="23" y="11"/>
                      </a:moveTo>
                      <a:cubicBezTo>
                        <a:pt x="22" y="20"/>
                        <a:pt x="11" y="23"/>
                        <a:pt x="5" y="16"/>
                      </a:cubicBezTo>
                      <a:cubicBezTo>
                        <a:pt x="0" y="11"/>
                        <a:pt x="3" y="1"/>
                        <a:pt x="12" y="0"/>
                      </a:cubicBezTo>
                      <a:cubicBezTo>
                        <a:pt x="20" y="0"/>
                        <a:pt x="23" y="7"/>
                        <a:pt x="23"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4" name="Freeform 397">
                  <a:extLst>
                    <a:ext uri="{FF2B5EF4-FFF2-40B4-BE49-F238E27FC236}">
                      <a16:creationId xmlns:a16="http://schemas.microsoft.com/office/drawing/2014/main" id="{892732F8-94DE-4EB8-B604-F1ABA25A11DB}"/>
                    </a:ext>
                  </a:extLst>
                </p:cNvPr>
                <p:cNvSpPr>
                  <a:spLocks/>
                </p:cNvSpPr>
                <p:nvPr/>
              </p:nvSpPr>
              <p:spPr bwMode="auto">
                <a:xfrm>
                  <a:off x="4504" y="2349"/>
                  <a:ext cx="33" cy="32"/>
                </a:xfrm>
                <a:custGeom>
                  <a:avLst/>
                  <a:gdLst>
                    <a:gd name="T0" fmla="*/ 22 w 23"/>
                    <a:gd name="T1" fmla="*/ 10 h 22"/>
                    <a:gd name="T2" fmla="*/ 5 w 23"/>
                    <a:gd name="T3" fmla="*/ 16 h 22"/>
                    <a:gd name="T4" fmla="*/ 12 w 23"/>
                    <a:gd name="T5" fmla="*/ 0 h 22"/>
                    <a:gd name="T6" fmla="*/ 22 w 23"/>
                    <a:gd name="T7" fmla="*/ 10 h 22"/>
                  </a:gdLst>
                  <a:ahLst/>
                  <a:cxnLst>
                    <a:cxn ang="0">
                      <a:pos x="T0" y="T1"/>
                    </a:cxn>
                    <a:cxn ang="0">
                      <a:pos x="T2" y="T3"/>
                    </a:cxn>
                    <a:cxn ang="0">
                      <a:pos x="T4" y="T5"/>
                    </a:cxn>
                    <a:cxn ang="0">
                      <a:pos x="T6" y="T7"/>
                    </a:cxn>
                  </a:cxnLst>
                  <a:rect l="0" t="0" r="r" b="b"/>
                  <a:pathLst>
                    <a:path w="23" h="22">
                      <a:moveTo>
                        <a:pt x="22" y="10"/>
                      </a:moveTo>
                      <a:cubicBezTo>
                        <a:pt x="22" y="19"/>
                        <a:pt x="11" y="22"/>
                        <a:pt x="5" y="16"/>
                      </a:cubicBezTo>
                      <a:cubicBezTo>
                        <a:pt x="0" y="10"/>
                        <a:pt x="3" y="1"/>
                        <a:pt x="12" y="0"/>
                      </a:cubicBezTo>
                      <a:cubicBezTo>
                        <a:pt x="20" y="0"/>
                        <a:pt x="23"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5" name="Freeform 398">
                  <a:extLst>
                    <a:ext uri="{FF2B5EF4-FFF2-40B4-BE49-F238E27FC236}">
                      <a16:creationId xmlns:a16="http://schemas.microsoft.com/office/drawing/2014/main" id="{9C23D77C-9F55-4A5D-8540-4EF4C8787936}"/>
                    </a:ext>
                  </a:extLst>
                </p:cNvPr>
                <p:cNvSpPr>
                  <a:spLocks/>
                </p:cNvSpPr>
                <p:nvPr/>
              </p:nvSpPr>
              <p:spPr bwMode="auto">
                <a:xfrm>
                  <a:off x="4550" y="2484"/>
                  <a:ext cx="31" cy="30"/>
                </a:xfrm>
                <a:custGeom>
                  <a:avLst/>
                  <a:gdLst>
                    <a:gd name="T0" fmla="*/ 21 w 21"/>
                    <a:gd name="T1" fmla="*/ 10 h 21"/>
                    <a:gd name="T2" fmla="*/ 4 w 21"/>
                    <a:gd name="T3" fmla="*/ 14 h 21"/>
                    <a:gd name="T4" fmla="*/ 11 w 21"/>
                    <a:gd name="T5" fmla="*/ 0 h 21"/>
                    <a:gd name="T6" fmla="*/ 21 w 21"/>
                    <a:gd name="T7" fmla="*/ 10 h 21"/>
                  </a:gdLst>
                  <a:ahLst/>
                  <a:cxnLst>
                    <a:cxn ang="0">
                      <a:pos x="T0" y="T1"/>
                    </a:cxn>
                    <a:cxn ang="0">
                      <a:pos x="T2" y="T3"/>
                    </a:cxn>
                    <a:cxn ang="0">
                      <a:pos x="T4" y="T5"/>
                    </a:cxn>
                    <a:cxn ang="0">
                      <a:pos x="T6" y="T7"/>
                    </a:cxn>
                  </a:cxnLst>
                  <a:rect l="0" t="0" r="r" b="b"/>
                  <a:pathLst>
                    <a:path w="21" h="21">
                      <a:moveTo>
                        <a:pt x="21" y="10"/>
                      </a:moveTo>
                      <a:cubicBezTo>
                        <a:pt x="20" y="18"/>
                        <a:pt x="9" y="21"/>
                        <a:pt x="4" y="14"/>
                      </a:cubicBezTo>
                      <a:cubicBezTo>
                        <a:pt x="0" y="9"/>
                        <a:pt x="3" y="1"/>
                        <a:pt x="11" y="0"/>
                      </a:cubicBezTo>
                      <a:cubicBezTo>
                        <a:pt x="19"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6" name="Freeform 399">
                  <a:extLst>
                    <a:ext uri="{FF2B5EF4-FFF2-40B4-BE49-F238E27FC236}">
                      <a16:creationId xmlns:a16="http://schemas.microsoft.com/office/drawing/2014/main" id="{D6FD54DA-D6DC-4401-8C03-FB5B8BB3317F}"/>
                    </a:ext>
                  </a:extLst>
                </p:cNvPr>
                <p:cNvSpPr>
                  <a:spLocks/>
                </p:cNvSpPr>
                <p:nvPr/>
              </p:nvSpPr>
              <p:spPr bwMode="auto">
                <a:xfrm>
                  <a:off x="4550" y="2535"/>
                  <a:ext cx="31" cy="29"/>
                </a:xfrm>
                <a:custGeom>
                  <a:avLst/>
                  <a:gdLst>
                    <a:gd name="T0" fmla="*/ 21 w 21"/>
                    <a:gd name="T1" fmla="*/ 9 h 20"/>
                    <a:gd name="T2" fmla="*/ 4 w 21"/>
                    <a:gd name="T3" fmla="*/ 14 h 20"/>
                    <a:gd name="T4" fmla="*/ 12 w 21"/>
                    <a:gd name="T5" fmla="*/ 0 h 20"/>
                    <a:gd name="T6" fmla="*/ 21 w 21"/>
                    <a:gd name="T7" fmla="*/ 9 h 20"/>
                  </a:gdLst>
                  <a:ahLst/>
                  <a:cxnLst>
                    <a:cxn ang="0">
                      <a:pos x="T0" y="T1"/>
                    </a:cxn>
                    <a:cxn ang="0">
                      <a:pos x="T2" y="T3"/>
                    </a:cxn>
                    <a:cxn ang="0">
                      <a:pos x="T4" y="T5"/>
                    </a:cxn>
                    <a:cxn ang="0">
                      <a:pos x="T6" y="T7"/>
                    </a:cxn>
                  </a:cxnLst>
                  <a:rect l="0" t="0" r="r" b="b"/>
                  <a:pathLst>
                    <a:path w="21" h="20">
                      <a:moveTo>
                        <a:pt x="21" y="9"/>
                      </a:moveTo>
                      <a:cubicBezTo>
                        <a:pt x="20" y="17"/>
                        <a:pt x="9" y="20"/>
                        <a:pt x="4" y="14"/>
                      </a:cubicBezTo>
                      <a:cubicBezTo>
                        <a:pt x="0" y="9"/>
                        <a:pt x="3" y="1"/>
                        <a:pt x="12" y="0"/>
                      </a:cubicBezTo>
                      <a:cubicBezTo>
                        <a:pt x="19" y="0"/>
                        <a:pt x="21" y="6"/>
                        <a:pt x="21"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7" name="Freeform 400">
                  <a:extLst>
                    <a:ext uri="{FF2B5EF4-FFF2-40B4-BE49-F238E27FC236}">
                      <a16:creationId xmlns:a16="http://schemas.microsoft.com/office/drawing/2014/main" id="{23C3A480-420A-47C6-B13C-12CC3702FD7D}"/>
                    </a:ext>
                  </a:extLst>
                </p:cNvPr>
                <p:cNvSpPr>
                  <a:spLocks/>
                </p:cNvSpPr>
                <p:nvPr/>
              </p:nvSpPr>
              <p:spPr bwMode="auto">
                <a:xfrm>
                  <a:off x="4547" y="2377"/>
                  <a:ext cx="32" cy="32"/>
                </a:xfrm>
                <a:custGeom>
                  <a:avLst/>
                  <a:gdLst>
                    <a:gd name="T0" fmla="*/ 22 w 22"/>
                    <a:gd name="T1" fmla="*/ 10 h 22"/>
                    <a:gd name="T2" fmla="*/ 5 w 22"/>
                    <a:gd name="T3" fmla="*/ 15 h 22"/>
                    <a:gd name="T4" fmla="*/ 12 w 22"/>
                    <a:gd name="T5" fmla="*/ 0 h 22"/>
                    <a:gd name="T6" fmla="*/ 22 w 22"/>
                    <a:gd name="T7" fmla="*/ 10 h 22"/>
                  </a:gdLst>
                  <a:ahLst/>
                  <a:cxnLst>
                    <a:cxn ang="0">
                      <a:pos x="T0" y="T1"/>
                    </a:cxn>
                    <a:cxn ang="0">
                      <a:pos x="T2" y="T3"/>
                    </a:cxn>
                    <a:cxn ang="0">
                      <a:pos x="T4" y="T5"/>
                    </a:cxn>
                    <a:cxn ang="0">
                      <a:pos x="T6" y="T7"/>
                    </a:cxn>
                  </a:cxnLst>
                  <a:rect l="0" t="0" r="r" b="b"/>
                  <a:pathLst>
                    <a:path w="22" h="22">
                      <a:moveTo>
                        <a:pt x="22" y="10"/>
                      </a:moveTo>
                      <a:cubicBezTo>
                        <a:pt x="21" y="18"/>
                        <a:pt x="11" y="22"/>
                        <a:pt x="5" y="15"/>
                      </a:cubicBezTo>
                      <a:cubicBezTo>
                        <a:pt x="0" y="10"/>
                        <a:pt x="3" y="0"/>
                        <a:pt x="12" y="0"/>
                      </a:cubicBezTo>
                      <a:cubicBezTo>
                        <a:pt x="20" y="0"/>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8" name="Freeform 401">
                  <a:extLst>
                    <a:ext uri="{FF2B5EF4-FFF2-40B4-BE49-F238E27FC236}">
                      <a16:creationId xmlns:a16="http://schemas.microsoft.com/office/drawing/2014/main" id="{86A0C682-2FC8-440E-8318-A340B1C8837B}"/>
                    </a:ext>
                  </a:extLst>
                </p:cNvPr>
                <p:cNvSpPr>
                  <a:spLocks/>
                </p:cNvSpPr>
                <p:nvPr/>
              </p:nvSpPr>
              <p:spPr bwMode="auto">
                <a:xfrm>
                  <a:off x="4549" y="2432"/>
                  <a:ext cx="32" cy="30"/>
                </a:xfrm>
                <a:custGeom>
                  <a:avLst/>
                  <a:gdLst>
                    <a:gd name="T0" fmla="*/ 22 w 22"/>
                    <a:gd name="T1" fmla="*/ 10 h 21"/>
                    <a:gd name="T2" fmla="*/ 4 w 22"/>
                    <a:gd name="T3" fmla="*/ 14 h 21"/>
                    <a:gd name="T4" fmla="*/ 12 w 22"/>
                    <a:gd name="T5" fmla="*/ 0 h 21"/>
                    <a:gd name="T6" fmla="*/ 22 w 22"/>
                    <a:gd name="T7" fmla="*/ 10 h 21"/>
                  </a:gdLst>
                  <a:ahLst/>
                  <a:cxnLst>
                    <a:cxn ang="0">
                      <a:pos x="T0" y="T1"/>
                    </a:cxn>
                    <a:cxn ang="0">
                      <a:pos x="T2" y="T3"/>
                    </a:cxn>
                    <a:cxn ang="0">
                      <a:pos x="T4" y="T5"/>
                    </a:cxn>
                    <a:cxn ang="0">
                      <a:pos x="T6" y="T7"/>
                    </a:cxn>
                  </a:cxnLst>
                  <a:rect l="0" t="0" r="r" b="b"/>
                  <a:pathLst>
                    <a:path w="22" h="21">
                      <a:moveTo>
                        <a:pt x="22" y="10"/>
                      </a:moveTo>
                      <a:cubicBezTo>
                        <a:pt x="21" y="18"/>
                        <a:pt x="9" y="21"/>
                        <a:pt x="4" y="14"/>
                      </a:cubicBezTo>
                      <a:cubicBezTo>
                        <a:pt x="0" y="9"/>
                        <a:pt x="3" y="0"/>
                        <a:pt x="12" y="0"/>
                      </a:cubicBezTo>
                      <a:cubicBezTo>
                        <a:pt x="19" y="0"/>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9" name="Freeform 402">
                  <a:extLst>
                    <a:ext uri="{FF2B5EF4-FFF2-40B4-BE49-F238E27FC236}">
                      <a16:creationId xmlns:a16="http://schemas.microsoft.com/office/drawing/2014/main" id="{CEDD81DC-984F-4CE7-849D-F2D91F7A751C}"/>
                    </a:ext>
                  </a:extLst>
                </p:cNvPr>
                <p:cNvSpPr>
                  <a:spLocks/>
                </p:cNvSpPr>
                <p:nvPr/>
              </p:nvSpPr>
              <p:spPr bwMode="auto">
                <a:xfrm>
                  <a:off x="4545" y="2261"/>
                  <a:ext cx="33" cy="34"/>
                </a:xfrm>
                <a:custGeom>
                  <a:avLst/>
                  <a:gdLst>
                    <a:gd name="T0" fmla="*/ 23 w 23"/>
                    <a:gd name="T1" fmla="*/ 11 h 24"/>
                    <a:gd name="T2" fmla="*/ 5 w 23"/>
                    <a:gd name="T3" fmla="*/ 17 h 24"/>
                    <a:gd name="T4" fmla="*/ 13 w 23"/>
                    <a:gd name="T5" fmla="*/ 0 h 24"/>
                    <a:gd name="T6" fmla="*/ 23 w 23"/>
                    <a:gd name="T7" fmla="*/ 11 h 24"/>
                  </a:gdLst>
                  <a:ahLst/>
                  <a:cxnLst>
                    <a:cxn ang="0">
                      <a:pos x="T0" y="T1"/>
                    </a:cxn>
                    <a:cxn ang="0">
                      <a:pos x="T2" y="T3"/>
                    </a:cxn>
                    <a:cxn ang="0">
                      <a:pos x="T4" y="T5"/>
                    </a:cxn>
                    <a:cxn ang="0">
                      <a:pos x="T6" y="T7"/>
                    </a:cxn>
                  </a:cxnLst>
                  <a:rect l="0" t="0" r="r" b="b"/>
                  <a:pathLst>
                    <a:path w="23" h="24">
                      <a:moveTo>
                        <a:pt x="23" y="11"/>
                      </a:moveTo>
                      <a:cubicBezTo>
                        <a:pt x="22" y="20"/>
                        <a:pt x="11" y="24"/>
                        <a:pt x="5" y="17"/>
                      </a:cubicBezTo>
                      <a:cubicBezTo>
                        <a:pt x="0" y="11"/>
                        <a:pt x="3" y="1"/>
                        <a:pt x="13" y="0"/>
                      </a:cubicBezTo>
                      <a:cubicBezTo>
                        <a:pt x="20" y="1"/>
                        <a:pt x="23" y="7"/>
                        <a:pt x="23"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0" name="Freeform 403">
                  <a:extLst>
                    <a:ext uri="{FF2B5EF4-FFF2-40B4-BE49-F238E27FC236}">
                      <a16:creationId xmlns:a16="http://schemas.microsoft.com/office/drawing/2014/main" id="{26B58F4F-5AC8-402C-A894-FE772DD1CFD1}"/>
                    </a:ext>
                  </a:extLst>
                </p:cNvPr>
                <p:cNvSpPr>
                  <a:spLocks/>
                </p:cNvSpPr>
                <p:nvPr/>
              </p:nvSpPr>
              <p:spPr bwMode="auto">
                <a:xfrm>
                  <a:off x="4546" y="2320"/>
                  <a:ext cx="33" cy="32"/>
                </a:xfrm>
                <a:custGeom>
                  <a:avLst/>
                  <a:gdLst>
                    <a:gd name="T0" fmla="*/ 23 w 23"/>
                    <a:gd name="T1" fmla="*/ 10 h 22"/>
                    <a:gd name="T2" fmla="*/ 5 w 23"/>
                    <a:gd name="T3" fmla="*/ 16 h 22"/>
                    <a:gd name="T4" fmla="*/ 13 w 23"/>
                    <a:gd name="T5" fmla="*/ 0 h 22"/>
                    <a:gd name="T6" fmla="*/ 23 w 23"/>
                    <a:gd name="T7" fmla="*/ 10 h 22"/>
                  </a:gdLst>
                  <a:ahLst/>
                  <a:cxnLst>
                    <a:cxn ang="0">
                      <a:pos x="T0" y="T1"/>
                    </a:cxn>
                    <a:cxn ang="0">
                      <a:pos x="T2" y="T3"/>
                    </a:cxn>
                    <a:cxn ang="0">
                      <a:pos x="T4" y="T5"/>
                    </a:cxn>
                    <a:cxn ang="0">
                      <a:pos x="T6" y="T7"/>
                    </a:cxn>
                  </a:cxnLst>
                  <a:rect l="0" t="0" r="r" b="b"/>
                  <a:pathLst>
                    <a:path w="23" h="22">
                      <a:moveTo>
                        <a:pt x="23" y="10"/>
                      </a:moveTo>
                      <a:cubicBezTo>
                        <a:pt x="22" y="19"/>
                        <a:pt x="11" y="22"/>
                        <a:pt x="5" y="16"/>
                      </a:cubicBezTo>
                      <a:cubicBezTo>
                        <a:pt x="0" y="10"/>
                        <a:pt x="3" y="0"/>
                        <a:pt x="13" y="0"/>
                      </a:cubicBezTo>
                      <a:cubicBezTo>
                        <a:pt x="20" y="0"/>
                        <a:pt x="23" y="6"/>
                        <a:pt x="2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1" name="Freeform 404">
                  <a:extLst>
                    <a:ext uri="{FF2B5EF4-FFF2-40B4-BE49-F238E27FC236}">
                      <a16:creationId xmlns:a16="http://schemas.microsoft.com/office/drawing/2014/main" id="{1851D8FA-C843-4D21-A1DA-AA8DEAEF4D01}"/>
                    </a:ext>
                  </a:extLst>
                </p:cNvPr>
                <p:cNvSpPr>
                  <a:spLocks/>
                </p:cNvSpPr>
                <p:nvPr/>
              </p:nvSpPr>
              <p:spPr bwMode="auto">
                <a:xfrm>
                  <a:off x="4597" y="2509"/>
                  <a:ext cx="30" cy="29"/>
                </a:xfrm>
                <a:custGeom>
                  <a:avLst/>
                  <a:gdLst>
                    <a:gd name="T0" fmla="*/ 21 w 21"/>
                    <a:gd name="T1" fmla="*/ 9 h 20"/>
                    <a:gd name="T2" fmla="*/ 4 w 21"/>
                    <a:gd name="T3" fmla="*/ 14 h 20"/>
                    <a:gd name="T4" fmla="*/ 12 w 21"/>
                    <a:gd name="T5" fmla="*/ 0 h 20"/>
                    <a:gd name="T6" fmla="*/ 21 w 21"/>
                    <a:gd name="T7" fmla="*/ 9 h 20"/>
                  </a:gdLst>
                  <a:ahLst/>
                  <a:cxnLst>
                    <a:cxn ang="0">
                      <a:pos x="T0" y="T1"/>
                    </a:cxn>
                    <a:cxn ang="0">
                      <a:pos x="T2" y="T3"/>
                    </a:cxn>
                    <a:cxn ang="0">
                      <a:pos x="T4" y="T5"/>
                    </a:cxn>
                    <a:cxn ang="0">
                      <a:pos x="T6" y="T7"/>
                    </a:cxn>
                  </a:cxnLst>
                  <a:rect l="0" t="0" r="r" b="b"/>
                  <a:pathLst>
                    <a:path w="21" h="20">
                      <a:moveTo>
                        <a:pt x="21" y="9"/>
                      </a:moveTo>
                      <a:cubicBezTo>
                        <a:pt x="20" y="17"/>
                        <a:pt x="9" y="20"/>
                        <a:pt x="4" y="14"/>
                      </a:cubicBezTo>
                      <a:cubicBezTo>
                        <a:pt x="0" y="8"/>
                        <a:pt x="3" y="1"/>
                        <a:pt x="12" y="0"/>
                      </a:cubicBezTo>
                      <a:cubicBezTo>
                        <a:pt x="19" y="0"/>
                        <a:pt x="21" y="5"/>
                        <a:pt x="21"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2" name="Freeform 405">
                  <a:extLst>
                    <a:ext uri="{FF2B5EF4-FFF2-40B4-BE49-F238E27FC236}">
                      <a16:creationId xmlns:a16="http://schemas.microsoft.com/office/drawing/2014/main" id="{0B674B6C-BE43-4C68-8BEB-266FD6E850E8}"/>
                    </a:ext>
                  </a:extLst>
                </p:cNvPr>
                <p:cNvSpPr>
                  <a:spLocks/>
                </p:cNvSpPr>
                <p:nvPr/>
              </p:nvSpPr>
              <p:spPr bwMode="auto">
                <a:xfrm>
                  <a:off x="4597" y="2558"/>
                  <a:ext cx="30" cy="27"/>
                </a:xfrm>
                <a:custGeom>
                  <a:avLst/>
                  <a:gdLst>
                    <a:gd name="T0" fmla="*/ 20 w 21"/>
                    <a:gd name="T1" fmla="*/ 9 h 19"/>
                    <a:gd name="T2" fmla="*/ 4 w 21"/>
                    <a:gd name="T3" fmla="*/ 13 h 19"/>
                    <a:gd name="T4" fmla="*/ 11 w 21"/>
                    <a:gd name="T5" fmla="*/ 0 h 19"/>
                    <a:gd name="T6" fmla="*/ 20 w 21"/>
                    <a:gd name="T7" fmla="*/ 9 h 19"/>
                  </a:gdLst>
                  <a:ahLst/>
                  <a:cxnLst>
                    <a:cxn ang="0">
                      <a:pos x="T0" y="T1"/>
                    </a:cxn>
                    <a:cxn ang="0">
                      <a:pos x="T2" y="T3"/>
                    </a:cxn>
                    <a:cxn ang="0">
                      <a:pos x="T4" y="T5"/>
                    </a:cxn>
                    <a:cxn ang="0">
                      <a:pos x="T6" y="T7"/>
                    </a:cxn>
                  </a:cxnLst>
                  <a:rect l="0" t="0" r="r" b="b"/>
                  <a:pathLst>
                    <a:path w="21" h="19">
                      <a:moveTo>
                        <a:pt x="20" y="9"/>
                      </a:moveTo>
                      <a:cubicBezTo>
                        <a:pt x="19" y="17"/>
                        <a:pt x="8" y="19"/>
                        <a:pt x="4" y="13"/>
                      </a:cubicBezTo>
                      <a:cubicBezTo>
                        <a:pt x="0" y="8"/>
                        <a:pt x="3" y="1"/>
                        <a:pt x="11" y="0"/>
                      </a:cubicBezTo>
                      <a:cubicBezTo>
                        <a:pt x="18" y="0"/>
                        <a:pt x="21" y="5"/>
                        <a:pt x="2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1" name="Group 607">
                <a:extLst>
                  <a:ext uri="{FF2B5EF4-FFF2-40B4-BE49-F238E27FC236}">
                    <a16:creationId xmlns:a16="http://schemas.microsoft.com/office/drawing/2014/main" id="{8F1CE475-B8DF-4289-A72B-7447C1252561}"/>
                  </a:ext>
                </a:extLst>
              </p:cNvPr>
              <p:cNvGrpSpPr>
                <a:grpSpLocks/>
              </p:cNvGrpSpPr>
              <p:nvPr/>
            </p:nvGrpSpPr>
            <p:grpSpPr bwMode="auto">
              <a:xfrm>
                <a:off x="6721475" y="2287588"/>
                <a:ext cx="1085850" cy="1811338"/>
                <a:chOff x="4234" y="1441"/>
                <a:chExt cx="684" cy="1141"/>
              </a:xfrm>
              <a:grpFill/>
            </p:grpSpPr>
            <p:sp>
              <p:nvSpPr>
                <p:cNvPr id="693" name="Freeform 407">
                  <a:extLst>
                    <a:ext uri="{FF2B5EF4-FFF2-40B4-BE49-F238E27FC236}">
                      <a16:creationId xmlns:a16="http://schemas.microsoft.com/office/drawing/2014/main" id="{8EE2125B-71F8-4370-8388-5D5964E3E30B}"/>
                    </a:ext>
                  </a:extLst>
                </p:cNvPr>
                <p:cNvSpPr>
                  <a:spLocks/>
                </p:cNvSpPr>
                <p:nvPr/>
              </p:nvSpPr>
              <p:spPr bwMode="auto">
                <a:xfrm>
                  <a:off x="4597" y="2403"/>
                  <a:ext cx="31" cy="32"/>
                </a:xfrm>
                <a:custGeom>
                  <a:avLst/>
                  <a:gdLst>
                    <a:gd name="T0" fmla="*/ 21 w 22"/>
                    <a:gd name="T1" fmla="*/ 10 h 22"/>
                    <a:gd name="T2" fmla="*/ 4 w 22"/>
                    <a:gd name="T3" fmla="*/ 15 h 22"/>
                    <a:gd name="T4" fmla="*/ 12 w 22"/>
                    <a:gd name="T5" fmla="*/ 0 h 22"/>
                    <a:gd name="T6" fmla="*/ 21 w 22"/>
                    <a:gd name="T7" fmla="*/ 10 h 22"/>
                  </a:gdLst>
                  <a:ahLst/>
                  <a:cxnLst>
                    <a:cxn ang="0">
                      <a:pos x="T0" y="T1"/>
                    </a:cxn>
                    <a:cxn ang="0">
                      <a:pos x="T2" y="T3"/>
                    </a:cxn>
                    <a:cxn ang="0">
                      <a:pos x="T4" y="T5"/>
                    </a:cxn>
                    <a:cxn ang="0">
                      <a:pos x="T6" y="T7"/>
                    </a:cxn>
                  </a:cxnLst>
                  <a:rect l="0" t="0" r="r" b="b"/>
                  <a:pathLst>
                    <a:path w="22" h="22">
                      <a:moveTo>
                        <a:pt x="21" y="10"/>
                      </a:moveTo>
                      <a:cubicBezTo>
                        <a:pt x="21" y="18"/>
                        <a:pt x="10" y="22"/>
                        <a:pt x="4" y="15"/>
                      </a:cubicBezTo>
                      <a:cubicBezTo>
                        <a:pt x="0" y="10"/>
                        <a:pt x="3" y="1"/>
                        <a:pt x="12" y="0"/>
                      </a:cubicBezTo>
                      <a:cubicBezTo>
                        <a:pt x="19" y="0"/>
                        <a:pt x="22"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4" name="Freeform 408">
                  <a:extLst>
                    <a:ext uri="{FF2B5EF4-FFF2-40B4-BE49-F238E27FC236}">
                      <a16:creationId xmlns:a16="http://schemas.microsoft.com/office/drawing/2014/main" id="{0024FA65-55C4-4710-8AB4-873FCF27BA70}"/>
                    </a:ext>
                  </a:extLst>
                </p:cNvPr>
                <p:cNvSpPr>
                  <a:spLocks/>
                </p:cNvSpPr>
                <p:nvPr/>
              </p:nvSpPr>
              <p:spPr bwMode="auto">
                <a:xfrm>
                  <a:off x="4597" y="2456"/>
                  <a:ext cx="31" cy="31"/>
                </a:xfrm>
                <a:custGeom>
                  <a:avLst/>
                  <a:gdLst>
                    <a:gd name="T0" fmla="*/ 21 w 22"/>
                    <a:gd name="T1" fmla="*/ 10 h 21"/>
                    <a:gd name="T2" fmla="*/ 4 w 22"/>
                    <a:gd name="T3" fmla="*/ 14 h 21"/>
                    <a:gd name="T4" fmla="*/ 12 w 22"/>
                    <a:gd name="T5" fmla="*/ 0 h 21"/>
                    <a:gd name="T6" fmla="*/ 21 w 22"/>
                    <a:gd name="T7" fmla="*/ 10 h 21"/>
                  </a:gdLst>
                  <a:ahLst/>
                  <a:cxnLst>
                    <a:cxn ang="0">
                      <a:pos x="T0" y="T1"/>
                    </a:cxn>
                    <a:cxn ang="0">
                      <a:pos x="T2" y="T3"/>
                    </a:cxn>
                    <a:cxn ang="0">
                      <a:pos x="T4" y="T5"/>
                    </a:cxn>
                    <a:cxn ang="0">
                      <a:pos x="T6" y="T7"/>
                    </a:cxn>
                  </a:cxnLst>
                  <a:rect l="0" t="0" r="r" b="b"/>
                  <a:pathLst>
                    <a:path w="22" h="21">
                      <a:moveTo>
                        <a:pt x="21" y="10"/>
                      </a:moveTo>
                      <a:cubicBezTo>
                        <a:pt x="20" y="18"/>
                        <a:pt x="9" y="21"/>
                        <a:pt x="4" y="14"/>
                      </a:cubicBezTo>
                      <a:cubicBezTo>
                        <a:pt x="0" y="9"/>
                        <a:pt x="3" y="1"/>
                        <a:pt x="12" y="0"/>
                      </a:cubicBezTo>
                      <a:cubicBezTo>
                        <a:pt x="19" y="0"/>
                        <a:pt x="22"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5" name="Freeform 409">
                  <a:extLst>
                    <a:ext uri="{FF2B5EF4-FFF2-40B4-BE49-F238E27FC236}">
                      <a16:creationId xmlns:a16="http://schemas.microsoft.com/office/drawing/2014/main" id="{34ED1965-DDC7-4E05-A45C-F6D59DE43C72}"/>
                    </a:ext>
                  </a:extLst>
                </p:cNvPr>
                <p:cNvSpPr>
                  <a:spLocks/>
                </p:cNvSpPr>
                <p:nvPr/>
              </p:nvSpPr>
              <p:spPr bwMode="auto">
                <a:xfrm>
                  <a:off x="4595" y="2288"/>
                  <a:ext cx="32" cy="35"/>
                </a:xfrm>
                <a:custGeom>
                  <a:avLst/>
                  <a:gdLst>
                    <a:gd name="T0" fmla="*/ 22 w 22"/>
                    <a:gd name="T1" fmla="*/ 11 h 24"/>
                    <a:gd name="T2" fmla="*/ 4 w 22"/>
                    <a:gd name="T3" fmla="*/ 17 h 24"/>
                    <a:gd name="T4" fmla="*/ 12 w 22"/>
                    <a:gd name="T5" fmla="*/ 0 h 24"/>
                    <a:gd name="T6" fmla="*/ 22 w 22"/>
                    <a:gd name="T7" fmla="*/ 11 h 24"/>
                  </a:gdLst>
                  <a:ahLst/>
                  <a:cxnLst>
                    <a:cxn ang="0">
                      <a:pos x="T0" y="T1"/>
                    </a:cxn>
                    <a:cxn ang="0">
                      <a:pos x="T2" y="T3"/>
                    </a:cxn>
                    <a:cxn ang="0">
                      <a:pos x="T4" y="T5"/>
                    </a:cxn>
                    <a:cxn ang="0">
                      <a:pos x="T6" y="T7"/>
                    </a:cxn>
                  </a:cxnLst>
                  <a:rect l="0" t="0" r="r" b="b"/>
                  <a:pathLst>
                    <a:path w="22" h="24">
                      <a:moveTo>
                        <a:pt x="22" y="11"/>
                      </a:moveTo>
                      <a:cubicBezTo>
                        <a:pt x="21" y="20"/>
                        <a:pt x="10" y="24"/>
                        <a:pt x="4" y="17"/>
                      </a:cubicBezTo>
                      <a:cubicBezTo>
                        <a:pt x="0" y="11"/>
                        <a:pt x="3" y="1"/>
                        <a:pt x="12" y="0"/>
                      </a:cubicBezTo>
                      <a:cubicBezTo>
                        <a:pt x="19" y="0"/>
                        <a:pt x="22"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6" name="Freeform 410">
                  <a:extLst>
                    <a:ext uri="{FF2B5EF4-FFF2-40B4-BE49-F238E27FC236}">
                      <a16:creationId xmlns:a16="http://schemas.microsoft.com/office/drawing/2014/main" id="{248F7CAC-0F3F-4CD0-9858-0952AAD98BF8}"/>
                    </a:ext>
                  </a:extLst>
                </p:cNvPr>
                <p:cNvSpPr>
                  <a:spLocks/>
                </p:cNvSpPr>
                <p:nvPr/>
              </p:nvSpPr>
              <p:spPr bwMode="auto">
                <a:xfrm>
                  <a:off x="4595" y="2346"/>
                  <a:ext cx="33" cy="34"/>
                </a:xfrm>
                <a:custGeom>
                  <a:avLst/>
                  <a:gdLst>
                    <a:gd name="T0" fmla="*/ 22 w 23"/>
                    <a:gd name="T1" fmla="*/ 10 h 23"/>
                    <a:gd name="T2" fmla="*/ 5 w 23"/>
                    <a:gd name="T3" fmla="*/ 16 h 23"/>
                    <a:gd name="T4" fmla="*/ 12 w 23"/>
                    <a:gd name="T5" fmla="*/ 0 h 23"/>
                    <a:gd name="T6" fmla="*/ 22 w 23"/>
                    <a:gd name="T7" fmla="*/ 10 h 23"/>
                  </a:gdLst>
                  <a:ahLst/>
                  <a:cxnLst>
                    <a:cxn ang="0">
                      <a:pos x="T0" y="T1"/>
                    </a:cxn>
                    <a:cxn ang="0">
                      <a:pos x="T2" y="T3"/>
                    </a:cxn>
                    <a:cxn ang="0">
                      <a:pos x="T4" y="T5"/>
                    </a:cxn>
                    <a:cxn ang="0">
                      <a:pos x="T6" y="T7"/>
                    </a:cxn>
                  </a:cxnLst>
                  <a:rect l="0" t="0" r="r" b="b"/>
                  <a:pathLst>
                    <a:path w="23" h="23">
                      <a:moveTo>
                        <a:pt x="22" y="10"/>
                      </a:moveTo>
                      <a:cubicBezTo>
                        <a:pt x="21" y="19"/>
                        <a:pt x="11" y="23"/>
                        <a:pt x="5" y="16"/>
                      </a:cubicBezTo>
                      <a:cubicBezTo>
                        <a:pt x="0" y="11"/>
                        <a:pt x="3" y="1"/>
                        <a:pt x="12" y="0"/>
                      </a:cubicBezTo>
                      <a:cubicBezTo>
                        <a:pt x="20" y="0"/>
                        <a:pt x="23"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7" name="Freeform 411">
                  <a:extLst>
                    <a:ext uri="{FF2B5EF4-FFF2-40B4-BE49-F238E27FC236}">
                      <a16:creationId xmlns:a16="http://schemas.microsoft.com/office/drawing/2014/main" id="{1A92D723-50FA-4466-BBEC-F3C09A35E56A}"/>
                    </a:ext>
                  </a:extLst>
                </p:cNvPr>
                <p:cNvSpPr>
                  <a:spLocks/>
                </p:cNvSpPr>
                <p:nvPr/>
              </p:nvSpPr>
              <p:spPr bwMode="auto">
                <a:xfrm>
                  <a:off x="4639" y="2481"/>
                  <a:ext cx="30" cy="30"/>
                </a:xfrm>
                <a:custGeom>
                  <a:avLst/>
                  <a:gdLst>
                    <a:gd name="T0" fmla="*/ 20 w 21"/>
                    <a:gd name="T1" fmla="*/ 9 h 21"/>
                    <a:gd name="T2" fmla="*/ 3 w 21"/>
                    <a:gd name="T3" fmla="*/ 14 h 21"/>
                    <a:gd name="T4" fmla="*/ 11 w 21"/>
                    <a:gd name="T5" fmla="*/ 0 h 21"/>
                    <a:gd name="T6" fmla="*/ 20 w 21"/>
                    <a:gd name="T7" fmla="*/ 9 h 21"/>
                  </a:gdLst>
                  <a:ahLst/>
                  <a:cxnLst>
                    <a:cxn ang="0">
                      <a:pos x="T0" y="T1"/>
                    </a:cxn>
                    <a:cxn ang="0">
                      <a:pos x="T2" y="T3"/>
                    </a:cxn>
                    <a:cxn ang="0">
                      <a:pos x="T4" y="T5"/>
                    </a:cxn>
                    <a:cxn ang="0">
                      <a:pos x="T6" y="T7"/>
                    </a:cxn>
                  </a:cxnLst>
                  <a:rect l="0" t="0" r="r" b="b"/>
                  <a:pathLst>
                    <a:path w="21" h="21">
                      <a:moveTo>
                        <a:pt x="20" y="9"/>
                      </a:moveTo>
                      <a:cubicBezTo>
                        <a:pt x="19" y="18"/>
                        <a:pt x="8" y="21"/>
                        <a:pt x="3" y="14"/>
                      </a:cubicBezTo>
                      <a:cubicBezTo>
                        <a:pt x="0" y="9"/>
                        <a:pt x="2" y="1"/>
                        <a:pt x="11" y="0"/>
                      </a:cubicBezTo>
                      <a:cubicBezTo>
                        <a:pt x="18" y="0"/>
                        <a:pt x="21" y="5"/>
                        <a:pt x="2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8" name="Freeform 412">
                  <a:extLst>
                    <a:ext uri="{FF2B5EF4-FFF2-40B4-BE49-F238E27FC236}">
                      <a16:creationId xmlns:a16="http://schemas.microsoft.com/office/drawing/2014/main" id="{82E436B3-C159-4A75-859C-E6AD6BF364F8}"/>
                    </a:ext>
                  </a:extLst>
                </p:cNvPr>
                <p:cNvSpPr>
                  <a:spLocks/>
                </p:cNvSpPr>
                <p:nvPr/>
              </p:nvSpPr>
              <p:spPr bwMode="auto">
                <a:xfrm>
                  <a:off x="4637" y="2532"/>
                  <a:ext cx="29" cy="29"/>
                </a:xfrm>
                <a:custGeom>
                  <a:avLst/>
                  <a:gdLst>
                    <a:gd name="T0" fmla="*/ 20 w 20"/>
                    <a:gd name="T1" fmla="*/ 9 h 20"/>
                    <a:gd name="T2" fmla="*/ 3 w 20"/>
                    <a:gd name="T3" fmla="*/ 14 h 20"/>
                    <a:gd name="T4" fmla="*/ 11 w 20"/>
                    <a:gd name="T5" fmla="*/ 0 h 20"/>
                    <a:gd name="T6" fmla="*/ 20 w 20"/>
                    <a:gd name="T7" fmla="*/ 9 h 20"/>
                  </a:gdLst>
                  <a:ahLst/>
                  <a:cxnLst>
                    <a:cxn ang="0">
                      <a:pos x="T0" y="T1"/>
                    </a:cxn>
                    <a:cxn ang="0">
                      <a:pos x="T2" y="T3"/>
                    </a:cxn>
                    <a:cxn ang="0">
                      <a:pos x="T4" y="T5"/>
                    </a:cxn>
                    <a:cxn ang="0">
                      <a:pos x="T6" y="T7"/>
                    </a:cxn>
                  </a:cxnLst>
                  <a:rect l="0" t="0" r="r" b="b"/>
                  <a:pathLst>
                    <a:path w="20" h="20">
                      <a:moveTo>
                        <a:pt x="20" y="9"/>
                      </a:moveTo>
                      <a:cubicBezTo>
                        <a:pt x="19" y="17"/>
                        <a:pt x="8" y="20"/>
                        <a:pt x="3" y="14"/>
                      </a:cubicBezTo>
                      <a:cubicBezTo>
                        <a:pt x="0" y="9"/>
                        <a:pt x="3" y="1"/>
                        <a:pt x="11" y="0"/>
                      </a:cubicBezTo>
                      <a:cubicBezTo>
                        <a:pt x="18" y="0"/>
                        <a:pt x="20" y="5"/>
                        <a:pt x="2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9" name="Freeform 413">
                  <a:extLst>
                    <a:ext uri="{FF2B5EF4-FFF2-40B4-BE49-F238E27FC236}">
                      <a16:creationId xmlns:a16="http://schemas.microsoft.com/office/drawing/2014/main" id="{B04823D0-7D5C-408E-A6D8-B9395B50CA6E}"/>
                    </a:ext>
                  </a:extLst>
                </p:cNvPr>
                <p:cNvSpPr>
                  <a:spLocks/>
                </p:cNvSpPr>
                <p:nvPr/>
              </p:nvSpPr>
              <p:spPr bwMode="auto">
                <a:xfrm>
                  <a:off x="4637" y="2372"/>
                  <a:ext cx="32" cy="34"/>
                </a:xfrm>
                <a:custGeom>
                  <a:avLst/>
                  <a:gdLst>
                    <a:gd name="T0" fmla="*/ 22 w 22"/>
                    <a:gd name="T1" fmla="*/ 10 h 23"/>
                    <a:gd name="T2" fmla="*/ 5 w 22"/>
                    <a:gd name="T3" fmla="*/ 16 h 23"/>
                    <a:gd name="T4" fmla="*/ 12 w 22"/>
                    <a:gd name="T5" fmla="*/ 0 h 23"/>
                    <a:gd name="T6" fmla="*/ 22 w 22"/>
                    <a:gd name="T7" fmla="*/ 10 h 23"/>
                  </a:gdLst>
                  <a:ahLst/>
                  <a:cxnLst>
                    <a:cxn ang="0">
                      <a:pos x="T0" y="T1"/>
                    </a:cxn>
                    <a:cxn ang="0">
                      <a:pos x="T2" y="T3"/>
                    </a:cxn>
                    <a:cxn ang="0">
                      <a:pos x="T4" y="T5"/>
                    </a:cxn>
                    <a:cxn ang="0">
                      <a:pos x="T6" y="T7"/>
                    </a:cxn>
                  </a:cxnLst>
                  <a:rect l="0" t="0" r="r" b="b"/>
                  <a:pathLst>
                    <a:path w="22" h="23">
                      <a:moveTo>
                        <a:pt x="22" y="10"/>
                      </a:moveTo>
                      <a:cubicBezTo>
                        <a:pt x="21" y="19"/>
                        <a:pt x="11" y="23"/>
                        <a:pt x="5" y="16"/>
                      </a:cubicBezTo>
                      <a:cubicBezTo>
                        <a:pt x="0" y="11"/>
                        <a:pt x="4" y="1"/>
                        <a:pt x="12" y="0"/>
                      </a:cubicBezTo>
                      <a:cubicBezTo>
                        <a:pt x="20" y="0"/>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0" name="Freeform 414">
                  <a:extLst>
                    <a:ext uri="{FF2B5EF4-FFF2-40B4-BE49-F238E27FC236}">
                      <a16:creationId xmlns:a16="http://schemas.microsoft.com/office/drawing/2014/main" id="{C8040AC5-39F0-41A7-8A54-0E775691832E}"/>
                    </a:ext>
                  </a:extLst>
                </p:cNvPr>
                <p:cNvSpPr>
                  <a:spLocks/>
                </p:cNvSpPr>
                <p:nvPr/>
              </p:nvSpPr>
              <p:spPr bwMode="auto">
                <a:xfrm>
                  <a:off x="4639" y="2427"/>
                  <a:ext cx="30" cy="32"/>
                </a:xfrm>
                <a:custGeom>
                  <a:avLst/>
                  <a:gdLst>
                    <a:gd name="T0" fmla="*/ 21 w 21"/>
                    <a:gd name="T1" fmla="*/ 10 h 22"/>
                    <a:gd name="T2" fmla="*/ 4 w 21"/>
                    <a:gd name="T3" fmla="*/ 15 h 22"/>
                    <a:gd name="T4" fmla="*/ 11 w 21"/>
                    <a:gd name="T5" fmla="*/ 0 h 22"/>
                    <a:gd name="T6" fmla="*/ 21 w 21"/>
                    <a:gd name="T7" fmla="*/ 10 h 22"/>
                  </a:gdLst>
                  <a:ahLst/>
                  <a:cxnLst>
                    <a:cxn ang="0">
                      <a:pos x="T0" y="T1"/>
                    </a:cxn>
                    <a:cxn ang="0">
                      <a:pos x="T2" y="T3"/>
                    </a:cxn>
                    <a:cxn ang="0">
                      <a:pos x="T4" y="T5"/>
                    </a:cxn>
                    <a:cxn ang="0">
                      <a:pos x="T6" y="T7"/>
                    </a:cxn>
                  </a:cxnLst>
                  <a:rect l="0" t="0" r="r" b="b"/>
                  <a:pathLst>
                    <a:path w="21" h="22">
                      <a:moveTo>
                        <a:pt x="21" y="10"/>
                      </a:moveTo>
                      <a:cubicBezTo>
                        <a:pt x="20" y="18"/>
                        <a:pt x="8" y="22"/>
                        <a:pt x="4" y="15"/>
                      </a:cubicBezTo>
                      <a:cubicBezTo>
                        <a:pt x="0" y="10"/>
                        <a:pt x="3" y="1"/>
                        <a:pt x="11" y="0"/>
                      </a:cubicBezTo>
                      <a:cubicBezTo>
                        <a:pt x="19"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1" name="Freeform 415">
                  <a:extLst>
                    <a:ext uri="{FF2B5EF4-FFF2-40B4-BE49-F238E27FC236}">
                      <a16:creationId xmlns:a16="http://schemas.microsoft.com/office/drawing/2014/main" id="{ED5E61B2-9D15-4E2A-AEC7-D95B392E2FF1}"/>
                    </a:ext>
                  </a:extLst>
                </p:cNvPr>
                <p:cNvSpPr>
                  <a:spLocks/>
                </p:cNvSpPr>
                <p:nvPr/>
              </p:nvSpPr>
              <p:spPr bwMode="auto">
                <a:xfrm>
                  <a:off x="4636" y="2258"/>
                  <a:ext cx="31" cy="33"/>
                </a:xfrm>
                <a:custGeom>
                  <a:avLst/>
                  <a:gdLst>
                    <a:gd name="T0" fmla="*/ 22 w 22"/>
                    <a:gd name="T1" fmla="*/ 11 h 23"/>
                    <a:gd name="T2" fmla="*/ 5 w 22"/>
                    <a:gd name="T3" fmla="*/ 17 h 23"/>
                    <a:gd name="T4" fmla="*/ 12 w 22"/>
                    <a:gd name="T5" fmla="*/ 0 h 23"/>
                    <a:gd name="T6" fmla="*/ 22 w 22"/>
                    <a:gd name="T7" fmla="*/ 11 h 23"/>
                  </a:gdLst>
                  <a:ahLst/>
                  <a:cxnLst>
                    <a:cxn ang="0">
                      <a:pos x="T0" y="T1"/>
                    </a:cxn>
                    <a:cxn ang="0">
                      <a:pos x="T2" y="T3"/>
                    </a:cxn>
                    <a:cxn ang="0">
                      <a:pos x="T4" y="T5"/>
                    </a:cxn>
                    <a:cxn ang="0">
                      <a:pos x="T6" y="T7"/>
                    </a:cxn>
                  </a:cxnLst>
                  <a:rect l="0" t="0" r="r" b="b"/>
                  <a:pathLst>
                    <a:path w="22" h="23">
                      <a:moveTo>
                        <a:pt x="22" y="11"/>
                      </a:moveTo>
                      <a:cubicBezTo>
                        <a:pt x="21" y="19"/>
                        <a:pt x="11" y="23"/>
                        <a:pt x="5" y="17"/>
                      </a:cubicBezTo>
                      <a:cubicBezTo>
                        <a:pt x="0" y="11"/>
                        <a:pt x="3" y="1"/>
                        <a:pt x="12" y="0"/>
                      </a:cubicBezTo>
                      <a:cubicBezTo>
                        <a:pt x="19" y="0"/>
                        <a:pt x="22" y="6"/>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2" name="Freeform 416">
                  <a:extLst>
                    <a:ext uri="{FF2B5EF4-FFF2-40B4-BE49-F238E27FC236}">
                      <a16:creationId xmlns:a16="http://schemas.microsoft.com/office/drawing/2014/main" id="{FAA8E4CB-5C57-4662-A5DE-6C72AA41CCDE}"/>
                    </a:ext>
                  </a:extLst>
                </p:cNvPr>
                <p:cNvSpPr>
                  <a:spLocks/>
                </p:cNvSpPr>
                <p:nvPr/>
              </p:nvSpPr>
              <p:spPr bwMode="auto">
                <a:xfrm>
                  <a:off x="4637" y="2316"/>
                  <a:ext cx="32" cy="33"/>
                </a:xfrm>
                <a:custGeom>
                  <a:avLst/>
                  <a:gdLst>
                    <a:gd name="T0" fmla="*/ 22 w 22"/>
                    <a:gd name="T1" fmla="*/ 11 h 23"/>
                    <a:gd name="T2" fmla="*/ 5 w 22"/>
                    <a:gd name="T3" fmla="*/ 17 h 23"/>
                    <a:gd name="T4" fmla="*/ 12 w 22"/>
                    <a:gd name="T5" fmla="*/ 0 h 23"/>
                    <a:gd name="T6" fmla="*/ 22 w 22"/>
                    <a:gd name="T7" fmla="*/ 11 h 23"/>
                  </a:gdLst>
                  <a:ahLst/>
                  <a:cxnLst>
                    <a:cxn ang="0">
                      <a:pos x="T0" y="T1"/>
                    </a:cxn>
                    <a:cxn ang="0">
                      <a:pos x="T2" y="T3"/>
                    </a:cxn>
                    <a:cxn ang="0">
                      <a:pos x="T4" y="T5"/>
                    </a:cxn>
                    <a:cxn ang="0">
                      <a:pos x="T6" y="T7"/>
                    </a:cxn>
                  </a:cxnLst>
                  <a:rect l="0" t="0" r="r" b="b"/>
                  <a:pathLst>
                    <a:path w="22" h="23">
                      <a:moveTo>
                        <a:pt x="22" y="11"/>
                      </a:moveTo>
                      <a:cubicBezTo>
                        <a:pt x="21" y="19"/>
                        <a:pt x="10" y="23"/>
                        <a:pt x="5" y="17"/>
                      </a:cubicBezTo>
                      <a:cubicBezTo>
                        <a:pt x="0" y="11"/>
                        <a:pt x="3" y="1"/>
                        <a:pt x="12" y="0"/>
                      </a:cubicBezTo>
                      <a:cubicBezTo>
                        <a:pt x="19" y="0"/>
                        <a:pt x="22" y="6"/>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3" name="Freeform 417">
                  <a:extLst>
                    <a:ext uri="{FF2B5EF4-FFF2-40B4-BE49-F238E27FC236}">
                      <a16:creationId xmlns:a16="http://schemas.microsoft.com/office/drawing/2014/main" id="{E1445308-70A4-4E8A-9C13-CBC9373127A6}"/>
                    </a:ext>
                  </a:extLst>
                </p:cNvPr>
                <p:cNvSpPr>
                  <a:spLocks/>
                </p:cNvSpPr>
                <p:nvPr/>
              </p:nvSpPr>
              <p:spPr bwMode="auto">
                <a:xfrm>
                  <a:off x="4683" y="2504"/>
                  <a:ext cx="29" cy="29"/>
                </a:xfrm>
                <a:custGeom>
                  <a:avLst/>
                  <a:gdLst>
                    <a:gd name="T0" fmla="*/ 20 w 20"/>
                    <a:gd name="T1" fmla="*/ 9 h 20"/>
                    <a:gd name="T2" fmla="*/ 3 w 20"/>
                    <a:gd name="T3" fmla="*/ 14 h 20"/>
                    <a:gd name="T4" fmla="*/ 11 w 20"/>
                    <a:gd name="T5" fmla="*/ 0 h 20"/>
                    <a:gd name="T6" fmla="*/ 20 w 20"/>
                    <a:gd name="T7" fmla="*/ 9 h 20"/>
                  </a:gdLst>
                  <a:ahLst/>
                  <a:cxnLst>
                    <a:cxn ang="0">
                      <a:pos x="T0" y="T1"/>
                    </a:cxn>
                    <a:cxn ang="0">
                      <a:pos x="T2" y="T3"/>
                    </a:cxn>
                    <a:cxn ang="0">
                      <a:pos x="T4" y="T5"/>
                    </a:cxn>
                    <a:cxn ang="0">
                      <a:pos x="T6" y="T7"/>
                    </a:cxn>
                  </a:cxnLst>
                  <a:rect l="0" t="0" r="r" b="b"/>
                  <a:pathLst>
                    <a:path w="20" h="20">
                      <a:moveTo>
                        <a:pt x="20" y="9"/>
                      </a:moveTo>
                      <a:cubicBezTo>
                        <a:pt x="18" y="17"/>
                        <a:pt x="7" y="20"/>
                        <a:pt x="3" y="14"/>
                      </a:cubicBezTo>
                      <a:cubicBezTo>
                        <a:pt x="0" y="9"/>
                        <a:pt x="3" y="1"/>
                        <a:pt x="11" y="0"/>
                      </a:cubicBezTo>
                      <a:cubicBezTo>
                        <a:pt x="18" y="0"/>
                        <a:pt x="20" y="5"/>
                        <a:pt x="2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4" name="Freeform 418">
                  <a:extLst>
                    <a:ext uri="{FF2B5EF4-FFF2-40B4-BE49-F238E27FC236}">
                      <a16:creationId xmlns:a16="http://schemas.microsoft.com/office/drawing/2014/main" id="{B058744D-A69A-4752-A63A-62A569F42CFD}"/>
                    </a:ext>
                  </a:extLst>
                </p:cNvPr>
                <p:cNvSpPr>
                  <a:spLocks/>
                </p:cNvSpPr>
                <p:nvPr/>
              </p:nvSpPr>
              <p:spPr bwMode="auto">
                <a:xfrm>
                  <a:off x="4680" y="2553"/>
                  <a:ext cx="29" cy="29"/>
                </a:xfrm>
                <a:custGeom>
                  <a:avLst/>
                  <a:gdLst>
                    <a:gd name="T0" fmla="*/ 20 w 20"/>
                    <a:gd name="T1" fmla="*/ 9 h 20"/>
                    <a:gd name="T2" fmla="*/ 3 w 20"/>
                    <a:gd name="T3" fmla="*/ 14 h 20"/>
                    <a:gd name="T4" fmla="*/ 11 w 20"/>
                    <a:gd name="T5" fmla="*/ 0 h 20"/>
                    <a:gd name="T6" fmla="*/ 20 w 20"/>
                    <a:gd name="T7" fmla="*/ 9 h 20"/>
                  </a:gdLst>
                  <a:ahLst/>
                  <a:cxnLst>
                    <a:cxn ang="0">
                      <a:pos x="T0" y="T1"/>
                    </a:cxn>
                    <a:cxn ang="0">
                      <a:pos x="T2" y="T3"/>
                    </a:cxn>
                    <a:cxn ang="0">
                      <a:pos x="T4" y="T5"/>
                    </a:cxn>
                    <a:cxn ang="0">
                      <a:pos x="T6" y="T7"/>
                    </a:cxn>
                  </a:cxnLst>
                  <a:rect l="0" t="0" r="r" b="b"/>
                  <a:pathLst>
                    <a:path w="20" h="20">
                      <a:moveTo>
                        <a:pt x="20" y="9"/>
                      </a:moveTo>
                      <a:cubicBezTo>
                        <a:pt x="18" y="17"/>
                        <a:pt x="8" y="20"/>
                        <a:pt x="3" y="14"/>
                      </a:cubicBezTo>
                      <a:cubicBezTo>
                        <a:pt x="0" y="9"/>
                        <a:pt x="3" y="1"/>
                        <a:pt x="11" y="0"/>
                      </a:cubicBezTo>
                      <a:cubicBezTo>
                        <a:pt x="18" y="0"/>
                        <a:pt x="20" y="5"/>
                        <a:pt x="2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5" name="Freeform 419">
                  <a:extLst>
                    <a:ext uri="{FF2B5EF4-FFF2-40B4-BE49-F238E27FC236}">
                      <a16:creationId xmlns:a16="http://schemas.microsoft.com/office/drawing/2014/main" id="{48B3D1C4-5618-42E6-BCE3-74AAD7BE2A7E}"/>
                    </a:ext>
                  </a:extLst>
                </p:cNvPr>
                <p:cNvSpPr>
                  <a:spLocks/>
                </p:cNvSpPr>
                <p:nvPr/>
              </p:nvSpPr>
              <p:spPr bwMode="auto">
                <a:xfrm>
                  <a:off x="4685" y="2398"/>
                  <a:ext cx="30" cy="32"/>
                </a:xfrm>
                <a:custGeom>
                  <a:avLst/>
                  <a:gdLst>
                    <a:gd name="T0" fmla="*/ 21 w 21"/>
                    <a:gd name="T1" fmla="*/ 10 h 22"/>
                    <a:gd name="T2" fmla="*/ 4 w 21"/>
                    <a:gd name="T3" fmla="*/ 16 h 22"/>
                    <a:gd name="T4" fmla="*/ 12 w 21"/>
                    <a:gd name="T5" fmla="*/ 0 h 22"/>
                    <a:gd name="T6" fmla="*/ 21 w 21"/>
                    <a:gd name="T7" fmla="*/ 10 h 22"/>
                  </a:gdLst>
                  <a:ahLst/>
                  <a:cxnLst>
                    <a:cxn ang="0">
                      <a:pos x="T0" y="T1"/>
                    </a:cxn>
                    <a:cxn ang="0">
                      <a:pos x="T2" y="T3"/>
                    </a:cxn>
                    <a:cxn ang="0">
                      <a:pos x="T4" y="T5"/>
                    </a:cxn>
                    <a:cxn ang="0">
                      <a:pos x="T6" y="T7"/>
                    </a:cxn>
                  </a:cxnLst>
                  <a:rect l="0" t="0" r="r" b="b"/>
                  <a:pathLst>
                    <a:path w="21" h="22">
                      <a:moveTo>
                        <a:pt x="21" y="10"/>
                      </a:moveTo>
                      <a:cubicBezTo>
                        <a:pt x="20" y="18"/>
                        <a:pt x="10" y="22"/>
                        <a:pt x="4" y="16"/>
                      </a:cubicBezTo>
                      <a:cubicBezTo>
                        <a:pt x="0" y="10"/>
                        <a:pt x="3" y="1"/>
                        <a:pt x="12" y="0"/>
                      </a:cubicBezTo>
                      <a:cubicBezTo>
                        <a:pt x="19"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6" name="Freeform 420">
                  <a:extLst>
                    <a:ext uri="{FF2B5EF4-FFF2-40B4-BE49-F238E27FC236}">
                      <a16:creationId xmlns:a16="http://schemas.microsoft.com/office/drawing/2014/main" id="{9802C000-43DF-4306-8FFA-92A9EFCBD51D}"/>
                    </a:ext>
                  </a:extLst>
                </p:cNvPr>
                <p:cNvSpPr>
                  <a:spLocks/>
                </p:cNvSpPr>
                <p:nvPr/>
              </p:nvSpPr>
              <p:spPr bwMode="auto">
                <a:xfrm>
                  <a:off x="4685" y="2452"/>
                  <a:ext cx="30" cy="30"/>
                </a:xfrm>
                <a:custGeom>
                  <a:avLst/>
                  <a:gdLst>
                    <a:gd name="T0" fmla="*/ 20 w 21"/>
                    <a:gd name="T1" fmla="*/ 10 h 21"/>
                    <a:gd name="T2" fmla="*/ 3 w 21"/>
                    <a:gd name="T3" fmla="*/ 15 h 21"/>
                    <a:gd name="T4" fmla="*/ 11 w 21"/>
                    <a:gd name="T5" fmla="*/ 0 h 21"/>
                    <a:gd name="T6" fmla="*/ 20 w 21"/>
                    <a:gd name="T7" fmla="*/ 10 h 21"/>
                  </a:gdLst>
                  <a:ahLst/>
                  <a:cxnLst>
                    <a:cxn ang="0">
                      <a:pos x="T0" y="T1"/>
                    </a:cxn>
                    <a:cxn ang="0">
                      <a:pos x="T2" y="T3"/>
                    </a:cxn>
                    <a:cxn ang="0">
                      <a:pos x="T4" y="T5"/>
                    </a:cxn>
                    <a:cxn ang="0">
                      <a:pos x="T6" y="T7"/>
                    </a:cxn>
                  </a:cxnLst>
                  <a:rect l="0" t="0" r="r" b="b"/>
                  <a:pathLst>
                    <a:path w="21" h="21">
                      <a:moveTo>
                        <a:pt x="20" y="10"/>
                      </a:moveTo>
                      <a:cubicBezTo>
                        <a:pt x="19" y="18"/>
                        <a:pt x="8" y="21"/>
                        <a:pt x="3" y="15"/>
                      </a:cubicBezTo>
                      <a:cubicBezTo>
                        <a:pt x="0" y="10"/>
                        <a:pt x="3" y="1"/>
                        <a:pt x="11" y="0"/>
                      </a:cubicBezTo>
                      <a:cubicBezTo>
                        <a:pt x="18" y="0"/>
                        <a:pt x="21"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7" name="Freeform 421">
                  <a:extLst>
                    <a:ext uri="{FF2B5EF4-FFF2-40B4-BE49-F238E27FC236}">
                      <a16:creationId xmlns:a16="http://schemas.microsoft.com/office/drawing/2014/main" id="{E8F26431-1E47-4CAE-83CB-47A2EBCF626D}"/>
                    </a:ext>
                  </a:extLst>
                </p:cNvPr>
                <p:cNvSpPr>
                  <a:spLocks/>
                </p:cNvSpPr>
                <p:nvPr/>
              </p:nvSpPr>
              <p:spPr bwMode="auto">
                <a:xfrm>
                  <a:off x="4683" y="2284"/>
                  <a:ext cx="32" cy="35"/>
                </a:xfrm>
                <a:custGeom>
                  <a:avLst/>
                  <a:gdLst>
                    <a:gd name="T0" fmla="*/ 22 w 22"/>
                    <a:gd name="T1" fmla="*/ 11 h 24"/>
                    <a:gd name="T2" fmla="*/ 5 w 22"/>
                    <a:gd name="T3" fmla="*/ 17 h 24"/>
                    <a:gd name="T4" fmla="*/ 12 w 22"/>
                    <a:gd name="T5" fmla="*/ 0 h 24"/>
                    <a:gd name="T6" fmla="*/ 22 w 22"/>
                    <a:gd name="T7" fmla="*/ 11 h 24"/>
                  </a:gdLst>
                  <a:ahLst/>
                  <a:cxnLst>
                    <a:cxn ang="0">
                      <a:pos x="T0" y="T1"/>
                    </a:cxn>
                    <a:cxn ang="0">
                      <a:pos x="T2" y="T3"/>
                    </a:cxn>
                    <a:cxn ang="0">
                      <a:pos x="T4" y="T5"/>
                    </a:cxn>
                    <a:cxn ang="0">
                      <a:pos x="T6" y="T7"/>
                    </a:cxn>
                  </a:cxnLst>
                  <a:rect l="0" t="0" r="r" b="b"/>
                  <a:pathLst>
                    <a:path w="22" h="24">
                      <a:moveTo>
                        <a:pt x="22" y="11"/>
                      </a:moveTo>
                      <a:cubicBezTo>
                        <a:pt x="21" y="20"/>
                        <a:pt x="11" y="24"/>
                        <a:pt x="5" y="17"/>
                      </a:cubicBezTo>
                      <a:cubicBezTo>
                        <a:pt x="0" y="11"/>
                        <a:pt x="3" y="1"/>
                        <a:pt x="12" y="0"/>
                      </a:cubicBezTo>
                      <a:cubicBezTo>
                        <a:pt x="19" y="0"/>
                        <a:pt x="22" y="6"/>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8" name="Freeform 422">
                  <a:extLst>
                    <a:ext uri="{FF2B5EF4-FFF2-40B4-BE49-F238E27FC236}">
                      <a16:creationId xmlns:a16="http://schemas.microsoft.com/office/drawing/2014/main" id="{AEF4D81A-4B8B-458C-B840-2F76068D96A3}"/>
                    </a:ext>
                  </a:extLst>
                </p:cNvPr>
                <p:cNvSpPr>
                  <a:spLocks/>
                </p:cNvSpPr>
                <p:nvPr/>
              </p:nvSpPr>
              <p:spPr bwMode="auto">
                <a:xfrm>
                  <a:off x="4685" y="2342"/>
                  <a:ext cx="30" cy="33"/>
                </a:xfrm>
                <a:custGeom>
                  <a:avLst/>
                  <a:gdLst>
                    <a:gd name="T0" fmla="*/ 21 w 21"/>
                    <a:gd name="T1" fmla="*/ 10 h 23"/>
                    <a:gd name="T2" fmla="*/ 5 w 21"/>
                    <a:gd name="T3" fmla="*/ 16 h 23"/>
                    <a:gd name="T4" fmla="*/ 12 w 21"/>
                    <a:gd name="T5" fmla="*/ 0 h 23"/>
                    <a:gd name="T6" fmla="*/ 21 w 21"/>
                    <a:gd name="T7" fmla="*/ 10 h 23"/>
                  </a:gdLst>
                  <a:ahLst/>
                  <a:cxnLst>
                    <a:cxn ang="0">
                      <a:pos x="T0" y="T1"/>
                    </a:cxn>
                    <a:cxn ang="0">
                      <a:pos x="T2" y="T3"/>
                    </a:cxn>
                    <a:cxn ang="0">
                      <a:pos x="T4" y="T5"/>
                    </a:cxn>
                    <a:cxn ang="0">
                      <a:pos x="T6" y="T7"/>
                    </a:cxn>
                  </a:cxnLst>
                  <a:rect l="0" t="0" r="r" b="b"/>
                  <a:pathLst>
                    <a:path w="21" h="23">
                      <a:moveTo>
                        <a:pt x="21" y="10"/>
                      </a:moveTo>
                      <a:cubicBezTo>
                        <a:pt x="20" y="19"/>
                        <a:pt x="10" y="23"/>
                        <a:pt x="5" y="16"/>
                      </a:cubicBezTo>
                      <a:cubicBezTo>
                        <a:pt x="0" y="11"/>
                        <a:pt x="3" y="1"/>
                        <a:pt x="12" y="0"/>
                      </a:cubicBezTo>
                      <a:cubicBezTo>
                        <a:pt x="19"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9" name="Freeform 423">
                  <a:extLst>
                    <a:ext uri="{FF2B5EF4-FFF2-40B4-BE49-F238E27FC236}">
                      <a16:creationId xmlns:a16="http://schemas.microsoft.com/office/drawing/2014/main" id="{1CAF7FE3-85F0-4334-894B-03C9AE851130}"/>
                    </a:ext>
                  </a:extLst>
                </p:cNvPr>
                <p:cNvSpPr>
                  <a:spLocks/>
                </p:cNvSpPr>
                <p:nvPr/>
              </p:nvSpPr>
              <p:spPr bwMode="auto">
                <a:xfrm>
                  <a:off x="4722" y="2475"/>
                  <a:ext cx="31" cy="31"/>
                </a:xfrm>
                <a:custGeom>
                  <a:avLst/>
                  <a:gdLst>
                    <a:gd name="T0" fmla="*/ 20 w 21"/>
                    <a:gd name="T1" fmla="*/ 10 h 21"/>
                    <a:gd name="T2" fmla="*/ 4 w 21"/>
                    <a:gd name="T3" fmla="*/ 15 h 21"/>
                    <a:gd name="T4" fmla="*/ 12 w 21"/>
                    <a:gd name="T5" fmla="*/ 1 h 21"/>
                    <a:gd name="T6" fmla="*/ 20 w 21"/>
                    <a:gd name="T7" fmla="*/ 10 h 21"/>
                  </a:gdLst>
                  <a:ahLst/>
                  <a:cxnLst>
                    <a:cxn ang="0">
                      <a:pos x="T0" y="T1"/>
                    </a:cxn>
                    <a:cxn ang="0">
                      <a:pos x="T2" y="T3"/>
                    </a:cxn>
                    <a:cxn ang="0">
                      <a:pos x="T4" y="T5"/>
                    </a:cxn>
                    <a:cxn ang="0">
                      <a:pos x="T6" y="T7"/>
                    </a:cxn>
                  </a:cxnLst>
                  <a:rect l="0" t="0" r="r" b="b"/>
                  <a:pathLst>
                    <a:path w="21" h="21">
                      <a:moveTo>
                        <a:pt x="20" y="10"/>
                      </a:moveTo>
                      <a:cubicBezTo>
                        <a:pt x="19" y="18"/>
                        <a:pt x="8" y="21"/>
                        <a:pt x="4" y="15"/>
                      </a:cubicBezTo>
                      <a:cubicBezTo>
                        <a:pt x="0" y="10"/>
                        <a:pt x="4" y="1"/>
                        <a:pt x="12" y="1"/>
                      </a:cubicBezTo>
                      <a:cubicBezTo>
                        <a:pt x="19" y="0"/>
                        <a:pt x="21"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0" name="Freeform 424">
                  <a:extLst>
                    <a:ext uri="{FF2B5EF4-FFF2-40B4-BE49-F238E27FC236}">
                      <a16:creationId xmlns:a16="http://schemas.microsoft.com/office/drawing/2014/main" id="{2E99C525-781B-4D20-841E-7851BC52B36C}"/>
                    </a:ext>
                  </a:extLst>
                </p:cNvPr>
                <p:cNvSpPr>
                  <a:spLocks/>
                </p:cNvSpPr>
                <p:nvPr/>
              </p:nvSpPr>
              <p:spPr bwMode="auto">
                <a:xfrm>
                  <a:off x="4721" y="2527"/>
                  <a:ext cx="29" cy="29"/>
                </a:xfrm>
                <a:custGeom>
                  <a:avLst/>
                  <a:gdLst>
                    <a:gd name="T0" fmla="*/ 19 w 20"/>
                    <a:gd name="T1" fmla="*/ 8 h 20"/>
                    <a:gd name="T2" fmla="*/ 3 w 20"/>
                    <a:gd name="T3" fmla="*/ 13 h 20"/>
                    <a:gd name="T4" fmla="*/ 11 w 20"/>
                    <a:gd name="T5" fmla="*/ 0 h 20"/>
                    <a:gd name="T6" fmla="*/ 19 w 20"/>
                    <a:gd name="T7" fmla="*/ 8 h 20"/>
                  </a:gdLst>
                  <a:ahLst/>
                  <a:cxnLst>
                    <a:cxn ang="0">
                      <a:pos x="T0" y="T1"/>
                    </a:cxn>
                    <a:cxn ang="0">
                      <a:pos x="T2" y="T3"/>
                    </a:cxn>
                    <a:cxn ang="0">
                      <a:pos x="T4" y="T5"/>
                    </a:cxn>
                    <a:cxn ang="0">
                      <a:pos x="T6" y="T7"/>
                    </a:cxn>
                  </a:cxnLst>
                  <a:rect l="0" t="0" r="r" b="b"/>
                  <a:pathLst>
                    <a:path w="20" h="20">
                      <a:moveTo>
                        <a:pt x="19" y="8"/>
                      </a:moveTo>
                      <a:cubicBezTo>
                        <a:pt x="18" y="16"/>
                        <a:pt x="7" y="20"/>
                        <a:pt x="3" y="13"/>
                      </a:cubicBezTo>
                      <a:cubicBezTo>
                        <a:pt x="0" y="8"/>
                        <a:pt x="3" y="1"/>
                        <a:pt x="11" y="0"/>
                      </a:cubicBezTo>
                      <a:cubicBezTo>
                        <a:pt x="18" y="0"/>
                        <a:pt x="20" y="5"/>
                        <a:pt x="1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1" name="Freeform 425">
                  <a:extLst>
                    <a:ext uri="{FF2B5EF4-FFF2-40B4-BE49-F238E27FC236}">
                      <a16:creationId xmlns:a16="http://schemas.microsoft.com/office/drawing/2014/main" id="{0A45427B-D23D-4317-A8F3-51E4618C51F7}"/>
                    </a:ext>
                  </a:extLst>
                </p:cNvPr>
                <p:cNvSpPr>
                  <a:spLocks/>
                </p:cNvSpPr>
                <p:nvPr/>
              </p:nvSpPr>
              <p:spPr bwMode="auto">
                <a:xfrm>
                  <a:off x="4725" y="2368"/>
                  <a:ext cx="31" cy="32"/>
                </a:xfrm>
                <a:custGeom>
                  <a:avLst/>
                  <a:gdLst>
                    <a:gd name="T0" fmla="*/ 21 w 21"/>
                    <a:gd name="T1" fmla="*/ 10 h 22"/>
                    <a:gd name="T2" fmla="*/ 4 w 21"/>
                    <a:gd name="T3" fmla="*/ 16 h 22"/>
                    <a:gd name="T4" fmla="*/ 12 w 21"/>
                    <a:gd name="T5" fmla="*/ 0 h 22"/>
                    <a:gd name="T6" fmla="*/ 21 w 21"/>
                    <a:gd name="T7" fmla="*/ 10 h 22"/>
                  </a:gdLst>
                  <a:ahLst/>
                  <a:cxnLst>
                    <a:cxn ang="0">
                      <a:pos x="T0" y="T1"/>
                    </a:cxn>
                    <a:cxn ang="0">
                      <a:pos x="T2" y="T3"/>
                    </a:cxn>
                    <a:cxn ang="0">
                      <a:pos x="T4" y="T5"/>
                    </a:cxn>
                    <a:cxn ang="0">
                      <a:pos x="T6" y="T7"/>
                    </a:cxn>
                  </a:cxnLst>
                  <a:rect l="0" t="0" r="r" b="b"/>
                  <a:pathLst>
                    <a:path w="21" h="22">
                      <a:moveTo>
                        <a:pt x="21" y="10"/>
                      </a:moveTo>
                      <a:cubicBezTo>
                        <a:pt x="20" y="18"/>
                        <a:pt x="10" y="22"/>
                        <a:pt x="4" y="16"/>
                      </a:cubicBezTo>
                      <a:cubicBezTo>
                        <a:pt x="0" y="11"/>
                        <a:pt x="3" y="1"/>
                        <a:pt x="12" y="0"/>
                      </a:cubicBezTo>
                      <a:cubicBezTo>
                        <a:pt x="19"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2" name="Freeform 426">
                  <a:extLst>
                    <a:ext uri="{FF2B5EF4-FFF2-40B4-BE49-F238E27FC236}">
                      <a16:creationId xmlns:a16="http://schemas.microsoft.com/office/drawing/2014/main" id="{31DEE387-5FA2-4D44-AD9D-E73402121D50}"/>
                    </a:ext>
                  </a:extLst>
                </p:cNvPr>
                <p:cNvSpPr>
                  <a:spLocks/>
                </p:cNvSpPr>
                <p:nvPr/>
              </p:nvSpPr>
              <p:spPr bwMode="auto">
                <a:xfrm>
                  <a:off x="4724" y="2423"/>
                  <a:ext cx="30" cy="30"/>
                </a:xfrm>
                <a:custGeom>
                  <a:avLst/>
                  <a:gdLst>
                    <a:gd name="T0" fmla="*/ 21 w 21"/>
                    <a:gd name="T1" fmla="*/ 9 h 21"/>
                    <a:gd name="T2" fmla="*/ 5 w 21"/>
                    <a:gd name="T3" fmla="*/ 15 h 21"/>
                    <a:gd name="T4" fmla="*/ 12 w 21"/>
                    <a:gd name="T5" fmla="*/ 0 h 21"/>
                    <a:gd name="T6" fmla="*/ 21 w 21"/>
                    <a:gd name="T7" fmla="*/ 9 h 21"/>
                  </a:gdLst>
                  <a:ahLst/>
                  <a:cxnLst>
                    <a:cxn ang="0">
                      <a:pos x="T0" y="T1"/>
                    </a:cxn>
                    <a:cxn ang="0">
                      <a:pos x="T2" y="T3"/>
                    </a:cxn>
                    <a:cxn ang="0">
                      <a:pos x="T4" y="T5"/>
                    </a:cxn>
                    <a:cxn ang="0">
                      <a:pos x="T6" y="T7"/>
                    </a:cxn>
                  </a:cxnLst>
                  <a:rect l="0" t="0" r="r" b="b"/>
                  <a:pathLst>
                    <a:path w="21" h="21">
                      <a:moveTo>
                        <a:pt x="21" y="9"/>
                      </a:moveTo>
                      <a:cubicBezTo>
                        <a:pt x="20" y="18"/>
                        <a:pt x="10" y="21"/>
                        <a:pt x="5" y="15"/>
                      </a:cubicBezTo>
                      <a:cubicBezTo>
                        <a:pt x="0" y="10"/>
                        <a:pt x="4" y="1"/>
                        <a:pt x="12" y="0"/>
                      </a:cubicBezTo>
                      <a:cubicBezTo>
                        <a:pt x="19" y="0"/>
                        <a:pt x="21" y="5"/>
                        <a:pt x="21"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3" name="Freeform 427">
                  <a:extLst>
                    <a:ext uri="{FF2B5EF4-FFF2-40B4-BE49-F238E27FC236}">
                      <a16:creationId xmlns:a16="http://schemas.microsoft.com/office/drawing/2014/main" id="{7F6CEFC4-1B76-41A3-96B6-C368F74DEFF7}"/>
                    </a:ext>
                  </a:extLst>
                </p:cNvPr>
                <p:cNvSpPr>
                  <a:spLocks/>
                </p:cNvSpPr>
                <p:nvPr/>
              </p:nvSpPr>
              <p:spPr bwMode="auto">
                <a:xfrm>
                  <a:off x="4724" y="2252"/>
                  <a:ext cx="30" cy="35"/>
                </a:xfrm>
                <a:custGeom>
                  <a:avLst/>
                  <a:gdLst>
                    <a:gd name="T0" fmla="*/ 21 w 21"/>
                    <a:gd name="T1" fmla="*/ 11 h 24"/>
                    <a:gd name="T2" fmla="*/ 5 w 21"/>
                    <a:gd name="T3" fmla="*/ 17 h 24"/>
                    <a:gd name="T4" fmla="*/ 11 w 21"/>
                    <a:gd name="T5" fmla="*/ 1 h 24"/>
                    <a:gd name="T6" fmla="*/ 21 w 21"/>
                    <a:gd name="T7" fmla="*/ 11 h 24"/>
                  </a:gdLst>
                  <a:ahLst/>
                  <a:cxnLst>
                    <a:cxn ang="0">
                      <a:pos x="T0" y="T1"/>
                    </a:cxn>
                    <a:cxn ang="0">
                      <a:pos x="T2" y="T3"/>
                    </a:cxn>
                    <a:cxn ang="0">
                      <a:pos x="T4" y="T5"/>
                    </a:cxn>
                    <a:cxn ang="0">
                      <a:pos x="T6" y="T7"/>
                    </a:cxn>
                  </a:cxnLst>
                  <a:rect l="0" t="0" r="r" b="b"/>
                  <a:pathLst>
                    <a:path w="21" h="24">
                      <a:moveTo>
                        <a:pt x="21" y="11"/>
                      </a:moveTo>
                      <a:cubicBezTo>
                        <a:pt x="20" y="20"/>
                        <a:pt x="10" y="24"/>
                        <a:pt x="5" y="17"/>
                      </a:cubicBezTo>
                      <a:cubicBezTo>
                        <a:pt x="0" y="12"/>
                        <a:pt x="3" y="2"/>
                        <a:pt x="11" y="1"/>
                      </a:cubicBezTo>
                      <a:cubicBezTo>
                        <a:pt x="18" y="0"/>
                        <a:pt x="21" y="6"/>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4" name="Freeform 428">
                  <a:extLst>
                    <a:ext uri="{FF2B5EF4-FFF2-40B4-BE49-F238E27FC236}">
                      <a16:creationId xmlns:a16="http://schemas.microsoft.com/office/drawing/2014/main" id="{231DF3A4-68A7-4EF6-8592-9E3B15BA21A9}"/>
                    </a:ext>
                  </a:extLst>
                </p:cNvPr>
                <p:cNvSpPr>
                  <a:spLocks/>
                </p:cNvSpPr>
                <p:nvPr/>
              </p:nvSpPr>
              <p:spPr bwMode="auto">
                <a:xfrm>
                  <a:off x="4725" y="2311"/>
                  <a:ext cx="31" cy="34"/>
                </a:xfrm>
                <a:custGeom>
                  <a:avLst/>
                  <a:gdLst>
                    <a:gd name="T0" fmla="*/ 21 w 21"/>
                    <a:gd name="T1" fmla="*/ 10 h 23"/>
                    <a:gd name="T2" fmla="*/ 4 w 21"/>
                    <a:gd name="T3" fmla="*/ 16 h 23"/>
                    <a:gd name="T4" fmla="*/ 11 w 21"/>
                    <a:gd name="T5" fmla="*/ 0 h 23"/>
                    <a:gd name="T6" fmla="*/ 21 w 21"/>
                    <a:gd name="T7" fmla="*/ 10 h 23"/>
                  </a:gdLst>
                  <a:ahLst/>
                  <a:cxnLst>
                    <a:cxn ang="0">
                      <a:pos x="T0" y="T1"/>
                    </a:cxn>
                    <a:cxn ang="0">
                      <a:pos x="T2" y="T3"/>
                    </a:cxn>
                    <a:cxn ang="0">
                      <a:pos x="T4" y="T5"/>
                    </a:cxn>
                    <a:cxn ang="0">
                      <a:pos x="T6" y="T7"/>
                    </a:cxn>
                  </a:cxnLst>
                  <a:rect l="0" t="0" r="r" b="b"/>
                  <a:pathLst>
                    <a:path w="21" h="23">
                      <a:moveTo>
                        <a:pt x="21" y="10"/>
                      </a:moveTo>
                      <a:cubicBezTo>
                        <a:pt x="20" y="19"/>
                        <a:pt x="10" y="23"/>
                        <a:pt x="4" y="16"/>
                      </a:cubicBezTo>
                      <a:cubicBezTo>
                        <a:pt x="0" y="11"/>
                        <a:pt x="3" y="1"/>
                        <a:pt x="11" y="0"/>
                      </a:cubicBezTo>
                      <a:cubicBezTo>
                        <a:pt x="18"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5" name="Freeform 429">
                  <a:extLst>
                    <a:ext uri="{FF2B5EF4-FFF2-40B4-BE49-F238E27FC236}">
                      <a16:creationId xmlns:a16="http://schemas.microsoft.com/office/drawing/2014/main" id="{204C0D76-0474-4850-9D5D-927D8F6DCD41}"/>
                    </a:ext>
                  </a:extLst>
                </p:cNvPr>
                <p:cNvSpPr>
                  <a:spLocks/>
                </p:cNvSpPr>
                <p:nvPr/>
              </p:nvSpPr>
              <p:spPr bwMode="auto">
                <a:xfrm>
                  <a:off x="4766" y="2498"/>
                  <a:ext cx="29" cy="29"/>
                </a:xfrm>
                <a:custGeom>
                  <a:avLst/>
                  <a:gdLst>
                    <a:gd name="T0" fmla="*/ 19 w 20"/>
                    <a:gd name="T1" fmla="*/ 9 h 20"/>
                    <a:gd name="T2" fmla="*/ 3 w 20"/>
                    <a:gd name="T3" fmla="*/ 14 h 20"/>
                    <a:gd name="T4" fmla="*/ 11 w 20"/>
                    <a:gd name="T5" fmla="*/ 0 h 20"/>
                    <a:gd name="T6" fmla="*/ 19 w 20"/>
                    <a:gd name="T7" fmla="*/ 9 h 20"/>
                  </a:gdLst>
                  <a:ahLst/>
                  <a:cxnLst>
                    <a:cxn ang="0">
                      <a:pos x="T0" y="T1"/>
                    </a:cxn>
                    <a:cxn ang="0">
                      <a:pos x="T2" y="T3"/>
                    </a:cxn>
                    <a:cxn ang="0">
                      <a:pos x="T4" y="T5"/>
                    </a:cxn>
                    <a:cxn ang="0">
                      <a:pos x="T6" y="T7"/>
                    </a:cxn>
                  </a:cxnLst>
                  <a:rect l="0" t="0" r="r" b="b"/>
                  <a:pathLst>
                    <a:path w="20" h="20">
                      <a:moveTo>
                        <a:pt x="19" y="9"/>
                      </a:moveTo>
                      <a:cubicBezTo>
                        <a:pt x="18" y="17"/>
                        <a:pt x="7" y="20"/>
                        <a:pt x="3" y="14"/>
                      </a:cubicBezTo>
                      <a:cubicBezTo>
                        <a:pt x="0" y="9"/>
                        <a:pt x="3" y="1"/>
                        <a:pt x="11" y="0"/>
                      </a:cubicBezTo>
                      <a:cubicBezTo>
                        <a:pt x="18" y="0"/>
                        <a:pt x="20" y="5"/>
                        <a:pt x="1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6" name="Freeform 430">
                  <a:extLst>
                    <a:ext uri="{FF2B5EF4-FFF2-40B4-BE49-F238E27FC236}">
                      <a16:creationId xmlns:a16="http://schemas.microsoft.com/office/drawing/2014/main" id="{0CD51257-EE18-4173-897F-4F2FD315C8F3}"/>
                    </a:ext>
                  </a:extLst>
                </p:cNvPr>
                <p:cNvSpPr>
                  <a:spLocks/>
                </p:cNvSpPr>
                <p:nvPr/>
              </p:nvSpPr>
              <p:spPr bwMode="auto">
                <a:xfrm>
                  <a:off x="4761" y="2548"/>
                  <a:ext cx="29" cy="29"/>
                </a:xfrm>
                <a:custGeom>
                  <a:avLst/>
                  <a:gdLst>
                    <a:gd name="T0" fmla="*/ 19 w 20"/>
                    <a:gd name="T1" fmla="*/ 9 h 20"/>
                    <a:gd name="T2" fmla="*/ 3 w 20"/>
                    <a:gd name="T3" fmla="*/ 14 h 20"/>
                    <a:gd name="T4" fmla="*/ 11 w 20"/>
                    <a:gd name="T5" fmla="*/ 0 h 20"/>
                    <a:gd name="T6" fmla="*/ 19 w 20"/>
                    <a:gd name="T7" fmla="*/ 9 h 20"/>
                  </a:gdLst>
                  <a:ahLst/>
                  <a:cxnLst>
                    <a:cxn ang="0">
                      <a:pos x="T0" y="T1"/>
                    </a:cxn>
                    <a:cxn ang="0">
                      <a:pos x="T2" y="T3"/>
                    </a:cxn>
                    <a:cxn ang="0">
                      <a:pos x="T4" y="T5"/>
                    </a:cxn>
                    <a:cxn ang="0">
                      <a:pos x="T6" y="T7"/>
                    </a:cxn>
                  </a:cxnLst>
                  <a:rect l="0" t="0" r="r" b="b"/>
                  <a:pathLst>
                    <a:path w="20" h="20">
                      <a:moveTo>
                        <a:pt x="19" y="9"/>
                      </a:moveTo>
                      <a:cubicBezTo>
                        <a:pt x="17" y="17"/>
                        <a:pt x="7" y="20"/>
                        <a:pt x="3" y="14"/>
                      </a:cubicBezTo>
                      <a:cubicBezTo>
                        <a:pt x="0" y="9"/>
                        <a:pt x="4" y="1"/>
                        <a:pt x="11" y="0"/>
                      </a:cubicBezTo>
                      <a:cubicBezTo>
                        <a:pt x="18" y="0"/>
                        <a:pt x="20" y="5"/>
                        <a:pt x="1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7" name="Freeform 431">
                  <a:extLst>
                    <a:ext uri="{FF2B5EF4-FFF2-40B4-BE49-F238E27FC236}">
                      <a16:creationId xmlns:a16="http://schemas.microsoft.com/office/drawing/2014/main" id="{057D9804-C6A0-4E44-AC0B-CC3ADEF9AA7B}"/>
                    </a:ext>
                  </a:extLst>
                </p:cNvPr>
                <p:cNvSpPr>
                  <a:spLocks/>
                </p:cNvSpPr>
                <p:nvPr/>
              </p:nvSpPr>
              <p:spPr bwMode="auto">
                <a:xfrm>
                  <a:off x="4770" y="2393"/>
                  <a:ext cx="31" cy="31"/>
                </a:xfrm>
                <a:custGeom>
                  <a:avLst/>
                  <a:gdLst>
                    <a:gd name="T0" fmla="*/ 20 w 21"/>
                    <a:gd name="T1" fmla="*/ 9 h 22"/>
                    <a:gd name="T2" fmla="*/ 4 w 21"/>
                    <a:gd name="T3" fmla="*/ 16 h 22"/>
                    <a:gd name="T4" fmla="*/ 12 w 21"/>
                    <a:gd name="T5" fmla="*/ 0 h 22"/>
                    <a:gd name="T6" fmla="*/ 20 w 21"/>
                    <a:gd name="T7" fmla="*/ 9 h 22"/>
                  </a:gdLst>
                  <a:ahLst/>
                  <a:cxnLst>
                    <a:cxn ang="0">
                      <a:pos x="T0" y="T1"/>
                    </a:cxn>
                    <a:cxn ang="0">
                      <a:pos x="T2" y="T3"/>
                    </a:cxn>
                    <a:cxn ang="0">
                      <a:pos x="T4" y="T5"/>
                    </a:cxn>
                    <a:cxn ang="0">
                      <a:pos x="T6" y="T7"/>
                    </a:cxn>
                  </a:cxnLst>
                  <a:rect l="0" t="0" r="r" b="b"/>
                  <a:pathLst>
                    <a:path w="21" h="22">
                      <a:moveTo>
                        <a:pt x="20" y="9"/>
                      </a:moveTo>
                      <a:cubicBezTo>
                        <a:pt x="19" y="18"/>
                        <a:pt x="9" y="22"/>
                        <a:pt x="4" y="16"/>
                      </a:cubicBezTo>
                      <a:cubicBezTo>
                        <a:pt x="0" y="10"/>
                        <a:pt x="3" y="1"/>
                        <a:pt x="12" y="0"/>
                      </a:cubicBezTo>
                      <a:cubicBezTo>
                        <a:pt x="18" y="0"/>
                        <a:pt x="21" y="5"/>
                        <a:pt x="2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8" name="Freeform 432">
                  <a:extLst>
                    <a:ext uri="{FF2B5EF4-FFF2-40B4-BE49-F238E27FC236}">
                      <a16:creationId xmlns:a16="http://schemas.microsoft.com/office/drawing/2014/main" id="{55CF75AF-C2F5-4F34-9760-0D52E70E0846}"/>
                    </a:ext>
                  </a:extLst>
                </p:cNvPr>
                <p:cNvSpPr>
                  <a:spLocks/>
                </p:cNvSpPr>
                <p:nvPr/>
              </p:nvSpPr>
              <p:spPr bwMode="auto">
                <a:xfrm>
                  <a:off x="4769" y="2446"/>
                  <a:ext cx="29" cy="31"/>
                </a:xfrm>
                <a:custGeom>
                  <a:avLst/>
                  <a:gdLst>
                    <a:gd name="T0" fmla="*/ 20 w 20"/>
                    <a:gd name="T1" fmla="*/ 9 h 21"/>
                    <a:gd name="T2" fmla="*/ 4 w 20"/>
                    <a:gd name="T3" fmla="*/ 15 h 21"/>
                    <a:gd name="T4" fmla="*/ 11 w 20"/>
                    <a:gd name="T5" fmla="*/ 0 h 21"/>
                    <a:gd name="T6" fmla="*/ 20 w 20"/>
                    <a:gd name="T7" fmla="*/ 9 h 21"/>
                  </a:gdLst>
                  <a:ahLst/>
                  <a:cxnLst>
                    <a:cxn ang="0">
                      <a:pos x="T0" y="T1"/>
                    </a:cxn>
                    <a:cxn ang="0">
                      <a:pos x="T2" y="T3"/>
                    </a:cxn>
                    <a:cxn ang="0">
                      <a:pos x="T4" y="T5"/>
                    </a:cxn>
                    <a:cxn ang="0">
                      <a:pos x="T6" y="T7"/>
                    </a:cxn>
                  </a:cxnLst>
                  <a:rect l="0" t="0" r="r" b="b"/>
                  <a:pathLst>
                    <a:path w="20" h="21">
                      <a:moveTo>
                        <a:pt x="20" y="9"/>
                      </a:moveTo>
                      <a:cubicBezTo>
                        <a:pt x="18" y="17"/>
                        <a:pt x="8" y="21"/>
                        <a:pt x="4" y="15"/>
                      </a:cubicBezTo>
                      <a:cubicBezTo>
                        <a:pt x="0" y="10"/>
                        <a:pt x="3" y="1"/>
                        <a:pt x="11" y="0"/>
                      </a:cubicBezTo>
                      <a:cubicBezTo>
                        <a:pt x="18" y="0"/>
                        <a:pt x="20" y="5"/>
                        <a:pt x="2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9" name="Freeform 433">
                  <a:extLst>
                    <a:ext uri="{FF2B5EF4-FFF2-40B4-BE49-F238E27FC236}">
                      <a16:creationId xmlns:a16="http://schemas.microsoft.com/office/drawing/2014/main" id="{1DC43726-3261-4D03-8160-15CF39647F18}"/>
                    </a:ext>
                  </a:extLst>
                </p:cNvPr>
                <p:cNvSpPr>
                  <a:spLocks/>
                </p:cNvSpPr>
                <p:nvPr/>
              </p:nvSpPr>
              <p:spPr bwMode="auto">
                <a:xfrm>
                  <a:off x="4770" y="2278"/>
                  <a:ext cx="31" cy="33"/>
                </a:xfrm>
                <a:custGeom>
                  <a:avLst/>
                  <a:gdLst>
                    <a:gd name="T0" fmla="*/ 21 w 21"/>
                    <a:gd name="T1" fmla="*/ 10 h 23"/>
                    <a:gd name="T2" fmla="*/ 5 w 21"/>
                    <a:gd name="T3" fmla="*/ 17 h 23"/>
                    <a:gd name="T4" fmla="*/ 11 w 21"/>
                    <a:gd name="T5" fmla="*/ 0 h 23"/>
                    <a:gd name="T6" fmla="*/ 21 w 21"/>
                    <a:gd name="T7" fmla="*/ 10 h 23"/>
                  </a:gdLst>
                  <a:ahLst/>
                  <a:cxnLst>
                    <a:cxn ang="0">
                      <a:pos x="T0" y="T1"/>
                    </a:cxn>
                    <a:cxn ang="0">
                      <a:pos x="T2" y="T3"/>
                    </a:cxn>
                    <a:cxn ang="0">
                      <a:pos x="T4" y="T5"/>
                    </a:cxn>
                    <a:cxn ang="0">
                      <a:pos x="T6" y="T7"/>
                    </a:cxn>
                  </a:cxnLst>
                  <a:rect l="0" t="0" r="r" b="b"/>
                  <a:pathLst>
                    <a:path w="21" h="23">
                      <a:moveTo>
                        <a:pt x="21" y="10"/>
                      </a:moveTo>
                      <a:cubicBezTo>
                        <a:pt x="20" y="19"/>
                        <a:pt x="10" y="23"/>
                        <a:pt x="5" y="17"/>
                      </a:cubicBezTo>
                      <a:cubicBezTo>
                        <a:pt x="0" y="11"/>
                        <a:pt x="3" y="1"/>
                        <a:pt x="11" y="0"/>
                      </a:cubicBezTo>
                      <a:cubicBezTo>
                        <a:pt x="18"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0" name="Freeform 434">
                  <a:extLst>
                    <a:ext uri="{FF2B5EF4-FFF2-40B4-BE49-F238E27FC236}">
                      <a16:creationId xmlns:a16="http://schemas.microsoft.com/office/drawing/2014/main" id="{048C7993-1E08-4A14-AC1C-B5D92BFCDA1B}"/>
                    </a:ext>
                  </a:extLst>
                </p:cNvPr>
                <p:cNvSpPr>
                  <a:spLocks/>
                </p:cNvSpPr>
                <p:nvPr/>
              </p:nvSpPr>
              <p:spPr bwMode="auto">
                <a:xfrm>
                  <a:off x="4772" y="2336"/>
                  <a:ext cx="29" cy="33"/>
                </a:xfrm>
                <a:custGeom>
                  <a:avLst/>
                  <a:gdLst>
                    <a:gd name="T0" fmla="*/ 20 w 20"/>
                    <a:gd name="T1" fmla="*/ 10 h 23"/>
                    <a:gd name="T2" fmla="*/ 4 w 20"/>
                    <a:gd name="T3" fmla="*/ 16 h 23"/>
                    <a:gd name="T4" fmla="*/ 11 w 20"/>
                    <a:gd name="T5" fmla="*/ 0 h 23"/>
                    <a:gd name="T6" fmla="*/ 20 w 20"/>
                    <a:gd name="T7" fmla="*/ 10 h 23"/>
                  </a:gdLst>
                  <a:ahLst/>
                  <a:cxnLst>
                    <a:cxn ang="0">
                      <a:pos x="T0" y="T1"/>
                    </a:cxn>
                    <a:cxn ang="0">
                      <a:pos x="T2" y="T3"/>
                    </a:cxn>
                    <a:cxn ang="0">
                      <a:pos x="T4" y="T5"/>
                    </a:cxn>
                    <a:cxn ang="0">
                      <a:pos x="T6" y="T7"/>
                    </a:cxn>
                  </a:cxnLst>
                  <a:rect l="0" t="0" r="r" b="b"/>
                  <a:pathLst>
                    <a:path w="20" h="23">
                      <a:moveTo>
                        <a:pt x="20" y="10"/>
                      </a:moveTo>
                      <a:cubicBezTo>
                        <a:pt x="19" y="19"/>
                        <a:pt x="9" y="23"/>
                        <a:pt x="4" y="16"/>
                      </a:cubicBezTo>
                      <a:cubicBezTo>
                        <a:pt x="0" y="11"/>
                        <a:pt x="3" y="1"/>
                        <a:pt x="11" y="0"/>
                      </a:cubicBezTo>
                      <a:cubicBezTo>
                        <a:pt x="18" y="0"/>
                        <a:pt x="20"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1" name="Freeform 435">
                  <a:extLst>
                    <a:ext uri="{FF2B5EF4-FFF2-40B4-BE49-F238E27FC236}">
                      <a16:creationId xmlns:a16="http://schemas.microsoft.com/office/drawing/2014/main" id="{57C209ED-865E-4C1F-B4F4-365651735A72}"/>
                    </a:ext>
                  </a:extLst>
                </p:cNvPr>
                <p:cNvSpPr>
                  <a:spLocks/>
                </p:cNvSpPr>
                <p:nvPr/>
              </p:nvSpPr>
              <p:spPr bwMode="auto">
                <a:xfrm>
                  <a:off x="4805" y="2469"/>
                  <a:ext cx="29" cy="31"/>
                </a:xfrm>
                <a:custGeom>
                  <a:avLst/>
                  <a:gdLst>
                    <a:gd name="T0" fmla="*/ 19 w 20"/>
                    <a:gd name="T1" fmla="*/ 9 h 21"/>
                    <a:gd name="T2" fmla="*/ 3 w 20"/>
                    <a:gd name="T3" fmla="*/ 14 h 21"/>
                    <a:gd name="T4" fmla="*/ 11 w 20"/>
                    <a:gd name="T5" fmla="*/ 0 h 21"/>
                    <a:gd name="T6" fmla="*/ 19 w 20"/>
                    <a:gd name="T7" fmla="*/ 9 h 21"/>
                  </a:gdLst>
                  <a:ahLst/>
                  <a:cxnLst>
                    <a:cxn ang="0">
                      <a:pos x="T0" y="T1"/>
                    </a:cxn>
                    <a:cxn ang="0">
                      <a:pos x="T2" y="T3"/>
                    </a:cxn>
                    <a:cxn ang="0">
                      <a:pos x="T4" y="T5"/>
                    </a:cxn>
                    <a:cxn ang="0">
                      <a:pos x="T6" y="T7"/>
                    </a:cxn>
                  </a:cxnLst>
                  <a:rect l="0" t="0" r="r" b="b"/>
                  <a:pathLst>
                    <a:path w="20" h="21">
                      <a:moveTo>
                        <a:pt x="19" y="9"/>
                      </a:moveTo>
                      <a:cubicBezTo>
                        <a:pt x="18" y="17"/>
                        <a:pt x="7" y="21"/>
                        <a:pt x="3" y="14"/>
                      </a:cubicBezTo>
                      <a:cubicBezTo>
                        <a:pt x="0" y="10"/>
                        <a:pt x="3" y="1"/>
                        <a:pt x="11" y="0"/>
                      </a:cubicBezTo>
                      <a:cubicBezTo>
                        <a:pt x="18" y="0"/>
                        <a:pt x="20" y="5"/>
                        <a:pt x="1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2" name="Freeform 436">
                  <a:extLst>
                    <a:ext uri="{FF2B5EF4-FFF2-40B4-BE49-F238E27FC236}">
                      <a16:creationId xmlns:a16="http://schemas.microsoft.com/office/drawing/2014/main" id="{C4010B48-2E65-457B-9DBC-693403AE118F}"/>
                    </a:ext>
                  </a:extLst>
                </p:cNvPr>
                <p:cNvSpPr>
                  <a:spLocks/>
                </p:cNvSpPr>
                <p:nvPr/>
              </p:nvSpPr>
              <p:spPr bwMode="auto">
                <a:xfrm>
                  <a:off x="4809" y="2361"/>
                  <a:ext cx="31" cy="32"/>
                </a:xfrm>
                <a:custGeom>
                  <a:avLst/>
                  <a:gdLst>
                    <a:gd name="T0" fmla="*/ 20 w 21"/>
                    <a:gd name="T1" fmla="*/ 10 h 22"/>
                    <a:gd name="T2" fmla="*/ 4 w 21"/>
                    <a:gd name="T3" fmla="*/ 16 h 22"/>
                    <a:gd name="T4" fmla="*/ 12 w 21"/>
                    <a:gd name="T5" fmla="*/ 0 h 22"/>
                    <a:gd name="T6" fmla="*/ 20 w 21"/>
                    <a:gd name="T7" fmla="*/ 10 h 22"/>
                  </a:gdLst>
                  <a:ahLst/>
                  <a:cxnLst>
                    <a:cxn ang="0">
                      <a:pos x="T0" y="T1"/>
                    </a:cxn>
                    <a:cxn ang="0">
                      <a:pos x="T2" y="T3"/>
                    </a:cxn>
                    <a:cxn ang="0">
                      <a:pos x="T4" y="T5"/>
                    </a:cxn>
                    <a:cxn ang="0">
                      <a:pos x="T6" y="T7"/>
                    </a:cxn>
                  </a:cxnLst>
                  <a:rect l="0" t="0" r="r" b="b"/>
                  <a:pathLst>
                    <a:path w="21" h="22">
                      <a:moveTo>
                        <a:pt x="20" y="10"/>
                      </a:moveTo>
                      <a:cubicBezTo>
                        <a:pt x="19" y="18"/>
                        <a:pt x="9" y="22"/>
                        <a:pt x="4" y="16"/>
                      </a:cubicBezTo>
                      <a:cubicBezTo>
                        <a:pt x="0" y="11"/>
                        <a:pt x="3" y="1"/>
                        <a:pt x="12" y="0"/>
                      </a:cubicBezTo>
                      <a:cubicBezTo>
                        <a:pt x="18" y="0"/>
                        <a:pt x="21"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3" name="Freeform 437">
                  <a:extLst>
                    <a:ext uri="{FF2B5EF4-FFF2-40B4-BE49-F238E27FC236}">
                      <a16:creationId xmlns:a16="http://schemas.microsoft.com/office/drawing/2014/main" id="{8864D207-CFE4-4541-876E-873E00C83739}"/>
                    </a:ext>
                  </a:extLst>
                </p:cNvPr>
                <p:cNvSpPr>
                  <a:spLocks/>
                </p:cNvSpPr>
                <p:nvPr/>
              </p:nvSpPr>
              <p:spPr bwMode="auto">
                <a:xfrm>
                  <a:off x="4808" y="2416"/>
                  <a:ext cx="29" cy="32"/>
                </a:xfrm>
                <a:custGeom>
                  <a:avLst/>
                  <a:gdLst>
                    <a:gd name="T0" fmla="*/ 20 w 20"/>
                    <a:gd name="T1" fmla="*/ 10 h 22"/>
                    <a:gd name="T2" fmla="*/ 4 w 20"/>
                    <a:gd name="T3" fmla="*/ 16 h 22"/>
                    <a:gd name="T4" fmla="*/ 11 w 20"/>
                    <a:gd name="T5" fmla="*/ 0 h 22"/>
                    <a:gd name="T6" fmla="*/ 20 w 20"/>
                    <a:gd name="T7" fmla="*/ 10 h 22"/>
                  </a:gdLst>
                  <a:ahLst/>
                  <a:cxnLst>
                    <a:cxn ang="0">
                      <a:pos x="T0" y="T1"/>
                    </a:cxn>
                    <a:cxn ang="0">
                      <a:pos x="T2" y="T3"/>
                    </a:cxn>
                    <a:cxn ang="0">
                      <a:pos x="T4" y="T5"/>
                    </a:cxn>
                    <a:cxn ang="0">
                      <a:pos x="T6" y="T7"/>
                    </a:cxn>
                  </a:cxnLst>
                  <a:rect l="0" t="0" r="r" b="b"/>
                  <a:pathLst>
                    <a:path w="20" h="22">
                      <a:moveTo>
                        <a:pt x="20" y="10"/>
                      </a:moveTo>
                      <a:cubicBezTo>
                        <a:pt x="18" y="18"/>
                        <a:pt x="9" y="22"/>
                        <a:pt x="4" y="16"/>
                      </a:cubicBezTo>
                      <a:cubicBezTo>
                        <a:pt x="0" y="11"/>
                        <a:pt x="3" y="1"/>
                        <a:pt x="11" y="0"/>
                      </a:cubicBezTo>
                      <a:cubicBezTo>
                        <a:pt x="18" y="0"/>
                        <a:pt x="20"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4" name="Freeform 438">
                  <a:extLst>
                    <a:ext uri="{FF2B5EF4-FFF2-40B4-BE49-F238E27FC236}">
                      <a16:creationId xmlns:a16="http://schemas.microsoft.com/office/drawing/2014/main" id="{D0B73507-2EBC-4B3D-A0AF-D131B20E4D73}"/>
                    </a:ext>
                  </a:extLst>
                </p:cNvPr>
                <p:cNvSpPr>
                  <a:spLocks/>
                </p:cNvSpPr>
                <p:nvPr/>
              </p:nvSpPr>
              <p:spPr bwMode="auto">
                <a:xfrm>
                  <a:off x="4809" y="2246"/>
                  <a:ext cx="29" cy="34"/>
                </a:xfrm>
                <a:custGeom>
                  <a:avLst/>
                  <a:gdLst>
                    <a:gd name="T0" fmla="*/ 20 w 20"/>
                    <a:gd name="T1" fmla="*/ 10 h 23"/>
                    <a:gd name="T2" fmla="*/ 4 w 20"/>
                    <a:gd name="T3" fmla="*/ 17 h 23"/>
                    <a:gd name="T4" fmla="*/ 10 w 20"/>
                    <a:gd name="T5" fmla="*/ 0 h 23"/>
                    <a:gd name="T6" fmla="*/ 20 w 20"/>
                    <a:gd name="T7" fmla="*/ 10 h 23"/>
                  </a:gdLst>
                  <a:ahLst/>
                  <a:cxnLst>
                    <a:cxn ang="0">
                      <a:pos x="T0" y="T1"/>
                    </a:cxn>
                    <a:cxn ang="0">
                      <a:pos x="T2" y="T3"/>
                    </a:cxn>
                    <a:cxn ang="0">
                      <a:pos x="T4" y="T5"/>
                    </a:cxn>
                    <a:cxn ang="0">
                      <a:pos x="T6" y="T7"/>
                    </a:cxn>
                  </a:cxnLst>
                  <a:rect l="0" t="0" r="r" b="b"/>
                  <a:pathLst>
                    <a:path w="20" h="23">
                      <a:moveTo>
                        <a:pt x="20" y="10"/>
                      </a:moveTo>
                      <a:cubicBezTo>
                        <a:pt x="19" y="19"/>
                        <a:pt x="9" y="23"/>
                        <a:pt x="4" y="17"/>
                      </a:cubicBezTo>
                      <a:cubicBezTo>
                        <a:pt x="0" y="11"/>
                        <a:pt x="2" y="1"/>
                        <a:pt x="10" y="0"/>
                      </a:cubicBezTo>
                      <a:cubicBezTo>
                        <a:pt x="17" y="0"/>
                        <a:pt x="20"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5" name="Freeform 439">
                  <a:extLst>
                    <a:ext uri="{FF2B5EF4-FFF2-40B4-BE49-F238E27FC236}">
                      <a16:creationId xmlns:a16="http://schemas.microsoft.com/office/drawing/2014/main" id="{181877EC-7E40-46B0-B182-03F29B0841F5}"/>
                    </a:ext>
                  </a:extLst>
                </p:cNvPr>
                <p:cNvSpPr>
                  <a:spLocks/>
                </p:cNvSpPr>
                <p:nvPr/>
              </p:nvSpPr>
              <p:spPr bwMode="auto">
                <a:xfrm>
                  <a:off x="4809" y="2304"/>
                  <a:ext cx="31" cy="34"/>
                </a:xfrm>
                <a:custGeom>
                  <a:avLst/>
                  <a:gdLst>
                    <a:gd name="T0" fmla="*/ 20 w 21"/>
                    <a:gd name="T1" fmla="*/ 10 h 23"/>
                    <a:gd name="T2" fmla="*/ 5 w 21"/>
                    <a:gd name="T3" fmla="*/ 17 h 23"/>
                    <a:gd name="T4" fmla="*/ 12 w 21"/>
                    <a:gd name="T5" fmla="*/ 0 h 23"/>
                    <a:gd name="T6" fmla="*/ 20 w 21"/>
                    <a:gd name="T7" fmla="*/ 10 h 23"/>
                  </a:gdLst>
                  <a:ahLst/>
                  <a:cxnLst>
                    <a:cxn ang="0">
                      <a:pos x="T0" y="T1"/>
                    </a:cxn>
                    <a:cxn ang="0">
                      <a:pos x="T2" y="T3"/>
                    </a:cxn>
                    <a:cxn ang="0">
                      <a:pos x="T4" y="T5"/>
                    </a:cxn>
                    <a:cxn ang="0">
                      <a:pos x="T6" y="T7"/>
                    </a:cxn>
                  </a:cxnLst>
                  <a:rect l="0" t="0" r="r" b="b"/>
                  <a:pathLst>
                    <a:path w="21" h="23">
                      <a:moveTo>
                        <a:pt x="20" y="10"/>
                      </a:moveTo>
                      <a:cubicBezTo>
                        <a:pt x="20" y="19"/>
                        <a:pt x="10" y="23"/>
                        <a:pt x="5" y="17"/>
                      </a:cubicBezTo>
                      <a:cubicBezTo>
                        <a:pt x="0" y="11"/>
                        <a:pt x="3" y="1"/>
                        <a:pt x="12" y="0"/>
                      </a:cubicBezTo>
                      <a:cubicBezTo>
                        <a:pt x="18" y="0"/>
                        <a:pt x="21"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6" name="Freeform 440">
                  <a:extLst>
                    <a:ext uri="{FF2B5EF4-FFF2-40B4-BE49-F238E27FC236}">
                      <a16:creationId xmlns:a16="http://schemas.microsoft.com/office/drawing/2014/main" id="{894D5218-5A51-4CA2-A82E-FE225D562E76}"/>
                    </a:ext>
                  </a:extLst>
                </p:cNvPr>
                <p:cNvSpPr>
                  <a:spLocks/>
                </p:cNvSpPr>
                <p:nvPr/>
              </p:nvSpPr>
              <p:spPr bwMode="auto">
                <a:xfrm>
                  <a:off x="4853" y="2384"/>
                  <a:ext cx="27" cy="32"/>
                </a:xfrm>
                <a:custGeom>
                  <a:avLst/>
                  <a:gdLst>
                    <a:gd name="T0" fmla="*/ 19 w 19"/>
                    <a:gd name="T1" fmla="*/ 10 h 22"/>
                    <a:gd name="T2" fmla="*/ 4 w 19"/>
                    <a:gd name="T3" fmla="*/ 16 h 22"/>
                    <a:gd name="T4" fmla="*/ 11 w 19"/>
                    <a:gd name="T5" fmla="*/ 0 h 22"/>
                    <a:gd name="T6" fmla="*/ 19 w 19"/>
                    <a:gd name="T7" fmla="*/ 10 h 22"/>
                  </a:gdLst>
                  <a:ahLst/>
                  <a:cxnLst>
                    <a:cxn ang="0">
                      <a:pos x="T0" y="T1"/>
                    </a:cxn>
                    <a:cxn ang="0">
                      <a:pos x="T2" y="T3"/>
                    </a:cxn>
                    <a:cxn ang="0">
                      <a:pos x="T4" y="T5"/>
                    </a:cxn>
                    <a:cxn ang="0">
                      <a:pos x="T6" y="T7"/>
                    </a:cxn>
                  </a:cxnLst>
                  <a:rect l="0" t="0" r="r" b="b"/>
                  <a:pathLst>
                    <a:path w="19" h="22">
                      <a:moveTo>
                        <a:pt x="19" y="10"/>
                      </a:moveTo>
                      <a:cubicBezTo>
                        <a:pt x="18" y="18"/>
                        <a:pt x="8" y="22"/>
                        <a:pt x="4" y="16"/>
                      </a:cubicBezTo>
                      <a:cubicBezTo>
                        <a:pt x="0" y="11"/>
                        <a:pt x="3" y="2"/>
                        <a:pt x="11" y="0"/>
                      </a:cubicBezTo>
                      <a:cubicBezTo>
                        <a:pt x="17" y="0"/>
                        <a:pt x="19"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7" name="Freeform 441">
                  <a:extLst>
                    <a:ext uri="{FF2B5EF4-FFF2-40B4-BE49-F238E27FC236}">
                      <a16:creationId xmlns:a16="http://schemas.microsoft.com/office/drawing/2014/main" id="{ACBD4DA3-9764-4920-9640-C4CB51D3BDB8}"/>
                    </a:ext>
                  </a:extLst>
                </p:cNvPr>
                <p:cNvSpPr>
                  <a:spLocks/>
                </p:cNvSpPr>
                <p:nvPr/>
              </p:nvSpPr>
              <p:spPr bwMode="auto">
                <a:xfrm>
                  <a:off x="4850" y="2439"/>
                  <a:ext cx="27" cy="30"/>
                </a:xfrm>
                <a:custGeom>
                  <a:avLst/>
                  <a:gdLst>
                    <a:gd name="T0" fmla="*/ 18 w 19"/>
                    <a:gd name="T1" fmla="*/ 9 h 21"/>
                    <a:gd name="T2" fmla="*/ 3 w 19"/>
                    <a:gd name="T3" fmla="*/ 15 h 21"/>
                    <a:gd name="T4" fmla="*/ 11 w 19"/>
                    <a:gd name="T5" fmla="*/ 0 h 21"/>
                    <a:gd name="T6" fmla="*/ 18 w 19"/>
                    <a:gd name="T7" fmla="*/ 9 h 21"/>
                  </a:gdLst>
                  <a:ahLst/>
                  <a:cxnLst>
                    <a:cxn ang="0">
                      <a:pos x="T0" y="T1"/>
                    </a:cxn>
                    <a:cxn ang="0">
                      <a:pos x="T2" y="T3"/>
                    </a:cxn>
                    <a:cxn ang="0">
                      <a:pos x="T4" y="T5"/>
                    </a:cxn>
                    <a:cxn ang="0">
                      <a:pos x="T6" y="T7"/>
                    </a:cxn>
                  </a:cxnLst>
                  <a:rect l="0" t="0" r="r" b="b"/>
                  <a:pathLst>
                    <a:path w="19" h="21">
                      <a:moveTo>
                        <a:pt x="18" y="9"/>
                      </a:moveTo>
                      <a:cubicBezTo>
                        <a:pt x="17" y="17"/>
                        <a:pt x="8" y="21"/>
                        <a:pt x="3" y="15"/>
                      </a:cubicBezTo>
                      <a:cubicBezTo>
                        <a:pt x="0" y="10"/>
                        <a:pt x="3" y="1"/>
                        <a:pt x="11" y="0"/>
                      </a:cubicBezTo>
                      <a:cubicBezTo>
                        <a:pt x="17" y="0"/>
                        <a:pt x="19"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8" name="Freeform 442">
                  <a:extLst>
                    <a:ext uri="{FF2B5EF4-FFF2-40B4-BE49-F238E27FC236}">
                      <a16:creationId xmlns:a16="http://schemas.microsoft.com/office/drawing/2014/main" id="{56561B40-1EB1-4133-AC8D-E45217624617}"/>
                    </a:ext>
                  </a:extLst>
                </p:cNvPr>
                <p:cNvSpPr>
                  <a:spLocks/>
                </p:cNvSpPr>
                <p:nvPr/>
              </p:nvSpPr>
              <p:spPr bwMode="auto">
                <a:xfrm>
                  <a:off x="4854" y="2327"/>
                  <a:ext cx="27" cy="34"/>
                </a:xfrm>
                <a:custGeom>
                  <a:avLst/>
                  <a:gdLst>
                    <a:gd name="T0" fmla="*/ 19 w 19"/>
                    <a:gd name="T1" fmla="*/ 11 h 23"/>
                    <a:gd name="T2" fmla="*/ 4 w 19"/>
                    <a:gd name="T3" fmla="*/ 17 h 23"/>
                    <a:gd name="T4" fmla="*/ 10 w 19"/>
                    <a:gd name="T5" fmla="*/ 1 h 23"/>
                    <a:gd name="T6" fmla="*/ 19 w 19"/>
                    <a:gd name="T7" fmla="*/ 11 h 23"/>
                  </a:gdLst>
                  <a:ahLst/>
                  <a:cxnLst>
                    <a:cxn ang="0">
                      <a:pos x="T0" y="T1"/>
                    </a:cxn>
                    <a:cxn ang="0">
                      <a:pos x="T2" y="T3"/>
                    </a:cxn>
                    <a:cxn ang="0">
                      <a:pos x="T4" y="T5"/>
                    </a:cxn>
                    <a:cxn ang="0">
                      <a:pos x="T6" y="T7"/>
                    </a:cxn>
                  </a:cxnLst>
                  <a:rect l="0" t="0" r="r" b="b"/>
                  <a:pathLst>
                    <a:path w="19" h="23">
                      <a:moveTo>
                        <a:pt x="19" y="11"/>
                      </a:moveTo>
                      <a:cubicBezTo>
                        <a:pt x="18" y="19"/>
                        <a:pt x="9" y="23"/>
                        <a:pt x="4" y="17"/>
                      </a:cubicBezTo>
                      <a:cubicBezTo>
                        <a:pt x="0" y="12"/>
                        <a:pt x="3" y="2"/>
                        <a:pt x="10" y="1"/>
                      </a:cubicBezTo>
                      <a:cubicBezTo>
                        <a:pt x="17" y="0"/>
                        <a:pt x="19" y="6"/>
                        <a:pt x="19"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29" name="Freeform 443">
                  <a:extLst>
                    <a:ext uri="{FF2B5EF4-FFF2-40B4-BE49-F238E27FC236}">
                      <a16:creationId xmlns:a16="http://schemas.microsoft.com/office/drawing/2014/main" id="{5D703500-5EF3-4351-B337-F7275B78CDA0}"/>
                    </a:ext>
                  </a:extLst>
                </p:cNvPr>
                <p:cNvSpPr>
                  <a:spLocks/>
                </p:cNvSpPr>
                <p:nvPr/>
              </p:nvSpPr>
              <p:spPr bwMode="auto">
                <a:xfrm>
                  <a:off x="4890" y="2352"/>
                  <a:ext cx="28" cy="33"/>
                </a:xfrm>
                <a:custGeom>
                  <a:avLst/>
                  <a:gdLst>
                    <a:gd name="T0" fmla="*/ 19 w 19"/>
                    <a:gd name="T1" fmla="*/ 10 h 23"/>
                    <a:gd name="T2" fmla="*/ 4 w 19"/>
                    <a:gd name="T3" fmla="*/ 17 h 23"/>
                    <a:gd name="T4" fmla="*/ 11 w 19"/>
                    <a:gd name="T5" fmla="*/ 0 h 23"/>
                    <a:gd name="T6" fmla="*/ 19 w 19"/>
                    <a:gd name="T7" fmla="*/ 10 h 23"/>
                  </a:gdLst>
                  <a:ahLst/>
                  <a:cxnLst>
                    <a:cxn ang="0">
                      <a:pos x="T0" y="T1"/>
                    </a:cxn>
                    <a:cxn ang="0">
                      <a:pos x="T2" y="T3"/>
                    </a:cxn>
                    <a:cxn ang="0">
                      <a:pos x="T4" y="T5"/>
                    </a:cxn>
                    <a:cxn ang="0">
                      <a:pos x="T6" y="T7"/>
                    </a:cxn>
                  </a:cxnLst>
                  <a:rect l="0" t="0" r="r" b="b"/>
                  <a:pathLst>
                    <a:path w="19" h="23">
                      <a:moveTo>
                        <a:pt x="19" y="10"/>
                      </a:moveTo>
                      <a:cubicBezTo>
                        <a:pt x="17" y="18"/>
                        <a:pt x="8" y="23"/>
                        <a:pt x="4" y="17"/>
                      </a:cubicBezTo>
                      <a:cubicBezTo>
                        <a:pt x="0" y="12"/>
                        <a:pt x="3" y="2"/>
                        <a:pt x="11" y="0"/>
                      </a:cubicBezTo>
                      <a:cubicBezTo>
                        <a:pt x="17" y="0"/>
                        <a:pt x="19"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0" name="Freeform 444">
                  <a:extLst>
                    <a:ext uri="{FF2B5EF4-FFF2-40B4-BE49-F238E27FC236}">
                      <a16:creationId xmlns:a16="http://schemas.microsoft.com/office/drawing/2014/main" id="{F76A09F6-8D30-41DE-B953-AB5D03217A93}"/>
                    </a:ext>
                  </a:extLst>
                </p:cNvPr>
                <p:cNvSpPr>
                  <a:spLocks/>
                </p:cNvSpPr>
                <p:nvPr/>
              </p:nvSpPr>
              <p:spPr bwMode="auto">
                <a:xfrm>
                  <a:off x="4887" y="2407"/>
                  <a:ext cx="28" cy="32"/>
                </a:xfrm>
                <a:custGeom>
                  <a:avLst/>
                  <a:gdLst>
                    <a:gd name="T0" fmla="*/ 19 w 19"/>
                    <a:gd name="T1" fmla="*/ 10 h 22"/>
                    <a:gd name="T2" fmla="*/ 4 w 19"/>
                    <a:gd name="T3" fmla="*/ 16 h 22"/>
                    <a:gd name="T4" fmla="*/ 11 w 19"/>
                    <a:gd name="T5" fmla="*/ 1 h 22"/>
                    <a:gd name="T6" fmla="*/ 19 w 19"/>
                    <a:gd name="T7" fmla="*/ 10 h 22"/>
                  </a:gdLst>
                  <a:ahLst/>
                  <a:cxnLst>
                    <a:cxn ang="0">
                      <a:pos x="T0" y="T1"/>
                    </a:cxn>
                    <a:cxn ang="0">
                      <a:pos x="T2" y="T3"/>
                    </a:cxn>
                    <a:cxn ang="0">
                      <a:pos x="T4" y="T5"/>
                    </a:cxn>
                    <a:cxn ang="0">
                      <a:pos x="T6" y="T7"/>
                    </a:cxn>
                  </a:cxnLst>
                  <a:rect l="0" t="0" r="r" b="b"/>
                  <a:pathLst>
                    <a:path w="19" h="22">
                      <a:moveTo>
                        <a:pt x="19" y="10"/>
                      </a:moveTo>
                      <a:cubicBezTo>
                        <a:pt x="17" y="18"/>
                        <a:pt x="8" y="22"/>
                        <a:pt x="4" y="16"/>
                      </a:cubicBezTo>
                      <a:cubicBezTo>
                        <a:pt x="0" y="11"/>
                        <a:pt x="3" y="2"/>
                        <a:pt x="11" y="1"/>
                      </a:cubicBezTo>
                      <a:cubicBezTo>
                        <a:pt x="17" y="0"/>
                        <a:pt x="19"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1" name="Freeform 445">
                  <a:extLst>
                    <a:ext uri="{FF2B5EF4-FFF2-40B4-BE49-F238E27FC236}">
                      <a16:creationId xmlns:a16="http://schemas.microsoft.com/office/drawing/2014/main" id="{BC8D0944-5906-4AC2-A546-2E326EA6562D}"/>
                    </a:ext>
                  </a:extLst>
                </p:cNvPr>
                <p:cNvSpPr>
                  <a:spLocks/>
                </p:cNvSpPr>
                <p:nvPr/>
              </p:nvSpPr>
              <p:spPr bwMode="auto">
                <a:xfrm>
                  <a:off x="4889" y="2238"/>
                  <a:ext cx="29" cy="33"/>
                </a:xfrm>
                <a:custGeom>
                  <a:avLst/>
                  <a:gdLst>
                    <a:gd name="T0" fmla="*/ 19 w 20"/>
                    <a:gd name="T1" fmla="*/ 10 h 23"/>
                    <a:gd name="T2" fmla="*/ 5 w 20"/>
                    <a:gd name="T3" fmla="*/ 18 h 23"/>
                    <a:gd name="T4" fmla="*/ 11 w 20"/>
                    <a:gd name="T5" fmla="*/ 0 h 23"/>
                    <a:gd name="T6" fmla="*/ 19 w 20"/>
                    <a:gd name="T7" fmla="*/ 10 h 23"/>
                  </a:gdLst>
                  <a:ahLst/>
                  <a:cxnLst>
                    <a:cxn ang="0">
                      <a:pos x="T0" y="T1"/>
                    </a:cxn>
                    <a:cxn ang="0">
                      <a:pos x="T2" y="T3"/>
                    </a:cxn>
                    <a:cxn ang="0">
                      <a:pos x="T4" y="T5"/>
                    </a:cxn>
                    <a:cxn ang="0">
                      <a:pos x="T6" y="T7"/>
                    </a:cxn>
                  </a:cxnLst>
                  <a:rect l="0" t="0" r="r" b="b"/>
                  <a:pathLst>
                    <a:path w="20" h="23">
                      <a:moveTo>
                        <a:pt x="19" y="10"/>
                      </a:moveTo>
                      <a:cubicBezTo>
                        <a:pt x="19" y="18"/>
                        <a:pt x="11" y="23"/>
                        <a:pt x="5" y="18"/>
                      </a:cubicBezTo>
                      <a:cubicBezTo>
                        <a:pt x="0" y="13"/>
                        <a:pt x="3" y="1"/>
                        <a:pt x="11" y="0"/>
                      </a:cubicBezTo>
                      <a:cubicBezTo>
                        <a:pt x="17" y="0"/>
                        <a:pt x="20"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2" name="Freeform 446">
                  <a:extLst>
                    <a:ext uri="{FF2B5EF4-FFF2-40B4-BE49-F238E27FC236}">
                      <a16:creationId xmlns:a16="http://schemas.microsoft.com/office/drawing/2014/main" id="{177ED6ED-65B7-40A0-AA0C-4DEE874B1CB1}"/>
                    </a:ext>
                  </a:extLst>
                </p:cNvPr>
                <p:cNvSpPr>
                  <a:spLocks/>
                </p:cNvSpPr>
                <p:nvPr/>
              </p:nvSpPr>
              <p:spPr bwMode="auto">
                <a:xfrm>
                  <a:off x="4890" y="2295"/>
                  <a:ext cx="28" cy="34"/>
                </a:xfrm>
                <a:custGeom>
                  <a:avLst/>
                  <a:gdLst>
                    <a:gd name="T0" fmla="*/ 19 w 19"/>
                    <a:gd name="T1" fmla="*/ 10 h 23"/>
                    <a:gd name="T2" fmla="*/ 4 w 19"/>
                    <a:gd name="T3" fmla="*/ 17 h 23"/>
                    <a:gd name="T4" fmla="*/ 11 w 19"/>
                    <a:gd name="T5" fmla="*/ 0 h 23"/>
                    <a:gd name="T6" fmla="*/ 19 w 19"/>
                    <a:gd name="T7" fmla="*/ 10 h 23"/>
                  </a:gdLst>
                  <a:ahLst/>
                  <a:cxnLst>
                    <a:cxn ang="0">
                      <a:pos x="T0" y="T1"/>
                    </a:cxn>
                    <a:cxn ang="0">
                      <a:pos x="T2" y="T3"/>
                    </a:cxn>
                    <a:cxn ang="0">
                      <a:pos x="T4" y="T5"/>
                    </a:cxn>
                    <a:cxn ang="0">
                      <a:pos x="T6" y="T7"/>
                    </a:cxn>
                  </a:cxnLst>
                  <a:rect l="0" t="0" r="r" b="b"/>
                  <a:pathLst>
                    <a:path w="19" h="23">
                      <a:moveTo>
                        <a:pt x="19" y="10"/>
                      </a:moveTo>
                      <a:cubicBezTo>
                        <a:pt x="18" y="19"/>
                        <a:pt x="9" y="23"/>
                        <a:pt x="4" y="17"/>
                      </a:cubicBezTo>
                      <a:cubicBezTo>
                        <a:pt x="0" y="12"/>
                        <a:pt x="3" y="2"/>
                        <a:pt x="11" y="0"/>
                      </a:cubicBezTo>
                      <a:cubicBezTo>
                        <a:pt x="17" y="0"/>
                        <a:pt x="19"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3" name="Freeform 447">
                  <a:extLst>
                    <a:ext uri="{FF2B5EF4-FFF2-40B4-BE49-F238E27FC236}">
                      <a16:creationId xmlns:a16="http://schemas.microsoft.com/office/drawing/2014/main" id="{9EC9D733-0028-4303-9F05-93E3302DC939}"/>
                    </a:ext>
                  </a:extLst>
                </p:cNvPr>
                <p:cNvSpPr>
                  <a:spLocks/>
                </p:cNvSpPr>
                <p:nvPr/>
              </p:nvSpPr>
              <p:spPr bwMode="auto">
                <a:xfrm>
                  <a:off x="4234" y="2171"/>
                  <a:ext cx="30" cy="32"/>
                </a:xfrm>
                <a:custGeom>
                  <a:avLst/>
                  <a:gdLst>
                    <a:gd name="T0" fmla="*/ 21 w 21"/>
                    <a:gd name="T1" fmla="*/ 11 h 22"/>
                    <a:gd name="T2" fmla="*/ 5 w 21"/>
                    <a:gd name="T3" fmla="*/ 16 h 22"/>
                    <a:gd name="T4" fmla="*/ 12 w 21"/>
                    <a:gd name="T5" fmla="*/ 0 h 22"/>
                    <a:gd name="T6" fmla="*/ 21 w 21"/>
                    <a:gd name="T7" fmla="*/ 11 h 22"/>
                  </a:gdLst>
                  <a:ahLst/>
                  <a:cxnLst>
                    <a:cxn ang="0">
                      <a:pos x="T0" y="T1"/>
                    </a:cxn>
                    <a:cxn ang="0">
                      <a:pos x="T2" y="T3"/>
                    </a:cxn>
                    <a:cxn ang="0">
                      <a:pos x="T4" y="T5"/>
                    </a:cxn>
                    <a:cxn ang="0">
                      <a:pos x="T6" y="T7"/>
                    </a:cxn>
                  </a:cxnLst>
                  <a:rect l="0" t="0" r="r" b="b"/>
                  <a:pathLst>
                    <a:path w="21" h="22">
                      <a:moveTo>
                        <a:pt x="21" y="11"/>
                      </a:moveTo>
                      <a:cubicBezTo>
                        <a:pt x="20" y="19"/>
                        <a:pt x="11" y="22"/>
                        <a:pt x="5" y="16"/>
                      </a:cubicBezTo>
                      <a:cubicBezTo>
                        <a:pt x="0" y="10"/>
                        <a:pt x="4" y="0"/>
                        <a:pt x="12" y="0"/>
                      </a:cubicBezTo>
                      <a:cubicBezTo>
                        <a:pt x="19" y="1"/>
                        <a:pt x="21" y="7"/>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4" name="Freeform 448">
                  <a:extLst>
                    <a:ext uri="{FF2B5EF4-FFF2-40B4-BE49-F238E27FC236}">
                      <a16:creationId xmlns:a16="http://schemas.microsoft.com/office/drawing/2014/main" id="{9EFD4C7A-60BA-4308-864B-781D11289873}"/>
                    </a:ext>
                  </a:extLst>
                </p:cNvPr>
                <p:cNvSpPr>
                  <a:spLocks/>
                </p:cNvSpPr>
                <p:nvPr/>
              </p:nvSpPr>
              <p:spPr bwMode="auto">
                <a:xfrm>
                  <a:off x="4234" y="2229"/>
                  <a:ext cx="30" cy="32"/>
                </a:xfrm>
                <a:custGeom>
                  <a:avLst/>
                  <a:gdLst>
                    <a:gd name="T0" fmla="*/ 20 w 21"/>
                    <a:gd name="T1" fmla="*/ 11 h 22"/>
                    <a:gd name="T2" fmla="*/ 5 w 21"/>
                    <a:gd name="T3" fmla="*/ 16 h 22"/>
                    <a:gd name="T4" fmla="*/ 11 w 21"/>
                    <a:gd name="T5" fmla="*/ 0 h 22"/>
                    <a:gd name="T6" fmla="*/ 20 w 21"/>
                    <a:gd name="T7" fmla="*/ 11 h 22"/>
                  </a:gdLst>
                  <a:ahLst/>
                  <a:cxnLst>
                    <a:cxn ang="0">
                      <a:pos x="T0" y="T1"/>
                    </a:cxn>
                    <a:cxn ang="0">
                      <a:pos x="T2" y="T3"/>
                    </a:cxn>
                    <a:cxn ang="0">
                      <a:pos x="T4" y="T5"/>
                    </a:cxn>
                    <a:cxn ang="0">
                      <a:pos x="T6" y="T7"/>
                    </a:cxn>
                  </a:cxnLst>
                  <a:rect l="0" t="0" r="r" b="b"/>
                  <a:pathLst>
                    <a:path w="21" h="22">
                      <a:moveTo>
                        <a:pt x="20" y="11"/>
                      </a:moveTo>
                      <a:cubicBezTo>
                        <a:pt x="19" y="19"/>
                        <a:pt x="10" y="22"/>
                        <a:pt x="5" y="16"/>
                      </a:cubicBezTo>
                      <a:cubicBezTo>
                        <a:pt x="0" y="10"/>
                        <a:pt x="2" y="0"/>
                        <a:pt x="11" y="0"/>
                      </a:cubicBezTo>
                      <a:cubicBezTo>
                        <a:pt x="18" y="0"/>
                        <a:pt x="21" y="7"/>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5" name="Freeform 449">
                  <a:extLst>
                    <a:ext uri="{FF2B5EF4-FFF2-40B4-BE49-F238E27FC236}">
                      <a16:creationId xmlns:a16="http://schemas.microsoft.com/office/drawing/2014/main" id="{4BF93E95-1E18-4B15-B2A3-F774ACDF1C78}"/>
                    </a:ext>
                  </a:extLst>
                </p:cNvPr>
                <p:cNvSpPr>
                  <a:spLocks/>
                </p:cNvSpPr>
                <p:nvPr/>
              </p:nvSpPr>
              <p:spPr bwMode="auto">
                <a:xfrm>
                  <a:off x="4241" y="2058"/>
                  <a:ext cx="30" cy="32"/>
                </a:xfrm>
                <a:custGeom>
                  <a:avLst/>
                  <a:gdLst>
                    <a:gd name="T0" fmla="*/ 20 w 21"/>
                    <a:gd name="T1" fmla="*/ 11 h 22"/>
                    <a:gd name="T2" fmla="*/ 4 w 21"/>
                    <a:gd name="T3" fmla="*/ 15 h 22"/>
                    <a:gd name="T4" fmla="*/ 12 w 21"/>
                    <a:gd name="T5" fmla="*/ 0 h 22"/>
                    <a:gd name="T6" fmla="*/ 20 w 21"/>
                    <a:gd name="T7" fmla="*/ 11 h 22"/>
                  </a:gdLst>
                  <a:ahLst/>
                  <a:cxnLst>
                    <a:cxn ang="0">
                      <a:pos x="T0" y="T1"/>
                    </a:cxn>
                    <a:cxn ang="0">
                      <a:pos x="T2" y="T3"/>
                    </a:cxn>
                    <a:cxn ang="0">
                      <a:pos x="T4" y="T5"/>
                    </a:cxn>
                    <a:cxn ang="0">
                      <a:pos x="T6" y="T7"/>
                    </a:cxn>
                  </a:cxnLst>
                  <a:rect l="0" t="0" r="r" b="b"/>
                  <a:pathLst>
                    <a:path w="21" h="22">
                      <a:moveTo>
                        <a:pt x="20" y="11"/>
                      </a:moveTo>
                      <a:cubicBezTo>
                        <a:pt x="18" y="19"/>
                        <a:pt x="8" y="22"/>
                        <a:pt x="4" y="15"/>
                      </a:cubicBezTo>
                      <a:cubicBezTo>
                        <a:pt x="0" y="9"/>
                        <a:pt x="4" y="0"/>
                        <a:pt x="12" y="0"/>
                      </a:cubicBezTo>
                      <a:cubicBezTo>
                        <a:pt x="19" y="0"/>
                        <a:pt x="21" y="6"/>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6" name="Freeform 450">
                  <a:extLst>
                    <a:ext uri="{FF2B5EF4-FFF2-40B4-BE49-F238E27FC236}">
                      <a16:creationId xmlns:a16="http://schemas.microsoft.com/office/drawing/2014/main" id="{09B85679-1B71-43B1-A05D-DD6215E4AA4A}"/>
                    </a:ext>
                  </a:extLst>
                </p:cNvPr>
                <p:cNvSpPr>
                  <a:spLocks/>
                </p:cNvSpPr>
                <p:nvPr/>
              </p:nvSpPr>
              <p:spPr bwMode="auto">
                <a:xfrm>
                  <a:off x="4236" y="2113"/>
                  <a:ext cx="31" cy="33"/>
                </a:xfrm>
                <a:custGeom>
                  <a:avLst/>
                  <a:gdLst>
                    <a:gd name="T0" fmla="*/ 20 w 21"/>
                    <a:gd name="T1" fmla="*/ 12 h 23"/>
                    <a:gd name="T2" fmla="*/ 5 w 21"/>
                    <a:gd name="T3" fmla="*/ 17 h 23"/>
                    <a:gd name="T4" fmla="*/ 12 w 21"/>
                    <a:gd name="T5" fmla="*/ 0 h 23"/>
                    <a:gd name="T6" fmla="*/ 20 w 21"/>
                    <a:gd name="T7" fmla="*/ 12 h 23"/>
                  </a:gdLst>
                  <a:ahLst/>
                  <a:cxnLst>
                    <a:cxn ang="0">
                      <a:pos x="T0" y="T1"/>
                    </a:cxn>
                    <a:cxn ang="0">
                      <a:pos x="T2" y="T3"/>
                    </a:cxn>
                    <a:cxn ang="0">
                      <a:pos x="T4" y="T5"/>
                    </a:cxn>
                    <a:cxn ang="0">
                      <a:pos x="T6" y="T7"/>
                    </a:cxn>
                  </a:cxnLst>
                  <a:rect l="0" t="0" r="r" b="b"/>
                  <a:pathLst>
                    <a:path w="21" h="23">
                      <a:moveTo>
                        <a:pt x="20" y="12"/>
                      </a:moveTo>
                      <a:cubicBezTo>
                        <a:pt x="19" y="20"/>
                        <a:pt x="10" y="23"/>
                        <a:pt x="5" y="17"/>
                      </a:cubicBezTo>
                      <a:cubicBezTo>
                        <a:pt x="0" y="11"/>
                        <a:pt x="4" y="0"/>
                        <a:pt x="12" y="0"/>
                      </a:cubicBezTo>
                      <a:cubicBezTo>
                        <a:pt x="19" y="1"/>
                        <a:pt x="21" y="7"/>
                        <a:pt x="20"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7" name="Freeform 451">
                  <a:extLst>
                    <a:ext uri="{FF2B5EF4-FFF2-40B4-BE49-F238E27FC236}">
                      <a16:creationId xmlns:a16="http://schemas.microsoft.com/office/drawing/2014/main" id="{91DD28B4-AC5C-4262-8D5A-410DB3DF3E61}"/>
                    </a:ext>
                  </a:extLst>
                </p:cNvPr>
                <p:cNvSpPr>
                  <a:spLocks/>
                </p:cNvSpPr>
                <p:nvPr/>
              </p:nvSpPr>
              <p:spPr bwMode="auto">
                <a:xfrm>
                  <a:off x="4254" y="1948"/>
                  <a:ext cx="27" cy="30"/>
                </a:xfrm>
                <a:custGeom>
                  <a:avLst/>
                  <a:gdLst>
                    <a:gd name="T0" fmla="*/ 18 w 19"/>
                    <a:gd name="T1" fmla="*/ 10 h 21"/>
                    <a:gd name="T2" fmla="*/ 3 w 19"/>
                    <a:gd name="T3" fmla="*/ 15 h 21"/>
                    <a:gd name="T4" fmla="*/ 11 w 19"/>
                    <a:gd name="T5" fmla="*/ 0 h 21"/>
                    <a:gd name="T6" fmla="*/ 18 w 19"/>
                    <a:gd name="T7" fmla="*/ 10 h 21"/>
                  </a:gdLst>
                  <a:ahLst/>
                  <a:cxnLst>
                    <a:cxn ang="0">
                      <a:pos x="T0" y="T1"/>
                    </a:cxn>
                    <a:cxn ang="0">
                      <a:pos x="T2" y="T3"/>
                    </a:cxn>
                    <a:cxn ang="0">
                      <a:pos x="T4" y="T5"/>
                    </a:cxn>
                    <a:cxn ang="0">
                      <a:pos x="T6" y="T7"/>
                    </a:cxn>
                  </a:cxnLst>
                  <a:rect l="0" t="0" r="r" b="b"/>
                  <a:pathLst>
                    <a:path w="19" h="21">
                      <a:moveTo>
                        <a:pt x="18" y="10"/>
                      </a:moveTo>
                      <a:cubicBezTo>
                        <a:pt x="17" y="18"/>
                        <a:pt x="7" y="21"/>
                        <a:pt x="3" y="15"/>
                      </a:cubicBezTo>
                      <a:cubicBezTo>
                        <a:pt x="0" y="9"/>
                        <a:pt x="4" y="0"/>
                        <a:pt x="11" y="0"/>
                      </a:cubicBezTo>
                      <a:cubicBezTo>
                        <a:pt x="18" y="0"/>
                        <a:pt x="19"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8" name="Freeform 452">
                  <a:extLst>
                    <a:ext uri="{FF2B5EF4-FFF2-40B4-BE49-F238E27FC236}">
                      <a16:creationId xmlns:a16="http://schemas.microsoft.com/office/drawing/2014/main" id="{9CC3ED08-D5B6-4A27-B0CE-B4466BD65C90}"/>
                    </a:ext>
                  </a:extLst>
                </p:cNvPr>
                <p:cNvSpPr>
                  <a:spLocks/>
                </p:cNvSpPr>
                <p:nvPr/>
              </p:nvSpPr>
              <p:spPr bwMode="auto">
                <a:xfrm>
                  <a:off x="4247" y="2001"/>
                  <a:ext cx="29" cy="32"/>
                </a:xfrm>
                <a:custGeom>
                  <a:avLst/>
                  <a:gdLst>
                    <a:gd name="T0" fmla="*/ 19 w 20"/>
                    <a:gd name="T1" fmla="*/ 11 h 22"/>
                    <a:gd name="T2" fmla="*/ 4 w 20"/>
                    <a:gd name="T3" fmla="*/ 15 h 22"/>
                    <a:gd name="T4" fmla="*/ 12 w 20"/>
                    <a:gd name="T5" fmla="*/ 0 h 22"/>
                    <a:gd name="T6" fmla="*/ 19 w 20"/>
                    <a:gd name="T7" fmla="*/ 11 h 22"/>
                  </a:gdLst>
                  <a:ahLst/>
                  <a:cxnLst>
                    <a:cxn ang="0">
                      <a:pos x="T0" y="T1"/>
                    </a:cxn>
                    <a:cxn ang="0">
                      <a:pos x="T2" y="T3"/>
                    </a:cxn>
                    <a:cxn ang="0">
                      <a:pos x="T4" y="T5"/>
                    </a:cxn>
                    <a:cxn ang="0">
                      <a:pos x="T6" y="T7"/>
                    </a:cxn>
                  </a:cxnLst>
                  <a:rect l="0" t="0" r="r" b="b"/>
                  <a:pathLst>
                    <a:path w="20" h="22">
                      <a:moveTo>
                        <a:pt x="19" y="11"/>
                      </a:moveTo>
                      <a:cubicBezTo>
                        <a:pt x="18" y="19"/>
                        <a:pt x="8" y="22"/>
                        <a:pt x="4" y="15"/>
                      </a:cubicBezTo>
                      <a:cubicBezTo>
                        <a:pt x="0" y="10"/>
                        <a:pt x="4" y="0"/>
                        <a:pt x="12" y="0"/>
                      </a:cubicBezTo>
                      <a:cubicBezTo>
                        <a:pt x="18" y="1"/>
                        <a:pt x="20" y="7"/>
                        <a:pt x="19"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39" name="Freeform 453">
                  <a:extLst>
                    <a:ext uri="{FF2B5EF4-FFF2-40B4-BE49-F238E27FC236}">
                      <a16:creationId xmlns:a16="http://schemas.microsoft.com/office/drawing/2014/main" id="{DF2C34D9-329A-4A0C-A9A0-580E18007C3F}"/>
                    </a:ext>
                  </a:extLst>
                </p:cNvPr>
                <p:cNvSpPr>
                  <a:spLocks/>
                </p:cNvSpPr>
                <p:nvPr/>
              </p:nvSpPr>
              <p:spPr bwMode="auto">
                <a:xfrm>
                  <a:off x="4274" y="2143"/>
                  <a:ext cx="30" cy="34"/>
                </a:xfrm>
                <a:custGeom>
                  <a:avLst/>
                  <a:gdLst>
                    <a:gd name="T0" fmla="*/ 21 w 21"/>
                    <a:gd name="T1" fmla="*/ 11 h 23"/>
                    <a:gd name="T2" fmla="*/ 4 w 21"/>
                    <a:gd name="T3" fmla="*/ 16 h 23"/>
                    <a:gd name="T4" fmla="*/ 12 w 21"/>
                    <a:gd name="T5" fmla="*/ 0 h 23"/>
                    <a:gd name="T6" fmla="*/ 21 w 21"/>
                    <a:gd name="T7" fmla="*/ 11 h 23"/>
                  </a:gdLst>
                  <a:ahLst/>
                  <a:cxnLst>
                    <a:cxn ang="0">
                      <a:pos x="T0" y="T1"/>
                    </a:cxn>
                    <a:cxn ang="0">
                      <a:pos x="T2" y="T3"/>
                    </a:cxn>
                    <a:cxn ang="0">
                      <a:pos x="T4" y="T5"/>
                    </a:cxn>
                    <a:cxn ang="0">
                      <a:pos x="T6" y="T7"/>
                    </a:cxn>
                  </a:cxnLst>
                  <a:rect l="0" t="0" r="r" b="b"/>
                  <a:pathLst>
                    <a:path w="21" h="23">
                      <a:moveTo>
                        <a:pt x="21" y="11"/>
                      </a:moveTo>
                      <a:cubicBezTo>
                        <a:pt x="20" y="20"/>
                        <a:pt x="9" y="23"/>
                        <a:pt x="4" y="16"/>
                      </a:cubicBezTo>
                      <a:cubicBezTo>
                        <a:pt x="0" y="10"/>
                        <a:pt x="3" y="0"/>
                        <a:pt x="12" y="0"/>
                      </a:cubicBezTo>
                      <a:cubicBezTo>
                        <a:pt x="19" y="1"/>
                        <a:pt x="21" y="7"/>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0" name="Freeform 454">
                  <a:extLst>
                    <a:ext uri="{FF2B5EF4-FFF2-40B4-BE49-F238E27FC236}">
                      <a16:creationId xmlns:a16="http://schemas.microsoft.com/office/drawing/2014/main" id="{034F32F4-8198-4497-91E6-6B55E8E29680}"/>
                    </a:ext>
                  </a:extLst>
                </p:cNvPr>
                <p:cNvSpPr>
                  <a:spLocks/>
                </p:cNvSpPr>
                <p:nvPr/>
              </p:nvSpPr>
              <p:spPr bwMode="auto">
                <a:xfrm>
                  <a:off x="4273" y="2201"/>
                  <a:ext cx="31" cy="34"/>
                </a:xfrm>
                <a:custGeom>
                  <a:avLst/>
                  <a:gdLst>
                    <a:gd name="T0" fmla="*/ 21 w 22"/>
                    <a:gd name="T1" fmla="*/ 11 h 23"/>
                    <a:gd name="T2" fmla="*/ 5 w 22"/>
                    <a:gd name="T3" fmla="*/ 16 h 23"/>
                    <a:gd name="T4" fmla="*/ 12 w 22"/>
                    <a:gd name="T5" fmla="*/ 0 h 23"/>
                    <a:gd name="T6" fmla="*/ 21 w 22"/>
                    <a:gd name="T7" fmla="*/ 11 h 23"/>
                  </a:gdLst>
                  <a:ahLst/>
                  <a:cxnLst>
                    <a:cxn ang="0">
                      <a:pos x="T0" y="T1"/>
                    </a:cxn>
                    <a:cxn ang="0">
                      <a:pos x="T2" y="T3"/>
                    </a:cxn>
                    <a:cxn ang="0">
                      <a:pos x="T4" y="T5"/>
                    </a:cxn>
                    <a:cxn ang="0">
                      <a:pos x="T6" y="T7"/>
                    </a:cxn>
                  </a:cxnLst>
                  <a:rect l="0" t="0" r="r" b="b"/>
                  <a:pathLst>
                    <a:path w="22" h="23">
                      <a:moveTo>
                        <a:pt x="21" y="11"/>
                      </a:moveTo>
                      <a:cubicBezTo>
                        <a:pt x="20" y="20"/>
                        <a:pt x="10" y="23"/>
                        <a:pt x="5" y="16"/>
                      </a:cubicBezTo>
                      <a:cubicBezTo>
                        <a:pt x="0" y="10"/>
                        <a:pt x="3" y="0"/>
                        <a:pt x="12" y="0"/>
                      </a:cubicBezTo>
                      <a:cubicBezTo>
                        <a:pt x="19" y="0"/>
                        <a:pt x="22" y="7"/>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1" name="Freeform 455">
                  <a:extLst>
                    <a:ext uri="{FF2B5EF4-FFF2-40B4-BE49-F238E27FC236}">
                      <a16:creationId xmlns:a16="http://schemas.microsoft.com/office/drawing/2014/main" id="{2CF4EC76-C15A-40DA-92C7-5FC0F76DD559}"/>
                    </a:ext>
                  </a:extLst>
                </p:cNvPr>
                <p:cNvSpPr>
                  <a:spLocks/>
                </p:cNvSpPr>
                <p:nvPr/>
              </p:nvSpPr>
              <p:spPr bwMode="auto">
                <a:xfrm>
                  <a:off x="4281" y="2032"/>
                  <a:ext cx="31" cy="32"/>
                </a:xfrm>
                <a:custGeom>
                  <a:avLst/>
                  <a:gdLst>
                    <a:gd name="T0" fmla="*/ 20 w 21"/>
                    <a:gd name="T1" fmla="*/ 10 h 22"/>
                    <a:gd name="T2" fmla="*/ 4 w 21"/>
                    <a:gd name="T3" fmla="*/ 15 h 22"/>
                    <a:gd name="T4" fmla="*/ 12 w 21"/>
                    <a:gd name="T5" fmla="*/ 0 h 22"/>
                    <a:gd name="T6" fmla="*/ 20 w 21"/>
                    <a:gd name="T7" fmla="*/ 10 h 22"/>
                  </a:gdLst>
                  <a:ahLst/>
                  <a:cxnLst>
                    <a:cxn ang="0">
                      <a:pos x="T0" y="T1"/>
                    </a:cxn>
                    <a:cxn ang="0">
                      <a:pos x="T2" y="T3"/>
                    </a:cxn>
                    <a:cxn ang="0">
                      <a:pos x="T4" y="T5"/>
                    </a:cxn>
                    <a:cxn ang="0">
                      <a:pos x="T6" y="T7"/>
                    </a:cxn>
                  </a:cxnLst>
                  <a:rect l="0" t="0" r="r" b="b"/>
                  <a:pathLst>
                    <a:path w="21" h="22">
                      <a:moveTo>
                        <a:pt x="20" y="10"/>
                      </a:moveTo>
                      <a:cubicBezTo>
                        <a:pt x="18" y="19"/>
                        <a:pt x="8" y="22"/>
                        <a:pt x="4" y="15"/>
                      </a:cubicBezTo>
                      <a:cubicBezTo>
                        <a:pt x="0" y="9"/>
                        <a:pt x="3" y="0"/>
                        <a:pt x="12" y="0"/>
                      </a:cubicBezTo>
                      <a:cubicBezTo>
                        <a:pt x="18" y="0"/>
                        <a:pt x="21"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2" name="Freeform 456">
                  <a:extLst>
                    <a:ext uri="{FF2B5EF4-FFF2-40B4-BE49-F238E27FC236}">
                      <a16:creationId xmlns:a16="http://schemas.microsoft.com/office/drawing/2014/main" id="{E5821843-1900-46BF-B446-365273DF1095}"/>
                    </a:ext>
                  </a:extLst>
                </p:cNvPr>
                <p:cNvSpPr>
                  <a:spLocks/>
                </p:cNvSpPr>
                <p:nvPr/>
              </p:nvSpPr>
              <p:spPr bwMode="auto">
                <a:xfrm>
                  <a:off x="4277" y="2087"/>
                  <a:ext cx="30" cy="32"/>
                </a:xfrm>
                <a:custGeom>
                  <a:avLst/>
                  <a:gdLst>
                    <a:gd name="T0" fmla="*/ 20 w 21"/>
                    <a:gd name="T1" fmla="*/ 11 h 22"/>
                    <a:gd name="T2" fmla="*/ 4 w 21"/>
                    <a:gd name="T3" fmla="*/ 16 h 22"/>
                    <a:gd name="T4" fmla="*/ 12 w 21"/>
                    <a:gd name="T5" fmla="*/ 0 h 22"/>
                    <a:gd name="T6" fmla="*/ 20 w 21"/>
                    <a:gd name="T7" fmla="*/ 11 h 22"/>
                  </a:gdLst>
                  <a:ahLst/>
                  <a:cxnLst>
                    <a:cxn ang="0">
                      <a:pos x="T0" y="T1"/>
                    </a:cxn>
                    <a:cxn ang="0">
                      <a:pos x="T2" y="T3"/>
                    </a:cxn>
                    <a:cxn ang="0">
                      <a:pos x="T4" y="T5"/>
                    </a:cxn>
                    <a:cxn ang="0">
                      <a:pos x="T6" y="T7"/>
                    </a:cxn>
                  </a:cxnLst>
                  <a:rect l="0" t="0" r="r" b="b"/>
                  <a:pathLst>
                    <a:path w="21" h="22">
                      <a:moveTo>
                        <a:pt x="20" y="11"/>
                      </a:moveTo>
                      <a:cubicBezTo>
                        <a:pt x="19" y="20"/>
                        <a:pt x="9" y="22"/>
                        <a:pt x="4" y="16"/>
                      </a:cubicBezTo>
                      <a:cubicBezTo>
                        <a:pt x="0" y="10"/>
                        <a:pt x="4" y="0"/>
                        <a:pt x="12" y="0"/>
                      </a:cubicBezTo>
                      <a:cubicBezTo>
                        <a:pt x="19" y="1"/>
                        <a:pt x="21" y="7"/>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3" name="Freeform 457">
                  <a:extLst>
                    <a:ext uri="{FF2B5EF4-FFF2-40B4-BE49-F238E27FC236}">
                      <a16:creationId xmlns:a16="http://schemas.microsoft.com/office/drawing/2014/main" id="{29280254-4632-46FB-BE90-243E256A94BA}"/>
                    </a:ext>
                  </a:extLst>
                </p:cNvPr>
                <p:cNvSpPr>
                  <a:spLocks/>
                </p:cNvSpPr>
                <p:nvPr/>
              </p:nvSpPr>
              <p:spPr bwMode="auto">
                <a:xfrm>
                  <a:off x="4287" y="1977"/>
                  <a:ext cx="29" cy="30"/>
                </a:xfrm>
                <a:custGeom>
                  <a:avLst/>
                  <a:gdLst>
                    <a:gd name="T0" fmla="*/ 19 w 20"/>
                    <a:gd name="T1" fmla="*/ 10 h 21"/>
                    <a:gd name="T2" fmla="*/ 3 w 20"/>
                    <a:gd name="T3" fmla="*/ 15 h 21"/>
                    <a:gd name="T4" fmla="*/ 11 w 20"/>
                    <a:gd name="T5" fmla="*/ 0 h 21"/>
                    <a:gd name="T6" fmla="*/ 19 w 20"/>
                    <a:gd name="T7" fmla="*/ 10 h 21"/>
                  </a:gdLst>
                  <a:ahLst/>
                  <a:cxnLst>
                    <a:cxn ang="0">
                      <a:pos x="T0" y="T1"/>
                    </a:cxn>
                    <a:cxn ang="0">
                      <a:pos x="T2" y="T3"/>
                    </a:cxn>
                    <a:cxn ang="0">
                      <a:pos x="T4" y="T5"/>
                    </a:cxn>
                    <a:cxn ang="0">
                      <a:pos x="T6" y="T7"/>
                    </a:cxn>
                  </a:cxnLst>
                  <a:rect l="0" t="0" r="r" b="b"/>
                  <a:pathLst>
                    <a:path w="20" h="21">
                      <a:moveTo>
                        <a:pt x="19" y="10"/>
                      </a:moveTo>
                      <a:cubicBezTo>
                        <a:pt x="17" y="18"/>
                        <a:pt x="7" y="21"/>
                        <a:pt x="3" y="15"/>
                      </a:cubicBezTo>
                      <a:cubicBezTo>
                        <a:pt x="0" y="9"/>
                        <a:pt x="3" y="0"/>
                        <a:pt x="11" y="0"/>
                      </a:cubicBezTo>
                      <a:cubicBezTo>
                        <a:pt x="18" y="0"/>
                        <a:pt x="20"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4" name="Freeform 458">
                  <a:extLst>
                    <a:ext uri="{FF2B5EF4-FFF2-40B4-BE49-F238E27FC236}">
                      <a16:creationId xmlns:a16="http://schemas.microsoft.com/office/drawing/2014/main" id="{34BCD0CF-12E6-464D-82F6-997BADEBCFE9}"/>
                    </a:ext>
                  </a:extLst>
                </p:cNvPr>
                <p:cNvSpPr>
                  <a:spLocks/>
                </p:cNvSpPr>
                <p:nvPr/>
              </p:nvSpPr>
              <p:spPr bwMode="auto">
                <a:xfrm>
                  <a:off x="4319" y="2174"/>
                  <a:ext cx="32" cy="33"/>
                </a:xfrm>
                <a:custGeom>
                  <a:avLst/>
                  <a:gdLst>
                    <a:gd name="T0" fmla="*/ 22 w 22"/>
                    <a:gd name="T1" fmla="*/ 11 h 23"/>
                    <a:gd name="T2" fmla="*/ 5 w 22"/>
                    <a:gd name="T3" fmla="*/ 16 h 23"/>
                    <a:gd name="T4" fmla="*/ 12 w 22"/>
                    <a:gd name="T5" fmla="*/ 0 h 23"/>
                    <a:gd name="T6" fmla="*/ 22 w 22"/>
                    <a:gd name="T7" fmla="*/ 11 h 23"/>
                  </a:gdLst>
                  <a:ahLst/>
                  <a:cxnLst>
                    <a:cxn ang="0">
                      <a:pos x="T0" y="T1"/>
                    </a:cxn>
                    <a:cxn ang="0">
                      <a:pos x="T2" y="T3"/>
                    </a:cxn>
                    <a:cxn ang="0">
                      <a:pos x="T4" y="T5"/>
                    </a:cxn>
                    <a:cxn ang="0">
                      <a:pos x="T6" y="T7"/>
                    </a:cxn>
                  </a:cxnLst>
                  <a:rect l="0" t="0" r="r" b="b"/>
                  <a:pathLst>
                    <a:path w="22" h="23">
                      <a:moveTo>
                        <a:pt x="22" y="11"/>
                      </a:moveTo>
                      <a:cubicBezTo>
                        <a:pt x="21" y="20"/>
                        <a:pt x="10" y="23"/>
                        <a:pt x="5" y="16"/>
                      </a:cubicBezTo>
                      <a:cubicBezTo>
                        <a:pt x="0" y="10"/>
                        <a:pt x="4" y="0"/>
                        <a:pt x="12" y="0"/>
                      </a:cubicBezTo>
                      <a:cubicBezTo>
                        <a:pt x="20" y="1"/>
                        <a:pt x="22"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5" name="Freeform 459">
                  <a:extLst>
                    <a:ext uri="{FF2B5EF4-FFF2-40B4-BE49-F238E27FC236}">
                      <a16:creationId xmlns:a16="http://schemas.microsoft.com/office/drawing/2014/main" id="{9D52DDAA-EB5D-4021-8BE3-0EBF7A797F9B}"/>
                    </a:ext>
                  </a:extLst>
                </p:cNvPr>
                <p:cNvSpPr>
                  <a:spLocks/>
                </p:cNvSpPr>
                <p:nvPr/>
              </p:nvSpPr>
              <p:spPr bwMode="auto">
                <a:xfrm>
                  <a:off x="4319" y="2232"/>
                  <a:ext cx="32" cy="33"/>
                </a:xfrm>
                <a:custGeom>
                  <a:avLst/>
                  <a:gdLst>
                    <a:gd name="T0" fmla="*/ 21 w 22"/>
                    <a:gd name="T1" fmla="*/ 11 h 23"/>
                    <a:gd name="T2" fmla="*/ 5 w 22"/>
                    <a:gd name="T3" fmla="*/ 16 h 23"/>
                    <a:gd name="T4" fmla="*/ 12 w 22"/>
                    <a:gd name="T5" fmla="*/ 0 h 23"/>
                    <a:gd name="T6" fmla="*/ 21 w 22"/>
                    <a:gd name="T7" fmla="*/ 11 h 23"/>
                  </a:gdLst>
                  <a:ahLst/>
                  <a:cxnLst>
                    <a:cxn ang="0">
                      <a:pos x="T0" y="T1"/>
                    </a:cxn>
                    <a:cxn ang="0">
                      <a:pos x="T2" y="T3"/>
                    </a:cxn>
                    <a:cxn ang="0">
                      <a:pos x="T4" y="T5"/>
                    </a:cxn>
                    <a:cxn ang="0">
                      <a:pos x="T6" y="T7"/>
                    </a:cxn>
                  </a:cxnLst>
                  <a:rect l="0" t="0" r="r" b="b"/>
                  <a:pathLst>
                    <a:path w="22" h="23">
                      <a:moveTo>
                        <a:pt x="21" y="11"/>
                      </a:moveTo>
                      <a:cubicBezTo>
                        <a:pt x="21" y="20"/>
                        <a:pt x="10" y="23"/>
                        <a:pt x="5" y="16"/>
                      </a:cubicBezTo>
                      <a:cubicBezTo>
                        <a:pt x="0" y="10"/>
                        <a:pt x="3" y="0"/>
                        <a:pt x="12" y="0"/>
                      </a:cubicBezTo>
                      <a:cubicBezTo>
                        <a:pt x="19" y="0"/>
                        <a:pt x="22" y="7"/>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6" name="Freeform 460">
                  <a:extLst>
                    <a:ext uri="{FF2B5EF4-FFF2-40B4-BE49-F238E27FC236}">
                      <a16:creationId xmlns:a16="http://schemas.microsoft.com/office/drawing/2014/main" id="{99A40015-D02C-49A4-B8F7-4087DE1B0D0E}"/>
                    </a:ext>
                  </a:extLst>
                </p:cNvPr>
                <p:cNvSpPr>
                  <a:spLocks/>
                </p:cNvSpPr>
                <p:nvPr/>
              </p:nvSpPr>
              <p:spPr bwMode="auto">
                <a:xfrm>
                  <a:off x="4323" y="2061"/>
                  <a:ext cx="31" cy="32"/>
                </a:xfrm>
                <a:custGeom>
                  <a:avLst/>
                  <a:gdLst>
                    <a:gd name="T0" fmla="*/ 21 w 21"/>
                    <a:gd name="T1" fmla="*/ 11 h 22"/>
                    <a:gd name="T2" fmla="*/ 4 w 21"/>
                    <a:gd name="T3" fmla="*/ 15 h 22"/>
                    <a:gd name="T4" fmla="*/ 12 w 21"/>
                    <a:gd name="T5" fmla="*/ 0 h 22"/>
                    <a:gd name="T6" fmla="*/ 21 w 21"/>
                    <a:gd name="T7" fmla="*/ 11 h 22"/>
                  </a:gdLst>
                  <a:ahLst/>
                  <a:cxnLst>
                    <a:cxn ang="0">
                      <a:pos x="T0" y="T1"/>
                    </a:cxn>
                    <a:cxn ang="0">
                      <a:pos x="T2" y="T3"/>
                    </a:cxn>
                    <a:cxn ang="0">
                      <a:pos x="T4" y="T5"/>
                    </a:cxn>
                    <a:cxn ang="0">
                      <a:pos x="T6" y="T7"/>
                    </a:cxn>
                  </a:cxnLst>
                  <a:rect l="0" t="0" r="r" b="b"/>
                  <a:pathLst>
                    <a:path w="21" h="22">
                      <a:moveTo>
                        <a:pt x="21" y="11"/>
                      </a:moveTo>
                      <a:cubicBezTo>
                        <a:pt x="20" y="19"/>
                        <a:pt x="9" y="22"/>
                        <a:pt x="4" y="15"/>
                      </a:cubicBezTo>
                      <a:cubicBezTo>
                        <a:pt x="0" y="9"/>
                        <a:pt x="4" y="0"/>
                        <a:pt x="12" y="0"/>
                      </a:cubicBezTo>
                      <a:cubicBezTo>
                        <a:pt x="19" y="0"/>
                        <a:pt x="21" y="6"/>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7" name="Freeform 461">
                  <a:extLst>
                    <a:ext uri="{FF2B5EF4-FFF2-40B4-BE49-F238E27FC236}">
                      <a16:creationId xmlns:a16="http://schemas.microsoft.com/office/drawing/2014/main" id="{3FD12241-2726-4FA0-8382-AA36BAEA16BA}"/>
                    </a:ext>
                  </a:extLst>
                </p:cNvPr>
                <p:cNvSpPr>
                  <a:spLocks/>
                </p:cNvSpPr>
                <p:nvPr/>
              </p:nvSpPr>
              <p:spPr bwMode="auto">
                <a:xfrm>
                  <a:off x="4320" y="2117"/>
                  <a:ext cx="32" cy="32"/>
                </a:xfrm>
                <a:custGeom>
                  <a:avLst/>
                  <a:gdLst>
                    <a:gd name="T0" fmla="*/ 21 w 22"/>
                    <a:gd name="T1" fmla="*/ 11 h 22"/>
                    <a:gd name="T2" fmla="*/ 5 w 22"/>
                    <a:gd name="T3" fmla="*/ 15 h 22"/>
                    <a:gd name="T4" fmla="*/ 12 w 22"/>
                    <a:gd name="T5" fmla="*/ 0 h 22"/>
                    <a:gd name="T6" fmla="*/ 21 w 22"/>
                    <a:gd name="T7" fmla="*/ 11 h 22"/>
                  </a:gdLst>
                  <a:ahLst/>
                  <a:cxnLst>
                    <a:cxn ang="0">
                      <a:pos x="T0" y="T1"/>
                    </a:cxn>
                    <a:cxn ang="0">
                      <a:pos x="T2" y="T3"/>
                    </a:cxn>
                    <a:cxn ang="0">
                      <a:pos x="T4" y="T5"/>
                    </a:cxn>
                    <a:cxn ang="0">
                      <a:pos x="T6" y="T7"/>
                    </a:cxn>
                  </a:cxnLst>
                  <a:rect l="0" t="0" r="r" b="b"/>
                  <a:pathLst>
                    <a:path w="22" h="22">
                      <a:moveTo>
                        <a:pt x="21" y="11"/>
                      </a:moveTo>
                      <a:cubicBezTo>
                        <a:pt x="20" y="19"/>
                        <a:pt x="10" y="22"/>
                        <a:pt x="5" y="15"/>
                      </a:cubicBezTo>
                      <a:cubicBezTo>
                        <a:pt x="0" y="9"/>
                        <a:pt x="4" y="0"/>
                        <a:pt x="12" y="0"/>
                      </a:cubicBezTo>
                      <a:cubicBezTo>
                        <a:pt x="20" y="0"/>
                        <a:pt x="22" y="6"/>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8" name="Freeform 462">
                  <a:extLst>
                    <a:ext uri="{FF2B5EF4-FFF2-40B4-BE49-F238E27FC236}">
                      <a16:creationId xmlns:a16="http://schemas.microsoft.com/office/drawing/2014/main" id="{D48776E0-C790-4246-9ED0-3AC2A401A39B}"/>
                    </a:ext>
                  </a:extLst>
                </p:cNvPr>
                <p:cNvSpPr>
                  <a:spLocks/>
                </p:cNvSpPr>
                <p:nvPr/>
              </p:nvSpPr>
              <p:spPr bwMode="auto">
                <a:xfrm>
                  <a:off x="4332" y="1951"/>
                  <a:ext cx="29" cy="30"/>
                </a:xfrm>
                <a:custGeom>
                  <a:avLst/>
                  <a:gdLst>
                    <a:gd name="T0" fmla="*/ 19 w 20"/>
                    <a:gd name="T1" fmla="*/ 10 h 21"/>
                    <a:gd name="T2" fmla="*/ 4 w 20"/>
                    <a:gd name="T3" fmla="*/ 15 h 21"/>
                    <a:gd name="T4" fmla="*/ 12 w 20"/>
                    <a:gd name="T5" fmla="*/ 0 h 21"/>
                    <a:gd name="T6" fmla="*/ 19 w 20"/>
                    <a:gd name="T7" fmla="*/ 10 h 21"/>
                  </a:gdLst>
                  <a:ahLst/>
                  <a:cxnLst>
                    <a:cxn ang="0">
                      <a:pos x="T0" y="T1"/>
                    </a:cxn>
                    <a:cxn ang="0">
                      <a:pos x="T2" y="T3"/>
                    </a:cxn>
                    <a:cxn ang="0">
                      <a:pos x="T4" y="T5"/>
                    </a:cxn>
                    <a:cxn ang="0">
                      <a:pos x="T6" y="T7"/>
                    </a:cxn>
                  </a:cxnLst>
                  <a:rect l="0" t="0" r="r" b="b"/>
                  <a:pathLst>
                    <a:path w="20" h="21">
                      <a:moveTo>
                        <a:pt x="19" y="10"/>
                      </a:moveTo>
                      <a:cubicBezTo>
                        <a:pt x="18" y="18"/>
                        <a:pt x="8" y="21"/>
                        <a:pt x="4" y="15"/>
                      </a:cubicBezTo>
                      <a:cubicBezTo>
                        <a:pt x="0" y="9"/>
                        <a:pt x="4" y="0"/>
                        <a:pt x="12" y="0"/>
                      </a:cubicBezTo>
                      <a:cubicBezTo>
                        <a:pt x="18" y="0"/>
                        <a:pt x="20"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49" name="Freeform 463">
                  <a:extLst>
                    <a:ext uri="{FF2B5EF4-FFF2-40B4-BE49-F238E27FC236}">
                      <a16:creationId xmlns:a16="http://schemas.microsoft.com/office/drawing/2014/main" id="{02D8FC51-E6C8-4F46-BE6A-A0D403D67255}"/>
                    </a:ext>
                  </a:extLst>
                </p:cNvPr>
                <p:cNvSpPr>
                  <a:spLocks/>
                </p:cNvSpPr>
                <p:nvPr/>
              </p:nvSpPr>
              <p:spPr bwMode="auto">
                <a:xfrm>
                  <a:off x="4328" y="2004"/>
                  <a:ext cx="30" cy="32"/>
                </a:xfrm>
                <a:custGeom>
                  <a:avLst/>
                  <a:gdLst>
                    <a:gd name="T0" fmla="*/ 20 w 21"/>
                    <a:gd name="T1" fmla="*/ 11 h 22"/>
                    <a:gd name="T2" fmla="*/ 4 w 21"/>
                    <a:gd name="T3" fmla="*/ 16 h 22"/>
                    <a:gd name="T4" fmla="*/ 12 w 21"/>
                    <a:gd name="T5" fmla="*/ 0 h 22"/>
                    <a:gd name="T6" fmla="*/ 20 w 21"/>
                    <a:gd name="T7" fmla="*/ 11 h 22"/>
                  </a:gdLst>
                  <a:ahLst/>
                  <a:cxnLst>
                    <a:cxn ang="0">
                      <a:pos x="T0" y="T1"/>
                    </a:cxn>
                    <a:cxn ang="0">
                      <a:pos x="T2" y="T3"/>
                    </a:cxn>
                    <a:cxn ang="0">
                      <a:pos x="T4" y="T5"/>
                    </a:cxn>
                    <a:cxn ang="0">
                      <a:pos x="T6" y="T7"/>
                    </a:cxn>
                  </a:cxnLst>
                  <a:rect l="0" t="0" r="r" b="b"/>
                  <a:pathLst>
                    <a:path w="21" h="22">
                      <a:moveTo>
                        <a:pt x="20" y="11"/>
                      </a:moveTo>
                      <a:cubicBezTo>
                        <a:pt x="19" y="19"/>
                        <a:pt x="8" y="22"/>
                        <a:pt x="4" y="16"/>
                      </a:cubicBezTo>
                      <a:cubicBezTo>
                        <a:pt x="0" y="10"/>
                        <a:pt x="3" y="1"/>
                        <a:pt x="12" y="0"/>
                      </a:cubicBezTo>
                      <a:cubicBezTo>
                        <a:pt x="18" y="1"/>
                        <a:pt x="21" y="7"/>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0" name="Freeform 464">
                  <a:extLst>
                    <a:ext uri="{FF2B5EF4-FFF2-40B4-BE49-F238E27FC236}">
                      <a16:creationId xmlns:a16="http://schemas.microsoft.com/office/drawing/2014/main" id="{A822E969-1202-4C5B-9EE5-6611FA9C98AD}"/>
                    </a:ext>
                  </a:extLst>
                </p:cNvPr>
                <p:cNvSpPr>
                  <a:spLocks/>
                </p:cNvSpPr>
                <p:nvPr/>
              </p:nvSpPr>
              <p:spPr bwMode="auto">
                <a:xfrm>
                  <a:off x="4361" y="2146"/>
                  <a:ext cx="32" cy="34"/>
                </a:xfrm>
                <a:custGeom>
                  <a:avLst/>
                  <a:gdLst>
                    <a:gd name="T0" fmla="*/ 22 w 22"/>
                    <a:gd name="T1" fmla="*/ 11 h 23"/>
                    <a:gd name="T2" fmla="*/ 5 w 22"/>
                    <a:gd name="T3" fmla="*/ 16 h 23"/>
                    <a:gd name="T4" fmla="*/ 12 w 22"/>
                    <a:gd name="T5" fmla="*/ 0 h 23"/>
                    <a:gd name="T6" fmla="*/ 22 w 22"/>
                    <a:gd name="T7" fmla="*/ 11 h 23"/>
                  </a:gdLst>
                  <a:ahLst/>
                  <a:cxnLst>
                    <a:cxn ang="0">
                      <a:pos x="T0" y="T1"/>
                    </a:cxn>
                    <a:cxn ang="0">
                      <a:pos x="T2" y="T3"/>
                    </a:cxn>
                    <a:cxn ang="0">
                      <a:pos x="T4" y="T5"/>
                    </a:cxn>
                    <a:cxn ang="0">
                      <a:pos x="T6" y="T7"/>
                    </a:cxn>
                  </a:cxnLst>
                  <a:rect l="0" t="0" r="r" b="b"/>
                  <a:pathLst>
                    <a:path w="22" h="23">
                      <a:moveTo>
                        <a:pt x="22" y="11"/>
                      </a:moveTo>
                      <a:cubicBezTo>
                        <a:pt x="21" y="19"/>
                        <a:pt x="10" y="23"/>
                        <a:pt x="5" y="16"/>
                      </a:cubicBezTo>
                      <a:cubicBezTo>
                        <a:pt x="0" y="10"/>
                        <a:pt x="3" y="0"/>
                        <a:pt x="12" y="0"/>
                      </a:cubicBezTo>
                      <a:cubicBezTo>
                        <a:pt x="20" y="0"/>
                        <a:pt x="22"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1" name="Freeform 465">
                  <a:extLst>
                    <a:ext uri="{FF2B5EF4-FFF2-40B4-BE49-F238E27FC236}">
                      <a16:creationId xmlns:a16="http://schemas.microsoft.com/office/drawing/2014/main" id="{13AF64FE-8C5F-46A0-8872-627193E7B277}"/>
                    </a:ext>
                  </a:extLst>
                </p:cNvPr>
                <p:cNvSpPr>
                  <a:spLocks/>
                </p:cNvSpPr>
                <p:nvPr/>
              </p:nvSpPr>
              <p:spPr bwMode="auto">
                <a:xfrm>
                  <a:off x="4361" y="2204"/>
                  <a:ext cx="32" cy="34"/>
                </a:xfrm>
                <a:custGeom>
                  <a:avLst/>
                  <a:gdLst>
                    <a:gd name="T0" fmla="*/ 22 w 22"/>
                    <a:gd name="T1" fmla="*/ 11 h 23"/>
                    <a:gd name="T2" fmla="*/ 4 w 22"/>
                    <a:gd name="T3" fmla="*/ 16 h 23"/>
                    <a:gd name="T4" fmla="*/ 12 w 22"/>
                    <a:gd name="T5" fmla="*/ 0 h 23"/>
                    <a:gd name="T6" fmla="*/ 22 w 22"/>
                    <a:gd name="T7" fmla="*/ 11 h 23"/>
                  </a:gdLst>
                  <a:ahLst/>
                  <a:cxnLst>
                    <a:cxn ang="0">
                      <a:pos x="T0" y="T1"/>
                    </a:cxn>
                    <a:cxn ang="0">
                      <a:pos x="T2" y="T3"/>
                    </a:cxn>
                    <a:cxn ang="0">
                      <a:pos x="T4" y="T5"/>
                    </a:cxn>
                    <a:cxn ang="0">
                      <a:pos x="T6" y="T7"/>
                    </a:cxn>
                  </a:cxnLst>
                  <a:rect l="0" t="0" r="r" b="b"/>
                  <a:pathLst>
                    <a:path w="22" h="23">
                      <a:moveTo>
                        <a:pt x="22" y="11"/>
                      </a:moveTo>
                      <a:cubicBezTo>
                        <a:pt x="21" y="19"/>
                        <a:pt x="10" y="23"/>
                        <a:pt x="4" y="16"/>
                      </a:cubicBezTo>
                      <a:cubicBezTo>
                        <a:pt x="0" y="10"/>
                        <a:pt x="3" y="0"/>
                        <a:pt x="12" y="0"/>
                      </a:cubicBezTo>
                      <a:cubicBezTo>
                        <a:pt x="19" y="0"/>
                        <a:pt x="22" y="6"/>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2" name="Freeform 466">
                  <a:extLst>
                    <a:ext uri="{FF2B5EF4-FFF2-40B4-BE49-F238E27FC236}">
                      <a16:creationId xmlns:a16="http://schemas.microsoft.com/office/drawing/2014/main" id="{0FC0E623-E18F-4311-8731-08B48A8CF597}"/>
                    </a:ext>
                  </a:extLst>
                </p:cNvPr>
                <p:cNvSpPr>
                  <a:spLocks/>
                </p:cNvSpPr>
                <p:nvPr/>
              </p:nvSpPr>
              <p:spPr bwMode="auto">
                <a:xfrm>
                  <a:off x="4365" y="2033"/>
                  <a:ext cx="31" cy="32"/>
                </a:xfrm>
                <a:custGeom>
                  <a:avLst/>
                  <a:gdLst>
                    <a:gd name="T0" fmla="*/ 21 w 21"/>
                    <a:gd name="T1" fmla="*/ 11 h 22"/>
                    <a:gd name="T2" fmla="*/ 4 w 21"/>
                    <a:gd name="T3" fmla="*/ 16 h 22"/>
                    <a:gd name="T4" fmla="*/ 12 w 21"/>
                    <a:gd name="T5" fmla="*/ 0 h 22"/>
                    <a:gd name="T6" fmla="*/ 21 w 21"/>
                    <a:gd name="T7" fmla="*/ 11 h 22"/>
                  </a:gdLst>
                  <a:ahLst/>
                  <a:cxnLst>
                    <a:cxn ang="0">
                      <a:pos x="T0" y="T1"/>
                    </a:cxn>
                    <a:cxn ang="0">
                      <a:pos x="T2" y="T3"/>
                    </a:cxn>
                    <a:cxn ang="0">
                      <a:pos x="T4" y="T5"/>
                    </a:cxn>
                    <a:cxn ang="0">
                      <a:pos x="T6" y="T7"/>
                    </a:cxn>
                  </a:cxnLst>
                  <a:rect l="0" t="0" r="r" b="b"/>
                  <a:pathLst>
                    <a:path w="21" h="22">
                      <a:moveTo>
                        <a:pt x="21" y="11"/>
                      </a:moveTo>
                      <a:cubicBezTo>
                        <a:pt x="19" y="19"/>
                        <a:pt x="9" y="22"/>
                        <a:pt x="4" y="16"/>
                      </a:cubicBezTo>
                      <a:cubicBezTo>
                        <a:pt x="0" y="10"/>
                        <a:pt x="3" y="0"/>
                        <a:pt x="12" y="0"/>
                      </a:cubicBezTo>
                      <a:cubicBezTo>
                        <a:pt x="19" y="1"/>
                        <a:pt x="21" y="7"/>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3" name="Freeform 467">
                  <a:extLst>
                    <a:ext uri="{FF2B5EF4-FFF2-40B4-BE49-F238E27FC236}">
                      <a16:creationId xmlns:a16="http://schemas.microsoft.com/office/drawing/2014/main" id="{A48DCD15-C2A7-4FAB-8EEC-C77D758C2024}"/>
                    </a:ext>
                  </a:extLst>
                </p:cNvPr>
                <p:cNvSpPr>
                  <a:spLocks/>
                </p:cNvSpPr>
                <p:nvPr/>
              </p:nvSpPr>
              <p:spPr bwMode="auto">
                <a:xfrm>
                  <a:off x="4362" y="2090"/>
                  <a:ext cx="32" cy="32"/>
                </a:xfrm>
                <a:custGeom>
                  <a:avLst/>
                  <a:gdLst>
                    <a:gd name="T0" fmla="*/ 21 w 22"/>
                    <a:gd name="T1" fmla="*/ 11 h 22"/>
                    <a:gd name="T2" fmla="*/ 4 w 22"/>
                    <a:gd name="T3" fmla="*/ 15 h 22"/>
                    <a:gd name="T4" fmla="*/ 12 w 22"/>
                    <a:gd name="T5" fmla="*/ 0 h 22"/>
                    <a:gd name="T6" fmla="*/ 21 w 22"/>
                    <a:gd name="T7" fmla="*/ 11 h 22"/>
                  </a:gdLst>
                  <a:ahLst/>
                  <a:cxnLst>
                    <a:cxn ang="0">
                      <a:pos x="T0" y="T1"/>
                    </a:cxn>
                    <a:cxn ang="0">
                      <a:pos x="T2" y="T3"/>
                    </a:cxn>
                    <a:cxn ang="0">
                      <a:pos x="T4" y="T5"/>
                    </a:cxn>
                    <a:cxn ang="0">
                      <a:pos x="T6" y="T7"/>
                    </a:cxn>
                  </a:cxnLst>
                  <a:rect l="0" t="0" r="r" b="b"/>
                  <a:pathLst>
                    <a:path w="22" h="22">
                      <a:moveTo>
                        <a:pt x="21" y="11"/>
                      </a:moveTo>
                      <a:cubicBezTo>
                        <a:pt x="20" y="19"/>
                        <a:pt x="10" y="22"/>
                        <a:pt x="4" y="15"/>
                      </a:cubicBezTo>
                      <a:cubicBezTo>
                        <a:pt x="0" y="10"/>
                        <a:pt x="3" y="0"/>
                        <a:pt x="12" y="0"/>
                      </a:cubicBezTo>
                      <a:cubicBezTo>
                        <a:pt x="19" y="0"/>
                        <a:pt x="22" y="6"/>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4" name="Freeform 468">
                  <a:extLst>
                    <a:ext uri="{FF2B5EF4-FFF2-40B4-BE49-F238E27FC236}">
                      <a16:creationId xmlns:a16="http://schemas.microsoft.com/office/drawing/2014/main" id="{010D890B-E5FC-451B-8A01-BA702BDE4136}"/>
                    </a:ext>
                  </a:extLst>
                </p:cNvPr>
                <p:cNvSpPr>
                  <a:spLocks/>
                </p:cNvSpPr>
                <p:nvPr/>
              </p:nvSpPr>
              <p:spPr bwMode="auto">
                <a:xfrm>
                  <a:off x="4371" y="1925"/>
                  <a:ext cx="30" cy="30"/>
                </a:xfrm>
                <a:custGeom>
                  <a:avLst/>
                  <a:gdLst>
                    <a:gd name="T0" fmla="*/ 20 w 21"/>
                    <a:gd name="T1" fmla="*/ 10 h 21"/>
                    <a:gd name="T2" fmla="*/ 4 w 21"/>
                    <a:gd name="T3" fmla="*/ 15 h 21"/>
                    <a:gd name="T4" fmla="*/ 12 w 21"/>
                    <a:gd name="T5" fmla="*/ 0 h 21"/>
                    <a:gd name="T6" fmla="*/ 20 w 21"/>
                    <a:gd name="T7" fmla="*/ 10 h 21"/>
                  </a:gdLst>
                  <a:ahLst/>
                  <a:cxnLst>
                    <a:cxn ang="0">
                      <a:pos x="T0" y="T1"/>
                    </a:cxn>
                    <a:cxn ang="0">
                      <a:pos x="T2" y="T3"/>
                    </a:cxn>
                    <a:cxn ang="0">
                      <a:pos x="T4" y="T5"/>
                    </a:cxn>
                    <a:cxn ang="0">
                      <a:pos x="T6" y="T7"/>
                    </a:cxn>
                  </a:cxnLst>
                  <a:rect l="0" t="0" r="r" b="b"/>
                  <a:pathLst>
                    <a:path w="21" h="21">
                      <a:moveTo>
                        <a:pt x="20" y="10"/>
                      </a:moveTo>
                      <a:cubicBezTo>
                        <a:pt x="19" y="18"/>
                        <a:pt x="9" y="21"/>
                        <a:pt x="4" y="15"/>
                      </a:cubicBezTo>
                      <a:cubicBezTo>
                        <a:pt x="0" y="9"/>
                        <a:pt x="4" y="0"/>
                        <a:pt x="12" y="0"/>
                      </a:cubicBezTo>
                      <a:cubicBezTo>
                        <a:pt x="19" y="0"/>
                        <a:pt x="21"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5" name="Freeform 469">
                  <a:extLst>
                    <a:ext uri="{FF2B5EF4-FFF2-40B4-BE49-F238E27FC236}">
                      <a16:creationId xmlns:a16="http://schemas.microsoft.com/office/drawing/2014/main" id="{7816C6AC-F0E4-4422-BB0B-989CAED1211E}"/>
                    </a:ext>
                  </a:extLst>
                </p:cNvPr>
                <p:cNvSpPr>
                  <a:spLocks/>
                </p:cNvSpPr>
                <p:nvPr/>
              </p:nvSpPr>
              <p:spPr bwMode="auto">
                <a:xfrm>
                  <a:off x="4368" y="1978"/>
                  <a:ext cx="30" cy="32"/>
                </a:xfrm>
                <a:custGeom>
                  <a:avLst/>
                  <a:gdLst>
                    <a:gd name="T0" fmla="*/ 20 w 21"/>
                    <a:gd name="T1" fmla="*/ 11 h 22"/>
                    <a:gd name="T2" fmla="*/ 4 w 21"/>
                    <a:gd name="T3" fmla="*/ 15 h 22"/>
                    <a:gd name="T4" fmla="*/ 12 w 21"/>
                    <a:gd name="T5" fmla="*/ 0 h 22"/>
                    <a:gd name="T6" fmla="*/ 20 w 21"/>
                    <a:gd name="T7" fmla="*/ 11 h 22"/>
                  </a:gdLst>
                  <a:ahLst/>
                  <a:cxnLst>
                    <a:cxn ang="0">
                      <a:pos x="T0" y="T1"/>
                    </a:cxn>
                    <a:cxn ang="0">
                      <a:pos x="T2" y="T3"/>
                    </a:cxn>
                    <a:cxn ang="0">
                      <a:pos x="T4" y="T5"/>
                    </a:cxn>
                    <a:cxn ang="0">
                      <a:pos x="T6" y="T7"/>
                    </a:cxn>
                  </a:cxnLst>
                  <a:rect l="0" t="0" r="r" b="b"/>
                  <a:pathLst>
                    <a:path w="21" h="22">
                      <a:moveTo>
                        <a:pt x="20" y="11"/>
                      </a:moveTo>
                      <a:cubicBezTo>
                        <a:pt x="19" y="19"/>
                        <a:pt x="9" y="22"/>
                        <a:pt x="4" y="15"/>
                      </a:cubicBezTo>
                      <a:cubicBezTo>
                        <a:pt x="0" y="10"/>
                        <a:pt x="3" y="0"/>
                        <a:pt x="12" y="0"/>
                      </a:cubicBezTo>
                      <a:cubicBezTo>
                        <a:pt x="18" y="1"/>
                        <a:pt x="21" y="7"/>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6" name="Freeform 470">
                  <a:extLst>
                    <a:ext uri="{FF2B5EF4-FFF2-40B4-BE49-F238E27FC236}">
                      <a16:creationId xmlns:a16="http://schemas.microsoft.com/office/drawing/2014/main" id="{CCC6DA33-563B-4F92-83FA-4E6B3BE2C931}"/>
                    </a:ext>
                  </a:extLst>
                </p:cNvPr>
                <p:cNvSpPr>
                  <a:spLocks/>
                </p:cNvSpPr>
                <p:nvPr/>
              </p:nvSpPr>
              <p:spPr bwMode="auto">
                <a:xfrm>
                  <a:off x="4409" y="2175"/>
                  <a:ext cx="33" cy="34"/>
                </a:xfrm>
                <a:custGeom>
                  <a:avLst/>
                  <a:gdLst>
                    <a:gd name="T0" fmla="*/ 22 w 23"/>
                    <a:gd name="T1" fmla="*/ 11 h 23"/>
                    <a:gd name="T2" fmla="*/ 5 w 23"/>
                    <a:gd name="T3" fmla="*/ 16 h 23"/>
                    <a:gd name="T4" fmla="*/ 12 w 23"/>
                    <a:gd name="T5" fmla="*/ 0 h 23"/>
                    <a:gd name="T6" fmla="*/ 22 w 23"/>
                    <a:gd name="T7" fmla="*/ 11 h 23"/>
                  </a:gdLst>
                  <a:ahLst/>
                  <a:cxnLst>
                    <a:cxn ang="0">
                      <a:pos x="T0" y="T1"/>
                    </a:cxn>
                    <a:cxn ang="0">
                      <a:pos x="T2" y="T3"/>
                    </a:cxn>
                    <a:cxn ang="0">
                      <a:pos x="T4" y="T5"/>
                    </a:cxn>
                    <a:cxn ang="0">
                      <a:pos x="T6" y="T7"/>
                    </a:cxn>
                  </a:cxnLst>
                  <a:rect l="0" t="0" r="r" b="b"/>
                  <a:pathLst>
                    <a:path w="23" h="23">
                      <a:moveTo>
                        <a:pt x="22" y="11"/>
                      </a:moveTo>
                      <a:cubicBezTo>
                        <a:pt x="21" y="20"/>
                        <a:pt x="10" y="23"/>
                        <a:pt x="5" y="16"/>
                      </a:cubicBezTo>
                      <a:cubicBezTo>
                        <a:pt x="0" y="10"/>
                        <a:pt x="3" y="0"/>
                        <a:pt x="12" y="0"/>
                      </a:cubicBezTo>
                      <a:cubicBezTo>
                        <a:pt x="20" y="0"/>
                        <a:pt x="23"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7" name="Freeform 471">
                  <a:extLst>
                    <a:ext uri="{FF2B5EF4-FFF2-40B4-BE49-F238E27FC236}">
                      <a16:creationId xmlns:a16="http://schemas.microsoft.com/office/drawing/2014/main" id="{A0DCB2B5-61AE-4D48-8F44-685558E1047B}"/>
                    </a:ext>
                  </a:extLst>
                </p:cNvPr>
                <p:cNvSpPr>
                  <a:spLocks/>
                </p:cNvSpPr>
                <p:nvPr/>
              </p:nvSpPr>
              <p:spPr bwMode="auto">
                <a:xfrm>
                  <a:off x="4409" y="2233"/>
                  <a:ext cx="33" cy="34"/>
                </a:xfrm>
                <a:custGeom>
                  <a:avLst/>
                  <a:gdLst>
                    <a:gd name="T0" fmla="*/ 23 w 23"/>
                    <a:gd name="T1" fmla="*/ 11 h 23"/>
                    <a:gd name="T2" fmla="*/ 5 w 23"/>
                    <a:gd name="T3" fmla="*/ 16 h 23"/>
                    <a:gd name="T4" fmla="*/ 13 w 23"/>
                    <a:gd name="T5" fmla="*/ 0 h 23"/>
                    <a:gd name="T6" fmla="*/ 23 w 23"/>
                    <a:gd name="T7" fmla="*/ 11 h 23"/>
                  </a:gdLst>
                  <a:ahLst/>
                  <a:cxnLst>
                    <a:cxn ang="0">
                      <a:pos x="T0" y="T1"/>
                    </a:cxn>
                    <a:cxn ang="0">
                      <a:pos x="T2" y="T3"/>
                    </a:cxn>
                    <a:cxn ang="0">
                      <a:pos x="T4" y="T5"/>
                    </a:cxn>
                    <a:cxn ang="0">
                      <a:pos x="T6" y="T7"/>
                    </a:cxn>
                  </a:cxnLst>
                  <a:rect l="0" t="0" r="r" b="b"/>
                  <a:pathLst>
                    <a:path w="23" h="23">
                      <a:moveTo>
                        <a:pt x="23" y="11"/>
                      </a:moveTo>
                      <a:cubicBezTo>
                        <a:pt x="22" y="19"/>
                        <a:pt x="11" y="23"/>
                        <a:pt x="5" y="16"/>
                      </a:cubicBezTo>
                      <a:cubicBezTo>
                        <a:pt x="0" y="10"/>
                        <a:pt x="3" y="0"/>
                        <a:pt x="13" y="0"/>
                      </a:cubicBezTo>
                      <a:cubicBezTo>
                        <a:pt x="20" y="0"/>
                        <a:pt x="23" y="7"/>
                        <a:pt x="23"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8" name="Freeform 472">
                  <a:extLst>
                    <a:ext uri="{FF2B5EF4-FFF2-40B4-BE49-F238E27FC236}">
                      <a16:creationId xmlns:a16="http://schemas.microsoft.com/office/drawing/2014/main" id="{FDBD81F3-ADA8-41FD-A438-D19A2C1FE9E7}"/>
                    </a:ext>
                  </a:extLst>
                </p:cNvPr>
                <p:cNvSpPr>
                  <a:spLocks/>
                </p:cNvSpPr>
                <p:nvPr/>
              </p:nvSpPr>
              <p:spPr bwMode="auto">
                <a:xfrm>
                  <a:off x="4410" y="2062"/>
                  <a:ext cx="32" cy="32"/>
                </a:xfrm>
                <a:custGeom>
                  <a:avLst/>
                  <a:gdLst>
                    <a:gd name="T0" fmla="*/ 22 w 22"/>
                    <a:gd name="T1" fmla="*/ 10 h 22"/>
                    <a:gd name="T2" fmla="*/ 5 w 22"/>
                    <a:gd name="T3" fmla="*/ 15 h 22"/>
                    <a:gd name="T4" fmla="*/ 12 w 22"/>
                    <a:gd name="T5" fmla="*/ 0 h 22"/>
                    <a:gd name="T6" fmla="*/ 22 w 22"/>
                    <a:gd name="T7" fmla="*/ 10 h 22"/>
                  </a:gdLst>
                  <a:ahLst/>
                  <a:cxnLst>
                    <a:cxn ang="0">
                      <a:pos x="T0" y="T1"/>
                    </a:cxn>
                    <a:cxn ang="0">
                      <a:pos x="T2" y="T3"/>
                    </a:cxn>
                    <a:cxn ang="0">
                      <a:pos x="T4" y="T5"/>
                    </a:cxn>
                    <a:cxn ang="0">
                      <a:pos x="T6" y="T7"/>
                    </a:cxn>
                  </a:cxnLst>
                  <a:rect l="0" t="0" r="r" b="b"/>
                  <a:pathLst>
                    <a:path w="22" h="22">
                      <a:moveTo>
                        <a:pt x="22" y="10"/>
                      </a:moveTo>
                      <a:cubicBezTo>
                        <a:pt x="21" y="19"/>
                        <a:pt x="10" y="22"/>
                        <a:pt x="5" y="15"/>
                      </a:cubicBezTo>
                      <a:cubicBezTo>
                        <a:pt x="0" y="10"/>
                        <a:pt x="3" y="0"/>
                        <a:pt x="12" y="0"/>
                      </a:cubicBezTo>
                      <a:cubicBezTo>
                        <a:pt x="20" y="0"/>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9" name="Freeform 473">
                  <a:extLst>
                    <a:ext uri="{FF2B5EF4-FFF2-40B4-BE49-F238E27FC236}">
                      <a16:creationId xmlns:a16="http://schemas.microsoft.com/office/drawing/2014/main" id="{3DD02C63-338B-48D9-BBF5-A730C433B6C4}"/>
                    </a:ext>
                  </a:extLst>
                </p:cNvPr>
                <p:cNvSpPr>
                  <a:spLocks/>
                </p:cNvSpPr>
                <p:nvPr/>
              </p:nvSpPr>
              <p:spPr bwMode="auto">
                <a:xfrm>
                  <a:off x="4409" y="2119"/>
                  <a:ext cx="33" cy="32"/>
                </a:xfrm>
                <a:custGeom>
                  <a:avLst/>
                  <a:gdLst>
                    <a:gd name="T0" fmla="*/ 22 w 23"/>
                    <a:gd name="T1" fmla="*/ 10 h 22"/>
                    <a:gd name="T2" fmla="*/ 5 w 23"/>
                    <a:gd name="T3" fmla="*/ 16 h 22"/>
                    <a:gd name="T4" fmla="*/ 13 w 23"/>
                    <a:gd name="T5" fmla="*/ 0 h 22"/>
                    <a:gd name="T6" fmla="*/ 22 w 23"/>
                    <a:gd name="T7" fmla="*/ 10 h 22"/>
                  </a:gdLst>
                  <a:ahLst/>
                  <a:cxnLst>
                    <a:cxn ang="0">
                      <a:pos x="T0" y="T1"/>
                    </a:cxn>
                    <a:cxn ang="0">
                      <a:pos x="T2" y="T3"/>
                    </a:cxn>
                    <a:cxn ang="0">
                      <a:pos x="T4" y="T5"/>
                    </a:cxn>
                    <a:cxn ang="0">
                      <a:pos x="T6" y="T7"/>
                    </a:cxn>
                  </a:cxnLst>
                  <a:rect l="0" t="0" r="r" b="b"/>
                  <a:pathLst>
                    <a:path w="23" h="22">
                      <a:moveTo>
                        <a:pt x="22" y="10"/>
                      </a:moveTo>
                      <a:cubicBezTo>
                        <a:pt x="21" y="19"/>
                        <a:pt x="10" y="22"/>
                        <a:pt x="5" y="16"/>
                      </a:cubicBezTo>
                      <a:cubicBezTo>
                        <a:pt x="0" y="10"/>
                        <a:pt x="3" y="0"/>
                        <a:pt x="13" y="0"/>
                      </a:cubicBezTo>
                      <a:cubicBezTo>
                        <a:pt x="20" y="0"/>
                        <a:pt x="23"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0" name="Freeform 474">
                  <a:extLst>
                    <a:ext uri="{FF2B5EF4-FFF2-40B4-BE49-F238E27FC236}">
                      <a16:creationId xmlns:a16="http://schemas.microsoft.com/office/drawing/2014/main" id="{A003FFC3-7E11-4522-AF78-18FFCE69068B}"/>
                    </a:ext>
                  </a:extLst>
                </p:cNvPr>
                <p:cNvSpPr>
                  <a:spLocks/>
                </p:cNvSpPr>
                <p:nvPr/>
              </p:nvSpPr>
              <p:spPr bwMode="auto">
                <a:xfrm>
                  <a:off x="4414" y="1952"/>
                  <a:ext cx="31" cy="30"/>
                </a:xfrm>
                <a:custGeom>
                  <a:avLst/>
                  <a:gdLst>
                    <a:gd name="T0" fmla="*/ 20 w 21"/>
                    <a:gd name="T1" fmla="*/ 10 h 21"/>
                    <a:gd name="T2" fmla="*/ 4 w 21"/>
                    <a:gd name="T3" fmla="*/ 15 h 21"/>
                    <a:gd name="T4" fmla="*/ 11 w 21"/>
                    <a:gd name="T5" fmla="*/ 0 h 21"/>
                    <a:gd name="T6" fmla="*/ 20 w 21"/>
                    <a:gd name="T7" fmla="*/ 10 h 21"/>
                  </a:gdLst>
                  <a:ahLst/>
                  <a:cxnLst>
                    <a:cxn ang="0">
                      <a:pos x="T0" y="T1"/>
                    </a:cxn>
                    <a:cxn ang="0">
                      <a:pos x="T2" y="T3"/>
                    </a:cxn>
                    <a:cxn ang="0">
                      <a:pos x="T4" y="T5"/>
                    </a:cxn>
                    <a:cxn ang="0">
                      <a:pos x="T6" y="T7"/>
                    </a:cxn>
                  </a:cxnLst>
                  <a:rect l="0" t="0" r="r" b="b"/>
                  <a:pathLst>
                    <a:path w="21" h="21">
                      <a:moveTo>
                        <a:pt x="20" y="10"/>
                      </a:moveTo>
                      <a:cubicBezTo>
                        <a:pt x="19" y="18"/>
                        <a:pt x="9" y="21"/>
                        <a:pt x="4" y="15"/>
                      </a:cubicBezTo>
                      <a:cubicBezTo>
                        <a:pt x="0" y="9"/>
                        <a:pt x="3" y="0"/>
                        <a:pt x="11" y="0"/>
                      </a:cubicBezTo>
                      <a:cubicBezTo>
                        <a:pt x="18" y="0"/>
                        <a:pt x="21"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1" name="Freeform 475">
                  <a:extLst>
                    <a:ext uri="{FF2B5EF4-FFF2-40B4-BE49-F238E27FC236}">
                      <a16:creationId xmlns:a16="http://schemas.microsoft.com/office/drawing/2014/main" id="{D49BCDC1-B570-42D6-BF50-B646DC7FF7AD}"/>
                    </a:ext>
                  </a:extLst>
                </p:cNvPr>
                <p:cNvSpPr>
                  <a:spLocks/>
                </p:cNvSpPr>
                <p:nvPr/>
              </p:nvSpPr>
              <p:spPr bwMode="auto">
                <a:xfrm>
                  <a:off x="4411" y="2006"/>
                  <a:ext cx="32" cy="32"/>
                </a:xfrm>
                <a:custGeom>
                  <a:avLst/>
                  <a:gdLst>
                    <a:gd name="T0" fmla="*/ 21 w 22"/>
                    <a:gd name="T1" fmla="*/ 11 h 22"/>
                    <a:gd name="T2" fmla="*/ 5 w 22"/>
                    <a:gd name="T3" fmla="*/ 16 h 22"/>
                    <a:gd name="T4" fmla="*/ 12 w 22"/>
                    <a:gd name="T5" fmla="*/ 0 h 22"/>
                    <a:gd name="T6" fmla="*/ 21 w 22"/>
                    <a:gd name="T7" fmla="*/ 11 h 22"/>
                  </a:gdLst>
                  <a:ahLst/>
                  <a:cxnLst>
                    <a:cxn ang="0">
                      <a:pos x="T0" y="T1"/>
                    </a:cxn>
                    <a:cxn ang="0">
                      <a:pos x="T2" y="T3"/>
                    </a:cxn>
                    <a:cxn ang="0">
                      <a:pos x="T4" y="T5"/>
                    </a:cxn>
                    <a:cxn ang="0">
                      <a:pos x="T6" y="T7"/>
                    </a:cxn>
                  </a:cxnLst>
                  <a:rect l="0" t="0" r="r" b="b"/>
                  <a:pathLst>
                    <a:path w="22" h="22">
                      <a:moveTo>
                        <a:pt x="21" y="11"/>
                      </a:moveTo>
                      <a:cubicBezTo>
                        <a:pt x="20" y="19"/>
                        <a:pt x="10" y="22"/>
                        <a:pt x="5" y="16"/>
                      </a:cubicBezTo>
                      <a:cubicBezTo>
                        <a:pt x="0" y="10"/>
                        <a:pt x="4" y="1"/>
                        <a:pt x="12" y="0"/>
                      </a:cubicBezTo>
                      <a:cubicBezTo>
                        <a:pt x="19" y="1"/>
                        <a:pt x="22" y="7"/>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2" name="Freeform 476">
                  <a:extLst>
                    <a:ext uri="{FF2B5EF4-FFF2-40B4-BE49-F238E27FC236}">
                      <a16:creationId xmlns:a16="http://schemas.microsoft.com/office/drawing/2014/main" id="{6BFF0B20-3712-4019-97AA-ACC034EFCBFF}"/>
                    </a:ext>
                  </a:extLst>
                </p:cNvPr>
                <p:cNvSpPr>
                  <a:spLocks/>
                </p:cNvSpPr>
                <p:nvPr/>
              </p:nvSpPr>
              <p:spPr bwMode="auto">
                <a:xfrm>
                  <a:off x="4452" y="2146"/>
                  <a:ext cx="32" cy="34"/>
                </a:xfrm>
                <a:custGeom>
                  <a:avLst/>
                  <a:gdLst>
                    <a:gd name="T0" fmla="*/ 22 w 22"/>
                    <a:gd name="T1" fmla="*/ 11 h 23"/>
                    <a:gd name="T2" fmla="*/ 5 w 22"/>
                    <a:gd name="T3" fmla="*/ 16 h 23"/>
                    <a:gd name="T4" fmla="*/ 12 w 22"/>
                    <a:gd name="T5" fmla="*/ 0 h 23"/>
                    <a:gd name="T6" fmla="*/ 22 w 22"/>
                    <a:gd name="T7" fmla="*/ 11 h 23"/>
                  </a:gdLst>
                  <a:ahLst/>
                  <a:cxnLst>
                    <a:cxn ang="0">
                      <a:pos x="T0" y="T1"/>
                    </a:cxn>
                    <a:cxn ang="0">
                      <a:pos x="T2" y="T3"/>
                    </a:cxn>
                    <a:cxn ang="0">
                      <a:pos x="T4" y="T5"/>
                    </a:cxn>
                    <a:cxn ang="0">
                      <a:pos x="T6" y="T7"/>
                    </a:cxn>
                  </a:cxnLst>
                  <a:rect l="0" t="0" r="r" b="b"/>
                  <a:pathLst>
                    <a:path w="22" h="23">
                      <a:moveTo>
                        <a:pt x="22" y="11"/>
                      </a:moveTo>
                      <a:cubicBezTo>
                        <a:pt x="21" y="20"/>
                        <a:pt x="10" y="23"/>
                        <a:pt x="5" y="16"/>
                      </a:cubicBezTo>
                      <a:cubicBezTo>
                        <a:pt x="0" y="10"/>
                        <a:pt x="3" y="1"/>
                        <a:pt x="12" y="0"/>
                      </a:cubicBezTo>
                      <a:cubicBezTo>
                        <a:pt x="20" y="1"/>
                        <a:pt x="22"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3" name="Freeform 477">
                  <a:extLst>
                    <a:ext uri="{FF2B5EF4-FFF2-40B4-BE49-F238E27FC236}">
                      <a16:creationId xmlns:a16="http://schemas.microsoft.com/office/drawing/2014/main" id="{0AB75083-2735-4FEC-830A-1A0839805A7D}"/>
                    </a:ext>
                  </a:extLst>
                </p:cNvPr>
                <p:cNvSpPr>
                  <a:spLocks/>
                </p:cNvSpPr>
                <p:nvPr/>
              </p:nvSpPr>
              <p:spPr bwMode="auto">
                <a:xfrm>
                  <a:off x="4452" y="2204"/>
                  <a:ext cx="33" cy="34"/>
                </a:xfrm>
                <a:custGeom>
                  <a:avLst/>
                  <a:gdLst>
                    <a:gd name="T0" fmla="*/ 22 w 23"/>
                    <a:gd name="T1" fmla="*/ 11 h 23"/>
                    <a:gd name="T2" fmla="*/ 5 w 23"/>
                    <a:gd name="T3" fmla="*/ 16 h 23"/>
                    <a:gd name="T4" fmla="*/ 12 w 23"/>
                    <a:gd name="T5" fmla="*/ 0 h 23"/>
                    <a:gd name="T6" fmla="*/ 22 w 23"/>
                    <a:gd name="T7" fmla="*/ 11 h 23"/>
                  </a:gdLst>
                  <a:ahLst/>
                  <a:cxnLst>
                    <a:cxn ang="0">
                      <a:pos x="T0" y="T1"/>
                    </a:cxn>
                    <a:cxn ang="0">
                      <a:pos x="T2" y="T3"/>
                    </a:cxn>
                    <a:cxn ang="0">
                      <a:pos x="T4" y="T5"/>
                    </a:cxn>
                    <a:cxn ang="0">
                      <a:pos x="T6" y="T7"/>
                    </a:cxn>
                  </a:cxnLst>
                  <a:rect l="0" t="0" r="r" b="b"/>
                  <a:pathLst>
                    <a:path w="23" h="23">
                      <a:moveTo>
                        <a:pt x="22" y="11"/>
                      </a:moveTo>
                      <a:cubicBezTo>
                        <a:pt x="22" y="20"/>
                        <a:pt x="11" y="23"/>
                        <a:pt x="5" y="16"/>
                      </a:cubicBezTo>
                      <a:cubicBezTo>
                        <a:pt x="0" y="10"/>
                        <a:pt x="3" y="0"/>
                        <a:pt x="12" y="0"/>
                      </a:cubicBezTo>
                      <a:cubicBezTo>
                        <a:pt x="20" y="0"/>
                        <a:pt x="23"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4" name="Freeform 478">
                  <a:extLst>
                    <a:ext uri="{FF2B5EF4-FFF2-40B4-BE49-F238E27FC236}">
                      <a16:creationId xmlns:a16="http://schemas.microsoft.com/office/drawing/2014/main" id="{E5DAF4CC-8BEC-4D58-808C-327CE4770526}"/>
                    </a:ext>
                  </a:extLst>
                </p:cNvPr>
                <p:cNvSpPr>
                  <a:spLocks/>
                </p:cNvSpPr>
                <p:nvPr/>
              </p:nvSpPr>
              <p:spPr bwMode="auto">
                <a:xfrm>
                  <a:off x="4452" y="2033"/>
                  <a:ext cx="32" cy="34"/>
                </a:xfrm>
                <a:custGeom>
                  <a:avLst/>
                  <a:gdLst>
                    <a:gd name="T0" fmla="*/ 22 w 22"/>
                    <a:gd name="T1" fmla="*/ 11 h 23"/>
                    <a:gd name="T2" fmla="*/ 5 w 22"/>
                    <a:gd name="T3" fmla="*/ 16 h 23"/>
                    <a:gd name="T4" fmla="*/ 12 w 22"/>
                    <a:gd name="T5" fmla="*/ 0 h 23"/>
                    <a:gd name="T6" fmla="*/ 22 w 22"/>
                    <a:gd name="T7" fmla="*/ 11 h 23"/>
                  </a:gdLst>
                  <a:ahLst/>
                  <a:cxnLst>
                    <a:cxn ang="0">
                      <a:pos x="T0" y="T1"/>
                    </a:cxn>
                    <a:cxn ang="0">
                      <a:pos x="T2" y="T3"/>
                    </a:cxn>
                    <a:cxn ang="0">
                      <a:pos x="T4" y="T5"/>
                    </a:cxn>
                    <a:cxn ang="0">
                      <a:pos x="T6" y="T7"/>
                    </a:cxn>
                  </a:cxnLst>
                  <a:rect l="0" t="0" r="r" b="b"/>
                  <a:pathLst>
                    <a:path w="22" h="23">
                      <a:moveTo>
                        <a:pt x="22" y="11"/>
                      </a:moveTo>
                      <a:cubicBezTo>
                        <a:pt x="21" y="19"/>
                        <a:pt x="10" y="23"/>
                        <a:pt x="5" y="16"/>
                      </a:cubicBezTo>
                      <a:cubicBezTo>
                        <a:pt x="0" y="10"/>
                        <a:pt x="3" y="1"/>
                        <a:pt x="12" y="0"/>
                      </a:cubicBezTo>
                      <a:cubicBezTo>
                        <a:pt x="20" y="1"/>
                        <a:pt x="22"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5" name="Freeform 479">
                  <a:extLst>
                    <a:ext uri="{FF2B5EF4-FFF2-40B4-BE49-F238E27FC236}">
                      <a16:creationId xmlns:a16="http://schemas.microsoft.com/office/drawing/2014/main" id="{64E26509-A526-435D-976A-B4F042FF82C7}"/>
                    </a:ext>
                  </a:extLst>
                </p:cNvPr>
                <p:cNvSpPr>
                  <a:spLocks/>
                </p:cNvSpPr>
                <p:nvPr/>
              </p:nvSpPr>
              <p:spPr bwMode="auto">
                <a:xfrm>
                  <a:off x="4452" y="2090"/>
                  <a:ext cx="32" cy="33"/>
                </a:xfrm>
                <a:custGeom>
                  <a:avLst/>
                  <a:gdLst>
                    <a:gd name="T0" fmla="*/ 22 w 22"/>
                    <a:gd name="T1" fmla="*/ 11 h 23"/>
                    <a:gd name="T2" fmla="*/ 4 w 22"/>
                    <a:gd name="T3" fmla="*/ 16 h 23"/>
                    <a:gd name="T4" fmla="*/ 12 w 22"/>
                    <a:gd name="T5" fmla="*/ 0 h 23"/>
                    <a:gd name="T6" fmla="*/ 22 w 22"/>
                    <a:gd name="T7" fmla="*/ 11 h 23"/>
                  </a:gdLst>
                  <a:ahLst/>
                  <a:cxnLst>
                    <a:cxn ang="0">
                      <a:pos x="T0" y="T1"/>
                    </a:cxn>
                    <a:cxn ang="0">
                      <a:pos x="T2" y="T3"/>
                    </a:cxn>
                    <a:cxn ang="0">
                      <a:pos x="T4" y="T5"/>
                    </a:cxn>
                    <a:cxn ang="0">
                      <a:pos x="T6" y="T7"/>
                    </a:cxn>
                  </a:cxnLst>
                  <a:rect l="0" t="0" r="r" b="b"/>
                  <a:pathLst>
                    <a:path w="22" h="23">
                      <a:moveTo>
                        <a:pt x="22" y="11"/>
                      </a:moveTo>
                      <a:cubicBezTo>
                        <a:pt x="21" y="19"/>
                        <a:pt x="10" y="23"/>
                        <a:pt x="4" y="16"/>
                      </a:cubicBezTo>
                      <a:cubicBezTo>
                        <a:pt x="0" y="10"/>
                        <a:pt x="3" y="1"/>
                        <a:pt x="12" y="0"/>
                      </a:cubicBezTo>
                      <a:cubicBezTo>
                        <a:pt x="20" y="0"/>
                        <a:pt x="22"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6" name="Freeform 480">
                  <a:extLst>
                    <a:ext uri="{FF2B5EF4-FFF2-40B4-BE49-F238E27FC236}">
                      <a16:creationId xmlns:a16="http://schemas.microsoft.com/office/drawing/2014/main" id="{E9899F6C-2D14-496F-88CF-752A24EE7A5F}"/>
                    </a:ext>
                  </a:extLst>
                </p:cNvPr>
                <p:cNvSpPr>
                  <a:spLocks/>
                </p:cNvSpPr>
                <p:nvPr/>
              </p:nvSpPr>
              <p:spPr bwMode="auto">
                <a:xfrm>
                  <a:off x="4453" y="1980"/>
                  <a:ext cx="31" cy="30"/>
                </a:xfrm>
                <a:custGeom>
                  <a:avLst/>
                  <a:gdLst>
                    <a:gd name="T0" fmla="*/ 21 w 21"/>
                    <a:gd name="T1" fmla="*/ 10 h 21"/>
                    <a:gd name="T2" fmla="*/ 4 w 21"/>
                    <a:gd name="T3" fmla="*/ 15 h 21"/>
                    <a:gd name="T4" fmla="*/ 11 w 21"/>
                    <a:gd name="T5" fmla="*/ 0 h 21"/>
                    <a:gd name="T6" fmla="*/ 21 w 21"/>
                    <a:gd name="T7" fmla="*/ 10 h 21"/>
                  </a:gdLst>
                  <a:ahLst/>
                  <a:cxnLst>
                    <a:cxn ang="0">
                      <a:pos x="T0" y="T1"/>
                    </a:cxn>
                    <a:cxn ang="0">
                      <a:pos x="T2" y="T3"/>
                    </a:cxn>
                    <a:cxn ang="0">
                      <a:pos x="T4" y="T5"/>
                    </a:cxn>
                    <a:cxn ang="0">
                      <a:pos x="T6" y="T7"/>
                    </a:cxn>
                  </a:cxnLst>
                  <a:rect l="0" t="0" r="r" b="b"/>
                  <a:pathLst>
                    <a:path w="21" h="21">
                      <a:moveTo>
                        <a:pt x="21" y="10"/>
                      </a:moveTo>
                      <a:cubicBezTo>
                        <a:pt x="20" y="18"/>
                        <a:pt x="9" y="21"/>
                        <a:pt x="4" y="15"/>
                      </a:cubicBezTo>
                      <a:cubicBezTo>
                        <a:pt x="0" y="9"/>
                        <a:pt x="3" y="0"/>
                        <a:pt x="11" y="0"/>
                      </a:cubicBezTo>
                      <a:cubicBezTo>
                        <a:pt x="19"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7" name="Freeform 481">
                  <a:extLst>
                    <a:ext uri="{FF2B5EF4-FFF2-40B4-BE49-F238E27FC236}">
                      <a16:creationId xmlns:a16="http://schemas.microsoft.com/office/drawing/2014/main" id="{0C0F70CC-750B-4A12-9852-839CD0F0B740}"/>
                    </a:ext>
                  </a:extLst>
                </p:cNvPr>
                <p:cNvSpPr>
                  <a:spLocks/>
                </p:cNvSpPr>
                <p:nvPr/>
              </p:nvSpPr>
              <p:spPr bwMode="auto">
                <a:xfrm>
                  <a:off x="4501" y="2175"/>
                  <a:ext cx="32" cy="34"/>
                </a:xfrm>
                <a:custGeom>
                  <a:avLst/>
                  <a:gdLst>
                    <a:gd name="T0" fmla="*/ 22 w 22"/>
                    <a:gd name="T1" fmla="*/ 10 h 23"/>
                    <a:gd name="T2" fmla="*/ 5 w 22"/>
                    <a:gd name="T3" fmla="*/ 16 h 23"/>
                    <a:gd name="T4" fmla="*/ 12 w 22"/>
                    <a:gd name="T5" fmla="*/ 0 h 23"/>
                    <a:gd name="T6" fmla="*/ 22 w 22"/>
                    <a:gd name="T7" fmla="*/ 10 h 23"/>
                  </a:gdLst>
                  <a:ahLst/>
                  <a:cxnLst>
                    <a:cxn ang="0">
                      <a:pos x="T0" y="T1"/>
                    </a:cxn>
                    <a:cxn ang="0">
                      <a:pos x="T2" y="T3"/>
                    </a:cxn>
                    <a:cxn ang="0">
                      <a:pos x="T4" y="T5"/>
                    </a:cxn>
                    <a:cxn ang="0">
                      <a:pos x="T6" y="T7"/>
                    </a:cxn>
                  </a:cxnLst>
                  <a:rect l="0" t="0" r="r" b="b"/>
                  <a:pathLst>
                    <a:path w="22" h="23">
                      <a:moveTo>
                        <a:pt x="22" y="10"/>
                      </a:moveTo>
                      <a:cubicBezTo>
                        <a:pt x="21" y="19"/>
                        <a:pt x="10" y="23"/>
                        <a:pt x="5" y="16"/>
                      </a:cubicBezTo>
                      <a:cubicBezTo>
                        <a:pt x="0" y="10"/>
                        <a:pt x="3" y="0"/>
                        <a:pt x="12" y="0"/>
                      </a:cubicBezTo>
                      <a:cubicBezTo>
                        <a:pt x="19" y="0"/>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8" name="Freeform 482">
                  <a:extLst>
                    <a:ext uri="{FF2B5EF4-FFF2-40B4-BE49-F238E27FC236}">
                      <a16:creationId xmlns:a16="http://schemas.microsoft.com/office/drawing/2014/main" id="{3F50EE6F-3DD4-4B0E-958B-A50AA64E6AF7}"/>
                    </a:ext>
                  </a:extLst>
                </p:cNvPr>
                <p:cNvSpPr>
                  <a:spLocks/>
                </p:cNvSpPr>
                <p:nvPr/>
              </p:nvSpPr>
              <p:spPr bwMode="auto">
                <a:xfrm>
                  <a:off x="4501" y="2233"/>
                  <a:ext cx="33" cy="34"/>
                </a:xfrm>
                <a:custGeom>
                  <a:avLst/>
                  <a:gdLst>
                    <a:gd name="T0" fmla="*/ 23 w 23"/>
                    <a:gd name="T1" fmla="*/ 10 h 23"/>
                    <a:gd name="T2" fmla="*/ 5 w 23"/>
                    <a:gd name="T3" fmla="*/ 16 h 23"/>
                    <a:gd name="T4" fmla="*/ 13 w 23"/>
                    <a:gd name="T5" fmla="*/ 0 h 23"/>
                    <a:gd name="T6" fmla="*/ 23 w 23"/>
                    <a:gd name="T7" fmla="*/ 10 h 23"/>
                  </a:gdLst>
                  <a:ahLst/>
                  <a:cxnLst>
                    <a:cxn ang="0">
                      <a:pos x="T0" y="T1"/>
                    </a:cxn>
                    <a:cxn ang="0">
                      <a:pos x="T2" y="T3"/>
                    </a:cxn>
                    <a:cxn ang="0">
                      <a:pos x="T4" y="T5"/>
                    </a:cxn>
                    <a:cxn ang="0">
                      <a:pos x="T6" y="T7"/>
                    </a:cxn>
                  </a:cxnLst>
                  <a:rect l="0" t="0" r="r" b="b"/>
                  <a:pathLst>
                    <a:path w="23" h="23">
                      <a:moveTo>
                        <a:pt x="23" y="10"/>
                      </a:moveTo>
                      <a:cubicBezTo>
                        <a:pt x="22" y="19"/>
                        <a:pt x="11" y="23"/>
                        <a:pt x="5" y="16"/>
                      </a:cubicBezTo>
                      <a:cubicBezTo>
                        <a:pt x="0" y="10"/>
                        <a:pt x="3" y="0"/>
                        <a:pt x="13" y="0"/>
                      </a:cubicBezTo>
                      <a:cubicBezTo>
                        <a:pt x="20" y="0"/>
                        <a:pt x="23" y="6"/>
                        <a:pt x="2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69" name="Freeform 483">
                  <a:extLst>
                    <a:ext uri="{FF2B5EF4-FFF2-40B4-BE49-F238E27FC236}">
                      <a16:creationId xmlns:a16="http://schemas.microsoft.com/office/drawing/2014/main" id="{8B2A0374-ABDB-4F47-B07A-BF319089DB69}"/>
                    </a:ext>
                  </a:extLst>
                </p:cNvPr>
                <p:cNvSpPr>
                  <a:spLocks/>
                </p:cNvSpPr>
                <p:nvPr/>
              </p:nvSpPr>
              <p:spPr bwMode="auto">
                <a:xfrm>
                  <a:off x="4500" y="2061"/>
                  <a:ext cx="32" cy="33"/>
                </a:xfrm>
                <a:custGeom>
                  <a:avLst/>
                  <a:gdLst>
                    <a:gd name="T0" fmla="*/ 21 w 22"/>
                    <a:gd name="T1" fmla="*/ 11 h 23"/>
                    <a:gd name="T2" fmla="*/ 5 w 22"/>
                    <a:gd name="T3" fmla="*/ 16 h 23"/>
                    <a:gd name="T4" fmla="*/ 12 w 22"/>
                    <a:gd name="T5" fmla="*/ 0 h 23"/>
                    <a:gd name="T6" fmla="*/ 21 w 22"/>
                    <a:gd name="T7" fmla="*/ 11 h 23"/>
                  </a:gdLst>
                  <a:ahLst/>
                  <a:cxnLst>
                    <a:cxn ang="0">
                      <a:pos x="T0" y="T1"/>
                    </a:cxn>
                    <a:cxn ang="0">
                      <a:pos x="T2" y="T3"/>
                    </a:cxn>
                    <a:cxn ang="0">
                      <a:pos x="T4" y="T5"/>
                    </a:cxn>
                    <a:cxn ang="0">
                      <a:pos x="T6" y="T7"/>
                    </a:cxn>
                  </a:cxnLst>
                  <a:rect l="0" t="0" r="r" b="b"/>
                  <a:pathLst>
                    <a:path w="22" h="23">
                      <a:moveTo>
                        <a:pt x="21" y="11"/>
                      </a:moveTo>
                      <a:cubicBezTo>
                        <a:pt x="21" y="19"/>
                        <a:pt x="10" y="23"/>
                        <a:pt x="5" y="16"/>
                      </a:cubicBezTo>
                      <a:cubicBezTo>
                        <a:pt x="0" y="11"/>
                        <a:pt x="3" y="1"/>
                        <a:pt x="12" y="0"/>
                      </a:cubicBezTo>
                      <a:cubicBezTo>
                        <a:pt x="19" y="1"/>
                        <a:pt x="22" y="7"/>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0" name="Freeform 484">
                  <a:extLst>
                    <a:ext uri="{FF2B5EF4-FFF2-40B4-BE49-F238E27FC236}">
                      <a16:creationId xmlns:a16="http://schemas.microsoft.com/office/drawing/2014/main" id="{D7C45525-DF7C-43BE-A41D-AC484B60B454}"/>
                    </a:ext>
                  </a:extLst>
                </p:cNvPr>
                <p:cNvSpPr>
                  <a:spLocks/>
                </p:cNvSpPr>
                <p:nvPr/>
              </p:nvSpPr>
              <p:spPr bwMode="auto">
                <a:xfrm>
                  <a:off x="4500" y="2117"/>
                  <a:ext cx="33" cy="34"/>
                </a:xfrm>
                <a:custGeom>
                  <a:avLst/>
                  <a:gdLst>
                    <a:gd name="T0" fmla="*/ 22 w 23"/>
                    <a:gd name="T1" fmla="*/ 11 h 23"/>
                    <a:gd name="T2" fmla="*/ 5 w 23"/>
                    <a:gd name="T3" fmla="*/ 16 h 23"/>
                    <a:gd name="T4" fmla="*/ 12 w 23"/>
                    <a:gd name="T5" fmla="*/ 0 h 23"/>
                    <a:gd name="T6" fmla="*/ 22 w 23"/>
                    <a:gd name="T7" fmla="*/ 11 h 23"/>
                  </a:gdLst>
                  <a:ahLst/>
                  <a:cxnLst>
                    <a:cxn ang="0">
                      <a:pos x="T0" y="T1"/>
                    </a:cxn>
                    <a:cxn ang="0">
                      <a:pos x="T2" y="T3"/>
                    </a:cxn>
                    <a:cxn ang="0">
                      <a:pos x="T4" y="T5"/>
                    </a:cxn>
                    <a:cxn ang="0">
                      <a:pos x="T6" y="T7"/>
                    </a:cxn>
                  </a:cxnLst>
                  <a:rect l="0" t="0" r="r" b="b"/>
                  <a:pathLst>
                    <a:path w="23" h="23">
                      <a:moveTo>
                        <a:pt x="22" y="11"/>
                      </a:moveTo>
                      <a:cubicBezTo>
                        <a:pt x="21" y="20"/>
                        <a:pt x="11" y="23"/>
                        <a:pt x="5" y="16"/>
                      </a:cubicBezTo>
                      <a:cubicBezTo>
                        <a:pt x="0" y="11"/>
                        <a:pt x="3" y="1"/>
                        <a:pt x="12" y="0"/>
                      </a:cubicBezTo>
                      <a:cubicBezTo>
                        <a:pt x="20" y="1"/>
                        <a:pt x="23"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1" name="Freeform 485">
                  <a:extLst>
                    <a:ext uri="{FF2B5EF4-FFF2-40B4-BE49-F238E27FC236}">
                      <a16:creationId xmlns:a16="http://schemas.microsoft.com/office/drawing/2014/main" id="{7B2685D1-6DF5-4054-B8B0-BB3A555B2FEC}"/>
                    </a:ext>
                  </a:extLst>
                </p:cNvPr>
                <p:cNvSpPr>
                  <a:spLocks/>
                </p:cNvSpPr>
                <p:nvPr/>
              </p:nvSpPr>
              <p:spPr bwMode="auto">
                <a:xfrm>
                  <a:off x="4500" y="2006"/>
                  <a:ext cx="30" cy="32"/>
                </a:xfrm>
                <a:custGeom>
                  <a:avLst/>
                  <a:gdLst>
                    <a:gd name="T0" fmla="*/ 21 w 21"/>
                    <a:gd name="T1" fmla="*/ 10 h 22"/>
                    <a:gd name="T2" fmla="*/ 4 w 21"/>
                    <a:gd name="T3" fmla="*/ 16 h 22"/>
                    <a:gd name="T4" fmla="*/ 11 w 21"/>
                    <a:gd name="T5" fmla="*/ 0 h 22"/>
                    <a:gd name="T6" fmla="*/ 21 w 21"/>
                    <a:gd name="T7" fmla="*/ 10 h 22"/>
                  </a:gdLst>
                  <a:ahLst/>
                  <a:cxnLst>
                    <a:cxn ang="0">
                      <a:pos x="T0" y="T1"/>
                    </a:cxn>
                    <a:cxn ang="0">
                      <a:pos x="T2" y="T3"/>
                    </a:cxn>
                    <a:cxn ang="0">
                      <a:pos x="T4" y="T5"/>
                    </a:cxn>
                    <a:cxn ang="0">
                      <a:pos x="T6" y="T7"/>
                    </a:cxn>
                  </a:cxnLst>
                  <a:rect l="0" t="0" r="r" b="b"/>
                  <a:pathLst>
                    <a:path w="21" h="22">
                      <a:moveTo>
                        <a:pt x="21" y="10"/>
                      </a:moveTo>
                      <a:cubicBezTo>
                        <a:pt x="20" y="19"/>
                        <a:pt x="10" y="22"/>
                        <a:pt x="4" y="16"/>
                      </a:cubicBezTo>
                      <a:cubicBezTo>
                        <a:pt x="0" y="10"/>
                        <a:pt x="3" y="1"/>
                        <a:pt x="11" y="0"/>
                      </a:cubicBezTo>
                      <a:cubicBezTo>
                        <a:pt x="18"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2" name="Freeform 486">
                  <a:extLst>
                    <a:ext uri="{FF2B5EF4-FFF2-40B4-BE49-F238E27FC236}">
                      <a16:creationId xmlns:a16="http://schemas.microsoft.com/office/drawing/2014/main" id="{E860E774-3FDE-4CD9-AEFE-8399D19578C9}"/>
                    </a:ext>
                  </a:extLst>
                </p:cNvPr>
                <p:cNvSpPr>
                  <a:spLocks/>
                </p:cNvSpPr>
                <p:nvPr/>
              </p:nvSpPr>
              <p:spPr bwMode="auto">
                <a:xfrm>
                  <a:off x="4543" y="2145"/>
                  <a:ext cx="32" cy="33"/>
                </a:xfrm>
                <a:custGeom>
                  <a:avLst/>
                  <a:gdLst>
                    <a:gd name="T0" fmla="*/ 22 w 22"/>
                    <a:gd name="T1" fmla="*/ 11 h 23"/>
                    <a:gd name="T2" fmla="*/ 5 w 22"/>
                    <a:gd name="T3" fmla="*/ 17 h 23"/>
                    <a:gd name="T4" fmla="*/ 12 w 22"/>
                    <a:gd name="T5" fmla="*/ 0 h 23"/>
                    <a:gd name="T6" fmla="*/ 22 w 22"/>
                    <a:gd name="T7" fmla="*/ 11 h 23"/>
                  </a:gdLst>
                  <a:ahLst/>
                  <a:cxnLst>
                    <a:cxn ang="0">
                      <a:pos x="T0" y="T1"/>
                    </a:cxn>
                    <a:cxn ang="0">
                      <a:pos x="T2" y="T3"/>
                    </a:cxn>
                    <a:cxn ang="0">
                      <a:pos x="T4" y="T5"/>
                    </a:cxn>
                    <a:cxn ang="0">
                      <a:pos x="T6" y="T7"/>
                    </a:cxn>
                  </a:cxnLst>
                  <a:rect l="0" t="0" r="r" b="b"/>
                  <a:pathLst>
                    <a:path w="22" h="23">
                      <a:moveTo>
                        <a:pt x="22" y="11"/>
                      </a:moveTo>
                      <a:cubicBezTo>
                        <a:pt x="21" y="20"/>
                        <a:pt x="10" y="23"/>
                        <a:pt x="5" y="17"/>
                      </a:cubicBezTo>
                      <a:cubicBezTo>
                        <a:pt x="0" y="11"/>
                        <a:pt x="3" y="1"/>
                        <a:pt x="12" y="0"/>
                      </a:cubicBezTo>
                      <a:cubicBezTo>
                        <a:pt x="19" y="0"/>
                        <a:pt x="22" y="7"/>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3" name="Freeform 487">
                  <a:extLst>
                    <a:ext uri="{FF2B5EF4-FFF2-40B4-BE49-F238E27FC236}">
                      <a16:creationId xmlns:a16="http://schemas.microsoft.com/office/drawing/2014/main" id="{2B0B8DD9-7F52-4FA3-B0A5-BB532B715E61}"/>
                    </a:ext>
                  </a:extLst>
                </p:cNvPr>
                <p:cNvSpPr>
                  <a:spLocks/>
                </p:cNvSpPr>
                <p:nvPr/>
              </p:nvSpPr>
              <p:spPr bwMode="auto">
                <a:xfrm>
                  <a:off x="4545" y="2203"/>
                  <a:ext cx="31" cy="33"/>
                </a:xfrm>
                <a:custGeom>
                  <a:avLst/>
                  <a:gdLst>
                    <a:gd name="T0" fmla="*/ 22 w 22"/>
                    <a:gd name="T1" fmla="*/ 11 h 23"/>
                    <a:gd name="T2" fmla="*/ 5 w 22"/>
                    <a:gd name="T3" fmla="*/ 16 h 23"/>
                    <a:gd name="T4" fmla="*/ 12 w 22"/>
                    <a:gd name="T5" fmla="*/ 0 h 23"/>
                    <a:gd name="T6" fmla="*/ 22 w 22"/>
                    <a:gd name="T7" fmla="*/ 11 h 23"/>
                  </a:gdLst>
                  <a:ahLst/>
                  <a:cxnLst>
                    <a:cxn ang="0">
                      <a:pos x="T0" y="T1"/>
                    </a:cxn>
                    <a:cxn ang="0">
                      <a:pos x="T2" y="T3"/>
                    </a:cxn>
                    <a:cxn ang="0">
                      <a:pos x="T4" y="T5"/>
                    </a:cxn>
                    <a:cxn ang="0">
                      <a:pos x="T6" y="T7"/>
                    </a:cxn>
                  </a:cxnLst>
                  <a:rect l="0" t="0" r="r" b="b"/>
                  <a:pathLst>
                    <a:path w="22" h="23">
                      <a:moveTo>
                        <a:pt x="22" y="11"/>
                      </a:moveTo>
                      <a:cubicBezTo>
                        <a:pt x="21" y="19"/>
                        <a:pt x="10" y="23"/>
                        <a:pt x="5" y="16"/>
                      </a:cubicBezTo>
                      <a:cubicBezTo>
                        <a:pt x="0" y="11"/>
                        <a:pt x="3" y="1"/>
                        <a:pt x="12" y="0"/>
                      </a:cubicBezTo>
                      <a:cubicBezTo>
                        <a:pt x="19" y="0"/>
                        <a:pt x="22" y="6"/>
                        <a:pt x="2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4" name="Freeform 488">
                  <a:extLst>
                    <a:ext uri="{FF2B5EF4-FFF2-40B4-BE49-F238E27FC236}">
                      <a16:creationId xmlns:a16="http://schemas.microsoft.com/office/drawing/2014/main" id="{638877F9-30F1-4D45-BC4B-337198AFDDD2}"/>
                    </a:ext>
                  </a:extLst>
                </p:cNvPr>
                <p:cNvSpPr>
                  <a:spLocks/>
                </p:cNvSpPr>
                <p:nvPr/>
              </p:nvSpPr>
              <p:spPr bwMode="auto">
                <a:xfrm>
                  <a:off x="4540" y="2033"/>
                  <a:ext cx="31" cy="32"/>
                </a:xfrm>
                <a:custGeom>
                  <a:avLst/>
                  <a:gdLst>
                    <a:gd name="T0" fmla="*/ 21 w 21"/>
                    <a:gd name="T1" fmla="*/ 10 h 22"/>
                    <a:gd name="T2" fmla="*/ 5 w 21"/>
                    <a:gd name="T3" fmla="*/ 15 h 22"/>
                    <a:gd name="T4" fmla="*/ 11 w 21"/>
                    <a:gd name="T5" fmla="*/ 0 h 22"/>
                    <a:gd name="T6" fmla="*/ 21 w 21"/>
                    <a:gd name="T7" fmla="*/ 10 h 22"/>
                  </a:gdLst>
                  <a:ahLst/>
                  <a:cxnLst>
                    <a:cxn ang="0">
                      <a:pos x="T0" y="T1"/>
                    </a:cxn>
                    <a:cxn ang="0">
                      <a:pos x="T2" y="T3"/>
                    </a:cxn>
                    <a:cxn ang="0">
                      <a:pos x="T4" y="T5"/>
                    </a:cxn>
                    <a:cxn ang="0">
                      <a:pos x="T6" y="T7"/>
                    </a:cxn>
                  </a:cxnLst>
                  <a:rect l="0" t="0" r="r" b="b"/>
                  <a:pathLst>
                    <a:path w="21" h="22">
                      <a:moveTo>
                        <a:pt x="21" y="10"/>
                      </a:moveTo>
                      <a:cubicBezTo>
                        <a:pt x="21" y="18"/>
                        <a:pt x="10" y="22"/>
                        <a:pt x="5" y="15"/>
                      </a:cubicBezTo>
                      <a:cubicBezTo>
                        <a:pt x="0" y="10"/>
                        <a:pt x="3" y="0"/>
                        <a:pt x="11" y="0"/>
                      </a:cubicBezTo>
                      <a:cubicBezTo>
                        <a:pt x="19"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5" name="Freeform 489">
                  <a:extLst>
                    <a:ext uri="{FF2B5EF4-FFF2-40B4-BE49-F238E27FC236}">
                      <a16:creationId xmlns:a16="http://schemas.microsoft.com/office/drawing/2014/main" id="{E8BA18B3-FC5A-4143-8F9E-71D48CB7B84F}"/>
                    </a:ext>
                  </a:extLst>
                </p:cNvPr>
                <p:cNvSpPr>
                  <a:spLocks/>
                </p:cNvSpPr>
                <p:nvPr/>
              </p:nvSpPr>
              <p:spPr bwMode="auto">
                <a:xfrm>
                  <a:off x="4542" y="2088"/>
                  <a:ext cx="31" cy="34"/>
                </a:xfrm>
                <a:custGeom>
                  <a:avLst/>
                  <a:gdLst>
                    <a:gd name="T0" fmla="*/ 21 w 22"/>
                    <a:gd name="T1" fmla="*/ 11 h 23"/>
                    <a:gd name="T2" fmla="*/ 5 w 22"/>
                    <a:gd name="T3" fmla="*/ 16 h 23"/>
                    <a:gd name="T4" fmla="*/ 12 w 22"/>
                    <a:gd name="T5" fmla="*/ 0 h 23"/>
                    <a:gd name="T6" fmla="*/ 21 w 22"/>
                    <a:gd name="T7" fmla="*/ 11 h 23"/>
                  </a:gdLst>
                  <a:ahLst/>
                  <a:cxnLst>
                    <a:cxn ang="0">
                      <a:pos x="T0" y="T1"/>
                    </a:cxn>
                    <a:cxn ang="0">
                      <a:pos x="T2" y="T3"/>
                    </a:cxn>
                    <a:cxn ang="0">
                      <a:pos x="T4" y="T5"/>
                    </a:cxn>
                    <a:cxn ang="0">
                      <a:pos x="T6" y="T7"/>
                    </a:cxn>
                  </a:cxnLst>
                  <a:rect l="0" t="0" r="r" b="b"/>
                  <a:pathLst>
                    <a:path w="22" h="23">
                      <a:moveTo>
                        <a:pt x="21" y="11"/>
                      </a:moveTo>
                      <a:cubicBezTo>
                        <a:pt x="21" y="19"/>
                        <a:pt x="10" y="23"/>
                        <a:pt x="5" y="16"/>
                      </a:cubicBezTo>
                      <a:cubicBezTo>
                        <a:pt x="0" y="11"/>
                        <a:pt x="3" y="1"/>
                        <a:pt x="12" y="0"/>
                      </a:cubicBezTo>
                      <a:cubicBezTo>
                        <a:pt x="19" y="0"/>
                        <a:pt x="22" y="6"/>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6" name="Freeform 490">
                  <a:extLst>
                    <a:ext uri="{FF2B5EF4-FFF2-40B4-BE49-F238E27FC236}">
                      <a16:creationId xmlns:a16="http://schemas.microsoft.com/office/drawing/2014/main" id="{56E843DB-1DAD-4F08-A7C9-5A7F5EF77F1C}"/>
                    </a:ext>
                  </a:extLst>
                </p:cNvPr>
                <p:cNvSpPr>
                  <a:spLocks/>
                </p:cNvSpPr>
                <p:nvPr/>
              </p:nvSpPr>
              <p:spPr bwMode="auto">
                <a:xfrm>
                  <a:off x="4539" y="1978"/>
                  <a:ext cx="30" cy="31"/>
                </a:xfrm>
                <a:custGeom>
                  <a:avLst/>
                  <a:gdLst>
                    <a:gd name="T0" fmla="*/ 21 w 21"/>
                    <a:gd name="T1" fmla="*/ 10 h 21"/>
                    <a:gd name="T2" fmla="*/ 5 w 21"/>
                    <a:gd name="T3" fmla="*/ 15 h 21"/>
                    <a:gd name="T4" fmla="*/ 11 w 21"/>
                    <a:gd name="T5" fmla="*/ 0 h 21"/>
                    <a:gd name="T6" fmla="*/ 21 w 21"/>
                    <a:gd name="T7" fmla="*/ 10 h 21"/>
                  </a:gdLst>
                  <a:ahLst/>
                  <a:cxnLst>
                    <a:cxn ang="0">
                      <a:pos x="T0" y="T1"/>
                    </a:cxn>
                    <a:cxn ang="0">
                      <a:pos x="T2" y="T3"/>
                    </a:cxn>
                    <a:cxn ang="0">
                      <a:pos x="T4" y="T5"/>
                    </a:cxn>
                    <a:cxn ang="0">
                      <a:pos x="T6" y="T7"/>
                    </a:cxn>
                  </a:cxnLst>
                  <a:rect l="0" t="0" r="r" b="b"/>
                  <a:pathLst>
                    <a:path w="21" h="21">
                      <a:moveTo>
                        <a:pt x="21" y="10"/>
                      </a:moveTo>
                      <a:cubicBezTo>
                        <a:pt x="20" y="18"/>
                        <a:pt x="10" y="21"/>
                        <a:pt x="5" y="15"/>
                      </a:cubicBezTo>
                      <a:cubicBezTo>
                        <a:pt x="0" y="10"/>
                        <a:pt x="3" y="0"/>
                        <a:pt x="11" y="0"/>
                      </a:cubicBezTo>
                      <a:cubicBezTo>
                        <a:pt x="18"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7" name="Freeform 491">
                  <a:extLst>
                    <a:ext uri="{FF2B5EF4-FFF2-40B4-BE49-F238E27FC236}">
                      <a16:creationId xmlns:a16="http://schemas.microsoft.com/office/drawing/2014/main" id="{6DD8BD1A-8BC8-4564-9298-0A73CBA3A764}"/>
                    </a:ext>
                  </a:extLst>
                </p:cNvPr>
                <p:cNvSpPr>
                  <a:spLocks/>
                </p:cNvSpPr>
                <p:nvPr/>
              </p:nvSpPr>
              <p:spPr bwMode="auto">
                <a:xfrm>
                  <a:off x="4591" y="2172"/>
                  <a:ext cx="33" cy="34"/>
                </a:xfrm>
                <a:custGeom>
                  <a:avLst/>
                  <a:gdLst>
                    <a:gd name="T0" fmla="*/ 22 w 23"/>
                    <a:gd name="T1" fmla="*/ 10 h 23"/>
                    <a:gd name="T2" fmla="*/ 5 w 23"/>
                    <a:gd name="T3" fmla="*/ 16 h 23"/>
                    <a:gd name="T4" fmla="*/ 12 w 23"/>
                    <a:gd name="T5" fmla="*/ 0 h 23"/>
                    <a:gd name="T6" fmla="*/ 22 w 23"/>
                    <a:gd name="T7" fmla="*/ 10 h 23"/>
                  </a:gdLst>
                  <a:ahLst/>
                  <a:cxnLst>
                    <a:cxn ang="0">
                      <a:pos x="T0" y="T1"/>
                    </a:cxn>
                    <a:cxn ang="0">
                      <a:pos x="T2" y="T3"/>
                    </a:cxn>
                    <a:cxn ang="0">
                      <a:pos x="T4" y="T5"/>
                    </a:cxn>
                    <a:cxn ang="0">
                      <a:pos x="T6" y="T7"/>
                    </a:cxn>
                  </a:cxnLst>
                  <a:rect l="0" t="0" r="r" b="b"/>
                  <a:pathLst>
                    <a:path w="23" h="23">
                      <a:moveTo>
                        <a:pt x="22" y="10"/>
                      </a:moveTo>
                      <a:cubicBezTo>
                        <a:pt x="22" y="19"/>
                        <a:pt x="11" y="23"/>
                        <a:pt x="5" y="16"/>
                      </a:cubicBezTo>
                      <a:cubicBezTo>
                        <a:pt x="0" y="11"/>
                        <a:pt x="3" y="1"/>
                        <a:pt x="12" y="0"/>
                      </a:cubicBezTo>
                      <a:cubicBezTo>
                        <a:pt x="20" y="0"/>
                        <a:pt x="23"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8" name="Freeform 492">
                  <a:extLst>
                    <a:ext uri="{FF2B5EF4-FFF2-40B4-BE49-F238E27FC236}">
                      <a16:creationId xmlns:a16="http://schemas.microsoft.com/office/drawing/2014/main" id="{41F79EF7-CE4D-4316-87A3-2BA2C39F9BA4}"/>
                    </a:ext>
                  </a:extLst>
                </p:cNvPr>
                <p:cNvSpPr>
                  <a:spLocks/>
                </p:cNvSpPr>
                <p:nvPr/>
              </p:nvSpPr>
              <p:spPr bwMode="auto">
                <a:xfrm>
                  <a:off x="4594" y="2230"/>
                  <a:ext cx="32" cy="34"/>
                </a:xfrm>
                <a:custGeom>
                  <a:avLst/>
                  <a:gdLst>
                    <a:gd name="T0" fmla="*/ 22 w 22"/>
                    <a:gd name="T1" fmla="*/ 10 h 23"/>
                    <a:gd name="T2" fmla="*/ 5 w 22"/>
                    <a:gd name="T3" fmla="*/ 16 h 23"/>
                    <a:gd name="T4" fmla="*/ 12 w 22"/>
                    <a:gd name="T5" fmla="*/ 0 h 23"/>
                    <a:gd name="T6" fmla="*/ 22 w 22"/>
                    <a:gd name="T7" fmla="*/ 10 h 23"/>
                  </a:gdLst>
                  <a:ahLst/>
                  <a:cxnLst>
                    <a:cxn ang="0">
                      <a:pos x="T0" y="T1"/>
                    </a:cxn>
                    <a:cxn ang="0">
                      <a:pos x="T2" y="T3"/>
                    </a:cxn>
                    <a:cxn ang="0">
                      <a:pos x="T4" y="T5"/>
                    </a:cxn>
                    <a:cxn ang="0">
                      <a:pos x="T6" y="T7"/>
                    </a:cxn>
                  </a:cxnLst>
                  <a:rect l="0" t="0" r="r" b="b"/>
                  <a:pathLst>
                    <a:path w="22" h="23">
                      <a:moveTo>
                        <a:pt x="22" y="10"/>
                      </a:moveTo>
                      <a:cubicBezTo>
                        <a:pt x="21" y="19"/>
                        <a:pt x="10" y="23"/>
                        <a:pt x="5" y="16"/>
                      </a:cubicBezTo>
                      <a:cubicBezTo>
                        <a:pt x="0" y="10"/>
                        <a:pt x="3" y="1"/>
                        <a:pt x="12" y="0"/>
                      </a:cubicBezTo>
                      <a:cubicBezTo>
                        <a:pt x="19" y="0"/>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79" name="Freeform 493">
                  <a:extLst>
                    <a:ext uri="{FF2B5EF4-FFF2-40B4-BE49-F238E27FC236}">
                      <a16:creationId xmlns:a16="http://schemas.microsoft.com/office/drawing/2014/main" id="{576B4ACB-F8CD-4D5C-BD15-620F354273A9}"/>
                    </a:ext>
                  </a:extLst>
                </p:cNvPr>
                <p:cNvSpPr>
                  <a:spLocks/>
                </p:cNvSpPr>
                <p:nvPr/>
              </p:nvSpPr>
              <p:spPr bwMode="auto">
                <a:xfrm>
                  <a:off x="4588" y="2059"/>
                  <a:ext cx="30" cy="32"/>
                </a:xfrm>
                <a:custGeom>
                  <a:avLst/>
                  <a:gdLst>
                    <a:gd name="T0" fmla="*/ 21 w 21"/>
                    <a:gd name="T1" fmla="*/ 10 h 22"/>
                    <a:gd name="T2" fmla="*/ 5 w 21"/>
                    <a:gd name="T3" fmla="*/ 16 h 22"/>
                    <a:gd name="T4" fmla="*/ 11 w 21"/>
                    <a:gd name="T5" fmla="*/ 0 h 22"/>
                    <a:gd name="T6" fmla="*/ 21 w 21"/>
                    <a:gd name="T7" fmla="*/ 10 h 22"/>
                  </a:gdLst>
                  <a:ahLst/>
                  <a:cxnLst>
                    <a:cxn ang="0">
                      <a:pos x="T0" y="T1"/>
                    </a:cxn>
                    <a:cxn ang="0">
                      <a:pos x="T2" y="T3"/>
                    </a:cxn>
                    <a:cxn ang="0">
                      <a:pos x="T4" y="T5"/>
                    </a:cxn>
                    <a:cxn ang="0">
                      <a:pos x="T6" y="T7"/>
                    </a:cxn>
                  </a:cxnLst>
                  <a:rect l="0" t="0" r="r" b="b"/>
                  <a:pathLst>
                    <a:path w="21" h="22">
                      <a:moveTo>
                        <a:pt x="21" y="10"/>
                      </a:moveTo>
                      <a:cubicBezTo>
                        <a:pt x="20" y="18"/>
                        <a:pt x="10" y="22"/>
                        <a:pt x="5" y="16"/>
                      </a:cubicBezTo>
                      <a:cubicBezTo>
                        <a:pt x="0" y="10"/>
                        <a:pt x="2" y="1"/>
                        <a:pt x="11" y="0"/>
                      </a:cubicBezTo>
                      <a:cubicBezTo>
                        <a:pt x="18"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0" name="Freeform 494">
                  <a:extLst>
                    <a:ext uri="{FF2B5EF4-FFF2-40B4-BE49-F238E27FC236}">
                      <a16:creationId xmlns:a16="http://schemas.microsoft.com/office/drawing/2014/main" id="{BD74D02F-4040-42A6-A84D-16CB1CE364D9}"/>
                    </a:ext>
                  </a:extLst>
                </p:cNvPr>
                <p:cNvSpPr>
                  <a:spLocks/>
                </p:cNvSpPr>
                <p:nvPr/>
              </p:nvSpPr>
              <p:spPr bwMode="auto">
                <a:xfrm>
                  <a:off x="4589" y="2116"/>
                  <a:ext cx="32" cy="32"/>
                </a:xfrm>
                <a:custGeom>
                  <a:avLst/>
                  <a:gdLst>
                    <a:gd name="T0" fmla="*/ 22 w 22"/>
                    <a:gd name="T1" fmla="*/ 10 h 22"/>
                    <a:gd name="T2" fmla="*/ 5 w 22"/>
                    <a:gd name="T3" fmla="*/ 16 h 22"/>
                    <a:gd name="T4" fmla="*/ 12 w 22"/>
                    <a:gd name="T5" fmla="*/ 0 h 22"/>
                    <a:gd name="T6" fmla="*/ 22 w 22"/>
                    <a:gd name="T7" fmla="*/ 10 h 22"/>
                  </a:gdLst>
                  <a:ahLst/>
                  <a:cxnLst>
                    <a:cxn ang="0">
                      <a:pos x="T0" y="T1"/>
                    </a:cxn>
                    <a:cxn ang="0">
                      <a:pos x="T2" y="T3"/>
                    </a:cxn>
                    <a:cxn ang="0">
                      <a:pos x="T4" y="T5"/>
                    </a:cxn>
                    <a:cxn ang="0">
                      <a:pos x="T6" y="T7"/>
                    </a:cxn>
                  </a:cxnLst>
                  <a:rect l="0" t="0" r="r" b="b"/>
                  <a:pathLst>
                    <a:path w="22" h="22">
                      <a:moveTo>
                        <a:pt x="22" y="10"/>
                      </a:moveTo>
                      <a:cubicBezTo>
                        <a:pt x="21" y="19"/>
                        <a:pt x="11" y="22"/>
                        <a:pt x="5" y="16"/>
                      </a:cubicBezTo>
                      <a:cubicBezTo>
                        <a:pt x="0" y="10"/>
                        <a:pt x="3" y="0"/>
                        <a:pt x="12" y="0"/>
                      </a:cubicBezTo>
                      <a:cubicBezTo>
                        <a:pt x="19" y="0"/>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1" name="Freeform 495">
                  <a:extLst>
                    <a:ext uri="{FF2B5EF4-FFF2-40B4-BE49-F238E27FC236}">
                      <a16:creationId xmlns:a16="http://schemas.microsoft.com/office/drawing/2014/main" id="{D8312775-6DA2-432E-B4F2-3EAE1C27B635}"/>
                    </a:ext>
                  </a:extLst>
                </p:cNvPr>
                <p:cNvSpPr>
                  <a:spLocks/>
                </p:cNvSpPr>
                <p:nvPr/>
              </p:nvSpPr>
              <p:spPr bwMode="auto">
                <a:xfrm>
                  <a:off x="4585" y="2003"/>
                  <a:ext cx="30" cy="32"/>
                </a:xfrm>
                <a:custGeom>
                  <a:avLst/>
                  <a:gdLst>
                    <a:gd name="T0" fmla="*/ 21 w 21"/>
                    <a:gd name="T1" fmla="*/ 10 h 22"/>
                    <a:gd name="T2" fmla="*/ 5 w 21"/>
                    <a:gd name="T3" fmla="*/ 16 h 22"/>
                    <a:gd name="T4" fmla="*/ 11 w 21"/>
                    <a:gd name="T5" fmla="*/ 0 h 22"/>
                    <a:gd name="T6" fmla="*/ 21 w 21"/>
                    <a:gd name="T7" fmla="*/ 10 h 22"/>
                  </a:gdLst>
                  <a:ahLst/>
                  <a:cxnLst>
                    <a:cxn ang="0">
                      <a:pos x="T0" y="T1"/>
                    </a:cxn>
                    <a:cxn ang="0">
                      <a:pos x="T2" y="T3"/>
                    </a:cxn>
                    <a:cxn ang="0">
                      <a:pos x="T4" y="T5"/>
                    </a:cxn>
                    <a:cxn ang="0">
                      <a:pos x="T6" y="T7"/>
                    </a:cxn>
                  </a:cxnLst>
                  <a:rect l="0" t="0" r="r" b="b"/>
                  <a:pathLst>
                    <a:path w="21" h="22">
                      <a:moveTo>
                        <a:pt x="21" y="10"/>
                      </a:moveTo>
                      <a:cubicBezTo>
                        <a:pt x="20" y="19"/>
                        <a:pt x="10" y="22"/>
                        <a:pt x="5" y="16"/>
                      </a:cubicBezTo>
                      <a:cubicBezTo>
                        <a:pt x="0" y="11"/>
                        <a:pt x="3" y="1"/>
                        <a:pt x="11" y="0"/>
                      </a:cubicBezTo>
                      <a:cubicBezTo>
                        <a:pt x="18" y="1"/>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2" name="Freeform 496">
                  <a:extLst>
                    <a:ext uri="{FF2B5EF4-FFF2-40B4-BE49-F238E27FC236}">
                      <a16:creationId xmlns:a16="http://schemas.microsoft.com/office/drawing/2014/main" id="{051E0A07-1674-4635-8CF5-DEB4C408F547}"/>
                    </a:ext>
                  </a:extLst>
                </p:cNvPr>
                <p:cNvSpPr>
                  <a:spLocks/>
                </p:cNvSpPr>
                <p:nvPr/>
              </p:nvSpPr>
              <p:spPr bwMode="auto">
                <a:xfrm>
                  <a:off x="4631" y="2142"/>
                  <a:ext cx="32" cy="33"/>
                </a:xfrm>
                <a:custGeom>
                  <a:avLst/>
                  <a:gdLst>
                    <a:gd name="T0" fmla="*/ 22 w 22"/>
                    <a:gd name="T1" fmla="*/ 10 h 23"/>
                    <a:gd name="T2" fmla="*/ 5 w 22"/>
                    <a:gd name="T3" fmla="*/ 16 h 23"/>
                    <a:gd name="T4" fmla="*/ 12 w 22"/>
                    <a:gd name="T5" fmla="*/ 0 h 23"/>
                    <a:gd name="T6" fmla="*/ 22 w 22"/>
                    <a:gd name="T7" fmla="*/ 10 h 23"/>
                  </a:gdLst>
                  <a:ahLst/>
                  <a:cxnLst>
                    <a:cxn ang="0">
                      <a:pos x="T0" y="T1"/>
                    </a:cxn>
                    <a:cxn ang="0">
                      <a:pos x="T2" y="T3"/>
                    </a:cxn>
                    <a:cxn ang="0">
                      <a:pos x="T4" y="T5"/>
                    </a:cxn>
                    <a:cxn ang="0">
                      <a:pos x="T6" y="T7"/>
                    </a:cxn>
                  </a:cxnLst>
                  <a:rect l="0" t="0" r="r" b="b"/>
                  <a:pathLst>
                    <a:path w="22" h="23">
                      <a:moveTo>
                        <a:pt x="22" y="10"/>
                      </a:moveTo>
                      <a:cubicBezTo>
                        <a:pt x="21" y="19"/>
                        <a:pt x="11" y="23"/>
                        <a:pt x="5" y="16"/>
                      </a:cubicBezTo>
                      <a:cubicBezTo>
                        <a:pt x="0" y="11"/>
                        <a:pt x="3" y="1"/>
                        <a:pt x="12" y="0"/>
                      </a:cubicBezTo>
                      <a:cubicBezTo>
                        <a:pt x="19" y="0"/>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3" name="Freeform 497">
                  <a:extLst>
                    <a:ext uri="{FF2B5EF4-FFF2-40B4-BE49-F238E27FC236}">
                      <a16:creationId xmlns:a16="http://schemas.microsoft.com/office/drawing/2014/main" id="{48409B42-6586-4600-81A2-40D44E9E3DB8}"/>
                    </a:ext>
                  </a:extLst>
                </p:cNvPr>
                <p:cNvSpPr>
                  <a:spLocks/>
                </p:cNvSpPr>
                <p:nvPr/>
              </p:nvSpPr>
              <p:spPr bwMode="auto">
                <a:xfrm>
                  <a:off x="4634" y="2200"/>
                  <a:ext cx="32" cy="33"/>
                </a:xfrm>
                <a:custGeom>
                  <a:avLst/>
                  <a:gdLst>
                    <a:gd name="T0" fmla="*/ 22 w 22"/>
                    <a:gd name="T1" fmla="*/ 10 h 23"/>
                    <a:gd name="T2" fmla="*/ 5 w 22"/>
                    <a:gd name="T3" fmla="*/ 16 h 23"/>
                    <a:gd name="T4" fmla="*/ 12 w 22"/>
                    <a:gd name="T5" fmla="*/ 0 h 23"/>
                    <a:gd name="T6" fmla="*/ 22 w 22"/>
                    <a:gd name="T7" fmla="*/ 10 h 23"/>
                  </a:gdLst>
                  <a:ahLst/>
                  <a:cxnLst>
                    <a:cxn ang="0">
                      <a:pos x="T0" y="T1"/>
                    </a:cxn>
                    <a:cxn ang="0">
                      <a:pos x="T2" y="T3"/>
                    </a:cxn>
                    <a:cxn ang="0">
                      <a:pos x="T4" y="T5"/>
                    </a:cxn>
                    <a:cxn ang="0">
                      <a:pos x="T6" y="T7"/>
                    </a:cxn>
                  </a:cxnLst>
                  <a:rect l="0" t="0" r="r" b="b"/>
                  <a:pathLst>
                    <a:path w="22" h="23">
                      <a:moveTo>
                        <a:pt x="22" y="10"/>
                      </a:moveTo>
                      <a:cubicBezTo>
                        <a:pt x="21" y="19"/>
                        <a:pt x="11" y="23"/>
                        <a:pt x="5" y="16"/>
                      </a:cubicBezTo>
                      <a:cubicBezTo>
                        <a:pt x="0" y="11"/>
                        <a:pt x="3" y="1"/>
                        <a:pt x="12" y="0"/>
                      </a:cubicBezTo>
                      <a:cubicBezTo>
                        <a:pt x="19" y="0"/>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4" name="Freeform 498">
                  <a:extLst>
                    <a:ext uri="{FF2B5EF4-FFF2-40B4-BE49-F238E27FC236}">
                      <a16:creationId xmlns:a16="http://schemas.microsoft.com/office/drawing/2014/main" id="{5070B293-C073-4ED4-8CC4-E848A588E523}"/>
                    </a:ext>
                  </a:extLst>
                </p:cNvPr>
                <p:cNvSpPr>
                  <a:spLocks/>
                </p:cNvSpPr>
                <p:nvPr/>
              </p:nvSpPr>
              <p:spPr bwMode="auto">
                <a:xfrm>
                  <a:off x="4626" y="2029"/>
                  <a:ext cx="30" cy="32"/>
                </a:xfrm>
                <a:custGeom>
                  <a:avLst/>
                  <a:gdLst>
                    <a:gd name="T0" fmla="*/ 21 w 21"/>
                    <a:gd name="T1" fmla="*/ 10 h 22"/>
                    <a:gd name="T2" fmla="*/ 5 w 21"/>
                    <a:gd name="T3" fmla="*/ 16 h 22"/>
                    <a:gd name="T4" fmla="*/ 11 w 21"/>
                    <a:gd name="T5" fmla="*/ 0 h 22"/>
                    <a:gd name="T6" fmla="*/ 21 w 21"/>
                    <a:gd name="T7" fmla="*/ 10 h 22"/>
                  </a:gdLst>
                  <a:ahLst/>
                  <a:cxnLst>
                    <a:cxn ang="0">
                      <a:pos x="T0" y="T1"/>
                    </a:cxn>
                    <a:cxn ang="0">
                      <a:pos x="T2" y="T3"/>
                    </a:cxn>
                    <a:cxn ang="0">
                      <a:pos x="T4" y="T5"/>
                    </a:cxn>
                    <a:cxn ang="0">
                      <a:pos x="T6" y="T7"/>
                    </a:cxn>
                  </a:cxnLst>
                  <a:rect l="0" t="0" r="r" b="b"/>
                  <a:pathLst>
                    <a:path w="21" h="22">
                      <a:moveTo>
                        <a:pt x="21" y="10"/>
                      </a:moveTo>
                      <a:cubicBezTo>
                        <a:pt x="21" y="19"/>
                        <a:pt x="11" y="22"/>
                        <a:pt x="5" y="16"/>
                      </a:cubicBezTo>
                      <a:cubicBezTo>
                        <a:pt x="0" y="11"/>
                        <a:pt x="3" y="1"/>
                        <a:pt x="11" y="0"/>
                      </a:cubicBezTo>
                      <a:cubicBezTo>
                        <a:pt x="18"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5" name="Freeform 499">
                  <a:extLst>
                    <a:ext uri="{FF2B5EF4-FFF2-40B4-BE49-F238E27FC236}">
                      <a16:creationId xmlns:a16="http://schemas.microsoft.com/office/drawing/2014/main" id="{760A4F24-FE87-4576-8B9A-DFCAAABF7F44}"/>
                    </a:ext>
                  </a:extLst>
                </p:cNvPr>
                <p:cNvSpPr>
                  <a:spLocks/>
                </p:cNvSpPr>
                <p:nvPr/>
              </p:nvSpPr>
              <p:spPr bwMode="auto">
                <a:xfrm>
                  <a:off x="4630" y="2085"/>
                  <a:ext cx="30" cy="32"/>
                </a:xfrm>
                <a:custGeom>
                  <a:avLst/>
                  <a:gdLst>
                    <a:gd name="T0" fmla="*/ 21 w 21"/>
                    <a:gd name="T1" fmla="*/ 10 h 22"/>
                    <a:gd name="T2" fmla="*/ 5 w 21"/>
                    <a:gd name="T3" fmla="*/ 16 h 22"/>
                    <a:gd name="T4" fmla="*/ 11 w 21"/>
                    <a:gd name="T5" fmla="*/ 0 h 22"/>
                    <a:gd name="T6" fmla="*/ 21 w 21"/>
                    <a:gd name="T7" fmla="*/ 10 h 22"/>
                  </a:gdLst>
                  <a:ahLst/>
                  <a:cxnLst>
                    <a:cxn ang="0">
                      <a:pos x="T0" y="T1"/>
                    </a:cxn>
                    <a:cxn ang="0">
                      <a:pos x="T2" y="T3"/>
                    </a:cxn>
                    <a:cxn ang="0">
                      <a:pos x="T4" y="T5"/>
                    </a:cxn>
                    <a:cxn ang="0">
                      <a:pos x="T6" y="T7"/>
                    </a:cxn>
                  </a:cxnLst>
                  <a:rect l="0" t="0" r="r" b="b"/>
                  <a:pathLst>
                    <a:path w="21" h="22">
                      <a:moveTo>
                        <a:pt x="21" y="10"/>
                      </a:moveTo>
                      <a:cubicBezTo>
                        <a:pt x="20" y="19"/>
                        <a:pt x="10" y="22"/>
                        <a:pt x="5" y="16"/>
                      </a:cubicBezTo>
                      <a:cubicBezTo>
                        <a:pt x="0" y="11"/>
                        <a:pt x="2" y="1"/>
                        <a:pt x="11" y="0"/>
                      </a:cubicBezTo>
                      <a:cubicBezTo>
                        <a:pt x="18"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6" name="Freeform 500">
                  <a:extLst>
                    <a:ext uri="{FF2B5EF4-FFF2-40B4-BE49-F238E27FC236}">
                      <a16:creationId xmlns:a16="http://schemas.microsoft.com/office/drawing/2014/main" id="{6D33AFD4-A6D0-40CA-981E-B6DEA3C39899}"/>
                    </a:ext>
                  </a:extLst>
                </p:cNvPr>
                <p:cNvSpPr>
                  <a:spLocks/>
                </p:cNvSpPr>
                <p:nvPr/>
              </p:nvSpPr>
              <p:spPr bwMode="auto">
                <a:xfrm>
                  <a:off x="4680" y="2168"/>
                  <a:ext cx="31" cy="33"/>
                </a:xfrm>
                <a:custGeom>
                  <a:avLst/>
                  <a:gdLst>
                    <a:gd name="T0" fmla="*/ 21 w 21"/>
                    <a:gd name="T1" fmla="*/ 10 h 23"/>
                    <a:gd name="T2" fmla="*/ 5 w 21"/>
                    <a:gd name="T3" fmla="*/ 17 h 23"/>
                    <a:gd name="T4" fmla="*/ 11 w 21"/>
                    <a:gd name="T5" fmla="*/ 0 h 23"/>
                    <a:gd name="T6" fmla="*/ 21 w 21"/>
                    <a:gd name="T7" fmla="*/ 10 h 23"/>
                  </a:gdLst>
                  <a:ahLst/>
                  <a:cxnLst>
                    <a:cxn ang="0">
                      <a:pos x="T0" y="T1"/>
                    </a:cxn>
                    <a:cxn ang="0">
                      <a:pos x="T2" y="T3"/>
                    </a:cxn>
                    <a:cxn ang="0">
                      <a:pos x="T4" y="T5"/>
                    </a:cxn>
                    <a:cxn ang="0">
                      <a:pos x="T6" y="T7"/>
                    </a:cxn>
                  </a:cxnLst>
                  <a:rect l="0" t="0" r="r" b="b"/>
                  <a:pathLst>
                    <a:path w="21" h="23">
                      <a:moveTo>
                        <a:pt x="21" y="10"/>
                      </a:moveTo>
                      <a:cubicBezTo>
                        <a:pt x="20" y="19"/>
                        <a:pt x="10" y="23"/>
                        <a:pt x="5" y="17"/>
                      </a:cubicBezTo>
                      <a:cubicBezTo>
                        <a:pt x="0" y="11"/>
                        <a:pt x="2" y="1"/>
                        <a:pt x="11" y="0"/>
                      </a:cubicBezTo>
                      <a:cubicBezTo>
                        <a:pt x="18"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7" name="Freeform 501">
                  <a:extLst>
                    <a:ext uri="{FF2B5EF4-FFF2-40B4-BE49-F238E27FC236}">
                      <a16:creationId xmlns:a16="http://schemas.microsoft.com/office/drawing/2014/main" id="{9954AB10-339E-47A4-9845-85A045E7C334}"/>
                    </a:ext>
                  </a:extLst>
                </p:cNvPr>
                <p:cNvSpPr>
                  <a:spLocks/>
                </p:cNvSpPr>
                <p:nvPr/>
              </p:nvSpPr>
              <p:spPr bwMode="auto">
                <a:xfrm>
                  <a:off x="4682" y="2226"/>
                  <a:ext cx="32" cy="33"/>
                </a:xfrm>
                <a:custGeom>
                  <a:avLst/>
                  <a:gdLst>
                    <a:gd name="T0" fmla="*/ 22 w 22"/>
                    <a:gd name="T1" fmla="*/ 10 h 23"/>
                    <a:gd name="T2" fmla="*/ 5 w 22"/>
                    <a:gd name="T3" fmla="*/ 16 h 23"/>
                    <a:gd name="T4" fmla="*/ 12 w 22"/>
                    <a:gd name="T5" fmla="*/ 0 h 23"/>
                    <a:gd name="T6" fmla="*/ 22 w 22"/>
                    <a:gd name="T7" fmla="*/ 10 h 23"/>
                  </a:gdLst>
                  <a:ahLst/>
                  <a:cxnLst>
                    <a:cxn ang="0">
                      <a:pos x="T0" y="T1"/>
                    </a:cxn>
                    <a:cxn ang="0">
                      <a:pos x="T2" y="T3"/>
                    </a:cxn>
                    <a:cxn ang="0">
                      <a:pos x="T4" y="T5"/>
                    </a:cxn>
                    <a:cxn ang="0">
                      <a:pos x="T6" y="T7"/>
                    </a:cxn>
                  </a:cxnLst>
                  <a:rect l="0" t="0" r="r" b="b"/>
                  <a:pathLst>
                    <a:path w="22" h="23">
                      <a:moveTo>
                        <a:pt x="22" y="10"/>
                      </a:moveTo>
                      <a:cubicBezTo>
                        <a:pt x="21" y="19"/>
                        <a:pt x="11" y="23"/>
                        <a:pt x="5" y="16"/>
                      </a:cubicBezTo>
                      <a:cubicBezTo>
                        <a:pt x="0" y="11"/>
                        <a:pt x="3" y="1"/>
                        <a:pt x="12" y="0"/>
                      </a:cubicBezTo>
                      <a:cubicBezTo>
                        <a:pt x="19" y="0"/>
                        <a:pt x="22" y="6"/>
                        <a:pt x="2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8" name="Freeform 502">
                  <a:extLst>
                    <a:ext uri="{FF2B5EF4-FFF2-40B4-BE49-F238E27FC236}">
                      <a16:creationId xmlns:a16="http://schemas.microsoft.com/office/drawing/2014/main" id="{08F40BB9-2763-4AE5-B4C9-BF4E5E99BD1A}"/>
                    </a:ext>
                  </a:extLst>
                </p:cNvPr>
                <p:cNvSpPr>
                  <a:spLocks/>
                </p:cNvSpPr>
                <p:nvPr/>
              </p:nvSpPr>
              <p:spPr bwMode="auto">
                <a:xfrm>
                  <a:off x="4673" y="2055"/>
                  <a:ext cx="31" cy="32"/>
                </a:xfrm>
                <a:custGeom>
                  <a:avLst/>
                  <a:gdLst>
                    <a:gd name="T0" fmla="*/ 21 w 21"/>
                    <a:gd name="T1" fmla="*/ 10 h 22"/>
                    <a:gd name="T2" fmla="*/ 5 w 21"/>
                    <a:gd name="T3" fmla="*/ 16 h 22"/>
                    <a:gd name="T4" fmla="*/ 11 w 21"/>
                    <a:gd name="T5" fmla="*/ 0 h 22"/>
                    <a:gd name="T6" fmla="*/ 21 w 21"/>
                    <a:gd name="T7" fmla="*/ 10 h 22"/>
                  </a:gdLst>
                  <a:ahLst/>
                  <a:cxnLst>
                    <a:cxn ang="0">
                      <a:pos x="T0" y="T1"/>
                    </a:cxn>
                    <a:cxn ang="0">
                      <a:pos x="T2" y="T3"/>
                    </a:cxn>
                    <a:cxn ang="0">
                      <a:pos x="T4" y="T5"/>
                    </a:cxn>
                    <a:cxn ang="0">
                      <a:pos x="T6" y="T7"/>
                    </a:cxn>
                  </a:cxnLst>
                  <a:rect l="0" t="0" r="r" b="b"/>
                  <a:pathLst>
                    <a:path w="21" h="22">
                      <a:moveTo>
                        <a:pt x="21" y="10"/>
                      </a:moveTo>
                      <a:cubicBezTo>
                        <a:pt x="20" y="18"/>
                        <a:pt x="11" y="22"/>
                        <a:pt x="5" y="16"/>
                      </a:cubicBezTo>
                      <a:cubicBezTo>
                        <a:pt x="0" y="11"/>
                        <a:pt x="2" y="1"/>
                        <a:pt x="11" y="0"/>
                      </a:cubicBezTo>
                      <a:cubicBezTo>
                        <a:pt x="18" y="0"/>
                        <a:pt x="21" y="6"/>
                        <a:pt x="2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9" name="Freeform 503">
                  <a:extLst>
                    <a:ext uri="{FF2B5EF4-FFF2-40B4-BE49-F238E27FC236}">
                      <a16:creationId xmlns:a16="http://schemas.microsoft.com/office/drawing/2014/main" id="{B560D1CE-48AE-46B0-AA9D-23468D274893}"/>
                    </a:ext>
                  </a:extLst>
                </p:cNvPr>
                <p:cNvSpPr>
                  <a:spLocks/>
                </p:cNvSpPr>
                <p:nvPr/>
              </p:nvSpPr>
              <p:spPr bwMode="auto">
                <a:xfrm>
                  <a:off x="4678" y="2111"/>
                  <a:ext cx="30" cy="32"/>
                </a:xfrm>
                <a:custGeom>
                  <a:avLst/>
                  <a:gdLst>
                    <a:gd name="T0" fmla="*/ 20 w 21"/>
                    <a:gd name="T1" fmla="*/ 10 h 22"/>
                    <a:gd name="T2" fmla="*/ 5 w 21"/>
                    <a:gd name="T3" fmla="*/ 16 h 22"/>
                    <a:gd name="T4" fmla="*/ 11 w 21"/>
                    <a:gd name="T5" fmla="*/ 0 h 22"/>
                    <a:gd name="T6" fmla="*/ 20 w 21"/>
                    <a:gd name="T7" fmla="*/ 10 h 22"/>
                  </a:gdLst>
                  <a:ahLst/>
                  <a:cxnLst>
                    <a:cxn ang="0">
                      <a:pos x="T0" y="T1"/>
                    </a:cxn>
                    <a:cxn ang="0">
                      <a:pos x="T2" y="T3"/>
                    </a:cxn>
                    <a:cxn ang="0">
                      <a:pos x="T4" y="T5"/>
                    </a:cxn>
                    <a:cxn ang="0">
                      <a:pos x="T6" y="T7"/>
                    </a:cxn>
                  </a:cxnLst>
                  <a:rect l="0" t="0" r="r" b="b"/>
                  <a:pathLst>
                    <a:path w="21" h="22">
                      <a:moveTo>
                        <a:pt x="20" y="10"/>
                      </a:moveTo>
                      <a:cubicBezTo>
                        <a:pt x="20" y="18"/>
                        <a:pt x="10" y="22"/>
                        <a:pt x="5" y="16"/>
                      </a:cubicBezTo>
                      <a:cubicBezTo>
                        <a:pt x="0" y="11"/>
                        <a:pt x="2" y="1"/>
                        <a:pt x="11" y="0"/>
                      </a:cubicBezTo>
                      <a:cubicBezTo>
                        <a:pt x="18" y="0"/>
                        <a:pt x="21"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0" name="Freeform 504">
                  <a:extLst>
                    <a:ext uri="{FF2B5EF4-FFF2-40B4-BE49-F238E27FC236}">
                      <a16:creationId xmlns:a16="http://schemas.microsoft.com/office/drawing/2014/main" id="{BD9987DD-40A8-4F01-A8A6-F489D317DFFA}"/>
                    </a:ext>
                  </a:extLst>
                </p:cNvPr>
                <p:cNvSpPr>
                  <a:spLocks/>
                </p:cNvSpPr>
                <p:nvPr/>
              </p:nvSpPr>
              <p:spPr bwMode="auto">
                <a:xfrm>
                  <a:off x="4669" y="2000"/>
                  <a:ext cx="29" cy="30"/>
                </a:xfrm>
                <a:custGeom>
                  <a:avLst/>
                  <a:gdLst>
                    <a:gd name="T0" fmla="*/ 20 w 20"/>
                    <a:gd name="T1" fmla="*/ 10 h 21"/>
                    <a:gd name="T2" fmla="*/ 6 w 20"/>
                    <a:gd name="T3" fmla="*/ 16 h 21"/>
                    <a:gd name="T4" fmla="*/ 10 w 20"/>
                    <a:gd name="T5" fmla="*/ 0 h 21"/>
                    <a:gd name="T6" fmla="*/ 20 w 20"/>
                    <a:gd name="T7" fmla="*/ 10 h 21"/>
                  </a:gdLst>
                  <a:ahLst/>
                  <a:cxnLst>
                    <a:cxn ang="0">
                      <a:pos x="T0" y="T1"/>
                    </a:cxn>
                    <a:cxn ang="0">
                      <a:pos x="T2" y="T3"/>
                    </a:cxn>
                    <a:cxn ang="0">
                      <a:pos x="T4" y="T5"/>
                    </a:cxn>
                    <a:cxn ang="0">
                      <a:pos x="T6" y="T7"/>
                    </a:cxn>
                  </a:cxnLst>
                  <a:rect l="0" t="0" r="r" b="b"/>
                  <a:pathLst>
                    <a:path w="20" h="21">
                      <a:moveTo>
                        <a:pt x="20" y="10"/>
                      </a:moveTo>
                      <a:cubicBezTo>
                        <a:pt x="20" y="17"/>
                        <a:pt x="11" y="21"/>
                        <a:pt x="6" y="16"/>
                      </a:cubicBezTo>
                      <a:cubicBezTo>
                        <a:pt x="0" y="11"/>
                        <a:pt x="2" y="1"/>
                        <a:pt x="10" y="0"/>
                      </a:cubicBezTo>
                      <a:cubicBezTo>
                        <a:pt x="17" y="0"/>
                        <a:pt x="20" y="5"/>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1" name="Freeform 505">
                  <a:extLst>
                    <a:ext uri="{FF2B5EF4-FFF2-40B4-BE49-F238E27FC236}">
                      <a16:creationId xmlns:a16="http://schemas.microsoft.com/office/drawing/2014/main" id="{38BE426E-6914-4EEE-8C6D-62AD3DC5EDA2}"/>
                    </a:ext>
                  </a:extLst>
                </p:cNvPr>
                <p:cNvSpPr>
                  <a:spLocks/>
                </p:cNvSpPr>
                <p:nvPr/>
              </p:nvSpPr>
              <p:spPr bwMode="auto">
                <a:xfrm>
                  <a:off x="4718" y="2136"/>
                  <a:ext cx="30" cy="33"/>
                </a:xfrm>
                <a:custGeom>
                  <a:avLst/>
                  <a:gdLst>
                    <a:gd name="T0" fmla="*/ 21 w 21"/>
                    <a:gd name="T1" fmla="*/ 11 h 23"/>
                    <a:gd name="T2" fmla="*/ 5 w 21"/>
                    <a:gd name="T3" fmla="*/ 17 h 23"/>
                    <a:gd name="T4" fmla="*/ 11 w 21"/>
                    <a:gd name="T5" fmla="*/ 1 h 23"/>
                    <a:gd name="T6" fmla="*/ 21 w 21"/>
                    <a:gd name="T7" fmla="*/ 11 h 23"/>
                  </a:gdLst>
                  <a:ahLst/>
                  <a:cxnLst>
                    <a:cxn ang="0">
                      <a:pos x="T0" y="T1"/>
                    </a:cxn>
                    <a:cxn ang="0">
                      <a:pos x="T2" y="T3"/>
                    </a:cxn>
                    <a:cxn ang="0">
                      <a:pos x="T4" y="T5"/>
                    </a:cxn>
                    <a:cxn ang="0">
                      <a:pos x="T6" y="T7"/>
                    </a:cxn>
                  </a:cxnLst>
                  <a:rect l="0" t="0" r="r" b="b"/>
                  <a:pathLst>
                    <a:path w="21" h="23">
                      <a:moveTo>
                        <a:pt x="21" y="11"/>
                      </a:moveTo>
                      <a:cubicBezTo>
                        <a:pt x="21" y="19"/>
                        <a:pt x="11" y="23"/>
                        <a:pt x="5" y="17"/>
                      </a:cubicBezTo>
                      <a:cubicBezTo>
                        <a:pt x="0" y="11"/>
                        <a:pt x="3" y="2"/>
                        <a:pt x="11" y="1"/>
                      </a:cubicBezTo>
                      <a:cubicBezTo>
                        <a:pt x="18" y="0"/>
                        <a:pt x="21" y="6"/>
                        <a:pt x="2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2" name="Freeform 506">
                  <a:extLst>
                    <a:ext uri="{FF2B5EF4-FFF2-40B4-BE49-F238E27FC236}">
                      <a16:creationId xmlns:a16="http://schemas.microsoft.com/office/drawing/2014/main" id="{7E5923CF-2050-4727-B89F-6BA8BA530193}"/>
                    </a:ext>
                  </a:extLst>
                </p:cNvPr>
                <p:cNvSpPr>
                  <a:spLocks/>
                </p:cNvSpPr>
                <p:nvPr/>
              </p:nvSpPr>
              <p:spPr bwMode="auto">
                <a:xfrm>
                  <a:off x="4722" y="2194"/>
                  <a:ext cx="31" cy="33"/>
                </a:xfrm>
                <a:custGeom>
                  <a:avLst/>
                  <a:gdLst>
                    <a:gd name="T0" fmla="*/ 20 w 21"/>
                    <a:gd name="T1" fmla="*/ 10 h 23"/>
                    <a:gd name="T2" fmla="*/ 4 w 21"/>
                    <a:gd name="T3" fmla="*/ 17 h 23"/>
                    <a:gd name="T4" fmla="*/ 11 w 21"/>
                    <a:gd name="T5" fmla="*/ 0 h 23"/>
                    <a:gd name="T6" fmla="*/ 20 w 21"/>
                    <a:gd name="T7" fmla="*/ 10 h 23"/>
                  </a:gdLst>
                  <a:ahLst/>
                  <a:cxnLst>
                    <a:cxn ang="0">
                      <a:pos x="T0" y="T1"/>
                    </a:cxn>
                    <a:cxn ang="0">
                      <a:pos x="T2" y="T3"/>
                    </a:cxn>
                    <a:cxn ang="0">
                      <a:pos x="T4" y="T5"/>
                    </a:cxn>
                    <a:cxn ang="0">
                      <a:pos x="T6" y="T7"/>
                    </a:cxn>
                  </a:cxnLst>
                  <a:rect l="0" t="0" r="r" b="b"/>
                  <a:pathLst>
                    <a:path w="21" h="23">
                      <a:moveTo>
                        <a:pt x="20" y="10"/>
                      </a:moveTo>
                      <a:cubicBezTo>
                        <a:pt x="20" y="19"/>
                        <a:pt x="10" y="23"/>
                        <a:pt x="4" y="17"/>
                      </a:cubicBezTo>
                      <a:cubicBezTo>
                        <a:pt x="0" y="11"/>
                        <a:pt x="2" y="1"/>
                        <a:pt x="11" y="0"/>
                      </a:cubicBezTo>
                      <a:cubicBezTo>
                        <a:pt x="18" y="0"/>
                        <a:pt x="21"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3" name="Freeform 507">
                  <a:extLst>
                    <a:ext uri="{FF2B5EF4-FFF2-40B4-BE49-F238E27FC236}">
                      <a16:creationId xmlns:a16="http://schemas.microsoft.com/office/drawing/2014/main" id="{D7F8DF80-8151-4FEC-9E72-0566CABAC7FE}"/>
                    </a:ext>
                  </a:extLst>
                </p:cNvPr>
                <p:cNvSpPr>
                  <a:spLocks/>
                </p:cNvSpPr>
                <p:nvPr/>
              </p:nvSpPr>
              <p:spPr bwMode="auto">
                <a:xfrm>
                  <a:off x="4715" y="2080"/>
                  <a:ext cx="29" cy="33"/>
                </a:xfrm>
                <a:custGeom>
                  <a:avLst/>
                  <a:gdLst>
                    <a:gd name="T0" fmla="*/ 20 w 20"/>
                    <a:gd name="T1" fmla="*/ 10 h 23"/>
                    <a:gd name="T2" fmla="*/ 5 w 20"/>
                    <a:gd name="T3" fmla="*/ 17 h 23"/>
                    <a:gd name="T4" fmla="*/ 10 w 20"/>
                    <a:gd name="T5" fmla="*/ 0 h 23"/>
                    <a:gd name="T6" fmla="*/ 20 w 20"/>
                    <a:gd name="T7" fmla="*/ 10 h 23"/>
                  </a:gdLst>
                  <a:ahLst/>
                  <a:cxnLst>
                    <a:cxn ang="0">
                      <a:pos x="T0" y="T1"/>
                    </a:cxn>
                    <a:cxn ang="0">
                      <a:pos x="T2" y="T3"/>
                    </a:cxn>
                    <a:cxn ang="0">
                      <a:pos x="T4" y="T5"/>
                    </a:cxn>
                    <a:cxn ang="0">
                      <a:pos x="T6" y="T7"/>
                    </a:cxn>
                  </a:cxnLst>
                  <a:rect l="0" t="0" r="r" b="b"/>
                  <a:pathLst>
                    <a:path w="20" h="23">
                      <a:moveTo>
                        <a:pt x="20" y="10"/>
                      </a:moveTo>
                      <a:cubicBezTo>
                        <a:pt x="20" y="19"/>
                        <a:pt x="11" y="23"/>
                        <a:pt x="5" y="17"/>
                      </a:cubicBezTo>
                      <a:cubicBezTo>
                        <a:pt x="0" y="12"/>
                        <a:pt x="2" y="2"/>
                        <a:pt x="10" y="0"/>
                      </a:cubicBezTo>
                      <a:cubicBezTo>
                        <a:pt x="17" y="0"/>
                        <a:pt x="20"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4" name="Freeform 508">
                  <a:extLst>
                    <a:ext uri="{FF2B5EF4-FFF2-40B4-BE49-F238E27FC236}">
                      <a16:creationId xmlns:a16="http://schemas.microsoft.com/office/drawing/2014/main" id="{55062786-5A31-4329-A721-A58DAE8ADD79}"/>
                    </a:ext>
                  </a:extLst>
                </p:cNvPr>
                <p:cNvSpPr>
                  <a:spLocks/>
                </p:cNvSpPr>
                <p:nvPr/>
              </p:nvSpPr>
              <p:spPr bwMode="auto">
                <a:xfrm>
                  <a:off x="4704" y="1969"/>
                  <a:ext cx="29" cy="32"/>
                </a:xfrm>
                <a:custGeom>
                  <a:avLst/>
                  <a:gdLst>
                    <a:gd name="T0" fmla="*/ 20 w 20"/>
                    <a:gd name="T1" fmla="*/ 10 h 22"/>
                    <a:gd name="T2" fmla="*/ 6 w 20"/>
                    <a:gd name="T3" fmla="*/ 17 h 22"/>
                    <a:gd name="T4" fmla="*/ 10 w 20"/>
                    <a:gd name="T5" fmla="*/ 0 h 22"/>
                    <a:gd name="T6" fmla="*/ 20 w 20"/>
                    <a:gd name="T7" fmla="*/ 10 h 22"/>
                  </a:gdLst>
                  <a:ahLst/>
                  <a:cxnLst>
                    <a:cxn ang="0">
                      <a:pos x="T0" y="T1"/>
                    </a:cxn>
                    <a:cxn ang="0">
                      <a:pos x="T2" y="T3"/>
                    </a:cxn>
                    <a:cxn ang="0">
                      <a:pos x="T4" y="T5"/>
                    </a:cxn>
                    <a:cxn ang="0">
                      <a:pos x="T6" y="T7"/>
                    </a:cxn>
                  </a:cxnLst>
                  <a:rect l="0" t="0" r="r" b="b"/>
                  <a:pathLst>
                    <a:path w="20" h="22">
                      <a:moveTo>
                        <a:pt x="20" y="10"/>
                      </a:moveTo>
                      <a:cubicBezTo>
                        <a:pt x="20" y="18"/>
                        <a:pt x="12" y="22"/>
                        <a:pt x="6" y="17"/>
                      </a:cubicBezTo>
                      <a:cubicBezTo>
                        <a:pt x="0" y="11"/>
                        <a:pt x="2" y="1"/>
                        <a:pt x="10" y="0"/>
                      </a:cubicBezTo>
                      <a:cubicBezTo>
                        <a:pt x="17" y="0"/>
                        <a:pt x="20"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5" name="Freeform 509">
                  <a:extLst>
                    <a:ext uri="{FF2B5EF4-FFF2-40B4-BE49-F238E27FC236}">
                      <a16:creationId xmlns:a16="http://schemas.microsoft.com/office/drawing/2014/main" id="{7C1CDEF7-AC4D-49B4-B207-8666ECB2AAA8}"/>
                    </a:ext>
                  </a:extLst>
                </p:cNvPr>
                <p:cNvSpPr>
                  <a:spLocks/>
                </p:cNvSpPr>
                <p:nvPr/>
              </p:nvSpPr>
              <p:spPr bwMode="auto">
                <a:xfrm>
                  <a:off x="4766" y="2162"/>
                  <a:ext cx="29" cy="34"/>
                </a:xfrm>
                <a:custGeom>
                  <a:avLst/>
                  <a:gdLst>
                    <a:gd name="T0" fmla="*/ 20 w 20"/>
                    <a:gd name="T1" fmla="*/ 10 h 23"/>
                    <a:gd name="T2" fmla="*/ 5 w 20"/>
                    <a:gd name="T3" fmla="*/ 17 h 23"/>
                    <a:gd name="T4" fmla="*/ 11 w 20"/>
                    <a:gd name="T5" fmla="*/ 0 h 23"/>
                    <a:gd name="T6" fmla="*/ 20 w 20"/>
                    <a:gd name="T7" fmla="*/ 10 h 23"/>
                  </a:gdLst>
                  <a:ahLst/>
                  <a:cxnLst>
                    <a:cxn ang="0">
                      <a:pos x="T0" y="T1"/>
                    </a:cxn>
                    <a:cxn ang="0">
                      <a:pos x="T2" y="T3"/>
                    </a:cxn>
                    <a:cxn ang="0">
                      <a:pos x="T4" y="T5"/>
                    </a:cxn>
                    <a:cxn ang="0">
                      <a:pos x="T6" y="T7"/>
                    </a:cxn>
                  </a:cxnLst>
                  <a:rect l="0" t="0" r="r" b="b"/>
                  <a:pathLst>
                    <a:path w="20" h="23">
                      <a:moveTo>
                        <a:pt x="20" y="10"/>
                      </a:moveTo>
                      <a:cubicBezTo>
                        <a:pt x="20" y="19"/>
                        <a:pt x="10" y="23"/>
                        <a:pt x="5" y="17"/>
                      </a:cubicBezTo>
                      <a:cubicBezTo>
                        <a:pt x="0" y="11"/>
                        <a:pt x="2" y="1"/>
                        <a:pt x="11" y="0"/>
                      </a:cubicBezTo>
                      <a:cubicBezTo>
                        <a:pt x="17" y="0"/>
                        <a:pt x="20"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6" name="Freeform 510">
                  <a:extLst>
                    <a:ext uri="{FF2B5EF4-FFF2-40B4-BE49-F238E27FC236}">
                      <a16:creationId xmlns:a16="http://schemas.microsoft.com/office/drawing/2014/main" id="{B3794343-BD23-41CD-8E0D-525E540073D5}"/>
                    </a:ext>
                  </a:extLst>
                </p:cNvPr>
                <p:cNvSpPr>
                  <a:spLocks/>
                </p:cNvSpPr>
                <p:nvPr/>
              </p:nvSpPr>
              <p:spPr bwMode="auto">
                <a:xfrm>
                  <a:off x="4769" y="2219"/>
                  <a:ext cx="29" cy="34"/>
                </a:xfrm>
                <a:custGeom>
                  <a:avLst/>
                  <a:gdLst>
                    <a:gd name="T0" fmla="*/ 20 w 20"/>
                    <a:gd name="T1" fmla="*/ 11 h 24"/>
                    <a:gd name="T2" fmla="*/ 5 w 20"/>
                    <a:gd name="T3" fmla="*/ 17 h 24"/>
                    <a:gd name="T4" fmla="*/ 11 w 20"/>
                    <a:gd name="T5" fmla="*/ 1 h 24"/>
                    <a:gd name="T6" fmla="*/ 20 w 20"/>
                    <a:gd name="T7" fmla="*/ 11 h 24"/>
                  </a:gdLst>
                  <a:ahLst/>
                  <a:cxnLst>
                    <a:cxn ang="0">
                      <a:pos x="T0" y="T1"/>
                    </a:cxn>
                    <a:cxn ang="0">
                      <a:pos x="T2" y="T3"/>
                    </a:cxn>
                    <a:cxn ang="0">
                      <a:pos x="T4" y="T5"/>
                    </a:cxn>
                    <a:cxn ang="0">
                      <a:pos x="T6" y="T7"/>
                    </a:cxn>
                  </a:cxnLst>
                  <a:rect l="0" t="0" r="r" b="b"/>
                  <a:pathLst>
                    <a:path w="20" h="24">
                      <a:moveTo>
                        <a:pt x="20" y="11"/>
                      </a:moveTo>
                      <a:cubicBezTo>
                        <a:pt x="20" y="20"/>
                        <a:pt x="10" y="24"/>
                        <a:pt x="5" y="17"/>
                      </a:cubicBezTo>
                      <a:cubicBezTo>
                        <a:pt x="0" y="12"/>
                        <a:pt x="2" y="2"/>
                        <a:pt x="11" y="1"/>
                      </a:cubicBezTo>
                      <a:cubicBezTo>
                        <a:pt x="18" y="0"/>
                        <a:pt x="20" y="6"/>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7" name="Freeform 511">
                  <a:extLst>
                    <a:ext uri="{FF2B5EF4-FFF2-40B4-BE49-F238E27FC236}">
                      <a16:creationId xmlns:a16="http://schemas.microsoft.com/office/drawing/2014/main" id="{23EF7720-C8AD-4F78-842E-6EE4188DD156}"/>
                    </a:ext>
                  </a:extLst>
                </p:cNvPr>
                <p:cNvSpPr>
                  <a:spLocks/>
                </p:cNvSpPr>
                <p:nvPr/>
              </p:nvSpPr>
              <p:spPr bwMode="auto">
                <a:xfrm>
                  <a:off x="4756" y="2049"/>
                  <a:ext cx="29" cy="32"/>
                </a:xfrm>
                <a:custGeom>
                  <a:avLst/>
                  <a:gdLst>
                    <a:gd name="T0" fmla="*/ 20 w 20"/>
                    <a:gd name="T1" fmla="*/ 10 h 22"/>
                    <a:gd name="T2" fmla="*/ 6 w 20"/>
                    <a:gd name="T3" fmla="*/ 17 h 22"/>
                    <a:gd name="T4" fmla="*/ 10 w 20"/>
                    <a:gd name="T5" fmla="*/ 0 h 22"/>
                    <a:gd name="T6" fmla="*/ 20 w 20"/>
                    <a:gd name="T7" fmla="*/ 10 h 22"/>
                  </a:gdLst>
                  <a:ahLst/>
                  <a:cxnLst>
                    <a:cxn ang="0">
                      <a:pos x="T0" y="T1"/>
                    </a:cxn>
                    <a:cxn ang="0">
                      <a:pos x="T2" y="T3"/>
                    </a:cxn>
                    <a:cxn ang="0">
                      <a:pos x="T4" y="T5"/>
                    </a:cxn>
                    <a:cxn ang="0">
                      <a:pos x="T6" y="T7"/>
                    </a:cxn>
                  </a:cxnLst>
                  <a:rect l="0" t="0" r="r" b="b"/>
                  <a:pathLst>
                    <a:path w="20" h="22">
                      <a:moveTo>
                        <a:pt x="20" y="10"/>
                      </a:moveTo>
                      <a:cubicBezTo>
                        <a:pt x="20" y="18"/>
                        <a:pt x="12" y="22"/>
                        <a:pt x="6" y="17"/>
                      </a:cubicBezTo>
                      <a:cubicBezTo>
                        <a:pt x="0" y="12"/>
                        <a:pt x="2" y="1"/>
                        <a:pt x="10" y="0"/>
                      </a:cubicBezTo>
                      <a:cubicBezTo>
                        <a:pt x="17" y="0"/>
                        <a:pt x="20"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8" name="Freeform 512">
                  <a:extLst>
                    <a:ext uri="{FF2B5EF4-FFF2-40B4-BE49-F238E27FC236}">
                      <a16:creationId xmlns:a16="http://schemas.microsoft.com/office/drawing/2014/main" id="{36BCF808-0623-46F2-86DE-9E6CEA111992}"/>
                    </a:ext>
                  </a:extLst>
                </p:cNvPr>
                <p:cNvSpPr>
                  <a:spLocks/>
                </p:cNvSpPr>
                <p:nvPr/>
              </p:nvSpPr>
              <p:spPr bwMode="auto">
                <a:xfrm>
                  <a:off x="4743" y="1939"/>
                  <a:ext cx="27" cy="32"/>
                </a:xfrm>
                <a:custGeom>
                  <a:avLst/>
                  <a:gdLst>
                    <a:gd name="T0" fmla="*/ 19 w 19"/>
                    <a:gd name="T1" fmla="*/ 10 h 22"/>
                    <a:gd name="T2" fmla="*/ 6 w 19"/>
                    <a:gd name="T3" fmla="*/ 17 h 22"/>
                    <a:gd name="T4" fmla="*/ 9 w 19"/>
                    <a:gd name="T5" fmla="*/ 0 h 22"/>
                    <a:gd name="T6" fmla="*/ 19 w 19"/>
                    <a:gd name="T7" fmla="*/ 10 h 22"/>
                  </a:gdLst>
                  <a:ahLst/>
                  <a:cxnLst>
                    <a:cxn ang="0">
                      <a:pos x="T0" y="T1"/>
                    </a:cxn>
                    <a:cxn ang="0">
                      <a:pos x="T2" y="T3"/>
                    </a:cxn>
                    <a:cxn ang="0">
                      <a:pos x="T4" y="T5"/>
                    </a:cxn>
                    <a:cxn ang="0">
                      <a:pos x="T6" y="T7"/>
                    </a:cxn>
                  </a:cxnLst>
                  <a:rect l="0" t="0" r="r" b="b"/>
                  <a:pathLst>
                    <a:path w="19" h="22">
                      <a:moveTo>
                        <a:pt x="19" y="10"/>
                      </a:moveTo>
                      <a:cubicBezTo>
                        <a:pt x="19" y="18"/>
                        <a:pt x="11" y="22"/>
                        <a:pt x="6" y="17"/>
                      </a:cubicBezTo>
                      <a:cubicBezTo>
                        <a:pt x="0" y="12"/>
                        <a:pt x="1" y="2"/>
                        <a:pt x="9" y="0"/>
                      </a:cubicBezTo>
                      <a:cubicBezTo>
                        <a:pt x="15" y="0"/>
                        <a:pt x="18"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9" name="Freeform 513">
                  <a:extLst>
                    <a:ext uri="{FF2B5EF4-FFF2-40B4-BE49-F238E27FC236}">
                      <a16:creationId xmlns:a16="http://schemas.microsoft.com/office/drawing/2014/main" id="{9BCE1BF4-25CB-49A3-8B00-F6C4CCDEC353}"/>
                    </a:ext>
                  </a:extLst>
                </p:cNvPr>
                <p:cNvSpPr>
                  <a:spLocks/>
                </p:cNvSpPr>
                <p:nvPr/>
              </p:nvSpPr>
              <p:spPr bwMode="auto">
                <a:xfrm>
                  <a:off x="4750" y="1994"/>
                  <a:ext cx="29" cy="31"/>
                </a:xfrm>
                <a:custGeom>
                  <a:avLst/>
                  <a:gdLst>
                    <a:gd name="T0" fmla="*/ 19 w 20"/>
                    <a:gd name="T1" fmla="*/ 9 h 21"/>
                    <a:gd name="T2" fmla="*/ 6 w 20"/>
                    <a:gd name="T3" fmla="*/ 16 h 21"/>
                    <a:gd name="T4" fmla="*/ 10 w 20"/>
                    <a:gd name="T5" fmla="*/ 0 h 21"/>
                    <a:gd name="T6" fmla="*/ 19 w 20"/>
                    <a:gd name="T7" fmla="*/ 9 h 21"/>
                  </a:gdLst>
                  <a:ahLst/>
                  <a:cxnLst>
                    <a:cxn ang="0">
                      <a:pos x="T0" y="T1"/>
                    </a:cxn>
                    <a:cxn ang="0">
                      <a:pos x="T2" y="T3"/>
                    </a:cxn>
                    <a:cxn ang="0">
                      <a:pos x="T4" y="T5"/>
                    </a:cxn>
                    <a:cxn ang="0">
                      <a:pos x="T6" y="T7"/>
                    </a:cxn>
                  </a:cxnLst>
                  <a:rect l="0" t="0" r="r" b="b"/>
                  <a:pathLst>
                    <a:path w="20" h="21">
                      <a:moveTo>
                        <a:pt x="19" y="9"/>
                      </a:moveTo>
                      <a:cubicBezTo>
                        <a:pt x="20" y="17"/>
                        <a:pt x="11" y="21"/>
                        <a:pt x="6" y="16"/>
                      </a:cubicBezTo>
                      <a:cubicBezTo>
                        <a:pt x="0" y="11"/>
                        <a:pt x="1" y="1"/>
                        <a:pt x="10" y="0"/>
                      </a:cubicBezTo>
                      <a:cubicBezTo>
                        <a:pt x="16" y="0"/>
                        <a:pt x="19" y="5"/>
                        <a:pt x="1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0" name="Freeform 514">
                  <a:extLst>
                    <a:ext uri="{FF2B5EF4-FFF2-40B4-BE49-F238E27FC236}">
                      <a16:creationId xmlns:a16="http://schemas.microsoft.com/office/drawing/2014/main" id="{37FDE2AC-EA1C-4DE6-9AB0-A10A74C71F78}"/>
                    </a:ext>
                  </a:extLst>
                </p:cNvPr>
                <p:cNvSpPr>
                  <a:spLocks/>
                </p:cNvSpPr>
                <p:nvPr/>
              </p:nvSpPr>
              <p:spPr bwMode="auto">
                <a:xfrm>
                  <a:off x="4802" y="2130"/>
                  <a:ext cx="29" cy="34"/>
                </a:xfrm>
                <a:custGeom>
                  <a:avLst/>
                  <a:gdLst>
                    <a:gd name="T0" fmla="*/ 20 w 20"/>
                    <a:gd name="T1" fmla="*/ 10 h 23"/>
                    <a:gd name="T2" fmla="*/ 6 w 20"/>
                    <a:gd name="T3" fmla="*/ 17 h 23"/>
                    <a:gd name="T4" fmla="*/ 10 w 20"/>
                    <a:gd name="T5" fmla="*/ 0 h 23"/>
                    <a:gd name="T6" fmla="*/ 20 w 20"/>
                    <a:gd name="T7" fmla="*/ 10 h 23"/>
                  </a:gdLst>
                  <a:ahLst/>
                  <a:cxnLst>
                    <a:cxn ang="0">
                      <a:pos x="T0" y="T1"/>
                    </a:cxn>
                    <a:cxn ang="0">
                      <a:pos x="T2" y="T3"/>
                    </a:cxn>
                    <a:cxn ang="0">
                      <a:pos x="T4" y="T5"/>
                    </a:cxn>
                    <a:cxn ang="0">
                      <a:pos x="T6" y="T7"/>
                    </a:cxn>
                  </a:cxnLst>
                  <a:rect l="0" t="0" r="r" b="b"/>
                  <a:pathLst>
                    <a:path w="20" h="23">
                      <a:moveTo>
                        <a:pt x="20" y="10"/>
                      </a:moveTo>
                      <a:cubicBezTo>
                        <a:pt x="20" y="18"/>
                        <a:pt x="11" y="23"/>
                        <a:pt x="6" y="17"/>
                      </a:cubicBezTo>
                      <a:cubicBezTo>
                        <a:pt x="0" y="12"/>
                        <a:pt x="2" y="1"/>
                        <a:pt x="10" y="0"/>
                      </a:cubicBezTo>
                      <a:cubicBezTo>
                        <a:pt x="17" y="0"/>
                        <a:pt x="20"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1" name="Freeform 515">
                  <a:extLst>
                    <a:ext uri="{FF2B5EF4-FFF2-40B4-BE49-F238E27FC236}">
                      <a16:creationId xmlns:a16="http://schemas.microsoft.com/office/drawing/2014/main" id="{81EB26D3-1D4D-407A-BD56-F357509E322C}"/>
                    </a:ext>
                  </a:extLst>
                </p:cNvPr>
                <p:cNvSpPr>
                  <a:spLocks/>
                </p:cNvSpPr>
                <p:nvPr/>
              </p:nvSpPr>
              <p:spPr bwMode="auto">
                <a:xfrm>
                  <a:off x="4790" y="2017"/>
                  <a:ext cx="28" cy="32"/>
                </a:xfrm>
                <a:custGeom>
                  <a:avLst/>
                  <a:gdLst>
                    <a:gd name="T0" fmla="*/ 19 w 19"/>
                    <a:gd name="T1" fmla="*/ 10 h 22"/>
                    <a:gd name="T2" fmla="*/ 6 w 19"/>
                    <a:gd name="T3" fmla="*/ 17 h 22"/>
                    <a:gd name="T4" fmla="*/ 9 w 19"/>
                    <a:gd name="T5" fmla="*/ 1 h 22"/>
                    <a:gd name="T6" fmla="*/ 19 w 19"/>
                    <a:gd name="T7" fmla="*/ 10 h 22"/>
                  </a:gdLst>
                  <a:ahLst/>
                  <a:cxnLst>
                    <a:cxn ang="0">
                      <a:pos x="T0" y="T1"/>
                    </a:cxn>
                    <a:cxn ang="0">
                      <a:pos x="T2" y="T3"/>
                    </a:cxn>
                    <a:cxn ang="0">
                      <a:pos x="T4" y="T5"/>
                    </a:cxn>
                    <a:cxn ang="0">
                      <a:pos x="T6" y="T7"/>
                    </a:cxn>
                  </a:cxnLst>
                  <a:rect l="0" t="0" r="r" b="b"/>
                  <a:pathLst>
                    <a:path w="19" h="22">
                      <a:moveTo>
                        <a:pt x="19" y="10"/>
                      </a:moveTo>
                      <a:cubicBezTo>
                        <a:pt x="19" y="18"/>
                        <a:pt x="11" y="22"/>
                        <a:pt x="6" y="17"/>
                      </a:cubicBezTo>
                      <a:cubicBezTo>
                        <a:pt x="0" y="12"/>
                        <a:pt x="1" y="2"/>
                        <a:pt x="9" y="1"/>
                      </a:cubicBezTo>
                      <a:cubicBezTo>
                        <a:pt x="16" y="0"/>
                        <a:pt x="19"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2" name="Freeform 516">
                  <a:extLst>
                    <a:ext uri="{FF2B5EF4-FFF2-40B4-BE49-F238E27FC236}">
                      <a16:creationId xmlns:a16="http://schemas.microsoft.com/office/drawing/2014/main" id="{376677EF-5BFF-49F9-82B4-6BE6D9FEFBB0}"/>
                    </a:ext>
                  </a:extLst>
                </p:cNvPr>
                <p:cNvSpPr>
                  <a:spLocks/>
                </p:cNvSpPr>
                <p:nvPr/>
              </p:nvSpPr>
              <p:spPr bwMode="auto">
                <a:xfrm>
                  <a:off x="4796" y="2074"/>
                  <a:ext cx="29" cy="32"/>
                </a:xfrm>
                <a:custGeom>
                  <a:avLst/>
                  <a:gdLst>
                    <a:gd name="T0" fmla="*/ 20 w 20"/>
                    <a:gd name="T1" fmla="*/ 10 h 22"/>
                    <a:gd name="T2" fmla="*/ 6 w 20"/>
                    <a:gd name="T3" fmla="*/ 17 h 22"/>
                    <a:gd name="T4" fmla="*/ 10 w 20"/>
                    <a:gd name="T5" fmla="*/ 0 h 22"/>
                    <a:gd name="T6" fmla="*/ 20 w 20"/>
                    <a:gd name="T7" fmla="*/ 10 h 22"/>
                  </a:gdLst>
                  <a:ahLst/>
                  <a:cxnLst>
                    <a:cxn ang="0">
                      <a:pos x="T0" y="T1"/>
                    </a:cxn>
                    <a:cxn ang="0">
                      <a:pos x="T2" y="T3"/>
                    </a:cxn>
                    <a:cxn ang="0">
                      <a:pos x="T4" y="T5"/>
                    </a:cxn>
                    <a:cxn ang="0">
                      <a:pos x="T6" y="T7"/>
                    </a:cxn>
                  </a:cxnLst>
                  <a:rect l="0" t="0" r="r" b="b"/>
                  <a:pathLst>
                    <a:path w="20" h="22">
                      <a:moveTo>
                        <a:pt x="20" y="10"/>
                      </a:moveTo>
                      <a:cubicBezTo>
                        <a:pt x="20" y="18"/>
                        <a:pt x="12" y="22"/>
                        <a:pt x="6" y="17"/>
                      </a:cubicBezTo>
                      <a:cubicBezTo>
                        <a:pt x="0" y="12"/>
                        <a:pt x="2" y="1"/>
                        <a:pt x="10" y="0"/>
                      </a:cubicBezTo>
                      <a:cubicBezTo>
                        <a:pt x="17" y="0"/>
                        <a:pt x="20" y="6"/>
                        <a:pt x="2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3" name="Freeform 517">
                  <a:extLst>
                    <a:ext uri="{FF2B5EF4-FFF2-40B4-BE49-F238E27FC236}">
                      <a16:creationId xmlns:a16="http://schemas.microsoft.com/office/drawing/2014/main" id="{6FE1DBEE-AC77-421C-8C44-FB67E402A6F4}"/>
                    </a:ext>
                  </a:extLst>
                </p:cNvPr>
                <p:cNvSpPr>
                  <a:spLocks/>
                </p:cNvSpPr>
                <p:nvPr/>
              </p:nvSpPr>
              <p:spPr bwMode="auto">
                <a:xfrm>
                  <a:off x="4774" y="1910"/>
                  <a:ext cx="27" cy="30"/>
                </a:xfrm>
                <a:custGeom>
                  <a:avLst/>
                  <a:gdLst>
                    <a:gd name="T0" fmla="*/ 18 w 18"/>
                    <a:gd name="T1" fmla="*/ 9 h 21"/>
                    <a:gd name="T2" fmla="*/ 5 w 18"/>
                    <a:gd name="T3" fmla="*/ 16 h 21"/>
                    <a:gd name="T4" fmla="*/ 8 w 18"/>
                    <a:gd name="T5" fmla="*/ 0 h 21"/>
                    <a:gd name="T6" fmla="*/ 18 w 18"/>
                    <a:gd name="T7" fmla="*/ 9 h 21"/>
                  </a:gdLst>
                  <a:ahLst/>
                  <a:cxnLst>
                    <a:cxn ang="0">
                      <a:pos x="T0" y="T1"/>
                    </a:cxn>
                    <a:cxn ang="0">
                      <a:pos x="T2" y="T3"/>
                    </a:cxn>
                    <a:cxn ang="0">
                      <a:pos x="T4" y="T5"/>
                    </a:cxn>
                    <a:cxn ang="0">
                      <a:pos x="T6" y="T7"/>
                    </a:cxn>
                  </a:cxnLst>
                  <a:rect l="0" t="0" r="r" b="b"/>
                  <a:pathLst>
                    <a:path w="18" h="21">
                      <a:moveTo>
                        <a:pt x="18" y="9"/>
                      </a:moveTo>
                      <a:cubicBezTo>
                        <a:pt x="18" y="17"/>
                        <a:pt x="11" y="21"/>
                        <a:pt x="5" y="16"/>
                      </a:cubicBezTo>
                      <a:cubicBezTo>
                        <a:pt x="0" y="11"/>
                        <a:pt x="0" y="1"/>
                        <a:pt x="8" y="0"/>
                      </a:cubicBezTo>
                      <a:cubicBezTo>
                        <a:pt x="14" y="0"/>
                        <a:pt x="17"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4" name="Freeform 518">
                  <a:extLst>
                    <a:ext uri="{FF2B5EF4-FFF2-40B4-BE49-F238E27FC236}">
                      <a16:creationId xmlns:a16="http://schemas.microsoft.com/office/drawing/2014/main" id="{1CA83408-FC37-4C93-97F0-5BB75711DFA5}"/>
                    </a:ext>
                  </a:extLst>
                </p:cNvPr>
                <p:cNvSpPr>
                  <a:spLocks/>
                </p:cNvSpPr>
                <p:nvPr/>
              </p:nvSpPr>
              <p:spPr bwMode="auto">
                <a:xfrm>
                  <a:off x="4783" y="1964"/>
                  <a:ext cx="28" cy="30"/>
                </a:xfrm>
                <a:custGeom>
                  <a:avLst/>
                  <a:gdLst>
                    <a:gd name="T0" fmla="*/ 18 w 19"/>
                    <a:gd name="T1" fmla="*/ 9 h 21"/>
                    <a:gd name="T2" fmla="*/ 5 w 19"/>
                    <a:gd name="T3" fmla="*/ 16 h 21"/>
                    <a:gd name="T4" fmla="*/ 8 w 19"/>
                    <a:gd name="T5" fmla="*/ 0 h 21"/>
                    <a:gd name="T6" fmla="*/ 18 w 19"/>
                    <a:gd name="T7" fmla="*/ 9 h 21"/>
                  </a:gdLst>
                  <a:ahLst/>
                  <a:cxnLst>
                    <a:cxn ang="0">
                      <a:pos x="T0" y="T1"/>
                    </a:cxn>
                    <a:cxn ang="0">
                      <a:pos x="T2" y="T3"/>
                    </a:cxn>
                    <a:cxn ang="0">
                      <a:pos x="T4" y="T5"/>
                    </a:cxn>
                    <a:cxn ang="0">
                      <a:pos x="T6" y="T7"/>
                    </a:cxn>
                  </a:cxnLst>
                  <a:rect l="0" t="0" r="r" b="b"/>
                  <a:pathLst>
                    <a:path w="19" h="21">
                      <a:moveTo>
                        <a:pt x="18" y="9"/>
                      </a:moveTo>
                      <a:cubicBezTo>
                        <a:pt x="19" y="17"/>
                        <a:pt x="11" y="21"/>
                        <a:pt x="5" y="16"/>
                      </a:cubicBezTo>
                      <a:cubicBezTo>
                        <a:pt x="0" y="11"/>
                        <a:pt x="1" y="1"/>
                        <a:pt x="8" y="0"/>
                      </a:cubicBezTo>
                      <a:cubicBezTo>
                        <a:pt x="15" y="0"/>
                        <a:pt x="18"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5" name="Freeform 519">
                  <a:extLst>
                    <a:ext uri="{FF2B5EF4-FFF2-40B4-BE49-F238E27FC236}">
                      <a16:creationId xmlns:a16="http://schemas.microsoft.com/office/drawing/2014/main" id="{3A8811D6-C484-49AC-A77D-50E3D8E2C4FE}"/>
                    </a:ext>
                  </a:extLst>
                </p:cNvPr>
                <p:cNvSpPr>
                  <a:spLocks/>
                </p:cNvSpPr>
                <p:nvPr/>
              </p:nvSpPr>
              <p:spPr bwMode="auto">
                <a:xfrm>
                  <a:off x="4847" y="2153"/>
                  <a:ext cx="29" cy="34"/>
                </a:xfrm>
                <a:custGeom>
                  <a:avLst/>
                  <a:gdLst>
                    <a:gd name="T0" fmla="*/ 20 w 20"/>
                    <a:gd name="T1" fmla="*/ 11 h 23"/>
                    <a:gd name="T2" fmla="*/ 6 w 20"/>
                    <a:gd name="T3" fmla="*/ 18 h 23"/>
                    <a:gd name="T4" fmla="*/ 10 w 20"/>
                    <a:gd name="T5" fmla="*/ 1 h 23"/>
                    <a:gd name="T6" fmla="*/ 20 w 20"/>
                    <a:gd name="T7" fmla="*/ 11 h 23"/>
                  </a:gdLst>
                  <a:ahLst/>
                  <a:cxnLst>
                    <a:cxn ang="0">
                      <a:pos x="T0" y="T1"/>
                    </a:cxn>
                    <a:cxn ang="0">
                      <a:pos x="T2" y="T3"/>
                    </a:cxn>
                    <a:cxn ang="0">
                      <a:pos x="T4" y="T5"/>
                    </a:cxn>
                    <a:cxn ang="0">
                      <a:pos x="T6" y="T7"/>
                    </a:cxn>
                  </a:cxnLst>
                  <a:rect l="0" t="0" r="r" b="b"/>
                  <a:pathLst>
                    <a:path w="20" h="23">
                      <a:moveTo>
                        <a:pt x="20" y="11"/>
                      </a:moveTo>
                      <a:cubicBezTo>
                        <a:pt x="20" y="19"/>
                        <a:pt x="11" y="23"/>
                        <a:pt x="6" y="18"/>
                      </a:cubicBezTo>
                      <a:cubicBezTo>
                        <a:pt x="0" y="13"/>
                        <a:pt x="2" y="2"/>
                        <a:pt x="10" y="1"/>
                      </a:cubicBezTo>
                      <a:cubicBezTo>
                        <a:pt x="17" y="0"/>
                        <a:pt x="20" y="6"/>
                        <a:pt x="20"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6" name="Freeform 520">
                  <a:extLst>
                    <a:ext uri="{FF2B5EF4-FFF2-40B4-BE49-F238E27FC236}">
                      <a16:creationId xmlns:a16="http://schemas.microsoft.com/office/drawing/2014/main" id="{624B06F6-5A5E-443A-88C2-8680F1CE7D29}"/>
                    </a:ext>
                  </a:extLst>
                </p:cNvPr>
                <p:cNvSpPr>
                  <a:spLocks/>
                </p:cNvSpPr>
                <p:nvPr/>
              </p:nvSpPr>
              <p:spPr bwMode="auto">
                <a:xfrm>
                  <a:off x="4851" y="2211"/>
                  <a:ext cx="28" cy="34"/>
                </a:xfrm>
                <a:custGeom>
                  <a:avLst/>
                  <a:gdLst>
                    <a:gd name="T0" fmla="*/ 19 w 19"/>
                    <a:gd name="T1" fmla="*/ 10 h 23"/>
                    <a:gd name="T2" fmla="*/ 5 w 19"/>
                    <a:gd name="T3" fmla="*/ 18 h 23"/>
                    <a:gd name="T4" fmla="*/ 10 w 19"/>
                    <a:gd name="T5" fmla="*/ 0 h 23"/>
                    <a:gd name="T6" fmla="*/ 19 w 19"/>
                    <a:gd name="T7" fmla="*/ 10 h 23"/>
                  </a:gdLst>
                  <a:ahLst/>
                  <a:cxnLst>
                    <a:cxn ang="0">
                      <a:pos x="T0" y="T1"/>
                    </a:cxn>
                    <a:cxn ang="0">
                      <a:pos x="T2" y="T3"/>
                    </a:cxn>
                    <a:cxn ang="0">
                      <a:pos x="T4" y="T5"/>
                    </a:cxn>
                    <a:cxn ang="0">
                      <a:pos x="T6" y="T7"/>
                    </a:cxn>
                  </a:cxnLst>
                  <a:rect l="0" t="0" r="r" b="b"/>
                  <a:pathLst>
                    <a:path w="19" h="23">
                      <a:moveTo>
                        <a:pt x="19" y="10"/>
                      </a:moveTo>
                      <a:cubicBezTo>
                        <a:pt x="19" y="19"/>
                        <a:pt x="10" y="23"/>
                        <a:pt x="5" y="18"/>
                      </a:cubicBezTo>
                      <a:cubicBezTo>
                        <a:pt x="0" y="13"/>
                        <a:pt x="2" y="2"/>
                        <a:pt x="10" y="0"/>
                      </a:cubicBezTo>
                      <a:cubicBezTo>
                        <a:pt x="17" y="0"/>
                        <a:pt x="19"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7" name="Freeform 521">
                  <a:extLst>
                    <a:ext uri="{FF2B5EF4-FFF2-40B4-BE49-F238E27FC236}">
                      <a16:creationId xmlns:a16="http://schemas.microsoft.com/office/drawing/2014/main" id="{6D393F25-8420-4E46-ABAA-01703257383C}"/>
                    </a:ext>
                  </a:extLst>
                </p:cNvPr>
                <p:cNvSpPr>
                  <a:spLocks/>
                </p:cNvSpPr>
                <p:nvPr/>
              </p:nvSpPr>
              <p:spPr bwMode="auto">
                <a:xfrm>
                  <a:off x="4835" y="2042"/>
                  <a:ext cx="28" cy="32"/>
                </a:xfrm>
                <a:custGeom>
                  <a:avLst/>
                  <a:gdLst>
                    <a:gd name="T0" fmla="*/ 19 w 19"/>
                    <a:gd name="T1" fmla="*/ 9 h 22"/>
                    <a:gd name="T2" fmla="*/ 6 w 19"/>
                    <a:gd name="T3" fmla="*/ 17 h 22"/>
                    <a:gd name="T4" fmla="*/ 9 w 19"/>
                    <a:gd name="T5" fmla="*/ 0 h 22"/>
                    <a:gd name="T6" fmla="*/ 19 w 19"/>
                    <a:gd name="T7" fmla="*/ 9 h 22"/>
                  </a:gdLst>
                  <a:ahLst/>
                  <a:cxnLst>
                    <a:cxn ang="0">
                      <a:pos x="T0" y="T1"/>
                    </a:cxn>
                    <a:cxn ang="0">
                      <a:pos x="T2" y="T3"/>
                    </a:cxn>
                    <a:cxn ang="0">
                      <a:pos x="T4" y="T5"/>
                    </a:cxn>
                    <a:cxn ang="0">
                      <a:pos x="T6" y="T7"/>
                    </a:cxn>
                  </a:cxnLst>
                  <a:rect l="0" t="0" r="r" b="b"/>
                  <a:pathLst>
                    <a:path w="19" h="22">
                      <a:moveTo>
                        <a:pt x="19" y="9"/>
                      </a:moveTo>
                      <a:cubicBezTo>
                        <a:pt x="19" y="18"/>
                        <a:pt x="12" y="22"/>
                        <a:pt x="6" y="17"/>
                      </a:cubicBezTo>
                      <a:cubicBezTo>
                        <a:pt x="0" y="12"/>
                        <a:pt x="1" y="1"/>
                        <a:pt x="9" y="0"/>
                      </a:cubicBezTo>
                      <a:cubicBezTo>
                        <a:pt x="16" y="0"/>
                        <a:pt x="19" y="5"/>
                        <a:pt x="1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8" name="Freeform 522">
                  <a:extLst>
                    <a:ext uri="{FF2B5EF4-FFF2-40B4-BE49-F238E27FC236}">
                      <a16:creationId xmlns:a16="http://schemas.microsoft.com/office/drawing/2014/main" id="{AC8404B7-63A4-435D-AA31-F1E0DE662890}"/>
                    </a:ext>
                  </a:extLst>
                </p:cNvPr>
                <p:cNvSpPr>
                  <a:spLocks/>
                </p:cNvSpPr>
                <p:nvPr/>
              </p:nvSpPr>
              <p:spPr bwMode="auto">
                <a:xfrm>
                  <a:off x="4842" y="2097"/>
                  <a:ext cx="28" cy="33"/>
                </a:xfrm>
                <a:custGeom>
                  <a:avLst/>
                  <a:gdLst>
                    <a:gd name="T0" fmla="*/ 19 w 19"/>
                    <a:gd name="T1" fmla="*/ 10 h 23"/>
                    <a:gd name="T2" fmla="*/ 5 w 19"/>
                    <a:gd name="T3" fmla="*/ 18 h 23"/>
                    <a:gd name="T4" fmla="*/ 9 w 19"/>
                    <a:gd name="T5" fmla="*/ 0 h 23"/>
                    <a:gd name="T6" fmla="*/ 19 w 19"/>
                    <a:gd name="T7" fmla="*/ 10 h 23"/>
                  </a:gdLst>
                  <a:ahLst/>
                  <a:cxnLst>
                    <a:cxn ang="0">
                      <a:pos x="T0" y="T1"/>
                    </a:cxn>
                    <a:cxn ang="0">
                      <a:pos x="T2" y="T3"/>
                    </a:cxn>
                    <a:cxn ang="0">
                      <a:pos x="T4" y="T5"/>
                    </a:cxn>
                    <a:cxn ang="0">
                      <a:pos x="T6" y="T7"/>
                    </a:cxn>
                  </a:cxnLst>
                  <a:rect l="0" t="0" r="r" b="b"/>
                  <a:pathLst>
                    <a:path w="19" h="23">
                      <a:moveTo>
                        <a:pt x="19" y="10"/>
                      </a:moveTo>
                      <a:cubicBezTo>
                        <a:pt x="19" y="19"/>
                        <a:pt x="11" y="23"/>
                        <a:pt x="5" y="18"/>
                      </a:cubicBezTo>
                      <a:cubicBezTo>
                        <a:pt x="0" y="13"/>
                        <a:pt x="1" y="2"/>
                        <a:pt x="9" y="0"/>
                      </a:cubicBezTo>
                      <a:cubicBezTo>
                        <a:pt x="16" y="0"/>
                        <a:pt x="19"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9" name="Freeform 523">
                  <a:extLst>
                    <a:ext uri="{FF2B5EF4-FFF2-40B4-BE49-F238E27FC236}">
                      <a16:creationId xmlns:a16="http://schemas.microsoft.com/office/drawing/2014/main" id="{8D471B9C-8F92-410B-8EF7-7DEBB4FE599F}"/>
                    </a:ext>
                  </a:extLst>
                </p:cNvPr>
                <p:cNvSpPr>
                  <a:spLocks/>
                </p:cNvSpPr>
                <p:nvPr/>
              </p:nvSpPr>
              <p:spPr bwMode="auto">
                <a:xfrm>
                  <a:off x="4818" y="1932"/>
                  <a:ext cx="27" cy="32"/>
                </a:xfrm>
                <a:custGeom>
                  <a:avLst/>
                  <a:gdLst>
                    <a:gd name="T0" fmla="*/ 18 w 19"/>
                    <a:gd name="T1" fmla="*/ 10 h 22"/>
                    <a:gd name="T2" fmla="*/ 6 w 19"/>
                    <a:gd name="T3" fmla="*/ 17 h 22"/>
                    <a:gd name="T4" fmla="*/ 8 w 19"/>
                    <a:gd name="T5" fmla="*/ 1 h 22"/>
                    <a:gd name="T6" fmla="*/ 18 w 19"/>
                    <a:gd name="T7" fmla="*/ 10 h 22"/>
                  </a:gdLst>
                  <a:ahLst/>
                  <a:cxnLst>
                    <a:cxn ang="0">
                      <a:pos x="T0" y="T1"/>
                    </a:cxn>
                    <a:cxn ang="0">
                      <a:pos x="T2" y="T3"/>
                    </a:cxn>
                    <a:cxn ang="0">
                      <a:pos x="T4" y="T5"/>
                    </a:cxn>
                    <a:cxn ang="0">
                      <a:pos x="T6" y="T7"/>
                    </a:cxn>
                  </a:cxnLst>
                  <a:rect l="0" t="0" r="r" b="b"/>
                  <a:pathLst>
                    <a:path w="19" h="22">
                      <a:moveTo>
                        <a:pt x="18" y="10"/>
                      </a:moveTo>
                      <a:cubicBezTo>
                        <a:pt x="19" y="17"/>
                        <a:pt x="12" y="22"/>
                        <a:pt x="6" y="17"/>
                      </a:cubicBezTo>
                      <a:cubicBezTo>
                        <a:pt x="0" y="13"/>
                        <a:pt x="0" y="2"/>
                        <a:pt x="8" y="1"/>
                      </a:cubicBezTo>
                      <a:cubicBezTo>
                        <a:pt x="14" y="0"/>
                        <a:pt x="18"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0" name="Freeform 524">
                  <a:extLst>
                    <a:ext uri="{FF2B5EF4-FFF2-40B4-BE49-F238E27FC236}">
                      <a16:creationId xmlns:a16="http://schemas.microsoft.com/office/drawing/2014/main" id="{4F8B9A28-1543-4190-B0C3-4A7558E57E7C}"/>
                    </a:ext>
                  </a:extLst>
                </p:cNvPr>
                <p:cNvSpPr>
                  <a:spLocks/>
                </p:cNvSpPr>
                <p:nvPr/>
              </p:nvSpPr>
              <p:spPr bwMode="auto">
                <a:xfrm>
                  <a:off x="4828" y="1987"/>
                  <a:ext cx="27" cy="30"/>
                </a:xfrm>
                <a:custGeom>
                  <a:avLst/>
                  <a:gdLst>
                    <a:gd name="T0" fmla="*/ 18 w 19"/>
                    <a:gd name="T1" fmla="*/ 9 h 21"/>
                    <a:gd name="T2" fmla="*/ 5 w 19"/>
                    <a:gd name="T3" fmla="*/ 16 h 21"/>
                    <a:gd name="T4" fmla="*/ 8 w 19"/>
                    <a:gd name="T5" fmla="*/ 0 h 21"/>
                    <a:gd name="T6" fmla="*/ 18 w 19"/>
                    <a:gd name="T7" fmla="*/ 9 h 21"/>
                  </a:gdLst>
                  <a:ahLst/>
                  <a:cxnLst>
                    <a:cxn ang="0">
                      <a:pos x="T0" y="T1"/>
                    </a:cxn>
                    <a:cxn ang="0">
                      <a:pos x="T2" y="T3"/>
                    </a:cxn>
                    <a:cxn ang="0">
                      <a:pos x="T4" y="T5"/>
                    </a:cxn>
                    <a:cxn ang="0">
                      <a:pos x="T6" y="T7"/>
                    </a:cxn>
                  </a:cxnLst>
                  <a:rect l="0" t="0" r="r" b="b"/>
                  <a:pathLst>
                    <a:path w="19" h="21">
                      <a:moveTo>
                        <a:pt x="18" y="9"/>
                      </a:moveTo>
                      <a:cubicBezTo>
                        <a:pt x="19" y="17"/>
                        <a:pt x="11" y="21"/>
                        <a:pt x="5" y="16"/>
                      </a:cubicBezTo>
                      <a:cubicBezTo>
                        <a:pt x="0" y="12"/>
                        <a:pt x="1" y="1"/>
                        <a:pt x="8" y="0"/>
                      </a:cubicBezTo>
                      <a:cubicBezTo>
                        <a:pt x="14" y="0"/>
                        <a:pt x="18"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1" name="Freeform 525">
                  <a:extLst>
                    <a:ext uri="{FF2B5EF4-FFF2-40B4-BE49-F238E27FC236}">
                      <a16:creationId xmlns:a16="http://schemas.microsoft.com/office/drawing/2014/main" id="{AAA72507-8731-448C-B97A-1E1E968E9C37}"/>
                    </a:ext>
                  </a:extLst>
                </p:cNvPr>
                <p:cNvSpPr>
                  <a:spLocks/>
                </p:cNvSpPr>
                <p:nvPr/>
              </p:nvSpPr>
              <p:spPr bwMode="auto">
                <a:xfrm>
                  <a:off x="4881" y="2122"/>
                  <a:ext cx="28" cy="33"/>
                </a:xfrm>
                <a:custGeom>
                  <a:avLst/>
                  <a:gdLst>
                    <a:gd name="T0" fmla="*/ 19 w 19"/>
                    <a:gd name="T1" fmla="*/ 10 h 23"/>
                    <a:gd name="T2" fmla="*/ 5 w 19"/>
                    <a:gd name="T3" fmla="*/ 18 h 23"/>
                    <a:gd name="T4" fmla="*/ 9 w 19"/>
                    <a:gd name="T5" fmla="*/ 0 h 23"/>
                    <a:gd name="T6" fmla="*/ 19 w 19"/>
                    <a:gd name="T7" fmla="*/ 10 h 23"/>
                  </a:gdLst>
                  <a:ahLst/>
                  <a:cxnLst>
                    <a:cxn ang="0">
                      <a:pos x="T0" y="T1"/>
                    </a:cxn>
                    <a:cxn ang="0">
                      <a:pos x="T2" y="T3"/>
                    </a:cxn>
                    <a:cxn ang="0">
                      <a:pos x="T4" y="T5"/>
                    </a:cxn>
                    <a:cxn ang="0">
                      <a:pos x="T6" y="T7"/>
                    </a:cxn>
                  </a:cxnLst>
                  <a:rect l="0" t="0" r="r" b="b"/>
                  <a:pathLst>
                    <a:path w="19" h="23">
                      <a:moveTo>
                        <a:pt x="19" y="10"/>
                      </a:moveTo>
                      <a:cubicBezTo>
                        <a:pt x="19" y="18"/>
                        <a:pt x="11" y="23"/>
                        <a:pt x="5" y="18"/>
                      </a:cubicBezTo>
                      <a:cubicBezTo>
                        <a:pt x="0" y="12"/>
                        <a:pt x="2" y="2"/>
                        <a:pt x="9" y="0"/>
                      </a:cubicBezTo>
                      <a:cubicBezTo>
                        <a:pt x="16" y="0"/>
                        <a:pt x="19"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2" name="Freeform 526">
                  <a:extLst>
                    <a:ext uri="{FF2B5EF4-FFF2-40B4-BE49-F238E27FC236}">
                      <a16:creationId xmlns:a16="http://schemas.microsoft.com/office/drawing/2014/main" id="{29FE3B43-517E-459E-9DA1-C4C015303930}"/>
                    </a:ext>
                  </a:extLst>
                </p:cNvPr>
                <p:cNvSpPr>
                  <a:spLocks/>
                </p:cNvSpPr>
                <p:nvPr/>
              </p:nvSpPr>
              <p:spPr bwMode="auto">
                <a:xfrm>
                  <a:off x="4886" y="2178"/>
                  <a:ext cx="27" cy="35"/>
                </a:xfrm>
                <a:custGeom>
                  <a:avLst/>
                  <a:gdLst>
                    <a:gd name="T0" fmla="*/ 19 w 19"/>
                    <a:gd name="T1" fmla="*/ 11 h 24"/>
                    <a:gd name="T2" fmla="*/ 5 w 19"/>
                    <a:gd name="T3" fmla="*/ 18 h 24"/>
                    <a:gd name="T4" fmla="*/ 10 w 19"/>
                    <a:gd name="T5" fmla="*/ 1 h 24"/>
                    <a:gd name="T6" fmla="*/ 19 w 19"/>
                    <a:gd name="T7" fmla="*/ 11 h 24"/>
                  </a:gdLst>
                  <a:ahLst/>
                  <a:cxnLst>
                    <a:cxn ang="0">
                      <a:pos x="T0" y="T1"/>
                    </a:cxn>
                    <a:cxn ang="0">
                      <a:pos x="T2" y="T3"/>
                    </a:cxn>
                    <a:cxn ang="0">
                      <a:pos x="T4" y="T5"/>
                    </a:cxn>
                    <a:cxn ang="0">
                      <a:pos x="T6" y="T7"/>
                    </a:cxn>
                  </a:cxnLst>
                  <a:rect l="0" t="0" r="r" b="b"/>
                  <a:pathLst>
                    <a:path w="19" h="24">
                      <a:moveTo>
                        <a:pt x="19" y="11"/>
                      </a:moveTo>
                      <a:cubicBezTo>
                        <a:pt x="19" y="19"/>
                        <a:pt x="11" y="24"/>
                        <a:pt x="5" y="18"/>
                      </a:cubicBezTo>
                      <a:cubicBezTo>
                        <a:pt x="0" y="13"/>
                        <a:pt x="2" y="2"/>
                        <a:pt x="10" y="1"/>
                      </a:cubicBezTo>
                      <a:cubicBezTo>
                        <a:pt x="17" y="0"/>
                        <a:pt x="19" y="6"/>
                        <a:pt x="19"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3" name="Freeform 527">
                  <a:extLst>
                    <a:ext uri="{FF2B5EF4-FFF2-40B4-BE49-F238E27FC236}">
                      <a16:creationId xmlns:a16="http://schemas.microsoft.com/office/drawing/2014/main" id="{BD2F5EBE-7A76-4CCE-AA19-31D8457A0CC8}"/>
                    </a:ext>
                  </a:extLst>
                </p:cNvPr>
                <p:cNvSpPr>
                  <a:spLocks/>
                </p:cNvSpPr>
                <p:nvPr/>
              </p:nvSpPr>
              <p:spPr bwMode="auto">
                <a:xfrm>
                  <a:off x="4867" y="2010"/>
                  <a:ext cx="28" cy="32"/>
                </a:xfrm>
                <a:custGeom>
                  <a:avLst/>
                  <a:gdLst>
                    <a:gd name="T0" fmla="*/ 18 w 19"/>
                    <a:gd name="T1" fmla="*/ 9 h 22"/>
                    <a:gd name="T2" fmla="*/ 6 w 19"/>
                    <a:gd name="T3" fmla="*/ 17 h 22"/>
                    <a:gd name="T4" fmla="*/ 8 w 19"/>
                    <a:gd name="T5" fmla="*/ 0 h 22"/>
                    <a:gd name="T6" fmla="*/ 18 w 19"/>
                    <a:gd name="T7" fmla="*/ 9 h 22"/>
                  </a:gdLst>
                  <a:ahLst/>
                  <a:cxnLst>
                    <a:cxn ang="0">
                      <a:pos x="T0" y="T1"/>
                    </a:cxn>
                    <a:cxn ang="0">
                      <a:pos x="T2" y="T3"/>
                    </a:cxn>
                    <a:cxn ang="0">
                      <a:pos x="T4" y="T5"/>
                    </a:cxn>
                    <a:cxn ang="0">
                      <a:pos x="T6" y="T7"/>
                    </a:cxn>
                  </a:cxnLst>
                  <a:rect l="0" t="0" r="r" b="b"/>
                  <a:pathLst>
                    <a:path w="19" h="22">
                      <a:moveTo>
                        <a:pt x="18" y="9"/>
                      </a:moveTo>
                      <a:cubicBezTo>
                        <a:pt x="19" y="17"/>
                        <a:pt x="11" y="22"/>
                        <a:pt x="6" y="17"/>
                      </a:cubicBezTo>
                      <a:cubicBezTo>
                        <a:pt x="0" y="12"/>
                        <a:pt x="1" y="1"/>
                        <a:pt x="8" y="0"/>
                      </a:cubicBezTo>
                      <a:cubicBezTo>
                        <a:pt x="15" y="0"/>
                        <a:pt x="18"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4" name="Freeform 528">
                  <a:extLst>
                    <a:ext uri="{FF2B5EF4-FFF2-40B4-BE49-F238E27FC236}">
                      <a16:creationId xmlns:a16="http://schemas.microsoft.com/office/drawing/2014/main" id="{959DCEAF-92FA-42DB-BBB4-46A0FB93FE4B}"/>
                    </a:ext>
                  </a:extLst>
                </p:cNvPr>
                <p:cNvSpPr>
                  <a:spLocks/>
                </p:cNvSpPr>
                <p:nvPr/>
              </p:nvSpPr>
              <p:spPr bwMode="auto">
                <a:xfrm>
                  <a:off x="4876" y="2065"/>
                  <a:ext cx="26" cy="33"/>
                </a:xfrm>
                <a:custGeom>
                  <a:avLst/>
                  <a:gdLst>
                    <a:gd name="T0" fmla="*/ 18 w 18"/>
                    <a:gd name="T1" fmla="*/ 10 h 23"/>
                    <a:gd name="T2" fmla="*/ 5 w 18"/>
                    <a:gd name="T3" fmla="*/ 17 h 23"/>
                    <a:gd name="T4" fmla="*/ 9 w 18"/>
                    <a:gd name="T5" fmla="*/ 0 h 23"/>
                    <a:gd name="T6" fmla="*/ 18 w 18"/>
                    <a:gd name="T7" fmla="*/ 10 h 23"/>
                  </a:gdLst>
                  <a:ahLst/>
                  <a:cxnLst>
                    <a:cxn ang="0">
                      <a:pos x="T0" y="T1"/>
                    </a:cxn>
                    <a:cxn ang="0">
                      <a:pos x="T2" y="T3"/>
                    </a:cxn>
                    <a:cxn ang="0">
                      <a:pos x="T4" y="T5"/>
                    </a:cxn>
                    <a:cxn ang="0">
                      <a:pos x="T6" y="T7"/>
                    </a:cxn>
                  </a:cxnLst>
                  <a:rect l="0" t="0" r="r" b="b"/>
                  <a:pathLst>
                    <a:path w="18" h="23">
                      <a:moveTo>
                        <a:pt x="18" y="10"/>
                      </a:moveTo>
                      <a:cubicBezTo>
                        <a:pt x="18" y="18"/>
                        <a:pt x="11" y="23"/>
                        <a:pt x="5" y="17"/>
                      </a:cubicBezTo>
                      <a:cubicBezTo>
                        <a:pt x="0" y="12"/>
                        <a:pt x="1" y="2"/>
                        <a:pt x="9" y="0"/>
                      </a:cubicBezTo>
                      <a:cubicBezTo>
                        <a:pt x="15" y="0"/>
                        <a:pt x="18"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5" name="Freeform 529">
                  <a:extLst>
                    <a:ext uri="{FF2B5EF4-FFF2-40B4-BE49-F238E27FC236}">
                      <a16:creationId xmlns:a16="http://schemas.microsoft.com/office/drawing/2014/main" id="{F4210971-F73D-4448-AB10-9A4DFA297ED8}"/>
                    </a:ext>
                  </a:extLst>
                </p:cNvPr>
                <p:cNvSpPr>
                  <a:spLocks/>
                </p:cNvSpPr>
                <p:nvPr/>
              </p:nvSpPr>
              <p:spPr bwMode="auto">
                <a:xfrm>
                  <a:off x="4845" y="1903"/>
                  <a:ext cx="28" cy="29"/>
                </a:xfrm>
                <a:custGeom>
                  <a:avLst/>
                  <a:gdLst>
                    <a:gd name="T0" fmla="*/ 18 w 19"/>
                    <a:gd name="T1" fmla="*/ 9 h 20"/>
                    <a:gd name="T2" fmla="*/ 7 w 19"/>
                    <a:gd name="T3" fmla="*/ 16 h 20"/>
                    <a:gd name="T4" fmla="*/ 8 w 19"/>
                    <a:gd name="T5" fmla="*/ 0 h 20"/>
                    <a:gd name="T6" fmla="*/ 18 w 19"/>
                    <a:gd name="T7" fmla="*/ 9 h 20"/>
                  </a:gdLst>
                  <a:ahLst/>
                  <a:cxnLst>
                    <a:cxn ang="0">
                      <a:pos x="T0" y="T1"/>
                    </a:cxn>
                    <a:cxn ang="0">
                      <a:pos x="T2" y="T3"/>
                    </a:cxn>
                    <a:cxn ang="0">
                      <a:pos x="T4" y="T5"/>
                    </a:cxn>
                    <a:cxn ang="0">
                      <a:pos x="T6" y="T7"/>
                    </a:cxn>
                  </a:cxnLst>
                  <a:rect l="0" t="0" r="r" b="b"/>
                  <a:pathLst>
                    <a:path w="19" h="20">
                      <a:moveTo>
                        <a:pt x="18" y="9"/>
                      </a:moveTo>
                      <a:cubicBezTo>
                        <a:pt x="19" y="16"/>
                        <a:pt x="13" y="20"/>
                        <a:pt x="7" y="16"/>
                      </a:cubicBezTo>
                      <a:cubicBezTo>
                        <a:pt x="1" y="12"/>
                        <a:pt x="0" y="1"/>
                        <a:pt x="8" y="0"/>
                      </a:cubicBezTo>
                      <a:cubicBezTo>
                        <a:pt x="14" y="0"/>
                        <a:pt x="17"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6" name="Freeform 530">
                  <a:extLst>
                    <a:ext uri="{FF2B5EF4-FFF2-40B4-BE49-F238E27FC236}">
                      <a16:creationId xmlns:a16="http://schemas.microsoft.com/office/drawing/2014/main" id="{2E119F4E-0507-41FC-A3C6-86980CE0DB10}"/>
                    </a:ext>
                  </a:extLst>
                </p:cNvPr>
                <p:cNvSpPr>
                  <a:spLocks/>
                </p:cNvSpPr>
                <p:nvPr/>
              </p:nvSpPr>
              <p:spPr bwMode="auto">
                <a:xfrm>
                  <a:off x="4857" y="1955"/>
                  <a:ext cx="27" cy="32"/>
                </a:xfrm>
                <a:custGeom>
                  <a:avLst/>
                  <a:gdLst>
                    <a:gd name="T0" fmla="*/ 18 w 19"/>
                    <a:gd name="T1" fmla="*/ 10 h 22"/>
                    <a:gd name="T2" fmla="*/ 7 w 19"/>
                    <a:gd name="T3" fmla="*/ 17 h 22"/>
                    <a:gd name="T4" fmla="*/ 8 w 19"/>
                    <a:gd name="T5" fmla="*/ 1 h 22"/>
                    <a:gd name="T6" fmla="*/ 18 w 19"/>
                    <a:gd name="T7" fmla="*/ 10 h 22"/>
                  </a:gdLst>
                  <a:ahLst/>
                  <a:cxnLst>
                    <a:cxn ang="0">
                      <a:pos x="T0" y="T1"/>
                    </a:cxn>
                    <a:cxn ang="0">
                      <a:pos x="T2" y="T3"/>
                    </a:cxn>
                    <a:cxn ang="0">
                      <a:pos x="T4" y="T5"/>
                    </a:cxn>
                    <a:cxn ang="0">
                      <a:pos x="T6" y="T7"/>
                    </a:cxn>
                  </a:cxnLst>
                  <a:rect l="0" t="0" r="r" b="b"/>
                  <a:pathLst>
                    <a:path w="19" h="22">
                      <a:moveTo>
                        <a:pt x="18" y="10"/>
                      </a:moveTo>
                      <a:cubicBezTo>
                        <a:pt x="19" y="17"/>
                        <a:pt x="12" y="22"/>
                        <a:pt x="7" y="17"/>
                      </a:cubicBezTo>
                      <a:cubicBezTo>
                        <a:pt x="0" y="13"/>
                        <a:pt x="0" y="2"/>
                        <a:pt x="8" y="1"/>
                      </a:cubicBezTo>
                      <a:cubicBezTo>
                        <a:pt x="14" y="0"/>
                        <a:pt x="18"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7" name="Freeform 531">
                  <a:extLst>
                    <a:ext uri="{FF2B5EF4-FFF2-40B4-BE49-F238E27FC236}">
                      <a16:creationId xmlns:a16="http://schemas.microsoft.com/office/drawing/2014/main" id="{978BE8F8-9C5C-44D4-BE43-732E1F2CF0E7}"/>
                    </a:ext>
                  </a:extLst>
                </p:cNvPr>
                <p:cNvSpPr>
                  <a:spLocks/>
                </p:cNvSpPr>
                <p:nvPr/>
              </p:nvSpPr>
              <p:spPr bwMode="auto">
                <a:xfrm>
                  <a:off x="4271" y="1842"/>
                  <a:ext cx="26" cy="29"/>
                </a:xfrm>
                <a:custGeom>
                  <a:avLst/>
                  <a:gdLst>
                    <a:gd name="T0" fmla="*/ 17 w 18"/>
                    <a:gd name="T1" fmla="*/ 10 h 20"/>
                    <a:gd name="T2" fmla="*/ 3 w 18"/>
                    <a:gd name="T3" fmla="*/ 14 h 20"/>
                    <a:gd name="T4" fmla="*/ 11 w 18"/>
                    <a:gd name="T5" fmla="*/ 0 h 20"/>
                    <a:gd name="T6" fmla="*/ 17 w 18"/>
                    <a:gd name="T7" fmla="*/ 10 h 20"/>
                  </a:gdLst>
                  <a:ahLst/>
                  <a:cxnLst>
                    <a:cxn ang="0">
                      <a:pos x="T0" y="T1"/>
                    </a:cxn>
                    <a:cxn ang="0">
                      <a:pos x="T2" y="T3"/>
                    </a:cxn>
                    <a:cxn ang="0">
                      <a:pos x="T4" y="T5"/>
                    </a:cxn>
                    <a:cxn ang="0">
                      <a:pos x="T6" y="T7"/>
                    </a:cxn>
                  </a:cxnLst>
                  <a:rect l="0" t="0" r="r" b="b"/>
                  <a:pathLst>
                    <a:path w="18" h="20">
                      <a:moveTo>
                        <a:pt x="17" y="10"/>
                      </a:moveTo>
                      <a:cubicBezTo>
                        <a:pt x="15" y="18"/>
                        <a:pt x="6" y="20"/>
                        <a:pt x="3" y="14"/>
                      </a:cubicBezTo>
                      <a:cubicBezTo>
                        <a:pt x="0" y="9"/>
                        <a:pt x="4" y="0"/>
                        <a:pt x="11" y="0"/>
                      </a:cubicBezTo>
                      <a:cubicBezTo>
                        <a:pt x="17" y="1"/>
                        <a:pt x="18" y="6"/>
                        <a:pt x="1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8" name="Freeform 532">
                  <a:extLst>
                    <a:ext uri="{FF2B5EF4-FFF2-40B4-BE49-F238E27FC236}">
                      <a16:creationId xmlns:a16="http://schemas.microsoft.com/office/drawing/2014/main" id="{2891CA1F-74F4-45E6-9780-4B318315EABB}"/>
                    </a:ext>
                  </a:extLst>
                </p:cNvPr>
                <p:cNvSpPr>
                  <a:spLocks/>
                </p:cNvSpPr>
                <p:nvPr/>
              </p:nvSpPr>
              <p:spPr bwMode="auto">
                <a:xfrm>
                  <a:off x="4261" y="1894"/>
                  <a:ext cx="28" cy="31"/>
                </a:xfrm>
                <a:custGeom>
                  <a:avLst/>
                  <a:gdLst>
                    <a:gd name="T0" fmla="*/ 18 w 19"/>
                    <a:gd name="T1" fmla="*/ 10 h 21"/>
                    <a:gd name="T2" fmla="*/ 3 w 19"/>
                    <a:gd name="T3" fmla="*/ 14 h 21"/>
                    <a:gd name="T4" fmla="*/ 12 w 19"/>
                    <a:gd name="T5" fmla="*/ 0 h 21"/>
                    <a:gd name="T6" fmla="*/ 18 w 19"/>
                    <a:gd name="T7" fmla="*/ 10 h 21"/>
                  </a:gdLst>
                  <a:ahLst/>
                  <a:cxnLst>
                    <a:cxn ang="0">
                      <a:pos x="T0" y="T1"/>
                    </a:cxn>
                    <a:cxn ang="0">
                      <a:pos x="T2" y="T3"/>
                    </a:cxn>
                    <a:cxn ang="0">
                      <a:pos x="T4" y="T5"/>
                    </a:cxn>
                    <a:cxn ang="0">
                      <a:pos x="T6" y="T7"/>
                    </a:cxn>
                  </a:cxnLst>
                  <a:rect l="0" t="0" r="r" b="b"/>
                  <a:pathLst>
                    <a:path w="19" h="21">
                      <a:moveTo>
                        <a:pt x="18" y="10"/>
                      </a:moveTo>
                      <a:cubicBezTo>
                        <a:pt x="16" y="18"/>
                        <a:pt x="7" y="21"/>
                        <a:pt x="3" y="14"/>
                      </a:cubicBezTo>
                      <a:cubicBezTo>
                        <a:pt x="0" y="9"/>
                        <a:pt x="4" y="0"/>
                        <a:pt x="12" y="0"/>
                      </a:cubicBezTo>
                      <a:cubicBezTo>
                        <a:pt x="18" y="0"/>
                        <a:pt x="19"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9" name="Freeform 533">
                  <a:extLst>
                    <a:ext uri="{FF2B5EF4-FFF2-40B4-BE49-F238E27FC236}">
                      <a16:creationId xmlns:a16="http://schemas.microsoft.com/office/drawing/2014/main" id="{852940CC-832C-4815-88FE-02AA41B34DA8}"/>
                    </a:ext>
                  </a:extLst>
                </p:cNvPr>
                <p:cNvSpPr>
                  <a:spLocks/>
                </p:cNvSpPr>
                <p:nvPr/>
              </p:nvSpPr>
              <p:spPr bwMode="auto">
                <a:xfrm>
                  <a:off x="4306" y="1697"/>
                  <a:ext cx="23" cy="26"/>
                </a:xfrm>
                <a:custGeom>
                  <a:avLst/>
                  <a:gdLst>
                    <a:gd name="T0" fmla="*/ 15 w 16"/>
                    <a:gd name="T1" fmla="*/ 9 h 18"/>
                    <a:gd name="T2" fmla="*/ 2 w 16"/>
                    <a:gd name="T3" fmla="*/ 13 h 18"/>
                    <a:gd name="T4" fmla="*/ 10 w 16"/>
                    <a:gd name="T5" fmla="*/ 0 h 18"/>
                    <a:gd name="T6" fmla="*/ 15 w 16"/>
                    <a:gd name="T7" fmla="*/ 9 h 18"/>
                  </a:gdLst>
                  <a:ahLst/>
                  <a:cxnLst>
                    <a:cxn ang="0">
                      <a:pos x="T0" y="T1"/>
                    </a:cxn>
                    <a:cxn ang="0">
                      <a:pos x="T2" y="T3"/>
                    </a:cxn>
                    <a:cxn ang="0">
                      <a:pos x="T4" y="T5"/>
                    </a:cxn>
                    <a:cxn ang="0">
                      <a:pos x="T6" y="T7"/>
                    </a:cxn>
                  </a:cxnLst>
                  <a:rect l="0" t="0" r="r" b="b"/>
                  <a:pathLst>
                    <a:path w="16" h="18">
                      <a:moveTo>
                        <a:pt x="15" y="9"/>
                      </a:moveTo>
                      <a:cubicBezTo>
                        <a:pt x="12" y="16"/>
                        <a:pt x="5" y="18"/>
                        <a:pt x="2" y="13"/>
                      </a:cubicBezTo>
                      <a:cubicBezTo>
                        <a:pt x="0" y="9"/>
                        <a:pt x="4" y="0"/>
                        <a:pt x="10" y="0"/>
                      </a:cubicBezTo>
                      <a:cubicBezTo>
                        <a:pt x="15" y="1"/>
                        <a:pt x="16" y="6"/>
                        <a:pt x="1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0" name="Freeform 534">
                  <a:extLst>
                    <a:ext uri="{FF2B5EF4-FFF2-40B4-BE49-F238E27FC236}">
                      <a16:creationId xmlns:a16="http://schemas.microsoft.com/office/drawing/2014/main" id="{35BF0188-C0C7-4B4C-8ACE-79F4D559AEA0}"/>
                    </a:ext>
                  </a:extLst>
                </p:cNvPr>
                <p:cNvSpPr>
                  <a:spLocks/>
                </p:cNvSpPr>
                <p:nvPr/>
              </p:nvSpPr>
              <p:spPr bwMode="auto">
                <a:xfrm>
                  <a:off x="4309" y="1819"/>
                  <a:ext cx="26" cy="29"/>
                </a:xfrm>
                <a:custGeom>
                  <a:avLst/>
                  <a:gdLst>
                    <a:gd name="T0" fmla="*/ 17 w 18"/>
                    <a:gd name="T1" fmla="*/ 9 h 20"/>
                    <a:gd name="T2" fmla="*/ 3 w 18"/>
                    <a:gd name="T3" fmla="*/ 14 h 20"/>
                    <a:gd name="T4" fmla="*/ 11 w 18"/>
                    <a:gd name="T5" fmla="*/ 0 h 20"/>
                    <a:gd name="T6" fmla="*/ 17 w 18"/>
                    <a:gd name="T7" fmla="*/ 9 h 20"/>
                  </a:gdLst>
                  <a:ahLst/>
                  <a:cxnLst>
                    <a:cxn ang="0">
                      <a:pos x="T0" y="T1"/>
                    </a:cxn>
                    <a:cxn ang="0">
                      <a:pos x="T2" y="T3"/>
                    </a:cxn>
                    <a:cxn ang="0">
                      <a:pos x="T4" y="T5"/>
                    </a:cxn>
                    <a:cxn ang="0">
                      <a:pos x="T6" y="T7"/>
                    </a:cxn>
                  </a:cxnLst>
                  <a:rect l="0" t="0" r="r" b="b"/>
                  <a:pathLst>
                    <a:path w="18" h="20">
                      <a:moveTo>
                        <a:pt x="17" y="9"/>
                      </a:moveTo>
                      <a:cubicBezTo>
                        <a:pt x="15" y="17"/>
                        <a:pt x="6" y="20"/>
                        <a:pt x="3" y="14"/>
                      </a:cubicBezTo>
                      <a:cubicBezTo>
                        <a:pt x="0" y="8"/>
                        <a:pt x="4" y="0"/>
                        <a:pt x="11" y="0"/>
                      </a:cubicBezTo>
                      <a:cubicBezTo>
                        <a:pt x="17" y="0"/>
                        <a:pt x="18" y="6"/>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1" name="Freeform 535">
                  <a:extLst>
                    <a:ext uri="{FF2B5EF4-FFF2-40B4-BE49-F238E27FC236}">
                      <a16:creationId xmlns:a16="http://schemas.microsoft.com/office/drawing/2014/main" id="{8F47D07F-20AC-45BC-AA46-83143B68544F}"/>
                    </a:ext>
                  </a:extLst>
                </p:cNvPr>
                <p:cNvSpPr>
                  <a:spLocks/>
                </p:cNvSpPr>
                <p:nvPr/>
              </p:nvSpPr>
              <p:spPr bwMode="auto">
                <a:xfrm>
                  <a:off x="4300" y="1869"/>
                  <a:ext cx="28" cy="29"/>
                </a:xfrm>
                <a:custGeom>
                  <a:avLst/>
                  <a:gdLst>
                    <a:gd name="T0" fmla="*/ 18 w 19"/>
                    <a:gd name="T1" fmla="*/ 10 h 20"/>
                    <a:gd name="T2" fmla="*/ 3 w 19"/>
                    <a:gd name="T3" fmla="*/ 14 h 20"/>
                    <a:gd name="T4" fmla="*/ 12 w 19"/>
                    <a:gd name="T5" fmla="*/ 0 h 20"/>
                    <a:gd name="T6" fmla="*/ 18 w 19"/>
                    <a:gd name="T7" fmla="*/ 10 h 20"/>
                  </a:gdLst>
                  <a:ahLst/>
                  <a:cxnLst>
                    <a:cxn ang="0">
                      <a:pos x="T0" y="T1"/>
                    </a:cxn>
                    <a:cxn ang="0">
                      <a:pos x="T2" y="T3"/>
                    </a:cxn>
                    <a:cxn ang="0">
                      <a:pos x="T4" y="T5"/>
                    </a:cxn>
                    <a:cxn ang="0">
                      <a:pos x="T6" y="T7"/>
                    </a:cxn>
                  </a:cxnLst>
                  <a:rect l="0" t="0" r="r" b="b"/>
                  <a:pathLst>
                    <a:path w="19" h="20">
                      <a:moveTo>
                        <a:pt x="18" y="10"/>
                      </a:moveTo>
                      <a:cubicBezTo>
                        <a:pt x="16" y="18"/>
                        <a:pt x="7" y="20"/>
                        <a:pt x="3" y="14"/>
                      </a:cubicBezTo>
                      <a:cubicBezTo>
                        <a:pt x="0" y="9"/>
                        <a:pt x="4" y="0"/>
                        <a:pt x="12" y="0"/>
                      </a:cubicBezTo>
                      <a:cubicBezTo>
                        <a:pt x="18" y="0"/>
                        <a:pt x="19"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2" name="Freeform 536">
                  <a:extLst>
                    <a:ext uri="{FF2B5EF4-FFF2-40B4-BE49-F238E27FC236}">
                      <a16:creationId xmlns:a16="http://schemas.microsoft.com/office/drawing/2014/main" id="{4D839EE0-C4FF-4CDB-AEA7-B452187B3278}"/>
                    </a:ext>
                  </a:extLst>
                </p:cNvPr>
                <p:cNvSpPr>
                  <a:spLocks/>
                </p:cNvSpPr>
                <p:nvPr/>
              </p:nvSpPr>
              <p:spPr bwMode="auto">
                <a:xfrm>
                  <a:off x="4328" y="1722"/>
                  <a:ext cx="24" cy="26"/>
                </a:xfrm>
                <a:custGeom>
                  <a:avLst/>
                  <a:gdLst>
                    <a:gd name="T0" fmla="*/ 16 w 17"/>
                    <a:gd name="T1" fmla="*/ 9 h 18"/>
                    <a:gd name="T2" fmla="*/ 3 w 17"/>
                    <a:gd name="T3" fmla="*/ 13 h 18"/>
                    <a:gd name="T4" fmla="*/ 11 w 17"/>
                    <a:gd name="T5" fmla="*/ 0 h 18"/>
                    <a:gd name="T6" fmla="*/ 16 w 17"/>
                    <a:gd name="T7" fmla="*/ 9 h 18"/>
                  </a:gdLst>
                  <a:ahLst/>
                  <a:cxnLst>
                    <a:cxn ang="0">
                      <a:pos x="T0" y="T1"/>
                    </a:cxn>
                    <a:cxn ang="0">
                      <a:pos x="T2" y="T3"/>
                    </a:cxn>
                    <a:cxn ang="0">
                      <a:pos x="T4" y="T5"/>
                    </a:cxn>
                    <a:cxn ang="0">
                      <a:pos x="T6" y="T7"/>
                    </a:cxn>
                  </a:cxnLst>
                  <a:rect l="0" t="0" r="r" b="b"/>
                  <a:pathLst>
                    <a:path w="17" h="18">
                      <a:moveTo>
                        <a:pt x="16" y="9"/>
                      </a:moveTo>
                      <a:cubicBezTo>
                        <a:pt x="14" y="16"/>
                        <a:pt x="7" y="18"/>
                        <a:pt x="3" y="13"/>
                      </a:cubicBezTo>
                      <a:cubicBezTo>
                        <a:pt x="0" y="9"/>
                        <a:pt x="5" y="0"/>
                        <a:pt x="11" y="0"/>
                      </a:cubicBezTo>
                      <a:cubicBezTo>
                        <a:pt x="16" y="0"/>
                        <a:pt x="17" y="6"/>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3" name="Freeform 537">
                  <a:extLst>
                    <a:ext uri="{FF2B5EF4-FFF2-40B4-BE49-F238E27FC236}">
                      <a16:creationId xmlns:a16="http://schemas.microsoft.com/office/drawing/2014/main" id="{EB1DC9C2-0E20-4622-AB39-D1D55A6B6533}"/>
                    </a:ext>
                  </a:extLst>
                </p:cNvPr>
                <p:cNvSpPr>
                  <a:spLocks/>
                </p:cNvSpPr>
                <p:nvPr/>
              </p:nvSpPr>
              <p:spPr bwMode="auto">
                <a:xfrm>
                  <a:off x="4319" y="1769"/>
                  <a:ext cx="25" cy="28"/>
                </a:xfrm>
                <a:custGeom>
                  <a:avLst/>
                  <a:gdLst>
                    <a:gd name="T0" fmla="*/ 16 w 17"/>
                    <a:gd name="T1" fmla="*/ 9 h 19"/>
                    <a:gd name="T2" fmla="*/ 2 w 17"/>
                    <a:gd name="T3" fmla="*/ 13 h 19"/>
                    <a:gd name="T4" fmla="*/ 10 w 17"/>
                    <a:gd name="T5" fmla="*/ 0 h 19"/>
                    <a:gd name="T6" fmla="*/ 16 w 17"/>
                    <a:gd name="T7" fmla="*/ 9 h 19"/>
                  </a:gdLst>
                  <a:ahLst/>
                  <a:cxnLst>
                    <a:cxn ang="0">
                      <a:pos x="T0" y="T1"/>
                    </a:cxn>
                    <a:cxn ang="0">
                      <a:pos x="T2" y="T3"/>
                    </a:cxn>
                    <a:cxn ang="0">
                      <a:pos x="T4" y="T5"/>
                    </a:cxn>
                    <a:cxn ang="0">
                      <a:pos x="T6" y="T7"/>
                    </a:cxn>
                  </a:cxnLst>
                  <a:rect l="0" t="0" r="r" b="b"/>
                  <a:pathLst>
                    <a:path w="17" h="19">
                      <a:moveTo>
                        <a:pt x="16" y="9"/>
                      </a:moveTo>
                      <a:cubicBezTo>
                        <a:pt x="14" y="17"/>
                        <a:pt x="5" y="19"/>
                        <a:pt x="2" y="13"/>
                      </a:cubicBezTo>
                      <a:cubicBezTo>
                        <a:pt x="0" y="8"/>
                        <a:pt x="4" y="0"/>
                        <a:pt x="10" y="0"/>
                      </a:cubicBezTo>
                      <a:cubicBezTo>
                        <a:pt x="16" y="0"/>
                        <a:pt x="17" y="6"/>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4" name="Freeform 538">
                  <a:extLst>
                    <a:ext uri="{FF2B5EF4-FFF2-40B4-BE49-F238E27FC236}">
                      <a16:creationId xmlns:a16="http://schemas.microsoft.com/office/drawing/2014/main" id="{F3A0A8FB-F6EC-41B8-8B99-5E9C23E28FA3}"/>
                    </a:ext>
                  </a:extLst>
                </p:cNvPr>
                <p:cNvSpPr>
                  <a:spLocks/>
                </p:cNvSpPr>
                <p:nvPr/>
              </p:nvSpPr>
              <p:spPr bwMode="auto">
                <a:xfrm>
                  <a:off x="4339" y="1677"/>
                  <a:ext cx="23" cy="24"/>
                </a:xfrm>
                <a:custGeom>
                  <a:avLst/>
                  <a:gdLst>
                    <a:gd name="T0" fmla="*/ 15 w 16"/>
                    <a:gd name="T1" fmla="*/ 8 h 17"/>
                    <a:gd name="T2" fmla="*/ 3 w 16"/>
                    <a:gd name="T3" fmla="*/ 12 h 17"/>
                    <a:gd name="T4" fmla="*/ 11 w 16"/>
                    <a:gd name="T5" fmla="*/ 0 h 17"/>
                    <a:gd name="T6" fmla="*/ 15 w 16"/>
                    <a:gd name="T7" fmla="*/ 8 h 17"/>
                  </a:gdLst>
                  <a:ahLst/>
                  <a:cxnLst>
                    <a:cxn ang="0">
                      <a:pos x="T0" y="T1"/>
                    </a:cxn>
                    <a:cxn ang="0">
                      <a:pos x="T2" y="T3"/>
                    </a:cxn>
                    <a:cxn ang="0">
                      <a:pos x="T4" y="T5"/>
                    </a:cxn>
                    <a:cxn ang="0">
                      <a:pos x="T6" y="T7"/>
                    </a:cxn>
                  </a:cxnLst>
                  <a:rect l="0" t="0" r="r" b="b"/>
                  <a:pathLst>
                    <a:path w="16" h="17">
                      <a:moveTo>
                        <a:pt x="15" y="8"/>
                      </a:moveTo>
                      <a:cubicBezTo>
                        <a:pt x="13" y="15"/>
                        <a:pt x="6" y="17"/>
                        <a:pt x="3" y="12"/>
                      </a:cubicBezTo>
                      <a:cubicBezTo>
                        <a:pt x="0" y="8"/>
                        <a:pt x="4" y="0"/>
                        <a:pt x="11" y="0"/>
                      </a:cubicBezTo>
                      <a:cubicBezTo>
                        <a:pt x="16" y="0"/>
                        <a:pt x="16"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5" name="Freeform 539">
                  <a:extLst>
                    <a:ext uri="{FF2B5EF4-FFF2-40B4-BE49-F238E27FC236}">
                      <a16:creationId xmlns:a16="http://schemas.microsoft.com/office/drawing/2014/main" id="{0AA0FE82-A08B-41FF-BCB4-0FED689A23D7}"/>
                    </a:ext>
                  </a:extLst>
                </p:cNvPr>
                <p:cNvSpPr>
                  <a:spLocks/>
                </p:cNvSpPr>
                <p:nvPr/>
              </p:nvSpPr>
              <p:spPr bwMode="auto">
                <a:xfrm>
                  <a:off x="4359" y="1746"/>
                  <a:ext cx="25" cy="28"/>
                </a:xfrm>
                <a:custGeom>
                  <a:avLst/>
                  <a:gdLst>
                    <a:gd name="T0" fmla="*/ 16 w 17"/>
                    <a:gd name="T1" fmla="*/ 9 h 19"/>
                    <a:gd name="T2" fmla="*/ 2 w 17"/>
                    <a:gd name="T3" fmla="*/ 13 h 19"/>
                    <a:gd name="T4" fmla="*/ 10 w 17"/>
                    <a:gd name="T5" fmla="*/ 0 h 19"/>
                    <a:gd name="T6" fmla="*/ 16 w 17"/>
                    <a:gd name="T7" fmla="*/ 9 h 19"/>
                  </a:gdLst>
                  <a:ahLst/>
                  <a:cxnLst>
                    <a:cxn ang="0">
                      <a:pos x="T0" y="T1"/>
                    </a:cxn>
                    <a:cxn ang="0">
                      <a:pos x="T2" y="T3"/>
                    </a:cxn>
                    <a:cxn ang="0">
                      <a:pos x="T4" y="T5"/>
                    </a:cxn>
                    <a:cxn ang="0">
                      <a:pos x="T6" y="T7"/>
                    </a:cxn>
                  </a:cxnLst>
                  <a:rect l="0" t="0" r="r" b="b"/>
                  <a:pathLst>
                    <a:path w="17" h="19">
                      <a:moveTo>
                        <a:pt x="16" y="9"/>
                      </a:moveTo>
                      <a:cubicBezTo>
                        <a:pt x="14" y="16"/>
                        <a:pt x="6" y="19"/>
                        <a:pt x="2" y="13"/>
                      </a:cubicBezTo>
                      <a:cubicBezTo>
                        <a:pt x="0" y="8"/>
                        <a:pt x="3" y="0"/>
                        <a:pt x="10" y="0"/>
                      </a:cubicBezTo>
                      <a:cubicBezTo>
                        <a:pt x="16" y="0"/>
                        <a:pt x="17" y="6"/>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6" name="Freeform 540">
                  <a:extLst>
                    <a:ext uri="{FF2B5EF4-FFF2-40B4-BE49-F238E27FC236}">
                      <a16:creationId xmlns:a16="http://schemas.microsoft.com/office/drawing/2014/main" id="{70D6A84E-3B14-4FBB-9DD2-9F5BF4DC9AC6}"/>
                    </a:ext>
                  </a:extLst>
                </p:cNvPr>
                <p:cNvSpPr>
                  <a:spLocks/>
                </p:cNvSpPr>
                <p:nvPr/>
              </p:nvSpPr>
              <p:spPr bwMode="auto">
                <a:xfrm>
                  <a:off x="4351" y="1794"/>
                  <a:ext cx="26" cy="29"/>
                </a:xfrm>
                <a:custGeom>
                  <a:avLst/>
                  <a:gdLst>
                    <a:gd name="T0" fmla="*/ 17 w 18"/>
                    <a:gd name="T1" fmla="*/ 10 h 20"/>
                    <a:gd name="T2" fmla="*/ 3 w 18"/>
                    <a:gd name="T3" fmla="*/ 14 h 20"/>
                    <a:gd name="T4" fmla="*/ 11 w 18"/>
                    <a:gd name="T5" fmla="*/ 0 h 20"/>
                    <a:gd name="T6" fmla="*/ 17 w 18"/>
                    <a:gd name="T7" fmla="*/ 10 h 20"/>
                  </a:gdLst>
                  <a:ahLst/>
                  <a:cxnLst>
                    <a:cxn ang="0">
                      <a:pos x="T0" y="T1"/>
                    </a:cxn>
                    <a:cxn ang="0">
                      <a:pos x="T2" y="T3"/>
                    </a:cxn>
                    <a:cxn ang="0">
                      <a:pos x="T4" y="T5"/>
                    </a:cxn>
                    <a:cxn ang="0">
                      <a:pos x="T6" y="T7"/>
                    </a:cxn>
                  </a:cxnLst>
                  <a:rect l="0" t="0" r="r" b="b"/>
                  <a:pathLst>
                    <a:path w="18" h="20">
                      <a:moveTo>
                        <a:pt x="17" y="10"/>
                      </a:moveTo>
                      <a:cubicBezTo>
                        <a:pt x="16" y="17"/>
                        <a:pt x="7" y="20"/>
                        <a:pt x="3" y="14"/>
                      </a:cubicBezTo>
                      <a:cubicBezTo>
                        <a:pt x="0" y="9"/>
                        <a:pt x="4" y="1"/>
                        <a:pt x="11" y="0"/>
                      </a:cubicBezTo>
                      <a:cubicBezTo>
                        <a:pt x="17" y="1"/>
                        <a:pt x="18" y="6"/>
                        <a:pt x="1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7" name="Freeform 541">
                  <a:extLst>
                    <a:ext uri="{FF2B5EF4-FFF2-40B4-BE49-F238E27FC236}">
                      <a16:creationId xmlns:a16="http://schemas.microsoft.com/office/drawing/2014/main" id="{4A0BCDC2-6E8A-468A-A5C2-22C1486EB8B9}"/>
                    </a:ext>
                  </a:extLst>
                </p:cNvPr>
                <p:cNvSpPr>
                  <a:spLocks/>
                </p:cNvSpPr>
                <p:nvPr/>
              </p:nvSpPr>
              <p:spPr bwMode="auto">
                <a:xfrm>
                  <a:off x="4394" y="1723"/>
                  <a:ext cx="25" cy="28"/>
                </a:xfrm>
                <a:custGeom>
                  <a:avLst/>
                  <a:gdLst>
                    <a:gd name="T0" fmla="*/ 16 w 17"/>
                    <a:gd name="T1" fmla="*/ 9 h 19"/>
                    <a:gd name="T2" fmla="*/ 3 w 17"/>
                    <a:gd name="T3" fmla="*/ 13 h 19"/>
                    <a:gd name="T4" fmla="*/ 10 w 17"/>
                    <a:gd name="T5" fmla="*/ 0 h 19"/>
                    <a:gd name="T6" fmla="*/ 16 w 17"/>
                    <a:gd name="T7" fmla="*/ 9 h 19"/>
                  </a:gdLst>
                  <a:ahLst/>
                  <a:cxnLst>
                    <a:cxn ang="0">
                      <a:pos x="T0" y="T1"/>
                    </a:cxn>
                    <a:cxn ang="0">
                      <a:pos x="T2" y="T3"/>
                    </a:cxn>
                    <a:cxn ang="0">
                      <a:pos x="T4" y="T5"/>
                    </a:cxn>
                    <a:cxn ang="0">
                      <a:pos x="T6" y="T7"/>
                    </a:cxn>
                  </a:cxnLst>
                  <a:rect l="0" t="0" r="r" b="b"/>
                  <a:pathLst>
                    <a:path w="17" h="19">
                      <a:moveTo>
                        <a:pt x="16" y="9"/>
                      </a:moveTo>
                      <a:cubicBezTo>
                        <a:pt x="15" y="16"/>
                        <a:pt x="6" y="19"/>
                        <a:pt x="3" y="13"/>
                      </a:cubicBezTo>
                      <a:cubicBezTo>
                        <a:pt x="0" y="8"/>
                        <a:pt x="4" y="0"/>
                        <a:pt x="10" y="0"/>
                      </a:cubicBezTo>
                      <a:cubicBezTo>
                        <a:pt x="16" y="1"/>
                        <a:pt x="17" y="6"/>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8" name="Freeform 542">
                  <a:extLst>
                    <a:ext uri="{FF2B5EF4-FFF2-40B4-BE49-F238E27FC236}">
                      <a16:creationId xmlns:a16="http://schemas.microsoft.com/office/drawing/2014/main" id="{B612D974-C86C-4D0F-A56A-59A2B6370BF2}"/>
                    </a:ext>
                  </a:extLst>
                </p:cNvPr>
                <p:cNvSpPr>
                  <a:spLocks/>
                </p:cNvSpPr>
                <p:nvPr/>
              </p:nvSpPr>
              <p:spPr bwMode="auto">
                <a:xfrm>
                  <a:off x="4387" y="1771"/>
                  <a:ext cx="26" cy="27"/>
                </a:xfrm>
                <a:custGeom>
                  <a:avLst/>
                  <a:gdLst>
                    <a:gd name="T0" fmla="*/ 18 w 18"/>
                    <a:gd name="T1" fmla="*/ 9 h 19"/>
                    <a:gd name="T2" fmla="*/ 4 w 18"/>
                    <a:gd name="T3" fmla="*/ 14 h 19"/>
                    <a:gd name="T4" fmla="*/ 11 w 18"/>
                    <a:gd name="T5" fmla="*/ 0 h 19"/>
                    <a:gd name="T6" fmla="*/ 18 w 18"/>
                    <a:gd name="T7" fmla="*/ 9 h 19"/>
                  </a:gdLst>
                  <a:ahLst/>
                  <a:cxnLst>
                    <a:cxn ang="0">
                      <a:pos x="T0" y="T1"/>
                    </a:cxn>
                    <a:cxn ang="0">
                      <a:pos x="T2" y="T3"/>
                    </a:cxn>
                    <a:cxn ang="0">
                      <a:pos x="T4" y="T5"/>
                    </a:cxn>
                    <a:cxn ang="0">
                      <a:pos x="T6" y="T7"/>
                    </a:cxn>
                  </a:cxnLst>
                  <a:rect l="0" t="0" r="r" b="b"/>
                  <a:pathLst>
                    <a:path w="18" h="19">
                      <a:moveTo>
                        <a:pt x="18" y="9"/>
                      </a:moveTo>
                      <a:cubicBezTo>
                        <a:pt x="16" y="17"/>
                        <a:pt x="7" y="19"/>
                        <a:pt x="4" y="14"/>
                      </a:cubicBezTo>
                      <a:cubicBezTo>
                        <a:pt x="0" y="9"/>
                        <a:pt x="4" y="0"/>
                        <a:pt x="11" y="0"/>
                      </a:cubicBezTo>
                      <a:cubicBezTo>
                        <a:pt x="17" y="0"/>
                        <a:pt x="18" y="6"/>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9" name="Freeform 543">
                  <a:extLst>
                    <a:ext uri="{FF2B5EF4-FFF2-40B4-BE49-F238E27FC236}">
                      <a16:creationId xmlns:a16="http://schemas.microsoft.com/office/drawing/2014/main" id="{EE4D8702-E84E-4789-9F32-6BD49569EE57}"/>
                    </a:ext>
                  </a:extLst>
                </p:cNvPr>
                <p:cNvSpPr>
                  <a:spLocks/>
                </p:cNvSpPr>
                <p:nvPr/>
              </p:nvSpPr>
              <p:spPr bwMode="auto">
                <a:xfrm>
                  <a:off x="4409" y="1635"/>
                  <a:ext cx="21" cy="24"/>
                </a:xfrm>
                <a:custGeom>
                  <a:avLst/>
                  <a:gdLst>
                    <a:gd name="T0" fmla="*/ 15 w 15"/>
                    <a:gd name="T1" fmla="*/ 8 h 17"/>
                    <a:gd name="T2" fmla="*/ 3 w 15"/>
                    <a:gd name="T3" fmla="*/ 12 h 17"/>
                    <a:gd name="T4" fmla="*/ 10 w 15"/>
                    <a:gd name="T5" fmla="*/ 0 h 17"/>
                    <a:gd name="T6" fmla="*/ 15 w 15"/>
                    <a:gd name="T7" fmla="*/ 8 h 17"/>
                  </a:gdLst>
                  <a:ahLst/>
                  <a:cxnLst>
                    <a:cxn ang="0">
                      <a:pos x="T0" y="T1"/>
                    </a:cxn>
                    <a:cxn ang="0">
                      <a:pos x="T2" y="T3"/>
                    </a:cxn>
                    <a:cxn ang="0">
                      <a:pos x="T4" y="T5"/>
                    </a:cxn>
                    <a:cxn ang="0">
                      <a:pos x="T6" y="T7"/>
                    </a:cxn>
                  </a:cxnLst>
                  <a:rect l="0" t="0" r="r" b="b"/>
                  <a:pathLst>
                    <a:path w="15" h="17">
                      <a:moveTo>
                        <a:pt x="15" y="8"/>
                      </a:moveTo>
                      <a:cubicBezTo>
                        <a:pt x="13" y="14"/>
                        <a:pt x="6" y="17"/>
                        <a:pt x="3" y="12"/>
                      </a:cubicBezTo>
                      <a:cubicBezTo>
                        <a:pt x="0" y="8"/>
                        <a:pt x="4" y="0"/>
                        <a:pt x="10" y="0"/>
                      </a:cubicBezTo>
                      <a:cubicBezTo>
                        <a:pt x="14" y="0"/>
                        <a:pt x="15"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0" name="Freeform 544">
                  <a:extLst>
                    <a:ext uri="{FF2B5EF4-FFF2-40B4-BE49-F238E27FC236}">
                      <a16:creationId xmlns:a16="http://schemas.microsoft.com/office/drawing/2014/main" id="{9EE1BA55-7E4D-405E-9428-0108EFA669CC}"/>
                    </a:ext>
                  </a:extLst>
                </p:cNvPr>
                <p:cNvSpPr>
                  <a:spLocks/>
                </p:cNvSpPr>
                <p:nvPr/>
              </p:nvSpPr>
              <p:spPr bwMode="auto">
                <a:xfrm>
                  <a:off x="4420" y="1846"/>
                  <a:ext cx="28" cy="29"/>
                </a:xfrm>
                <a:custGeom>
                  <a:avLst/>
                  <a:gdLst>
                    <a:gd name="T0" fmla="*/ 19 w 19"/>
                    <a:gd name="T1" fmla="*/ 10 h 20"/>
                    <a:gd name="T2" fmla="*/ 4 w 19"/>
                    <a:gd name="T3" fmla="*/ 14 h 20"/>
                    <a:gd name="T4" fmla="*/ 11 w 19"/>
                    <a:gd name="T5" fmla="*/ 0 h 20"/>
                    <a:gd name="T6" fmla="*/ 19 w 19"/>
                    <a:gd name="T7" fmla="*/ 10 h 20"/>
                  </a:gdLst>
                  <a:ahLst/>
                  <a:cxnLst>
                    <a:cxn ang="0">
                      <a:pos x="T0" y="T1"/>
                    </a:cxn>
                    <a:cxn ang="0">
                      <a:pos x="T2" y="T3"/>
                    </a:cxn>
                    <a:cxn ang="0">
                      <a:pos x="T4" y="T5"/>
                    </a:cxn>
                    <a:cxn ang="0">
                      <a:pos x="T6" y="T7"/>
                    </a:cxn>
                  </a:cxnLst>
                  <a:rect l="0" t="0" r="r" b="b"/>
                  <a:pathLst>
                    <a:path w="19" h="20">
                      <a:moveTo>
                        <a:pt x="19" y="10"/>
                      </a:moveTo>
                      <a:cubicBezTo>
                        <a:pt x="18" y="17"/>
                        <a:pt x="8" y="20"/>
                        <a:pt x="4" y="14"/>
                      </a:cubicBezTo>
                      <a:cubicBezTo>
                        <a:pt x="0" y="9"/>
                        <a:pt x="3" y="0"/>
                        <a:pt x="11" y="0"/>
                      </a:cubicBezTo>
                      <a:cubicBezTo>
                        <a:pt x="17" y="0"/>
                        <a:pt x="19"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1" name="Freeform 545">
                  <a:extLst>
                    <a:ext uri="{FF2B5EF4-FFF2-40B4-BE49-F238E27FC236}">
                      <a16:creationId xmlns:a16="http://schemas.microsoft.com/office/drawing/2014/main" id="{0548CE67-B565-41C5-819A-551E27EEE547}"/>
                    </a:ext>
                  </a:extLst>
                </p:cNvPr>
                <p:cNvSpPr>
                  <a:spLocks/>
                </p:cNvSpPr>
                <p:nvPr/>
              </p:nvSpPr>
              <p:spPr bwMode="auto">
                <a:xfrm>
                  <a:off x="4427" y="1748"/>
                  <a:ext cx="26" cy="27"/>
                </a:xfrm>
                <a:custGeom>
                  <a:avLst/>
                  <a:gdLst>
                    <a:gd name="T0" fmla="*/ 18 w 18"/>
                    <a:gd name="T1" fmla="*/ 9 h 19"/>
                    <a:gd name="T2" fmla="*/ 4 w 18"/>
                    <a:gd name="T3" fmla="*/ 13 h 19"/>
                    <a:gd name="T4" fmla="*/ 11 w 18"/>
                    <a:gd name="T5" fmla="*/ 0 h 19"/>
                    <a:gd name="T6" fmla="*/ 18 w 18"/>
                    <a:gd name="T7" fmla="*/ 9 h 19"/>
                  </a:gdLst>
                  <a:ahLst/>
                  <a:cxnLst>
                    <a:cxn ang="0">
                      <a:pos x="T0" y="T1"/>
                    </a:cxn>
                    <a:cxn ang="0">
                      <a:pos x="T2" y="T3"/>
                    </a:cxn>
                    <a:cxn ang="0">
                      <a:pos x="T4" y="T5"/>
                    </a:cxn>
                    <a:cxn ang="0">
                      <a:pos x="T6" y="T7"/>
                    </a:cxn>
                  </a:cxnLst>
                  <a:rect l="0" t="0" r="r" b="b"/>
                  <a:pathLst>
                    <a:path w="18" h="19">
                      <a:moveTo>
                        <a:pt x="18" y="9"/>
                      </a:moveTo>
                      <a:cubicBezTo>
                        <a:pt x="17" y="16"/>
                        <a:pt x="8" y="19"/>
                        <a:pt x="4" y="13"/>
                      </a:cubicBezTo>
                      <a:cubicBezTo>
                        <a:pt x="0" y="8"/>
                        <a:pt x="4" y="0"/>
                        <a:pt x="11" y="0"/>
                      </a:cubicBezTo>
                      <a:cubicBezTo>
                        <a:pt x="16" y="0"/>
                        <a:pt x="18"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2" name="Freeform 546">
                  <a:extLst>
                    <a:ext uri="{FF2B5EF4-FFF2-40B4-BE49-F238E27FC236}">
                      <a16:creationId xmlns:a16="http://schemas.microsoft.com/office/drawing/2014/main" id="{1DD28E4D-D5F2-4228-B047-324B63826F5A}"/>
                    </a:ext>
                  </a:extLst>
                </p:cNvPr>
                <p:cNvSpPr>
                  <a:spLocks/>
                </p:cNvSpPr>
                <p:nvPr/>
              </p:nvSpPr>
              <p:spPr bwMode="auto">
                <a:xfrm>
                  <a:off x="4423" y="1796"/>
                  <a:ext cx="28" cy="29"/>
                </a:xfrm>
                <a:custGeom>
                  <a:avLst/>
                  <a:gdLst>
                    <a:gd name="T0" fmla="*/ 19 w 19"/>
                    <a:gd name="T1" fmla="*/ 10 h 20"/>
                    <a:gd name="T2" fmla="*/ 4 w 19"/>
                    <a:gd name="T3" fmla="*/ 14 h 20"/>
                    <a:gd name="T4" fmla="*/ 11 w 19"/>
                    <a:gd name="T5" fmla="*/ 0 h 20"/>
                    <a:gd name="T6" fmla="*/ 19 w 19"/>
                    <a:gd name="T7" fmla="*/ 10 h 20"/>
                  </a:gdLst>
                  <a:ahLst/>
                  <a:cxnLst>
                    <a:cxn ang="0">
                      <a:pos x="T0" y="T1"/>
                    </a:cxn>
                    <a:cxn ang="0">
                      <a:pos x="T2" y="T3"/>
                    </a:cxn>
                    <a:cxn ang="0">
                      <a:pos x="T4" y="T5"/>
                    </a:cxn>
                    <a:cxn ang="0">
                      <a:pos x="T6" y="T7"/>
                    </a:cxn>
                  </a:cxnLst>
                  <a:rect l="0" t="0" r="r" b="b"/>
                  <a:pathLst>
                    <a:path w="19" h="20">
                      <a:moveTo>
                        <a:pt x="19" y="10"/>
                      </a:moveTo>
                      <a:cubicBezTo>
                        <a:pt x="18" y="17"/>
                        <a:pt x="8" y="20"/>
                        <a:pt x="4" y="14"/>
                      </a:cubicBezTo>
                      <a:cubicBezTo>
                        <a:pt x="0" y="9"/>
                        <a:pt x="4" y="1"/>
                        <a:pt x="11" y="0"/>
                      </a:cubicBezTo>
                      <a:cubicBezTo>
                        <a:pt x="17" y="1"/>
                        <a:pt x="19"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3" name="Freeform 547">
                  <a:extLst>
                    <a:ext uri="{FF2B5EF4-FFF2-40B4-BE49-F238E27FC236}">
                      <a16:creationId xmlns:a16="http://schemas.microsoft.com/office/drawing/2014/main" id="{0C98A4B5-4A89-4735-BD35-1D683881E3AB}"/>
                    </a:ext>
                  </a:extLst>
                </p:cNvPr>
                <p:cNvSpPr>
                  <a:spLocks/>
                </p:cNvSpPr>
                <p:nvPr/>
              </p:nvSpPr>
              <p:spPr bwMode="auto">
                <a:xfrm>
                  <a:off x="4438" y="1656"/>
                  <a:ext cx="23" cy="25"/>
                </a:xfrm>
                <a:custGeom>
                  <a:avLst/>
                  <a:gdLst>
                    <a:gd name="T0" fmla="*/ 15 w 16"/>
                    <a:gd name="T1" fmla="*/ 8 h 17"/>
                    <a:gd name="T2" fmla="*/ 3 w 16"/>
                    <a:gd name="T3" fmla="*/ 13 h 17"/>
                    <a:gd name="T4" fmla="*/ 10 w 16"/>
                    <a:gd name="T5" fmla="*/ 0 h 17"/>
                    <a:gd name="T6" fmla="*/ 15 w 16"/>
                    <a:gd name="T7" fmla="*/ 8 h 17"/>
                  </a:gdLst>
                  <a:ahLst/>
                  <a:cxnLst>
                    <a:cxn ang="0">
                      <a:pos x="T0" y="T1"/>
                    </a:cxn>
                    <a:cxn ang="0">
                      <a:pos x="T2" y="T3"/>
                    </a:cxn>
                    <a:cxn ang="0">
                      <a:pos x="T4" y="T5"/>
                    </a:cxn>
                    <a:cxn ang="0">
                      <a:pos x="T6" y="T7"/>
                    </a:cxn>
                  </a:cxnLst>
                  <a:rect l="0" t="0" r="r" b="b"/>
                  <a:pathLst>
                    <a:path w="16" h="17">
                      <a:moveTo>
                        <a:pt x="15" y="8"/>
                      </a:moveTo>
                      <a:cubicBezTo>
                        <a:pt x="14" y="14"/>
                        <a:pt x="7" y="17"/>
                        <a:pt x="3" y="13"/>
                      </a:cubicBezTo>
                      <a:cubicBezTo>
                        <a:pt x="0" y="8"/>
                        <a:pt x="3" y="0"/>
                        <a:pt x="10" y="0"/>
                      </a:cubicBezTo>
                      <a:cubicBezTo>
                        <a:pt x="15" y="0"/>
                        <a:pt x="16"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4" name="Freeform 548">
                  <a:extLst>
                    <a:ext uri="{FF2B5EF4-FFF2-40B4-BE49-F238E27FC236}">
                      <a16:creationId xmlns:a16="http://schemas.microsoft.com/office/drawing/2014/main" id="{0FFE8730-3E3C-4A72-8621-8F567E344786}"/>
                    </a:ext>
                  </a:extLst>
                </p:cNvPr>
                <p:cNvSpPr>
                  <a:spLocks/>
                </p:cNvSpPr>
                <p:nvPr/>
              </p:nvSpPr>
              <p:spPr bwMode="auto">
                <a:xfrm>
                  <a:off x="4433" y="1701"/>
                  <a:ext cx="23" cy="26"/>
                </a:xfrm>
                <a:custGeom>
                  <a:avLst/>
                  <a:gdLst>
                    <a:gd name="T0" fmla="*/ 16 w 16"/>
                    <a:gd name="T1" fmla="*/ 8 h 18"/>
                    <a:gd name="T2" fmla="*/ 3 w 16"/>
                    <a:gd name="T3" fmla="*/ 12 h 18"/>
                    <a:gd name="T4" fmla="*/ 10 w 16"/>
                    <a:gd name="T5" fmla="*/ 0 h 18"/>
                    <a:gd name="T6" fmla="*/ 16 w 16"/>
                    <a:gd name="T7" fmla="*/ 8 h 18"/>
                  </a:gdLst>
                  <a:ahLst/>
                  <a:cxnLst>
                    <a:cxn ang="0">
                      <a:pos x="T0" y="T1"/>
                    </a:cxn>
                    <a:cxn ang="0">
                      <a:pos x="T2" y="T3"/>
                    </a:cxn>
                    <a:cxn ang="0">
                      <a:pos x="T4" y="T5"/>
                    </a:cxn>
                    <a:cxn ang="0">
                      <a:pos x="T6" y="T7"/>
                    </a:cxn>
                  </a:cxnLst>
                  <a:rect l="0" t="0" r="r" b="b"/>
                  <a:pathLst>
                    <a:path w="16" h="18">
                      <a:moveTo>
                        <a:pt x="16" y="8"/>
                      </a:moveTo>
                      <a:cubicBezTo>
                        <a:pt x="15" y="15"/>
                        <a:pt x="6" y="18"/>
                        <a:pt x="3" y="12"/>
                      </a:cubicBezTo>
                      <a:cubicBezTo>
                        <a:pt x="0" y="8"/>
                        <a:pt x="3" y="0"/>
                        <a:pt x="10" y="0"/>
                      </a:cubicBezTo>
                      <a:cubicBezTo>
                        <a:pt x="15" y="0"/>
                        <a:pt x="16" y="5"/>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5" name="Freeform 549">
                  <a:extLst>
                    <a:ext uri="{FF2B5EF4-FFF2-40B4-BE49-F238E27FC236}">
                      <a16:creationId xmlns:a16="http://schemas.microsoft.com/office/drawing/2014/main" id="{2191A5B8-C361-4215-BD35-74264DE8B36E}"/>
                    </a:ext>
                  </a:extLst>
                </p:cNvPr>
                <p:cNvSpPr>
                  <a:spLocks/>
                </p:cNvSpPr>
                <p:nvPr/>
              </p:nvSpPr>
              <p:spPr bwMode="auto">
                <a:xfrm>
                  <a:off x="4458" y="1820"/>
                  <a:ext cx="27" cy="31"/>
                </a:xfrm>
                <a:custGeom>
                  <a:avLst/>
                  <a:gdLst>
                    <a:gd name="T0" fmla="*/ 19 w 19"/>
                    <a:gd name="T1" fmla="*/ 10 h 21"/>
                    <a:gd name="T2" fmla="*/ 4 w 19"/>
                    <a:gd name="T3" fmla="*/ 15 h 21"/>
                    <a:gd name="T4" fmla="*/ 11 w 19"/>
                    <a:gd name="T5" fmla="*/ 0 h 21"/>
                    <a:gd name="T6" fmla="*/ 19 w 19"/>
                    <a:gd name="T7" fmla="*/ 10 h 21"/>
                  </a:gdLst>
                  <a:ahLst/>
                  <a:cxnLst>
                    <a:cxn ang="0">
                      <a:pos x="T0" y="T1"/>
                    </a:cxn>
                    <a:cxn ang="0">
                      <a:pos x="T2" y="T3"/>
                    </a:cxn>
                    <a:cxn ang="0">
                      <a:pos x="T4" y="T5"/>
                    </a:cxn>
                    <a:cxn ang="0">
                      <a:pos x="T6" y="T7"/>
                    </a:cxn>
                  </a:cxnLst>
                  <a:rect l="0" t="0" r="r" b="b"/>
                  <a:pathLst>
                    <a:path w="19" h="21">
                      <a:moveTo>
                        <a:pt x="19" y="10"/>
                      </a:moveTo>
                      <a:cubicBezTo>
                        <a:pt x="18" y="18"/>
                        <a:pt x="8" y="21"/>
                        <a:pt x="4" y="15"/>
                      </a:cubicBezTo>
                      <a:cubicBezTo>
                        <a:pt x="0" y="9"/>
                        <a:pt x="3" y="1"/>
                        <a:pt x="11" y="0"/>
                      </a:cubicBezTo>
                      <a:cubicBezTo>
                        <a:pt x="17" y="1"/>
                        <a:pt x="19" y="6"/>
                        <a:pt x="1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6" name="Freeform 550">
                  <a:extLst>
                    <a:ext uri="{FF2B5EF4-FFF2-40B4-BE49-F238E27FC236}">
                      <a16:creationId xmlns:a16="http://schemas.microsoft.com/office/drawing/2014/main" id="{E76A3E67-1D8F-4DD0-AD62-BF5AD0C4D766}"/>
                    </a:ext>
                  </a:extLst>
                </p:cNvPr>
                <p:cNvSpPr>
                  <a:spLocks/>
                </p:cNvSpPr>
                <p:nvPr/>
              </p:nvSpPr>
              <p:spPr bwMode="auto">
                <a:xfrm>
                  <a:off x="4456" y="1872"/>
                  <a:ext cx="29" cy="29"/>
                </a:xfrm>
                <a:custGeom>
                  <a:avLst/>
                  <a:gdLst>
                    <a:gd name="T0" fmla="*/ 19 w 20"/>
                    <a:gd name="T1" fmla="*/ 9 h 20"/>
                    <a:gd name="T2" fmla="*/ 4 w 20"/>
                    <a:gd name="T3" fmla="*/ 14 h 20"/>
                    <a:gd name="T4" fmla="*/ 11 w 20"/>
                    <a:gd name="T5" fmla="*/ 0 h 20"/>
                    <a:gd name="T6" fmla="*/ 19 w 20"/>
                    <a:gd name="T7" fmla="*/ 9 h 20"/>
                  </a:gdLst>
                  <a:ahLst/>
                  <a:cxnLst>
                    <a:cxn ang="0">
                      <a:pos x="T0" y="T1"/>
                    </a:cxn>
                    <a:cxn ang="0">
                      <a:pos x="T2" y="T3"/>
                    </a:cxn>
                    <a:cxn ang="0">
                      <a:pos x="T4" y="T5"/>
                    </a:cxn>
                    <a:cxn ang="0">
                      <a:pos x="T6" y="T7"/>
                    </a:cxn>
                  </a:cxnLst>
                  <a:rect l="0" t="0" r="r" b="b"/>
                  <a:pathLst>
                    <a:path w="20" h="20">
                      <a:moveTo>
                        <a:pt x="19" y="9"/>
                      </a:moveTo>
                      <a:cubicBezTo>
                        <a:pt x="18" y="17"/>
                        <a:pt x="8" y="20"/>
                        <a:pt x="4" y="14"/>
                      </a:cubicBezTo>
                      <a:cubicBezTo>
                        <a:pt x="0" y="9"/>
                        <a:pt x="3" y="0"/>
                        <a:pt x="11" y="0"/>
                      </a:cubicBezTo>
                      <a:cubicBezTo>
                        <a:pt x="17" y="0"/>
                        <a:pt x="20" y="6"/>
                        <a:pt x="1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7" name="Freeform 551">
                  <a:extLst>
                    <a:ext uri="{FF2B5EF4-FFF2-40B4-BE49-F238E27FC236}">
                      <a16:creationId xmlns:a16="http://schemas.microsoft.com/office/drawing/2014/main" id="{ADECBF60-DC85-4513-87D9-EF6695684BBE}"/>
                    </a:ext>
                  </a:extLst>
                </p:cNvPr>
                <p:cNvSpPr>
                  <a:spLocks/>
                </p:cNvSpPr>
                <p:nvPr/>
              </p:nvSpPr>
              <p:spPr bwMode="auto">
                <a:xfrm>
                  <a:off x="4462" y="1723"/>
                  <a:ext cx="26" cy="28"/>
                </a:xfrm>
                <a:custGeom>
                  <a:avLst/>
                  <a:gdLst>
                    <a:gd name="T0" fmla="*/ 17 w 18"/>
                    <a:gd name="T1" fmla="*/ 9 h 19"/>
                    <a:gd name="T2" fmla="*/ 4 w 18"/>
                    <a:gd name="T3" fmla="*/ 14 h 19"/>
                    <a:gd name="T4" fmla="*/ 10 w 18"/>
                    <a:gd name="T5" fmla="*/ 0 h 19"/>
                    <a:gd name="T6" fmla="*/ 17 w 18"/>
                    <a:gd name="T7" fmla="*/ 9 h 19"/>
                  </a:gdLst>
                  <a:ahLst/>
                  <a:cxnLst>
                    <a:cxn ang="0">
                      <a:pos x="T0" y="T1"/>
                    </a:cxn>
                    <a:cxn ang="0">
                      <a:pos x="T2" y="T3"/>
                    </a:cxn>
                    <a:cxn ang="0">
                      <a:pos x="T4" y="T5"/>
                    </a:cxn>
                    <a:cxn ang="0">
                      <a:pos x="T6" y="T7"/>
                    </a:cxn>
                  </a:cxnLst>
                  <a:rect l="0" t="0" r="r" b="b"/>
                  <a:pathLst>
                    <a:path w="18" h="19">
                      <a:moveTo>
                        <a:pt x="17" y="9"/>
                      </a:moveTo>
                      <a:cubicBezTo>
                        <a:pt x="16" y="16"/>
                        <a:pt x="8" y="19"/>
                        <a:pt x="4" y="14"/>
                      </a:cubicBezTo>
                      <a:cubicBezTo>
                        <a:pt x="0" y="9"/>
                        <a:pt x="3" y="1"/>
                        <a:pt x="10" y="0"/>
                      </a:cubicBezTo>
                      <a:cubicBezTo>
                        <a:pt x="16" y="1"/>
                        <a:pt x="18" y="6"/>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8" name="Freeform 552">
                  <a:extLst>
                    <a:ext uri="{FF2B5EF4-FFF2-40B4-BE49-F238E27FC236}">
                      <a16:creationId xmlns:a16="http://schemas.microsoft.com/office/drawing/2014/main" id="{E0BAE945-ED01-44A0-9BBC-B7C5240536F8}"/>
                    </a:ext>
                  </a:extLst>
                </p:cNvPr>
                <p:cNvSpPr>
                  <a:spLocks/>
                </p:cNvSpPr>
                <p:nvPr/>
              </p:nvSpPr>
              <p:spPr bwMode="auto">
                <a:xfrm>
                  <a:off x="4461" y="1771"/>
                  <a:ext cx="26" cy="29"/>
                </a:xfrm>
                <a:custGeom>
                  <a:avLst/>
                  <a:gdLst>
                    <a:gd name="T0" fmla="*/ 17 w 18"/>
                    <a:gd name="T1" fmla="*/ 9 h 20"/>
                    <a:gd name="T2" fmla="*/ 3 w 18"/>
                    <a:gd name="T3" fmla="*/ 14 h 20"/>
                    <a:gd name="T4" fmla="*/ 10 w 18"/>
                    <a:gd name="T5" fmla="*/ 0 h 20"/>
                    <a:gd name="T6" fmla="*/ 17 w 18"/>
                    <a:gd name="T7" fmla="*/ 9 h 20"/>
                  </a:gdLst>
                  <a:ahLst/>
                  <a:cxnLst>
                    <a:cxn ang="0">
                      <a:pos x="T0" y="T1"/>
                    </a:cxn>
                    <a:cxn ang="0">
                      <a:pos x="T2" y="T3"/>
                    </a:cxn>
                    <a:cxn ang="0">
                      <a:pos x="T4" y="T5"/>
                    </a:cxn>
                    <a:cxn ang="0">
                      <a:pos x="T6" y="T7"/>
                    </a:cxn>
                  </a:cxnLst>
                  <a:rect l="0" t="0" r="r" b="b"/>
                  <a:pathLst>
                    <a:path w="18" h="20">
                      <a:moveTo>
                        <a:pt x="17" y="9"/>
                      </a:moveTo>
                      <a:cubicBezTo>
                        <a:pt x="17" y="17"/>
                        <a:pt x="8" y="20"/>
                        <a:pt x="3" y="14"/>
                      </a:cubicBezTo>
                      <a:cubicBezTo>
                        <a:pt x="0" y="9"/>
                        <a:pt x="3" y="1"/>
                        <a:pt x="10" y="0"/>
                      </a:cubicBezTo>
                      <a:cubicBezTo>
                        <a:pt x="16" y="1"/>
                        <a:pt x="18" y="6"/>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9" name="Freeform 553">
                  <a:extLst>
                    <a:ext uri="{FF2B5EF4-FFF2-40B4-BE49-F238E27FC236}">
                      <a16:creationId xmlns:a16="http://schemas.microsoft.com/office/drawing/2014/main" id="{67D50441-B77F-48B9-8F0B-4089A5B57412}"/>
                    </a:ext>
                  </a:extLst>
                </p:cNvPr>
                <p:cNvSpPr>
                  <a:spLocks/>
                </p:cNvSpPr>
                <p:nvPr/>
              </p:nvSpPr>
              <p:spPr bwMode="auto">
                <a:xfrm>
                  <a:off x="4468" y="1635"/>
                  <a:ext cx="23" cy="24"/>
                </a:xfrm>
                <a:custGeom>
                  <a:avLst/>
                  <a:gdLst>
                    <a:gd name="T0" fmla="*/ 15 w 16"/>
                    <a:gd name="T1" fmla="*/ 8 h 17"/>
                    <a:gd name="T2" fmla="*/ 4 w 16"/>
                    <a:gd name="T3" fmla="*/ 13 h 17"/>
                    <a:gd name="T4" fmla="*/ 9 w 16"/>
                    <a:gd name="T5" fmla="*/ 0 h 17"/>
                    <a:gd name="T6" fmla="*/ 15 w 16"/>
                    <a:gd name="T7" fmla="*/ 8 h 17"/>
                  </a:gdLst>
                  <a:ahLst/>
                  <a:cxnLst>
                    <a:cxn ang="0">
                      <a:pos x="T0" y="T1"/>
                    </a:cxn>
                    <a:cxn ang="0">
                      <a:pos x="T2" y="T3"/>
                    </a:cxn>
                    <a:cxn ang="0">
                      <a:pos x="T4" y="T5"/>
                    </a:cxn>
                    <a:cxn ang="0">
                      <a:pos x="T6" y="T7"/>
                    </a:cxn>
                  </a:cxnLst>
                  <a:rect l="0" t="0" r="r" b="b"/>
                  <a:pathLst>
                    <a:path w="16" h="17">
                      <a:moveTo>
                        <a:pt x="15" y="8"/>
                      </a:moveTo>
                      <a:cubicBezTo>
                        <a:pt x="14" y="14"/>
                        <a:pt x="8" y="17"/>
                        <a:pt x="4" y="13"/>
                      </a:cubicBezTo>
                      <a:cubicBezTo>
                        <a:pt x="0" y="8"/>
                        <a:pt x="3" y="0"/>
                        <a:pt x="9" y="0"/>
                      </a:cubicBezTo>
                      <a:cubicBezTo>
                        <a:pt x="14" y="0"/>
                        <a:pt x="16"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0" name="Freeform 554">
                  <a:extLst>
                    <a:ext uri="{FF2B5EF4-FFF2-40B4-BE49-F238E27FC236}">
                      <a16:creationId xmlns:a16="http://schemas.microsoft.com/office/drawing/2014/main" id="{F8C0E6E4-7CE9-4F68-985F-A46659F7313C}"/>
                    </a:ext>
                  </a:extLst>
                </p:cNvPr>
                <p:cNvSpPr>
                  <a:spLocks/>
                </p:cNvSpPr>
                <p:nvPr/>
              </p:nvSpPr>
              <p:spPr bwMode="auto">
                <a:xfrm>
                  <a:off x="4500" y="1746"/>
                  <a:ext cx="24" cy="28"/>
                </a:xfrm>
                <a:custGeom>
                  <a:avLst/>
                  <a:gdLst>
                    <a:gd name="T0" fmla="*/ 17 w 17"/>
                    <a:gd name="T1" fmla="*/ 9 h 19"/>
                    <a:gd name="T2" fmla="*/ 4 w 17"/>
                    <a:gd name="T3" fmla="*/ 15 h 19"/>
                    <a:gd name="T4" fmla="*/ 9 w 17"/>
                    <a:gd name="T5" fmla="*/ 0 h 19"/>
                    <a:gd name="T6" fmla="*/ 17 w 17"/>
                    <a:gd name="T7" fmla="*/ 9 h 19"/>
                  </a:gdLst>
                  <a:ahLst/>
                  <a:cxnLst>
                    <a:cxn ang="0">
                      <a:pos x="T0" y="T1"/>
                    </a:cxn>
                    <a:cxn ang="0">
                      <a:pos x="T2" y="T3"/>
                    </a:cxn>
                    <a:cxn ang="0">
                      <a:pos x="T4" y="T5"/>
                    </a:cxn>
                    <a:cxn ang="0">
                      <a:pos x="T6" y="T7"/>
                    </a:cxn>
                  </a:cxnLst>
                  <a:rect l="0" t="0" r="r" b="b"/>
                  <a:pathLst>
                    <a:path w="17" h="19">
                      <a:moveTo>
                        <a:pt x="17" y="9"/>
                      </a:moveTo>
                      <a:cubicBezTo>
                        <a:pt x="16" y="16"/>
                        <a:pt x="9" y="19"/>
                        <a:pt x="4" y="15"/>
                      </a:cubicBezTo>
                      <a:cubicBezTo>
                        <a:pt x="0" y="10"/>
                        <a:pt x="2" y="1"/>
                        <a:pt x="9" y="0"/>
                      </a:cubicBezTo>
                      <a:cubicBezTo>
                        <a:pt x="15" y="1"/>
                        <a:pt x="17" y="6"/>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1" name="Freeform 555">
                  <a:extLst>
                    <a:ext uri="{FF2B5EF4-FFF2-40B4-BE49-F238E27FC236}">
                      <a16:creationId xmlns:a16="http://schemas.microsoft.com/office/drawing/2014/main" id="{DC99DC19-5803-416B-B069-CEF8D1F91999}"/>
                    </a:ext>
                  </a:extLst>
                </p:cNvPr>
                <p:cNvSpPr>
                  <a:spLocks/>
                </p:cNvSpPr>
                <p:nvPr/>
              </p:nvSpPr>
              <p:spPr bwMode="auto">
                <a:xfrm>
                  <a:off x="4500" y="1796"/>
                  <a:ext cx="26" cy="29"/>
                </a:xfrm>
                <a:custGeom>
                  <a:avLst/>
                  <a:gdLst>
                    <a:gd name="T0" fmla="*/ 18 w 18"/>
                    <a:gd name="T1" fmla="*/ 9 h 20"/>
                    <a:gd name="T2" fmla="*/ 3 w 18"/>
                    <a:gd name="T3" fmla="*/ 14 h 20"/>
                    <a:gd name="T4" fmla="*/ 10 w 18"/>
                    <a:gd name="T5" fmla="*/ 0 h 20"/>
                    <a:gd name="T6" fmla="*/ 18 w 18"/>
                    <a:gd name="T7" fmla="*/ 9 h 20"/>
                  </a:gdLst>
                  <a:ahLst/>
                  <a:cxnLst>
                    <a:cxn ang="0">
                      <a:pos x="T0" y="T1"/>
                    </a:cxn>
                    <a:cxn ang="0">
                      <a:pos x="T2" y="T3"/>
                    </a:cxn>
                    <a:cxn ang="0">
                      <a:pos x="T4" y="T5"/>
                    </a:cxn>
                    <a:cxn ang="0">
                      <a:pos x="T6" y="T7"/>
                    </a:cxn>
                  </a:cxnLst>
                  <a:rect l="0" t="0" r="r" b="b"/>
                  <a:pathLst>
                    <a:path w="18" h="20">
                      <a:moveTo>
                        <a:pt x="18" y="9"/>
                      </a:moveTo>
                      <a:cubicBezTo>
                        <a:pt x="17" y="17"/>
                        <a:pt x="8" y="20"/>
                        <a:pt x="3" y="14"/>
                      </a:cubicBezTo>
                      <a:cubicBezTo>
                        <a:pt x="0" y="9"/>
                        <a:pt x="2" y="0"/>
                        <a:pt x="10" y="0"/>
                      </a:cubicBezTo>
                      <a:cubicBezTo>
                        <a:pt x="16" y="0"/>
                        <a:pt x="18"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2" name="Freeform 556">
                  <a:extLst>
                    <a:ext uri="{FF2B5EF4-FFF2-40B4-BE49-F238E27FC236}">
                      <a16:creationId xmlns:a16="http://schemas.microsoft.com/office/drawing/2014/main" id="{1FCBF0CA-0484-4B33-A479-F87B30C15D04}"/>
                    </a:ext>
                  </a:extLst>
                </p:cNvPr>
                <p:cNvSpPr>
                  <a:spLocks/>
                </p:cNvSpPr>
                <p:nvPr/>
              </p:nvSpPr>
              <p:spPr bwMode="auto">
                <a:xfrm>
                  <a:off x="4500" y="1700"/>
                  <a:ext cx="24" cy="26"/>
                </a:xfrm>
                <a:custGeom>
                  <a:avLst/>
                  <a:gdLst>
                    <a:gd name="T0" fmla="*/ 16 w 17"/>
                    <a:gd name="T1" fmla="*/ 9 h 18"/>
                    <a:gd name="T2" fmla="*/ 4 w 17"/>
                    <a:gd name="T3" fmla="*/ 14 h 18"/>
                    <a:gd name="T4" fmla="*/ 9 w 17"/>
                    <a:gd name="T5" fmla="*/ 0 h 18"/>
                    <a:gd name="T6" fmla="*/ 16 w 17"/>
                    <a:gd name="T7" fmla="*/ 9 h 18"/>
                  </a:gdLst>
                  <a:ahLst/>
                  <a:cxnLst>
                    <a:cxn ang="0">
                      <a:pos x="T0" y="T1"/>
                    </a:cxn>
                    <a:cxn ang="0">
                      <a:pos x="T2" y="T3"/>
                    </a:cxn>
                    <a:cxn ang="0">
                      <a:pos x="T4" y="T5"/>
                    </a:cxn>
                    <a:cxn ang="0">
                      <a:pos x="T6" y="T7"/>
                    </a:cxn>
                  </a:cxnLst>
                  <a:rect l="0" t="0" r="r" b="b"/>
                  <a:pathLst>
                    <a:path w="17" h="18">
                      <a:moveTo>
                        <a:pt x="16" y="9"/>
                      </a:moveTo>
                      <a:cubicBezTo>
                        <a:pt x="16" y="15"/>
                        <a:pt x="8" y="18"/>
                        <a:pt x="4" y="14"/>
                      </a:cubicBezTo>
                      <a:cubicBezTo>
                        <a:pt x="0" y="9"/>
                        <a:pt x="2" y="1"/>
                        <a:pt x="9" y="0"/>
                      </a:cubicBezTo>
                      <a:cubicBezTo>
                        <a:pt x="15" y="1"/>
                        <a:pt x="17"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3" name="Freeform 557">
                  <a:extLst>
                    <a:ext uri="{FF2B5EF4-FFF2-40B4-BE49-F238E27FC236}">
                      <a16:creationId xmlns:a16="http://schemas.microsoft.com/office/drawing/2014/main" id="{DBA4E406-5BF4-43A8-8D7C-612C278DFC5C}"/>
                    </a:ext>
                  </a:extLst>
                </p:cNvPr>
                <p:cNvSpPr>
                  <a:spLocks/>
                </p:cNvSpPr>
                <p:nvPr/>
              </p:nvSpPr>
              <p:spPr bwMode="auto">
                <a:xfrm>
                  <a:off x="4534" y="1820"/>
                  <a:ext cx="28" cy="28"/>
                </a:xfrm>
                <a:custGeom>
                  <a:avLst/>
                  <a:gdLst>
                    <a:gd name="T0" fmla="*/ 19 w 19"/>
                    <a:gd name="T1" fmla="*/ 9 h 19"/>
                    <a:gd name="T2" fmla="*/ 5 w 19"/>
                    <a:gd name="T3" fmla="*/ 14 h 19"/>
                    <a:gd name="T4" fmla="*/ 10 w 19"/>
                    <a:gd name="T5" fmla="*/ 0 h 19"/>
                    <a:gd name="T6" fmla="*/ 19 w 19"/>
                    <a:gd name="T7" fmla="*/ 9 h 19"/>
                  </a:gdLst>
                  <a:ahLst/>
                  <a:cxnLst>
                    <a:cxn ang="0">
                      <a:pos x="T0" y="T1"/>
                    </a:cxn>
                    <a:cxn ang="0">
                      <a:pos x="T2" y="T3"/>
                    </a:cxn>
                    <a:cxn ang="0">
                      <a:pos x="T4" y="T5"/>
                    </a:cxn>
                    <a:cxn ang="0">
                      <a:pos x="T6" y="T7"/>
                    </a:cxn>
                  </a:cxnLst>
                  <a:rect l="0" t="0" r="r" b="b"/>
                  <a:pathLst>
                    <a:path w="19" h="19">
                      <a:moveTo>
                        <a:pt x="19" y="9"/>
                      </a:moveTo>
                      <a:cubicBezTo>
                        <a:pt x="18" y="16"/>
                        <a:pt x="10" y="19"/>
                        <a:pt x="5" y="14"/>
                      </a:cubicBezTo>
                      <a:cubicBezTo>
                        <a:pt x="0" y="10"/>
                        <a:pt x="2" y="0"/>
                        <a:pt x="10" y="0"/>
                      </a:cubicBezTo>
                      <a:cubicBezTo>
                        <a:pt x="16" y="0"/>
                        <a:pt x="19" y="5"/>
                        <a:pt x="1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4" name="Freeform 558">
                  <a:extLst>
                    <a:ext uri="{FF2B5EF4-FFF2-40B4-BE49-F238E27FC236}">
                      <a16:creationId xmlns:a16="http://schemas.microsoft.com/office/drawing/2014/main" id="{79DE8574-AEA5-4BBF-BFDB-5B901DB9DCF2}"/>
                    </a:ext>
                  </a:extLst>
                </p:cNvPr>
                <p:cNvSpPr>
                  <a:spLocks/>
                </p:cNvSpPr>
                <p:nvPr/>
              </p:nvSpPr>
              <p:spPr bwMode="auto">
                <a:xfrm>
                  <a:off x="4536" y="1871"/>
                  <a:ext cx="27" cy="29"/>
                </a:xfrm>
                <a:custGeom>
                  <a:avLst/>
                  <a:gdLst>
                    <a:gd name="T0" fmla="*/ 19 w 19"/>
                    <a:gd name="T1" fmla="*/ 9 h 20"/>
                    <a:gd name="T2" fmla="*/ 4 w 19"/>
                    <a:gd name="T3" fmla="*/ 14 h 20"/>
                    <a:gd name="T4" fmla="*/ 10 w 19"/>
                    <a:gd name="T5" fmla="*/ 0 h 20"/>
                    <a:gd name="T6" fmla="*/ 19 w 19"/>
                    <a:gd name="T7" fmla="*/ 9 h 20"/>
                  </a:gdLst>
                  <a:ahLst/>
                  <a:cxnLst>
                    <a:cxn ang="0">
                      <a:pos x="T0" y="T1"/>
                    </a:cxn>
                    <a:cxn ang="0">
                      <a:pos x="T2" y="T3"/>
                    </a:cxn>
                    <a:cxn ang="0">
                      <a:pos x="T4" y="T5"/>
                    </a:cxn>
                    <a:cxn ang="0">
                      <a:pos x="T6" y="T7"/>
                    </a:cxn>
                  </a:cxnLst>
                  <a:rect l="0" t="0" r="r" b="b"/>
                  <a:pathLst>
                    <a:path w="19" h="20">
                      <a:moveTo>
                        <a:pt x="19" y="9"/>
                      </a:moveTo>
                      <a:cubicBezTo>
                        <a:pt x="19" y="17"/>
                        <a:pt x="9" y="20"/>
                        <a:pt x="4" y="14"/>
                      </a:cubicBezTo>
                      <a:cubicBezTo>
                        <a:pt x="0" y="9"/>
                        <a:pt x="3" y="0"/>
                        <a:pt x="10" y="0"/>
                      </a:cubicBezTo>
                      <a:cubicBezTo>
                        <a:pt x="17" y="0"/>
                        <a:pt x="19" y="5"/>
                        <a:pt x="1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5" name="Freeform 559">
                  <a:extLst>
                    <a:ext uri="{FF2B5EF4-FFF2-40B4-BE49-F238E27FC236}">
                      <a16:creationId xmlns:a16="http://schemas.microsoft.com/office/drawing/2014/main" id="{96E78E69-7C1E-402C-B2F8-9410E5EFDFE9}"/>
                    </a:ext>
                  </a:extLst>
                </p:cNvPr>
                <p:cNvSpPr>
                  <a:spLocks/>
                </p:cNvSpPr>
                <p:nvPr/>
              </p:nvSpPr>
              <p:spPr bwMode="auto">
                <a:xfrm>
                  <a:off x="4532" y="1723"/>
                  <a:ext cx="24" cy="26"/>
                </a:xfrm>
                <a:custGeom>
                  <a:avLst/>
                  <a:gdLst>
                    <a:gd name="T0" fmla="*/ 17 w 17"/>
                    <a:gd name="T1" fmla="*/ 8 h 18"/>
                    <a:gd name="T2" fmla="*/ 4 w 17"/>
                    <a:gd name="T3" fmla="*/ 14 h 18"/>
                    <a:gd name="T4" fmla="*/ 9 w 17"/>
                    <a:gd name="T5" fmla="*/ 0 h 18"/>
                    <a:gd name="T6" fmla="*/ 17 w 17"/>
                    <a:gd name="T7" fmla="*/ 8 h 18"/>
                  </a:gdLst>
                  <a:ahLst/>
                  <a:cxnLst>
                    <a:cxn ang="0">
                      <a:pos x="T0" y="T1"/>
                    </a:cxn>
                    <a:cxn ang="0">
                      <a:pos x="T2" y="T3"/>
                    </a:cxn>
                    <a:cxn ang="0">
                      <a:pos x="T4" y="T5"/>
                    </a:cxn>
                    <a:cxn ang="0">
                      <a:pos x="T6" y="T7"/>
                    </a:cxn>
                  </a:cxnLst>
                  <a:rect l="0" t="0" r="r" b="b"/>
                  <a:pathLst>
                    <a:path w="17" h="18">
                      <a:moveTo>
                        <a:pt x="17" y="8"/>
                      </a:moveTo>
                      <a:cubicBezTo>
                        <a:pt x="16" y="15"/>
                        <a:pt x="9" y="18"/>
                        <a:pt x="4" y="14"/>
                      </a:cubicBezTo>
                      <a:cubicBezTo>
                        <a:pt x="0" y="9"/>
                        <a:pt x="2" y="0"/>
                        <a:pt x="9" y="0"/>
                      </a:cubicBezTo>
                      <a:cubicBezTo>
                        <a:pt x="14" y="0"/>
                        <a:pt x="17" y="5"/>
                        <a:pt x="17"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6" name="Freeform 560">
                  <a:extLst>
                    <a:ext uri="{FF2B5EF4-FFF2-40B4-BE49-F238E27FC236}">
                      <a16:creationId xmlns:a16="http://schemas.microsoft.com/office/drawing/2014/main" id="{C9A50601-4B61-48A2-8A23-B1B70D7FC7A5}"/>
                    </a:ext>
                  </a:extLst>
                </p:cNvPr>
                <p:cNvSpPr>
                  <a:spLocks/>
                </p:cNvSpPr>
                <p:nvPr/>
              </p:nvSpPr>
              <p:spPr bwMode="auto">
                <a:xfrm>
                  <a:off x="4533" y="1771"/>
                  <a:ext cx="26" cy="27"/>
                </a:xfrm>
                <a:custGeom>
                  <a:avLst/>
                  <a:gdLst>
                    <a:gd name="T0" fmla="*/ 18 w 18"/>
                    <a:gd name="T1" fmla="*/ 8 h 19"/>
                    <a:gd name="T2" fmla="*/ 5 w 18"/>
                    <a:gd name="T3" fmla="*/ 14 h 19"/>
                    <a:gd name="T4" fmla="*/ 10 w 18"/>
                    <a:gd name="T5" fmla="*/ 0 h 19"/>
                    <a:gd name="T6" fmla="*/ 18 w 18"/>
                    <a:gd name="T7" fmla="*/ 8 h 19"/>
                  </a:gdLst>
                  <a:ahLst/>
                  <a:cxnLst>
                    <a:cxn ang="0">
                      <a:pos x="T0" y="T1"/>
                    </a:cxn>
                    <a:cxn ang="0">
                      <a:pos x="T2" y="T3"/>
                    </a:cxn>
                    <a:cxn ang="0">
                      <a:pos x="T4" y="T5"/>
                    </a:cxn>
                    <a:cxn ang="0">
                      <a:pos x="T6" y="T7"/>
                    </a:cxn>
                  </a:cxnLst>
                  <a:rect l="0" t="0" r="r" b="b"/>
                  <a:pathLst>
                    <a:path w="18" h="19">
                      <a:moveTo>
                        <a:pt x="18" y="8"/>
                      </a:moveTo>
                      <a:cubicBezTo>
                        <a:pt x="17" y="16"/>
                        <a:pt x="9" y="19"/>
                        <a:pt x="5" y="14"/>
                      </a:cubicBezTo>
                      <a:cubicBezTo>
                        <a:pt x="0" y="9"/>
                        <a:pt x="2" y="0"/>
                        <a:pt x="10" y="0"/>
                      </a:cubicBezTo>
                      <a:cubicBezTo>
                        <a:pt x="15" y="0"/>
                        <a:pt x="18" y="5"/>
                        <a:pt x="18"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7" name="Freeform 561">
                  <a:extLst>
                    <a:ext uri="{FF2B5EF4-FFF2-40B4-BE49-F238E27FC236}">
                      <a16:creationId xmlns:a16="http://schemas.microsoft.com/office/drawing/2014/main" id="{3F442C15-EAF5-4AED-9737-E7AA11912BBD}"/>
                    </a:ext>
                  </a:extLst>
                </p:cNvPr>
                <p:cNvSpPr>
                  <a:spLocks/>
                </p:cNvSpPr>
                <p:nvPr/>
              </p:nvSpPr>
              <p:spPr bwMode="auto">
                <a:xfrm>
                  <a:off x="4576" y="1843"/>
                  <a:ext cx="28" cy="29"/>
                </a:xfrm>
                <a:custGeom>
                  <a:avLst/>
                  <a:gdLst>
                    <a:gd name="T0" fmla="*/ 19 w 19"/>
                    <a:gd name="T1" fmla="*/ 9 h 20"/>
                    <a:gd name="T2" fmla="*/ 5 w 19"/>
                    <a:gd name="T3" fmla="*/ 15 h 20"/>
                    <a:gd name="T4" fmla="*/ 10 w 19"/>
                    <a:gd name="T5" fmla="*/ 0 h 20"/>
                    <a:gd name="T6" fmla="*/ 19 w 19"/>
                    <a:gd name="T7" fmla="*/ 9 h 20"/>
                  </a:gdLst>
                  <a:ahLst/>
                  <a:cxnLst>
                    <a:cxn ang="0">
                      <a:pos x="T0" y="T1"/>
                    </a:cxn>
                    <a:cxn ang="0">
                      <a:pos x="T2" y="T3"/>
                    </a:cxn>
                    <a:cxn ang="0">
                      <a:pos x="T4" y="T5"/>
                    </a:cxn>
                    <a:cxn ang="0">
                      <a:pos x="T6" y="T7"/>
                    </a:cxn>
                  </a:cxnLst>
                  <a:rect l="0" t="0" r="r" b="b"/>
                  <a:pathLst>
                    <a:path w="19" h="20">
                      <a:moveTo>
                        <a:pt x="19" y="9"/>
                      </a:moveTo>
                      <a:cubicBezTo>
                        <a:pt x="19" y="17"/>
                        <a:pt x="10" y="20"/>
                        <a:pt x="5" y="15"/>
                      </a:cubicBezTo>
                      <a:cubicBezTo>
                        <a:pt x="0" y="10"/>
                        <a:pt x="2" y="1"/>
                        <a:pt x="10" y="0"/>
                      </a:cubicBezTo>
                      <a:cubicBezTo>
                        <a:pt x="16" y="0"/>
                        <a:pt x="19" y="6"/>
                        <a:pt x="1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8" name="Freeform 562">
                  <a:extLst>
                    <a:ext uri="{FF2B5EF4-FFF2-40B4-BE49-F238E27FC236}">
                      <a16:creationId xmlns:a16="http://schemas.microsoft.com/office/drawing/2014/main" id="{D43E95D0-083C-4A44-BD76-D92F5A6360EF}"/>
                    </a:ext>
                  </a:extLst>
                </p:cNvPr>
                <p:cNvSpPr>
                  <a:spLocks/>
                </p:cNvSpPr>
                <p:nvPr/>
              </p:nvSpPr>
              <p:spPr bwMode="auto">
                <a:xfrm>
                  <a:off x="4579" y="1896"/>
                  <a:ext cx="29" cy="30"/>
                </a:xfrm>
                <a:custGeom>
                  <a:avLst/>
                  <a:gdLst>
                    <a:gd name="T0" fmla="*/ 20 w 20"/>
                    <a:gd name="T1" fmla="*/ 9 h 21"/>
                    <a:gd name="T2" fmla="*/ 5 w 20"/>
                    <a:gd name="T3" fmla="*/ 15 h 21"/>
                    <a:gd name="T4" fmla="*/ 10 w 20"/>
                    <a:gd name="T5" fmla="*/ 0 h 21"/>
                    <a:gd name="T6" fmla="*/ 20 w 20"/>
                    <a:gd name="T7" fmla="*/ 9 h 21"/>
                  </a:gdLst>
                  <a:ahLst/>
                  <a:cxnLst>
                    <a:cxn ang="0">
                      <a:pos x="T0" y="T1"/>
                    </a:cxn>
                    <a:cxn ang="0">
                      <a:pos x="T2" y="T3"/>
                    </a:cxn>
                    <a:cxn ang="0">
                      <a:pos x="T4" y="T5"/>
                    </a:cxn>
                    <a:cxn ang="0">
                      <a:pos x="T6" y="T7"/>
                    </a:cxn>
                  </a:cxnLst>
                  <a:rect l="0" t="0" r="r" b="b"/>
                  <a:pathLst>
                    <a:path w="20" h="21">
                      <a:moveTo>
                        <a:pt x="20" y="9"/>
                      </a:moveTo>
                      <a:cubicBezTo>
                        <a:pt x="19" y="17"/>
                        <a:pt x="11" y="21"/>
                        <a:pt x="5" y="15"/>
                      </a:cubicBezTo>
                      <a:cubicBezTo>
                        <a:pt x="0" y="10"/>
                        <a:pt x="2" y="1"/>
                        <a:pt x="10" y="0"/>
                      </a:cubicBezTo>
                      <a:cubicBezTo>
                        <a:pt x="17" y="0"/>
                        <a:pt x="20" y="5"/>
                        <a:pt x="2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9" name="Freeform 563">
                  <a:extLst>
                    <a:ext uri="{FF2B5EF4-FFF2-40B4-BE49-F238E27FC236}">
                      <a16:creationId xmlns:a16="http://schemas.microsoft.com/office/drawing/2014/main" id="{BBD0ADB6-3340-4E60-B1C0-355A561C7466}"/>
                    </a:ext>
                  </a:extLst>
                </p:cNvPr>
                <p:cNvSpPr>
                  <a:spLocks/>
                </p:cNvSpPr>
                <p:nvPr/>
              </p:nvSpPr>
              <p:spPr bwMode="auto">
                <a:xfrm>
                  <a:off x="4569" y="1745"/>
                  <a:ext cx="25" cy="27"/>
                </a:xfrm>
                <a:custGeom>
                  <a:avLst/>
                  <a:gdLst>
                    <a:gd name="T0" fmla="*/ 17 w 17"/>
                    <a:gd name="T1" fmla="*/ 9 h 19"/>
                    <a:gd name="T2" fmla="*/ 5 w 17"/>
                    <a:gd name="T3" fmla="*/ 14 h 19"/>
                    <a:gd name="T4" fmla="*/ 9 w 17"/>
                    <a:gd name="T5" fmla="*/ 0 h 19"/>
                    <a:gd name="T6" fmla="*/ 17 w 17"/>
                    <a:gd name="T7" fmla="*/ 9 h 19"/>
                  </a:gdLst>
                  <a:ahLst/>
                  <a:cxnLst>
                    <a:cxn ang="0">
                      <a:pos x="T0" y="T1"/>
                    </a:cxn>
                    <a:cxn ang="0">
                      <a:pos x="T2" y="T3"/>
                    </a:cxn>
                    <a:cxn ang="0">
                      <a:pos x="T4" y="T5"/>
                    </a:cxn>
                    <a:cxn ang="0">
                      <a:pos x="T6" y="T7"/>
                    </a:cxn>
                  </a:cxnLst>
                  <a:rect l="0" t="0" r="r" b="b"/>
                  <a:pathLst>
                    <a:path w="17" h="19">
                      <a:moveTo>
                        <a:pt x="17" y="9"/>
                      </a:moveTo>
                      <a:cubicBezTo>
                        <a:pt x="17" y="16"/>
                        <a:pt x="10" y="19"/>
                        <a:pt x="5" y="14"/>
                      </a:cubicBezTo>
                      <a:cubicBezTo>
                        <a:pt x="0" y="10"/>
                        <a:pt x="2" y="1"/>
                        <a:pt x="9" y="0"/>
                      </a:cubicBezTo>
                      <a:cubicBezTo>
                        <a:pt x="15" y="0"/>
                        <a:pt x="17" y="5"/>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0" name="Freeform 564">
                  <a:extLst>
                    <a:ext uri="{FF2B5EF4-FFF2-40B4-BE49-F238E27FC236}">
                      <a16:creationId xmlns:a16="http://schemas.microsoft.com/office/drawing/2014/main" id="{976E2861-FC26-4A4E-A284-44FD9DEC7E49}"/>
                    </a:ext>
                  </a:extLst>
                </p:cNvPr>
                <p:cNvSpPr>
                  <a:spLocks/>
                </p:cNvSpPr>
                <p:nvPr/>
              </p:nvSpPr>
              <p:spPr bwMode="auto">
                <a:xfrm>
                  <a:off x="4573" y="1794"/>
                  <a:ext cx="26" cy="28"/>
                </a:xfrm>
                <a:custGeom>
                  <a:avLst/>
                  <a:gdLst>
                    <a:gd name="T0" fmla="*/ 18 w 18"/>
                    <a:gd name="T1" fmla="*/ 9 h 19"/>
                    <a:gd name="T2" fmla="*/ 5 w 18"/>
                    <a:gd name="T3" fmla="*/ 14 h 19"/>
                    <a:gd name="T4" fmla="*/ 9 w 18"/>
                    <a:gd name="T5" fmla="*/ 0 h 19"/>
                    <a:gd name="T6" fmla="*/ 18 w 18"/>
                    <a:gd name="T7" fmla="*/ 9 h 19"/>
                  </a:gdLst>
                  <a:ahLst/>
                  <a:cxnLst>
                    <a:cxn ang="0">
                      <a:pos x="T0" y="T1"/>
                    </a:cxn>
                    <a:cxn ang="0">
                      <a:pos x="T2" y="T3"/>
                    </a:cxn>
                    <a:cxn ang="0">
                      <a:pos x="T4" y="T5"/>
                    </a:cxn>
                    <a:cxn ang="0">
                      <a:pos x="T6" y="T7"/>
                    </a:cxn>
                  </a:cxnLst>
                  <a:rect l="0" t="0" r="r" b="b"/>
                  <a:pathLst>
                    <a:path w="18" h="19">
                      <a:moveTo>
                        <a:pt x="18" y="9"/>
                      </a:moveTo>
                      <a:cubicBezTo>
                        <a:pt x="18" y="16"/>
                        <a:pt x="10" y="19"/>
                        <a:pt x="5" y="14"/>
                      </a:cubicBezTo>
                      <a:cubicBezTo>
                        <a:pt x="0" y="10"/>
                        <a:pt x="1" y="0"/>
                        <a:pt x="9" y="0"/>
                      </a:cubicBezTo>
                      <a:cubicBezTo>
                        <a:pt x="15" y="0"/>
                        <a:pt x="18"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1" name="Freeform 565">
                  <a:extLst>
                    <a:ext uri="{FF2B5EF4-FFF2-40B4-BE49-F238E27FC236}">
                      <a16:creationId xmlns:a16="http://schemas.microsoft.com/office/drawing/2014/main" id="{32147D1E-23A8-4841-91D0-F1FF6D325FA9}"/>
                    </a:ext>
                  </a:extLst>
                </p:cNvPr>
                <p:cNvSpPr>
                  <a:spLocks/>
                </p:cNvSpPr>
                <p:nvPr/>
              </p:nvSpPr>
              <p:spPr bwMode="auto">
                <a:xfrm>
                  <a:off x="4562" y="1654"/>
                  <a:ext cx="22" cy="26"/>
                </a:xfrm>
                <a:custGeom>
                  <a:avLst/>
                  <a:gdLst>
                    <a:gd name="T0" fmla="*/ 15 w 15"/>
                    <a:gd name="T1" fmla="*/ 8 h 18"/>
                    <a:gd name="T2" fmla="*/ 4 w 15"/>
                    <a:gd name="T3" fmla="*/ 13 h 18"/>
                    <a:gd name="T4" fmla="*/ 8 w 15"/>
                    <a:gd name="T5" fmla="*/ 0 h 18"/>
                    <a:gd name="T6" fmla="*/ 15 w 15"/>
                    <a:gd name="T7" fmla="*/ 8 h 18"/>
                  </a:gdLst>
                  <a:ahLst/>
                  <a:cxnLst>
                    <a:cxn ang="0">
                      <a:pos x="T0" y="T1"/>
                    </a:cxn>
                    <a:cxn ang="0">
                      <a:pos x="T2" y="T3"/>
                    </a:cxn>
                    <a:cxn ang="0">
                      <a:pos x="T4" y="T5"/>
                    </a:cxn>
                    <a:cxn ang="0">
                      <a:pos x="T6" y="T7"/>
                    </a:cxn>
                  </a:cxnLst>
                  <a:rect l="0" t="0" r="r" b="b"/>
                  <a:pathLst>
                    <a:path w="15" h="18">
                      <a:moveTo>
                        <a:pt x="15" y="8"/>
                      </a:moveTo>
                      <a:cubicBezTo>
                        <a:pt x="15" y="15"/>
                        <a:pt x="9" y="18"/>
                        <a:pt x="4" y="13"/>
                      </a:cubicBezTo>
                      <a:cubicBezTo>
                        <a:pt x="0" y="9"/>
                        <a:pt x="1" y="1"/>
                        <a:pt x="8" y="0"/>
                      </a:cubicBezTo>
                      <a:cubicBezTo>
                        <a:pt x="13" y="1"/>
                        <a:pt x="15"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2" name="Freeform 566">
                  <a:extLst>
                    <a:ext uri="{FF2B5EF4-FFF2-40B4-BE49-F238E27FC236}">
                      <a16:creationId xmlns:a16="http://schemas.microsoft.com/office/drawing/2014/main" id="{322DD766-C274-47C7-8F4C-D3CA4B73267A}"/>
                    </a:ext>
                  </a:extLst>
                </p:cNvPr>
                <p:cNvSpPr>
                  <a:spLocks/>
                </p:cNvSpPr>
                <p:nvPr/>
              </p:nvSpPr>
              <p:spPr bwMode="auto">
                <a:xfrm>
                  <a:off x="4566" y="1698"/>
                  <a:ext cx="23" cy="27"/>
                </a:xfrm>
                <a:custGeom>
                  <a:avLst/>
                  <a:gdLst>
                    <a:gd name="T0" fmla="*/ 16 w 16"/>
                    <a:gd name="T1" fmla="*/ 8 h 18"/>
                    <a:gd name="T2" fmla="*/ 4 w 16"/>
                    <a:gd name="T3" fmla="*/ 14 h 18"/>
                    <a:gd name="T4" fmla="*/ 8 w 16"/>
                    <a:gd name="T5" fmla="*/ 0 h 18"/>
                    <a:gd name="T6" fmla="*/ 16 w 16"/>
                    <a:gd name="T7" fmla="*/ 8 h 18"/>
                  </a:gdLst>
                  <a:ahLst/>
                  <a:cxnLst>
                    <a:cxn ang="0">
                      <a:pos x="T0" y="T1"/>
                    </a:cxn>
                    <a:cxn ang="0">
                      <a:pos x="T2" y="T3"/>
                    </a:cxn>
                    <a:cxn ang="0">
                      <a:pos x="T4" y="T5"/>
                    </a:cxn>
                    <a:cxn ang="0">
                      <a:pos x="T6" y="T7"/>
                    </a:cxn>
                  </a:cxnLst>
                  <a:rect l="0" t="0" r="r" b="b"/>
                  <a:pathLst>
                    <a:path w="16" h="18">
                      <a:moveTo>
                        <a:pt x="16" y="8"/>
                      </a:moveTo>
                      <a:cubicBezTo>
                        <a:pt x="16" y="15"/>
                        <a:pt x="9" y="18"/>
                        <a:pt x="4" y="14"/>
                      </a:cubicBezTo>
                      <a:cubicBezTo>
                        <a:pt x="0" y="9"/>
                        <a:pt x="1" y="1"/>
                        <a:pt x="8" y="0"/>
                      </a:cubicBezTo>
                      <a:cubicBezTo>
                        <a:pt x="13" y="0"/>
                        <a:pt x="16" y="5"/>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3" name="Freeform 567">
                  <a:extLst>
                    <a:ext uri="{FF2B5EF4-FFF2-40B4-BE49-F238E27FC236}">
                      <a16:creationId xmlns:a16="http://schemas.microsoft.com/office/drawing/2014/main" id="{B81876C1-2645-4AF7-AD89-7204F2FDFCD8}"/>
                    </a:ext>
                  </a:extLst>
                </p:cNvPr>
                <p:cNvSpPr>
                  <a:spLocks/>
                </p:cNvSpPr>
                <p:nvPr/>
              </p:nvSpPr>
              <p:spPr bwMode="auto">
                <a:xfrm>
                  <a:off x="4610" y="1817"/>
                  <a:ext cx="26" cy="29"/>
                </a:xfrm>
                <a:custGeom>
                  <a:avLst/>
                  <a:gdLst>
                    <a:gd name="T0" fmla="*/ 18 w 18"/>
                    <a:gd name="T1" fmla="*/ 9 h 20"/>
                    <a:gd name="T2" fmla="*/ 5 w 18"/>
                    <a:gd name="T3" fmla="*/ 15 h 20"/>
                    <a:gd name="T4" fmla="*/ 9 w 18"/>
                    <a:gd name="T5" fmla="*/ 0 h 20"/>
                    <a:gd name="T6" fmla="*/ 18 w 18"/>
                    <a:gd name="T7" fmla="*/ 9 h 20"/>
                  </a:gdLst>
                  <a:ahLst/>
                  <a:cxnLst>
                    <a:cxn ang="0">
                      <a:pos x="T0" y="T1"/>
                    </a:cxn>
                    <a:cxn ang="0">
                      <a:pos x="T2" y="T3"/>
                    </a:cxn>
                    <a:cxn ang="0">
                      <a:pos x="T4" y="T5"/>
                    </a:cxn>
                    <a:cxn ang="0">
                      <a:pos x="T6" y="T7"/>
                    </a:cxn>
                  </a:cxnLst>
                  <a:rect l="0" t="0" r="r" b="b"/>
                  <a:pathLst>
                    <a:path w="18" h="20">
                      <a:moveTo>
                        <a:pt x="18" y="9"/>
                      </a:moveTo>
                      <a:cubicBezTo>
                        <a:pt x="18" y="16"/>
                        <a:pt x="10" y="20"/>
                        <a:pt x="5" y="15"/>
                      </a:cubicBezTo>
                      <a:cubicBezTo>
                        <a:pt x="0" y="10"/>
                        <a:pt x="1" y="0"/>
                        <a:pt x="9" y="0"/>
                      </a:cubicBezTo>
                      <a:cubicBezTo>
                        <a:pt x="15" y="0"/>
                        <a:pt x="18"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4" name="Freeform 568">
                  <a:extLst>
                    <a:ext uri="{FF2B5EF4-FFF2-40B4-BE49-F238E27FC236}">
                      <a16:creationId xmlns:a16="http://schemas.microsoft.com/office/drawing/2014/main" id="{7334ECFC-8EBD-4BD3-AE5C-E6C264BFF6B7}"/>
                    </a:ext>
                  </a:extLst>
                </p:cNvPr>
                <p:cNvSpPr>
                  <a:spLocks/>
                </p:cNvSpPr>
                <p:nvPr/>
              </p:nvSpPr>
              <p:spPr bwMode="auto">
                <a:xfrm>
                  <a:off x="4614" y="1868"/>
                  <a:ext cx="27" cy="29"/>
                </a:xfrm>
                <a:custGeom>
                  <a:avLst/>
                  <a:gdLst>
                    <a:gd name="T0" fmla="*/ 19 w 19"/>
                    <a:gd name="T1" fmla="*/ 9 h 20"/>
                    <a:gd name="T2" fmla="*/ 5 w 19"/>
                    <a:gd name="T3" fmla="*/ 15 h 20"/>
                    <a:gd name="T4" fmla="*/ 10 w 19"/>
                    <a:gd name="T5" fmla="*/ 0 h 20"/>
                    <a:gd name="T6" fmla="*/ 19 w 19"/>
                    <a:gd name="T7" fmla="*/ 9 h 20"/>
                  </a:gdLst>
                  <a:ahLst/>
                  <a:cxnLst>
                    <a:cxn ang="0">
                      <a:pos x="T0" y="T1"/>
                    </a:cxn>
                    <a:cxn ang="0">
                      <a:pos x="T2" y="T3"/>
                    </a:cxn>
                    <a:cxn ang="0">
                      <a:pos x="T4" y="T5"/>
                    </a:cxn>
                    <a:cxn ang="0">
                      <a:pos x="T6" y="T7"/>
                    </a:cxn>
                  </a:cxnLst>
                  <a:rect l="0" t="0" r="r" b="b"/>
                  <a:pathLst>
                    <a:path w="19" h="20">
                      <a:moveTo>
                        <a:pt x="19" y="9"/>
                      </a:moveTo>
                      <a:cubicBezTo>
                        <a:pt x="19" y="17"/>
                        <a:pt x="11" y="20"/>
                        <a:pt x="5" y="15"/>
                      </a:cubicBezTo>
                      <a:cubicBezTo>
                        <a:pt x="0" y="10"/>
                        <a:pt x="2" y="1"/>
                        <a:pt x="10" y="0"/>
                      </a:cubicBezTo>
                      <a:cubicBezTo>
                        <a:pt x="16" y="0"/>
                        <a:pt x="19" y="5"/>
                        <a:pt x="1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5" name="Freeform 569">
                  <a:extLst>
                    <a:ext uri="{FF2B5EF4-FFF2-40B4-BE49-F238E27FC236}">
                      <a16:creationId xmlns:a16="http://schemas.microsoft.com/office/drawing/2014/main" id="{6ADC44A5-E1C4-4618-B254-AF14E381299C}"/>
                    </a:ext>
                  </a:extLst>
                </p:cNvPr>
                <p:cNvSpPr>
                  <a:spLocks/>
                </p:cNvSpPr>
                <p:nvPr/>
              </p:nvSpPr>
              <p:spPr bwMode="auto">
                <a:xfrm>
                  <a:off x="4599" y="1720"/>
                  <a:ext cx="24" cy="28"/>
                </a:xfrm>
                <a:custGeom>
                  <a:avLst/>
                  <a:gdLst>
                    <a:gd name="T0" fmla="*/ 16 w 16"/>
                    <a:gd name="T1" fmla="*/ 8 h 19"/>
                    <a:gd name="T2" fmla="*/ 4 w 16"/>
                    <a:gd name="T3" fmla="*/ 14 h 19"/>
                    <a:gd name="T4" fmla="*/ 8 w 16"/>
                    <a:gd name="T5" fmla="*/ 0 h 19"/>
                    <a:gd name="T6" fmla="*/ 16 w 16"/>
                    <a:gd name="T7" fmla="*/ 8 h 19"/>
                  </a:gdLst>
                  <a:ahLst/>
                  <a:cxnLst>
                    <a:cxn ang="0">
                      <a:pos x="T0" y="T1"/>
                    </a:cxn>
                    <a:cxn ang="0">
                      <a:pos x="T2" y="T3"/>
                    </a:cxn>
                    <a:cxn ang="0">
                      <a:pos x="T4" y="T5"/>
                    </a:cxn>
                    <a:cxn ang="0">
                      <a:pos x="T6" y="T7"/>
                    </a:cxn>
                  </a:cxnLst>
                  <a:rect l="0" t="0" r="r" b="b"/>
                  <a:pathLst>
                    <a:path w="16" h="19">
                      <a:moveTo>
                        <a:pt x="16" y="8"/>
                      </a:moveTo>
                      <a:cubicBezTo>
                        <a:pt x="16" y="15"/>
                        <a:pt x="9" y="19"/>
                        <a:pt x="4" y="14"/>
                      </a:cubicBezTo>
                      <a:cubicBezTo>
                        <a:pt x="0" y="10"/>
                        <a:pt x="1" y="1"/>
                        <a:pt x="8" y="0"/>
                      </a:cubicBezTo>
                      <a:cubicBezTo>
                        <a:pt x="13" y="0"/>
                        <a:pt x="16" y="5"/>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6" name="Freeform 570">
                  <a:extLst>
                    <a:ext uri="{FF2B5EF4-FFF2-40B4-BE49-F238E27FC236}">
                      <a16:creationId xmlns:a16="http://schemas.microsoft.com/office/drawing/2014/main" id="{43B3AA81-352E-449E-AC7F-944051CCDF81}"/>
                    </a:ext>
                  </a:extLst>
                </p:cNvPr>
                <p:cNvSpPr>
                  <a:spLocks/>
                </p:cNvSpPr>
                <p:nvPr/>
              </p:nvSpPr>
              <p:spPr bwMode="auto">
                <a:xfrm>
                  <a:off x="4604" y="1768"/>
                  <a:ext cx="26" cy="28"/>
                </a:xfrm>
                <a:custGeom>
                  <a:avLst/>
                  <a:gdLst>
                    <a:gd name="T0" fmla="*/ 18 w 18"/>
                    <a:gd name="T1" fmla="*/ 9 h 19"/>
                    <a:gd name="T2" fmla="*/ 5 w 18"/>
                    <a:gd name="T3" fmla="*/ 14 h 19"/>
                    <a:gd name="T4" fmla="*/ 9 w 18"/>
                    <a:gd name="T5" fmla="*/ 0 h 19"/>
                    <a:gd name="T6" fmla="*/ 18 w 18"/>
                    <a:gd name="T7" fmla="*/ 9 h 19"/>
                  </a:gdLst>
                  <a:ahLst/>
                  <a:cxnLst>
                    <a:cxn ang="0">
                      <a:pos x="T0" y="T1"/>
                    </a:cxn>
                    <a:cxn ang="0">
                      <a:pos x="T2" y="T3"/>
                    </a:cxn>
                    <a:cxn ang="0">
                      <a:pos x="T4" y="T5"/>
                    </a:cxn>
                    <a:cxn ang="0">
                      <a:pos x="T6" y="T7"/>
                    </a:cxn>
                  </a:cxnLst>
                  <a:rect l="0" t="0" r="r" b="b"/>
                  <a:pathLst>
                    <a:path w="18" h="19">
                      <a:moveTo>
                        <a:pt x="18" y="9"/>
                      </a:moveTo>
                      <a:cubicBezTo>
                        <a:pt x="18" y="16"/>
                        <a:pt x="11" y="19"/>
                        <a:pt x="5" y="14"/>
                      </a:cubicBezTo>
                      <a:cubicBezTo>
                        <a:pt x="0" y="10"/>
                        <a:pt x="2" y="0"/>
                        <a:pt x="9" y="0"/>
                      </a:cubicBezTo>
                      <a:cubicBezTo>
                        <a:pt x="15" y="0"/>
                        <a:pt x="18"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7" name="Freeform 571">
                  <a:extLst>
                    <a:ext uri="{FF2B5EF4-FFF2-40B4-BE49-F238E27FC236}">
                      <a16:creationId xmlns:a16="http://schemas.microsoft.com/office/drawing/2014/main" id="{D2C880F7-90C1-4D75-BFF5-05A9AAA460E3}"/>
                    </a:ext>
                  </a:extLst>
                </p:cNvPr>
                <p:cNvSpPr>
                  <a:spLocks/>
                </p:cNvSpPr>
                <p:nvPr/>
              </p:nvSpPr>
              <p:spPr bwMode="auto">
                <a:xfrm>
                  <a:off x="4588" y="1632"/>
                  <a:ext cx="20" cy="24"/>
                </a:xfrm>
                <a:custGeom>
                  <a:avLst/>
                  <a:gdLst>
                    <a:gd name="T0" fmla="*/ 14 w 14"/>
                    <a:gd name="T1" fmla="*/ 8 h 17"/>
                    <a:gd name="T2" fmla="*/ 4 w 14"/>
                    <a:gd name="T3" fmla="*/ 13 h 17"/>
                    <a:gd name="T4" fmla="*/ 6 w 14"/>
                    <a:gd name="T5" fmla="*/ 0 h 17"/>
                    <a:gd name="T6" fmla="*/ 6 w 14"/>
                    <a:gd name="T7" fmla="*/ 0 h 17"/>
                    <a:gd name="T8" fmla="*/ 14 w 14"/>
                    <a:gd name="T9" fmla="*/ 8 h 17"/>
                  </a:gdLst>
                  <a:ahLst/>
                  <a:cxnLst>
                    <a:cxn ang="0">
                      <a:pos x="T0" y="T1"/>
                    </a:cxn>
                    <a:cxn ang="0">
                      <a:pos x="T2" y="T3"/>
                    </a:cxn>
                    <a:cxn ang="0">
                      <a:pos x="T4" y="T5"/>
                    </a:cxn>
                    <a:cxn ang="0">
                      <a:pos x="T6" y="T7"/>
                    </a:cxn>
                    <a:cxn ang="0">
                      <a:pos x="T8" y="T9"/>
                    </a:cxn>
                  </a:cxnLst>
                  <a:rect l="0" t="0" r="r" b="b"/>
                  <a:pathLst>
                    <a:path w="14" h="17">
                      <a:moveTo>
                        <a:pt x="14" y="8"/>
                      </a:moveTo>
                      <a:cubicBezTo>
                        <a:pt x="14" y="13"/>
                        <a:pt x="9" y="17"/>
                        <a:pt x="4" y="13"/>
                      </a:cubicBezTo>
                      <a:cubicBezTo>
                        <a:pt x="0" y="9"/>
                        <a:pt x="0" y="1"/>
                        <a:pt x="6" y="0"/>
                      </a:cubicBezTo>
                      <a:cubicBezTo>
                        <a:pt x="6" y="0"/>
                        <a:pt x="6" y="0"/>
                        <a:pt x="6" y="0"/>
                      </a:cubicBezTo>
                      <a:cubicBezTo>
                        <a:pt x="11" y="0"/>
                        <a:pt x="14" y="4"/>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8" name="Freeform 572">
                  <a:extLst>
                    <a:ext uri="{FF2B5EF4-FFF2-40B4-BE49-F238E27FC236}">
                      <a16:creationId xmlns:a16="http://schemas.microsoft.com/office/drawing/2014/main" id="{0A16C662-7DF9-4286-A645-A9B2F0828AAB}"/>
                    </a:ext>
                  </a:extLst>
                </p:cNvPr>
                <p:cNvSpPr>
                  <a:spLocks/>
                </p:cNvSpPr>
                <p:nvPr/>
              </p:nvSpPr>
              <p:spPr bwMode="auto">
                <a:xfrm>
                  <a:off x="4594" y="1675"/>
                  <a:ext cx="21" cy="25"/>
                </a:xfrm>
                <a:custGeom>
                  <a:avLst/>
                  <a:gdLst>
                    <a:gd name="T0" fmla="*/ 15 w 15"/>
                    <a:gd name="T1" fmla="*/ 8 h 17"/>
                    <a:gd name="T2" fmla="*/ 5 w 15"/>
                    <a:gd name="T3" fmla="*/ 13 h 17"/>
                    <a:gd name="T4" fmla="*/ 6 w 15"/>
                    <a:gd name="T5" fmla="*/ 0 h 17"/>
                    <a:gd name="T6" fmla="*/ 7 w 15"/>
                    <a:gd name="T7" fmla="*/ 0 h 17"/>
                    <a:gd name="T8" fmla="*/ 15 w 15"/>
                    <a:gd name="T9" fmla="*/ 8 h 17"/>
                  </a:gdLst>
                  <a:ahLst/>
                  <a:cxnLst>
                    <a:cxn ang="0">
                      <a:pos x="T0" y="T1"/>
                    </a:cxn>
                    <a:cxn ang="0">
                      <a:pos x="T2" y="T3"/>
                    </a:cxn>
                    <a:cxn ang="0">
                      <a:pos x="T4" y="T5"/>
                    </a:cxn>
                    <a:cxn ang="0">
                      <a:pos x="T6" y="T7"/>
                    </a:cxn>
                    <a:cxn ang="0">
                      <a:pos x="T8" y="T9"/>
                    </a:cxn>
                  </a:cxnLst>
                  <a:rect l="0" t="0" r="r" b="b"/>
                  <a:pathLst>
                    <a:path w="15" h="17">
                      <a:moveTo>
                        <a:pt x="15" y="8"/>
                      </a:moveTo>
                      <a:cubicBezTo>
                        <a:pt x="15" y="14"/>
                        <a:pt x="10" y="17"/>
                        <a:pt x="5" y="13"/>
                      </a:cubicBezTo>
                      <a:cubicBezTo>
                        <a:pt x="0" y="9"/>
                        <a:pt x="1" y="1"/>
                        <a:pt x="6" y="0"/>
                      </a:cubicBezTo>
                      <a:cubicBezTo>
                        <a:pt x="7" y="0"/>
                        <a:pt x="7" y="0"/>
                        <a:pt x="7" y="0"/>
                      </a:cubicBezTo>
                      <a:cubicBezTo>
                        <a:pt x="12" y="0"/>
                        <a:pt x="15" y="4"/>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9" name="Freeform 573">
                  <a:extLst>
                    <a:ext uri="{FF2B5EF4-FFF2-40B4-BE49-F238E27FC236}">
                      <a16:creationId xmlns:a16="http://schemas.microsoft.com/office/drawing/2014/main" id="{76421FFD-8FCC-4C92-81DE-C0C1F2B625F2}"/>
                    </a:ext>
                  </a:extLst>
                </p:cNvPr>
                <p:cNvSpPr>
                  <a:spLocks/>
                </p:cNvSpPr>
                <p:nvPr/>
              </p:nvSpPr>
              <p:spPr bwMode="auto">
                <a:xfrm>
                  <a:off x="4652" y="1840"/>
                  <a:ext cx="27" cy="29"/>
                </a:xfrm>
                <a:custGeom>
                  <a:avLst/>
                  <a:gdLst>
                    <a:gd name="T0" fmla="*/ 18 w 19"/>
                    <a:gd name="T1" fmla="*/ 9 h 20"/>
                    <a:gd name="T2" fmla="*/ 6 w 19"/>
                    <a:gd name="T3" fmla="*/ 15 h 20"/>
                    <a:gd name="T4" fmla="*/ 9 w 19"/>
                    <a:gd name="T5" fmla="*/ 0 h 20"/>
                    <a:gd name="T6" fmla="*/ 18 w 19"/>
                    <a:gd name="T7" fmla="*/ 9 h 20"/>
                  </a:gdLst>
                  <a:ahLst/>
                  <a:cxnLst>
                    <a:cxn ang="0">
                      <a:pos x="T0" y="T1"/>
                    </a:cxn>
                    <a:cxn ang="0">
                      <a:pos x="T2" y="T3"/>
                    </a:cxn>
                    <a:cxn ang="0">
                      <a:pos x="T4" y="T5"/>
                    </a:cxn>
                    <a:cxn ang="0">
                      <a:pos x="T6" y="T7"/>
                    </a:cxn>
                  </a:cxnLst>
                  <a:rect l="0" t="0" r="r" b="b"/>
                  <a:pathLst>
                    <a:path w="19" h="20">
                      <a:moveTo>
                        <a:pt x="18" y="9"/>
                      </a:moveTo>
                      <a:cubicBezTo>
                        <a:pt x="19" y="16"/>
                        <a:pt x="11" y="20"/>
                        <a:pt x="6" y="15"/>
                      </a:cubicBezTo>
                      <a:cubicBezTo>
                        <a:pt x="0" y="10"/>
                        <a:pt x="2" y="1"/>
                        <a:pt x="9" y="0"/>
                      </a:cubicBezTo>
                      <a:cubicBezTo>
                        <a:pt x="15" y="0"/>
                        <a:pt x="18"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0" name="Freeform 574">
                  <a:extLst>
                    <a:ext uri="{FF2B5EF4-FFF2-40B4-BE49-F238E27FC236}">
                      <a16:creationId xmlns:a16="http://schemas.microsoft.com/office/drawing/2014/main" id="{88D80281-27CA-4966-A974-26AFD951C3A5}"/>
                    </a:ext>
                  </a:extLst>
                </p:cNvPr>
                <p:cNvSpPr>
                  <a:spLocks/>
                </p:cNvSpPr>
                <p:nvPr/>
              </p:nvSpPr>
              <p:spPr bwMode="auto">
                <a:xfrm>
                  <a:off x="4659" y="1891"/>
                  <a:ext cx="27" cy="31"/>
                </a:xfrm>
                <a:custGeom>
                  <a:avLst/>
                  <a:gdLst>
                    <a:gd name="T0" fmla="*/ 18 w 19"/>
                    <a:gd name="T1" fmla="*/ 10 h 21"/>
                    <a:gd name="T2" fmla="*/ 5 w 19"/>
                    <a:gd name="T3" fmla="*/ 16 h 21"/>
                    <a:gd name="T4" fmla="*/ 9 w 19"/>
                    <a:gd name="T5" fmla="*/ 0 h 21"/>
                    <a:gd name="T6" fmla="*/ 18 w 19"/>
                    <a:gd name="T7" fmla="*/ 10 h 21"/>
                  </a:gdLst>
                  <a:ahLst/>
                  <a:cxnLst>
                    <a:cxn ang="0">
                      <a:pos x="T0" y="T1"/>
                    </a:cxn>
                    <a:cxn ang="0">
                      <a:pos x="T2" y="T3"/>
                    </a:cxn>
                    <a:cxn ang="0">
                      <a:pos x="T4" y="T5"/>
                    </a:cxn>
                    <a:cxn ang="0">
                      <a:pos x="T6" y="T7"/>
                    </a:cxn>
                  </a:cxnLst>
                  <a:rect l="0" t="0" r="r" b="b"/>
                  <a:pathLst>
                    <a:path w="19" h="21">
                      <a:moveTo>
                        <a:pt x="18" y="10"/>
                      </a:moveTo>
                      <a:cubicBezTo>
                        <a:pt x="19" y="17"/>
                        <a:pt x="11" y="21"/>
                        <a:pt x="5" y="16"/>
                      </a:cubicBezTo>
                      <a:cubicBezTo>
                        <a:pt x="0" y="11"/>
                        <a:pt x="1" y="1"/>
                        <a:pt x="9" y="0"/>
                      </a:cubicBezTo>
                      <a:cubicBezTo>
                        <a:pt x="15" y="0"/>
                        <a:pt x="18"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1" name="Freeform 575">
                  <a:extLst>
                    <a:ext uri="{FF2B5EF4-FFF2-40B4-BE49-F238E27FC236}">
                      <a16:creationId xmlns:a16="http://schemas.microsoft.com/office/drawing/2014/main" id="{96EB8AC0-3105-4189-BE09-9B5B219A6B66}"/>
                    </a:ext>
                  </a:extLst>
                </p:cNvPr>
                <p:cNvSpPr>
                  <a:spLocks/>
                </p:cNvSpPr>
                <p:nvPr/>
              </p:nvSpPr>
              <p:spPr bwMode="auto">
                <a:xfrm>
                  <a:off x="4639" y="1742"/>
                  <a:ext cx="24" cy="27"/>
                </a:xfrm>
                <a:custGeom>
                  <a:avLst/>
                  <a:gdLst>
                    <a:gd name="T0" fmla="*/ 16 w 17"/>
                    <a:gd name="T1" fmla="*/ 8 h 19"/>
                    <a:gd name="T2" fmla="*/ 5 w 17"/>
                    <a:gd name="T3" fmla="*/ 15 h 19"/>
                    <a:gd name="T4" fmla="*/ 7 w 17"/>
                    <a:gd name="T5" fmla="*/ 0 h 19"/>
                    <a:gd name="T6" fmla="*/ 7 w 17"/>
                    <a:gd name="T7" fmla="*/ 0 h 19"/>
                    <a:gd name="T8" fmla="*/ 16 w 17"/>
                    <a:gd name="T9" fmla="*/ 8 h 19"/>
                  </a:gdLst>
                  <a:ahLst/>
                  <a:cxnLst>
                    <a:cxn ang="0">
                      <a:pos x="T0" y="T1"/>
                    </a:cxn>
                    <a:cxn ang="0">
                      <a:pos x="T2" y="T3"/>
                    </a:cxn>
                    <a:cxn ang="0">
                      <a:pos x="T4" y="T5"/>
                    </a:cxn>
                    <a:cxn ang="0">
                      <a:pos x="T6" y="T7"/>
                    </a:cxn>
                    <a:cxn ang="0">
                      <a:pos x="T8" y="T9"/>
                    </a:cxn>
                  </a:cxnLst>
                  <a:rect l="0" t="0" r="r" b="b"/>
                  <a:pathLst>
                    <a:path w="17" h="19">
                      <a:moveTo>
                        <a:pt x="16" y="8"/>
                      </a:moveTo>
                      <a:cubicBezTo>
                        <a:pt x="17" y="15"/>
                        <a:pt x="10" y="19"/>
                        <a:pt x="5" y="15"/>
                      </a:cubicBezTo>
                      <a:cubicBezTo>
                        <a:pt x="0" y="10"/>
                        <a:pt x="1" y="1"/>
                        <a:pt x="7" y="0"/>
                      </a:cubicBezTo>
                      <a:cubicBezTo>
                        <a:pt x="7" y="0"/>
                        <a:pt x="7" y="0"/>
                        <a:pt x="7" y="0"/>
                      </a:cubicBezTo>
                      <a:cubicBezTo>
                        <a:pt x="13" y="0"/>
                        <a:pt x="16" y="5"/>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2" name="Freeform 576">
                  <a:extLst>
                    <a:ext uri="{FF2B5EF4-FFF2-40B4-BE49-F238E27FC236}">
                      <a16:creationId xmlns:a16="http://schemas.microsoft.com/office/drawing/2014/main" id="{5A164B46-BA02-4607-A1FE-65A8E2D9DF72}"/>
                    </a:ext>
                  </a:extLst>
                </p:cNvPr>
                <p:cNvSpPr>
                  <a:spLocks/>
                </p:cNvSpPr>
                <p:nvPr/>
              </p:nvSpPr>
              <p:spPr bwMode="auto">
                <a:xfrm>
                  <a:off x="4623" y="1651"/>
                  <a:ext cx="21" cy="26"/>
                </a:xfrm>
                <a:custGeom>
                  <a:avLst/>
                  <a:gdLst>
                    <a:gd name="T0" fmla="*/ 14 w 15"/>
                    <a:gd name="T1" fmla="*/ 8 h 18"/>
                    <a:gd name="T2" fmla="*/ 5 w 15"/>
                    <a:gd name="T3" fmla="*/ 14 h 18"/>
                    <a:gd name="T4" fmla="*/ 6 w 15"/>
                    <a:gd name="T5" fmla="*/ 1 h 18"/>
                    <a:gd name="T6" fmla="*/ 6 w 15"/>
                    <a:gd name="T7" fmla="*/ 0 h 18"/>
                    <a:gd name="T8" fmla="*/ 14 w 15"/>
                    <a:gd name="T9" fmla="*/ 8 h 18"/>
                  </a:gdLst>
                  <a:ahLst/>
                  <a:cxnLst>
                    <a:cxn ang="0">
                      <a:pos x="T0" y="T1"/>
                    </a:cxn>
                    <a:cxn ang="0">
                      <a:pos x="T2" y="T3"/>
                    </a:cxn>
                    <a:cxn ang="0">
                      <a:pos x="T4" y="T5"/>
                    </a:cxn>
                    <a:cxn ang="0">
                      <a:pos x="T6" y="T7"/>
                    </a:cxn>
                    <a:cxn ang="0">
                      <a:pos x="T8" y="T9"/>
                    </a:cxn>
                  </a:cxnLst>
                  <a:rect l="0" t="0" r="r" b="b"/>
                  <a:pathLst>
                    <a:path w="15" h="18">
                      <a:moveTo>
                        <a:pt x="14" y="8"/>
                      </a:moveTo>
                      <a:cubicBezTo>
                        <a:pt x="15" y="14"/>
                        <a:pt x="10" y="18"/>
                        <a:pt x="5" y="14"/>
                      </a:cubicBezTo>
                      <a:cubicBezTo>
                        <a:pt x="0" y="10"/>
                        <a:pt x="0" y="2"/>
                        <a:pt x="6" y="1"/>
                      </a:cubicBezTo>
                      <a:cubicBezTo>
                        <a:pt x="6" y="1"/>
                        <a:pt x="6" y="1"/>
                        <a:pt x="6" y="0"/>
                      </a:cubicBezTo>
                      <a:cubicBezTo>
                        <a:pt x="11" y="0"/>
                        <a:pt x="14" y="5"/>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3" name="Freeform 577">
                  <a:extLst>
                    <a:ext uri="{FF2B5EF4-FFF2-40B4-BE49-F238E27FC236}">
                      <a16:creationId xmlns:a16="http://schemas.microsoft.com/office/drawing/2014/main" id="{C12935F4-1891-4BDE-BF95-DD8D63695CEA}"/>
                    </a:ext>
                  </a:extLst>
                </p:cNvPr>
                <p:cNvSpPr>
                  <a:spLocks/>
                </p:cNvSpPr>
                <p:nvPr/>
              </p:nvSpPr>
              <p:spPr bwMode="auto">
                <a:xfrm>
                  <a:off x="4630" y="1696"/>
                  <a:ext cx="24" cy="26"/>
                </a:xfrm>
                <a:custGeom>
                  <a:avLst/>
                  <a:gdLst>
                    <a:gd name="T0" fmla="*/ 16 w 17"/>
                    <a:gd name="T1" fmla="*/ 8 h 18"/>
                    <a:gd name="T2" fmla="*/ 6 w 17"/>
                    <a:gd name="T3" fmla="*/ 14 h 18"/>
                    <a:gd name="T4" fmla="*/ 7 w 17"/>
                    <a:gd name="T5" fmla="*/ 0 h 18"/>
                    <a:gd name="T6" fmla="*/ 7 w 17"/>
                    <a:gd name="T7" fmla="*/ 0 h 18"/>
                    <a:gd name="T8" fmla="*/ 16 w 17"/>
                    <a:gd name="T9" fmla="*/ 8 h 18"/>
                  </a:gdLst>
                  <a:ahLst/>
                  <a:cxnLst>
                    <a:cxn ang="0">
                      <a:pos x="T0" y="T1"/>
                    </a:cxn>
                    <a:cxn ang="0">
                      <a:pos x="T2" y="T3"/>
                    </a:cxn>
                    <a:cxn ang="0">
                      <a:pos x="T4" y="T5"/>
                    </a:cxn>
                    <a:cxn ang="0">
                      <a:pos x="T6" y="T7"/>
                    </a:cxn>
                    <a:cxn ang="0">
                      <a:pos x="T8" y="T9"/>
                    </a:cxn>
                  </a:cxnLst>
                  <a:rect l="0" t="0" r="r" b="b"/>
                  <a:pathLst>
                    <a:path w="17" h="18">
                      <a:moveTo>
                        <a:pt x="16" y="8"/>
                      </a:moveTo>
                      <a:cubicBezTo>
                        <a:pt x="17" y="14"/>
                        <a:pt x="11" y="18"/>
                        <a:pt x="6" y="14"/>
                      </a:cubicBezTo>
                      <a:cubicBezTo>
                        <a:pt x="0" y="10"/>
                        <a:pt x="1" y="1"/>
                        <a:pt x="7" y="0"/>
                      </a:cubicBezTo>
                      <a:cubicBezTo>
                        <a:pt x="7" y="0"/>
                        <a:pt x="7" y="0"/>
                        <a:pt x="7" y="0"/>
                      </a:cubicBezTo>
                      <a:cubicBezTo>
                        <a:pt x="13" y="0"/>
                        <a:pt x="15" y="5"/>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4" name="Freeform 578">
                  <a:extLst>
                    <a:ext uri="{FF2B5EF4-FFF2-40B4-BE49-F238E27FC236}">
                      <a16:creationId xmlns:a16="http://schemas.microsoft.com/office/drawing/2014/main" id="{F6F1D1D2-D0E4-428B-8CCD-BA5968669F0B}"/>
                    </a:ext>
                  </a:extLst>
                </p:cNvPr>
                <p:cNvSpPr>
                  <a:spLocks/>
                </p:cNvSpPr>
                <p:nvPr/>
              </p:nvSpPr>
              <p:spPr bwMode="auto">
                <a:xfrm>
                  <a:off x="4691" y="1864"/>
                  <a:ext cx="27" cy="29"/>
                </a:xfrm>
                <a:custGeom>
                  <a:avLst/>
                  <a:gdLst>
                    <a:gd name="T0" fmla="*/ 18 w 19"/>
                    <a:gd name="T1" fmla="*/ 9 h 20"/>
                    <a:gd name="T2" fmla="*/ 5 w 19"/>
                    <a:gd name="T3" fmla="*/ 15 h 20"/>
                    <a:gd name="T4" fmla="*/ 9 w 19"/>
                    <a:gd name="T5" fmla="*/ 0 h 20"/>
                    <a:gd name="T6" fmla="*/ 18 w 19"/>
                    <a:gd name="T7" fmla="*/ 9 h 20"/>
                  </a:gdLst>
                  <a:ahLst/>
                  <a:cxnLst>
                    <a:cxn ang="0">
                      <a:pos x="T0" y="T1"/>
                    </a:cxn>
                    <a:cxn ang="0">
                      <a:pos x="T2" y="T3"/>
                    </a:cxn>
                    <a:cxn ang="0">
                      <a:pos x="T4" y="T5"/>
                    </a:cxn>
                    <a:cxn ang="0">
                      <a:pos x="T6" y="T7"/>
                    </a:cxn>
                  </a:cxnLst>
                  <a:rect l="0" t="0" r="r" b="b"/>
                  <a:pathLst>
                    <a:path w="19" h="20">
                      <a:moveTo>
                        <a:pt x="18" y="9"/>
                      </a:moveTo>
                      <a:cubicBezTo>
                        <a:pt x="19" y="16"/>
                        <a:pt x="11" y="20"/>
                        <a:pt x="5" y="15"/>
                      </a:cubicBezTo>
                      <a:cubicBezTo>
                        <a:pt x="0" y="10"/>
                        <a:pt x="1" y="1"/>
                        <a:pt x="9" y="0"/>
                      </a:cubicBezTo>
                      <a:cubicBezTo>
                        <a:pt x="15" y="0"/>
                        <a:pt x="18"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5" name="Freeform 579">
                  <a:extLst>
                    <a:ext uri="{FF2B5EF4-FFF2-40B4-BE49-F238E27FC236}">
                      <a16:creationId xmlns:a16="http://schemas.microsoft.com/office/drawing/2014/main" id="{0F2AEBCE-7BC3-4B67-9D44-0237346253E7}"/>
                    </a:ext>
                  </a:extLst>
                </p:cNvPr>
                <p:cNvSpPr>
                  <a:spLocks/>
                </p:cNvSpPr>
                <p:nvPr/>
              </p:nvSpPr>
              <p:spPr bwMode="auto">
                <a:xfrm>
                  <a:off x="4665" y="1716"/>
                  <a:ext cx="24" cy="27"/>
                </a:xfrm>
                <a:custGeom>
                  <a:avLst/>
                  <a:gdLst>
                    <a:gd name="T0" fmla="*/ 16 w 17"/>
                    <a:gd name="T1" fmla="*/ 9 h 19"/>
                    <a:gd name="T2" fmla="*/ 6 w 17"/>
                    <a:gd name="T3" fmla="*/ 15 h 19"/>
                    <a:gd name="T4" fmla="*/ 6 w 17"/>
                    <a:gd name="T5" fmla="*/ 1 h 19"/>
                    <a:gd name="T6" fmla="*/ 7 w 17"/>
                    <a:gd name="T7" fmla="*/ 0 h 19"/>
                    <a:gd name="T8" fmla="*/ 16 w 17"/>
                    <a:gd name="T9" fmla="*/ 9 h 19"/>
                  </a:gdLst>
                  <a:ahLst/>
                  <a:cxnLst>
                    <a:cxn ang="0">
                      <a:pos x="T0" y="T1"/>
                    </a:cxn>
                    <a:cxn ang="0">
                      <a:pos x="T2" y="T3"/>
                    </a:cxn>
                    <a:cxn ang="0">
                      <a:pos x="T4" y="T5"/>
                    </a:cxn>
                    <a:cxn ang="0">
                      <a:pos x="T6" y="T7"/>
                    </a:cxn>
                    <a:cxn ang="0">
                      <a:pos x="T8" y="T9"/>
                    </a:cxn>
                  </a:cxnLst>
                  <a:rect l="0" t="0" r="r" b="b"/>
                  <a:pathLst>
                    <a:path w="17" h="19">
                      <a:moveTo>
                        <a:pt x="16" y="9"/>
                      </a:moveTo>
                      <a:cubicBezTo>
                        <a:pt x="17" y="15"/>
                        <a:pt x="11" y="19"/>
                        <a:pt x="6" y="15"/>
                      </a:cubicBezTo>
                      <a:cubicBezTo>
                        <a:pt x="0" y="11"/>
                        <a:pt x="1" y="2"/>
                        <a:pt x="6" y="1"/>
                      </a:cubicBezTo>
                      <a:cubicBezTo>
                        <a:pt x="7" y="1"/>
                        <a:pt x="7" y="0"/>
                        <a:pt x="7" y="0"/>
                      </a:cubicBezTo>
                      <a:cubicBezTo>
                        <a:pt x="12" y="0"/>
                        <a:pt x="15"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6" name="Freeform 580">
                  <a:extLst>
                    <a:ext uri="{FF2B5EF4-FFF2-40B4-BE49-F238E27FC236}">
                      <a16:creationId xmlns:a16="http://schemas.microsoft.com/office/drawing/2014/main" id="{B2E803FC-C1B6-4C28-87E6-7A6BE619575D}"/>
                    </a:ext>
                  </a:extLst>
                </p:cNvPr>
                <p:cNvSpPr>
                  <a:spLocks/>
                </p:cNvSpPr>
                <p:nvPr/>
              </p:nvSpPr>
              <p:spPr bwMode="auto">
                <a:xfrm>
                  <a:off x="4673" y="1764"/>
                  <a:ext cx="26" cy="27"/>
                </a:xfrm>
                <a:custGeom>
                  <a:avLst/>
                  <a:gdLst>
                    <a:gd name="T0" fmla="*/ 17 w 18"/>
                    <a:gd name="T1" fmla="*/ 9 h 19"/>
                    <a:gd name="T2" fmla="*/ 6 w 18"/>
                    <a:gd name="T3" fmla="*/ 15 h 19"/>
                    <a:gd name="T4" fmla="*/ 7 w 18"/>
                    <a:gd name="T5" fmla="*/ 0 h 19"/>
                    <a:gd name="T6" fmla="*/ 8 w 18"/>
                    <a:gd name="T7" fmla="*/ 0 h 19"/>
                    <a:gd name="T8" fmla="*/ 17 w 18"/>
                    <a:gd name="T9" fmla="*/ 9 h 19"/>
                  </a:gdLst>
                  <a:ahLst/>
                  <a:cxnLst>
                    <a:cxn ang="0">
                      <a:pos x="T0" y="T1"/>
                    </a:cxn>
                    <a:cxn ang="0">
                      <a:pos x="T2" y="T3"/>
                    </a:cxn>
                    <a:cxn ang="0">
                      <a:pos x="T4" y="T5"/>
                    </a:cxn>
                    <a:cxn ang="0">
                      <a:pos x="T6" y="T7"/>
                    </a:cxn>
                    <a:cxn ang="0">
                      <a:pos x="T8" y="T9"/>
                    </a:cxn>
                  </a:cxnLst>
                  <a:rect l="0" t="0" r="r" b="b"/>
                  <a:pathLst>
                    <a:path w="18" h="19">
                      <a:moveTo>
                        <a:pt x="17" y="9"/>
                      </a:moveTo>
                      <a:cubicBezTo>
                        <a:pt x="18" y="15"/>
                        <a:pt x="12" y="19"/>
                        <a:pt x="6" y="15"/>
                      </a:cubicBezTo>
                      <a:cubicBezTo>
                        <a:pt x="0" y="11"/>
                        <a:pt x="1" y="1"/>
                        <a:pt x="7" y="0"/>
                      </a:cubicBezTo>
                      <a:cubicBezTo>
                        <a:pt x="8" y="0"/>
                        <a:pt x="8" y="0"/>
                        <a:pt x="8" y="0"/>
                      </a:cubicBezTo>
                      <a:cubicBezTo>
                        <a:pt x="14" y="0"/>
                        <a:pt x="17" y="5"/>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7" name="Freeform 581">
                  <a:extLst>
                    <a:ext uri="{FF2B5EF4-FFF2-40B4-BE49-F238E27FC236}">
                      <a16:creationId xmlns:a16="http://schemas.microsoft.com/office/drawing/2014/main" id="{22C0231A-79EB-45CB-B66B-B36BA43E2139}"/>
                    </a:ext>
                  </a:extLst>
                </p:cNvPr>
                <p:cNvSpPr>
                  <a:spLocks/>
                </p:cNvSpPr>
                <p:nvPr/>
              </p:nvSpPr>
              <p:spPr bwMode="auto">
                <a:xfrm>
                  <a:off x="4644" y="1629"/>
                  <a:ext cx="22" cy="23"/>
                </a:xfrm>
                <a:custGeom>
                  <a:avLst/>
                  <a:gdLst>
                    <a:gd name="T0" fmla="*/ 14 w 15"/>
                    <a:gd name="T1" fmla="*/ 7 h 16"/>
                    <a:gd name="T2" fmla="*/ 6 w 15"/>
                    <a:gd name="T3" fmla="*/ 13 h 16"/>
                    <a:gd name="T4" fmla="*/ 5 w 15"/>
                    <a:gd name="T5" fmla="*/ 0 h 16"/>
                    <a:gd name="T6" fmla="*/ 6 w 15"/>
                    <a:gd name="T7" fmla="*/ 0 h 16"/>
                    <a:gd name="T8" fmla="*/ 14 w 15"/>
                    <a:gd name="T9" fmla="*/ 7 h 16"/>
                  </a:gdLst>
                  <a:ahLst/>
                  <a:cxnLst>
                    <a:cxn ang="0">
                      <a:pos x="T0" y="T1"/>
                    </a:cxn>
                    <a:cxn ang="0">
                      <a:pos x="T2" y="T3"/>
                    </a:cxn>
                    <a:cxn ang="0">
                      <a:pos x="T4" y="T5"/>
                    </a:cxn>
                    <a:cxn ang="0">
                      <a:pos x="T6" y="T7"/>
                    </a:cxn>
                    <a:cxn ang="0">
                      <a:pos x="T8" y="T9"/>
                    </a:cxn>
                  </a:cxnLst>
                  <a:rect l="0" t="0" r="r" b="b"/>
                  <a:pathLst>
                    <a:path w="15" h="16">
                      <a:moveTo>
                        <a:pt x="14" y="7"/>
                      </a:moveTo>
                      <a:cubicBezTo>
                        <a:pt x="15" y="13"/>
                        <a:pt x="10" y="16"/>
                        <a:pt x="6" y="13"/>
                      </a:cubicBezTo>
                      <a:cubicBezTo>
                        <a:pt x="0" y="10"/>
                        <a:pt x="0" y="1"/>
                        <a:pt x="5" y="0"/>
                      </a:cubicBezTo>
                      <a:cubicBezTo>
                        <a:pt x="5" y="0"/>
                        <a:pt x="5" y="0"/>
                        <a:pt x="6" y="0"/>
                      </a:cubicBezTo>
                      <a:cubicBezTo>
                        <a:pt x="10" y="0"/>
                        <a:pt x="13"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8" name="Freeform 582">
                  <a:extLst>
                    <a:ext uri="{FF2B5EF4-FFF2-40B4-BE49-F238E27FC236}">
                      <a16:creationId xmlns:a16="http://schemas.microsoft.com/office/drawing/2014/main" id="{D994995E-4F7B-4B52-8DF6-45CDDF652FDA}"/>
                    </a:ext>
                  </a:extLst>
                </p:cNvPr>
                <p:cNvSpPr>
                  <a:spLocks/>
                </p:cNvSpPr>
                <p:nvPr/>
              </p:nvSpPr>
              <p:spPr bwMode="auto">
                <a:xfrm>
                  <a:off x="4654" y="1671"/>
                  <a:ext cx="24" cy="26"/>
                </a:xfrm>
                <a:custGeom>
                  <a:avLst/>
                  <a:gdLst>
                    <a:gd name="T0" fmla="*/ 15 w 16"/>
                    <a:gd name="T1" fmla="*/ 8 h 18"/>
                    <a:gd name="T2" fmla="*/ 6 w 16"/>
                    <a:gd name="T3" fmla="*/ 14 h 18"/>
                    <a:gd name="T4" fmla="*/ 6 w 16"/>
                    <a:gd name="T5" fmla="*/ 0 h 18"/>
                    <a:gd name="T6" fmla="*/ 7 w 16"/>
                    <a:gd name="T7" fmla="*/ 0 h 18"/>
                    <a:gd name="T8" fmla="*/ 15 w 16"/>
                    <a:gd name="T9" fmla="*/ 8 h 18"/>
                  </a:gdLst>
                  <a:ahLst/>
                  <a:cxnLst>
                    <a:cxn ang="0">
                      <a:pos x="T0" y="T1"/>
                    </a:cxn>
                    <a:cxn ang="0">
                      <a:pos x="T2" y="T3"/>
                    </a:cxn>
                    <a:cxn ang="0">
                      <a:pos x="T4" y="T5"/>
                    </a:cxn>
                    <a:cxn ang="0">
                      <a:pos x="T6" y="T7"/>
                    </a:cxn>
                    <a:cxn ang="0">
                      <a:pos x="T8" y="T9"/>
                    </a:cxn>
                  </a:cxnLst>
                  <a:rect l="0" t="0" r="r" b="b"/>
                  <a:pathLst>
                    <a:path w="16" h="18">
                      <a:moveTo>
                        <a:pt x="15" y="8"/>
                      </a:moveTo>
                      <a:cubicBezTo>
                        <a:pt x="16" y="14"/>
                        <a:pt x="11" y="18"/>
                        <a:pt x="6" y="14"/>
                      </a:cubicBezTo>
                      <a:cubicBezTo>
                        <a:pt x="0" y="10"/>
                        <a:pt x="0" y="1"/>
                        <a:pt x="6" y="0"/>
                      </a:cubicBezTo>
                      <a:cubicBezTo>
                        <a:pt x="6" y="0"/>
                        <a:pt x="6" y="0"/>
                        <a:pt x="7" y="0"/>
                      </a:cubicBezTo>
                      <a:cubicBezTo>
                        <a:pt x="11" y="0"/>
                        <a:pt x="14"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9" name="Freeform 583">
                  <a:extLst>
                    <a:ext uri="{FF2B5EF4-FFF2-40B4-BE49-F238E27FC236}">
                      <a16:creationId xmlns:a16="http://schemas.microsoft.com/office/drawing/2014/main" id="{9BF44202-80C0-42DE-92C0-145E98C608B9}"/>
                    </a:ext>
                  </a:extLst>
                </p:cNvPr>
                <p:cNvSpPr>
                  <a:spLocks/>
                </p:cNvSpPr>
                <p:nvPr/>
              </p:nvSpPr>
              <p:spPr bwMode="auto">
                <a:xfrm>
                  <a:off x="4734" y="1885"/>
                  <a:ext cx="27" cy="31"/>
                </a:xfrm>
                <a:custGeom>
                  <a:avLst/>
                  <a:gdLst>
                    <a:gd name="T0" fmla="*/ 18 w 19"/>
                    <a:gd name="T1" fmla="*/ 10 h 21"/>
                    <a:gd name="T2" fmla="*/ 6 w 19"/>
                    <a:gd name="T3" fmla="*/ 16 h 21"/>
                    <a:gd name="T4" fmla="*/ 9 w 19"/>
                    <a:gd name="T5" fmla="*/ 1 h 21"/>
                    <a:gd name="T6" fmla="*/ 18 w 19"/>
                    <a:gd name="T7" fmla="*/ 10 h 21"/>
                  </a:gdLst>
                  <a:ahLst/>
                  <a:cxnLst>
                    <a:cxn ang="0">
                      <a:pos x="T0" y="T1"/>
                    </a:cxn>
                    <a:cxn ang="0">
                      <a:pos x="T2" y="T3"/>
                    </a:cxn>
                    <a:cxn ang="0">
                      <a:pos x="T4" y="T5"/>
                    </a:cxn>
                    <a:cxn ang="0">
                      <a:pos x="T6" y="T7"/>
                    </a:cxn>
                  </a:cxnLst>
                  <a:rect l="0" t="0" r="r" b="b"/>
                  <a:pathLst>
                    <a:path w="19" h="21">
                      <a:moveTo>
                        <a:pt x="18" y="10"/>
                      </a:moveTo>
                      <a:cubicBezTo>
                        <a:pt x="19" y="17"/>
                        <a:pt x="11" y="21"/>
                        <a:pt x="6" y="16"/>
                      </a:cubicBezTo>
                      <a:cubicBezTo>
                        <a:pt x="0" y="12"/>
                        <a:pt x="1" y="2"/>
                        <a:pt x="9" y="1"/>
                      </a:cubicBezTo>
                      <a:cubicBezTo>
                        <a:pt x="15" y="0"/>
                        <a:pt x="18"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0" name="Freeform 584">
                  <a:extLst>
                    <a:ext uri="{FF2B5EF4-FFF2-40B4-BE49-F238E27FC236}">
                      <a16:creationId xmlns:a16="http://schemas.microsoft.com/office/drawing/2014/main" id="{E7A37142-E3E8-4101-B63C-1E0AE5730C46}"/>
                    </a:ext>
                  </a:extLst>
                </p:cNvPr>
                <p:cNvSpPr>
                  <a:spLocks/>
                </p:cNvSpPr>
                <p:nvPr/>
              </p:nvSpPr>
              <p:spPr bwMode="auto">
                <a:xfrm>
                  <a:off x="4705" y="1738"/>
                  <a:ext cx="23" cy="26"/>
                </a:xfrm>
                <a:custGeom>
                  <a:avLst/>
                  <a:gdLst>
                    <a:gd name="T0" fmla="*/ 15 w 16"/>
                    <a:gd name="T1" fmla="*/ 8 h 18"/>
                    <a:gd name="T2" fmla="*/ 5 w 16"/>
                    <a:gd name="T3" fmla="*/ 14 h 18"/>
                    <a:gd name="T4" fmla="*/ 6 w 16"/>
                    <a:gd name="T5" fmla="*/ 0 h 18"/>
                    <a:gd name="T6" fmla="*/ 6 w 16"/>
                    <a:gd name="T7" fmla="*/ 0 h 18"/>
                    <a:gd name="T8" fmla="*/ 15 w 16"/>
                    <a:gd name="T9" fmla="*/ 8 h 18"/>
                  </a:gdLst>
                  <a:ahLst/>
                  <a:cxnLst>
                    <a:cxn ang="0">
                      <a:pos x="T0" y="T1"/>
                    </a:cxn>
                    <a:cxn ang="0">
                      <a:pos x="T2" y="T3"/>
                    </a:cxn>
                    <a:cxn ang="0">
                      <a:pos x="T4" y="T5"/>
                    </a:cxn>
                    <a:cxn ang="0">
                      <a:pos x="T6" y="T7"/>
                    </a:cxn>
                    <a:cxn ang="0">
                      <a:pos x="T8" y="T9"/>
                    </a:cxn>
                  </a:cxnLst>
                  <a:rect l="0" t="0" r="r" b="b"/>
                  <a:pathLst>
                    <a:path w="16" h="18">
                      <a:moveTo>
                        <a:pt x="15" y="8"/>
                      </a:moveTo>
                      <a:cubicBezTo>
                        <a:pt x="16" y="15"/>
                        <a:pt x="11" y="18"/>
                        <a:pt x="5" y="14"/>
                      </a:cubicBezTo>
                      <a:cubicBezTo>
                        <a:pt x="0" y="10"/>
                        <a:pt x="0" y="1"/>
                        <a:pt x="6" y="0"/>
                      </a:cubicBezTo>
                      <a:cubicBezTo>
                        <a:pt x="6" y="0"/>
                        <a:pt x="6" y="0"/>
                        <a:pt x="6" y="0"/>
                      </a:cubicBezTo>
                      <a:cubicBezTo>
                        <a:pt x="11" y="0"/>
                        <a:pt x="15"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1" name="Freeform 585">
                  <a:extLst>
                    <a:ext uri="{FF2B5EF4-FFF2-40B4-BE49-F238E27FC236}">
                      <a16:creationId xmlns:a16="http://schemas.microsoft.com/office/drawing/2014/main" id="{9EFCCBB7-05EA-4208-8B1D-13672D2BFAA0}"/>
                    </a:ext>
                  </a:extLst>
                </p:cNvPr>
                <p:cNvSpPr>
                  <a:spLocks/>
                </p:cNvSpPr>
                <p:nvPr/>
              </p:nvSpPr>
              <p:spPr bwMode="auto">
                <a:xfrm>
                  <a:off x="4715" y="1785"/>
                  <a:ext cx="26" cy="28"/>
                </a:xfrm>
                <a:custGeom>
                  <a:avLst/>
                  <a:gdLst>
                    <a:gd name="T0" fmla="*/ 17 w 18"/>
                    <a:gd name="T1" fmla="*/ 8 h 19"/>
                    <a:gd name="T2" fmla="*/ 6 w 18"/>
                    <a:gd name="T3" fmla="*/ 15 h 19"/>
                    <a:gd name="T4" fmla="*/ 7 w 18"/>
                    <a:gd name="T5" fmla="*/ 0 h 19"/>
                    <a:gd name="T6" fmla="*/ 7 w 18"/>
                    <a:gd name="T7" fmla="*/ 0 h 19"/>
                    <a:gd name="T8" fmla="*/ 17 w 18"/>
                    <a:gd name="T9" fmla="*/ 8 h 19"/>
                  </a:gdLst>
                  <a:ahLst/>
                  <a:cxnLst>
                    <a:cxn ang="0">
                      <a:pos x="T0" y="T1"/>
                    </a:cxn>
                    <a:cxn ang="0">
                      <a:pos x="T2" y="T3"/>
                    </a:cxn>
                    <a:cxn ang="0">
                      <a:pos x="T4" y="T5"/>
                    </a:cxn>
                    <a:cxn ang="0">
                      <a:pos x="T6" y="T7"/>
                    </a:cxn>
                    <a:cxn ang="0">
                      <a:pos x="T8" y="T9"/>
                    </a:cxn>
                  </a:cxnLst>
                  <a:rect l="0" t="0" r="r" b="b"/>
                  <a:pathLst>
                    <a:path w="18" h="19">
                      <a:moveTo>
                        <a:pt x="17" y="8"/>
                      </a:moveTo>
                      <a:cubicBezTo>
                        <a:pt x="18" y="15"/>
                        <a:pt x="11" y="19"/>
                        <a:pt x="6" y="15"/>
                      </a:cubicBezTo>
                      <a:cubicBezTo>
                        <a:pt x="0" y="11"/>
                        <a:pt x="0" y="1"/>
                        <a:pt x="7" y="0"/>
                      </a:cubicBezTo>
                      <a:cubicBezTo>
                        <a:pt x="7" y="0"/>
                        <a:pt x="7" y="0"/>
                        <a:pt x="7" y="0"/>
                      </a:cubicBezTo>
                      <a:cubicBezTo>
                        <a:pt x="13" y="0"/>
                        <a:pt x="16" y="5"/>
                        <a:pt x="17"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2" name="Freeform 586">
                  <a:extLst>
                    <a:ext uri="{FF2B5EF4-FFF2-40B4-BE49-F238E27FC236}">
                      <a16:creationId xmlns:a16="http://schemas.microsoft.com/office/drawing/2014/main" id="{D53FB0C8-FB16-492C-A02F-D28875550C15}"/>
                    </a:ext>
                  </a:extLst>
                </p:cNvPr>
                <p:cNvSpPr>
                  <a:spLocks/>
                </p:cNvSpPr>
                <p:nvPr/>
              </p:nvSpPr>
              <p:spPr bwMode="auto">
                <a:xfrm>
                  <a:off x="4679" y="1648"/>
                  <a:ext cx="23" cy="23"/>
                </a:xfrm>
                <a:custGeom>
                  <a:avLst/>
                  <a:gdLst>
                    <a:gd name="T0" fmla="*/ 15 w 16"/>
                    <a:gd name="T1" fmla="*/ 7 h 16"/>
                    <a:gd name="T2" fmla="*/ 7 w 16"/>
                    <a:gd name="T3" fmla="*/ 14 h 16"/>
                    <a:gd name="T4" fmla="*/ 6 w 16"/>
                    <a:gd name="T5" fmla="*/ 0 h 16"/>
                    <a:gd name="T6" fmla="*/ 6 w 16"/>
                    <a:gd name="T7" fmla="*/ 0 h 16"/>
                    <a:gd name="T8" fmla="*/ 15 w 16"/>
                    <a:gd name="T9" fmla="*/ 7 h 16"/>
                  </a:gdLst>
                  <a:ahLst/>
                  <a:cxnLst>
                    <a:cxn ang="0">
                      <a:pos x="T0" y="T1"/>
                    </a:cxn>
                    <a:cxn ang="0">
                      <a:pos x="T2" y="T3"/>
                    </a:cxn>
                    <a:cxn ang="0">
                      <a:pos x="T4" y="T5"/>
                    </a:cxn>
                    <a:cxn ang="0">
                      <a:pos x="T6" y="T7"/>
                    </a:cxn>
                    <a:cxn ang="0">
                      <a:pos x="T8" y="T9"/>
                    </a:cxn>
                  </a:cxnLst>
                  <a:rect l="0" t="0" r="r" b="b"/>
                  <a:pathLst>
                    <a:path w="16" h="16">
                      <a:moveTo>
                        <a:pt x="15" y="7"/>
                      </a:moveTo>
                      <a:cubicBezTo>
                        <a:pt x="16" y="13"/>
                        <a:pt x="12" y="16"/>
                        <a:pt x="7" y="14"/>
                      </a:cubicBezTo>
                      <a:cubicBezTo>
                        <a:pt x="1" y="10"/>
                        <a:pt x="0" y="1"/>
                        <a:pt x="6" y="0"/>
                      </a:cubicBezTo>
                      <a:cubicBezTo>
                        <a:pt x="6" y="0"/>
                        <a:pt x="6" y="0"/>
                        <a:pt x="6" y="0"/>
                      </a:cubicBezTo>
                      <a:cubicBezTo>
                        <a:pt x="11" y="0"/>
                        <a:pt x="14" y="4"/>
                        <a:pt x="1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3" name="Freeform 587">
                  <a:extLst>
                    <a:ext uri="{FF2B5EF4-FFF2-40B4-BE49-F238E27FC236}">
                      <a16:creationId xmlns:a16="http://schemas.microsoft.com/office/drawing/2014/main" id="{FC8354D9-2403-4963-8169-1EC097105DA1}"/>
                    </a:ext>
                  </a:extLst>
                </p:cNvPr>
                <p:cNvSpPr>
                  <a:spLocks/>
                </p:cNvSpPr>
                <p:nvPr/>
              </p:nvSpPr>
              <p:spPr bwMode="auto">
                <a:xfrm>
                  <a:off x="4692" y="1691"/>
                  <a:ext cx="25" cy="26"/>
                </a:xfrm>
                <a:custGeom>
                  <a:avLst/>
                  <a:gdLst>
                    <a:gd name="T0" fmla="*/ 15 w 17"/>
                    <a:gd name="T1" fmla="*/ 8 h 18"/>
                    <a:gd name="T2" fmla="*/ 6 w 17"/>
                    <a:gd name="T3" fmla="*/ 14 h 18"/>
                    <a:gd name="T4" fmla="*/ 6 w 17"/>
                    <a:gd name="T5" fmla="*/ 0 h 18"/>
                    <a:gd name="T6" fmla="*/ 7 w 17"/>
                    <a:gd name="T7" fmla="*/ 0 h 18"/>
                    <a:gd name="T8" fmla="*/ 15 w 17"/>
                    <a:gd name="T9" fmla="*/ 8 h 18"/>
                  </a:gdLst>
                  <a:ahLst/>
                  <a:cxnLst>
                    <a:cxn ang="0">
                      <a:pos x="T0" y="T1"/>
                    </a:cxn>
                    <a:cxn ang="0">
                      <a:pos x="T2" y="T3"/>
                    </a:cxn>
                    <a:cxn ang="0">
                      <a:pos x="T4" y="T5"/>
                    </a:cxn>
                    <a:cxn ang="0">
                      <a:pos x="T6" y="T7"/>
                    </a:cxn>
                    <a:cxn ang="0">
                      <a:pos x="T8" y="T9"/>
                    </a:cxn>
                  </a:cxnLst>
                  <a:rect l="0" t="0" r="r" b="b"/>
                  <a:pathLst>
                    <a:path w="17" h="18">
                      <a:moveTo>
                        <a:pt x="15" y="8"/>
                      </a:moveTo>
                      <a:cubicBezTo>
                        <a:pt x="17" y="14"/>
                        <a:pt x="11" y="18"/>
                        <a:pt x="6" y="14"/>
                      </a:cubicBezTo>
                      <a:cubicBezTo>
                        <a:pt x="1" y="10"/>
                        <a:pt x="0" y="1"/>
                        <a:pt x="6" y="0"/>
                      </a:cubicBezTo>
                      <a:cubicBezTo>
                        <a:pt x="6" y="0"/>
                        <a:pt x="6" y="0"/>
                        <a:pt x="7" y="0"/>
                      </a:cubicBezTo>
                      <a:cubicBezTo>
                        <a:pt x="11" y="0"/>
                        <a:pt x="15"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4" name="Freeform 588">
                  <a:extLst>
                    <a:ext uri="{FF2B5EF4-FFF2-40B4-BE49-F238E27FC236}">
                      <a16:creationId xmlns:a16="http://schemas.microsoft.com/office/drawing/2014/main" id="{FA90E164-8D7C-4F0E-9253-9253469A011D}"/>
                    </a:ext>
                  </a:extLst>
                </p:cNvPr>
                <p:cNvSpPr>
                  <a:spLocks/>
                </p:cNvSpPr>
                <p:nvPr/>
              </p:nvSpPr>
              <p:spPr bwMode="auto">
                <a:xfrm>
                  <a:off x="4753" y="1807"/>
                  <a:ext cx="26" cy="28"/>
                </a:xfrm>
                <a:custGeom>
                  <a:avLst/>
                  <a:gdLst>
                    <a:gd name="T0" fmla="*/ 17 w 18"/>
                    <a:gd name="T1" fmla="*/ 9 h 19"/>
                    <a:gd name="T2" fmla="*/ 6 w 18"/>
                    <a:gd name="T3" fmla="*/ 15 h 19"/>
                    <a:gd name="T4" fmla="*/ 6 w 18"/>
                    <a:gd name="T5" fmla="*/ 0 h 19"/>
                    <a:gd name="T6" fmla="*/ 7 w 18"/>
                    <a:gd name="T7" fmla="*/ 0 h 19"/>
                    <a:gd name="T8" fmla="*/ 17 w 18"/>
                    <a:gd name="T9" fmla="*/ 9 h 19"/>
                  </a:gdLst>
                  <a:ahLst/>
                  <a:cxnLst>
                    <a:cxn ang="0">
                      <a:pos x="T0" y="T1"/>
                    </a:cxn>
                    <a:cxn ang="0">
                      <a:pos x="T2" y="T3"/>
                    </a:cxn>
                    <a:cxn ang="0">
                      <a:pos x="T4" y="T5"/>
                    </a:cxn>
                    <a:cxn ang="0">
                      <a:pos x="T6" y="T7"/>
                    </a:cxn>
                    <a:cxn ang="0">
                      <a:pos x="T8" y="T9"/>
                    </a:cxn>
                  </a:cxnLst>
                  <a:rect l="0" t="0" r="r" b="b"/>
                  <a:pathLst>
                    <a:path w="18" h="19">
                      <a:moveTo>
                        <a:pt x="17" y="9"/>
                      </a:moveTo>
                      <a:cubicBezTo>
                        <a:pt x="18" y="15"/>
                        <a:pt x="12" y="19"/>
                        <a:pt x="6" y="15"/>
                      </a:cubicBezTo>
                      <a:cubicBezTo>
                        <a:pt x="0" y="11"/>
                        <a:pt x="0" y="1"/>
                        <a:pt x="6" y="0"/>
                      </a:cubicBezTo>
                      <a:cubicBezTo>
                        <a:pt x="7" y="0"/>
                        <a:pt x="7" y="0"/>
                        <a:pt x="7" y="0"/>
                      </a:cubicBezTo>
                      <a:cubicBezTo>
                        <a:pt x="13" y="0"/>
                        <a:pt x="16" y="5"/>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5" name="Freeform 589">
                  <a:extLst>
                    <a:ext uri="{FF2B5EF4-FFF2-40B4-BE49-F238E27FC236}">
                      <a16:creationId xmlns:a16="http://schemas.microsoft.com/office/drawing/2014/main" id="{5BD70019-FD8B-42CA-B011-0969F5B2D291}"/>
                    </a:ext>
                  </a:extLst>
                </p:cNvPr>
                <p:cNvSpPr>
                  <a:spLocks/>
                </p:cNvSpPr>
                <p:nvPr/>
              </p:nvSpPr>
              <p:spPr bwMode="auto">
                <a:xfrm>
                  <a:off x="4763" y="1858"/>
                  <a:ext cx="27" cy="29"/>
                </a:xfrm>
                <a:custGeom>
                  <a:avLst/>
                  <a:gdLst>
                    <a:gd name="T0" fmla="*/ 18 w 19"/>
                    <a:gd name="T1" fmla="*/ 9 h 20"/>
                    <a:gd name="T2" fmla="*/ 7 w 19"/>
                    <a:gd name="T3" fmla="*/ 16 h 20"/>
                    <a:gd name="T4" fmla="*/ 8 w 19"/>
                    <a:gd name="T5" fmla="*/ 0 h 20"/>
                    <a:gd name="T6" fmla="*/ 8 w 19"/>
                    <a:gd name="T7" fmla="*/ 0 h 20"/>
                    <a:gd name="T8" fmla="*/ 18 w 19"/>
                    <a:gd name="T9" fmla="*/ 9 h 20"/>
                  </a:gdLst>
                  <a:ahLst/>
                  <a:cxnLst>
                    <a:cxn ang="0">
                      <a:pos x="T0" y="T1"/>
                    </a:cxn>
                    <a:cxn ang="0">
                      <a:pos x="T2" y="T3"/>
                    </a:cxn>
                    <a:cxn ang="0">
                      <a:pos x="T4" y="T5"/>
                    </a:cxn>
                    <a:cxn ang="0">
                      <a:pos x="T6" y="T7"/>
                    </a:cxn>
                    <a:cxn ang="0">
                      <a:pos x="T8" y="T9"/>
                    </a:cxn>
                  </a:cxnLst>
                  <a:rect l="0" t="0" r="r" b="b"/>
                  <a:pathLst>
                    <a:path w="19" h="20">
                      <a:moveTo>
                        <a:pt x="18" y="9"/>
                      </a:moveTo>
                      <a:cubicBezTo>
                        <a:pt x="19" y="16"/>
                        <a:pt x="12" y="20"/>
                        <a:pt x="7" y="16"/>
                      </a:cubicBezTo>
                      <a:cubicBezTo>
                        <a:pt x="0" y="11"/>
                        <a:pt x="1" y="1"/>
                        <a:pt x="8" y="0"/>
                      </a:cubicBezTo>
                      <a:cubicBezTo>
                        <a:pt x="8" y="0"/>
                        <a:pt x="8" y="0"/>
                        <a:pt x="8" y="0"/>
                      </a:cubicBezTo>
                      <a:cubicBezTo>
                        <a:pt x="14" y="0"/>
                        <a:pt x="17"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6" name="Freeform 590">
                  <a:extLst>
                    <a:ext uri="{FF2B5EF4-FFF2-40B4-BE49-F238E27FC236}">
                      <a16:creationId xmlns:a16="http://schemas.microsoft.com/office/drawing/2014/main" id="{F5510674-AA81-42AB-B8FA-383B6F8C6C61}"/>
                    </a:ext>
                  </a:extLst>
                </p:cNvPr>
                <p:cNvSpPr>
                  <a:spLocks/>
                </p:cNvSpPr>
                <p:nvPr/>
              </p:nvSpPr>
              <p:spPr bwMode="auto">
                <a:xfrm>
                  <a:off x="4727" y="1711"/>
                  <a:ext cx="24" cy="27"/>
                </a:xfrm>
                <a:custGeom>
                  <a:avLst/>
                  <a:gdLst>
                    <a:gd name="T0" fmla="*/ 16 w 17"/>
                    <a:gd name="T1" fmla="*/ 8 h 18"/>
                    <a:gd name="T2" fmla="*/ 7 w 17"/>
                    <a:gd name="T3" fmla="*/ 15 h 18"/>
                    <a:gd name="T4" fmla="*/ 6 w 17"/>
                    <a:gd name="T5" fmla="*/ 0 h 18"/>
                    <a:gd name="T6" fmla="*/ 7 w 17"/>
                    <a:gd name="T7" fmla="*/ 0 h 18"/>
                    <a:gd name="T8" fmla="*/ 16 w 17"/>
                    <a:gd name="T9" fmla="*/ 8 h 18"/>
                  </a:gdLst>
                  <a:ahLst/>
                  <a:cxnLst>
                    <a:cxn ang="0">
                      <a:pos x="T0" y="T1"/>
                    </a:cxn>
                    <a:cxn ang="0">
                      <a:pos x="T2" y="T3"/>
                    </a:cxn>
                    <a:cxn ang="0">
                      <a:pos x="T4" y="T5"/>
                    </a:cxn>
                    <a:cxn ang="0">
                      <a:pos x="T6" y="T7"/>
                    </a:cxn>
                    <a:cxn ang="0">
                      <a:pos x="T8" y="T9"/>
                    </a:cxn>
                  </a:cxnLst>
                  <a:rect l="0" t="0" r="r" b="b"/>
                  <a:pathLst>
                    <a:path w="17" h="18">
                      <a:moveTo>
                        <a:pt x="16" y="8"/>
                      </a:moveTo>
                      <a:cubicBezTo>
                        <a:pt x="17" y="14"/>
                        <a:pt x="12" y="18"/>
                        <a:pt x="7" y="15"/>
                      </a:cubicBezTo>
                      <a:cubicBezTo>
                        <a:pt x="1" y="11"/>
                        <a:pt x="0" y="1"/>
                        <a:pt x="6" y="0"/>
                      </a:cubicBezTo>
                      <a:cubicBezTo>
                        <a:pt x="6" y="0"/>
                        <a:pt x="6" y="0"/>
                        <a:pt x="7" y="0"/>
                      </a:cubicBezTo>
                      <a:cubicBezTo>
                        <a:pt x="12" y="0"/>
                        <a:pt x="15" y="5"/>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7" name="Freeform 591">
                  <a:extLst>
                    <a:ext uri="{FF2B5EF4-FFF2-40B4-BE49-F238E27FC236}">
                      <a16:creationId xmlns:a16="http://schemas.microsoft.com/office/drawing/2014/main" id="{ADB63564-F0D8-4488-9007-8AB5BF9BE830}"/>
                    </a:ext>
                  </a:extLst>
                </p:cNvPr>
                <p:cNvSpPr>
                  <a:spLocks/>
                </p:cNvSpPr>
                <p:nvPr/>
              </p:nvSpPr>
              <p:spPr bwMode="auto">
                <a:xfrm>
                  <a:off x="4741" y="1758"/>
                  <a:ext cx="25" cy="27"/>
                </a:xfrm>
                <a:custGeom>
                  <a:avLst/>
                  <a:gdLst>
                    <a:gd name="T0" fmla="*/ 16 w 17"/>
                    <a:gd name="T1" fmla="*/ 9 h 19"/>
                    <a:gd name="T2" fmla="*/ 6 w 17"/>
                    <a:gd name="T3" fmla="*/ 15 h 19"/>
                    <a:gd name="T4" fmla="*/ 5 w 17"/>
                    <a:gd name="T5" fmla="*/ 0 h 19"/>
                    <a:gd name="T6" fmla="*/ 6 w 17"/>
                    <a:gd name="T7" fmla="*/ 0 h 19"/>
                    <a:gd name="T8" fmla="*/ 16 w 17"/>
                    <a:gd name="T9" fmla="*/ 9 h 19"/>
                  </a:gdLst>
                  <a:ahLst/>
                  <a:cxnLst>
                    <a:cxn ang="0">
                      <a:pos x="T0" y="T1"/>
                    </a:cxn>
                    <a:cxn ang="0">
                      <a:pos x="T2" y="T3"/>
                    </a:cxn>
                    <a:cxn ang="0">
                      <a:pos x="T4" y="T5"/>
                    </a:cxn>
                    <a:cxn ang="0">
                      <a:pos x="T6" y="T7"/>
                    </a:cxn>
                    <a:cxn ang="0">
                      <a:pos x="T8" y="T9"/>
                    </a:cxn>
                  </a:cxnLst>
                  <a:rect l="0" t="0" r="r" b="b"/>
                  <a:pathLst>
                    <a:path w="17" h="19">
                      <a:moveTo>
                        <a:pt x="16" y="9"/>
                      </a:moveTo>
                      <a:cubicBezTo>
                        <a:pt x="17" y="15"/>
                        <a:pt x="11" y="19"/>
                        <a:pt x="6" y="15"/>
                      </a:cubicBezTo>
                      <a:cubicBezTo>
                        <a:pt x="0" y="11"/>
                        <a:pt x="0" y="2"/>
                        <a:pt x="5" y="0"/>
                      </a:cubicBezTo>
                      <a:cubicBezTo>
                        <a:pt x="6" y="0"/>
                        <a:pt x="6" y="0"/>
                        <a:pt x="6" y="0"/>
                      </a:cubicBezTo>
                      <a:cubicBezTo>
                        <a:pt x="11" y="0"/>
                        <a:pt x="15"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8" name="Freeform 592">
                  <a:extLst>
                    <a:ext uri="{FF2B5EF4-FFF2-40B4-BE49-F238E27FC236}">
                      <a16:creationId xmlns:a16="http://schemas.microsoft.com/office/drawing/2014/main" id="{151D5780-9205-484D-A33A-160FEE18D991}"/>
                    </a:ext>
                  </a:extLst>
                </p:cNvPr>
                <p:cNvSpPr>
                  <a:spLocks/>
                </p:cNvSpPr>
                <p:nvPr/>
              </p:nvSpPr>
              <p:spPr bwMode="auto">
                <a:xfrm>
                  <a:off x="4698" y="1625"/>
                  <a:ext cx="23" cy="23"/>
                </a:xfrm>
                <a:custGeom>
                  <a:avLst/>
                  <a:gdLst>
                    <a:gd name="T0" fmla="*/ 14 w 16"/>
                    <a:gd name="T1" fmla="*/ 7 h 16"/>
                    <a:gd name="T2" fmla="*/ 7 w 16"/>
                    <a:gd name="T3" fmla="*/ 13 h 16"/>
                    <a:gd name="T4" fmla="*/ 5 w 16"/>
                    <a:gd name="T5" fmla="*/ 0 h 16"/>
                    <a:gd name="T6" fmla="*/ 5 w 16"/>
                    <a:gd name="T7" fmla="*/ 0 h 16"/>
                    <a:gd name="T8" fmla="*/ 14 w 16"/>
                    <a:gd name="T9" fmla="*/ 7 h 16"/>
                  </a:gdLst>
                  <a:ahLst/>
                  <a:cxnLst>
                    <a:cxn ang="0">
                      <a:pos x="T0" y="T1"/>
                    </a:cxn>
                    <a:cxn ang="0">
                      <a:pos x="T2" y="T3"/>
                    </a:cxn>
                    <a:cxn ang="0">
                      <a:pos x="T4" y="T5"/>
                    </a:cxn>
                    <a:cxn ang="0">
                      <a:pos x="T6" y="T7"/>
                    </a:cxn>
                    <a:cxn ang="0">
                      <a:pos x="T8" y="T9"/>
                    </a:cxn>
                  </a:cxnLst>
                  <a:rect l="0" t="0" r="r" b="b"/>
                  <a:pathLst>
                    <a:path w="16" h="16">
                      <a:moveTo>
                        <a:pt x="14" y="7"/>
                      </a:moveTo>
                      <a:cubicBezTo>
                        <a:pt x="16" y="13"/>
                        <a:pt x="12" y="16"/>
                        <a:pt x="7" y="13"/>
                      </a:cubicBezTo>
                      <a:cubicBezTo>
                        <a:pt x="1" y="10"/>
                        <a:pt x="0" y="1"/>
                        <a:pt x="5" y="0"/>
                      </a:cubicBezTo>
                      <a:cubicBezTo>
                        <a:pt x="5" y="0"/>
                        <a:pt x="5" y="0"/>
                        <a:pt x="5" y="0"/>
                      </a:cubicBezTo>
                      <a:cubicBezTo>
                        <a:pt x="10" y="0"/>
                        <a:pt x="13"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9" name="Freeform 593">
                  <a:extLst>
                    <a:ext uri="{FF2B5EF4-FFF2-40B4-BE49-F238E27FC236}">
                      <a16:creationId xmlns:a16="http://schemas.microsoft.com/office/drawing/2014/main" id="{7FF98BCF-134C-49F2-AAAF-7B8A7EEEDFF6}"/>
                    </a:ext>
                  </a:extLst>
                </p:cNvPr>
                <p:cNvSpPr>
                  <a:spLocks/>
                </p:cNvSpPr>
                <p:nvPr/>
              </p:nvSpPr>
              <p:spPr bwMode="auto">
                <a:xfrm>
                  <a:off x="4712" y="1667"/>
                  <a:ext cx="25" cy="24"/>
                </a:xfrm>
                <a:custGeom>
                  <a:avLst/>
                  <a:gdLst>
                    <a:gd name="T0" fmla="*/ 15 w 17"/>
                    <a:gd name="T1" fmla="*/ 8 h 17"/>
                    <a:gd name="T2" fmla="*/ 8 w 17"/>
                    <a:gd name="T3" fmla="*/ 14 h 17"/>
                    <a:gd name="T4" fmla="*/ 6 w 17"/>
                    <a:gd name="T5" fmla="*/ 0 h 17"/>
                    <a:gd name="T6" fmla="*/ 6 w 17"/>
                    <a:gd name="T7" fmla="*/ 0 h 17"/>
                    <a:gd name="T8" fmla="*/ 15 w 17"/>
                    <a:gd name="T9" fmla="*/ 8 h 17"/>
                  </a:gdLst>
                  <a:ahLst/>
                  <a:cxnLst>
                    <a:cxn ang="0">
                      <a:pos x="T0" y="T1"/>
                    </a:cxn>
                    <a:cxn ang="0">
                      <a:pos x="T2" y="T3"/>
                    </a:cxn>
                    <a:cxn ang="0">
                      <a:pos x="T4" y="T5"/>
                    </a:cxn>
                    <a:cxn ang="0">
                      <a:pos x="T6" y="T7"/>
                    </a:cxn>
                    <a:cxn ang="0">
                      <a:pos x="T8" y="T9"/>
                    </a:cxn>
                  </a:cxnLst>
                  <a:rect l="0" t="0" r="r" b="b"/>
                  <a:pathLst>
                    <a:path w="17" h="17">
                      <a:moveTo>
                        <a:pt x="15" y="8"/>
                      </a:moveTo>
                      <a:cubicBezTo>
                        <a:pt x="17" y="14"/>
                        <a:pt x="13" y="17"/>
                        <a:pt x="8" y="14"/>
                      </a:cubicBezTo>
                      <a:cubicBezTo>
                        <a:pt x="1" y="11"/>
                        <a:pt x="0" y="1"/>
                        <a:pt x="6" y="0"/>
                      </a:cubicBezTo>
                      <a:cubicBezTo>
                        <a:pt x="6" y="0"/>
                        <a:pt x="6" y="0"/>
                        <a:pt x="6" y="0"/>
                      </a:cubicBezTo>
                      <a:cubicBezTo>
                        <a:pt x="11" y="0"/>
                        <a:pt x="14"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0" name="Freeform 594">
                  <a:extLst>
                    <a:ext uri="{FF2B5EF4-FFF2-40B4-BE49-F238E27FC236}">
                      <a16:creationId xmlns:a16="http://schemas.microsoft.com/office/drawing/2014/main" id="{129B3835-F3BE-4A30-9DA2-55442254F9D1}"/>
                    </a:ext>
                  </a:extLst>
                </p:cNvPr>
                <p:cNvSpPr>
                  <a:spLocks/>
                </p:cNvSpPr>
                <p:nvPr/>
              </p:nvSpPr>
              <p:spPr bwMode="auto">
                <a:xfrm>
                  <a:off x="4795" y="1827"/>
                  <a:ext cx="26" cy="29"/>
                </a:xfrm>
                <a:custGeom>
                  <a:avLst/>
                  <a:gdLst>
                    <a:gd name="T0" fmla="*/ 17 w 18"/>
                    <a:gd name="T1" fmla="*/ 9 h 20"/>
                    <a:gd name="T2" fmla="*/ 7 w 18"/>
                    <a:gd name="T3" fmla="*/ 17 h 20"/>
                    <a:gd name="T4" fmla="*/ 7 w 18"/>
                    <a:gd name="T5" fmla="*/ 1 h 20"/>
                    <a:gd name="T6" fmla="*/ 7 w 18"/>
                    <a:gd name="T7" fmla="*/ 1 h 20"/>
                    <a:gd name="T8" fmla="*/ 17 w 18"/>
                    <a:gd name="T9" fmla="*/ 9 h 20"/>
                  </a:gdLst>
                  <a:ahLst/>
                  <a:cxnLst>
                    <a:cxn ang="0">
                      <a:pos x="T0" y="T1"/>
                    </a:cxn>
                    <a:cxn ang="0">
                      <a:pos x="T2" y="T3"/>
                    </a:cxn>
                    <a:cxn ang="0">
                      <a:pos x="T4" y="T5"/>
                    </a:cxn>
                    <a:cxn ang="0">
                      <a:pos x="T6" y="T7"/>
                    </a:cxn>
                    <a:cxn ang="0">
                      <a:pos x="T8" y="T9"/>
                    </a:cxn>
                  </a:cxnLst>
                  <a:rect l="0" t="0" r="r" b="b"/>
                  <a:pathLst>
                    <a:path w="18" h="20">
                      <a:moveTo>
                        <a:pt x="17" y="9"/>
                      </a:moveTo>
                      <a:cubicBezTo>
                        <a:pt x="18" y="16"/>
                        <a:pt x="12" y="20"/>
                        <a:pt x="7" y="17"/>
                      </a:cubicBezTo>
                      <a:cubicBezTo>
                        <a:pt x="0" y="12"/>
                        <a:pt x="0" y="2"/>
                        <a:pt x="7" y="1"/>
                      </a:cubicBezTo>
                      <a:cubicBezTo>
                        <a:pt x="7" y="1"/>
                        <a:pt x="7" y="1"/>
                        <a:pt x="7" y="1"/>
                      </a:cubicBezTo>
                      <a:cubicBezTo>
                        <a:pt x="13" y="0"/>
                        <a:pt x="16" y="6"/>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1" name="Freeform 595">
                  <a:extLst>
                    <a:ext uri="{FF2B5EF4-FFF2-40B4-BE49-F238E27FC236}">
                      <a16:creationId xmlns:a16="http://schemas.microsoft.com/office/drawing/2014/main" id="{F57F0FDE-887C-42F9-A5B9-02A0EB9FC4A8}"/>
                    </a:ext>
                  </a:extLst>
                </p:cNvPr>
                <p:cNvSpPr>
                  <a:spLocks/>
                </p:cNvSpPr>
                <p:nvPr/>
              </p:nvSpPr>
              <p:spPr bwMode="auto">
                <a:xfrm>
                  <a:off x="4808" y="1880"/>
                  <a:ext cx="26" cy="29"/>
                </a:xfrm>
                <a:custGeom>
                  <a:avLst/>
                  <a:gdLst>
                    <a:gd name="T0" fmla="*/ 17 w 18"/>
                    <a:gd name="T1" fmla="*/ 9 h 20"/>
                    <a:gd name="T2" fmla="*/ 6 w 18"/>
                    <a:gd name="T3" fmla="*/ 16 h 20"/>
                    <a:gd name="T4" fmla="*/ 6 w 18"/>
                    <a:gd name="T5" fmla="*/ 0 h 20"/>
                    <a:gd name="T6" fmla="*/ 7 w 18"/>
                    <a:gd name="T7" fmla="*/ 0 h 20"/>
                    <a:gd name="T8" fmla="*/ 17 w 18"/>
                    <a:gd name="T9" fmla="*/ 9 h 20"/>
                  </a:gdLst>
                  <a:ahLst/>
                  <a:cxnLst>
                    <a:cxn ang="0">
                      <a:pos x="T0" y="T1"/>
                    </a:cxn>
                    <a:cxn ang="0">
                      <a:pos x="T2" y="T3"/>
                    </a:cxn>
                    <a:cxn ang="0">
                      <a:pos x="T4" y="T5"/>
                    </a:cxn>
                    <a:cxn ang="0">
                      <a:pos x="T6" y="T7"/>
                    </a:cxn>
                    <a:cxn ang="0">
                      <a:pos x="T8" y="T9"/>
                    </a:cxn>
                  </a:cxnLst>
                  <a:rect l="0" t="0" r="r" b="b"/>
                  <a:pathLst>
                    <a:path w="18" h="20">
                      <a:moveTo>
                        <a:pt x="17" y="9"/>
                      </a:moveTo>
                      <a:cubicBezTo>
                        <a:pt x="18" y="16"/>
                        <a:pt x="12" y="20"/>
                        <a:pt x="6" y="16"/>
                      </a:cubicBezTo>
                      <a:cubicBezTo>
                        <a:pt x="0" y="12"/>
                        <a:pt x="0" y="2"/>
                        <a:pt x="6" y="0"/>
                      </a:cubicBezTo>
                      <a:cubicBezTo>
                        <a:pt x="7" y="0"/>
                        <a:pt x="7" y="0"/>
                        <a:pt x="7" y="0"/>
                      </a:cubicBezTo>
                      <a:cubicBezTo>
                        <a:pt x="13" y="0"/>
                        <a:pt x="16" y="5"/>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2" name="Freeform 596">
                  <a:extLst>
                    <a:ext uri="{FF2B5EF4-FFF2-40B4-BE49-F238E27FC236}">
                      <a16:creationId xmlns:a16="http://schemas.microsoft.com/office/drawing/2014/main" id="{52D72672-F95D-4DA5-AD1B-1D789945AF2D}"/>
                    </a:ext>
                  </a:extLst>
                </p:cNvPr>
                <p:cNvSpPr>
                  <a:spLocks/>
                </p:cNvSpPr>
                <p:nvPr/>
              </p:nvSpPr>
              <p:spPr bwMode="auto">
                <a:xfrm>
                  <a:off x="4767" y="1732"/>
                  <a:ext cx="25" cy="26"/>
                </a:xfrm>
                <a:custGeom>
                  <a:avLst/>
                  <a:gdLst>
                    <a:gd name="T0" fmla="*/ 15 w 17"/>
                    <a:gd name="T1" fmla="*/ 8 h 18"/>
                    <a:gd name="T2" fmla="*/ 7 w 17"/>
                    <a:gd name="T3" fmla="*/ 15 h 18"/>
                    <a:gd name="T4" fmla="*/ 5 w 17"/>
                    <a:gd name="T5" fmla="*/ 0 h 18"/>
                    <a:gd name="T6" fmla="*/ 6 w 17"/>
                    <a:gd name="T7" fmla="*/ 0 h 18"/>
                    <a:gd name="T8" fmla="*/ 15 w 17"/>
                    <a:gd name="T9" fmla="*/ 8 h 18"/>
                  </a:gdLst>
                  <a:ahLst/>
                  <a:cxnLst>
                    <a:cxn ang="0">
                      <a:pos x="T0" y="T1"/>
                    </a:cxn>
                    <a:cxn ang="0">
                      <a:pos x="T2" y="T3"/>
                    </a:cxn>
                    <a:cxn ang="0">
                      <a:pos x="T4" y="T5"/>
                    </a:cxn>
                    <a:cxn ang="0">
                      <a:pos x="T6" y="T7"/>
                    </a:cxn>
                    <a:cxn ang="0">
                      <a:pos x="T8" y="T9"/>
                    </a:cxn>
                  </a:cxnLst>
                  <a:rect l="0" t="0" r="r" b="b"/>
                  <a:pathLst>
                    <a:path w="17" h="18">
                      <a:moveTo>
                        <a:pt x="15" y="8"/>
                      </a:moveTo>
                      <a:cubicBezTo>
                        <a:pt x="17" y="14"/>
                        <a:pt x="12" y="18"/>
                        <a:pt x="7" y="15"/>
                      </a:cubicBezTo>
                      <a:cubicBezTo>
                        <a:pt x="1" y="11"/>
                        <a:pt x="0" y="1"/>
                        <a:pt x="5" y="0"/>
                      </a:cubicBezTo>
                      <a:cubicBezTo>
                        <a:pt x="6" y="0"/>
                        <a:pt x="6" y="0"/>
                        <a:pt x="6" y="0"/>
                      </a:cubicBezTo>
                      <a:cubicBezTo>
                        <a:pt x="11" y="0"/>
                        <a:pt x="15" y="4"/>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3" name="Freeform 597">
                  <a:extLst>
                    <a:ext uri="{FF2B5EF4-FFF2-40B4-BE49-F238E27FC236}">
                      <a16:creationId xmlns:a16="http://schemas.microsoft.com/office/drawing/2014/main" id="{D8178110-F9AA-4F50-B184-6AA1F7F212BF}"/>
                    </a:ext>
                  </a:extLst>
                </p:cNvPr>
                <p:cNvSpPr>
                  <a:spLocks/>
                </p:cNvSpPr>
                <p:nvPr/>
              </p:nvSpPr>
              <p:spPr bwMode="auto">
                <a:xfrm>
                  <a:off x="4782" y="1778"/>
                  <a:ext cx="26" cy="29"/>
                </a:xfrm>
                <a:custGeom>
                  <a:avLst/>
                  <a:gdLst>
                    <a:gd name="T0" fmla="*/ 16 w 18"/>
                    <a:gd name="T1" fmla="*/ 9 h 20"/>
                    <a:gd name="T2" fmla="*/ 6 w 18"/>
                    <a:gd name="T3" fmla="*/ 16 h 20"/>
                    <a:gd name="T4" fmla="*/ 6 w 18"/>
                    <a:gd name="T5" fmla="*/ 1 h 20"/>
                    <a:gd name="T6" fmla="*/ 7 w 18"/>
                    <a:gd name="T7" fmla="*/ 1 h 20"/>
                    <a:gd name="T8" fmla="*/ 16 w 18"/>
                    <a:gd name="T9" fmla="*/ 9 h 20"/>
                  </a:gdLst>
                  <a:ahLst/>
                  <a:cxnLst>
                    <a:cxn ang="0">
                      <a:pos x="T0" y="T1"/>
                    </a:cxn>
                    <a:cxn ang="0">
                      <a:pos x="T2" y="T3"/>
                    </a:cxn>
                    <a:cxn ang="0">
                      <a:pos x="T4" y="T5"/>
                    </a:cxn>
                    <a:cxn ang="0">
                      <a:pos x="T6" y="T7"/>
                    </a:cxn>
                    <a:cxn ang="0">
                      <a:pos x="T8" y="T9"/>
                    </a:cxn>
                  </a:cxnLst>
                  <a:rect l="0" t="0" r="r" b="b"/>
                  <a:pathLst>
                    <a:path w="18" h="20">
                      <a:moveTo>
                        <a:pt x="16" y="9"/>
                      </a:moveTo>
                      <a:cubicBezTo>
                        <a:pt x="18" y="16"/>
                        <a:pt x="12" y="20"/>
                        <a:pt x="6" y="16"/>
                      </a:cubicBezTo>
                      <a:cubicBezTo>
                        <a:pt x="0" y="12"/>
                        <a:pt x="0" y="2"/>
                        <a:pt x="6" y="1"/>
                      </a:cubicBezTo>
                      <a:cubicBezTo>
                        <a:pt x="6" y="1"/>
                        <a:pt x="6" y="1"/>
                        <a:pt x="7" y="1"/>
                      </a:cubicBezTo>
                      <a:cubicBezTo>
                        <a:pt x="12" y="0"/>
                        <a:pt x="15"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4" name="Freeform 598">
                  <a:extLst>
                    <a:ext uri="{FF2B5EF4-FFF2-40B4-BE49-F238E27FC236}">
                      <a16:creationId xmlns:a16="http://schemas.microsoft.com/office/drawing/2014/main" id="{470A6912-35F8-48E5-852D-FFC751F7D37C}"/>
                    </a:ext>
                  </a:extLst>
                </p:cNvPr>
                <p:cNvSpPr>
                  <a:spLocks/>
                </p:cNvSpPr>
                <p:nvPr/>
              </p:nvSpPr>
              <p:spPr bwMode="auto">
                <a:xfrm>
                  <a:off x="4734" y="1642"/>
                  <a:ext cx="23" cy="23"/>
                </a:xfrm>
                <a:custGeom>
                  <a:avLst/>
                  <a:gdLst>
                    <a:gd name="T0" fmla="*/ 15 w 16"/>
                    <a:gd name="T1" fmla="*/ 8 h 16"/>
                    <a:gd name="T2" fmla="*/ 8 w 16"/>
                    <a:gd name="T3" fmla="*/ 14 h 16"/>
                    <a:gd name="T4" fmla="*/ 5 w 16"/>
                    <a:gd name="T5" fmla="*/ 1 h 16"/>
                    <a:gd name="T6" fmla="*/ 6 w 16"/>
                    <a:gd name="T7" fmla="*/ 0 h 16"/>
                    <a:gd name="T8" fmla="*/ 15 w 16"/>
                    <a:gd name="T9" fmla="*/ 8 h 16"/>
                  </a:gdLst>
                  <a:ahLst/>
                  <a:cxnLst>
                    <a:cxn ang="0">
                      <a:pos x="T0" y="T1"/>
                    </a:cxn>
                    <a:cxn ang="0">
                      <a:pos x="T2" y="T3"/>
                    </a:cxn>
                    <a:cxn ang="0">
                      <a:pos x="T4" y="T5"/>
                    </a:cxn>
                    <a:cxn ang="0">
                      <a:pos x="T6" y="T7"/>
                    </a:cxn>
                    <a:cxn ang="0">
                      <a:pos x="T8" y="T9"/>
                    </a:cxn>
                  </a:cxnLst>
                  <a:rect l="0" t="0" r="r" b="b"/>
                  <a:pathLst>
                    <a:path w="16" h="16">
                      <a:moveTo>
                        <a:pt x="15" y="8"/>
                      </a:moveTo>
                      <a:cubicBezTo>
                        <a:pt x="16" y="13"/>
                        <a:pt x="13" y="16"/>
                        <a:pt x="8" y="14"/>
                      </a:cubicBezTo>
                      <a:cubicBezTo>
                        <a:pt x="3" y="12"/>
                        <a:pt x="0" y="2"/>
                        <a:pt x="5" y="1"/>
                      </a:cubicBezTo>
                      <a:cubicBezTo>
                        <a:pt x="5" y="0"/>
                        <a:pt x="5" y="0"/>
                        <a:pt x="6" y="0"/>
                      </a:cubicBezTo>
                      <a:cubicBezTo>
                        <a:pt x="10" y="0"/>
                        <a:pt x="14" y="4"/>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5" name="Freeform 599">
                  <a:extLst>
                    <a:ext uri="{FF2B5EF4-FFF2-40B4-BE49-F238E27FC236}">
                      <a16:creationId xmlns:a16="http://schemas.microsoft.com/office/drawing/2014/main" id="{79303003-7BE7-4736-8B6A-0BAE5CEFD10B}"/>
                    </a:ext>
                  </a:extLst>
                </p:cNvPr>
                <p:cNvSpPr>
                  <a:spLocks/>
                </p:cNvSpPr>
                <p:nvPr/>
              </p:nvSpPr>
              <p:spPr bwMode="auto">
                <a:xfrm>
                  <a:off x="4751" y="1685"/>
                  <a:ext cx="25" cy="26"/>
                </a:xfrm>
                <a:custGeom>
                  <a:avLst/>
                  <a:gdLst>
                    <a:gd name="T0" fmla="*/ 15 w 17"/>
                    <a:gd name="T1" fmla="*/ 8 h 18"/>
                    <a:gd name="T2" fmla="*/ 7 w 17"/>
                    <a:gd name="T3" fmla="*/ 15 h 18"/>
                    <a:gd name="T4" fmla="*/ 5 w 17"/>
                    <a:gd name="T5" fmla="*/ 0 h 18"/>
                    <a:gd name="T6" fmla="*/ 6 w 17"/>
                    <a:gd name="T7" fmla="*/ 0 h 18"/>
                    <a:gd name="T8" fmla="*/ 15 w 17"/>
                    <a:gd name="T9" fmla="*/ 8 h 18"/>
                  </a:gdLst>
                  <a:ahLst/>
                  <a:cxnLst>
                    <a:cxn ang="0">
                      <a:pos x="T0" y="T1"/>
                    </a:cxn>
                    <a:cxn ang="0">
                      <a:pos x="T2" y="T3"/>
                    </a:cxn>
                    <a:cxn ang="0">
                      <a:pos x="T4" y="T5"/>
                    </a:cxn>
                    <a:cxn ang="0">
                      <a:pos x="T6" y="T7"/>
                    </a:cxn>
                    <a:cxn ang="0">
                      <a:pos x="T8" y="T9"/>
                    </a:cxn>
                  </a:cxnLst>
                  <a:rect l="0" t="0" r="r" b="b"/>
                  <a:pathLst>
                    <a:path w="17" h="18">
                      <a:moveTo>
                        <a:pt x="15" y="8"/>
                      </a:moveTo>
                      <a:cubicBezTo>
                        <a:pt x="17" y="14"/>
                        <a:pt x="13" y="18"/>
                        <a:pt x="7" y="15"/>
                      </a:cubicBezTo>
                      <a:cubicBezTo>
                        <a:pt x="1" y="11"/>
                        <a:pt x="0" y="2"/>
                        <a:pt x="5" y="0"/>
                      </a:cubicBezTo>
                      <a:cubicBezTo>
                        <a:pt x="5" y="0"/>
                        <a:pt x="5" y="0"/>
                        <a:pt x="6" y="0"/>
                      </a:cubicBezTo>
                      <a:cubicBezTo>
                        <a:pt x="10" y="0"/>
                        <a:pt x="14"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6" name="Freeform 600">
                  <a:extLst>
                    <a:ext uri="{FF2B5EF4-FFF2-40B4-BE49-F238E27FC236}">
                      <a16:creationId xmlns:a16="http://schemas.microsoft.com/office/drawing/2014/main" id="{0D334B23-206E-4C44-B031-610483693321}"/>
                    </a:ext>
                  </a:extLst>
                </p:cNvPr>
                <p:cNvSpPr>
                  <a:spLocks/>
                </p:cNvSpPr>
                <p:nvPr/>
              </p:nvSpPr>
              <p:spPr bwMode="auto">
                <a:xfrm>
                  <a:off x="4818" y="1800"/>
                  <a:ext cx="27" cy="27"/>
                </a:xfrm>
                <a:custGeom>
                  <a:avLst/>
                  <a:gdLst>
                    <a:gd name="T0" fmla="*/ 17 w 19"/>
                    <a:gd name="T1" fmla="*/ 9 h 19"/>
                    <a:gd name="T2" fmla="*/ 8 w 19"/>
                    <a:gd name="T3" fmla="*/ 16 h 19"/>
                    <a:gd name="T4" fmla="*/ 7 w 19"/>
                    <a:gd name="T5" fmla="*/ 0 h 19"/>
                    <a:gd name="T6" fmla="*/ 7 w 19"/>
                    <a:gd name="T7" fmla="*/ 0 h 19"/>
                    <a:gd name="T8" fmla="*/ 17 w 19"/>
                    <a:gd name="T9" fmla="*/ 9 h 19"/>
                  </a:gdLst>
                  <a:ahLst/>
                  <a:cxnLst>
                    <a:cxn ang="0">
                      <a:pos x="T0" y="T1"/>
                    </a:cxn>
                    <a:cxn ang="0">
                      <a:pos x="T2" y="T3"/>
                    </a:cxn>
                    <a:cxn ang="0">
                      <a:pos x="T4" y="T5"/>
                    </a:cxn>
                    <a:cxn ang="0">
                      <a:pos x="T6" y="T7"/>
                    </a:cxn>
                    <a:cxn ang="0">
                      <a:pos x="T8" y="T9"/>
                    </a:cxn>
                  </a:cxnLst>
                  <a:rect l="0" t="0" r="r" b="b"/>
                  <a:pathLst>
                    <a:path w="19" h="19">
                      <a:moveTo>
                        <a:pt x="17" y="9"/>
                      </a:moveTo>
                      <a:cubicBezTo>
                        <a:pt x="19" y="15"/>
                        <a:pt x="14" y="19"/>
                        <a:pt x="8" y="16"/>
                      </a:cubicBezTo>
                      <a:cubicBezTo>
                        <a:pt x="2" y="12"/>
                        <a:pt x="0" y="2"/>
                        <a:pt x="7" y="0"/>
                      </a:cubicBezTo>
                      <a:cubicBezTo>
                        <a:pt x="7" y="0"/>
                        <a:pt x="7" y="0"/>
                        <a:pt x="7" y="0"/>
                      </a:cubicBezTo>
                      <a:cubicBezTo>
                        <a:pt x="13" y="0"/>
                        <a:pt x="16" y="5"/>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7" name="Freeform 601">
                  <a:extLst>
                    <a:ext uri="{FF2B5EF4-FFF2-40B4-BE49-F238E27FC236}">
                      <a16:creationId xmlns:a16="http://schemas.microsoft.com/office/drawing/2014/main" id="{430687D7-DE37-48FD-BECF-E5D8CCFDDD18}"/>
                    </a:ext>
                  </a:extLst>
                </p:cNvPr>
                <p:cNvSpPr>
                  <a:spLocks/>
                </p:cNvSpPr>
                <p:nvPr/>
              </p:nvSpPr>
              <p:spPr bwMode="auto">
                <a:xfrm>
                  <a:off x="4832" y="1849"/>
                  <a:ext cx="28" cy="31"/>
                </a:xfrm>
                <a:custGeom>
                  <a:avLst/>
                  <a:gdLst>
                    <a:gd name="T0" fmla="*/ 17 w 19"/>
                    <a:gd name="T1" fmla="*/ 10 h 21"/>
                    <a:gd name="T2" fmla="*/ 7 w 19"/>
                    <a:gd name="T3" fmla="*/ 17 h 21"/>
                    <a:gd name="T4" fmla="*/ 8 w 19"/>
                    <a:gd name="T5" fmla="*/ 1 h 21"/>
                    <a:gd name="T6" fmla="*/ 17 w 19"/>
                    <a:gd name="T7" fmla="*/ 10 h 21"/>
                  </a:gdLst>
                  <a:ahLst/>
                  <a:cxnLst>
                    <a:cxn ang="0">
                      <a:pos x="T0" y="T1"/>
                    </a:cxn>
                    <a:cxn ang="0">
                      <a:pos x="T2" y="T3"/>
                    </a:cxn>
                    <a:cxn ang="0">
                      <a:pos x="T4" y="T5"/>
                    </a:cxn>
                    <a:cxn ang="0">
                      <a:pos x="T6" y="T7"/>
                    </a:cxn>
                  </a:cxnLst>
                  <a:rect l="0" t="0" r="r" b="b"/>
                  <a:pathLst>
                    <a:path w="19" h="21">
                      <a:moveTo>
                        <a:pt x="17" y="10"/>
                      </a:moveTo>
                      <a:cubicBezTo>
                        <a:pt x="19" y="17"/>
                        <a:pt x="13" y="21"/>
                        <a:pt x="7" y="17"/>
                      </a:cubicBezTo>
                      <a:cubicBezTo>
                        <a:pt x="1" y="13"/>
                        <a:pt x="0" y="2"/>
                        <a:pt x="8" y="1"/>
                      </a:cubicBezTo>
                      <a:cubicBezTo>
                        <a:pt x="13" y="0"/>
                        <a:pt x="17" y="6"/>
                        <a:pt x="1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8" name="Freeform 602">
                  <a:extLst>
                    <a:ext uri="{FF2B5EF4-FFF2-40B4-BE49-F238E27FC236}">
                      <a16:creationId xmlns:a16="http://schemas.microsoft.com/office/drawing/2014/main" id="{66AD1BEE-BDB9-4553-B898-8A8DBA05391C}"/>
                    </a:ext>
                  </a:extLst>
                </p:cNvPr>
                <p:cNvSpPr>
                  <a:spLocks/>
                </p:cNvSpPr>
                <p:nvPr/>
              </p:nvSpPr>
              <p:spPr bwMode="auto">
                <a:xfrm>
                  <a:off x="4786" y="1706"/>
                  <a:ext cx="25" cy="24"/>
                </a:xfrm>
                <a:custGeom>
                  <a:avLst/>
                  <a:gdLst>
                    <a:gd name="T0" fmla="*/ 16 w 17"/>
                    <a:gd name="T1" fmla="*/ 8 h 17"/>
                    <a:gd name="T2" fmla="*/ 8 w 17"/>
                    <a:gd name="T3" fmla="*/ 14 h 17"/>
                    <a:gd name="T4" fmla="*/ 5 w 17"/>
                    <a:gd name="T5" fmla="*/ 0 h 17"/>
                    <a:gd name="T6" fmla="*/ 6 w 17"/>
                    <a:gd name="T7" fmla="*/ 0 h 17"/>
                    <a:gd name="T8" fmla="*/ 16 w 17"/>
                    <a:gd name="T9" fmla="*/ 8 h 17"/>
                  </a:gdLst>
                  <a:ahLst/>
                  <a:cxnLst>
                    <a:cxn ang="0">
                      <a:pos x="T0" y="T1"/>
                    </a:cxn>
                    <a:cxn ang="0">
                      <a:pos x="T2" y="T3"/>
                    </a:cxn>
                    <a:cxn ang="0">
                      <a:pos x="T4" y="T5"/>
                    </a:cxn>
                    <a:cxn ang="0">
                      <a:pos x="T6" y="T7"/>
                    </a:cxn>
                    <a:cxn ang="0">
                      <a:pos x="T8" y="T9"/>
                    </a:cxn>
                  </a:cxnLst>
                  <a:rect l="0" t="0" r="r" b="b"/>
                  <a:pathLst>
                    <a:path w="17" h="17">
                      <a:moveTo>
                        <a:pt x="16" y="8"/>
                      </a:moveTo>
                      <a:cubicBezTo>
                        <a:pt x="17" y="14"/>
                        <a:pt x="13" y="17"/>
                        <a:pt x="8" y="14"/>
                      </a:cubicBezTo>
                      <a:cubicBezTo>
                        <a:pt x="2" y="11"/>
                        <a:pt x="0" y="1"/>
                        <a:pt x="5" y="0"/>
                      </a:cubicBezTo>
                      <a:cubicBezTo>
                        <a:pt x="6" y="0"/>
                        <a:pt x="6" y="0"/>
                        <a:pt x="6" y="0"/>
                      </a:cubicBezTo>
                      <a:cubicBezTo>
                        <a:pt x="11" y="0"/>
                        <a:pt x="14" y="4"/>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9" name="Freeform 603">
                  <a:extLst>
                    <a:ext uri="{FF2B5EF4-FFF2-40B4-BE49-F238E27FC236}">
                      <a16:creationId xmlns:a16="http://schemas.microsoft.com/office/drawing/2014/main" id="{D057978D-DE6A-42BA-A3F7-625177C039D9}"/>
                    </a:ext>
                  </a:extLst>
                </p:cNvPr>
                <p:cNvSpPr>
                  <a:spLocks/>
                </p:cNvSpPr>
                <p:nvPr/>
              </p:nvSpPr>
              <p:spPr bwMode="auto">
                <a:xfrm>
                  <a:off x="4803" y="1752"/>
                  <a:ext cx="25" cy="26"/>
                </a:xfrm>
                <a:custGeom>
                  <a:avLst/>
                  <a:gdLst>
                    <a:gd name="T0" fmla="*/ 16 w 17"/>
                    <a:gd name="T1" fmla="*/ 8 h 18"/>
                    <a:gd name="T2" fmla="*/ 8 w 17"/>
                    <a:gd name="T3" fmla="*/ 15 h 18"/>
                    <a:gd name="T4" fmla="*/ 5 w 17"/>
                    <a:gd name="T5" fmla="*/ 0 h 18"/>
                    <a:gd name="T6" fmla="*/ 6 w 17"/>
                    <a:gd name="T7" fmla="*/ 0 h 18"/>
                    <a:gd name="T8" fmla="*/ 16 w 17"/>
                    <a:gd name="T9" fmla="*/ 8 h 18"/>
                  </a:gdLst>
                  <a:ahLst/>
                  <a:cxnLst>
                    <a:cxn ang="0">
                      <a:pos x="T0" y="T1"/>
                    </a:cxn>
                    <a:cxn ang="0">
                      <a:pos x="T2" y="T3"/>
                    </a:cxn>
                    <a:cxn ang="0">
                      <a:pos x="T4" y="T5"/>
                    </a:cxn>
                    <a:cxn ang="0">
                      <a:pos x="T6" y="T7"/>
                    </a:cxn>
                    <a:cxn ang="0">
                      <a:pos x="T8" y="T9"/>
                    </a:cxn>
                  </a:cxnLst>
                  <a:rect l="0" t="0" r="r" b="b"/>
                  <a:pathLst>
                    <a:path w="17" h="18">
                      <a:moveTo>
                        <a:pt x="16" y="8"/>
                      </a:moveTo>
                      <a:cubicBezTo>
                        <a:pt x="17" y="14"/>
                        <a:pt x="13" y="18"/>
                        <a:pt x="8" y="15"/>
                      </a:cubicBezTo>
                      <a:cubicBezTo>
                        <a:pt x="1" y="12"/>
                        <a:pt x="0" y="1"/>
                        <a:pt x="5" y="0"/>
                      </a:cubicBezTo>
                      <a:cubicBezTo>
                        <a:pt x="6" y="0"/>
                        <a:pt x="6" y="0"/>
                        <a:pt x="6" y="0"/>
                      </a:cubicBezTo>
                      <a:cubicBezTo>
                        <a:pt x="11" y="0"/>
                        <a:pt x="15" y="4"/>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0" name="Freeform 604">
                  <a:extLst>
                    <a:ext uri="{FF2B5EF4-FFF2-40B4-BE49-F238E27FC236}">
                      <a16:creationId xmlns:a16="http://schemas.microsoft.com/office/drawing/2014/main" id="{8EBAF4C2-9B0A-4ACE-9F8E-AB035B63B303}"/>
                    </a:ext>
                  </a:extLst>
                </p:cNvPr>
                <p:cNvSpPr>
                  <a:spLocks/>
                </p:cNvSpPr>
                <p:nvPr/>
              </p:nvSpPr>
              <p:spPr bwMode="auto">
                <a:xfrm>
                  <a:off x="4748" y="1619"/>
                  <a:ext cx="25" cy="23"/>
                </a:xfrm>
                <a:custGeom>
                  <a:avLst/>
                  <a:gdLst>
                    <a:gd name="T0" fmla="*/ 15 w 17"/>
                    <a:gd name="T1" fmla="*/ 7 h 16"/>
                    <a:gd name="T2" fmla="*/ 9 w 17"/>
                    <a:gd name="T3" fmla="*/ 14 h 16"/>
                    <a:gd name="T4" fmla="*/ 4 w 17"/>
                    <a:gd name="T5" fmla="*/ 0 h 16"/>
                    <a:gd name="T6" fmla="*/ 5 w 17"/>
                    <a:gd name="T7" fmla="*/ 0 h 16"/>
                    <a:gd name="T8" fmla="*/ 15 w 17"/>
                    <a:gd name="T9" fmla="*/ 7 h 16"/>
                  </a:gdLst>
                  <a:ahLst/>
                  <a:cxnLst>
                    <a:cxn ang="0">
                      <a:pos x="T0" y="T1"/>
                    </a:cxn>
                    <a:cxn ang="0">
                      <a:pos x="T2" y="T3"/>
                    </a:cxn>
                    <a:cxn ang="0">
                      <a:pos x="T4" y="T5"/>
                    </a:cxn>
                    <a:cxn ang="0">
                      <a:pos x="T6" y="T7"/>
                    </a:cxn>
                    <a:cxn ang="0">
                      <a:pos x="T8" y="T9"/>
                    </a:cxn>
                  </a:cxnLst>
                  <a:rect l="0" t="0" r="r" b="b"/>
                  <a:pathLst>
                    <a:path w="17" h="16">
                      <a:moveTo>
                        <a:pt x="15" y="7"/>
                      </a:moveTo>
                      <a:cubicBezTo>
                        <a:pt x="17" y="12"/>
                        <a:pt x="14" y="16"/>
                        <a:pt x="9" y="14"/>
                      </a:cubicBezTo>
                      <a:cubicBezTo>
                        <a:pt x="3" y="11"/>
                        <a:pt x="0" y="2"/>
                        <a:pt x="4" y="0"/>
                      </a:cubicBezTo>
                      <a:cubicBezTo>
                        <a:pt x="5" y="0"/>
                        <a:pt x="5" y="0"/>
                        <a:pt x="5" y="0"/>
                      </a:cubicBezTo>
                      <a:cubicBezTo>
                        <a:pt x="10" y="0"/>
                        <a:pt x="13" y="4"/>
                        <a:pt x="1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1" name="Freeform 605">
                  <a:extLst>
                    <a:ext uri="{FF2B5EF4-FFF2-40B4-BE49-F238E27FC236}">
                      <a16:creationId xmlns:a16="http://schemas.microsoft.com/office/drawing/2014/main" id="{0FD34C6E-E867-4328-8EC2-9343C1CCD58A}"/>
                    </a:ext>
                  </a:extLst>
                </p:cNvPr>
                <p:cNvSpPr>
                  <a:spLocks/>
                </p:cNvSpPr>
                <p:nvPr/>
              </p:nvSpPr>
              <p:spPr bwMode="auto">
                <a:xfrm>
                  <a:off x="4767" y="1661"/>
                  <a:ext cx="25" cy="24"/>
                </a:xfrm>
                <a:custGeom>
                  <a:avLst/>
                  <a:gdLst>
                    <a:gd name="T0" fmla="*/ 15 w 17"/>
                    <a:gd name="T1" fmla="*/ 8 h 17"/>
                    <a:gd name="T2" fmla="*/ 9 w 17"/>
                    <a:gd name="T3" fmla="*/ 15 h 17"/>
                    <a:gd name="T4" fmla="*/ 5 w 17"/>
                    <a:gd name="T5" fmla="*/ 0 h 17"/>
                    <a:gd name="T6" fmla="*/ 6 w 17"/>
                    <a:gd name="T7" fmla="*/ 0 h 17"/>
                    <a:gd name="T8" fmla="*/ 15 w 17"/>
                    <a:gd name="T9" fmla="*/ 8 h 17"/>
                  </a:gdLst>
                  <a:ahLst/>
                  <a:cxnLst>
                    <a:cxn ang="0">
                      <a:pos x="T0" y="T1"/>
                    </a:cxn>
                    <a:cxn ang="0">
                      <a:pos x="T2" y="T3"/>
                    </a:cxn>
                    <a:cxn ang="0">
                      <a:pos x="T4" y="T5"/>
                    </a:cxn>
                    <a:cxn ang="0">
                      <a:pos x="T6" y="T7"/>
                    </a:cxn>
                    <a:cxn ang="0">
                      <a:pos x="T8" y="T9"/>
                    </a:cxn>
                  </a:cxnLst>
                  <a:rect l="0" t="0" r="r" b="b"/>
                  <a:pathLst>
                    <a:path w="17" h="17">
                      <a:moveTo>
                        <a:pt x="15" y="8"/>
                      </a:moveTo>
                      <a:cubicBezTo>
                        <a:pt x="17" y="13"/>
                        <a:pt x="14" y="17"/>
                        <a:pt x="9" y="15"/>
                      </a:cubicBezTo>
                      <a:cubicBezTo>
                        <a:pt x="3" y="12"/>
                        <a:pt x="0" y="2"/>
                        <a:pt x="5" y="0"/>
                      </a:cubicBezTo>
                      <a:cubicBezTo>
                        <a:pt x="5" y="0"/>
                        <a:pt x="6" y="0"/>
                        <a:pt x="6" y="0"/>
                      </a:cubicBezTo>
                      <a:cubicBezTo>
                        <a:pt x="11" y="0"/>
                        <a:pt x="14" y="4"/>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2" name="Freeform 606">
                  <a:extLst>
                    <a:ext uri="{FF2B5EF4-FFF2-40B4-BE49-F238E27FC236}">
                      <a16:creationId xmlns:a16="http://schemas.microsoft.com/office/drawing/2014/main" id="{C1EFE89D-70DC-4A4A-9DC8-2560F91FF1D0}"/>
                    </a:ext>
                  </a:extLst>
                </p:cNvPr>
                <p:cNvSpPr>
                  <a:spLocks/>
                </p:cNvSpPr>
                <p:nvPr/>
              </p:nvSpPr>
              <p:spPr bwMode="auto">
                <a:xfrm>
                  <a:off x="4420" y="1441"/>
                  <a:ext cx="15" cy="14"/>
                </a:xfrm>
                <a:custGeom>
                  <a:avLst/>
                  <a:gdLst>
                    <a:gd name="T0" fmla="*/ 7 w 10"/>
                    <a:gd name="T1" fmla="*/ 5 h 10"/>
                    <a:gd name="T2" fmla="*/ 0 w 10"/>
                    <a:gd name="T3" fmla="*/ 8 h 10"/>
                    <a:gd name="T4" fmla="*/ 8 w 10"/>
                    <a:gd name="T5" fmla="*/ 0 h 10"/>
                    <a:gd name="T6" fmla="*/ 7 w 10"/>
                    <a:gd name="T7" fmla="*/ 5 h 10"/>
                  </a:gdLst>
                  <a:ahLst/>
                  <a:cxnLst>
                    <a:cxn ang="0">
                      <a:pos x="T0" y="T1"/>
                    </a:cxn>
                    <a:cxn ang="0">
                      <a:pos x="T2" y="T3"/>
                    </a:cxn>
                    <a:cxn ang="0">
                      <a:pos x="T4" y="T5"/>
                    </a:cxn>
                    <a:cxn ang="0">
                      <a:pos x="T6" y="T7"/>
                    </a:cxn>
                  </a:cxnLst>
                  <a:rect l="0" t="0" r="r" b="b"/>
                  <a:pathLst>
                    <a:path w="10" h="10">
                      <a:moveTo>
                        <a:pt x="7" y="5"/>
                      </a:moveTo>
                      <a:cubicBezTo>
                        <a:pt x="5" y="9"/>
                        <a:pt x="1" y="10"/>
                        <a:pt x="0" y="8"/>
                      </a:cubicBezTo>
                      <a:cubicBezTo>
                        <a:pt x="0" y="6"/>
                        <a:pt x="4" y="0"/>
                        <a:pt x="8" y="0"/>
                      </a:cubicBezTo>
                      <a:cubicBezTo>
                        <a:pt x="10" y="0"/>
                        <a:pt x="9" y="3"/>
                        <a:pt x="7"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492" name="Group 808">
                <a:extLst>
                  <a:ext uri="{FF2B5EF4-FFF2-40B4-BE49-F238E27FC236}">
                    <a16:creationId xmlns:a16="http://schemas.microsoft.com/office/drawing/2014/main" id="{2C3F3079-4524-4B45-A804-4748EED8B6F3}"/>
                  </a:ext>
                </a:extLst>
              </p:cNvPr>
              <p:cNvGrpSpPr>
                <a:grpSpLocks/>
              </p:cNvGrpSpPr>
              <p:nvPr/>
            </p:nvGrpSpPr>
            <p:grpSpPr bwMode="auto">
              <a:xfrm>
                <a:off x="7011988" y="2408238"/>
                <a:ext cx="1439863" cy="1868488"/>
                <a:chOff x="4417" y="1517"/>
                <a:chExt cx="907" cy="1177"/>
              </a:xfrm>
              <a:grpFill/>
            </p:grpSpPr>
            <p:sp>
              <p:nvSpPr>
                <p:cNvPr id="493" name="Freeform 608">
                  <a:extLst>
                    <a:ext uri="{FF2B5EF4-FFF2-40B4-BE49-F238E27FC236}">
                      <a16:creationId xmlns:a16="http://schemas.microsoft.com/office/drawing/2014/main" id="{63042771-E2C8-4571-87F4-4A6FF8C79751}"/>
                    </a:ext>
                  </a:extLst>
                </p:cNvPr>
                <p:cNvSpPr>
                  <a:spLocks/>
                </p:cNvSpPr>
                <p:nvPr/>
              </p:nvSpPr>
              <p:spPr bwMode="auto">
                <a:xfrm>
                  <a:off x="4417" y="1593"/>
                  <a:ext cx="21" cy="23"/>
                </a:xfrm>
                <a:custGeom>
                  <a:avLst/>
                  <a:gdLst>
                    <a:gd name="T0" fmla="*/ 13 w 14"/>
                    <a:gd name="T1" fmla="*/ 8 h 16"/>
                    <a:gd name="T2" fmla="*/ 3 w 14"/>
                    <a:gd name="T3" fmla="*/ 12 h 16"/>
                    <a:gd name="T4" fmla="*/ 9 w 14"/>
                    <a:gd name="T5" fmla="*/ 0 h 16"/>
                    <a:gd name="T6" fmla="*/ 13 w 14"/>
                    <a:gd name="T7" fmla="*/ 8 h 16"/>
                  </a:gdLst>
                  <a:ahLst/>
                  <a:cxnLst>
                    <a:cxn ang="0">
                      <a:pos x="T0" y="T1"/>
                    </a:cxn>
                    <a:cxn ang="0">
                      <a:pos x="T2" y="T3"/>
                    </a:cxn>
                    <a:cxn ang="0">
                      <a:pos x="T4" y="T5"/>
                    </a:cxn>
                    <a:cxn ang="0">
                      <a:pos x="T6" y="T7"/>
                    </a:cxn>
                  </a:cxnLst>
                  <a:rect l="0" t="0" r="r" b="b"/>
                  <a:pathLst>
                    <a:path w="14" h="16">
                      <a:moveTo>
                        <a:pt x="13" y="8"/>
                      </a:moveTo>
                      <a:cubicBezTo>
                        <a:pt x="12" y="14"/>
                        <a:pt x="5" y="16"/>
                        <a:pt x="3" y="12"/>
                      </a:cubicBezTo>
                      <a:cubicBezTo>
                        <a:pt x="0" y="8"/>
                        <a:pt x="3" y="0"/>
                        <a:pt x="9" y="0"/>
                      </a:cubicBezTo>
                      <a:cubicBezTo>
                        <a:pt x="13" y="0"/>
                        <a:pt x="14" y="5"/>
                        <a:pt x="1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4" name="Freeform 609">
                  <a:extLst>
                    <a:ext uri="{FF2B5EF4-FFF2-40B4-BE49-F238E27FC236}">
                      <a16:creationId xmlns:a16="http://schemas.microsoft.com/office/drawing/2014/main" id="{29FDD038-DE49-4229-A824-64A0DF3CE3E0}"/>
                    </a:ext>
                  </a:extLst>
                </p:cNvPr>
                <p:cNvSpPr>
                  <a:spLocks/>
                </p:cNvSpPr>
                <p:nvPr/>
              </p:nvSpPr>
              <p:spPr bwMode="auto">
                <a:xfrm>
                  <a:off x="4449" y="1574"/>
                  <a:ext cx="20" cy="22"/>
                </a:xfrm>
                <a:custGeom>
                  <a:avLst/>
                  <a:gdLst>
                    <a:gd name="T0" fmla="*/ 13 w 14"/>
                    <a:gd name="T1" fmla="*/ 7 h 15"/>
                    <a:gd name="T2" fmla="*/ 3 w 14"/>
                    <a:gd name="T3" fmla="*/ 11 h 15"/>
                    <a:gd name="T4" fmla="*/ 8 w 14"/>
                    <a:gd name="T5" fmla="*/ 0 h 15"/>
                    <a:gd name="T6" fmla="*/ 13 w 14"/>
                    <a:gd name="T7" fmla="*/ 7 h 15"/>
                  </a:gdLst>
                  <a:ahLst/>
                  <a:cxnLst>
                    <a:cxn ang="0">
                      <a:pos x="T0" y="T1"/>
                    </a:cxn>
                    <a:cxn ang="0">
                      <a:pos x="T2" y="T3"/>
                    </a:cxn>
                    <a:cxn ang="0">
                      <a:pos x="T4" y="T5"/>
                    </a:cxn>
                    <a:cxn ang="0">
                      <a:pos x="T6" y="T7"/>
                    </a:cxn>
                  </a:cxnLst>
                  <a:rect l="0" t="0" r="r" b="b"/>
                  <a:pathLst>
                    <a:path w="14" h="15">
                      <a:moveTo>
                        <a:pt x="13" y="7"/>
                      </a:moveTo>
                      <a:cubicBezTo>
                        <a:pt x="12" y="13"/>
                        <a:pt x="6" y="15"/>
                        <a:pt x="3" y="11"/>
                      </a:cubicBezTo>
                      <a:cubicBezTo>
                        <a:pt x="0" y="7"/>
                        <a:pt x="3" y="0"/>
                        <a:pt x="8" y="0"/>
                      </a:cubicBezTo>
                      <a:cubicBezTo>
                        <a:pt x="13" y="0"/>
                        <a:pt x="14"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5" name="Freeform 610">
                  <a:extLst>
                    <a:ext uri="{FF2B5EF4-FFF2-40B4-BE49-F238E27FC236}">
                      <a16:creationId xmlns:a16="http://schemas.microsoft.com/office/drawing/2014/main" id="{E0611615-9EA4-40D6-942C-53845C3D1A76}"/>
                    </a:ext>
                  </a:extLst>
                </p:cNvPr>
                <p:cNvSpPr>
                  <a:spLocks/>
                </p:cNvSpPr>
                <p:nvPr/>
              </p:nvSpPr>
              <p:spPr bwMode="auto">
                <a:xfrm>
                  <a:off x="4443" y="1613"/>
                  <a:ext cx="22" cy="25"/>
                </a:xfrm>
                <a:custGeom>
                  <a:avLst/>
                  <a:gdLst>
                    <a:gd name="T0" fmla="*/ 14 w 15"/>
                    <a:gd name="T1" fmla="*/ 8 h 17"/>
                    <a:gd name="T2" fmla="*/ 3 w 15"/>
                    <a:gd name="T3" fmla="*/ 12 h 17"/>
                    <a:gd name="T4" fmla="*/ 9 w 15"/>
                    <a:gd name="T5" fmla="*/ 0 h 17"/>
                    <a:gd name="T6" fmla="*/ 14 w 15"/>
                    <a:gd name="T7" fmla="*/ 8 h 17"/>
                  </a:gdLst>
                  <a:ahLst/>
                  <a:cxnLst>
                    <a:cxn ang="0">
                      <a:pos x="T0" y="T1"/>
                    </a:cxn>
                    <a:cxn ang="0">
                      <a:pos x="T2" y="T3"/>
                    </a:cxn>
                    <a:cxn ang="0">
                      <a:pos x="T4" y="T5"/>
                    </a:cxn>
                    <a:cxn ang="0">
                      <a:pos x="T6" y="T7"/>
                    </a:cxn>
                  </a:cxnLst>
                  <a:rect l="0" t="0" r="r" b="b"/>
                  <a:pathLst>
                    <a:path w="15" h="17">
                      <a:moveTo>
                        <a:pt x="14" y="8"/>
                      </a:moveTo>
                      <a:cubicBezTo>
                        <a:pt x="13" y="14"/>
                        <a:pt x="6" y="17"/>
                        <a:pt x="3" y="12"/>
                      </a:cubicBezTo>
                      <a:cubicBezTo>
                        <a:pt x="0" y="8"/>
                        <a:pt x="3" y="1"/>
                        <a:pt x="9" y="0"/>
                      </a:cubicBezTo>
                      <a:cubicBezTo>
                        <a:pt x="14" y="1"/>
                        <a:pt x="15" y="5"/>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6" name="Freeform 611">
                  <a:extLst>
                    <a:ext uri="{FF2B5EF4-FFF2-40B4-BE49-F238E27FC236}">
                      <a16:creationId xmlns:a16="http://schemas.microsoft.com/office/drawing/2014/main" id="{61C55E50-900B-4C43-AF48-5CDB6430301F}"/>
                    </a:ext>
                  </a:extLst>
                </p:cNvPr>
                <p:cNvSpPr>
                  <a:spLocks/>
                </p:cNvSpPr>
                <p:nvPr/>
              </p:nvSpPr>
              <p:spPr bwMode="auto">
                <a:xfrm>
                  <a:off x="4477" y="1555"/>
                  <a:ext cx="17" cy="22"/>
                </a:xfrm>
                <a:custGeom>
                  <a:avLst/>
                  <a:gdLst>
                    <a:gd name="T0" fmla="*/ 12 w 12"/>
                    <a:gd name="T1" fmla="*/ 7 h 15"/>
                    <a:gd name="T2" fmla="*/ 2 w 12"/>
                    <a:gd name="T3" fmla="*/ 11 h 15"/>
                    <a:gd name="T4" fmla="*/ 7 w 12"/>
                    <a:gd name="T5" fmla="*/ 0 h 15"/>
                    <a:gd name="T6" fmla="*/ 12 w 12"/>
                    <a:gd name="T7" fmla="*/ 7 h 15"/>
                  </a:gdLst>
                  <a:ahLst/>
                  <a:cxnLst>
                    <a:cxn ang="0">
                      <a:pos x="T0" y="T1"/>
                    </a:cxn>
                    <a:cxn ang="0">
                      <a:pos x="T2" y="T3"/>
                    </a:cxn>
                    <a:cxn ang="0">
                      <a:pos x="T4" y="T5"/>
                    </a:cxn>
                    <a:cxn ang="0">
                      <a:pos x="T6" y="T7"/>
                    </a:cxn>
                  </a:cxnLst>
                  <a:rect l="0" t="0" r="r" b="b"/>
                  <a:pathLst>
                    <a:path w="12" h="15">
                      <a:moveTo>
                        <a:pt x="12" y="7"/>
                      </a:moveTo>
                      <a:cubicBezTo>
                        <a:pt x="11" y="12"/>
                        <a:pt x="5" y="15"/>
                        <a:pt x="2" y="11"/>
                      </a:cubicBezTo>
                      <a:cubicBezTo>
                        <a:pt x="0" y="7"/>
                        <a:pt x="2" y="0"/>
                        <a:pt x="7" y="0"/>
                      </a:cubicBezTo>
                      <a:cubicBezTo>
                        <a:pt x="11" y="0"/>
                        <a:pt x="12" y="4"/>
                        <a:pt x="12"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7" name="Freeform 612">
                  <a:extLst>
                    <a:ext uri="{FF2B5EF4-FFF2-40B4-BE49-F238E27FC236}">
                      <a16:creationId xmlns:a16="http://schemas.microsoft.com/office/drawing/2014/main" id="{49A68753-9F25-4F15-920D-3E4420791F01}"/>
                    </a:ext>
                  </a:extLst>
                </p:cNvPr>
                <p:cNvSpPr>
                  <a:spLocks/>
                </p:cNvSpPr>
                <p:nvPr/>
              </p:nvSpPr>
              <p:spPr bwMode="auto">
                <a:xfrm>
                  <a:off x="4472" y="1593"/>
                  <a:ext cx="20" cy="23"/>
                </a:xfrm>
                <a:custGeom>
                  <a:avLst/>
                  <a:gdLst>
                    <a:gd name="T0" fmla="*/ 14 w 14"/>
                    <a:gd name="T1" fmla="*/ 8 h 16"/>
                    <a:gd name="T2" fmla="*/ 3 w 14"/>
                    <a:gd name="T3" fmla="*/ 12 h 16"/>
                    <a:gd name="T4" fmla="*/ 8 w 14"/>
                    <a:gd name="T5" fmla="*/ 0 h 16"/>
                    <a:gd name="T6" fmla="*/ 14 w 14"/>
                    <a:gd name="T7" fmla="*/ 8 h 16"/>
                  </a:gdLst>
                  <a:ahLst/>
                  <a:cxnLst>
                    <a:cxn ang="0">
                      <a:pos x="T0" y="T1"/>
                    </a:cxn>
                    <a:cxn ang="0">
                      <a:pos x="T2" y="T3"/>
                    </a:cxn>
                    <a:cxn ang="0">
                      <a:pos x="T4" y="T5"/>
                    </a:cxn>
                    <a:cxn ang="0">
                      <a:pos x="T6" y="T7"/>
                    </a:cxn>
                  </a:cxnLst>
                  <a:rect l="0" t="0" r="r" b="b"/>
                  <a:pathLst>
                    <a:path w="14" h="16">
                      <a:moveTo>
                        <a:pt x="14" y="8"/>
                      </a:moveTo>
                      <a:cubicBezTo>
                        <a:pt x="13" y="14"/>
                        <a:pt x="6" y="16"/>
                        <a:pt x="3" y="12"/>
                      </a:cubicBezTo>
                      <a:cubicBezTo>
                        <a:pt x="0" y="8"/>
                        <a:pt x="2" y="1"/>
                        <a:pt x="8" y="0"/>
                      </a:cubicBezTo>
                      <a:cubicBezTo>
                        <a:pt x="13" y="1"/>
                        <a:pt x="14" y="5"/>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8" name="Freeform 613">
                  <a:extLst>
                    <a:ext uri="{FF2B5EF4-FFF2-40B4-BE49-F238E27FC236}">
                      <a16:creationId xmlns:a16="http://schemas.microsoft.com/office/drawing/2014/main" id="{2BDC011E-7667-432C-90D7-9BC331392A84}"/>
                    </a:ext>
                  </a:extLst>
                </p:cNvPr>
                <p:cNvSpPr>
                  <a:spLocks/>
                </p:cNvSpPr>
                <p:nvPr/>
              </p:nvSpPr>
              <p:spPr bwMode="auto">
                <a:xfrm>
                  <a:off x="4503" y="1574"/>
                  <a:ext cx="18" cy="22"/>
                </a:xfrm>
                <a:custGeom>
                  <a:avLst/>
                  <a:gdLst>
                    <a:gd name="T0" fmla="*/ 13 w 13"/>
                    <a:gd name="T1" fmla="*/ 7 h 15"/>
                    <a:gd name="T2" fmla="*/ 3 w 13"/>
                    <a:gd name="T3" fmla="*/ 11 h 15"/>
                    <a:gd name="T4" fmla="*/ 7 w 13"/>
                    <a:gd name="T5" fmla="*/ 0 h 15"/>
                    <a:gd name="T6" fmla="*/ 13 w 13"/>
                    <a:gd name="T7" fmla="*/ 7 h 15"/>
                  </a:gdLst>
                  <a:ahLst/>
                  <a:cxnLst>
                    <a:cxn ang="0">
                      <a:pos x="T0" y="T1"/>
                    </a:cxn>
                    <a:cxn ang="0">
                      <a:pos x="T2" y="T3"/>
                    </a:cxn>
                    <a:cxn ang="0">
                      <a:pos x="T4" y="T5"/>
                    </a:cxn>
                    <a:cxn ang="0">
                      <a:pos x="T6" y="T7"/>
                    </a:cxn>
                  </a:cxnLst>
                  <a:rect l="0" t="0" r="r" b="b"/>
                  <a:pathLst>
                    <a:path w="13" h="15">
                      <a:moveTo>
                        <a:pt x="13" y="7"/>
                      </a:moveTo>
                      <a:cubicBezTo>
                        <a:pt x="12" y="13"/>
                        <a:pt x="6" y="15"/>
                        <a:pt x="3" y="11"/>
                      </a:cubicBezTo>
                      <a:cubicBezTo>
                        <a:pt x="0" y="7"/>
                        <a:pt x="2" y="0"/>
                        <a:pt x="7" y="0"/>
                      </a:cubicBezTo>
                      <a:cubicBezTo>
                        <a:pt x="11" y="0"/>
                        <a:pt x="13"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99" name="Freeform 614">
                  <a:extLst>
                    <a:ext uri="{FF2B5EF4-FFF2-40B4-BE49-F238E27FC236}">
                      <a16:creationId xmlns:a16="http://schemas.microsoft.com/office/drawing/2014/main" id="{8C8ED558-C7EB-4683-8BD9-1D7E66329A81}"/>
                    </a:ext>
                  </a:extLst>
                </p:cNvPr>
                <p:cNvSpPr>
                  <a:spLocks/>
                </p:cNvSpPr>
                <p:nvPr/>
              </p:nvSpPr>
              <p:spPr bwMode="auto">
                <a:xfrm>
                  <a:off x="4503" y="1536"/>
                  <a:ext cx="17" cy="20"/>
                </a:xfrm>
                <a:custGeom>
                  <a:avLst/>
                  <a:gdLst>
                    <a:gd name="T0" fmla="*/ 12 w 12"/>
                    <a:gd name="T1" fmla="*/ 7 h 14"/>
                    <a:gd name="T2" fmla="*/ 3 w 12"/>
                    <a:gd name="T3" fmla="*/ 11 h 14"/>
                    <a:gd name="T4" fmla="*/ 7 w 12"/>
                    <a:gd name="T5" fmla="*/ 0 h 14"/>
                    <a:gd name="T6" fmla="*/ 12 w 12"/>
                    <a:gd name="T7" fmla="*/ 7 h 14"/>
                  </a:gdLst>
                  <a:ahLst/>
                  <a:cxnLst>
                    <a:cxn ang="0">
                      <a:pos x="T0" y="T1"/>
                    </a:cxn>
                    <a:cxn ang="0">
                      <a:pos x="T2" y="T3"/>
                    </a:cxn>
                    <a:cxn ang="0">
                      <a:pos x="T4" y="T5"/>
                    </a:cxn>
                    <a:cxn ang="0">
                      <a:pos x="T6" y="T7"/>
                    </a:cxn>
                  </a:cxnLst>
                  <a:rect l="0" t="0" r="r" b="b"/>
                  <a:pathLst>
                    <a:path w="12" h="14">
                      <a:moveTo>
                        <a:pt x="12" y="7"/>
                      </a:moveTo>
                      <a:cubicBezTo>
                        <a:pt x="12" y="12"/>
                        <a:pt x="6" y="14"/>
                        <a:pt x="3" y="11"/>
                      </a:cubicBezTo>
                      <a:cubicBezTo>
                        <a:pt x="0" y="7"/>
                        <a:pt x="2" y="0"/>
                        <a:pt x="7" y="0"/>
                      </a:cubicBezTo>
                      <a:cubicBezTo>
                        <a:pt x="11" y="0"/>
                        <a:pt x="12" y="4"/>
                        <a:pt x="12"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0" name="Freeform 615">
                  <a:extLst>
                    <a:ext uri="{FF2B5EF4-FFF2-40B4-BE49-F238E27FC236}">
                      <a16:creationId xmlns:a16="http://schemas.microsoft.com/office/drawing/2014/main" id="{62393B17-F6D2-41D5-BDA4-E7C04DCA5E51}"/>
                    </a:ext>
                  </a:extLst>
                </p:cNvPr>
                <p:cNvSpPr>
                  <a:spLocks/>
                </p:cNvSpPr>
                <p:nvPr/>
              </p:nvSpPr>
              <p:spPr bwMode="auto">
                <a:xfrm>
                  <a:off x="4526" y="1554"/>
                  <a:ext cx="17" cy="21"/>
                </a:xfrm>
                <a:custGeom>
                  <a:avLst/>
                  <a:gdLst>
                    <a:gd name="T0" fmla="*/ 12 w 12"/>
                    <a:gd name="T1" fmla="*/ 7 h 15"/>
                    <a:gd name="T2" fmla="*/ 4 w 12"/>
                    <a:gd name="T3" fmla="*/ 12 h 15"/>
                    <a:gd name="T4" fmla="*/ 6 w 12"/>
                    <a:gd name="T5" fmla="*/ 0 h 15"/>
                    <a:gd name="T6" fmla="*/ 12 w 12"/>
                    <a:gd name="T7" fmla="*/ 7 h 15"/>
                  </a:gdLst>
                  <a:ahLst/>
                  <a:cxnLst>
                    <a:cxn ang="0">
                      <a:pos x="T0" y="T1"/>
                    </a:cxn>
                    <a:cxn ang="0">
                      <a:pos x="T2" y="T3"/>
                    </a:cxn>
                    <a:cxn ang="0">
                      <a:pos x="T4" y="T5"/>
                    </a:cxn>
                    <a:cxn ang="0">
                      <a:pos x="T6" y="T7"/>
                    </a:cxn>
                  </a:cxnLst>
                  <a:rect l="0" t="0" r="r" b="b"/>
                  <a:pathLst>
                    <a:path w="12" h="15">
                      <a:moveTo>
                        <a:pt x="12" y="7"/>
                      </a:moveTo>
                      <a:cubicBezTo>
                        <a:pt x="12" y="12"/>
                        <a:pt x="7" y="15"/>
                        <a:pt x="4" y="12"/>
                      </a:cubicBezTo>
                      <a:cubicBezTo>
                        <a:pt x="0" y="8"/>
                        <a:pt x="1" y="1"/>
                        <a:pt x="6" y="0"/>
                      </a:cubicBezTo>
                      <a:cubicBezTo>
                        <a:pt x="10" y="0"/>
                        <a:pt x="12" y="4"/>
                        <a:pt x="12"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1" name="Freeform 616">
                  <a:extLst>
                    <a:ext uri="{FF2B5EF4-FFF2-40B4-BE49-F238E27FC236}">
                      <a16:creationId xmlns:a16="http://schemas.microsoft.com/office/drawing/2014/main" id="{B8EBA6AE-3BB6-4487-82C6-35BE850DDC6D}"/>
                    </a:ext>
                  </a:extLst>
                </p:cNvPr>
                <p:cNvSpPr>
                  <a:spLocks/>
                </p:cNvSpPr>
                <p:nvPr/>
              </p:nvSpPr>
              <p:spPr bwMode="auto">
                <a:xfrm>
                  <a:off x="4527" y="1593"/>
                  <a:ext cx="19" cy="23"/>
                </a:xfrm>
                <a:custGeom>
                  <a:avLst/>
                  <a:gdLst>
                    <a:gd name="T0" fmla="*/ 13 w 13"/>
                    <a:gd name="T1" fmla="*/ 7 h 16"/>
                    <a:gd name="T2" fmla="*/ 4 w 13"/>
                    <a:gd name="T3" fmla="*/ 12 h 16"/>
                    <a:gd name="T4" fmla="*/ 7 w 13"/>
                    <a:gd name="T5" fmla="*/ 0 h 16"/>
                    <a:gd name="T6" fmla="*/ 13 w 13"/>
                    <a:gd name="T7" fmla="*/ 7 h 16"/>
                  </a:gdLst>
                  <a:ahLst/>
                  <a:cxnLst>
                    <a:cxn ang="0">
                      <a:pos x="T0" y="T1"/>
                    </a:cxn>
                    <a:cxn ang="0">
                      <a:pos x="T2" y="T3"/>
                    </a:cxn>
                    <a:cxn ang="0">
                      <a:pos x="T4" y="T5"/>
                    </a:cxn>
                    <a:cxn ang="0">
                      <a:pos x="T6" y="T7"/>
                    </a:cxn>
                  </a:cxnLst>
                  <a:rect l="0" t="0" r="r" b="b"/>
                  <a:pathLst>
                    <a:path w="13" h="16">
                      <a:moveTo>
                        <a:pt x="13" y="7"/>
                      </a:moveTo>
                      <a:cubicBezTo>
                        <a:pt x="13" y="13"/>
                        <a:pt x="7" y="16"/>
                        <a:pt x="4" y="12"/>
                      </a:cubicBezTo>
                      <a:cubicBezTo>
                        <a:pt x="0" y="8"/>
                        <a:pt x="2" y="0"/>
                        <a:pt x="7" y="0"/>
                      </a:cubicBezTo>
                      <a:cubicBezTo>
                        <a:pt x="11" y="0"/>
                        <a:pt x="13"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2" name="Freeform 617">
                  <a:extLst>
                    <a:ext uri="{FF2B5EF4-FFF2-40B4-BE49-F238E27FC236}">
                      <a16:creationId xmlns:a16="http://schemas.microsoft.com/office/drawing/2014/main" id="{FA6F7633-0DF5-49C1-8A5A-FDC7A1932F32}"/>
                    </a:ext>
                  </a:extLst>
                </p:cNvPr>
                <p:cNvSpPr>
                  <a:spLocks/>
                </p:cNvSpPr>
                <p:nvPr/>
              </p:nvSpPr>
              <p:spPr bwMode="auto">
                <a:xfrm>
                  <a:off x="4524" y="1517"/>
                  <a:ext cx="16" cy="21"/>
                </a:xfrm>
                <a:custGeom>
                  <a:avLst/>
                  <a:gdLst>
                    <a:gd name="T0" fmla="*/ 11 w 11"/>
                    <a:gd name="T1" fmla="*/ 7 h 14"/>
                    <a:gd name="T2" fmla="*/ 3 w 11"/>
                    <a:gd name="T3" fmla="*/ 11 h 14"/>
                    <a:gd name="T4" fmla="*/ 6 w 11"/>
                    <a:gd name="T5" fmla="*/ 0 h 14"/>
                    <a:gd name="T6" fmla="*/ 11 w 11"/>
                    <a:gd name="T7" fmla="*/ 7 h 14"/>
                  </a:gdLst>
                  <a:ahLst/>
                  <a:cxnLst>
                    <a:cxn ang="0">
                      <a:pos x="T0" y="T1"/>
                    </a:cxn>
                    <a:cxn ang="0">
                      <a:pos x="T2" y="T3"/>
                    </a:cxn>
                    <a:cxn ang="0">
                      <a:pos x="T4" y="T5"/>
                    </a:cxn>
                    <a:cxn ang="0">
                      <a:pos x="T6" y="T7"/>
                    </a:cxn>
                  </a:cxnLst>
                  <a:rect l="0" t="0" r="r" b="b"/>
                  <a:pathLst>
                    <a:path w="11" h="14">
                      <a:moveTo>
                        <a:pt x="11" y="7"/>
                      </a:moveTo>
                      <a:cubicBezTo>
                        <a:pt x="11" y="12"/>
                        <a:pt x="7" y="14"/>
                        <a:pt x="3" y="11"/>
                      </a:cubicBezTo>
                      <a:cubicBezTo>
                        <a:pt x="0" y="8"/>
                        <a:pt x="1" y="1"/>
                        <a:pt x="6" y="0"/>
                      </a:cubicBezTo>
                      <a:cubicBezTo>
                        <a:pt x="9" y="1"/>
                        <a:pt x="11" y="4"/>
                        <a:pt x="11"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3" name="Freeform 618">
                  <a:extLst>
                    <a:ext uri="{FF2B5EF4-FFF2-40B4-BE49-F238E27FC236}">
                      <a16:creationId xmlns:a16="http://schemas.microsoft.com/office/drawing/2014/main" id="{05D69FB4-635F-42BF-945E-F77E35EABD89}"/>
                    </a:ext>
                  </a:extLst>
                </p:cNvPr>
                <p:cNvSpPr>
                  <a:spLocks/>
                </p:cNvSpPr>
                <p:nvPr/>
              </p:nvSpPr>
              <p:spPr bwMode="auto">
                <a:xfrm>
                  <a:off x="4555" y="1572"/>
                  <a:ext cx="18" cy="22"/>
                </a:xfrm>
                <a:custGeom>
                  <a:avLst/>
                  <a:gdLst>
                    <a:gd name="T0" fmla="*/ 12 w 13"/>
                    <a:gd name="T1" fmla="*/ 7 h 15"/>
                    <a:gd name="T2" fmla="*/ 4 w 13"/>
                    <a:gd name="T3" fmla="*/ 12 h 15"/>
                    <a:gd name="T4" fmla="*/ 6 w 13"/>
                    <a:gd name="T5" fmla="*/ 0 h 15"/>
                    <a:gd name="T6" fmla="*/ 12 w 13"/>
                    <a:gd name="T7" fmla="*/ 7 h 15"/>
                  </a:gdLst>
                  <a:ahLst/>
                  <a:cxnLst>
                    <a:cxn ang="0">
                      <a:pos x="T0" y="T1"/>
                    </a:cxn>
                    <a:cxn ang="0">
                      <a:pos x="T2" y="T3"/>
                    </a:cxn>
                    <a:cxn ang="0">
                      <a:pos x="T4" y="T5"/>
                    </a:cxn>
                    <a:cxn ang="0">
                      <a:pos x="T6" y="T7"/>
                    </a:cxn>
                  </a:cxnLst>
                  <a:rect l="0" t="0" r="r" b="b"/>
                  <a:pathLst>
                    <a:path w="13" h="15">
                      <a:moveTo>
                        <a:pt x="12" y="7"/>
                      </a:moveTo>
                      <a:cubicBezTo>
                        <a:pt x="13" y="12"/>
                        <a:pt x="8" y="15"/>
                        <a:pt x="4" y="12"/>
                      </a:cubicBezTo>
                      <a:cubicBezTo>
                        <a:pt x="0" y="8"/>
                        <a:pt x="0" y="0"/>
                        <a:pt x="6" y="0"/>
                      </a:cubicBezTo>
                      <a:cubicBezTo>
                        <a:pt x="10" y="0"/>
                        <a:pt x="12" y="4"/>
                        <a:pt x="12"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4" name="Freeform 619">
                  <a:extLst>
                    <a:ext uri="{FF2B5EF4-FFF2-40B4-BE49-F238E27FC236}">
                      <a16:creationId xmlns:a16="http://schemas.microsoft.com/office/drawing/2014/main" id="{D80173CF-E0D9-4A40-AD50-99263A63382F}"/>
                    </a:ext>
                  </a:extLst>
                </p:cNvPr>
                <p:cNvSpPr>
                  <a:spLocks/>
                </p:cNvSpPr>
                <p:nvPr/>
              </p:nvSpPr>
              <p:spPr bwMode="auto">
                <a:xfrm>
                  <a:off x="4558" y="1612"/>
                  <a:ext cx="20" cy="23"/>
                </a:xfrm>
                <a:custGeom>
                  <a:avLst/>
                  <a:gdLst>
                    <a:gd name="T0" fmla="*/ 14 w 14"/>
                    <a:gd name="T1" fmla="*/ 8 h 16"/>
                    <a:gd name="T2" fmla="*/ 5 w 14"/>
                    <a:gd name="T3" fmla="*/ 13 h 16"/>
                    <a:gd name="T4" fmla="*/ 7 w 14"/>
                    <a:gd name="T5" fmla="*/ 0 h 16"/>
                    <a:gd name="T6" fmla="*/ 14 w 14"/>
                    <a:gd name="T7" fmla="*/ 8 h 16"/>
                  </a:gdLst>
                  <a:ahLst/>
                  <a:cxnLst>
                    <a:cxn ang="0">
                      <a:pos x="T0" y="T1"/>
                    </a:cxn>
                    <a:cxn ang="0">
                      <a:pos x="T2" y="T3"/>
                    </a:cxn>
                    <a:cxn ang="0">
                      <a:pos x="T4" y="T5"/>
                    </a:cxn>
                    <a:cxn ang="0">
                      <a:pos x="T6" y="T7"/>
                    </a:cxn>
                  </a:cxnLst>
                  <a:rect l="0" t="0" r="r" b="b"/>
                  <a:pathLst>
                    <a:path w="14" h="16">
                      <a:moveTo>
                        <a:pt x="14" y="8"/>
                      </a:moveTo>
                      <a:cubicBezTo>
                        <a:pt x="14" y="13"/>
                        <a:pt x="9" y="16"/>
                        <a:pt x="5" y="13"/>
                      </a:cubicBezTo>
                      <a:cubicBezTo>
                        <a:pt x="0" y="9"/>
                        <a:pt x="1" y="1"/>
                        <a:pt x="7" y="0"/>
                      </a:cubicBezTo>
                      <a:cubicBezTo>
                        <a:pt x="12" y="0"/>
                        <a:pt x="14" y="4"/>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5" name="Freeform 620">
                  <a:extLst>
                    <a:ext uri="{FF2B5EF4-FFF2-40B4-BE49-F238E27FC236}">
                      <a16:creationId xmlns:a16="http://schemas.microsoft.com/office/drawing/2014/main" id="{585A9CBC-D97D-4B8D-ADAC-4A9E6C65D634}"/>
                    </a:ext>
                  </a:extLst>
                </p:cNvPr>
                <p:cNvSpPr>
                  <a:spLocks/>
                </p:cNvSpPr>
                <p:nvPr/>
              </p:nvSpPr>
              <p:spPr bwMode="auto">
                <a:xfrm>
                  <a:off x="4550" y="1535"/>
                  <a:ext cx="16" cy="20"/>
                </a:xfrm>
                <a:custGeom>
                  <a:avLst/>
                  <a:gdLst>
                    <a:gd name="T0" fmla="*/ 11 w 11"/>
                    <a:gd name="T1" fmla="*/ 7 h 14"/>
                    <a:gd name="T2" fmla="*/ 3 w 11"/>
                    <a:gd name="T3" fmla="*/ 11 h 14"/>
                    <a:gd name="T4" fmla="*/ 5 w 11"/>
                    <a:gd name="T5" fmla="*/ 0 h 14"/>
                    <a:gd name="T6" fmla="*/ 11 w 11"/>
                    <a:gd name="T7" fmla="*/ 7 h 14"/>
                  </a:gdLst>
                  <a:ahLst/>
                  <a:cxnLst>
                    <a:cxn ang="0">
                      <a:pos x="T0" y="T1"/>
                    </a:cxn>
                    <a:cxn ang="0">
                      <a:pos x="T2" y="T3"/>
                    </a:cxn>
                    <a:cxn ang="0">
                      <a:pos x="T4" y="T5"/>
                    </a:cxn>
                    <a:cxn ang="0">
                      <a:pos x="T6" y="T7"/>
                    </a:cxn>
                  </a:cxnLst>
                  <a:rect l="0" t="0" r="r" b="b"/>
                  <a:pathLst>
                    <a:path w="11" h="14">
                      <a:moveTo>
                        <a:pt x="11" y="7"/>
                      </a:moveTo>
                      <a:cubicBezTo>
                        <a:pt x="11" y="12"/>
                        <a:pt x="7" y="14"/>
                        <a:pt x="3" y="11"/>
                      </a:cubicBezTo>
                      <a:cubicBezTo>
                        <a:pt x="0" y="8"/>
                        <a:pt x="0" y="1"/>
                        <a:pt x="5" y="0"/>
                      </a:cubicBezTo>
                      <a:cubicBezTo>
                        <a:pt x="9" y="0"/>
                        <a:pt x="11" y="4"/>
                        <a:pt x="11"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6" name="Freeform 621">
                  <a:extLst>
                    <a:ext uri="{FF2B5EF4-FFF2-40B4-BE49-F238E27FC236}">
                      <a16:creationId xmlns:a16="http://schemas.microsoft.com/office/drawing/2014/main" id="{2E482921-6ADA-497A-97A9-D0AC6F0E88D9}"/>
                    </a:ext>
                  </a:extLst>
                </p:cNvPr>
                <p:cNvSpPr>
                  <a:spLocks/>
                </p:cNvSpPr>
                <p:nvPr/>
              </p:nvSpPr>
              <p:spPr bwMode="auto">
                <a:xfrm>
                  <a:off x="4575" y="1552"/>
                  <a:ext cx="17" cy="22"/>
                </a:xfrm>
                <a:custGeom>
                  <a:avLst/>
                  <a:gdLst>
                    <a:gd name="T0" fmla="*/ 12 w 12"/>
                    <a:gd name="T1" fmla="*/ 7 h 15"/>
                    <a:gd name="T2" fmla="*/ 4 w 12"/>
                    <a:gd name="T3" fmla="*/ 12 h 15"/>
                    <a:gd name="T4" fmla="*/ 5 w 12"/>
                    <a:gd name="T5" fmla="*/ 0 h 15"/>
                    <a:gd name="T6" fmla="*/ 12 w 12"/>
                    <a:gd name="T7" fmla="*/ 7 h 15"/>
                  </a:gdLst>
                  <a:ahLst/>
                  <a:cxnLst>
                    <a:cxn ang="0">
                      <a:pos x="T0" y="T1"/>
                    </a:cxn>
                    <a:cxn ang="0">
                      <a:pos x="T2" y="T3"/>
                    </a:cxn>
                    <a:cxn ang="0">
                      <a:pos x="T4" y="T5"/>
                    </a:cxn>
                    <a:cxn ang="0">
                      <a:pos x="T6" y="T7"/>
                    </a:cxn>
                  </a:cxnLst>
                  <a:rect l="0" t="0" r="r" b="b"/>
                  <a:pathLst>
                    <a:path w="12" h="15">
                      <a:moveTo>
                        <a:pt x="12" y="7"/>
                      </a:moveTo>
                      <a:cubicBezTo>
                        <a:pt x="12" y="12"/>
                        <a:pt x="8" y="15"/>
                        <a:pt x="4" y="12"/>
                      </a:cubicBezTo>
                      <a:cubicBezTo>
                        <a:pt x="0" y="8"/>
                        <a:pt x="0" y="1"/>
                        <a:pt x="5" y="0"/>
                      </a:cubicBezTo>
                      <a:cubicBezTo>
                        <a:pt x="9" y="0"/>
                        <a:pt x="11" y="4"/>
                        <a:pt x="12"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7" name="Freeform 622">
                  <a:extLst>
                    <a:ext uri="{FF2B5EF4-FFF2-40B4-BE49-F238E27FC236}">
                      <a16:creationId xmlns:a16="http://schemas.microsoft.com/office/drawing/2014/main" id="{24DCF491-A261-4437-B27B-95884FB5EAA3}"/>
                    </a:ext>
                  </a:extLst>
                </p:cNvPr>
                <p:cNvSpPr>
                  <a:spLocks/>
                </p:cNvSpPr>
                <p:nvPr/>
              </p:nvSpPr>
              <p:spPr bwMode="auto">
                <a:xfrm>
                  <a:off x="4581" y="1590"/>
                  <a:ext cx="20" cy="23"/>
                </a:xfrm>
                <a:custGeom>
                  <a:avLst/>
                  <a:gdLst>
                    <a:gd name="T0" fmla="*/ 13 w 14"/>
                    <a:gd name="T1" fmla="*/ 8 h 16"/>
                    <a:gd name="T2" fmla="*/ 5 w 14"/>
                    <a:gd name="T3" fmla="*/ 13 h 16"/>
                    <a:gd name="T4" fmla="*/ 6 w 14"/>
                    <a:gd name="T5" fmla="*/ 0 h 16"/>
                    <a:gd name="T6" fmla="*/ 13 w 14"/>
                    <a:gd name="T7" fmla="*/ 8 h 16"/>
                  </a:gdLst>
                  <a:ahLst/>
                  <a:cxnLst>
                    <a:cxn ang="0">
                      <a:pos x="T0" y="T1"/>
                    </a:cxn>
                    <a:cxn ang="0">
                      <a:pos x="T2" y="T3"/>
                    </a:cxn>
                    <a:cxn ang="0">
                      <a:pos x="T4" y="T5"/>
                    </a:cxn>
                    <a:cxn ang="0">
                      <a:pos x="T6" y="T7"/>
                    </a:cxn>
                  </a:cxnLst>
                  <a:rect l="0" t="0" r="r" b="b"/>
                  <a:pathLst>
                    <a:path w="14" h="16">
                      <a:moveTo>
                        <a:pt x="13" y="8"/>
                      </a:moveTo>
                      <a:cubicBezTo>
                        <a:pt x="14" y="13"/>
                        <a:pt x="9" y="16"/>
                        <a:pt x="5" y="13"/>
                      </a:cubicBezTo>
                      <a:cubicBezTo>
                        <a:pt x="0" y="9"/>
                        <a:pt x="0" y="1"/>
                        <a:pt x="6" y="0"/>
                      </a:cubicBezTo>
                      <a:cubicBezTo>
                        <a:pt x="11" y="0"/>
                        <a:pt x="13" y="5"/>
                        <a:pt x="1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8" name="Freeform 623">
                  <a:extLst>
                    <a:ext uri="{FF2B5EF4-FFF2-40B4-BE49-F238E27FC236}">
                      <a16:creationId xmlns:a16="http://schemas.microsoft.com/office/drawing/2014/main" id="{1646F98A-75E0-44A5-8EFA-3351AF97A2F8}"/>
                    </a:ext>
                  </a:extLst>
                </p:cNvPr>
                <p:cNvSpPr>
                  <a:spLocks/>
                </p:cNvSpPr>
                <p:nvPr/>
              </p:nvSpPr>
              <p:spPr bwMode="auto">
                <a:xfrm>
                  <a:off x="4604" y="1569"/>
                  <a:ext cx="20" cy="22"/>
                </a:xfrm>
                <a:custGeom>
                  <a:avLst/>
                  <a:gdLst>
                    <a:gd name="T0" fmla="*/ 13 w 14"/>
                    <a:gd name="T1" fmla="*/ 7 h 15"/>
                    <a:gd name="T2" fmla="*/ 6 w 14"/>
                    <a:gd name="T3" fmla="*/ 12 h 15"/>
                    <a:gd name="T4" fmla="*/ 5 w 14"/>
                    <a:gd name="T5" fmla="*/ 0 h 15"/>
                    <a:gd name="T6" fmla="*/ 6 w 14"/>
                    <a:gd name="T7" fmla="*/ 0 h 15"/>
                    <a:gd name="T8" fmla="*/ 13 w 14"/>
                    <a:gd name="T9" fmla="*/ 7 h 15"/>
                  </a:gdLst>
                  <a:ahLst/>
                  <a:cxnLst>
                    <a:cxn ang="0">
                      <a:pos x="T0" y="T1"/>
                    </a:cxn>
                    <a:cxn ang="0">
                      <a:pos x="T2" y="T3"/>
                    </a:cxn>
                    <a:cxn ang="0">
                      <a:pos x="T4" y="T5"/>
                    </a:cxn>
                    <a:cxn ang="0">
                      <a:pos x="T6" y="T7"/>
                    </a:cxn>
                    <a:cxn ang="0">
                      <a:pos x="T8" y="T9"/>
                    </a:cxn>
                  </a:cxnLst>
                  <a:rect l="0" t="0" r="r" b="b"/>
                  <a:pathLst>
                    <a:path w="14" h="15">
                      <a:moveTo>
                        <a:pt x="13" y="7"/>
                      </a:moveTo>
                      <a:cubicBezTo>
                        <a:pt x="14" y="12"/>
                        <a:pt x="10" y="15"/>
                        <a:pt x="6" y="12"/>
                      </a:cubicBezTo>
                      <a:cubicBezTo>
                        <a:pt x="1" y="9"/>
                        <a:pt x="0" y="1"/>
                        <a:pt x="5" y="0"/>
                      </a:cubicBezTo>
                      <a:cubicBezTo>
                        <a:pt x="5" y="0"/>
                        <a:pt x="5" y="0"/>
                        <a:pt x="6" y="0"/>
                      </a:cubicBezTo>
                      <a:cubicBezTo>
                        <a:pt x="10" y="0"/>
                        <a:pt x="12"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09" name="Freeform 624">
                  <a:extLst>
                    <a:ext uri="{FF2B5EF4-FFF2-40B4-BE49-F238E27FC236}">
                      <a16:creationId xmlns:a16="http://schemas.microsoft.com/office/drawing/2014/main" id="{B1A82F42-C3DC-47D9-9DC0-99FD3D3FCBD2}"/>
                    </a:ext>
                  </a:extLst>
                </p:cNvPr>
                <p:cNvSpPr>
                  <a:spLocks/>
                </p:cNvSpPr>
                <p:nvPr/>
              </p:nvSpPr>
              <p:spPr bwMode="auto">
                <a:xfrm>
                  <a:off x="4614" y="1609"/>
                  <a:ext cx="20" cy="23"/>
                </a:xfrm>
                <a:custGeom>
                  <a:avLst/>
                  <a:gdLst>
                    <a:gd name="T0" fmla="*/ 13 w 14"/>
                    <a:gd name="T1" fmla="*/ 8 h 16"/>
                    <a:gd name="T2" fmla="*/ 5 w 14"/>
                    <a:gd name="T3" fmla="*/ 13 h 16"/>
                    <a:gd name="T4" fmla="*/ 5 w 14"/>
                    <a:gd name="T5" fmla="*/ 0 h 16"/>
                    <a:gd name="T6" fmla="*/ 5 w 14"/>
                    <a:gd name="T7" fmla="*/ 0 h 16"/>
                    <a:gd name="T8" fmla="*/ 13 w 14"/>
                    <a:gd name="T9" fmla="*/ 8 h 16"/>
                  </a:gdLst>
                  <a:ahLst/>
                  <a:cxnLst>
                    <a:cxn ang="0">
                      <a:pos x="T0" y="T1"/>
                    </a:cxn>
                    <a:cxn ang="0">
                      <a:pos x="T2" y="T3"/>
                    </a:cxn>
                    <a:cxn ang="0">
                      <a:pos x="T4" y="T5"/>
                    </a:cxn>
                    <a:cxn ang="0">
                      <a:pos x="T6" y="T7"/>
                    </a:cxn>
                    <a:cxn ang="0">
                      <a:pos x="T8" y="T9"/>
                    </a:cxn>
                  </a:cxnLst>
                  <a:rect l="0" t="0" r="r" b="b"/>
                  <a:pathLst>
                    <a:path w="14" h="16">
                      <a:moveTo>
                        <a:pt x="13" y="8"/>
                      </a:moveTo>
                      <a:cubicBezTo>
                        <a:pt x="14" y="13"/>
                        <a:pt x="9" y="16"/>
                        <a:pt x="5" y="13"/>
                      </a:cubicBezTo>
                      <a:cubicBezTo>
                        <a:pt x="0" y="9"/>
                        <a:pt x="0" y="1"/>
                        <a:pt x="5" y="0"/>
                      </a:cubicBezTo>
                      <a:cubicBezTo>
                        <a:pt x="5" y="0"/>
                        <a:pt x="5" y="0"/>
                        <a:pt x="5" y="0"/>
                      </a:cubicBezTo>
                      <a:cubicBezTo>
                        <a:pt x="10" y="0"/>
                        <a:pt x="13" y="5"/>
                        <a:pt x="1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0" name="Freeform 625">
                  <a:extLst>
                    <a:ext uri="{FF2B5EF4-FFF2-40B4-BE49-F238E27FC236}">
                      <a16:creationId xmlns:a16="http://schemas.microsoft.com/office/drawing/2014/main" id="{5789A5F0-7D6C-485D-A8E8-1867C554BDFB}"/>
                    </a:ext>
                  </a:extLst>
                </p:cNvPr>
                <p:cNvSpPr>
                  <a:spLocks/>
                </p:cNvSpPr>
                <p:nvPr/>
              </p:nvSpPr>
              <p:spPr bwMode="auto">
                <a:xfrm>
                  <a:off x="4595" y="1533"/>
                  <a:ext cx="18" cy="19"/>
                </a:xfrm>
                <a:custGeom>
                  <a:avLst/>
                  <a:gdLst>
                    <a:gd name="T0" fmla="*/ 11 w 12"/>
                    <a:gd name="T1" fmla="*/ 6 h 13"/>
                    <a:gd name="T2" fmla="*/ 5 w 12"/>
                    <a:gd name="T3" fmla="*/ 11 h 13"/>
                    <a:gd name="T4" fmla="*/ 4 w 12"/>
                    <a:gd name="T5" fmla="*/ 0 h 13"/>
                    <a:gd name="T6" fmla="*/ 4 w 12"/>
                    <a:gd name="T7" fmla="*/ 0 h 13"/>
                    <a:gd name="T8" fmla="*/ 11 w 12"/>
                    <a:gd name="T9" fmla="*/ 6 h 13"/>
                  </a:gdLst>
                  <a:ahLst/>
                  <a:cxnLst>
                    <a:cxn ang="0">
                      <a:pos x="T0" y="T1"/>
                    </a:cxn>
                    <a:cxn ang="0">
                      <a:pos x="T2" y="T3"/>
                    </a:cxn>
                    <a:cxn ang="0">
                      <a:pos x="T4" y="T5"/>
                    </a:cxn>
                    <a:cxn ang="0">
                      <a:pos x="T6" y="T7"/>
                    </a:cxn>
                    <a:cxn ang="0">
                      <a:pos x="T8" y="T9"/>
                    </a:cxn>
                  </a:cxnLst>
                  <a:rect l="0" t="0" r="r" b="b"/>
                  <a:pathLst>
                    <a:path w="12" h="13">
                      <a:moveTo>
                        <a:pt x="11" y="6"/>
                      </a:moveTo>
                      <a:cubicBezTo>
                        <a:pt x="12" y="11"/>
                        <a:pt x="9" y="13"/>
                        <a:pt x="5" y="11"/>
                      </a:cubicBezTo>
                      <a:cubicBezTo>
                        <a:pt x="0" y="8"/>
                        <a:pt x="0" y="1"/>
                        <a:pt x="4" y="0"/>
                      </a:cubicBezTo>
                      <a:cubicBezTo>
                        <a:pt x="4" y="0"/>
                        <a:pt x="4" y="0"/>
                        <a:pt x="4" y="0"/>
                      </a:cubicBezTo>
                      <a:cubicBezTo>
                        <a:pt x="8" y="0"/>
                        <a:pt x="10" y="3"/>
                        <a:pt x="11"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1" name="Freeform 626">
                  <a:extLst>
                    <a:ext uri="{FF2B5EF4-FFF2-40B4-BE49-F238E27FC236}">
                      <a16:creationId xmlns:a16="http://schemas.microsoft.com/office/drawing/2014/main" id="{81C6638A-B9D3-4447-B5B5-AD228419D9CF}"/>
                    </a:ext>
                  </a:extLst>
                </p:cNvPr>
                <p:cNvSpPr>
                  <a:spLocks/>
                </p:cNvSpPr>
                <p:nvPr/>
              </p:nvSpPr>
              <p:spPr bwMode="auto">
                <a:xfrm>
                  <a:off x="4621" y="1549"/>
                  <a:ext cx="19" cy="20"/>
                </a:xfrm>
                <a:custGeom>
                  <a:avLst/>
                  <a:gdLst>
                    <a:gd name="T0" fmla="*/ 12 w 13"/>
                    <a:gd name="T1" fmla="*/ 7 h 14"/>
                    <a:gd name="T2" fmla="*/ 6 w 13"/>
                    <a:gd name="T3" fmla="*/ 12 h 14"/>
                    <a:gd name="T4" fmla="*/ 4 w 13"/>
                    <a:gd name="T5" fmla="*/ 0 h 14"/>
                    <a:gd name="T6" fmla="*/ 5 w 13"/>
                    <a:gd name="T7" fmla="*/ 0 h 14"/>
                    <a:gd name="T8" fmla="*/ 12 w 13"/>
                    <a:gd name="T9" fmla="*/ 7 h 14"/>
                  </a:gdLst>
                  <a:ahLst/>
                  <a:cxnLst>
                    <a:cxn ang="0">
                      <a:pos x="T0" y="T1"/>
                    </a:cxn>
                    <a:cxn ang="0">
                      <a:pos x="T2" y="T3"/>
                    </a:cxn>
                    <a:cxn ang="0">
                      <a:pos x="T4" y="T5"/>
                    </a:cxn>
                    <a:cxn ang="0">
                      <a:pos x="T6" y="T7"/>
                    </a:cxn>
                    <a:cxn ang="0">
                      <a:pos x="T8" y="T9"/>
                    </a:cxn>
                  </a:cxnLst>
                  <a:rect l="0" t="0" r="r" b="b"/>
                  <a:pathLst>
                    <a:path w="13" h="14">
                      <a:moveTo>
                        <a:pt x="12" y="7"/>
                      </a:moveTo>
                      <a:cubicBezTo>
                        <a:pt x="13" y="11"/>
                        <a:pt x="10" y="14"/>
                        <a:pt x="6" y="12"/>
                      </a:cubicBezTo>
                      <a:cubicBezTo>
                        <a:pt x="1" y="10"/>
                        <a:pt x="0" y="2"/>
                        <a:pt x="4" y="0"/>
                      </a:cubicBezTo>
                      <a:cubicBezTo>
                        <a:pt x="4" y="0"/>
                        <a:pt x="4" y="0"/>
                        <a:pt x="5" y="0"/>
                      </a:cubicBezTo>
                      <a:cubicBezTo>
                        <a:pt x="8" y="0"/>
                        <a:pt x="11" y="4"/>
                        <a:pt x="12"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2" name="Freeform 627">
                  <a:extLst>
                    <a:ext uri="{FF2B5EF4-FFF2-40B4-BE49-F238E27FC236}">
                      <a16:creationId xmlns:a16="http://schemas.microsoft.com/office/drawing/2014/main" id="{425C89FE-F212-41CF-86F7-203720C24F7A}"/>
                    </a:ext>
                  </a:extLst>
                </p:cNvPr>
                <p:cNvSpPr>
                  <a:spLocks/>
                </p:cNvSpPr>
                <p:nvPr/>
              </p:nvSpPr>
              <p:spPr bwMode="auto">
                <a:xfrm>
                  <a:off x="4633" y="1587"/>
                  <a:ext cx="20" cy="23"/>
                </a:xfrm>
                <a:custGeom>
                  <a:avLst/>
                  <a:gdLst>
                    <a:gd name="T0" fmla="*/ 13 w 14"/>
                    <a:gd name="T1" fmla="*/ 7 h 16"/>
                    <a:gd name="T2" fmla="*/ 6 w 14"/>
                    <a:gd name="T3" fmla="*/ 13 h 16"/>
                    <a:gd name="T4" fmla="*/ 5 w 14"/>
                    <a:gd name="T5" fmla="*/ 0 h 16"/>
                    <a:gd name="T6" fmla="*/ 5 w 14"/>
                    <a:gd name="T7" fmla="*/ 0 h 16"/>
                    <a:gd name="T8" fmla="*/ 13 w 14"/>
                    <a:gd name="T9" fmla="*/ 7 h 16"/>
                  </a:gdLst>
                  <a:ahLst/>
                  <a:cxnLst>
                    <a:cxn ang="0">
                      <a:pos x="T0" y="T1"/>
                    </a:cxn>
                    <a:cxn ang="0">
                      <a:pos x="T2" y="T3"/>
                    </a:cxn>
                    <a:cxn ang="0">
                      <a:pos x="T4" y="T5"/>
                    </a:cxn>
                    <a:cxn ang="0">
                      <a:pos x="T6" y="T7"/>
                    </a:cxn>
                    <a:cxn ang="0">
                      <a:pos x="T8" y="T9"/>
                    </a:cxn>
                  </a:cxnLst>
                  <a:rect l="0" t="0" r="r" b="b"/>
                  <a:pathLst>
                    <a:path w="14" h="16">
                      <a:moveTo>
                        <a:pt x="13" y="7"/>
                      </a:moveTo>
                      <a:cubicBezTo>
                        <a:pt x="14" y="13"/>
                        <a:pt x="10" y="16"/>
                        <a:pt x="6" y="13"/>
                      </a:cubicBezTo>
                      <a:cubicBezTo>
                        <a:pt x="1" y="10"/>
                        <a:pt x="0" y="1"/>
                        <a:pt x="5" y="0"/>
                      </a:cubicBezTo>
                      <a:cubicBezTo>
                        <a:pt x="5" y="0"/>
                        <a:pt x="5" y="0"/>
                        <a:pt x="5" y="0"/>
                      </a:cubicBezTo>
                      <a:cubicBezTo>
                        <a:pt x="9" y="0"/>
                        <a:pt x="12"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3" name="Freeform 628">
                  <a:extLst>
                    <a:ext uri="{FF2B5EF4-FFF2-40B4-BE49-F238E27FC236}">
                      <a16:creationId xmlns:a16="http://schemas.microsoft.com/office/drawing/2014/main" id="{AF17ED8D-20D3-488A-9013-7823CA0208D6}"/>
                    </a:ext>
                  </a:extLst>
                </p:cNvPr>
                <p:cNvSpPr>
                  <a:spLocks/>
                </p:cNvSpPr>
                <p:nvPr/>
              </p:nvSpPr>
              <p:spPr bwMode="auto">
                <a:xfrm>
                  <a:off x="4652" y="1567"/>
                  <a:ext cx="21" cy="20"/>
                </a:xfrm>
                <a:custGeom>
                  <a:avLst/>
                  <a:gdLst>
                    <a:gd name="T0" fmla="*/ 13 w 15"/>
                    <a:gd name="T1" fmla="*/ 6 h 14"/>
                    <a:gd name="T2" fmla="*/ 7 w 15"/>
                    <a:gd name="T3" fmla="*/ 12 h 14"/>
                    <a:gd name="T4" fmla="*/ 4 w 15"/>
                    <a:gd name="T5" fmla="*/ 0 h 14"/>
                    <a:gd name="T6" fmla="*/ 5 w 15"/>
                    <a:gd name="T7" fmla="*/ 0 h 14"/>
                    <a:gd name="T8" fmla="*/ 13 w 15"/>
                    <a:gd name="T9" fmla="*/ 6 h 14"/>
                  </a:gdLst>
                  <a:ahLst/>
                  <a:cxnLst>
                    <a:cxn ang="0">
                      <a:pos x="T0" y="T1"/>
                    </a:cxn>
                    <a:cxn ang="0">
                      <a:pos x="T2" y="T3"/>
                    </a:cxn>
                    <a:cxn ang="0">
                      <a:pos x="T4" y="T5"/>
                    </a:cxn>
                    <a:cxn ang="0">
                      <a:pos x="T6" y="T7"/>
                    </a:cxn>
                    <a:cxn ang="0">
                      <a:pos x="T8" y="T9"/>
                    </a:cxn>
                  </a:cxnLst>
                  <a:rect l="0" t="0" r="r" b="b"/>
                  <a:pathLst>
                    <a:path w="15" h="14">
                      <a:moveTo>
                        <a:pt x="13" y="6"/>
                      </a:moveTo>
                      <a:cubicBezTo>
                        <a:pt x="15" y="11"/>
                        <a:pt x="12" y="14"/>
                        <a:pt x="7" y="12"/>
                      </a:cubicBezTo>
                      <a:cubicBezTo>
                        <a:pt x="2" y="10"/>
                        <a:pt x="0" y="2"/>
                        <a:pt x="4" y="0"/>
                      </a:cubicBezTo>
                      <a:cubicBezTo>
                        <a:pt x="5" y="0"/>
                        <a:pt x="5" y="0"/>
                        <a:pt x="5" y="0"/>
                      </a:cubicBezTo>
                      <a:cubicBezTo>
                        <a:pt x="9" y="0"/>
                        <a:pt x="12" y="4"/>
                        <a:pt x="1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4" name="Freeform 629">
                  <a:extLst>
                    <a:ext uri="{FF2B5EF4-FFF2-40B4-BE49-F238E27FC236}">
                      <a16:creationId xmlns:a16="http://schemas.microsoft.com/office/drawing/2014/main" id="{EEA2E481-361B-46AF-842D-6B33AB883D48}"/>
                    </a:ext>
                  </a:extLst>
                </p:cNvPr>
                <p:cNvSpPr>
                  <a:spLocks/>
                </p:cNvSpPr>
                <p:nvPr/>
              </p:nvSpPr>
              <p:spPr bwMode="auto">
                <a:xfrm>
                  <a:off x="4666" y="1606"/>
                  <a:ext cx="22" cy="21"/>
                </a:xfrm>
                <a:custGeom>
                  <a:avLst/>
                  <a:gdLst>
                    <a:gd name="T0" fmla="*/ 14 w 15"/>
                    <a:gd name="T1" fmla="*/ 7 h 15"/>
                    <a:gd name="T2" fmla="*/ 7 w 15"/>
                    <a:gd name="T3" fmla="*/ 13 h 15"/>
                    <a:gd name="T4" fmla="*/ 5 w 15"/>
                    <a:gd name="T5" fmla="*/ 0 h 15"/>
                    <a:gd name="T6" fmla="*/ 5 w 15"/>
                    <a:gd name="T7" fmla="*/ 0 h 15"/>
                    <a:gd name="T8" fmla="*/ 14 w 15"/>
                    <a:gd name="T9" fmla="*/ 7 h 15"/>
                  </a:gdLst>
                  <a:ahLst/>
                  <a:cxnLst>
                    <a:cxn ang="0">
                      <a:pos x="T0" y="T1"/>
                    </a:cxn>
                    <a:cxn ang="0">
                      <a:pos x="T2" y="T3"/>
                    </a:cxn>
                    <a:cxn ang="0">
                      <a:pos x="T4" y="T5"/>
                    </a:cxn>
                    <a:cxn ang="0">
                      <a:pos x="T6" y="T7"/>
                    </a:cxn>
                    <a:cxn ang="0">
                      <a:pos x="T8" y="T9"/>
                    </a:cxn>
                  </a:cxnLst>
                  <a:rect l="0" t="0" r="r" b="b"/>
                  <a:pathLst>
                    <a:path w="15" h="15">
                      <a:moveTo>
                        <a:pt x="14" y="7"/>
                      </a:moveTo>
                      <a:cubicBezTo>
                        <a:pt x="15" y="12"/>
                        <a:pt x="11" y="15"/>
                        <a:pt x="7" y="13"/>
                      </a:cubicBezTo>
                      <a:cubicBezTo>
                        <a:pt x="1" y="9"/>
                        <a:pt x="0" y="1"/>
                        <a:pt x="5" y="0"/>
                      </a:cubicBezTo>
                      <a:cubicBezTo>
                        <a:pt x="5" y="0"/>
                        <a:pt x="5" y="0"/>
                        <a:pt x="5" y="0"/>
                      </a:cubicBezTo>
                      <a:cubicBezTo>
                        <a:pt x="10" y="0"/>
                        <a:pt x="13"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5" name="Freeform 630">
                  <a:extLst>
                    <a:ext uri="{FF2B5EF4-FFF2-40B4-BE49-F238E27FC236}">
                      <a16:creationId xmlns:a16="http://schemas.microsoft.com/office/drawing/2014/main" id="{534A14A1-1DAC-4C0F-9B70-9A96FD1B18D1}"/>
                    </a:ext>
                  </a:extLst>
                </p:cNvPr>
                <p:cNvSpPr>
                  <a:spLocks/>
                </p:cNvSpPr>
                <p:nvPr/>
              </p:nvSpPr>
              <p:spPr bwMode="auto">
                <a:xfrm>
                  <a:off x="4665" y="1546"/>
                  <a:ext cx="21" cy="19"/>
                </a:xfrm>
                <a:custGeom>
                  <a:avLst/>
                  <a:gdLst>
                    <a:gd name="T0" fmla="*/ 13 w 15"/>
                    <a:gd name="T1" fmla="*/ 6 h 13"/>
                    <a:gd name="T2" fmla="*/ 9 w 15"/>
                    <a:gd name="T3" fmla="*/ 12 h 13"/>
                    <a:gd name="T4" fmla="*/ 4 w 15"/>
                    <a:gd name="T5" fmla="*/ 0 h 13"/>
                    <a:gd name="T6" fmla="*/ 5 w 15"/>
                    <a:gd name="T7" fmla="*/ 0 h 13"/>
                    <a:gd name="T8" fmla="*/ 13 w 15"/>
                    <a:gd name="T9" fmla="*/ 6 h 13"/>
                  </a:gdLst>
                  <a:ahLst/>
                  <a:cxnLst>
                    <a:cxn ang="0">
                      <a:pos x="T0" y="T1"/>
                    </a:cxn>
                    <a:cxn ang="0">
                      <a:pos x="T2" y="T3"/>
                    </a:cxn>
                    <a:cxn ang="0">
                      <a:pos x="T4" y="T5"/>
                    </a:cxn>
                    <a:cxn ang="0">
                      <a:pos x="T6" y="T7"/>
                    </a:cxn>
                    <a:cxn ang="0">
                      <a:pos x="T8" y="T9"/>
                    </a:cxn>
                  </a:cxnLst>
                  <a:rect l="0" t="0" r="r" b="b"/>
                  <a:pathLst>
                    <a:path w="15" h="13">
                      <a:moveTo>
                        <a:pt x="13" y="6"/>
                      </a:moveTo>
                      <a:cubicBezTo>
                        <a:pt x="15" y="10"/>
                        <a:pt x="13" y="13"/>
                        <a:pt x="9" y="12"/>
                      </a:cubicBezTo>
                      <a:cubicBezTo>
                        <a:pt x="3" y="10"/>
                        <a:pt x="0" y="2"/>
                        <a:pt x="4" y="0"/>
                      </a:cubicBezTo>
                      <a:cubicBezTo>
                        <a:pt x="4" y="0"/>
                        <a:pt x="5" y="0"/>
                        <a:pt x="5" y="0"/>
                      </a:cubicBezTo>
                      <a:cubicBezTo>
                        <a:pt x="9" y="0"/>
                        <a:pt x="12" y="3"/>
                        <a:pt x="1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6" name="Freeform 631">
                  <a:extLst>
                    <a:ext uri="{FF2B5EF4-FFF2-40B4-BE49-F238E27FC236}">
                      <a16:creationId xmlns:a16="http://schemas.microsoft.com/office/drawing/2014/main" id="{907FA1DE-DEA0-4D01-90CA-978570F94828}"/>
                    </a:ext>
                  </a:extLst>
                </p:cNvPr>
                <p:cNvSpPr>
                  <a:spLocks/>
                </p:cNvSpPr>
                <p:nvPr/>
              </p:nvSpPr>
              <p:spPr bwMode="auto">
                <a:xfrm>
                  <a:off x="4682" y="1584"/>
                  <a:ext cx="22" cy="22"/>
                </a:xfrm>
                <a:custGeom>
                  <a:avLst/>
                  <a:gdLst>
                    <a:gd name="T0" fmla="*/ 13 w 15"/>
                    <a:gd name="T1" fmla="*/ 7 h 15"/>
                    <a:gd name="T2" fmla="*/ 8 w 15"/>
                    <a:gd name="T3" fmla="*/ 13 h 15"/>
                    <a:gd name="T4" fmla="*/ 4 w 15"/>
                    <a:gd name="T5" fmla="*/ 0 h 15"/>
                    <a:gd name="T6" fmla="*/ 5 w 15"/>
                    <a:gd name="T7" fmla="*/ 0 h 15"/>
                    <a:gd name="T8" fmla="*/ 13 w 15"/>
                    <a:gd name="T9" fmla="*/ 7 h 15"/>
                  </a:gdLst>
                  <a:ahLst/>
                  <a:cxnLst>
                    <a:cxn ang="0">
                      <a:pos x="T0" y="T1"/>
                    </a:cxn>
                    <a:cxn ang="0">
                      <a:pos x="T2" y="T3"/>
                    </a:cxn>
                    <a:cxn ang="0">
                      <a:pos x="T4" y="T5"/>
                    </a:cxn>
                    <a:cxn ang="0">
                      <a:pos x="T6" y="T7"/>
                    </a:cxn>
                    <a:cxn ang="0">
                      <a:pos x="T8" y="T9"/>
                    </a:cxn>
                  </a:cxnLst>
                  <a:rect l="0" t="0" r="r" b="b"/>
                  <a:pathLst>
                    <a:path w="15" h="15">
                      <a:moveTo>
                        <a:pt x="13" y="7"/>
                      </a:moveTo>
                      <a:cubicBezTo>
                        <a:pt x="15" y="11"/>
                        <a:pt x="12" y="15"/>
                        <a:pt x="8" y="13"/>
                      </a:cubicBezTo>
                      <a:cubicBezTo>
                        <a:pt x="2" y="10"/>
                        <a:pt x="0" y="2"/>
                        <a:pt x="4" y="0"/>
                      </a:cubicBezTo>
                      <a:cubicBezTo>
                        <a:pt x="4" y="0"/>
                        <a:pt x="5" y="0"/>
                        <a:pt x="5" y="0"/>
                      </a:cubicBezTo>
                      <a:cubicBezTo>
                        <a:pt x="9" y="0"/>
                        <a:pt x="12"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7" name="Freeform 632">
                  <a:extLst>
                    <a:ext uri="{FF2B5EF4-FFF2-40B4-BE49-F238E27FC236}">
                      <a16:creationId xmlns:a16="http://schemas.microsoft.com/office/drawing/2014/main" id="{62BDF403-453D-476E-84AA-2157AA20BA55}"/>
                    </a:ext>
                  </a:extLst>
                </p:cNvPr>
                <p:cNvSpPr>
                  <a:spLocks/>
                </p:cNvSpPr>
                <p:nvPr/>
              </p:nvSpPr>
              <p:spPr bwMode="auto">
                <a:xfrm>
                  <a:off x="4698" y="1562"/>
                  <a:ext cx="22" cy="21"/>
                </a:xfrm>
                <a:custGeom>
                  <a:avLst/>
                  <a:gdLst>
                    <a:gd name="T0" fmla="*/ 13 w 15"/>
                    <a:gd name="T1" fmla="*/ 6 h 14"/>
                    <a:gd name="T2" fmla="*/ 9 w 15"/>
                    <a:gd name="T3" fmla="*/ 12 h 14"/>
                    <a:gd name="T4" fmla="*/ 3 w 15"/>
                    <a:gd name="T5" fmla="*/ 0 h 14"/>
                    <a:gd name="T6" fmla="*/ 4 w 15"/>
                    <a:gd name="T7" fmla="*/ 0 h 14"/>
                    <a:gd name="T8" fmla="*/ 13 w 15"/>
                    <a:gd name="T9" fmla="*/ 6 h 14"/>
                  </a:gdLst>
                  <a:ahLst/>
                  <a:cxnLst>
                    <a:cxn ang="0">
                      <a:pos x="T0" y="T1"/>
                    </a:cxn>
                    <a:cxn ang="0">
                      <a:pos x="T2" y="T3"/>
                    </a:cxn>
                    <a:cxn ang="0">
                      <a:pos x="T4" y="T5"/>
                    </a:cxn>
                    <a:cxn ang="0">
                      <a:pos x="T6" y="T7"/>
                    </a:cxn>
                    <a:cxn ang="0">
                      <a:pos x="T8" y="T9"/>
                    </a:cxn>
                  </a:cxnLst>
                  <a:rect l="0" t="0" r="r" b="b"/>
                  <a:pathLst>
                    <a:path w="15" h="14">
                      <a:moveTo>
                        <a:pt x="13" y="6"/>
                      </a:moveTo>
                      <a:cubicBezTo>
                        <a:pt x="15" y="11"/>
                        <a:pt x="13" y="14"/>
                        <a:pt x="9" y="12"/>
                      </a:cubicBezTo>
                      <a:cubicBezTo>
                        <a:pt x="3" y="10"/>
                        <a:pt x="0" y="2"/>
                        <a:pt x="3" y="0"/>
                      </a:cubicBezTo>
                      <a:cubicBezTo>
                        <a:pt x="4" y="0"/>
                        <a:pt x="4" y="0"/>
                        <a:pt x="4" y="0"/>
                      </a:cubicBezTo>
                      <a:cubicBezTo>
                        <a:pt x="8" y="0"/>
                        <a:pt x="12" y="4"/>
                        <a:pt x="1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8" name="Freeform 633">
                  <a:extLst>
                    <a:ext uri="{FF2B5EF4-FFF2-40B4-BE49-F238E27FC236}">
                      <a16:creationId xmlns:a16="http://schemas.microsoft.com/office/drawing/2014/main" id="{A417478D-E16E-4FEA-A1AE-D2B27CD6BF69}"/>
                    </a:ext>
                  </a:extLst>
                </p:cNvPr>
                <p:cNvSpPr>
                  <a:spLocks/>
                </p:cNvSpPr>
                <p:nvPr/>
              </p:nvSpPr>
              <p:spPr bwMode="auto">
                <a:xfrm>
                  <a:off x="4717" y="1600"/>
                  <a:ext cx="21" cy="23"/>
                </a:xfrm>
                <a:custGeom>
                  <a:avLst/>
                  <a:gdLst>
                    <a:gd name="T0" fmla="*/ 14 w 15"/>
                    <a:gd name="T1" fmla="*/ 7 h 16"/>
                    <a:gd name="T2" fmla="*/ 8 w 15"/>
                    <a:gd name="T3" fmla="*/ 14 h 16"/>
                    <a:gd name="T4" fmla="*/ 4 w 15"/>
                    <a:gd name="T5" fmla="*/ 1 h 16"/>
                    <a:gd name="T6" fmla="*/ 5 w 15"/>
                    <a:gd name="T7" fmla="*/ 0 h 16"/>
                    <a:gd name="T8" fmla="*/ 14 w 15"/>
                    <a:gd name="T9" fmla="*/ 7 h 16"/>
                  </a:gdLst>
                  <a:ahLst/>
                  <a:cxnLst>
                    <a:cxn ang="0">
                      <a:pos x="T0" y="T1"/>
                    </a:cxn>
                    <a:cxn ang="0">
                      <a:pos x="T2" y="T3"/>
                    </a:cxn>
                    <a:cxn ang="0">
                      <a:pos x="T4" y="T5"/>
                    </a:cxn>
                    <a:cxn ang="0">
                      <a:pos x="T6" y="T7"/>
                    </a:cxn>
                    <a:cxn ang="0">
                      <a:pos x="T8" y="T9"/>
                    </a:cxn>
                  </a:cxnLst>
                  <a:rect l="0" t="0" r="r" b="b"/>
                  <a:pathLst>
                    <a:path w="15" h="16">
                      <a:moveTo>
                        <a:pt x="14" y="7"/>
                      </a:moveTo>
                      <a:cubicBezTo>
                        <a:pt x="15" y="12"/>
                        <a:pt x="13" y="16"/>
                        <a:pt x="8" y="14"/>
                      </a:cubicBezTo>
                      <a:cubicBezTo>
                        <a:pt x="2" y="11"/>
                        <a:pt x="0" y="3"/>
                        <a:pt x="4" y="1"/>
                      </a:cubicBezTo>
                      <a:cubicBezTo>
                        <a:pt x="4" y="1"/>
                        <a:pt x="4" y="1"/>
                        <a:pt x="5" y="0"/>
                      </a:cubicBezTo>
                      <a:cubicBezTo>
                        <a:pt x="9" y="0"/>
                        <a:pt x="12"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19" name="Freeform 634">
                  <a:extLst>
                    <a:ext uri="{FF2B5EF4-FFF2-40B4-BE49-F238E27FC236}">
                      <a16:creationId xmlns:a16="http://schemas.microsoft.com/office/drawing/2014/main" id="{8186BAAD-0745-4000-87AD-3A0D8DB6011A}"/>
                    </a:ext>
                  </a:extLst>
                </p:cNvPr>
                <p:cNvSpPr>
                  <a:spLocks/>
                </p:cNvSpPr>
                <p:nvPr/>
              </p:nvSpPr>
              <p:spPr bwMode="auto">
                <a:xfrm>
                  <a:off x="4678" y="1526"/>
                  <a:ext cx="21" cy="19"/>
                </a:xfrm>
                <a:custGeom>
                  <a:avLst/>
                  <a:gdLst>
                    <a:gd name="T0" fmla="*/ 13 w 15"/>
                    <a:gd name="T1" fmla="*/ 6 h 13"/>
                    <a:gd name="T2" fmla="*/ 9 w 15"/>
                    <a:gd name="T3" fmla="*/ 12 h 13"/>
                    <a:gd name="T4" fmla="*/ 4 w 15"/>
                    <a:gd name="T5" fmla="*/ 0 h 13"/>
                    <a:gd name="T6" fmla="*/ 4 w 15"/>
                    <a:gd name="T7" fmla="*/ 0 h 13"/>
                    <a:gd name="T8" fmla="*/ 13 w 15"/>
                    <a:gd name="T9" fmla="*/ 6 h 13"/>
                  </a:gdLst>
                  <a:ahLst/>
                  <a:cxnLst>
                    <a:cxn ang="0">
                      <a:pos x="T0" y="T1"/>
                    </a:cxn>
                    <a:cxn ang="0">
                      <a:pos x="T2" y="T3"/>
                    </a:cxn>
                    <a:cxn ang="0">
                      <a:pos x="T4" y="T5"/>
                    </a:cxn>
                    <a:cxn ang="0">
                      <a:pos x="T6" y="T7"/>
                    </a:cxn>
                    <a:cxn ang="0">
                      <a:pos x="T8" y="T9"/>
                    </a:cxn>
                  </a:cxnLst>
                  <a:rect l="0" t="0" r="r" b="b"/>
                  <a:pathLst>
                    <a:path w="15" h="13">
                      <a:moveTo>
                        <a:pt x="13" y="6"/>
                      </a:moveTo>
                      <a:cubicBezTo>
                        <a:pt x="15" y="10"/>
                        <a:pt x="13" y="13"/>
                        <a:pt x="9" y="12"/>
                      </a:cubicBezTo>
                      <a:cubicBezTo>
                        <a:pt x="4" y="10"/>
                        <a:pt x="0" y="2"/>
                        <a:pt x="4" y="0"/>
                      </a:cubicBezTo>
                      <a:cubicBezTo>
                        <a:pt x="4" y="0"/>
                        <a:pt x="4" y="0"/>
                        <a:pt x="4" y="0"/>
                      </a:cubicBezTo>
                      <a:cubicBezTo>
                        <a:pt x="8" y="0"/>
                        <a:pt x="11" y="3"/>
                        <a:pt x="1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0" name="Freeform 635">
                  <a:extLst>
                    <a:ext uri="{FF2B5EF4-FFF2-40B4-BE49-F238E27FC236}">
                      <a16:creationId xmlns:a16="http://schemas.microsoft.com/office/drawing/2014/main" id="{BD069DD5-BA19-48C8-A642-96731B3BECE1}"/>
                    </a:ext>
                  </a:extLst>
                </p:cNvPr>
                <p:cNvSpPr>
                  <a:spLocks/>
                </p:cNvSpPr>
                <p:nvPr/>
              </p:nvSpPr>
              <p:spPr bwMode="auto">
                <a:xfrm>
                  <a:off x="4707" y="1540"/>
                  <a:ext cx="23" cy="21"/>
                </a:xfrm>
                <a:custGeom>
                  <a:avLst/>
                  <a:gdLst>
                    <a:gd name="T0" fmla="*/ 13 w 16"/>
                    <a:gd name="T1" fmla="*/ 7 h 14"/>
                    <a:gd name="T2" fmla="*/ 11 w 16"/>
                    <a:gd name="T3" fmla="*/ 13 h 14"/>
                    <a:gd name="T4" fmla="*/ 4 w 16"/>
                    <a:gd name="T5" fmla="*/ 1 h 14"/>
                    <a:gd name="T6" fmla="*/ 5 w 16"/>
                    <a:gd name="T7" fmla="*/ 1 h 14"/>
                    <a:gd name="T8" fmla="*/ 13 w 16"/>
                    <a:gd name="T9" fmla="*/ 7 h 14"/>
                  </a:gdLst>
                  <a:ahLst/>
                  <a:cxnLst>
                    <a:cxn ang="0">
                      <a:pos x="T0" y="T1"/>
                    </a:cxn>
                    <a:cxn ang="0">
                      <a:pos x="T2" y="T3"/>
                    </a:cxn>
                    <a:cxn ang="0">
                      <a:pos x="T4" y="T5"/>
                    </a:cxn>
                    <a:cxn ang="0">
                      <a:pos x="T6" y="T7"/>
                    </a:cxn>
                    <a:cxn ang="0">
                      <a:pos x="T8" y="T9"/>
                    </a:cxn>
                  </a:cxnLst>
                  <a:rect l="0" t="0" r="r" b="b"/>
                  <a:pathLst>
                    <a:path w="16" h="14">
                      <a:moveTo>
                        <a:pt x="13" y="7"/>
                      </a:moveTo>
                      <a:cubicBezTo>
                        <a:pt x="16" y="11"/>
                        <a:pt x="14" y="14"/>
                        <a:pt x="11" y="13"/>
                      </a:cubicBezTo>
                      <a:cubicBezTo>
                        <a:pt x="5" y="12"/>
                        <a:pt x="0" y="3"/>
                        <a:pt x="4" y="1"/>
                      </a:cubicBezTo>
                      <a:cubicBezTo>
                        <a:pt x="4" y="1"/>
                        <a:pt x="4" y="1"/>
                        <a:pt x="5" y="1"/>
                      </a:cubicBezTo>
                      <a:cubicBezTo>
                        <a:pt x="8" y="0"/>
                        <a:pt x="12"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1" name="Freeform 636">
                  <a:extLst>
                    <a:ext uri="{FF2B5EF4-FFF2-40B4-BE49-F238E27FC236}">
                      <a16:creationId xmlns:a16="http://schemas.microsoft.com/office/drawing/2014/main" id="{357F572C-956F-4E04-9A8D-23AD4563CCDF}"/>
                    </a:ext>
                  </a:extLst>
                </p:cNvPr>
                <p:cNvSpPr>
                  <a:spLocks/>
                </p:cNvSpPr>
                <p:nvPr/>
              </p:nvSpPr>
              <p:spPr bwMode="auto">
                <a:xfrm>
                  <a:off x="4728" y="1578"/>
                  <a:ext cx="23" cy="22"/>
                </a:xfrm>
                <a:custGeom>
                  <a:avLst/>
                  <a:gdLst>
                    <a:gd name="T0" fmla="*/ 14 w 16"/>
                    <a:gd name="T1" fmla="*/ 7 h 15"/>
                    <a:gd name="T2" fmla="*/ 10 w 16"/>
                    <a:gd name="T3" fmla="*/ 13 h 15"/>
                    <a:gd name="T4" fmla="*/ 4 w 16"/>
                    <a:gd name="T5" fmla="*/ 1 h 15"/>
                    <a:gd name="T6" fmla="*/ 5 w 16"/>
                    <a:gd name="T7" fmla="*/ 0 h 15"/>
                    <a:gd name="T8" fmla="*/ 14 w 16"/>
                    <a:gd name="T9" fmla="*/ 7 h 15"/>
                  </a:gdLst>
                  <a:ahLst/>
                  <a:cxnLst>
                    <a:cxn ang="0">
                      <a:pos x="T0" y="T1"/>
                    </a:cxn>
                    <a:cxn ang="0">
                      <a:pos x="T2" y="T3"/>
                    </a:cxn>
                    <a:cxn ang="0">
                      <a:pos x="T4" y="T5"/>
                    </a:cxn>
                    <a:cxn ang="0">
                      <a:pos x="T6" y="T7"/>
                    </a:cxn>
                    <a:cxn ang="0">
                      <a:pos x="T8" y="T9"/>
                    </a:cxn>
                  </a:cxnLst>
                  <a:rect l="0" t="0" r="r" b="b"/>
                  <a:pathLst>
                    <a:path w="16" h="15">
                      <a:moveTo>
                        <a:pt x="14" y="7"/>
                      </a:moveTo>
                      <a:cubicBezTo>
                        <a:pt x="16" y="11"/>
                        <a:pt x="14" y="15"/>
                        <a:pt x="10" y="13"/>
                      </a:cubicBezTo>
                      <a:cubicBezTo>
                        <a:pt x="4" y="11"/>
                        <a:pt x="0" y="2"/>
                        <a:pt x="4" y="1"/>
                      </a:cubicBezTo>
                      <a:cubicBezTo>
                        <a:pt x="4" y="0"/>
                        <a:pt x="5" y="0"/>
                        <a:pt x="5" y="0"/>
                      </a:cubicBezTo>
                      <a:cubicBezTo>
                        <a:pt x="9" y="0"/>
                        <a:pt x="12"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2" name="Freeform 637">
                  <a:extLst>
                    <a:ext uri="{FF2B5EF4-FFF2-40B4-BE49-F238E27FC236}">
                      <a16:creationId xmlns:a16="http://schemas.microsoft.com/office/drawing/2014/main" id="{4B7783B9-28C9-465C-BC84-5778F0D4D9B6}"/>
                    </a:ext>
                  </a:extLst>
                </p:cNvPr>
                <p:cNvSpPr>
                  <a:spLocks/>
                </p:cNvSpPr>
                <p:nvPr/>
              </p:nvSpPr>
              <p:spPr bwMode="auto">
                <a:xfrm>
                  <a:off x="4880" y="2669"/>
                  <a:ext cx="23" cy="25"/>
                </a:xfrm>
                <a:custGeom>
                  <a:avLst/>
                  <a:gdLst>
                    <a:gd name="T0" fmla="*/ 14 w 16"/>
                    <a:gd name="T1" fmla="*/ 7 h 17"/>
                    <a:gd name="T2" fmla="*/ 1 w 16"/>
                    <a:gd name="T3" fmla="*/ 12 h 17"/>
                    <a:gd name="T4" fmla="*/ 10 w 16"/>
                    <a:gd name="T5" fmla="*/ 0 h 17"/>
                    <a:gd name="T6" fmla="*/ 14 w 16"/>
                    <a:gd name="T7" fmla="*/ 7 h 17"/>
                  </a:gdLst>
                  <a:ahLst/>
                  <a:cxnLst>
                    <a:cxn ang="0">
                      <a:pos x="T0" y="T1"/>
                    </a:cxn>
                    <a:cxn ang="0">
                      <a:pos x="T2" y="T3"/>
                    </a:cxn>
                    <a:cxn ang="0">
                      <a:pos x="T4" y="T5"/>
                    </a:cxn>
                    <a:cxn ang="0">
                      <a:pos x="T6" y="T7"/>
                    </a:cxn>
                  </a:cxnLst>
                  <a:rect l="0" t="0" r="r" b="b"/>
                  <a:pathLst>
                    <a:path w="16" h="17">
                      <a:moveTo>
                        <a:pt x="14" y="7"/>
                      </a:moveTo>
                      <a:cubicBezTo>
                        <a:pt x="11" y="14"/>
                        <a:pt x="3" y="17"/>
                        <a:pt x="1" y="12"/>
                      </a:cubicBezTo>
                      <a:cubicBezTo>
                        <a:pt x="0" y="9"/>
                        <a:pt x="4" y="2"/>
                        <a:pt x="10" y="0"/>
                      </a:cubicBezTo>
                      <a:cubicBezTo>
                        <a:pt x="15" y="0"/>
                        <a:pt x="16"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3" name="Freeform 638">
                  <a:extLst>
                    <a:ext uri="{FF2B5EF4-FFF2-40B4-BE49-F238E27FC236}">
                      <a16:creationId xmlns:a16="http://schemas.microsoft.com/office/drawing/2014/main" id="{1DFF30E3-512E-4040-B231-2541683F3227}"/>
                    </a:ext>
                  </a:extLst>
                </p:cNvPr>
                <p:cNvSpPr>
                  <a:spLocks/>
                </p:cNvSpPr>
                <p:nvPr/>
              </p:nvSpPr>
              <p:spPr bwMode="auto">
                <a:xfrm>
                  <a:off x="4892" y="2626"/>
                  <a:ext cx="24" cy="26"/>
                </a:xfrm>
                <a:custGeom>
                  <a:avLst/>
                  <a:gdLst>
                    <a:gd name="T0" fmla="*/ 16 w 17"/>
                    <a:gd name="T1" fmla="*/ 8 h 18"/>
                    <a:gd name="T2" fmla="*/ 2 w 17"/>
                    <a:gd name="T3" fmla="*/ 13 h 18"/>
                    <a:gd name="T4" fmla="*/ 11 w 17"/>
                    <a:gd name="T5" fmla="*/ 1 h 18"/>
                    <a:gd name="T6" fmla="*/ 16 w 17"/>
                    <a:gd name="T7" fmla="*/ 8 h 18"/>
                  </a:gdLst>
                  <a:ahLst/>
                  <a:cxnLst>
                    <a:cxn ang="0">
                      <a:pos x="T0" y="T1"/>
                    </a:cxn>
                    <a:cxn ang="0">
                      <a:pos x="T2" y="T3"/>
                    </a:cxn>
                    <a:cxn ang="0">
                      <a:pos x="T4" y="T5"/>
                    </a:cxn>
                    <a:cxn ang="0">
                      <a:pos x="T6" y="T7"/>
                    </a:cxn>
                  </a:cxnLst>
                  <a:rect l="0" t="0" r="r" b="b"/>
                  <a:pathLst>
                    <a:path w="17" h="18">
                      <a:moveTo>
                        <a:pt x="16" y="8"/>
                      </a:moveTo>
                      <a:cubicBezTo>
                        <a:pt x="13" y="15"/>
                        <a:pt x="4" y="18"/>
                        <a:pt x="2" y="13"/>
                      </a:cubicBezTo>
                      <a:cubicBezTo>
                        <a:pt x="0" y="9"/>
                        <a:pt x="4" y="2"/>
                        <a:pt x="11" y="1"/>
                      </a:cubicBezTo>
                      <a:cubicBezTo>
                        <a:pt x="17" y="0"/>
                        <a:pt x="17" y="5"/>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4" name="Freeform 639">
                  <a:extLst>
                    <a:ext uri="{FF2B5EF4-FFF2-40B4-BE49-F238E27FC236}">
                      <a16:creationId xmlns:a16="http://schemas.microsoft.com/office/drawing/2014/main" id="{261D6997-76B7-4EE9-B392-2B40B5480344}"/>
                    </a:ext>
                  </a:extLst>
                </p:cNvPr>
                <p:cNvSpPr>
                  <a:spLocks/>
                </p:cNvSpPr>
                <p:nvPr/>
              </p:nvSpPr>
              <p:spPr bwMode="auto">
                <a:xfrm>
                  <a:off x="4932" y="2261"/>
                  <a:ext cx="26" cy="34"/>
                </a:xfrm>
                <a:custGeom>
                  <a:avLst/>
                  <a:gdLst>
                    <a:gd name="T0" fmla="*/ 18 w 18"/>
                    <a:gd name="T1" fmla="*/ 10 h 24"/>
                    <a:gd name="T2" fmla="*/ 4 w 18"/>
                    <a:gd name="T3" fmla="*/ 18 h 24"/>
                    <a:gd name="T4" fmla="*/ 10 w 18"/>
                    <a:gd name="T5" fmla="*/ 1 h 24"/>
                    <a:gd name="T6" fmla="*/ 18 w 18"/>
                    <a:gd name="T7" fmla="*/ 10 h 24"/>
                  </a:gdLst>
                  <a:ahLst/>
                  <a:cxnLst>
                    <a:cxn ang="0">
                      <a:pos x="T0" y="T1"/>
                    </a:cxn>
                    <a:cxn ang="0">
                      <a:pos x="T2" y="T3"/>
                    </a:cxn>
                    <a:cxn ang="0">
                      <a:pos x="T4" y="T5"/>
                    </a:cxn>
                    <a:cxn ang="0">
                      <a:pos x="T6" y="T7"/>
                    </a:cxn>
                  </a:cxnLst>
                  <a:rect l="0" t="0" r="r" b="b"/>
                  <a:pathLst>
                    <a:path w="18" h="24">
                      <a:moveTo>
                        <a:pt x="18" y="10"/>
                      </a:moveTo>
                      <a:cubicBezTo>
                        <a:pt x="17" y="19"/>
                        <a:pt x="9" y="24"/>
                        <a:pt x="4" y="18"/>
                      </a:cubicBezTo>
                      <a:cubicBezTo>
                        <a:pt x="0" y="13"/>
                        <a:pt x="2" y="2"/>
                        <a:pt x="10" y="1"/>
                      </a:cubicBezTo>
                      <a:cubicBezTo>
                        <a:pt x="16" y="0"/>
                        <a:pt x="18"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5" name="Freeform 640">
                  <a:extLst>
                    <a:ext uri="{FF2B5EF4-FFF2-40B4-BE49-F238E27FC236}">
                      <a16:creationId xmlns:a16="http://schemas.microsoft.com/office/drawing/2014/main" id="{89F17FA0-E36D-4CD7-B22D-81EA2C5064B4}"/>
                    </a:ext>
                  </a:extLst>
                </p:cNvPr>
                <p:cNvSpPr>
                  <a:spLocks/>
                </p:cNvSpPr>
                <p:nvPr/>
              </p:nvSpPr>
              <p:spPr bwMode="auto">
                <a:xfrm>
                  <a:off x="4932" y="2319"/>
                  <a:ext cx="26" cy="33"/>
                </a:xfrm>
                <a:custGeom>
                  <a:avLst/>
                  <a:gdLst>
                    <a:gd name="T0" fmla="*/ 18 w 18"/>
                    <a:gd name="T1" fmla="*/ 10 h 23"/>
                    <a:gd name="T2" fmla="*/ 4 w 18"/>
                    <a:gd name="T3" fmla="*/ 17 h 23"/>
                    <a:gd name="T4" fmla="*/ 10 w 18"/>
                    <a:gd name="T5" fmla="*/ 0 h 23"/>
                    <a:gd name="T6" fmla="*/ 18 w 18"/>
                    <a:gd name="T7" fmla="*/ 10 h 23"/>
                  </a:gdLst>
                  <a:ahLst/>
                  <a:cxnLst>
                    <a:cxn ang="0">
                      <a:pos x="T0" y="T1"/>
                    </a:cxn>
                    <a:cxn ang="0">
                      <a:pos x="T2" y="T3"/>
                    </a:cxn>
                    <a:cxn ang="0">
                      <a:pos x="T4" y="T5"/>
                    </a:cxn>
                    <a:cxn ang="0">
                      <a:pos x="T6" y="T7"/>
                    </a:cxn>
                  </a:cxnLst>
                  <a:rect l="0" t="0" r="r" b="b"/>
                  <a:pathLst>
                    <a:path w="18" h="23">
                      <a:moveTo>
                        <a:pt x="18" y="10"/>
                      </a:moveTo>
                      <a:cubicBezTo>
                        <a:pt x="17" y="19"/>
                        <a:pt x="8" y="23"/>
                        <a:pt x="4" y="17"/>
                      </a:cubicBezTo>
                      <a:cubicBezTo>
                        <a:pt x="0" y="12"/>
                        <a:pt x="3" y="2"/>
                        <a:pt x="10" y="0"/>
                      </a:cubicBezTo>
                      <a:cubicBezTo>
                        <a:pt x="16" y="0"/>
                        <a:pt x="18"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6" name="Freeform 641">
                  <a:extLst>
                    <a:ext uri="{FF2B5EF4-FFF2-40B4-BE49-F238E27FC236}">
                      <a16:creationId xmlns:a16="http://schemas.microsoft.com/office/drawing/2014/main" id="{F911B802-DFF8-44AB-88BC-EDC50CC76420}"/>
                    </a:ext>
                  </a:extLst>
                </p:cNvPr>
                <p:cNvSpPr>
                  <a:spLocks/>
                </p:cNvSpPr>
                <p:nvPr/>
              </p:nvSpPr>
              <p:spPr bwMode="auto">
                <a:xfrm>
                  <a:off x="5190" y="2210"/>
                  <a:ext cx="17" cy="35"/>
                </a:xfrm>
                <a:custGeom>
                  <a:avLst/>
                  <a:gdLst>
                    <a:gd name="T0" fmla="*/ 12 w 12"/>
                    <a:gd name="T1" fmla="*/ 11 h 24"/>
                    <a:gd name="T2" fmla="*/ 3 w 12"/>
                    <a:gd name="T3" fmla="*/ 20 h 24"/>
                    <a:gd name="T4" fmla="*/ 7 w 12"/>
                    <a:gd name="T5" fmla="*/ 1 h 24"/>
                    <a:gd name="T6" fmla="*/ 12 w 12"/>
                    <a:gd name="T7" fmla="*/ 11 h 24"/>
                  </a:gdLst>
                  <a:ahLst/>
                  <a:cxnLst>
                    <a:cxn ang="0">
                      <a:pos x="T0" y="T1"/>
                    </a:cxn>
                    <a:cxn ang="0">
                      <a:pos x="T2" y="T3"/>
                    </a:cxn>
                    <a:cxn ang="0">
                      <a:pos x="T4" y="T5"/>
                    </a:cxn>
                    <a:cxn ang="0">
                      <a:pos x="T6" y="T7"/>
                    </a:cxn>
                  </a:cxnLst>
                  <a:rect l="0" t="0" r="r" b="b"/>
                  <a:pathLst>
                    <a:path w="12" h="24">
                      <a:moveTo>
                        <a:pt x="12" y="11"/>
                      </a:moveTo>
                      <a:cubicBezTo>
                        <a:pt x="12" y="19"/>
                        <a:pt x="7" y="24"/>
                        <a:pt x="3" y="20"/>
                      </a:cubicBezTo>
                      <a:cubicBezTo>
                        <a:pt x="0" y="15"/>
                        <a:pt x="1" y="3"/>
                        <a:pt x="7" y="1"/>
                      </a:cubicBezTo>
                      <a:cubicBezTo>
                        <a:pt x="11" y="0"/>
                        <a:pt x="12" y="6"/>
                        <a:pt x="1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7" name="Freeform 642">
                  <a:extLst>
                    <a:ext uri="{FF2B5EF4-FFF2-40B4-BE49-F238E27FC236}">
                      <a16:creationId xmlns:a16="http://schemas.microsoft.com/office/drawing/2014/main" id="{169C32F0-1213-443F-B413-112EB8E1185A}"/>
                    </a:ext>
                  </a:extLst>
                </p:cNvPr>
                <p:cNvSpPr>
                  <a:spLocks/>
                </p:cNvSpPr>
                <p:nvPr/>
              </p:nvSpPr>
              <p:spPr bwMode="auto">
                <a:xfrm>
                  <a:off x="5188" y="2268"/>
                  <a:ext cx="19" cy="33"/>
                </a:xfrm>
                <a:custGeom>
                  <a:avLst/>
                  <a:gdLst>
                    <a:gd name="T0" fmla="*/ 13 w 13"/>
                    <a:gd name="T1" fmla="*/ 10 h 23"/>
                    <a:gd name="T2" fmla="*/ 4 w 13"/>
                    <a:gd name="T3" fmla="*/ 19 h 23"/>
                    <a:gd name="T4" fmla="*/ 8 w 13"/>
                    <a:gd name="T5" fmla="*/ 1 h 23"/>
                    <a:gd name="T6" fmla="*/ 13 w 13"/>
                    <a:gd name="T7" fmla="*/ 10 h 23"/>
                  </a:gdLst>
                  <a:ahLst/>
                  <a:cxnLst>
                    <a:cxn ang="0">
                      <a:pos x="T0" y="T1"/>
                    </a:cxn>
                    <a:cxn ang="0">
                      <a:pos x="T2" y="T3"/>
                    </a:cxn>
                    <a:cxn ang="0">
                      <a:pos x="T4" y="T5"/>
                    </a:cxn>
                    <a:cxn ang="0">
                      <a:pos x="T6" y="T7"/>
                    </a:cxn>
                  </a:cxnLst>
                  <a:rect l="0" t="0" r="r" b="b"/>
                  <a:pathLst>
                    <a:path w="13" h="23">
                      <a:moveTo>
                        <a:pt x="13" y="10"/>
                      </a:moveTo>
                      <a:cubicBezTo>
                        <a:pt x="12" y="18"/>
                        <a:pt x="7" y="23"/>
                        <a:pt x="4" y="19"/>
                      </a:cubicBezTo>
                      <a:cubicBezTo>
                        <a:pt x="0" y="15"/>
                        <a:pt x="2" y="3"/>
                        <a:pt x="8" y="1"/>
                      </a:cubicBezTo>
                      <a:cubicBezTo>
                        <a:pt x="12" y="0"/>
                        <a:pt x="13" y="6"/>
                        <a:pt x="1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8" name="Freeform 643">
                  <a:extLst>
                    <a:ext uri="{FF2B5EF4-FFF2-40B4-BE49-F238E27FC236}">
                      <a16:creationId xmlns:a16="http://schemas.microsoft.com/office/drawing/2014/main" id="{8D6ECF94-30DD-4E29-9060-CB8D570346E3}"/>
                    </a:ext>
                  </a:extLst>
                </p:cNvPr>
                <p:cNvSpPr>
                  <a:spLocks/>
                </p:cNvSpPr>
                <p:nvPr/>
              </p:nvSpPr>
              <p:spPr bwMode="auto">
                <a:xfrm>
                  <a:off x="5210" y="2290"/>
                  <a:ext cx="17" cy="33"/>
                </a:xfrm>
                <a:custGeom>
                  <a:avLst/>
                  <a:gdLst>
                    <a:gd name="T0" fmla="*/ 11 w 12"/>
                    <a:gd name="T1" fmla="*/ 10 h 23"/>
                    <a:gd name="T2" fmla="*/ 3 w 12"/>
                    <a:gd name="T3" fmla="*/ 19 h 23"/>
                    <a:gd name="T4" fmla="*/ 7 w 12"/>
                    <a:gd name="T5" fmla="*/ 1 h 23"/>
                    <a:gd name="T6" fmla="*/ 11 w 12"/>
                    <a:gd name="T7" fmla="*/ 10 h 23"/>
                  </a:gdLst>
                  <a:ahLst/>
                  <a:cxnLst>
                    <a:cxn ang="0">
                      <a:pos x="T0" y="T1"/>
                    </a:cxn>
                    <a:cxn ang="0">
                      <a:pos x="T2" y="T3"/>
                    </a:cxn>
                    <a:cxn ang="0">
                      <a:pos x="T4" y="T5"/>
                    </a:cxn>
                    <a:cxn ang="0">
                      <a:pos x="T6" y="T7"/>
                    </a:cxn>
                  </a:cxnLst>
                  <a:rect l="0" t="0" r="r" b="b"/>
                  <a:pathLst>
                    <a:path w="12" h="23">
                      <a:moveTo>
                        <a:pt x="11" y="10"/>
                      </a:moveTo>
                      <a:cubicBezTo>
                        <a:pt x="10" y="18"/>
                        <a:pt x="6" y="23"/>
                        <a:pt x="3" y="19"/>
                      </a:cubicBezTo>
                      <a:cubicBezTo>
                        <a:pt x="0" y="15"/>
                        <a:pt x="2" y="3"/>
                        <a:pt x="7" y="1"/>
                      </a:cubicBezTo>
                      <a:cubicBezTo>
                        <a:pt x="11" y="0"/>
                        <a:pt x="12" y="6"/>
                        <a:pt x="1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29" name="Freeform 644">
                  <a:extLst>
                    <a:ext uri="{FF2B5EF4-FFF2-40B4-BE49-F238E27FC236}">
                      <a16:creationId xmlns:a16="http://schemas.microsoft.com/office/drawing/2014/main" id="{27EECDCB-E339-48F0-BF16-956879DACB6E}"/>
                    </a:ext>
                  </a:extLst>
                </p:cNvPr>
                <p:cNvSpPr>
                  <a:spLocks/>
                </p:cNvSpPr>
                <p:nvPr/>
              </p:nvSpPr>
              <p:spPr bwMode="auto">
                <a:xfrm>
                  <a:off x="5211" y="2175"/>
                  <a:ext cx="16" cy="34"/>
                </a:xfrm>
                <a:custGeom>
                  <a:avLst/>
                  <a:gdLst>
                    <a:gd name="T0" fmla="*/ 11 w 11"/>
                    <a:gd name="T1" fmla="*/ 10 h 23"/>
                    <a:gd name="T2" fmla="*/ 4 w 11"/>
                    <a:gd name="T3" fmla="*/ 19 h 23"/>
                    <a:gd name="T4" fmla="*/ 6 w 11"/>
                    <a:gd name="T5" fmla="*/ 0 h 23"/>
                    <a:gd name="T6" fmla="*/ 11 w 11"/>
                    <a:gd name="T7" fmla="*/ 10 h 23"/>
                  </a:gdLst>
                  <a:ahLst/>
                  <a:cxnLst>
                    <a:cxn ang="0">
                      <a:pos x="T0" y="T1"/>
                    </a:cxn>
                    <a:cxn ang="0">
                      <a:pos x="T2" y="T3"/>
                    </a:cxn>
                    <a:cxn ang="0">
                      <a:pos x="T4" y="T5"/>
                    </a:cxn>
                    <a:cxn ang="0">
                      <a:pos x="T6" y="T7"/>
                    </a:cxn>
                  </a:cxnLst>
                  <a:rect l="0" t="0" r="r" b="b"/>
                  <a:pathLst>
                    <a:path w="11" h="23">
                      <a:moveTo>
                        <a:pt x="11" y="10"/>
                      </a:moveTo>
                      <a:cubicBezTo>
                        <a:pt x="11" y="17"/>
                        <a:pt x="7" y="23"/>
                        <a:pt x="4" y="19"/>
                      </a:cubicBezTo>
                      <a:cubicBezTo>
                        <a:pt x="0" y="16"/>
                        <a:pt x="1" y="3"/>
                        <a:pt x="6" y="0"/>
                      </a:cubicBezTo>
                      <a:cubicBezTo>
                        <a:pt x="10" y="0"/>
                        <a:pt x="11" y="5"/>
                        <a:pt x="1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0" name="Freeform 645">
                  <a:extLst>
                    <a:ext uri="{FF2B5EF4-FFF2-40B4-BE49-F238E27FC236}">
                      <a16:creationId xmlns:a16="http://schemas.microsoft.com/office/drawing/2014/main" id="{FCEA3D3D-B40E-45FC-859E-CD48264A14E7}"/>
                    </a:ext>
                  </a:extLst>
                </p:cNvPr>
                <p:cNvSpPr>
                  <a:spLocks/>
                </p:cNvSpPr>
                <p:nvPr/>
              </p:nvSpPr>
              <p:spPr bwMode="auto">
                <a:xfrm>
                  <a:off x="5213" y="2233"/>
                  <a:ext cx="16" cy="32"/>
                </a:xfrm>
                <a:custGeom>
                  <a:avLst/>
                  <a:gdLst>
                    <a:gd name="T0" fmla="*/ 11 w 11"/>
                    <a:gd name="T1" fmla="*/ 10 h 22"/>
                    <a:gd name="T2" fmla="*/ 3 w 11"/>
                    <a:gd name="T3" fmla="*/ 19 h 22"/>
                    <a:gd name="T4" fmla="*/ 6 w 11"/>
                    <a:gd name="T5" fmla="*/ 0 h 22"/>
                    <a:gd name="T6" fmla="*/ 11 w 11"/>
                    <a:gd name="T7" fmla="*/ 10 h 22"/>
                  </a:gdLst>
                  <a:ahLst/>
                  <a:cxnLst>
                    <a:cxn ang="0">
                      <a:pos x="T0" y="T1"/>
                    </a:cxn>
                    <a:cxn ang="0">
                      <a:pos x="T2" y="T3"/>
                    </a:cxn>
                    <a:cxn ang="0">
                      <a:pos x="T4" y="T5"/>
                    </a:cxn>
                    <a:cxn ang="0">
                      <a:pos x="T6" y="T7"/>
                    </a:cxn>
                  </a:cxnLst>
                  <a:rect l="0" t="0" r="r" b="b"/>
                  <a:pathLst>
                    <a:path w="11" h="22">
                      <a:moveTo>
                        <a:pt x="11" y="10"/>
                      </a:moveTo>
                      <a:cubicBezTo>
                        <a:pt x="11" y="17"/>
                        <a:pt x="6" y="22"/>
                        <a:pt x="3" y="19"/>
                      </a:cubicBezTo>
                      <a:cubicBezTo>
                        <a:pt x="0" y="16"/>
                        <a:pt x="1" y="3"/>
                        <a:pt x="6" y="0"/>
                      </a:cubicBezTo>
                      <a:cubicBezTo>
                        <a:pt x="10" y="0"/>
                        <a:pt x="11" y="5"/>
                        <a:pt x="1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1" name="Freeform 646">
                  <a:extLst>
                    <a:ext uri="{FF2B5EF4-FFF2-40B4-BE49-F238E27FC236}">
                      <a16:creationId xmlns:a16="http://schemas.microsoft.com/office/drawing/2014/main" id="{4237A934-0C95-447F-BA91-3CDB5B8A3398}"/>
                    </a:ext>
                  </a:extLst>
                </p:cNvPr>
                <p:cNvSpPr>
                  <a:spLocks/>
                </p:cNvSpPr>
                <p:nvPr/>
              </p:nvSpPr>
              <p:spPr bwMode="auto">
                <a:xfrm>
                  <a:off x="5299" y="2277"/>
                  <a:ext cx="11" cy="32"/>
                </a:xfrm>
                <a:custGeom>
                  <a:avLst/>
                  <a:gdLst>
                    <a:gd name="T0" fmla="*/ 7 w 7"/>
                    <a:gd name="T1" fmla="*/ 10 h 22"/>
                    <a:gd name="T2" fmla="*/ 2 w 7"/>
                    <a:gd name="T3" fmla="*/ 20 h 22"/>
                    <a:gd name="T4" fmla="*/ 5 w 7"/>
                    <a:gd name="T5" fmla="*/ 1 h 22"/>
                    <a:gd name="T6" fmla="*/ 7 w 7"/>
                    <a:gd name="T7" fmla="*/ 10 h 22"/>
                  </a:gdLst>
                  <a:ahLst/>
                  <a:cxnLst>
                    <a:cxn ang="0">
                      <a:pos x="T0" y="T1"/>
                    </a:cxn>
                    <a:cxn ang="0">
                      <a:pos x="T2" y="T3"/>
                    </a:cxn>
                    <a:cxn ang="0">
                      <a:pos x="T4" y="T5"/>
                    </a:cxn>
                    <a:cxn ang="0">
                      <a:pos x="T6" y="T7"/>
                    </a:cxn>
                  </a:cxnLst>
                  <a:rect l="0" t="0" r="r" b="b"/>
                  <a:pathLst>
                    <a:path w="7" h="22">
                      <a:moveTo>
                        <a:pt x="7" y="10"/>
                      </a:moveTo>
                      <a:cubicBezTo>
                        <a:pt x="6" y="16"/>
                        <a:pt x="3" y="22"/>
                        <a:pt x="2" y="20"/>
                      </a:cubicBezTo>
                      <a:cubicBezTo>
                        <a:pt x="0" y="18"/>
                        <a:pt x="2" y="4"/>
                        <a:pt x="5" y="1"/>
                      </a:cubicBezTo>
                      <a:cubicBezTo>
                        <a:pt x="7" y="0"/>
                        <a:pt x="7" y="6"/>
                        <a:pt x="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2" name="Freeform 647">
                  <a:extLst>
                    <a:ext uri="{FF2B5EF4-FFF2-40B4-BE49-F238E27FC236}">
                      <a16:creationId xmlns:a16="http://schemas.microsoft.com/office/drawing/2014/main" id="{E92791FD-53E5-4A8E-80D4-AFADB411C31A}"/>
                    </a:ext>
                  </a:extLst>
                </p:cNvPr>
                <p:cNvSpPr>
                  <a:spLocks/>
                </p:cNvSpPr>
                <p:nvPr/>
              </p:nvSpPr>
              <p:spPr bwMode="auto">
                <a:xfrm>
                  <a:off x="5314" y="2240"/>
                  <a:ext cx="9" cy="32"/>
                </a:xfrm>
                <a:custGeom>
                  <a:avLst/>
                  <a:gdLst>
                    <a:gd name="T0" fmla="*/ 5 w 6"/>
                    <a:gd name="T1" fmla="*/ 10 h 22"/>
                    <a:gd name="T2" fmla="*/ 2 w 6"/>
                    <a:gd name="T3" fmla="*/ 21 h 22"/>
                    <a:gd name="T4" fmla="*/ 4 w 6"/>
                    <a:gd name="T5" fmla="*/ 1 h 22"/>
                    <a:gd name="T6" fmla="*/ 5 w 6"/>
                    <a:gd name="T7" fmla="*/ 10 h 22"/>
                  </a:gdLst>
                  <a:ahLst/>
                  <a:cxnLst>
                    <a:cxn ang="0">
                      <a:pos x="T0" y="T1"/>
                    </a:cxn>
                    <a:cxn ang="0">
                      <a:pos x="T2" y="T3"/>
                    </a:cxn>
                    <a:cxn ang="0">
                      <a:pos x="T4" y="T5"/>
                    </a:cxn>
                    <a:cxn ang="0">
                      <a:pos x="T6" y="T7"/>
                    </a:cxn>
                  </a:cxnLst>
                  <a:rect l="0" t="0" r="r" b="b"/>
                  <a:pathLst>
                    <a:path w="6" h="22">
                      <a:moveTo>
                        <a:pt x="5" y="10"/>
                      </a:moveTo>
                      <a:cubicBezTo>
                        <a:pt x="4" y="17"/>
                        <a:pt x="3" y="22"/>
                        <a:pt x="2" y="21"/>
                      </a:cubicBezTo>
                      <a:cubicBezTo>
                        <a:pt x="0" y="19"/>
                        <a:pt x="1" y="4"/>
                        <a:pt x="4" y="1"/>
                      </a:cubicBezTo>
                      <a:cubicBezTo>
                        <a:pt x="5" y="0"/>
                        <a:pt x="6" y="6"/>
                        <a:pt x="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3" name="Freeform 648">
                  <a:extLst>
                    <a:ext uri="{FF2B5EF4-FFF2-40B4-BE49-F238E27FC236}">
                      <a16:creationId xmlns:a16="http://schemas.microsoft.com/office/drawing/2014/main" id="{6EC78620-7D23-4CB8-A45C-D4125FB05857}"/>
                    </a:ext>
                  </a:extLst>
                </p:cNvPr>
                <p:cNvSpPr>
                  <a:spLocks/>
                </p:cNvSpPr>
                <p:nvPr/>
              </p:nvSpPr>
              <p:spPr bwMode="auto">
                <a:xfrm>
                  <a:off x="5307" y="2297"/>
                  <a:ext cx="8" cy="30"/>
                </a:xfrm>
                <a:custGeom>
                  <a:avLst/>
                  <a:gdLst>
                    <a:gd name="T0" fmla="*/ 5 w 6"/>
                    <a:gd name="T1" fmla="*/ 10 h 21"/>
                    <a:gd name="T2" fmla="*/ 1 w 6"/>
                    <a:gd name="T3" fmla="*/ 20 h 21"/>
                    <a:gd name="T4" fmla="*/ 5 w 6"/>
                    <a:gd name="T5" fmla="*/ 1 h 21"/>
                    <a:gd name="T6" fmla="*/ 5 w 6"/>
                    <a:gd name="T7" fmla="*/ 10 h 21"/>
                  </a:gdLst>
                  <a:ahLst/>
                  <a:cxnLst>
                    <a:cxn ang="0">
                      <a:pos x="T0" y="T1"/>
                    </a:cxn>
                    <a:cxn ang="0">
                      <a:pos x="T2" y="T3"/>
                    </a:cxn>
                    <a:cxn ang="0">
                      <a:pos x="T4" y="T5"/>
                    </a:cxn>
                    <a:cxn ang="0">
                      <a:pos x="T6" y="T7"/>
                    </a:cxn>
                  </a:cxnLst>
                  <a:rect l="0" t="0" r="r" b="b"/>
                  <a:pathLst>
                    <a:path w="6" h="21">
                      <a:moveTo>
                        <a:pt x="5" y="10"/>
                      </a:moveTo>
                      <a:cubicBezTo>
                        <a:pt x="4" y="16"/>
                        <a:pt x="2" y="21"/>
                        <a:pt x="1" y="20"/>
                      </a:cubicBezTo>
                      <a:cubicBezTo>
                        <a:pt x="0" y="18"/>
                        <a:pt x="2" y="4"/>
                        <a:pt x="5" y="1"/>
                      </a:cubicBezTo>
                      <a:cubicBezTo>
                        <a:pt x="6" y="0"/>
                        <a:pt x="6" y="6"/>
                        <a:pt x="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4" name="Freeform 649">
                  <a:extLst>
                    <a:ext uri="{FF2B5EF4-FFF2-40B4-BE49-F238E27FC236}">
                      <a16:creationId xmlns:a16="http://schemas.microsoft.com/office/drawing/2014/main" id="{E2361AE6-6B1B-40F9-A7F9-C465BBC2A703}"/>
                    </a:ext>
                  </a:extLst>
                </p:cNvPr>
                <p:cNvSpPr>
                  <a:spLocks/>
                </p:cNvSpPr>
                <p:nvPr/>
              </p:nvSpPr>
              <p:spPr bwMode="auto">
                <a:xfrm>
                  <a:off x="5315" y="2126"/>
                  <a:ext cx="9" cy="32"/>
                </a:xfrm>
                <a:custGeom>
                  <a:avLst/>
                  <a:gdLst>
                    <a:gd name="T0" fmla="*/ 5 w 6"/>
                    <a:gd name="T1" fmla="*/ 10 h 22"/>
                    <a:gd name="T2" fmla="*/ 3 w 6"/>
                    <a:gd name="T3" fmla="*/ 20 h 22"/>
                    <a:gd name="T4" fmla="*/ 3 w 6"/>
                    <a:gd name="T5" fmla="*/ 1 h 22"/>
                    <a:gd name="T6" fmla="*/ 5 w 6"/>
                    <a:gd name="T7" fmla="*/ 10 h 22"/>
                  </a:gdLst>
                  <a:ahLst/>
                  <a:cxnLst>
                    <a:cxn ang="0">
                      <a:pos x="T0" y="T1"/>
                    </a:cxn>
                    <a:cxn ang="0">
                      <a:pos x="T2" y="T3"/>
                    </a:cxn>
                    <a:cxn ang="0">
                      <a:pos x="T4" y="T5"/>
                    </a:cxn>
                    <a:cxn ang="0">
                      <a:pos x="T6" y="T7"/>
                    </a:cxn>
                  </a:cxnLst>
                  <a:rect l="0" t="0" r="r" b="b"/>
                  <a:pathLst>
                    <a:path w="6" h="22">
                      <a:moveTo>
                        <a:pt x="5" y="10"/>
                      </a:moveTo>
                      <a:cubicBezTo>
                        <a:pt x="6" y="16"/>
                        <a:pt x="4" y="22"/>
                        <a:pt x="3" y="20"/>
                      </a:cubicBezTo>
                      <a:cubicBezTo>
                        <a:pt x="1" y="18"/>
                        <a:pt x="0" y="4"/>
                        <a:pt x="3" y="1"/>
                      </a:cubicBezTo>
                      <a:cubicBezTo>
                        <a:pt x="4" y="0"/>
                        <a:pt x="5" y="5"/>
                        <a:pt x="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5" name="Freeform 650">
                  <a:extLst>
                    <a:ext uri="{FF2B5EF4-FFF2-40B4-BE49-F238E27FC236}">
                      <a16:creationId xmlns:a16="http://schemas.microsoft.com/office/drawing/2014/main" id="{EA45CDED-54F0-4C02-9FE7-5AFE15942728}"/>
                    </a:ext>
                  </a:extLst>
                </p:cNvPr>
                <p:cNvSpPr>
                  <a:spLocks/>
                </p:cNvSpPr>
                <p:nvPr/>
              </p:nvSpPr>
              <p:spPr bwMode="auto">
                <a:xfrm>
                  <a:off x="5317" y="2184"/>
                  <a:ext cx="7" cy="32"/>
                </a:xfrm>
                <a:custGeom>
                  <a:avLst/>
                  <a:gdLst>
                    <a:gd name="T0" fmla="*/ 5 w 5"/>
                    <a:gd name="T1" fmla="*/ 10 h 22"/>
                    <a:gd name="T2" fmla="*/ 2 w 5"/>
                    <a:gd name="T3" fmla="*/ 20 h 22"/>
                    <a:gd name="T4" fmla="*/ 3 w 5"/>
                    <a:gd name="T5" fmla="*/ 1 h 22"/>
                    <a:gd name="T6" fmla="*/ 5 w 5"/>
                    <a:gd name="T7" fmla="*/ 10 h 22"/>
                  </a:gdLst>
                  <a:ahLst/>
                  <a:cxnLst>
                    <a:cxn ang="0">
                      <a:pos x="T0" y="T1"/>
                    </a:cxn>
                    <a:cxn ang="0">
                      <a:pos x="T2" y="T3"/>
                    </a:cxn>
                    <a:cxn ang="0">
                      <a:pos x="T4" y="T5"/>
                    </a:cxn>
                    <a:cxn ang="0">
                      <a:pos x="T6" y="T7"/>
                    </a:cxn>
                  </a:cxnLst>
                  <a:rect l="0" t="0" r="r" b="b"/>
                  <a:pathLst>
                    <a:path w="5" h="22">
                      <a:moveTo>
                        <a:pt x="5" y="10"/>
                      </a:moveTo>
                      <a:cubicBezTo>
                        <a:pt x="5" y="16"/>
                        <a:pt x="3" y="22"/>
                        <a:pt x="2" y="20"/>
                      </a:cubicBezTo>
                      <a:cubicBezTo>
                        <a:pt x="0" y="18"/>
                        <a:pt x="1" y="4"/>
                        <a:pt x="3" y="1"/>
                      </a:cubicBezTo>
                      <a:cubicBezTo>
                        <a:pt x="5" y="0"/>
                        <a:pt x="5" y="5"/>
                        <a:pt x="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6" name="Freeform 651">
                  <a:extLst>
                    <a:ext uri="{FF2B5EF4-FFF2-40B4-BE49-F238E27FC236}">
                      <a16:creationId xmlns:a16="http://schemas.microsoft.com/office/drawing/2014/main" id="{B1E16E96-8FE3-44B7-9C35-BC85CBB46A2A}"/>
                    </a:ext>
                  </a:extLst>
                </p:cNvPr>
                <p:cNvSpPr>
                  <a:spLocks/>
                </p:cNvSpPr>
                <p:nvPr/>
              </p:nvSpPr>
              <p:spPr bwMode="auto">
                <a:xfrm>
                  <a:off x="4925" y="2145"/>
                  <a:ext cx="27" cy="33"/>
                </a:xfrm>
                <a:custGeom>
                  <a:avLst/>
                  <a:gdLst>
                    <a:gd name="T0" fmla="*/ 18 w 19"/>
                    <a:gd name="T1" fmla="*/ 10 h 23"/>
                    <a:gd name="T2" fmla="*/ 5 w 19"/>
                    <a:gd name="T3" fmla="*/ 18 h 23"/>
                    <a:gd name="T4" fmla="*/ 9 w 19"/>
                    <a:gd name="T5" fmla="*/ 0 h 23"/>
                    <a:gd name="T6" fmla="*/ 18 w 19"/>
                    <a:gd name="T7" fmla="*/ 10 h 23"/>
                  </a:gdLst>
                  <a:ahLst/>
                  <a:cxnLst>
                    <a:cxn ang="0">
                      <a:pos x="T0" y="T1"/>
                    </a:cxn>
                    <a:cxn ang="0">
                      <a:pos x="T2" y="T3"/>
                    </a:cxn>
                    <a:cxn ang="0">
                      <a:pos x="T4" y="T5"/>
                    </a:cxn>
                    <a:cxn ang="0">
                      <a:pos x="T6" y="T7"/>
                    </a:cxn>
                  </a:cxnLst>
                  <a:rect l="0" t="0" r="r" b="b"/>
                  <a:pathLst>
                    <a:path w="19" h="23">
                      <a:moveTo>
                        <a:pt x="18" y="10"/>
                      </a:moveTo>
                      <a:cubicBezTo>
                        <a:pt x="19" y="18"/>
                        <a:pt x="11" y="23"/>
                        <a:pt x="5" y="18"/>
                      </a:cubicBezTo>
                      <a:cubicBezTo>
                        <a:pt x="0" y="13"/>
                        <a:pt x="2" y="2"/>
                        <a:pt x="9" y="0"/>
                      </a:cubicBezTo>
                      <a:cubicBezTo>
                        <a:pt x="16" y="0"/>
                        <a:pt x="18"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7" name="Freeform 652">
                  <a:extLst>
                    <a:ext uri="{FF2B5EF4-FFF2-40B4-BE49-F238E27FC236}">
                      <a16:creationId xmlns:a16="http://schemas.microsoft.com/office/drawing/2014/main" id="{C2F368EC-5252-40FE-A8E8-AE1A38453F05}"/>
                    </a:ext>
                  </a:extLst>
                </p:cNvPr>
                <p:cNvSpPr>
                  <a:spLocks/>
                </p:cNvSpPr>
                <p:nvPr/>
              </p:nvSpPr>
              <p:spPr bwMode="auto">
                <a:xfrm>
                  <a:off x="4929" y="2203"/>
                  <a:ext cx="28" cy="33"/>
                </a:xfrm>
                <a:custGeom>
                  <a:avLst/>
                  <a:gdLst>
                    <a:gd name="T0" fmla="*/ 18 w 19"/>
                    <a:gd name="T1" fmla="*/ 10 h 23"/>
                    <a:gd name="T2" fmla="*/ 5 w 19"/>
                    <a:gd name="T3" fmla="*/ 18 h 23"/>
                    <a:gd name="T4" fmla="*/ 10 w 19"/>
                    <a:gd name="T5" fmla="*/ 0 h 23"/>
                    <a:gd name="T6" fmla="*/ 18 w 19"/>
                    <a:gd name="T7" fmla="*/ 10 h 23"/>
                  </a:gdLst>
                  <a:ahLst/>
                  <a:cxnLst>
                    <a:cxn ang="0">
                      <a:pos x="T0" y="T1"/>
                    </a:cxn>
                    <a:cxn ang="0">
                      <a:pos x="T2" y="T3"/>
                    </a:cxn>
                    <a:cxn ang="0">
                      <a:pos x="T4" y="T5"/>
                    </a:cxn>
                    <a:cxn ang="0">
                      <a:pos x="T6" y="T7"/>
                    </a:cxn>
                  </a:cxnLst>
                  <a:rect l="0" t="0" r="r" b="b"/>
                  <a:pathLst>
                    <a:path w="19" h="23">
                      <a:moveTo>
                        <a:pt x="18" y="10"/>
                      </a:moveTo>
                      <a:cubicBezTo>
                        <a:pt x="18" y="18"/>
                        <a:pt x="10" y="23"/>
                        <a:pt x="5" y="18"/>
                      </a:cubicBezTo>
                      <a:cubicBezTo>
                        <a:pt x="0" y="13"/>
                        <a:pt x="2" y="2"/>
                        <a:pt x="10" y="0"/>
                      </a:cubicBezTo>
                      <a:cubicBezTo>
                        <a:pt x="16" y="0"/>
                        <a:pt x="19"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8" name="Freeform 653">
                  <a:extLst>
                    <a:ext uri="{FF2B5EF4-FFF2-40B4-BE49-F238E27FC236}">
                      <a16:creationId xmlns:a16="http://schemas.microsoft.com/office/drawing/2014/main" id="{C254CA77-258F-4758-8FF3-5898AFF40A4D}"/>
                    </a:ext>
                  </a:extLst>
                </p:cNvPr>
                <p:cNvSpPr>
                  <a:spLocks/>
                </p:cNvSpPr>
                <p:nvPr/>
              </p:nvSpPr>
              <p:spPr bwMode="auto">
                <a:xfrm>
                  <a:off x="4912" y="2032"/>
                  <a:ext cx="26" cy="33"/>
                </a:xfrm>
                <a:custGeom>
                  <a:avLst/>
                  <a:gdLst>
                    <a:gd name="T0" fmla="*/ 17 w 18"/>
                    <a:gd name="T1" fmla="*/ 10 h 23"/>
                    <a:gd name="T2" fmla="*/ 5 w 18"/>
                    <a:gd name="T3" fmla="*/ 18 h 23"/>
                    <a:gd name="T4" fmla="*/ 8 w 18"/>
                    <a:gd name="T5" fmla="*/ 1 h 23"/>
                    <a:gd name="T6" fmla="*/ 17 w 18"/>
                    <a:gd name="T7" fmla="*/ 10 h 23"/>
                  </a:gdLst>
                  <a:ahLst/>
                  <a:cxnLst>
                    <a:cxn ang="0">
                      <a:pos x="T0" y="T1"/>
                    </a:cxn>
                    <a:cxn ang="0">
                      <a:pos x="T2" y="T3"/>
                    </a:cxn>
                    <a:cxn ang="0">
                      <a:pos x="T4" y="T5"/>
                    </a:cxn>
                    <a:cxn ang="0">
                      <a:pos x="T6" y="T7"/>
                    </a:cxn>
                  </a:cxnLst>
                  <a:rect l="0" t="0" r="r" b="b"/>
                  <a:pathLst>
                    <a:path w="18" h="23">
                      <a:moveTo>
                        <a:pt x="17" y="10"/>
                      </a:moveTo>
                      <a:cubicBezTo>
                        <a:pt x="18" y="18"/>
                        <a:pt x="10" y="23"/>
                        <a:pt x="5" y="18"/>
                      </a:cubicBezTo>
                      <a:cubicBezTo>
                        <a:pt x="0" y="13"/>
                        <a:pt x="0" y="2"/>
                        <a:pt x="8" y="1"/>
                      </a:cubicBezTo>
                      <a:cubicBezTo>
                        <a:pt x="14" y="0"/>
                        <a:pt x="17" y="6"/>
                        <a:pt x="1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39" name="Freeform 654">
                  <a:extLst>
                    <a:ext uri="{FF2B5EF4-FFF2-40B4-BE49-F238E27FC236}">
                      <a16:creationId xmlns:a16="http://schemas.microsoft.com/office/drawing/2014/main" id="{73D3EE6E-43A4-43FE-AB1C-6DEDB6621DD8}"/>
                    </a:ext>
                  </a:extLst>
                </p:cNvPr>
                <p:cNvSpPr>
                  <a:spLocks/>
                </p:cNvSpPr>
                <p:nvPr/>
              </p:nvSpPr>
              <p:spPr bwMode="auto">
                <a:xfrm>
                  <a:off x="4919" y="2088"/>
                  <a:ext cx="26" cy="34"/>
                </a:xfrm>
                <a:custGeom>
                  <a:avLst/>
                  <a:gdLst>
                    <a:gd name="T0" fmla="*/ 18 w 18"/>
                    <a:gd name="T1" fmla="*/ 10 h 23"/>
                    <a:gd name="T2" fmla="*/ 5 w 18"/>
                    <a:gd name="T3" fmla="*/ 17 h 23"/>
                    <a:gd name="T4" fmla="*/ 9 w 18"/>
                    <a:gd name="T5" fmla="*/ 0 h 23"/>
                    <a:gd name="T6" fmla="*/ 18 w 18"/>
                    <a:gd name="T7" fmla="*/ 10 h 23"/>
                  </a:gdLst>
                  <a:ahLst/>
                  <a:cxnLst>
                    <a:cxn ang="0">
                      <a:pos x="T0" y="T1"/>
                    </a:cxn>
                    <a:cxn ang="0">
                      <a:pos x="T2" y="T3"/>
                    </a:cxn>
                    <a:cxn ang="0">
                      <a:pos x="T4" y="T5"/>
                    </a:cxn>
                    <a:cxn ang="0">
                      <a:pos x="T6" y="T7"/>
                    </a:cxn>
                  </a:cxnLst>
                  <a:rect l="0" t="0" r="r" b="b"/>
                  <a:pathLst>
                    <a:path w="18" h="23">
                      <a:moveTo>
                        <a:pt x="18" y="10"/>
                      </a:moveTo>
                      <a:cubicBezTo>
                        <a:pt x="18" y="18"/>
                        <a:pt x="11" y="23"/>
                        <a:pt x="5" y="17"/>
                      </a:cubicBezTo>
                      <a:cubicBezTo>
                        <a:pt x="0" y="13"/>
                        <a:pt x="1" y="2"/>
                        <a:pt x="9" y="0"/>
                      </a:cubicBezTo>
                      <a:cubicBezTo>
                        <a:pt x="15" y="0"/>
                        <a:pt x="18"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0" name="Freeform 655">
                  <a:extLst>
                    <a:ext uri="{FF2B5EF4-FFF2-40B4-BE49-F238E27FC236}">
                      <a16:creationId xmlns:a16="http://schemas.microsoft.com/office/drawing/2014/main" id="{FDAD3939-A169-458F-9B4C-FDAF625A49A2}"/>
                    </a:ext>
                  </a:extLst>
                </p:cNvPr>
                <p:cNvSpPr>
                  <a:spLocks/>
                </p:cNvSpPr>
                <p:nvPr/>
              </p:nvSpPr>
              <p:spPr bwMode="auto">
                <a:xfrm>
                  <a:off x="4889" y="1925"/>
                  <a:ext cx="27" cy="30"/>
                </a:xfrm>
                <a:custGeom>
                  <a:avLst/>
                  <a:gdLst>
                    <a:gd name="T0" fmla="*/ 18 w 19"/>
                    <a:gd name="T1" fmla="*/ 9 h 21"/>
                    <a:gd name="T2" fmla="*/ 7 w 19"/>
                    <a:gd name="T3" fmla="*/ 17 h 21"/>
                    <a:gd name="T4" fmla="*/ 8 w 19"/>
                    <a:gd name="T5" fmla="*/ 0 h 21"/>
                    <a:gd name="T6" fmla="*/ 18 w 19"/>
                    <a:gd name="T7" fmla="*/ 9 h 21"/>
                  </a:gdLst>
                  <a:ahLst/>
                  <a:cxnLst>
                    <a:cxn ang="0">
                      <a:pos x="T0" y="T1"/>
                    </a:cxn>
                    <a:cxn ang="0">
                      <a:pos x="T2" y="T3"/>
                    </a:cxn>
                    <a:cxn ang="0">
                      <a:pos x="T4" y="T5"/>
                    </a:cxn>
                    <a:cxn ang="0">
                      <a:pos x="T6" y="T7"/>
                    </a:cxn>
                  </a:cxnLst>
                  <a:rect l="0" t="0" r="r" b="b"/>
                  <a:pathLst>
                    <a:path w="19" h="21">
                      <a:moveTo>
                        <a:pt x="18" y="9"/>
                      </a:moveTo>
                      <a:cubicBezTo>
                        <a:pt x="19" y="16"/>
                        <a:pt x="13" y="21"/>
                        <a:pt x="7" y="17"/>
                      </a:cubicBezTo>
                      <a:cubicBezTo>
                        <a:pt x="1" y="12"/>
                        <a:pt x="0" y="1"/>
                        <a:pt x="8" y="0"/>
                      </a:cubicBezTo>
                      <a:cubicBezTo>
                        <a:pt x="14" y="0"/>
                        <a:pt x="17" y="5"/>
                        <a:pt x="1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1" name="Freeform 656">
                  <a:extLst>
                    <a:ext uri="{FF2B5EF4-FFF2-40B4-BE49-F238E27FC236}">
                      <a16:creationId xmlns:a16="http://schemas.microsoft.com/office/drawing/2014/main" id="{50C9BB4B-D0AF-4094-9BC2-2E3DBF970B53}"/>
                    </a:ext>
                  </a:extLst>
                </p:cNvPr>
                <p:cNvSpPr>
                  <a:spLocks/>
                </p:cNvSpPr>
                <p:nvPr/>
              </p:nvSpPr>
              <p:spPr bwMode="auto">
                <a:xfrm>
                  <a:off x="4902" y="1978"/>
                  <a:ext cx="26" cy="31"/>
                </a:xfrm>
                <a:custGeom>
                  <a:avLst/>
                  <a:gdLst>
                    <a:gd name="T0" fmla="*/ 17 w 18"/>
                    <a:gd name="T1" fmla="*/ 9 h 21"/>
                    <a:gd name="T2" fmla="*/ 6 w 18"/>
                    <a:gd name="T3" fmla="*/ 17 h 21"/>
                    <a:gd name="T4" fmla="*/ 7 w 18"/>
                    <a:gd name="T5" fmla="*/ 0 h 21"/>
                    <a:gd name="T6" fmla="*/ 17 w 18"/>
                    <a:gd name="T7" fmla="*/ 9 h 21"/>
                  </a:gdLst>
                  <a:ahLst/>
                  <a:cxnLst>
                    <a:cxn ang="0">
                      <a:pos x="T0" y="T1"/>
                    </a:cxn>
                    <a:cxn ang="0">
                      <a:pos x="T2" y="T3"/>
                    </a:cxn>
                    <a:cxn ang="0">
                      <a:pos x="T4" y="T5"/>
                    </a:cxn>
                    <a:cxn ang="0">
                      <a:pos x="T6" y="T7"/>
                    </a:cxn>
                  </a:cxnLst>
                  <a:rect l="0" t="0" r="r" b="b"/>
                  <a:pathLst>
                    <a:path w="18" h="21">
                      <a:moveTo>
                        <a:pt x="17" y="9"/>
                      </a:moveTo>
                      <a:cubicBezTo>
                        <a:pt x="18" y="17"/>
                        <a:pt x="11" y="21"/>
                        <a:pt x="6" y="17"/>
                      </a:cubicBezTo>
                      <a:cubicBezTo>
                        <a:pt x="0" y="13"/>
                        <a:pt x="0" y="1"/>
                        <a:pt x="7" y="0"/>
                      </a:cubicBezTo>
                      <a:cubicBezTo>
                        <a:pt x="13" y="0"/>
                        <a:pt x="17" y="5"/>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2" name="Freeform 657">
                  <a:extLst>
                    <a:ext uri="{FF2B5EF4-FFF2-40B4-BE49-F238E27FC236}">
                      <a16:creationId xmlns:a16="http://schemas.microsoft.com/office/drawing/2014/main" id="{E39107C3-AC47-419B-B87F-826A594B7E18}"/>
                    </a:ext>
                  </a:extLst>
                </p:cNvPr>
                <p:cNvSpPr>
                  <a:spLocks/>
                </p:cNvSpPr>
                <p:nvPr/>
              </p:nvSpPr>
              <p:spPr bwMode="auto">
                <a:xfrm>
                  <a:off x="4957" y="2111"/>
                  <a:ext cx="26" cy="34"/>
                </a:xfrm>
                <a:custGeom>
                  <a:avLst/>
                  <a:gdLst>
                    <a:gd name="T0" fmla="*/ 18 w 18"/>
                    <a:gd name="T1" fmla="*/ 10 h 23"/>
                    <a:gd name="T2" fmla="*/ 5 w 18"/>
                    <a:gd name="T3" fmla="*/ 18 h 23"/>
                    <a:gd name="T4" fmla="*/ 9 w 18"/>
                    <a:gd name="T5" fmla="*/ 1 h 23"/>
                    <a:gd name="T6" fmla="*/ 18 w 18"/>
                    <a:gd name="T7" fmla="*/ 10 h 23"/>
                  </a:gdLst>
                  <a:ahLst/>
                  <a:cxnLst>
                    <a:cxn ang="0">
                      <a:pos x="T0" y="T1"/>
                    </a:cxn>
                    <a:cxn ang="0">
                      <a:pos x="T2" y="T3"/>
                    </a:cxn>
                    <a:cxn ang="0">
                      <a:pos x="T4" y="T5"/>
                    </a:cxn>
                    <a:cxn ang="0">
                      <a:pos x="T6" y="T7"/>
                    </a:cxn>
                  </a:cxnLst>
                  <a:rect l="0" t="0" r="r" b="b"/>
                  <a:pathLst>
                    <a:path w="18" h="23">
                      <a:moveTo>
                        <a:pt x="18" y="10"/>
                      </a:moveTo>
                      <a:cubicBezTo>
                        <a:pt x="18" y="18"/>
                        <a:pt x="10" y="23"/>
                        <a:pt x="5" y="18"/>
                      </a:cubicBezTo>
                      <a:cubicBezTo>
                        <a:pt x="0" y="13"/>
                        <a:pt x="1" y="2"/>
                        <a:pt x="9" y="1"/>
                      </a:cubicBezTo>
                      <a:cubicBezTo>
                        <a:pt x="14" y="0"/>
                        <a:pt x="17" y="6"/>
                        <a:pt x="1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3" name="Freeform 658">
                  <a:extLst>
                    <a:ext uri="{FF2B5EF4-FFF2-40B4-BE49-F238E27FC236}">
                      <a16:creationId xmlns:a16="http://schemas.microsoft.com/office/drawing/2014/main" id="{8771BFBB-192E-4DAF-820B-82E1D80F4A5A}"/>
                    </a:ext>
                  </a:extLst>
                </p:cNvPr>
                <p:cNvSpPr>
                  <a:spLocks/>
                </p:cNvSpPr>
                <p:nvPr/>
              </p:nvSpPr>
              <p:spPr bwMode="auto">
                <a:xfrm>
                  <a:off x="4962" y="2168"/>
                  <a:ext cx="27" cy="35"/>
                </a:xfrm>
                <a:custGeom>
                  <a:avLst/>
                  <a:gdLst>
                    <a:gd name="T0" fmla="*/ 18 w 18"/>
                    <a:gd name="T1" fmla="*/ 11 h 24"/>
                    <a:gd name="T2" fmla="*/ 5 w 18"/>
                    <a:gd name="T3" fmla="*/ 18 h 24"/>
                    <a:gd name="T4" fmla="*/ 9 w 18"/>
                    <a:gd name="T5" fmla="*/ 1 h 24"/>
                    <a:gd name="T6" fmla="*/ 18 w 18"/>
                    <a:gd name="T7" fmla="*/ 11 h 24"/>
                  </a:gdLst>
                  <a:ahLst/>
                  <a:cxnLst>
                    <a:cxn ang="0">
                      <a:pos x="T0" y="T1"/>
                    </a:cxn>
                    <a:cxn ang="0">
                      <a:pos x="T2" y="T3"/>
                    </a:cxn>
                    <a:cxn ang="0">
                      <a:pos x="T4" y="T5"/>
                    </a:cxn>
                    <a:cxn ang="0">
                      <a:pos x="T6" y="T7"/>
                    </a:cxn>
                  </a:cxnLst>
                  <a:rect l="0" t="0" r="r" b="b"/>
                  <a:pathLst>
                    <a:path w="18" h="24">
                      <a:moveTo>
                        <a:pt x="18" y="11"/>
                      </a:moveTo>
                      <a:cubicBezTo>
                        <a:pt x="18" y="19"/>
                        <a:pt x="10" y="24"/>
                        <a:pt x="5" y="18"/>
                      </a:cubicBezTo>
                      <a:cubicBezTo>
                        <a:pt x="0" y="13"/>
                        <a:pt x="1" y="2"/>
                        <a:pt x="9" y="1"/>
                      </a:cubicBezTo>
                      <a:cubicBezTo>
                        <a:pt x="15" y="0"/>
                        <a:pt x="18" y="6"/>
                        <a:pt x="18"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4" name="Freeform 659">
                  <a:extLst>
                    <a:ext uri="{FF2B5EF4-FFF2-40B4-BE49-F238E27FC236}">
                      <a16:creationId xmlns:a16="http://schemas.microsoft.com/office/drawing/2014/main" id="{5C9D63B4-E3CB-4ECE-9AC6-CE0E8C239592}"/>
                    </a:ext>
                  </a:extLst>
                </p:cNvPr>
                <p:cNvSpPr>
                  <a:spLocks/>
                </p:cNvSpPr>
                <p:nvPr/>
              </p:nvSpPr>
              <p:spPr bwMode="auto">
                <a:xfrm>
                  <a:off x="4939" y="2000"/>
                  <a:ext cx="26" cy="32"/>
                </a:xfrm>
                <a:custGeom>
                  <a:avLst/>
                  <a:gdLst>
                    <a:gd name="T0" fmla="*/ 17 w 18"/>
                    <a:gd name="T1" fmla="*/ 10 h 22"/>
                    <a:gd name="T2" fmla="*/ 6 w 18"/>
                    <a:gd name="T3" fmla="*/ 18 h 22"/>
                    <a:gd name="T4" fmla="*/ 8 w 18"/>
                    <a:gd name="T5" fmla="*/ 1 h 22"/>
                    <a:gd name="T6" fmla="*/ 17 w 18"/>
                    <a:gd name="T7" fmla="*/ 10 h 22"/>
                  </a:gdLst>
                  <a:ahLst/>
                  <a:cxnLst>
                    <a:cxn ang="0">
                      <a:pos x="T0" y="T1"/>
                    </a:cxn>
                    <a:cxn ang="0">
                      <a:pos x="T2" y="T3"/>
                    </a:cxn>
                    <a:cxn ang="0">
                      <a:pos x="T4" y="T5"/>
                    </a:cxn>
                    <a:cxn ang="0">
                      <a:pos x="T6" y="T7"/>
                    </a:cxn>
                  </a:cxnLst>
                  <a:rect l="0" t="0" r="r" b="b"/>
                  <a:pathLst>
                    <a:path w="18" h="22">
                      <a:moveTo>
                        <a:pt x="17" y="10"/>
                      </a:moveTo>
                      <a:cubicBezTo>
                        <a:pt x="18" y="17"/>
                        <a:pt x="12" y="22"/>
                        <a:pt x="6" y="18"/>
                      </a:cubicBezTo>
                      <a:cubicBezTo>
                        <a:pt x="0" y="13"/>
                        <a:pt x="0" y="2"/>
                        <a:pt x="8" y="1"/>
                      </a:cubicBezTo>
                      <a:cubicBezTo>
                        <a:pt x="13" y="0"/>
                        <a:pt x="17" y="6"/>
                        <a:pt x="1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5" name="Freeform 660">
                  <a:extLst>
                    <a:ext uri="{FF2B5EF4-FFF2-40B4-BE49-F238E27FC236}">
                      <a16:creationId xmlns:a16="http://schemas.microsoft.com/office/drawing/2014/main" id="{7DD923FE-C794-4AE1-882B-47DFD5C68E25}"/>
                    </a:ext>
                  </a:extLst>
                </p:cNvPr>
                <p:cNvSpPr>
                  <a:spLocks/>
                </p:cNvSpPr>
                <p:nvPr/>
              </p:nvSpPr>
              <p:spPr bwMode="auto">
                <a:xfrm>
                  <a:off x="4949" y="2055"/>
                  <a:ext cx="26" cy="33"/>
                </a:xfrm>
                <a:custGeom>
                  <a:avLst/>
                  <a:gdLst>
                    <a:gd name="T0" fmla="*/ 17 w 18"/>
                    <a:gd name="T1" fmla="*/ 10 h 23"/>
                    <a:gd name="T2" fmla="*/ 6 w 18"/>
                    <a:gd name="T3" fmla="*/ 18 h 23"/>
                    <a:gd name="T4" fmla="*/ 8 w 18"/>
                    <a:gd name="T5" fmla="*/ 1 h 23"/>
                    <a:gd name="T6" fmla="*/ 17 w 18"/>
                    <a:gd name="T7" fmla="*/ 10 h 23"/>
                  </a:gdLst>
                  <a:ahLst/>
                  <a:cxnLst>
                    <a:cxn ang="0">
                      <a:pos x="T0" y="T1"/>
                    </a:cxn>
                    <a:cxn ang="0">
                      <a:pos x="T2" y="T3"/>
                    </a:cxn>
                    <a:cxn ang="0">
                      <a:pos x="T4" y="T5"/>
                    </a:cxn>
                    <a:cxn ang="0">
                      <a:pos x="T6" y="T7"/>
                    </a:cxn>
                  </a:cxnLst>
                  <a:rect l="0" t="0" r="r" b="b"/>
                  <a:pathLst>
                    <a:path w="18" h="23">
                      <a:moveTo>
                        <a:pt x="17" y="10"/>
                      </a:moveTo>
                      <a:cubicBezTo>
                        <a:pt x="18" y="18"/>
                        <a:pt x="11" y="23"/>
                        <a:pt x="6" y="18"/>
                      </a:cubicBezTo>
                      <a:cubicBezTo>
                        <a:pt x="0" y="14"/>
                        <a:pt x="0" y="2"/>
                        <a:pt x="8" y="1"/>
                      </a:cubicBezTo>
                      <a:cubicBezTo>
                        <a:pt x="14" y="0"/>
                        <a:pt x="17" y="6"/>
                        <a:pt x="1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6" name="Freeform 661">
                  <a:extLst>
                    <a:ext uri="{FF2B5EF4-FFF2-40B4-BE49-F238E27FC236}">
                      <a16:creationId xmlns:a16="http://schemas.microsoft.com/office/drawing/2014/main" id="{EE88912A-1FEA-44ED-BFC7-75BF187AF1C7}"/>
                    </a:ext>
                  </a:extLst>
                </p:cNvPr>
                <p:cNvSpPr>
                  <a:spLocks/>
                </p:cNvSpPr>
                <p:nvPr/>
              </p:nvSpPr>
              <p:spPr bwMode="auto">
                <a:xfrm>
                  <a:off x="4913" y="1893"/>
                  <a:ext cx="28" cy="30"/>
                </a:xfrm>
                <a:custGeom>
                  <a:avLst/>
                  <a:gdLst>
                    <a:gd name="T0" fmla="*/ 17 w 19"/>
                    <a:gd name="T1" fmla="*/ 10 h 21"/>
                    <a:gd name="T2" fmla="*/ 7 w 19"/>
                    <a:gd name="T3" fmla="*/ 17 h 21"/>
                    <a:gd name="T4" fmla="*/ 7 w 19"/>
                    <a:gd name="T5" fmla="*/ 1 h 21"/>
                    <a:gd name="T6" fmla="*/ 17 w 19"/>
                    <a:gd name="T7" fmla="*/ 10 h 21"/>
                  </a:gdLst>
                  <a:ahLst/>
                  <a:cxnLst>
                    <a:cxn ang="0">
                      <a:pos x="T0" y="T1"/>
                    </a:cxn>
                    <a:cxn ang="0">
                      <a:pos x="T2" y="T3"/>
                    </a:cxn>
                    <a:cxn ang="0">
                      <a:pos x="T4" y="T5"/>
                    </a:cxn>
                    <a:cxn ang="0">
                      <a:pos x="T6" y="T7"/>
                    </a:cxn>
                  </a:cxnLst>
                  <a:rect l="0" t="0" r="r" b="b"/>
                  <a:pathLst>
                    <a:path w="19" h="21">
                      <a:moveTo>
                        <a:pt x="17" y="10"/>
                      </a:moveTo>
                      <a:cubicBezTo>
                        <a:pt x="19" y="17"/>
                        <a:pt x="13" y="21"/>
                        <a:pt x="7" y="17"/>
                      </a:cubicBezTo>
                      <a:cubicBezTo>
                        <a:pt x="1" y="13"/>
                        <a:pt x="0" y="2"/>
                        <a:pt x="7" y="1"/>
                      </a:cubicBezTo>
                      <a:cubicBezTo>
                        <a:pt x="13" y="0"/>
                        <a:pt x="16" y="6"/>
                        <a:pt x="1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7" name="Freeform 662">
                  <a:extLst>
                    <a:ext uri="{FF2B5EF4-FFF2-40B4-BE49-F238E27FC236}">
                      <a16:creationId xmlns:a16="http://schemas.microsoft.com/office/drawing/2014/main" id="{89ED8B56-8227-49AF-AD8B-C2E8B4169962}"/>
                    </a:ext>
                  </a:extLst>
                </p:cNvPr>
                <p:cNvSpPr>
                  <a:spLocks/>
                </p:cNvSpPr>
                <p:nvPr/>
              </p:nvSpPr>
              <p:spPr bwMode="auto">
                <a:xfrm>
                  <a:off x="4928" y="1946"/>
                  <a:ext cx="26" cy="31"/>
                </a:xfrm>
                <a:custGeom>
                  <a:avLst/>
                  <a:gdLst>
                    <a:gd name="T0" fmla="*/ 17 w 18"/>
                    <a:gd name="T1" fmla="*/ 9 h 21"/>
                    <a:gd name="T2" fmla="*/ 6 w 18"/>
                    <a:gd name="T3" fmla="*/ 17 h 21"/>
                    <a:gd name="T4" fmla="*/ 7 w 18"/>
                    <a:gd name="T5" fmla="*/ 0 h 21"/>
                    <a:gd name="T6" fmla="*/ 17 w 18"/>
                    <a:gd name="T7" fmla="*/ 9 h 21"/>
                  </a:gdLst>
                  <a:ahLst/>
                  <a:cxnLst>
                    <a:cxn ang="0">
                      <a:pos x="T0" y="T1"/>
                    </a:cxn>
                    <a:cxn ang="0">
                      <a:pos x="T2" y="T3"/>
                    </a:cxn>
                    <a:cxn ang="0">
                      <a:pos x="T4" y="T5"/>
                    </a:cxn>
                    <a:cxn ang="0">
                      <a:pos x="T6" y="T7"/>
                    </a:cxn>
                  </a:cxnLst>
                  <a:rect l="0" t="0" r="r" b="b"/>
                  <a:pathLst>
                    <a:path w="18" h="21">
                      <a:moveTo>
                        <a:pt x="17" y="9"/>
                      </a:moveTo>
                      <a:cubicBezTo>
                        <a:pt x="18" y="17"/>
                        <a:pt x="12" y="21"/>
                        <a:pt x="6" y="17"/>
                      </a:cubicBezTo>
                      <a:cubicBezTo>
                        <a:pt x="0" y="13"/>
                        <a:pt x="0" y="2"/>
                        <a:pt x="7" y="0"/>
                      </a:cubicBezTo>
                      <a:cubicBezTo>
                        <a:pt x="13" y="0"/>
                        <a:pt x="16" y="5"/>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8" name="Freeform 663">
                  <a:extLst>
                    <a:ext uri="{FF2B5EF4-FFF2-40B4-BE49-F238E27FC236}">
                      <a16:creationId xmlns:a16="http://schemas.microsoft.com/office/drawing/2014/main" id="{2841793B-25A3-4702-BBAC-595FE16BEB95}"/>
                    </a:ext>
                  </a:extLst>
                </p:cNvPr>
                <p:cNvSpPr>
                  <a:spLocks/>
                </p:cNvSpPr>
                <p:nvPr/>
              </p:nvSpPr>
              <p:spPr bwMode="auto">
                <a:xfrm>
                  <a:off x="4999" y="2135"/>
                  <a:ext cx="24" cy="33"/>
                </a:xfrm>
                <a:custGeom>
                  <a:avLst/>
                  <a:gdLst>
                    <a:gd name="T0" fmla="*/ 16 w 17"/>
                    <a:gd name="T1" fmla="*/ 10 h 23"/>
                    <a:gd name="T2" fmla="*/ 4 w 17"/>
                    <a:gd name="T3" fmla="*/ 18 h 23"/>
                    <a:gd name="T4" fmla="*/ 8 w 17"/>
                    <a:gd name="T5" fmla="*/ 0 h 23"/>
                    <a:gd name="T6" fmla="*/ 16 w 17"/>
                    <a:gd name="T7" fmla="*/ 10 h 23"/>
                  </a:gdLst>
                  <a:ahLst/>
                  <a:cxnLst>
                    <a:cxn ang="0">
                      <a:pos x="T0" y="T1"/>
                    </a:cxn>
                    <a:cxn ang="0">
                      <a:pos x="T2" y="T3"/>
                    </a:cxn>
                    <a:cxn ang="0">
                      <a:pos x="T4" y="T5"/>
                    </a:cxn>
                    <a:cxn ang="0">
                      <a:pos x="T6" y="T7"/>
                    </a:cxn>
                  </a:cxnLst>
                  <a:rect l="0" t="0" r="r" b="b"/>
                  <a:pathLst>
                    <a:path w="17" h="23">
                      <a:moveTo>
                        <a:pt x="16" y="10"/>
                      </a:moveTo>
                      <a:cubicBezTo>
                        <a:pt x="17" y="18"/>
                        <a:pt x="9" y="23"/>
                        <a:pt x="4" y="18"/>
                      </a:cubicBezTo>
                      <a:cubicBezTo>
                        <a:pt x="0" y="13"/>
                        <a:pt x="1" y="2"/>
                        <a:pt x="8" y="0"/>
                      </a:cubicBezTo>
                      <a:cubicBezTo>
                        <a:pt x="14" y="0"/>
                        <a:pt x="16" y="5"/>
                        <a:pt x="16"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49" name="Freeform 664">
                  <a:extLst>
                    <a:ext uri="{FF2B5EF4-FFF2-40B4-BE49-F238E27FC236}">
                      <a16:creationId xmlns:a16="http://schemas.microsoft.com/office/drawing/2014/main" id="{6DEA335B-AC81-41D2-973C-7524F16FCE28}"/>
                    </a:ext>
                  </a:extLst>
                </p:cNvPr>
                <p:cNvSpPr>
                  <a:spLocks/>
                </p:cNvSpPr>
                <p:nvPr/>
              </p:nvSpPr>
              <p:spPr bwMode="auto">
                <a:xfrm>
                  <a:off x="4981" y="2022"/>
                  <a:ext cx="26" cy="31"/>
                </a:xfrm>
                <a:custGeom>
                  <a:avLst/>
                  <a:gdLst>
                    <a:gd name="T0" fmla="*/ 17 w 18"/>
                    <a:gd name="T1" fmla="*/ 10 h 22"/>
                    <a:gd name="T2" fmla="*/ 6 w 18"/>
                    <a:gd name="T3" fmla="*/ 18 h 22"/>
                    <a:gd name="T4" fmla="*/ 7 w 18"/>
                    <a:gd name="T5" fmla="*/ 1 h 22"/>
                    <a:gd name="T6" fmla="*/ 17 w 18"/>
                    <a:gd name="T7" fmla="*/ 10 h 22"/>
                  </a:gdLst>
                  <a:ahLst/>
                  <a:cxnLst>
                    <a:cxn ang="0">
                      <a:pos x="T0" y="T1"/>
                    </a:cxn>
                    <a:cxn ang="0">
                      <a:pos x="T2" y="T3"/>
                    </a:cxn>
                    <a:cxn ang="0">
                      <a:pos x="T4" y="T5"/>
                    </a:cxn>
                    <a:cxn ang="0">
                      <a:pos x="T6" y="T7"/>
                    </a:cxn>
                  </a:cxnLst>
                  <a:rect l="0" t="0" r="r" b="b"/>
                  <a:pathLst>
                    <a:path w="18" h="22">
                      <a:moveTo>
                        <a:pt x="17" y="10"/>
                      </a:moveTo>
                      <a:cubicBezTo>
                        <a:pt x="18" y="18"/>
                        <a:pt x="11" y="22"/>
                        <a:pt x="6" y="18"/>
                      </a:cubicBezTo>
                      <a:cubicBezTo>
                        <a:pt x="0" y="14"/>
                        <a:pt x="0" y="2"/>
                        <a:pt x="7" y="1"/>
                      </a:cubicBezTo>
                      <a:cubicBezTo>
                        <a:pt x="13" y="0"/>
                        <a:pt x="16" y="6"/>
                        <a:pt x="1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0" name="Freeform 665">
                  <a:extLst>
                    <a:ext uri="{FF2B5EF4-FFF2-40B4-BE49-F238E27FC236}">
                      <a16:creationId xmlns:a16="http://schemas.microsoft.com/office/drawing/2014/main" id="{CC62B93F-0C31-4A25-BA0C-DD0B201DA838}"/>
                    </a:ext>
                  </a:extLst>
                </p:cNvPr>
                <p:cNvSpPr>
                  <a:spLocks/>
                </p:cNvSpPr>
                <p:nvPr/>
              </p:nvSpPr>
              <p:spPr bwMode="auto">
                <a:xfrm>
                  <a:off x="4991" y="2078"/>
                  <a:ext cx="25" cy="32"/>
                </a:xfrm>
                <a:custGeom>
                  <a:avLst/>
                  <a:gdLst>
                    <a:gd name="T0" fmla="*/ 16 w 17"/>
                    <a:gd name="T1" fmla="*/ 10 h 22"/>
                    <a:gd name="T2" fmla="*/ 5 w 17"/>
                    <a:gd name="T3" fmla="*/ 18 h 22"/>
                    <a:gd name="T4" fmla="*/ 7 w 17"/>
                    <a:gd name="T5" fmla="*/ 0 h 22"/>
                    <a:gd name="T6" fmla="*/ 16 w 17"/>
                    <a:gd name="T7" fmla="*/ 10 h 22"/>
                  </a:gdLst>
                  <a:ahLst/>
                  <a:cxnLst>
                    <a:cxn ang="0">
                      <a:pos x="T0" y="T1"/>
                    </a:cxn>
                    <a:cxn ang="0">
                      <a:pos x="T2" y="T3"/>
                    </a:cxn>
                    <a:cxn ang="0">
                      <a:pos x="T4" y="T5"/>
                    </a:cxn>
                    <a:cxn ang="0">
                      <a:pos x="T6" y="T7"/>
                    </a:cxn>
                  </a:cxnLst>
                  <a:rect l="0" t="0" r="r" b="b"/>
                  <a:pathLst>
                    <a:path w="17" h="22">
                      <a:moveTo>
                        <a:pt x="16" y="10"/>
                      </a:moveTo>
                      <a:cubicBezTo>
                        <a:pt x="17" y="17"/>
                        <a:pt x="11" y="22"/>
                        <a:pt x="5" y="18"/>
                      </a:cubicBezTo>
                      <a:cubicBezTo>
                        <a:pt x="0" y="13"/>
                        <a:pt x="0" y="2"/>
                        <a:pt x="7" y="0"/>
                      </a:cubicBezTo>
                      <a:cubicBezTo>
                        <a:pt x="13" y="0"/>
                        <a:pt x="16" y="5"/>
                        <a:pt x="16"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1" name="Freeform 666">
                  <a:extLst>
                    <a:ext uri="{FF2B5EF4-FFF2-40B4-BE49-F238E27FC236}">
                      <a16:creationId xmlns:a16="http://schemas.microsoft.com/office/drawing/2014/main" id="{E2D1090C-AECA-43C7-81F5-84269FDFD5EA}"/>
                    </a:ext>
                  </a:extLst>
                </p:cNvPr>
                <p:cNvSpPr>
                  <a:spLocks/>
                </p:cNvSpPr>
                <p:nvPr/>
              </p:nvSpPr>
              <p:spPr bwMode="auto">
                <a:xfrm>
                  <a:off x="4955" y="1914"/>
                  <a:ext cx="26" cy="31"/>
                </a:xfrm>
                <a:custGeom>
                  <a:avLst/>
                  <a:gdLst>
                    <a:gd name="T0" fmla="*/ 17 w 18"/>
                    <a:gd name="T1" fmla="*/ 9 h 21"/>
                    <a:gd name="T2" fmla="*/ 7 w 18"/>
                    <a:gd name="T3" fmla="*/ 17 h 21"/>
                    <a:gd name="T4" fmla="*/ 7 w 18"/>
                    <a:gd name="T5" fmla="*/ 0 h 21"/>
                    <a:gd name="T6" fmla="*/ 17 w 18"/>
                    <a:gd name="T7" fmla="*/ 9 h 21"/>
                  </a:gdLst>
                  <a:ahLst/>
                  <a:cxnLst>
                    <a:cxn ang="0">
                      <a:pos x="T0" y="T1"/>
                    </a:cxn>
                    <a:cxn ang="0">
                      <a:pos x="T2" y="T3"/>
                    </a:cxn>
                    <a:cxn ang="0">
                      <a:pos x="T4" y="T5"/>
                    </a:cxn>
                    <a:cxn ang="0">
                      <a:pos x="T6" y="T7"/>
                    </a:cxn>
                  </a:cxnLst>
                  <a:rect l="0" t="0" r="r" b="b"/>
                  <a:pathLst>
                    <a:path w="18" h="21">
                      <a:moveTo>
                        <a:pt x="17" y="9"/>
                      </a:moveTo>
                      <a:cubicBezTo>
                        <a:pt x="18" y="16"/>
                        <a:pt x="13" y="21"/>
                        <a:pt x="7" y="17"/>
                      </a:cubicBezTo>
                      <a:cubicBezTo>
                        <a:pt x="1" y="13"/>
                        <a:pt x="0" y="2"/>
                        <a:pt x="7" y="0"/>
                      </a:cubicBezTo>
                      <a:cubicBezTo>
                        <a:pt x="12" y="0"/>
                        <a:pt x="16" y="5"/>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2" name="Freeform 667">
                  <a:extLst>
                    <a:ext uri="{FF2B5EF4-FFF2-40B4-BE49-F238E27FC236}">
                      <a16:creationId xmlns:a16="http://schemas.microsoft.com/office/drawing/2014/main" id="{257CF1B4-6E20-4A4F-996D-45A7AAB530F7}"/>
                    </a:ext>
                  </a:extLst>
                </p:cNvPr>
                <p:cNvSpPr>
                  <a:spLocks/>
                </p:cNvSpPr>
                <p:nvPr/>
              </p:nvSpPr>
              <p:spPr bwMode="auto">
                <a:xfrm>
                  <a:off x="4970" y="1968"/>
                  <a:ext cx="26" cy="30"/>
                </a:xfrm>
                <a:custGeom>
                  <a:avLst/>
                  <a:gdLst>
                    <a:gd name="T0" fmla="*/ 16 w 18"/>
                    <a:gd name="T1" fmla="*/ 9 h 21"/>
                    <a:gd name="T2" fmla="*/ 6 w 18"/>
                    <a:gd name="T3" fmla="*/ 17 h 21"/>
                    <a:gd name="T4" fmla="*/ 7 w 18"/>
                    <a:gd name="T5" fmla="*/ 0 h 21"/>
                    <a:gd name="T6" fmla="*/ 16 w 18"/>
                    <a:gd name="T7" fmla="*/ 9 h 21"/>
                  </a:gdLst>
                  <a:ahLst/>
                  <a:cxnLst>
                    <a:cxn ang="0">
                      <a:pos x="T0" y="T1"/>
                    </a:cxn>
                    <a:cxn ang="0">
                      <a:pos x="T2" y="T3"/>
                    </a:cxn>
                    <a:cxn ang="0">
                      <a:pos x="T4" y="T5"/>
                    </a:cxn>
                    <a:cxn ang="0">
                      <a:pos x="T6" y="T7"/>
                    </a:cxn>
                  </a:cxnLst>
                  <a:rect l="0" t="0" r="r" b="b"/>
                  <a:pathLst>
                    <a:path w="18" h="21">
                      <a:moveTo>
                        <a:pt x="16" y="9"/>
                      </a:moveTo>
                      <a:cubicBezTo>
                        <a:pt x="18" y="17"/>
                        <a:pt x="12" y="21"/>
                        <a:pt x="6" y="17"/>
                      </a:cubicBezTo>
                      <a:cubicBezTo>
                        <a:pt x="1" y="13"/>
                        <a:pt x="0" y="2"/>
                        <a:pt x="7" y="0"/>
                      </a:cubicBezTo>
                      <a:cubicBezTo>
                        <a:pt x="12" y="0"/>
                        <a:pt x="16"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3" name="Freeform 668">
                  <a:extLst>
                    <a:ext uri="{FF2B5EF4-FFF2-40B4-BE49-F238E27FC236}">
                      <a16:creationId xmlns:a16="http://schemas.microsoft.com/office/drawing/2014/main" id="{FED6B6AE-5D4F-4253-AB51-9DDDED04081D}"/>
                    </a:ext>
                  </a:extLst>
                </p:cNvPr>
                <p:cNvSpPr>
                  <a:spLocks/>
                </p:cNvSpPr>
                <p:nvPr/>
              </p:nvSpPr>
              <p:spPr bwMode="auto">
                <a:xfrm>
                  <a:off x="5006" y="1990"/>
                  <a:ext cx="26" cy="32"/>
                </a:xfrm>
                <a:custGeom>
                  <a:avLst/>
                  <a:gdLst>
                    <a:gd name="T0" fmla="*/ 16 w 18"/>
                    <a:gd name="T1" fmla="*/ 9 h 22"/>
                    <a:gd name="T2" fmla="*/ 7 w 18"/>
                    <a:gd name="T3" fmla="*/ 18 h 22"/>
                    <a:gd name="T4" fmla="*/ 7 w 18"/>
                    <a:gd name="T5" fmla="*/ 0 h 22"/>
                    <a:gd name="T6" fmla="*/ 16 w 18"/>
                    <a:gd name="T7" fmla="*/ 9 h 22"/>
                  </a:gdLst>
                  <a:ahLst/>
                  <a:cxnLst>
                    <a:cxn ang="0">
                      <a:pos x="T0" y="T1"/>
                    </a:cxn>
                    <a:cxn ang="0">
                      <a:pos x="T2" y="T3"/>
                    </a:cxn>
                    <a:cxn ang="0">
                      <a:pos x="T4" y="T5"/>
                    </a:cxn>
                    <a:cxn ang="0">
                      <a:pos x="T6" y="T7"/>
                    </a:cxn>
                  </a:cxnLst>
                  <a:rect l="0" t="0" r="r" b="b"/>
                  <a:pathLst>
                    <a:path w="18" h="22">
                      <a:moveTo>
                        <a:pt x="16" y="9"/>
                      </a:moveTo>
                      <a:cubicBezTo>
                        <a:pt x="18" y="17"/>
                        <a:pt x="12" y="22"/>
                        <a:pt x="7" y="18"/>
                      </a:cubicBezTo>
                      <a:cubicBezTo>
                        <a:pt x="1" y="13"/>
                        <a:pt x="0" y="2"/>
                        <a:pt x="7" y="0"/>
                      </a:cubicBezTo>
                      <a:cubicBezTo>
                        <a:pt x="12" y="0"/>
                        <a:pt x="16"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4" name="Freeform 669">
                  <a:extLst>
                    <a:ext uri="{FF2B5EF4-FFF2-40B4-BE49-F238E27FC236}">
                      <a16:creationId xmlns:a16="http://schemas.microsoft.com/office/drawing/2014/main" id="{303163F6-12A9-418C-B70F-80396BD2F2F3}"/>
                    </a:ext>
                  </a:extLst>
                </p:cNvPr>
                <p:cNvSpPr>
                  <a:spLocks/>
                </p:cNvSpPr>
                <p:nvPr/>
              </p:nvSpPr>
              <p:spPr bwMode="auto">
                <a:xfrm>
                  <a:off x="5017" y="2045"/>
                  <a:ext cx="25" cy="32"/>
                </a:xfrm>
                <a:custGeom>
                  <a:avLst/>
                  <a:gdLst>
                    <a:gd name="T0" fmla="*/ 16 w 17"/>
                    <a:gd name="T1" fmla="*/ 10 h 22"/>
                    <a:gd name="T2" fmla="*/ 6 w 17"/>
                    <a:gd name="T3" fmla="*/ 18 h 22"/>
                    <a:gd name="T4" fmla="*/ 7 w 17"/>
                    <a:gd name="T5" fmla="*/ 0 h 22"/>
                    <a:gd name="T6" fmla="*/ 16 w 17"/>
                    <a:gd name="T7" fmla="*/ 10 h 22"/>
                  </a:gdLst>
                  <a:ahLst/>
                  <a:cxnLst>
                    <a:cxn ang="0">
                      <a:pos x="T0" y="T1"/>
                    </a:cxn>
                    <a:cxn ang="0">
                      <a:pos x="T2" y="T3"/>
                    </a:cxn>
                    <a:cxn ang="0">
                      <a:pos x="T4" y="T5"/>
                    </a:cxn>
                    <a:cxn ang="0">
                      <a:pos x="T6" y="T7"/>
                    </a:cxn>
                  </a:cxnLst>
                  <a:rect l="0" t="0" r="r" b="b"/>
                  <a:pathLst>
                    <a:path w="17" h="22">
                      <a:moveTo>
                        <a:pt x="16" y="10"/>
                      </a:moveTo>
                      <a:cubicBezTo>
                        <a:pt x="17" y="17"/>
                        <a:pt x="11" y="22"/>
                        <a:pt x="6" y="18"/>
                      </a:cubicBezTo>
                      <a:cubicBezTo>
                        <a:pt x="0" y="14"/>
                        <a:pt x="0" y="2"/>
                        <a:pt x="7" y="0"/>
                      </a:cubicBezTo>
                      <a:cubicBezTo>
                        <a:pt x="13" y="0"/>
                        <a:pt x="16" y="5"/>
                        <a:pt x="16"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5" name="Freeform 670">
                  <a:extLst>
                    <a:ext uri="{FF2B5EF4-FFF2-40B4-BE49-F238E27FC236}">
                      <a16:creationId xmlns:a16="http://schemas.microsoft.com/office/drawing/2014/main" id="{DC17110D-CC09-4384-9D0E-62A8AA5EF833}"/>
                    </a:ext>
                  </a:extLst>
                </p:cNvPr>
                <p:cNvSpPr>
                  <a:spLocks/>
                </p:cNvSpPr>
                <p:nvPr/>
              </p:nvSpPr>
              <p:spPr bwMode="auto">
                <a:xfrm>
                  <a:off x="4977" y="1882"/>
                  <a:ext cx="26" cy="31"/>
                </a:xfrm>
                <a:custGeom>
                  <a:avLst/>
                  <a:gdLst>
                    <a:gd name="T0" fmla="*/ 16 w 18"/>
                    <a:gd name="T1" fmla="*/ 10 h 21"/>
                    <a:gd name="T2" fmla="*/ 8 w 18"/>
                    <a:gd name="T3" fmla="*/ 18 h 21"/>
                    <a:gd name="T4" fmla="*/ 6 w 18"/>
                    <a:gd name="T5" fmla="*/ 1 h 21"/>
                    <a:gd name="T6" fmla="*/ 6 w 18"/>
                    <a:gd name="T7" fmla="*/ 1 h 21"/>
                    <a:gd name="T8" fmla="*/ 16 w 18"/>
                    <a:gd name="T9" fmla="*/ 10 h 21"/>
                  </a:gdLst>
                  <a:ahLst/>
                  <a:cxnLst>
                    <a:cxn ang="0">
                      <a:pos x="T0" y="T1"/>
                    </a:cxn>
                    <a:cxn ang="0">
                      <a:pos x="T2" y="T3"/>
                    </a:cxn>
                    <a:cxn ang="0">
                      <a:pos x="T4" y="T5"/>
                    </a:cxn>
                    <a:cxn ang="0">
                      <a:pos x="T6" y="T7"/>
                    </a:cxn>
                    <a:cxn ang="0">
                      <a:pos x="T8" y="T9"/>
                    </a:cxn>
                  </a:cxnLst>
                  <a:rect l="0" t="0" r="r" b="b"/>
                  <a:pathLst>
                    <a:path w="18" h="21">
                      <a:moveTo>
                        <a:pt x="16" y="10"/>
                      </a:moveTo>
                      <a:cubicBezTo>
                        <a:pt x="18" y="16"/>
                        <a:pt x="13" y="21"/>
                        <a:pt x="8" y="18"/>
                      </a:cubicBezTo>
                      <a:cubicBezTo>
                        <a:pt x="1" y="14"/>
                        <a:pt x="0" y="3"/>
                        <a:pt x="6" y="1"/>
                      </a:cubicBezTo>
                      <a:cubicBezTo>
                        <a:pt x="6" y="1"/>
                        <a:pt x="6" y="1"/>
                        <a:pt x="6" y="1"/>
                      </a:cubicBezTo>
                      <a:cubicBezTo>
                        <a:pt x="11" y="0"/>
                        <a:pt x="15" y="6"/>
                        <a:pt x="16"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6" name="Freeform 671">
                  <a:extLst>
                    <a:ext uri="{FF2B5EF4-FFF2-40B4-BE49-F238E27FC236}">
                      <a16:creationId xmlns:a16="http://schemas.microsoft.com/office/drawing/2014/main" id="{F635A87F-6CAA-4C26-9AA8-83E70B78AC01}"/>
                    </a:ext>
                  </a:extLst>
                </p:cNvPr>
                <p:cNvSpPr>
                  <a:spLocks/>
                </p:cNvSpPr>
                <p:nvPr/>
              </p:nvSpPr>
              <p:spPr bwMode="auto">
                <a:xfrm>
                  <a:off x="4991" y="1936"/>
                  <a:ext cx="26" cy="31"/>
                </a:xfrm>
                <a:custGeom>
                  <a:avLst/>
                  <a:gdLst>
                    <a:gd name="T0" fmla="*/ 17 w 18"/>
                    <a:gd name="T1" fmla="*/ 9 h 21"/>
                    <a:gd name="T2" fmla="*/ 8 w 18"/>
                    <a:gd name="T3" fmla="*/ 18 h 21"/>
                    <a:gd name="T4" fmla="*/ 8 w 18"/>
                    <a:gd name="T5" fmla="*/ 0 h 21"/>
                    <a:gd name="T6" fmla="*/ 17 w 18"/>
                    <a:gd name="T7" fmla="*/ 9 h 21"/>
                  </a:gdLst>
                  <a:ahLst/>
                  <a:cxnLst>
                    <a:cxn ang="0">
                      <a:pos x="T0" y="T1"/>
                    </a:cxn>
                    <a:cxn ang="0">
                      <a:pos x="T2" y="T3"/>
                    </a:cxn>
                    <a:cxn ang="0">
                      <a:pos x="T4" y="T5"/>
                    </a:cxn>
                    <a:cxn ang="0">
                      <a:pos x="T6" y="T7"/>
                    </a:cxn>
                  </a:cxnLst>
                  <a:rect l="0" t="0" r="r" b="b"/>
                  <a:pathLst>
                    <a:path w="18" h="21">
                      <a:moveTo>
                        <a:pt x="17" y="9"/>
                      </a:moveTo>
                      <a:cubicBezTo>
                        <a:pt x="18" y="16"/>
                        <a:pt x="14" y="21"/>
                        <a:pt x="8" y="18"/>
                      </a:cubicBezTo>
                      <a:cubicBezTo>
                        <a:pt x="2" y="14"/>
                        <a:pt x="0" y="2"/>
                        <a:pt x="8" y="0"/>
                      </a:cubicBezTo>
                      <a:cubicBezTo>
                        <a:pt x="13" y="0"/>
                        <a:pt x="16" y="5"/>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7" name="Freeform 672">
                  <a:extLst>
                    <a:ext uri="{FF2B5EF4-FFF2-40B4-BE49-F238E27FC236}">
                      <a16:creationId xmlns:a16="http://schemas.microsoft.com/office/drawing/2014/main" id="{135E5387-435D-47F3-A669-8BEC512624AF}"/>
                    </a:ext>
                  </a:extLst>
                </p:cNvPr>
                <p:cNvSpPr>
                  <a:spLocks/>
                </p:cNvSpPr>
                <p:nvPr/>
              </p:nvSpPr>
              <p:spPr bwMode="auto">
                <a:xfrm>
                  <a:off x="5046" y="2010"/>
                  <a:ext cx="24" cy="32"/>
                </a:xfrm>
                <a:custGeom>
                  <a:avLst/>
                  <a:gdLst>
                    <a:gd name="T0" fmla="*/ 15 w 16"/>
                    <a:gd name="T1" fmla="*/ 10 h 22"/>
                    <a:gd name="T2" fmla="*/ 6 w 16"/>
                    <a:gd name="T3" fmla="*/ 18 h 22"/>
                    <a:gd name="T4" fmla="*/ 7 w 16"/>
                    <a:gd name="T5" fmla="*/ 1 h 22"/>
                    <a:gd name="T6" fmla="*/ 15 w 16"/>
                    <a:gd name="T7" fmla="*/ 10 h 22"/>
                  </a:gdLst>
                  <a:ahLst/>
                  <a:cxnLst>
                    <a:cxn ang="0">
                      <a:pos x="T0" y="T1"/>
                    </a:cxn>
                    <a:cxn ang="0">
                      <a:pos x="T2" y="T3"/>
                    </a:cxn>
                    <a:cxn ang="0">
                      <a:pos x="T4" y="T5"/>
                    </a:cxn>
                    <a:cxn ang="0">
                      <a:pos x="T6" y="T7"/>
                    </a:cxn>
                  </a:cxnLst>
                  <a:rect l="0" t="0" r="r" b="b"/>
                  <a:pathLst>
                    <a:path w="16" h="22">
                      <a:moveTo>
                        <a:pt x="15" y="10"/>
                      </a:moveTo>
                      <a:cubicBezTo>
                        <a:pt x="16" y="18"/>
                        <a:pt x="11" y="22"/>
                        <a:pt x="6" y="18"/>
                      </a:cubicBezTo>
                      <a:cubicBezTo>
                        <a:pt x="0" y="14"/>
                        <a:pt x="0" y="3"/>
                        <a:pt x="7" y="1"/>
                      </a:cubicBezTo>
                      <a:cubicBezTo>
                        <a:pt x="12" y="0"/>
                        <a:pt x="15" y="6"/>
                        <a:pt x="1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8" name="Freeform 673">
                  <a:extLst>
                    <a:ext uri="{FF2B5EF4-FFF2-40B4-BE49-F238E27FC236}">
                      <a16:creationId xmlns:a16="http://schemas.microsoft.com/office/drawing/2014/main" id="{1C84AD6C-0A31-40C3-80AB-1C9164CE8B94}"/>
                    </a:ext>
                  </a:extLst>
                </p:cNvPr>
                <p:cNvSpPr>
                  <a:spLocks/>
                </p:cNvSpPr>
                <p:nvPr/>
              </p:nvSpPr>
              <p:spPr bwMode="auto">
                <a:xfrm>
                  <a:off x="5016" y="1903"/>
                  <a:ext cx="26" cy="30"/>
                </a:xfrm>
                <a:custGeom>
                  <a:avLst/>
                  <a:gdLst>
                    <a:gd name="T0" fmla="*/ 16 w 18"/>
                    <a:gd name="T1" fmla="*/ 10 h 21"/>
                    <a:gd name="T2" fmla="*/ 9 w 18"/>
                    <a:gd name="T3" fmla="*/ 18 h 21"/>
                    <a:gd name="T4" fmla="*/ 7 w 18"/>
                    <a:gd name="T5" fmla="*/ 1 h 21"/>
                    <a:gd name="T6" fmla="*/ 16 w 18"/>
                    <a:gd name="T7" fmla="*/ 10 h 21"/>
                  </a:gdLst>
                  <a:ahLst/>
                  <a:cxnLst>
                    <a:cxn ang="0">
                      <a:pos x="T0" y="T1"/>
                    </a:cxn>
                    <a:cxn ang="0">
                      <a:pos x="T2" y="T3"/>
                    </a:cxn>
                    <a:cxn ang="0">
                      <a:pos x="T4" y="T5"/>
                    </a:cxn>
                    <a:cxn ang="0">
                      <a:pos x="T6" y="T7"/>
                    </a:cxn>
                  </a:cxnLst>
                  <a:rect l="0" t="0" r="r" b="b"/>
                  <a:pathLst>
                    <a:path w="18" h="21">
                      <a:moveTo>
                        <a:pt x="16" y="10"/>
                      </a:moveTo>
                      <a:cubicBezTo>
                        <a:pt x="18" y="16"/>
                        <a:pt x="14" y="21"/>
                        <a:pt x="9" y="18"/>
                      </a:cubicBezTo>
                      <a:cubicBezTo>
                        <a:pt x="3" y="14"/>
                        <a:pt x="0" y="3"/>
                        <a:pt x="7" y="1"/>
                      </a:cubicBezTo>
                      <a:cubicBezTo>
                        <a:pt x="12" y="0"/>
                        <a:pt x="15" y="6"/>
                        <a:pt x="16"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59" name="Freeform 674">
                  <a:extLst>
                    <a:ext uri="{FF2B5EF4-FFF2-40B4-BE49-F238E27FC236}">
                      <a16:creationId xmlns:a16="http://schemas.microsoft.com/office/drawing/2014/main" id="{9F3B431F-0D33-49A5-8A15-1A8941E255C9}"/>
                    </a:ext>
                  </a:extLst>
                </p:cNvPr>
                <p:cNvSpPr>
                  <a:spLocks/>
                </p:cNvSpPr>
                <p:nvPr/>
              </p:nvSpPr>
              <p:spPr bwMode="auto">
                <a:xfrm>
                  <a:off x="5032" y="1956"/>
                  <a:ext cx="24" cy="31"/>
                </a:xfrm>
                <a:custGeom>
                  <a:avLst/>
                  <a:gdLst>
                    <a:gd name="T0" fmla="*/ 16 w 17"/>
                    <a:gd name="T1" fmla="*/ 9 h 21"/>
                    <a:gd name="T2" fmla="*/ 8 w 17"/>
                    <a:gd name="T3" fmla="*/ 18 h 21"/>
                    <a:gd name="T4" fmla="*/ 7 w 17"/>
                    <a:gd name="T5" fmla="*/ 0 h 21"/>
                    <a:gd name="T6" fmla="*/ 16 w 17"/>
                    <a:gd name="T7" fmla="*/ 9 h 21"/>
                  </a:gdLst>
                  <a:ahLst/>
                  <a:cxnLst>
                    <a:cxn ang="0">
                      <a:pos x="T0" y="T1"/>
                    </a:cxn>
                    <a:cxn ang="0">
                      <a:pos x="T2" y="T3"/>
                    </a:cxn>
                    <a:cxn ang="0">
                      <a:pos x="T4" y="T5"/>
                    </a:cxn>
                    <a:cxn ang="0">
                      <a:pos x="T6" y="T7"/>
                    </a:cxn>
                  </a:cxnLst>
                  <a:rect l="0" t="0" r="r" b="b"/>
                  <a:pathLst>
                    <a:path w="17" h="21">
                      <a:moveTo>
                        <a:pt x="16" y="9"/>
                      </a:moveTo>
                      <a:cubicBezTo>
                        <a:pt x="17" y="16"/>
                        <a:pt x="13" y="21"/>
                        <a:pt x="8" y="18"/>
                      </a:cubicBezTo>
                      <a:cubicBezTo>
                        <a:pt x="2" y="14"/>
                        <a:pt x="0" y="2"/>
                        <a:pt x="7" y="0"/>
                      </a:cubicBezTo>
                      <a:cubicBezTo>
                        <a:pt x="12" y="0"/>
                        <a:pt x="15"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0" name="Freeform 675">
                  <a:extLst>
                    <a:ext uri="{FF2B5EF4-FFF2-40B4-BE49-F238E27FC236}">
                      <a16:creationId xmlns:a16="http://schemas.microsoft.com/office/drawing/2014/main" id="{AC1A955B-EE58-45C0-B40C-2F8ABA26E048}"/>
                    </a:ext>
                  </a:extLst>
                </p:cNvPr>
                <p:cNvSpPr>
                  <a:spLocks/>
                </p:cNvSpPr>
                <p:nvPr/>
              </p:nvSpPr>
              <p:spPr bwMode="auto">
                <a:xfrm>
                  <a:off x="5067" y="1978"/>
                  <a:ext cx="24" cy="31"/>
                </a:xfrm>
                <a:custGeom>
                  <a:avLst/>
                  <a:gdLst>
                    <a:gd name="T0" fmla="*/ 16 w 17"/>
                    <a:gd name="T1" fmla="*/ 9 h 21"/>
                    <a:gd name="T2" fmla="*/ 8 w 17"/>
                    <a:gd name="T3" fmla="*/ 18 h 21"/>
                    <a:gd name="T4" fmla="*/ 7 w 17"/>
                    <a:gd name="T5" fmla="*/ 0 h 21"/>
                    <a:gd name="T6" fmla="*/ 16 w 17"/>
                    <a:gd name="T7" fmla="*/ 9 h 21"/>
                  </a:gdLst>
                  <a:ahLst/>
                  <a:cxnLst>
                    <a:cxn ang="0">
                      <a:pos x="T0" y="T1"/>
                    </a:cxn>
                    <a:cxn ang="0">
                      <a:pos x="T2" y="T3"/>
                    </a:cxn>
                    <a:cxn ang="0">
                      <a:pos x="T4" y="T5"/>
                    </a:cxn>
                    <a:cxn ang="0">
                      <a:pos x="T6" y="T7"/>
                    </a:cxn>
                  </a:cxnLst>
                  <a:rect l="0" t="0" r="r" b="b"/>
                  <a:pathLst>
                    <a:path w="17" h="21">
                      <a:moveTo>
                        <a:pt x="16" y="9"/>
                      </a:moveTo>
                      <a:cubicBezTo>
                        <a:pt x="17" y="16"/>
                        <a:pt x="13" y="21"/>
                        <a:pt x="8" y="18"/>
                      </a:cubicBezTo>
                      <a:cubicBezTo>
                        <a:pt x="2" y="14"/>
                        <a:pt x="0" y="2"/>
                        <a:pt x="7" y="0"/>
                      </a:cubicBezTo>
                      <a:cubicBezTo>
                        <a:pt x="12" y="0"/>
                        <a:pt x="15"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1" name="Freeform 676">
                  <a:extLst>
                    <a:ext uri="{FF2B5EF4-FFF2-40B4-BE49-F238E27FC236}">
                      <a16:creationId xmlns:a16="http://schemas.microsoft.com/office/drawing/2014/main" id="{E646756B-A157-4790-A5DB-355BF6BC4A58}"/>
                    </a:ext>
                  </a:extLst>
                </p:cNvPr>
                <p:cNvSpPr>
                  <a:spLocks/>
                </p:cNvSpPr>
                <p:nvPr/>
              </p:nvSpPr>
              <p:spPr bwMode="auto">
                <a:xfrm>
                  <a:off x="5081" y="2032"/>
                  <a:ext cx="22" cy="33"/>
                </a:xfrm>
                <a:custGeom>
                  <a:avLst/>
                  <a:gdLst>
                    <a:gd name="T0" fmla="*/ 14 w 15"/>
                    <a:gd name="T1" fmla="*/ 10 h 23"/>
                    <a:gd name="T2" fmla="*/ 5 w 15"/>
                    <a:gd name="T3" fmla="*/ 19 h 23"/>
                    <a:gd name="T4" fmla="*/ 6 w 15"/>
                    <a:gd name="T5" fmla="*/ 1 h 23"/>
                    <a:gd name="T6" fmla="*/ 14 w 15"/>
                    <a:gd name="T7" fmla="*/ 10 h 23"/>
                  </a:gdLst>
                  <a:ahLst/>
                  <a:cxnLst>
                    <a:cxn ang="0">
                      <a:pos x="T0" y="T1"/>
                    </a:cxn>
                    <a:cxn ang="0">
                      <a:pos x="T2" y="T3"/>
                    </a:cxn>
                    <a:cxn ang="0">
                      <a:pos x="T4" y="T5"/>
                    </a:cxn>
                    <a:cxn ang="0">
                      <a:pos x="T6" y="T7"/>
                    </a:cxn>
                  </a:cxnLst>
                  <a:rect l="0" t="0" r="r" b="b"/>
                  <a:pathLst>
                    <a:path w="15" h="23">
                      <a:moveTo>
                        <a:pt x="14" y="10"/>
                      </a:moveTo>
                      <a:cubicBezTo>
                        <a:pt x="15" y="18"/>
                        <a:pt x="10" y="23"/>
                        <a:pt x="5" y="19"/>
                      </a:cubicBezTo>
                      <a:cubicBezTo>
                        <a:pt x="0" y="14"/>
                        <a:pt x="0" y="3"/>
                        <a:pt x="6" y="1"/>
                      </a:cubicBezTo>
                      <a:cubicBezTo>
                        <a:pt x="11" y="0"/>
                        <a:pt x="14" y="6"/>
                        <a:pt x="14"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2" name="Freeform 677">
                  <a:extLst>
                    <a:ext uri="{FF2B5EF4-FFF2-40B4-BE49-F238E27FC236}">
                      <a16:creationId xmlns:a16="http://schemas.microsoft.com/office/drawing/2014/main" id="{C1B81613-9FC1-4F5D-8663-F16B2FF974EE}"/>
                    </a:ext>
                  </a:extLst>
                </p:cNvPr>
                <p:cNvSpPr>
                  <a:spLocks/>
                </p:cNvSpPr>
                <p:nvPr/>
              </p:nvSpPr>
              <p:spPr bwMode="auto">
                <a:xfrm>
                  <a:off x="5033" y="1872"/>
                  <a:ext cx="26" cy="29"/>
                </a:xfrm>
                <a:custGeom>
                  <a:avLst/>
                  <a:gdLst>
                    <a:gd name="T0" fmla="*/ 16 w 18"/>
                    <a:gd name="T1" fmla="*/ 9 h 20"/>
                    <a:gd name="T2" fmla="*/ 9 w 18"/>
                    <a:gd name="T3" fmla="*/ 17 h 20"/>
                    <a:gd name="T4" fmla="*/ 7 w 18"/>
                    <a:gd name="T5" fmla="*/ 0 h 20"/>
                    <a:gd name="T6" fmla="*/ 16 w 18"/>
                    <a:gd name="T7" fmla="*/ 9 h 20"/>
                  </a:gdLst>
                  <a:ahLst/>
                  <a:cxnLst>
                    <a:cxn ang="0">
                      <a:pos x="T0" y="T1"/>
                    </a:cxn>
                    <a:cxn ang="0">
                      <a:pos x="T2" y="T3"/>
                    </a:cxn>
                    <a:cxn ang="0">
                      <a:pos x="T4" y="T5"/>
                    </a:cxn>
                    <a:cxn ang="0">
                      <a:pos x="T6" y="T7"/>
                    </a:cxn>
                  </a:cxnLst>
                  <a:rect l="0" t="0" r="r" b="b"/>
                  <a:pathLst>
                    <a:path w="18" h="20">
                      <a:moveTo>
                        <a:pt x="16" y="9"/>
                      </a:moveTo>
                      <a:cubicBezTo>
                        <a:pt x="18" y="16"/>
                        <a:pt x="14" y="20"/>
                        <a:pt x="9" y="17"/>
                      </a:cubicBezTo>
                      <a:cubicBezTo>
                        <a:pt x="3" y="14"/>
                        <a:pt x="0" y="2"/>
                        <a:pt x="7" y="0"/>
                      </a:cubicBezTo>
                      <a:cubicBezTo>
                        <a:pt x="11" y="0"/>
                        <a:pt x="15"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3" name="Freeform 678">
                  <a:extLst>
                    <a:ext uri="{FF2B5EF4-FFF2-40B4-BE49-F238E27FC236}">
                      <a16:creationId xmlns:a16="http://schemas.microsoft.com/office/drawing/2014/main" id="{48FC9A28-635D-4B1A-883D-300AFB83FCD3}"/>
                    </a:ext>
                  </a:extLst>
                </p:cNvPr>
                <p:cNvSpPr>
                  <a:spLocks/>
                </p:cNvSpPr>
                <p:nvPr/>
              </p:nvSpPr>
              <p:spPr bwMode="auto">
                <a:xfrm>
                  <a:off x="5052" y="1925"/>
                  <a:ext cx="25" cy="30"/>
                </a:xfrm>
                <a:custGeom>
                  <a:avLst/>
                  <a:gdLst>
                    <a:gd name="T0" fmla="*/ 15 w 17"/>
                    <a:gd name="T1" fmla="*/ 9 h 21"/>
                    <a:gd name="T2" fmla="*/ 8 w 17"/>
                    <a:gd name="T3" fmla="*/ 18 h 21"/>
                    <a:gd name="T4" fmla="*/ 6 w 17"/>
                    <a:gd name="T5" fmla="*/ 0 h 21"/>
                    <a:gd name="T6" fmla="*/ 15 w 17"/>
                    <a:gd name="T7" fmla="*/ 9 h 21"/>
                  </a:gdLst>
                  <a:ahLst/>
                  <a:cxnLst>
                    <a:cxn ang="0">
                      <a:pos x="T0" y="T1"/>
                    </a:cxn>
                    <a:cxn ang="0">
                      <a:pos x="T2" y="T3"/>
                    </a:cxn>
                    <a:cxn ang="0">
                      <a:pos x="T4" y="T5"/>
                    </a:cxn>
                    <a:cxn ang="0">
                      <a:pos x="T6" y="T7"/>
                    </a:cxn>
                  </a:cxnLst>
                  <a:rect l="0" t="0" r="r" b="b"/>
                  <a:pathLst>
                    <a:path w="17" h="21">
                      <a:moveTo>
                        <a:pt x="15" y="9"/>
                      </a:moveTo>
                      <a:cubicBezTo>
                        <a:pt x="17" y="16"/>
                        <a:pt x="13" y="21"/>
                        <a:pt x="8" y="18"/>
                      </a:cubicBezTo>
                      <a:cubicBezTo>
                        <a:pt x="2" y="14"/>
                        <a:pt x="0" y="2"/>
                        <a:pt x="6" y="0"/>
                      </a:cubicBezTo>
                      <a:cubicBezTo>
                        <a:pt x="11" y="0"/>
                        <a:pt x="14" y="5"/>
                        <a:pt x="1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4" name="Freeform 679">
                  <a:extLst>
                    <a:ext uri="{FF2B5EF4-FFF2-40B4-BE49-F238E27FC236}">
                      <a16:creationId xmlns:a16="http://schemas.microsoft.com/office/drawing/2014/main" id="{42995252-4A9D-489C-B032-BA86012DF668}"/>
                    </a:ext>
                  </a:extLst>
                </p:cNvPr>
                <p:cNvSpPr>
                  <a:spLocks/>
                </p:cNvSpPr>
                <p:nvPr/>
              </p:nvSpPr>
              <p:spPr bwMode="auto">
                <a:xfrm>
                  <a:off x="5104" y="1998"/>
                  <a:ext cx="23" cy="31"/>
                </a:xfrm>
                <a:custGeom>
                  <a:avLst/>
                  <a:gdLst>
                    <a:gd name="T0" fmla="*/ 15 w 16"/>
                    <a:gd name="T1" fmla="*/ 9 h 21"/>
                    <a:gd name="T2" fmla="*/ 7 w 16"/>
                    <a:gd name="T3" fmla="*/ 18 h 21"/>
                    <a:gd name="T4" fmla="*/ 6 w 16"/>
                    <a:gd name="T5" fmla="*/ 0 h 21"/>
                    <a:gd name="T6" fmla="*/ 15 w 16"/>
                    <a:gd name="T7" fmla="*/ 9 h 21"/>
                  </a:gdLst>
                  <a:ahLst/>
                  <a:cxnLst>
                    <a:cxn ang="0">
                      <a:pos x="T0" y="T1"/>
                    </a:cxn>
                    <a:cxn ang="0">
                      <a:pos x="T2" y="T3"/>
                    </a:cxn>
                    <a:cxn ang="0">
                      <a:pos x="T4" y="T5"/>
                    </a:cxn>
                    <a:cxn ang="0">
                      <a:pos x="T6" y="T7"/>
                    </a:cxn>
                  </a:cxnLst>
                  <a:rect l="0" t="0" r="r" b="b"/>
                  <a:pathLst>
                    <a:path w="16" h="21">
                      <a:moveTo>
                        <a:pt x="15" y="9"/>
                      </a:moveTo>
                      <a:cubicBezTo>
                        <a:pt x="16" y="16"/>
                        <a:pt x="12" y="21"/>
                        <a:pt x="7" y="18"/>
                      </a:cubicBezTo>
                      <a:cubicBezTo>
                        <a:pt x="2" y="15"/>
                        <a:pt x="0" y="2"/>
                        <a:pt x="6" y="0"/>
                      </a:cubicBezTo>
                      <a:cubicBezTo>
                        <a:pt x="11" y="0"/>
                        <a:pt x="14" y="5"/>
                        <a:pt x="1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5" name="Freeform 680">
                  <a:extLst>
                    <a:ext uri="{FF2B5EF4-FFF2-40B4-BE49-F238E27FC236}">
                      <a16:creationId xmlns:a16="http://schemas.microsoft.com/office/drawing/2014/main" id="{A650B3E8-F521-4220-93A0-E709D5585D0E}"/>
                    </a:ext>
                  </a:extLst>
                </p:cNvPr>
                <p:cNvSpPr>
                  <a:spLocks/>
                </p:cNvSpPr>
                <p:nvPr/>
              </p:nvSpPr>
              <p:spPr bwMode="auto">
                <a:xfrm>
                  <a:off x="5117" y="2053"/>
                  <a:ext cx="22" cy="32"/>
                </a:xfrm>
                <a:custGeom>
                  <a:avLst/>
                  <a:gdLst>
                    <a:gd name="T0" fmla="*/ 14 w 15"/>
                    <a:gd name="T1" fmla="*/ 9 h 22"/>
                    <a:gd name="T2" fmla="*/ 6 w 15"/>
                    <a:gd name="T3" fmla="*/ 19 h 22"/>
                    <a:gd name="T4" fmla="*/ 6 w 15"/>
                    <a:gd name="T5" fmla="*/ 0 h 22"/>
                    <a:gd name="T6" fmla="*/ 14 w 15"/>
                    <a:gd name="T7" fmla="*/ 9 h 22"/>
                  </a:gdLst>
                  <a:ahLst/>
                  <a:cxnLst>
                    <a:cxn ang="0">
                      <a:pos x="T0" y="T1"/>
                    </a:cxn>
                    <a:cxn ang="0">
                      <a:pos x="T2" y="T3"/>
                    </a:cxn>
                    <a:cxn ang="0">
                      <a:pos x="T4" y="T5"/>
                    </a:cxn>
                    <a:cxn ang="0">
                      <a:pos x="T6" y="T7"/>
                    </a:cxn>
                  </a:cxnLst>
                  <a:rect l="0" t="0" r="r" b="b"/>
                  <a:pathLst>
                    <a:path w="15" h="22">
                      <a:moveTo>
                        <a:pt x="14" y="9"/>
                      </a:moveTo>
                      <a:cubicBezTo>
                        <a:pt x="15" y="17"/>
                        <a:pt x="10" y="22"/>
                        <a:pt x="6" y="19"/>
                      </a:cubicBezTo>
                      <a:cubicBezTo>
                        <a:pt x="1" y="15"/>
                        <a:pt x="0" y="2"/>
                        <a:pt x="6" y="0"/>
                      </a:cubicBezTo>
                      <a:cubicBezTo>
                        <a:pt x="11" y="0"/>
                        <a:pt x="13" y="5"/>
                        <a:pt x="1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6" name="Freeform 681">
                  <a:extLst>
                    <a:ext uri="{FF2B5EF4-FFF2-40B4-BE49-F238E27FC236}">
                      <a16:creationId xmlns:a16="http://schemas.microsoft.com/office/drawing/2014/main" id="{B120C933-197A-4A5F-AA1E-F8470ACCEE71}"/>
                    </a:ext>
                  </a:extLst>
                </p:cNvPr>
                <p:cNvSpPr>
                  <a:spLocks/>
                </p:cNvSpPr>
                <p:nvPr/>
              </p:nvSpPr>
              <p:spPr bwMode="auto">
                <a:xfrm>
                  <a:off x="5072" y="1891"/>
                  <a:ext cx="25" cy="31"/>
                </a:xfrm>
                <a:custGeom>
                  <a:avLst/>
                  <a:gdLst>
                    <a:gd name="T0" fmla="*/ 15 w 17"/>
                    <a:gd name="T1" fmla="*/ 9 h 21"/>
                    <a:gd name="T2" fmla="*/ 8 w 17"/>
                    <a:gd name="T3" fmla="*/ 18 h 21"/>
                    <a:gd name="T4" fmla="*/ 6 w 17"/>
                    <a:gd name="T5" fmla="*/ 1 h 21"/>
                    <a:gd name="T6" fmla="*/ 15 w 17"/>
                    <a:gd name="T7" fmla="*/ 9 h 21"/>
                  </a:gdLst>
                  <a:ahLst/>
                  <a:cxnLst>
                    <a:cxn ang="0">
                      <a:pos x="T0" y="T1"/>
                    </a:cxn>
                    <a:cxn ang="0">
                      <a:pos x="T2" y="T3"/>
                    </a:cxn>
                    <a:cxn ang="0">
                      <a:pos x="T4" y="T5"/>
                    </a:cxn>
                    <a:cxn ang="0">
                      <a:pos x="T6" y="T7"/>
                    </a:cxn>
                  </a:cxnLst>
                  <a:rect l="0" t="0" r="r" b="b"/>
                  <a:pathLst>
                    <a:path w="17" h="21">
                      <a:moveTo>
                        <a:pt x="15" y="9"/>
                      </a:moveTo>
                      <a:cubicBezTo>
                        <a:pt x="17" y="16"/>
                        <a:pt x="13" y="21"/>
                        <a:pt x="8" y="18"/>
                      </a:cubicBezTo>
                      <a:cubicBezTo>
                        <a:pt x="3" y="14"/>
                        <a:pt x="0" y="3"/>
                        <a:pt x="6" y="1"/>
                      </a:cubicBezTo>
                      <a:cubicBezTo>
                        <a:pt x="10" y="0"/>
                        <a:pt x="13" y="5"/>
                        <a:pt x="1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7" name="Freeform 682">
                  <a:extLst>
                    <a:ext uri="{FF2B5EF4-FFF2-40B4-BE49-F238E27FC236}">
                      <a16:creationId xmlns:a16="http://schemas.microsoft.com/office/drawing/2014/main" id="{BBCFCAF8-C013-4CCE-95BD-2F15655761B7}"/>
                    </a:ext>
                  </a:extLst>
                </p:cNvPr>
                <p:cNvSpPr>
                  <a:spLocks/>
                </p:cNvSpPr>
                <p:nvPr/>
              </p:nvSpPr>
              <p:spPr bwMode="auto">
                <a:xfrm>
                  <a:off x="5090" y="1943"/>
                  <a:ext cx="23" cy="32"/>
                </a:xfrm>
                <a:custGeom>
                  <a:avLst/>
                  <a:gdLst>
                    <a:gd name="T0" fmla="*/ 15 w 16"/>
                    <a:gd name="T1" fmla="*/ 10 h 22"/>
                    <a:gd name="T2" fmla="*/ 8 w 16"/>
                    <a:gd name="T3" fmla="*/ 19 h 22"/>
                    <a:gd name="T4" fmla="*/ 6 w 16"/>
                    <a:gd name="T5" fmla="*/ 1 h 22"/>
                    <a:gd name="T6" fmla="*/ 15 w 16"/>
                    <a:gd name="T7" fmla="*/ 10 h 22"/>
                  </a:gdLst>
                  <a:ahLst/>
                  <a:cxnLst>
                    <a:cxn ang="0">
                      <a:pos x="T0" y="T1"/>
                    </a:cxn>
                    <a:cxn ang="0">
                      <a:pos x="T2" y="T3"/>
                    </a:cxn>
                    <a:cxn ang="0">
                      <a:pos x="T4" y="T5"/>
                    </a:cxn>
                    <a:cxn ang="0">
                      <a:pos x="T6" y="T7"/>
                    </a:cxn>
                  </a:cxnLst>
                  <a:rect l="0" t="0" r="r" b="b"/>
                  <a:pathLst>
                    <a:path w="16" h="22">
                      <a:moveTo>
                        <a:pt x="15" y="10"/>
                      </a:moveTo>
                      <a:cubicBezTo>
                        <a:pt x="16" y="17"/>
                        <a:pt x="12" y="22"/>
                        <a:pt x="8" y="19"/>
                      </a:cubicBezTo>
                      <a:cubicBezTo>
                        <a:pt x="2" y="15"/>
                        <a:pt x="0" y="3"/>
                        <a:pt x="6" y="1"/>
                      </a:cubicBezTo>
                      <a:cubicBezTo>
                        <a:pt x="10" y="0"/>
                        <a:pt x="14" y="6"/>
                        <a:pt x="1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8" name="Freeform 683">
                  <a:extLst>
                    <a:ext uri="{FF2B5EF4-FFF2-40B4-BE49-F238E27FC236}">
                      <a16:creationId xmlns:a16="http://schemas.microsoft.com/office/drawing/2014/main" id="{81F53776-2F7B-425B-8419-9FCA7DFD1AFA}"/>
                    </a:ext>
                  </a:extLst>
                </p:cNvPr>
                <p:cNvSpPr>
                  <a:spLocks/>
                </p:cNvSpPr>
                <p:nvPr/>
              </p:nvSpPr>
              <p:spPr bwMode="auto">
                <a:xfrm>
                  <a:off x="5148" y="2075"/>
                  <a:ext cx="20" cy="32"/>
                </a:xfrm>
                <a:custGeom>
                  <a:avLst/>
                  <a:gdLst>
                    <a:gd name="T0" fmla="*/ 13 w 14"/>
                    <a:gd name="T1" fmla="*/ 9 h 22"/>
                    <a:gd name="T2" fmla="*/ 6 w 14"/>
                    <a:gd name="T3" fmla="*/ 19 h 22"/>
                    <a:gd name="T4" fmla="*/ 6 w 14"/>
                    <a:gd name="T5" fmla="*/ 0 h 22"/>
                    <a:gd name="T6" fmla="*/ 13 w 14"/>
                    <a:gd name="T7" fmla="*/ 9 h 22"/>
                  </a:gdLst>
                  <a:ahLst/>
                  <a:cxnLst>
                    <a:cxn ang="0">
                      <a:pos x="T0" y="T1"/>
                    </a:cxn>
                    <a:cxn ang="0">
                      <a:pos x="T2" y="T3"/>
                    </a:cxn>
                    <a:cxn ang="0">
                      <a:pos x="T4" y="T5"/>
                    </a:cxn>
                    <a:cxn ang="0">
                      <a:pos x="T6" y="T7"/>
                    </a:cxn>
                  </a:cxnLst>
                  <a:rect l="0" t="0" r="r" b="b"/>
                  <a:pathLst>
                    <a:path w="14" h="22">
                      <a:moveTo>
                        <a:pt x="13" y="9"/>
                      </a:moveTo>
                      <a:cubicBezTo>
                        <a:pt x="14" y="17"/>
                        <a:pt x="10" y="22"/>
                        <a:pt x="6" y="19"/>
                      </a:cubicBezTo>
                      <a:cubicBezTo>
                        <a:pt x="1" y="15"/>
                        <a:pt x="0" y="2"/>
                        <a:pt x="6" y="0"/>
                      </a:cubicBezTo>
                      <a:cubicBezTo>
                        <a:pt x="10" y="0"/>
                        <a:pt x="13" y="5"/>
                        <a:pt x="13"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69" name="Freeform 684">
                  <a:extLst>
                    <a:ext uri="{FF2B5EF4-FFF2-40B4-BE49-F238E27FC236}">
                      <a16:creationId xmlns:a16="http://schemas.microsoft.com/office/drawing/2014/main" id="{FF34A4B6-C2FA-4418-995C-A09724EE8AD8}"/>
                    </a:ext>
                  </a:extLst>
                </p:cNvPr>
                <p:cNvSpPr>
                  <a:spLocks/>
                </p:cNvSpPr>
                <p:nvPr/>
              </p:nvSpPr>
              <p:spPr bwMode="auto">
                <a:xfrm>
                  <a:off x="5156" y="2132"/>
                  <a:ext cx="19" cy="33"/>
                </a:xfrm>
                <a:custGeom>
                  <a:avLst/>
                  <a:gdLst>
                    <a:gd name="T0" fmla="*/ 13 w 13"/>
                    <a:gd name="T1" fmla="*/ 10 h 23"/>
                    <a:gd name="T2" fmla="*/ 4 w 13"/>
                    <a:gd name="T3" fmla="*/ 19 h 23"/>
                    <a:gd name="T4" fmla="*/ 6 w 13"/>
                    <a:gd name="T5" fmla="*/ 0 h 23"/>
                    <a:gd name="T6" fmla="*/ 13 w 13"/>
                    <a:gd name="T7" fmla="*/ 10 h 23"/>
                  </a:gdLst>
                  <a:ahLst/>
                  <a:cxnLst>
                    <a:cxn ang="0">
                      <a:pos x="T0" y="T1"/>
                    </a:cxn>
                    <a:cxn ang="0">
                      <a:pos x="T2" y="T3"/>
                    </a:cxn>
                    <a:cxn ang="0">
                      <a:pos x="T4" y="T5"/>
                    </a:cxn>
                    <a:cxn ang="0">
                      <a:pos x="T6" y="T7"/>
                    </a:cxn>
                  </a:cxnLst>
                  <a:rect l="0" t="0" r="r" b="b"/>
                  <a:pathLst>
                    <a:path w="13" h="23">
                      <a:moveTo>
                        <a:pt x="13" y="10"/>
                      </a:moveTo>
                      <a:cubicBezTo>
                        <a:pt x="13" y="18"/>
                        <a:pt x="8" y="23"/>
                        <a:pt x="4" y="19"/>
                      </a:cubicBezTo>
                      <a:cubicBezTo>
                        <a:pt x="0" y="14"/>
                        <a:pt x="0" y="2"/>
                        <a:pt x="6" y="0"/>
                      </a:cubicBezTo>
                      <a:cubicBezTo>
                        <a:pt x="10" y="0"/>
                        <a:pt x="12" y="5"/>
                        <a:pt x="1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0" name="Freeform 685">
                  <a:extLst>
                    <a:ext uri="{FF2B5EF4-FFF2-40B4-BE49-F238E27FC236}">
                      <a16:creationId xmlns:a16="http://schemas.microsoft.com/office/drawing/2014/main" id="{242C9BCF-C13E-4AC9-B4C1-1CD7E6B148CA}"/>
                    </a:ext>
                  </a:extLst>
                </p:cNvPr>
                <p:cNvSpPr>
                  <a:spLocks/>
                </p:cNvSpPr>
                <p:nvPr/>
              </p:nvSpPr>
              <p:spPr bwMode="auto">
                <a:xfrm>
                  <a:off x="5122" y="1965"/>
                  <a:ext cx="23" cy="31"/>
                </a:xfrm>
                <a:custGeom>
                  <a:avLst/>
                  <a:gdLst>
                    <a:gd name="T0" fmla="*/ 14 w 16"/>
                    <a:gd name="T1" fmla="*/ 9 h 21"/>
                    <a:gd name="T2" fmla="*/ 8 w 16"/>
                    <a:gd name="T3" fmla="*/ 18 h 21"/>
                    <a:gd name="T4" fmla="*/ 6 w 16"/>
                    <a:gd name="T5" fmla="*/ 0 h 21"/>
                    <a:gd name="T6" fmla="*/ 14 w 16"/>
                    <a:gd name="T7" fmla="*/ 9 h 21"/>
                  </a:gdLst>
                  <a:ahLst/>
                  <a:cxnLst>
                    <a:cxn ang="0">
                      <a:pos x="T0" y="T1"/>
                    </a:cxn>
                    <a:cxn ang="0">
                      <a:pos x="T2" y="T3"/>
                    </a:cxn>
                    <a:cxn ang="0">
                      <a:pos x="T4" y="T5"/>
                    </a:cxn>
                    <a:cxn ang="0">
                      <a:pos x="T6" y="T7"/>
                    </a:cxn>
                  </a:cxnLst>
                  <a:rect l="0" t="0" r="r" b="b"/>
                  <a:pathLst>
                    <a:path w="16" h="21">
                      <a:moveTo>
                        <a:pt x="14" y="9"/>
                      </a:moveTo>
                      <a:cubicBezTo>
                        <a:pt x="16" y="16"/>
                        <a:pt x="12" y="21"/>
                        <a:pt x="8" y="18"/>
                      </a:cubicBezTo>
                      <a:cubicBezTo>
                        <a:pt x="2" y="15"/>
                        <a:pt x="0" y="2"/>
                        <a:pt x="6" y="0"/>
                      </a:cubicBezTo>
                      <a:cubicBezTo>
                        <a:pt x="10" y="0"/>
                        <a:pt x="14" y="5"/>
                        <a:pt x="1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1" name="Freeform 686">
                  <a:extLst>
                    <a:ext uri="{FF2B5EF4-FFF2-40B4-BE49-F238E27FC236}">
                      <a16:creationId xmlns:a16="http://schemas.microsoft.com/office/drawing/2014/main" id="{4052D578-CB01-4AC9-9F80-37EACC4B517D}"/>
                    </a:ext>
                  </a:extLst>
                </p:cNvPr>
                <p:cNvSpPr>
                  <a:spLocks/>
                </p:cNvSpPr>
                <p:nvPr/>
              </p:nvSpPr>
              <p:spPr bwMode="auto">
                <a:xfrm>
                  <a:off x="5136" y="2019"/>
                  <a:ext cx="22" cy="32"/>
                </a:xfrm>
                <a:custGeom>
                  <a:avLst/>
                  <a:gdLst>
                    <a:gd name="T0" fmla="*/ 14 w 15"/>
                    <a:gd name="T1" fmla="*/ 10 h 22"/>
                    <a:gd name="T2" fmla="*/ 7 w 15"/>
                    <a:gd name="T3" fmla="*/ 19 h 22"/>
                    <a:gd name="T4" fmla="*/ 6 w 15"/>
                    <a:gd name="T5" fmla="*/ 1 h 22"/>
                    <a:gd name="T6" fmla="*/ 14 w 15"/>
                    <a:gd name="T7" fmla="*/ 10 h 22"/>
                  </a:gdLst>
                  <a:ahLst/>
                  <a:cxnLst>
                    <a:cxn ang="0">
                      <a:pos x="T0" y="T1"/>
                    </a:cxn>
                    <a:cxn ang="0">
                      <a:pos x="T2" y="T3"/>
                    </a:cxn>
                    <a:cxn ang="0">
                      <a:pos x="T4" y="T5"/>
                    </a:cxn>
                    <a:cxn ang="0">
                      <a:pos x="T6" y="T7"/>
                    </a:cxn>
                  </a:cxnLst>
                  <a:rect l="0" t="0" r="r" b="b"/>
                  <a:pathLst>
                    <a:path w="15" h="22">
                      <a:moveTo>
                        <a:pt x="14" y="10"/>
                      </a:moveTo>
                      <a:cubicBezTo>
                        <a:pt x="15" y="17"/>
                        <a:pt x="11" y="22"/>
                        <a:pt x="7" y="19"/>
                      </a:cubicBezTo>
                      <a:cubicBezTo>
                        <a:pt x="2" y="15"/>
                        <a:pt x="0" y="3"/>
                        <a:pt x="6" y="1"/>
                      </a:cubicBezTo>
                      <a:cubicBezTo>
                        <a:pt x="10" y="0"/>
                        <a:pt x="13" y="6"/>
                        <a:pt x="14"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2" name="Freeform 687">
                  <a:extLst>
                    <a:ext uri="{FF2B5EF4-FFF2-40B4-BE49-F238E27FC236}">
                      <a16:creationId xmlns:a16="http://schemas.microsoft.com/office/drawing/2014/main" id="{8C35EF35-DF67-44D9-8778-5F7CC00392FC}"/>
                    </a:ext>
                  </a:extLst>
                </p:cNvPr>
                <p:cNvSpPr>
                  <a:spLocks/>
                </p:cNvSpPr>
                <p:nvPr/>
              </p:nvSpPr>
              <p:spPr bwMode="auto">
                <a:xfrm>
                  <a:off x="5085" y="1859"/>
                  <a:ext cx="25" cy="29"/>
                </a:xfrm>
                <a:custGeom>
                  <a:avLst/>
                  <a:gdLst>
                    <a:gd name="T0" fmla="*/ 15 w 17"/>
                    <a:gd name="T1" fmla="*/ 9 h 20"/>
                    <a:gd name="T2" fmla="*/ 10 w 17"/>
                    <a:gd name="T3" fmla="*/ 18 h 20"/>
                    <a:gd name="T4" fmla="*/ 6 w 17"/>
                    <a:gd name="T5" fmla="*/ 1 h 20"/>
                    <a:gd name="T6" fmla="*/ 15 w 17"/>
                    <a:gd name="T7" fmla="*/ 9 h 20"/>
                  </a:gdLst>
                  <a:ahLst/>
                  <a:cxnLst>
                    <a:cxn ang="0">
                      <a:pos x="T0" y="T1"/>
                    </a:cxn>
                    <a:cxn ang="0">
                      <a:pos x="T2" y="T3"/>
                    </a:cxn>
                    <a:cxn ang="0">
                      <a:pos x="T4" y="T5"/>
                    </a:cxn>
                    <a:cxn ang="0">
                      <a:pos x="T6" y="T7"/>
                    </a:cxn>
                  </a:cxnLst>
                  <a:rect l="0" t="0" r="r" b="b"/>
                  <a:pathLst>
                    <a:path w="17" h="20">
                      <a:moveTo>
                        <a:pt x="15" y="9"/>
                      </a:moveTo>
                      <a:cubicBezTo>
                        <a:pt x="17" y="16"/>
                        <a:pt x="14" y="20"/>
                        <a:pt x="10" y="18"/>
                      </a:cubicBezTo>
                      <a:cubicBezTo>
                        <a:pt x="4" y="15"/>
                        <a:pt x="0" y="3"/>
                        <a:pt x="6" y="1"/>
                      </a:cubicBezTo>
                      <a:cubicBezTo>
                        <a:pt x="10" y="0"/>
                        <a:pt x="13" y="5"/>
                        <a:pt x="1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3" name="Freeform 688">
                  <a:extLst>
                    <a:ext uri="{FF2B5EF4-FFF2-40B4-BE49-F238E27FC236}">
                      <a16:creationId xmlns:a16="http://schemas.microsoft.com/office/drawing/2014/main" id="{5FE51090-2018-4432-95B6-B73F00397397}"/>
                    </a:ext>
                  </a:extLst>
                </p:cNvPr>
                <p:cNvSpPr>
                  <a:spLocks/>
                </p:cNvSpPr>
                <p:nvPr/>
              </p:nvSpPr>
              <p:spPr bwMode="auto">
                <a:xfrm>
                  <a:off x="5104" y="1911"/>
                  <a:ext cx="25" cy="31"/>
                </a:xfrm>
                <a:custGeom>
                  <a:avLst/>
                  <a:gdLst>
                    <a:gd name="T0" fmla="*/ 15 w 17"/>
                    <a:gd name="T1" fmla="*/ 9 h 21"/>
                    <a:gd name="T2" fmla="*/ 10 w 17"/>
                    <a:gd name="T3" fmla="*/ 18 h 21"/>
                    <a:gd name="T4" fmla="*/ 6 w 17"/>
                    <a:gd name="T5" fmla="*/ 1 h 21"/>
                    <a:gd name="T6" fmla="*/ 15 w 17"/>
                    <a:gd name="T7" fmla="*/ 9 h 21"/>
                  </a:gdLst>
                  <a:ahLst/>
                  <a:cxnLst>
                    <a:cxn ang="0">
                      <a:pos x="T0" y="T1"/>
                    </a:cxn>
                    <a:cxn ang="0">
                      <a:pos x="T2" y="T3"/>
                    </a:cxn>
                    <a:cxn ang="0">
                      <a:pos x="T4" y="T5"/>
                    </a:cxn>
                    <a:cxn ang="0">
                      <a:pos x="T6" y="T7"/>
                    </a:cxn>
                  </a:cxnLst>
                  <a:rect l="0" t="0" r="r" b="b"/>
                  <a:pathLst>
                    <a:path w="17" h="21">
                      <a:moveTo>
                        <a:pt x="15" y="9"/>
                      </a:moveTo>
                      <a:cubicBezTo>
                        <a:pt x="17" y="16"/>
                        <a:pt x="14" y="21"/>
                        <a:pt x="10" y="18"/>
                      </a:cubicBezTo>
                      <a:cubicBezTo>
                        <a:pt x="4" y="15"/>
                        <a:pt x="0" y="3"/>
                        <a:pt x="6" y="1"/>
                      </a:cubicBezTo>
                      <a:cubicBezTo>
                        <a:pt x="11" y="0"/>
                        <a:pt x="14" y="5"/>
                        <a:pt x="1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4" name="Freeform 689">
                  <a:extLst>
                    <a:ext uri="{FF2B5EF4-FFF2-40B4-BE49-F238E27FC236}">
                      <a16:creationId xmlns:a16="http://schemas.microsoft.com/office/drawing/2014/main" id="{12D70A98-498B-4966-B110-AC943F0CF2CF}"/>
                    </a:ext>
                  </a:extLst>
                </p:cNvPr>
                <p:cNvSpPr>
                  <a:spLocks/>
                </p:cNvSpPr>
                <p:nvPr/>
              </p:nvSpPr>
              <p:spPr bwMode="auto">
                <a:xfrm>
                  <a:off x="5179" y="2096"/>
                  <a:ext cx="19" cy="31"/>
                </a:xfrm>
                <a:custGeom>
                  <a:avLst/>
                  <a:gdLst>
                    <a:gd name="T0" fmla="*/ 13 w 13"/>
                    <a:gd name="T1" fmla="*/ 10 h 22"/>
                    <a:gd name="T2" fmla="*/ 6 w 13"/>
                    <a:gd name="T3" fmla="*/ 19 h 22"/>
                    <a:gd name="T4" fmla="*/ 6 w 13"/>
                    <a:gd name="T5" fmla="*/ 1 h 22"/>
                    <a:gd name="T6" fmla="*/ 13 w 13"/>
                    <a:gd name="T7" fmla="*/ 10 h 22"/>
                  </a:gdLst>
                  <a:ahLst/>
                  <a:cxnLst>
                    <a:cxn ang="0">
                      <a:pos x="T0" y="T1"/>
                    </a:cxn>
                    <a:cxn ang="0">
                      <a:pos x="T2" y="T3"/>
                    </a:cxn>
                    <a:cxn ang="0">
                      <a:pos x="T4" y="T5"/>
                    </a:cxn>
                    <a:cxn ang="0">
                      <a:pos x="T6" y="T7"/>
                    </a:cxn>
                  </a:cxnLst>
                  <a:rect l="0" t="0" r="r" b="b"/>
                  <a:pathLst>
                    <a:path w="13" h="22">
                      <a:moveTo>
                        <a:pt x="13" y="10"/>
                      </a:moveTo>
                      <a:cubicBezTo>
                        <a:pt x="13" y="17"/>
                        <a:pt x="9" y="22"/>
                        <a:pt x="6" y="19"/>
                      </a:cubicBezTo>
                      <a:cubicBezTo>
                        <a:pt x="1" y="15"/>
                        <a:pt x="0" y="3"/>
                        <a:pt x="6" y="1"/>
                      </a:cubicBezTo>
                      <a:cubicBezTo>
                        <a:pt x="10" y="0"/>
                        <a:pt x="12" y="5"/>
                        <a:pt x="1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5" name="Freeform 690">
                  <a:extLst>
                    <a:ext uri="{FF2B5EF4-FFF2-40B4-BE49-F238E27FC236}">
                      <a16:creationId xmlns:a16="http://schemas.microsoft.com/office/drawing/2014/main" id="{EB029B64-69A8-4BCC-92FC-658F174733D9}"/>
                    </a:ext>
                  </a:extLst>
                </p:cNvPr>
                <p:cNvSpPr>
                  <a:spLocks/>
                </p:cNvSpPr>
                <p:nvPr/>
              </p:nvSpPr>
              <p:spPr bwMode="auto">
                <a:xfrm>
                  <a:off x="5187" y="2152"/>
                  <a:ext cx="17" cy="33"/>
                </a:xfrm>
                <a:custGeom>
                  <a:avLst/>
                  <a:gdLst>
                    <a:gd name="T0" fmla="*/ 12 w 12"/>
                    <a:gd name="T1" fmla="*/ 10 h 23"/>
                    <a:gd name="T2" fmla="*/ 4 w 12"/>
                    <a:gd name="T3" fmla="*/ 20 h 23"/>
                    <a:gd name="T4" fmla="*/ 6 w 12"/>
                    <a:gd name="T5" fmla="*/ 1 h 23"/>
                    <a:gd name="T6" fmla="*/ 12 w 12"/>
                    <a:gd name="T7" fmla="*/ 10 h 23"/>
                  </a:gdLst>
                  <a:ahLst/>
                  <a:cxnLst>
                    <a:cxn ang="0">
                      <a:pos x="T0" y="T1"/>
                    </a:cxn>
                    <a:cxn ang="0">
                      <a:pos x="T2" y="T3"/>
                    </a:cxn>
                    <a:cxn ang="0">
                      <a:pos x="T4" y="T5"/>
                    </a:cxn>
                    <a:cxn ang="0">
                      <a:pos x="T6" y="T7"/>
                    </a:cxn>
                  </a:cxnLst>
                  <a:rect l="0" t="0" r="r" b="b"/>
                  <a:pathLst>
                    <a:path w="12" h="23">
                      <a:moveTo>
                        <a:pt x="12" y="10"/>
                      </a:moveTo>
                      <a:cubicBezTo>
                        <a:pt x="12" y="18"/>
                        <a:pt x="8" y="23"/>
                        <a:pt x="4" y="20"/>
                      </a:cubicBezTo>
                      <a:cubicBezTo>
                        <a:pt x="0" y="16"/>
                        <a:pt x="0" y="3"/>
                        <a:pt x="6" y="1"/>
                      </a:cubicBezTo>
                      <a:cubicBezTo>
                        <a:pt x="10" y="0"/>
                        <a:pt x="12" y="6"/>
                        <a:pt x="1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6" name="Freeform 691">
                  <a:extLst>
                    <a:ext uri="{FF2B5EF4-FFF2-40B4-BE49-F238E27FC236}">
                      <a16:creationId xmlns:a16="http://schemas.microsoft.com/office/drawing/2014/main" id="{4EF1C10A-2233-4F60-8046-32FD144AC1F3}"/>
                    </a:ext>
                  </a:extLst>
                </p:cNvPr>
                <p:cNvSpPr>
                  <a:spLocks/>
                </p:cNvSpPr>
                <p:nvPr/>
              </p:nvSpPr>
              <p:spPr bwMode="auto">
                <a:xfrm>
                  <a:off x="5156" y="1984"/>
                  <a:ext cx="22" cy="32"/>
                </a:xfrm>
                <a:custGeom>
                  <a:avLst/>
                  <a:gdLst>
                    <a:gd name="T0" fmla="*/ 13 w 15"/>
                    <a:gd name="T1" fmla="*/ 10 h 22"/>
                    <a:gd name="T2" fmla="*/ 7 w 15"/>
                    <a:gd name="T3" fmla="*/ 19 h 22"/>
                    <a:gd name="T4" fmla="*/ 6 w 15"/>
                    <a:gd name="T5" fmla="*/ 1 h 22"/>
                    <a:gd name="T6" fmla="*/ 13 w 15"/>
                    <a:gd name="T7" fmla="*/ 10 h 22"/>
                  </a:gdLst>
                  <a:ahLst/>
                  <a:cxnLst>
                    <a:cxn ang="0">
                      <a:pos x="T0" y="T1"/>
                    </a:cxn>
                    <a:cxn ang="0">
                      <a:pos x="T2" y="T3"/>
                    </a:cxn>
                    <a:cxn ang="0">
                      <a:pos x="T4" y="T5"/>
                    </a:cxn>
                    <a:cxn ang="0">
                      <a:pos x="T6" y="T7"/>
                    </a:cxn>
                  </a:cxnLst>
                  <a:rect l="0" t="0" r="r" b="b"/>
                  <a:pathLst>
                    <a:path w="15" h="22">
                      <a:moveTo>
                        <a:pt x="13" y="10"/>
                      </a:moveTo>
                      <a:cubicBezTo>
                        <a:pt x="15" y="17"/>
                        <a:pt x="11" y="22"/>
                        <a:pt x="7" y="19"/>
                      </a:cubicBezTo>
                      <a:cubicBezTo>
                        <a:pt x="2" y="15"/>
                        <a:pt x="0" y="3"/>
                        <a:pt x="6" y="1"/>
                      </a:cubicBezTo>
                      <a:cubicBezTo>
                        <a:pt x="10" y="0"/>
                        <a:pt x="13" y="6"/>
                        <a:pt x="1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7" name="Freeform 692">
                  <a:extLst>
                    <a:ext uri="{FF2B5EF4-FFF2-40B4-BE49-F238E27FC236}">
                      <a16:creationId xmlns:a16="http://schemas.microsoft.com/office/drawing/2014/main" id="{ED51DAA6-2D39-422F-A98B-8970B4664721}"/>
                    </a:ext>
                  </a:extLst>
                </p:cNvPr>
                <p:cNvSpPr>
                  <a:spLocks/>
                </p:cNvSpPr>
                <p:nvPr/>
              </p:nvSpPr>
              <p:spPr bwMode="auto">
                <a:xfrm>
                  <a:off x="5169" y="2039"/>
                  <a:ext cx="21" cy="32"/>
                </a:xfrm>
                <a:custGeom>
                  <a:avLst/>
                  <a:gdLst>
                    <a:gd name="T0" fmla="*/ 13 w 14"/>
                    <a:gd name="T1" fmla="*/ 10 h 22"/>
                    <a:gd name="T2" fmla="*/ 6 w 14"/>
                    <a:gd name="T3" fmla="*/ 19 h 22"/>
                    <a:gd name="T4" fmla="*/ 6 w 14"/>
                    <a:gd name="T5" fmla="*/ 1 h 22"/>
                    <a:gd name="T6" fmla="*/ 13 w 14"/>
                    <a:gd name="T7" fmla="*/ 10 h 22"/>
                  </a:gdLst>
                  <a:ahLst/>
                  <a:cxnLst>
                    <a:cxn ang="0">
                      <a:pos x="T0" y="T1"/>
                    </a:cxn>
                    <a:cxn ang="0">
                      <a:pos x="T2" y="T3"/>
                    </a:cxn>
                    <a:cxn ang="0">
                      <a:pos x="T4" y="T5"/>
                    </a:cxn>
                    <a:cxn ang="0">
                      <a:pos x="T6" y="T7"/>
                    </a:cxn>
                  </a:cxnLst>
                  <a:rect l="0" t="0" r="r" b="b"/>
                  <a:pathLst>
                    <a:path w="14" h="22">
                      <a:moveTo>
                        <a:pt x="13" y="10"/>
                      </a:moveTo>
                      <a:cubicBezTo>
                        <a:pt x="14" y="17"/>
                        <a:pt x="10" y="22"/>
                        <a:pt x="6" y="19"/>
                      </a:cubicBezTo>
                      <a:cubicBezTo>
                        <a:pt x="2" y="16"/>
                        <a:pt x="0" y="3"/>
                        <a:pt x="6" y="1"/>
                      </a:cubicBezTo>
                      <a:cubicBezTo>
                        <a:pt x="10" y="0"/>
                        <a:pt x="13" y="6"/>
                        <a:pt x="1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8" name="Freeform 693">
                  <a:extLst>
                    <a:ext uri="{FF2B5EF4-FFF2-40B4-BE49-F238E27FC236}">
                      <a16:creationId xmlns:a16="http://schemas.microsoft.com/office/drawing/2014/main" id="{A1F3EEAB-3128-45A4-A041-D8549D454FF4}"/>
                    </a:ext>
                  </a:extLst>
                </p:cNvPr>
                <p:cNvSpPr>
                  <a:spLocks/>
                </p:cNvSpPr>
                <p:nvPr/>
              </p:nvSpPr>
              <p:spPr bwMode="auto">
                <a:xfrm>
                  <a:off x="5122" y="1878"/>
                  <a:ext cx="23" cy="29"/>
                </a:xfrm>
                <a:custGeom>
                  <a:avLst/>
                  <a:gdLst>
                    <a:gd name="T0" fmla="*/ 14 w 16"/>
                    <a:gd name="T1" fmla="*/ 9 h 20"/>
                    <a:gd name="T2" fmla="*/ 9 w 16"/>
                    <a:gd name="T3" fmla="*/ 18 h 20"/>
                    <a:gd name="T4" fmla="*/ 5 w 16"/>
                    <a:gd name="T5" fmla="*/ 1 h 20"/>
                    <a:gd name="T6" fmla="*/ 14 w 16"/>
                    <a:gd name="T7" fmla="*/ 9 h 20"/>
                  </a:gdLst>
                  <a:ahLst/>
                  <a:cxnLst>
                    <a:cxn ang="0">
                      <a:pos x="T0" y="T1"/>
                    </a:cxn>
                    <a:cxn ang="0">
                      <a:pos x="T2" y="T3"/>
                    </a:cxn>
                    <a:cxn ang="0">
                      <a:pos x="T4" y="T5"/>
                    </a:cxn>
                    <a:cxn ang="0">
                      <a:pos x="T6" y="T7"/>
                    </a:cxn>
                  </a:cxnLst>
                  <a:rect l="0" t="0" r="r" b="b"/>
                  <a:pathLst>
                    <a:path w="16" h="20">
                      <a:moveTo>
                        <a:pt x="14" y="9"/>
                      </a:moveTo>
                      <a:cubicBezTo>
                        <a:pt x="16" y="16"/>
                        <a:pt x="13" y="20"/>
                        <a:pt x="9" y="18"/>
                      </a:cubicBezTo>
                      <a:cubicBezTo>
                        <a:pt x="4" y="15"/>
                        <a:pt x="0" y="3"/>
                        <a:pt x="5" y="1"/>
                      </a:cubicBezTo>
                      <a:cubicBezTo>
                        <a:pt x="9" y="0"/>
                        <a:pt x="12" y="5"/>
                        <a:pt x="1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79" name="Freeform 694">
                  <a:extLst>
                    <a:ext uri="{FF2B5EF4-FFF2-40B4-BE49-F238E27FC236}">
                      <a16:creationId xmlns:a16="http://schemas.microsoft.com/office/drawing/2014/main" id="{4718E597-EE82-493E-99EE-381E6A885D84}"/>
                    </a:ext>
                  </a:extLst>
                </p:cNvPr>
                <p:cNvSpPr>
                  <a:spLocks/>
                </p:cNvSpPr>
                <p:nvPr/>
              </p:nvSpPr>
              <p:spPr bwMode="auto">
                <a:xfrm>
                  <a:off x="5140" y="1930"/>
                  <a:ext cx="22" cy="31"/>
                </a:xfrm>
                <a:custGeom>
                  <a:avLst/>
                  <a:gdLst>
                    <a:gd name="T0" fmla="*/ 13 w 15"/>
                    <a:gd name="T1" fmla="*/ 9 h 21"/>
                    <a:gd name="T2" fmla="*/ 8 w 15"/>
                    <a:gd name="T3" fmla="*/ 19 h 21"/>
                    <a:gd name="T4" fmla="*/ 5 w 15"/>
                    <a:gd name="T5" fmla="*/ 1 h 21"/>
                    <a:gd name="T6" fmla="*/ 13 w 15"/>
                    <a:gd name="T7" fmla="*/ 9 h 21"/>
                  </a:gdLst>
                  <a:ahLst/>
                  <a:cxnLst>
                    <a:cxn ang="0">
                      <a:pos x="T0" y="T1"/>
                    </a:cxn>
                    <a:cxn ang="0">
                      <a:pos x="T2" y="T3"/>
                    </a:cxn>
                    <a:cxn ang="0">
                      <a:pos x="T4" y="T5"/>
                    </a:cxn>
                    <a:cxn ang="0">
                      <a:pos x="T6" y="T7"/>
                    </a:cxn>
                  </a:cxnLst>
                  <a:rect l="0" t="0" r="r" b="b"/>
                  <a:pathLst>
                    <a:path w="15" h="21">
                      <a:moveTo>
                        <a:pt x="13" y="9"/>
                      </a:moveTo>
                      <a:cubicBezTo>
                        <a:pt x="15" y="16"/>
                        <a:pt x="13" y="21"/>
                        <a:pt x="8" y="19"/>
                      </a:cubicBezTo>
                      <a:cubicBezTo>
                        <a:pt x="3" y="16"/>
                        <a:pt x="0" y="3"/>
                        <a:pt x="5" y="1"/>
                      </a:cubicBezTo>
                      <a:cubicBezTo>
                        <a:pt x="9" y="0"/>
                        <a:pt x="12" y="5"/>
                        <a:pt x="13"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0" name="Freeform 695">
                  <a:extLst>
                    <a:ext uri="{FF2B5EF4-FFF2-40B4-BE49-F238E27FC236}">
                      <a16:creationId xmlns:a16="http://schemas.microsoft.com/office/drawing/2014/main" id="{A848B224-13B8-4ED3-B2B6-491B77801568}"/>
                    </a:ext>
                  </a:extLst>
                </p:cNvPr>
                <p:cNvSpPr>
                  <a:spLocks/>
                </p:cNvSpPr>
                <p:nvPr/>
              </p:nvSpPr>
              <p:spPr bwMode="auto">
                <a:xfrm>
                  <a:off x="5198" y="2061"/>
                  <a:ext cx="18" cy="32"/>
                </a:xfrm>
                <a:custGeom>
                  <a:avLst/>
                  <a:gdLst>
                    <a:gd name="T0" fmla="*/ 12 w 12"/>
                    <a:gd name="T1" fmla="*/ 9 h 22"/>
                    <a:gd name="T2" fmla="*/ 5 w 12"/>
                    <a:gd name="T3" fmla="*/ 19 h 22"/>
                    <a:gd name="T4" fmla="*/ 5 w 12"/>
                    <a:gd name="T5" fmla="*/ 0 h 22"/>
                    <a:gd name="T6" fmla="*/ 12 w 12"/>
                    <a:gd name="T7" fmla="*/ 9 h 22"/>
                  </a:gdLst>
                  <a:ahLst/>
                  <a:cxnLst>
                    <a:cxn ang="0">
                      <a:pos x="T0" y="T1"/>
                    </a:cxn>
                    <a:cxn ang="0">
                      <a:pos x="T2" y="T3"/>
                    </a:cxn>
                    <a:cxn ang="0">
                      <a:pos x="T4" y="T5"/>
                    </a:cxn>
                    <a:cxn ang="0">
                      <a:pos x="T6" y="T7"/>
                    </a:cxn>
                  </a:cxnLst>
                  <a:rect l="0" t="0" r="r" b="b"/>
                  <a:pathLst>
                    <a:path w="12" h="22">
                      <a:moveTo>
                        <a:pt x="12" y="9"/>
                      </a:moveTo>
                      <a:cubicBezTo>
                        <a:pt x="12" y="17"/>
                        <a:pt x="9" y="22"/>
                        <a:pt x="5" y="19"/>
                      </a:cubicBezTo>
                      <a:cubicBezTo>
                        <a:pt x="1" y="15"/>
                        <a:pt x="0" y="3"/>
                        <a:pt x="5" y="0"/>
                      </a:cubicBezTo>
                      <a:cubicBezTo>
                        <a:pt x="9" y="0"/>
                        <a:pt x="11" y="5"/>
                        <a:pt x="12"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1" name="Freeform 696">
                  <a:extLst>
                    <a:ext uri="{FF2B5EF4-FFF2-40B4-BE49-F238E27FC236}">
                      <a16:creationId xmlns:a16="http://schemas.microsoft.com/office/drawing/2014/main" id="{0F929868-1AE2-47D5-B0D9-033ADEF21EAB}"/>
                    </a:ext>
                  </a:extLst>
                </p:cNvPr>
                <p:cNvSpPr>
                  <a:spLocks/>
                </p:cNvSpPr>
                <p:nvPr/>
              </p:nvSpPr>
              <p:spPr bwMode="auto">
                <a:xfrm>
                  <a:off x="5207" y="2117"/>
                  <a:ext cx="17" cy="32"/>
                </a:xfrm>
                <a:custGeom>
                  <a:avLst/>
                  <a:gdLst>
                    <a:gd name="T0" fmla="*/ 11 w 12"/>
                    <a:gd name="T1" fmla="*/ 10 h 22"/>
                    <a:gd name="T2" fmla="*/ 4 w 12"/>
                    <a:gd name="T3" fmla="*/ 19 h 22"/>
                    <a:gd name="T4" fmla="*/ 5 w 12"/>
                    <a:gd name="T5" fmla="*/ 0 h 22"/>
                    <a:gd name="T6" fmla="*/ 11 w 12"/>
                    <a:gd name="T7" fmla="*/ 10 h 22"/>
                  </a:gdLst>
                  <a:ahLst/>
                  <a:cxnLst>
                    <a:cxn ang="0">
                      <a:pos x="T0" y="T1"/>
                    </a:cxn>
                    <a:cxn ang="0">
                      <a:pos x="T2" y="T3"/>
                    </a:cxn>
                    <a:cxn ang="0">
                      <a:pos x="T4" y="T5"/>
                    </a:cxn>
                    <a:cxn ang="0">
                      <a:pos x="T6" y="T7"/>
                    </a:cxn>
                  </a:cxnLst>
                  <a:rect l="0" t="0" r="r" b="b"/>
                  <a:pathLst>
                    <a:path w="12" h="22">
                      <a:moveTo>
                        <a:pt x="11" y="10"/>
                      </a:moveTo>
                      <a:cubicBezTo>
                        <a:pt x="12" y="17"/>
                        <a:pt x="8" y="22"/>
                        <a:pt x="4" y="19"/>
                      </a:cubicBezTo>
                      <a:cubicBezTo>
                        <a:pt x="0" y="15"/>
                        <a:pt x="0" y="3"/>
                        <a:pt x="5" y="0"/>
                      </a:cubicBezTo>
                      <a:cubicBezTo>
                        <a:pt x="9" y="0"/>
                        <a:pt x="11" y="5"/>
                        <a:pt x="1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2" name="Freeform 697">
                  <a:extLst>
                    <a:ext uri="{FF2B5EF4-FFF2-40B4-BE49-F238E27FC236}">
                      <a16:creationId xmlns:a16="http://schemas.microsoft.com/office/drawing/2014/main" id="{CEB0CDF4-EEEF-49C8-917C-5FBC93E0D0BF}"/>
                    </a:ext>
                  </a:extLst>
                </p:cNvPr>
                <p:cNvSpPr>
                  <a:spLocks/>
                </p:cNvSpPr>
                <p:nvPr/>
              </p:nvSpPr>
              <p:spPr bwMode="auto">
                <a:xfrm>
                  <a:off x="5171" y="1951"/>
                  <a:ext cx="20" cy="30"/>
                </a:xfrm>
                <a:custGeom>
                  <a:avLst/>
                  <a:gdLst>
                    <a:gd name="T0" fmla="*/ 12 w 14"/>
                    <a:gd name="T1" fmla="*/ 9 h 21"/>
                    <a:gd name="T2" fmla="*/ 8 w 14"/>
                    <a:gd name="T3" fmla="*/ 19 h 21"/>
                    <a:gd name="T4" fmla="*/ 5 w 14"/>
                    <a:gd name="T5" fmla="*/ 1 h 21"/>
                    <a:gd name="T6" fmla="*/ 12 w 14"/>
                    <a:gd name="T7" fmla="*/ 9 h 21"/>
                  </a:gdLst>
                  <a:ahLst/>
                  <a:cxnLst>
                    <a:cxn ang="0">
                      <a:pos x="T0" y="T1"/>
                    </a:cxn>
                    <a:cxn ang="0">
                      <a:pos x="T2" y="T3"/>
                    </a:cxn>
                    <a:cxn ang="0">
                      <a:pos x="T4" y="T5"/>
                    </a:cxn>
                    <a:cxn ang="0">
                      <a:pos x="T6" y="T7"/>
                    </a:cxn>
                  </a:cxnLst>
                  <a:rect l="0" t="0" r="r" b="b"/>
                  <a:pathLst>
                    <a:path w="14" h="21">
                      <a:moveTo>
                        <a:pt x="12" y="9"/>
                      </a:moveTo>
                      <a:cubicBezTo>
                        <a:pt x="14" y="16"/>
                        <a:pt x="12" y="21"/>
                        <a:pt x="8" y="19"/>
                      </a:cubicBezTo>
                      <a:cubicBezTo>
                        <a:pt x="3" y="16"/>
                        <a:pt x="0" y="3"/>
                        <a:pt x="5" y="1"/>
                      </a:cubicBezTo>
                      <a:cubicBezTo>
                        <a:pt x="8" y="0"/>
                        <a:pt x="11" y="5"/>
                        <a:pt x="12"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3" name="Freeform 698">
                  <a:extLst>
                    <a:ext uri="{FF2B5EF4-FFF2-40B4-BE49-F238E27FC236}">
                      <a16:creationId xmlns:a16="http://schemas.microsoft.com/office/drawing/2014/main" id="{8F8AFF18-F8CF-4C29-90DC-C8D82A78DE7F}"/>
                    </a:ext>
                  </a:extLst>
                </p:cNvPr>
                <p:cNvSpPr>
                  <a:spLocks/>
                </p:cNvSpPr>
                <p:nvPr/>
              </p:nvSpPr>
              <p:spPr bwMode="auto">
                <a:xfrm>
                  <a:off x="5185" y="2004"/>
                  <a:ext cx="20" cy="32"/>
                </a:xfrm>
                <a:custGeom>
                  <a:avLst/>
                  <a:gdLst>
                    <a:gd name="T0" fmla="*/ 13 w 14"/>
                    <a:gd name="T1" fmla="*/ 10 h 22"/>
                    <a:gd name="T2" fmla="*/ 7 w 14"/>
                    <a:gd name="T3" fmla="*/ 19 h 22"/>
                    <a:gd name="T4" fmla="*/ 5 w 14"/>
                    <a:gd name="T5" fmla="*/ 1 h 22"/>
                    <a:gd name="T6" fmla="*/ 13 w 14"/>
                    <a:gd name="T7" fmla="*/ 10 h 22"/>
                  </a:gdLst>
                  <a:ahLst/>
                  <a:cxnLst>
                    <a:cxn ang="0">
                      <a:pos x="T0" y="T1"/>
                    </a:cxn>
                    <a:cxn ang="0">
                      <a:pos x="T2" y="T3"/>
                    </a:cxn>
                    <a:cxn ang="0">
                      <a:pos x="T4" y="T5"/>
                    </a:cxn>
                    <a:cxn ang="0">
                      <a:pos x="T6" y="T7"/>
                    </a:cxn>
                  </a:cxnLst>
                  <a:rect l="0" t="0" r="r" b="b"/>
                  <a:pathLst>
                    <a:path w="14" h="22">
                      <a:moveTo>
                        <a:pt x="13" y="10"/>
                      </a:moveTo>
                      <a:cubicBezTo>
                        <a:pt x="14" y="17"/>
                        <a:pt x="11" y="22"/>
                        <a:pt x="7" y="19"/>
                      </a:cubicBezTo>
                      <a:cubicBezTo>
                        <a:pt x="2" y="16"/>
                        <a:pt x="0" y="3"/>
                        <a:pt x="5" y="1"/>
                      </a:cubicBezTo>
                      <a:cubicBezTo>
                        <a:pt x="9" y="0"/>
                        <a:pt x="12" y="6"/>
                        <a:pt x="1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4" name="Freeform 699">
                  <a:extLst>
                    <a:ext uri="{FF2B5EF4-FFF2-40B4-BE49-F238E27FC236}">
                      <a16:creationId xmlns:a16="http://schemas.microsoft.com/office/drawing/2014/main" id="{6AAABFB3-DB12-4B9A-A5DD-677377E7B57B}"/>
                    </a:ext>
                  </a:extLst>
                </p:cNvPr>
                <p:cNvSpPr>
                  <a:spLocks/>
                </p:cNvSpPr>
                <p:nvPr/>
              </p:nvSpPr>
              <p:spPr bwMode="auto">
                <a:xfrm>
                  <a:off x="5132" y="1846"/>
                  <a:ext cx="21" cy="29"/>
                </a:xfrm>
                <a:custGeom>
                  <a:avLst/>
                  <a:gdLst>
                    <a:gd name="T0" fmla="*/ 13 w 15"/>
                    <a:gd name="T1" fmla="*/ 9 h 20"/>
                    <a:gd name="T2" fmla="*/ 9 w 15"/>
                    <a:gd name="T3" fmla="*/ 18 h 20"/>
                    <a:gd name="T4" fmla="*/ 4 w 15"/>
                    <a:gd name="T5" fmla="*/ 1 h 20"/>
                    <a:gd name="T6" fmla="*/ 13 w 15"/>
                    <a:gd name="T7" fmla="*/ 9 h 20"/>
                  </a:gdLst>
                  <a:ahLst/>
                  <a:cxnLst>
                    <a:cxn ang="0">
                      <a:pos x="T0" y="T1"/>
                    </a:cxn>
                    <a:cxn ang="0">
                      <a:pos x="T2" y="T3"/>
                    </a:cxn>
                    <a:cxn ang="0">
                      <a:pos x="T4" y="T5"/>
                    </a:cxn>
                    <a:cxn ang="0">
                      <a:pos x="T6" y="T7"/>
                    </a:cxn>
                  </a:cxnLst>
                  <a:rect l="0" t="0" r="r" b="b"/>
                  <a:pathLst>
                    <a:path w="15" h="20">
                      <a:moveTo>
                        <a:pt x="13" y="9"/>
                      </a:moveTo>
                      <a:cubicBezTo>
                        <a:pt x="15" y="15"/>
                        <a:pt x="13" y="20"/>
                        <a:pt x="9" y="18"/>
                      </a:cubicBezTo>
                      <a:cubicBezTo>
                        <a:pt x="4" y="15"/>
                        <a:pt x="0" y="3"/>
                        <a:pt x="4" y="1"/>
                      </a:cubicBezTo>
                      <a:cubicBezTo>
                        <a:pt x="8" y="0"/>
                        <a:pt x="11" y="5"/>
                        <a:pt x="13"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5" name="Freeform 700">
                  <a:extLst>
                    <a:ext uri="{FF2B5EF4-FFF2-40B4-BE49-F238E27FC236}">
                      <a16:creationId xmlns:a16="http://schemas.microsoft.com/office/drawing/2014/main" id="{785BF8E5-4A7E-41B6-BED3-3CDE938E89E5}"/>
                    </a:ext>
                  </a:extLst>
                </p:cNvPr>
                <p:cNvSpPr>
                  <a:spLocks/>
                </p:cNvSpPr>
                <p:nvPr/>
              </p:nvSpPr>
              <p:spPr bwMode="auto">
                <a:xfrm>
                  <a:off x="5152" y="1898"/>
                  <a:ext cx="22" cy="29"/>
                </a:xfrm>
                <a:custGeom>
                  <a:avLst/>
                  <a:gdLst>
                    <a:gd name="T0" fmla="*/ 13 w 15"/>
                    <a:gd name="T1" fmla="*/ 9 h 20"/>
                    <a:gd name="T2" fmla="*/ 9 w 15"/>
                    <a:gd name="T3" fmla="*/ 18 h 20"/>
                    <a:gd name="T4" fmla="*/ 5 w 15"/>
                    <a:gd name="T5" fmla="*/ 0 h 20"/>
                    <a:gd name="T6" fmla="*/ 13 w 15"/>
                    <a:gd name="T7" fmla="*/ 9 h 20"/>
                  </a:gdLst>
                  <a:ahLst/>
                  <a:cxnLst>
                    <a:cxn ang="0">
                      <a:pos x="T0" y="T1"/>
                    </a:cxn>
                    <a:cxn ang="0">
                      <a:pos x="T2" y="T3"/>
                    </a:cxn>
                    <a:cxn ang="0">
                      <a:pos x="T4" y="T5"/>
                    </a:cxn>
                    <a:cxn ang="0">
                      <a:pos x="T6" y="T7"/>
                    </a:cxn>
                  </a:cxnLst>
                  <a:rect l="0" t="0" r="r" b="b"/>
                  <a:pathLst>
                    <a:path w="15" h="20">
                      <a:moveTo>
                        <a:pt x="13" y="9"/>
                      </a:moveTo>
                      <a:cubicBezTo>
                        <a:pt x="15" y="15"/>
                        <a:pt x="13" y="20"/>
                        <a:pt x="9" y="18"/>
                      </a:cubicBezTo>
                      <a:cubicBezTo>
                        <a:pt x="4" y="15"/>
                        <a:pt x="0" y="3"/>
                        <a:pt x="5" y="0"/>
                      </a:cubicBezTo>
                      <a:cubicBezTo>
                        <a:pt x="9" y="0"/>
                        <a:pt x="12" y="5"/>
                        <a:pt x="13"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6" name="Freeform 701">
                  <a:extLst>
                    <a:ext uri="{FF2B5EF4-FFF2-40B4-BE49-F238E27FC236}">
                      <a16:creationId xmlns:a16="http://schemas.microsoft.com/office/drawing/2014/main" id="{6F9D70A7-23BA-4D99-B5E3-2573644AFFE1}"/>
                    </a:ext>
                  </a:extLst>
                </p:cNvPr>
                <p:cNvSpPr>
                  <a:spLocks/>
                </p:cNvSpPr>
                <p:nvPr/>
              </p:nvSpPr>
              <p:spPr bwMode="auto">
                <a:xfrm>
                  <a:off x="5227" y="2080"/>
                  <a:ext cx="16" cy="33"/>
                </a:xfrm>
                <a:custGeom>
                  <a:avLst/>
                  <a:gdLst>
                    <a:gd name="T0" fmla="*/ 10 w 11"/>
                    <a:gd name="T1" fmla="*/ 10 h 23"/>
                    <a:gd name="T2" fmla="*/ 4 w 11"/>
                    <a:gd name="T3" fmla="*/ 20 h 23"/>
                    <a:gd name="T4" fmla="*/ 4 w 11"/>
                    <a:gd name="T5" fmla="*/ 1 h 23"/>
                    <a:gd name="T6" fmla="*/ 10 w 11"/>
                    <a:gd name="T7" fmla="*/ 10 h 23"/>
                  </a:gdLst>
                  <a:ahLst/>
                  <a:cxnLst>
                    <a:cxn ang="0">
                      <a:pos x="T0" y="T1"/>
                    </a:cxn>
                    <a:cxn ang="0">
                      <a:pos x="T2" y="T3"/>
                    </a:cxn>
                    <a:cxn ang="0">
                      <a:pos x="T4" y="T5"/>
                    </a:cxn>
                    <a:cxn ang="0">
                      <a:pos x="T6" y="T7"/>
                    </a:cxn>
                  </a:cxnLst>
                  <a:rect l="0" t="0" r="r" b="b"/>
                  <a:pathLst>
                    <a:path w="11" h="23">
                      <a:moveTo>
                        <a:pt x="10" y="10"/>
                      </a:moveTo>
                      <a:cubicBezTo>
                        <a:pt x="11" y="18"/>
                        <a:pt x="8" y="23"/>
                        <a:pt x="4" y="20"/>
                      </a:cubicBezTo>
                      <a:cubicBezTo>
                        <a:pt x="0" y="16"/>
                        <a:pt x="0" y="4"/>
                        <a:pt x="4" y="1"/>
                      </a:cubicBezTo>
                      <a:cubicBezTo>
                        <a:pt x="8" y="0"/>
                        <a:pt x="10" y="6"/>
                        <a:pt x="1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7" name="Freeform 702">
                  <a:extLst>
                    <a:ext uri="{FF2B5EF4-FFF2-40B4-BE49-F238E27FC236}">
                      <a16:creationId xmlns:a16="http://schemas.microsoft.com/office/drawing/2014/main" id="{E0EB4E3B-E495-4589-AFFE-AEED15141B52}"/>
                    </a:ext>
                  </a:extLst>
                </p:cNvPr>
                <p:cNvSpPr>
                  <a:spLocks/>
                </p:cNvSpPr>
                <p:nvPr/>
              </p:nvSpPr>
              <p:spPr bwMode="auto">
                <a:xfrm>
                  <a:off x="5201" y="1969"/>
                  <a:ext cx="19" cy="31"/>
                </a:xfrm>
                <a:custGeom>
                  <a:avLst/>
                  <a:gdLst>
                    <a:gd name="T0" fmla="*/ 12 w 13"/>
                    <a:gd name="T1" fmla="*/ 10 h 21"/>
                    <a:gd name="T2" fmla="*/ 8 w 13"/>
                    <a:gd name="T3" fmla="*/ 19 h 21"/>
                    <a:gd name="T4" fmla="*/ 5 w 13"/>
                    <a:gd name="T5" fmla="*/ 1 h 21"/>
                    <a:gd name="T6" fmla="*/ 12 w 13"/>
                    <a:gd name="T7" fmla="*/ 10 h 21"/>
                  </a:gdLst>
                  <a:ahLst/>
                  <a:cxnLst>
                    <a:cxn ang="0">
                      <a:pos x="T0" y="T1"/>
                    </a:cxn>
                    <a:cxn ang="0">
                      <a:pos x="T2" y="T3"/>
                    </a:cxn>
                    <a:cxn ang="0">
                      <a:pos x="T4" y="T5"/>
                    </a:cxn>
                    <a:cxn ang="0">
                      <a:pos x="T6" y="T7"/>
                    </a:cxn>
                  </a:cxnLst>
                  <a:rect l="0" t="0" r="r" b="b"/>
                  <a:pathLst>
                    <a:path w="13" h="21">
                      <a:moveTo>
                        <a:pt x="12" y="10"/>
                      </a:moveTo>
                      <a:cubicBezTo>
                        <a:pt x="13" y="16"/>
                        <a:pt x="11" y="21"/>
                        <a:pt x="8" y="19"/>
                      </a:cubicBezTo>
                      <a:cubicBezTo>
                        <a:pt x="3" y="16"/>
                        <a:pt x="0" y="3"/>
                        <a:pt x="5" y="1"/>
                      </a:cubicBezTo>
                      <a:cubicBezTo>
                        <a:pt x="8" y="0"/>
                        <a:pt x="11" y="6"/>
                        <a:pt x="1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8" name="Freeform 703">
                  <a:extLst>
                    <a:ext uri="{FF2B5EF4-FFF2-40B4-BE49-F238E27FC236}">
                      <a16:creationId xmlns:a16="http://schemas.microsoft.com/office/drawing/2014/main" id="{EFE7FD5D-82F3-4136-AA69-7B5C9AC037F1}"/>
                    </a:ext>
                  </a:extLst>
                </p:cNvPr>
                <p:cNvSpPr>
                  <a:spLocks/>
                </p:cNvSpPr>
                <p:nvPr/>
              </p:nvSpPr>
              <p:spPr bwMode="auto">
                <a:xfrm>
                  <a:off x="5216" y="2025"/>
                  <a:ext cx="17" cy="31"/>
                </a:xfrm>
                <a:custGeom>
                  <a:avLst/>
                  <a:gdLst>
                    <a:gd name="T0" fmla="*/ 11 w 12"/>
                    <a:gd name="T1" fmla="*/ 10 h 22"/>
                    <a:gd name="T2" fmla="*/ 6 w 12"/>
                    <a:gd name="T3" fmla="*/ 19 h 22"/>
                    <a:gd name="T4" fmla="*/ 5 w 12"/>
                    <a:gd name="T5" fmla="*/ 1 h 22"/>
                    <a:gd name="T6" fmla="*/ 11 w 12"/>
                    <a:gd name="T7" fmla="*/ 10 h 22"/>
                  </a:gdLst>
                  <a:ahLst/>
                  <a:cxnLst>
                    <a:cxn ang="0">
                      <a:pos x="T0" y="T1"/>
                    </a:cxn>
                    <a:cxn ang="0">
                      <a:pos x="T2" y="T3"/>
                    </a:cxn>
                    <a:cxn ang="0">
                      <a:pos x="T4" y="T5"/>
                    </a:cxn>
                    <a:cxn ang="0">
                      <a:pos x="T6" y="T7"/>
                    </a:cxn>
                  </a:cxnLst>
                  <a:rect l="0" t="0" r="r" b="b"/>
                  <a:pathLst>
                    <a:path w="12" h="22">
                      <a:moveTo>
                        <a:pt x="11" y="10"/>
                      </a:moveTo>
                      <a:cubicBezTo>
                        <a:pt x="12" y="16"/>
                        <a:pt x="10" y="22"/>
                        <a:pt x="6" y="19"/>
                      </a:cubicBezTo>
                      <a:cubicBezTo>
                        <a:pt x="2" y="16"/>
                        <a:pt x="0" y="3"/>
                        <a:pt x="5" y="1"/>
                      </a:cubicBezTo>
                      <a:cubicBezTo>
                        <a:pt x="8" y="0"/>
                        <a:pt x="11" y="5"/>
                        <a:pt x="1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89" name="Freeform 704">
                  <a:extLst>
                    <a:ext uri="{FF2B5EF4-FFF2-40B4-BE49-F238E27FC236}">
                      <a16:creationId xmlns:a16="http://schemas.microsoft.com/office/drawing/2014/main" id="{5FE59069-4E6F-4447-BFFC-EA1B3C910CDC}"/>
                    </a:ext>
                  </a:extLst>
                </p:cNvPr>
                <p:cNvSpPr>
                  <a:spLocks/>
                </p:cNvSpPr>
                <p:nvPr/>
              </p:nvSpPr>
              <p:spPr bwMode="auto">
                <a:xfrm>
                  <a:off x="5164" y="1865"/>
                  <a:ext cx="21" cy="29"/>
                </a:xfrm>
                <a:custGeom>
                  <a:avLst/>
                  <a:gdLst>
                    <a:gd name="T0" fmla="*/ 13 w 15"/>
                    <a:gd name="T1" fmla="*/ 9 h 20"/>
                    <a:gd name="T2" fmla="*/ 9 w 15"/>
                    <a:gd name="T3" fmla="*/ 18 h 20"/>
                    <a:gd name="T4" fmla="*/ 5 w 15"/>
                    <a:gd name="T5" fmla="*/ 0 h 20"/>
                    <a:gd name="T6" fmla="*/ 13 w 15"/>
                    <a:gd name="T7" fmla="*/ 9 h 20"/>
                  </a:gdLst>
                  <a:ahLst/>
                  <a:cxnLst>
                    <a:cxn ang="0">
                      <a:pos x="T0" y="T1"/>
                    </a:cxn>
                    <a:cxn ang="0">
                      <a:pos x="T2" y="T3"/>
                    </a:cxn>
                    <a:cxn ang="0">
                      <a:pos x="T4" y="T5"/>
                    </a:cxn>
                    <a:cxn ang="0">
                      <a:pos x="T6" y="T7"/>
                    </a:cxn>
                  </a:cxnLst>
                  <a:rect l="0" t="0" r="r" b="b"/>
                  <a:pathLst>
                    <a:path w="15" h="20">
                      <a:moveTo>
                        <a:pt x="13" y="9"/>
                      </a:moveTo>
                      <a:cubicBezTo>
                        <a:pt x="15" y="15"/>
                        <a:pt x="13" y="20"/>
                        <a:pt x="9" y="18"/>
                      </a:cubicBezTo>
                      <a:cubicBezTo>
                        <a:pt x="4" y="15"/>
                        <a:pt x="0" y="3"/>
                        <a:pt x="5" y="0"/>
                      </a:cubicBezTo>
                      <a:cubicBezTo>
                        <a:pt x="8" y="0"/>
                        <a:pt x="11" y="5"/>
                        <a:pt x="13"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0" name="Freeform 705">
                  <a:extLst>
                    <a:ext uri="{FF2B5EF4-FFF2-40B4-BE49-F238E27FC236}">
                      <a16:creationId xmlns:a16="http://schemas.microsoft.com/office/drawing/2014/main" id="{650B530B-D901-4759-9B4C-65FC5C539248}"/>
                    </a:ext>
                  </a:extLst>
                </p:cNvPr>
                <p:cNvSpPr>
                  <a:spLocks/>
                </p:cNvSpPr>
                <p:nvPr/>
              </p:nvSpPr>
              <p:spPr bwMode="auto">
                <a:xfrm>
                  <a:off x="5184" y="1916"/>
                  <a:ext cx="20" cy="30"/>
                </a:xfrm>
                <a:custGeom>
                  <a:avLst/>
                  <a:gdLst>
                    <a:gd name="T0" fmla="*/ 12 w 14"/>
                    <a:gd name="T1" fmla="*/ 10 h 21"/>
                    <a:gd name="T2" fmla="*/ 9 w 14"/>
                    <a:gd name="T3" fmla="*/ 19 h 21"/>
                    <a:gd name="T4" fmla="*/ 5 w 14"/>
                    <a:gd name="T5" fmla="*/ 1 h 21"/>
                    <a:gd name="T6" fmla="*/ 12 w 14"/>
                    <a:gd name="T7" fmla="*/ 10 h 21"/>
                  </a:gdLst>
                  <a:ahLst/>
                  <a:cxnLst>
                    <a:cxn ang="0">
                      <a:pos x="T0" y="T1"/>
                    </a:cxn>
                    <a:cxn ang="0">
                      <a:pos x="T2" y="T3"/>
                    </a:cxn>
                    <a:cxn ang="0">
                      <a:pos x="T4" y="T5"/>
                    </a:cxn>
                    <a:cxn ang="0">
                      <a:pos x="T6" y="T7"/>
                    </a:cxn>
                  </a:cxnLst>
                  <a:rect l="0" t="0" r="r" b="b"/>
                  <a:pathLst>
                    <a:path w="14" h="21">
                      <a:moveTo>
                        <a:pt x="12" y="10"/>
                      </a:moveTo>
                      <a:cubicBezTo>
                        <a:pt x="14" y="16"/>
                        <a:pt x="12" y="21"/>
                        <a:pt x="9" y="19"/>
                      </a:cubicBezTo>
                      <a:cubicBezTo>
                        <a:pt x="4" y="16"/>
                        <a:pt x="0" y="4"/>
                        <a:pt x="5" y="1"/>
                      </a:cubicBezTo>
                      <a:cubicBezTo>
                        <a:pt x="8" y="0"/>
                        <a:pt x="11" y="6"/>
                        <a:pt x="1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1" name="Freeform 706">
                  <a:extLst>
                    <a:ext uri="{FF2B5EF4-FFF2-40B4-BE49-F238E27FC236}">
                      <a16:creationId xmlns:a16="http://schemas.microsoft.com/office/drawing/2014/main" id="{3BC151AC-47F2-4607-82FF-933D3A7FC307}"/>
                    </a:ext>
                  </a:extLst>
                </p:cNvPr>
                <p:cNvSpPr>
                  <a:spLocks/>
                </p:cNvSpPr>
                <p:nvPr/>
              </p:nvSpPr>
              <p:spPr bwMode="auto">
                <a:xfrm>
                  <a:off x="5240" y="2045"/>
                  <a:ext cx="16" cy="32"/>
                </a:xfrm>
                <a:custGeom>
                  <a:avLst/>
                  <a:gdLst>
                    <a:gd name="T0" fmla="*/ 10 w 11"/>
                    <a:gd name="T1" fmla="*/ 10 h 22"/>
                    <a:gd name="T2" fmla="*/ 6 w 11"/>
                    <a:gd name="T3" fmla="*/ 20 h 22"/>
                    <a:gd name="T4" fmla="*/ 4 w 11"/>
                    <a:gd name="T5" fmla="*/ 1 h 22"/>
                    <a:gd name="T6" fmla="*/ 10 w 11"/>
                    <a:gd name="T7" fmla="*/ 10 h 22"/>
                  </a:gdLst>
                  <a:ahLst/>
                  <a:cxnLst>
                    <a:cxn ang="0">
                      <a:pos x="T0" y="T1"/>
                    </a:cxn>
                    <a:cxn ang="0">
                      <a:pos x="T2" y="T3"/>
                    </a:cxn>
                    <a:cxn ang="0">
                      <a:pos x="T4" y="T5"/>
                    </a:cxn>
                    <a:cxn ang="0">
                      <a:pos x="T6" y="T7"/>
                    </a:cxn>
                  </a:cxnLst>
                  <a:rect l="0" t="0" r="r" b="b"/>
                  <a:pathLst>
                    <a:path w="11" h="22">
                      <a:moveTo>
                        <a:pt x="10" y="10"/>
                      </a:moveTo>
                      <a:cubicBezTo>
                        <a:pt x="11" y="17"/>
                        <a:pt x="9" y="22"/>
                        <a:pt x="6" y="20"/>
                      </a:cubicBezTo>
                      <a:cubicBezTo>
                        <a:pt x="2" y="17"/>
                        <a:pt x="0" y="3"/>
                        <a:pt x="4" y="1"/>
                      </a:cubicBezTo>
                      <a:cubicBezTo>
                        <a:pt x="7" y="0"/>
                        <a:pt x="10" y="6"/>
                        <a:pt x="1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2" name="Freeform 707">
                  <a:extLst>
                    <a:ext uri="{FF2B5EF4-FFF2-40B4-BE49-F238E27FC236}">
                      <a16:creationId xmlns:a16="http://schemas.microsoft.com/office/drawing/2014/main" id="{3F238036-6DE6-4092-939B-987FBF19FC0E}"/>
                    </a:ext>
                  </a:extLst>
                </p:cNvPr>
                <p:cNvSpPr>
                  <a:spLocks/>
                </p:cNvSpPr>
                <p:nvPr/>
              </p:nvSpPr>
              <p:spPr bwMode="auto">
                <a:xfrm>
                  <a:off x="5211" y="1936"/>
                  <a:ext cx="19" cy="31"/>
                </a:xfrm>
                <a:custGeom>
                  <a:avLst/>
                  <a:gdLst>
                    <a:gd name="T0" fmla="*/ 11 w 13"/>
                    <a:gd name="T1" fmla="*/ 9 h 21"/>
                    <a:gd name="T2" fmla="*/ 8 w 13"/>
                    <a:gd name="T3" fmla="*/ 19 h 21"/>
                    <a:gd name="T4" fmla="*/ 4 w 13"/>
                    <a:gd name="T5" fmla="*/ 1 h 21"/>
                    <a:gd name="T6" fmla="*/ 11 w 13"/>
                    <a:gd name="T7" fmla="*/ 9 h 21"/>
                  </a:gdLst>
                  <a:ahLst/>
                  <a:cxnLst>
                    <a:cxn ang="0">
                      <a:pos x="T0" y="T1"/>
                    </a:cxn>
                    <a:cxn ang="0">
                      <a:pos x="T2" y="T3"/>
                    </a:cxn>
                    <a:cxn ang="0">
                      <a:pos x="T4" y="T5"/>
                    </a:cxn>
                    <a:cxn ang="0">
                      <a:pos x="T6" y="T7"/>
                    </a:cxn>
                  </a:cxnLst>
                  <a:rect l="0" t="0" r="r" b="b"/>
                  <a:pathLst>
                    <a:path w="13" h="21">
                      <a:moveTo>
                        <a:pt x="11" y="9"/>
                      </a:moveTo>
                      <a:cubicBezTo>
                        <a:pt x="13" y="16"/>
                        <a:pt x="11" y="21"/>
                        <a:pt x="8" y="19"/>
                      </a:cubicBezTo>
                      <a:cubicBezTo>
                        <a:pt x="3" y="16"/>
                        <a:pt x="0" y="3"/>
                        <a:pt x="4" y="1"/>
                      </a:cubicBezTo>
                      <a:cubicBezTo>
                        <a:pt x="7" y="0"/>
                        <a:pt x="10" y="5"/>
                        <a:pt x="11"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3" name="Freeform 708">
                  <a:extLst>
                    <a:ext uri="{FF2B5EF4-FFF2-40B4-BE49-F238E27FC236}">
                      <a16:creationId xmlns:a16="http://schemas.microsoft.com/office/drawing/2014/main" id="{12156EC5-79D1-4D0F-A127-2E332FFD8036}"/>
                    </a:ext>
                  </a:extLst>
                </p:cNvPr>
                <p:cNvSpPr>
                  <a:spLocks/>
                </p:cNvSpPr>
                <p:nvPr/>
              </p:nvSpPr>
              <p:spPr bwMode="auto">
                <a:xfrm>
                  <a:off x="5227" y="1990"/>
                  <a:ext cx="17" cy="30"/>
                </a:xfrm>
                <a:custGeom>
                  <a:avLst/>
                  <a:gdLst>
                    <a:gd name="T0" fmla="*/ 11 w 12"/>
                    <a:gd name="T1" fmla="*/ 10 h 21"/>
                    <a:gd name="T2" fmla="*/ 7 w 12"/>
                    <a:gd name="T3" fmla="*/ 19 h 21"/>
                    <a:gd name="T4" fmla="*/ 4 w 12"/>
                    <a:gd name="T5" fmla="*/ 1 h 21"/>
                    <a:gd name="T6" fmla="*/ 11 w 12"/>
                    <a:gd name="T7" fmla="*/ 10 h 21"/>
                  </a:gdLst>
                  <a:ahLst/>
                  <a:cxnLst>
                    <a:cxn ang="0">
                      <a:pos x="T0" y="T1"/>
                    </a:cxn>
                    <a:cxn ang="0">
                      <a:pos x="T2" y="T3"/>
                    </a:cxn>
                    <a:cxn ang="0">
                      <a:pos x="T4" y="T5"/>
                    </a:cxn>
                    <a:cxn ang="0">
                      <a:pos x="T6" y="T7"/>
                    </a:cxn>
                  </a:cxnLst>
                  <a:rect l="0" t="0" r="r" b="b"/>
                  <a:pathLst>
                    <a:path w="12" h="21">
                      <a:moveTo>
                        <a:pt x="11" y="10"/>
                      </a:moveTo>
                      <a:cubicBezTo>
                        <a:pt x="12" y="16"/>
                        <a:pt x="10" y="21"/>
                        <a:pt x="7" y="19"/>
                      </a:cubicBezTo>
                      <a:cubicBezTo>
                        <a:pt x="3" y="16"/>
                        <a:pt x="0" y="3"/>
                        <a:pt x="4" y="1"/>
                      </a:cubicBezTo>
                      <a:cubicBezTo>
                        <a:pt x="7" y="0"/>
                        <a:pt x="10" y="5"/>
                        <a:pt x="1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4" name="Freeform 709">
                  <a:extLst>
                    <a:ext uri="{FF2B5EF4-FFF2-40B4-BE49-F238E27FC236}">
                      <a16:creationId xmlns:a16="http://schemas.microsoft.com/office/drawing/2014/main" id="{A2021DB6-18CB-4BB6-A1D1-2ED6A21E79F0}"/>
                    </a:ext>
                  </a:extLst>
                </p:cNvPr>
                <p:cNvSpPr>
                  <a:spLocks/>
                </p:cNvSpPr>
                <p:nvPr/>
              </p:nvSpPr>
              <p:spPr bwMode="auto">
                <a:xfrm>
                  <a:off x="5169" y="1833"/>
                  <a:ext cx="22" cy="28"/>
                </a:xfrm>
                <a:custGeom>
                  <a:avLst/>
                  <a:gdLst>
                    <a:gd name="T0" fmla="*/ 12 w 15"/>
                    <a:gd name="T1" fmla="*/ 8 h 19"/>
                    <a:gd name="T2" fmla="*/ 10 w 15"/>
                    <a:gd name="T3" fmla="*/ 18 h 19"/>
                    <a:gd name="T4" fmla="*/ 4 w 15"/>
                    <a:gd name="T5" fmla="*/ 0 h 19"/>
                    <a:gd name="T6" fmla="*/ 12 w 15"/>
                    <a:gd name="T7" fmla="*/ 8 h 19"/>
                  </a:gdLst>
                  <a:ahLst/>
                  <a:cxnLst>
                    <a:cxn ang="0">
                      <a:pos x="T0" y="T1"/>
                    </a:cxn>
                    <a:cxn ang="0">
                      <a:pos x="T2" y="T3"/>
                    </a:cxn>
                    <a:cxn ang="0">
                      <a:pos x="T4" y="T5"/>
                    </a:cxn>
                    <a:cxn ang="0">
                      <a:pos x="T6" y="T7"/>
                    </a:cxn>
                  </a:cxnLst>
                  <a:rect l="0" t="0" r="r" b="b"/>
                  <a:pathLst>
                    <a:path w="15" h="19">
                      <a:moveTo>
                        <a:pt x="12" y="8"/>
                      </a:moveTo>
                      <a:cubicBezTo>
                        <a:pt x="15" y="14"/>
                        <a:pt x="14" y="19"/>
                        <a:pt x="10" y="18"/>
                      </a:cubicBezTo>
                      <a:cubicBezTo>
                        <a:pt x="6" y="16"/>
                        <a:pt x="0" y="3"/>
                        <a:pt x="4" y="0"/>
                      </a:cubicBezTo>
                      <a:cubicBezTo>
                        <a:pt x="7" y="0"/>
                        <a:pt x="11" y="5"/>
                        <a:pt x="12"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5" name="Freeform 710">
                  <a:extLst>
                    <a:ext uri="{FF2B5EF4-FFF2-40B4-BE49-F238E27FC236}">
                      <a16:creationId xmlns:a16="http://schemas.microsoft.com/office/drawing/2014/main" id="{4B2D4C64-1E88-4D08-9950-8DC33E5EFAB7}"/>
                    </a:ext>
                  </a:extLst>
                </p:cNvPr>
                <p:cNvSpPr>
                  <a:spLocks/>
                </p:cNvSpPr>
                <p:nvPr/>
              </p:nvSpPr>
              <p:spPr bwMode="auto">
                <a:xfrm>
                  <a:off x="5191" y="1884"/>
                  <a:ext cx="20" cy="29"/>
                </a:xfrm>
                <a:custGeom>
                  <a:avLst/>
                  <a:gdLst>
                    <a:gd name="T0" fmla="*/ 12 w 14"/>
                    <a:gd name="T1" fmla="*/ 9 h 20"/>
                    <a:gd name="T2" fmla="*/ 10 w 14"/>
                    <a:gd name="T3" fmla="*/ 18 h 20"/>
                    <a:gd name="T4" fmla="*/ 5 w 14"/>
                    <a:gd name="T5" fmla="*/ 1 h 20"/>
                    <a:gd name="T6" fmla="*/ 12 w 14"/>
                    <a:gd name="T7" fmla="*/ 9 h 20"/>
                  </a:gdLst>
                  <a:ahLst/>
                  <a:cxnLst>
                    <a:cxn ang="0">
                      <a:pos x="T0" y="T1"/>
                    </a:cxn>
                    <a:cxn ang="0">
                      <a:pos x="T2" y="T3"/>
                    </a:cxn>
                    <a:cxn ang="0">
                      <a:pos x="T4" y="T5"/>
                    </a:cxn>
                    <a:cxn ang="0">
                      <a:pos x="T6" y="T7"/>
                    </a:cxn>
                  </a:cxnLst>
                  <a:rect l="0" t="0" r="r" b="b"/>
                  <a:pathLst>
                    <a:path w="14" h="20">
                      <a:moveTo>
                        <a:pt x="12" y="9"/>
                      </a:moveTo>
                      <a:cubicBezTo>
                        <a:pt x="14" y="15"/>
                        <a:pt x="13" y="20"/>
                        <a:pt x="10" y="18"/>
                      </a:cubicBezTo>
                      <a:cubicBezTo>
                        <a:pt x="5" y="16"/>
                        <a:pt x="0" y="3"/>
                        <a:pt x="5" y="1"/>
                      </a:cubicBezTo>
                      <a:cubicBezTo>
                        <a:pt x="8" y="0"/>
                        <a:pt x="11" y="5"/>
                        <a:pt x="12"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6" name="Freeform 711">
                  <a:extLst>
                    <a:ext uri="{FF2B5EF4-FFF2-40B4-BE49-F238E27FC236}">
                      <a16:creationId xmlns:a16="http://schemas.microsoft.com/office/drawing/2014/main" id="{1A62A81B-B41C-4A71-8638-D72C870B9732}"/>
                    </a:ext>
                  </a:extLst>
                </p:cNvPr>
                <p:cNvSpPr>
                  <a:spLocks/>
                </p:cNvSpPr>
                <p:nvPr/>
              </p:nvSpPr>
              <p:spPr bwMode="auto">
                <a:xfrm>
                  <a:off x="5239" y="1955"/>
                  <a:ext cx="17" cy="30"/>
                </a:xfrm>
                <a:custGeom>
                  <a:avLst/>
                  <a:gdLst>
                    <a:gd name="T0" fmla="*/ 10 w 12"/>
                    <a:gd name="T1" fmla="*/ 9 h 21"/>
                    <a:gd name="T2" fmla="*/ 7 w 12"/>
                    <a:gd name="T3" fmla="*/ 19 h 21"/>
                    <a:gd name="T4" fmla="*/ 4 w 12"/>
                    <a:gd name="T5" fmla="*/ 0 h 21"/>
                    <a:gd name="T6" fmla="*/ 10 w 12"/>
                    <a:gd name="T7" fmla="*/ 9 h 21"/>
                  </a:gdLst>
                  <a:ahLst/>
                  <a:cxnLst>
                    <a:cxn ang="0">
                      <a:pos x="T0" y="T1"/>
                    </a:cxn>
                    <a:cxn ang="0">
                      <a:pos x="T2" y="T3"/>
                    </a:cxn>
                    <a:cxn ang="0">
                      <a:pos x="T4" y="T5"/>
                    </a:cxn>
                    <a:cxn ang="0">
                      <a:pos x="T6" y="T7"/>
                    </a:cxn>
                  </a:cxnLst>
                  <a:rect l="0" t="0" r="r" b="b"/>
                  <a:pathLst>
                    <a:path w="12" h="21">
                      <a:moveTo>
                        <a:pt x="10" y="9"/>
                      </a:moveTo>
                      <a:cubicBezTo>
                        <a:pt x="12" y="16"/>
                        <a:pt x="10" y="21"/>
                        <a:pt x="7" y="19"/>
                      </a:cubicBezTo>
                      <a:cubicBezTo>
                        <a:pt x="3" y="16"/>
                        <a:pt x="0" y="3"/>
                        <a:pt x="4" y="0"/>
                      </a:cubicBezTo>
                      <a:cubicBezTo>
                        <a:pt x="6" y="0"/>
                        <a:pt x="9" y="5"/>
                        <a:pt x="1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7" name="Freeform 712">
                  <a:extLst>
                    <a:ext uri="{FF2B5EF4-FFF2-40B4-BE49-F238E27FC236}">
                      <a16:creationId xmlns:a16="http://schemas.microsoft.com/office/drawing/2014/main" id="{3EAA6849-5939-4CE9-94B1-CE2743CFB552}"/>
                    </a:ext>
                  </a:extLst>
                </p:cNvPr>
                <p:cNvSpPr>
                  <a:spLocks/>
                </p:cNvSpPr>
                <p:nvPr/>
              </p:nvSpPr>
              <p:spPr bwMode="auto">
                <a:xfrm>
                  <a:off x="5253" y="2009"/>
                  <a:ext cx="16" cy="31"/>
                </a:xfrm>
                <a:custGeom>
                  <a:avLst/>
                  <a:gdLst>
                    <a:gd name="T0" fmla="*/ 10 w 11"/>
                    <a:gd name="T1" fmla="*/ 10 h 22"/>
                    <a:gd name="T2" fmla="*/ 6 w 11"/>
                    <a:gd name="T3" fmla="*/ 20 h 22"/>
                    <a:gd name="T4" fmla="*/ 4 w 11"/>
                    <a:gd name="T5" fmla="*/ 1 h 22"/>
                    <a:gd name="T6" fmla="*/ 10 w 11"/>
                    <a:gd name="T7" fmla="*/ 10 h 22"/>
                  </a:gdLst>
                  <a:ahLst/>
                  <a:cxnLst>
                    <a:cxn ang="0">
                      <a:pos x="T0" y="T1"/>
                    </a:cxn>
                    <a:cxn ang="0">
                      <a:pos x="T2" y="T3"/>
                    </a:cxn>
                    <a:cxn ang="0">
                      <a:pos x="T4" y="T5"/>
                    </a:cxn>
                    <a:cxn ang="0">
                      <a:pos x="T6" y="T7"/>
                    </a:cxn>
                  </a:cxnLst>
                  <a:rect l="0" t="0" r="r" b="b"/>
                  <a:pathLst>
                    <a:path w="11" h="22">
                      <a:moveTo>
                        <a:pt x="10" y="10"/>
                      </a:moveTo>
                      <a:cubicBezTo>
                        <a:pt x="11" y="17"/>
                        <a:pt x="9" y="22"/>
                        <a:pt x="6" y="20"/>
                      </a:cubicBezTo>
                      <a:cubicBezTo>
                        <a:pt x="2" y="17"/>
                        <a:pt x="0" y="3"/>
                        <a:pt x="4" y="1"/>
                      </a:cubicBezTo>
                      <a:cubicBezTo>
                        <a:pt x="7" y="0"/>
                        <a:pt x="9" y="5"/>
                        <a:pt x="10"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8" name="Freeform 713">
                  <a:extLst>
                    <a:ext uri="{FF2B5EF4-FFF2-40B4-BE49-F238E27FC236}">
                      <a16:creationId xmlns:a16="http://schemas.microsoft.com/office/drawing/2014/main" id="{A1D690DD-FB5A-4608-82B6-8860EA44169A}"/>
                    </a:ext>
                  </a:extLst>
                </p:cNvPr>
                <p:cNvSpPr>
                  <a:spLocks/>
                </p:cNvSpPr>
                <p:nvPr/>
              </p:nvSpPr>
              <p:spPr bwMode="auto">
                <a:xfrm>
                  <a:off x="5198" y="1851"/>
                  <a:ext cx="20" cy="27"/>
                </a:xfrm>
                <a:custGeom>
                  <a:avLst/>
                  <a:gdLst>
                    <a:gd name="T0" fmla="*/ 11 w 14"/>
                    <a:gd name="T1" fmla="*/ 8 h 19"/>
                    <a:gd name="T2" fmla="*/ 10 w 14"/>
                    <a:gd name="T3" fmla="*/ 18 h 19"/>
                    <a:gd name="T4" fmla="*/ 4 w 14"/>
                    <a:gd name="T5" fmla="*/ 0 h 19"/>
                    <a:gd name="T6" fmla="*/ 11 w 14"/>
                    <a:gd name="T7" fmla="*/ 8 h 19"/>
                  </a:gdLst>
                  <a:ahLst/>
                  <a:cxnLst>
                    <a:cxn ang="0">
                      <a:pos x="T0" y="T1"/>
                    </a:cxn>
                    <a:cxn ang="0">
                      <a:pos x="T2" y="T3"/>
                    </a:cxn>
                    <a:cxn ang="0">
                      <a:pos x="T4" y="T5"/>
                    </a:cxn>
                    <a:cxn ang="0">
                      <a:pos x="T6" y="T7"/>
                    </a:cxn>
                  </a:cxnLst>
                  <a:rect l="0" t="0" r="r" b="b"/>
                  <a:pathLst>
                    <a:path w="14" h="19">
                      <a:moveTo>
                        <a:pt x="11" y="8"/>
                      </a:moveTo>
                      <a:cubicBezTo>
                        <a:pt x="14" y="14"/>
                        <a:pt x="13" y="19"/>
                        <a:pt x="10" y="18"/>
                      </a:cubicBezTo>
                      <a:cubicBezTo>
                        <a:pt x="6" y="16"/>
                        <a:pt x="0" y="3"/>
                        <a:pt x="4" y="0"/>
                      </a:cubicBezTo>
                      <a:cubicBezTo>
                        <a:pt x="7" y="0"/>
                        <a:pt x="10" y="5"/>
                        <a:pt x="11"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599" name="Freeform 714">
                  <a:extLst>
                    <a:ext uri="{FF2B5EF4-FFF2-40B4-BE49-F238E27FC236}">
                      <a16:creationId xmlns:a16="http://schemas.microsoft.com/office/drawing/2014/main" id="{E1F3071A-9B40-4E2F-A1A3-FFABBAFFB269}"/>
                    </a:ext>
                  </a:extLst>
                </p:cNvPr>
                <p:cNvSpPr>
                  <a:spLocks/>
                </p:cNvSpPr>
                <p:nvPr/>
              </p:nvSpPr>
              <p:spPr bwMode="auto">
                <a:xfrm>
                  <a:off x="5220" y="1901"/>
                  <a:ext cx="19" cy="29"/>
                </a:xfrm>
                <a:custGeom>
                  <a:avLst/>
                  <a:gdLst>
                    <a:gd name="T0" fmla="*/ 11 w 13"/>
                    <a:gd name="T1" fmla="*/ 9 h 20"/>
                    <a:gd name="T2" fmla="*/ 9 w 13"/>
                    <a:gd name="T3" fmla="*/ 19 h 20"/>
                    <a:gd name="T4" fmla="*/ 4 w 13"/>
                    <a:gd name="T5" fmla="*/ 1 h 20"/>
                    <a:gd name="T6" fmla="*/ 11 w 13"/>
                    <a:gd name="T7" fmla="*/ 9 h 20"/>
                  </a:gdLst>
                  <a:ahLst/>
                  <a:cxnLst>
                    <a:cxn ang="0">
                      <a:pos x="T0" y="T1"/>
                    </a:cxn>
                    <a:cxn ang="0">
                      <a:pos x="T2" y="T3"/>
                    </a:cxn>
                    <a:cxn ang="0">
                      <a:pos x="T4" y="T5"/>
                    </a:cxn>
                    <a:cxn ang="0">
                      <a:pos x="T6" y="T7"/>
                    </a:cxn>
                  </a:cxnLst>
                  <a:rect l="0" t="0" r="r" b="b"/>
                  <a:pathLst>
                    <a:path w="13" h="20">
                      <a:moveTo>
                        <a:pt x="11" y="9"/>
                      </a:moveTo>
                      <a:cubicBezTo>
                        <a:pt x="13" y="15"/>
                        <a:pt x="12" y="20"/>
                        <a:pt x="9" y="19"/>
                      </a:cubicBezTo>
                      <a:cubicBezTo>
                        <a:pt x="5" y="17"/>
                        <a:pt x="0" y="3"/>
                        <a:pt x="4" y="1"/>
                      </a:cubicBezTo>
                      <a:cubicBezTo>
                        <a:pt x="7" y="0"/>
                        <a:pt x="10" y="5"/>
                        <a:pt x="11"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0" name="Freeform 715">
                  <a:extLst>
                    <a:ext uri="{FF2B5EF4-FFF2-40B4-BE49-F238E27FC236}">
                      <a16:creationId xmlns:a16="http://schemas.microsoft.com/office/drawing/2014/main" id="{2B2CEF71-D7EA-41D2-8243-9BEA2073F472}"/>
                    </a:ext>
                  </a:extLst>
                </p:cNvPr>
                <p:cNvSpPr>
                  <a:spLocks/>
                </p:cNvSpPr>
                <p:nvPr/>
              </p:nvSpPr>
              <p:spPr bwMode="auto">
                <a:xfrm>
                  <a:off x="5275" y="2029"/>
                  <a:ext cx="13" cy="32"/>
                </a:xfrm>
                <a:custGeom>
                  <a:avLst/>
                  <a:gdLst>
                    <a:gd name="T0" fmla="*/ 8 w 9"/>
                    <a:gd name="T1" fmla="*/ 10 h 22"/>
                    <a:gd name="T2" fmla="*/ 5 w 9"/>
                    <a:gd name="T3" fmla="*/ 20 h 22"/>
                    <a:gd name="T4" fmla="*/ 3 w 9"/>
                    <a:gd name="T5" fmla="*/ 1 h 22"/>
                    <a:gd name="T6" fmla="*/ 8 w 9"/>
                    <a:gd name="T7" fmla="*/ 10 h 22"/>
                  </a:gdLst>
                  <a:ahLst/>
                  <a:cxnLst>
                    <a:cxn ang="0">
                      <a:pos x="T0" y="T1"/>
                    </a:cxn>
                    <a:cxn ang="0">
                      <a:pos x="T2" y="T3"/>
                    </a:cxn>
                    <a:cxn ang="0">
                      <a:pos x="T4" y="T5"/>
                    </a:cxn>
                    <a:cxn ang="0">
                      <a:pos x="T6" y="T7"/>
                    </a:cxn>
                  </a:cxnLst>
                  <a:rect l="0" t="0" r="r" b="b"/>
                  <a:pathLst>
                    <a:path w="9" h="22">
                      <a:moveTo>
                        <a:pt x="8" y="10"/>
                      </a:moveTo>
                      <a:cubicBezTo>
                        <a:pt x="9" y="16"/>
                        <a:pt x="8" y="22"/>
                        <a:pt x="5" y="20"/>
                      </a:cubicBezTo>
                      <a:cubicBezTo>
                        <a:pt x="2" y="17"/>
                        <a:pt x="0" y="3"/>
                        <a:pt x="3" y="1"/>
                      </a:cubicBezTo>
                      <a:cubicBezTo>
                        <a:pt x="5" y="0"/>
                        <a:pt x="7" y="5"/>
                        <a:pt x="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1" name="Freeform 716">
                  <a:extLst>
                    <a:ext uri="{FF2B5EF4-FFF2-40B4-BE49-F238E27FC236}">
                      <a16:creationId xmlns:a16="http://schemas.microsoft.com/office/drawing/2014/main" id="{7B44FCE5-D94E-41BB-8CCA-2979D73434FA}"/>
                    </a:ext>
                  </a:extLst>
                </p:cNvPr>
                <p:cNvSpPr>
                  <a:spLocks/>
                </p:cNvSpPr>
                <p:nvPr/>
              </p:nvSpPr>
              <p:spPr bwMode="auto">
                <a:xfrm>
                  <a:off x="5244" y="1920"/>
                  <a:ext cx="16" cy="29"/>
                </a:xfrm>
                <a:custGeom>
                  <a:avLst/>
                  <a:gdLst>
                    <a:gd name="T0" fmla="*/ 9 w 11"/>
                    <a:gd name="T1" fmla="*/ 9 h 20"/>
                    <a:gd name="T2" fmla="*/ 8 w 11"/>
                    <a:gd name="T3" fmla="*/ 19 h 20"/>
                    <a:gd name="T4" fmla="*/ 3 w 11"/>
                    <a:gd name="T5" fmla="*/ 1 h 20"/>
                    <a:gd name="T6" fmla="*/ 9 w 11"/>
                    <a:gd name="T7" fmla="*/ 9 h 20"/>
                  </a:gdLst>
                  <a:ahLst/>
                  <a:cxnLst>
                    <a:cxn ang="0">
                      <a:pos x="T0" y="T1"/>
                    </a:cxn>
                    <a:cxn ang="0">
                      <a:pos x="T2" y="T3"/>
                    </a:cxn>
                    <a:cxn ang="0">
                      <a:pos x="T4" y="T5"/>
                    </a:cxn>
                    <a:cxn ang="0">
                      <a:pos x="T6" y="T7"/>
                    </a:cxn>
                  </a:cxnLst>
                  <a:rect l="0" t="0" r="r" b="b"/>
                  <a:pathLst>
                    <a:path w="11" h="20">
                      <a:moveTo>
                        <a:pt x="9" y="9"/>
                      </a:moveTo>
                      <a:cubicBezTo>
                        <a:pt x="11" y="16"/>
                        <a:pt x="10" y="20"/>
                        <a:pt x="8" y="19"/>
                      </a:cubicBezTo>
                      <a:cubicBezTo>
                        <a:pt x="4" y="17"/>
                        <a:pt x="0" y="4"/>
                        <a:pt x="3" y="1"/>
                      </a:cubicBezTo>
                      <a:cubicBezTo>
                        <a:pt x="5" y="0"/>
                        <a:pt x="8" y="5"/>
                        <a:pt x="9"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2" name="Freeform 717">
                  <a:extLst>
                    <a:ext uri="{FF2B5EF4-FFF2-40B4-BE49-F238E27FC236}">
                      <a16:creationId xmlns:a16="http://schemas.microsoft.com/office/drawing/2014/main" id="{12F2BE66-92CE-4B8C-87CA-F32306BF3243}"/>
                    </a:ext>
                  </a:extLst>
                </p:cNvPr>
                <p:cNvSpPr>
                  <a:spLocks/>
                </p:cNvSpPr>
                <p:nvPr/>
              </p:nvSpPr>
              <p:spPr bwMode="auto">
                <a:xfrm>
                  <a:off x="5260" y="1974"/>
                  <a:ext cx="16" cy="30"/>
                </a:xfrm>
                <a:custGeom>
                  <a:avLst/>
                  <a:gdLst>
                    <a:gd name="T0" fmla="*/ 9 w 11"/>
                    <a:gd name="T1" fmla="*/ 10 h 21"/>
                    <a:gd name="T2" fmla="*/ 7 w 11"/>
                    <a:gd name="T3" fmla="*/ 20 h 21"/>
                    <a:gd name="T4" fmla="*/ 4 w 11"/>
                    <a:gd name="T5" fmla="*/ 1 h 21"/>
                    <a:gd name="T6" fmla="*/ 9 w 11"/>
                    <a:gd name="T7" fmla="*/ 10 h 21"/>
                  </a:gdLst>
                  <a:ahLst/>
                  <a:cxnLst>
                    <a:cxn ang="0">
                      <a:pos x="T0" y="T1"/>
                    </a:cxn>
                    <a:cxn ang="0">
                      <a:pos x="T2" y="T3"/>
                    </a:cxn>
                    <a:cxn ang="0">
                      <a:pos x="T4" y="T5"/>
                    </a:cxn>
                    <a:cxn ang="0">
                      <a:pos x="T6" y="T7"/>
                    </a:cxn>
                  </a:cxnLst>
                  <a:rect l="0" t="0" r="r" b="b"/>
                  <a:pathLst>
                    <a:path w="11" h="21">
                      <a:moveTo>
                        <a:pt x="9" y="10"/>
                      </a:moveTo>
                      <a:cubicBezTo>
                        <a:pt x="11" y="16"/>
                        <a:pt x="10" y="21"/>
                        <a:pt x="7" y="20"/>
                      </a:cubicBezTo>
                      <a:cubicBezTo>
                        <a:pt x="4" y="18"/>
                        <a:pt x="0" y="4"/>
                        <a:pt x="4" y="1"/>
                      </a:cubicBezTo>
                      <a:cubicBezTo>
                        <a:pt x="6" y="0"/>
                        <a:pt x="8" y="5"/>
                        <a:pt x="9"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3" name="Freeform 718">
                  <a:extLst>
                    <a:ext uri="{FF2B5EF4-FFF2-40B4-BE49-F238E27FC236}">
                      <a16:creationId xmlns:a16="http://schemas.microsoft.com/office/drawing/2014/main" id="{C979DC06-C88F-42ED-9141-9D43C08B76BC}"/>
                    </a:ext>
                  </a:extLst>
                </p:cNvPr>
                <p:cNvSpPr>
                  <a:spLocks/>
                </p:cNvSpPr>
                <p:nvPr/>
              </p:nvSpPr>
              <p:spPr bwMode="auto">
                <a:xfrm>
                  <a:off x="5201" y="1819"/>
                  <a:ext cx="19" cy="27"/>
                </a:xfrm>
                <a:custGeom>
                  <a:avLst/>
                  <a:gdLst>
                    <a:gd name="T0" fmla="*/ 10 w 13"/>
                    <a:gd name="T1" fmla="*/ 8 h 19"/>
                    <a:gd name="T2" fmla="*/ 10 w 13"/>
                    <a:gd name="T3" fmla="*/ 17 h 19"/>
                    <a:gd name="T4" fmla="*/ 3 w 13"/>
                    <a:gd name="T5" fmla="*/ 0 h 19"/>
                    <a:gd name="T6" fmla="*/ 10 w 13"/>
                    <a:gd name="T7" fmla="*/ 8 h 19"/>
                  </a:gdLst>
                  <a:ahLst/>
                  <a:cxnLst>
                    <a:cxn ang="0">
                      <a:pos x="T0" y="T1"/>
                    </a:cxn>
                    <a:cxn ang="0">
                      <a:pos x="T2" y="T3"/>
                    </a:cxn>
                    <a:cxn ang="0">
                      <a:pos x="T4" y="T5"/>
                    </a:cxn>
                    <a:cxn ang="0">
                      <a:pos x="T6" y="T7"/>
                    </a:cxn>
                  </a:cxnLst>
                  <a:rect l="0" t="0" r="r" b="b"/>
                  <a:pathLst>
                    <a:path w="13" h="19">
                      <a:moveTo>
                        <a:pt x="10" y="8"/>
                      </a:moveTo>
                      <a:cubicBezTo>
                        <a:pt x="13" y="14"/>
                        <a:pt x="12" y="19"/>
                        <a:pt x="10" y="17"/>
                      </a:cubicBezTo>
                      <a:cubicBezTo>
                        <a:pt x="6" y="16"/>
                        <a:pt x="0" y="3"/>
                        <a:pt x="3" y="0"/>
                      </a:cubicBezTo>
                      <a:cubicBezTo>
                        <a:pt x="5" y="0"/>
                        <a:pt x="8" y="4"/>
                        <a:pt x="10"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4" name="Freeform 719">
                  <a:extLst>
                    <a:ext uri="{FF2B5EF4-FFF2-40B4-BE49-F238E27FC236}">
                      <a16:creationId xmlns:a16="http://schemas.microsoft.com/office/drawing/2014/main" id="{A1BE3525-971C-4CAC-886A-B0CFC3BA122A}"/>
                    </a:ext>
                  </a:extLst>
                </p:cNvPr>
                <p:cNvSpPr>
                  <a:spLocks/>
                </p:cNvSpPr>
                <p:nvPr/>
              </p:nvSpPr>
              <p:spPr bwMode="auto">
                <a:xfrm>
                  <a:off x="5224" y="1868"/>
                  <a:ext cx="18" cy="29"/>
                </a:xfrm>
                <a:custGeom>
                  <a:avLst/>
                  <a:gdLst>
                    <a:gd name="T0" fmla="*/ 10 w 12"/>
                    <a:gd name="T1" fmla="*/ 9 h 20"/>
                    <a:gd name="T2" fmla="*/ 9 w 12"/>
                    <a:gd name="T3" fmla="*/ 19 h 20"/>
                    <a:gd name="T4" fmla="*/ 3 w 12"/>
                    <a:gd name="T5" fmla="*/ 1 h 20"/>
                    <a:gd name="T6" fmla="*/ 10 w 12"/>
                    <a:gd name="T7" fmla="*/ 9 h 20"/>
                  </a:gdLst>
                  <a:ahLst/>
                  <a:cxnLst>
                    <a:cxn ang="0">
                      <a:pos x="T0" y="T1"/>
                    </a:cxn>
                    <a:cxn ang="0">
                      <a:pos x="T2" y="T3"/>
                    </a:cxn>
                    <a:cxn ang="0">
                      <a:pos x="T4" y="T5"/>
                    </a:cxn>
                    <a:cxn ang="0">
                      <a:pos x="T6" y="T7"/>
                    </a:cxn>
                  </a:cxnLst>
                  <a:rect l="0" t="0" r="r" b="b"/>
                  <a:pathLst>
                    <a:path w="12" h="20">
                      <a:moveTo>
                        <a:pt x="10" y="9"/>
                      </a:moveTo>
                      <a:cubicBezTo>
                        <a:pt x="12" y="15"/>
                        <a:pt x="12" y="20"/>
                        <a:pt x="9" y="19"/>
                      </a:cubicBezTo>
                      <a:cubicBezTo>
                        <a:pt x="5" y="17"/>
                        <a:pt x="0" y="4"/>
                        <a:pt x="3" y="1"/>
                      </a:cubicBezTo>
                      <a:cubicBezTo>
                        <a:pt x="5" y="0"/>
                        <a:pt x="8" y="5"/>
                        <a:pt x="1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5" name="Freeform 720">
                  <a:extLst>
                    <a:ext uri="{FF2B5EF4-FFF2-40B4-BE49-F238E27FC236}">
                      <a16:creationId xmlns:a16="http://schemas.microsoft.com/office/drawing/2014/main" id="{9F37A0E0-3B94-4526-8FFC-CA01ED454719}"/>
                    </a:ext>
                  </a:extLst>
                </p:cNvPr>
                <p:cNvSpPr>
                  <a:spLocks/>
                </p:cNvSpPr>
                <p:nvPr/>
              </p:nvSpPr>
              <p:spPr bwMode="auto">
                <a:xfrm>
                  <a:off x="5294" y="2048"/>
                  <a:ext cx="11" cy="32"/>
                </a:xfrm>
                <a:custGeom>
                  <a:avLst/>
                  <a:gdLst>
                    <a:gd name="T0" fmla="*/ 8 w 8"/>
                    <a:gd name="T1" fmla="*/ 10 h 22"/>
                    <a:gd name="T2" fmla="*/ 5 w 8"/>
                    <a:gd name="T3" fmla="*/ 20 h 22"/>
                    <a:gd name="T4" fmla="*/ 3 w 8"/>
                    <a:gd name="T5" fmla="*/ 1 h 22"/>
                    <a:gd name="T6" fmla="*/ 8 w 8"/>
                    <a:gd name="T7" fmla="*/ 10 h 22"/>
                  </a:gdLst>
                  <a:ahLst/>
                  <a:cxnLst>
                    <a:cxn ang="0">
                      <a:pos x="T0" y="T1"/>
                    </a:cxn>
                    <a:cxn ang="0">
                      <a:pos x="T2" y="T3"/>
                    </a:cxn>
                    <a:cxn ang="0">
                      <a:pos x="T4" y="T5"/>
                    </a:cxn>
                    <a:cxn ang="0">
                      <a:pos x="T6" y="T7"/>
                    </a:cxn>
                  </a:cxnLst>
                  <a:rect l="0" t="0" r="r" b="b"/>
                  <a:pathLst>
                    <a:path w="8" h="22">
                      <a:moveTo>
                        <a:pt x="8" y="10"/>
                      </a:moveTo>
                      <a:cubicBezTo>
                        <a:pt x="8" y="16"/>
                        <a:pt x="7" y="22"/>
                        <a:pt x="5" y="20"/>
                      </a:cubicBezTo>
                      <a:cubicBezTo>
                        <a:pt x="2" y="18"/>
                        <a:pt x="0" y="4"/>
                        <a:pt x="3" y="1"/>
                      </a:cubicBezTo>
                      <a:cubicBezTo>
                        <a:pt x="5" y="0"/>
                        <a:pt x="7" y="5"/>
                        <a:pt x="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6" name="Freeform 721">
                  <a:extLst>
                    <a:ext uri="{FF2B5EF4-FFF2-40B4-BE49-F238E27FC236}">
                      <a16:creationId xmlns:a16="http://schemas.microsoft.com/office/drawing/2014/main" id="{BD6B8101-059E-4B59-B773-6AFE95A7B612}"/>
                    </a:ext>
                  </a:extLst>
                </p:cNvPr>
                <p:cNvSpPr>
                  <a:spLocks/>
                </p:cNvSpPr>
                <p:nvPr/>
              </p:nvSpPr>
              <p:spPr bwMode="auto">
                <a:xfrm>
                  <a:off x="5302" y="2104"/>
                  <a:ext cx="10" cy="32"/>
                </a:xfrm>
                <a:custGeom>
                  <a:avLst/>
                  <a:gdLst>
                    <a:gd name="T0" fmla="*/ 6 w 7"/>
                    <a:gd name="T1" fmla="*/ 10 h 22"/>
                    <a:gd name="T2" fmla="*/ 4 w 7"/>
                    <a:gd name="T3" fmla="*/ 20 h 22"/>
                    <a:gd name="T4" fmla="*/ 3 w 7"/>
                    <a:gd name="T5" fmla="*/ 1 h 22"/>
                    <a:gd name="T6" fmla="*/ 6 w 7"/>
                    <a:gd name="T7" fmla="*/ 10 h 22"/>
                  </a:gdLst>
                  <a:ahLst/>
                  <a:cxnLst>
                    <a:cxn ang="0">
                      <a:pos x="T0" y="T1"/>
                    </a:cxn>
                    <a:cxn ang="0">
                      <a:pos x="T2" y="T3"/>
                    </a:cxn>
                    <a:cxn ang="0">
                      <a:pos x="T4" y="T5"/>
                    </a:cxn>
                    <a:cxn ang="0">
                      <a:pos x="T6" y="T7"/>
                    </a:cxn>
                  </a:cxnLst>
                  <a:rect l="0" t="0" r="r" b="b"/>
                  <a:pathLst>
                    <a:path w="7" h="22">
                      <a:moveTo>
                        <a:pt x="6" y="10"/>
                      </a:moveTo>
                      <a:cubicBezTo>
                        <a:pt x="7" y="17"/>
                        <a:pt x="5" y="22"/>
                        <a:pt x="4" y="20"/>
                      </a:cubicBezTo>
                      <a:cubicBezTo>
                        <a:pt x="1" y="18"/>
                        <a:pt x="0" y="4"/>
                        <a:pt x="3" y="1"/>
                      </a:cubicBezTo>
                      <a:cubicBezTo>
                        <a:pt x="5" y="0"/>
                        <a:pt x="6" y="6"/>
                        <a:pt x="6"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7" name="Freeform 722">
                  <a:extLst>
                    <a:ext uri="{FF2B5EF4-FFF2-40B4-BE49-F238E27FC236}">
                      <a16:creationId xmlns:a16="http://schemas.microsoft.com/office/drawing/2014/main" id="{EF3F8161-0C74-4414-B2B8-15CDF31CB94C}"/>
                    </a:ext>
                  </a:extLst>
                </p:cNvPr>
                <p:cNvSpPr>
                  <a:spLocks/>
                </p:cNvSpPr>
                <p:nvPr/>
              </p:nvSpPr>
              <p:spPr bwMode="auto">
                <a:xfrm>
                  <a:off x="5268" y="1938"/>
                  <a:ext cx="14" cy="30"/>
                </a:xfrm>
                <a:custGeom>
                  <a:avLst/>
                  <a:gdLst>
                    <a:gd name="T0" fmla="*/ 8 w 10"/>
                    <a:gd name="T1" fmla="*/ 10 h 21"/>
                    <a:gd name="T2" fmla="*/ 7 w 10"/>
                    <a:gd name="T3" fmla="*/ 20 h 21"/>
                    <a:gd name="T4" fmla="*/ 2 w 10"/>
                    <a:gd name="T5" fmla="*/ 1 h 21"/>
                    <a:gd name="T6" fmla="*/ 8 w 10"/>
                    <a:gd name="T7" fmla="*/ 10 h 21"/>
                  </a:gdLst>
                  <a:ahLst/>
                  <a:cxnLst>
                    <a:cxn ang="0">
                      <a:pos x="T0" y="T1"/>
                    </a:cxn>
                    <a:cxn ang="0">
                      <a:pos x="T2" y="T3"/>
                    </a:cxn>
                    <a:cxn ang="0">
                      <a:pos x="T4" y="T5"/>
                    </a:cxn>
                    <a:cxn ang="0">
                      <a:pos x="T6" y="T7"/>
                    </a:cxn>
                  </a:cxnLst>
                  <a:rect l="0" t="0" r="r" b="b"/>
                  <a:pathLst>
                    <a:path w="10" h="21">
                      <a:moveTo>
                        <a:pt x="8" y="10"/>
                      </a:moveTo>
                      <a:cubicBezTo>
                        <a:pt x="10" y="16"/>
                        <a:pt x="9" y="21"/>
                        <a:pt x="7" y="20"/>
                      </a:cubicBezTo>
                      <a:cubicBezTo>
                        <a:pt x="4" y="18"/>
                        <a:pt x="0" y="4"/>
                        <a:pt x="2" y="1"/>
                      </a:cubicBezTo>
                      <a:cubicBezTo>
                        <a:pt x="4" y="0"/>
                        <a:pt x="7" y="6"/>
                        <a:pt x="8"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8" name="Freeform 723">
                  <a:extLst>
                    <a:ext uri="{FF2B5EF4-FFF2-40B4-BE49-F238E27FC236}">
                      <a16:creationId xmlns:a16="http://schemas.microsoft.com/office/drawing/2014/main" id="{309F4B3A-D212-428A-8465-160C7A3E06F0}"/>
                    </a:ext>
                  </a:extLst>
                </p:cNvPr>
                <p:cNvSpPr>
                  <a:spLocks/>
                </p:cNvSpPr>
                <p:nvPr/>
              </p:nvSpPr>
              <p:spPr bwMode="auto">
                <a:xfrm>
                  <a:off x="5282" y="1993"/>
                  <a:ext cx="13" cy="30"/>
                </a:xfrm>
                <a:custGeom>
                  <a:avLst/>
                  <a:gdLst>
                    <a:gd name="T0" fmla="*/ 8 w 9"/>
                    <a:gd name="T1" fmla="*/ 9 h 21"/>
                    <a:gd name="T2" fmla="*/ 6 w 9"/>
                    <a:gd name="T3" fmla="*/ 20 h 21"/>
                    <a:gd name="T4" fmla="*/ 3 w 9"/>
                    <a:gd name="T5" fmla="*/ 1 h 21"/>
                    <a:gd name="T6" fmla="*/ 8 w 9"/>
                    <a:gd name="T7" fmla="*/ 9 h 21"/>
                  </a:gdLst>
                  <a:ahLst/>
                  <a:cxnLst>
                    <a:cxn ang="0">
                      <a:pos x="T0" y="T1"/>
                    </a:cxn>
                    <a:cxn ang="0">
                      <a:pos x="T2" y="T3"/>
                    </a:cxn>
                    <a:cxn ang="0">
                      <a:pos x="T4" y="T5"/>
                    </a:cxn>
                    <a:cxn ang="0">
                      <a:pos x="T6" y="T7"/>
                    </a:cxn>
                  </a:cxnLst>
                  <a:rect l="0" t="0" r="r" b="b"/>
                  <a:pathLst>
                    <a:path w="9" h="21">
                      <a:moveTo>
                        <a:pt x="8" y="9"/>
                      </a:moveTo>
                      <a:cubicBezTo>
                        <a:pt x="9" y="16"/>
                        <a:pt x="9" y="21"/>
                        <a:pt x="6" y="20"/>
                      </a:cubicBezTo>
                      <a:cubicBezTo>
                        <a:pt x="3" y="18"/>
                        <a:pt x="0" y="4"/>
                        <a:pt x="3" y="1"/>
                      </a:cubicBezTo>
                      <a:cubicBezTo>
                        <a:pt x="5" y="0"/>
                        <a:pt x="7" y="5"/>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9" name="Freeform 724">
                  <a:extLst>
                    <a:ext uri="{FF2B5EF4-FFF2-40B4-BE49-F238E27FC236}">
                      <a16:creationId xmlns:a16="http://schemas.microsoft.com/office/drawing/2014/main" id="{8CE583B5-E230-48BE-B43F-DCDE8A50AB0C}"/>
                    </a:ext>
                  </a:extLst>
                </p:cNvPr>
                <p:cNvSpPr>
                  <a:spLocks/>
                </p:cNvSpPr>
                <p:nvPr/>
              </p:nvSpPr>
              <p:spPr bwMode="auto">
                <a:xfrm>
                  <a:off x="5226" y="1835"/>
                  <a:ext cx="17" cy="27"/>
                </a:xfrm>
                <a:custGeom>
                  <a:avLst/>
                  <a:gdLst>
                    <a:gd name="T0" fmla="*/ 10 w 12"/>
                    <a:gd name="T1" fmla="*/ 9 h 19"/>
                    <a:gd name="T2" fmla="*/ 10 w 12"/>
                    <a:gd name="T3" fmla="*/ 18 h 19"/>
                    <a:gd name="T4" fmla="*/ 3 w 12"/>
                    <a:gd name="T5" fmla="*/ 1 h 19"/>
                    <a:gd name="T6" fmla="*/ 10 w 12"/>
                    <a:gd name="T7" fmla="*/ 9 h 19"/>
                  </a:gdLst>
                  <a:ahLst/>
                  <a:cxnLst>
                    <a:cxn ang="0">
                      <a:pos x="T0" y="T1"/>
                    </a:cxn>
                    <a:cxn ang="0">
                      <a:pos x="T2" y="T3"/>
                    </a:cxn>
                    <a:cxn ang="0">
                      <a:pos x="T4" y="T5"/>
                    </a:cxn>
                    <a:cxn ang="0">
                      <a:pos x="T6" y="T7"/>
                    </a:cxn>
                  </a:cxnLst>
                  <a:rect l="0" t="0" r="r" b="b"/>
                  <a:pathLst>
                    <a:path w="12" h="19">
                      <a:moveTo>
                        <a:pt x="10" y="9"/>
                      </a:moveTo>
                      <a:cubicBezTo>
                        <a:pt x="12" y="15"/>
                        <a:pt x="12" y="19"/>
                        <a:pt x="10" y="18"/>
                      </a:cubicBezTo>
                      <a:cubicBezTo>
                        <a:pt x="6" y="17"/>
                        <a:pt x="0" y="4"/>
                        <a:pt x="3" y="1"/>
                      </a:cubicBezTo>
                      <a:cubicBezTo>
                        <a:pt x="5" y="0"/>
                        <a:pt x="8" y="5"/>
                        <a:pt x="1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0" name="Freeform 725">
                  <a:extLst>
                    <a:ext uri="{FF2B5EF4-FFF2-40B4-BE49-F238E27FC236}">
                      <a16:creationId xmlns:a16="http://schemas.microsoft.com/office/drawing/2014/main" id="{80399F99-F952-46DE-9C23-7514B6B782CD}"/>
                    </a:ext>
                  </a:extLst>
                </p:cNvPr>
                <p:cNvSpPr>
                  <a:spLocks/>
                </p:cNvSpPr>
                <p:nvPr/>
              </p:nvSpPr>
              <p:spPr bwMode="auto">
                <a:xfrm>
                  <a:off x="5249" y="1885"/>
                  <a:ext cx="16" cy="29"/>
                </a:xfrm>
                <a:custGeom>
                  <a:avLst/>
                  <a:gdLst>
                    <a:gd name="T0" fmla="*/ 8 w 11"/>
                    <a:gd name="T1" fmla="*/ 9 h 20"/>
                    <a:gd name="T2" fmla="*/ 8 w 11"/>
                    <a:gd name="T3" fmla="*/ 19 h 20"/>
                    <a:gd name="T4" fmla="*/ 2 w 11"/>
                    <a:gd name="T5" fmla="*/ 1 h 20"/>
                    <a:gd name="T6" fmla="*/ 8 w 11"/>
                    <a:gd name="T7" fmla="*/ 9 h 20"/>
                  </a:gdLst>
                  <a:ahLst/>
                  <a:cxnLst>
                    <a:cxn ang="0">
                      <a:pos x="T0" y="T1"/>
                    </a:cxn>
                    <a:cxn ang="0">
                      <a:pos x="T2" y="T3"/>
                    </a:cxn>
                    <a:cxn ang="0">
                      <a:pos x="T4" y="T5"/>
                    </a:cxn>
                    <a:cxn ang="0">
                      <a:pos x="T6" y="T7"/>
                    </a:cxn>
                  </a:cxnLst>
                  <a:rect l="0" t="0" r="r" b="b"/>
                  <a:pathLst>
                    <a:path w="11" h="20">
                      <a:moveTo>
                        <a:pt x="8" y="9"/>
                      </a:moveTo>
                      <a:cubicBezTo>
                        <a:pt x="11" y="15"/>
                        <a:pt x="10" y="20"/>
                        <a:pt x="8" y="19"/>
                      </a:cubicBezTo>
                      <a:cubicBezTo>
                        <a:pt x="5" y="17"/>
                        <a:pt x="0" y="4"/>
                        <a:pt x="2" y="1"/>
                      </a:cubicBezTo>
                      <a:cubicBezTo>
                        <a:pt x="4" y="0"/>
                        <a:pt x="7" y="5"/>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1" name="Freeform 726">
                  <a:extLst>
                    <a:ext uri="{FF2B5EF4-FFF2-40B4-BE49-F238E27FC236}">
                      <a16:creationId xmlns:a16="http://schemas.microsoft.com/office/drawing/2014/main" id="{6167890C-A10D-4FC4-BB6C-BCA481BAF903}"/>
                    </a:ext>
                  </a:extLst>
                </p:cNvPr>
                <p:cNvSpPr>
                  <a:spLocks/>
                </p:cNvSpPr>
                <p:nvPr/>
              </p:nvSpPr>
              <p:spPr bwMode="auto">
                <a:xfrm>
                  <a:off x="5299" y="2011"/>
                  <a:ext cx="12" cy="32"/>
                </a:xfrm>
                <a:custGeom>
                  <a:avLst/>
                  <a:gdLst>
                    <a:gd name="T0" fmla="*/ 7 w 8"/>
                    <a:gd name="T1" fmla="*/ 10 h 22"/>
                    <a:gd name="T2" fmla="*/ 5 w 8"/>
                    <a:gd name="T3" fmla="*/ 20 h 22"/>
                    <a:gd name="T4" fmla="*/ 2 w 8"/>
                    <a:gd name="T5" fmla="*/ 1 h 22"/>
                    <a:gd name="T6" fmla="*/ 7 w 8"/>
                    <a:gd name="T7" fmla="*/ 10 h 22"/>
                  </a:gdLst>
                  <a:ahLst/>
                  <a:cxnLst>
                    <a:cxn ang="0">
                      <a:pos x="T0" y="T1"/>
                    </a:cxn>
                    <a:cxn ang="0">
                      <a:pos x="T2" y="T3"/>
                    </a:cxn>
                    <a:cxn ang="0">
                      <a:pos x="T4" y="T5"/>
                    </a:cxn>
                    <a:cxn ang="0">
                      <a:pos x="T6" y="T7"/>
                    </a:cxn>
                  </a:cxnLst>
                  <a:rect l="0" t="0" r="r" b="b"/>
                  <a:pathLst>
                    <a:path w="8" h="22">
                      <a:moveTo>
                        <a:pt x="7" y="10"/>
                      </a:moveTo>
                      <a:cubicBezTo>
                        <a:pt x="8" y="16"/>
                        <a:pt x="7" y="22"/>
                        <a:pt x="5" y="20"/>
                      </a:cubicBezTo>
                      <a:cubicBezTo>
                        <a:pt x="3" y="18"/>
                        <a:pt x="0" y="4"/>
                        <a:pt x="2" y="1"/>
                      </a:cubicBezTo>
                      <a:cubicBezTo>
                        <a:pt x="4" y="0"/>
                        <a:pt x="6" y="6"/>
                        <a:pt x="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2" name="Freeform 727">
                  <a:extLst>
                    <a:ext uri="{FF2B5EF4-FFF2-40B4-BE49-F238E27FC236}">
                      <a16:creationId xmlns:a16="http://schemas.microsoft.com/office/drawing/2014/main" id="{00EC7327-FB5C-4763-9466-350D25648D85}"/>
                    </a:ext>
                  </a:extLst>
                </p:cNvPr>
                <p:cNvSpPr>
                  <a:spLocks/>
                </p:cNvSpPr>
                <p:nvPr/>
              </p:nvSpPr>
              <p:spPr bwMode="auto">
                <a:xfrm>
                  <a:off x="5310" y="2068"/>
                  <a:ext cx="10" cy="32"/>
                </a:xfrm>
                <a:custGeom>
                  <a:avLst/>
                  <a:gdLst>
                    <a:gd name="T0" fmla="*/ 6 w 7"/>
                    <a:gd name="T1" fmla="*/ 10 h 22"/>
                    <a:gd name="T2" fmla="*/ 4 w 7"/>
                    <a:gd name="T3" fmla="*/ 20 h 22"/>
                    <a:gd name="T4" fmla="*/ 2 w 7"/>
                    <a:gd name="T5" fmla="*/ 1 h 22"/>
                    <a:gd name="T6" fmla="*/ 6 w 7"/>
                    <a:gd name="T7" fmla="*/ 10 h 22"/>
                  </a:gdLst>
                  <a:ahLst/>
                  <a:cxnLst>
                    <a:cxn ang="0">
                      <a:pos x="T0" y="T1"/>
                    </a:cxn>
                    <a:cxn ang="0">
                      <a:pos x="T2" y="T3"/>
                    </a:cxn>
                    <a:cxn ang="0">
                      <a:pos x="T4" y="T5"/>
                    </a:cxn>
                    <a:cxn ang="0">
                      <a:pos x="T6" y="T7"/>
                    </a:cxn>
                  </a:cxnLst>
                  <a:rect l="0" t="0" r="r" b="b"/>
                  <a:pathLst>
                    <a:path w="7" h="22">
                      <a:moveTo>
                        <a:pt x="6" y="10"/>
                      </a:moveTo>
                      <a:cubicBezTo>
                        <a:pt x="7" y="16"/>
                        <a:pt x="6" y="22"/>
                        <a:pt x="4" y="20"/>
                      </a:cubicBezTo>
                      <a:cubicBezTo>
                        <a:pt x="2" y="18"/>
                        <a:pt x="0" y="4"/>
                        <a:pt x="2" y="1"/>
                      </a:cubicBezTo>
                      <a:cubicBezTo>
                        <a:pt x="4" y="0"/>
                        <a:pt x="5" y="5"/>
                        <a:pt x="6"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3" name="Freeform 728">
                  <a:extLst>
                    <a:ext uri="{FF2B5EF4-FFF2-40B4-BE49-F238E27FC236}">
                      <a16:creationId xmlns:a16="http://schemas.microsoft.com/office/drawing/2014/main" id="{92B6708B-6447-48F4-83BC-548348122D68}"/>
                    </a:ext>
                  </a:extLst>
                </p:cNvPr>
                <p:cNvSpPr>
                  <a:spLocks/>
                </p:cNvSpPr>
                <p:nvPr/>
              </p:nvSpPr>
              <p:spPr bwMode="auto">
                <a:xfrm>
                  <a:off x="5269" y="1904"/>
                  <a:ext cx="13" cy="29"/>
                </a:xfrm>
                <a:custGeom>
                  <a:avLst/>
                  <a:gdLst>
                    <a:gd name="T0" fmla="*/ 7 w 9"/>
                    <a:gd name="T1" fmla="*/ 9 h 20"/>
                    <a:gd name="T2" fmla="*/ 7 w 9"/>
                    <a:gd name="T3" fmla="*/ 19 h 20"/>
                    <a:gd name="T4" fmla="*/ 2 w 9"/>
                    <a:gd name="T5" fmla="*/ 1 h 20"/>
                    <a:gd name="T6" fmla="*/ 7 w 9"/>
                    <a:gd name="T7" fmla="*/ 9 h 20"/>
                  </a:gdLst>
                  <a:ahLst/>
                  <a:cxnLst>
                    <a:cxn ang="0">
                      <a:pos x="T0" y="T1"/>
                    </a:cxn>
                    <a:cxn ang="0">
                      <a:pos x="T2" y="T3"/>
                    </a:cxn>
                    <a:cxn ang="0">
                      <a:pos x="T4" y="T5"/>
                    </a:cxn>
                    <a:cxn ang="0">
                      <a:pos x="T6" y="T7"/>
                    </a:cxn>
                  </a:cxnLst>
                  <a:rect l="0" t="0" r="r" b="b"/>
                  <a:pathLst>
                    <a:path w="9" h="20">
                      <a:moveTo>
                        <a:pt x="7" y="9"/>
                      </a:moveTo>
                      <a:cubicBezTo>
                        <a:pt x="9" y="15"/>
                        <a:pt x="9" y="20"/>
                        <a:pt x="7" y="19"/>
                      </a:cubicBezTo>
                      <a:cubicBezTo>
                        <a:pt x="4" y="17"/>
                        <a:pt x="0" y="4"/>
                        <a:pt x="2" y="1"/>
                      </a:cubicBezTo>
                      <a:cubicBezTo>
                        <a:pt x="3" y="0"/>
                        <a:pt x="6" y="5"/>
                        <a:pt x="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4" name="Freeform 729">
                  <a:extLst>
                    <a:ext uri="{FF2B5EF4-FFF2-40B4-BE49-F238E27FC236}">
                      <a16:creationId xmlns:a16="http://schemas.microsoft.com/office/drawing/2014/main" id="{FFFF25BC-F6F3-428D-A5F6-270F4AB6B3B2}"/>
                    </a:ext>
                  </a:extLst>
                </p:cNvPr>
                <p:cNvSpPr>
                  <a:spLocks/>
                </p:cNvSpPr>
                <p:nvPr/>
              </p:nvSpPr>
              <p:spPr bwMode="auto">
                <a:xfrm>
                  <a:off x="5286" y="1958"/>
                  <a:ext cx="12" cy="29"/>
                </a:xfrm>
                <a:custGeom>
                  <a:avLst/>
                  <a:gdLst>
                    <a:gd name="T0" fmla="*/ 7 w 8"/>
                    <a:gd name="T1" fmla="*/ 9 h 20"/>
                    <a:gd name="T2" fmla="*/ 6 w 8"/>
                    <a:gd name="T3" fmla="*/ 19 h 20"/>
                    <a:gd name="T4" fmla="*/ 2 w 8"/>
                    <a:gd name="T5" fmla="*/ 1 h 20"/>
                    <a:gd name="T6" fmla="*/ 7 w 8"/>
                    <a:gd name="T7" fmla="*/ 9 h 20"/>
                  </a:gdLst>
                  <a:ahLst/>
                  <a:cxnLst>
                    <a:cxn ang="0">
                      <a:pos x="T0" y="T1"/>
                    </a:cxn>
                    <a:cxn ang="0">
                      <a:pos x="T2" y="T3"/>
                    </a:cxn>
                    <a:cxn ang="0">
                      <a:pos x="T4" y="T5"/>
                    </a:cxn>
                    <a:cxn ang="0">
                      <a:pos x="T6" y="T7"/>
                    </a:cxn>
                  </a:cxnLst>
                  <a:rect l="0" t="0" r="r" b="b"/>
                  <a:pathLst>
                    <a:path w="8" h="20">
                      <a:moveTo>
                        <a:pt x="7" y="9"/>
                      </a:moveTo>
                      <a:cubicBezTo>
                        <a:pt x="8" y="15"/>
                        <a:pt x="8" y="20"/>
                        <a:pt x="6" y="19"/>
                      </a:cubicBezTo>
                      <a:cubicBezTo>
                        <a:pt x="3" y="17"/>
                        <a:pt x="0" y="3"/>
                        <a:pt x="2" y="1"/>
                      </a:cubicBezTo>
                      <a:cubicBezTo>
                        <a:pt x="3" y="0"/>
                        <a:pt x="6" y="5"/>
                        <a:pt x="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5" name="Freeform 730">
                  <a:extLst>
                    <a:ext uri="{FF2B5EF4-FFF2-40B4-BE49-F238E27FC236}">
                      <a16:creationId xmlns:a16="http://schemas.microsoft.com/office/drawing/2014/main" id="{904D98A3-4EDD-42C7-A3D7-CFE2694FFF81}"/>
                    </a:ext>
                  </a:extLst>
                </p:cNvPr>
                <p:cNvSpPr>
                  <a:spLocks/>
                </p:cNvSpPr>
                <p:nvPr/>
              </p:nvSpPr>
              <p:spPr bwMode="auto">
                <a:xfrm>
                  <a:off x="5224" y="1803"/>
                  <a:ext cx="16" cy="27"/>
                </a:xfrm>
                <a:custGeom>
                  <a:avLst/>
                  <a:gdLst>
                    <a:gd name="T0" fmla="*/ 8 w 11"/>
                    <a:gd name="T1" fmla="*/ 9 h 19"/>
                    <a:gd name="T2" fmla="*/ 9 w 11"/>
                    <a:gd name="T3" fmla="*/ 18 h 19"/>
                    <a:gd name="T4" fmla="*/ 2 w 11"/>
                    <a:gd name="T5" fmla="*/ 1 h 19"/>
                    <a:gd name="T6" fmla="*/ 8 w 11"/>
                    <a:gd name="T7" fmla="*/ 9 h 19"/>
                  </a:gdLst>
                  <a:ahLst/>
                  <a:cxnLst>
                    <a:cxn ang="0">
                      <a:pos x="T0" y="T1"/>
                    </a:cxn>
                    <a:cxn ang="0">
                      <a:pos x="T2" y="T3"/>
                    </a:cxn>
                    <a:cxn ang="0">
                      <a:pos x="T4" y="T5"/>
                    </a:cxn>
                    <a:cxn ang="0">
                      <a:pos x="T6" y="T7"/>
                    </a:cxn>
                  </a:cxnLst>
                  <a:rect l="0" t="0" r="r" b="b"/>
                  <a:pathLst>
                    <a:path w="11" h="19">
                      <a:moveTo>
                        <a:pt x="8" y="9"/>
                      </a:moveTo>
                      <a:cubicBezTo>
                        <a:pt x="11" y="14"/>
                        <a:pt x="11" y="19"/>
                        <a:pt x="9" y="18"/>
                      </a:cubicBezTo>
                      <a:cubicBezTo>
                        <a:pt x="7" y="17"/>
                        <a:pt x="0" y="4"/>
                        <a:pt x="2" y="1"/>
                      </a:cubicBezTo>
                      <a:cubicBezTo>
                        <a:pt x="3" y="0"/>
                        <a:pt x="6" y="5"/>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6" name="Freeform 731">
                  <a:extLst>
                    <a:ext uri="{FF2B5EF4-FFF2-40B4-BE49-F238E27FC236}">
                      <a16:creationId xmlns:a16="http://schemas.microsoft.com/office/drawing/2014/main" id="{D9508F17-56A2-4EBA-8BC4-BAC967783740}"/>
                    </a:ext>
                  </a:extLst>
                </p:cNvPr>
                <p:cNvSpPr>
                  <a:spLocks/>
                </p:cNvSpPr>
                <p:nvPr/>
              </p:nvSpPr>
              <p:spPr bwMode="auto">
                <a:xfrm>
                  <a:off x="5247" y="1852"/>
                  <a:ext cx="16" cy="29"/>
                </a:xfrm>
                <a:custGeom>
                  <a:avLst/>
                  <a:gdLst>
                    <a:gd name="T0" fmla="*/ 8 w 11"/>
                    <a:gd name="T1" fmla="*/ 9 h 20"/>
                    <a:gd name="T2" fmla="*/ 9 w 11"/>
                    <a:gd name="T3" fmla="*/ 19 h 20"/>
                    <a:gd name="T4" fmla="*/ 2 w 11"/>
                    <a:gd name="T5" fmla="*/ 1 h 20"/>
                    <a:gd name="T6" fmla="*/ 8 w 11"/>
                    <a:gd name="T7" fmla="*/ 9 h 20"/>
                  </a:gdLst>
                  <a:ahLst/>
                  <a:cxnLst>
                    <a:cxn ang="0">
                      <a:pos x="T0" y="T1"/>
                    </a:cxn>
                    <a:cxn ang="0">
                      <a:pos x="T2" y="T3"/>
                    </a:cxn>
                    <a:cxn ang="0">
                      <a:pos x="T4" y="T5"/>
                    </a:cxn>
                    <a:cxn ang="0">
                      <a:pos x="T6" y="T7"/>
                    </a:cxn>
                  </a:cxnLst>
                  <a:rect l="0" t="0" r="r" b="b"/>
                  <a:pathLst>
                    <a:path w="11" h="20">
                      <a:moveTo>
                        <a:pt x="8" y="9"/>
                      </a:moveTo>
                      <a:cubicBezTo>
                        <a:pt x="11" y="15"/>
                        <a:pt x="11" y="20"/>
                        <a:pt x="9" y="19"/>
                      </a:cubicBezTo>
                      <a:cubicBezTo>
                        <a:pt x="6" y="18"/>
                        <a:pt x="0" y="4"/>
                        <a:pt x="2" y="1"/>
                      </a:cubicBezTo>
                      <a:cubicBezTo>
                        <a:pt x="4" y="0"/>
                        <a:pt x="7" y="5"/>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7" name="Freeform 732">
                  <a:extLst>
                    <a:ext uri="{FF2B5EF4-FFF2-40B4-BE49-F238E27FC236}">
                      <a16:creationId xmlns:a16="http://schemas.microsoft.com/office/drawing/2014/main" id="{FB2EA8F9-AE22-46A3-B7ED-B0779D73E67B}"/>
                    </a:ext>
                  </a:extLst>
                </p:cNvPr>
                <p:cNvSpPr>
                  <a:spLocks/>
                </p:cNvSpPr>
                <p:nvPr/>
              </p:nvSpPr>
              <p:spPr bwMode="auto">
                <a:xfrm>
                  <a:off x="4861" y="1820"/>
                  <a:ext cx="26" cy="29"/>
                </a:xfrm>
                <a:custGeom>
                  <a:avLst/>
                  <a:gdLst>
                    <a:gd name="T0" fmla="*/ 16 w 18"/>
                    <a:gd name="T1" fmla="*/ 9 h 20"/>
                    <a:gd name="T2" fmla="*/ 7 w 18"/>
                    <a:gd name="T3" fmla="*/ 17 h 20"/>
                    <a:gd name="T4" fmla="*/ 6 w 18"/>
                    <a:gd name="T5" fmla="*/ 0 h 20"/>
                    <a:gd name="T6" fmla="*/ 6 w 18"/>
                    <a:gd name="T7" fmla="*/ 0 h 20"/>
                    <a:gd name="T8" fmla="*/ 16 w 18"/>
                    <a:gd name="T9" fmla="*/ 9 h 20"/>
                  </a:gdLst>
                  <a:ahLst/>
                  <a:cxnLst>
                    <a:cxn ang="0">
                      <a:pos x="T0" y="T1"/>
                    </a:cxn>
                    <a:cxn ang="0">
                      <a:pos x="T2" y="T3"/>
                    </a:cxn>
                    <a:cxn ang="0">
                      <a:pos x="T4" y="T5"/>
                    </a:cxn>
                    <a:cxn ang="0">
                      <a:pos x="T6" y="T7"/>
                    </a:cxn>
                    <a:cxn ang="0">
                      <a:pos x="T8" y="T9"/>
                    </a:cxn>
                  </a:cxnLst>
                  <a:rect l="0" t="0" r="r" b="b"/>
                  <a:pathLst>
                    <a:path w="18" h="20">
                      <a:moveTo>
                        <a:pt x="16" y="9"/>
                      </a:moveTo>
                      <a:cubicBezTo>
                        <a:pt x="18" y="15"/>
                        <a:pt x="13" y="20"/>
                        <a:pt x="7" y="17"/>
                      </a:cubicBezTo>
                      <a:cubicBezTo>
                        <a:pt x="1" y="13"/>
                        <a:pt x="0" y="2"/>
                        <a:pt x="6" y="0"/>
                      </a:cubicBezTo>
                      <a:cubicBezTo>
                        <a:pt x="6" y="0"/>
                        <a:pt x="6" y="0"/>
                        <a:pt x="6" y="0"/>
                      </a:cubicBezTo>
                      <a:cubicBezTo>
                        <a:pt x="12" y="0"/>
                        <a:pt x="15"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8" name="Freeform 733">
                  <a:extLst>
                    <a:ext uri="{FF2B5EF4-FFF2-40B4-BE49-F238E27FC236}">
                      <a16:creationId xmlns:a16="http://schemas.microsoft.com/office/drawing/2014/main" id="{084B36DD-B974-4C0E-94D2-80E797827904}"/>
                    </a:ext>
                  </a:extLst>
                </p:cNvPr>
                <p:cNvSpPr>
                  <a:spLocks/>
                </p:cNvSpPr>
                <p:nvPr/>
              </p:nvSpPr>
              <p:spPr bwMode="auto">
                <a:xfrm>
                  <a:off x="4876" y="1871"/>
                  <a:ext cx="26" cy="30"/>
                </a:xfrm>
                <a:custGeom>
                  <a:avLst/>
                  <a:gdLst>
                    <a:gd name="T0" fmla="*/ 17 w 18"/>
                    <a:gd name="T1" fmla="*/ 9 h 21"/>
                    <a:gd name="T2" fmla="*/ 7 w 18"/>
                    <a:gd name="T3" fmla="*/ 17 h 21"/>
                    <a:gd name="T4" fmla="*/ 7 w 18"/>
                    <a:gd name="T5" fmla="*/ 0 h 21"/>
                    <a:gd name="T6" fmla="*/ 17 w 18"/>
                    <a:gd name="T7" fmla="*/ 9 h 21"/>
                  </a:gdLst>
                  <a:ahLst/>
                  <a:cxnLst>
                    <a:cxn ang="0">
                      <a:pos x="T0" y="T1"/>
                    </a:cxn>
                    <a:cxn ang="0">
                      <a:pos x="T2" y="T3"/>
                    </a:cxn>
                    <a:cxn ang="0">
                      <a:pos x="T4" y="T5"/>
                    </a:cxn>
                    <a:cxn ang="0">
                      <a:pos x="T6" y="T7"/>
                    </a:cxn>
                  </a:cxnLst>
                  <a:rect l="0" t="0" r="r" b="b"/>
                  <a:pathLst>
                    <a:path w="18" h="21">
                      <a:moveTo>
                        <a:pt x="17" y="9"/>
                      </a:moveTo>
                      <a:cubicBezTo>
                        <a:pt x="18" y="16"/>
                        <a:pt x="13" y="21"/>
                        <a:pt x="7" y="17"/>
                      </a:cubicBezTo>
                      <a:cubicBezTo>
                        <a:pt x="1" y="12"/>
                        <a:pt x="0" y="2"/>
                        <a:pt x="7" y="0"/>
                      </a:cubicBezTo>
                      <a:cubicBezTo>
                        <a:pt x="13" y="0"/>
                        <a:pt x="16" y="5"/>
                        <a:pt x="1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9" name="Freeform 734">
                  <a:extLst>
                    <a:ext uri="{FF2B5EF4-FFF2-40B4-BE49-F238E27FC236}">
                      <a16:creationId xmlns:a16="http://schemas.microsoft.com/office/drawing/2014/main" id="{BACED17E-CBDE-4427-8976-D9404D53D994}"/>
                    </a:ext>
                  </a:extLst>
                </p:cNvPr>
                <p:cNvSpPr>
                  <a:spLocks/>
                </p:cNvSpPr>
                <p:nvPr/>
              </p:nvSpPr>
              <p:spPr bwMode="auto">
                <a:xfrm>
                  <a:off x="4827" y="1725"/>
                  <a:ext cx="24" cy="26"/>
                </a:xfrm>
                <a:custGeom>
                  <a:avLst/>
                  <a:gdLst>
                    <a:gd name="T0" fmla="*/ 15 w 17"/>
                    <a:gd name="T1" fmla="*/ 8 h 18"/>
                    <a:gd name="T2" fmla="*/ 8 w 17"/>
                    <a:gd name="T3" fmla="*/ 15 h 18"/>
                    <a:gd name="T4" fmla="*/ 5 w 17"/>
                    <a:gd name="T5" fmla="*/ 0 h 18"/>
                    <a:gd name="T6" fmla="*/ 6 w 17"/>
                    <a:gd name="T7" fmla="*/ 0 h 18"/>
                    <a:gd name="T8" fmla="*/ 15 w 17"/>
                    <a:gd name="T9" fmla="*/ 8 h 18"/>
                  </a:gdLst>
                  <a:ahLst/>
                  <a:cxnLst>
                    <a:cxn ang="0">
                      <a:pos x="T0" y="T1"/>
                    </a:cxn>
                    <a:cxn ang="0">
                      <a:pos x="T2" y="T3"/>
                    </a:cxn>
                    <a:cxn ang="0">
                      <a:pos x="T4" y="T5"/>
                    </a:cxn>
                    <a:cxn ang="0">
                      <a:pos x="T6" y="T7"/>
                    </a:cxn>
                    <a:cxn ang="0">
                      <a:pos x="T8" y="T9"/>
                    </a:cxn>
                  </a:cxnLst>
                  <a:rect l="0" t="0" r="r" b="b"/>
                  <a:pathLst>
                    <a:path w="17" h="18">
                      <a:moveTo>
                        <a:pt x="15" y="8"/>
                      </a:moveTo>
                      <a:cubicBezTo>
                        <a:pt x="17" y="14"/>
                        <a:pt x="13" y="18"/>
                        <a:pt x="8" y="15"/>
                      </a:cubicBezTo>
                      <a:cubicBezTo>
                        <a:pt x="2" y="11"/>
                        <a:pt x="0" y="2"/>
                        <a:pt x="5" y="0"/>
                      </a:cubicBezTo>
                      <a:cubicBezTo>
                        <a:pt x="5" y="0"/>
                        <a:pt x="5" y="0"/>
                        <a:pt x="6" y="0"/>
                      </a:cubicBezTo>
                      <a:cubicBezTo>
                        <a:pt x="10" y="0"/>
                        <a:pt x="14" y="4"/>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0" name="Freeform 735">
                  <a:extLst>
                    <a:ext uri="{FF2B5EF4-FFF2-40B4-BE49-F238E27FC236}">
                      <a16:creationId xmlns:a16="http://schemas.microsoft.com/office/drawing/2014/main" id="{42B5058D-FA7E-46E4-819C-F34AAF457A42}"/>
                    </a:ext>
                  </a:extLst>
                </p:cNvPr>
                <p:cNvSpPr>
                  <a:spLocks/>
                </p:cNvSpPr>
                <p:nvPr/>
              </p:nvSpPr>
              <p:spPr bwMode="auto">
                <a:xfrm>
                  <a:off x="4844" y="1771"/>
                  <a:ext cx="26" cy="27"/>
                </a:xfrm>
                <a:custGeom>
                  <a:avLst/>
                  <a:gdLst>
                    <a:gd name="T0" fmla="*/ 16 w 18"/>
                    <a:gd name="T1" fmla="*/ 9 h 19"/>
                    <a:gd name="T2" fmla="*/ 8 w 18"/>
                    <a:gd name="T3" fmla="*/ 16 h 19"/>
                    <a:gd name="T4" fmla="*/ 6 w 18"/>
                    <a:gd name="T5" fmla="*/ 1 h 19"/>
                    <a:gd name="T6" fmla="*/ 6 w 18"/>
                    <a:gd name="T7" fmla="*/ 1 h 19"/>
                    <a:gd name="T8" fmla="*/ 16 w 18"/>
                    <a:gd name="T9" fmla="*/ 9 h 19"/>
                  </a:gdLst>
                  <a:ahLst/>
                  <a:cxnLst>
                    <a:cxn ang="0">
                      <a:pos x="T0" y="T1"/>
                    </a:cxn>
                    <a:cxn ang="0">
                      <a:pos x="T2" y="T3"/>
                    </a:cxn>
                    <a:cxn ang="0">
                      <a:pos x="T4" y="T5"/>
                    </a:cxn>
                    <a:cxn ang="0">
                      <a:pos x="T6" y="T7"/>
                    </a:cxn>
                    <a:cxn ang="0">
                      <a:pos x="T8" y="T9"/>
                    </a:cxn>
                  </a:cxnLst>
                  <a:rect l="0" t="0" r="r" b="b"/>
                  <a:pathLst>
                    <a:path w="18" h="19">
                      <a:moveTo>
                        <a:pt x="16" y="9"/>
                      </a:moveTo>
                      <a:cubicBezTo>
                        <a:pt x="18" y="15"/>
                        <a:pt x="14" y="19"/>
                        <a:pt x="8" y="16"/>
                      </a:cubicBezTo>
                      <a:cubicBezTo>
                        <a:pt x="2" y="13"/>
                        <a:pt x="0" y="2"/>
                        <a:pt x="6" y="1"/>
                      </a:cubicBezTo>
                      <a:cubicBezTo>
                        <a:pt x="6" y="1"/>
                        <a:pt x="6" y="1"/>
                        <a:pt x="6" y="1"/>
                      </a:cubicBezTo>
                      <a:cubicBezTo>
                        <a:pt x="11" y="0"/>
                        <a:pt x="15"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1" name="Freeform 736">
                  <a:extLst>
                    <a:ext uri="{FF2B5EF4-FFF2-40B4-BE49-F238E27FC236}">
                      <a16:creationId xmlns:a16="http://schemas.microsoft.com/office/drawing/2014/main" id="{E93C4436-51BD-4FFB-8A89-E52D566C9852}"/>
                    </a:ext>
                  </a:extLst>
                </p:cNvPr>
                <p:cNvSpPr>
                  <a:spLocks/>
                </p:cNvSpPr>
                <p:nvPr/>
              </p:nvSpPr>
              <p:spPr bwMode="auto">
                <a:xfrm>
                  <a:off x="4786" y="1636"/>
                  <a:ext cx="25" cy="23"/>
                </a:xfrm>
                <a:custGeom>
                  <a:avLst/>
                  <a:gdLst>
                    <a:gd name="T0" fmla="*/ 15 w 17"/>
                    <a:gd name="T1" fmla="*/ 7 h 16"/>
                    <a:gd name="T2" fmla="*/ 10 w 17"/>
                    <a:gd name="T3" fmla="*/ 14 h 16"/>
                    <a:gd name="T4" fmla="*/ 4 w 17"/>
                    <a:gd name="T5" fmla="*/ 0 h 16"/>
                    <a:gd name="T6" fmla="*/ 5 w 17"/>
                    <a:gd name="T7" fmla="*/ 0 h 16"/>
                    <a:gd name="T8" fmla="*/ 15 w 17"/>
                    <a:gd name="T9" fmla="*/ 7 h 16"/>
                  </a:gdLst>
                  <a:ahLst/>
                  <a:cxnLst>
                    <a:cxn ang="0">
                      <a:pos x="T0" y="T1"/>
                    </a:cxn>
                    <a:cxn ang="0">
                      <a:pos x="T2" y="T3"/>
                    </a:cxn>
                    <a:cxn ang="0">
                      <a:pos x="T4" y="T5"/>
                    </a:cxn>
                    <a:cxn ang="0">
                      <a:pos x="T6" y="T7"/>
                    </a:cxn>
                    <a:cxn ang="0">
                      <a:pos x="T8" y="T9"/>
                    </a:cxn>
                  </a:cxnLst>
                  <a:rect l="0" t="0" r="r" b="b"/>
                  <a:pathLst>
                    <a:path w="17" h="16">
                      <a:moveTo>
                        <a:pt x="15" y="7"/>
                      </a:moveTo>
                      <a:cubicBezTo>
                        <a:pt x="17" y="12"/>
                        <a:pt x="14" y="16"/>
                        <a:pt x="10" y="14"/>
                      </a:cubicBezTo>
                      <a:cubicBezTo>
                        <a:pt x="4" y="12"/>
                        <a:pt x="0" y="2"/>
                        <a:pt x="4" y="0"/>
                      </a:cubicBezTo>
                      <a:cubicBezTo>
                        <a:pt x="4" y="0"/>
                        <a:pt x="5" y="0"/>
                        <a:pt x="5" y="0"/>
                      </a:cubicBezTo>
                      <a:cubicBezTo>
                        <a:pt x="9" y="0"/>
                        <a:pt x="13" y="4"/>
                        <a:pt x="1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2" name="Freeform 737">
                  <a:extLst>
                    <a:ext uri="{FF2B5EF4-FFF2-40B4-BE49-F238E27FC236}">
                      <a16:creationId xmlns:a16="http://schemas.microsoft.com/office/drawing/2014/main" id="{E7DEEE7B-4489-4C13-B161-3905171E67C4}"/>
                    </a:ext>
                  </a:extLst>
                </p:cNvPr>
                <p:cNvSpPr>
                  <a:spLocks/>
                </p:cNvSpPr>
                <p:nvPr/>
              </p:nvSpPr>
              <p:spPr bwMode="auto">
                <a:xfrm>
                  <a:off x="4806" y="1678"/>
                  <a:ext cx="25" cy="26"/>
                </a:xfrm>
                <a:custGeom>
                  <a:avLst/>
                  <a:gdLst>
                    <a:gd name="T0" fmla="*/ 15 w 17"/>
                    <a:gd name="T1" fmla="*/ 8 h 18"/>
                    <a:gd name="T2" fmla="*/ 9 w 17"/>
                    <a:gd name="T3" fmla="*/ 15 h 18"/>
                    <a:gd name="T4" fmla="*/ 5 w 17"/>
                    <a:gd name="T5" fmla="*/ 1 h 18"/>
                    <a:gd name="T6" fmla="*/ 6 w 17"/>
                    <a:gd name="T7" fmla="*/ 1 h 18"/>
                    <a:gd name="T8" fmla="*/ 15 w 17"/>
                    <a:gd name="T9" fmla="*/ 8 h 18"/>
                  </a:gdLst>
                  <a:ahLst/>
                  <a:cxnLst>
                    <a:cxn ang="0">
                      <a:pos x="T0" y="T1"/>
                    </a:cxn>
                    <a:cxn ang="0">
                      <a:pos x="T2" y="T3"/>
                    </a:cxn>
                    <a:cxn ang="0">
                      <a:pos x="T4" y="T5"/>
                    </a:cxn>
                    <a:cxn ang="0">
                      <a:pos x="T6" y="T7"/>
                    </a:cxn>
                    <a:cxn ang="0">
                      <a:pos x="T8" y="T9"/>
                    </a:cxn>
                  </a:cxnLst>
                  <a:rect l="0" t="0" r="r" b="b"/>
                  <a:pathLst>
                    <a:path w="17" h="18">
                      <a:moveTo>
                        <a:pt x="15" y="8"/>
                      </a:moveTo>
                      <a:cubicBezTo>
                        <a:pt x="17" y="14"/>
                        <a:pt x="14" y="18"/>
                        <a:pt x="9" y="15"/>
                      </a:cubicBezTo>
                      <a:cubicBezTo>
                        <a:pt x="3" y="13"/>
                        <a:pt x="0" y="3"/>
                        <a:pt x="5" y="1"/>
                      </a:cubicBezTo>
                      <a:cubicBezTo>
                        <a:pt x="5" y="1"/>
                        <a:pt x="5" y="1"/>
                        <a:pt x="6" y="1"/>
                      </a:cubicBezTo>
                      <a:cubicBezTo>
                        <a:pt x="10" y="0"/>
                        <a:pt x="14"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3" name="Freeform 738">
                  <a:extLst>
                    <a:ext uri="{FF2B5EF4-FFF2-40B4-BE49-F238E27FC236}">
                      <a16:creationId xmlns:a16="http://schemas.microsoft.com/office/drawing/2014/main" id="{75935056-029A-43FF-AA36-BE65E7073085}"/>
                    </a:ext>
                  </a:extLst>
                </p:cNvPr>
                <p:cNvSpPr>
                  <a:spLocks/>
                </p:cNvSpPr>
                <p:nvPr/>
              </p:nvSpPr>
              <p:spPr bwMode="auto">
                <a:xfrm>
                  <a:off x="4881" y="1791"/>
                  <a:ext cx="27" cy="29"/>
                </a:xfrm>
                <a:custGeom>
                  <a:avLst/>
                  <a:gdLst>
                    <a:gd name="T0" fmla="*/ 16 w 18"/>
                    <a:gd name="T1" fmla="*/ 9 h 20"/>
                    <a:gd name="T2" fmla="*/ 8 w 18"/>
                    <a:gd name="T3" fmla="*/ 17 h 20"/>
                    <a:gd name="T4" fmla="*/ 5 w 18"/>
                    <a:gd name="T5" fmla="*/ 1 h 20"/>
                    <a:gd name="T6" fmla="*/ 6 w 18"/>
                    <a:gd name="T7" fmla="*/ 1 h 20"/>
                    <a:gd name="T8" fmla="*/ 16 w 18"/>
                    <a:gd name="T9" fmla="*/ 9 h 20"/>
                  </a:gdLst>
                  <a:ahLst/>
                  <a:cxnLst>
                    <a:cxn ang="0">
                      <a:pos x="T0" y="T1"/>
                    </a:cxn>
                    <a:cxn ang="0">
                      <a:pos x="T2" y="T3"/>
                    </a:cxn>
                    <a:cxn ang="0">
                      <a:pos x="T4" y="T5"/>
                    </a:cxn>
                    <a:cxn ang="0">
                      <a:pos x="T6" y="T7"/>
                    </a:cxn>
                    <a:cxn ang="0">
                      <a:pos x="T8" y="T9"/>
                    </a:cxn>
                  </a:cxnLst>
                  <a:rect l="0" t="0" r="r" b="b"/>
                  <a:pathLst>
                    <a:path w="18" h="20">
                      <a:moveTo>
                        <a:pt x="16" y="9"/>
                      </a:moveTo>
                      <a:cubicBezTo>
                        <a:pt x="18" y="15"/>
                        <a:pt x="13" y="20"/>
                        <a:pt x="8" y="17"/>
                      </a:cubicBezTo>
                      <a:cubicBezTo>
                        <a:pt x="1" y="13"/>
                        <a:pt x="0" y="2"/>
                        <a:pt x="5" y="1"/>
                      </a:cubicBezTo>
                      <a:cubicBezTo>
                        <a:pt x="6" y="1"/>
                        <a:pt x="6" y="1"/>
                        <a:pt x="6" y="1"/>
                      </a:cubicBezTo>
                      <a:cubicBezTo>
                        <a:pt x="11" y="0"/>
                        <a:pt x="15"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4" name="Freeform 739">
                  <a:extLst>
                    <a:ext uri="{FF2B5EF4-FFF2-40B4-BE49-F238E27FC236}">
                      <a16:creationId xmlns:a16="http://schemas.microsoft.com/office/drawing/2014/main" id="{240C5A0E-5848-4F9D-A17F-330AC88C3026}"/>
                    </a:ext>
                  </a:extLst>
                </p:cNvPr>
                <p:cNvSpPr>
                  <a:spLocks/>
                </p:cNvSpPr>
                <p:nvPr/>
              </p:nvSpPr>
              <p:spPr bwMode="auto">
                <a:xfrm>
                  <a:off x="4899" y="1842"/>
                  <a:ext cx="26" cy="27"/>
                </a:xfrm>
                <a:custGeom>
                  <a:avLst/>
                  <a:gdLst>
                    <a:gd name="T0" fmla="*/ 16 w 18"/>
                    <a:gd name="T1" fmla="*/ 8 h 19"/>
                    <a:gd name="T2" fmla="*/ 8 w 18"/>
                    <a:gd name="T3" fmla="*/ 16 h 19"/>
                    <a:gd name="T4" fmla="*/ 6 w 18"/>
                    <a:gd name="T5" fmla="*/ 0 h 19"/>
                    <a:gd name="T6" fmla="*/ 6 w 18"/>
                    <a:gd name="T7" fmla="*/ 0 h 19"/>
                    <a:gd name="T8" fmla="*/ 16 w 18"/>
                    <a:gd name="T9" fmla="*/ 8 h 19"/>
                  </a:gdLst>
                  <a:ahLst/>
                  <a:cxnLst>
                    <a:cxn ang="0">
                      <a:pos x="T0" y="T1"/>
                    </a:cxn>
                    <a:cxn ang="0">
                      <a:pos x="T2" y="T3"/>
                    </a:cxn>
                    <a:cxn ang="0">
                      <a:pos x="T4" y="T5"/>
                    </a:cxn>
                    <a:cxn ang="0">
                      <a:pos x="T6" y="T7"/>
                    </a:cxn>
                    <a:cxn ang="0">
                      <a:pos x="T8" y="T9"/>
                    </a:cxn>
                  </a:cxnLst>
                  <a:rect l="0" t="0" r="r" b="b"/>
                  <a:pathLst>
                    <a:path w="18" h="19">
                      <a:moveTo>
                        <a:pt x="16" y="8"/>
                      </a:moveTo>
                      <a:cubicBezTo>
                        <a:pt x="18" y="15"/>
                        <a:pt x="13" y="19"/>
                        <a:pt x="8" y="16"/>
                      </a:cubicBezTo>
                      <a:cubicBezTo>
                        <a:pt x="1" y="13"/>
                        <a:pt x="0" y="2"/>
                        <a:pt x="6" y="0"/>
                      </a:cubicBezTo>
                      <a:cubicBezTo>
                        <a:pt x="6" y="0"/>
                        <a:pt x="6" y="0"/>
                        <a:pt x="6" y="0"/>
                      </a:cubicBezTo>
                      <a:cubicBezTo>
                        <a:pt x="11" y="0"/>
                        <a:pt x="15" y="5"/>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5" name="Freeform 740">
                  <a:extLst>
                    <a:ext uri="{FF2B5EF4-FFF2-40B4-BE49-F238E27FC236}">
                      <a16:creationId xmlns:a16="http://schemas.microsoft.com/office/drawing/2014/main" id="{24453F6B-A0E0-4970-9BA4-84662AE207CF}"/>
                    </a:ext>
                  </a:extLst>
                </p:cNvPr>
                <p:cNvSpPr>
                  <a:spLocks/>
                </p:cNvSpPr>
                <p:nvPr/>
              </p:nvSpPr>
              <p:spPr bwMode="auto">
                <a:xfrm>
                  <a:off x="4842" y="1697"/>
                  <a:ext cx="25" cy="26"/>
                </a:xfrm>
                <a:custGeom>
                  <a:avLst/>
                  <a:gdLst>
                    <a:gd name="T0" fmla="*/ 15 w 17"/>
                    <a:gd name="T1" fmla="*/ 8 h 18"/>
                    <a:gd name="T2" fmla="*/ 9 w 17"/>
                    <a:gd name="T3" fmla="*/ 16 h 18"/>
                    <a:gd name="T4" fmla="*/ 4 w 17"/>
                    <a:gd name="T5" fmla="*/ 1 h 18"/>
                    <a:gd name="T6" fmla="*/ 5 w 17"/>
                    <a:gd name="T7" fmla="*/ 1 h 18"/>
                    <a:gd name="T8" fmla="*/ 15 w 17"/>
                    <a:gd name="T9" fmla="*/ 8 h 18"/>
                  </a:gdLst>
                  <a:ahLst/>
                  <a:cxnLst>
                    <a:cxn ang="0">
                      <a:pos x="T0" y="T1"/>
                    </a:cxn>
                    <a:cxn ang="0">
                      <a:pos x="T2" y="T3"/>
                    </a:cxn>
                    <a:cxn ang="0">
                      <a:pos x="T4" y="T5"/>
                    </a:cxn>
                    <a:cxn ang="0">
                      <a:pos x="T6" y="T7"/>
                    </a:cxn>
                    <a:cxn ang="0">
                      <a:pos x="T8" y="T9"/>
                    </a:cxn>
                  </a:cxnLst>
                  <a:rect l="0" t="0" r="r" b="b"/>
                  <a:pathLst>
                    <a:path w="17" h="18">
                      <a:moveTo>
                        <a:pt x="15" y="8"/>
                      </a:moveTo>
                      <a:cubicBezTo>
                        <a:pt x="17" y="14"/>
                        <a:pt x="14" y="18"/>
                        <a:pt x="9" y="16"/>
                      </a:cubicBezTo>
                      <a:cubicBezTo>
                        <a:pt x="3" y="13"/>
                        <a:pt x="0" y="3"/>
                        <a:pt x="4" y="1"/>
                      </a:cubicBezTo>
                      <a:cubicBezTo>
                        <a:pt x="4" y="1"/>
                        <a:pt x="5" y="1"/>
                        <a:pt x="5" y="1"/>
                      </a:cubicBezTo>
                      <a:cubicBezTo>
                        <a:pt x="10" y="0"/>
                        <a:pt x="14"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6" name="Freeform 741">
                  <a:extLst>
                    <a:ext uri="{FF2B5EF4-FFF2-40B4-BE49-F238E27FC236}">
                      <a16:creationId xmlns:a16="http://schemas.microsoft.com/office/drawing/2014/main" id="{0160886E-17FF-4D40-90A1-AC2E60CC503A}"/>
                    </a:ext>
                  </a:extLst>
                </p:cNvPr>
                <p:cNvSpPr>
                  <a:spLocks/>
                </p:cNvSpPr>
                <p:nvPr/>
              </p:nvSpPr>
              <p:spPr bwMode="auto">
                <a:xfrm>
                  <a:off x="4863" y="1743"/>
                  <a:ext cx="24" cy="26"/>
                </a:xfrm>
                <a:custGeom>
                  <a:avLst/>
                  <a:gdLst>
                    <a:gd name="T0" fmla="*/ 15 w 17"/>
                    <a:gd name="T1" fmla="*/ 9 h 18"/>
                    <a:gd name="T2" fmla="*/ 9 w 17"/>
                    <a:gd name="T3" fmla="*/ 16 h 18"/>
                    <a:gd name="T4" fmla="*/ 4 w 17"/>
                    <a:gd name="T5" fmla="*/ 1 h 18"/>
                    <a:gd name="T6" fmla="*/ 6 w 17"/>
                    <a:gd name="T7" fmla="*/ 1 h 18"/>
                    <a:gd name="T8" fmla="*/ 15 w 17"/>
                    <a:gd name="T9" fmla="*/ 9 h 18"/>
                  </a:gdLst>
                  <a:ahLst/>
                  <a:cxnLst>
                    <a:cxn ang="0">
                      <a:pos x="T0" y="T1"/>
                    </a:cxn>
                    <a:cxn ang="0">
                      <a:pos x="T2" y="T3"/>
                    </a:cxn>
                    <a:cxn ang="0">
                      <a:pos x="T4" y="T5"/>
                    </a:cxn>
                    <a:cxn ang="0">
                      <a:pos x="T6" y="T7"/>
                    </a:cxn>
                    <a:cxn ang="0">
                      <a:pos x="T8" y="T9"/>
                    </a:cxn>
                  </a:cxnLst>
                  <a:rect l="0" t="0" r="r" b="b"/>
                  <a:pathLst>
                    <a:path w="17" h="18">
                      <a:moveTo>
                        <a:pt x="15" y="9"/>
                      </a:moveTo>
                      <a:cubicBezTo>
                        <a:pt x="17" y="14"/>
                        <a:pt x="14" y="18"/>
                        <a:pt x="9" y="16"/>
                      </a:cubicBezTo>
                      <a:cubicBezTo>
                        <a:pt x="3" y="13"/>
                        <a:pt x="0" y="3"/>
                        <a:pt x="4" y="1"/>
                      </a:cubicBezTo>
                      <a:cubicBezTo>
                        <a:pt x="5" y="1"/>
                        <a:pt x="5" y="1"/>
                        <a:pt x="6" y="1"/>
                      </a:cubicBezTo>
                      <a:cubicBezTo>
                        <a:pt x="10" y="0"/>
                        <a:pt x="14" y="5"/>
                        <a:pt x="1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7" name="Freeform 742">
                  <a:extLst>
                    <a:ext uri="{FF2B5EF4-FFF2-40B4-BE49-F238E27FC236}">
                      <a16:creationId xmlns:a16="http://schemas.microsoft.com/office/drawing/2014/main" id="{C06F49A5-CA34-44C4-87A8-DFAD77EB0A0A}"/>
                    </a:ext>
                  </a:extLst>
                </p:cNvPr>
                <p:cNvSpPr>
                  <a:spLocks/>
                </p:cNvSpPr>
                <p:nvPr/>
              </p:nvSpPr>
              <p:spPr bwMode="auto">
                <a:xfrm>
                  <a:off x="4798" y="1612"/>
                  <a:ext cx="23" cy="23"/>
                </a:xfrm>
                <a:custGeom>
                  <a:avLst/>
                  <a:gdLst>
                    <a:gd name="T0" fmla="*/ 14 w 16"/>
                    <a:gd name="T1" fmla="*/ 8 h 16"/>
                    <a:gd name="T2" fmla="*/ 10 w 16"/>
                    <a:gd name="T3" fmla="*/ 14 h 16"/>
                    <a:gd name="T4" fmla="*/ 4 w 16"/>
                    <a:gd name="T5" fmla="*/ 1 h 16"/>
                    <a:gd name="T6" fmla="*/ 4 w 16"/>
                    <a:gd name="T7" fmla="*/ 1 h 16"/>
                    <a:gd name="T8" fmla="*/ 14 w 16"/>
                    <a:gd name="T9" fmla="*/ 8 h 16"/>
                  </a:gdLst>
                  <a:ahLst/>
                  <a:cxnLst>
                    <a:cxn ang="0">
                      <a:pos x="T0" y="T1"/>
                    </a:cxn>
                    <a:cxn ang="0">
                      <a:pos x="T2" y="T3"/>
                    </a:cxn>
                    <a:cxn ang="0">
                      <a:pos x="T4" y="T5"/>
                    </a:cxn>
                    <a:cxn ang="0">
                      <a:pos x="T6" y="T7"/>
                    </a:cxn>
                    <a:cxn ang="0">
                      <a:pos x="T8" y="T9"/>
                    </a:cxn>
                  </a:cxnLst>
                  <a:rect l="0" t="0" r="r" b="b"/>
                  <a:pathLst>
                    <a:path w="16" h="16">
                      <a:moveTo>
                        <a:pt x="14" y="8"/>
                      </a:moveTo>
                      <a:cubicBezTo>
                        <a:pt x="16" y="12"/>
                        <a:pt x="15" y="16"/>
                        <a:pt x="10" y="14"/>
                      </a:cubicBezTo>
                      <a:cubicBezTo>
                        <a:pt x="4" y="12"/>
                        <a:pt x="0" y="3"/>
                        <a:pt x="4" y="1"/>
                      </a:cubicBezTo>
                      <a:cubicBezTo>
                        <a:pt x="4" y="1"/>
                        <a:pt x="4" y="1"/>
                        <a:pt x="4" y="1"/>
                      </a:cubicBezTo>
                      <a:cubicBezTo>
                        <a:pt x="8" y="0"/>
                        <a:pt x="12" y="5"/>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8" name="Freeform 743">
                  <a:extLst>
                    <a:ext uri="{FF2B5EF4-FFF2-40B4-BE49-F238E27FC236}">
                      <a16:creationId xmlns:a16="http://schemas.microsoft.com/office/drawing/2014/main" id="{553B205C-E42B-44E3-B3D3-D864DD1F640D}"/>
                    </a:ext>
                  </a:extLst>
                </p:cNvPr>
                <p:cNvSpPr>
                  <a:spLocks/>
                </p:cNvSpPr>
                <p:nvPr/>
              </p:nvSpPr>
              <p:spPr bwMode="auto">
                <a:xfrm>
                  <a:off x="4819" y="1654"/>
                  <a:ext cx="26" cy="23"/>
                </a:xfrm>
                <a:custGeom>
                  <a:avLst/>
                  <a:gdLst>
                    <a:gd name="T0" fmla="*/ 16 w 18"/>
                    <a:gd name="T1" fmla="*/ 8 h 16"/>
                    <a:gd name="T2" fmla="*/ 11 w 18"/>
                    <a:gd name="T3" fmla="*/ 15 h 16"/>
                    <a:gd name="T4" fmla="*/ 5 w 18"/>
                    <a:gd name="T5" fmla="*/ 1 h 16"/>
                    <a:gd name="T6" fmla="*/ 6 w 18"/>
                    <a:gd name="T7" fmla="*/ 0 h 16"/>
                    <a:gd name="T8" fmla="*/ 16 w 18"/>
                    <a:gd name="T9" fmla="*/ 8 h 16"/>
                  </a:gdLst>
                  <a:ahLst/>
                  <a:cxnLst>
                    <a:cxn ang="0">
                      <a:pos x="T0" y="T1"/>
                    </a:cxn>
                    <a:cxn ang="0">
                      <a:pos x="T2" y="T3"/>
                    </a:cxn>
                    <a:cxn ang="0">
                      <a:pos x="T4" y="T5"/>
                    </a:cxn>
                    <a:cxn ang="0">
                      <a:pos x="T6" y="T7"/>
                    </a:cxn>
                    <a:cxn ang="0">
                      <a:pos x="T8" y="T9"/>
                    </a:cxn>
                  </a:cxnLst>
                  <a:rect l="0" t="0" r="r" b="b"/>
                  <a:pathLst>
                    <a:path w="18" h="16">
                      <a:moveTo>
                        <a:pt x="16" y="8"/>
                      </a:moveTo>
                      <a:cubicBezTo>
                        <a:pt x="18" y="13"/>
                        <a:pt x="16" y="16"/>
                        <a:pt x="11" y="15"/>
                      </a:cubicBezTo>
                      <a:cubicBezTo>
                        <a:pt x="5" y="13"/>
                        <a:pt x="0" y="3"/>
                        <a:pt x="5" y="1"/>
                      </a:cubicBezTo>
                      <a:cubicBezTo>
                        <a:pt x="5" y="1"/>
                        <a:pt x="6" y="1"/>
                        <a:pt x="6" y="0"/>
                      </a:cubicBezTo>
                      <a:cubicBezTo>
                        <a:pt x="10" y="0"/>
                        <a:pt x="14" y="5"/>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9" name="Freeform 744">
                  <a:extLst>
                    <a:ext uri="{FF2B5EF4-FFF2-40B4-BE49-F238E27FC236}">
                      <a16:creationId xmlns:a16="http://schemas.microsoft.com/office/drawing/2014/main" id="{9A9BD0BE-045E-4CD6-A99A-A425C99A594F}"/>
                    </a:ext>
                  </a:extLst>
                </p:cNvPr>
                <p:cNvSpPr>
                  <a:spLocks/>
                </p:cNvSpPr>
                <p:nvPr/>
              </p:nvSpPr>
              <p:spPr bwMode="auto">
                <a:xfrm>
                  <a:off x="4922" y="1811"/>
                  <a:ext cx="26" cy="28"/>
                </a:xfrm>
                <a:custGeom>
                  <a:avLst/>
                  <a:gdLst>
                    <a:gd name="T0" fmla="*/ 16 w 18"/>
                    <a:gd name="T1" fmla="*/ 9 h 19"/>
                    <a:gd name="T2" fmla="*/ 8 w 18"/>
                    <a:gd name="T3" fmla="*/ 16 h 19"/>
                    <a:gd name="T4" fmla="*/ 6 w 18"/>
                    <a:gd name="T5" fmla="*/ 0 h 19"/>
                    <a:gd name="T6" fmla="*/ 6 w 18"/>
                    <a:gd name="T7" fmla="*/ 0 h 19"/>
                    <a:gd name="T8" fmla="*/ 16 w 18"/>
                    <a:gd name="T9" fmla="*/ 9 h 19"/>
                  </a:gdLst>
                  <a:ahLst/>
                  <a:cxnLst>
                    <a:cxn ang="0">
                      <a:pos x="T0" y="T1"/>
                    </a:cxn>
                    <a:cxn ang="0">
                      <a:pos x="T2" y="T3"/>
                    </a:cxn>
                    <a:cxn ang="0">
                      <a:pos x="T4" y="T5"/>
                    </a:cxn>
                    <a:cxn ang="0">
                      <a:pos x="T6" y="T7"/>
                    </a:cxn>
                    <a:cxn ang="0">
                      <a:pos x="T8" y="T9"/>
                    </a:cxn>
                  </a:cxnLst>
                  <a:rect l="0" t="0" r="r" b="b"/>
                  <a:pathLst>
                    <a:path w="18" h="19">
                      <a:moveTo>
                        <a:pt x="16" y="9"/>
                      </a:moveTo>
                      <a:cubicBezTo>
                        <a:pt x="18" y="15"/>
                        <a:pt x="14" y="19"/>
                        <a:pt x="8" y="16"/>
                      </a:cubicBezTo>
                      <a:cubicBezTo>
                        <a:pt x="2" y="13"/>
                        <a:pt x="0" y="2"/>
                        <a:pt x="6" y="0"/>
                      </a:cubicBezTo>
                      <a:cubicBezTo>
                        <a:pt x="6" y="0"/>
                        <a:pt x="6" y="0"/>
                        <a:pt x="6" y="0"/>
                      </a:cubicBezTo>
                      <a:cubicBezTo>
                        <a:pt x="11" y="0"/>
                        <a:pt x="15"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0" name="Freeform 745">
                  <a:extLst>
                    <a:ext uri="{FF2B5EF4-FFF2-40B4-BE49-F238E27FC236}">
                      <a16:creationId xmlns:a16="http://schemas.microsoft.com/office/drawing/2014/main" id="{1A9F2E72-60D3-4A1A-BE9D-0C16B71A67D8}"/>
                    </a:ext>
                  </a:extLst>
                </p:cNvPr>
                <p:cNvSpPr>
                  <a:spLocks/>
                </p:cNvSpPr>
                <p:nvPr/>
              </p:nvSpPr>
              <p:spPr bwMode="auto">
                <a:xfrm>
                  <a:off x="4939" y="1862"/>
                  <a:ext cx="26" cy="29"/>
                </a:xfrm>
                <a:custGeom>
                  <a:avLst/>
                  <a:gdLst>
                    <a:gd name="T0" fmla="*/ 16 w 18"/>
                    <a:gd name="T1" fmla="*/ 9 h 20"/>
                    <a:gd name="T2" fmla="*/ 8 w 18"/>
                    <a:gd name="T3" fmla="*/ 17 h 20"/>
                    <a:gd name="T4" fmla="*/ 6 w 18"/>
                    <a:gd name="T5" fmla="*/ 0 h 20"/>
                    <a:gd name="T6" fmla="*/ 7 w 18"/>
                    <a:gd name="T7" fmla="*/ 0 h 20"/>
                    <a:gd name="T8" fmla="*/ 16 w 18"/>
                    <a:gd name="T9" fmla="*/ 9 h 20"/>
                  </a:gdLst>
                  <a:ahLst/>
                  <a:cxnLst>
                    <a:cxn ang="0">
                      <a:pos x="T0" y="T1"/>
                    </a:cxn>
                    <a:cxn ang="0">
                      <a:pos x="T2" y="T3"/>
                    </a:cxn>
                    <a:cxn ang="0">
                      <a:pos x="T4" y="T5"/>
                    </a:cxn>
                    <a:cxn ang="0">
                      <a:pos x="T6" y="T7"/>
                    </a:cxn>
                    <a:cxn ang="0">
                      <a:pos x="T8" y="T9"/>
                    </a:cxn>
                  </a:cxnLst>
                  <a:rect l="0" t="0" r="r" b="b"/>
                  <a:pathLst>
                    <a:path w="18" h="20">
                      <a:moveTo>
                        <a:pt x="16" y="9"/>
                      </a:moveTo>
                      <a:cubicBezTo>
                        <a:pt x="18" y="15"/>
                        <a:pt x="14" y="20"/>
                        <a:pt x="8" y="17"/>
                      </a:cubicBezTo>
                      <a:cubicBezTo>
                        <a:pt x="2" y="13"/>
                        <a:pt x="0" y="2"/>
                        <a:pt x="6" y="0"/>
                      </a:cubicBezTo>
                      <a:cubicBezTo>
                        <a:pt x="6" y="0"/>
                        <a:pt x="7" y="0"/>
                        <a:pt x="7" y="0"/>
                      </a:cubicBezTo>
                      <a:cubicBezTo>
                        <a:pt x="12" y="0"/>
                        <a:pt x="16"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1" name="Freeform 746">
                  <a:extLst>
                    <a:ext uri="{FF2B5EF4-FFF2-40B4-BE49-F238E27FC236}">
                      <a16:creationId xmlns:a16="http://schemas.microsoft.com/office/drawing/2014/main" id="{B044327A-CE92-4874-A2F0-CCD960CA41F6}"/>
                    </a:ext>
                  </a:extLst>
                </p:cNvPr>
                <p:cNvSpPr>
                  <a:spLocks/>
                </p:cNvSpPr>
                <p:nvPr/>
              </p:nvSpPr>
              <p:spPr bwMode="auto">
                <a:xfrm>
                  <a:off x="4881" y="1716"/>
                  <a:ext cx="27" cy="26"/>
                </a:xfrm>
                <a:custGeom>
                  <a:avLst/>
                  <a:gdLst>
                    <a:gd name="T0" fmla="*/ 15 w 18"/>
                    <a:gd name="T1" fmla="*/ 8 h 18"/>
                    <a:gd name="T2" fmla="*/ 10 w 18"/>
                    <a:gd name="T3" fmla="*/ 16 h 18"/>
                    <a:gd name="T4" fmla="*/ 5 w 18"/>
                    <a:gd name="T5" fmla="*/ 1 h 18"/>
                    <a:gd name="T6" fmla="*/ 5 w 18"/>
                    <a:gd name="T7" fmla="*/ 0 h 18"/>
                    <a:gd name="T8" fmla="*/ 15 w 18"/>
                    <a:gd name="T9" fmla="*/ 8 h 18"/>
                  </a:gdLst>
                  <a:ahLst/>
                  <a:cxnLst>
                    <a:cxn ang="0">
                      <a:pos x="T0" y="T1"/>
                    </a:cxn>
                    <a:cxn ang="0">
                      <a:pos x="T2" y="T3"/>
                    </a:cxn>
                    <a:cxn ang="0">
                      <a:pos x="T4" y="T5"/>
                    </a:cxn>
                    <a:cxn ang="0">
                      <a:pos x="T6" y="T7"/>
                    </a:cxn>
                    <a:cxn ang="0">
                      <a:pos x="T8" y="T9"/>
                    </a:cxn>
                  </a:cxnLst>
                  <a:rect l="0" t="0" r="r" b="b"/>
                  <a:pathLst>
                    <a:path w="18" h="18">
                      <a:moveTo>
                        <a:pt x="15" y="8"/>
                      </a:moveTo>
                      <a:cubicBezTo>
                        <a:pt x="18" y="14"/>
                        <a:pt x="15" y="18"/>
                        <a:pt x="10" y="16"/>
                      </a:cubicBezTo>
                      <a:cubicBezTo>
                        <a:pt x="3" y="13"/>
                        <a:pt x="0" y="2"/>
                        <a:pt x="5" y="1"/>
                      </a:cubicBezTo>
                      <a:cubicBezTo>
                        <a:pt x="5" y="0"/>
                        <a:pt x="5" y="0"/>
                        <a:pt x="5" y="0"/>
                      </a:cubicBezTo>
                      <a:cubicBezTo>
                        <a:pt x="10" y="0"/>
                        <a:pt x="14"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2" name="Freeform 747">
                  <a:extLst>
                    <a:ext uri="{FF2B5EF4-FFF2-40B4-BE49-F238E27FC236}">
                      <a16:creationId xmlns:a16="http://schemas.microsoft.com/office/drawing/2014/main" id="{7013D61F-E8D1-47E7-9758-638A943B3AF0}"/>
                    </a:ext>
                  </a:extLst>
                </p:cNvPr>
                <p:cNvSpPr>
                  <a:spLocks/>
                </p:cNvSpPr>
                <p:nvPr/>
              </p:nvSpPr>
              <p:spPr bwMode="auto">
                <a:xfrm>
                  <a:off x="4902" y="1762"/>
                  <a:ext cx="26" cy="28"/>
                </a:xfrm>
                <a:custGeom>
                  <a:avLst/>
                  <a:gdLst>
                    <a:gd name="T0" fmla="*/ 16 w 18"/>
                    <a:gd name="T1" fmla="*/ 9 h 19"/>
                    <a:gd name="T2" fmla="*/ 10 w 18"/>
                    <a:gd name="T3" fmla="*/ 17 h 19"/>
                    <a:gd name="T4" fmla="*/ 6 w 18"/>
                    <a:gd name="T5" fmla="*/ 1 h 19"/>
                    <a:gd name="T6" fmla="*/ 6 w 18"/>
                    <a:gd name="T7" fmla="*/ 1 h 19"/>
                    <a:gd name="T8" fmla="*/ 16 w 18"/>
                    <a:gd name="T9" fmla="*/ 9 h 19"/>
                  </a:gdLst>
                  <a:ahLst/>
                  <a:cxnLst>
                    <a:cxn ang="0">
                      <a:pos x="T0" y="T1"/>
                    </a:cxn>
                    <a:cxn ang="0">
                      <a:pos x="T2" y="T3"/>
                    </a:cxn>
                    <a:cxn ang="0">
                      <a:pos x="T4" y="T5"/>
                    </a:cxn>
                    <a:cxn ang="0">
                      <a:pos x="T6" y="T7"/>
                    </a:cxn>
                    <a:cxn ang="0">
                      <a:pos x="T8" y="T9"/>
                    </a:cxn>
                  </a:cxnLst>
                  <a:rect l="0" t="0" r="r" b="b"/>
                  <a:pathLst>
                    <a:path w="18" h="19">
                      <a:moveTo>
                        <a:pt x="16" y="9"/>
                      </a:moveTo>
                      <a:cubicBezTo>
                        <a:pt x="18" y="15"/>
                        <a:pt x="15" y="19"/>
                        <a:pt x="10" y="17"/>
                      </a:cubicBezTo>
                      <a:cubicBezTo>
                        <a:pt x="3" y="14"/>
                        <a:pt x="0" y="3"/>
                        <a:pt x="6" y="1"/>
                      </a:cubicBezTo>
                      <a:cubicBezTo>
                        <a:pt x="6" y="1"/>
                        <a:pt x="6" y="1"/>
                        <a:pt x="6" y="1"/>
                      </a:cubicBezTo>
                      <a:cubicBezTo>
                        <a:pt x="11" y="0"/>
                        <a:pt x="15"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3" name="Freeform 748">
                  <a:extLst>
                    <a:ext uri="{FF2B5EF4-FFF2-40B4-BE49-F238E27FC236}">
                      <a16:creationId xmlns:a16="http://schemas.microsoft.com/office/drawing/2014/main" id="{24D8E6C7-9577-4618-995D-683B617CCC52}"/>
                    </a:ext>
                  </a:extLst>
                </p:cNvPr>
                <p:cNvSpPr>
                  <a:spLocks/>
                </p:cNvSpPr>
                <p:nvPr/>
              </p:nvSpPr>
              <p:spPr bwMode="auto">
                <a:xfrm>
                  <a:off x="4834" y="1629"/>
                  <a:ext cx="24" cy="23"/>
                </a:xfrm>
                <a:custGeom>
                  <a:avLst/>
                  <a:gdLst>
                    <a:gd name="T0" fmla="*/ 15 w 17"/>
                    <a:gd name="T1" fmla="*/ 7 h 16"/>
                    <a:gd name="T2" fmla="*/ 11 w 17"/>
                    <a:gd name="T3" fmla="*/ 14 h 16"/>
                    <a:gd name="T4" fmla="*/ 4 w 17"/>
                    <a:gd name="T5" fmla="*/ 1 h 16"/>
                    <a:gd name="T6" fmla="*/ 5 w 17"/>
                    <a:gd name="T7" fmla="*/ 0 h 16"/>
                    <a:gd name="T8" fmla="*/ 15 w 17"/>
                    <a:gd name="T9" fmla="*/ 7 h 16"/>
                  </a:gdLst>
                  <a:ahLst/>
                  <a:cxnLst>
                    <a:cxn ang="0">
                      <a:pos x="T0" y="T1"/>
                    </a:cxn>
                    <a:cxn ang="0">
                      <a:pos x="T2" y="T3"/>
                    </a:cxn>
                    <a:cxn ang="0">
                      <a:pos x="T4" y="T5"/>
                    </a:cxn>
                    <a:cxn ang="0">
                      <a:pos x="T6" y="T7"/>
                    </a:cxn>
                    <a:cxn ang="0">
                      <a:pos x="T8" y="T9"/>
                    </a:cxn>
                  </a:cxnLst>
                  <a:rect l="0" t="0" r="r" b="b"/>
                  <a:pathLst>
                    <a:path w="17" h="16">
                      <a:moveTo>
                        <a:pt x="15" y="7"/>
                      </a:moveTo>
                      <a:cubicBezTo>
                        <a:pt x="17" y="12"/>
                        <a:pt x="16" y="16"/>
                        <a:pt x="11" y="14"/>
                      </a:cubicBezTo>
                      <a:cubicBezTo>
                        <a:pt x="5" y="12"/>
                        <a:pt x="0" y="3"/>
                        <a:pt x="4" y="1"/>
                      </a:cubicBezTo>
                      <a:cubicBezTo>
                        <a:pt x="4" y="0"/>
                        <a:pt x="5" y="0"/>
                        <a:pt x="5" y="0"/>
                      </a:cubicBezTo>
                      <a:cubicBezTo>
                        <a:pt x="9" y="0"/>
                        <a:pt x="13" y="4"/>
                        <a:pt x="1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4" name="Freeform 749">
                  <a:extLst>
                    <a:ext uri="{FF2B5EF4-FFF2-40B4-BE49-F238E27FC236}">
                      <a16:creationId xmlns:a16="http://schemas.microsoft.com/office/drawing/2014/main" id="{65E7502E-56CD-49FA-9282-9E48DD3D521E}"/>
                    </a:ext>
                  </a:extLst>
                </p:cNvPr>
                <p:cNvSpPr>
                  <a:spLocks/>
                </p:cNvSpPr>
                <p:nvPr/>
              </p:nvSpPr>
              <p:spPr bwMode="auto">
                <a:xfrm>
                  <a:off x="4858" y="1671"/>
                  <a:ext cx="26" cy="25"/>
                </a:xfrm>
                <a:custGeom>
                  <a:avLst/>
                  <a:gdLst>
                    <a:gd name="T0" fmla="*/ 15 w 18"/>
                    <a:gd name="T1" fmla="*/ 8 h 17"/>
                    <a:gd name="T2" fmla="*/ 11 w 18"/>
                    <a:gd name="T3" fmla="*/ 15 h 17"/>
                    <a:gd name="T4" fmla="*/ 4 w 18"/>
                    <a:gd name="T5" fmla="*/ 1 h 17"/>
                    <a:gd name="T6" fmla="*/ 5 w 18"/>
                    <a:gd name="T7" fmla="*/ 1 h 17"/>
                    <a:gd name="T8" fmla="*/ 15 w 18"/>
                    <a:gd name="T9" fmla="*/ 8 h 17"/>
                  </a:gdLst>
                  <a:ahLst/>
                  <a:cxnLst>
                    <a:cxn ang="0">
                      <a:pos x="T0" y="T1"/>
                    </a:cxn>
                    <a:cxn ang="0">
                      <a:pos x="T2" y="T3"/>
                    </a:cxn>
                    <a:cxn ang="0">
                      <a:pos x="T4" y="T5"/>
                    </a:cxn>
                    <a:cxn ang="0">
                      <a:pos x="T6" y="T7"/>
                    </a:cxn>
                    <a:cxn ang="0">
                      <a:pos x="T8" y="T9"/>
                    </a:cxn>
                  </a:cxnLst>
                  <a:rect l="0" t="0" r="r" b="b"/>
                  <a:pathLst>
                    <a:path w="18" h="17">
                      <a:moveTo>
                        <a:pt x="15" y="8"/>
                      </a:moveTo>
                      <a:cubicBezTo>
                        <a:pt x="18" y="13"/>
                        <a:pt x="15" y="17"/>
                        <a:pt x="11" y="15"/>
                      </a:cubicBezTo>
                      <a:cubicBezTo>
                        <a:pt x="5" y="13"/>
                        <a:pt x="0" y="3"/>
                        <a:pt x="4" y="1"/>
                      </a:cubicBezTo>
                      <a:cubicBezTo>
                        <a:pt x="5" y="1"/>
                        <a:pt x="5" y="1"/>
                        <a:pt x="5" y="1"/>
                      </a:cubicBezTo>
                      <a:cubicBezTo>
                        <a:pt x="9" y="0"/>
                        <a:pt x="14"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5" name="Freeform 750">
                  <a:extLst>
                    <a:ext uri="{FF2B5EF4-FFF2-40B4-BE49-F238E27FC236}">
                      <a16:creationId xmlns:a16="http://schemas.microsoft.com/office/drawing/2014/main" id="{1B2C434C-9B27-47E2-8C8F-7BFC1F7EE989}"/>
                    </a:ext>
                  </a:extLst>
                </p:cNvPr>
                <p:cNvSpPr>
                  <a:spLocks/>
                </p:cNvSpPr>
                <p:nvPr/>
              </p:nvSpPr>
              <p:spPr bwMode="auto">
                <a:xfrm>
                  <a:off x="4938" y="1783"/>
                  <a:ext cx="26" cy="27"/>
                </a:xfrm>
                <a:custGeom>
                  <a:avLst/>
                  <a:gdLst>
                    <a:gd name="T0" fmla="*/ 16 w 18"/>
                    <a:gd name="T1" fmla="*/ 8 h 19"/>
                    <a:gd name="T2" fmla="*/ 10 w 18"/>
                    <a:gd name="T3" fmla="*/ 16 h 19"/>
                    <a:gd name="T4" fmla="*/ 6 w 18"/>
                    <a:gd name="T5" fmla="*/ 0 h 19"/>
                    <a:gd name="T6" fmla="*/ 6 w 18"/>
                    <a:gd name="T7" fmla="*/ 0 h 19"/>
                    <a:gd name="T8" fmla="*/ 16 w 18"/>
                    <a:gd name="T9" fmla="*/ 8 h 19"/>
                  </a:gdLst>
                  <a:ahLst/>
                  <a:cxnLst>
                    <a:cxn ang="0">
                      <a:pos x="T0" y="T1"/>
                    </a:cxn>
                    <a:cxn ang="0">
                      <a:pos x="T2" y="T3"/>
                    </a:cxn>
                    <a:cxn ang="0">
                      <a:pos x="T4" y="T5"/>
                    </a:cxn>
                    <a:cxn ang="0">
                      <a:pos x="T6" y="T7"/>
                    </a:cxn>
                    <a:cxn ang="0">
                      <a:pos x="T8" y="T9"/>
                    </a:cxn>
                  </a:cxnLst>
                  <a:rect l="0" t="0" r="r" b="b"/>
                  <a:pathLst>
                    <a:path w="18" h="19">
                      <a:moveTo>
                        <a:pt x="16" y="8"/>
                      </a:moveTo>
                      <a:cubicBezTo>
                        <a:pt x="18" y="14"/>
                        <a:pt x="15" y="19"/>
                        <a:pt x="10" y="16"/>
                      </a:cubicBezTo>
                      <a:cubicBezTo>
                        <a:pt x="4" y="13"/>
                        <a:pt x="0" y="2"/>
                        <a:pt x="6" y="0"/>
                      </a:cubicBezTo>
                      <a:cubicBezTo>
                        <a:pt x="6" y="0"/>
                        <a:pt x="6" y="0"/>
                        <a:pt x="6" y="0"/>
                      </a:cubicBezTo>
                      <a:cubicBezTo>
                        <a:pt x="11" y="0"/>
                        <a:pt x="15" y="5"/>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6" name="Freeform 751">
                  <a:extLst>
                    <a:ext uri="{FF2B5EF4-FFF2-40B4-BE49-F238E27FC236}">
                      <a16:creationId xmlns:a16="http://schemas.microsoft.com/office/drawing/2014/main" id="{3B26982E-04F3-47DF-9DFA-613BC22015ED}"/>
                    </a:ext>
                  </a:extLst>
                </p:cNvPr>
                <p:cNvSpPr>
                  <a:spLocks/>
                </p:cNvSpPr>
                <p:nvPr/>
              </p:nvSpPr>
              <p:spPr bwMode="auto">
                <a:xfrm>
                  <a:off x="4958" y="1832"/>
                  <a:ext cx="26" cy="29"/>
                </a:xfrm>
                <a:custGeom>
                  <a:avLst/>
                  <a:gdLst>
                    <a:gd name="T0" fmla="*/ 16 w 18"/>
                    <a:gd name="T1" fmla="*/ 9 h 20"/>
                    <a:gd name="T2" fmla="*/ 9 w 18"/>
                    <a:gd name="T3" fmla="*/ 17 h 20"/>
                    <a:gd name="T4" fmla="*/ 6 w 18"/>
                    <a:gd name="T5" fmla="*/ 0 h 20"/>
                    <a:gd name="T6" fmla="*/ 6 w 18"/>
                    <a:gd name="T7" fmla="*/ 0 h 20"/>
                    <a:gd name="T8" fmla="*/ 16 w 18"/>
                    <a:gd name="T9" fmla="*/ 9 h 20"/>
                  </a:gdLst>
                  <a:ahLst/>
                  <a:cxnLst>
                    <a:cxn ang="0">
                      <a:pos x="T0" y="T1"/>
                    </a:cxn>
                    <a:cxn ang="0">
                      <a:pos x="T2" y="T3"/>
                    </a:cxn>
                    <a:cxn ang="0">
                      <a:pos x="T4" y="T5"/>
                    </a:cxn>
                    <a:cxn ang="0">
                      <a:pos x="T6" y="T7"/>
                    </a:cxn>
                    <a:cxn ang="0">
                      <a:pos x="T8" y="T9"/>
                    </a:cxn>
                  </a:cxnLst>
                  <a:rect l="0" t="0" r="r" b="b"/>
                  <a:pathLst>
                    <a:path w="18" h="20">
                      <a:moveTo>
                        <a:pt x="16" y="9"/>
                      </a:moveTo>
                      <a:cubicBezTo>
                        <a:pt x="18" y="15"/>
                        <a:pt x="14" y="20"/>
                        <a:pt x="9" y="17"/>
                      </a:cubicBezTo>
                      <a:cubicBezTo>
                        <a:pt x="2" y="13"/>
                        <a:pt x="0" y="2"/>
                        <a:pt x="6" y="0"/>
                      </a:cubicBezTo>
                      <a:cubicBezTo>
                        <a:pt x="6" y="0"/>
                        <a:pt x="6" y="0"/>
                        <a:pt x="6" y="0"/>
                      </a:cubicBezTo>
                      <a:cubicBezTo>
                        <a:pt x="11" y="0"/>
                        <a:pt x="15"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7" name="Freeform 752">
                  <a:extLst>
                    <a:ext uri="{FF2B5EF4-FFF2-40B4-BE49-F238E27FC236}">
                      <a16:creationId xmlns:a16="http://schemas.microsoft.com/office/drawing/2014/main" id="{BA19537F-7078-4237-A435-64D9467109E5}"/>
                    </a:ext>
                  </a:extLst>
                </p:cNvPr>
                <p:cNvSpPr>
                  <a:spLocks/>
                </p:cNvSpPr>
                <p:nvPr/>
              </p:nvSpPr>
              <p:spPr bwMode="auto">
                <a:xfrm>
                  <a:off x="4893" y="1690"/>
                  <a:ext cx="26" cy="24"/>
                </a:xfrm>
                <a:custGeom>
                  <a:avLst/>
                  <a:gdLst>
                    <a:gd name="T0" fmla="*/ 15 w 18"/>
                    <a:gd name="T1" fmla="*/ 8 h 17"/>
                    <a:gd name="T2" fmla="*/ 11 w 18"/>
                    <a:gd name="T3" fmla="*/ 15 h 17"/>
                    <a:gd name="T4" fmla="*/ 5 w 18"/>
                    <a:gd name="T5" fmla="*/ 0 h 17"/>
                    <a:gd name="T6" fmla="*/ 6 w 18"/>
                    <a:gd name="T7" fmla="*/ 0 h 17"/>
                    <a:gd name="T8" fmla="*/ 15 w 18"/>
                    <a:gd name="T9" fmla="*/ 8 h 17"/>
                  </a:gdLst>
                  <a:ahLst/>
                  <a:cxnLst>
                    <a:cxn ang="0">
                      <a:pos x="T0" y="T1"/>
                    </a:cxn>
                    <a:cxn ang="0">
                      <a:pos x="T2" y="T3"/>
                    </a:cxn>
                    <a:cxn ang="0">
                      <a:pos x="T4" y="T5"/>
                    </a:cxn>
                    <a:cxn ang="0">
                      <a:pos x="T6" y="T7"/>
                    </a:cxn>
                    <a:cxn ang="0">
                      <a:pos x="T8" y="T9"/>
                    </a:cxn>
                  </a:cxnLst>
                  <a:rect l="0" t="0" r="r" b="b"/>
                  <a:pathLst>
                    <a:path w="18" h="17">
                      <a:moveTo>
                        <a:pt x="15" y="8"/>
                      </a:moveTo>
                      <a:cubicBezTo>
                        <a:pt x="18" y="13"/>
                        <a:pt x="16" y="17"/>
                        <a:pt x="11" y="15"/>
                      </a:cubicBezTo>
                      <a:cubicBezTo>
                        <a:pt x="5" y="13"/>
                        <a:pt x="0" y="3"/>
                        <a:pt x="5" y="0"/>
                      </a:cubicBezTo>
                      <a:cubicBezTo>
                        <a:pt x="5" y="0"/>
                        <a:pt x="5" y="0"/>
                        <a:pt x="6" y="0"/>
                      </a:cubicBezTo>
                      <a:cubicBezTo>
                        <a:pt x="10" y="0"/>
                        <a:pt x="14" y="4"/>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8" name="Freeform 753">
                  <a:extLst>
                    <a:ext uri="{FF2B5EF4-FFF2-40B4-BE49-F238E27FC236}">
                      <a16:creationId xmlns:a16="http://schemas.microsoft.com/office/drawing/2014/main" id="{53EA1162-F15A-46B2-A5F3-1117C861CDEF}"/>
                    </a:ext>
                  </a:extLst>
                </p:cNvPr>
                <p:cNvSpPr>
                  <a:spLocks/>
                </p:cNvSpPr>
                <p:nvPr/>
              </p:nvSpPr>
              <p:spPr bwMode="auto">
                <a:xfrm>
                  <a:off x="4916" y="1735"/>
                  <a:ext cx="26" cy="26"/>
                </a:xfrm>
                <a:custGeom>
                  <a:avLst/>
                  <a:gdLst>
                    <a:gd name="T0" fmla="*/ 16 w 18"/>
                    <a:gd name="T1" fmla="*/ 8 h 18"/>
                    <a:gd name="T2" fmla="*/ 11 w 18"/>
                    <a:gd name="T3" fmla="*/ 16 h 18"/>
                    <a:gd name="T4" fmla="*/ 6 w 18"/>
                    <a:gd name="T5" fmla="*/ 1 h 18"/>
                    <a:gd name="T6" fmla="*/ 6 w 18"/>
                    <a:gd name="T7" fmla="*/ 0 h 18"/>
                    <a:gd name="T8" fmla="*/ 16 w 18"/>
                    <a:gd name="T9" fmla="*/ 8 h 18"/>
                  </a:gdLst>
                  <a:ahLst/>
                  <a:cxnLst>
                    <a:cxn ang="0">
                      <a:pos x="T0" y="T1"/>
                    </a:cxn>
                    <a:cxn ang="0">
                      <a:pos x="T2" y="T3"/>
                    </a:cxn>
                    <a:cxn ang="0">
                      <a:pos x="T4" y="T5"/>
                    </a:cxn>
                    <a:cxn ang="0">
                      <a:pos x="T6" y="T7"/>
                    </a:cxn>
                    <a:cxn ang="0">
                      <a:pos x="T8" y="T9"/>
                    </a:cxn>
                  </a:cxnLst>
                  <a:rect l="0" t="0" r="r" b="b"/>
                  <a:pathLst>
                    <a:path w="18" h="18">
                      <a:moveTo>
                        <a:pt x="16" y="8"/>
                      </a:moveTo>
                      <a:cubicBezTo>
                        <a:pt x="18" y="14"/>
                        <a:pt x="16" y="18"/>
                        <a:pt x="11" y="16"/>
                      </a:cubicBezTo>
                      <a:cubicBezTo>
                        <a:pt x="4" y="13"/>
                        <a:pt x="0" y="2"/>
                        <a:pt x="6" y="1"/>
                      </a:cubicBezTo>
                      <a:cubicBezTo>
                        <a:pt x="6" y="1"/>
                        <a:pt x="6" y="1"/>
                        <a:pt x="6" y="0"/>
                      </a:cubicBezTo>
                      <a:cubicBezTo>
                        <a:pt x="11" y="0"/>
                        <a:pt x="15" y="5"/>
                        <a:pt x="1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39" name="Freeform 754">
                  <a:extLst>
                    <a:ext uri="{FF2B5EF4-FFF2-40B4-BE49-F238E27FC236}">
                      <a16:creationId xmlns:a16="http://schemas.microsoft.com/office/drawing/2014/main" id="{42D221D8-F4CB-4335-A064-6C4A9B6E8C91}"/>
                    </a:ext>
                  </a:extLst>
                </p:cNvPr>
                <p:cNvSpPr>
                  <a:spLocks/>
                </p:cNvSpPr>
                <p:nvPr/>
              </p:nvSpPr>
              <p:spPr bwMode="auto">
                <a:xfrm>
                  <a:off x="4842" y="1604"/>
                  <a:ext cx="25" cy="22"/>
                </a:xfrm>
                <a:custGeom>
                  <a:avLst/>
                  <a:gdLst>
                    <a:gd name="T0" fmla="*/ 14 w 17"/>
                    <a:gd name="T1" fmla="*/ 8 h 15"/>
                    <a:gd name="T2" fmla="*/ 12 w 17"/>
                    <a:gd name="T3" fmla="*/ 15 h 15"/>
                    <a:gd name="T4" fmla="*/ 3 w 17"/>
                    <a:gd name="T5" fmla="*/ 1 h 15"/>
                    <a:gd name="T6" fmla="*/ 4 w 17"/>
                    <a:gd name="T7" fmla="*/ 1 h 15"/>
                    <a:gd name="T8" fmla="*/ 14 w 17"/>
                    <a:gd name="T9" fmla="*/ 8 h 15"/>
                  </a:gdLst>
                  <a:ahLst/>
                  <a:cxnLst>
                    <a:cxn ang="0">
                      <a:pos x="T0" y="T1"/>
                    </a:cxn>
                    <a:cxn ang="0">
                      <a:pos x="T2" y="T3"/>
                    </a:cxn>
                    <a:cxn ang="0">
                      <a:pos x="T4" y="T5"/>
                    </a:cxn>
                    <a:cxn ang="0">
                      <a:pos x="T6" y="T7"/>
                    </a:cxn>
                    <a:cxn ang="0">
                      <a:pos x="T8" y="T9"/>
                    </a:cxn>
                  </a:cxnLst>
                  <a:rect l="0" t="0" r="r" b="b"/>
                  <a:pathLst>
                    <a:path w="17" h="15">
                      <a:moveTo>
                        <a:pt x="14" y="8"/>
                      </a:moveTo>
                      <a:cubicBezTo>
                        <a:pt x="17" y="12"/>
                        <a:pt x="16" y="15"/>
                        <a:pt x="12" y="15"/>
                      </a:cubicBezTo>
                      <a:cubicBezTo>
                        <a:pt x="6" y="13"/>
                        <a:pt x="0" y="3"/>
                        <a:pt x="3" y="1"/>
                      </a:cubicBezTo>
                      <a:cubicBezTo>
                        <a:pt x="3" y="1"/>
                        <a:pt x="4" y="1"/>
                        <a:pt x="4" y="1"/>
                      </a:cubicBezTo>
                      <a:cubicBezTo>
                        <a:pt x="8" y="0"/>
                        <a:pt x="12" y="5"/>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0" name="Freeform 755">
                  <a:extLst>
                    <a:ext uri="{FF2B5EF4-FFF2-40B4-BE49-F238E27FC236}">
                      <a16:creationId xmlns:a16="http://schemas.microsoft.com/office/drawing/2014/main" id="{D3F1CDE5-219E-4BD4-8EE6-4C49467FF80D}"/>
                    </a:ext>
                  </a:extLst>
                </p:cNvPr>
                <p:cNvSpPr>
                  <a:spLocks/>
                </p:cNvSpPr>
                <p:nvPr/>
              </p:nvSpPr>
              <p:spPr bwMode="auto">
                <a:xfrm>
                  <a:off x="4868" y="1646"/>
                  <a:ext cx="25" cy="23"/>
                </a:xfrm>
                <a:custGeom>
                  <a:avLst/>
                  <a:gdLst>
                    <a:gd name="T0" fmla="*/ 15 w 17"/>
                    <a:gd name="T1" fmla="*/ 7 h 16"/>
                    <a:gd name="T2" fmla="*/ 11 w 17"/>
                    <a:gd name="T3" fmla="*/ 15 h 16"/>
                    <a:gd name="T4" fmla="*/ 4 w 17"/>
                    <a:gd name="T5" fmla="*/ 0 h 16"/>
                    <a:gd name="T6" fmla="*/ 5 w 17"/>
                    <a:gd name="T7" fmla="*/ 0 h 16"/>
                    <a:gd name="T8" fmla="*/ 15 w 17"/>
                    <a:gd name="T9" fmla="*/ 7 h 16"/>
                  </a:gdLst>
                  <a:ahLst/>
                  <a:cxnLst>
                    <a:cxn ang="0">
                      <a:pos x="T0" y="T1"/>
                    </a:cxn>
                    <a:cxn ang="0">
                      <a:pos x="T2" y="T3"/>
                    </a:cxn>
                    <a:cxn ang="0">
                      <a:pos x="T4" y="T5"/>
                    </a:cxn>
                    <a:cxn ang="0">
                      <a:pos x="T6" y="T7"/>
                    </a:cxn>
                    <a:cxn ang="0">
                      <a:pos x="T8" y="T9"/>
                    </a:cxn>
                  </a:cxnLst>
                  <a:rect l="0" t="0" r="r" b="b"/>
                  <a:pathLst>
                    <a:path w="17" h="16">
                      <a:moveTo>
                        <a:pt x="15" y="7"/>
                      </a:moveTo>
                      <a:cubicBezTo>
                        <a:pt x="17" y="12"/>
                        <a:pt x="16" y="16"/>
                        <a:pt x="11" y="15"/>
                      </a:cubicBezTo>
                      <a:cubicBezTo>
                        <a:pt x="5" y="13"/>
                        <a:pt x="0" y="3"/>
                        <a:pt x="4" y="0"/>
                      </a:cubicBezTo>
                      <a:cubicBezTo>
                        <a:pt x="4" y="0"/>
                        <a:pt x="5" y="0"/>
                        <a:pt x="5" y="0"/>
                      </a:cubicBezTo>
                      <a:cubicBezTo>
                        <a:pt x="9" y="0"/>
                        <a:pt x="13" y="4"/>
                        <a:pt x="1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1" name="Freeform 756">
                  <a:extLst>
                    <a:ext uri="{FF2B5EF4-FFF2-40B4-BE49-F238E27FC236}">
                      <a16:creationId xmlns:a16="http://schemas.microsoft.com/office/drawing/2014/main" id="{CD964B80-BF3A-4226-BF19-117158CC94BD}"/>
                    </a:ext>
                  </a:extLst>
                </p:cNvPr>
                <p:cNvSpPr>
                  <a:spLocks/>
                </p:cNvSpPr>
                <p:nvPr/>
              </p:nvSpPr>
              <p:spPr bwMode="auto">
                <a:xfrm>
                  <a:off x="4978" y="1801"/>
                  <a:ext cx="26" cy="28"/>
                </a:xfrm>
                <a:custGeom>
                  <a:avLst/>
                  <a:gdLst>
                    <a:gd name="T0" fmla="*/ 16 w 18"/>
                    <a:gd name="T1" fmla="*/ 9 h 19"/>
                    <a:gd name="T2" fmla="*/ 10 w 18"/>
                    <a:gd name="T3" fmla="*/ 17 h 19"/>
                    <a:gd name="T4" fmla="*/ 5 w 18"/>
                    <a:gd name="T5" fmla="*/ 1 h 19"/>
                    <a:gd name="T6" fmla="*/ 6 w 18"/>
                    <a:gd name="T7" fmla="*/ 0 h 19"/>
                    <a:gd name="T8" fmla="*/ 16 w 18"/>
                    <a:gd name="T9" fmla="*/ 9 h 19"/>
                  </a:gdLst>
                  <a:ahLst/>
                  <a:cxnLst>
                    <a:cxn ang="0">
                      <a:pos x="T0" y="T1"/>
                    </a:cxn>
                    <a:cxn ang="0">
                      <a:pos x="T2" y="T3"/>
                    </a:cxn>
                    <a:cxn ang="0">
                      <a:pos x="T4" y="T5"/>
                    </a:cxn>
                    <a:cxn ang="0">
                      <a:pos x="T6" y="T7"/>
                    </a:cxn>
                    <a:cxn ang="0">
                      <a:pos x="T8" y="T9"/>
                    </a:cxn>
                  </a:cxnLst>
                  <a:rect l="0" t="0" r="r" b="b"/>
                  <a:pathLst>
                    <a:path w="18" h="19">
                      <a:moveTo>
                        <a:pt x="16" y="9"/>
                      </a:moveTo>
                      <a:cubicBezTo>
                        <a:pt x="18" y="15"/>
                        <a:pt x="15" y="19"/>
                        <a:pt x="10" y="17"/>
                      </a:cubicBezTo>
                      <a:cubicBezTo>
                        <a:pt x="3" y="14"/>
                        <a:pt x="0" y="2"/>
                        <a:pt x="5" y="1"/>
                      </a:cubicBezTo>
                      <a:cubicBezTo>
                        <a:pt x="5" y="0"/>
                        <a:pt x="6" y="0"/>
                        <a:pt x="6" y="0"/>
                      </a:cubicBezTo>
                      <a:cubicBezTo>
                        <a:pt x="10" y="0"/>
                        <a:pt x="14"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2" name="Freeform 757">
                  <a:extLst>
                    <a:ext uri="{FF2B5EF4-FFF2-40B4-BE49-F238E27FC236}">
                      <a16:creationId xmlns:a16="http://schemas.microsoft.com/office/drawing/2014/main" id="{55D0A388-B7F5-4CA9-9F6E-ADEB8CCB6D82}"/>
                    </a:ext>
                  </a:extLst>
                </p:cNvPr>
                <p:cNvSpPr>
                  <a:spLocks/>
                </p:cNvSpPr>
                <p:nvPr/>
              </p:nvSpPr>
              <p:spPr bwMode="auto">
                <a:xfrm>
                  <a:off x="4999" y="1851"/>
                  <a:ext cx="26" cy="29"/>
                </a:xfrm>
                <a:custGeom>
                  <a:avLst/>
                  <a:gdLst>
                    <a:gd name="T0" fmla="*/ 16 w 18"/>
                    <a:gd name="T1" fmla="*/ 9 h 20"/>
                    <a:gd name="T2" fmla="*/ 9 w 18"/>
                    <a:gd name="T3" fmla="*/ 17 h 20"/>
                    <a:gd name="T4" fmla="*/ 6 w 18"/>
                    <a:gd name="T5" fmla="*/ 1 h 20"/>
                    <a:gd name="T6" fmla="*/ 16 w 18"/>
                    <a:gd name="T7" fmla="*/ 9 h 20"/>
                  </a:gdLst>
                  <a:ahLst/>
                  <a:cxnLst>
                    <a:cxn ang="0">
                      <a:pos x="T0" y="T1"/>
                    </a:cxn>
                    <a:cxn ang="0">
                      <a:pos x="T2" y="T3"/>
                    </a:cxn>
                    <a:cxn ang="0">
                      <a:pos x="T4" y="T5"/>
                    </a:cxn>
                    <a:cxn ang="0">
                      <a:pos x="T6" y="T7"/>
                    </a:cxn>
                  </a:cxnLst>
                  <a:rect l="0" t="0" r="r" b="b"/>
                  <a:pathLst>
                    <a:path w="18" h="20">
                      <a:moveTo>
                        <a:pt x="16" y="9"/>
                      </a:moveTo>
                      <a:cubicBezTo>
                        <a:pt x="18" y="16"/>
                        <a:pt x="14" y="20"/>
                        <a:pt x="9" y="17"/>
                      </a:cubicBezTo>
                      <a:cubicBezTo>
                        <a:pt x="2" y="14"/>
                        <a:pt x="0" y="3"/>
                        <a:pt x="6" y="1"/>
                      </a:cubicBezTo>
                      <a:cubicBezTo>
                        <a:pt x="11" y="0"/>
                        <a:pt x="14" y="5"/>
                        <a:pt x="1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3" name="Freeform 758">
                  <a:extLst>
                    <a:ext uri="{FF2B5EF4-FFF2-40B4-BE49-F238E27FC236}">
                      <a16:creationId xmlns:a16="http://schemas.microsoft.com/office/drawing/2014/main" id="{C6ADA470-C877-4A49-A70D-A050025E7866}"/>
                    </a:ext>
                  </a:extLst>
                </p:cNvPr>
                <p:cNvSpPr>
                  <a:spLocks/>
                </p:cNvSpPr>
                <p:nvPr/>
              </p:nvSpPr>
              <p:spPr bwMode="auto">
                <a:xfrm>
                  <a:off x="4932" y="1707"/>
                  <a:ext cx="26" cy="25"/>
                </a:xfrm>
                <a:custGeom>
                  <a:avLst/>
                  <a:gdLst>
                    <a:gd name="T0" fmla="*/ 15 w 18"/>
                    <a:gd name="T1" fmla="*/ 8 h 17"/>
                    <a:gd name="T2" fmla="*/ 11 w 18"/>
                    <a:gd name="T3" fmla="*/ 16 h 17"/>
                    <a:gd name="T4" fmla="*/ 4 w 18"/>
                    <a:gd name="T5" fmla="*/ 1 h 17"/>
                    <a:gd name="T6" fmla="*/ 5 w 18"/>
                    <a:gd name="T7" fmla="*/ 0 h 17"/>
                    <a:gd name="T8" fmla="*/ 15 w 18"/>
                    <a:gd name="T9" fmla="*/ 8 h 17"/>
                  </a:gdLst>
                  <a:ahLst/>
                  <a:cxnLst>
                    <a:cxn ang="0">
                      <a:pos x="T0" y="T1"/>
                    </a:cxn>
                    <a:cxn ang="0">
                      <a:pos x="T2" y="T3"/>
                    </a:cxn>
                    <a:cxn ang="0">
                      <a:pos x="T4" y="T5"/>
                    </a:cxn>
                    <a:cxn ang="0">
                      <a:pos x="T6" y="T7"/>
                    </a:cxn>
                    <a:cxn ang="0">
                      <a:pos x="T8" y="T9"/>
                    </a:cxn>
                  </a:cxnLst>
                  <a:rect l="0" t="0" r="r" b="b"/>
                  <a:pathLst>
                    <a:path w="18" h="17">
                      <a:moveTo>
                        <a:pt x="15" y="8"/>
                      </a:moveTo>
                      <a:cubicBezTo>
                        <a:pt x="18" y="13"/>
                        <a:pt x="16" y="17"/>
                        <a:pt x="11" y="16"/>
                      </a:cubicBezTo>
                      <a:cubicBezTo>
                        <a:pt x="5" y="14"/>
                        <a:pt x="0" y="3"/>
                        <a:pt x="4" y="1"/>
                      </a:cubicBezTo>
                      <a:cubicBezTo>
                        <a:pt x="4" y="0"/>
                        <a:pt x="5" y="0"/>
                        <a:pt x="5" y="0"/>
                      </a:cubicBezTo>
                      <a:cubicBezTo>
                        <a:pt x="9" y="0"/>
                        <a:pt x="13" y="4"/>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4" name="Freeform 759">
                  <a:extLst>
                    <a:ext uri="{FF2B5EF4-FFF2-40B4-BE49-F238E27FC236}">
                      <a16:creationId xmlns:a16="http://schemas.microsoft.com/office/drawing/2014/main" id="{A7CF8467-FB29-4775-87C5-3B2818231692}"/>
                    </a:ext>
                  </a:extLst>
                </p:cNvPr>
                <p:cNvSpPr>
                  <a:spLocks/>
                </p:cNvSpPr>
                <p:nvPr/>
              </p:nvSpPr>
              <p:spPr bwMode="auto">
                <a:xfrm>
                  <a:off x="4957" y="1754"/>
                  <a:ext cx="24" cy="26"/>
                </a:xfrm>
                <a:custGeom>
                  <a:avLst/>
                  <a:gdLst>
                    <a:gd name="T0" fmla="*/ 15 w 17"/>
                    <a:gd name="T1" fmla="*/ 8 h 18"/>
                    <a:gd name="T2" fmla="*/ 10 w 17"/>
                    <a:gd name="T3" fmla="*/ 16 h 18"/>
                    <a:gd name="T4" fmla="*/ 5 w 17"/>
                    <a:gd name="T5" fmla="*/ 0 h 18"/>
                    <a:gd name="T6" fmla="*/ 5 w 17"/>
                    <a:gd name="T7" fmla="*/ 0 h 18"/>
                    <a:gd name="T8" fmla="*/ 15 w 17"/>
                    <a:gd name="T9" fmla="*/ 8 h 18"/>
                  </a:gdLst>
                  <a:ahLst/>
                  <a:cxnLst>
                    <a:cxn ang="0">
                      <a:pos x="T0" y="T1"/>
                    </a:cxn>
                    <a:cxn ang="0">
                      <a:pos x="T2" y="T3"/>
                    </a:cxn>
                    <a:cxn ang="0">
                      <a:pos x="T4" y="T5"/>
                    </a:cxn>
                    <a:cxn ang="0">
                      <a:pos x="T6" y="T7"/>
                    </a:cxn>
                    <a:cxn ang="0">
                      <a:pos x="T8" y="T9"/>
                    </a:cxn>
                  </a:cxnLst>
                  <a:rect l="0" t="0" r="r" b="b"/>
                  <a:pathLst>
                    <a:path w="17" h="18">
                      <a:moveTo>
                        <a:pt x="15" y="8"/>
                      </a:moveTo>
                      <a:cubicBezTo>
                        <a:pt x="17" y="14"/>
                        <a:pt x="15" y="18"/>
                        <a:pt x="10" y="16"/>
                      </a:cubicBezTo>
                      <a:cubicBezTo>
                        <a:pt x="3" y="13"/>
                        <a:pt x="0" y="2"/>
                        <a:pt x="5" y="0"/>
                      </a:cubicBezTo>
                      <a:cubicBezTo>
                        <a:pt x="5" y="0"/>
                        <a:pt x="5" y="0"/>
                        <a:pt x="5" y="0"/>
                      </a:cubicBezTo>
                      <a:cubicBezTo>
                        <a:pt x="9" y="0"/>
                        <a:pt x="14" y="4"/>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5" name="Freeform 760">
                  <a:extLst>
                    <a:ext uri="{FF2B5EF4-FFF2-40B4-BE49-F238E27FC236}">
                      <a16:creationId xmlns:a16="http://schemas.microsoft.com/office/drawing/2014/main" id="{650FB852-D0CE-4339-99D2-D46F9765DC41}"/>
                    </a:ext>
                  </a:extLst>
                </p:cNvPr>
                <p:cNvSpPr>
                  <a:spLocks/>
                </p:cNvSpPr>
                <p:nvPr/>
              </p:nvSpPr>
              <p:spPr bwMode="auto">
                <a:xfrm>
                  <a:off x="4879" y="1620"/>
                  <a:ext cx="24" cy="23"/>
                </a:xfrm>
                <a:custGeom>
                  <a:avLst/>
                  <a:gdLst>
                    <a:gd name="T0" fmla="*/ 14 w 17"/>
                    <a:gd name="T1" fmla="*/ 8 h 16"/>
                    <a:gd name="T2" fmla="*/ 13 w 17"/>
                    <a:gd name="T3" fmla="*/ 15 h 16"/>
                    <a:gd name="T4" fmla="*/ 4 w 17"/>
                    <a:gd name="T5" fmla="*/ 1 h 16"/>
                    <a:gd name="T6" fmla="*/ 4 w 17"/>
                    <a:gd name="T7" fmla="*/ 1 h 16"/>
                    <a:gd name="T8" fmla="*/ 14 w 17"/>
                    <a:gd name="T9" fmla="*/ 8 h 16"/>
                  </a:gdLst>
                  <a:ahLst/>
                  <a:cxnLst>
                    <a:cxn ang="0">
                      <a:pos x="T0" y="T1"/>
                    </a:cxn>
                    <a:cxn ang="0">
                      <a:pos x="T2" y="T3"/>
                    </a:cxn>
                    <a:cxn ang="0">
                      <a:pos x="T4" y="T5"/>
                    </a:cxn>
                    <a:cxn ang="0">
                      <a:pos x="T6" y="T7"/>
                    </a:cxn>
                    <a:cxn ang="0">
                      <a:pos x="T8" y="T9"/>
                    </a:cxn>
                  </a:cxnLst>
                  <a:rect l="0" t="0" r="r" b="b"/>
                  <a:pathLst>
                    <a:path w="17" h="16">
                      <a:moveTo>
                        <a:pt x="14" y="8"/>
                      </a:moveTo>
                      <a:cubicBezTo>
                        <a:pt x="17" y="12"/>
                        <a:pt x="16" y="16"/>
                        <a:pt x="13" y="15"/>
                      </a:cubicBezTo>
                      <a:cubicBezTo>
                        <a:pt x="7" y="14"/>
                        <a:pt x="0" y="3"/>
                        <a:pt x="4" y="1"/>
                      </a:cubicBezTo>
                      <a:cubicBezTo>
                        <a:pt x="4" y="1"/>
                        <a:pt x="4" y="1"/>
                        <a:pt x="4" y="1"/>
                      </a:cubicBezTo>
                      <a:cubicBezTo>
                        <a:pt x="8" y="0"/>
                        <a:pt x="12" y="5"/>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6" name="Freeform 761">
                  <a:extLst>
                    <a:ext uri="{FF2B5EF4-FFF2-40B4-BE49-F238E27FC236}">
                      <a16:creationId xmlns:a16="http://schemas.microsoft.com/office/drawing/2014/main" id="{35BDB35A-A34B-42D6-B145-98EA6700C4A9}"/>
                    </a:ext>
                  </a:extLst>
                </p:cNvPr>
                <p:cNvSpPr>
                  <a:spLocks/>
                </p:cNvSpPr>
                <p:nvPr/>
              </p:nvSpPr>
              <p:spPr bwMode="auto">
                <a:xfrm>
                  <a:off x="4906" y="1662"/>
                  <a:ext cx="26" cy="25"/>
                </a:xfrm>
                <a:custGeom>
                  <a:avLst/>
                  <a:gdLst>
                    <a:gd name="T0" fmla="*/ 15 w 18"/>
                    <a:gd name="T1" fmla="*/ 8 h 17"/>
                    <a:gd name="T2" fmla="*/ 12 w 18"/>
                    <a:gd name="T3" fmla="*/ 15 h 17"/>
                    <a:gd name="T4" fmla="*/ 4 w 18"/>
                    <a:gd name="T5" fmla="*/ 1 h 17"/>
                    <a:gd name="T6" fmla="*/ 5 w 18"/>
                    <a:gd name="T7" fmla="*/ 1 h 17"/>
                    <a:gd name="T8" fmla="*/ 15 w 18"/>
                    <a:gd name="T9" fmla="*/ 8 h 17"/>
                  </a:gdLst>
                  <a:ahLst/>
                  <a:cxnLst>
                    <a:cxn ang="0">
                      <a:pos x="T0" y="T1"/>
                    </a:cxn>
                    <a:cxn ang="0">
                      <a:pos x="T2" y="T3"/>
                    </a:cxn>
                    <a:cxn ang="0">
                      <a:pos x="T4" y="T5"/>
                    </a:cxn>
                    <a:cxn ang="0">
                      <a:pos x="T6" y="T7"/>
                    </a:cxn>
                    <a:cxn ang="0">
                      <a:pos x="T8" y="T9"/>
                    </a:cxn>
                  </a:cxnLst>
                  <a:rect l="0" t="0" r="r" b="b"/>
                  <a:pathLst>
                    <a:path w="18" h="17">
                      <a:moveTo>
                        <a:pt x="15" y="8"/>
                      </a:moveTo>
                      <a:cubicBezTo>
                        <a:pt x="18" y="13"/>
                        <a:pt x="16" y="17"/>
                        <a:pt x="12" y="15"/>
                      </a:cubicBezTo>
                      <a:cubicBezTo>
                        <a:pt x="6" y="13"/>
                        <a:pt x="0" y="3"/>
                        <a:pt x="4" y="1"/>
                      </a:cubicBezTo>
                      <a:cubicBezTo>
                        <a:pt x="4" y="1"/>
                        <a:pt x="5" y="1"/>
                        <a:pt x="5" y="1"/>
                      </a:cubicBezTo>
                      <a:cubicBezTo>
                        <a:pt x="9" y="0"/>
                        <a:pt x="13"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7" name="Freeform 762">
                  <a:extLst>
                    <a:ext uri="{FF2B5EF4-FFF2-40B4-BE49-F238E27FC236}">
                      <a16:creationId xmlns:a16="http://schemas.microsoft.com/office/drawing/2014/main" id="{F198436D-898D-4CE1-91E7-5862860B8362}"/>
                    </a:ext>
                  </a:extLst>
                </p:cNvPr>
                <p:cNvSpPr>
                  <a:spLocks/>
                </p:cNvSpPr>
                <p:nvPr/>
              </p:nvSpPr>
              <p:spPr bwMode="auto">
                <a:xfrm>
                  <a:off x="4991" y="1772"/>
                  <a:ext cx="26" cy="26"/>
                </a:xfrm>
                <a:custGeom>
                  <a:avLst/>
                  <a:gdLst>
                    <a:gd name="T0" fmla="*/ 15 w 18"/>
                    <a:gd name="T1" fmla="*/ 8 h 18"/>
                    <a:gd name="T2" fmla="*/ 10 w 18"/>
                    <a:gd name="T3" fmla="*/ 16 h 18"/>
                    <a:gd name="T4" fmla="*/ 5 w 18"/>
                    <a:gd name="T5" fmla="*/ 0 h 18"/>
                    <a:gd name="T6" fmla="*/ 6 w 18"/>
                    <a:gd name="T7" fmla="*/ 0 h 18"/>
                    <a:gd name="T8" fmla="*/ 15 w 18"/>
                    <a:gd name="T9" fmla="*/ 8 h 18"/>
                  </a:gdLst>
                  <a:ahLst/>
                  <a:cxnLst>
                    <a:cxn ang="0">
                      <a:pos x="T0" y="T1"/>
                    </a:cxn>
                    <a:cxn ang="0">
                      <a:pos x="T2" y="T3"/>
                    </a:cxn>
                    <a:cxn ang="0">
                      <a:pos x="T4" y="T5"/>
                    </a:cxn>
                    <a:cxn ang="0">
                      <a:pos x="T6" y="T7"/>
                    </a:cxn>
                    <a:cxn ang="0">
                      <a:pos x="T8" y="T9"/>
                    </a:cxn>
                  </a:cxnLst>
                  <a:rect l="0" t="0" r="r" b="b"/>
                  <a:pathLst>
                    <a:path w="18" h="18">
                      <a:moveTo>
                        <a:pt x="15" y="8"/>
                      </a:moveTo>
                      <a:cubicBezTo>
                        <a:pt x="18" y="14"/>
                        <a:pt x="15" y="18"/>
                        <a:pt x="10" y="16"/>
                      </a:cubicBezTo>
                      <a:cubicBezTo>
                        <a:pt x="4" y="13"/>
                        <a:pt x="0" y="2"/>
                        <a:pt x="5" y="0"/>
                      </a:cubicBezTo>
                      <a:cubicBezTo>
                        <a:pt x="5" y="0"/>
                        <a:pt x="5" y="0"/>
                        <a:pt x="6" y="0"/>
                      </a:cubicBezTo>
                      <a:cubicBezTo>
                        <a:pt x="10" y="0"/>
                        <a:pt x="14"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8" name="Freeform 763">
                  <a:extLst>
                    <a:ext uri="{FF2B5EF4-FFF2-40B4-BE49-F238E27FC236}">
                      <a16:creationId xmlns:a16="http://schemas.microsoft.com/office/drawing/2014/main" id="{C421F27A-3945-4F13-B989-0E7087B0E6EE}"/>
                    </a:ext>
                  </a:extLst>
                </p:cNvPr>
                <p:cNvSpPr>
                  <a:spLocks/>
                </p:cNvSpPr>
                <p:nvPr/>
              </p:nvSpPr>
              <p:spPr bwMode="auto">
                <a:xfrm>
                  <a:off x="5015" y="1820"/>
                  <a:ext cx="24" cy="29"/>
                </a:xfrm>
                <a:custGeom>
                  <a:avLst/>
                  <a:gdLst>
                    <a:gd name="T0" fmla="*/ 15 w 17"/>
                    <a:gd name="T1" fmla="*/ 9 h 20"/>
                    <a:gd name="T2" fmla="*/ 9 w 17"/>
                    <a:gd name="T3" fmla="*/ 18 h 20"/>
                    <a:gd name="T4" fmla="*/ 5 w 17"/>
                    <a:gd name="T5" fmla="*/ 1 h 20"/>
                    <a:gd name="T6" fmla="*/ 5 w 17"/>
                    <a:gd name="T7" fmla="*/ 1 h 20"/>
                    <a:gd name="T8" fmla="*/ 15 w 17"/>
                    <a:gd name="T9" fmla="*/ 9 h 20"/>
                  </a:gdLst>
                  <a:ahLst/>
                  <a:cxnLst>
                    <a:cxn ang="0">
                      <a:pos x="T0" y="T1"/>
                    </a:cxn>
                    <a:cxn ang="0">
                      <a:pos x="T2" y="T3"/>
                    </a:cxn>
                    <a:cxn ang="0">
                      <a:pos x="T4" y="T5"/>
                    </a:cxn>
                    <a:cxn ang="0">
                      <a:pos x="T6" y="T7"/>
                    </a:cxn>
                    <a:cxn ang="0">
                      <a:pos x="T8" y="T9"/>
                    </a:cxn>
                  </a:cxnLst>
                  <a:rect l="0" t="0" r="r" b="b"/>
                  <a:pathLst>
                    <a:path w="17" h="20">
                      <a:moveTo>
                        <a:pt x="15" y="9"/>
                      </a:moveTo>
                      <a:cubicBezTo>
                        <a:pt x="17" y="15"/>
                        <a:pt x="14" y="20"/>
                        <a:pt x="9" y="18"/>
                      </a:cubicBezTo>
                      <a:cubicBezTo>
                        <a:pt x="3" y="15"/>
                        <a:pt x="0" y="3"/>
                        <a:pt x="5" y="1"/>
                      </a:cubicBezTo>
                      <a:cubicBezTo>
                        <a:pt x="5" y="1"/>
                        <a:pt x="5" y="1"/>
                        <a:pt x="5" y="1"/>
                      </a:cubicBezTo>
                      <a:cubicBezTo>
                        <a:pt x="10" y="0"/>
                        <a:pt x="13" y="5"/>
                        <a:pt x="1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49" name="Freeform 764">
                  <a:extLst>
                    <a:ext uri="{FF2B5EF4-FFF2-40B4-BE49-F238E27FC236}">
                      <a16:creationId xmlns:a16="http://schemas.microsoft.com/office/drawing/2014/main" id="{027760E5-2339-4732-BA5D-B33204280D5F}"/>
                    </a:ext>
                  </a:extLst>
                </p:cNvPr>
                <p:cNvSpPr>
                  <a:spLocks/>
                </p:cNvSpPr>
                <p:nvPr/>
              </p:nvSpPr>
              <p:spPr bwMode="auto">
                <a:xfrm>
                  <a:off x="4941" y="1680"/>
                  <a:ext cx="26" cy="24"/>
                </a:xfrm>
                <a:custGeom>
                  <a:avLst/>
                  <a:gdLst>
                    <a:gd name="T0" fmla="*/ 15 w 18"/>
                    <a:gd name="T1" fmla="*/ 8 h 17"/>
                    <a:gd name="T2" fmla="*/ 12 w 18"/>
                    <a:gd name="T3" fmla="*/ 16 h 17"/>
                    <a:gd name="T4" fmla="*/ 4 w 18"/>
                    <a:gd name="T5" fmla="*/ 1 h 17"/>
                    <a:gd name="T6" fmla="*/ 5 w 18"/>
                    <a:gd name="T7" fmla="*/ 1 h 17"/>
                    <a:gd name="T8" fmla="*/ 15 w 18"/>
                    <a:gd name="T9" fmla="*/ 8 h 17"/>
                  </a:gdLst>
                  <a:ahLst/>
                  <a:cxnLst>
                    <a:cxn ang="0">
                      <a:pos x="T0" y="T1"/>
                    </a:cxn>
                    <a:cxn ang="0">
                      <a:pos x="T2" y="T3"/>
                    </a:cxn>
                    <a:cxn ang="0">
                      <a:pos x="T4" y="T5"/>
                    </a:cxn>
                    <a:cxn ang="0">
                      <a:pos x="T6" y="T7"/>
                    </a:cxn>
                    <a:cxn ang="0">
                      <a:pos x="T8" y="T9"/>
                    </a:cxn>
                  </a:cxnLst>
                  <a:rect l="0" t="0" r="r" b="b"/>
                  <a:pathLst>
                    <a:path w="18" h="17">
                      <a:moveTo>
                        <a:pt x="15" y="8"/>
                      </a:moveTo>
                      <a:cubicBezTo>
                        <a:pt x="18" y="13"/>
                        <a:pt x="16" y="17"/>
                        <a:pt x="12" y="16"/>
                      </a:cubicBezTo>
                      <a:cubicBezTo>
                        <a:pt x="6" y="14"/>
                        <a:pt x="0" y="3"/>
                        <a:pt x="4" y="1"/>
                      </a:cubicBezTo>
                      <a:cubicBezTo>
                        <a:pt x="5" y="1"/>
                        <a:pt x="5" y="1"/>
                        <a:pt x="5" y="1"/>
                      </a:cubicBezTo>
                      <a:cubicBezTo>
                        <a:pt x="9" y="0"/>
                        <a:pt x="13"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0" name="Freeform 765">
                  <a:extLst>
                    <a:ext uri="{FF2B5EF4-FFF2-40B4-BE49-F238E27FC236}">
                      <a16:creationId xmlns:a16="http://schemas.microsoft.com/office/drawing/2014/main" id="{9F54CC77-6F0A-4490-9402-2D17793912CA}"/>
                    </a:ext>
                  </a:extLst>
                </p:cNvPr>
                <p:cNvSpPr>
                  <a:spLocks/>
                </p:cNvSpPr>
                <p:nvPr/>
              </p:nvSpPr>
              <p:spPr bwMode="auto">
                <a:xfrm>
                  <a:off x="4967" y="1725"/>
                  <a:ext cx="26" cy="26"/>
                </a:xfrm>
                <a:custGeom>
                  <a:avLst/>
                  <a:gdLst>
                    <a:gd name="T0" fmla="*/ 15 w 18"/>
                    <a:gd name="T1" fmla="*/ 8 h 18"/>
                    <a:gd name="T2" fmla="*/ 12 w 18"/>
                    <a:gd name="T3" fmla="*/ 16 h 18"/>
                    <a:gd name="T4" fmla="*/ 5 w 18"/>
                    <a:gd name="T5" fmla="*/ 1 h 18"/>
                    <a:gd name="T6" fmla="*/ 5 w 18"/>
                    <a:gd name="T7" fmla="*/ 1 h 18"/>
                    <a:gd name="T8" fmla="*/ 15 w 18"/>
                    <a:gd name="T9" fmla="*/ 8 h 18"/>
                  </a:gdLst>
                  <a:ahLst/>
                  <a:cxnLst>
                    <a:cxn ang="0">
                      <a:pos x="T0" y="T1"/>
                    </a:cxn>
                    <a:cxn ang="0">
                      <a:pos x="T2" y="T3"/>
                    </a:cxn>
                    <a:cxn ang="0">
                      <a:pos x="T4" y="T5"/>
                    </a:cxn>
                    <a:cxn ang="0">
                      <a:pos x="T6" y="T7"/>
                    </a:cxn>
                    <a:cxn ang="0">
                      <a:pos x="T8" y="T9"/>
                    </a:cxn>
                  </a:cxnLst>
                  <a:rect l="0" t="0" r="r" b="b"/>
                  <a:pathLst>
                    <a:path w="18" h="18">
                      <a:moveTo>
                        <a:pt x="15" y="8"/>
                      </a:moveTo>
                      <a:cubicBezTo>
                        <a:pt x="18" y="14"/>
                        <a:pt x="16" y="18"/>
                        <a:pt x="12" y="16"/>
                      </a:cubicBezTo>
                      <a:cubicBezTo>
                        <a:pt x="5" y="14"/>
                        <a:pt x="0" y="3"/>
                        <a:pt x="5" y="1"/>
                      </a:cubicBezTo>
                      <a:cubicBezTo>
                        <a:pt x="5" y="1"/>
                        <a:pt x="5" y="1"/>
                        <a:pt x="5" y="1"/>
                      </a:cubicBezTo>
                      <a:cubicBezTo>
                        <a:pt x="9" y="0"/>
                        <a:pt x="14"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1" name="Freeform 766">
                  <a:extLst>
                    <a:ext uri="{FF2B5EF4-FFF2-40B4-BE49-F238E27FC236}">
                      <a16:creationId xmlns:a16="http://schemas.microsoft.com/office/drawing/2014/main" id="{FA3ACDD9-091D-4BF9-9275-755780A4B602}"/>
                    </a:ext>
                  </a:extLst>
                </p:cNvPr>
                <p:cNvSpPr>
                  <a:spLocks/>
                </p:cNvSpPr>
                <p:nvPr/>
              </p:nvSpPr>
              <p:spPr bwMode="auto">
                <a:xfrm>
                  <a:off x="4883" y="1597"/>
                  <a:ext cx="25" cy="22"/>
                </a:xfrm>
                <a:custGeom>
                  <a:avLst/>
                  <a:gdLst>
                    <a:gd name="T0" fmla="*/ 14 w 17"/>
                    <a:gd name="T1" fmla="*/ 7 h 15"/>
                    <a:gd name="T2" fmla="*/ 13 w 17"/>
                    <a:gd name="T3" fmla="*/ 14 h 15"/>
                    <a:gd name="T4" fmla="*/ 3 w 17"/>
                    <a:gd name="T5" fmla="*/ 1 h 15"/>
                    <a:gd name="T6" fmla="*/ 4 w 17"/>
                    <a:gd name="T7" fmla="*/ 0 h 15"/>
                    <a:gd name="T8" fmla="*/ 14 w 17"/>
                    <a:gd name="T9" fmla="*/ 7 h 15"/>
                  </a:gdLst>
                  <a:ahLst/>
                  <a:cxnLst>
                    <a:cxn ang="0">
                      <a:pos x="T0" y="T1"/>
                    </a:cxn>
                    <a:cxn ang="0">
                      <a:pos x="T2" y="T3"/>
                    </a:cxn>
                    <a:cxn ang="0">
                      <a:pos x="T4" y="T5"/>
                    </a:cxn>
                    <a:cxn ang="0">
                      <a:pos x="T6" y="T7"/>
                    </a:cxn>
                    <a:cxn ang="0">
                      <a:pos x="T8" y="T9"/>
                    </a:cxn>
                  </a:cxnLst>
                  <a:rect l="0" t="0" r="r" b="b"/>
                  <a:pathLst>
                    <a:path w="17" h="15">
                      <a:moveTo>
                        <a:pt x="14" y="7"/>
                      </a:moveTo>
                      <a:cubicBezTo>
                        <a:pt x="17" y="11"/>
                        <a:pt x="17" y="15"/>
                        <a:pt x="13" y="14"/>
                      </a:cubicBezTo>
                      <a:cubicBezTo>
                        <a:pt x="7" y="13"/>
                        <a:pt x="0" y="3"/>
                        <a:pt x="3" y="1"/>
                      </a:cubicBezTo>
                      <a:cubicBezTo>
                        <a:pt x="3" y="1"/>
                        <a:pt x="4" y="0"/>
                        <a:pt x="4" y="0"/>
                      </a:cubicBezTo>
                      <a:cubicBezTo>
                        <a:pt x="7" y="0"/>
                        <a:pt x="12"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2" name="Freeform 767">
                  <a:extLst>
                    <a:ext uri="{FF2B5EF4-FFF2-40B4-BE49-F238E27FC236}">
                      <a16:creationId xmlns:a16="http://schemas.microsoft.com/office/drawing/2014/main" id="{D7CBEB27-36B5-47C0-BDD7-A5851654AD8C}"/>
                    </a:ext>
                  </a:extLst>
                </p:cNvPr>
                <p:cNvSpPr>
                  <a:spLocks/>
                </p:cNvSpPr>
                <p:nvPr/>
              </p:nvSpPr>
              <p:spPr bwMode="auto">
                <a:xfrm>
                  <a:off x="4913" y="1638"/>
                  <a:ext cx="25" cy="21"/>
                </a:xfrm>
                <a:custGeom>
                  <a:avLst/>
                  <a:gdLst>
                    <a:gd name="T0" fmla="*/ 14 w 17"/>
                    <a:gd name="T1" fmla="*/ 7 h 15"/>
                    <a:gd name="T2" fmla="*/ 12 w 17"/>
                    <a:gd name="T3" fmla="*/ 15 h 15"/>
                    <a:gd name="T4" fmla="*/ 3 w 17"/>
                    <a:gd name="T5" fmla="*/ 1 h 15"/>
                    <a:gd name="T6" fmla="*/ 4 w 17"/>
                    <a:gd name="T7" fmla="*/ 0 h 15"/>
                    <a:gd name="T8" fmla="*/ 14 w 17"/>
                    <a:gd name="T9" fmla="*/ 7 h 15"/>
                  </a:gdLst>
                  <a:ahLst/>
                  <a:cxnLst>
                    <a:cxn ang="0">
                      <a:pos x="T0" y="T1"/>
                    </a:cxn>
                    <a:cxn ang="0">
                      <a:pos x="T2" y="T3"/>
                    </a:cxn>
                    <a:cxn ang="0">
                      <a:pos x="T4" y="T5"/>
                    </a:cxn>
                    <a:cxn ang="0">
                      <a:pos x="T6" y="T7"/>
                    </a:cxn>
                    <a:cxn ang="0">
                      <a:pos x="T8" y="T9"/>
                    </a:cxn>
                  </a:cxnLst>
                  <a:rect l="0" t="0" r="r" b="b"/>
                  <a:pathLst>
                    <a:path w="17" h="15">
                      <a:moveTo>
                        <a:pt x="14" y="7"/>
                      </a:moveTo>
                      <a:cubicBezTo>
                        <a:pt x="17" y="12"/>
                        <a:pt x="16" y="15"/>
                        <a:pt x="12" y="15"/>
                      </a:cubicBezTo>
                      <a:cubicBezTo>
                        <a:pt x="7" y="13"/>
                        <a:pt x="0" y="3"/>
                        <a:pt x="3" y="1"/>
                      </a:cubicBezTo>
                      <a:cubicBezTo>
                        <a:pt x="3" y="0"/>
                        <a:pt x="4" y="0"/>
                        <a:pt x="4" y="0"/>
                      </a:cubicBezTo>
                      <a:cubicBezTo>
                        <a:pt x="8" y="0"/>
                        <a:pt x="12"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3" name="Freeform 768">
                  <a:extLst>
                    <a:ext uri="{FF2B5EF4-FFF2-40B4-BE49-F238E27FC236}">
                      <a16:creationId xmlns:a16="http://schemas.microsoft.com/office/drawing/2014/main" id="{0BBC04B5-2EA3-4D6D-AB12-909DB4D8E289}"/>
                    </a:ext>
                  </a:extLst>
                </p:cNvPr>
                <p:cNvSpPr>
                  <a:spLocks/>
                </p:cNvSpPr>
                <p:nvPr/>
              </p:nvSpPr>
              <p:spPr bwMode="auto">
                <a:xfrm>
                  <a:off x="5030" y="1790"/>
                  <a:ext cx="25" cy="27"/>
                </a:xfrm>
                <a:custGeom>
                  <a:avLst/>
                  <a:gdLst>
                    <a:gd name="T0" fmla="*/ 14 w 17"/>
                    <a:gd name="T1" fmla="*/ 9 h 19"/>
                    <a:gd name="T2" fmla="*/ 10 w 17"/>
                    <a:gd name="T3" fmla="*/ 17 h 19"/>
                    <a:gd name="T4" fmla="*/ 4 w 17"/>
                    <a:gd name="T5" fmla="*/ 1 h 19"/>
                    <a:gd name="T6" fmla="*/ 5 w 17"/>
                    <a:gd name="T7" fmla="*/ 1 h 19"/>
                    <a:gd name="T8" fmla="*/ 14 w 17"/>
                    <a:gd name="T9" fmla="*/ 9 h 19"/>
                  </a:gdLst>
                  <a:ahLst/>
                  <a:cxnLst>
                    <a:cxn ang="0">
                      <a:pos x="T0" y="T1"/>
                    </a:cxn>
                    <a:cxn ang="0">
                      <a:pos x="T2" y="T3"/>
                    </a:cxn>
                    <a:cxn ang="0">
                      <a:pos x="T4" y="T5"/>
                    </a:cxn>
                    <a:cxn ang="0">
                      <a:pos x="T6" y="T7"/>
                    </a:cxn>
                    <a:cxn ang="0">
                      <a:pos x="T8" y="T9"/>
                    </a:cxn>
                  </a:cxnLst>
                  <a:rect l="0" t="0" r="r" b="b"/>
                  <a:pathLst>
                    <a:path w="17" h="19">
                      <a:moveTo>
                        <a:pt x="14" y="9"/>
                      </a:moveTo>
                      <a:cubicBezTo>
                        <a:pt x="17" y="15"/>
                        <a:pt x="14" y="19"/>
                        <a:pt x="10" y="17"/>
                      </a:cubicBezTo>
                      <a:cubicBezTo>
                        <a:pt x="3" y="14"/>
                        <a:pt x="0" y="3"/>
                        <a:pt x="4" y="1"/>
                      </a:cubicBezTo>
                      <a:cubicBezTo>
                        <a:pt x="4" y="1"/>
                        <a:pt x="5" y="1"/>
                        <a:pt x="5" y="1"/>
                      </a:cubicBezTo>
                      <a:cubicBezTo>
                        <a:pt x="9" y="0"/>
                        <a:pt x="13" y="5"/>
                        <a:pt x="1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4" name="Freeform 769">
                  <a:extLst>
                    <a:ext uri="{FF2B5EF4-FFF2-40B4-BE49-F238E27FC236}">
                      <a16:creationId xmlns:a16="http://schemas.microsoft.com/office/drawing/2014/main" id="{99022276-489B-4CD2-AD52-D4A265E93F0A}"/>
                    </a:ext>
                  </a:extLst>
                </p:cNvPr>
                <p:cNvSpPr>
                  <a:spLocks/>
                </p:cNvSpPr>
                <p:nvPr/>
              </p:nvSpPr>
              <p:spPr bwMode="auto">
                <a:xfrm>
                  <a:off x="5052" y="1839"/>
                  <a:ext cx="25" cy="29"/>
                </a:xfrm>
                <a:custGeom>
                  <a:avLst/>
                  <a:gdLst>
                    <a:gd name="T0" fmla="*/ 15 w 17"/>
                    <a:gd name="T1" fmla="*/ 9 h 20"/>
                    <a:gd name="T2" fmla="*/ 10 w 17"/>
                    <a:gd name="T3" fmla="*/ 18 h 20"/>
                    <a:gd name="T4" fmla="*/ 5 w 17"/>
                    <a:gd name="T5" fmla="*/ 1 h 20"/>
                    <a:gd name="T6" fmla="*/ 5 w 17"/>
                    <a:gd name="T7" fmla="*/ 1 h 20"/>
                    <a:gd name="T8" fmla="*/ 15 w 17"/>
                    <a:gd name="T9" fmla="*/ 9 h 20"/>
                  </a:gdLst>
                  <a:ahLst/>
                  <a:cxnLst>
                    <a:cxn ang="0">
                      <a:pos x="T0" y="T1"/>
                    </a:cxn>
                    <a:cxn ang="0">
                      <a:pos x="T2" y="T3"/>
                    </a:cxn>
                    <a:cxn ang="0">
                      <a:pos x="T4" y="T5"/>
                    </a:cxn>
                    <a:cxn ang="0">
                      <a:pos x="T6" y="T7"/>
                    </a:cxn>
                    <a:cxn ang="0">
                      <a:pos x="T8" y="T9"/>
                    </a:cxn>
                  </a:cxnLst>
                  <a:rect l="0" t="0" r="r" b="b"/>
                  <a:pathLst>
                    <a:path w="17" h="20">
                      <a:moveTo>
                        <a:pt x="15" y="9"/>
                      </a:moveTo>
                      <a:cubicBezTo>
                        <a:pt x="17" y="15"/>
                        <a:pt x="14" y="20"/>
                        <a:pt x="10" y="18"/>
                      </a:cubicBezTo>
                      <a:cubicBezTo>
                        <a:pt x="3" y="15"/>
                        <a:pt x="0" y="3"/>
                        <a:pt x="5" y="1"/>
                      </a:cubicBezTo>
                      <a:cubicBezTo>
                        <a:pt x="5" y="1"/>
                        <a:pt x="5" y="1"/>
                        <a:pt x="5" y="1"/>
                      </a:cubicBezTo>
                      <a:cubicBezTo>
                        <a:pt x="10" y="0"/>
                        <a:pt x="13" y="5"/>
                        <a:pt x="1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5" name="Freeform 770">
                  <a:extLst>
                    <a:ext uri="{FF2B5EF4-FFF2-40B4-BE49-F238E27FC236}">
                      <a16:creationId xmlns:a16="http://schemas.microsoft.com/office/drawing/2014/main" id="{892C856E-A1C7-4590-A2F9-F9B68F72E746}"/>
                    </a:ext>
                  </a:extLst>
                </p:cNvPr>
                <p:cNvSpPr>
                  <a:spLocks/>
                </p:cNvSpPr>
                <p:nvPr/>
              </p:nvSpPr>
              <p:spPr bwMode="auto">
                <a:xfrm>
                  <a:off x="4978" y="1697"/>
                  <a:ext cx="25" cy="25"/>
                </a:xfrm>
                <a:custGeom>
                  <a:avLst/>
                  <a:gdLst>
                    <a:gd name="T0" fmla="*/ 15 w 17"/>
                    <a:gd name="T1" fmla="*/ 8 h 17"/>
                    <a:gd name="T2" fmla="*/ 12 w 17"/>
                    <a:gd name="T3" fmla="*/ 16 h 17"/>
                    <a:gd name="T4" fmla="*/ 4 w 17"/>
                    <a:gd name="T5" fmla="*/ 1 h 17"/>
                    <a:gd name="T6" fmla="*/ 5 w 17"/>
                    <a:gd name="T7" fmla="*/ 0 h 17"/>
                    <a:gd name="T8" fmla="*/ 15 w 17"/>
                    <a:gd name="T9" fmla="*/ 8 h 17"/>
                  </a:gdLst>
                  <a:ahLst/>
                  <a:cxnLst>
                    <a:cxn ang="0">
                      <a:pos x="T0" y="T1"/>
                    </a:cxn>
                    <a:cxn ang="0">
                      <a:pos x="T2" y="T3"/>
                    </a:cxn>
                    <a:cxn ang="0">
                      <a:pos x="T4" y="T5"/>
                    </a:cxn>
                    <a:cxn ang="0">
                      <a:pos x="T6" y="T7"/>
                    </a:cxn>
                    <a:cxn ang="0">
                      <a:pos x="T8" y="T9"/>
                    </a:cxn>
                  </a:cxnLst>
                  <a:rect l="0" t="0" r="r" b="b"/>
                  <a:pathLst>
                    <a:path w="17" h="17">
                      <a:moveTo>
                        <a:pt x="15" y="8"/>
                      </a:moveTo>
                      <a:cubicBezTo>
                        <a:pt x="17" y="13"/>
                        <a:pt x="16" y="17"/>
                        <a:pt x="12" y="16"/>
                      </a:cubicBezTo>
                      <a:cubicBezTo>
                        <a:pt x="6" y="14"/>
                        <a:pt x="0" y="2"/>
                        <a:pt x="4" y="1"/>
                      </a:cubicBezTo>
                      <a:cubicBezTo>
                        <a:pt x="4" y="0"/>
                        <a:pt x="5" y="0"/>
                        <a:pt x="5" y="0"/>
                      </a:cubicBezTo>
                      <a:cubicBezTo>
                        <a:pt x="8" y="0"/>
                        <a:pt x="13" y="4"/>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6" name="Freeform 771">
                  <a:extLst>
                    <a:ext uri="{FF2B5EF4-FFF2-40B4-BE49-F238E27FC236}">
                      <a16:creationId xmlns:a16="http://schemas.microsoft.com/office/drawing/2014/main" id="{401FF573-9E1D-436F-AF35-9ECFE2B17D23}"/>
                    </a:ext>
                  </a:extLst>
                </p:cNvPr>
                <p:cNvSpPr>
                  <a:spLocks/>
                </p:cNvSpPr>
                <p:nvPr/>
              </p:nvSpPr>
              <p:spPr bwMode="auto">
                <a:xfrm>
                  <a:off x="5004" y="1742"/>
                  <a:ext cx="26" cy="26"/>
                </a:xfrm>
                <a:custGeom>
                  <a:avLst/>
                  <a:gdLst>
                    <a:gd name="T0" fmla="*/ 15 w 18"/>
                    <a:gd name="T1" fmla="*/ 9 h 18"/>
                    <a:gd name="T2" fmla="*/ 12 w 18"/>
                    <a:gd name="T3" fmla="*/ 17 h 18"/>
                    <a:gd name="T4" fmla="*/ 5 w 18"/>
                    <a:gd name="T5" fmla="*/ 1 h 18"/>
                    <a:gd name="T6" fmla="*/ 5 w 18"/>
                    <a:gd name="T7" fmla="*/ 1 h 18"/>
                    <a:gd name="T8" fmla="*/ 15 w 18"/>
                    <a:gd name="T9" fmla="*/ 9 h 18"/>
                  </a:gdLst>
                  <a:ahLst/>
                  <a:cxnLst>
                    <a:cxn ang="0">
                      <a:pos x="T0" y="T1"/>
                    </a:cxn>
                    <a:cxn ang="0">
                      <a:pos x="T2" y="T3"/>
                    </a:cxn>
                    <a:cxn ang="0">
                      <a:pos x="T4" y="T5"/>
                    </a:cxn>
                    <a:cxn ang="0">
                      <a:pos x="T6" y="T7"/>
                    </a:cxn>
                    <a:cxn ang="0">
                      <a:pos x="T8" y="T9"/>
                    </a:cxn>
                  </a:cxnLst>
                  <a:rect l="0" t="0" r="r" b="b"/>
                  <a:pathLst>
                    <a:path w="18" h="18">
                      <a:moveTo>
                        <a:pt x="15" y="9"/>
                      </a:moveTo>
                      <a:cubicBezTo>
                        <a:pt x="18" y="14"/>
                        <a:pt x="16" y="18"/>
                        <a:pt x="12" y="17"/>
                      </a:cubicBezTo>
                      <a:cubicBezTo>
                        <a:pt x="5" y="15"/>
                        <a:pt x="0" y="3"/>
                        <a:pt x="5" y="1"/>
                      </a:cubicBezTo>
                      <a:cubicBezTo>
                        <a:pt x="5" y="1"/>
                        <a:pt x="5" y="1"/>
                        <a:pt x="5" y="1"/>
                      </a:cubicBezTo>
                      <a:cubicBezTo>
                        <a:pt x="9" y="0"/>
                        <a:pt x="13" y="5"/>
                        <a:pt x="1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7" name="Freeform 772">
                  <a:extLst>
                    <a:ext uri="{FF2B5EF4-FFF2-40B4-BE49-F238E27FC236}">
                      <a16:creationId xmlns:a16="http://schemas.microsoft.com/office/drawing/2014/main" id="{1967C929-1ED8-4750-ACDE-DA3784EA5422}"/>
                    </a:ext>
                  </a:extLst>
                </p:cNvPr>
                <p:cNvSpPr>
                  <a:spLocks/>
                </p:cNvSpPr>
                <p:nvPr/>
              </p:nvSpPr>
              <p:spPr bwMode="auto">
                <a:xfrm>
                  <a:off x="4919" y="1612"/>
                  <a:ext cx="25" cy="21"/>
                </a:xfrm>
                <a:custGeom>
                  <a:avLst/>
                  <a:gdLst>
                    <a:gd name="T0" fmla="*/ 14 w 17"/>
                    <a:gd name="T1" fmla="*/ 7 h 15"/>
                    <a:gd name="T2" fmla="*/ 13 w 17"/>
                    <a:gd name="T3" fmla="*/ 15 h 15"/>
                    <a:gd name="T4" fmla="*/ 3 w 17"/>
                    <a:gd name="T5" fmla="*/ 1 h 15"/>
                    <a:gd name="T6" fmla="*/ 4 w 17"/>
                    <a:gd name="T7" fmla="*/ 1 h 15"/>
                    <a:gd name="T8" fmla="*/ 14 w 17"/>
                    <a:gd name="T9" fmla="*/ 7 h 15"/>
                  </a:gdLst>
                  <a:ahLst/>
                  <a:cxnLst>
                    <a:cxn ang="0">
                      <a:pos x="T0" y="T1"/>
                    </a:cxn>
                    <a:cxn ang="0">
                      <a:pos x="T2" y="T3"/>
                    </a:cxn>
                    <a:cxn ang="0">
                      <a:pos x="T4" y="T5"/>
                    </a:cxn>
                    <a:cxn ang="0">
                      <a:pos x="T6" y="T7"/>
                    </a:cxn>
                    <a:cxn ang="0">
                      <a:pos x="T8" y="T9"/>
                    </a:cxn>
                  </a:cxnLst>
                  <a:rect l="0" t="0" r="r" b="b"/>
                  <a:pathLst>
                    <a:path w="17" h="15">
                      <a:moveTo>
                        <a:pt x="14" y="7"/>
                      </a:moveTo>
                      <a:cubicBezTo>
                        <a:pt x="17" y="12"/>
                        <a:pt x="17" y="15"/>
                        <a:pt x="13" y="15"/>
                      </a:cubicBezTo>
                      <a:cubicBezTo>
                        <a:pt x="8" y="14"/>
                        <a:pt x="0" y="4"/>
                        <a:pt x="3" y="1"/>
                      </a:cubicBezTo>
                      <a:cubicBezTo>
                        <a:pt x="3" y="1"/>
                        <a:pt x="4" y="1"/>
                        <a:pt x="4" y="1"/>
                      </a:cubicBezTo>
                      <a:cubicBezTo>
                        <a:pt x="7" y="0"/>
                        <a:pt x="12"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8" name="Freeform 773">
                  <a:extLst>
                    <a:ext uri="{FF2B5EF4-FFF2-40B4-BE49-F238E27FC236}">
                      <a16:creationId xmlns:a16="http://schemas.microsoft.com/office/drawing/2014/main" id="{2CE9CA56-C40A-4CB7-B9DA-632DEBF40BCC}"/>
                    </a:ext>
                  </a:extLst>
                </p:cNvPr>
                <p:cNvSpPr>
                  <a:spLocks/>
                </p:cNvSpPr>
                <p:nvPr/>
              </p:nvSpPr>
              <p:spPr bwMode="auto">
                <a:xfrm>
                  <a:off x="4949" y="1654"/>
                  <a:ext cx="25" cy="23"/>
                </a:xfrm>
                <a:custGeom>
                  <a:avLst/>
                  <a:gdLst>
                    <a:gd name="T0" fmla="*/ 14 w 17"/>
                    <a:gd name="T1" fmla="*/ 7 h 16"/>
                    <a:gd name="T2" fmla="*/ 13 w 17"/>
                    <a:gd name="T3" fmla="*/ 15 h 16"/>
                    <a:gd name="T4" fmla="*/ 4 w 17"/>
                    <a:gd name="T5" fmla="*/ 1 h 16"/>
                    <a:gd name="T6" fmla="*/ 4 w 17"/>
                    <a:gd name="T7" fmla="*/ 0 h 16"/>
                    <a:gd name="T8" fmla="*/ 14 w 17"/>
                    <a:gd name="T9" fmla="*/ 7 h 16"/>
                  </a:gdLst>
                  <a:ahLst/>
                  <a:cxnLst>
                    <a:cxn ang="0">
                      <a:pos x="T0" y="T1"/>
                    </a:cxn>
                    <a:cxn ang="0">
                      <a:pos x="T2" y="T3"/>
                    </a:cxn>
                    <a:cxn ang="0">
                      <a:pos x="T4" y="T5"/>
                    </a:cxn>
                    <a:cxn ang="0">
                      <a:pos x="T6" y="T7"/>
                    </a:cxn>
                    <a:cxn ang="0">
                      <a:pos x="T8" y="T9"/>
                    </a:cxn>
                  </a:cxnLst>
                  <a:rect l="0" t="0" r="r" b="b"/>
                  <a:pathLst>
                    <a:path w="17" h="16">
                      <a:moveTo>
                        <a:pt x="14" y="7"/>
                      </a:moveTo>
                      <a:cubicBezTo>
                        <a:pt x="17" y="12"/>
                        <a:pt x="17" y="16"/>
                        <a:pt x="13" y="15"/>
                      </a:cubicBezTo>
                      <a:cubicBezTo>
                        <a:pt x="7" y="14"/>
                        <a:pt x="0" y="3"/>
                        <a:pt x="4" y="1"/>
                      </a:cubicBezTo>
                      <a:cubicBezTo>
                        <a:pt x="4" y="1"/>
                        <a:pt x="4" y="0"/>
                        <a:pt x="4" y="0"/>
                      </a:cubicBezTo>
                      <a:cubicBezTo>
                        <a:pt x="8" y="0"/>
                        <a:pt x="12"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9" name="Freeform 774">
                  <a:extLst>
                    <a:ext uri="{FF2B5EF4-FFF2-40B4-BE49-F238E27FC236}">
                      <a16:creationId xmlns:a16="http://schemas.microsoft.com/office/drawing/2014/main" id="{42527F70-1A03-452E-93AF-74138697309C}"/>
                    </a:ext>
                  </a:extLst>
                </p:cNvPr>
                <p:cNvSpPr>
                  <a:spLocks/>
                </p:cNvSpPr>
                <p:nvPr/>
              </p:nvSpPr>
              <p:spPr bwMode="auto">
                <a:xfrm>
                  <a:off x="5039" y="1761"/>
                  <a:ext cx="25" cy="26"/>
                </a:xfrm>
                <a:custGeom>
                  <a:avLst/>
                  <a:gdLst>
                    <a:gd name="T0" fmla="*/ 14 w 17"/>
                    <a:gd name="T1" fmla="*/ 8 h 18"/>
                    <a:gd name="T2" fmla="*/ 11 w 17"/>
                    <a:gd name="T3" fmla="*/ 17 h 18"/>
                    <a:gd name="T4" fmla="*/ 4 w 17"/>
                    <a:gd name="T5" fmla="*/ 1 h 18"/>
                    <a:gd name="T6" fmla="*/ 5 w 17"/>
                    <a:gd name="T7" fmla="*/ 1 h 18"/>
                    <a:gd name="T8" fmla="*/ 14 w 17"/>
                    <a:gd name="T9" fmla="*/ 8 h 18"/>
                  </a:gdLst>
                  <a:ahLst/>
                  <a:cxnLst>
                    <a:cxn ang="0">
                      <a:pos x="T0" y="T1"/>
                    </a:cxn>
                    <a:cxn ang="0">
                      <a:pos x="T2" y="T3"/>
                    </a:cxn>
                    <a:cxn ang="0">
                      <a:pos x="T4" y="T5"/>
                    </a:cxn>
                    <a:cxn ang="0">
                      <a:pos x="T6" y="T7"/>
                    </a:cxn>
                    <a:cxn ang="0">
                      <a:pos x="T8" y="T9"/>
                    </a:cxn>
                  </a:cxnLst>
                  <a:rect l="0" t="0" r="r" b="b"/>
                  <a:pathLst>
                    <a:path w="17" h="18">
                      <a:moveTo>
                        <a:pt x="14" y="8"/>
                      </a:moveTo>
                      <a:cubicBezTo>
                        <a:pt x="17" y="14"/>
                        <a:pt x="15" y="18"/>
                        <a:pt x="11" y="17"/>
                      </a:cubicBezTo>
                      <a:cubicBezTo>
                        <a:pt x="5" y="15"/>
                        <a:pt x="0" y="3"/>
                        <a:pt x="4" y="1"/>
                      </a:cubicBezTo>
                      <a:cubicBezTo>
                        <a:pt x="5" y="1"/>
                        <a:pt x="5" y="1"/>
                        <a:pt x="5" y="1"/>
                      </a:cubicBezTo>
                      <a:cubicBezTo>
                        <a:pt x="9" y="0"/>
                        <a:pt x="13" y="5"/>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0" name="Freeform 775">
                  <a:extLst>
                    <a:ext uri="{FF2B5EF4-FFF2-40B4-BE49-F238E27FC236}">
                      <a16:creationId xmlns:a16="http://schemas.microsoft.com/office/drawing/2014/main" id="{A684966A-F0BA-4B17-94C2-87252B5E625B}"/>
                    </a:ext>
                  </a:extLst>
                </p:cNvPr>
                <p:cNvSpPr>
                  <a:spLocks/>
                </p:cNvSpPr>
                <p:nvPr/>
              </p:nvSpPr>
              <p:spPr bwMode="auto">
                <a:xfrm>
                  <a:off x="5064" y="1809"/>
                  <a:ext cx="24" cy="29"/>
                </a:xfrm>
                <a:custGeom>
                  <a:avLst/>
                  <a:gdLst>
                    <a:gd name="T0" fmla="*/ 14 w 17"/>
                    <a:gd name="T1" fmla="*/ 9 h 20"/>
                    <a:gd name="T2" fmla="*/ 10 w 17"/>
                    <a:gd name="T3" fmla="*/ 17 h 20"/>
                    <a:gd name="T4" fmla="*/ 5 w 17"/>
                    <a:gd name="T5" fmla="*/ 1 h 20"/>
                    <a:gd name="T6" fmla="*/ 5 w 17"/>
                    <a:gd name="T7" fmla="*/ 1 h 20"/>
                    <a:gd name="T8" fmla="*/ 14 w 17"/>
                    <a:gd name="T9" fmla="*/ 9 h 20"/>
                  </a:gdLst>
                  <a:ahLst/>
                  <a:cxnLst>
                    <a:cxn ang="0">
                      <a:pos x="T0" y="T1"/>
                    </a:cxn>
                    <a:cxn ang="0">
                      <a:pos x="T2" y="T3"/>
                    </a:cxn>
                    <a:cxn ang="0">
                      <a:pos x="T4" y="T5"/>
                    </a:cxn>
                    <a:cxn ang="0">
                      <a:pos x="T6" y="T7"/>
                    </a:cxn>
                    <a:cxn ang="0">
                      <a:pos x="T8" y="T9"/>
                    </a:cxn>
                  </a:cxnLst>
                  <a:rect l="0" t="0" r="r" b="b"/>
                  <a:pathLst>
                    <a:path w="17" h="20">
                      <a:moveTo>
                        <a:pt x="14" y="9"/>
                      </a:moveTo>
                      <a:cubicBezTo>
                        <a:pt x="17" y="15"/>
                        <a:pt x="14" y="20"/>
                        <a:pt x="10" y="17"/>
                      </a:cubicBezTo>
                      <a:cubicBezTo>
                        <a:pt x="4" y="15"/>
                        <a:pt x="0" y="3"/>
                        <a:pt x="5" y="1"/>
                      </a:cubicBezTo>
                      <a:cubicBezTo>
                        <a:pt x="5" y="1"/>
                        <a:pt x="5" y="1"/>
                        <a:pt x="5" y="1"/>
                      </a:cubicBezTo>
                      <a:cubicBezTo>
                        <a:pt x="9" y="0"/>
                        <a:pt x="13" y="5"/>
                        <a:pt x="1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1" name="Freeform 776">
                  <a:extLst>
                    <a:ext uri="{FF2B5EF4-FFF2-40B4-BE49-F238E27FC236}">
                      <a16:creationId xmlns:a16="http://schemas.microsoft.com/office/drawing/2014/main" id="{88239517-5381-42CB-8EBD-BE7FA6759953}"/>
                    </a:ext>
                  </a:extLst>
                </p:cNvPr>
                <p:cNvSpPr>
                  <a:spLocks/>
                </p:cNvSpPr>
                <p:nvPr/>
              </p:nvSpPr>
              <p:spPr bwMode="auto">
                <a:xfrm>
                  <a:off x="4984" y="1669"/>
                  <a:ext cx="25" cy="25"/>
                </a:xfrm>
                <a:custGeom>
                  <a:avLst/>
                  <a:gdLst>
                    <a:gd name="T0" fmla="*/ 14 w 17"/>
                    <a:gd name="T1" fmla="*/ 8 h 17"/>
                    <a:gd name="T2" fmla="*/ 13 w 17"/>
                    <a:gd name="T3" fmla="*/ 16 h 17"/>
                    <a:gd name="T4" fmla="*/ 3 w 17"/>
                    <a:gd name="T5" fmla="*/ 1 h 17"/>
                    <a:gd name="T6" fmla="*/ 4 w 17"/>
                    <a:gd name="T7" fmla="*/ 1 h 17"/>
                    <a:gd name="T8" fmla="*/ 14 w 17"/>
                    <a:gd name="T9" fmla="*/ 8 h 17"/>
                  </a:gdLst>
                  <a:ahLst/>
                  <a:cxnLst>
                    <a:cxn ang="0">
                      <a:pos x="T0" y="T1"/>
                    </a:cxn>
                    <a:cxn ang="0">
                      <a:pos x="T2" y="T3"/>
                    </a:cxn>
                    <a:cxn ang="0">
                      <a:pos x="T4" y="T5"/>
                    </a:cxn>
                    <a:cxn ang="0">
                      <a:pos x="T6" y="T7"/>
                    </a:cxn>
                    <a:cxn ang="0">
                      <a:pos x="T8" y="T9"/>
                    </a:cxn>
                  </a:cxnLst>
                  <a:rect l="0" t="0" r="r" b="b"/>
                  <a:pathLst>
                    <a:path w="17" h="17">
                      <a:moveTo>
                        <a:pt x="14" y="8"/>
                      </a:moveTo>
                      <a:cubicBezTo>
                        <a:pt x="17" y="13"/>
                        <a:pt x="16" y="17"/>
                        <a:pt x="13" y="16"/>
                      </a:cubicBezTo>
                      <a:cubicBezTo>
                        <a:pt x="7" y="15"/>
                        <a:pt x="0" y="4"/>
                        <a:pt x="3" y="1"/>
                      </a:cubicBezTo>
                      <a:cubicBezTo>
                        <a:pt x="3" y="1"/>
                        <a:pt x="4" y="1"/>
                        <a:pt x="4" y="1"/>
                      </a:cubicBezTo>
                      <a:cubicBezTo>
                        <a:pt x="7" y="0"/>
                        <a:pt x="12" y="5"/>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2" name="Freeform 777">
                  <a:extLst>
                    <a:ext uri="{FF2B5EF4-FFF2-40B4-BE49-F238E27FC236}">
                      <a16:creationId xmlns:a16="http://schemas.microsoft.com/office/drawing/2014/main" id="{2C0556EA-5B9E-4E0E-97A4-AF34FD470B5F}"/>
                    </a:ext>
                  </a:extLst>
                </p:cNvPr>
                <p:cNvSpPr>
                  <a:spLocks/>
                </p:cNvSpPr>
                <p:nvPr/>
              </p:nvSpPr>
              <p:spPr bwMode="auto">
                <a:xfrm>
                  <a:off x="5013" y="1714"/>
                  <a:ext cx="25" cy="25"/>
                </a:xfrm>
                <a:custGeom>
                  <a:avLst/>
                  <a:gdLst>
                    <a:gd name="T0" fmla="*/ 14 w 17"/>
                    <a:gd name="T1" fmla="*/ 8 h 17"/>
                    <a:gd name="T2" fmla="*/ 11 w 17"/>
                    <a:gd name="T3" fmla="*/ 16 h 17"/>
                    <a:gd name="T4" fmla="*/ 4 w 17"/>
                    <a:gd name="T5" fmla="*/ 1 h 17"/>
                    <a:gd name="T6" fmla="*/ 4 w 17"/>
                    <a:gd name="T7" fmla="*/ 1 h 17"/>
                    <a:gd name="T8" fmla="*/ 14 w 17"/>
                    <a:gd name="T9" fmla="*/ 8 h 17"/>
                  </a:gdLst>
                  <a:ahLst/>
                  <a:cxnLst>
                    <a:cxn ang="0">
                      <a:pos x="T0" y="T1"/>
                    </a:cxn>
                    <a:cxn ang="0">
                      <a:pos x="T2" y="T3"/>
                    </a:cxn>
                    <a:cxn ang="0">
                      <a:pos x="T4" y="T5"/>
                    </a:cxn>
                    <a:cxn ang="0">
                      <a:pos x="T6" y="T7"/>
                    </a:cxn>
                    <a:cxn ang="0">
                      <a:pos x="T8" y="T9"/>
                    </a:cxn>
                  </a:cxnLst>
                  <a:rect l="0" t="0" r="r" b="b"/>
                  <a:pathLst>
                    <a:path w="17" h="17">
                      <a:moveTo>
                        <a:pt x="14" y="8"/>
                      </a:moveTo>
                      <a:cubicBezTo>
                        <a:pt x="17" y="13"/>
                        <a:pt x="16" y="17"/>
                        <a:pt x="11" y="16"/>
                      </a:cubicBezTo>
                      <a:cubicBezTo>
                        <a:pt x="5" y="14"/>
                        <a:pt x="0" y="3"/>
                        <a:pt x="4" y="1"/>
                      </a:cubicBezTo>
                      <a:cubicBezTo>
                        <a:pt x="4" y="1"/>
                        <a:pt x="4" y="1"/>
                        <a:pt x="4" y="1"/>
                      </a:cubicBezTo>
                      <a:cubicBezTo>
                        <a:pt x="8" y="0"/>
                        <a:pt x="12" y="4"/>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3" name="Freeform 778">
                  <a:extLst>
                    <a:ext uri="{FF2B5EF4-FFF2-40B4-BE49-F238E27FC236}">
                      <a16:creationId xmlns:a16="http://schemas.microsoft.com/office/drawing/2014/main" id="{10F97AB4-B910-4D2B-8FAB-3041534F83E0}"/>
                    </a:ext>
                  </a:extLst>
                </p:cNvPr>
                <p:cNvSpPr>
                  <a:spLocks/>
                </p:cNvSpPr>
                <p:nvPr/>
              </p:nvSpPr>
              <p:spPr bwMode="auto">
                <a:xfrm>
                  <a:off x="4921" y="1588"/>
                  <a:ext cx="24" cy="21"/>
                </a:xfrm>
                <a:custGeom>
                  <a:avLst/>
                  <a:gdLst>
                    <a:gd name="T0" fmla="*/ 13 w 17"/>
                    <a:gd name="T1" fmla="*/ 7 h 14"/>
                    <a:gd name="T2" fmla="*/ 14 w 17"/>
                    <a:gd name="T3" fmla="*/ 14 h 14"/>
                    <a:gd name="T4" fmla="*/ 2 w 17"/>
                    <a:gd name="T5" fmla="*/ 1 h 14"/>
                    <a:gd name="T6" fmla="*/ 3 w 17"/>
                    <a:gd name="T7" fmla="*/ 0 h 14"/>
                    <a:gd name="T8" fmla="*/ 13 w 17"/>
                    <a:gd name="T9" fmla="*/ 7 h 14"/>
                  </a:gdLst>
                  <a:ahLst/>
                  <a:cxnLst>
                    <a:cxn ang="0">
                      <a:pos x="T0" y="T1"/>
                    </a:cxn>
                    <a:cxn ang="0">
                      <a:pos x="T2" y="T3"/>
                    </a:cxn>
                    <a:cxn ang="0">
                      <a:pos x="T4" y="T5"/>
                    </a:cxn>
                    <a:cxn ang="0">
                      <a:pos x="T6" y="T7"/>
                    </a:cxn>
                    <a:cxn ang="0">
                      <a:pos x="T8" y="T9"/>
                    </a:cxn>
                  </a:cxnLst>
                  <a:rect l="0" t="0" r="r" b="b"/>
                  <a:pathLst>
                    <a:path w="17" h="14">
                      <a:moveTo>
                        <a:pt x="13" y="7"/>
                      </a:moveTo>
                      <a:cubicBezTo>
                        <a:pt x="16" y="11"/>
                        <a:pt x="17" y="14"/>
                        <a:pt x="14" y="14"/>
                      </a:cubicBezTo>
                      <a:cubicBezTo>
                        <a:pt x="9" y="13"/>
                        <a:pt x="0" y="3"/>
                        <a:pt x="2" y="1"/>
                      </a:cubicBezTo>
                      <a:cubicBezTo>
                        <a:pt x="3" y="1"/>
                        <a:pt x="3" y="0"/>
                        <a:pt x="3" y="0"/>
                      </a:cubicBezTo>
                      <a:cubicBezTo>
                        <a:pt x="6" y="0"/>
                        <a:pt x="11"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4" name="Freeform 779">
                  <a:extLst>
                    <a:ext uri="{FF2B5EF4-FFF2-40B4-BE49-F238E27FC236}">
                      <a16:creationId xmlns:a16="http://schemas.microsoft.com/office/drawing/2014/main" id="{9C8EB055-4618-4FDB-8ECF-E2A1A05FFD76}"/>
                    </a:ext>
                  </a:extLst>
                </p:cNvPr>
                <p:cNvSpPr>
                  <a:spLocks/>
                </p:cNvSpPr>
                <p:nvPr/>
              </p:nvSpPr>
              <p:spPr bwMode="auto">
                <a:xfrm>
                  <a:off x="4952" y="1627"/>
                  <a:ext cx="25" cy="24"/>
                </a:xfrm>
                <a:custGeom>
                  <a:avLst/>
                  <a:gdLst>
                    <a:gd name="T0" fmla="*/ 14 w 17"/>
                    <a:gd name="T1" fmla="*/ 8 h 16"/>
                    <a:gd name="T2" fmla="*/ 14 w 17"/>
                    <a:gd name="T3" fmla="*/ 15 h 16"/>
                    <a:gd name="T4" fmla="*/ 4 w 17"/>
                    <a:gd name="T5" fmla="*/ 1 h 16"/>
                    <a:gd name="T6" fmla="*/ 4 w 17"/>
                    <a:gd name="T7" fmla="*/ 1 h 16"/>
                    <a:gd name="T8" fmla="*/ 14 w 17"/>
                    <a:gd name="T9" fmla="*/ 8 h 16"/>
                  </a:gdLst>
                  <a:ahLst/>
                  <a:cxnLst>
                    <a:cxn ang="0">
                      <a:pos x="T0" y="T1"/>
                    </a:cxn>
                    <a:cxn ang="0">
                      <a:pos x="T2" y="T3"/>
                    </a:cxn>
                    <a:cxn ang="0">
                      <a:pos x="T4" y="T5"/>
                    </a:cxn>
                    <a:cxn ang="0">
                      <a:pos x="T6" y="T7"/>
                    </a:cxn>
                    <a:cxn ang="0">
                      <a:pos x="T8" y="T9"/>
                    </a:cxn>
                  </a:cxnLst>
                  <a:rect l="0" t="0" r="r" b="b"/>
                  <a:pathLst>
                    <a:path w="17" h="16">
                      <a:moveTo>
                        <a:pt x="14" y="8"/>
                      </a:moveTo>
                      <a:cubicBezTo>
                        <a:pt x="17" y="12"/>
                        <a:pt x="17" y="16"/>
                        <a:pt x="14" y="15"/>
                      </a:cubicBezTo>
                      <a:cubicBezTo>
                        <a:pt x="8" y="14"/>
                        <a:pt x="0" y="3"/>
                        <a:pt x="4" y="1"/>
                      </a:cubicBezTo>
                      <a:cubicBezTo>
                        <a:pt x="4" y="1"/>
                        <a:pt x="4" y="1"/>
                        <a:pt x="4" y="1"/>
                      </a:cubicBezTo>
                      <a:cubicBezTo>
                        <a:pt x="7" y="0"/>
                        <a:pt x="12" y="4"/>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5" name="Freeform 780">
                  <a:extLst>
                    <a:ext uri="{FF2B5EF4-FFF2-40B4-BE49-F238E27FC236}">
                      <a16:creationId xmlns:a16="http://schemas.microsoft.com/office/drawing/2014/main" id="{84D19CD8-CAC0-43E2-8DD5-56F9CB4B8EC6}"/>
                    </a:ext>
                  </a:extLst>
                </p:cNvPr>
                <p:cNvSpPr>
                  <a:spLocks/>
                </p:cNvSpPr>
                <p:nvPr/>
              </p:nvSpPr>
              <p:spPr bwMode="auto">
                <a:xfrm>
                  <a:off x="5075" y="1778"/>
                  <a:ext cx="23" cy="26"/>
                </a:xfrm>
                <a:custGeom>
                  <a:avLst/>
                  <a:gdLst>
                    <a:gd name="T0" fmla="*/ 14 w 16"/>
                    <a:gd name="T1" fmla="*/ 8 h 18"/>
                    <a:gd name="T2" fmla="*/ 11 w 16"/>
                    <a:gd name="T3" fmla="*/ 17 h 18"/>
                    <a:gd name="T4" fmla="*/ 4 w 16"/>
                    <a:gd name="T5" fmla="*/ 1 h 18"/>
                    <a:gd name="T6" fmla="*/ 5 w 16"/>
                    <a:gd name="T7" fmla="*/ 1 h 18"/>
                    <a:gd name="T8" fmla="*/ 14 w 16"/>
                    <a:gd name="T9" fmla="*/ 8 h 18"/>
                  </a:gdLst>
                  <a:ahLst/>
                  <a:cxnLst>
                    <a:cxn ang="0">
                      <a:pos x="T0" y="T1"/>
                    </a:cxn>
                    <a:cxn ang="0">
                      <a:pos x="T2" y="T3"/>
                    </a:cxn>
                    <a:cxn ang="0">
                      <a:pos x="T4" y="T5"/>
                    </a:cxn>
                    <a:cxn ang="0">
                      <a:pos x="T6" y="T7"/>
                    </a:cxn>
                    <a:cxn ang="0">
                      <a:pos x="T8" y="T9"/>
                    </a:cxn>
                  </a:cxnLst>
                  <a:rect l="0" t="0" r="r" b="b"/>
                  <a:pathLst>
                    <a:path w="16" h="18">
                      <a:moveTo>
                        <a:pt x="14" y="8"/>
                      </a:moveTo>
                      <a:cubicBezTo>
                        <a:pt x="16" y="14"/>
                        <a:pt x="15" y="18"/>
                        <a:pt x="11" y="17"/>
                      </a:cubicBezTo>
                      <a:cubicBezTo>
                        <a:pt x="5" y="15"/>
                        <a:pt x="0" y="3"/>
                        <a:pt x="4" y="1"/>
                      </a:cubicBezTo>
                      <a:cubicBezTo>
                        <a:pt x="4" y="1"/>
                        <a:pt x="4" y="1"/>
                        <a:pt x="5" y="1"/>
                      </a:cubicBezTo>
                      <a:cubicBezTo>
                        <a:pt x="8" y="0"/>
                        <a:pt x="12" y="5"/>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6" name="Freeform 781">
                  <a:extLst>
                    <a:ext uri="{FF2B5EF4-FFF2-40B4-BE49-F238E27FC236}">
                      <a16:creationId xmlns:a16="http://schemas.microsoft.com/office/drawing/2014/main" id="{F0A2784B-A54F-43FF-B84E-E017BD0643F1}"/>
                    </a:ext>
                  </a:extLst>
                </p:cNvPr>
                <p:cNvSpPr>
                  <a:spLocks/>
                </p:cNvSpPr>
                <p:nvPr/>
              </p:nvSpPr>
              <p:spPr bwMode="auto">
                <a:xfrm>
                  <a:off x="5098" y="1827"/>
                  <a:ext cx="25" cy="28"/>
                </a:xfrm>
                <a:custGeom>
                  <a:avLst/>
                  <a:gdLst>
                    <a:gd name="T0" fmla="*/ 15 w 17"/>
                    <a:gd name="T1" fmla="*/ 8 h 19"/>
                    <a:gd name="T2" fmla="*/ 11 w 17"/>
                    <a:gd name="T3" fmla="*/ 17 h 19"/>
                    <a:gd name="T4" fmla="*/ 6 w 17"/>
                    <a:gd name="T5" fmla="*/ 0 h 19"/>
                    <a:gd name="T6" fmla="*/ 15 w 17"/>
                    <a:gd name="T7" fmla="*/ 8 h 19"/>
                  </a:gdLst>
                  <a:ahLst/>
                  <a:cxnLst>
                    <a:cxn ang="0">
                      <a:pos x="T0" y="T1"/>
                    </a:cxn>
                    <a:cxn ang="0">
                      <a:pos x="T2" y="T3"/>
                    </a:cxn>
                    <a:cxn ang="0">
                      <a:pos x="T4" y="T5"/>
                    </a:cxn>
                    <a:cxn ang="0">
                      <a:pos x="T6" y="T7"/>
                    </a:cxn>
                  </a:cxnLst>
                  <a:rect l="0" t="0" r="r" b="b"/>
                  <a:pathLst>
                    <a:path w="17" h="19">
                      <a:moveTo>
                        <a:pt x="15" y="8"/>
                      </a:moveTo>
                      <a:cubicBezTo>
                        <a:pt x="17" y="15"/>
                        <a:pt x="15" y="19"/>
                        <a:pt x="11" y="17"/>
                      </a:cubicBezTo>
                      <a:cubicBezTo>
                        <a:pt x="5" y="15"/>
                        <a:pt x="0" y="2"/>
                        <a:pt x="6" y="0"/>
                      </a:cubicBezTo>
                      <a:cubicBezTo>
                        <a:pt x="9" y="0"/>
                        <a:pt x="13" y="5"/>
                        <a:pt x="1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7" name="Freeform 782">
                  <a:extLst>
                    <a:ext uri="{FF2B5EF4-FFF2-40B4-BE49-F238E27FC236}">
                      <a16:creationId xmlns:a16="http://schemas.microsoft.com/office/drawing/2014/main" id="{792AE293-9030-407D-AB2A-A165AB88E5D0}"/>
                    </a:ext>
                  </a:extLst>
                </p:cNvPr>
                <p:cNvSpPr>
                  <a:spLocks/>
                </p:cNvSpPr>
                <p:nvPr/>
              </p:nvSpPr>
              <p:spPr bwMode="auto">
                <a:xfrm>
                  <a:off x="5019" y="1685"/>
                  <a:ext cx="24" cy="25"/>
                </a:xfrm>
                <a:custGeom>
                  <a:avLst/>
                  <a:gdLst>
                    <a:gd name="T0" fmla="*/ 14 w 17"/>
                    <a:gd name="T1" fmla="*/ 8 h 17"/>
                    <a:gd name="T2" fmla="*/ 13 w 17"/>
                    <a:gd name="T3" fmla="*/ 16 h 17"/>
                    <a:gd name="T4" fmla="*/ 4 w 17"/>
                    <a:gd name="T5" fmla="*/ 1 h 17"/>
                    <a:gd name="T6" fmla="*/ 5 w 17"/>
                    <a:gd name="T7" fmla="*/ 1 h 17"/>
                    <a:gd name="T8" fmla="*/ 14 w 17"/>
                    <a:gd name="T9" fmla="*/ 8 h 17"/>
                  </a:gdLst>
                  <a:ahLst/>
                  <a:cxnLst>
                    <a:cxn ang="0">
                      <a:pos x="T0" y="T1"/>
                    </a:cxn>
                    <a:cxn ang="0">
                      <a:pos x="T2" y="T3"/>
                    </a:cxn>
                    <a:cxn ang="0">
                      <a:pos x="T4" y="T5"/>
                    </a:cxn>
                    <a:cxn ang="0">
                      <a:pos x="T6" y="T7"/>
                    </a:cxn>
                    <a:cxn ang="0">
                      <a:pos x="T8" y="T9"/>
                    </a:cxn>
                  </a:cxnLst>
                  <a:rect l="0" t="0" r="r" b="b"/>
                  <a:pathLst>
                    <a:path w="17" h="17">
                      <a:moveTo>
                        <a:pt x="14" y="8"/>
                      </a:moveTo>
                      <a:cubicBezTo>
                        <a:pt x="17" y="13"/>
                        <a:pt x="17" y="17"/>
                        <a:pt x="13" y="16"/>
                      </a:cubicBezTo>
                      <a:cubicBezTo>
                        <a:pt x="8" y="15"/>
                        <a:pt x="0" y="3"/>
                        <a:pt x="4" y="1"/>
                      </a:cubicBezTo>
                      <a:cubicBezTo>
                        <a:pt x="4" y="1"/>
                        <a:pt x="4" y="1"/>
                        <a:pt x="5" y="1"/>
                      </a:cubicBezTo>
                      <a:cubicBezTo>
                        <a:pt x="8" y="0"/>
                        <a:pt x="12" y="5"/>
                        <a:pt x="1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8" name="Freeform 783">
                  <a:extLst>
                    <a:ext uri="{FF2B5EF4-FFF2-40B4-BE49-F238E27FC236}">
                      <a16:creationId xmlns:a16="http://schemas.microsoft.com/office/drawing/2014/main" id="{80B974A6-2FE9-46A8-B23A-BD6EBBFCB524}"/>
                    </a:ext>
                  </a:extLst>
                </p:cNvPr>
                <p:cNvSpPr>
                  <a:spLocks/>
                </p:cNvSpPr>
                <p:nvPr/>
              </p:nvSpPr>
              <p:spPr bwMode="auto">
                <a:xfrm>
                  <a:off x="5049" y="1730"/>
                  <a:ext cx="23" cy="26"/>
                </a:xfrm>
                <a:custGeom>
                  <a:avLst/>
                  <a:gdLst>
                    <a:gd name="T0" fmla="*/ 13 w 16"/>
                    <a:gd name="T1" fmla="*/ 9 h 18"/>
                    <a:gd name="T2" fmla="*/ 11 w 16"/>
                    <a:gd name="T3" fmla="*/ 17 h 18"/>
                    <a:gd name="T4" fmla="*/ 3 w 16"/>
                    <a:gd name="T5" fmla="*/ 1 h 18"/>
                    <a:gd name="T6" fmla="*/ 4 w 16"/>
                    <a:gd name="T7" fmla="*/ 1 h 18"/>
                    <a:gd name="T8" fmla="*/ 13 w 16"/>
                    <a:gd name="T9" fmla="*/ 9 h 18"/>
                  </a:gdLst>
                  <a:ahLst/>
                  <a:cxnLst>
                    <a:cxn ang="0">
                      <a:pos x="T0" y="T1"/>
                    </a:cxn>
                    <a:cxn ang="0">
                      <a:pos x="T2" y="T3"/>
                    </a:cxn>
                    <a:cxn ang="0">
                      <a:pos x="T4" y="T5"/>
                    </a:cxn>
                    <a:cxn ang="0">
                      <a:pos x="T6" y="T7"/>
                    </a:cxn>
                    <a:cxn ang="0">
                      <a:pos x="T8" y="T9"/>
                    </a:cxn>
                  </a:cxnLst>
                  <a:rect l="0" t="0" r="r" b="b"/>
                  <a:pathLst>
                    <a:path w="16" h="18">
                      <a:moveTo>
                        <a:pt x="13" y="9"/>
                      </a:moveTo>
                      <a:cubicBezTo>
                        <a:pt x="16" y="14"/>
                        <a:pt x="15" y="18"/>
                        <a:pt x="11" y="17"/>
                      </a:cubicBezTo>
                      <a:cubicBezTo>
                        <a:pt x="5" y="15"/>
                        <a:pt x="0" y="3"/>
                        <a:pt x="3" y="1"/>
                      </a:cubicBezTo>
                      <a:cubicBezTo>
                        <a:pt x="4" y="1"/>
                        <a:pt x="4" y="1"/>
                        <a:pt x="4" y="1"/>
                      </a:cubicBezTo>
                      <a:cubicBezTo>
                        <a:pt x="7" y="0"/>
                        <a:pt x="12" y="5"/>
                        <a:pt x="13"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9" name="Freeform 784">
                  <a:extLst>
                    <a:ext uri="{FF2B5EF4-FFF2-40B4-BE49-F238E27FC236}">
                      <a16:creationId xmlns:a16="http://schemas.microsoft.com/office/drawing/2014/main" id="{2505F2D8-6F7E-4B29-A9C6-36D6CBE701A0}"/>
                    </a:ext>
                  </a:extLst>
                </p:cNvPr>
                <p:cNvSpPr>
                  <a:spLocks/>
                </p:cNvSpPr>
                <p:nvPr/>
              </p:nvSpPr>
              <p:spPr bwMode="auto">
                <a:xfrm>
                  <a:off x="4955" y="1603"/>
                  <a:ext cx="25" cy="20"/>
                </a:xfrm>
                <a:custGeom>
                  <a:avLst/>
                  <a:gdLst>
                    <a:gd name="T0" fmla="*/ 13 w 17"/>
                    <a:gd name="T1" fmla="*/ 7 h 14"/>
                    <a:gd name="T2" fmla="*/ 14 w 17"/>
                    <a:gd name="T3" fmla="*/ 14 h 14"/>
                    <a:gd name="T4" fmla="*/ 3 w 17"/>
                    <a:gd name="T5" fmla="*/ 1 h 14"/>
                    <a:gd name="T6" fmla="*/ 3 w 17"/>
                    <a:gd name="T7" fmla="*/ 0 h 14"/>
                    <a:gd name="T8" fmla="*/ 13 w 17"/>
                    <a:gd name="T9" fmla="*/ 7 h 14"/>
                  </a:gdLst>
                  <a:ahLst/>
                  <a:cxnLst>
                    <a:cxn ang="0">
                      <a:pos x="T0" y="T1"/>
                    </a:cxn>
                    <a:cxn ang="0">
                      <a:pos x="T2" y="T3"/>
                    </a:cxn>
                    <a:cxn ang="0">
                      <a:pos x="T4" y="T5"/>
                    </a:cxn>
                    <a:cxn ang="0">
                      <a:pos x="T6" y="T7"/>
                    </a:cxn>
                    <a:cxn ang="0">
                      <a:pos x="T8" y="T9"/>
                    </a:cxn>
                  </a:cxnLst>
                  <a:rect l="0" t="0" r="r" b="b"/>
                  <a:pathLst>
                    <a:path w="17" h="14">
                      <a:moveTo>
                        <a:pt x="13" y="7"/>
                      </a:moveTo>
                      <a:cubicBezTo>
                        <a:pt x="17" y="11"/>
                        <a:pt x="17" y="14"/>
                        <a:pt x="14" y="14"/>
                      </a:cubicBezTo>
                      <a:cubicBezTo>
                        <a:pt x="9" y="14"/>
                        <a:pt x="0" y="3"/>
                        <a:pt x="3" y="1"/>
                      </a:cubicBezTo>
                      <a:cubicBezTo>
                        <a:pt x="3" y="1"/>
                        <a:pt x="3" y="0"/>
                        <a:pt x="3" y="0"/>
                      </a:cubicBezTo>
                      <a:cubicBezTo>
                        <a:pt x="6" y="0"/>
                        <a:pt x="11"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0" name="Freeform 785">
                  <a:extLst>
                    <a:ext uri="{FF2B5EF4-FFF2-40B4-BE49-F238E27FC236}">
                      <a16:creationId xmlns:a16="http://schemas.microsoft.com/office/drawing/2014/main" id="{0C579C70-91A4-44E3-8416-E11D0B09CDDC}"/>
                    </a:ext>
                  </a:extLst>
                </p:cNvPr>
                <p:cNvSpPr>
                  <a:spLocks/>
                </p:cNvSpPr>
                <p:nvPr/>
              </p:nvSpPr>
              <p:spPr bwMode="auto">
                <a:xfrm>
                  <a:off x="4989" y="1643"/>
                  <a:ext cx="24" cy="24"/>
                </a:xfrm>
                <a:custGeom>
                  <a:avLst/>
                  <a:gdLst>
                    <a:gd name="T0" fmla="*/ 14 w 17"/>
                    <a:gd name="T1" fmla="*/ 7 h 16"/>
                    <a:gd name="T2" fmla="*/ 13 w 17"/>
                    <a:gd name="T3" fmla="*/ 15 h 16"/>
                    <a:gd name="T4" fmla="*/ 3 w 17"/>
                    <a:gd name="T5" fmla="*/ 1 h 16"/>
                    <a:gd name="T6" fmla="*/ 4 w 17"/>
                    <a:gd name="T7" fmla="*/ 0 h 16"/>
                    <a:gd name="T8" fmla="*/ 14 w 17"/>
                    <a:gd name="T9" fmla="*/ 7 h 16"/>
                  </a:gdLst>
                  <a:ahLst/>
                  <a:cxnLst>
                    <a:cxn ang="0">
                      <a:pos x="T0" y="T1"/>
                    </a:cxn>
                    <a:cxn ang="0">
                      <a:pos x="T2" y="T3"/>
                    </a:cxn>
                    <a:cxn ang="0">
                      <a:pos x="T4" y="T5"/>
                    </a:cxn>
                    <a:cxn ang="0">
                      <a:pos x="T6" y="T7"/>
                    </a:cxn>
                    <a:cxn ang="0">
                      <a:pos x="T8" y="T9"/>
                    </a:cxn>
                  </a:cxnLst>
                  <a:rect l="0" t="0" r="r" b="b"/>
                  <a:pathLst>
                    <a:path w="17" h="16">
                      <a:moveTo>
                        <a:pt x="14" y="7"/>
                      </a:moveTo>
                      <a:cubicBezTo>
                        <a:pt x="17" y="12"/>
                        <a:pt x="17" y="16"/>
                        <a:pt x="13" y="15"/>
                      </a:cubicBezTo>
                      <a:cubicBezTo>
                        <a:pt x="8" y="14"/>
                        <a:pt x="0" y="3"/>
                        <a:pt x="3" y="1"/>
                      </a:cubicBezTo>
                      <a:cubicBezTo>
                        <a:pt x="3" y="0"/>
                        <a:pt x="4" y="0"/>
                        <a:pt x="4" y="0"/>
                      </a:cubicBezTo>
                      <a:cubicBezTo>
                        <a:pt x="7" y="0"/>
                        <a:pt x="11"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1" name="Freeform 786">
                  <a:extLst>
                    <a:ext uri="{FF2B5EF4-FFF2-40B4-BE49-F238E27FC236}">
                      <a16:creationId xmlns:a16="http://schemas.microsoft.com/office/drawing/2014/main" id="{1F82E5CE-A998-4CE4-9D1F-7BAC525A7CB1}"/>
                    </a:ext>
                  </a:extLst>
                </p:cNvPr>
                <p:cNvSpPr>
                  <a:spLocks/>
                </p:cNvSpPr>
                <p:nvPr/>
              </p:nvSpPr>
              <p:spPr bwMode="auto">
                <a:xfrm>
                  <a:off x="5081" y="1749"/>
                  <a:ext cx="23" cy="26"/>
                </a:xfrm>
                <a:custGeom>
                  <a:avLst/>
                  <a:gdLst>
                    <a:gd name="T0" fmla="*/ 13 w 16"/>
                    <a:gd name="T1" fmla="*/ 8 h 18"/>
                    <a:gd name="T2" fmla="*/ 11 w 16"/>
                    <a:gd name="T3" fmla="*/ 16 h 18"/>
                    <a:gd name="T4" fmla="*/ 4 w 16"/>
                    <a:gd name="T5" fmla="*/ 0 h 18"/>
                    <a:gd name="T6" fmla="*/ 4 w 16"/>
                    <a:gd name="T7" fmla="*/ 0 h 18"/>
                    <a:gd name="T8" fmla="*/ 13 w 16"/>
                    <a:gd name="T9" fmla="*/ 8 h 18"/>
                  </a:gdLst>
                  <a:ahLst/>
                  <a:cxnLst>
                    <a:cxn ang="0">
                      <a:pos x="T0" y="T1"/>
                    </a:cxn>
                    <a:cxn ang="0">
                      <a:pos x="T2" y="T3"/>
                    </a:cxn>
                    <a:cxn ang="0">
                      <a:pos x="T4" y="T5"/>
                    </a:cxn>
                    <a:cxn ang="0">
                      <a:pos x="T6" y="T7"/>
                    </a:cxn>
                    <a:cxn ang="0">
                      <a:pos x="T8" y="T9"/>
                    </a:cxn>
                  </a:cxnLst>
                  <a:rect l="0" t="0" r="r" b="b"/>
                  <a:pathLst>
                    <a:path w="16" h="18">
                      <a:moveTo>
                        <a:pt x="13" y="8"/>
                      </a:moveTo>
                      <a:cubicBezTo>
                        <a:pt x="16" y="13"/>
                        <a:pt x="15" y="18"/>
                        <a:pt x="11" y="16"/>
                      </a:cubicBezTo>
                      <a:cubicBezTo>
                        <a:pt x="6" y="14"/>
                        <a:pt x="0" y="3"/>
                        <a:pt x="4" y="0"/>
                      </a:cubicBezTo>
                      <a:cubicBezTo>
                        <a:pt x="4" y="0"/>
                        <a:pt x="4" y="0"/>
                        <a:pt x="4" y="0"/>
                      </a:cubicBezTo>
                      <a:cubicBezTo>
                        <a:pt x="7" y="0"/>
                        <a:pt x="11" y="4"/>
                        <a:pt x="1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2" name="Freeform 787">
                  <a:extLst>
                    <a:ext uri="{FF2B5EF4-FFF2-40B4-BE49-F238E27FC236}">
                      <a16:creationId xmlns:a16="http://schemas.microsoft.com/office/drawing/2014/main" id="{F6D5DB09-3059-4B14-ABCB-4A282268FD10}"/>
                    </a:ext>
                  </a:extLst>
                </p:cNvPr>
                <p:cNvSpPr>
                  <a:spLocks/>
                </p:cNvSpPr>
                <p:nvPr/>
              </p:nvSpPr>
              <p:spPr bwMode="auto">
                <a:xfrm>
                  <a:off x="5107" y="1797"/>
                  <a:ext cx="23" cy="26"/>
                </a:xfrm>
                <a:custGeom>
                  <a:avLst/>
                  <a:gdLst>
                    <a:gd name="T0" fmla="*/ 13 w 16"/>
                    <a:gd name="T1" fmla="*/ 8 h 18"/>
                    <a:gd name="T2" fmla="*/ 11 w 16"/>
                    <a:gd name="T3" fmla="*/ 17 h 18"/>
                    <a:gd name="T4" fmla="*/ 4 w 16"/>
                    <a:gd name="T5" fmla="*/ 0 h 18"/>
                    <a:gd name="T6" fmla="*/ 5 w 16"/>
                    <a:gd name="T7" fmla="*/ 0 h 18"/>
                    <a:gd name="T8" fmla="*/ 13 w 16"/>
                    <a:gd name="T9" fmla="*/ 8 h 18"/>
                  </a:gdLst>
                  <a:ahLst/>
                  <a:cxnLst>
                    <a:cxn ang="0">
                      <a:pos x="T0" y="T1"/>
                    </a:cxn>
                    <a:cxn ang="0">
                      <a:pos x="T2" y="T3"/>
                    </a:cxn>
                    <a:cxn ang="0">
                      <a:pos x="T4" y="T5"/>
                    </a:cxn>
                    <a:cxn ang="0">
                      <a:pos x="T6" y="T7"/>
                    </a:cxn>
                    <a:cxn ang="0">
                      <a:pos x="T8" y="T9"/>
                    </a:cxn>
                  </a:cxnLst>
                  <a:rect l="0" t="0" r="r" b="b"/>
                  <a:pathLst>
                    <a:path w="16" h="18">
                      <a:moveTo>
                        <a:pt x="13" y="8"/>
                      </a:moveTo>
                      <a:cubicBezTo>
                        <a:pt x="16" y="14"/>
                        <a:pt x="15" y="18"/>
                        <a:pt x="11" y="17"/>
                      </a:cubicBezTo>
                      <a:cubicBezTo>
                        <a:pt x="5" y="15"/>
                        <a:pt x="0" y="3"/>
                        <a:pt x="4" y="0"/>
                      </a:cubicBezTo>
                      <a:cubicBezTo>
                        <a:pt x="4" y="0"/>
                        <a:pt x="4" y="0"/>
                        <a:pt x="5" y="0"/>
                      </a:cubicBezTo>
                      <a:cubicBezTo>
                        <a:pt x="8" y="0"/>
                        <a:pt x="12" y="4"/>
                        <a:pt x="1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3" name="Freeform 788">
                  <a:extLst>
                    <a:ext uri="{FF2B5EF4-FFF2-40B4-BE49-F238E27FC236}">
                      <a16:creationId xmlns:a16="http://schemas.microsoft.com/office/drawing/2014/main" id="{2D91F631-685E-4536-8164-7FA5AB410E51}"/>
                    </a:ext>
                  </a:extLst>
                </p:cNvPr>
                <p:cNvSpPr>
                  <a:spLocks/>
                </p:cNvSpPr>
                <p:nvPr/>
              </p:nvSpPr>
              <p:spPr bwMode="auto">
                <a:xfrm>
                  <a:off x="5020" y="1659"/>
                  <a:ext cx="25" cy="24"/>
                </a:xfrm>
                <a:custGeom>
                  <a:avLst/>
                  <a:gdLst>
                    <a:gd name="T0" fmla="*/ 14 w 17"/>
                    <a:gd name="T1" fmla="*/ 7 h 16"/>
                    <a:gd name="T2" fmla="*/ 14 w 17"/>
                    <a:gd name="T3" fmla="*/ 15 h 16"/>
                    <a:gd name="T4" fmla="*/ 4 w 17"/>
                    <a:gd name="T5" fmla="*/ 1 h 16"/>
                    <a:gd name="T6" fmla="*/ 4 w 17"/>
                    <a:gd name="T7" fmla="*/ 1 h 16"/>
                    <a:gd name="T8" fmla="*/ 14 w 17"/>
                    <a:gd name="T9" fmla="*/ 7 h 16"/>
                  </a:gdLst>
                  <a:ahLst/>
                  <a:cxnLst>
                    <a:cxn ang="0">
                      <a:pos x="T0" y="T1"/>
                    </a:cxn>
                    <a:cxn ang="0">
                      <a:pos x="T2" y="T3"/>
                    </a:cxn>
                    <a:cxn ang="0">
                      <a:pos x="T4" y="T5"/>
                    </a:cxn>
                    <a:cxn ang="0">
                      <a:pos x="T6" y="T7"/>
                    </a:cxn>
                    <a:cxn ang="0">
                      <a:pos x="T8" y="T9"/>
                    </a:cxn>
                  </a:cxnLst>
                  <a:rect l="0" t="0" r="r" b="b"/>
                  <a:pathLst>
                    <a:path w="17" h="16">
                      <a:moveTo>
                        <a:pt x="14" y="7"/>
                      </a:moveTo>
                      <a:cubicBezTo>
                        <a:pt x="17" y="12"/>
                        <a:pt x="17" y="16"/>
                        <a:pt x="14" y="15"/>
                      </a:cubicBezTo>
                      <a:cubicBezTo>
                        <a:pt x="8" y="14"/>
                        <a:pt x="0" y="3"/>
                        <a:pt x="4" y="1"/>
                      </a:cubicBezTo>
                      <a:cubicBezTo>
                        <a:pt x="4" y="1"/>
                        <a:pt x="4" y="1"/>
                        <a:pt x="4" y="1"/>
                      </a:cubicBezTo>
                      <a:cubicBezTo>
                        <a:pt x="7" y="0"/>
                        <a:pt x="12"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4" name="Freeform 789">
                  <a:extLst>
                    <a:ext uri="{FF2B5EF4-FFF2-40B4-BE49-F238E27FC236}">
                      <a16:creationId xmlns:a16="http://schemas.microsoft.com/office/drawing/2014/main" id="{0BBB532D-4296-4A67-89CF-127A500F1EEE}"/>
                    </a:ext>
                  </a:extLst>
                </p:cNvPr>
                <p:cNvSpPr>
                  <a:spLocks/>
                </p:cNvSpPr>
                <p:nvPr/>
              </p:nvSpPr>
              <p:spPr bwMode="auto">
                <a:xfrm>
                  <a:off x="5052" y="1703"/>
                  <a:ext cx="23" cy="24"/>
                </a:xfrm>
                <a:custGeom>
                  <a:avLst/>
                  <a:gdLst>
                    <a:gd name="T0" fmla="*/ 13 w 16"/>
                    <a:gd name="T1" fmla="*/ 8 h 17"/>
                    <a:gd name="T2" fmla="*/ 13 w 16"/>
                    <a:gd name="T3" fmla="*/ 16 h 17"/>
                    <a:gd name="T4" fmla="*/ 4 w 16"/>
                    <a:gd name="T5" fmla="*/ 1 h 17"/>
                    <a:gd name="T6" fmla="*/ 4 w 16"/>
                    <a:gd name="T7" fmla="*/ 1 h 17"/>
                    <a:gd name="T8" fmla="*/ 13 w 16"/>
                    <a:gd name="T9" fmla="*/ 8 h 17"/>
                  </a:gdLst>
                  <a:ahLst/>
                  <a:cxnLst>
                    <a:cxn ang="0">
                      <a:pos x="T0" y="T1"/>
                    </a:cxn>
                    <a:cxn ang="0">
                      <a:pos x="T2" y="T3"/>
                    </a:cxn>
                    <a:cxn ang="0">
                      <a:pos x="T4" y="T5"/>
                    </a:cxn>
                    <a:cxn ang="0">
                      <a:pos x="T6" y="T7"/>
                    </a:cxn>
                    <a:cxn ang="0">
                      <a:pos x="T8" y="T9"/>
                    </a:cxn>
                  </a:cxnLst>
                  <a:rect l="0" t="0" r="r" b="b"/>
                  <a:pathLst>
                    <a:path w="16" h="17">
                      <a:moveTo>
                        <a:pt x="13" y="8"/>
                      </a:moveTo>
                      <a:cubicBezTo>
                        <a:pt x="16" y="13"/>
                        <a:pt x="16" y="17"/>
                        <a:pt x="13" y="16"/>
                      </a:cubicBezTo>
                      <a:cubicBezTo>
                        <a:pt x="7" y="15"/>
                        <a:pt x="0" y="3"/>
                        <a:pt x="4" y="1"/>
                      </a:cubicBezTo>
                      <a:cubicBezTo>
                        <a:pt x="4" y="1"/>
                        <a:pt x="4" y="1"/>
                        <a:pt x="4" y="1"/>
                      </a:cubicBezTo>
                      <a:cubicBezTo>
                        <a:pt x="7" y="0"/>
                        <a:pt x="11" y="4"/>
                        <a:pt x="1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5" name="Freeform 790">
                  <a:extLst>
                    <a:ext uri="{FF2B5EF4-FFF2-40B4-BE49-F238E27FC236}">
                      <a16:creationId xmlns:a16="http://schemas.microsoft.com/office/drawing/2014/main" id="{E87049CB-56FC-406F-B55D-A76DF7F036B6}"/>
                    </a:ext>
                  </a:extLst>
                </p:cNvPr>
                <p:cNvSpPr>
                  <a:spLocks/>
                </p:cNvSpPr>
                <p:nvPr/>
              </p:nvSpPr>
              <p:spPr bwMode="auto">
                <a:xfrm>
                  <a:off x="4952" y="1578"/>
                  <a:ext cx="25" cy="20"/>
                </a:xfrm>
                <a:custGeom>
                  <a:avLst/>
                  <a:gdLst>
                    <a:gd name="T0" fmla="*/ 13 w 17"/>
                    <a:gd name="T1" fmla="*/ 7 h 14"/>
                    <a:gd name="T2" fmla="*/ 15 w 17"/>
                    <a:gd name="T3" fmla="*/ 14 h 14"/>
                    <a:gd name="T4" fmla="*/ 3 w 17"/>
                    <a:gd name="T5" fmla="*/ 1 h 14"/>
                    <a:gd name="T6" fmla="*/ 3 w 17"/>
                    <a:gd name="T7" fmla="*/ 1 h 14"/>
                    <a:gd name="T8" fmla="*/ 13 w 17"/>
                    <a:gd name="T9" fmla="*/ 7 h 14"/>
                  </a:gdLst>
                  <a:ahLst/>
                  <a:cxnLst>
                    <a:cxn ang="0">
                      <a:pos x="T0" y="T1"/>
                    </a:cxn>
                    <a:cxn ang="0">
                      <a:pos x="T2" y="T3"/>
                    </a:cxn>
                    <a:cxn ang="0">
                      <a:pos x="T4" y="T5"/>
                    </a:cxn>
                    <a:cxn ang="0">
                      <a:pos x="T6" y="T7"/>
                    </a:cxn>
                    <a:cxn ang="0">
                      <a:pos x="T8" y="T9"/>
                    </a:cxn>
                  </a:cxnLst>
                  <a:rect l="0" t="0" r="r" b="b"/>
                  <a:pathLst>
                    <a:path w="17" h="14">
                      <a:moveTo>
                        <a:pt x="13" y="7"/>
                      </a:moveTo>
                      <a:cubicBezTo>
                        <a:pt x="16" y="11"/>
                        <a:pt x="17" y="14"/>
                        <a:pt x="15" y="14"/>
                      </a:cubicBezTo>
                      <a:cubicBezTo>
                        <a:pt x="10" y="14"/>
                        <a:pt x="0" y="3"/>
                        <a:pt x="3" y="1"/>
                      </a:cubicBezTo>
                      <a:cubicBezTo>
                        <a:pt x="3" y="1"/>
                        <a:pt x="3" y="1"/>
                        <a:pt x="3" y="1"/>
                      </a:cubicBezTo>
                      <a:cubicBezTo>
                        <a:pt x="6" y="0"/>
                        <a:pt x="10"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6" name="Freeform 791">
                  <a:extLst>
                    <a:ext uri="{FF2B5EF4-FFF2-40B4-BE49-F238E27FC236}">
                      <a16:creationId xmlns:a16="http://schemas.microsoft.com/office/drawing/2014/main" id="{35490AEC-92B0-4402-9693-C57B17785254}"/>
                    </a:ext>
                  </a:extLst>
                </p:cNvPr>
                <p:cNvSpPr>
                  <a:spLocks/>
                </p:cNvSpPr>
                <p:nvPr/>
              </p:nvSpPr>
              <p:spPr bwMode="auto">
                <a:xfrm>
                  <a:off x="4989" y="1617"/>
                  <a:ext cx="23" cy="22"/>
                </a:xfrm>
                <a:custGeom>
                  <a:avLst/>
                  <a:gdLst>
                    <a:gd name="T0" fmla="*/ 13 w 16"/>
                    <a:gd name="T1" fmla="*/ 7 h 15"/>
                    <a:gd name="T2" fmla="*/ 14 w 16"/>
                    <a:gd name="T3" fmla="*/ 15 h 15"/>
                    <a:gd name="T4" fmla="*/ 2 w 16"/>
                    <a:gd name="T5" fmla="*/ 1 h 15"/>
                    <a:gd name="T6" fmla="*/ 3 w 16"/>
                    <a:gd name="T7" fmla="*/ 1 h 15"/>
                    <a:gd name="T8" fmla="*/ 13 w 16"/>
                    <a:gd name="T9" fmla="*/ 7 h 15"/>
                  </a:gdLst>
                  <a:ahLst/>
                  <a:cxnLst>
                    <a:cxn ang="0">
                      <a:pos x="T0" y="T1"/>
                    </a:cxn>
                    <a:cxn ang="0">
                      <a:pos x="T2" y="T3"/>
                    </a:cxn>
                    <a:cxn ang="0">
                      <a:pos x="T4" y="T5"/>
                    </a:cxn>
                    <a:cxn ang="0">
                      <a:pos x="T6" y="T7"/>
                    </a:cxn>
                    <a:cxn ang="0">
                      <a:pos x="T8" y="T9"/>
                    </a:cxn>
                  </a:cxnLst>
                  <a:rect l="0" t="0" r="r" b="b"/>
                  <a:pathLst>
                    <a:path w="16" h="15">
                      <a:moveTo>
                        <a:pt x="13" y="7"/>
                      </a:moveTo>
                      <a:cubicBezTo>
                        <a:pt x="16" y="12"/>
                        <a:pt x="16" y="15"/>
                        <a:pt x="14" y="15"/>
                      </a:cubicBezTo>
                      <a:cubicBezTo>
                        <a:pt x="9" y="15"/>
                        <a:pt x="0" y="4"/>
                        <a:pt x="2" y="1"/>
                      </a:cubicBezTo>
                      <a:cubicBezTo>
                        <a:pt x="2" y="1"/>
                        <a:pt x="3" y="1"/>
                        <a:pt x="3" y="1"/>
                      </a:cubicBezTo>
                      <a:cubicBezTo>
                        <a:pt x="6" y="0"/>
                        <a:pt x="10"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7" name="Freeform 792">
                  <a:extLst>
                    <a:ext uri="{FF2B5EF4-FFF2-40B4-BE49-F238E27FC236}">
                      <a16:creationId xmlns:a16="http://schemas.microsoft.com/office/drawing/2014/main" id="{D9860543-5485-4635-A7E2-9F06995941F7}"/>
                    </a:ext>
                  </a:extLst>
                </p:cNvPr>
                <p:cNvSpPr>
                  <a:spLocks/>
                </p:cNvSpPr>
                <p:nvPr/>
              </p:nvSpPr>
              <p:spPr bwMode="auto">
                <a:xfrm>
                  <a:off x="5114" y="1765"/>
                  <a:ext cx="23" cy="26"/>
                </a:xfrm>
                <a:custGeom>
                  <a:avLst/>
                  <a:gdLst>
                    <a:gd name="T0" fmla="*/ 13 w 16"/>
                    <a:gd name="T1" fmla="*/ 8 h 18"/>
                    <a:gd name="T2" fmla="*/ 11 w 16"/>
                    <a:gd name="T3" fmla="*/ 17 h 18"/>
                    <a:gd name="T4" fmla="*/ 4 w 16"/>
                    <a:gd name="T5" fmla="*/ 1 h 18"/>
                    <a:gd name="T6" fmla="*/ 13 w 16"/>
                    <a:gd name="T7" fmla="*/ 8 h 18"/>
                  </a:gdLst>
                  <a:ahLst/>
                  <a:cxnLst>
                    <a:cxn ang="0">
                      <a:pos x="T0" y="T1"/>
                    </a:cxn>
                    <a:cxn ang="0">
                      <a:pos x="T2" y="T3"/>
                    </a:cxn>
                    <a:cxn ang="0">
                      <a:pos x="T4" y="T5"/>
                    </a:cxn>
                    <a:cxn ang="0">
                      <a:pos x="T6" y="T7"/>
                    </a:cxn>
                  </a:cxnLst>
                  <a:rect l="0" t="0" r="r" b="b"/>
                  <a:pathLst>
                    <a:path w="16" h="18">
                      <a:moveTo>
                        <a:pt x="13" y="8"/>
                      </a:moveTo>
                      <a:cubicBezTo>
                        <a:pt x="16" y="14"/>
                        <a:pt x="15" y="18"/>
                        <a:pt x="11" y="17"/>
                      </a:cubicBezTo>
                      <a:cubicBezTo>
                        <a:pt x="6" y="15"/>
                        <a:pt x="0" y="3"/>
                        <a:pt x="4" y="1"/>
                      </a:cubicBezTo>
                      <a:cubicBezTo>
                        <a:pt x="7" y="0"/>
                        <a:pt x="11" y="5"/>
                        <a:pt x="1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8" name="Freeform 793">
                  <a:extLst>
                    <a:ext uri="{FF2B5EF4-FFF2-40B4-BE49-F238E27FC236}">
                      <a16:creationId xmlns:a16="http://schemas.microsoft.com/office/drawing/2014/main" id="{7D24B4E6-6860-4E16-90F6-8EAE1B1F6DE1}"/>
                    </a:ext>
                  </a:extLst>
                </p:cNvPr>
                <p:cNvSpPr>
                  <a:spLocks/>
                </p:cNvSpPr>
                <p:nvPr/>
              </p:nvSpPr>
              <p:spPr bwMode="auto">
                <a:xfrm>
                  <a:off x="5140" y="1814"/>
                  <a:ext cx="22" cy="28"/>
                </a:xfrm>
                <a:custGeom>
                  <a:avLst/>
                  <a:gdLst>
                    <a:gd name="T0" fmla="*/ 13 w 15"/>
                    <a:gd name="T1" fmla="*/ 8 h 19"/>
                    <a:gd name="T2" fmla="*/ 11 w 15"/>
                    <a:gd name="T3" fmla="*/ 17 h 19"/>
                    <a:gd name="T4" fmla="*/ 4 w 15"/>
                    <a:gd name="T5" fmla="*/ 0 h 19"/>
                    <a:gd name="T6" fmla="*/ 13 w 15"/>
                    <a:gd name="T7" fmla="*/ 8 h 19"/>
                  </a:gdLst>
                  <a:ahLst/>
                  <a:cxnLst>
                    <a:cxn ang="0">
                      <a:pos x="T0" y="T1"/>
                    </a:cxn>
                    <a:cxn ang="0">
                      <a:pos x="T2" y="T3"/>
                    </a:cxn>
                    <a:cxn ang="0">
                      <a:pos x="T4" y="T5"/>
                    </a:cxn>
                    <a:cxn ang="0">
                      <a:pos x="T6" y="T7"/>
                    </a:cxn>
                  </a:cxnLst>
                  <a:rect l="0" t="0" r="r" b="b"/>
                  <a:pathLst>
                    <a:path w="15" h="19">
                      <a:moveTo>
                        <a:pt x="13" y="8"/>
                      </a:moveTo>
                      <a:cubicBezTo>
                        <a:pt x="15" y="14"/>
                        <a:pt x="14" y="19"/>
                        <a:pt x="11" y="17"/>
                      </a:cubicBezTo>
                      <a:cubicBezTo>
                        <a:pt x="6" y="15"/>
                        <a:pt x="0" y="3"/>
                        <a:pt x="4" y="0"/>
                      </a:cubicBezTo>
                      <a:cubicBezTo>
                        <a:pt x="7" y="0"/>
                        <a:pt x="11" y="4"/>
                        <a:pt x="1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9" name="Freeform 794">
                  <a:extLst>
                    <a:ext uri="{FF2B5EF4-FFF2-40B4-BE49-F238E27FC236}">
                      <a16:creationId xmlns:a16="http://schemas.microsoft.com/office/drawing/2014/main" id="{66E20253-A8A8-426E-A247-3A37F1D2E494}"/>
                    </a:ext>
                  </a:extLst>
                </p:cNvPr>
                <p:cNvSpPr>
                  <a:spLocks/>
                </p:cNvSpPr>
                <p:nvPr/>
              </p:nvSpPr>
              <p:spPr bwMode="auto">
                <a:xfrm>
                  <a:off x="5055" y="1674"/>
                  <a:ext cx="23" cy="24"/>
                </a:xfrm>
                <a:custGeom>
                  <a:avLst/>
                  <a:gdLst>
                    <a:gd name="T0" fmla="*/ 13 w 16"/>
                    <a:gd name="T1" fmla="*/ 8 h 17"/>
                    <a:gd name="T2" fmla="*/ 13 w 16"/>
                    <a:gd name="T3" fmla="*/ 16 h 17"/>
                    <a:gd name="T4" fmla="*/ 3 w 16"/>
                    <a:gd name="T5" fmla="*/ 1 h 17"/>
                    <a:gd name="T6" fmla="*/ 3 w 16"/>
                    <a:gd name="T7" fmla="*/ 1 h 17"/>
                    <a:gd name="T8" fmla="*/ 13 w 16"/>
                    <a:gd name="T9" fmla="*/ 8 h 17"/>
                  </a:gdLst>
                  <a:ahLst/>
                  <a:cxnLst>
                    <a:cxn ang="0">
                      <a:pos x="T0" y="T1"/>
                    </a:cxn>
                    <a:cxn ang="0">
                      <a:pos x="T2" y="T3"/>
                    </a:cxn>
                    <a:cxn ang="0">
                      <a:pos x="T4" y="T5"/>
                    </a:cxn>
                    <a:cxn ang="0">
                      <a:pos x="T6" y="T7"/>
                    </a:cxn>
                    <a:cxn ang="0">
                      <a:pos x="T8" y="T9"/>
                    </a:cxn>
                  </a:cxnLst>
                  <a:rect l="0" t="0" r="r" b="b"/>
                  <a:pathLst>
                    <a:path w="16" h="17">
                      <a:moveTo>
                        <a:pt x="13" y="8"/>
                      </a:moveTo>
                      <a:cubicBezTo>
                        <a:pt x="16" y="13"/>
                        <a:pt x="16" y="17"/>
                        <a:pt x="13" y="16"/>
                      </a:cubicBezTo>
                      <a:cubicBezTo>
                        <a:pt x="8" y="15"/>
                        <a:pt x="0" y="3"/>
                        <a:pt x="3" y="1"/>
                      </a:cubicBezTo>
                      <a:cubicBezTo>
                        <a:pt x="3" y="1"/>
                        <a:pt x="3" y="1"/>
                        <a:pt x="3" y="1"/>
                      </a:cubicBezTo>
                      <a:cubicBezTo>
                        <a:pt x="6" y="0"/>
                        <a:pt x="11" y="5"/>
                        <a:pt x="1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0" name="Freeform 795">
                  <a:extLst>
                    <a:ext uri="{FF2B5EF4-FFF2-40B4-BE49-F238E27FC236}">
                      <a16:creationId xmlns:a16="http://schemas.microsoft.com/office/drawing/2014/main" id="{30103DFF-EEDF-415B-B642-3AD8D7482CE6}"/>
                    </a:ext>
                  </a:extLst>
                </p:cNvPr>
                <p:cNvSpPr>
                  <a:spLocks/>
                </p:cNvSpPr>
                <p:nvPr/>
              </p:nvSpPr>
              <p:spPr bwMode="auto">
                <a:xfrm>
                  <a:off x="5087" y="1719"/>
                  <a:ext cx="22" cy="24"/>
                </a:xfrm>
                <a:custGeom>
                  <a:avLst/>
                  <a:gdLst>
                    <a:gd name="T0" fmla="*/ 12 w 15"/>
                    <a:gd name="T1" fmla="*/ 8 h 17"/>
                    <a:gd name="T2" fmla="*/ 12 w 15"/>
                    <a:gd name="T3" fmla="*/ 17 h 17"/>
                    <a:gd name="T4" fmla="*/ 3 w 15"/>
                    <a:gd name="T5" fmla="*/ 1 h 17"/>
                    <a:gd name="T6" fmla="*/ 3 w 15"/>
                    <a:gd name="T7" fmla="*/ 1 h 17"/>
                    <a:gd name="T8" fmla="*/ 12 w 15"/>
                    <a:gd name="T9" fmla="*/ 8 h 17"/>
                  </a:gdLst>
                  <a:ahLst/>
                  <a:cxnLst>
                    <a:cxn ang="0">
                      <a:pos x="T0" y="T1"/>
                    </a:cxn>
                    <a:cxn ang="0">
                      <a:pos x="T2" y="T3"/>
                    </a:cxn>
                    <a:cxn ang="0">
                      <a:pos x="T4" y="T5"/>
                    </a:cxn>
                    <a:cxn ang="0">
                      <a:pos x="T6" y="T7"/>
                    </a:cxn>
                    <a:cxn ang="0">
                      <a:pos x="T8" y="T9"/>
                    </a:cxn>
                  </a:cxnLst>
                  <a:rect l="0" t="0" r="r" b="b"/>
                  <a:pathLst>
                    <a:path w="15" h="17">
                      <a:moveTo>
                        <a:pt x="12" y="8"/>
                      </a:moveTo>
                      <a:cubicBezTo>
                        <a:pt x="15" y="13"/>
                        <a:pt x="15" y="17"/>
                        <a:pt x="12" y="17"/>
                      </a:cubicBezTo>
                      <a:cubicBezTo>
                        <a:pt x="7" y="15"/>
                        <a:pt x="0" y="3"/>
                        <a:pt x="3" y="1"/>
                      </a:cubicBezTo>
                      <a:cubicBezTo>
                        <a:pt x="3" y="1"/>
                        <a:pt x="3" y="1"/>
                        <a:pt x="3" y="1"/>
                      </a:cubicBezTo>
                      <a:cubicBezTo>
                        <a:pt x="6" y="0"/>
                        <a:pt x="10" y="5"/>
                        <a:pt x="12"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1" name="Freeform 796">
                  <a:extLst>
                    <a:ext uri="{FF2B5EF4-FFF2-40B4-BE49-F238E27FC236}">
                      <a16:creationId xmlns:a16="http://schemas.microsoft.com/office/drawing/2014/main" id="{D1A0E18E-5D47-4CF4-900C-B772BBD6BE5A}"/>
                    </a:ext>
                  </a:extLst>
                </p:cNvPr>
                <p:cNvSpPr>
                  <a:spLocks/>
                </p:cNvSpPr>
                <p:nvPr/>
              </p:nvSpPr>
              <p:spPr bwMode="auto">
                <a:xfrm>
                  <a:off x="4986" y="1593"/>
                  <a:ext cx="24" cy="20"/>
                </a:xfrm>
                <a:custGeom>
                  <a:avLst/>
                  <a:gdLst>
                    <a:gd name="T0" fmla="*/ 13 w 17"/>
                    <a:gd name="T1" fmla="*/ 7 h 14"/>
                    <a:gd name="T2" fmla="*/ 15 w 17"/>
                    <a:gd name="T3" fmla="*/ 14 h 14"/>
                    <a:gd name="T4" fmla="*/ 3 w 17"/>
                    <a:gd name="T5" fmla="*/ 1 h 14"/>
                    <a:gd name="T6" fmla="*/ 3 w 17"/>
                    <a:gd name="T7" fmla="*/ 1 h 14"/>
                    <a:gd name="T8" fmla="*/ 13 w 17"/>
                    <a:gd name="T9" fmla="*/ 7 h 14"/>
                  </a:gdLst>
                  <a:ahLst/>
                  <a:cxnLst>
                    <a:cxn ang="0">
                      <a:pos x="T0" y="T1"/>
                    </a:cxn>
                    <a:cxn ang="0">
                      <a:pos x="T2" y="T3"/>
                    </a:cxn>
                    <a:cxn ang="0">
                      <a:pos x="T4" y="T5"/>
                    </a:cxn>
                    <a:cxn ang="0">
                      <a:pos x="T6" y="T7"/>
                    </a:cxn>
                    <a:cxn ang="0">
                      <a:pos x="T8" y="T9"/>
                    </a:cxn>
                  </a:cxnLst>
                  <a:rect l="0" t="0" r="r" b="b"/>
                  <a:pathLst>
                    <a:path w="17" h="14">
                      <a:moveTo>
                        <a:pt x="13" y="7"/>
                      </a:moveTo>
                      <a:cubicBezTo>
                        <a:pt x="17" y="11"/>
                        <a:pt x="17" y="14"/>
                        <a:pt x="15" y="14"/>
                      </a:cubicBezTo>
                      <a:cubicBezTo>
                        <a:pt x="10" y="14"/>
                        <a:pt x="0" y="3"/>
                        <a:pt x="3" y="1"/>
                      </a:cubicBezTo>
                      <a:cubicBezTo>
                        <a:pt x="3" y="1"/>
                        <a:pt x="3" y="1"/>
                        <a:pt x="3" y="1"/>
                      </a:cubicBezTo>
                      <a:cubicBezTo>
                        <a:pt x="6" y="0"/>
                        <a:pt x="10"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2" name="Freeform 797">
                  <a:extLst>
                    <a:ext uri="{FF2B5EF4-FFF2-40B4-BE49-F238E27FC236}">
                      <a16:creationId xmlns:a16="http://schemas.microsoft.com/office/drawing/2014/main" id="{110E6612-6AFE-4659-ACF9-DC2DA735A268}"/>
                    </a:ext>
                  </a:extLst>
                </p:cNvPr>
                <p:cNvSpPr>
                  <a:spLocks/>
                </p:cNvSpPr>
                <p:nvPr/>
              </p:nvSpPr>
              <p:spPr bwMode="auto">
                <a:xfrm>
                  <a:off x="5022" y="1632"/>
                  <a:ext cx="24" cy="22"/>
                </a:xfrm>
                <a:custGeom>
                  <a:avLst/>
                  <a:gdLst>
                    <a:gd name="T0" fmla="*/ 13 w 17"/>
                    <a:gd name="T1" fmla="*/ 8 h 15"/>
                    <a:gd name="T2" fmla="*/ 14 w 17"/>
                    <a:gd name="T3" fmla="*/ 15 h 15"/>
                    <a:gd name="T4" fmla="*/ 3 w 17"/>
                    <a:gd name="T5" fmla="*/ 1 h 15"/>
                    <a:gd name="T6" fmla="*/ 3 w 17"/>
                    <a:gd name="T7" fmla="*/ 1 h 15"/>
                    <a:gd name="T8" fmla="*/ 13 w 17"/>
                    <a:gd name="T9" fmla="*/ 8 h 15"/>
                  </a:gdLst>
                  <a:ahLst/>
                  <a:cxnLst>
                    <a:cxn ang="0">
                      <a:pos x="T0" y="T1"/>
                    </a:cxn>
                    <a:cxn ang="0">
                      <a:pos x="T2" y="T3"/>
                    </a:cxn>
                    <a:cxn ang="0">
                      <a:pos x="T4" y="T5"/>
                    </a:cxn>
                    <a:cxn ang="0">
                      <a:pos x="T6" y="T7"/>
                    </a:cxn>
                    <a:cxn ang="0">
                      <a:pos x="T8" y="T9"/>
                    </a:cxn>
                  </a:cxnLst>
                  <a:rect l="0" t="0" r="r" b="b"/>
                  <a:pathLst>
                    <a:path w="17" h="15">
                      <a:moveTo>
                        <a:pt x="13" y="8"/>
                      </a:moveTo>
                      <a:cubicBezTo>
                        <a:pt x="16" y="12"/>
                        <a:pt x="17" y="15"/>
                        <a:pt x="14" y="15"/>
                      </a:cubicBezTo>
                      <a:cubicBezTo>
                        <a:pt x="9" y="15"/>
                        <a:pt x="0" y="3"/>
                        <a:pt x="3" y="1"/>
                      </a:cubicBezTo>
                      <a:cubicBezTo>
                        <a:pt x="3" y="1"/>
                        <a:pt x="3" y="1"/>
                        <a:pt x="3" y="1"/>
                      </a:cubicBezTo>
                      <a:cubicBezTo>
                        <a:pt x="6" y="0"/>
                        <a:pt x="10" y="4"/>
                        <a:pt x="1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3" name="Freeform 798">
                  <a:extLst>
                    <a:ext uri="{FF2B5EF4-FFF2-40B4-BE49-F238E27FC236}">
                      <a16:creationId xmlns:a16="http://schemas.microsoft.com/office/drawing/2014/main" id="{FCE52B68-3B49-4BB3-BFBE-614760C884DB}"/>
                    </a:ext>
                  </a:extLst>
                </p:cNvPr>
                <p:cNvSpPr>
                  <a:spLocks/>
                </p:cNvSpPr>
                <p:nvPr/>
              </p:nvSpPr>
              <p:spPr bwMode="auto">
                <a:xfrm>
                  <a:off x="5117" y="1736"/>
                  <a:ext cx="22" cy="25"/>
                </a:xfrm>
                <a:custGeom>
                  <a:avLst/>
                  <a:gdLst>
                    <a:gd name="T0" fmla="*/ 12 w 15"/>
                    <a:gd name="T1" fmla="*/ 8 h 17"/>
                    <a:gd name="T2" fmla="*/ 11 w 15"/>
                    <a:gd name="T3" fmla="*/ 17 h 17"/>
                    <a:gd name="T4" fmla="*/ 3 w 15"/>
                    <a:gd name="T5" fmla="*/ 1 h 17"/>
                    <a:gd name="T6" fmla="*/ 3 w 15"/>
                    <a:gd name="T7" fmla="*/ 1 h 17"/>
                    <a:gd name="T8" fmla="*/ 12 w 15"/>
                    <a:gd name="T9" fmla="*/ 8 h 17"/>
                  </a:gdLst>
                  <a:ahLst/>
                  <a:cxnLst>
                    <a:cxn ang="0">
                      <a:pos x="T0" y="T1"/>
                    </a:cxn>
                    <a:cxn ang="0">
                      <a:pos x="T2" y="T3"/>
                    </a:cxn>
                    <a:cxn ang="0">
                      <a:pos x="T4" y="T5"/>
                    </a:cxn>
                    <a:cxn ang="0">
                      <a:pos x="T6" y="T7"/>
                    </a:cxn>
                    <a:cxn ang="0">
                      <a:pos x="T8" y="T9"/>
                    </a:cxn>
                  </a:cxnLst>
                  <a:rect l="0" t="0" r="r" b="b"/>
                  <a:pathLst>
                    <a:path w="15" h="17">
                      <a:moveTo>
                        <a:pt x="12" y="8"/>
                      </a:moveTo>
                      <a:cubicBezTo>
                        <a:pt x="15" y="13"/>
                        <a:pt x="14" y="17"/>
                        <a:pt x="11" y="17"/>
                      </a:cubicBezTo>
                      <a:cubicBezTo>
                        <a:pt x="7" y="15"/>
                        <a:pt x="0" y="3"/>
                        <a:pt x="3" y="1"/>
                      </a:cubicBezTo>
                      <a:cubicBezTo>
                        <a:pt x="3" y="1"/>
                        <a:pt x="3" y="1"/>
                        <a:pt x="3" y="1"/>
                      </a:cubicBezTo>
                      <a:cubicBezTo>
                        <a:pt x="6" y="0"/>
                        <a:pt x="10" y="4"/>
                        <a:pt x="12"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4" name="Freeform 799">
                  <a:extLst>
                    <a:ext uri="{FF2B5EF4-FFF2-40B4-BE49-F238E27FC236}">
                      <a16:creationId xmlns:a16="http://schemas.microsoft.com/office/drawing/2014/main" id="{5AFFF969-507E-4BF2-8B55-100532163A6E}"/>
                    </a:ext>
                  </a:extLst>
                </p:cNvPr>
                <p:cNvSpPr>
                  <a:spLocks/>
                </p:cNvSpPr>
                <p:nvPr/>
              </p:nvSpPr>
              <p:spPr bwMode="auto">
                <a:xfrm>
                  <a:off x="5143" y="1783"/>
                  <a:ext cx="23" cy="27"/>
                </a:xfrm>
                <a:custGeom>
                  <a:avLst/>
                  <a:gdLst>
                    <a:gd name="T0" fmla="*/ 13 w 16"/>
                    <a:gd name="T1" fmla="*/ 9 h 19"/>
                    <a:gd name="T2" fmla="*/ 12 w 16"/>
                    <a:gd name="T3" fmla="*/ 18 h 19"/>
                    <a:gd name="T4" fmla="*/ 4 w 16"/>
                    <a:gd name="T5" fmla="*/ 1 h 19"/>
                    <a:gd name="T6" fmla="*/ 13 w 16"/>
                    <a:gd name="T7" fmla="*/ 9 h 19"/>
                  </a:gdLst>
                  <a:ahLst/>
                  <a:cxnLst>
                    <a:cxn ang="0">
                      <a:pos x="T0" y="T1"/>
                    </a:cxn>
                    <a:cxn ang="0">
                      <a:pos x="T2" y="T3"/>
                    </a:cxn>
                    <a:cxn ang="0">
                      <a:pos x="T4" y="T5"/>
                    </a:cxn>
                    <a:cxn ang="0">
                      <a:pos x="T6" y="T7"/>
                    </a:cxn>
                  </a:cxnLst>
                  <a:rect l="0" t="0" r="r" b="b"/>
                  <a:pathLst>
                    <a:path w="16" h="19">
                      <a:moveTo>
                        <a:pt x="13" y="9"/>
                      </a:moveTo>
                      <a:cubicBezTo>
                        <a:pt x="16" y="14"/>
                        <a:pt x="15" y="19"/>
                        <a:pt x="12" y="18"/>
                      </a:cubicBezTo>
                      <a:cubicBezTo>
                        <a:pt x="7" y="16"/>
                        <a:pt x="0" y="3"/>
                        <a:pt x="4" y="1"/>
                      </a:cubicBezTo>
                      <a:cubicBezTo>
                        <a:pt x="7" y="0"/>
                        <a:pt x="11" y="5"/>
                        <a:pt x="13"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5" name="Freeform 800">
                  <a:extLst>
                    <a:ext uri="{FF2B5EF4-FFF2-40B4-BE49-F238E27FC236}">
                      <a16:creationId xmlns:a16="http://schemas.microsoft.com/office/drawing/2014/main" id="{A9C4734C-A617-4049-B5CE-61A2EC8BE91D}"/>
                    </a:ext>
                  </a:extLst>
                </p:cNvPr>
                <p:cNvSpPr>
                  <a:spLocks/>
                </p:cNvSpPr>
                <p:nvPr/>
              </p:nvSpPr>
              <p:spPr bwMode="auto">
                <a:xfrm>
                  <a:off x="5054" y="1648"/>
                  <a:ext cx="23" cy="23"/>
                </a:xfrm>
                <a:custGeom>
                  <a:avLst/>
                  <a:gdLst>
                    <a:gd name="T0" fmla="*/ 12 w 16"/>
                    <a:gd name="T1" fmla="*/ 7 h 16"/>
                    <a:gd name="T2" fmla="*/ 13 w 16"/>
                    <a:gd name="T3" fmla="*/ 15 h 16"/>
                    <a:gd name="T4" fmla="*/ 2 w 16"/>
                    <a:gd name="T5" fmla="*/ 1 h 16"/>
                    <a:gd name="T6" fmla="*/ 2 w 16"/>
                    <a:gd name="T7" fmla="*/ 1 h 16"/>
                    <a:gd name="T8" fmla="*/ 12 w 16"/>
                    <a:gd name="T9" fmla="*/ 7 h 16"/>
                  </a:gdLst>
                  <a:ahLst/>
                  <a:cxnLst>
                    <a:cxn ang="0">
                      <a:pos x="T0" y="T1"/>
                    </a:cxn>
                    <a:cxn ang="0">
                      <a:pos x="T2" y="T3"/>
                    </a:cxn>
                    <a:cxn ang="0">
                      <a:pos x="T4" y="T5"/>
                    </a:cxn>
                    <a:cxn ang="0">
                      <a:pos x="T6" y="T7"/>
                    </a:cxn>
                    <a:cxn ang="0">
                      <a:pos x="T8" y="T9"/>
                    </a:cxn>
                  </a:cxnLst>
                  <a:rect l="0" t="0" r="r" b="b"/>
                  <a:pathLst>
                    <a:path w="16" h="16">
                      <a:moveTo>
                        <a:pt x="12" y="7"/>
                      </a:moveTo>
                      <a:cubicBezTo>
                        <a:pt x="15" y="12"/>
                        <a:pt x="16" y="16"/>
                        <a:pt x="13" y="15"/>
                      </a:cubicBezTo>
                      <a:cubicBezTo>
                        <a:pt x="8" y="14"/>
                        <a:pt x="0" y="3"/>
                        <a:pt x="2" y="1"/>
                      </a:cubicBezTo>
                      <a:cubicBezTo>
                        <a:pt x="2" y="1"/>
                        <a:pt x="2" y="1"/>
                        <a:pt x="2" y="1"/>
                      </a:cubicBezTo>
                      <a:cubicBezTo>
                        <a:pt x="5" y="0"/>
                        <a:pt x="9" y="4"/>
                        <a:pt x="12"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6" name="Freeform 801">
                  <a:extLst>
                    <a:ext uri="{FF2B5EF4-FFF2-40B4-BE49-F238E27FC236}">
                      <a16:creationId xmlns:a16="http://schemas.microsoft.com/office/drawing/2014/main" id="{8F38E232-863A-43A4-90E1-AC2D2328AF81}"/>
                    </a:ext>
                  </a:extLst>
                </p:cNvPr>
                <p:cNvSpPr>
                  <a:spLocks/>
                </p:cNvSpPr>
                <p:nvPr/>
              </p:nvSpPr>
              <p:spPr bwMode="auto">
                <a:xfrm>
                  <a:off x="5085" y="1691"/>
                  <a:ext cx="24" cy="23"/>
                </a:xfrm>
                <a:custGeom>
                  <a:avLst/>
                  <a:gdLst>
                    <a:gd name="T0" fmla="*/ 13 w 16"/>
                    <a:gd name="T1" fmla="*/ 7 h 16"/>
                    <a:gd name="T2" fmla="*/ 13 w 16"/>
                    <a:gd name="T3" fmla="*/ 16 h 16"/>
                    <a:gd name="T4" fmla="*/ 3 w 16"/>
                    <a:gd name="T5" fmla="*/ 1 h 16"/>
                    <a:gd name="T6" fmla="*/ 3 w 16"/>
                    <a:gd name="T7" fmla="*/ 0 h 16"/>
                    <a:gd name="T8" fmla="*/ 13 w 16"/>
                    <a:gd name="T9" fmla="*/ 7 h 16"/>
                  </a:gdLst>
                  <a:ahLst/>
                  <a:cxnLst>
                    <a:cxn ang="0">
                      <a:pos x="T0" y="T1"/>
                    </a:cxn>
                    <a:cxn ang="0">
                      <a:pos x="T2" y="T3"/>
                    </a:cxn>
                    <a:cxn ang="0">
                      <a:pos x="T4" y="T5"/>
                    </a:cxn>
                    <a:cxn ang="0">
                      <a:pos x="T6" y="T7"/>
                    </a:cxn>
                    <a:cxn ang="0">
                      <a:pos x="T8" y="T9"/>
                    </a:cxn>
                  </a:cxnLst>
                  <a:rect l="0" t="0" r="r" b="b"/>
                  <a:pathLst>
                    <a:path w="16" h="16">
                      <a:moveTo>
                        <a:pt x="13" y="7"/>
                      </a:moveTo>
                      <a:cubicBezTo>
                        <a:pt x="16" y="12"/>
                        <a:pt x="16" y="16"/>
                        <a:pt x="13" y="16"/>
                      </a:cubicBezTo>
                      <a:cubicBezTo>
                        <a:pt x="8" y="15"/>
                        <a:pt x="0" y="3"/>
                        <a:pt x="3" y="1"/>
                      </a:cubicBezTo>
                      <a:cubicBezTo>
                        <a:pt x="3" y="0"/>
                        <a:pt x="3" y="0"/>
                        <a:pt x="3" y="0"/>
                      </a:cubicBezTo>
                      <a:cubicBezTo>
                        <a:pt x="6" y="0"/>
                        <a:pt x="10"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7" name="Freeform 802">
                  <a:extLst>
                    <a:ext uri="{FF2B5EF4-FFF2-40B4-BE49-F238E27FC236}">
                      <a16:creationId xmlns:a16="http://schemas.microsoft.com/office/drawing/2014/main" id="{3DB7567E-866D-4FB2-9F39-C73EBFBC3347}"/>
                    </a:ext>
                  </a:extLst>
                </p:cNvPr>
                <p:cNvSpPr>
                  <a:spLocks/>
                </p:cNvSpPr>
                <p:nvPr/>
              </p:nvSpPr>
              <p:spPr bwMode="auto">
                <a:xfrm>
                  <a:off x="4980" y="1569"/>
                  <a:ext cx="24" cy="19"/>
                </a:xfrm>
                <a:custGeom>
                  <a:avLst/>
                  <a:gdLst>
                    <a:gd name="T0" fmla="*/ 12 w 17"/>
                    <a:gd name="T1" fmla="*/ 6 h 13"/>
                    <a:gd name="T2" fmla="*/ 15 w 17"/>
                    <a:gd name="T3" fmla="*/ 13 h 13"/>
                    <a:gd name="T4" fmla="*/ 2 w 17"/>
                    <a:gd name="T5" fmla="*/ 0 h 13"/>
                    <a:gd name="T6" fmla="*/ 2 w 17"/>
                    <a:gd name="T7" fmla="*/ 0 h 13"/>
                    <a:gd name="T8" fmla="*/ 12 w 17"/>
                    <a:gd name="T9" fmla="*/ 6 h 13"/>
                  </a:gdLst>
                  <a:ahLst/>
                  <a:cxnLst>
                    <a:cxn ang="0">
                      <a:pos x="T0" y="T1"/>
                    </a:cxn>
                    <a:cxn ang="0">
                      <a:pos x="T2" y="T3"/>
                    </a:cxn>
                    <a:cxn ang="0">
                      <a:pos x="T4" y="T5"/>
                    </a:cxn>
                    <a:cxn ang="0">
                      <a:pos x="T6" y="T7"/>
                    </a:cxn>
                    <a:cxn ang="0">
                      <a:pos x="T8" y="T9"/>
                    </a:cxn>
                  </a:cxnLst>
                  <a:rect l="0" t="0" r="r" b="b"/>
                  <a:pathLst>
                    <a:path w="17" h="13">
                      <a:moveTo>
                        <a:pt x="12" y="6"/>
                      </a:moveTo>
                      <a:cubicBezTo>
                        <a:pt x="16" y="10"/>
                        <a:pt x="17" y="13"/>
                        <a:pt x="15" y="13"/>
                      </a:cubicBezTo>
                      <a:cubicBezTo>
                        <a:pt x="11" y="13"/>
                        <a:pt x="0" y="2"/>
                        <a:pt x="2" y="0"/>
                      </a:cubicBezTo>
                      <a:cubicBezTo>
                        <a:pt x="2" y="0"/>
                        <a:pt x="2" y="0"/>
                        <a:pt x="2" y="0"/>
                      </a:cubicBezTo>
                      <a:cubicBezTo>
                        <a:pt x="5" y="0"/>
                        <a:pt x="10" y="3"/>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8" name="Freeform 803">
                  <a:extLst>
                    <a:ext uri="{FF2B5EF4-FFF2-40B4-BE49-F238E27FC236}">
                      <a16:creationId xmlns:a16="http://schemas.microsoft.com/office/drawing/2014/main" id="{77C30FB6-9850-471A-A4F6-A3518C11877B}"/>
                    </a:ext>
                  </a:extLst>
                </p:cNvPr>
                <p:cNvSpPr>
                  <a:spLocks/>
                </p:cNvSpPr>
                <p:nvPr/>
              </p:nvSpPr>
              <p:spPr bwMode="auto">
                <a:xfrm>
                  <a:off x="5017" y="1607"/>
                  <a:ext cx="25" cy="20"/>
                </a:xfrm>
                <a:custGeom>
                  <a:avLst/>
                  <a:gdLst>
                    <a:gd name="T0" fmla="*/ 12 w 17"/>
                    <a:gd name="T1" fmla="*/ 7 h 14"/>
                    <a:gd name="T2" fmla="*/ 14 w 17"/>
                    <a:gd name="T3" fmla="*/ 14 h 14"/>
                    <a:gd name="T4" fmla="*/ 2 w 17"/>
                    <a:gd name="T5" fmla="*/ 1 h 14"/>
                    <a:gd name="T6" fmla="*/ 3 w 17"/>
                    <a:gd name="T7" fmla="*/ 1 h 14"/>
                    <a:gd name="T8" fmla="*/ 12 w 17"/>
                    <a:gd name="T9" fmla="*/ 7 h 14"/>
                  </a:gdLst>
                  <a:ahLst/>
                  <a:cxnLst>
                    <a:cxn ang="0">
                      <a:pos x="T0" y="T1"/>
                    </a:cxn>
                    <a:cxn ang="0">
                      <a:pos x="T2" y="T3"/>
                    </a:cxn>
                    <a:cxn ang="0">
                      <a:pos x="T4" y="T5"/>
                    </a:cxn>
                    <a:cxn ang="0">
                      <a:pos x="T6" y="T7"/>
                    </a:cxn>
                    <a:cxn ang="0">
                      <a:pos x="T8" y="T9"/>
                    </a:cxn>
                  </a:cxnLst>
                  <a:rect l="0" t="0" r="r" b="b"/>
                  <a:pathLst>
                    <a:path w="17" h="14">
                      <a:moveTo>
                        <a:pt x="12" y="7"/>
                      </a:moveTo>
                      <a:cubicBezTo>
                        <a:pt x="16" y="11"/>
                        <a:pt x="17" y="14"/>
                        <a:pt x="14" y="14"/>
                      </a:cubicBezTo>
                      <a:cubicBezTo>
                        <a:pt x="10" y="14"/>
                        <a:pt x="0" y="3"/>
                        <a:pt x="2" y="1"/>
                      </a:cubicBezTo>
                      <a:cubicBezTo>
                        <a:pt x="2" y="1"/>
                        <a:pt x="3" y="1"/>
                        <a:pt x="3" y="1"/>
                      </a:cubicBezTo>
                      <a:cubicBezTo>
                        <a:pt x="5" y="0"/>
                        <a:pt x="10" y="4"/>
                        <a:pt x="12"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9" name="Freeform 804">
                  <a:extLst>
                    <a:ext uri="{FF2B5EF4-FFF2-40B4-BE49-F238E27FC236}">
                      <a16:creationId xmlns:a16="http://schemas.microsoft.com/office/drawing/2014/main" id="{3AFAB9F3-CDE7-4C33-8C5E-BEC9A923C297}"/>
                    </a:ext>
                  </a:extLst>
                </p:cNvPr>
                <p:cNvSpPr>
                  <a:spLocks/>
                </p:cNvSpPr>
                <p:nvPr/>
              </p:nvSpPr>
              <p:spPr bwMode="auto">
                <a:xfrm>
                  <a:off x="5146" y="1752"/>
                  <a:ext cx="22" cy="26"/>
                </a:xfrm>
                <a:custGeom>
                  <a:avLst/>
                  <a:gdLst>
                    <a:gd name="T0" fmla="*/ 12 w 15"/>
                    <a:gd name="T1" fmla="*/ 8 h 18"/>
                    <a:gd name="T2" fmla="*/ 12 w 15"/>
                    <a:gd name="T3" fmla="*/ 17 h 18"/>
                    <a:gd name="T4" fmla="*/ 4 w 15"/>
                    <a:gd name="T5" fmla="*/ 1 h 18"/>
                    <a:gd name="T6" fmla="*/ 12 w 15"/>
                    <a:gd name="T7" fmla="*/ 8 h 18"/>
                  </a:gdLst>
                  <a:ahLst/>
                  <a:cxnLst>
                    <a:cxn ang="0">
                      <a:pos x="T0" y="T1"/>
                    </a:cxn>
                    <a:cxn ang="0">
                      <a:pos x="T2" y="T3"/>
                    </a:cxn>
                    <a:cxn ang="0">
                      <a:pos x="T4" y="T5"/>
                    </a:cxn>
                    <a:cxn ang="0">
                      <a:pos x="T6" y="T7"/>
                    </a:cxn>
                  </a:cxnLst>
                  <a:rect l="0" t="0" r="r" b="b"/>
                  <a:pathLst>
                    <a:path w="15" h="18">
                      <a:moveTo>
                        <a:pt x="12" y="8"/>
                      </a:moveTo>
                      <a:cubicBezTo>
                        <a:pt x="15" y="13"/>
                        <a:pt x="15" y="18"/>
                        <a:pt x="12" y="17"/>
                      </a:cubicBezTo>
                      <a:cubicBezTo>
                        <a:pt x="8" y="16"/>
                        <a:pt x="0" y="3"/>
                        <a:pt x="4" y="1"/>
                      </a:cubicBezTo>
                      <a:cubicBezTo>
                        <a:pt x="6" y="0"/>
                        <a:pt x="10" y="5"/>
                        <a:pt x="12"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0" name="Freeform 805">
                  <a:extLst>
                    <a:ext uri="{FF2B5EF4-FFF2-40B4-BE49-F238E27FC236}">
                      <a16:creationId xmlns:a16="http://schemas.microsoft.com/office/drawing/2014/main" id="{E4C38B47-2CE6-4D14-9794-8D25B5C08C48}"/>
                    </a:ext>
                  </a:extLst>
                </p:cNvPr>
                <p:cNvSpPr>
                  <a:spLocks/>
                </p:cNvSpPr>
                <p:nvPr/>
              </p:nvSpPr>
              <p:spPr bwMode="auto">
                <a:xfrm>
                  <a:off x="5174" y="1800"/>
                  <a:ext cx="20" cy="27"/>
                </a:xfrm>
                <a:custGeom>
                  <a:avLst/>
                  <a:gdLst>
                    <a:gd name="T0" fmla="*/ 12 w 14"/>
                    <a:gd name="T1" fmla="*/ 8 h 19"/>
                    <a:gd name="T2" fmla="*/ 11 w 14"/>
                    <a:gd name="T3" fmla="*/ 17 h 19"/>
                    <a:gd name="T4" fmla="*/ 4 w 14"/>
                    <a:gd name="T5" fmla="*/ 1 h 19"/>
                    <a:gd name="T6" fmla="*/ 12 w 14"/>
                    <a:gd name="T7" fmla="*/ 8 h 19"/>
                  </a:gdLst>
                  <a:ahLst/>
                  <a:cxnLst>
                    <a:cxn ang="0">
                      <a:pos x="T0" y="T1"/>
                    </a:cxn>
                    <a:cxn ang="0">
                      <a:pos x="T2" y="T3"/>
                    </a:cxn>
                    <a:cxn ang="0">
                      <a:pos x="T4" y="T5"/>
                    </a:cxn>
                    <a:cxn ang="0">
                      <a:pos x="T6" y="T7"/>
                    </a:cxn>
                  </a:cxnLst>
                  <a:rect l="0" t="0" r="r" b="b"/>
                  <a:pathLst>
                    <a:path w="14" h="19">
                      <a:moveTo>
                        <a:pt x="12" y="8"/>
                      </a:moveTo>
                      <a:cubicBezTo>
                        <a:pt x="14" y="14"/>
                        <a:pt x="14" y="19"/>
                        <a:pt x="11" y="17"/>
                      </a:cubicBezTo>
                      <a:cubicBezTo>
                        <a:pt x="7" y="16"/>
                        <a:pt x="0" y="3"/>
                        <a:pt x="4" y="1"/>
                      </a:cubicBezTo>
                      <a:cubicBezTo>
                        <a:pt x="6" y="0"/>
                        <a:pt x="10" y="5"/>
                        <a:pt x="12"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1" name="Freeform 806">
                  <a:extLst>
                    <a:ext uri="{FF2B5EF4-FFF2-40B4-BE49-F238E27FC236}">
                      <a16:creationId xmlns:a16="http://schemas.microsoft.com/office/drawing/2014/main" id="{A0D469D2-98F8-4C78-AB4F-4D83D2A0925B}"/>
                    </a:ext>
                  </a:extLst>
                </p:cNvPr>
                <p:cNvSpPr>
                  <a:spLocks/>
                </p:cNvSpPr>
                <p:nvPr/>
              </p:nvSpPr>
              <p:spPr bwMode="auto">
                <a:xfrm>
                  <a:off x="5084" y="1662"/>
                  <a:ext cx="23" cy="23"/>
                </a:xfrm>
                <a:custGeom>
                  <a:avLst/>
                  <a:gdLst>
                    <a:gd name="T0" fmla="*/ 12 w 16"/>
                    <a:gd name="T1" fmla="*/ 8 h 16"/>
                    <a:gd name="T2" fmla="*/ 13 w 16"/>
                    <a:gd name="T3" fmla="*/ 16 h 16"/>
                    <a:gd name="T4" fmla="*/ 3 w 16"/>
                    <a:gd name="T5" fmla="*/ 1 h 16"/>
                    <a:gd name="T6" fmla="*/ 12 w 16"/>
                    <a:gd name="T7" fmla="*/ 8 h 16"/>
                  </a:gdLst>
                  <a:ahLst/>
                  <a:cxnLst>
                    <a:cxn ang="0">
                      <a:pos x="T0" y="T1"/>
                    </a:cxn>
                    <a:cxn ang="0">
                      <a:pos x="T2" y="T3"/>
                    </a:cxn>
                    <a:cxn ang="0">
                      <a:pos x="T4" y="T5"/>
                    </a:cxn>
                    <a:cxn ang="0">
                      <a:pos x="T6" y="T7"/>
                    </a:cxn>
                  </a:cxnLst>
                  <a:rect l="0" t="0" r="r" b="b"/>
                  <a:pathLst>
                    <a:path w="16" h="16">
                      <a:moveTo>
                        <a:pt x="12" y="8"/>
                      </a:moveTo>
                      <a:cubicBezTo>
                        <a:pt x="16" y="12"/>
                        <a:pt x="16" y="16"/>
                        <a:pt x="13" y="16"/>
                      </a:cubicBezTo>
                      <a:cubicBezTo>
                        <a:pt x="9" y="15"/>
                        <a:pt x="0" y="3"/>
                        <a:pt x="3" y="1"/>
                      </a:cubicBezTo>
                      <a:cubicBezTo>
                        <a:pt x="5" y="0"/>
                        <a:pt x="10" y="4"/>
                        <a:pt x="12"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2" name="Freeform 807">
                  <a:extLst>
                    <a:ext uri="{FF2B5EF4-FFF2-40B4-BE49-F238E27FC236}">
                      <a16:creationId xmlns:a16="http://schemas.microsoft.com/office/drawing/2014/main" id="{C04C23F3-3BEB-4DBC-96D5-9BF69577286E}"/>
                    </a:ext>
                  </a:extLst>
                </p:cNvPr>
                <p:cNvSpPr>
                  <a:spLocks/>
                </p:cNvSpPr>
                <p:nvPr/>
              </p:nvSpPr>
              <p:spPr bwMode="auto">
                <a:xfrm>
                  <a:off x="5116" y="1706"/>
                  <a:ext cx="23" cy="24"/>
                </a:xfrm>
                <a:custGeom>
                  <a:avLst/>
                  <a:gdLst>
                    <a:gd name="T0" fmla="*/ 13 w 16"/>
                    <a:gd name="T1" fmla="*/ 8 h 17"/>
                    <a:gd name="T2" fmla="*/ 13 w 16"/>
                    <a:gd name="T3" fmla="*/ 17 h 17"/>
                    <a:gd name="T4" fmla="*/ 4 w 16"/>
                    <a:gd name="T5" fmla="*/ 1 h 17"/>
                    <a:gd name="T6" fmla="*/ 13 w 16"/>
                    <a:gd name="T7" fmla="*/ 8 h 17"/>
                  </a:gdLst>
                  <a:ahLst/>
                  <a:cxnLst>
                    <a:cxn ang="0">
                      <a:pos x="T0" y="T1"/>
                    </a:cxn>
                    <a:cxn ang="0">
                      <a:pos x="T2" y="T3"/>
                    </a:cxn>
                    <a:cxn ang="0">
                      <a:pos x="T4" y="T5"/>
                    </a:cxn>
                    <a:cxn ang="0">
                      <a:pos x="T6" y="T7"/>
                    </a:cxn>
                  </a:cxnLst>
                  <a:rect l="0" t="0" r="r" b="b"/>
                  <a:pathLst>
                    <a:path w="16" h="17">
                      <a:moveTo>
                        <a:pt x="13" y="8"/>
                      </a:moveTo>
                      <a:cubicBezTo>
                        <a:pt x="16" y="13"/>
                        <a:pt x="16" y="17"/>
                        <a:pt x="13" y="17"/>
                      </a:cubicBezTo>
                      <a:cubicBezTo>
                        <a:pt x="9" y="16"/>
                        <a:pt x="0" y="3"/>
                        <a:pt x="4" y="1"/>
                      </a:cubicBezTo>
                      <a:cubicBezTo>
                        <a:pt x="6" y="0"/>
                        <a:pt x="10" y="5"/>
                        <a:pt x="1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sp>
          <p:nvSpPr>
            <p:cNvPr id="320" name="Freeform 809">
              <a:extLst>
                <a:ext uri="{FF2B5EF4-FFF2-40B4-BE49-F238E27FC236}">
                  <a16:creationId xmlns:a16="http://schemas.microsoft.com/office/drawing/2014/main" id="{072621B5-3062-4303-812E-CBACA907629C}"/>
                </a:ext>
              </a:extLst>
            </p:cNvPr>
            <p:cNvSpPr>
              <a:spLocks/>
            </p:cNvSpPr>
            <p:nvPr/>
          </p:nvSpPr>
          <p:spPr bwMode="auto">
            <a:xfrm>
              <a:off x="7956550" y="2513013"/>
              <a:ext cx="38100" cy="31750"/>
            </a:xfrm>
            <a:custGeom>
              <a:avLst/>
              <a:gdLst>
                <a:gd name="T0" fmla="*/ 12 w 17"/>
                <a:gd name="T1" fmla="*/ 6 h 14"/>
                <a:gd name="T2" fmla="*/ 15 w 17"/>
                <a:gd name="T3" fmla="*/ 13 h 14"/>
                <a:gd name="T4" fmla="*/ 2 w 17"/>
                <a:gd name="T5" fmla="*/ 0 h 14"/>
                <a:gd name="T6" fmla="*/ 2 w 17"/>
                <a:gd name="T7" fmla="*/ 0 h 14"/>
                <a:gd name="T8" fmla="*/ 12 w 17"/>
                <a:gd name="T9" fmla="*/ 6 h 14"/>
              </a:gdLst>
              <a:ahLst/>
              <a:cxnLst>
                <a:cxn ang="0">
                  <a:pos x="T0" y="T1"/>
                </a:cxn>
                <a:cxn ang="0">
                  <a:pos x="T2" y="T3"/>
                </a:cxn>
                <a:cxn ang="0">
                  <a:pos x="T4" y="T5"/>
                </a:cxn>
                <a:cxn ang="0">
                  <a:pos x="T6" y="T7"/>
                </a:cxn>
                <a:cxn ang="0">
                  <a:pos x="T8" y="T9"/>
                </a:cxn>
              </a:cxnLst>
              <a:rect l="0" t="0" r="r" b="b"/>
              <a:pathLst>
                <a:path w="17" h="14">
                  <a:moveTo>
                    <a:pt x="12" y="6"/>
                  </a:moveTo>
                  <a:cubicBezTo>
                    <a:pt x="16" y="10"/>
                    <a:pt x="17" y="14"/>
                    <a:pt x="15" y="13"/>
                  </a:cubicBezTo>
                  <a:cubicBezTo>
                    <a:pt x="11" y="13"/>
                    <a:pt x="0" y="2"/>
                    <a:pt x="2" y="0"/>
                  </a:cubicBezTo>
                  <a:cubicBezTo>
                    <a:pt x="2" y="0"/>
                    <a:pt x="2" y="0"/>
                    <a:pt x="2" y="0"/>
                  </a:cubicBezTo>
                  <a:cubicBezTo>
                    <a:pt x="4" y="0"/>
                    <a:pt x="9" y="3"/>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1" name="Freeform 810">
              <a:extLst>
                <a:ext uri="{FF2B5EF4-FFF2-40B4-BE49-F238E27FC236}">
                  <a16:creationId xmlns:a16="http://schemas.microsoft.com/office/drawing/2014/main" id="{E91F0F2A-93E4-4E36-A1A7-0C4A14458120}"/>
                </a:ext>
              </a:extLst>
            </p:cNvPr>
            <p:cNvSpPr>
              <a:spLocks/>
            </p:cNvSpPr>
            <p:nvPr/>
          </p:nvSpPr>
          <p:spPr bwMode="auto">
            <a:xfrm>
              <a:off x="8015288" y="2574925"/>
              <a:ext cx="36513" cy="31750"/>
            </a:xfrm>
            <a:custGeom>
              <a:avLst/>
              <a:gdLst>
                <a:gd name="T0" fmla="*/ 12 w 16"/>
                <a:gd name="T1" fmla="*/ 7 h 14"/>
                <a:gd name="T2" fmla="*/ 14 w 16"/>
                <a:gd name="T3" fmla="*/ 14 h 14"/>
                <a:gd name="T4" fmla="*/ 2 w 16"/>
                <a:gd name="T5" fmla="*/ 0 h 14"/>
                <a:gd name="T6" fmla="*/ 2 w 16"/>
                <a:gd name="T7" fmla="*/ 0 h 14"/>
                <a:gd name="T8" fmla="*/ 12 w 16"/>
                <a:gd name="T9" fmla="*/ 7 h 14"/>
              </a:gdLst>
              <a:ahLst/>
              <a:cxnLst>
                <a:cxn ang="0">
                  <a:pos x="T0" y="T1"/>
                </a:cxn>
                <a:cxn ang="0">
                  <a:pos x="T2" y="T3"/>
                </a:cxn>
                <a:cxn ang="0">
                  <a:pos x="T4" y="T5"/>
                </a:cxn>
                <a:cxn ang="0">
                  <a:pos x="T6" y="T7"/>
                </a:cxn>
                <a:cxn ang="0">
                  <a:pos x="T8" y="T9"/>
                </a:cxn>
              </a:cxnLst>
              <a:rect l="0" t="0" r="r" b="b"/>
              <a:pathLst>
                <a:path w="16" h="14">
                  <a:moveTo>
                    <a:pt x="12" y="7"/>
                  </a:moveTo>
                  <a:cubicBezTo>
                    <a:pt x="15" y="11"/>
                    <a:pt x="16" y="14"/>
                    <a:pt x="14" y="14"/>
                  </a:cubicBezTo>
                  <a:cubicBezTo>
                    <a:pt x="10" y="14"/>
                    <a:pt x="0" y="3"/>
                    <a:pt x="2" y="0"/>
                  </a:cubicBezTo>
                  <a:cubicBezTo>
                    <a:pt x="2" y="0"/>
                    <a:pt x="2" y="0"/>
                    <a:pt x="2" y="0"/>
                  </a:cubicBezTo>
                  <a:cubicBezTo>
                    <a:pt x="5" y="0"/>
                    <a:pt x="9" y="4"/>
                    <a:pt x="12"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2" name="Freeform 811">
              <a:extLst>
                <a:ext uri="{FF2B5EF4-FFF2-40B4-BE49-F238E27FC236}">
                  <a16:creationId xmlns:a16="http://schemas.microsoft.com/office/drawing/2014/main" id="{449F43CA-B314-49DB-A0F8-CD3A61ADD805}"/>
                </a:ext>
              </a:extLst>
            </p:cNvPr>
            <p:cNvSpPr>
              <a:spLocks/>
            </p:cNvSpPr>
            <p:nvPr/>
          </p:nvSpPr>
          <p:spPr bwMode="auto">
            <a:xfrm>
              <a:off x="8167688" y="2733675"/>
              <a:ext cx="33338" cy="41275"/>
            </a:xfrm>
            <a:custGeom>
              <a:avLst/>
              <a:gdLst>
                <a:gd name="T0" fmla="*/ 11 w 15"/>
                <a:gd name="T1" fmla="*/ 8 h 18"/>
                <a:gd name="T2" fmla="*/ 12 w 15"/>
                <a:gd name="T3" fmla="*/ 17 h 18"/>
                <a:gd name="T4" fmla="*/ 3 w 15"/>
                <a:gd name="T5" fmla="*/ 1 h 18"/>
                <a:gd name="T6" fmla="*/ 11 w 15"/>
                <a:gd name="T7" fmla="*/ 8 h 18"/>
              </a:gdLst>
              <a:ahLst/>
              <a:cxnLst>
                <a:cxn ang="0">
                  <a:pos x="T0" y="T1"/>
                </a:cxn>
                <a:cxn ang="0">
                  <a:pos x="T2" y="T3"/>
                </a:cxn>
                <a:cxn ang="0">
                  <a:pos x="T4" y="T5"/>
                </a:cxn>
                <a:cxn ang="0">
                  <a:pos x="T6" y="T7"/>
                </a:cxn>
              </a:cxnLst>
              <a:rect l="0" t="0" r="r" b="b"/>
              <a:pathLst>
                <a:path w="15" h="18">
                  <a:moveTo>
                    <a:pt x="11" y="8"/>
                  </a:moveTo>
                  <a:cubicBezTo>
                    <a:pt x="14" y="13"/>
                    <a:pt x="15" y="18"/>
                    <a:pt x="12" y="17"/>
                  </a:cubicBezTo>
                  <a:cubicBezTo>
                    <a:pt x="8" y="16"/>
                    <a:pt x="0" y="4"/>
                    <a:pt x="3" y="1"/>
                  </a:cubicBezTo>
                  <a:cubicBezTo>
                    <a:pt x="5" y="0"/>
                    <a:pt x="9" y="5"/>
                    <a:pt x="11"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3" name="Freeform 812">
              <a:extLst>
                <a:ext uri="{FF2B5EF4-FFF2-40B4-BE49-F238E27FC236}">
                  <a16:creationId xmlns:a16="http://schemas.microsoft.com/office/drawing/2014/main" id="{8832CA06-F9C7-4ACC-96AF-4B88C8DB8C0B}"/>
                </a:ext>
              </a:extLst>
            </p:cNvPr>
            <p:cNvSpPr>
              <a:spLocks/>
            </p:cNvSpPr>
            <p:nvPr/>
          </p:nvSpPr>
          <p:spPr bwMode="auto">
            <a:xfrm>
              <a:off x="8213725" y="2808288"/>
              <a:ext cx="31750" cy="42863"/>
            </a:xfrm>
            <a:custGeom>
              <a:avLst/>
              <a:gdLst>
                <a:gd name="T0" fmla="*/ 11 w 14"/>
                <a:gd name="T1" fmla="*/ 8 h 18"/>
                <a:gd name="T2" fmla="*/ 11 w 14"/>
                <a:gd name="T3" fmla="*/ 17 h 18"/>
                <a:gd name="T4" fmla="*/ 3 w 14"/>
                <a:gd name="T5" fmla="*/ 0 h 18"/>
                <a:gd name="T6" fmla="*/ 11 w 14"/>
                <a:gd name="T7" fmla="*/ 8 h 18"/>
              </a:gdLst>
              <a:ahLst/>
              <a:cxnLst>
                <a:cxn ang="0">
                  <a:pos x="T0" y="T1"/>
                </a:cxn>
                <a:cxn ang="0">
                  <a:pos x="T2" y="T3"/>
                </a:cxn>
                <a:cxn ang="0">
                  <a:pos x="T4" y="T5"/>
                </a:cxn>
                <a:cxn ang="0">
                  <a:pos x="T6" y="T7"/>
                </a:cxn>
              </a:cxnLst>
              <a:rect l="0" t="0" r="r" b="b"/>
              <a:pathLst>
                <a:path w="14" h="18">
                  <a:moveTo>
                    <a:pt x="11" y="8"/>
                  </a:moveTo>
                  <a:cubicBezTo>
                    <a:pt x="14" y="13"/>
                    <a:pt x="14" y="18"/>
                    <a:pt x="11" y="17"/>
                  </a:cubicBezTo>
                  <a:cubicBezTo>
                    <a:pt x="8" y="16"/>
                    <a:pt x="0" y="3"/>
                    <a:pt x="3" y="0"/>
                  </a:cubicBezTo>
                  <a:cubicBezTo>
                    <a:pt x="5" y="0"/>
                    <a:pt x="9" y="4"/>
                    <a:pt x="11"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4" name="Freeform 813">
              <a:extLst>
                <a:ext uri="{FF2B5EF4-FFF2-40B4-BE49-F238E27FC236}">
                  <a16:creationId xmlns:a16="http://schemas.microsoft.com/office/drawing/2014/main" id="{3EC119DC-3601-4516-B2D3-5B47CA4ADC1D}"/>
                </a:ext>
              </a:extLst>
            </p:cNvPr>
            <p:cNvSpPr>
              <a:spLocks/>
            </p:cNvSpPr>
            <p:nvPr/>
          </p:nvSpPr>
          <p:spPr bwMode="auto">
            <a:xfrm>
              <a:off x="8061325" y="2597150"/>
              <a:ext cx="36513" cy="34925"/>
            </a:xfrm>
            <a:custGeom>
              <a:avLst/>
              <a:gdLst>
                <a:gd name="T0" fmla="*/ 11 w 16"/>
                <a:gd name="T1" fmla="*/ 7 h 15"/>
                <a:gd name="T2" fmla="*/ 14 w 16"/>
                <a:gd name="T3" fmla="*/ 15 h 15"/>
                <a:gd name="T4" fmla="*/ 2 w 16"/>
                <a:gd name="T5" fmla="*/ 1 h 15"/>
                <a:gd name="T6" fmla="*/ 2 w 16"/>
                <a:gd name="T7" fmla="*/ 0 h 15"/>
                <a:gd name="T8" fmla="*/ 11 w 16"/>
                <a:gd name="T9" fmla="*/ 7 h 15"/>
              </a:gdLst>
              <a:ahLst/>
              <a:cxnLst>
                <a:cxn ang="0">
                  <a:pos x="T0" y="T1"/>
                </a:cxn>
                <a:cxn ang="0">
                  <a:pos x="T2" y="T3"/>
                </a:cxn>
                <a:cxn ang="0">
                  <a:pos x="T4" y="T5"/>
                </a:cxn>
                <a:cxn ang="0">
                  <a:pos x="T6" y="T7"/>
                </a:cxn>
                <a:cxn ang="0">
                  <a:pos x="T8" y="T9"/>
                </a:cxn>
              </a:cxnLst>
              <a:rect l="0" t="0" r="r" b="b"/>
              <a:pathLst>
                <a:path w="16" h="15">
                  <a:moveTo>
                    <a:pt x="11" y="7"/>
                  </a:moveTo>
                  <a:cubicBezTo>
                    <a:pt x="15" y="11"/>
                    <a:pt x="16" y="15"/>
                    <a:pt x="14" y="15"/>
                  </a:cubicBezTo>
                  <a:cubicBezTo>
                    <a:pt x="10" y="15"/>
                    <a:pt x="0" y="3"/>
                    <a:pt x="2" y="1"/>
                  </a:cubicBezTo>
                  <a:cubicBezTo>
                    <a:pt x="2" y="1"/>
                    <a:pt x="2" y="0"/>
                    <a:pt x="2" y="0"/>
                  </a:cubicBezTo>
                  <a:cubicBezTo>
                    <a:pt x="4" y="0"/>
                    <a:pt x="9" y="4"/>
                    <a:pt x="11"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5" name="Freeform 814">
              <a:extLst>
                <a:ext uri="{FF2B5EF4-FFF2-40B4-BE49-F238E27FC236}">
                  <a16:creationId xmlns:a16="http://schemas.microsoft.com/office/drawing/2014/main" id="{E212AA18-B45B-4E2F-A756-DC9809D5C9CB}"/>
                </a:ext>
              </a:extLst>
            </p:cNvPr>
            <p:cNvSpPr>
              <a:spLocks/>
            </p:cNvSpPr>
            <p:nvPr/>
          </p:nvSpPr>
          <p:spPr bwMode="auto">
            <a:xfrm>
              <a:off x="8116888" y="2663825"/>
              <a:ext cx="34925" cy="36513"/>
            </a:xfrm>
            <a:custGeom>
              <a:avLst/>
              <a:gdLst>
                <a:gd name="T0" fmla="*/ 11 w 15"/>
                <a:gd name="T1" fmla="*/ 7 h 16"/>
                <a:gd name="T2" fmla="*/ 13 w 15"/>
                <a:gd name="T3" fmla="*/ 16 h 16"/>
                <a:gd name="T4" fmla="*/ 2 w 15"/>
                <a:gd name="T5" fmla="*/ 1 h 16"/>
                <a:gd name="T6" fmla="*/ 11 w 15"/>
                <a:gd name="T7" fmla="*/ 7 h 16"/>
              </a:gdLst>
              <a:ahLst/>
              <a:cxnLst>
                <a:cxn ang="0">
                  <a:pos x="T0" y="T1"/>
                </a:cxn>
                <a:cxn ang="0">
                  <a:pos x="T2" y="T3"/>
                </a:cxn>
                <a:cxn ang="0">
                  <a:pos x="T4" y="T5"/>
                </a:cxn>
                <a:cxn ang="0">
                  <a:pos x="T6" y="T7"/>
                </a:cxn>
              </a:cxnLst>
              <a:rect l="0" t="0" r="r" b="b"/>
              <a:pathLst>
                <a:path w="15" h="16">
                  <a:moveTo>
                    <a:pt x="11" y="7"/>
                  </a:moveTo>
                  <a:cubicBezTo>
                    <a:pt x="14" y="12"/>
                    <a:pt x="15" y="16"/>
                    <a:pt x="13" y="16"/>
                  </a:cubicBezTo>
                  <a:cubicBezTo>
                    <a:pt x="9" y="15"/>
                    <a:pt x="0" y="3"/>
                    <a:pt x="2" y="1"/>
                  </a:cubicBezTo>
                  <a:cubicBezTo>
                    <a:pt x="5" y="0"/>
                    <a:pt x="9" y="4"/>
                    <a:pt x="11"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6" name="Freeform 815">
              <a:extLst>
                <a:ext uri="{FF2B5EF4-FFF2-40B4-BE49-F238E27FC236}">
                  <a16:creationId xmlns:a16="http://schemas.microsoft.com/office/drawing/2014/main" id="{64B376BF-5406-4448-83D5-DE8DE867BF83}"/>
                </a:ext>
              </a:extLst>
            </p:cNvPr>
            <p:cNvSpPr>
              <a:spLocks/>
            </p:cNvSpPr>
            <p:nvPr/>
          </p:nvSpPr>
          <p:spPr bwMode="auto">
            <a:xfrm>
              <a:off x="7940675" y="2473325"/>
              <a:ext cx="38100" cy="31750"/>
            </a:xfrm>
            <a:custGeom>
              <a:avLst/>
              <a:gdLst>
                <a:gd name="T0" fmla="*/ 12 w 17"/>
                <a:gd name="T1" fmla="*/ 7 h 14"/>
                <a:gd name="T2" fmla="*/ 15 w 17"/>
                <a:gd name="T3" fmla="*/ 14 h 14"/>
                <a:gd name="T4" fmla="*/ 2 w 17"/>
                <a:gd name="T5" fmla="*/ 1 h 14"/>
                <a:gd name="T6" fmla="*/ 2 w 17"/>
                <a:gd name="T7" fmla="*/ 1 h 14"/>
                <a:gd name="T8" fmla="*/ 12 w 17"/>
                <a:gd name="T9" fmla="*/ 7 h 14"/>
              </a:gdLst>
              <a:ahLst/>
              <a:cxnLst>
                <a:cxn ang="0">
                  <a:pos x="T0" y="T1"/>
                </a:cxn>
                <a:cxn ang="0">
                  <a:pos x="T2" y="T3"/>
                </a:cxn>
                <a:cxn ang="0">
                  <a:pos x="T4" y="T5"/>
                </a:cxn>
                <a:cxn ang="0">
                  <a:pos x="T6" y="T7"/>
                </a:cxn>
                <a:cxn ang="0">
                  <a:pos x="T8" y="T9"/>
                </a:cxn>
              </a:cxnLst>
              <a:rect l="0" t="0" r="r" b="b"/>
              <a:pathLst>
                <a:path w="17" h="14">
                  <a:moveTo>
                    <a:pt x="12" y="7"/>
                  </a:moveTo>
                  <a:cubicBezTo>
                    <a:pt x="15" y="11"/>
                    <a:pt x="17" y="14"/>
                    <a:pt x="15" y="14"/>
                  </a:cubicBezTo>
                  <a:cubicBezTo>
                    <a:pt x="11" y="14"/>
                    <a:pt x="0" y="3"/>
                    <a:pt x="2" y="1"/>
                  </a:cubicBezTo>
                  <a:cubicBezTo>
                    <a:pt x="2" y="1"/>
                    <a:pt x="2" y="1"/>
                    <a:pt x="2" y="1"/>
                  </a:cubicBezTo>
                  <a:cubicBezTo>
                    <a:pt x="4" y="0"/>
                    <a:pt x="9" y="4"/>
                    <a:pt x="12"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7" name="Freeform 816">
              <a:extLst>
                <a:ext uri="{FF2B5EF4-FFF2-40B4-BE49-F238E27FC236}">
                  <a16:creationId xmlns:a16="http://schemas.microsoft.com/office/drawing/2014/main" id="{6D4EAC92-B7CE-4C58-A9D0-1643F33DF5A2}"/>
                </a:ext>
              </a:extLst>
            </p:cNvPr>
            <p:cNvSpPr>
              <a:spLocks/>
            </p:cNvSpPr>
            <p:nvPr/>
          </p:nvSpPr>
          <p:spPr bwMode="auto">
            <a:xfrm>
              <a:off x="8004175" y="2533650"/>
              <a:ext cx="36513" cy="31750"/>
            </a:xfrm>
            <a:custGeom>
              <a:avLst/>
              <a:gdLst>
                <a:gd name="T0" fmla="*/ 11 w 16"/>
                <a:gd name="T1" fmla="*/ 7 h 14"/>
                <a:gd name="T2" fmla="*/ 14 w 16"/>
                <a:gd name="T3" fmla="*/ 14 h 14"/>
                <a:gd name="T4" fmla="*/ 1 w 16"/>
                <a:gd name="T5" fmla="*/ 1 h 14"/>
                <a:gd name="T6" fmla="*/ 1 w 16"/>
                <a:gd name="T7" fmla="*/ 1 h 14"/>
                <a:gd name="T8" fmla="*/ 11 w 16"/>
                <a:gd name="T9" fmla="*/ 7 h 14"/>
              </a:gdLst>
              <a:ahLst/>
              <a:cxnLst>
                <a:cxn ang="0">
                  <a:pos x="T0" y="T1"/>
                </a:cxn>
                <a:cxn ang="0">
                  <a:pos x="T2" y="T3"/>
                </a:cxn>
                <a:cxn ang="0">
                  <a:pos x="T4" y="T5"/>
                </a:cxn>
                <a:cxn ang="0">
                  <a:pos x="T6" y="T7"/>
                </a:cxn>
                <a:cxn ang="0">
                  <a:pos x="T8" y="T9"/>
                </a:cxn>
              </a:cxnLst>
              <a:rect l="0" t="0" r="r" b="b"/>
              <a:pathLst>
                <a:path w="16" h="14">
                  <a:moveTo>
                    <a:pt x="11" y="7"/>
                  </a:moveTo>
                  <a:cubicBezTo>
                    <a:pt x="14" y="11"/>
                    <a:pt x="16" y="14"/>
                    <a:pt x="14" y="14"/>
                  </a:cubicBezTo>
                  <a:cubicBezTo>
                    <a:pt x="10" y="14"/>
                    <a:pt x="0" y="3"/>
                    <a:pt x="1" y="1"/>
                  </a:cubicBezTo>
                  <a:cubicBezTo>
                    <a:pt x="1" y="1"/>
                    <a:pt x="1" y="1"/>
                    <a:pt x="1" y="1"/>
                  </a:cubicBezTo>
                  <a:cubicBezTo>
                    <a:pt x="3" y="0"/>
                    <a:pt x="8" y="4"/>
                    <a:pt x="11"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8" name="Freeform 817">
              <a:extLst>
                <a:ext uri="{FF2B5EF4-FFF2-40B4-BE49-F238E27FC236}">
                  <a16:creationId xmlns:a16="http://schemas.microsoft.com/office/drawing/2014/main" id="{4132D360-55DB-44D4-A64C-E63CD4FACE96}"/>
                </a:ext>
              </a:extLst>
            </p:cNvPr>
            <p:cNvSpPr>
              <a:spLocks/>
            </p:cNvSpPr>
            <p:nvPr/>
          </p:nvSpPr>
          <p:spPr bwMode="auto">
            <a:xfrm>
              <a:off x="8210550" y="2759075"/>
              <a:ext cx="31750" cy="41275"/>
            </a:xfrm>
            <a:custGeom>
              <a:avLst/>
              <a:gdLst>
                <a:gd name="T0" fmla="*/ 10 w 14"/>
                <a:gd name="T1" fmla="*/ 8 h 18"/>
                <a:gd name="T2" fmla="*/ 12 w 14"/>
                <a:gd name="T3" fmla="*/ 17 h 18"/>
                <a:gd name="T4" fmla="*/ 2 w 14"/>
                <a:gd name="T5" fmla="*/ 1 h 18"/>
                <a:gd name="T6" fmla="*/ 10 w 14"/>
                <a:gd name="T7" fmla="*/ 8 h 18"/>
              </a:gdLst>
              <a:ahLst/>
              <a:cxnLst>
                <a:cxn ang="0">
                  <a:pos x="T0" y="T1"/>
                </a:cxn>
                <a:cxn ang="0">
                  <a:pos x="T2" y="T3"/>
                </a:cxn>
                <a:cxn ang="0">
                  <a:pos x="T4" y="T5"/>
                </a:cxn>
                <a:cxn ang="0">
                  <a:pos x="T6" y="T7"/>
                </a:cxn>
              </a:cxnLst>
              <a:rect l="0" t="0" r="r" b="b"/>
              <a:pathLst>
                <a:path w="14" h="18">
                  <a:moveTo>
                    <a:pt x="10" y="8"/>
                  </a:moveTo>
                  <a:cubicBezTo>
                    <a:pt x="13" y="13"/>
                    <a:pt x="14" y="18"/>
                    <a:pt x="12" y="17"/>
                  </a:cubicBezTo>
                  <a:cubicBezTo>
                    <a:pt x="8" y="16"/>
                    <a:pt x="0" y="3"/>
                    <a:pt x="2" y="1"/>
                  </a:cubicBezTo>
                  <a:cubicBezTo>
                    <a:pt x="4" y="0"/>
                    <a:pt x="8" y="5"/>
                    <a:pt x="10"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9" name="Freeform 818">
              <a:extLst>
                <a:ext uri="{FF2B5EF4-FFF2-40B4-BE49-F238E27FC236}">
                  <a16:creationId xmlns:a16="http://schemas.microsoft.com/office/drawing/2014/main" id="{2461DEBD-1194-4163-8056-FD3B31A471E0}"/>
                </a:ext>
              </a:extLst>
            </p:cNvPr>
            <p:cNvSpPr>
              <a:spLocks/>
            </p:cNvSpPr>
            <p:nvPr/>
          </p:nvSpPr>
          <p:spPr bwMode="auto">
            <a:xfrm>
              <a:off x="8255000" y="2833688"/>
              <a:ext cx="28575" cy="41275"/>
            </a:xfrm>
            <a:custGeom>
              <a:avLst/>
              <a:gdLst>
                <a:gd name="T0" fmla="*/ 10 w 13"/>
                <a:gd name="T1" fmla="*/ 8 h 18"/>
                <a:gd name="T2" fmla="*/ 11 w 13"/>
                <a:gd name="T3" fmla="*/ 17 h 18"/>
                <a:gd name="T4" fmla="*/ 3 w 13"/>
                <a:gd name="T5" fmla="*/ 1 h 18"/>
                <a:gd name="T6" fmla="*/ 10 w 13"/>
                <a:gd name="T7" fmla="*/ 8 h 18"/>
              </a:gdLst>
              <a:ahLst/>
              <a:cxnLst>
                <a:cxn ang="0">
                  <a:pos x="T0" y="T1"/>
                </a:cxn>
                <a:cxn ang="0">
                  <a:pos x="T2" y="T3"/>
                </a:cxn>
                <a:cxn ang="0">
                  <a:pos x="T4" y="T5"/>
                </a:cxn>
                <a:cxn ang="0">
                  <a:pos x="T6" y="T7"/>
                </a:cxn>
              </a:cxnLst>
              <a:rect l="0" t="0" r="r" b="b"/>
              <a:pathLst>
                <a:path w="13" h="18">
                  <a:moveTo>
                    <a:pt x="10" y="8"/>
                  </a:moveTo>
                  <a:cubicBezTo>
                    <a:pt x="13" y="13"/>
                    <a:pt x="13" y="18"/>
                    <a:pt x="11" y="17"/>
                  </a:cubicBezTo>
                  <a:cubicBezTo>
                    <a:pt x="8" y="17"/>
                    <a:pt x="0" y="3"/>
                    <a:pt x="3" y="1"/>
                  </a:cubicBezTo>
                  <a:cubicBezTo>
                    <a:pt x="5" y="0"/>
                    <a:pt x="8" y="4"/>
                    <a:pt x="10"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0" name="Freeform 819">
              <a:extLst>
                <a:ext uri="{FF2B5EF4-FFF2-40B4-BE49-F238E27FC236}">
                  <a16:creationId xmlns:a16="http://schemas.microsoft.com/office/drawing/2014/main" id="{3328C366-69D0-44A2-8F50-0A35F2CEED60}"/>
                </a:ext>
              </a:extLst>
            </p:cNvPr>
            <p:cNvSpPr>
              <a:spLocks/>
            </p:cNvSpPr>
            <p:nvPr/>
          </p:nvSpPr>
          <p:spPr bwMode="auto">
            <a:xfrm>
              <a:off x="8107363" y="2617788"/>
              <a:ext cx="34925" cy="36513"/>
            </a:xfrm>
            <a:custGeom>
              <a:avLst/>
              <a:gdLst>
                <a:gd name="T0" fmla="*/ 11 w 15"/>
                <a:gd name="T1" fmla="*/ 8 h 16"/>
                <a:gd name="T2" fmla="*/ 13 w 15"/>
                <a:gd name="T3" fmla="*/ 16 h 16"/>
                <a:gd name="T4" fmla="*/ 2 w 15"/>
                <a:gd name="T5" fmla="*/ 1 h 16"/>
                <a:gd name="T6" fmla="*/ 11 w 15"/>
                <a:gd name="T7" fmla="*/ 8 h 16"/>
              </a:gdLst>
              <a:ahLst/>
              <a:cxnLst>
                <a:cxn ang="0">
                  <a:pos x="T0" y="T1"/>
                </a:cxn>
                <a:cxn ang="0">
                  <a:pos x="T2" y="T3"/>
                </a:cxn>
                <a:cxn ang="0">
                  <a:pos x="T4" y="T5"/>
                </a:cxn>
                <a:cxn ang="0">
                  <a:pos x="T6" y="T7"/>
                </a:cxn>
              </a:cxnLst>
              <a:rect l="0" t="0" r="r" b="b"/>
              <a:pathLst>
                <a:path w="15" h="16">
                  <a:moveTo>
                    <a:pt x="11" y="8"/>
                  </a:moveTo>
                  <a:cubicBezTo>
                    <a:pt x="14" y="12"/>
                    <a:pt x="15" y="16"/>
                    <a:pt x="13" y="16"/>
                  </a:cubicBezTo>
                  <a:cubicBezTo>
                    <a:pt x="11" y="16"/>
                    <a:pt x="0" y="4"/>
                    <a:pt x="2" y="1"/>
                  </a:cubicBezTo>
                  <a:cubicBezTo>
                    <a:pt x="4" y="0"/>
                    <a:pt x="8" y="4"/>
                    <a:pt x="11"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1" name="Freeform 820">
              <a:extLst>
                <a:ext uri="{FF2B5EF4-FFF2-40B4-BE49-F238E27FC236}">
                  <a16:creationId xmlns:a16="http://schemas.microsoft.com/office/drawing/2014/main" id="{BD1A7FDB-AAC1-4BCD-BB16-A3078398D649}"/>
                </a:ext>
              </a:extLst>
            </p:cNvPr>
            <p:cNvSpPr>
              <a:spLocks/>
            </p:cNvSpPr>
            <p:nvPr/>
          </p:nvSpPr>
          <p:spPr bwMode="auto">
            <a:xfrm>
              <a:off x="8159750" y="2687638"/>
              <a:ext cx="34925" cy="38100"/>
            </a:xfrm>
            <a:custGeom>
              <a:avLst/>
              <a:gdLst>
                <a:gd name="T0" fmla="*/ 11 w 15"/>
                <a:gd name="T1" fmla="*/ 8 h 17"/>
                <a:gd name="T2" fmla="*/ 13 w 15"/>
                <a:gd name="T3" fmla="*/ 16 h 17"/>
                <a:gd name="T4" fmla="*/ 3 w 15"/>
                <a:gd name="T5" fmla="*/ 1 h 17"/>
                <a:gd name="T6" fmla="*/ 11 w 15"/>
                <a:gd name="T7" fmla="*/ 8 h 17"/>
              </a:gdLst>
              <a:ahLst/>
              <a:cxnLst>
                <a:cxn ang="0">
                  <a:pos x="T0" y="T1"/>
                </a:cxn>
                <a:cxn ang="0">
                  <a:pos x="T2" y="T3"/>
                </a:cxn>
                <a:cxn ang="0">
                  <a:pos x="T4" y="T5"/>
                </a:cxn>
                <a:cxn ang="0">
                  <a:pos x="T6" y="T7"/>
                </a:cxn>
              </a:cxnLst>
              <a:rect l="0" t="0" r="r" b="b"/>
              <a:pathLst>
                <a:path w="15" h="17">
                  <a:moveTo>
                    <a:pt x="11" y="8"/>
                  </a:moveTo>
                  <a:cubicBezTo>
                    <a:pt x="14" y="13"/>
                    <a:pt x="15" y="17"/>
                    <a:pt x="13" y="16"/>
                  </a:cubicBezTo>
                  <a:cubicBezTo>
                    <a:pt x="9" y="15"/>
                    <a:pt x="0" y="3"/>
                    <a:pt x="3" y="1"/>
                  </a:cubicBezTo>
                  <a:cubicBezTo>
                    <a:pt x="4" y="0"/>
                    <a:pt x="8" y="4"/>
                    <a:pt x="11"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2" name="Freeform 821">
              <a:extLst>
                <a:ext uri="{FF2B5EF4-FFF2-40B4-BE49-F238E27FC236}">
                  <a16:creationId xmlns:a16="http://schemas.microsoft.com/office/drawing/2014/main" id="{D7BBA38B-4537-460B-801A-37B8193FCCD0}"/>
                </a:ext>
              </a:extLst>
            </p:cNvPr>
            <p:cNvSpPr>
              <a:spLocks/>
            </p:cNvSpPr>
            <p:nvPr/>
          </p:nvSpPr>
          <p:spPr bwMode="auto">
            <a:xfrm>
              <a:off x="7985125" y="2493963"/>
              <a:ext cx="39688" cy="31750"/>
            </a:xfrm>
            <a:custGeom>
              <a:avLst/>
              <a:gdLst>
                <a:gd name="T0" fmla="*/ 12 w 17"/>
                <a:gd name="T1" fmla="*/ 6 h 14"/>
                <a:gd name="T2" fmla="*/ 15 w 17"/>
                <a:gd name="T3" fmla="*/ 14 h 14"/>
                <a:gd name="T4" fmla="*/ 2 w 17"/>
                <a:gd name="T5" fmla="*/ 1 h 14"/>
                <a:gd name="T6" fmla="*/ 12 w 17"/>
                <a:gd name="T7" fmla="*/ 6 h 14"/>
              </a:gdLst>
              <a:ahLst/>
              <a:cxnLst>
                <a:cxn ang="0">
                  <a:pos x="T0" y="T1"/>
                </a:cxn>
                <a:cxn ang="0">
                  <a:pos x="T2" y="T3"/>
                </a:cxn>
                <a:cxn ang="0">
                  <a:pos x="T4" y="T5"/>
                </a:cxn>
                <a:cxn ang="0">
                  <a:pos x="T6" y="T7"/>
                </a:cxn>
              </a:cxnLst>
              <a:rect l="0" t="0" r="r" b="b"/>
              <a:pathLst>
                <a:path w="17" h="14">
                  <a:moveTo>
                    <a:pt x="12" y="6"/>
                  </a:moveTo>
                  <a:cubicBezTo>
                    <a:pt x="15" y="10"/>
                    <a:pt x="17" y="14"/>
                    <a:pt x="15" y="14"/>
                  </a:cubicBezTo>
                  <a:cubicBezTo>
                    <a:pt x="13" y="14"/>
                    <a:pt x="0" y="3"/>
                    <a:pt x="2" y="1"/>
                  </a:cubicBezTo>
                  <a:cubicBezTo>
                    <a:pt x="4" y="0"/>
                    <a:pt x="9" y="4"/>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3" name="Freeform 822">
              <a:extLst>
                <a:ext uri="{FF2B5EF4-FFF2-40B4-BE49-F238E27FC236}">
                  <a16:creationId xmlns:a16="http://schemas.microsoft.com/office/drawing/2014/main" id="{2D30DA72-45BA-4987-B5C7-E94900218FCE}"/>
                </a:ext>
              </a:extLst>
            </p:cNvPr>
            <p:cNvSpPr>
              <a:spLocks/>
            </p:cNvSpPr>
            <p:nvPr/>
          </p:nvSpPr>
          <p:spPr bwMode="auto">
            <a:xfrm>
              <a:off x="8048625" y="2554288"/>
              <a:ext cx="38100" cy="33338"/>
            </a:xfrm>
            <a:custGeom>
              <a:avLst/>
              <a:gdLst>
                <a:gd name="T0" fmla="*/ 11 w 17"/>
                <a:gd name="T1" fmla="*/ 7 h 15"/>
                <a:gd name="T2" fmla="*/ 15 w 17"/>
                <a:gd name="T3" fmla="*/ 15 h 15"/>
                <a:gd name="T4" fmla="*/ 2 w 17"/>
                <a:gd name="T5" fmla="*/ 1 h 15"/>
                <a:gd name="T6" fmla="*/ 11 w 17"/>
                <a:gd name="T7" fmla="*/ 7 h 15"/>
              </a:gdLst>
              <a:ahLst/>
              <a:cxnLst>
                <a:cxn ang="0">
                  <a:pos x="T0" y="T1"/>
                </a:cxn>
                <a:cxn ang="0">
                  <a:pos x="T2" y="T3"/>
                </a:cxn>
                <a:cxn ang="0">
                  <a:pos x="T4" y="T5"/>
                </a:cxn>
                <a:cxn ang="0">
                  <a:pos x="T6" y="T7"/>
                </a:cxn>
              </a:cxnLst>
              <a:rect l="0" t="0" r="r" b="b"/>
              <a:pathLst>
                <a:path w="17" h="15">
                  <a:moveTo>
                    <a:pt x="11" y="7"/>
                  </a:moveTo>
                  <a:cubicBezTo>
                    <a:pt x="15" y="11"/>
                    <a:pt x="17" y="15"/>
                    <a:pt x="15" y="15"/>
                  </a:cubicBezTo>
                  <a:cubicBezTo>
                    <a:pt x="12" y="15"/>
                    <a:pt x="0" y="3"/>
                    <a:pt x="2" y="1"/>
                  </a:cubicBezTo>
                  <a:cubicBezTo>
                    <a:pt x="4" y="0"/>
                    <a:pt x="9" y="4"/>
                    <a:pt x="11"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4" name="Freeform 823">
              <a:extLst>
                <a:ext uri="{FF2B5EF4-FFF2-40B4-BE49-F238E27FC236}">
                  <a16:creationId xmlns:a16="http://schemas.microsoft.com/office/drawing/2014/main" id="{9A9A1FE6-C7B4-462E-A059-42044A8799E1}"/>
                </a:ext>
              </a:extLst>
            </p:cNvPr>
            <p:cNvSpPr>
              <a:spLocks/>
            </p:cNvSpPr>
            <p:nvPr/>
          </p:nvSpPr>
          <p:spPr bwMode="auto">
            <a:xfrm>
              <a:off x="8201025" y="2713038"/>
              <a:ext cx="30163" cy="38100"/>
            </a:xfrm>
            <a:custGeom>
              <a:avLst/>
              <a:gdLst>
                <a:gd name="T0" fmla="*/ 9 w 13"/>
                <a:gd name="T1" fmla="*/ 8 h 17"/>
                <a:gd name="T2" fmla="*/ 11 w 13"/>
                <a:gd name="T3" fmla="*/ 16 h 17"/>
                <a:gd name="T4" fmla="*/ 1 w 13"/>
                <a:gd name="T5" fmla="*/ 1 h 17"/>
                <a:gd name="T6" fmla="*/ 9 w 13"/>
                <a:gd name="T7" fmla="*/ 8 h 17"/>
              </a:gdLst>
              <a:ahLst/>
              <a:cxnLst>
                <a:cxn ang="0">
                  <a:pos x="T0" y="T1"/>
                </a:cxn>
                <a:cxn ang="0">
                  <a:pos x="T2" y="T3"/>
                </a:cxn>
                <a:cxn ang="0">
                  <a:pos x="T4" y="T5"/>
                </a:cxn>
                <a:cxn ang="0">
                  <a:pos x="T6" y="T7"/>
                </a:cxn>
              </a:cxnLst>
              <a:rect l="0" t="0" r="r" b="b"/>
              <a:pathLst>
                <a:path w="13" h="17">
                  <a:moveTo>
                    <a:pt x="9" y="8"/>
                  </a:moveTo>
                  <a:cubicBezTo>
                    <a:pt x="12" y="13"/>
                    <a:pt x="13" y="17"/>
                    <a:pt x="11" y="16"/>
                  </a:cubicBezTo>
                  <a:cubicBezTo>
                    <a:pt x="8" y="16"/>
                    <a:pt x="0" y="3"/>
                    <a:pt x="1" y="1"/>
                  </a:cubicBezTo>
                  <a:cubicBezTo>
                    <a:pt x="3" y="0"/>
                    <a:pt x="7" y="4"/>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5" name="Freeform 824">
              <a:extLst>
                <a:ext uri="{FF2B5EF4-FFF2-40B4-BE49-F238E27FC236}">
                  <a16:creationId xmlns:a16="http://schemas.microsoft.com/office/drawing/2014/main" id="{70812808-C622-46D4-85A7-D8BDE9E58537}"/>
                </a:ext>
              </a:extLst>
            </p:cNvPr>
            <p:cNvSpPr>
              <a:spLocks/>
            </p:cNvSpPr>
            <p:nvPr/>
          </p:nvSpPr>
          <p:spPr bwMode="auto">
            <a:xfrm>
              <a:off x="8247063" y="2786063"/>
              <a:ext cx="30163" cy="39688"/>
            </a:xfrm>
            <a:custGeom>
              <a:avLst/>
              <a:gdLst>
                <a:gd name="T0" fmla="*/ 10 w 13"/>
                <a:gd name="T1" fmla="*/ 8 h 17"/>
                <a:gd name="T2" fmla="*/ 11 w 13"/>
                <a:gd name="T3" fmla="*/ 17 h 17"/>
                <a:gd name="T4" fmla="*/ 2 w 13"/>
                <a:gd name="T5" fmla="*/ 0 h 17"/>
                <a:gd name="T6" fmla="*/ 10 w 13"/>
                <a:gd name="T7" fmla="*/ 8 h 17"/>
              </a:gdLst>
              <a:ahLst/>
              <a:cxnLst>
                <a:cxn ang="0">
                  <a:pos x="T0" y="T1"/>
                </a:cxn>
                <a:cxn ang="0">
                  <a:pos x="T2" y="T3"/>
                </a:cxn>
                <a:cxn ang="0">
                  <a:pos x="T4" y="T5"/>
                </a:cxn>
                <a:cxn ang="0">
                  <a:pos x="T6" y="T7"/>
                </a:cxn>
              </a:cxnLst>
              <a:rect l="0" t="0" r="r" b="b"/>
              <a:pathLst>
                <a:path w="13" h="17">
                  <a:moveTo>
                    <a:pt x="10" y="8"/>
                  </a:moveTo>
                  <a:cubicBezTo>
                    <a:pt x="13" y="13"/>
                    <a:pt x="13" y="17"/>
                    <a:pt x="11" y="17"/>
                  </a:cubicBezTo>
                  <a:cubicBezTo>
                    <a:pt x="8" y="16"/>
                    <a:pt x="0" y="3"/>
                    <a:pt x="2" y="0"/>
                  </a:cubicBezTo>
                  <a:cubicBezTo>
                    <a:pt x="4" y="0"/>
                    <a:pt x="8" y="4"/>
                    <a:pt x="10"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6" name="Freeform 825">
              <a:extLst>
                <a:ext uri="{FF2B5EF4-FFF2-40B4-BE49-F238E27FC236}">
                  <a16:creationId xmlns:a16="http://schemas.microsoft.com/office/drawing/2014/main" id="{162605F0-7CE7-4923-89D1-DD708A6914A8}"/>
                </a:ext>
              </a:extLst>
            </p:cNvPr>
            <p:cNvSpPr>
              <a:spLocks/>
            </p:cNvSpPr>
            <p:nvPr/>
          </p:nvSpPr>
          <p:spPr bwMode="auto">
            <a:xfrm>
              <a:off x="8091488" y="2576513"/>
              <a:ext cx="34925" cy="34925"/>
            </a:xfrm>
            <a:custGeom>
              <a:avLst/>
              <a:gdLst>
                <a:gd name="T0" fmla="*/ 10 w 15"/>
                <a:gd name="T1" fmla="*/ 7 h 15"/>
                <a:gd name="T2" fmla="*/ 14 w 15"/>
                <a:gd name="T3" fmla="*/ 15 h 15"/>
                <a:gd name="T4" fmla="*/ 2 w 15"/>
                <a:gd name="T5" fmla="*/ 1 h 15"/>
                <a:gd name="T6" fmla="*/ 10 w 15"/>
                <a:gd name="T7" fmla="*/ 7 h 15"/>
              </a:gdLst>
              <a:ahLst/>
              <a:cxnLst>
                <a:cxn ang="0">
                  <a:pos x="T0" y="T1"/>
                </a:cxn>
                <a:cxn ang="0">
                  <a:pos x="T2" y="T3"/>
                </a:cxn>
                <a:cxn ang="0">
                  <a:pos x="T4" y="T5"/>
                </a:cxn>
                <a:cxn ang="0">
                  <a:pos x="T6" y="T7"/>
                </a:cxn>
              </a:cxnLst>
              <a:rect l="0" t="0" r="r" b="b"/>
              <a:pathLst>
                <a:path w="15" h="15">
                  <a:moveTo>
                    <a:pt x="10" y="7"/>
                  </a:moveTo>
                  <a:cubicBezTo>
                    <a:pt x="14" y="11"/>
                    <a:pt x="15" y="15"/>
                    <a:pt x="14" y="15"/>
                  </a:cubicBezTo>
                  <a:cubicBezTo>
                    <a:pt x="11" y="15"/>
                    <a:pt x="0" y="3"/>
                    <a:pt x="2" y="1"/>
                  </a:cubicBezTo>
                  <a:cubicBezTo>
                    <a:pt x="3" y="0"/>
                    <a:pt x="7" y="4"/>
                    <a:pt x="10"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7" name="Freeform 826">
              <a:extLst>
                <a:ext uri="{FF2B5EF4-FFF2-40B4-BE49-F238E27FC236}">
                  <a16:creationId xmlns:a16="http://schemas.microsoft.com/office/drawing/2014/main" id="{A29F2452-EE8D-4906-BD29-8EF5E04F5BE3}"/>
                </a:ext>
              </a:extLst>
            </p:cNvPr>
            <p:cNvSpPr>
              <a:spLocks/>
            </p:cNvSpPr>
            <p:nvPr/>
          </p:nvSpPr>
          <p:spPr bwMode="auto">
            <a:xfrm>
              <a:off x="8148638" y="2643188"/>
              <a:ext cx="31750" cy="36513"/>
            </a:xfrm>
            <a:custGeom>
              <a:avLst/>
              <a:gdLst>
                <a:gd name="T0" fmla="*/ 9 w 14"/>
                <a:gd name="T1" fmla="*/ 7 h 16"/>
                <a:gd name="T2" fmla="*/ 12 w 14"/>
                <a:gd name="T3" fmla="*/ 15 h 16"/>
                <a:gd name="T4" fmla="*/ 1 w 14"/>
                <a:gd name="T5" fmla="*/ 0 h 16"/>
                <a:gd name="T6" fmla="*/ 9 w 14"/>
                <a:gd name="T7" fmla="*/ 7 h 16"/>
              </a:gdLst>
              <a:ahLst/>
              <a:cxnLst>
                <a:cxn ang="0">
                  <a:pos x="T0" y="T1"/>
                </a:cxn>
                <a:cxn ang="0">
                  <a:pos x="T2" y="T3"/>
                </a:cxn>
                <a:cxn ang="0">
                  <a:pos x="T4" y="T5"/>
                </a:cxn>
                <a:cxn ang="0">
                  <a:pos x="T6" y="T7"/>
                </a:cxn>
              </a:cxnLst>
              <a:rect l="0" t="0" r="r" b="b"/>
              <a:pathLst>
                <a:path w="14" h="16">
                  <a:moveTo>
                    <a:pt x="9" y="7"/>
                  </a:moveTo>
                  <a:cubicBezTo>
                    <a:pt x="13" y="12"/>
                    <a:pt x="14" y="16"/>
                    <a:pt x="12" y="15"/>
                  </a:cubicBezTo>
                  <a:cubicBezTo>
                    <a:pt x="9" y="15"/>
                    <a:pt x="0" y="3"/>
                    <a:pt x="1" y="0"/>
                  </a:cubicBezTo>
                  <a:cubicBezTo>
                    <a:pt x="3" y="0"/>
                    <a:pt x="7" y="4"/>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8" name="Freeform 827">
              <a:extLst>
                <a:ext uri="{FF2B5EF4-FFF2-40B4-BE49-F238E27FC236}">
                  <a16:creationId xmlns:a16="http://schemas.microsoft.com/office/drawing/2014/main" id="{FF95B13B-0C93-4157-8C42-B248F97DDF2E}"/>
                </a:ext>
              </a:extLst>
            </p:cNvPr>
            <p:cNvSpPr>
              <a:spLocks/>
            </p:cNvSpPr>
            <p:nvPr/>
          </p:nvSpPr>
          <p:spPr bwMode="auto">
            <a:xfrm>
              <a:off x="7964488" y="2457450"/>
              <a:ext cx="39688" cy="30163"/>
            </a:xfrm>
            <a:custGeom>
              <a:avLst/>
              <a:gdLst>
                <a:gd name="T0" fmla="*/ 11 w 17"/>
                <a:gd name="T1" fmla="*/ 6 h 13"/>
                <a:gd name="T2" fmla="*/ 15 w 17"/>
                <a:gd name="T3" fmla="*/ 13 h 13"/>
                <a:gd name="T4" fmla="*/ 2 w 17"/>
                <a:gd name="T5" fmla="*/ 1 h 13"/>
                <a:gd name="T6" fmla="*/ 11 w 17"/>
                <a:gd name="T7" fmla="*/ 6 h 13"/>
              </a:gdLst>
              <a:ahLst/>
              <a:cxnLst>
                <a:cxn ang="0">
                  <a:pos x="T0" y="T1"/>
                </a:cxn>
                <a:cxn ang="0">
                  <a:pos x="T2" y="T3"/>
                </a:cxn>
                <a:cxn ang="0">
                  <a:pos x="T4" y="T5"/>
                </a:cxn>
                <a:cxn ang="0">
                  <a:pos x="T6" y="T7"/>
                </a:cxn>
              </a:cxnLst>
              <a:rect l="0" t="0" r="r" b="b"/>
              <a:pathLst>
                <a:path w="17" h="13">
                  <a:moveTo>
                    <a:pt x="11" y="6"/>
                  </a:moveTo>
                  <a:cubicBezTo>
                    <a:pt x="15" y="10"/>
                    <a:pt x="17" y="13"/>
                    <a:pt x="15" y="13"/>
                  </a:cubicBezTo>
                  <a:cubicBezTo>
                    <a:pt x="13" y="13"/>
                    <a:pt x="0" y="3"/>
                    <a:pt x="2" y="1"/>
                  </a:cubicBezTo>
                  <a:cubicBezTo>
                    <a:pt x="3" y="0"/>
                    <a:pt x="7" y="3"/>
                    <a:pt x="11"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9" name="Freeform 828">
              <a:extLst>
                <a:ext uri="{FF2B5EF4-FFF2-40B4-BE49-F238E27FC236}">
                  <a16:creationId xmlns:a16="http://schemas.microsoft.com/office/drawing/2014/main" id="{CBF58D48-EC29-45D8-8C50-3C6F690235B3}"/>
                </a:ext>
              </a:extLst>
            </p:cNvPr>
            <p:cNvSpPr>
              <a:spLocks/>
            </p:cNvSpPr>
            <p:nvPr/>
          </p:nvSpPr>
          <p:spPr bwMode="auto">
            <a:xfrm>
              <a:off x="8029575" y="2514600"/>
              <a:ext cx="39688" cy="31750"/>
            </a:xfrm>
            <a:custGeom>
              <a:avLst/>
              <a:gdLst>
                <a:gd name="T0" fmla="*/ 11 w 17"/>
                <a:gd name="T1" fmla="*/ 7 h 14"/>
                <a:gd name="T2" fmla="*/ 15 w 17"/>
                <a:gd name="T3" fmla="*/ 14 h 14"/>
                <a:gd name="T4" fmla="*/ 2 w 17"/>
                <a:gd name="T5" fmla="*/ 1 h 14"/>
                <a:gd name="T6" fmla="*/ 11 w 17"/>
                <a:gd name="T7" fmla="*/ 7 h 14"/>
              </a:gdLst>
              <a:ahLst/>
              <a:cxnLst>
                <a:cxn ang="0">
                  <a:pos x="T0" y="T1"/>
                </a:cxn>
                <a:cxn ang="0">
                  <a:pos x="T2" y="T3"/>
                </a:cxn>
                <a:cxn ang="0">
                  <a:pos x="T4" y="T5"/>
                </a:cxn>
                <a:cxn ang="0">
                  <a:pos x="T6" y="T7"/>
                </a:cxn>
              </a:cxnLst>
              <a:rect l="0" t="0" r="r" b="b"/>
              <a:pathLst>
                <a:path w="17" h="14">
                  <a:moveTo>
                    <a:pt x="11" y="7"/>
                  </a:moveTo>
                  <a:cubicBezTo>
                    <a:pt x="15" y="11"/>
                    <a:pt x="17" y="14"/>
                    <a:pt x="15" y="14"/>
                  </a:cubicBezTo>
                  <a:cubicBezTo>
                    <a:pt x="12" y="14"/>
                    <a:pt x="0" y="3"/>
                    <a:pt x="2" y="1"/>
                  </a:cubicBezTo>
                  <a:cubicBezTo>
                    <a:pt x="3" y="0"/>
                    <a:pt x="7" y="3"/>
                    <a:pt x="11"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0" name="Freeform 829">
              <a:extLst>
                <a:ext uri="{FF2B5EF4-FFF2-40B4-BE49-F238E27FC236}">
                  <a16:creationId xmlns:a16="http://schemas.microsoft.com/office/drawing/2014/main" id="{E25C250E-6DC8-428B-A028-5EFBAE8BC752}"/>
                </a:ext>
              </a:extLst>
            </p:cNvPr>
            <p:cNvSpPr>
              <a:spLocks/>
            </p:cNvSpPr>
            <p:nvPr/>
          </p:nvSpPr>
          <p:spPr bwMode="auto">
            <a:xfrm>
              <a:off x="7524750" y="2470150"/>
              <a:ext cx="36513" cy="33338"/>
            </a:xfrm>
            <a:custGeom>
              <a:avLst/>
              <a:gdLst>
                <a:gd name="T0" fmla="*/ 14 w 16"/>
                <a:gd name="T1" fmla="*/ 7 h 14"/>
                <a:gd name="T2" fmla="*/ 12 w 16"/>
                <a:gd name="T3" fmla="*/ 13 h 14"/>
                <a:gd name="T4" fmla="*/ 4 w 16"/>
                <a:gd name="T5" fmla="*/ 1 h 14"/>
                <a:gd name="T6" fmla="*/ 5 w 16"/>
                <a:gd name="T7" fmla="*/ 0 h 14"/>
                <a:gd name="T8" fmla="*/ 14 w 16"/>
                <a:gd name="T9" fmla="*/ 7 h 14"/>
              </a:gdLst>
              <a:ahLst/>
              <a:cxnLst>
                <a:cxn ang="0">
                  <a:pos x="T0" y="T1"/>
                </a:cxn>
                <a:cxn ang="0">
                  <a:pos x="T2" y="T3"/>
                </a:cxn>
                <a:cxn ang="0">
                  <a:pos x="T4" y="T5"/>
                </a:cxn>
                <a:cxn ang="0">
                  <a:pos x="T6" y="T7"/>
                </a:cxn>
                <a:cxn ang="0">
                  <a:pos x="T8" y="T9"/>
                </a:cxn>
              </a:cxnLst>
              <a:rect l="0" t="0" r="r" b="b"/>
              <a:pathLst>
                <a:path w="16" h="14">
                  <a:moveTo>
                    <a:pt x="14" y="7"/>
                  </a:moveTo>
                  <a:cubicBezTo>
                    <a:pt x="16" y="11"/>
                    <a:pt x="15" y="14"/>
                    <a:pt x="12" y="13"/>
                  </a:cubicBezTo>
                  <a:cubicBezTo>
                    <a:pt x="6" y="12"/>
                    <a:pt x="0" y="2"/>
                    <a:pt x="4" y="1"/>
                  </a:cubicBezTo>
                  <a:cubicBezTo>
                    <a:pt x="4" y="0"/>
                    <a:pt x="5" y="0"/>
                    <a:pt x="5" y="0"/>
                  </a:cubicBezTo>
                  <a:cubicBezTo>
                    <a:pt x="9" y="0"/>
                    <a:pt x="12"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1" name="Freeform 830">
              <a:extLst>
                <a:ext uri="{FF2B5EF4-FFF2-40B4-BE49-F238E27FC236}">
                  <a16:creationId xmlns:a16="http://schemas.microsoft.com/office/drawing/2014/main" id="{5188D654-0945-47CA-ABE9-C6DE6B515E23}"/>
                </a:ext>
              </a:extLst>
            </p:cNvPr>
            <p:cNvSpPr>
              <a:spLocks/>
            </p:cNvSpPr>
            <p:nvPr/>
          </p:nvSpPr>
          <p:spPr bwMode="auto">
            <a:xfrm>
              <a:off x="7561263" y="2530475"/>
              <a:ext cx="38100" cy="34925"/>
            </a:xfrm>
            <a:custGeom>
              <a:avLst/>
              <a:gdLst>
                <a:gd name="T0" fmla="*/ 15 w 17"/>
                <a:gd name="T1" fmla="*/ 7 h 15"/>
                <a:gd name="T2" fmla="*/ 11 w 17"/>
                <a:gd name="T3" fmla="*/ 14 h 15"/>
                <a:gd name="T4" fmla="*/ 4 w 17"/>
                <a:gd name="T5" fmla="*/ 1 h 15"/>
                <a:gd name="T6" fmla="*/ 5 w 17"/>
                <a:gd name="T7" fmla="*/ 1 h 15"/>
                <a:gd name="T8" fmla="*/ 15 w 17"/>
                <a:gd name="T9" fmla="*/ 7 h 15"/>
              </a:gdLst>
              <a:ahLst/>
              <a:cxnLst>
                <a:cxn ang="0">
                  <a:pos x="T0" y="T1"/>
                </a:cxn>
                <a:cxn ang="0">
                  <a:pos x="T2" y="T3"/>
                </a:cxn>
                <a:cxn ang="0">
                  <a:pos x="T4" y="T5"/>
                </a:cxn>
                <a:cxn ang="0">
                  <a:pos x="T6" y="T7"/>
                </a:cxn>
                <a:cxn ang="0">
                  <a:pos x="T8" y="T9"/>
                </a:cxn>
              </a:cxnLst>
              <a:rect l="0" t="0" r="r" b="b"/>
              <a:pathLst>
                <a:path w="17" h="15">
                  <a:moveTo>
                    <a:pt x="15" y="7"/>
                  </a:moveTo>
                  <a:cubicBezTo>
                    <a:pt x="17" y="12"/>
                    <a:pt x="15" y="15"/>
                    <a:pt x="11" y="14"/>
                  </a:cubicBezTo>
                  <a:cubicBezTo>
                    <a:pt x="5" y="12"/>
                    <a:pt x="0" y="3"/>
                    <a:pt x="4" y="1"/>
                  </a:cubicBezTo>
                  <a:cubicBezTo>
                    <a:pt x="5" y="1"/>
                    <a:pt x="5" y="1"/>
                    <a:pt x="5" y="1"/>
                  </a:cubicBezTo>
                  <a:cubicBezTo>
                    <a:pt x="9" y="0"/>
                    <a:pt x="13" y="4"/>
                    <a:pt x="1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2" name="Freeform 831">
              <a:extLst>
                <a:ext uri="{FF2B5EF4-FFF2-40B4-BE49-F238E27FC236}">
                  <a16:creationId xmlns:a16="http://schemas.microsoft.com/office/drawing/2014/main" id="{EC6752E6-E81F-4177-995A-6DA3F338D85D}"/>
                </a:ext>
              </a:extLst>
            </p:cNvPr>
            <p:cNvSpPr>
              <a:spLocks/>
            </p:cNvSpPr>
            <p:nvPr/>
          </p:nvSpPr>
          <p:spPr bwMode="auto">
            <a:xfrm>
              <a:off x="7488238" y="2416175"/>
              <a:ext cx="33338" cy="26988"/>
            </a:xfrm>
            <a:custGeom>
              <a:avLst/>
              <a:gdLst>
                <a:gd name="T0" fmla="*/ 13 w 15"/>
                <a:gd name="T1" fmla="*/ 6 h 12"/>
                <a:gd name="T2" fmla="*/ 11 w 15"/>
                <a:gd name="T3" fmla="*/ 12 h 12"/>
                <a:gd name="T4" fmla="*/ 3 w 15"/>
                <a:gd name="T5" fmla="*/ 0 h 12"/>
                <a:gd name="T6" fmla="*/ 4 w 15"/>
                <a:gd name="T7" fmla="*/ 0 h 12"/>
                <a:gd name="T8" fmla="*/ 13 w 15"/>
                <a:gd name="T9" fmla="*/ 6 h 12"/>
              </a:gdLst>
              <a:ahLst/>
              <a:cxnLst>
                <a:cxn ang="0">
                  <a:pos x="T0" y="T1"/>
                </a:cxn>
                <a:cxn ang="0">
                  <a:pos x="T2" y="T3"/>
                </a:cxn>
                <a:cxn ang="0">
                  <a:pos x="T4" y="T5"/>
                </a:cxn>
                <a:cxn ang="0">
                  <a:pos x="T6" y="T7"/>
                </a:cxn>
                <a:cxn ang="0">
                  <a:pos x="T8" y="T9"/>
                </a:cxn>
              </a:cxnLst>
              <a:rect l="0" t="0" r="r" b="b"/>
              <a:pathLst>
                <a:path w="15" h="12">
                  <a:moveTo>
                    <a:pt x="13" y="6"/>
                  </a:moveTo>
                  <a:cubicBezTo>
                    <a:pt x="15" y="9"/>
                    <a:pt x="14" y="12"/>
                    <a:pt x="11" y="12"/>
                  </a:cubicBezTo>
                  <a:cubicBezTo>
                    <a:pt x="6" y="10"/>
                    <a:pt x="0" y="2"/>
                    <a:pt x="3" y="0"/>
                  </a:cubicBezTo>
                  <a:cubicBezTo>
                    <a:pt x="3" y="0"/>
                    <a:pt x="4" y="0"/>
                    <a:pt x="4" y="0"/>
                  </a:cubicBezTo>
                  <a:cubicBezTo>
                    <a:pt x="7" y="0"/>
                    <a:pt x="11" y="3"/>
                    <a:pt x="1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3" name="Freeform 832">
              <a:extLst>
                <a:ext uri="{FF2B5EF4-FFF2-40B4-BE49-F238E27FC236}">
                  <a16:creationId xmlns:a16="http://schemas.microsoft.com/office/drawing/2014/main" id="{D2D9EEA5-4354-4E10-9D1D-888AAFDD1A7A}"/>
                </a:ext>
              </a:extLst>
            </p:cNvPr>
            <p:cNvSpPr>
              <a:spLocks/>
            </p:cNvSpPr>
            <p:nvPr/>
          </p:nvSpPr>
          <p:spPr bwMode="auto">
            <a:xfrm>
              <a:off x="7535863" y="2438400"/>
              <a:ext cx="36513" cy="30163"/>
            </a:xfrm>
            <a:custGeom>
              <a:avLst/>
              <a:gdLst>
                <a:gd name="T0" fmla="*/ 13 w 16"/>
                <a:gd name="T1" fmla="*/ 6 h 13"/>
                <a:gd name="T2" fmla="*/ 12 w 16"/>
                <a:gd name="T3" fmla="*/ 12 h 13"/>
                <a:gd name="T4" fmla="*/ 3 w 16"/>
                <a:gd name="T5" fmla="*/ 0 h 13"/>
                <a:gd name="T6" fmla="*/ 4 w 16"/>
                <a:gd name="T7" fmla="*/ 0 h 13"/>
                <a:gd name="T8" fmla="*/ 13 w 16"/>
                <a:gd name="T9" fmla="*/ 6 h 13"/>
              </a:gdLst>
              <a:ahLst/>
              <a:cxnLst>
                <a:cxn ang="0">
                  <a:pos x="T0" y="T1"/>
                </a:cxn>
                <a:cxn ang="0">
                  <a:pos x="T2" y="T3"/>
                </a:cxn>
                <a:cxn ang="0">
                  <a:pos x="T4" y="T5"/>
                </a:cxn>
                <a:cxn ang="0">
                  <a:pos x="T6" y="T7"/>
                </a:cxn>
                <a:cxn ang="0">
                  <a:pos x="T8" y="T9"/>
                </a:cxn>
              </a:cxnLst>
              <a:rect l="0" t="0" r="r" b="b"/>
              <a:pathLst>
                <a:path w="16" h="13">
                  <a:moveTo>
                    <a:pt x="13" y="6"/>
                  </a:moveTo>
                  <a:cubicBezTo>
                    <a:pt x="16" y="10"/>
                    <a:pt x="15" y="13"/>
                    <a:pt x="12" y="12"/>
                  </a:cubicBezTo>
                  <a:cubicBezTo>
                    <a:pt x="6" y="11"/>
                    <a:pt x="0" y="2"/>
                    <a:pt x="3" y="0"/>
                  </a:cubicBezTo>
                  <a:cubicBezTo>
                    <a:pt x="3" y="0"/>
                    <a:pt x="4" y="0"/>
                    <a:pt x="4" y="0"/>
                  </a:cubicBezTo>
                  <a:cubicBezTo>
                    <a:pt x="7" y="0"/>
                    <a:pt x="11" y="4"/>
                    <a:pt x="1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4" name="Freeform 833">
              <a:extLst>
                <a:ext uri="{FF2B5EF4-FFF2-40B4-BE49-F238E27FC236}">
                  <a16:creationId xmlns:a16="http://schemas.microsoft.com/office/drawing/2014/main" id="{7930C8B3-ED24-432D-AC09-76EEDDF58682}"/>
                </a:ext>
              </a:extLst>
            </p:cNvPr>
            <p:cNvSpPr>
              <a:spLocks/>
            </p:cNvSpPr>
            <p:nvPr/>
          </p:nvSpPr>
          <p:spPr bwMode="auto">
            <a:xfrm>
              <a:off x="7575550" y="2495550"/>
              <a:ext cx="38100" cy="33338"/>
            </a:xfrm>
            <a:custGeom>
              <a:avLst/>
              <a:gdLst>
                <a:gd name="T0" fmla="*/ 14 w 17"/>
                <a:gd name="T1" fmla="*/ 7 h 14"/>
                <a:gd name="T2" fmla="*/ 12 w 17"/>
                <a:gd name="T3" fmla="*/ 13 h 14"/>
                <a:gd name="T4" fmla="*/ 4 w 17"/>
                <a:gd name="T5" fmla="*/ 1 h 14"/>
                <a:gd name="T6" fmla="*/ 5 w 17"/>
                <a:gd name="T7" fmla="*/ 0 h 14"/>
                <a:gd name="T8" fmla="*/ 14 w 17"/>
                <a:gd name="T9" fmla="*/ 7 h 14"/>
              </a:gdLst>
              <a:ahLst/>
              <a:cxnLst>
                <a:cxn ang="0">
                  <a:pos x="T0" y="T1"/>
                </a:cxn>
                <a:cxn ang="0">
                  <a:pos x="T2" y="T3"/>
                </a:cxn>
                <a:cxn ang="0">
                  <a:pos x="T4" y="T5"/>
                </a:cxn>
                <a:cxn ang="0">
                  <a:pos x="T6" y="T7"/>
                </a:cxn>
                <a:cxn ang="0">
                  <a:pos x="T8" y="T9"/>
                </a:cxn>
              </a:cxnLst>
              <a:rect l="0" t="0" r="r" b="b"/>
              <a:pathLst>
                <a:path w="17" h="14">
                  <a:moveTo>
                    <a:pt x="14" y="7"/>
                  </a:moveTo>
                  <a:cubicBezTo>
                    <a:pt x="17" y="11"/>
                    <a:pt x="16" y="14"/>
                    <a:pt x="12" y="13"/>
                  </a:cubicBezTo>
                  <a:cubicBezTo>
                    <a:pt x="6" y="12"/>
                    <a:pt x="0" y="3"/>
                    <a:pt x="4" y="1"/>
                  </a:cubicBezTo>
                  <a:cubicBezTo>
                    <a:pt x="4" y="0"/>
                    <a:pt x="5" y="0"/>
                    <a:pt x="5" y="0"/>
                  </a:cubicBezTo>
                  <a:cubicBezTo>
                    <a:pt x="9" y="0"/>
                    <a:pt x="13"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5" name="Freeform 834">
              <a:extLst>
                <a:ext uri="{FF2B5EF4-FFF2-40B4-BE49-F238E27FC236}">
                  <a16:creationId xmlns:a16="http://schemas.microsoft.com/office/drawing/2014/main" id="{D903B244-210B-489C-A72F-7238780FF843}"/>
                </a:ext>
              </a:extLst>
            </p:cNvPr>
            <p:cNvSpPr>
              <a:spLocks/>
            </p:cNvSpPr>
            <p:nvPr/>
          </p:nvSpPr>
          <p:spPr bwMode="auto">
            <a:xfrm>
              <a:off x="7494588" y="2386013"/>
              <a:ext cx="34925" cy="25400"/>
            </a:xfrm>
            <a:custGeom>
              <a:avLst/>
              <a:gdLst>
                <a:gd name="T0" fmla="*/ 12 w 15"/>
                <a:gd name="T1" fmla="*/ 5 h 11"/>
                <a:gd name="T2" fmla="*/ 12 w 15"/>
                <a:gd name="T3" fmla="*/ 11 h 11"/>
                <a:gd name="T4" fmla="*/ 2 w 15"/>
                <a:gd name="T5" fmla="*/ 0 h 11"/>
                <a:gd name="T6" fmla="*/ 3 w 15"/>
                <a:gd name="T7" fmla="*/ 0 h 11"/>
                <a:gd name="T8" fmla="*/ 12 w 15"/>
                <a:gd name="T9" fmla="*/ 5 h 11"/>
              </a:gdLst>
              <a:ahLst/>
              <a:cxnLst>
                <a:cxn ang="0">
                  <a:pos x="T0" y="T1"/>
                </a:cxn>
                <a:cxn ang="0">
                  <a:pos x="T2" y="T3"/>
                </a:cxn>
                <a:cxn ang="0">
                  <a:pos x="T4" y="T5"/>
                </a:cxn>
                <a:cxn ang="0">
                  <a:pos x="T6" y="T7"/>
                </a:cxn>
                <a:cxn ang="0">
                  <a:pos x="T8" y="T9"/>
                </a:cxn>
              </a:cxnLst>
              <a:rect l="0" t="0" r="r" b="b"/>
              <a:pathLst>
                <a:path w="15" h="11">
                  <a:moveTo>
                    <a:pt x="12" y="5"/>
                  </a:moveTo>
                  <a:cubicBezTo>
                    <a:pt x="15" y="9"/>
                    <a:pt x="14" y="11"/>
                    <a:pt x="12" y="11"/>
                  </a:cubicBezTo>
                  <a:cubicBezTo>
                    <a:pt x="7" y="10"/>
                    <a:pt x="0" y="2"/>
                    <a:pt x="2" y="0"/>
                  </a:cubicBezTo>
                  <a:cubicBezTo>
                    <a:pt x="3" y="0"/>
                    <a:pt x="3" y="0"/>
                    <a:pt x="3" y="0"/>
                  </a:cubicBezTo>
                  <a:cubicBezTo>
                    <a:pt x="6" y="0"/>
                    <a:pt x="10" y="3"/>
                    <a:pt x="12"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6" name="Freeform 835">
              <a:extLst>
                <a:ext uri="{FF2B5EF4-FFF2-40B4-BE49-F238E27FC236}">
                  <a16:creationId xmlns:a16="http://schemas.microsoft.com/office/drawing/2014/main" id="{FFAAA687-8B1F-495D-9CFC-0854A9817642}"/>
                </a:ext>
              </a:extLst>
            </p:cNvPr>
            <p:cNvSpPr>
              <a:spLocks/>
            </p:cNvSpPr>
            <p:nvPr/>
          </p:nvSpPr>
          <p:spPr bwMode="auto">
            <a:xfrm>
              <a:off x="7591425" y="2462213"/>
              <a:ext cx="36513" cy="31750"/>
            </a:xfrm>
            <a:custGeom>
              <a:avLst/>
              <a:gdLst>
                <a:gd name="T0" fmla="*/ 13 w 16"/>
                <a:gd name="T1" fmla="*/ 6 h 14"/>
                <a:gd name="T2" fmla="*/ 12 w 16"/>
                <a:gd name="T3" fmla="*/ 13 h 14"/>
                <a:gd name="T4" fmla="*/ 3 w 16"/>
                <a:gd name="T5" fmla="*/ 1 h 14"/>
                <a:gd name="T6" fmla="*/ 4 w 16"/>
                <a:gd name="T7" fmla="*/ 0 h 14"/>
                <a:gd name="T8" fmla="*/ 13 w 16"/>
                <a:gd name="T9" fmla="*/ 6 h 14"/>
              </a:gdLst>
              <a:ahLst/>
              <a:cxnLst>
                <a:cxn ang="0">
                  <a:pos x="T0" y="T1"/>
                </a:cxn>
                <a:cxn ang="0">
                  <a:pos x="T2" y="T3"/>
                </a:cxn>
                <a:cxn ang="0">
                  <a:pos x="T4" y="T5"/>
                </a:cxn>
                <a:cxn ang="0">
                  <a:pos x="T6" y="T7"/>
                </a:cxn>
                <a:cxn ang="0">
                  <a:pos x="T8" y="T9"/>
                </a:cxn>
              </a:cxnLst>
              <a:rect l="0" t="0" r="r" b="b"/>
              <a:pathLst>
                <a:path w="16" h="14">
                  <a:moveTo>
                    <a:pt x="13" y="6"/>
                  </a:moveTo>
                  <a:cubicBezTo>
                    <a:pt x="16" y="11"/>
                    <a:pt x="15" y="14"/>
                    <a:pt x="12" y="13"/>
                  </a:cubicBezTo>
                  <a:cubicBezTo>
                    <a:pt x="6" y="12"/>
                    <a:pt x="0" y="2"/>
                    <a:pt x="3" y="1"/>
                  </a:cubicBezTo>
                  <a:cubicBezTo>
                    <a:pt x="3" y="0"/>
                    <a:pt x="3" y="0"/>
                    <a:pt x="4" y="0"/>
                  </a:cubicBezTo>
                  <a:cubicBezTo>
                    <a:pt x="7" y="0"/>
                    <a:pt x="11" y="4"/>
                    <a:pt x="1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7" name="Freeform 836">
              <a:extLst>
                <a:ext uri="{FF2B5EF4-FFF2-40B4-BE49-F238E27FC236}">
                  <a16:creationId xmlns:a16="http://schemas.microsoft.com/office/drawing/2014/main" id="{08332196-1A7F-4618-8167-37827F4E448F}"/>
                </a:ext>
              </a:extLst>
            </p:cNvPr>
            <p:cNvSpPr>
              <a:spLocks/>
            </p:cNvSpPr>
            <p:nvPr/>
          </p:nvSpPr>
          <p:spPr bwMode="auto">
            <a:xfrm>
              <a:off x="7632700" y="2520950"/>
              <a:ext cx="38100" cy="33338"/>
            </a:xfrm>
            <a:custGeom>
              <a:avLst/>
              <a:gdLst>
                <a:gd name="T0" fmla="*/ 14 w 17"/>
                <a:gd name="T1" fmla="*/ 7 h 14"/>
                <a:gd name="T2" fmla="*/ 12 w 17"/>
                <a:gd name="T3" fmla="*/ 14 h 14"/>
                <a:gd name="T4" fmla="*/ 4 w 17"/>
                <a:gd name="T5" fmla="*/ 0 h 14"/>
                <a:gd name="T6" fmla="*/ 5 w 17"/>
                <a:gd name="T7" fmla="*/ 0 h 14"/>
                <a:gd name="T8" fmla="*/ 14 w 17"/>
                <a:gd name="T9" fmla="*/ 7 h 14"/>
              </a:gdLst>
              <a:ahLst/>
              <a:cxnLst>
                <a:cxn ang="0">
                  <a:pos x="T0" y="T1"/>
                </a:cxn>
                <a:cxn ang="0">
                  <a:pos x="T2" y="T3"/>
                </a:cxn>
                <a:cxn ang="0">
                  <a:pos x="T4" y="T5"/>
                </a:cxn>
                <a:cxn ang="0">
                  <a:pos x="T6" y="T7"/>
                </a:cxn>
                <a:cxn ang="0">
                  <a:pos x="T8" y="T9"/>
                </a:cxn>
              </a:cxnLst>
              <a:rect l="0" t="0" r="r" b="b"/>
              <a:pathLst>
                <a:path w="17" h="14">
                  <a:moveTo>
                    <a:pt x="14" y="7"/>
                  </a:moveTo>
                  <a:cubicBezTo>
                    <a:pt x="17" y="11"/>
                    <a:pt x="16" y="14"/>
                    <a:pt x="12" y="14"/>
                  </a:cubicBezTo>
                  <a:cubicBezTo>
                    <a:pt x="6" y="12"/>
                    <a:pt x="0" y="3"/>
                    <a:pt x="4" y="0"/>
                  </a:cubicBezTo>
                  <a:cubicBezTo>
                    <a:pt x="4" y="0"/>
                    <a:pt x="4" y="0"/>
                    <a:pt x="5" y="0"/>
                  </a:cubicBezTo>
                  <a:cubicBezTo>
                    <a:pt x="8" y="0"/>
                    <a:pt x="12"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8" name="Freeform 837">
              <a:extLst>
                <a:ext uri="{FF2B5EF4-FFF2-40B4-BE49-F238E27FC236}">
                  <a16:creationId xmlns:a16="http://schemas.microsoft.com/office/drawing/2014/main" id="{C76E6026-6BB7-4717-BF28-28FE6A5A22F4}"/>
                </a:ext>
              </a:extLst>
            </p:cNvPr>
            <p:cNvSpPr>
              <a:spLocks/>
            </p:cNvSpPr>
            <p:nvPr/>
          </p:nvSpPr>
          <p:spPr bwMode="auto">
            <a:xfrm>
              <a:off x="7545388" y="2406650"/>
              <a:ext cx="36513" cy="26988"/>
            </a:xfrm>
            <a:custGeom>
              <a:avLst/>
              <a:gdLst>
                <a:gd name="T0" fmla="*/ 13 w 16"/>
                <a:gd name="T1" fmla="*/ 6 h 12"/>
                <a:gd name="T2" fmla="*/ 13 w 16"/>
                <a:gd name="T3" fmla="*/ 12 h 12"/>
                <a:gd name="T4" fmla="*/ 3 w 16"/>
                <a:gd name="T5" fmla="*/ 0 h 12"/>
                <a:gd name="T6" fmla="*/ 4 w 16"/>
                <a:gd name="T7" fmla="*/ 0 h 12"/>
                <a:gd name="T8" fmla="*/ 13 w 16"/>
                <a:gd name="T9" fmla="*/ 6 h 12"/>
              </a:gdLst>
              <a:ahLst/>
              <a:cxnLst>
                <a:cxn ang="0">
                  <a:pos x="T0" y="T1"/>
                </a:cxn>
                <a:cxn ang="0">
                  <a:pos x="T2" y="T3"/>
                </a:cxn>
                <a:cxn ang="0">
                  <a:pos x="T4" y="T5"/>
                </a:cxn>
                <a:cxn ang="0">
                  <a:pos x="T6" y="T7"/>
                </a:cxn>
                <a:cxn ang="0">
                  <a:pos x="T8" y="T9"/>
                </a:cxn>
              </a:cxnLst>
              <a:rect l="0" t="0" r="r" b="b"/>
              <a:pathLst>
                <a:path w="16" h="12">
                  <a:moveTo>
                    <a:pt x="13" y="6"/>
                  </a:moveTo>
                  <a:cubicBezTo>
                    <a:pt x="16" y="9"/>
                    <a:pt x="16" y="12"/>
                    <a:pt x="13" y="12"/>
                  </a:cubicBezTo>
                  <a:cubicBezTo>
                    <a:pt x="8" y="11"/>
                    <a:pt x="0" y="2"/>
                    <a:pt x="3" y="0"/>
                  </a:cubicBezTo>
                  <a:cubicBezTo>
                    <a:pt x="3" y="0"/>
                    <a:pt x="3" y="0"/>
                    <a:pt x="4" y="0"/>
                  </a:cubicBezTo>
                  <a:cubicBezTo>
                    <a:pt x="7" y="0"/>
                    <a:pt x="11" y="3"/>
                    <a:pt x="1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9" name="Freeform 838">
              <a:extLst>
                <a:ext uri="{FF2B5EF4-FFF2-40B4-BE49-F238E27FC236}">
                  <a16:creationId xmlns:a16="http://schemas.microsoft.com/office/drawing/2014/main" id="{EF295354-21C6-4A50-ABAF-AAA8021E3291}"/>
                </a:ext>
              </a:extLst>
            </p:cNvPr>
            <p:cNvSpPr>
              <a:spLocks/>
            </p:cNvSpPr>
            <p:nvPr/>
          </p:nvSpPr>
          <p:spPr bwMode="auto">
            <a:xfrm>
              <a:off x="7596188" y="2428875"/>
              <a:ext cx="36513" cy="28575"/>
            </a:xfrm>
            <a:custGeom>
              <a:avLst/>
              <a:gdLst>
                <a:gd name="T0" fmla="*/ 13 w 16"/>
                <a:gd name="T1" fmla="*/ 6 h 12"/>
                <a:gd name="T2" fmla="*/ 13 w 16"/>
                <a:gd name="T3" fmla="*/ 12 h 12"/>
                <a:gd name="T4" fmla="*/ 2 w 16"/>
                <a:gd name="T5" fmla="*/ 0 h 12"/>
                <a:gd name="T6" fmla="*/ 3 w 16"/>
                <a:gd name="T7" fmla="*/ 0 h 12"/>
                <a:gd name="T8" fmla="*/ 13 w 16"/>
                <a:gd name="T9" fmla="*/ 6 h 12"/>
              </a:gdLst>
              <a:ahLst/>
              <a:cxnLst>
                <a:cxn ang="0">
                  <a:pos x="T0" y="T1"/>
                </a:cxn>
                <a:cxn ang="0">
                  <a:pos x="T2" y="T3"/>
                </a:cxn>
                <a:cxn ang="0">
                  <a:pos x="T4" y="T5"/>
                </a:cxn>
                <a:cxn ang="0">
                  <a:pos x="T6" y="T7"/>
                </a:cxn>
                <a:cxn ang="0">
                  <a:pos x="T8" y="T9"/>
                </a:cxn>
              </a:cxnLst>
              <a:rect l="0" t="0" r="r" b="b"/>
              <a:pathLst>
                <a:path w="16" h="12">
                  <a:moveTo>
                    <a:pt x="13" y="6"/>
                  </a:moveTo>
                  <a:cubicBezTo>
                    <a:pt x="16" y="10"/>
                    <a:pt x="16" y="12"/>
                    <a:pt x="13" y="12"/>
                  </a:cubicBezTo>
                  <a:cubicBezTo>
                    <a:pt x="8" y="12"/>
                    <a:pt x="0" y="2"/>
                    <a:pt x="2" y="0"/>
                  </a:cubicBezTo>
                  <a:cubicBezTo>
                    <a:pt x="3" y="0"/>
                    <a:pt x="3" y="0"/>
                    <a:pt x="3" y="0"/>
                  </a:cubicBezTo>
                  <a:cubicBezTo>
                    <a:pt x="6" y="0"/>
                    <a:pt x="11" y="3"/>
                    <a:pt x="1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0" name="Freeform 839">
              <a:extLst>
                <a:ext uri="{FF2B5EF4-FFF2-40B4-BE49-F238E27FC236}">
                  <a16:creationId xmlns:a16="http://schemas.microsoft.com/office/drawing/2014/main" id="{3A44D8A3-D195-4893-B76D-BAF1118E6C1C}"/>
                </a:ext>
              </a:extLst>
            </p:cNvPr>
            <p:cNvSpPr>
              <a:spLocks/>
            </p:cNvSpPr>
            <p:nvPr/>
          </p:nvSpPr>
          <p:spPr bwMode="auto">
            <a:xfrm>
              <a:off x="7642225" y="2487613"/>
              <a:ext cx="38100" cy="28575"/>
            </a:xfrm>
            <a:custGeom>
              <a:avLst/>
              <a:gdLst>
                <a:gd name="T0" fmla="*/ 14 w 17"/>
                <a:gd name="T1" fmla="*/ 6 h 13"/>
                <a:gd name="T2" fmla="*/ 12 w 17"/>
                <a:gd name="T3" fmla="*/ 13 h 13"/>
                <a:gd name="T4" fmla="*/ 3 w 17"/>
                <a:gd name="T5" fmla="*/ 0 h 13"/>
                <a:gd name="T6" fmla="*/ 4 w 17"/>
                <a:gd name="T7" fmla="*/ 0 h 13"/>
                <a:gd name="T8" fmla="*/ 14 w 17"/>
                <a:gd name="T9" fmla="*/ 6 h 13"/>
              </a:gdLst>
              <a:ahLst/>
              <a:cxnLst>
                <a:cxn ang="0">
                  <a:pos x="T0" y="T1"/>
                </a:cxn>
                <a:cxn ang="0">
                  <a:pos x="T2" y="T3"/>
                </a:cxn>
                <a:cxn ang="0">
                  <a:pos x="T4" y="T5"/>
                </a:cxn>
                <a:cxn ang="0">
                  <a:pos x="T6" y="T7"/>
                </a:cxn>
                <a:cxn ang="0">
                  <a:pos x="T8" y="T9"/>
                </a:cxn>
              </a:cxnLst>
              <a:rect l="0" t="0" r="r" b="b"/>
              <a:pathLst>
                <a:path w="17" h="13">
                  <a:moveTo>
                    <a:pt x="14" y="6"/>
                  </a:moveTo>
                  <a:cubicBezTo>
                    <a:pt x="17" y="10"/>
                    <a:pt x="16" y="13"/>
                    <a:pt x="12" y="13"/>
                  </a:cubicBezTo>
                  <a:cubicBezTo>
                    <a:pt x="7" y="12"/>
                    <a:pt x="0" y="2"/>
                    <a:pt x="3" y="0"/>
                  </a:cubicBezTo>
                  <a:cubicBezTo>
                    <a:pt x="3" y="0"/>
                    <a:pt x="4" y="0"/>
                    <a:pt x="4" y="0"/>
                  </a:cubicBezTo>
                  <a:cubicBezTo>
                    <a:pt x="7" y="0"/>
                    <a:pt x="12" y="3"/>
                    <a:pt x="14"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1" name="Freeform 840">
              <a:extLst>
                <a:ext uri="{FF2B5EF4-FFF2-40B4-BE49-F238E27FC236}">
                  <a16:creationId xmlns:a16="http://schemas.microsoft.com/office/drawing/2014/main" id="{AAA61F81-F264-4F1D-A86F-3F8439BB2FF4}"/>
                </a:ext>
              </a:extLst>
            </p:cNvPr>
            <p:cNvSpPr>
              <a:spLocks/>
            </p:cNvSpPr>
            <p:nvPr/>
          </p:nvSpPr>
          <p:spPr bwMode="auto">
            <a:xfrm>
              <a:off x="7546975" y="2376488"/>
              <a:ext cx="34925" cy="25400"/>
            </a:xfrm>
            <a:custGeom>
              <a:avLst/>
              <a:gdLst>
                <a:gd name="T0" fmla="*/ 12 w 15"/>
                <a:gd name="T1" fmla="*/ 6 h 11"/>
                <a:gd name="T2" fmla="*/ 13 w 15"/>
                <a:gd name="T3" fmla="*/ 11 h 11"/>
                <a:gd name="T4" fmla="*/ 2 w 15"/>
                <a:gd name="T5" fmla="*/ 1 h 11"/>
                <a:gd name="T6" fmla="*/ 2 w 15"/>
                <a:gd name="T7" fmla="*/ 0 h 11"/>
                <a:gd name="T8" fmla="*/ 12 w 15"/>
                <a:gd name="T9" fmla="*/ 6 h 11"/>
              </a:gdLst>
              <a:ahLst/>
              <a:cxnLst>
                <a:cxn ang="0">
                  <a:pos x="T0" y="T1"/>
                </a:cxn>
                <a:cxn ang="0">
                  <a:pos x="T2" y="T3"/>
                </a:cxn>
                <a:cxn ang="0">
                  <a:pos x="T4" y="T5"/>
                </a:cxn>
                <a:cxn ang="0">
                  <a:pos x="T6" y="T7"/>
                </a:cxn>
                <a:cxn ang="0">
                  <a:pos x="T8" y="T9"/>
                </a:cxn>
              </a:cxnLst>
              <a:rect l="0" t="0" r="r" b="b"/>
              <a:pathLst>
                <a:path w="15" h="11">
                  <a:moveTo>
                    <a:pt x="12" y="6"/>
                  </a:moveTo>
                  <a:cubicBezTo>
                    <a:pt x="15" y="9"/>
                    <a:pt x="15" y="11"/>
                    <a:pt x="13" y="11"/>
                  </a:cubicBezTo>
                  <a:cubicBezTo>
                    <a:pt x="9" y="11"/>
                    <a:pt x="0" y="3"/>
                    <a:pt x="2" y="1"/>
                  </a:cubicBezTo>
                  <a:cubicBezTo>
                    <a:pt x="2" y="0"/>
                    <a:pt x="2" y="0"/>
                    <a:pt x="2" y="0"/>
                  </a:cubicBezTo>
                  <a:cubicBezTo>
                    <a:pt x="5" y="0"/>
                    <a:pt x="10" y="3"/>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2" name="Freeform 841">
              <a:extLst>
                <a:ext uri="{FF2B5EF4-FFF2-40B4-BE49-F238E27FC236}">
                  <a16:creationId xmlns:a16="http://schemas.microsoft.com/office/drawing/2014/main" id="{B57DC9D1-60F2-42B8-BEFF-D72EFF1A505A}"/>
                </a:ext>
              </a:extLst>
            </p:cNvPr>
            <p:cNvSpPr>
              <a:spLocks/>
            </p:cNvSpPr>
            <p:nvPr/>
          </p:nvSpPr>
          <p:spPr bwMode="auto">
            <a:xfrm>
              <a:off x="7648575" y="2449513"/>
              <a:ext cx="38100" cy="30163"/>
            </a:xfrm>
            <a:custGeom>
              <a:avLst/>
              <a:gdLst>
                <a:gd name="T0" fmla="*/ 14 w 17"/>
                <a:gd name="T1" fmla="*/ 7 h 13"/>
                <a:gd name="T2" fmla="*/ 14 w 17"/>
                <a:gd name="T3" fmla="*/ 13 h 13"/>
                <a:gd name="T4" fmla="*/ 3 w 17"/>
                <a:gd name="T5" fmla="*/ 1 h 13"/>
                <a:gd name="T6" fmla="*/ 4 w 17"/>
                <a:gd name="T7" fmla="*/ 1 h 13"/>
                <a:gd name="T8" fmla="*/ 14 w 17"/>
                <a:gd name="T9" fmla="*/ 7 h 13"/>
              </a:gdLst>
              <a:ahLst/>
              <a:cxnLst>
                <a:cxn ang="0">
                  <a:pos x="T0" y="T1"/>
                </a:cxn>
                <a:cxn ang="0">
                  <a:pos x="T2" y="T3"/>
                </a:cxn>
                <a:cxn ang="0">
                  <a:pos x="T4" y="T5"/>
                </a:cxn>
                <a:cxn ang="0">
                  <a:pos x="T6" y="T7"/>
                </a:cxn>
                <a:cxn ang="0">
                  <a:pos x="T8" y="T9"/>
                </a:cxn>
              </a:cxnLst>
              <a:rect l="0" t="0" r="r" b="b"/>
              <a:pathLst>
                <a:path w="17" h="13">
                  <a:moveTo>
                    <a:pt x="14" y="7"/>
                  </a:moveTo>
                  <a:cubicBezTo>
                    <a:pt x="17" y="10"/>
                    <a:pt x="17" y="13"/>
                    <a:pt x="14" y="13"/>
                  </a:cubicBezTo>
                  <a:cubicBezTo>
                    <a:pt x="9" y="13"/>
                    <a:pt x="0" y="3"/>
                    <a:pt x="3" y="1"/>
                  </a:cubicBezTo>
                  <a:cubicBezTo>
                    <a:pt x="3" y="1"/>
                    <a:pt x="4" y="1"/>
                    <a:pt x="4" y="1"/>
                  </a:cubicBezTo>
                  <a:cubicBezTo>
                    <a:pt x="7" y="0"/>
                    <a:pt x="12"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3" name="Freeform 842">
              <a:extLst>
                <a:ext uri="{FF2B5EF4-FFF2-40B4-BE49-F238E27FC236}">
                  <a16:creationId xmlns:a16="http://schemas.microsoft.com/office/drawing/2014/main" id="{9AA858B8-D32C-4DA3-9CE3-E064B24C0EA7}"/>
                </a:ext>
              </a:extLst>
            </p:cNvPr>
            <p:cNvSpPr>
              <a:spLocks/>
            </p:cNvSpPr>
            <p:nvPr/>
          </p:nvSpPr>
          <p:spPr bwMode="auto">
            <a:xfrm>
              <a:off x="7699375" y="2509838"/>
              <a:ext cx="38100" cy="31750"/>
            </a:xfrm>
            <a:custGeom>
              <a:avLst/>
              <a:gdLst>
                <a:gd name="T0" fmla="*/ 14 w 17"/>
                <a:gd name="T1" fmla="*/ 7 h 14"/>
                <a:gd name="T2" fmla="*/ 12 w 17"/>
                <a:gd name="T3" fmla="*/ 13 h 14"/>
                <a:gd name="T4" fmla="*/ 3 w 17"/>
                <a:gd name="T5" fmla="*/ 1 h 14"/>
                <a:gd name="T6" fmla="*/ 4 w 17"/>
                <a:gd name="T7" fmla="*/ 0 h 14"/>
                <a:gd name="T8" fmla="*/ 14 w 17"/>
                <a:gd name="T9" fmla="*/ 7 h 14"/>
              </a:gdLst>
              <a:ahLst/>
              <a:cxnLst>
                <a:cxn ang="0">
                  <a:pos x="T0" y="T1"/>
                </a:cxn>
                <a:cxn ang="0">
                  <a:pos x="T2" y="T3"/>
                </a:cxn>
                <a:cxn ang="0">
                  <a:pos x="T4" y="T5"/>
                </a:cxn>
                <a:cxn ang="0">
                  <a:pos x="T6" y="T7"/>
                </a:cxn>
                <a:cxn ang="0">
                  <a:pos x="T8" y="T9"/>
                </a:cxn>
              </a:cxnLst>
              <a:rect l="0" t="0" r="r" b="b"/>
              <a:pathLst>
                <a:path w="17" h="14">
                  <a:moveTo>
                    <a:pt x="14" y="7"/>
                  </a:moveTo>
                  <a:cubicBezTo>
                    <a:pt x="17" y="11"/>
                    <a:pt x="16" y="14"/>
                    <a:pt x="12" y="13"/>
                  </a:cubicBezTo>
                  <a:cubicBezTo>
                    <a:pt x="7" y="12"/>
                    <a:pt x="0" y="3"/>
                    <a:pt x="3" y="1"/>
                  </a:cubicBezTo>
                  <a:cubicBezTo>
                    <a:pt x="3" y="0"/>
                    <a:pt x="3" y="0"/>
                    <a:pt x="4" y="0"/>
                  </a:cubicBezTo>
                  <a:cubicBezTo>
                    <a:pt x="7" y="0"/>
                    <a:pt x="11" y="4"/>
                    <a:pt x="1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4" name="Freeform 843">
              <a:extLst>
                <a:ext uri="{FF2B5EF4-FFF2-40B4-BE49-F238E27FC236}">
                  <a16:creationId xmlns:a16="http://schemas.microsoft.com/office/drawing/2014/main" id="{62772E22-AE77-4490-9E90-31D9BD01D316}"/>
                </a:ext>
              </a:extLst>
            </p:cNvPr>
            <p:cNvSpPr>
              <a:spLocks/>
            </p:cNvSpPr>
            <p:nvPr/>
          </p:nvSpPr>
          <p:spPr bwMode="auto">
            <a:xfrm>
              <a:off x="7545388" y="2346325"/>
              <a:ext cx="36513" cy="25400"/>
            </a:xfrm>
            <a:custGeom>
              <a:avLst/>
              <a:gdLst>
                <a:gd name="T0" fmla="*/ 12 w 16"/>
                <a:gd name="T1" fmla="*/ 6 h 11"/>
                <a:gd name="T2" fmla="*/ 14 w 16"/>
                <a:gd name="T3" fmla="*/ 11 h 11"/>
                <a:gd name="T4" fmla="*/ 2 w 16"/>
                <a:gd name="T5" fmla="*/ 1 h 11"/>
                <a:gd name="T6" fmla="*/ 3 w 16"/>
                <a:gd name="T7" fmla="*/ 1 h 11"/>
                <a:gd name="T8" fmla="*/ 12 w 16"/>
                <a:gd name="T9" fmla="*/ 6 h 11"/>
              </a:gdLst>
              <a:ahLst/>
              <a:cxnLst>
                <a:cxn ang="0">
                  <a:pos x="T0" y="T1"/>
                </a:cxn>
                <a:cxn ang="0">
                  <a:pos x="T2" y="T3"/>
                </a:cxn>
                <a:cxn ang="0">
                  <a:pos x="T4" y="T5"/>
                </a:cxn>
                <a:cxn ang="0">
                  <a:pos x="T6" y="T7"/>
                </a:cxn>
                <a:cxn ang="0">
                  <a:pos x="T8" y="T9"/>
                </a:cxn>
              </a:cxnLst>
              <a:rect l="0" t="0" r="r" b="b"/>
              <a:pathLst>
                <a:path w="16" h="11">
                  <a:moveTo>
                    <a:pt x="12" y="6"/>
                  </a:moveTo>
                  <a:cubicBezTo>
                    <a:pt x="15" y="9"/>
                    <a:pt x="16" y="11"/>
                    <a:pt x="14" y="11"/>
                  </a:cubicBezTo>
                  <a:cubicBezTo>
                    <a:pt x="10" y="11"/>
                    <a:pt x="0" y="3"/>
                    <a:pt x="2" y="1"/>
                  </a:cubicBezTo>
                  <a:cubicBezTo>
                    <a:pt x="2" y="1"/>
                    <a:pt x="2" y="1"/>
                    <a:pt x="3" y="1"/>
                  </a:cubicBezTo>
                  <a:cubicBezTo>
                    <a:pt x="5" y="0"/>
                    <a:pt x="10" y="3"/>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5" name="Freeform 844">
              <a:extLst>
                <a:ext uri="{FF2B5EF4-FFF2-40B4-BE49-F238E27FC236}">
                  <a16:creationId xmlns:a16="http://schemas.microsoft.com/office/drawing/2014/main" id="{3DC1AC54-3AF9-43E0-8851-BCCB9C25A54A}"/>
                </a:ext>
              </a:extLst>
            </p:cNvPr>
            <p:cNvSpPr>
              <a:spLocks/>
            </p:cNvSpPr>
            <p:nvPr/>
          </p:nvSpPr>
          <p:spPr bwMode="auto">
            <a:xfrm>
              <a:off x="7597775" y="2397125"/>
              <a:ext cx="36513" cy="26988"/>
            </a:xfrm>
            <a:custGeom>
              <a:avLst/>
              <a:gdLst>
                <a:gd name="T0" fmla="*/ 13 w 16"/>
                <a:gd name="T1" fmla="*/ 6 h 12"/>
                <a:gd name="T2" fmla="*/ 14 w 16"/>
                <a:gd name="T3" fmla="*/ 12 h 12"/>
                <a:gd name="T4" fmla="*/ 3 w 16"/>
                <a:gd name="T5" fmla="*/ 0 h 12"/>
                <a:gd name="T6" fmla="*/ 3 w 16"/>
                <a:gd name="T7" fmla="*/ 0 h 12"/>
                <a:gd name="T8" fmla="*/ 13 w 16"/>
                <a:gd name="T9" fmla="*/ 6 h 12"/>
              </a:gdLst>
              <a:ahLst/>
              <a:cxnLst>
                <a:cxn ang="0">
                  <a:pos x="T0" y="T1"/>
                </a:cxn>
                <a:cxn ang="0">
                  <a:pos x="T2" y="T3"/>
                </a:cxn>
                <a:cxn ang="0">
                  <a:pos x="T4" y="T5"/>
                </a:cxn>
                <a:cxn ang="0">
                  <a:pos x="T6" y="T7"/>
                </a:cxn>
                <a:cxn ang="0">
                  <a:pos x="T8" y="T9"/>
                </a:cxn>
              </a:cxnLst>
              <a:rect l="0" t="0" r="r" b="b"/>
              <a:pathLst>
                <a:path w="16" h="12">
                  <a:moveTo>
                    <a:pt x="13" y="6"/>
                  </a:moveTo>
                  <a:cubicBezTo>
                    <a:pt x="16" y="9"/>
                    <a:pt x="16" y="12"/>
                    <a:pt x="14" y="12"/>
                  </a:cubicBezTo>
                  <a:cubicBezTo>
                    <a:pt x="10" y="12"/>
                    <a:pt x="0" y="2"/>
                    <a:pt x="3" y="0"/>
                  </a:cubicBezTo>
                  <a:cubicBezTo>
                    <a:pt x="3" y="0"/>
                    <a:pt x="3" y="0"/>
                    <a:pt x="3" y="0"/>
                  </a:cubicBezTo>
                  <a:cubicBezTo>
                    <a:pt x="6" y="0"/>
                    <a:pt x="11" y="3"/>
                    <a:pt x="1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6" name="Freeform 845">
              <a:extLst>
                <a:ext uri="{FF2B5EF4-FFF2-40B4-BE49-F238E27FC236}">
                  <a16:creationId xmlns:a16="http://schemas.microsoft.com/office/drawing/2014/main" id="{390077E0-B7CF-4C34-BFC6-3B33BBE3B012}"/>
                </a:ext>
              </a:extLst>
            </p:cNvPr>
            <p:cNvSpPr>
              <a:spLocks/>
            </p:cNvSpPr>
            <p:nvPr/>
          </p:nvSpPr>
          <p:spPr bwMode="auto">
            <a:xfrm>
              <a:off x="7648575" y="2417763"/>
              <a:ext cx="38100" cy="30163"/>
            </a:xfrm>
            <a:custGeom>
              <a:avLst/>
              <a:gdLst>
                <a:gd name="T0" fmla="*/ 13 w 17"/>
                <a:gd name="T1" fmla="*/ 6 h 13"/>
                <a:gd name="T2" fmla="*/ 14 w 17"/>
                <a:gd name="T3" fmla="*/ 12 h 13"/>
                <a:gd name="T4" fmla="*/ 3 w 17"/>
                <a:gd name="T5" fmla="*/ 1 h 13"/>
                <a:gd name="T6" fmla="*/ 3 w 17"/>
                <a:gd name="T7" fmla="*/ 1 h 13"/>
                <a:gd name="T8" fmla="*/ 13 w 17"/>
                <a:gd name="T9" fmla="*/ 6 h 13"/>
              </a:gdLst>
              <a:ahLst/>
              <a:cxnLst>
                <a:cxn ang="0">
                  <a:pos x="T0" y="T1"/>
                </a:cxn>
                <a:cxn ang="0">
                  <a:pos x="T2" y="T3"/>
                </a:cxn>
                <a:cxn ang="0">
                  <a:pos x="T4" y="T5"/>
                </a:cxn>
                <a:cxn ang="0">
                  <a:pos x="T6" y="T7"/>
                </a:cxn>
                <a:cxn ang="0">
                  <a:pos x="T8" y="T9"/>
                </a:cxn>
              </a:cxnLst>
              <a:rect l="0" t="0" r="r" b="b"/>
              <a:pathLst>
                <a:path w="17" h="13">
                  <a:moveTo>
                    <a:pt x="13" y="6"/>
                  </a:moveTo>
                  <a:cubicBezTo>
                    <a:pt x="16" y="10"/>
                    <a:pt x="17" y="13"/>
                    <a:pt x="14" y="12"/>
                  </a:cubicBezTo>
                  <a:cubicBezTo>
                    <a:pt x="9" y="12"/>
                    <a:pt x="0" y="3"/>
                    <a:pt x="3" y="1"/>
                  </a:cubicBezTo>
                  <a:cubicBezTo>
                    <a:pt x="3" y="1"/>
                    <a:pt x="3" y="1"/>
                    <a:pt x="3" y="1"/>
                  </a:cubicBezTo>
                  <a:cubicBezTo>
                    <a:pt x="6" y="0"/>
                    <a:pt x="11" y="4"/>
                    <a:pt x="1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7" name="Freeform 846">
              <a:extLst>
                <a:ext uri="{FF2B5EF4-FFF2-40B4-BE49-F238E27FC236}">
                  <a16:creationId xmlns:a16="http://schemas.microsoft.com/office/drawing/2014/main" id="{0065A944-3781-49B2-B64A-DFC7C17B7C90}"/>
                </a:ext>
              </a:extLst>
            </p:cNvPr>
            <p:cNvSpPr>
              <a:spLocks/>
            </p:cNvSpPr>
            <p:nvPr/>
          </p:nvSpPr>
          <p:spPr bwMode="auto">
            <a:xfrm>
              <a:off x="7700963" y="2473325"/>
              <a:ext cx="39688" cy="31750"/>
            </a:xfrm>
            <a:custGeom>
              <a:avLst/>
              <a:gdLst>
                <a:gd name="T0" fmla="*/ 13 w 17"/>
                <a:gd name="T1" fmla="*/ 7 h 14"/>
                <a:gd name="T2" fmla="*/ 14 w 17"/>
                <a:gd name="T3" fmla="*/ 14 h 14"/>
                <a:gd name="T4" fmla="*/ 3 w 17"/>
                <a:gd name="T5" fmla="*/ 1 h 14"/>
                <a:gd name="T6" fmla="*/ 3 w 17"/>
                <a:gd name="T7" fmla="*/ 1 h 14"/>
                <a:gd name="T8" fmla="*/ 13 w 17"/>
                <a:gd name="T9" fmla="*/ 7 h 14"/>
              </a:gdLst>
              <a:ahLst/>
              <a:cxnLst>
                <a:cxn ang="0">
                  <a:pos x="T0" y="T1"/>
                </a:cxn>
                <a:cxn ang="0">
                  <a:pos x="T2" y="T3"/>
                </a:cxn>
                <a:cxn ang="0">
                  <a:pos x="T4" y="T5"/>
                </a:cxn>
                <a:cxn ang="0">
                  <a:pos x="T6" y="T7"/>
                </a:cxn>
                <a:cxn ang="0">
                  <a:pos x="T8" y="T9"/>
                </a:cxn>
              </a:cxnLst>
              <a:rect l="0" t="0" r="r" b="b"/>
              <a:pathLst>
                <a:path w="17" h="14">
                  <a:moveTo>
                    <a:pt x="13" y="7"/>
                  </a:moveTo>
                  <a:cubicBezTo>
                    <a:pt x="17" y="11"/>
                    <a:pt x="17" y="14"/>
                    <a:pt x="14" y="14"/>
                  </a:cubicBezTo>
                  <a:cubicBezTo>
                    <a:pt x="9" y="13"/>
                    <a:pt x="0" y="3"/>
                    <a:pt x="3" y="1"/>
                  </a:cubicBezTo>
                  <a:cubicBezTo>
                    <a:pt x="3" y="1"/>
                    <a:pt x="3" y="1"/>
                    <a:pt x="3" y="1"/>
                  </a:cubicBezTo>
                  <a:cubicBezTo>
                    <a:pt x="7" y="0"/>
                    <a:pt x="11"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8" name="Freeform 847">
              <a:extLst>
                <a:ext uri="{FF2B5EF4-FFF2-40B4-BE49-F238E27FC236}">
                  <a16:creationId xmlns:a16="http://schemas.microsoft.com/office/drawing/2014/main" id="{99E180BF-1903-462E-9F02-C59BD0AEDF96}"/>
                </a:ext>
              </a:extLst>
            </p:cNvPr>
            <p:cNvSpPr>
              <a:spLocks/>
            </p:cNvSpPr>
            <p:nvPr/>
          </p:nvSpPr>
          <p:spPr bwMode="auto">
            <a:xfrm>
              <a:off x="7537450" y="2320925"/>
              <a:ext cx="38100" cy="23813"/>
            </a:xfrm>
            <a:custGeom>
              <a:avLst/>
              <a:gdLst>
                <a:gd name="T0" fmla="*/ 11 w 16"/>
                <a:gd name="T1" fmla="*/ 5 h 10"/>
                <a:gd name="T2" fmla="*/ 14 w 16"/>
                <a:gd name="T3" fmla="*/ 10 h 10"/>
                <a:gd name="T4" fmla="*/ 1 w 16"/>
                <a:gd name="T5" fmla="*/ 0 h 10"/>
                <a:gd name="T6" fmla="*/ 2 w 16"/>
                <a:gd name="T7" fmla="*/ 0 h 10"/>
                <a:gd name="T8" fmla="*/ 11 w 16"/>
                <a:gd name="T9" fmla="*/ 5 h 10"/>
              </a:gdLst>
              <a:ahLst/>
              <a:cxnLst>
                <a:cxn ang="0">
                  <a:pos x="T0" y="T1"/>
                </a:cxn>
                <a:cxn ang="0">
                  <a:pos x="T2" y="T3"/>
                </a:cxn>
                <a:cxn ang="0">
                  <a:pos x="T4" y="T5"/>
                </a:cxn>
                <a:cxn ang="0">
                  <a:pos x="T6" y="T7"/>
                </a:cxn>
                <a:cxn ang="0">
                  <a:pos x="T8" y="T9"/>
                </a:cxn>
              </a:cxnLst>
              <a:rect l="0" t="0" r="r" b="b"/>
              <a:pathLst>
                <a:path w="16" h="10">
                  <a:moveTo>
                    <a:pt x="11" y="5"/>
                  </a:moveTo>
                  <a:cubicBezTo>
                    <a:pt x="15" y="7"/>
                    <a:pt x="16" y="10"/>
                    <a:pt x="14" y="10"/>
                  </a:cubicBezTo>
                  <a:cubicBezTo>
                    <a:pt x="10" y="10"/>
                    <a:pt x="0" y="2"/>
                    <a:pt x="1" y="0"/>
                  </a:cubicBezTo>
                  <a:cubicBezTo>
                    <a:pt x="1" y="0"/>
                    <a:pt x="1" y="0"/>
                    <a:pt x="2" y="0"/>
                  </a:cubicBezTo>
                  <a:cubicBezTo>
                    <a:pt x="4" y="0"/>
                    <a:pt x="9" y="3"/>
                    <a:pt x="11"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9" name="Freeform 848">
              <a:extLst>
                <a:ext uri="{FF2B5EF4-FFF2-40B4-BE49-F238E27FC236}">
                  <a16:creationId xmlns:a16="http://schemas.microsoft.com/office/drawing/2014/main" id="{5475EA0A-AF51-4E2D-AF84-CB06EE0AEB7D}"/>
                </a:ext>
              </a:extLst>
            </p:cNvPr>
            <p:cNvSpPr>
              <a:spLocks/>
            </p:cNvSpPr>
            <p:nvPr/>
          </p:nvSpPr>
          <p:spPr bwMode="auto">
            <a:xfrm>
              <a:off x="7593013" y="2366963"/>
              <a:ext cx="39688" cy="25400"/>
            </a:xfrm>
            <a:custGeom>
              <a:avLst/>
              <a:gdLst>
                <a:gd name="T0" fmla="*/ 13 w 17"/>
                <a:gd name="T1" fmla="*/ 5 h 11"/>
                <a:gd name="T2" fmla="*/ 15 w 17"/>
                <a:gd name="T3" fmla="*/ 11 h 11"/>
                <a:gd name="T4" fmla="*/ 2 w 17"/>
                <a:gd name="T5" fmla="*/ 0 h 11"/>
                <a:gd name="T6" fmla="*/ 3 w 17"/>
                <a:gd name="T7" fmla="*/ 0 h 11"/>
                <a:gd name="T8" fmla="*/ 13 w 17"/>
                <a:gd name="T9" fmla="*/ 5 h 11"/>
              </a:gdLst>
              <a:ahLst/>
              <a:cxnLst>
                <a:cxn ang="0">
                  <a:pos x="T0" y="T1"/>
                </a:cxn>
                <a:cxn ang="0">
                  <a:pos x="T2" y="T3"/>
                </a:cxn>
                <a:cxn ang="0">
                  <a:pos x="T4" y="T5"/>
                </a:cxn>
                <a:cxn ang="0">
                  <a:pos x="T6" y="T7"/>
                </a:cxn>
                <a:cxn ang="0">
                  <a:pos x="T8" y="T9"/>
                </a:cxn>
              </a:cxnLst>
              <a:rect l="0" t="0" r="r" b="b"/>
              <a:pathLst>
                <a:path w="17" h="11">
                  <a:moveTo>
                    <a:pt x="13" y="5"/>
                  </a:moveTo>
                  <a:cubicBezTo>
                    <a:pt x="16" y="8"/>
                    <a:pt x="17" y="11"/>
                    <a:pt x="15" y="11"/>
                  </a:cubicBezTo>
                  <a:cubicBezTo>
                    <a:pt x="11" y="11"/>
                    <a:pt x="0" y="2"/>
                    <a:pt x="2" y="0"/>
                  </a:cubicBezTo>
                  <a:cubicBezTo>
                    <a:pt x="2" y="0"/>
                    <a:pt x="3" y="0"/>
                    <a:pt x="3" y="0"/>
                  </a:cubicBezTo>
                  <a:cubicBezTo>
                    <a:pt x="5" y="0"/>
                    <a:pt x="10" y="3"/>
                    <a:pt x="13"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0" name="Freeform 849">
              <a:extLst>
                <a:ext uri="{FF2B5EF4-FFF2-40B4-BE49-F238E27FC236}">
                  <a16:creationId xmlns:a16="http://schemas.microsoft.com/office/drawing/2014/main" id="{8D412796-334F-4C45-B7AA-2E2CA2372DC8}"/>
                </a:ext>
              </a:extLst>
            </p:cNvPr>
            <p:cNvSpPr>
              <a:spLocks/>
            </p:cNvSpPr>
            <p:nvPr/>
          </p:nvSpPr>
          <p:spPr bwMode="auto">
            <a:xfrm>
              <a:off x="7704138" y="2438400"/>
              <a:ext cx="38100" cy="30163"/>
            </a:xfrm>
            <a:custGeom>
              <a:avLst/>
              <a:gdLst>
                <a:gd name="T0" fmla="*/ 13 w 17"/>
                <a:gd name="T1" fmla="*/ 7 h 13"/>
                <a:gd name="T2" fmla="*/ 14 w 17"/>
                <a:gd name="T3" fmla="*/ 13 h 13"/>
                <a:gd name="T4" fmla="*/ 2 w 17"/>
                <a:gd name="T5" fmla="*/ 1 h 13"/>
                <a:gd name="T6" fmla="*/ 3 w 17"/>
                <a:gd name="T7" fmla="*/ 1 h 13"/>
                <a:gd name="T8" fmla="*/ 13 w 17"/>
                <a:gd name="T9" fmla="*/ 7 h 13"/>
              </a:gdLst>
              <a:ahLst/>
              <a:cxnLst>
                <a:cxn ang="0">
                  <a:pos x="T0" y="T1"/>
                </a:cxn>
                <a:cxn ang="0">
                  <a:pos x="T2" y="T3"/>
                </a:cxn>
                <a:cxn ang="0">
                  <a:pos x="T4" y="T5"/>
                </a:cxn>
                <a:cxn ang="0">
                  <a:pos x="T6" y="T7"/>
                </a:cxn>
                <a:cxn ang="0">
                  <a:pos x="T8" y="T9"/>
                </a:cxn>
              </a:cxnLst>
              <a:rect l="0" t="0" r="r" b="b"/>
              <a:pathLst>
                <a:path w="17" h="13">
                  <a:moveTo>
                    <a:pt x="13" y="7"/>
                  </a:moveTo>
                  <a:cubicBezTo>
                    <a:pt x="16" y="10"/>
                    <a:pt x="17" y="13"/>
                    <a:pt x="14" y="13"/>
                  </a:cubicBezTo>
                  <a:cubicBezTo>
                    <a:pt x="9" y="13"/>
                    <a:pt x="0" y="3"/>
                    <a:pt x="2" y="1"/>
                  </a:cubicBezTo>
                  <a:cubicBezTo>
                    <a:pt x="2" y="1"/>
                    <a:pt x="3" y="1"/>
                    <a:pt x="3" y="1"/>
                  </a:cubicBezTo>
                  <a:cubicBezTo>
                    <a:pt x="6" y="0"/>
                    <a:pt x="10"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1" name="Freeform 850">
              <a:extLst>
                <a:ext uri="{FF2B5EF4-FFF2-40B4-BE49-F238E27FC236}">
                  <a16:creationId xmlns:a16="http://schemas.microsoft.com/office/drawing/2014/main" id="{3FD87646-3ACA-444A-86E1-71EC42868846}"/>
                </a:ext>
              </a:extLst>
            </p:cNvPr>
            <p:cNvSpPr>
              <a:spLocks/>
            </p:cNvSpPr>
            <p:nvPr/>
          </p:nvSpPr>
          <p:spPr bwMode="auto">
            <a:xfrm>
              <a:off x="7758113" y="2495550"/>
              <a:ext cx="36513" cy="33338"/>
            </a:xfrm>
            <a:custGeom>
              <a:avLst/>
              <a:gdLst>
                <a:gd name="T0" fmla="*/ 13 w 16"/>
                <a:gd name="T1" fmla="*/ 7 h 14"/>
                <a:gd name="T2" fmla="*/ 13 w 16"/>
                <a:gd name="T3" fmla="*/ 14 h 14"/>
                <a:gd name="T4" fmla="*/ 2 w 16"/>
                <a:gd name="T5" fmla="*/ 1 h 14"/>
                <a:gd name="T6" fmla="*/ 3 w 16"/>
                <a:gd name="T7" fmla="*/ 1 h 14"/>
                <a:gd name="T8" fmla="*/ 13 w 16"/>
                <a:gd name="T9" fmla="*/ 7 h 14"/>
              </a:gdLst>
              <a:ahLst/>
              <a:cxnLst>
                <a:cxn ang="0">
                  <a:pos x="T0" y="T1"/>
                </a:cxn>
                <a:cxn ang="0">
                  <a:pos x="T2" y="T3"/>
                </a:cxn>
                <a:cxn ang="0">
                  <a:pos x="T4" y="T5"/>
                </a:cxn>
                <a:cxn ang="0">
                  <a:pos x="T6" y="T7"/>
                </a:cxn>
                <a:cxn ang="0">
                  <a:pos x="T8" y="T9"/>
                </a:cxn>
              </a:cxnLst>
              <a:rect l="0" t="0" r="r" b="b"/>
              <a:pathLst>
                <a:path w="16" h="14">
                  <a:moveTo>
                    <a:pt x="13" y="7"/>
                  </a:moveTo>
                  <a:cubicBezTo>
                    <a:pt x="16" y="11"/>
                    <a:pt x="16" y="14"/>
                    <a:pt x="13" y="14"/>
                  </a:cubicBezTo>
                  <a:cubicBezTo>
                    <a:pt x="8" y="13"/>
                    <a:pt x="0" y="3"/>
                    <a:pt x="2" y="1"/>
                  </a:cubicBezTo>
                  <a:cubicBezTo>
                    <a:pt x="2" y="1"/>
                    <a:pt x="3" y="1"/>
                    <a:pt x="3" y="1"/>
                  </a:cubicBezTo>
                  <a:cubicBezTo>
                    <a:pt x="6" y="0"/>
                    <a:pt x="11" y="4"/>
                    <a:pt x="1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2" name="Freeform 851">
              <a:extLst>
                <a:ext uri="{FF2B5EF4-FFF2-40B4-BE49-F238E27FC236}">
                  <a16:creationId xmlns:a16="http://schemas.microsoft.com/office/drawing/2014/main" id="{491AB1E6-07B4-4272-9A89-B49E38F587C3}"/>
                </a:ext>
              </a:extLst>
            </p:cNvPr>
            <p:cNvSpPr>
              <a:spLocks/>
            </p:cNvSpPr>
            <p:nvPr/>
          </p:nvSpPr>
          <p:spPr bwMode="auto">
            <a:xfrm>
              <a:off x="7588250" y="2336800"/>
              <a:ext cx="36513" cy="25400"/>
            </a:xfrm>
            <a:custGeom>
              <a:avLst/>
              <a:gdLst>
                <a:gd name="T0" fmla="*/ 12 w 16"/>
                <a:gd name="T1" fmla="*/ 6 h 11"/>
                <a:gd name="T2" fmla="*/ 14 w 16"/>
                <a:gd name="T3" fmla="*/ 11 h 11"/>
                <a:gd name="T4" fmla="*/ 1 w 16"/>
                <a:gd name="T5" fmla="*/ 1 h 11"/>
                <a:gd name="T6" fmla="*/ 2 w 16"/>
                <a:gd name="T7" fmla="*/ 1 h 11"/>
                <a:gd name="T8" fmla="*/ 12 w 16"/>
                <a:gd name="T9" fmla="*/ 6 h 11"/>
              </a:gdLst>
              <a:ahLst/>
              <a:cxnLst>
                <a:cxn ang="0">
                  <a:pos x="T0" y="T1"/>
                </a:cxn>
                <a:cxn ang="0">
                  <a:pos x="T2" y="T3"/>
                </a:cxn>
                <a:cxn ang="0">
                  <a:pos x="T4" y="T5"/>
                </a:cxn>
                <a:cxn ang="0">
                  <a:pos x="T6" y="T7"/>
                </a:cxn>
                <a:cxn ang="0">
                  <a:pos x="T8" y="T9"/>
                </a:cxn>
              </a:cxnLst>
              <a:rect l="0" t="0" r="r" b="b"/>
              <a:pathLst>
                <a:path w="16" h="11">
                  <a:moveTo>
                    <a:pt x="12" y="6"/>
                  </a:moveTo>
                  <a:cubicBezTo>
                    <a:pt x="15" y="8"/>
                    <a:pt x="16" y="11"/>
                    <a:pt x="14" y="11"/>
                  </a:cubicBezTo>
                  <a:cubicBezTo>
                    <a:pt x="11" y="11"/>
                    <a:pt x="0" y="3"/>
                    <a:pt x="1" y="1"/>
                  </a:cubicBezTo>
                  <a:cubicBezTo>
                    <a:pt x="1" y="1"/>
                    <a:pt x="2" y="1"/>
                    <a:pt x="2" y="1"/>
                  </a:cubicBezTo>
                  <a:cubicBezTo>
                    <a:pt x="4" y="0"/>
                    <a:pt x="9" y="3"/>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3" name="Freeform 852">
              <a:extLst>
                <a:ext uri="{FF2B5EF4-FFF2-40B4-BE49-F238E27FC236}">
                  <a16:creationId xmlns:a16="http://schemas.microsoft.com/office/drawing/2014/main" id="{CF02EB1B-05A5-4C68-BAEE-422917449FA4}"/>
                </a:ext>
              </a:extLst>
            </p:cNvPr>
            <p:cNvSpPr>
              <a:spLocks/>
            </p:cNvSpPr>
            <p:nvPr/>
          </p:nvSpPr>
          <p:spPr bwMode="auto">
            <a:xfrm>
              <a:off x="7645400" y="2386013"/>
              <a:ext cx="39688" cy="26988"/>
            </a:xfrm>
            <a:custGeom>
              <a:avLst/>
              <a:gdLst>
                <a:gd name="T0" fmla="*/ 13 w 17"/>
                <a:gd name="T1" fmla="*/ 6 h 12"/>
                <a:gd name="T2" fmla="*/ 15 w 17"/>
                <a:gd name="T3" fmla="*/ 12 h 12"/>
                <a:gd name="T4" fmla="*/ 2 w 17"/>
                <a:gd name="T5" fmla="*/ 1 h 12"/>
                <a:gd name="T6" fmla="*/ 3 w 17"/>
                <a:gd name="T7" fmla="*/ 1 h 12"/>
                <a:gd name="T8" fmla="*/ 13 w 17"/>
                <a:gd name="T9" fmla="*/ 6 h 12"/>
              </a:gdLst>
              <a:ahLst/>
              <a:cxnLst>
                <a:cxn ang="0">
                  <a:pos x="T0" y="T1"/>
                </a:cxn>
                <a:cxn ang="0">
                  <a:pos x="T2" y="T3"/>
                </a:cxn>
                <a:cxn ang="0">
                  <a:pos x="T4" y="T5"/>
                </a:cxn>
                <a:cxn ang="0">
                  <a:pos x="T6" y="T7"/>
                </a:cxn>
                <a:cxn ang="0">
                  <a:pos x="T8" y="T9"/>
                </a:cxn>
              </a:cxnLst>
              <a:rect l="0" t="0" r="r" b="b"/>
              <a:pathLst>
                <a:path w="17" h="12">
                  <a:moveTo>
                    <a:pt x="13" y="6"/>
                  </a:moveTo>
                  <a:cubicBezTo>
                    <a:pt x="16" y="9"/>
                    <a:pt x="17" y="12"/>
                    <a:pt x="15" y="12"/>
                  </a:cubicBezTo>
                  <a:cubicBezTo>
                    <a:pt x="11" y="12"/>
                    <a:pt x="0" y="3"/>
                    <a:pt x="2" y="1"/>
                  </a:cubicBezTo>
                  <a:cubicBezTo>
                    <a:pt x="2" y="1"/>
                    <a:pt x="3" y="1"/>
                    <a:pt x="3" y="1"/>
                  </a:cubicBezTo>
                  <a:cubicBezTo>
                    <a:pt x="5" y="0"/>
                    <a:pt x="10" y="4"/>
                    <a:pt x="1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4" name="Freeform 853">
              <a:extLst>
                <a:ext uri="{FF2B5EF4-FFF2-40B4-BE49-F238E27FC236}">
                  <a16:creationId xmlns:a16="http://schemas.microsoft.com/office/drawing/2014/main" id="{5C65C7C1-E0D9-48A7-A1C6-7873E13159A8}"/>
                </a:ext>
              </a:extLst>
            </p:cNvPr>
            <p:cNvSpPr>
              <a:spLocks/>
            </p:cNvSpPr>
            <p:nvPr/>
          </p:nvSpPr>
          <p:spPr bwMode="auto">
            <a:xfrm>
              <a:off x="7696200" y="2406650"/>
              <a:ext cx="39688" cy="30163"/>
            </a:xfrm>
            <a:custGeom>
              <a:avLst/>
              <a:gdLst>
                <a:gd name="T0" fmla="*/ 13 w 17"/>
                <a:gd name="T1" fmla="*/ 6 h 13"/>
                <a:gd name="T2" fmla="*/ 15 w 17"/>
                <a:gd name="T3" fmla="*/ 12 h 13"/>
                <a:gd name="T4" fmla="*/ 2 w 17"/>
                <a:gd name="T5" fmla="*/ 1 h 13"/>
                <a:gd name="T6" fmla="*/ 3 w 17"/>
                <a:gd name="T7" fmla="*/ 1 h 13"/>
                <a:gd name="T8" fmla="*/ 13 w 17"/>
                <a:gd name="T9" fmla="*/ 6 h 13"/>
              </a:gdLst>
              <a:ahLst/>
              <a:cxnLst>
                <a:cxn ang="0">
                  <a:pos x="T0" y="T1"/>
                </a:cxn>
                <a:cxn ang="0">
                  <a:pos x="T2" y="T3"/>
                </a:cxn>
                <a:cxn ang="0">
                  <a:pos x="T4" y="T5"/>
                </a:cxn>
                <a:cxn ang="0">
                  <a:pos x="T6" y="T7"/>
                </a:cxn>
                <a:cxn ang="0">
                  <a:pos x="T8" y="T9"/>
                </a:cxn>
              </a:cxnLst>
              <a:rect l="0" t="0" r="r" b="b"/>
              <a:pathLst>
                <a:path w="17" h="13">
                  <a:moveTo>
                    <a:pt x="13" y="6"/>
                  </a:moveTo>
                  <a:cubicBezTo>
                    <a:pt x="16" y="9"/>
                    <a:pt x="17" y="12"/>
                    <a:pt x="15" y="12"/>
                  </a:cubicBezTo>
                  <a:cubicBezTo>
                    <a:pt x="11" y="13"/>
                    <a:pt x="0" y="3"/>
                    <a:pt x="2" y="1"/>
                  </a:cubicBezTo>
                  <a:cubicBezTo>
                    <a:pt x="2" y="1"/>
                    <a:pt x="3" y="1"/>
                    <a:pt x="3" y="1"/>
                  </a:cubicBezTo>
                  <a:cubicBezTo>
                    <a:pt x="5" y="0"/>
                    <a:pt x="10" y="4"/>
                    <a:pt x="13"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5" name="Freeform 854">
              <a:extLst>
                <a:ext uri="{FF2B5EF4-FFF2-40B4-BE49-F238E27FC236}">
                  <a16:creationId xmlns:a16="http://schemas.microsoft.com/office/drawing/2014/main" id="{5FBB8F67-93B4-40DB-A9E3-B53E751B0098}"/>
                </a:ext>
              </a:extLst>
            </p:cNvPr>
            <p:cNvSpPr>
              <a:spLocks/>
            </p:cNvSpPr>
            <p:nvPr/>
          </p:nvSpPr>
          <p:spPr bwMode="auto">
            <a:xfrm>
              <a:off x="7756525" y="2462213"/>
              <a:ext cx="38100" cy="28575"/>
            </a:xfrm>
            <a:custGeom>
              <a:avLst/>
              <a:gdLst>
                <a:gd name="T0" fmla="*/ 12 w 17"/>
                <a:gd name="T1" fmla="*/ 6 h 13"/>
                <a:gd name="T2" fmla="*/ 14 w 17"/>
                <a:gd name="T3" fmla="*/ 13 h 13"/>
                <a:gd name="T4" fmla="*/ 2 w 17"/>
                <a:gd name="T5" fmla="*/ 1 h 13"/>
                <a:gd name="T6" fmla="*/ 2 w 17"/>
                <a:gd name="T7" fmla="*/ 0 h 13"/>
                <a:gd name="T8" fmla="*/ 12 w 17"/>
                <a:gd name="T9" fmla="*/ 6 h 13"/>
              </a:gdLst>
              <a:ahLst/>
              <a:cxnLst>
                <a:cxn ang="0">
                  <a:pos x="T0" y="T1"/>
                </a:cxn>
                <a:cxn ang="0">
                  <a:pos x="T2" y="T3"/>
                </a:cxn>
                <a:cxn ang="0">
                  <a:pos x="T4" y="T5"/>
                </a:cxn>
                <a:cxn ang="0">
                  <a:pos x="T6" y="T7"/>
                </a:cxn>
                <a:cxn ang="0">
                  <a:pos x="T8" y="T9"/>
                </a:cxn>
              </a:cxnLst>
              <a:rect l="0" t="0" r="r" b="b"/>
              <a:pathLst>
                <a:path w="17" h="13">
                  <a:moveTo>
                    <a:pt x="12" y="6"/>
                  </a:moveTo>
                  <a:cubicBezTo>
                    <a:pt x="16" y="10"/>
                    <a:pt x="17" y="13"/>
                    <a:pt x="14" y="13"/>
                  </a:cubicBezTo>
                  <a:cubicBezTo>
                    <a:pt x="9" y="13"/>
                    <a:pt x="0" y="3"/>
                    <a:pt x="2" y="1"/>
                  </a:cubicBezTo>
                  <a:cubicBezTo>
                    <a:pt x="2" y="1"/>
                    <a:pt x="2" y="0"/>
                    <a:pt x="2" y="0"/>
                  </a:cubicBezTo>
                  <a:cubicBezTo>
                    <a:pt x="5" y="0"/>
                    <a:pt x="10" y="4"/>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6" name="Freeform 855">
              <a:extLst>
                <a:ext uri="{FF2B5EF4-FFF2-40B4-BE49-F238E27FC236}">
                  <a16:creationId xmlns:a16="http://schemas.microsoft.com/office/drawing/2014/main" id="{D232E442-8C0B-4751-83B2-BF25F8DC7A8C}"/>
                </a:ext>
              </a:extLst>
            </p:cNvPr>
            <p:cNvSpPr>
              <a:spLocks/>
            </p:cNvSpPr>
            <p:nvPr/>
          </p:nvSpPr>
          <p:spPr bwMode="auto">
            <a:xfrm>
              <a:off x="7575550" y="2311400"/>
              <a:ext cx="36513" cy="23813"/>
            </a:xfrm>
            <a:custGeom>
              <a:avLst/>
              <a:gdLst>
                <a:gd name="T0" fmla="*/ 11 w 16"/>
                <a:gd name="T1" fmla="*/ 5 h 10"/>
                <a:gd name="T2" fmla="*/ 15 w 16"/>
                <a:gd name="T3" fmla="*/ 10 h 10"/>
                <a:gd name="T4" fmla="*/ 1 w 16"/>
                <a:gd name="T5" fmla="*/ 0 h 10"/>
                <a:gd name="T6" fmla="*/ 1 w 16"/>
                <a:gd name="T7" fmla="*/ 0 h 10"/>
                <a:gd name="T8" fmla="*/ 11 w 16"/>
                <a:gd name="T9" fmla="*/ 5 h 10"/>
              </a:gdLst>
              <a:ahLst/>
              <a:cxnLst>
                <a:cxn ang="0">
                  <a:pos x="T0" y="T1"/>
                </a:cxn>
                <a:cxn ang="0">
                  <a:pos x="T2" y="T3"/>
                </a:cxn>
                <a:cxn ang="0">
                  <a:pos x="T4" y="T5"/>
                </a:cxn>
                <a:cxn ang="0">
                  <a:pos x="T6" y="T7"/>
                </a:cxn>
                <a:cxn ang="0">
                  <a:pos x="T8" y="T9"/>
                </a:cxn>
              </a:cxnLst>
              <a:rect l="0" t="0" r="r" b="b"/>
              <a:pathLst>
                <a:path w="16" h="10">
                  <a:moveTo>
                    <a:pt x="11" y="5"/>
                  </a:moveTo>
                  <a:cubicBezTo>
                    <a:pt x="15" y="7"/>
                    <a:pt x="16" y="9"/>
                    <a:pt x="15" y="10"/>
                  </a:cubicBezTo>
                  <a:cubicBezTo>
                    <a:pt x="12" y="10"/>
                    <a:pt x="0" y="2"/>
                    <a:pt x="1" y="0"/>
                  </a:cubicBezTo>
                  <a:cubicBezTo>
                    <a:pt x="1" y="0"/>
                    <a:pt x="1" y="0"/>
                    <a:pt x="1" y="0"/>
                  </a:cubicBezTo>
                  <a:cubicBezTo>
                    <a:pt x="3" y="0"/>
                    <a:pt x="9" y="3"/>
                    <a:pt x="11"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7" name="Freeform 856">
              <a:extLst>
                <a:ext uri="{FF2B5EF4-FFF2-40B4-BE49-F238E27FC236}">
                  <a16:creationId xmlns:a16="http://schemas.microsoft.com/office/drawing/2014/main" id="{17BBDA04-B5E3-42D8-8697-C7BD5790FA6A}"/>
                </a:ext>
              </a:extLst>
            </p:cNvPr>
            <p:cNvSpPr>
              <a:spLocks/>
            </p:cNvSpPr>
            <p:nvPr/>
          </p:nvSpPr>
          <p:spPr bwMode="auto">
            <a:xfrm>
              <a:off x="7637463" y="2355850"/>
              <a:ext cx="38100" cy="26988"/>
            </a:xfrm>
            <a:custGeom>
              <a:avLst/>
              <a:gdLst>
                <a:gd name="T0" fmla="*/ 12 w 17"/>
                <a:gd name="T1" fmla="*/ 6 h 12"/>
                <a:gd name="T2" fmla="*/ 15 w 17"/>
                <a:gd name="T3" fmla="*/ 11 h 12"/>
                <a:gd name="T4" fmla="*/ 2 w 17"/>
                <a:gd name="T5" fmla="*/ 1 h 12"/>
                <a:gd name="T6" fmla="*/ 2 w 17"/>
                <a:gd name="T7" fmla="*/ 1 h 12"/>
                <a:gd name="T8" fmla="*/ 12 w 17"/>
                <a:gd name="T9" fmla="*/ 6 h 12"/>
              </a:gdLst>
              <a:ahLst/>
              <a:cxnLst>
                <a:cxn ang="0">
                  <a:pos x="T0" y="T1"/>
                </a:cxn>
                <a:cxn ang="0">
                  <a:pos x="T2" y="T3"/>
                </a:cxn>
                <a:cxn ang="0">
                  <a:pos x="T4" y="T5"/>
                </a:cxn>
                <a:cxn ang="0">
                  <a:pos x="T6" y="T7"/>
                </a:cxn>
                <a:cxn ang="0">
                  <a:pos x="T8" y="T9"/>
                </a:cxn>
              </a:cxnLst>
              <a:rect l="0" t="0" r="r" b="b"/>
              <a:pathLst>
                <a:path w="17" h="12">
                  <a:moveTo>
                    <a:pt x="12" y="6"/>
                  </a:moveTo>
                  <a:cubicBezTo>
                    <a:pt x="16" y="9"/>
                    <a:pt x="17" y="11"/>
                    <a:pt x="15" y="11"/>
                  </a:cubicBezTo>
                  <a:cubicBezTo>
                    <a:pt x="11" y="12"/>
                    <a:pt x="0" y="3"/>
                    <a:pt x="2" y="1"/>
                  </a:cubicBezTo>
                  <a:cubicBezTo>
                    <a:pt x="2" y="1"/>
                    <a:pt x="2" y="1"/>
                    <a:pt x="2" y="1"/>
                  </a:cubicBezTo>
                  <a:cubicBezTo>
                    <a:pt x="4" y="0"/>
                    <a:pt x="9" y="4"/>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8" name="Freeform 857">
              <a:extLst>
                <a:ext uri="{FF2B5EF4-FFF2-40B4-BE49-F238E27FC236}">
                  <a16:creationId xmlns:a16="http://schemas.microsoft.com/office/drawing/2014/main" id="{B3B8227B-A2F1-4160-AE63-5D92C8C86BB5}"/>
                </a:ext>
              </a:extLst>
            </p:cNvPr>
            <p:cNvSpPr>
              <a:spLocks/>
            </p:cNvSpPr>
            <p:nvPr/>
          </p:nvSpPr>
          <p:spPr bwMode="auto">
            <a:xfrm>
              <a:off x="7751763" y="2427288"/>
              <a:ext cx="39688" cy="30163"/>
            </a:xfrm>
            <a:custGeom>
              <a:avLst/>
              <a:gdLst>
                <a:gd name="T0" fmla="*/ 12 w 17"/>
                <a:gd name="T1" fmla="*/ 6 h 13"/>
                <a:gd name="T2" fmla="*/ 15 w 17"/>
                <a:gd name="T3" fmla="*/ 12 h 13"/>
                <a:gd name="T4" fmla="*/ 2 w 17"/>
                <a:gd name="T5" fmla="*/ 1 h 13"/>
                <a:gd name="T6" fmla="*/ 2 w 17"/>
                <a:gd name="T7" fmla="*/ 0 h 13"/>
                <a:gd name="T8" fmla="*/ 12 w 17"/>
                <a:gd name="T9" fmla="*/ 6 h 13"/>
              </a:gdLst>
              <a:ahLst/>
              <a:cxnLst>
                <a:cxn ang="0">
                  <a:pos x="T0" y="T1"/>
                </a:cxn>
                <a:cxn ang="0">
                  <a:pos x="T2" y="T3"/>
                </a:cxn>
                <a:cxn ang="0">
                  <a:pos x="T4" y="T5"/>
                </a:cxn>
                <a:cxn ang="0">
                  <a:pos x="T6" y="T7"/>
                </a:cxn>
                <a:cxn ang="0">
                  <a:pos x="T8" y="T9"/>
                </a:cxn>
              </a:cxnLst>
              <a:rect l="0" t="0" r="r" b="b"/>
              <a:pathLst>
                <a:path w="17" h="13">
                  <a:moveTo>
                    <a:pt x="12" y="6"/>
                  </a:moveTo>
                  <a:cubicBezTo>
                    <a:pt x="16" y="9"/>
                    <a:pt x="17" y="12"/>
                    <a:pt x="15" y="12"/>
                  </a:cubicBezTo>
                  <a:cubicBezTo>
                    <a:pt x="11" y="13"/>
                    <a:pt x="0" y="3"/>
                    <a:pt x="2" y="1"/>
                  </a:cubicBezTo>
                  <a:cubicBezTo>
                    <a:pt x="2" y="1"/>
                    <a:pt x="2" y="0"/>
                    <a:pt x="2" y="0"/>
                  </a:cubicBezTo>
                  <a:cubicBezTo>
                    <a:pt x="5" y="0"/>
                    <a:pt x="10" y="3"/>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9" name="Freeform 858">
              <a:extLst>
                <a:ext uri="{FF2B5EF4-FFF2-40B4-BE49-F238E27FC236}">
                  <a16:creationId xmlns:a16="http://schemas.microsoft.com/office/drawing/2014/main" id="{F7C8056F-07D2-48D7-9AC3-C174B6DB41BF}"/>
                </a:ext>
              </a:extLst>
            </p:cNvPr>
            <p:cNvSpPr>
              <a:spLocks/>
            </p:cNvSpPr>
            <p:nvPr/>
          </p:nvSpPr>
          <p:spPr bwMode="auto">
            <a:xfrm>
              <a:off x="7812088" y="2482850"/>
              <a:ext cx="38100" cy="31750"/>
            </a:xfrm>
            <a:custGeom>
              <a:avLst/>
              <a:gdLst>
                <a:gd name="T0" fmla="*/ 12 w 17"/>
                <a:gd name="T1" fmla="*/ 7 h 14"/>
                <a:gd name="T2" fmla="*/ 14 w 17"/>
                <a:gd name="T3" fmla="*/ 14 h 14"/>
                <a:gd name="T4" fmla="*/ 2 w 17"/>
                <a:gd name="T5" fmla="*/ 1 h 14"/>
                <a:gd name="T6" fmla="*/ 2 w 17"/>
                <a:gd name="T7" fmla="*/ 1 h 14"/>
                <a:gd name="T8" fmla="*/ 12 w 17"/>
                <a:gd name="T9" fmla="*/ 7 h 14"/>
              </a:gdLst>
              <a:ahLst/>
              <a:cxnLst>
                <a:cxn ang="0">
                  <a:pos x="T0" y="T1"/>
                </a:cxn>
                <a:cxn ang="0">
                  <a:pos x="T2" y="T3"/>
                </a:cxn>
                <a:cxn ang="0">
                  <a:pos x="T4" y="T5"/>
                </a:cxn>
                <a:cxn ang="0">
                  <a:pos x="T6" y="T7"/>
                </a:cxn>
                <a:cxn ang="0">
                  <a:pos x="T8" y="T9"/>
                </a:cxn>
              </a:cxnLst>
              <a:rect l="0" t="0" r="r" b="b"/>
              <a:pathLst>
                <a:path w="17" h="14">
                  <a:moveTo>
                    <a:pt x="12" y="7"/>
                  </a:moveTo>
                  <a:cubicBezTo>
                    <a:pt x="16" y="11"/>
                    <a:pt x="17" y="14"/>
                    <a:pt x="14" y="14"/>
                  </a:cubicBezTo>
                  <a:cubicBezTo>
                    <a:pt x="9" y="13"/>
                    <a:pt x="0" y="4"/>
                    <a:pt x="2" y="1"/>
                  </a:cubicBezTo>
                  <a:cubicBezTo>
                    <a:pt x="2" y="1"/>
                    <a:pt x="2" y="1"/>
                    <a:pt x="2" y="1"/>
                  </a:cubicBezTo>
                  <a:cubicBezTo>
                    <a:pt x="5" y="0"/>
                    <a:pt x="10" y="4"/>
                    <a:pt x="12"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0" name="Freeform 859">
              <a:extLst>
                <a:ext uri="{FF2B5EF4-FFF2-40B4-BE49-F238E27FC236}">
                  <a16:creationId xmlns:a16="http://schemas.microsoft.com/office/drawing/2014/main" id="{B425D194-2988-4EB5-87FE-0EDAB7F46475}"/>
                </a:ext>
              </a:extLst>
            </p:cNvPr>
            <p:cNvSpPr>
              <a:spLocks/>
            </p:cNvSpPr>
            <p:nvPr/>
          </p:nvSpPr>
          <p:spPr bwMode="auto">
            <a:xfrm>
              <a:off x="7624763" y="2328863"/>
              <a:ext cx="39688" cy="25400"/>
            </a:xfrm>
            <a:custGeom>
              <a:avLst/>
              <a:gdLst>
                <a:gd name="T0" fmla="*/ 12 w 17"/>
                <a:gd name="T1" fmla="*/ 5 h 11"/>
                <a:gd name="T2" fmla="*/ 15 w 17"/>
                <a:gd name="T3" fmla="*/ 10 h 11"/>
                <a:gd name="T4" fmla="*/ 1 w 17"/>
                <a:gd name="T5" fmla="*/ 1 h 11"/>
                <a:gd name="T6" fmla="*/ 2 w 17"/>
                <a:gd name="T7" fmla="*/ 0 h 11"/>
                <a:gd name="T8" fmla="*/ 12 w 17"/>
                <a:gd name="T9" fmla="*/ 5 h 11"/>
              </a:gdLst>
              <a:ahLst/>
              <a:cxnLst>
                <a:cxn ang="0">
                  <a:pos x="T0" y="T1"/>
                </a:cxn>
                <a:cxn ang="0">
                  <a:pos x="T2" y="T3"/>
                </a:cxn>
                <a:cxn ang="0">
                  <a:pos x="T4" y="T5"/>
                </a:cxn>
                <a:cxn ang="0">
                  <a:pos x="T6" y="T7"/>
                </a:cxn>
                <a:cxn ang="0">
                  <a:pos x="T8" y="T9"/>
                </a:cxn>
              </a:cxnLst>
              <a:rect l="0" t="0" r="r" b="b"/>
              <a:pathLst>
                <a:path w="17" h="11">
                  <a:moveTo>
                    <a:pt x="12" y="5"/>
                  </a:moveTo>
                  <a:cubicBezTo>
                    <a:pt x="16" y="8"/>
                    <a:pt x="17" y="10"/>
                    <a:pt x="15" y="10"/>
                  </a:cubicBezTo>
                  <a:cubicBezTo>
                    <a:pt x="12" y="11"/>
                    <a:pt x="0" y="3"/>
                    <a:pt x="1" y="1"/>
                  </a:cubicBezTo>
                  <a:cubicBezTo>
                    <a:pt x="1" y="1"/>
                    <a:pt x="1" y="0"/>
                    <a:pt x="2" y="0"/>
                  </a:cubicBezTo>
                  <a:cubicBezTo>
                    <a:pt x="4" y="0"/>
                    <a:pt x="9" y="3"/>
                    <a:pt x="12"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1" name="Freeform 860">
              <a:extLst>
                <a:ext uri="{FF2B5EF4-FFF2-40B4-BE49-F238E27FC236}">
                  <a16:creationId xmlns:a16="http://schemas.microsoft.com/office/drawing/2014/main" id="{20A9DC9D-71CF-4D56-A73F-F3E5ACC85FA6}"/>
                </a:ext>
              </a:extLst>
            </p:cNvPr>
            <p:cNvSpPr>
              <a:spLocks/>
            </p:cNvSpPr>
            <p:nvPr/>
          </p:nvSpPr>
          <p:spPr bwMode="auto">
            <a:xfrm>
              <a:off x="7689850" y="2374900"/>
              <a:ext cx="38100" cy="26988"/>
            </a:xfrm>
            <a:custGeom>
              <a:avLst/>
              <a:gdLst>
                <a:gd name="T0" fmla="*/ 12 w 17"/>
                <a:gd name="T1" fmla="*/ 6 h 12"/>
                <a:gd name="T2" fmla="*/ 15 w 17"/>
                <a:gd name="T3" fmla="*/ 12 h 12"/>
                <a:gd name="T4" fmla="*/ 2 w 17"/>
                <a:gd name="T5" fmla="*/ 1 h 12"/>
                <a:gd name="T6" fmla="*/ 2 w 17"/>
                <a:gd name="T7" fmla="*/ 1 h 12"/>
                <a:gd name="T8" fmla="*/ 12 w 17"/>
                <a:gd name="T9" fmla="*/ 6 h 12"/>
              </a:gdLst>
              <a:ahLst/>
              <a:cxnLst>
                <a:cxn ang="0">
                  <a:pos x="T0" y="T1"/>
                </a:cxn>
                <a:cxn ang="0">
                  <a:pos x="T2" y="T3"/>
                </a:cxn>
                <a:cxn ang="0">
                  <a:pos x="T4" y="T5"/>
                </a:cxn>
                <a:cxn ang="0">
                  <a:pos x="T6" y="T7"/>
                </a:cxn>
                <a:cxn ang="0">
                  <a:pos x="T8" y="T9"/>
                </a:cxn>
              </a:cxnLst>
              <a:rect l="0" t="0" r="r" b="b"/>
              <a:pathLst>
                <a:path w="17" h="12">
                  <a:moveTo>
                    <a:pt x="12" y="6"/>
                  </a:moveTo>
                  <a:cubicBezTo>
                    <a:pt x="16" y="9"/>
                    <a:pt x="17" y="12"/>
                    <a:pt x="15" y="12"/>
                  </a:cubicBezTo>
                  <a:cubicBezTo>
                    <a:pt x="12" y="12"/>
                    <a:pt x="0" y="3"/>
                    <a:pt x="2" y="1"/>
                  </a:cubicBezTo>
                  <a:cubicBezTo>
                    <a:pt x="2" y="1"/>
                    <a:pt x="2" y="1"/>
                    <a:pt x="2" y="1"/>
                  </a:cubicBezTo>
                  <a:cubicBezTo>
                    <a:pt x="4" y="0"/>
                    <a:pt x="9" y="4"/>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2" name="Freeform 861">
              <a:extLst>
                <a:ext uri="{FF2B5EF4-FFF2-40B4-BE49-F238E27FC236}">
                  <a16:creationId xmlns:a16="http://schemas.microsoft.com/office/drawing/2014/main" id="{4B51E1FC-4A96-45EE-91B8-98C592DE4607}"/>
                </a:ext>
              </a:extLst>
            </p:cNvPr>
            <p:cNvSpPr>
              <a:spLocks/>
            </p:cNvSpPr>
            <p:nvPr/>
          </p:nvSpPr>
          <p:spPr bwMode="auto">
            <a:xfrm>
              <a:off x="7740650" y="2395538"/>
              <a:ext cx="38100" cy="26988"/>
            </a:xfrm>
            <a:custGeom>
              <a:avLst/>
              <a:gdLst>
                <a:gd name="T0" fmla="*/ 12 w 17"/>
                <a:gd name="T1" fmla="*/ 6 h 12"/>
                <a:gd name="T2" fmla="*/ 15 w 17"/>
                <a:gd name="T3" fmla="*/ 12 h 12"/>
                <a:gd name="T4" fmla="*/ 1 w 17"/>
                <a:gd name="T5" fmla="*/ 1 h 12"/>
                <a:gd name="T6" fmla="*/ 2 w 17"/>
                <a:gd name="T7" fmla="*/ 0 h 12"/>
                <a:gd name="T8" fmla="*/ 12 w 17"/>
                <a:gd name="T9" fmla="*/ 6 h 12"/>
              </a:gdLst>
              <a:ahLst/>
              <a:cxnLst>
                <a:cxn ang="0">
                  <a:pos x="T0" y="T1"/>
                </a:cxn>
                <a:cxn ang="0">
                  <a:pos x="T2" y="T3"/>
                </a:cxn>
                <a:cxn ang="0">
                  <a:pos x="T4" y="T5"/>
                </a:cxn>
                <a:cxn ang="0">
                  <a:pos x="T6" y="T7"/>
                </a:cxn>
                <a:cxn ang="0">
                  <a:pos x="T8" y="T9"/>
                </a:cxn>
              </a:cxnLst>
              <a:rect l="0" t="0" r="r" b="b"/>
              <a:pathLst>
                <a:path w="17" h="12">
                  <a:moveTo>
                    <a:pt x="12" y="6"/>
                  </a:moveTo>
                  <a:cubicBezTo>
                    <a:pt x="16" y="9"/>
                    <a:pt x="17" y="11"/>
                    <a:pt x="15" y="12"/>
                  </a:cubicBezTo>
                  <a:cubicBezTo>
                    <a:pt x="12" y="12"/>
                    <a:pt x="0" y="3"/>
                    <a:pt x="1" y="1"/>
                  </a:cubicBezTo>
                  <a:cubicBezTo>
                    <a:pt x="1" y="1"/>
                    <a:pt x="2" y="0"/>
                    <a:pt x="2" y="0"/>
                  </a:cubicBezTo>
                  <a:cubicBezTo>
                    <a:pt x="4" y="0"/>
                    <a:pt x="9" y="3"/>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3" name="Freeform 862">
              <a:extLst>
                <a:ext uri="{FF2B5EF4-FFF2-40B4-BE49-F238E27FC236}">
                  <a16:creationId xmlns:a16="http://schemas.microsoft.com/office/drawing/2014/main" id="{9CABBE08-D3CA-450E-BC4F-71D39273F81D}"/>
                </a:ext>
              </a:extLst>
            </p:cNvPr>
            <p:cNvSpPr>
              <a:spLocks/>
            </p:cNvSpPr>
            <p:nvPr/>
          </p:nvSpPr>
          <p:spPr bwMode="auto">
            <a:xfrm>
              <a:off x="7802563" y="2447925"/>
              <a:ext cx="38100" cy="30163"/>
            </a:xfrm>
            <a:custGeom>
              <a:avLst/>
              <a:gdLst>
                <a:gd name="T0" fmla="*/ 12 w 17"/>
                <a:gd name="T1" fmla="*/ 6 h 13"/>
                <a:gd name="T2" fmla="*/ 15 w 17"/>
                <a:gd name="T3" fmla="*/ 13 h 13"/>
                <a:gd name="T4" fmla="*/ 2 w 17"/>
                <a:gd name="T5" fmla="*/ 1 h 13"/>
                <a:gd name="T6" fmla="*/ 2 w 17"/>
                <a:gd name="T7" fmla="*/ 1 h 13"/>
                <a:gd name="T8" fmla="*/ 12 w 17"/>
                <a:gd name="T9" fmla="*/ 6 h 13"/>
              </a:gdLst>
              <a:ahLst/>
              <a:cxnLst>
                <a:cxn ang="0">
                  <a:pos x="T0" y="T1"/>
                </a:cxn>
                <a:cxn ang="0">
                  <a:pos x="T2" y="T3"/>
                </a:cxn>
                <a:cxn ang="0">
                  <a:pos x="T4" y="T5"/>
                </a:cxn>
                <a:cxn ang="0">
                  <a:pos x="T6" y="T7"/>
                </a:cxn>
                <a:cxn ang="0">
                  <a:pos x="T8" y="T9"/>
                </a:cxn>
              </a:cxnLst>
              <a:rect l="0" t="0" r="r" b="b"/>
              <a:pathLst>
                <a:path w="17" h="13">
                  <a:moveTo>
                    <a:pt x="12" y="6"/>
                  </a:moveTo>
                  <a:cubicBezTo>
                    <a:pt x="16" y="10"/>
                    <a:pt x="17" y="13"/>
                    <a:pt x="15" y="13"/>
                  </a:cubicBezTo>
                  <a:cubicBezTo>
                    <a:pt x="11" y="13"/>
                    <a:pt x="0" y="3"/>
                    <a:pt x="2" y="1"/>
                  </a:cubicBezTo>
                  <a:cubicBezTo>
                    <a:pt x="2" y="1"/>
                    <a:pt x="2" y="1"/>
                    <a:pt x="2" y="1"/>
                  </a:cubicBezTo>
                  <a:cubicBezTo>
                    <a:pt x="5" y="0"/>
                    <a:pt x="10" y="4"/>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4" name="Freeform 863">
              <a:extLst>
                <a:ext uri="{FF2B5EF4-FFF2-40B4-BE49-F238E27FC236}">
                  <a16:creationId xmlns:a16="http://schemas.microsoft.com/office/drawing/2014/main" id="{E2D976A1-566B-4059-A12B-4F0CDB68DBFB}"/>
                </a:ext>
              </a:extLst>
            </p:cNvPr>
            <p:cNvSpPr>
              <a:spLocks/>
            </p:cNvSpPr>
            <p:nvPr/>
          </p:nvSpPr>
          <p:spPr bwMode="auto">
            <a:xfrm>
              <a:off x="7673975" y="2346325"/>
              <a:ext cx="41275" cy="25400"/>
            </a:xfrm>
            <a:custGeom>
              <a:avLst/>
              <a:gdLst>
                <a:gd name="T0" fmla="*/ 12 w 18"/>
                <a:gd name="T1" fmla="*/ 5 h 11"/>
                <a:gd name="T2" fmla="*/ 16 w 18"/>
                <a:gd name="T3" fmla="*/ 10 h 11"/>
                <a:gd name="T4" fmla="*/ 2 w 18"/>
                <a:gd name="T5" fmla="*/ 0 h 11"/>
                <a:gd name="T6" fmla="*/ 2 w 18"/>
                <a:gd name="T7" fmla="*/ 0 h 11"/>
                <a:gd name="T8" fmla="*/ 12 w 18"/>
                <a:gd name="T9" fmla="*/ 5 h 11"/>
              </a:gdLst>
              <a:ahLst/>
              <a:cxnLst>
                <a:cxn ang="0">
                  <a:pos x="T0" y="T1"/>
                </a:cxn>
                <a:cxn ang="0">
                  <a:pos x="T2" y="T3"/>
                </a:cxn>
                <a:cxn ang="0">
                  <a:pos x="T4" y="T5"/>
                </a:cxn>
                <a:cxn ang="0">
                  <a:pos x="T6" y="T7"/>
                </a:cxn>
                <a:cxn ang="0">
                  <a:pos x="T8" y="T9"/>
                </a:cxn>
              </a:cxnLst>
              <a:rect l="0" t="0" r="r" b="b"/>
              <a:pathLst>
                <a:path w="18" h="11">
                  <a:moveTo>
                    <a:pt x="12" y="5"/>
                  </a:moveTo>
                  <a:cubicBezTo>
                    <a:pt x="16" y="8"/>
                    <a:pt x="18" y="10"/>
                    <a:pt x="16" y="10"/>
                  </a:cubicBezTo>
                  <a:cubicBezTo>
                    <a:pt x="12" y="11"/>
                    <a:pt x="0" y="2"/>
                    <a:pt x="2" y="0"/>
                  </a:cubicBezTo>
                  <a:cubicBezTo>
                    <a:pt x="2" y="0"/>
                    <a:pt x="2" y="0"/>
                    <a:pt x="2" y="0"/>
                  </a:cubicBezTo>
                  <a:cubicBezTo>
                    <a:pt x="4" y="0"/>
                    <a:pt x="9" y="3"/>
                    <a:pt x="12"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5" name="Freeform 864">
              <a:extLst>
                <a:ext uri="{FF2B5EF4-FFF2-40B4-BE49-F238E27FC236}">
                  <a16:creationId xmlns:a16="http://schemas.microsoft.com/office/drawing/2014/main" id="{AA923E1B-7015-4D4F-BC7E-FA64CFD7D9C5}"/>
                </a:ext>
              </a:extLst>
            </p:cNvPr>
            <p:cNvSpPr>
              <a:spLocks/>
            </p:cNvSpPr>
            <p:nvPr/>
          </p:nvSpPr>
          <p:spPr bwMode="auto">
            <a:xfrm>
              <a:off x="7793038" y="2413000"/>
              <a:ext cx="39688" cy="30163"/>
            </a:xfrm>
            <a:custGeom>
              <a:avLst/>
              <a:gdLst>
                <a:gd name="T0" fmla="*/ 12 w 17"/>
                <a:gd name="T1" fmla="*/ 6 h 13"/>
                <a:gd name="T2" fmla="*/ 15 w 17"/>
                <a:gd name="T3" fmla="*/ 12 h 13"/>
                <a:gd name="T4" fmla="*/ 1 w 17"/>
                <a:gd name="T5" fmla="*/ 1 h 13"/>
                <a:gd name="T6" fmla="*/ 2 w 17"/>
                <a:gd name="T7" fmla="*/ 1 h 13"/>
                <a:gd name="T8" fmla="*/ 12 w 17"/>
                <a:gd name="T9" fmla="*/ 6 h 13"/>
              </a:gdLst>
              <a:ahLst/>
              <a:cxnLst>
                <a:cxn ang="0">
                  <a:pos x="T0" y="T1"/>
                </a:cxn>
                <a:cxn ang="0">
                  <a:pos x="T2" y="T3"/>
                </a:cxn>
                <a:cxn ang="0">
                  <a:pos x="T4" y="T5"/>
                </a:cxn>
                <a:cxn ang="0">
                  <a:pos x="T6" y="T7"/>
                </a:cxn>
                <a:cxn ang="0">
                  <a:pos x="T8" y="T9"/>
                </a:cxn>
              </a:cxnLst>
              <a:rect l="0" t="0" r="r" b="b"/>
              <a:pathLst>
                <a:path w="17" h="13">
                  <a:moveTo>
                    <a:pt x="12" y="6"/>
                  </a:moveTo>
                  <a:cubicBezTo>
                    <a:pt x="16" y="9"/>
                    <a:pt x="17" y="12"/>
                    <a:pt x="15" y="12"/>
                  </a:cubicBezTo>
                  <a:cubicBezTo>
                    <a:pt x="12" y="13"/>
                    <a:pt x="0" y="3"/>
                    <a:pt x="1" y="1"/>
                  </a:cubicBezTo>
                  <a:cubicBezTo>
                    <a:pt x="1" y="1"/>
                    <a:pt x="2" y="1"/>
                    <a:pt x="2" y="1"/>
                  </a:cubicBezTo>
                  <a:cubicBezTo>
                    <a:pt x="4" y="0"/>
                    <a:pt x="9" y="4"/>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6" name="Freeform 865">
              <a:extLst>
                <a:ext uri="{FF2B5EF4-FFF2-40B4-BE49-F238E27FC236}">
                  <a16:creationId xmlns:a16="http://schemas.microsoft.com/office/drawing/2014/main" id="{1C4C65DC-6CBE-448E-B3BF-00E67C284FB3}"/>
                </a:ext>
              </a:extLst>
            </p:cNvPr>
            <p:cNvSpPr>
              <a:spLocks/>
            </p:cNvSpPr>
            <p:nvPr/>
          </p:nvSpPr>
          <p:spPr bwMode="auto">
            <a:xfrm>
              <a:off x="7854950" y="2468563"/>
              <a:ext cx="39688" cy="30163"/>
            </a:xfrm>
            <a:custGeom>
              <a:avLst/>
              <a:gdLst>
                <a:gd name="T0" fmla="*/ 12 w 17"/>
                <a:gd name="T1" fmla="*/ 6 h 13"/>
                <a:gd name="T2" fmla="*/ 15 w 17"/>
                <a:gd name="T3" fmla="*/ 13 h 13"/>
                <a:gd name="T4" fmla="*/ 2 w 17"/>
                <a:gd name="T5" fmla="*/ 1 h 13"/>
                <a:gd name="T6" fmla="*/ 2 w 17"/>
                <a:gd name="T7" fmla="*/ 0 h 13"/>
                <a:gd name="T8" fmla="*/ 12 w 17"/>
                <a:gd name="T9" fmla="*/ 6 h 13"/>
              </a:gdLst>
              <a:ahLst/>
              <a:cxnLst>
                <a:cxn ang="0">
                  <a:pos x="T0" y="T1"/>
                </a:cxn>
                <a:cxn ang="0">
                  <a:pos x="T2" y="T3"/>
                </a:cxn>
                <a:cxn ang="0">
                  <a:pos x="T4" y="T5"/>
                </a:cxn>
                <a:cxn ang="0">
                  <a:pos x="T6" y="T7"/>
                </a:cxn>
                <a:cxn ang="0">
                  <a:pos x="T8" y="T9"/>
                </a:cxn>
              </a:cxnLst>
              <a:rect l="0" t="0" r="r" b="b"/>
              <a:pathLst>
                <a:path w="17" h="13">
                  <a:moveTo>
                    <a:pt x="12" y="6"/>
                  </a:moveTo>
                  <a:cubicBezTo>
                    <a:pt x="16" y="10"/>
                    <a:pt x="17" y="13"/>
                    <a:pt x="15" y="13"/>
                  </a:cubicBezTo>
                  <a:cubicBezTo>
                    <a:pt x="11" y="13"/>
                    <a:pt x="0" y="2"/>
                    <a:pt x="2" y="1"/>
                  </a:cubicBezTo>
                  <a:cubicBezTo>
                    <a:pt x="2" y="1"/>
                    <a:pt x="2" y="1"/>
                    <a:pt x="2" y="0"/>
                  </a:cubicBezTo>
                  <a:cubicBezTo>
                    <a:pt x="5" y="0"/>
                    <a:pt x="10" y="4"/>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7" name="Freeform 866">
              <a:extLst>
                <a:ext uri="{FF2B5EF4-FFF2-40B4-BE49-F238E27FC236}">
                  <a16:creationId xmlns:a16="http://schemas.microsoft.com/office/drawing/2014/main" id="{EFB91965-3337-4BDC-A39E-417AB8828BF7}"/>
                </a:ext>
              </a:extLst>
            </p:cNvPr>
            <p:cNvSpPr>
              <a:spLocks/>
            </p:cNvSpPr>
            <p:nvPr/>
          </p:nvSpPr>
          <p:spPr bwMode="auto">
            <a:xfrm>
              <a:off x="7658100" y="2319338"/>
              <a:ext cx="41275" cy="22225"/>
            </a:xfrm>
            <a:custGeom>
              <a:avLst/>
              <a:gdLst>
                <a:gd name="T0" fmla="*/ 12 w 18"/>
                <a:gd name="T1" fmla="*/ 4 h 10"/>
                <a:gd name="T2" fmla="*/ 16 w 18"/>
                <a:gd name="T3" fmla="*/ 10 h 10"/>
                <a:gd name="T4" fmla="*/ 1 w 18"/>
                <a:gd name="T5" fmla="*/ 0 h 10"/>
                <a:gd name="T6" fmla="*/ 1 w 18"/>
                <a:gd name="T7" fmla="*/ 0 h 10"/>
                <a:gd name="T8" fmla="*/ 12 w 18"/>
                <a:gd name="T9" fmla="*/ 4 h 10"/>
              </a:gdLst>
              <a:ahLst/>
              <a:cxnLst>
                <a:cxn ang="0">
                  <a:pos x="T0" y="T1"/>
                </a:cxn>
                <a:cxn ang="0">
                  <a:pos x="T2" y="T3"/>
                </a:cxn>
                <a:cxn ang="0">
                  <a:pos x="T4" y="T5"/>
                </a:cxn>
                <a:cxn ang="0">
                  <a:pos x="T6" y="T7"/>
                </a:cxn>
                <a:cxn ang="0">
                  <a:pos x="T8" y="T9"/>
                </a:cxn>
              </a:cxnLst>
              <a:rect l="0" t="0" r="r" b="b"/>
              <a:pathLst>
                <a:path w="18" h="10">
                  <a:moveTo>
                    <a:pt x="12" y="4"/>
                  </a:moveTo>
                  <a:cubicBezTo>
                    <a:pt x="16" y="7"/>
                    <a:pt x="18" y="9"/>
                    <a:pt x="16" y="10"/>
                  </a:cubicBezTo>
                  <a:cubicBezTo>
                    <a:pt x="13" y="10"/>
                    <a:pt x="0" y="1"/>
                    <a:pt x="1" y="0"/>
                  </a:cubicBezTo>
                  <a:cubicBezTo>
                    <a:pt x="1" y="0"/>
                    <a:pt x="1" y="0"/>
                    <a:pt x="1" y="0"/>
                  </a:cubicBezTo>
                  <a:cubicBezTo>
                    <a:pt x="3" y="0"/>
                    <a:pt x="8" y="2"/>
                    <a:pt x="12"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8" name="Freeform 867">
              <a:extLst>
                <a:ext uri="{FF2B5EF4-FFF2-40B4-BE49-F238E27FC236}">
                  <a16:creationId xmlns:a16="http://schemas.microsoft.com/office/drawing/2014/main" id="{A8B1DBC8-BD59-4CCD-B6FE-F427BC0D7B1F}"/>
                </a:ext>
              </a:extLst>
            </p:cNvPr>
            <p:cNvSpPr>
              <a:spLocks/>
            </p:cNvSpPr>
            <p:nvPr/>
          </p:nvSpPr>
          <p:spPr bwMode="auto">
            <a:xfrm>
              <a:off x="7726363" y="2362200"/>
              <a:ext cx="39688" cy="28575"/>
            </a:xfrm>
            <a:custGeom>
              <a:avLst/>
              <a:gdLst>
                <a:gd name="T0" fmla="*/ 12 w 17"/>
                <a:gd name="T1" fmla="*/ 6 h 12"/>
                <a:gd name="T2" fmla="*/ 16 w 17"/>
                <a:gd name="T3" fmla="*/ 11 h 12"/>
                <a:gd name="T4" fmla="*/ 1 w 17"/>
                <a:gd name="T5" fmla="*/ 1 h 12"/>
                <a:gd name="T6" fmla="*/ 2 w 17"/>
                <a:gd name="T7" fmla="*/ 1 h 12"/>
                <a:gd name="T8" fmla="*/ 12 w 17"/>
                <a:gd name="T9" fmla="*/ 6 h 12"/>
              </a:gdLst>
              <a:ahLst/>
              <a:cxnLst>
                <a:cxn ang="0">
                  <a:pos x="T0" y="T1"/>
                </a:cxn>
                <a:cxn ang="0">
                  <a:pos x="T2" y="T3"/>
                </a:cxn>
                <a:cxn ang="0">
                  <a:pos x="T4" y="T5"/>
                </a:cxn>
                <a:cxn ang="0">
                  <a:pos x="T6" y="T7"/>
                </a:cxn>
                <a:cxn ang="0">
                  <a:pos x="T8" y="T9"/>
                </a:cxn>
              </a:cxnLst>
              <a:rect l="0" t="0" r="r" b="b"/>
              <a:pathLst>
                <a:path w="17" h="12">
                  <a:moveTo>
                    <a:pt x="12" y="6"/>
                  </a:moveTo>
                  <a:cubicBezTo>
                    <a:pt x="16" y="9"/>
                    <a:pt x="17" y="11"/>
                    <a:pt x="16" y="11"/>
                  </a:cubicBezTo>
                  <a:cubicBezTo>
                    <a:pt x="12" y="12"/>
                    <a:pt x="0" y="3"/>
                    <a:pt x="1" y="1"/>
                  </a:cubicBezTo>
                  <a:cubicBezTo>
                    <a:pt x="1" y="1"/>
                    <a:pt x="1" y="1"/>
                    <a:pt x="2" y="1"/>
                  </a:cubicBezTo>
                  <a:cubicBezTo>
                    <a:pt x="4" y="0"/>
                    <a:pt x="9" y="3"/>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9" name="Freeform 868">
              <a:extLst>
                <a:ext uri="{FF2B5EF4-FFF2-40B4-BE49-F238E27FC236}">
                  <a16:creationId xmlns:a16="http://schemas.microsoft.com/office/drawing/2014/main" id="{C79C2217-66CF-4BDD-A5BC-2B2F32EAEDCA}"/>
                </a:ext>
              </a:extLst>
            </p:cNvPr>
            <p:cNvSpPr>
              <a:spLocks/>
            </p:cNvSpPr>
            <p:nvPr/>
          </p:nvSpPr>
          <p:spPr bwMode="auto">
            <a:xfrm>
              <a:off x="7773988" y="2381250"/>
              <a:ext cx="41275" cy="26988"/>
            </a:xfrm>
            <a:custGeom>
              <a:avLst/>
              <a:gdLst>
                <a:gd name="T0" fmla="*/ 12 w 18"/>
                <a:gd name="T1" fmla="*/ 6 h 12"/>
                <a:gd name="T2" fmla="*/ 16 w 18"/>
                <a:gd name="T3" fmla="*/ 12 h 12"/>
                <a:gd name="T4" fmla="*/ 2 w 18"/>
                <a:gd name="T5" fmla="*/ 1 h 12"/>
                <a:gd name="T6" fmla="*/ 2 w 18"/>
                <a:gd name="T7" fmla="*/ 1 h 12"/>
                <a:gd name="T8" fmla="*/ 12 w 18"/>
                <a:gd name="T9" fmla="*/ 6 h 12"/>
              </a:gdLst>
              <a:ahLst/>
              <a:cxnLst>
                <a:cxn ang="0">
                  <a:pos x="T0" y="T1"/>
                </a:cxn>
                <a:cxn ang="0">
                  <a:pos x="T2" y="T3"/>
                </a:cxn>
                <a:cxn ang="0">
                  <a:pos x="T4" y="T5"/>
                </a:cxn>
                <a:cxn ang="0">
                  <a:pos x="T6" y="T7"/>
                </a:cxn>
                <a:cxn ang="0">
                  <a:pos x="T8" y="T9"/>
                </a:cxn>
              </a:cxnLst>
              <a:rect l="0" t="0" r="r" b="b"/>
              <a:pathLst>
                <a:path w="18" h="12">
                  <a:moveTo>
                    <a:pt x="12" y="6"/>
                  </a:moveTo>
                  <a:cubicBezTo>
                    <a:pt x="16" y="9"/>
                    <a:pt x="18" y="12"/>
                    <a:pt x="16" y="12"/>
                  </a:cubicBezTo>
                  <a:cubicBezTo>
                    <a:pt x="13" y="12"/>
                    <a:pt x="0" y="3"/>
                    <a:pt x="2" y="1"/>
                  </a:cubicBezTo>
                  <a:cubicBezTo>
                    <a:pt x="2" y="1"/>
                    <a:pt x="2" y="1"/>
                    <a:pt x="2" y="1"/>
                  </a:cubicBezTo>
                  <a:cubicBezTo>
                    <a:pt x="4" y="0"/>
                    <a:pt x="9" y="4"/>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0" name="Freeform 869">
              <a:extLst>
                <a:ext uri="{FF2B5EF4-FFF2-40B4-BE49-F238E27FC236}">
                  <a16:creationId xmlns:a16="http://schemas.microsoft.com/office/drawing/2014/main" id="{CE2FB950-BE42-4F3F-A225-9B0C955C152F}"/>
                </a:ext>
              </a:extLst>
            </p:cNvPr>
            <p:cNvSpPr>
              <a:spLocks/>
            </p:cNvSpPr>
            <p:nvPr/>
          </p:nvSpPr>
          <p:spPr bwMode="auto">
            <a:xfrm>
              <a:off x="7840663" y="2433638"/>
              <a:ext cx="41275" cy="30163"/>
            </a:xfrm>
            <a:custGeom>
              <a:avLst/>
              <a:gdLst>
                <a:gd name="T0" fmla="*/ 12 w 18"/>
                <a:gd name="T1" fmla="*/ 6 h 13"/>
                <a:gd name="T2" fmla="*/ 16 w 18"/>
                <a:gd name="T3" fmla="*/ 12 h 13"/>
                <a:gd name="T4" fmla="*/ 2 w 18"/>
                <a:gd name="T5" fmla="*/ 1 h 13"/>
                <a:gd name="T6" fmla="*/ 2 w 18"/>
                <a:gd name="T7" fmla="*/ 0 h 13"/>
                <a:gd name="T8" fmla="*/ 12 w 18"/>
                <a:gd name="T9" fmla="*/ 6 h 13"/>
              </a:gdLst>
              <a:ahLst/>
              <a:cxnLst>
                <a:cxn ang="0">
                  <a:pos x="T0" y="T1"/>
                </a:cxn>
                <a:cxn ang="0">
                  <a:pos x="T2" y="T3"/>
                </a:cxn>
                <a:cxn ang="0">
                  <a:pos x="T4" y="T5"/>
                </a:cxn>
                <a:cxn ang="0">
                  <a:pos x="T6" y="T7"/>
                </a:cxn>
                <a:cxn ang="0">
                  <a:pos x="T8" y="T9"/>
                </a:cxn>
              </a:cxnLst>
              <a:rect l="0" t="0" r="r" b="b"/>
              <a:pathLst>
                <a:path w="18" h="13">
                  <a:moveTo>
                    <a:pt x="12" y="6"/>
                  </a:moveTo>
                  <a:cubicBezTo>
                    <a:pt x="16" y="9"/>
                    <a:pt x="18" y="12"/>
                    <a:pt x="16" y="12"/>
                  </a:cubicBezTo>
                  <a:cubicBezTo>
                    <a:pt x="12" y="13"/>
                    <a:pt x="0" y="2"/>
                    <a:pt x="2" y="1"/>
                  </a:cubicBezTo>
                  <a:cubicBezTo>
                    <a:pt x="2" y="0"/>
                    <a:pt x="2" y="0"/>
                    <a:pt x="2" y="0"/>
                  </a:cubicBezTo>
                  <a:cubicBezTo>
                    <a:pt x="4" y="0"/>
                    <a:pt x="9" y="3"/>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1" name="Freeform 870">
              <a:extLst>
                <a:ext uri="{FF2B5EF4-FFF2-40B4-BE49-F238E27FC236}">
                  <a16:creationId xmlns:a16="http://schemas.microsoft.com/office/drawing/2014/main" id="{A086AC26-F37E-4C30-B802-88B3115C0B35}"/>
                </a:ext>
              </a:extLst>
            </p:cNvPr>
            <p:cNvSpPr>
              <a:spLocks/>
            </p:cNvSpPr>
            <p:nvPr/>
          </p:nvSpPr>
          <p:spPr bwMode="auto">
            <a:xfrm>
              <a:off x="7705725" y="2335213"/>
              <a:ext cx="41275" cy="25400"/>
            </a:xfrm>
            <a:custGeom>
              <a:avLst/>
              <a:gdLst>
                <a:gd name="T0" fmla="*/ 12 w 18"/>
                <a:gd name="T1" fmla="*/ 5 h 11"/>
                <a:gd name="T2" fmla="*/ 16 w 18"/>
                <a:gd name="T3" fmla="*/ 10 h 11"/>
                <a:gd name="T4" fmla="*/ 1 w 18"/>
                <a:gd name="T5" fmla="*/ 0 h 11"/>
                <a:gd name="T6" fmla="*/ 1 w 18"/>
                <a:gd name="T7" fmla="*/ 0 h 11"/>
                <a:gd name="T8" fmla="*/ 12 w 18"/>
                <a:gd name="T9" fmla="*/ 5 h 11"/>
              </a:gdLst>
              <a:ahLst/>
              <a:cxnLst>
                <a:cxn ang="0">
                  <a:pos x="T0" y="T1"/>
                </a:cxn>
                <a:cxn ang="0">
                  <a:pos x="T2" y="T3"/>
                </a:cxn>
                <a:cxn ang="0">
                  <a:pos x="T4" y="T5"/>
                </a:cxn>
                <a:cxn ang="0">
                  <a:pos x="T6" y="T7"/>
                </a:cxn>
                <a:cxn ang="0">
                  <a:pos x="T8" y="T9"/>
                </a:cxn>
              </a:cxnLst>
              <a:rect l="0" t="0" r="r" b="b"/>
              <a:pathLst>
                <a:path w="18" h="11">
                  <a:moveTo>
                    <a:pt x="12" y="5"/>
                  </a:moveTo>
                  <a:cubicBezTo>
                    <a:pt x="16" y="8"/>
                    <a:pt x="18" y="10"/>
                    <a:pt x="16" y="10"/>
                  </a:cubicBezTo>
                  <a:cubicBezTo>
                    <a:pt x="13" y="11"/>
                    <a:pt x="0" y="2"/>
                    <a:pt x="1" y="0"/>
                  </a:cubicBezTo>
                  <a:cubicBezTo>
                    <a:pt x="1" y="0"/>
                    <a:pt x="1" y="0"/>
                    <a:pt x="1" y="0"/>
                  </a:cubicBezTo>
                  <a:cubicBezTo>
                    <a:pt x="3" y="0"/>
                    <a:pt x="8" y="2"/>
                    <a:pt x="12"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2" name="Freeform 871">
              <a:extLst>
                <a:ext uri="{FF2B5EF4-FFF2-40B4-BE49-F238E27FC236}">
                  <a16:creationId xmlns:a16="http://schemas.microsoft.com/office/drawing/2014/main" id="{C4D0BE9E-FD77-4691-AF02-F6C26C4EBD8E}"/>
                </a:ext>
              </a:extLst>
            </p:cNvPr>
            <p:cNvSpPr>
              <a:spLocks/>
            </p:cNvSpPr>
            <p:nvPr/>
          </p:nvSpPr>
          <p:spPr bwMode="auto">
            <a:xfrm>
              <a:off x="7824788" y="2400300"/>
              <a:ext cx="41275" cy="26988"/>
            </a:xfrm>
            <a:custGeom>
              <a:avLst/>
              <a:gdLst>
                <a:gd name="T0" fmla="*/ 12 w 18"/>
                <a:gd name="T1" fmla="*/ 6 h 12"/>
                <a:gd name="T2" fmla="*/ 16 w 18"/>
                <a:gd name="T3" fmla="*/ 12 h 12"/>
                <a:gd name="T4" fmla="*/ 2 w 18"/>
                <a:gd name="T5" fmla="*/ 1 h 12"/>
                <a:gd name="T6" fmla="*/ 2 w 18"/>
                <a:gd name="T7" fmla="*/ 1 h 12"/>
                <a:gd name="T8" fmla="*/ 12 w 18"/>
                <a:gd name="T9" fmla="*/ 6 h 12"/>
              </a:gdLst>
              <a:ahLst/>
              <a:cxnLst>
                <a:cxn ang="0">
                  <a:pos x="T0" y="T1"/>
                </a:cxn>
                <a:cxn ang="0">
                  <a:pos x="T2" y="T3"/>
                </a:cxn>
                <a:cxn ang="0">
                  <a:pos x="T4" y="T5"/>
                </a:cxn>
                <a:cxn ang="0">
                  <a:pos x="T6" y="T7"/>
                </a:cxn>
                <a:cxn ang="0">
                  <a:pos x="T8" y="T9"/>
                </a:cxn>
              </a:cxnLst>
              <a:rect l="0" t="0" r="r" b="b"/>
              <a:pathLst>
                <a:path w="18" h="12">
                  <a:moveTo>
                    <a:pt x="12" y="6"/>
                  </a:moveTo>
                  <a:cubicBezTo>
                    <a:pt x="16" y="9"/>
                    <a:pt x="18" y="12"/>
                    <a:pt x="16" y="12"/>
                  </a:cubicBezTo>
                  <a:cubicBezTo>
                    <a:pt x="13" y="12"/>
                    <a:pt x="0" y="2"/>
                    <a:pt x="2" y="1"/>
                  </a:cubicBezTo>
                  <a:cubicBezTo>
                    <a:pt x="2" y="1"/>
                    <a:pt x="2" y="1"/>
                    <a:pt x="2" y="1"/>
                  </a:cubicBezTo>
                  <a:cubicBezTo>
                    <a:pt x="4" y="0"/>
                    <a:pt x="9" y="3"/>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3" name="Freeform 872">
              <a:extLst>
                <a:ext uri="{FF2B5EF4-FFF2-40B4-BE49-F238E27FC236}">
                  <a16:creationId xmlns:a16="http://schemas.microsoft.com/office/drawing/2014/main" id="{B63B70E9-05AD-4B12-85C7-2D18F1DE0AD5}"/>
                </a:ext>
              </a:extLst>
            </p:cNvPr>
            <p:cNvSpPr>
              <a:spLocks/>
            </p:cNvSpPr>
            <p:nvPr/>
          </p:nvSpPr>
          <p:spPr bwMode="auto">
            <a:xfrm>
              <a:off x="7891463" y="2452688"/>
              <a:ext cx="41275" cy="30163"/>
            </a:xfrm>
            <a:custGeom>
              <a:avLst/>
              <a:gdLst>
                <a:gd name="T0" fmla="*/ 12 w 18"/>
                <a:gd name="T1" fmla="*/ 6 h 13"/>
                <a:gd name="T2" fmla="*/ 15 w 18"/>
                <a:gd name="T3" fmla="*/ 13 h 13"/>
                <a:gd name="T4" fmla="*/ 2 w 18"/>
                <a:gd name="T5" fmla="*/ 1 h 13"/>
                <a:gd name="T6" fmla="*/ 2 w 18"/>
                <a:gd name="T7" fmla="*/ 1 h 13"/>
                <a:gd name="T8" fmla="*/ 12 w 18"/>
                <a:gd name="T9" fmla="*/ 6 h 13"/>
              </a:gdLst>
              <a:ahLst/>
              <a:cxnLst>
                <a:cxn ang="0">
                  <a:pos x="T0" y="T1"/>
                </a:cxn>
                <a:cxn ang="0">
                  <a:pos x="T2" y="T3"/>
                </a:cxn>
                <a:cxn ang="0">
                  <a:pos x="T4" y="T5"/>
                </a:cxn>
                <a:cxn ang="0">
                  <a:pos x="T6" y="T7"/>
                </a:cxn>
                <a:cxn ang="0">
                  <a:pos x="T8" y="T9"/>
                </a:cxn>
              </a:cxnLst>
              <a:rect l="0" t="0" r="r" b="b"/>
              <a:pathLst>
                <a:path w="18" h="13">
                  <a:moveTo>
                    <a:pt x="12" y="6"/>
                  </a:moveTo>
                  <a:cubicBezTo>
                    <a:pt x="16" y="10"/>
                    <a:pt x="18" y="13"/>
                    <a:pt x="15" y="13"/>
                  </a:cubicBezTo>
                  <a:cubicBezTo>
                    <a:pt x="12" y="13"/>
                    <a:pt x="0" y="3"/>
                    <a:pt x="2" y="1"/>
                  </a:cubicBezTo>
                  <a:cubicBezTo>
                    <a:pt x="2" y="1"/>
                    <a:pt x="2" y="1"/>
                    <a:pt x="2" y="1"/>
                  </a:cubicBezTo>
                  <a:cubicBezTo>
                    <a:pt x="4" y="0"/>
                    <a:pt x="9" y="4"/>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4" name="Freeform 873">
              <a:extLst>
                <a:ext uri="{FF2B5EF4-FFF2-40B4-BE49-F238E27FC236}">
                  <a16:creationId xmlns:a16="http://schemas.microsoft.com/office/drawing/2014/main" id="{3350431E-A0E9-4295-9A83-37F33E3AD516}"/>
                </a:ext>
              </a:extLst>
            </p:cNvPr>
            <p:cNvSpPr>
              <a:spLocks/>
            </p:cNvSpPr>
            <p:nvPr/>
          </p:nvSpPr>
          <p:spPr bwMode="auto">
            <a:xfrm>
              <a:off x="7683500" y="2308225"/>
              <a:ext cx="41275" cy="22225"/>
            </a:xfrm>
            <a:custGeom>
              <a:avLst/>
              <a:gdLst>
                <a:gd name="T0" fmla="*/ 12 w 18"/>
                <a:gd name="T1" fmla="*/ 4 h 10"/>
                <a:gd name="T2" fmla="*/ 17 w 18"/>
                <a:gd name="T3" fmla="*/ 9 h 10"/>
                <a:gd name="T4" fmla="*/ 1 w 18"/>
                <a:gd name="T5" fmla="*/ 0 h 10"/>
                <a:gd name="T6" fmla="*/ 1 w 18"/>
                <a:gd name="T7" fmla="*/ 0 h 10"/>
                <a:gd name="T8" fmla="*/ 12 w 18"/>
                <a:gd name="T9" fmla="*/ 4 h 10"/>
              </a:gdLst>
              <a:ahLst/>
              <a:cxnLst>
                <a:cxn ang="0">
                  <a:pos x="T0" y="T1"/>
                </a:cxn>
                <a:cxn ang="0">
                  <a:pos x="T2" y="T3"/>
                </a:cxn>
                <a:cxn ang="0">
                  <a:pos x="T4" y="T5"/>
                </a:cxn>
                <a:cxn ang="0">
                  <a:pos x="T6" y="T7"/>
                </a:cxn>
                <a:cxn ang="0">
                  <a:pos x="T8" y="T9"/>
                </a:cxn>
              </a:cxnLst>
              <a:rect l="0" t="0" r="r" b="b"/>
              <a:pathLst>
                <a:path w="18" h="10">
                  <a:moveTo>
                    <a:pt x="12" y="4"/>
                  </a:moveTo>
                  <a:cubicBezTo>
                    <a:pt x="16" y="7"/>
                    <a:pt x="18" y="9"/>
                    <a:pt x="17" y="9"/>
                  </a:cubicBezTo>
                  <a:cubicBezTo>
                    <a:pt x="14" y="10"/>
                    <a:pt x="0" y="2"/>
                    <a:pt x="1" y="0"/>
                  </a:cubicBezTo>
                  <a:cubicBezTo>
                    <a:pt x="1" y="0"/>
                    <a:pt x="1" y="0"/>
                    <a:pt x="1" y="0"/>
                  </a:cubicBezTo>
                  <a:cubicBezTo>
                    <a:pt x="3" y="0"/>
                    <a:pt x="8" y="2"/>
                    <a:pt x="12"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5" name="Freeform 874">
              <a:extLst>
                <a:ext uri="{FF2B5EF4-FFF2-40B4-BE49-F238E27FC236}">
                  <a16:creationId xmlns:a16="http://schemas.microsoft.com/office/drawing/2014/main" id="{095C8228-C0C9-4AC8-A9CB-C33E4B866DCD}"/>
                </a:ext>
              </a:extLst>
            </p:cNvPr>
            <p:cNvSpPr>
              <a:spLocks/>
            </p:cNvSpPr>
            <p:nvPr/>
          </p:nvSpPr>
          <p:spPr bwMode="auto">
            <a:xfrm>
              <a:off x="7756525" y="2351088"/>
              <a:ext cx="41275" cy="25400"/>
            </a:xfrm>
            <a:custGeom>
              <a:avLst/>
              <a:gdLst>
                <a:gd name="T0" fmla="*/ 12 w 18"/>
                <a:gd name="T1" fmla="*/ 5 h 11"/>
                <a:gd name="T2" fmla="*/ 16 w 18"/>
                <a:gd name="T3" fmla="*/ 11 h 11"/>
                <a:gd name="T4" fmla="*/ 1 w 18"/>
                <a:gd name="T5" fmla="*/ 0 h 11"/>
                <a:gd name="T6" fmla="*/ 1 w 18"/>
                <a:gd name="T7" fmla="*/ 0 h 11"/>
                <a:gd name="T8" fmla="*/ 12 w 18"/>
                <a:gd name="T9" fmla="*/ 5 h 11"/>
              </a:gdLst>
              <a:ahLst/>
              <a:cxnLst>
                <a:cxn ang="0">
                  <a:pos x="T0" y="T1"/>
                </a:cxn>
                <a:cxn ang="0">
                  <a:pos x="T2" y="T3"/>
                </a:cxn>
                <a:cxn ang="0">
                  <a:pos x="T4" y="T5"/>
                </a:cxn>
                <a:cxn ang="0">
                  <a:pos x="T6" y="T7"/>
                </a:cxn>
                <a:cxn ang="0">
                  <a:pos x="T8" y="T9"/>
                </a:cxn>
              </a:cxnLst>
              <a:rect l="0" t="0" r="r" b="b"/>
              <a:pathLst>
                <a:path w="18" h="11">
                  <a:moveTo>
                    <a:pt x="12" y="5"/>
                  </a:moveTo>
                  <a:cubicBezTo>
                    <a:pt x="16" y="8"/>
                    <a:pt x="18" y="10"/>
                    <a:pt x="16" y="11"/>
                  </a:cubicBezTo>
                  <a:cubicBezTo>
                    <a:pt x="14" y="11"/>
                    <a:pt x="0" y="2"/>
                    <a:pt x="1" y="0"/>
                  </a:cubicBezTo>
                  <a:cubicBezTo>
                    <a:pt x="1" y="0"/>
                    <a:pt x="1" y="0"/>
                    <a:pt x="1" y="0"/>
                  </a:cubicBezTo>
                  <a:cubicBezTo>
                    <a:pt x="3" y="0"/>
                    <a:pt x="8" y="3"/>
                    <a:pt x="12"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6" name="Freeform 875">
              <a:extLst>
                <a:ext uri="{FF2B5EF4-FFF2-40B4-BE49-F238E27FC236}">
                  <a16:creationId xmlns:a16="http://schemas.microsoft.com/office/drawing/2014/main" id="{5C1407F9-D92C-4256-9F46-74C6BF1567D6}"/>
                </a:ext>
              </a:extLst>
            </p:cNvPr>
            <p:cNvSpPr>
              <a:spLocks/>
            </p:cNvSpPr>
            <p:nvPr/>
          </p:nvSpPr>
          <p:spPr bwMode="auto">
            <a:xfrm>
              <a:off x="7804150" y="2366963"/>
              <a:ext cx="39688" cy="28575"/>
            </a:xfrm>
            <a:custGeom>
              <a:avLst/>
              <a:gdLst>
                <a:gd name="T0" fmla="*/ 11 w 17"/>
                <a:gd name="T1" fmla="*/ 6 h 12"/>
                <a:gd name="T2" fmla="*/ 16 w 17"/>
                <a:gd name="T3" fmla="*/ 12 h 12"/>
                <a:gd name="T4" fmla="*/ 1 w 17"/>
                <a:gd name="T5" fmla="*/ 1 h 12"/>
                <a:gd name="T6" fmla="*/ 1 w 17"/>
                <a:gd name="T7" fmla="*/ 1 h 12"/>
                <a:gd name="T8" fmla="*/ 11 w 17"/>
                <a:gd name="T9" fmla="*/ 6 h 12"/>
              </a:gdLst>
              <a:ahLst/>
              <a:cxnLst>
                <a:cxn ang="0">
                  <a:pos x="T0" y="T1"/>
                </a:cxn>
                <a:cxn ang="0">
                  <a:pos x="T2" y="T3"/>
                </a:cxn>
                <a:cxn ang="0">
                  <a:pos x="T4" y="T5"/>
                </a:cxn>
                <a:cxn ang="0">
                  <a:pos x="T6" y="T7"/>
                </a:cxn>
                <a:cxn ang="0">
                  <a:pos x="T8" y="T9"/>
                </a:cxn>
              </a:cxnLst>
              <a:rect l="0" t="0" r="r" b="b"/>
              <a:pathLst>
                <a:path w="17" h="12">
                  <a:moveTo>
                    <a:pt x="11" y="6"/>
                  </a:moveTo>
                  <a:cubicBezTo>
                    <a:pt x="15" y="9"/>
                    <a:pt x="17" y="11"/>
                    <a:pt x="16" y="12"/>
                  </a:cubicBezTo>
                  <a:cubicBezTo>
                    <a:pt x="13" y="12"/>
                    <a:pt x="0" y="3"/>
                    <a:pt x="1" y="1"/>
                  </a:cubicBezTo>
                  <a:cubicBezTo>
                    <a:pt x="1" y="1"/>
                    <a:pt x="1" y="1"/>
                    <a:pt x="1" y="1"/>
                  </a:cubicBezTo>
                  <a:cubicBezTo>
                    <a:pt x="2" y="0"/>
                    <a:pt x="7" y="3"/>
                    <a:pt x="11"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7" name="Freeform 876">
              <a:extLst>
                <a:ext uri="{FF2B5EF4-FFF2-40B4-BE49-F238E27FC236}">
                  <a16:creationId xmlns:a16="http://schemas.microsoft.com/office/drawing/2014/main" id="{C985C025-FCA6-40DE-949E-D438F84A25EF}"/>
                </a:ext>
              </a:extLst>
            </p:cNvPr>
            <p:cNvSpPr>
              <a:spLocks/>
            </p:cNvSpPr>
            <p:nvPr/>
          </p:nvSpPr>
          <p:spPr bwMode="auto">
            <a:xfrm>
              <a:off x="7874000" y="2417763"/>
              <a:ext cx="38100" cy="30163"/>
            </a:xfrm>
            <a:custGeom>
              <a:avLst/>
              <a:gdLst>
                <a:gd name="T0" fmla="*/ 11 w 17"/>
                <a:gd name="T1" fmla="*/ 6 h 13"/>
                <a:gd name="T2" fmla="*/ 16 w 17"/>
                <a:gd name="T3" fmla="*/ 13 h 13"/>
                <a:gd name="T4" fmla="*/ 1 w 17"/>
                <a:gd name="T5" fmla="*/ 1 h 13"/>
                <a:gd name="T6" fmla="*/ 1 w 17"/>
                <a:gd name="T7" fmla="*/ 1 h 13"/>
                <a:gd name="T8" fmla="*/ 11 w 17"/>
                <a:gd name="T9" fmla="*/ 6 h 13"/>
              </a:gdLst>
              <a:ahLst/>
              <a:cxnLst>
                <a:cxn ang="0">
                  <a:pos x="T0" y="T1"/>
                </a:cxn>
                <a:cxn ang="0">
                  <a:pos x="T2" y="T3"/>
                </a:cxn>
                <a:cxn ang="0">
                  <a:pos x="T4" y="T5"/>
                </a:cxn>
                <a:cxn ang="0">
                  <a:pos x="T6" y="T7"/>
                </a:cxn>
                <a:cxn ang="0">
                  <a:pos x="T8" y="T9"/>
                </a:cxn>
              </a:cxnLst>
              <a:rect l="0" t="0" r="r" b="b"/>
              <a:pathLst>
                <a:path w="17" h="13">
                  <a:moveTo>
                    <a:pt x="11" y="6"/>
                  </a:moveTo>
                  <a:cubicBezTo>
                    <a:pt x="15" y="9"/>
                    <a:pt x="17" y="12"/>
                    <a:pt x="16" y="13"/>
                  </a:cubicBezTo>
                  <a:cubicBezTo>
                    <a:pt x="13" y="13"/>
                    <a:pt x="0" y="3"/>
                    <a:pt x="1" y="1"/>
                  </a:cubicBezTo>
                  <a:cubicBezTo>
                    <a:pt x="1" y="1"/>
                    <a:pt x="1" y="1"/>
                    <a:pt x="1" y="1"/>
                  </a:cubicBezTo>
                  <a:cubicBezTo>
                    <a:pt x="3" y="0"/>
                    <a:pt x="8" y="4"/>
                    <a:pt x="11"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8" name="Freeform 877">
              <a:extLst>
                <a:ext uri="{FF2B5EF4-FFF2-40B4-BE49-F238E27FC236}">
                  <a16:creationId xmlns:a16="http://schemas.microsoft.com/office/drawing/2014/main" id="{1366B3E3-8C6E-40D8-BBB1-B9A65C9ACFCC}"/>
                </a:ext>
              </a:extLst>
            </p:cNvPr>
            <p:cNvSpPr>
              <a:spLocks/>
            </p:cNvSpPr>
            <p:nvPr/>
          </p:nvSpPr>
          <p:spPr bwMode="auto">
            <a:xfrm>
              <a:off x="7731125" y="2324100"/>
              <a:ext cx="41275" cy="22225"/>
            </a:xfrm>
            <a:custGeom>
              <a:avLst/>
              <a:gdLst>
                <a:gd name="T0" fmla="*/ 11 w 18"/>
                <a:gd name="T1" fmla="*/ 4 h 10"/>
                <a:gd name="T2" fmla="*/ 17 w 18"/>
                <a:gd name="T3" fmla="*/ 10 h 10"/>
                <a:gd name="T4" fmla="*/ 1 w 18"/>
                <a:gd name="T5" fmla="*/ 0 h 10"/>
                <a:gd name="T6" fmla="*/ 1 w 18"/>
                <a:gd name="T7" fmla="*/ 0 h 10"/>
                <a:gd name="T8" fmla="*/ 11 w 18"/>
                <a:gd name="T9" fmla="*/ 4 h 10"/>
              </a:gdLst>
              <a:ahLst/>
              <a:cxnLst>
                <a:cxn ang="0">
                  <a:pos x="T0" y="T1"/>
                </a:cxn>
                <a:cxn ang="0">
                  <a:pos x="T2" y="T3"/>
                </a:cxn>
                <a:cxn ang="0">
                  <a:pos x="T4" y="T5"/>
                </a:cxn>
                <a:cxn ang="0">
                  <a:pos x="T6" y="T7"/>
                </a:cxn>
                <a:cxn ang="0">
                  <a:pos x="T8" y="T9"/>
                </a:cxn>
              </a:cxnLst>
              <a:rect l="0" t="0" r="r" b="b"/>
              <a:pathLst>
                <a:path w="18" h="10">
                  <a:moveTo>
                    <a:pt x="11" y="4"/>
                  </a:moveTo>
                  <a:cubicBezTo>
                    <a:pt x="16" y="7"/>
                    <a:pt x="18" y="9"/>
                    <a:pt x="17" y="10"/>
                  </a:cubicBezTo>
                  <a:cubicBezTo>
                    <a:pt x="14" y="10"/>
                    <a:pt x="0" y="2"/>
                    <a:pt x="1" y="0"/>
                  </a:cubicBezTo>
                  <a:cubicBezTo>
                    <a:pt x="1" y="0"/>
                    <a:pt x="1" y="0"/>
                    <a:pt x="1" y="0"/>
                  </a:cubicBezTo>
                  <a:cubicBezTo>
                    <a:pt x="2" y="0"/>
                    <a:pt x="7" y="2"/>
                    <a:pt x="11"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9" name="Freeform 878">
              <a:extLst>
                <a:ext uri="{FF2B5EF4-FFF2-40B4-BE49-F238E27FC236}">
                  <a16:creationId xmlns:a16="http://schemas.microsoft.com/office/drawing/2014/main" id="{C9025129-D9FF-4683-8FF6-8EC25E374FAF}"/>
                </a:ext>
              </a:extLst>
            </p:cNvPr>
            <p:cNvSpPr>
              <a:spLocks/>
            </p:cNvSpPr>
            <p:nvPr/>
          </p:nvSpPr>
          <p:spPr bwMode="auto">
            <a:xfrm>
              <a:off x="7853363" y="2386013"/>
              <a:ext cx="38100" cy="26988"/>
            </a:xfrm>
            <a:custGeom>
              <a:avLst/>
              <a:gdLst>
                <a:gd name="T0" fmla="*/ 11 w 17"/>
                <a:gd name="T1" fmla="*/ 5 h 12"/>
                <a:gd name="T2" fmla="*/ 16 w 17"/>
                <a:gd name="T3" fmla="*/ 11 h 12"/>
                <a:gd name="T4" fmla="*/ 1 w 17"/>
                <a:gd name="T5" fmla="*/ 0 h 12"/>
                <a:gd name="T6" fmla="*/ 1 w 17"/>
                <a:gd name="T7" fmla="*/ 0 h 12"/>
                <a:gd name="T8" fmla="*/ 11 w 17"/>
                <a:gd name="T9" fmla="*/ 5 h 12"/>
              </a:gdLst>
              <a:ahLst/>
              <a:cxnLst>
                <a:cxn ang="0">
                  <a:pos x="T0" y="T1"/>
                </a:cxn>
                <a:cxn ang="0">
                  <a:pos x="T2" y="T3"/>
                </a:cxn>
                <a:cxn ang="0">
                  <a:pos x="T4" y="T5"/>
                </a:cxn>
                <a:cxn ang="0">
                  <a:pos x="T6" y="T7"/>
                </a:cxn>
                <a:cxn ang="0">
                  <a:pos x="T8" y="T9"/>
                </a:cxn>
              </a:cxnLst>
              <a:rect l="0" t="0" r="r" b="b"/>
              <a:pathLst>
                <a:path w="17" h="12">
                  <a:moveTo>
                    <a:pt x="11" y="5"/>
                  </a:moveTo>
                  <a:cubicBezTo>
                    <a:pt x="15" y="8"/>
                    <a:pt x="17" y="11"/>
                    <a:pt x="16" y="11"/>
                  </a:cubicBezTo>
                  <a:cubicBezTo>
                    <a:pt x="13" y="12"/>
                    <a:pt x="0" y="2"/>
                    <a:pt x="1" y="0"/>
                  </a:cubicBezTo>
                  <a:cubicBezTo>
                    <a:pt x="1" y="0"/>
                    <a:pt x="1" y="0"/>
                    <a:pt x="1" y="0"/>
                  </a:cubicBezTo>
                  <a:cubicBezTo>
                    <a:pt x="2" y="0"/>
                    <a:pt x="7" y="2"/>
                    <a:pt x="11"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0" name="Freeform 879">
              <a:extLst>
                <a:ext uri="{FF2B5EF4-FFF2-40B4-BE49-F238E27FC236}">
                  <a16:creationId xmlns:a16="http://schemas.microsoft.com/office/drawing/2014/main" id="{80C8062C-5868-4945-9360-4A26237AE307}"/>
                </a:ext>
              </a:extLst>
            </p:cNvPr>
            <p:cNvSpPr>
              <a:spLocks/>
            </p:cNvSpPr>
            <p:nvPr/>
          </p:nvSpPr>
          <p:spPr bwMode="auto">
            <a:xfrm>
              <a:off x="7920038" y="2436813"/>
              <a:ext cx="41275" cy="30163"/>
            </a:xfrm>
            <a:custGeom>
              <a:avLst/>
              <a:gdLst>
                <a:gd name="T0" fmla="*/ 12 w 18"/>
                <a:gd name="T1" fmla="*/ 6 h 13"/>
                <a:gd name="T2" fmla="*/ 16 w 18"/>
                <a:gd name="T3" fmla="*/ 13 h 13"/>
                <a:gd name="T4" fmla="*/ 2 w 18"/>
                <a:gd name="T5" fmla="*/ 1 h 13"/>
                <a:gd name="T6" fmla="*/ 12 w 18"/>
                <a:gd name="T7" fmla="*/ 6 h 13"/>
              </a:gdLst>
              <a:ahLst/>
              <a:cxnLst>
                <a:cxn ang="0">
                  <a:pos x="T0" y="T1"/>
                </a:cxn>
                <a:cxn ang="0">
                  <a:pos x="T2" y="T3"/>
                </a:cxn>
                <a:cxn ang="0">
                  <a:pos x="T4" y="T5"/>
                </a:cxn>
                <a:cxn ang="0">
                  <a:pos x="T6" y="T7"/>
                </a:cxn>
              </a:cxnLst>
              <a:rect l="0" t="0" r="r" b="b"/>
              <a:pathLst>
                <a:path w="18" h="13">
                  <a:moveTo>
                    <a:pt x="12" y="6"/>
                  </a:moveTo>
                  <a:cubicBezTo>
                    <a:pt x="16" y="10"/>
                    <a:pt x="18" y="13"/>
                    <a:pt x="16" y="13"/>
                  </a:cubicBezTo>
                  <a:cubicBezTo>
                    <a:pt x="13" y="13"/>
                    <a:pt x="0" y="3"/>
                    <a:pt x="2" y="1"/>
                  </a:cubicBezTo>
                  <a:cubicBezTo>
                    <a:pt x="4" y="0"/>
                    <a:pt x="9" y="4"/>
                    <a:pt x="12"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1" name="Freeform 880">
              <a:extLst>
                <a:ext uri="{FF2B5EF4-FFF2-40B4-BE49-F238E27FC236}">
                  <a16:creationId xmlns:a16="http://schemas.microsoft.com/office/drawing/2014/main" id="{6CA027A5-5C7B-4142-8999-794F21B63F0E}"/>
                </a:ext>
              </a:extLst>
            </p:cNvPr>
            <p:cNvSpPr>
              <a:spLocks/>
            </p:cNvSpPr>
            <p:nvPr/>
          </p:nvSpPr>
          <p:spPr bwMode="auto">
            <a:xfrm>
              <a:off x="7705725" y="2295525"/>
              <a:ext cx="39688" cy="23813"/>
            </a:xfrm>
            <a:custGeom>
              <a:avLst/>
              <a:gdLst>
                <a:gd name="T0" fmla="*/ 10 w 17"/>
                <a:gd name="T1" fmla="*/ 4 h 10"/>
                <a:gd name="T2" fmla="*/ 16 w 17"/>
                <a:gd name="T3" fmla="*/ 9 h 10"/>
                <a:gd name="T4" fmla="*/ 0 w 17"/>
                <a:gd name="T5" fmla="*/ 0 h 10"/>
                <a:gd name="T6" fmla="*/ 0 w 17"/>
                <a:gd name="T7" fmla="*/ 0 h 10"/>
                <a:gd name="T8" fmla="*/ 10 w 17"/>
                <a:gd name="T9" fmla="*/ 4 h 10"/>
              </a:gdLst>
              <a:ahLst/>
              <a:cxnLst>
                <a:cxn ang="0">
                  <a:pos x="T0" y="T1"/>
                </a:cxn>
                <a:cxn ang="0">
                  <a:pos x="T2" y="T3"/>
                </a:cxn>
                <a:cxn ang="0">
                  <a:pos x="T4" y="T5"/>
                </a:cxn>
                <a:cxn ang="0">
                  <a:pos x="T6" y="T7"/>
                </a:cxn>
                <a:cxn ang="0">
                  <a:pos x="T8" y="T9"/>
                </a:cxn>
              </a:cxnLst>
              <a:rect l="0" t="0" r="r" b="b"/>
              <a:pathLst>
                <a:path w="17" h="10">
                  <a:moveTo>
                    <a:pt x="10" y="4"/>
                  </a:moveTo>
                  <a:cubicBezTo>
                    <a:pt x="15" y="7"/>
                    <a:pt x="17" y="9"/>
                    <a:pt x="16" y="9"/>
                  </a:cubicBezTo>
                  <a:cubicBezTo>
                    <a:pt x="14" y="10"/>
                    <a:pt x="0" y="2"/>
                    <a:pt x="0" y="0"/>
                  </a:cubicBezTo>
                  <a:cubicBezTo>
                    <a:pt x="0" y="0"/>
                    <a:pt x="0" y="0"/>
                    <a:pt x="0" y="0"/>
                  </a:cubicBezTo>
                  <a:cubicBezTo>
                    <a:pt x="1" y="0"/>
                    <a:pt x="6" y="2"/>
                    <a:pt x="10"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2" name="Freeform 881">
              <a:extLst>
                <a:ext uri="{FF2B5EF4-FFF2-40B4-BE49-F238E27FC236}">
                  <a16:creationId xmlns:a16="http://schemas.microsoft.com/office/drawing/2014/main" id="{E98B0FC9-BEA3-4BCF-A4F1-51672A168697}"/>
                </a:ext>
              </a:extLst>
            </p:cNvPr>
            <p:cNvSpPr>
              <a:spLocks/>
            </p:cNvSpPr>
            <p:nvPr/>
          </p:nvSpPr>
          <p:spPr bwMode="auto">
            <a:xfrm>
              <a:off x="7778750" y="2336800"/>
              <a:ext cx="41275" cy="25400"/>
            </a:xfrm>
            <a:custGeom>
              <a:avLst/>
              <a:gdLst>
                <a:gd name="T0" fmla="*/ 11 w 18"/>
                <a:gd name="T1" fmla="*/ 5 h 11"/>
                <a:gd name="T2" fmla="*/ 17 w 18"/>
                <a:gd name="T3" fmla="*/ 11 h 11"/>
                <a:gd name="T4" fmla="*/ 1 w 18"/>
                <a:gd name="T5" fmla="*/ 1 h 11"/>
                <a:gd name="T6" fmla="*/ 1 w 18"/>
                <a:gd name="T7" fmla="*/ 1 h 11"/>
                <a:gd name="T8" fmla="*/ 11 w 18"/>
                <a:gd name="T9" fmla="*/ 5 h 11"/>
              </a:gdLst>
              <a:ahLst/>
              <a:cxnLst>
                <a:cxn ang="0">
                  <a:pos x="T0" y="T1"/>
                </a:cxn>
                <a:cxn ang="0">
                  <a:pos x="T2" y="T3"/>
                </a:cxn>
                <a:cxn ang="0">
                  <a:pos x="T4" y="T5"/>
                </a:cxn>
                <a:cxn ang="0">
                  <a:pos x="T6" y="T7"/>
                </a:cxn>
                <a:cxn ang="0">
                  <a:pos x="T8" y="T9"/>
                </a:cxn>
              </a:cxnLst>
              <a:rect l="0" t="0" r="r" b="b"/>
              <a:pathLst>
                <a:path w="18" h="11">
                  <a:moveTo>
                    <a:pt x="11" y="5"/>
                  </a:moveTo>
                  <a:cubicBezTo>
                    <a:pt x="15" y="8"/>
                    <a:pt x="18" y="10"/>
                    <a:pt x="17" y="11"/>
                  </a:cubicBezTo>
                  <a:cubicBezTo>
                    <a:pt x="14" y="11"/>
                    <a:pt x="0" y="2"/>
                    <a:pt x="1" y="1"/>
                  </a:cubicBezTo>
                  <a:cubicBezTo>
                    <a:pt x="1" y="1"/>
                    <a:pt x="1" y="1"/>
                    <a:pt x="1" y="1"/>
                  </a:cubicBezTo>
                  <a:cubicBezTo>
                    <a:pt x="2" y="0"/>
                    <a:pt x="7" y="3"/>
                    <a:pt x="11"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3" name="Freeform 882">
              <a:extLst>
                <a:ext uri="{FF2B5EF4-FFF2-40B4-BE49-F238E27FC236}">
                  <a16:creationId xmlns:a16="http://schemas.microsoft.com/office/drawing/2014/main" id="{69A61F93-2723-45F4-A09E-916FA2494DD1}"/>
                </a:ext>
              </a:extLst>
            </p:cNvPr>
            <p:cNvSpPr>
              <a:spLocks/>
            </p:cNvSpPr>
            <p:nvPr/>
          </p:nvSpPr>
          <p:spPr bwMode="auto">
            <a:xfrm>
              <a:off x="7824788" y="2354263"/>
              <a:ext cx="39688" cy="26988"/>
            </a:xfrm>
            <a:custGeom>
              <a:avLst/>
              <a:gdLst>
                <a:gd name="T0" fmla="*/ 11 w 17"/>
                <a:gd name="T1" fmla="*/ 5 h 12"/>
                <a:gd name="T2" fmla="*/ 16 w 17"/>
                <a:gd name="T3" fmla="*/ 11 h 12"/>
                <a:gd name="T4" fmla="*/ 1 w 17"/>
                <a:gd name="T5" fmla="*/ 1 h 12"/>
                <a:gd name="T6" fmla="*/ 1 w 17"/>
                <a:gd name="T7" fmla="*/ 1 h 12"/>
                <a:gd name="T8" fmla="*/ 11 w 17"/>
                <a:gd name="T9" fmla="*/ 5 h 12"/>
              </a:gdLst>
              <a:ahLst/>
              <a:cxnLst>
                <a:cxn ang="0">
                  <a:pos x="T0" y="T1"/>
                </a:cxn>
                <a:cxn ang="0">
                  <a:pos x="T2" y="T3"/>
                </a:cxn>
                <a:cxn ang="0">
                  <a:pos x="T4" y="T5"/>
                </a:cxn>
                <a:cxn ang="0">
                  <a:pos x="T6" y="T7"/>
                </a:cxn>
                <a:cxn ang="0">
                  <a:pos x="T8" y="T9"/>
                </a:cxn>
              </a:cxnLst>
              <a:rect l="0" t="0" r="r" b="b"/>
              <a:pathLst>
                <a:path w="17" h="12">
                  <a:moveTo>
                    <a:pt x="11" y="5"/>
                  </a:moveTo>
                  <a:cubicBezTo>
                    <a:pt x="15" y="8"/>
                    <a:pt x="17" y="11"/>
                    <a:pt x="16" y="11"/>
                  </a:cubicBezTo>
                  <a:cubicBezTo>
                    <a:pt x="14" y="12"/>
                    <a:pt x="0" y="3"/>
                    <a:pt x="1" y="1"/>
                  </a:cubicBezTo>
                  <a:cubicBezTo>
                    <a:pt x="1" y="1"/>
                    <a:pt x="1" y="1"/>
                    <a:pt x="1" y="1"/>
                  </a:cubicBezTo>
                  <a:cubicBezTo>
                    <a:pt x="2" y="0"/>
                    <a:pt x="7" y="3"/>
                    <a:pt x="11"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4" name="Freeform 883">
              <a:extLst>
                <a:ext uri="{FF2B5EF4-FFF2-40B4-BE49-F238E27FC236}">
                  <a16:creationId xmlns:a16="http://schemas.microsoft.com/office/drawing/2014/main" id="{C1E72874-140F-429B-B503-9DE101227460}"/>
                </a:ext>
              </a:extLst>
            </p:cNvPr>
            <p:cNvSpPr>
              <a:spLocks/>
            </p:cNvSpPr>
            <p:nvPr/>
          </p:nvSpPr>
          <p:spPr bwMode="auto">
            <a:xfrm>
              <a:off x="7897813" y="2401888"/>
              <a:ext cx="38100" cy="30163"/>
            </a:xfrm>
            <a:custGeom>
              <a:avLst/>
              <a:gdLst>
                <a:gd name="T0" fmla="*/ 10 w 16"/>
                <a:gd name="T1" fmla="*/ 6 h 13"/>
                <a:gd name="T2" fmla="*/ 15 w 16"/>
                <a:gd name="T3" fmla="*/ 12 h 13"/>
                <a:gd name="T4" fmla="*/ 0 w 16"/>
                <a:gd name="T5" fmla="*/ 1 h 13"/>
                <a:gd name="T6" fmla="*/ 0 w 16"/>
                <a:gd name="T7" fmla="*/ 1 h 13"/>
                <a:gd name="T8" fmla="*/ 10 w 16"/>
                <a:gd name="T9" fmla="*/ 6 h 13"/>
              </a:gdLst>
              <a:ahLst/>
              <a:cxnLst>
                <a:cxn ang="0">
                  <a:pos x="T0" y="T1"/>
                </a:cxn>
                <a:cxn ang="0">
                  <a:pos x="T2" y="T3"/>
                </a:cxn>
                <a:cxn ang="0">
                  <a:pos x="T4" y="T5"/>
                </a:cxn>
                <a:cxn ang="0">
                  <a:pos x="T6" y="T7"/>
                </a:cxn>
                <a:cxn ang="0">
                  <a:pos x="T8" y="T9"/>
                </a:cxn>
              </a:cxnLst>
              <a:rect l="0" t="0" r="r" b="b"/>
              <a:pathLst>
                <a:path w="16" h="13">
                  <a:moveTo>
                    <a:pt x="10" y="6"/>
                  </a:moveTo>
                  <a:cubicBezTo>
                    <a:pt x="14" y="9"/>
                    <a:pt x="16" y="12"/>
                    <a:pt x="15" y="12"/>
                  </a:cubicBezTo>
                  <a:cubicBezTo>
                    <a:pt x="13" y="13"/>
                    <a:pt x="0" y="3"/>
                    <a:pt x="0" y="1"/>
                  </a:cubicBezTo>
                  <a:cubicBezTo>
                    <a:pt x="0" y="1"/>
                    <a:pt x="0" y="1"/>
                    <a:pt x="0" y="1"/>
                  </a:cubicBezTo>
                  <a:cubicBezTo>
                    <a:pt x="1" y="0"/>
                    <a:pt x="6" y="3"/>
                    <a:pt x="10"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5" name="Freeform 884">
              <a:extLst>
                <a:ext uri="{FF2B5EF4-FFF2-40B4-BE49-F238E27FC236}">
                  <a16:creationId xmlns:a16="http://schemas.microsoft.com/office/drawing/2014/main" id="{8204187D-5E24-4883-91D8-F9DC3CBE164E}"/>
                </a:ext>
              </a:extLst>
            </p:cNvPr>
            <p:cNvSpPr>
              <a:spLocks/>
            </p:cNvSpPr>
            <p:nvPr/>
          </p:nvSpPr>
          <p:spPr bwMode="auto">
            <a:xfrm>
              <a:off x="7748588" y="2309813"/>
              <a:ext cx="42863" cy="22225"/>
            </a:xfrm>
            <a:custGeom>
              <a:avLst/>
              <a:gdLst>
                <a:gd name="T0" fmla="*/ 11 w 18"/>
                <a:gd name="T1" fmla="*/ 5 h 10"/>
                <a:gd name="T2" fmla="*/ 17 w 18"/>
                <a:gd name="T3" fmla="*/ 10 h 10"/>
                <a:gd name="T4" fmla="*/ 1 w 18"/>
                <a:gd name="T5" fmla="*/ 1 h 10"/>
                <a:gd name="T6" fmla="*/ 11 w 18"/>
                <a:gd name="T7" fmla="*/ 5 h 10"/>
              </a:gdLst>
              <a:ahLst/>
              <a:cxnLst>
                <a:cxn ang="0">
                  <a:pos x="T0" y="T1"/>
                </a:cxn>
                <a:cxn ang="0">
                  <a:pos x="T2" y="T3"/>
                </a:cxn>
                <a:cxn ang="0">
                  <a:pos x="T4" y="T5"/>
                </a:cxn>
                <a:cxn ang="0">
                  <a:pos x="T6" y="T7"/>
                </a:cxn>
              </a:cxnLst>
              <a:rect l="0" t="0" r="r" b="b"/>
              <a:pathLst>
                <a:path w="18" h="10">
                  <a:moveTo>
                    <a:pt x="11" y="5"/>
                  </a:moveTo>
                  <a:cubicBezTo>
                    <a:pt x="15" y="7"/>
                    <a:pt x="18" y="10"/>
                    <a:pt x="17" y="10"/>
                  </a:cubicBezTo>
                  <a:cubicBezTo>
                    <a:pt x="15" y="10"/>
                    <a:pt x="0" y="2"/>
                    <a:pt x="1" y="1"/>
                  </a:cubicBezTo>
                  <a:cubicBezTo>
                    <a:pt x="2" y="0"/>
                    <a:pt x="7" y="2"/>
                    <a:pt x="11"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6" name="Freeform 885">
              <a:extLst>
                <a:ext uri="{FF2B5EF4-FFF2-40B4-BE49-F238E27FC236}">
                  <a16:creationId xmlns:a16="http://schemas.microsoft.com/office/drawing/2014/main" id="{8E014C8A-E989-45E1-BDA4-C112040B2DB6}"/>
                </a:ext>
              </a:extLst>
            </p:cNvPr>
            <p:cNvSpPr>
              <a:spLocks/>
            </p:cNvSpPr>
            <p:nvPr/>
          </p:nvSpPr>
          <p:spPr bwMode="auto">
            <a:xfrm>
              <a:off x="8405813" y="3765550"/>
              <a:ext cx="19050" cy="44450"/>
            </a:xfrm>
            <a:custGeom>
              <a:avLst/>
              <a:gdLst>
                <a:gd name="T0" fmla="*/ 5 w 8"/>
                <a:gd name="T1" fmla="*/ 9 h 19"/>
                <a:gd name="T2" fmla="*/ 1 w 8"/>
                <a:gd name="T3" fmla="*/ 19 h 19"/>
                <a:gd name="T4" fmla="*/ 7 w 8"/>
                <a:gd name="T5" fmla="*/ 1 h 19"/>
                <a:gd name="T6" fmla="*/ 7 w 8"/>
                <a:gd name="T7" fmla="*/ 0 h 19"/>
                <a:gd name="T8" fmla="*/ 5 w 8"/>
                <a:gd name="T9" fmla="*/ 9 h 19"/>
              </a:gdLst>
              <a:ahLst/>
              <a:cxnLst>
                <a:cxn ang="0">
                  <a:pos x="T0" y="T1"/>
                </a:cxn>
                <a:cxn ang="0">
                  <a:pos x="T2" y="T3"/>
                </a:cxn>
                <a:cxn ang="0">
                  <a:pos x="T4" y="T5"/>
                </a:cxn>
                <a:cxn ang="0">
                  <a:pos x="T6" y="T7"/>
                </a:cxn>
                <a:cxn ang="0">
                  <a:pos x="T8" y="T9"/>
                </a:cxn>
              </a:cxnLst>
              <a:rect l="0" t="0" r="r" b="b"/>
              <a:pathLst>
                <a:path w="8" h="19">
                  <a:moveTo>
                    <a:pt x="5" y="9"/>
                  </a:moveTo>
                  <a:cubicBezTo>
                    <a:pt x="4" y="13"/>
                    <a:pt x="2" y="18"/>
                    <a:pt x="1" y="19"/>
                  </a:cubicBezTo>
                  <a:cubicBezTo>
                    <a:pt x="0" y="18"/>
                    <a:pt x="5" y="3"/>
                    <a:pt x="7" y="1"/>
                  </a:cubicBezTo>
                  <a:cubicBezTo>
                    <a:pt x="7" y="0"/>
                    <a:pt x="7" y="0"/>
                    <a:pt x="7" y="0"/>
                  </a:cubicBezTo>
                  <a:cubicBezTo>
                    <a:pt x="8" y="1"/>
                    <a:pt x="6" y="6"/>
                    <a:pt x="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7" name="Freeform 886">
              <a:extLst>
                <a:ext uri="{FF2B5EF4-FFF2-40B4-BE49-F238E27FC236}">
                  <a16:creationId xmlns:a16="http://schemas.microsoft.com/office/drawing/2014/main" id="{BA3C6205-1A93-4F61-B943-84E08CFBF208}"/>
                </a:ext>
              </a:extLst>
            </p:cNvPr>
            <p:cNvSpPr>
              <a:spLocks/>
            </p:cNvSpPr>
            <p:nvPr/>
          </p:nvSpPr>
          <p:spPr bwMode="auto">
            <a:xfrm>
              <a:off x="8442325" y="3590925"/>
              <a:ext cx="11113" cy="49213"/>
            </a:xfrm>
            <a:custGeom>
              <a:avLst/>
              <a:gdLst>
                <a:gd name="T0" fmla="*/ 5 w 5"/>
                <a:gd name="T1" fmla="*/ 9 h 21"/>
                <a:gd name="T2" fmla="*/ 1 w 5"/>
                <a:gd name="T3" fmla="*/ 20 h 21"/>
                <a:gd name="T4" fmla="*/ 4 w 5"/>
                <a:gd name="T5" fmla="*/ 1 h 21"/>
                <a:gd name="T6" fmla="*/ 5 w 5"/>
                <a:gd name="T7" fmla="*/ 5 h 21"/>
                <a:gd name="T8" fmla="*/ 5 w 5"/>
                <a:gd name="T9" fmla="*/ 9 h 21"/>
              </a:gdLst>
              <a:ahLst/>
              <a:cxnLst>
                <a:cxn ang="0">
                  <a:pos x="T0" y="T1"/>
                </a:cxn>
                <a:cxn ang="0">
                  <a:pos x="T2" y="T3"/>
                </a:cxn>
                <a:cxn ang="0">
                  <a:pos x="T4" y="T5"/>
                </a:cxn>
                <a:cxn ang="0">
                  <a:pos x="T6" y="T7"/>
                </a:cxn>
                <a:cxn ang="0">
                  <a:pos x="T8" y="T9"/>
                </a:cxn>
              </a:cxnLst>
              <a:rect l="0" t="0" r="r" b="b"/>
              <a:pathLst>
                <a:path w="5" h="21">
                  <a:moveTo>
                    <a:pt x="5" y="9"/>
                  </a:moveTo>
                  <a:cubicBezTo>
                    <a:pt x="4" y="16"/>
                    <a:pt x="2" y="21"/>
                    <a:pt x="1" y="20"/>
                  </a:cubicBezTo>
                  <a:cubicBezTo>
                    <a:pt x="0" y="19"/>
                    <a:pt x="2" y="4"/>
                    <a:pt x="4" y="1"/>
                  </a:cubicBezTo>
                  <a:cubicBezTo>
                    <a:pt x="5" y="0"/>
                    <a:pt x="5" y="3"/>
                    <a:pt x="5" y="5"/>
                  </a:cubicBezTo>
                  <a:cubicBezTo>
                    <a:pt x="5" y="7"/>
                    <a:pt x="5" y="9"/>
                    <a:pt x="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8" name="Freeform 887">
              <a:extLst>
                <a:ext uri="{FF2B5EF4-FFF2-40B4-BE49-F238E27FC236}">
                  <a16:creationId xmlns:a16="http://schemas.microsoft.com/office/drawing/2014/main" id="{46E40935-BA38-4660-B081-CCC630E2C3A3}"/>
                </a:ext>
              </a:extLst>
            </p:cNvPr>
            <p:cNvSpPr>
              <a:spLocks/>
            </p:cNvSpPr>
            <p:nvPr/>
          </p:nvSpPr>
          <p:spPr bwMode="auto">
            <a:xfrm>
              <a:off x="8429625" y="3681413"/>
              <a:ext cx="11113" cy="42863"/>
            </a:xfrm>
            <a:custGeom>
              <a:avLst/>
              <a:gdLst>
                <a:gd name="T0" fmla="*/ 4 w 5"/>
                <a:gd name="T1" fmla="*/ 9 h 19"/>
                <a:gd name="T2" fmla="*/ 1 w 5"/>
                <a:gd name="T3" fmla="*/ 19 h 19"/>
                <a:gd name="T4" fmla="*/ 5 w 5"/>
                <a:gd name="T5" fmla="*/ 0 h 19"/>
                <a:gd name="T6" fmla="*/ 5 w 5"/>
                <a:gd name="T7" fmla="*/ 2 h 19"/>
                <a:gd name="T8" fmla="*/ 4 w 5"/>
                <a:gd name="T9" fmla="*/ 9 h 19"/>
              </a:gdLst>
              <a:ahLst/>
              <a:cxnLst>
                <a:cxn ang="0">
                  <a:pos x="T0" y="T1"/>
                </a:cxn>
                <a:cxn ang="0">
                  <a:pos x="T2" y="T3"/>
                </a:cxn>
                <a:cxn ang="0">
                  <a:pos x="T4" y="T5"/>
                </a:cxn>
                <a:cxn ang="0">
                  <a:pos x="T6" y="T7"/>
                </a:cxn>
                <a:cxn ang="0">
                  <a:pos x="T8" y="T9"/>
                </a:cxn>
              </a:cxnLst>
              <a:rect l="0" t="0" r="r" b="b"/>
              <a:pathLst>
                <a:path w="5" h="19">
                  <a:moveTo>
                    <a:pt x="4" y="9"/>
                  </a:moveTo>
                  <a:cubicBezTo>
                    <a:pt x="3" y="15"/>
                    <a:pt x="1" y="19"/>
                    <a:pt x="1" y="19"/>
                  </a:cubicBezTo>
                  <a:cubicBezTo>
                    <a:pt x="0" y="18"/>
                    <a:pt x="3" y="3"/>
                    <a:pt x="5" y="0"/>
                  </a:cubicBezTo>
                  <a:cubicBezTo>
                    <a:pt x="5" y="0"/>
                    <a:pt x="5" y="0"/>
                    <a:pt x="5" y="2"/>
                  </a:cubicBezTo>
                  <a:cubicBezTo>
                    <a:pt x="5" y="3"/>
                    <a:pt x="5" y="6"/>
                    <a:pt x="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9" name="Freeform 888">
              <a:extLst>
                <a:ext uri="{FF2B5EF4-FFF2-40B4-BE49-F238E27FC236}">
                  <a16:creationId xmlns:a16="http://schemas.microsoft.com/office/drawing/2014/main" id="{CF7812AD-DCBD-43A6-AF3D-AA49B0C22F69}"/>
                </a:ext>
              </a:extLst>
            </p:cNvPr>
            <p:cNvSpPr>
              <a:spLocks/>
            </p:cNvSpPr>
            <p:nvPr/>
          </p:nvSpPr>
          <p:spPr bwMode="auto">
            <a:xfrm>
              <a:off x="8453438" y="3409950"/>
              <a:ext cx="9525" cy="47625"/>
            </a:xfrm>
            <a:custGeom>
              <a:avLst/>
              <a:gdLst>
                <a:gd name="T0" fmla="*/ 4 w 4"/>
                <a:gd name="T1" fmla="*/ 10 h 21"/>
                <a:gd name="T2" fmla="*/ 2 w 4"/>
                <a:gd name="T3" fmla="*/ 21 h 21"/>
                <a:gd name="T4" fmla="*/ 2 w 4"/>
                <a:gd name="T5" fmla="*/ 1 h 21"/>
                <a:gd name="T6" fmla="*/ 4 w 4"/>
                <a:gd name="T7" fmla="*/ 10 h 21"/>
              </a:gdLst>
              <a:ahLst/>
              <a:cxnLst>
                <a:cxn ang="0">
                  <a:pos x="T0" y="T1"/>
                </a:cxn>
                <a:cxn ang="0">
                  <a:pos x="T2" y="T3"/>
                </a:cxn>
                <a:cxn ang="0">
                  <a:pos x="T4" y="T5"/>
                </a:cxn>
                <a:cxn ang="0">
                  <a:pos x="T6" y="T7"/>
                </a:cxn>
              </a:cxnLst>
              <a:rect l="0" t="0" r="r" b="b"/>
              <a:pathLst>
                <a:path w="4" h="21">
                  <a:moveTo>
                    <a:pt x="4" y="10"/>
                  </a:moveTo>
                  <a:cubicBezTo>
                    <a:pt x="4" y="16"/>
                    <a:pt x="3" y="21"/>
                    <a:pt x="2" y="21"/>
                  </a:cubicBezTo>
                  <a:cubicBezTo>
                    <a:pt x="0" y="20"/>
                    <a:pt x="0" y="4"/>
                    <a:pt x="2" y="1"/>
                  </a:cubicBezTo>
                  <a:cubicBezTo>
                    <a:pt x="3" y="0"/>
                    <a:pt x="4" y="5"/>
                    <a:pt x="4"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0" name="Freeform 889">
              <a:extLst>
                <a:ext uri="{FF2B5EF4-FFF2-40B4-BE49-F238E27FC236}">
                  <a16:creationId xmlns:a16="http://schemas.microsoft.com/office/drawing/2014/main" id="{1C29EF8D-75B9-491C-A0A9-4D6765E2BAED}"/>
                </a:ext>
              </a:extLst>
            </p:cNvPr>
            <p:cNvSpPr>
              <a:spLocks/>
            </p:cNvSpPr>
            <p:nvPr/>
          </p:nvSpPr>
          <p:spPr bwMode="auto">
            <a:xfrm>
              <a:off x="8429625" y="3711575"/>
              <a:ext cx="11113" cy="42863"/>
            </a:xfrm>
            <a:custGeom>
              <a:avLst/>
              <a:gdLst>
                <a:gd name="T0" fmla="*/ 4 w 5"/>
                <a:gd name="T1" fmla="*/ 9 h 19"/>
                <a:gd name="T2" fmla="*/ 1 w 5"/>
                <a:gd name="T3" fmla="*/ 19 h 19"/>
                <a:gd name="T4" fmla="*/ 0 w 5"/>
                <a:gd name="T5" fmla="*/ 19 h 19"/>
                <a:gd name="T6" fmla="*/ 5 w 5"/>
                <a:gd name="T7" fmla="*/ 0 h 19"/>
                <a:gd name="T8" fmla="*/ 5 w 5"/>
                <a:gd name="T9" fmla="*/ 0 h 19"/>
                <a:gd name="T10" fmla="*/ 5 w 5"/>
                <a:gd name="T11" fmla="*/ 0 h 19"/>
                <a:gd name="T12" fmla="*/ 4 w 5"/>
                <a:gd name="T13" fmla="*/ 9 h 19"/>
              </a:gdLst>
              <a:ahLst/>
              <a:cxnLst>
                <a:cxn ang="0">
                  <a:pos x="T0" y="T1"/>
                </a:cxn>
                <a:cxn ang="0">
                  <a:pos x="T2" y="T3"/>
                </a:cxn>
                <a:cxn ang="0">
                  <a:pos x="T4" y="T5"/>
                </a:cxn>
                <a:cxn ang="0">
                  <a:pos x="T6" y="T7"/>
                </a:cxn>
                <a:cxn ang="0">
                  <a:pos x="T8" y="T9"/>
                </a:cxn>
                <a:cxn ang="0">
                  <a:pos x="T10" y="T11"/>
                </a:cxn>
                <a:cxn ang="0">
                  <a:pos x="T12" y="T13"/>
                </a:cxn>
              </a:cxnLst>
              <a:rect l="0" t="0" r="r" b="b"/>
              <a:pathLst>
                <a:path w="5" h="19">
                  <a:moveTo>
                    <a:pt x="4" y="9"/>
                  </a:moveTo>
                  <a:cubicBezTo>
                    <a:pt x="3" y="12"/>
                    <a:pt x="1" y="18"/>
                    <a:pt x="1" y="19"/>
                  </a:cubicBezTo>
                  <a:cubicBezTo>
                    <a:pt x="1" y="19"/>
                    <a:pt x="0" y="19"/>
                    <a:pt x="0" y="19"/>
                  </a:cubicBezTo>
                  <a:cubicBezTo>
                    <a:pt x="0" y="17"/>
                    <a:pt x="4" y="3"/>
                    <a:pt x="5" y="0"/>
                  </a:cubicBezTo>
                  <a:cubicBezTo>
                    <a:pt x="5" y="0"/>
                    <a:pt x="5" y="0"/>
                    <a:pt x="5" y="0"/>
                  </a:cubicBezTo>
                  <a:cubicBezTo>
                    <a:pt x="5" y="0"/>
                    <a:pt x="5" y="0"/>
                    <a:pt x="5" y="0"/>
                  </a:cubicBezTo>
                  <a:cubicBezTo>
                    <a:pt x="5" y="1"/>
                    <a:pt x="4" y="8"/>
                    <a:pt x="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1" name="Freeform 890">
              <a:extLst>
                <a:ext uri="{FF2B5EF4-FFF2-40B4-BE49-F238E27FC236}">
                  <a16:creationId xmlns:a16="http://schemas.microsoft.com/office/drawing/2014/main" id="{D2855667-9339-46F7-B527-436E2F1161A5}"/>
                </a:ext>
              </a:extLst>
            </p:cNvPr>
            <p:cNvSpPr>
              <a:spLocks/>
            </p:cNvSpPr>
            <p:nvPr/>
          </p:nvSpPr>
          <p:spPr bwMode="auto">
            <a:xfrm>
              <a:off x="8405813" y="3795713"/>
              <a:ext cx="14288" cy="41275"/>
            </a:xfrm>
            <a:custGeom>
              <a:avLst/>
              <a:gdLst>
                <a:gd name="T0" fmla="*/ 3 w 6"/>
                <a:gd name="T1" fmla="*/ 8 h 18"/>
                <a:gd name="T2" fmla="*/ 0 w 6"/>
                <a:gd name="T3" fmla="*/ 18 h 18"/>
                <a:gd name="T4" fmla="*/ 0 w 6"/>
                <a:gd name="T5" fmla="*/ 18 h 18"/>
                <a:gd name="T6" fmla="*/ 6 w 6"/>
                <a:gd name="T7" fmla="*/ 0 h 18"/>
                <a:gd name="T8" fmla="*/ 6 w 6"/>
                <a:gd name="T9" fmla="*/ 0 h 18"/>
                <a:gd name="T10" fmla="*/ 6 w 6"/>
                <a:gd name="T11" fmla="*/ 0 h 18"/>
                <a:gd name="T12" fmla="*/ 3 w 6"/>
                <a:gd name="T13" fmla="*/ 8 h 18"/>
              </a:gdLst>
              <a:ahLst/>
              <a:cxnLst>
                <a:cxn ang="0">
                  <a:pos x="T0" y="T1"/>
                </a:cxn>
                <a:cxn ang="0">
                  <a:pos x="T2" y="T3"/>
                </a:cxn>
                <a:cxn ang="0">
                  <a:pos x="T4" y="T5"/>
                </a:cxn>
                <a:cxn ang="0">
                  <a:pos x="T6" y="T7"/>
                </a:cxn>
                <a:cxn ang="0">
                  <a:pos x="T8" y="T9"/>
                </a:cxn>
                <a:cxn ang="0">
                  <a:pos x="T10" y="T11"/>
                </a:cxn>
                <a:cxn ang="0">
                  <a:pos x="T12" y="T13"/>
                </a:cxn>
              </a:cxnLst>
              <a:rect l="0" t="0" r="r" b="b"/>
              <a:pathLst>
                <a:path w="6" h="18">
                  <a:moveTo>
                    <a:pt x="3" y="8"/>
                  </a:moveTo>
                  <a:cubicBezTo>
                    <a:pt x="2" y="12"/>
                    <a:pt x="0" y="17"/>
                    <a:pt x="0" y="18"/>
                  </a:cubicBezTo>
                  <a:cubicBezTo>
                    <a:pt x="0" y="18"/>
                    <a:pt x="0" y="18"/>
                    <a:pt x="0" y="18"/>
                  </a:cubicBezTo>
                  <a:cubicBezTo>
                    <a:pt x="0" y="17"/>
                    <a:pt x="4" y="3"/>
                    <a:pt x="6" y="0"/>
                  </a:cubicBezTo>
                  <a:cubicBezTo>
                    <a:pt x="6" y="0"/>
                    <a:pt x="6" y="0"/>
                    <a:pt x="6" y="0"/>
                  </a:cubicBezTo>
                  <a:cubicBezTo>
                    <a:pt x="6" y="0"/>
                    <a:pt x="6" y="0"/>
                    <a:pt x="6" y="0"/>
                  </a:cubicBezTo>
                  <a:cubicBezTo>
                    <a:pt x="6" y="1"/>
                    <a:pt x="4" y="7"/>
                    <a:pt x="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2" name="Freeform 891">
              <a:extLst>
                <a:ext uri="{FF2B5EF4-FFF2-40B4-BE49-F238E27FC236}">
                  <a16:creationId xmlns:a16="http://schemas.microsoft.com/office/drawing/2014/main" id="{93D7309E-5D34-4DC2-920C-F8548FD165DF}"/>
                </a:ext>
              </a:extLst>
            </p:cNvPr>
            <p:cNvSpPr>
              <a:spLocks/>
            </p:cNvSpPr>
            <p:nvPr/>
          </p:nvSpPr>
          <p:spPr bwMode="auto">
            <a:xfrm>
              <a:off x="8462963" y="3349625"/>
              <a:ext cx="7938" cy="47625"/>
            </a:xfrm>
            <a:custGeom>
              <a:avLst/>
              <a:gdLst>
                <a:gd name="T0" fmla="*/ 3 w 3"/>
                <a:gd name="T1" fmla="*/ 10 h 21"/>
                <a:gd name="T2" fmla="*/ 2 w 3"/>
                <a:gd name="T3" fmla="*/ 21 h 21"/>
                <a:gd name="T4" fmla="*/ 1 w 3"/>
                <a:gd name="T5" fmla="*/ 1 h 21"/>
                <a:gd name="T6" fmla="*/ 2 w 3"/>
                <a:gd name="T7" fmla="*/ 6 h 21"/>
                <a:gd name="T8" fmla="*/ 3 w 3"/>
                <a:gd name="T9" fmla="*/ 10 h 21"/>
              </a:gdLst>
              <a:ahLst/>
              <a:cxnLst>
                <a:cxn ang="0">
                  <a:pos x="T0" y="T1"/>
                </a:cxn>
                <a:cxn ang="0">
                  <a:pos x="T2" y="T3"/>
                </a:cxn>
                <a:cxn ang="0">
                  <a:pos x="T4" y="T5"/>
                </a:cxn>
                <a:cxn ang="0">
                  <a:pos x="T6" y="T7"/>
                </a:cxn>
                <a:cxn ang="0">
                  <a:pos x="T8" y="T9"/>
                </a:cxn>
              </a:cxnLst>
              <a:rect l="0" t="0" r="r" b="b"/>
              <a:pathLst>
                <a:path w="3" h="21">
                  <a:moveTo>
                    <a:pt x="3" y="10"/>
                  </a:moveTo>
                  <a:cubicBezTo>
                    <a:pt x="3" y="16"/>
                    <a:pt x="3" y="21"/>
                    <a:pt x="2" y="21"/>
                  </a:cubicBezTo>
                  <a:cubicBezTo>
                    <a:pt x="1" y="20"/>
                    <a:pt x="0" y="4"/>
                    <a:pt x="1" y="1"/>
                  </a:cubicBezTo>
                  <a:cubicBezTo>
                    <a:pt x="2" y="0"/>
                    <a:pt x="2" y="5"/>
                    <a:pt x="2" y="6"/>
                  </a:cubicBezTo>
                  <a:cubicBezTo>
                    <a:pt x="3" y="7"/>
                    <a:pt x="3" y="8"/>
                    <a:pt x="3"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3" name="Freeform 892">
              <a:extLst>
                <a:ext uri="{FF2B5EF4-FFF2-40B4-BE49-F238E27FC236}">
                  <a16:creationId xmlns:a16="http://schemas.microsoft.com/office/drawing/2014/main" id="{96E0AD70-E765-4226-A39F-3F0C9B8DC949}"/>
                </a:ext>
              </a:extLst>
            </p:cNvPr>
            <p:cNvSpPr>
              <a:spLocks/>
            </p:cNvSpPr>
            <p:nvPr/>
          </p:nvSpPr>
          <p:spPr bwMode="auto">
            <a:xfrm>
              <a:off x="8466138" y="3443288"/>
              <a:ext cx="6350" cy="46038"/>
            </a:xfrm>
            <a:custGeom>
              <a:avLst/>
              <a:gdLst>
                <a:gd name="T0" fmla="*/ 2 w 3"/>
                <a:gd name="T1" fmla="*/ 9 h 20"/>
                <a:gd name="T2" fmla="*/ 1 w 3"/>
                <a:gd name="T3" fmla="*/ 20 h 20"/>
                <a:gd name="T4" fmla="*/ 1 w 3"/>
                <a:gd name="T5" fmla="*/ 0 h 20"/>
                <a:gd name="T6" fmla="*/ 2 w 3"/>
                <a:gd name="T7" fmla="*/ 0 h 20"/>
                <a:gd name="T8" fmla="*/ 2 w 3"/>
                <a:gd name="T9" fmla="*/ 9 h 20"/>
              </a:gdLst>
              <a:ahLst/>
              <a:cxnLst>
                <a:cxn ang="0">
                  <a:pos x="T0" y="T1"/>
                </a:cxn>
                <a:cxn ang="0">
                  <a:pos x="T2" y="T3"/>
                </a:cxn>
                <a:cxn ang="0">
                  <a:pos x="T4" y="T5"/>
                </a:cxn>
                <a:cxn ang="0">
                  <a:pos x="T6" y="T7"/>
                </a:cxn>
                <a:cxn ang="0">
                  <a:pos x="T8" y="T9"/>
                </a:cxn>
              </a:cxnLst>
              <a:rect l="0" t="0" r="r" b="b"/>
              <a:pathLst>
                <a:path w="3" h="20">
                  <a:moveTo>
                    <a:pt x="2" y="9"/>
                  </a:moveTo>
                  <a:cubicBezTo>
                    <a:pt x="2" y="13"/>
                    <a:pt x="2" y="20"/>
                    <a:pt x="1" y="20"/>
                  </a:cubicBezTo>
                  <a:cubicBezTo>
                    <a:pt x="0" y="19"/>
                    <a:pt x="0" y="3"/>
                    <a:pt x="1" y="0"/>
                  </a:cubicBezTo>
                  <a:cubicBezTo>
                    <a:pt x="2" y="0"/>
                    <a:pt x="2" y="0"/>
                    <a:pt x="2" y="0"/>
                  </a:cubicBezTo>
                  <a:cubicBezTo>
                    <a:pt x="2" y="0"/>
                    <a:pt x="3" y="6"/>
                    <a:pt x="2"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4" name="Freeform 893">
              <a:extLst>
                <a:ext uri="{FF2B5EF4-FFF2-40B4-BE49-F238E27FC236}">
                  <a16:creationId xmlns:a16="http://schemas.microsoft.com/office/drawing/2014/main" id="{975C1391-F41F-445D-AF8A-2205B18B9A1F}"/>
                </a:ext>
              </a:extLst>
            </p:cNvPr>
            <p:cNvSpPr>
              <a:spLocks/>
            </p:cNvSpPr>
            <p:nvPr/>
          </p:nvSpPr>
          <p:spPr bwMode="auto">
            <a:xfrm>
              <a:off x="8401050" y="3835400"/>
              <a:ext cx="7938" cy="17463"/>
            </a:xfrm>
            <a:custGeom>
              <a:avLst/>
              <a:gdLst>
                <a:gd name="T0" fmla="*/ 1 w 3"/>
                <a:gd name="T1" fmla="*/ 5 h 8"/>
                <a:gd name="T2" fmla="*/ 0 w 3"/>
                <a:gd name="T3" fmla="*/ 8 h 8"/>
                <a:gd name="T4" fmla="*/ 3 w 3"/>
                <a:gd name="T5" fmla="*/ 0 h 8"/>
                <a:gd name="T6" fmla="*/ 1 w 3"/>
                <a:gd name="T7" fmla="*/ 5 h 8"/>
              </a:gdLst>
              <a:ahLst/>
              <a:cxnLst>
                <a:cxn ang="0">
                  <a:pos x="T0" y="T1"/>
                </a:cxn>
                <a:cxn ang="0">
                  <a:pos x="T2" y="T3"/>
                </a:cxn>
                <a:cxn ang="0">
                  <a:pos x="T4" y="T5"/>
                </a:cxn>
                <a:cxn ang="0">
                  <a:pos x="T6" y="T7"/>
                </a:cxn>
              </a:cxnLst>
              <a:rect l="0" t="0" r="r" b="b"/>
              <a:pathLst>
                <a:path w="3" h="8">
                  <a:moveTo>
                    <a:pt x="1" y="5"/>
                  </a:moveTo>
                  <a:cubicBezTo>
                    <a:pt x="0" y="8"/>
                    <a:pt x="0" y="8"/>
                    <a:pt x="0" y="8"/>
                  </a:cubicBezTo>
                  <a:cubicBezTo>
                    <a:pt x="1" y="5"/>
                    <a:pt x="2" y="3"/>
                    <a:pt x="3" y="0"/>
                  </a:cubicBezTo>
                  <a:cubicBezTo>
                    <a:pt x="1" y="5"/>
                    <a:pt x="1" y="5"/>
                    <a:pt x="1"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5" name="Freeform 894">
              <a:extLst>
                <a:ext uri="{FF2B5EF4-FFF2-40B4-BE49-F238E27FC236}">
                  <a16:creationId xmlns:a16="http://schemas.microsoft.com/office/drawing/2014/main" id="{7CD2FF3F-223E-4697-9BBD-90CC6B11F6DA}"/>
                </a:ext>
              </a:extLst>
            </p:cNvPr>
            <p:cNvSpPr>
              <a:spLocks/>
            </p:cNvSpPr>
            <p:nvPr/>
          </p:nvSpPr>
          <p:spPr bwMode="auto">
            <a:xfrm>
              <a:off x="8472488" y="3381375"/>
              <a:ext cx="4763" cy="46038"/>
            </a:xfrm>
            <a:custGeom>
              <a:avLst/>
              <a:gdLst>
                <a:gd name="T0" fmla="*/ 2 w 2"/>
                <a:gd name="T1" fmla="*/ 9 h 20"/>
                <a:gd name="T2" fmla="*/ 1 w 2"/>
                <a:gd name="T3" fmla="*/ 20 h 20"/>
                <a:gd name="T4" fmla="*/ 1 w 2"/>
                <a:gd name="T5" fmla="*/ 20 h 20"/>
                <a:gd name="T6" fmla="*/ 1 w 2"/>
                <a:gd name="T7" fmla="*/ 0 h 20"/>
                <a:gd name="T8" fmla="*/ 1 w 2"/>
                <a:gd name="T9" fmla="*/ 0 h 20"/>
                <a:gd name="T10" fmla="*/ 1 w 2"/>
                <a:gd name="T11" fmla="*/ 0 h 20"/>
                <a:gd name="T12" fmla="*/ 2 w 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 h="20">
                  <a:moveTo>
                    <a:pt x="2" y="9"/>
                  </a:moveTo>
                  <a:cubicBezTo>
                    <a:pt x="2" y="13"/>
                    <a:pt x="2" y="19"/>
                    <a:pt x="1" y="20"/>
                  </a:cubicBezTo>
                  <a:cubicBezTo>
                    <a:pt x="1" y="20"/>
                    <a:pt x="1" y="20"/>
                    <a:pt x="1" y="20"/>
                  </a:cubicBezTo>
                  <a:cubicBezTo>
                    <a:pt x="1" y="18"/>
                    <a:pt x="0" y="3"/>
                    <a:pt x="1" y="0"/>
                  </a:cubicBezTo>
                  <a:cubicBezTo>
                    <a:pt x="1" y="0"/>
                    <a:pt x="1" y="0"/>
                    <a:pt x="1" y="0"/>
                  </a:cubicBezTo>
                  <a:cubicBezTo>
                    <a:pt x="1" y="0"/>
                    <a:pt x="1" y="0"/>
                    <a:pt x="1" y="0"/>
                  </a:cubicBezTo>
                  <a:cubicBezTo>
                    <a:pt x="1" y="1"/>
                    <a:pt x="2" y="6"/>
                    <a:pt x="2"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6" name="Freeform 895">
              <a:extLst>
                <a:ext uri="{FF2B5EF4-FFF2-40B4-BE49-F238E27FC236}">
                  <a16:creationId xmlns:a16="http://schemas.microsoft.com/office/drawing/2014/main" id="{3B84DF23-347B-414E-886B-B265B127247A}"/>
                </a:ext>
              </a:extLst>
            </p:cNvPr>
            <p:cNvSpPr>
              <a:spLocks/>
            </p:cNvSpPr>
            <p:nvPr/>
          </p:nvSpPr>
          <p:spPr bwMode="auto">
            <a:xfrm>
              <a:off x="8432800" y="3225800"/>
              <a:ext cx="14288" cy="47625"/>
            </a:xfrm>
            <a:custGeom>
              <a:avLst/>
              <a:gdLst>
                <a:gd name="T0" fmla="*/ 6 w 6"/>
                <a:gd name="T1" fmla="*/ 10 h 21"/>
                <a:gd name="T2" fmla="*/ 5 w 6"/>
                <a:gd name="T3" fmla="*/ 21 h 21"/>
                <a:gd name="T4" fmla="*/ 2 w 6"/>
                <a:gd name="T5" fmla="*/ 1 h 21"/>
                <a:gd name="T6" fmla="*/ 6 w 6"/>
                <a:gd name="T7" fmla="*/ 10 h 21"/>
              </a:gdLst>
              <a:ahLst/>
              <a:cxnLst>
                <a:cxn ang="0">
                  <a:pos x="T0" y="T1"/>
                </a:cxn>
                <a:cxn ang="0">
                  <a:pos x="T2" y="T3"/>
                </a:cxn>
                <a:cxn ang="0">
                  <a:pos x="T4" y="T5"/>
                </a:cxn>
                <a:cxn ang="0">
                  <a:pos x="T6" y="T7"/>
                </a:cxn>
              </a:cxnLst>
              <a:rect l="0" t="0" r="r" b="b"/>
              <a:pathLst>
                <a:path w="6" h="21">
                  <a:moveTo>
                    <a:pt x="6" y="10"/>
                  </a:moveTo>
                  <a:cubicBezTo>
                    <a:pt x="6" y="16"/>
                    <a:pt x="6" y="21"/>
                    <a:pt x="5" y="21"/>
                  </a:cubicBezTo>
                  <a:cubicBezTo>
                    <a:pt x="3" y="20"/>
                    <a:pt x="0" y="4"/>
                    <a:pt x="2" y="1"/>
                  </a:cubicBezTo>
                  <a:cubicBezTo>
                    <a:pt x="4" y="0"/>
                    <a:pt x="5" y="6"/>
                    <a:pt x="6"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7" name="Freeform 896">
              <a:extLst>
                <a:ext uri="{FF2B5EF4-FFF2-40B4-BE49-F238E27FC236}">
                  <a16:creationId xmlns:a16="http://schemas.microsoft.com/office/drawing/2014/main" id="{2EA65A73-FE41-42D4-A819-6E06819859D1}"/>
                </a:ext>
              </a:extLst>
            </p:cNvPr>
            <p:cNvSpPr>
              <a:spLocks/>
            </p:cNvSpPr>
            <p:nvPr/>
          </p:nvSpPr>
          <p:spPr bwMode="auto">
            <a:xfrm>
              <a:off x="8447088" y="3314700"/>
              <a:ext cx="11113" cy="50800"/>
            </a:xfrm>
            <a:custGeom>
              <a:avLst/>
              <a:gdLst>
                <a:gd name="T0" fmla="*/ 5 w 5"/>
                <a:gd name="T1" fmla="*/ 10 h 22"/>
                <a:gd name="T2" fmla="*/ 3 w 5"/>
                <a:gd name="T3" fmla="*/ 21 h 22"/>
                <a:gd name="T4" fmla="*/ 2 w 5"/>
                <a:gd name="T5" fmla="*/ 1 h 22"/>
                <a:gd name="T6" fmla="*/ 5 w 5"/>
                <a:gd name="T7" fmla="*/ 10 h 22"/>
              </a:gdLst>
              <a:ahLst/>
              <a:cxnLst>
                <a:cxn ang="0">
                  <a:pos x="T0" y="T1"/>
                </a:cxn>
                <a:cxn ang="0">
                  <a:pos x="T2" y="T3"/>
                </a:cxn>
                <a:cxn ang="0">
                  <a:pos x="T4" y="T5"/>
                </a:cxn>
                <a:cxn ang="0">
                  <a:pos x="T6" y="T7"/>
                </a:cxn>
              </a:cxnLst>
              <a:rect l="0" t="0" r="r" b="b"/>
              <a:pathLst>
                <a:path w="5" h="22">
                  <a:moveTo>
                    <a:pt x="5" y="10"/>
                  </a:moveTo>
                  <a:cubicBezTo>
                    <a:pt x="5" y="16"/>
                    <a:pt x="4" y="22"/>
                    <a:pt x="3" y="21"/>
                  </a:cubicBezTo>
                  <a:cubicBezTo>
                    <a:pt x="1" y="20"/>
                    <a:pt x="0" y="4"/>
                    <a:pt x="2" y="1"/>
                  </a:cubicBezTo>
                  <a:cubicBezTo>
                    <a:pt x="3" y="0"/>
                    <a:pt x="4" y="6"/>
                    <a:pt x="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8" name="Freeform 897">
              <a:extLst>
                <a:ext uri="{FF2B5EF4-FFF2-40B4-BE49-F238E27FC236}">
                  <a16:creationId xmlns:a16="http://schemas.microsoft.com/office/drawing/2014/main" id="{AF1FF6FE-7675-458E-B54E-3C5E6BAA9F86}"/>
                </a:ext>
              </a:extLst>
            </p:cNvPr>
            <p:cNvSpPr>
              <a:spLocks/>
            </p:cNvSpPr>
            <p:nvPr/>
          </p:nvSpPr>
          <p:spPr bwMode="auto">
            <a:xfrm>
              <a:off x="8389938" y="3052763"/>
              <a:ext cx="20638" cy="46038"/>
            </a:xfrm>
            <a:custGeom>
              <a:avLst/>
              <a:gdLst>
                <a:gd name="T0" fmla="*/ 7 w 9"/>
                <a:gd name="T1" fmla="*/ 10 h 20"/>
                <a:gd name="T2" fmla="*/ 7 w 9"/>
                <a:gd name="T3" fmla="*/ 20 h 20"/>
                <a:gd name="T4" fmla="*/ 2 w 9"/>
                <a:gd name="T5" fmla="*/ 1 h 20"/>
                <a:gd name="T6" fmla="*/ 7 w 9"/>
                <a:gd name="T7" fmla="*/ 10 h 20"/>
              </a:gdLst>
              <a:ahLst/>
              <a:cxnLst>
                <a:cxn ang="0">
                  <a:pos x="T0" y="T1"/>
                </a:cxn>
                <a:cxn ang="0">
                  <a:pos x="T2" y="T3"/>
                </a:cxn>
                <a:cxn ang="0">
                  <a:pos x="T4" y="T5"/>
                </a:cxn>
                <a:cxn ang="0">
                  <a:pos x="T6" y="T7"/>
                </a:cxn>
              </a:cxnLst>
              <a:rect l="0" t="0" r="r" b="b"/>
              <a:pathLst>
                <a:path w="9" h="20">
                  <a:moveTo>
                    <a:pt x="7" y="10"/>
                  </a:moveTo>
                  <a:cubicBezTo>
                    <a:pt x="8" y="15"/>
                    <a:pt x="9" y="20"/>
                    <a:pt x="7" y="20"/>
                  </a:cubicBezTo>
                  <a:cubicBezTo>
                    <a:pt x="5" y="19"/>
                    <a:pt x="0" y="4"/>
                    <a:pt x="2" y="1"/>
                  </a:cubicBezTo>
                  <a:cubicBezTo>
                    <a:pt x="3" y="0"/>
                    <a:pt x="6" y="6"/>
                    <a:pt x="7"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9" name="Freeform 898">
              <a:extLst>
                <a:ext uri="{FF2B5EF4-FFF2-40B4-BE49-F238E27FC236}">
                  <a16:creationId xmlns:a16="http://schemas.microsoft.com/office/drawing/2014/main" id="{3CD316CC-A3D2-4DE1-8838-D0C7F7C3AD39}"/>
                </a:ext>
              </a:extLst>
            </p:cNvPr>
            <p:cNvSpPr>
              <a:spLocks/>
            </p:cNvSpPr>
            <p:nvPr/>
          </p:nvSpPr>
          <p:spPr bwMode="auto">
            <a:xfrm>
              <a:off x="8415338" y="3138488"/>
              <a:ext cx="15875" cy="47625"/>
            </a:xfrm>
            <a:custGeom>
              <a:avLst/>
              <a:gdLst>
                <a:gd name="T0" fmla="*/ 6 w 7"/>
                <a:gd name="T1" fmla="*/ 10 h 21"/>
                <a:gd name="T2" fmla="*/ 6 w 7"/>
                <a:gd name="T3" fmla="*/ 20 h 21"/>
                <a:gd name="T4" fmla="*/ 2 w 7"/>
                <a:gd name="T5" fmla="*/ 1 h 21"/>
                <a:gd name="T6" fmla="*/ 6 w 7"/>
                <a:gd name="T7" fmla="*/ 10 h 21"/>
              </a:gdLst>
              <a:ahLst/>
              <a:cxnLst>
                <a:cxn ang="0">
                  <a:pos x="T0" y="T1"/>
                </a:cxn>
                <a:cxn ang="0">
                  <a:pos x="T2" y="T3"/>
                </a:cxn>
                <a:cxn ang="0">
                  <a:pos x="T4" y="T5"/>
                </a:cxn>
                <a:cxn ang="0">
                  <a:pos x="T6" y="T7"/>
                </a:cxn>
              </a:cxnLst>
              <a:rect l="0" t="0" r="r" b="b"/>
              <a:pathLst>
                <a:path w="7" h="21">
                  <a:moveTo>
                    <a:pt x="6" y="10"/>
                  </a:moveTo>
                  <a:cubicBezTo>
                    <a:pt x="7" y="16"/>
                    <a:pt x="7" y="21"/>
                    <a:pt x="6" y="20"/>
                  </a:cubicBezTo>
                  <a:cubicBezTo>
                    <a:pt x="4" y="19"/>
                    <a:pt x="0" y="4"/>
                    <a:pt x="2" y="1"/>
                  </a:cubicBezTo>
                  <a:cubicBezTo>
                    <a:pt x="3" y="0"/>
                    <a:pt x="5" y="6"/>
                    <a:pt x="6"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0" name="Freeform 899">
              <a:extLst>
                <a:ext uri="{FF2B5EF4-FFF2-40B4-BE49-F238E27FC236}">
                  <a16:creationId xmlns:a16="http://schemas.microsoft.com/office/drawing/2014/main" id="{D1D3E423-6EFD-444E-82AF-693AD22AB024}"/>
                </a:ext>
              </a:extLst>
            </p:cNvPr>
            <p:cNvSpPr>
              <a:spLocks/>
            </p:cNvSpPr>
            <p:nvPr/>
          </p:nvSpPr>
          <p:spPr bwMode="auto">
            <a:xfrm>
              <a:off x="8323263" y="2889250"/>
              <a:ext cx="25400" cy="44450"/>
            </a:xfrm>
            <a:custGeom>
              <a:avLst/>
              <a:gdLst>
                <a:gd name="T0" fmla="*/ 8 w 11"/>
                <a:gd name="T1" fmla="*/ 9 h 19"/>
                <a:gd name="T2" fmla="*/ 9 w 11"/>
                <a:gd name="T3" fmla="*/ 19 h 19"/>
                <a:gd name="T4" fmla="*/ 2 w 11"/>
                <a:gd name="T5" fmla="*/ 1 h 19"/>
                <a:gd name="T6" fmla="*/ 8 w 11"/>
                <a:gd name="T7" fmla="*/ 9 h 19"/>
              </a:gdLst>
              <a:ahLst/>
              <a:cxnLst>
                <a:cxn ang="0">
                  <a:pos x="T0" y="T1"/>
                </a:cxn>
                <a:cxn ang="0">
                  <a:pos x="T2" y="T3"/>
                </a:cxn>
                <a:cxn ang="0">
                  <a:pos x="T4" y="T5"/>
                </a:cxn>
                <a:cxn ang="0">
                  <a:pos x="T6" y="T7"/>
                </a:cxn>
              </a:cxnLst>
              <a:rect l="0" t="0" r="r" b="b"/>
              <a:pathLst>
                <a:path w="11" h="19">
                  <a:moveTo>
                    <a:pt x="8" y="9"/>
                  </a:moveTo>
                  <a:cubicBezTo>
                    <a:pt x="10" y="15"/>
                    <a:pt x="11" y="19"/>
                    <a:pt x="9" y="19"/>
                  </a:cubicBezTo>
                  <a:cubicBezTo>
                    <a:pt x="7" y="18"/>
                    <a:pt x="0" y="4"/>
                    <a:pt x="2" y="1"/>
                  </a:cubicBezTo>
                  <a:cubicBezTo>
                    <a:pt x="3" y="0"/>
                    <a:pt x="6" y="5"/>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1" name="Freeform 900">
              <a:extLst>
                <a:ext uri="{FF2B5EF4-FFF2-40B4-BE49-F238E27FC236}">
                  <a16:creationId xmlns:a16="http://schemas.microsoft.com/office/drawing/2014/main" id="{6A8F7AC6-4BDE-46FC-842C-70D2432F62BC}"/>
                </a:ext>
              </a:extLst>
            </p:cNvPr>
            <p:cNvSpPr>
              <a:spLocks/>
            </p:cNvSpPr>
            <p:nvPr/>
          </p:nvSpPr>
          <p:spPr bwMode="auto">
            <a:xfrm>
              <a:off x="8359775" y="2970213"/>
              <a:ext cx="20638" cy="46038"/>
            </a:xfrm>
            <a:custGeom>
              <a:avLst/>
              <a:gdLst>
                <a:gd name="T0" fmla="*/ 7 w 9"/>
                <a:gd name="T1" fmla="*/ 9 h 20"/>
                <a:gd name="T2" fmla="*/ 8 w 9"/>
                <a:gd name="T3" fmla="*/ 19 h 20"/>
                <a:gd name="T4" fmla="*/ 2 w 9"/>
                <a:gd name="T5" fmla="*/ 1 h 20"/>
                <a:gd name="T6" fmla="*/ 7 w 9"/>
                <a:gd name="T7" fmla="*/ 9 h 20"/>
              </a:gdLst>
              <a:ahLst/>
              <a:cxnLst>
                <a:cxn ang="0">
                  <a:pos x="T0" y="T1"/>
                </a:cxn>
                <a:cxn ang="0">
                  <a:pos x="T2" y="T3"/>
                </a:cxn>
                <a:cxn ang="0">
                  <a:pos x="T4" y="T5"/>
                </a:cxn>
                <a:cxn ang="0">
                  <a:pos x="T6" y="T7"/>
                </a:cxn>
              </a:cxnLst>
              <a:rect l="0" t="0" r="r" b="b"/>
              <a:pathLst>
                <a:path w="9" h="20">
                  <a:moveTo>
                    <a:pt x="7" y="9"/>
                  </a:moveTo>
                  <a:cubicBezTo>
                    <a:pt x="9" y="15"/>
                    <a:pt x="9" y="20"/>
                    <a:pt x="8" y="19"/>
                  </a:cubicBezTo>
                  <a:cubicBezTo>
                    <a:pt x="6" y="18"/>
                    <a:pt x="0" y="4"/>
                    <a:pt x="2" y="1"/>
                  </a:cubicBezTo>
                  <a:cubicBezTo>
                    <a:pt x="3" y="0"/>
                    <a:pt x="6" y="5"/>
                    <a:pt x="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2" name="Freeform 901">
              <a:extLst>
                <a:ext uri="{FF2B5EF4-FFF2-40B4-BE49-F238E27FC236}">
                  <a16:creationId xmlns:a16="http://schemas.microsoft.com/office/drawing/2014/main" id="{A43FC56A-83C2-4F5D-9273-079868C94283}"/>
                </a:ext>
              </a:extLst>
            </p:cNvPr>
            <p:cNvSpPr>
              <a:spLocks/>
            </p:cNvSpPr>
            <p:nvPr/>
          </p:nvSpPr>
          <p:spPr bwMode="auto">
            <a:xfrm>
              <a:off x="8435975" y="3170238"/>
              <a:ext cx="14288" cy="46038"/>
            </a:xfrm>
            <a:custGeom>
              <a:avLst/>
              <a:gdLst>
                <a:gd name="T0" fmla="*/ 5 w 6"/>
                <a:gd name="T1" fmla="*/ 9 h 20"/>
                <a:gd name="T2" fmla="*/ 5 w 6"/>
                <a:gd name="T3" fmla="*/ 20 h 20"/>
                <a:gd name="T4" fmla="*/ 1 w 6"/>
                <a:gd name="T5" fmla="*/ 1 h 20"/>
                <a:gd name="T6" fmla="*/ 5 w 6"/>
                <a:gd name="T7" fmla="*/ 9 h 20"/>
              </a:gdLst>
              <a:ahLst/>
              <a:cxnLst>
                <a:cxn ang="0">
                  <a:pos x="T0" y="T1"/>
                </a:cxn>
                <a:cxn ang="0">
                  <a:pos x="T2" y="T3"/>
                </a:cxn>
                <a:cxn ang="0">
                  <a:pos x="T4" y="T5"/>
                </a:cxn>
                <a:cxn ang="0">
                  <a:pos x="T6" y="T7"/>
                </a:cxn>
              </a:cxnLst>
              <a:rect l="0" t="0" r="r" b="b"/>
              <a:pathLst>
                <a:path w="6" h="20">
                  <a:moveTo>
                    <a:pt x="5" y="9"/>
                  </a:moveTo>
                  <a:cubicBezTo>
                    <a:pt x="6" y="15"/>
                    <a:pt x="6" y="20"/>
                    <a:pt x="5" y="20"/>
                  </a:cubicBezTo>
                  <a:cubicBezTo>
                    <a:pt x="3" y="19"/>
                    <a:pt x="0" y="4"/>
                    <a:pt x="1" y="1"/>
                  </a:cubicBezTo>
                  <a:cubicBezTo>
                    <a:pt x="2" y="0"/>
                    <a:pt x="4" y="5"/>
                    <a:pt x="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3" name="Freeform 902">
              <a:extLst>
                <a:ext uri="{FF2B5EF4-FFF2-40B4-BE49-F238E27FC236}">
                  <a16:creationId xmlns:a16="http://schemas.microsoft.com/office/drawing/2014/main" id="{734D5EF0-5C58-47D6-A68D-870AAFDDF736}"/>
                </a:ext>
              </a:extLst>
            </p:cNvPr>
            <p:cNvSpPr>
              <a:spLocks/>
            </p:cNvSpPr>
            <p:nvPr/>
          </p:nvSpPr>
          <p:spPr bwMode="auto">
            <a:xfrm>
              <a:off x="8451850" y="3257550"/>
              <a:ext cx="11113" cy="47625"/>
            </a:xfrm>
            <a:custGeom>
              <a:avLst/>
              <a:gdLst>
                <a:gd name="T0" fmla="*/ 4 w 5"/>
                <a:gd name="T1" fmla="*/ 10 h 21"/>
                <a:gd name="T2" fmla="*/ 4 w 5"/>
                <a:gd name="T3" fmla="*/ 21 h 21"/>
                <a:gd name="T4" fmla="*/ 2 w 5"/>
                <a:gd name="T5" fmla="*/ 1 h 21"/>
                <a:gd name="T6" fmla="*/ 4 w 5"/>
                <a:gd name="T7" fmla="*/ 10 h 21"/>
              </a:gdLst>
              <a:ahLst/>
              <a:cxnLst>
                <a:cxn ang="0">
                  <a:pos x="T0" y="T1"/>
                </a:cxn>
                <a:cxn ang="0">
                  <a:pos x="T2" y="T3"/>
                </a:cxn>
                <a:cxn ang="0">
                  <a:pos x="T4" y="T5"/>
                </a:cxn>
                <a:cxn ang="0">
                  <a:pos x="T6" y="T7"/>
                </a:cxn>
              </a:cxnLst>
              <a:rect l="0" t="0" r="r" b="b"/>
              <a:pathLst>
                <a:path w="5" h="21">
                  <a:moveTo>
                    <a:pt x="4" y="10"/>
                  </a:moveTo>
                  <a:cubicBezTo>
                    <a:pt x="5" y="16"/>
                    <a:pt x="5" y="21"/>
                    <a:pt x="4" y="21"/>
                  </a:cubicBezTo>
                  <a:cubicBezTo>
                    <a:pt x="2" y="20"/>
                    <a:pt x="0" y="4"/>
                    <a:pt x="2" y="1"/>
                  </a:cubicBezTo>
                  <a:cubicBezTo>
                    <a:pt x="2" y="0"/>
                    <a:pt x="4" y="6"/>
                    <a:pt x="4"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4" name="Freeform 903">
              <a:extLst>
                <a:ext uri="{FF2B5EF4-FFF2-40B4-BE49-F238E27FC236}">
                  <a16:creationId xmlns:a16="http://schemas.microsoft.com/office/drawing/2014/main" id="{07A83CE6-4395-434E-AF48-DC58F6514B71}"/>
                </a:ext>
              </a:extLst>
            </p:cNvPr>
            <p:cNvSpPr>
              <a:spLocks/>
            </p:cNvSpPr>
            <p:nvPr/>
          </p:nvSpPr>
          <p:spPr bwMode="auto">
            <a:xfrm>
              <a:off x="8385175" y="3000375"/>
              <a:ext cx="20638" cy="42863"/>
            </a:xfrm>
            <a:custGeom>
              <a:avLst/>
              <a:gdLst>
                <a:gd name="T0" fmla="*/ 6 w 9"/>
                <a:gd name="T1" fmla="*/ 9 h 19"/>
                <a:gd name="T2" fmla="*/ 7 w 9"/>
                <a:gd name="T3" fmla="*/ 19 h 19"/>
                <a:gd name="T4" fmla="*/ 1 w 9"/>
                <a:gd name="T5" fmla="*/ 1 h 19"/>
                <a:gd name="T6" fmla="*/ 6 w 9"/>
                <a:gd name="T7" fmla="*/ 9 h 19"/>
              </a:gdLst>
              <a:ahLst/>
              <a:cxnLst>
                <a:cxn ang="0">
                  <a:pos x="T0" y="T1"/>
                </a:cxn>
                <a:cxn ang="0">
                  <a:pos x="T2" y="T3"/>
                </a:cxn>
                <a:cxn ang="0">
                  <a:pos x="T4" y="T5"/>
                </a:cxn>
                <a:cxn ang="0">
                  <a:pos x="T6" y="T7"/>
                </a:cxn>
              </a:cxnLst>
              <a:rect l="0" t="0" r="r" b="b"/>
              <a:pathLst>
                <a:path w="9" h="19">
                  <a:moveTo>
                    <a:pt x="6" y="9"/>
                  </a:moveTo>
                  <a:cubicBezTo>
                    <a:pt x="8" y="15"/>
                    <a:pt x="9" y="19"/>
                    <a:pt x="7" y="19"/>
                  </a:cubicBezTo>
                  <a:cubicBezTo>
                    <a:pt x="6" y="18"/>
                    <a:pt x="0" y="4"/>
                    <a:pt x="1" y="1"/>
                  </a:cubicBezTo>
                  <a:cubicBezTo>
                    <a:pt x="2" y="0"/>
                    <a:pt x="5" y="5"/>
                    <a:pt x="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5" name="Freeform 904">
              <a:extLst>
                <a:ext uri="{FF2B5EF4-FFF2-40B4-BE49-F238E27FC236}">
                  <a16:creationId xmlns:a16="http://schemas.microsoft.com/office/drawing/2014/main" id="{D06E78C6-3D13-4A05-8AA1-B4710102E00C}"/>
                </a:ext>
              </a:extLst>
            </p:cNvPr>
            <p:cNvSpPr>
              <a:spLocks/>
            </p:cNvSpPr>
            <p:nvPr/>
          </p:nvSpPr>
          <p:spPr bwMode="auto">
            <a:xfrm>
              <a:off x="8415338" y="3082925"/>
              <a:ext cx="15875" cy="46038"/>
            </a:xfrm>
            <a:custGeom>
              <a:avLst/>
              <a:gdLst>
                <a:gd name="T0" fmla="*/ 5 w 7"/>
                <a:gd name="T1" fmla="*/ 10 h 20"/>
                <a:gd name="T2" fmla="*/ 5 w 7"/>
                <a:gd name="T3" fmla="*/ 20 h 20"/>
                <a:gd name="T4" fmla="*/ 1 w 7"/>
                <a:gd name="T5" fmla="*/ 1 h 20"/>
                <a:gd name="T6" fmla="*/ 5 w 7"/>
                <a:gd name="T7" fmla="*/ 10 h 20"/>
              </a:gdLst>
              <a:ahLst/>
              <a:cxnLst>
                <a:cxn ang="0">
                  <a:pos x="T0" y="T1"/>
                </a:cxn>
                <a:cxn ang="0">
                  <a:pos x="T2" y="T3"/>
                </a:cxn>
                <a:cxn ang="0">
                  <a:pos x="T4" y="T5"/>
                </a:cxn>
                <a:cxn ang="0">
                  <a:pos x="T6" y="T7"/>
                </a:cxn>
              </a:cxnLst>
              <a:rect l="0" t="0" r="r" b="b"/>
              <a:pathLst>
                <a:path w="7" h="20">
                  <a:moveTo>
                    <a:pt x="5" y="10"/>
                  </a:moveTo>
                  <a:cubicBezTo>
                    <a:pt x="6" y="16"/>
                    <a:pt x="7" y="20"/>
                    <a:pt x="5" y="20"/>
                  </a:cubicBezTo>
                  <a:cubicBezTo>
                    <a:pt x="4" y="19"/>
                    <a:pt x="0" y="4"/>
                    <a:pt x="1" y="1"/>
                  </a:cubicBezTo>
                  <a:cubicBezTo>
                    <a:pt x="2" y="0"/>
                    <a:pt x="4" y="5"/>
                    <a:pt x="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6" name="Freeform 905">
              <a:extLst>
                <a:ext uri="{FF2B5EF4-FFF2-40B4-BE49-F238E27FC236}">
                  <a16:creationId xmlns:a16="http://schemas.microsoft.com/office/drawing/2014/main" id="{93B8E5E4-F617-4F23-9342-9BF242A9CEDC}"/>
                </a:ext>
              </a:extLst>
            </p:cNvPr>
            <p:cNvSpPr>
              <a:spLocks/>
            </p:cNvSpPr>
            <p:nvPr/>
          </p:nvSpPr>
          <p:spPr bwMode="auto">
            <a:xfrm>
              <a:off x="8313738" y="2838450"/>
              <a:ext cx="23813" cy="44450"/>
            </a:xfrm>
            <a:custGeom>
              <a:avLst/>
              <a:gdLst>
                <a:gd name="T0" fmla="*/ 7 w 10"/>
                <a:gd name="T1" fmla="*/ 9 h 19"/>
                <a:gd name="T2" fmla="*/ 9 w 10"/>
                <a:gd name="T3" fmla="*/ 18 h 19"/>
                <a:gd name="T4" fmla="*/ 1 w 10"/>
                <a:gd name="T5" fmla="*/ 1 h 19"/>
                <a:gd name="T6" fmla="*/ 7 w 10"/>
                <a:gd name="T7" fmla="*/ 9 h 19"/>
              </a:gdLst>
              <a:ahLst/>
              <a:cxnLst>
                <a:cxn ang="0">
                  <a:pos x="T0" y="T1"/>
                </a:cxn>
                <a:cxn ang="0">
                  <a:pos x="T2" y="T3"/>
                </a:cxn>
                <a:cxn ang="0">
                  <a:pos x="T4" y="T5"/>
                </a:cxn>
                <a:cxn ang="0">
                  <a:pos x="T6" y="T7"/>
                </a:cxn>
              </a:cxnLst>
              <a:rect l="0" t="0" r="r" b="b"/>
              <a:pathLst>
                <a:path w="10" h="19">
                  <a:moveTo>
                    <a:pt x="7" y="9"/>
                  </a:moveTo>
                  <a:cubicBezTo>
                    <a:pt x="9" y="14"/>
                    <a:pt x="10" y="19"/>
                    <a:pt x="9" y="18"/>
                  </a:cubicBezTo>
                  <a:cubicBezTo>
                    <a:pt x="7" y="17"/>
                    <a:pt x="0" y="4"/>
                    <a:pt x="1" y="1"/>
                  </a:cubicBezTo>
                  <a:cubicBezTo>
                    <a:pt x="2" y="0"/>
                    <a:pt x="5" y="5"/>
                    <a:pt x="7"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7" name="Freeform 906">
              <a:extLst>
                <a:ext uri="{FF2B5EF4-FFF2-40B4-BE49-F238E27FC236}">
                  <a16:creationId xmlns:a16="http://schemas.microsoft.com/office/drawing/2014/main" id="{C22ADCBF-4B2C-4B26-86D6-E83F5A5A3C7F}"/>
                </a:ext>
              </a:extLst>
            </p:cNvPr>
            <p:cNvSpPr>
              <a:spLocks/>
            </p:cNvSpPr>
            <p:nvPr/>
          </p:nvSpPr>
          <p:spPr bwMode="auto">
            <a:xfrm>
              <a:off x="8353425" y="2917825"/>
              <a:ext cx="20638" cy="42863"/>
            </a:xfrm>
            <a:custGeom>
              <a:avLst/>
              <a:gdLst>
                <a:gd name="T0" fmla="*/ 6 w 9"/>
                <a:gd name="T1" fmla="*/ 9 h 19"/>
                <a:gd name="T2" fmla="*/ 8 w 9"/>
                <a:gd name="T3" fmla="*/ 19 h 19"/>
                <a:gd name="T4" fmla="*/ 1 w 9"/>
                <a:gd name="T5" fmla="*/ 1 h 19"/>
                <a:gd name="T6" fmla="*/ 6 w 9"/>
                <a:gd name="T7" fmla="*/ 9 h 19"/>
              </a:gdLst>
              <a:ahLst/>
              <a:cxnLst>
                <a:cxn ang="0">
                  <a:pos x="T0" y="T1"/>
                </a:cxn>
                <a:cxn ang="0">
                  <a:pos x="T2" y="T3"/>
                </a:cxn>
                <a:cxn ang="0">
                  <a:pos x="T4" y="T5"/>
                </a:cxn>
                <a:cxn ang="0">
                  <a:pos x="T6" y="T7"/>
                </a:cxn>
              </a:cxnLst>
              <a:rect l="0" t="0" r="r" b="b"/>
              <a:pathLst>
                <a:path w="9" h="19">
                  <a:moveTo>
                    <a:pt x="6" y="9"/>
                  </a:moveTo>
                  <a:cubicBezTo>
                    <a:pt x="8" y="15"/>
                    <a:pt x="9" y="19"/>
                    <a:pt x="8" y="19"/>
                  </a:cubicBezTo>
                  <a:cubicBezTo>
                    <a:pt x="6" y="18"/>
                    <a:pt x="0" y="4"/>
                    <a:pt x="1" y="1"/>
                  </a:cubicBezTo>
                  <a:cubicBezTo>
                    <a:pt x="2" y="0"/>
                    <a:pt x="4" y="5"/>
                    <a:pt x="6"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8" name="Freeform 907">
              <a:extLst>
                <a:ext uri="{FF2B5EF4-FFF2-40B4-BE49-F238E27FC236}">
                  <a16:creationId xmlns:a16="http://schemas.microsoft.com/office/drawing/2014/main" id="{F5818BE0-4F8A-4CFA-8C93-A4A2B78577BF}"/>
                </a:ext>
              </a:extLst>
            </p:cNvPr>
            <p:cNvSpPr>
              <a:spLocks/>
            </p:cNvSpPr>
            <p:nvPr/>
          </p:nvSpPr>
          <p:spPr bwMode="auto">
            <a:xfrm>
              <a:off x="8408988" y="3027363"/>
              <a:ext cx="15875" cy="44450"/>
            </a:xfrm>
            <a:custGeom>
              <a:avLst/>
              <a:gdLst>
                <a:gd name="T0" fmla="*/ 4 w 7"/>
                <a:gd name="T1" fmla="*/ 9 h 19"/>
                <a:gd name="T2" fmla="*/ 6 w 7"/>
                <a:gd name="T3" fmla="*/ 19 h 19"/>
                <a:gd name="T4" fmla="*/ 1 w 7"/>
                <a:gd name="T5" fmla="*/ 1 h 19"/>
                <a:gd name="T6" fmla="*/ 1 w 7"/>
                <a:gd name="T7" fmla="*/ 0 h 19"/>
                <a:gd name="T8" fmla="*/ 4 w 7"/>
                <a:gd name="T9" fmla="*/ 9 h 19"/>
              </a:gdLst>
              <a:ahLst/>
              <a:cxnLst>
                <a:cxn ang="0">
                  <a:pos x="T0" y="T1"/>
                </a:cxn>
                <a:cxn ang="0">
                  <a:pos x="T2" y="T3"/>
                </a:cxn>
                <a:cxn ang="0">
                  <a:pos x="T4" y="T5"/>
                </a:cxn>
                <a:cxn ang="0">
                  <a:pos x="T6" y="T7"/>
                </a:cxn>
                <a:cxn ang="0">
                  <a:pos x="T8" y="T9"/>
                </a:cxn>
              </a:cxnLst>
              <a:rect l="0" t="0" r="r" b="b"/>
              <a:pathLst>
                <a:path w="7" h="19">
                  <a:moveTo>
                    <a:pt x="4" y="9"/>
                  </a:moveTo>
                  <a:cubicBezTo>
                    <a:pt x="6" y="13"/>
                    <a:pt x="7" y="19"/>
                    <a:pt x="6" y="19"/>
                  </a:cubicBezTo>
                  <a:cubicBezTo>
                    <a:pt x="5" y="18"/>
                    <a:pt x="0" y="3"/>
                    <a:pt x="1" y="1"/>
                  </a:cubicBezTo>
                  <a:cubicBezTo>
                    <a:pt x="1" y="1"/>
                    <a:pt x="1" y="0"/>
                    <a:pt x="1" y="0"/>
                  </a:cubicBezTo>
                  <a:cubicBezTo>
                    <a:pt x="2" y="1"/>
                    <a:pt x="3" y="6"/>
                    <a:pt x="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9" name="Freeform 908">
              <a:extLst>
                <a:ext uri="{FF2B5EF4-FFF2-40B4-BE49-F238E27FC236}">
                  <a16:creationId xmlns:a16="http://schemas.microsoft.com/office/drawing/2014/main" id="{F0FFA546-C930-4ABF-8372-051F4B82D7B7}"/>
                </a:ext>
              </a:extLst>
            </p:cNvPr>
            <p:cNvSpPr>
              <a:spLocks/>
            </p:cNvSpPr>
            <p:nvPr/>
          </p:nvSpPr>
          <p:spPr bwMode="auto">
            <a:xfrm>
              <a:off x="8432800" y="3113088"/>
              <a:ext cx="14288" cy="42863"/>
            </a:xfrm>
            <a:custGeom>
              <a:avLst/>
              <a:gdLst>
                <a:gd name="T0" fmla="*/ 4 w 6"/>
                <a:gd name="T1" fmla="*/ 9 h 19"/>
                <a:gd name="T2" fmla="*/ 5 w 6"/>
                <a:gd name="T3" fmla="*/ 19 h 19"/>
                <a:gd name="T4" fmla="*/ 5 w 6"/>
                <a:gd name="T5" fmla="*/ 19 h 19"/>
                <a:gd name="T6" fmla="*/ 1 w 6"/>
                <a:gd name="T7" fmla="*/ 1 h 19"/>
                <a:gd name="T8" fmla="*/ 1 w 6"/>
                <a:gd name="T9" fmla="*/ 0 h 19"/>
                <a:gd name="T10" fmla="*/ 1 w 6"/>
                <a:gd name="T11" fmla="*/ 0 h 19"/>
                <a:gd name="T12" fmla="*/ 4 w 6"/>
                <a:gd name="T13" fmla="*/ 9 h 19"/>
              </a:gdLst>
              <a:ahLst/>
              <a:cxnLst>
                <a:cxn ang="0">
                  <a:pos x="T0" y="T1"/>
                </a:cxn>
                <a:cxn ang="0">
                  <a:pos x="T2" y="T3"/>
                </a:cxn>
                <a:cxn ang="0">
                  <a:pos x="T4" y="T5"/>
                </a:cxn>
                <a:cxn ang="0">
                  <a:pos x="T6" y="T7"/>
                </a:cxn>
                <a:cxn ang="0">
                  <a:pos x="T8" y="T9"/>
                </a:cxn>
                <a:cxn ang="0">
                  <a:pos x="T10" y="T11"/>
                </a:cxn>
                <a:cxn ang="0">
                  <a:pos x="T12" y="T13"/>
                </a:cxn>
              </a:cxnLst>
              <a:rect l="0" t="0" r="r" b="b"/>
              <a:pathLst>
                <a:path w="6" h="19">
                  <a:moveTo>
                    <a:pt x="4" y="9"/>
                  </a:moveTo>
                  <a:cubicBezTo>
                    <a:pt x="4" y="13"/>
                    <a:pt x="6" y="18"/>
                    <a:pt x="5" y="19"/>
                  </a:cubicBezTo>
                  <a:cubicBezTo>
                    <a:pt x="5" y="19"/>
                    <a:pt x="5" y="19"/>
                    <a:pt x="5" y="19"/>
                  </a:cubicBezTo>
                  <a:cubicBezTo>
                    <a:pt x="3" y="18"/>
                    <a:pt x="0" y="3"/>
                    <a:pt x="1" y="1"/>
                  </a:cubicBezTo>
                  <a:cubicBezTo>
                    <a:pt x="1" y="0"/>
                    <a:pt x="1" y="0"/>
                    <a:pt x="1" y="0"/>
                  </a:cubicBezTo>
                  <a:cubicBezTo>
                    <a:pt x="1" y="0"/>
                    <a:pt x="1" y="0"/>
                    <a:pt x="1" y="0"/>
                  </a:cubicBezTo>
                  <a:cubicBezTo>
                    <a:pt x="2" y="2"/>
                    <a:pt x="3" y="8"/>
                    <a:pt x="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0" name="Freeform 909">
              <a:extLst>
                <a:ext uri="{FF2B5EF4-FFF2-40B4-BE49-F238E27FC236}">
                  <a16:creationId xmlns:a16="http://schemas.microsoft.com/office/drawing/2014/main" id="{B0E50694-52A9-4392-BBEC-3365994572D7}"/>
                </a:ext>
              </a:extLst>
            </p:cNvPr>
            <p:cNvSpPr>
              <a:spLocks/>
            </p:cNvSpPr>
            <p:nvPr/>
          </p:nvSpPr>
          <p:spPr bwMode="auto">
            <a:xfrm>
              <a:off x="8342313" y="2863850"/>
              <a:ext cx="20638" cy="44450"/>
            </a:xfrm>
            <a:custGeom>
              <a:avLst/>
              <a:gdLst>
                <a:gd name="T0" fmla="*/ 5 w 9"/>
                <a:gd name="T1" fmla="*/ 9 h 19"/>
                <a:gd name="T2" fmla="*/ 8 w 9"/>
                <a:gd name="T3" fmla="*/ 18 h 19"/>
                <a:gd name="T4" fmla="*/ 0 w 9"/>
                <a:gd name="T5" fmla="*/ 1 h 19"/>
                <a:gd name="T6" fmla="*/ 5 w 9"/>
                <a:gd name="T7" fmla="*/ 9 h 19"/>
              </a:gdLst>
              <a:ahLst/>
              <a:cxnLst>
                <a:cxn ang="0">
                  <a:pos x="T0" y="T1"/>
                </a:cxn>
                <a:cxn ang="0">
                  <a:pos x="T2" y="T3"/>
                </a:cxn>
                <a:cxn ang="0">
                  <a:pos x="T4" y="T5"/>
                </a:cxn>
                <a:cxn ang="0">
                  <a:pos x="T6" y="T7"/>
                </a:cxn>
              </a:cxnLst>
              <a:rect l="0" t="0" r="r" b="b"/>
              <a:pathLst>
                <a:path w="9" h="19">
                  <a:moveTo>
                    <a:pt x="5" y="9"/>
                  </a:moveTo>
                  <a:cubicBezTo>
                    <a:pt x="8" y="14"/>
                    <a:pt x="9" y="19"/>
                    <a:pt x="8" y="18"/>
                  </a:cubicBezTo>
                  <a:cubicBezTo>
                    <a:pt x="6" y="18"/>
                    <a:pt x="0" y="4"/>
                    <a:pt x="0" y="1"/>
                  </a:cubicBezTo>
                  <a:cubicBezTo>
                    <a:pt x="1" y="0"/>
                    <a:pt x="3" y="5"/>
                    <a:pt x="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1" name="Freeform 910">
              <a:extLst>
                <a:ext uri="{FF2B5EF4-FFF2-40B4-BE49-F238E27FC236}">
                  <a16:creationId xmlns:a16="http://schemas.microsoft.com/office/drawing/2014/main" id="{4C281E22-EDEB-4BB0-9645-B5FA438F06EC}"/>
                </a:ext>
              </a:extLst>
            </p:cNvPr>
            <p:cNvSpPr>
              <a:spLocks/>
            </p:cNvSpPr>
            <p:nvPr/>
          </p:nvSpPr>
          <p:spPr bwMode="auto">
            <a:xfrm>
              <a:off x="8378825" y="2944813"/>
              <a:ext cx="17463" cy="42863"/>
            </a:xfrm>
            <a:custGeom>
              <a:avLst/>
              <a:gdLst>
                <a:gd name="T0" fmla="*/ 4 w 8"/>
                <a:gd name="T1" fmla="*/ 9 h 19"/>
                <a:gd name="T2" fmla="*/ 7 w 8"/>
                <a:gd name="T3" fmla="*/ 19 h 19"/>
                <a:gd name="T4" fmla="*/ 0 w 8"/>
                <a:gd name="T5" fmla="*/ 1 h 19"/>
                <a:gd name="T6" fmla="*/ 4 w 8"/>
                <a:gd name="T7" fmla="*/ 9 h 19"/>
              </a:gdLst>
              <a:ahLst/>
              <a:cxnLst>
                <a:cxn ang="0">
                  <a:pos x="T0" y="T1"/>
                </a:cxn>
                <a:cxn ang="0">
                  <a:pos x="T2" y="T3"/>
                </a:cxn>
                <a:cxn ang="0">
                  <a:pos x="T4" y="T5"/>
                </a:cxn>
                <a:cxn ang="0">
                  <a:pos x="T6" y="T7"/>
                </a:cxn>
              </a:cxnLst>
              <a:rect l="0" t="0" r="r" b="b"/>
              <a:pathLst>
                <a:path w="8" h="19">
                  <a:moveTo>
                    <a:pt x="4" y="9"/>
                  </a:moveTo>
                  <a:cubicBezTo>
                    <a:pt x="7" y="14"/>
                    <a:pt x="8" y="19"/>
                    <a:pt x="7" y="19"/>
                  </a:cubicBezTo>
                  <a:cubicBezTo>
                    <a:pt x="5" y="18"/>
                    <a:pt x="0" y="4"/>
                    <a:pt x="0" y="1"/>
                  </a:cubicBezTo>
                  <a:cubicBezTo>
                    <a:pt x="1" y="0"/>
                    <a:pt x="3" y="5"/>
                    <a:pt x="4"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2" name="Freeform 911">
              <a:extLst>
                <a:ext uri="{FF2B5EF4-FFF2-40B4-BE49-F238E27FC236}">
                  <a16:creationId xmlns:a16="http://schemas.microsoft.com/office/drawing/2014/main" id="{1094BF0B-9F62-4B24-8799-3E3A234CE07A}"/>
                </a:ext>
              </a:extLst>
            </p:cNvPr>
            <p:cNvSpPr>
              <a:spLocks/>
            </p:cNvSpPr>
            <p:nvPr/>
          </p:nvSpPr>
          <p:spPr bwMode="auto">
            <a:xfrm>
              <a:off x="8396288" y="2974975"/>
              <a:ext cx="14288" cy="41275"/>
            </a:xfrm>
            <a:custGeom>
              <a:avLst/>
              <a:gdLst>
                <a:gd name="T0" fmla="*/ 3 w 6"/>
                <a:gd name="T1" fmla="*/ 8 h 18"/>
                <a:gd name="T2" fmla="*/ 6 w 6"/>
                <a:gd name="T3" fmla="*/ 18 h 18"/>
                <a:gd name="T4" fmla="*/ 6 w 6"/>
                <a:gd name="T5" fmla="*/ 18 h 18"/>
                <a:gd name="T6" fmla="*/ 0 w 6"/>
                <a:gd name="T7" fmla="*/ 0 h 18"/>
                <a:gd name="T8" fmla="*/ 0 w 6"/>
                <a:gd name="T9" fmla="*/ 0 h 18"/>
                <a:gd name="T10" fmla="*/ 0 w 6"/>
                <a:gd name="T11" fmla="*/ 0 h 18"/>
                <a:gd name="T12" fmla="*/ 3 w 6"/>
                <a:gd name="T13" fmla="*/ 8 h 18"/>
              </a:gdLst>
              <a:ahLst/>
              <a:cxnLst>
                <a:cxn ang="0">
                  <a:pos x="T0" y="T1"/>
                </a:cxn>
                <a:cxn ang="0">
                  <a:pos x="T2" y="T3"/>
                </a:cxn>
                <a:cxn ang="0">
                  <a:pos x="T4" y="T5"/>
                </a:cxn>
                <a:cxn ang="0">
                  <a:pos x="T6" y="T7"/>
                </a:cxn>
                <a:cxn ang="0">
                  <a:pos x="T8" y="T9"/>
                </a:cxn>
                <a:cxn ang="0">
                  <a:pos x="T10" y="T11"/>
                </a:cxn>
                <a:cxn ang="0">
                  <a:pos x="T12" y="T13"/>
                </a:cxn>
              </a:cxnLst>
              <a:rect l="0" t="0" r="r" b="b"/>
              <a:pathLst>
                <a:path w="6" h="18">
                  <a:moveTo>
                    <a:pt x="3" y="8"/>
                  </a:moveTo>
                  <a:cubicBezTo>
                    <a:pt x="5" y="12"/>
                    <a:pt x="6" y="17"/>
                    <a:pt x="6" y="18"/>
                  </a:cubicBezTo>
                  <a:cubicBezTo>
                    <a:pt x="6" y="18"/>
                    <a:pt x="6" y="18"/>
                    <a:pt x="6" y="18"/>
                  </a:cubicBezTo>
                  <a:cubicBezTo>
                    <a:pt x="5" y="17"/>
                    <a:pt x="0" y="3"/>
                    <a:pt x="0" y="0"/>
                  </a:cubicBezTo>
                  <a:cubicBezTo>
                    <a:pt x="0" y="0"/>
                    <a:pt x="0" y="0"/>
                    <a:pt x="0" y="0"/>
                  </a:cubicBezTo>
                  <a:cubicBezTo>
                    <a:pt x="0" y="0"/>
                    <a:pt x="0" y="0"/>
                    <a:pt x="0" y="0"/>
                  </a:cubicBezTo>
                  <a:cubicBezTo>
                    <a:pt x="1" y="1"/>
                    <a:pt x="3" y="7"/>
                    <a:pt x="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3" name="Freeform 912">
              <a:extLst>
                <a:ext uri="{FF2B5EF4-FFF2-40B4-BE49-F238E27FC236}">
                  <a16:creationId xmlns:a16="http://schemas.microsoft.com/office/drawing/2014/main" id="{BA27ED22-3161-442F-94A6-BED82516F7E5}"/>
                </a:ext>
              </a:extLst>
            </p:cNvPr>
            <p:cNvSpPr>
              <a:spLocks/>
            </p:cNvSpPr>
            <p:nvPr/>
          </p:nvSpPr>
          <p:spPr bwMode="auto">
            <a:xfrm>
              <a:off x="8424863" y="3057525"/>
              <a:ext cx="11113" cy="44450"/>
            </a:xfrm>
            <a:custGeom>
              <a:avLst/>
              <a:gdLst>
                <a:gd name="T0" fmla="*/ 3 w 5"/>
                <a:gd name="T1" fmla="*/ 9 h 19"/>
                <a:gd name="T2" fmla="*/ 5 w 5"/>
                <a:gd name="T3" fmla="*/ 19 h 19"/>
                <a:gd name="T4" fmla="*/ 5 w 5"/>
                <a:gd name="T5" fmla="*/ 19 h 19"/>
                <a:gd name="T6" fmla="*/ 0 w 5"/>
                <a:gd name="T7" fmla="*/ 0 h 19"/>
                <a:gd name="T8" fmla="*/ 0 w 5"/>
                <a:gd name="T9" fmla="*/ 0 h 19"/>
                <a:gd name="T10" fmla="*/ 0 w 5"/>
                <a:gd name="T11" fmla="*/ 0 h 19"/>
                <a:gd name="T12" fmla="*/ 3 w 5"/>
                <a:gd name="T13" fmla="*/ 9 h 19"/>
              </a:gdLst>
              <a:ahLst/>
              <a:cxnLst>
                <a:cxn ang="0">
                  <a:pos x="T0" y="T1"/>
                </a:cxn>
                <a:cxn ang="0">
                  <a:pos x="T2" y="T3"/>
                </a:cxn>
                <a:cxn ang="0">
                  <a:pos x="T4" y="T5"/>
                </a:cxn>
                <a:cxn ang="0">
                  <a:pos x="T6" y="T7"/>
                </a:cxn>
                <a:cxn ang="0">
                  <a:pos x="T8" y="T9"/>
                </a:cxn>
                <a:cxn ang="0">
                  <a:pos x="T10" y="T11"/>
                </a:cxn>
                <a:cxn ang="0">
                  <a:pos x="T12" y="T13"/>
                </a:cxn>
              </a:cxnLst>
              <a:rect l="0" t="0" r="r" b="b"/>
              <a:pathLst>
                <a:path w="5" h="19">
                  <a:moveTo>
                    <a:pt x="3" y="9"/>
                  </a:moveTo>
                  <a:cubicBezTo>
                    <a:pt x="4" y="12"/>
                    <a:pt x="5" y="18"/>
                    <a:pt x="5" y="19"/>
                  </a:cubicBezTo>
                  <a:cubicBezTo>
                    <a:pt x="5" y="19"/>
                    <a:pt x="5" y="19"/>
                    <a:pt x="5" y="19"/>
                  </a:cubicBezTo>
                  <a:cubicBezTo>
                    <a:pt x="4" y="17"/>
                    <a:pt x="0" y="3"/>
                    <a:pt x="0" y="0"/>
                  </a:cubicBezTo>
                  <a:cubicBezTo>
                    <a:pt x="0" y="0"/>
                    <a:pt x="0" y="0"/>
                    <a:pt x="0" y="0"/>
                  </a:cubicBezTo>
                  <a:cubicBezTo>
                    <a:pt x="0" y="0"/>
                    <a:pt x="0" y="0"/>
                    <a:pt x="0" y="0"/>
                  </a:cubicBezTo>
                  <a:cubicBezTo>
                    <a:pt x="1" y="2"/>
                    <a:pt x="3" y="8"/>
                    <a:pt x="3"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4" name="Freeform 913">
              <a:extLst>
                <a:ext uri="{FF2B5EF4-FFF2-40B4-BE49-F238E27FC236}">
                  <a16:creationId xmlns:a16="http://schemas.microsoft.com/office/drawing/2014/main" id="{B1B8DE99-5ED1-4804-87E2-175C918F97AD}"/>
                </a:ext>
              </a:extLst>
            </p:cNvPr>
            <p:cNvSpPr>
              <a:spLocks/>
            </p:cNvSpPr>
            <p:nvPr/>
          </p:nvSpPr>
          <p:spPr bwMode="auto">
            <a:xfrm>
              <a:off x="8323263" y="2816225"/>
              <a:ext cx="20638" cy="38100"/>
            </a:xfrm>
            <a:custGeom>
              <a:avLst/>
              <a:gdLst>
                <a:gd name="T0" fmla="*/ 5 w 9"/>
                <a:gd name="T1" fmla="*/ 8 h 17"/>
                <a:gd name="T2" fmla="*/ 9 w 9"/>
                <a:gd name="T3" fmla="*/ 17 h 17"/>
                <a:gd name="T4" fmla="*/ 0 w 9"/>
                <a:gd name="T5" fmla="*/ 1 h 17"/>
                <a:gd name="T6" fmla="*/ 0 w 9"/>
                <a:gd name="T7" fmla="*/ 0 h 17"/>
                <a:gd name="T8" fmla="*/ 5 w 9"/>
                <a:gd name="T9" fmla="*/ 8 h 17"/>
              </a:gdLst>
              <a:ahLst/>
              <a:cxnLst>
                <a:cxn ang="0">
                  <a:pos x="T0" y="T1"/>
                </a:cxn>
                <a:cxn ang="0">
                  <a:pos x="T2" y="T3"/>
                </a:cxn>
                <a:cxn ang="0">
                  <a:pos x="T4" y="T5"/>
                </a:cxn>
                <a:cxn ang="0">
                  <a:pos x="T6" y="T7"/>
                </a:cxn>
                <a:cxn ang="0">
                  <a:pos x="T8" y="T9"/>
                </a:cxn>
              </a:cxnLst>
              <a:rect l="0" t="0" r="r" b="b"/>
              <a:pathLst>
                <a:path w="9" h="17">
                  <a:moveTo>
                    <a:pt x="5" y="8"/>
                  </a:moveTo>
                  <a:cubicBezTo>
                    <a:pt x="6" y="11"/>
                    <a:pt x="9" y="16"/>
                    <a:pt x="9" y="17"/>
                  </a:cubicBezTo>
                  <a:cubicBezTo>
                    <a:pt x="7" y="17"/>
                    <a:pt x="0" y="3"/>
                    <a:pt x="0" y="1"/>
                  </a:cubicBezTo>
                  <a:cubicBezTo>
                    <a:pt x="0" y="0"/>
                    <a:pt x="0" y="0"/>
                    <a:pt x="0" y="0"/>
                  </a:cubicBezTo>
                  <a:cubicBezTo>
                    <a:pt x="1" y="0"/>
                    <a:pt x="4" y="7"/>
                    <a:pt x="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5" name="Freeform 914">
              <a:extLst>
                <a:ext uri="{FF2B5EF4-FFF2-40B4-BE49-F238E27FC236}">
                  <a16:creationId xmlns:a16="http://schemas.microsoft.com/office/drawing/2014/main" id="{B696F8CE-7C40-4FB2-9158-05E761BEC8AB}"/>
                </a:ext>
              </a:extLst>
            </p:cNvPr>
            <p:cNvSpPr>
              <a:spLocks/>
            </p:cNvSpPr>
            <p:nvPr/>
          </p:nvSpPr>
          <p:spPr bwMode="auto">
            <a:xfrm>
              <a:off x="8362950" y="2894013"/>
              <a:ext cx="17463" cy="41275"/>
            </a:xfrm>
            <a:custGeom>
              <a:avLst/>
              <a:gdLst>
                <a:gd name="T0" fmla="*/ 4 w 8"/>
                <a:gd name="T1" fmla="*/ 8 h 18"/>
                <a:gd name="T2" fmla="*/ 8 w 8"/>
                <a:gd name="T3" fmla="*/ 18 h 18"/>
                <a:gd name="T4" fmla="*/ 0 w 8"/>
                <a:gd name="T5" fmla="*/ 0 h 18"/>
                <a:gd name="T6" fmla="*/ 0 w 8"/>
                <a:gd name="T7" fmla="*/ 0 h 18"/>
                <a:gd name="T8" fmla="*/ 4 w 8"/>
                <a:gd name="T9" fmla="*/ 8 h 18"/>
              </a:gdLst>
              <a:ahLst/>
              <a:cxnLst>
                <a:cxn ang="0">
                  <a:pos x="T0" y="T1"/>
                </a:cxn>
                <a:cxn ang="0">
                  <a:pos x="T2" y="T3"/>
                </a:cxn>
                <a:cxn ang="0">
                  <a:pos x="T4" y="T5"/>
                </a:cxn>
                <a:cxn ang="0">
                  <a:pos x="T6" y="T7"/>
                </a:cxn>
                <a:cxn ang="0">
                  <a:pos x="T8" y="T9"/>
                </a:cxn>
              </a:cxnLst>
              <a:rect l="0" t="0" r="r" b="b"/>
              <a:pathLst>
                <a:path w="8" h="18">
                  <a:moveTo>
                    <a:pt x="4" y="8"/>
                  </a:moveTo>
                  <a:cubicBezTo>
                    <a:pt x="6" y="11"/>
                    <a:pt x="8" y="17"/>
                    <a:pt x="8" y="18"/>
                  </a:cubicBezTo>
                  <a:cubicBezTo>
                    <a:pt x="7" y="18"/>
                    <a:pt x="0" y="3"/>
                    <a:pt x="0" y="0"/>
                  </a:cubicBezTo>
                  <a:cubicBezTo>
                    <a:pt x="0" y="0"/>
                    <a:pt x="0" y="0"/>
                    <a:pt x="0" y="0"/>
                  </a:cubicBezTo>
                  <a:cubicBezTo>
                    <a:pt x="1" y="0"/>
                    <a:pt x="4" y="7"/>
                    <a:pt x="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6" name="Freeform 915">
              <a:extLst>
                <a:ext uri="{FF2B5EF4-FFF2-40B4-BE49-F238E27FC236}">
                  <a16:creationId xmlns:a16="http://schemas.microsoft.com/office/drawing/2014/main" id="{BFC431C4-D91A-4C7D-A882-8B9F5F16B0D2}"/>
                </a:ext>
              </a:extLst>
            </p:cNvPr>
            <p:cNvSpPr>
              <a:spLocks/>
            </p:cNvSpPr>
            <p:nvPr/>
          </p:nvSpPr>
          <p:spPr bwMode="auto">
            <a:xfrm>
              <a:off x="8408988" y="3001963"/>
              <a:ext cx="12700" cy="41275"/>
            </a:xfrm>
            <a:custGeom>
              <a:avLst/>
              <a:gdLst>
                <a:gd name="T0" fmla="*/ 6 w 6"/>
                <a:gd name="T1" fmla="*/ 18 h 18"/>
                <a:gd name="T2" fmla="*/ 6 w 6"/>
                <a:gd name="T3" fmla="*/ 18 h 18"/>
                <a:gd name="T4" fmla="*/ 0 w 6"/>
                <a:gd name="T5" fmla="*/ 0 h 18"/>
                <a:gd name="T6" fmla="*/ 0 w 6"/>
                <a:gd name="T7" fmla="*/ 0 h 18"/>
                <a:gd name="T8" fmla="*/ 0 w 6"/>
                <a:gd name="T9" fmla="*/ 1 h 18"/>
                <a:gd name="T10" fmla="*/ 6 w 6"/>
                <a:gd name="T11" fmla="*/ 18 h 18"/>
              </a:gdLst>
              <a:ahLst/>
              <a:cxnLst>
                <a:cxn ang="0">
                  <a:pos x="T0" y="T1"/>
                </a:cxn>
                <a:cxn ang="0">
                  <a:pos x="T2" y="T3"/>
                </a:cxn>
                <a:cxn ang="0">
                  <a:pos x="T4" y="T5"/>
                </a:cxn>
                <a:cxn ang="0">
                  <a:pos x="T6" y="T7"/>
                </a:cxn>
                <a:cxn ang="0">
                  <a:pos x="T8" y="T9"/>
                </a:cxn>
                <a:cxn ang="0">
                  <a:pos x="T10" y="T11"/>
                </a:cxn>
              </a:cxnLst>
              <a:rect l="0" t="0" r="r" b="b"/>
              <a:pathLst>
                <a:path w="6" h="18">
                  <a:moveTo>
                    <a:pt x="6" y="18"/>
                  </a:moveTo>
                  <a:cubicBezTo>
                    <a:pt x="6" y="18"/>
                    <a:pt x="6" y="18"/>
                    <a:pt x="6" y="18"/>
                  </a:cubicBezTo>
                  <a:cubicBezTo>
                    <a:pt x="6" y="17"/>
                    <a:pt x="1" y="2"/>
                    <a:pt x="0" y="0"/>
                  </a:cubicBezTo>
                  <a:cubicBezTo>
                    <a:pt x="0" y="0"/>
                    <a:pt x="0" y="0"/>
                    <a:pt x="0" y="0"/>
                  </a:cubicBezTo>
                  <a:cubicBezTo>
                    <a:pt x="0" y="0"/>
                    <a:pt x="0" y="0"/>
                    <a:pt x="0" y="1"/>
                  </a:cubicBezTo>
                  <a:cubicBezTo>
                    <a:pt x="6" y="18"/>
                    <a:pt x="6" y="18"/>
                    <a:pt x="6"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7" name="Freeform 916">
              <a:extLst>
                <a:ext uri="{FF2B5EF4-FFF2-40B4-BE49-F238E27FC236}">
                  <a16:creationId xmlns:a16="http://schemas.microsoft.com/office/drawing/2014/main" id="{3FF9CEA2-14FA-43F4-89EB-353476F9A694}"/>
                </a:ext>
              </a:extLst>
            </p:cNvPr>
            <p:cNvSpPr>
              <a:spLocks/>
            </p:cNvSpPr>
            <p:nvPr/>
          </p:nvSpPr>
          <p:spPr bwMode="auto">
            <a:xfrm>
              <a:off x="8435975" y="3089275"/>
              <a:ext cx="6350" cy="36513"/>
            </a:xfrm>
            <a:custGeom>
              <a:avLst/>
              <a:gdLst>
                <a:gd name="T0" fmla="*/ 3 w 3"/>
                <a:gd name="T1" fmla="*/ 16 h 16"/>
                <a:gd name="T2" fmla="*/ 0 w 3"/>
                <a:gd name="T3" fmla="*/ 0 h 16"/>
                <a:gd name="T4" fmla="*/ 3 w 3"/>
                <a:gd name="T5" fmla="*/ 16 h 16"/>
              </a:gdLst>
              <a:ahLst/>
              <a:cxnLst>
                <a:cxn ang="0">
                  <a:pos x="T0" y="T1"/>
                </a:cxn>
                <a:cxn ang="0">
                  <a:pos x="T2" y="T3"/>
                </a:cxn>
                <a:cxn ang="0">
                  <a:pos x="T4" y="T5"/>
                </a:cxn>
              </a:cxnLst>
              <a:rect l="0" t="0" r="r" b="b"/>
              <a:pathLst>
                <a:path w="3" h="16">
                  <a:moveTo>
                    <a:pt x="3" y="16"/>
                  </a:moveTo>
                  <a:cubicBezTo>
                    <a:pt x="3" y="12"/>
                    <a:pt x="1" y="4"/>
                    <a:pt x="0" y="0"/>
                  </a:cubicBezTo>
                  <a:cubicBezTo>
                    <a:pt x="3" y="16"/>
                    <a:pt x="3" y="16"/>
                    <a:pt x="3" y="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8" name="Freeform 917">
              <a:extLst>
                <a:ext uri="{FF2B5EF4-FFF2-40B4-BE49-F238E27FC236}">
                  <a16:creationId xmlns:a16="http://schemas.microsoft.com/office/drawing/2014/main" id="{8B33B416-0E48-49C5-99EF-8EDCA5B5A8DA}"/>
                </a:ext>
              </a:extLst>
            </p:cNvPr>
            <p:cNvSpPr>
              <a:spLocks/>
            </p:cNvSpPr>
            <p:nvPr/>
          </p:nvSpPr>
          <p:spPr bwMode="auto">
            <a:xfrm>
              <a:off x="8342313" y="2841625"/>
              <a:ext cx="17463" cy="38100"/>
            </a:xfrm>
            <a:custGeom>
              <a:avLst/>
              <a:gdLst>
                <a:gd name="T0" fmla="*/ 4 w 8"/>
                <a:gd name="T1" fmla="*/ 8 h 17"/>
                <a:gd name="T2" fmla="*/ 8 w 8"/>
                <a:gd name="T3" fmla="*/ 17 h 17"/>
                <a:gd name="T4" fmla="*/ 0 w 8"/>
                <a:gd name="T5" fmla="*/ 1 h 17"/>
                <a:gd name="T6" fmla="*/ 0 w 8"/>
                <a:gd name="T7" fmla="*/ 0 h 17"/>
                <a:gd name="T8" fmla="*/ 4 w 8"/>
                <a:gd name="T9" fmla="*/ 8 h 17"/>
              </a:gdLst>
              <a:ahLst/>
              <a:cxnLst>
                <a:cxn ang="0">
                  <a:pos x="T0" y="T1"/>
                </a:cxn>
                <a:cxn ang="0">
                  <a:pos x="T2" y="T3"/>
                </a:cxn>
                <a:cxn ang="0">
                  <a:pos x="T4" y="T5"/>
                </a:cxn>
                <a:cxn ang="0">
                  <a:pos x="T6" y="T7"/>
                </a:cxn>
                <a:cxn ang="0">
                  <a:pos x="T8" y="T9"/>
                </a:cxn>
              </a:cxnLst>
              <a:rect l="0" t="0" r="r" b="b"/>
              <a:pathLst>
                <a:path w="8" h="17">
                  <a:moveTo>
                    <a:pt x="4" y="8"/>
                  </a:moveTo>
                  <a:cubicBezTo>
                    <a:pt x="5" y="11"/>
                    <a:pt x="8" y="16"/>
                    <a:pt x="8" y="17"/>
                  </a:cubicBezTo>
                  <a:cubicBezTo>
                    <a:pt x="7" y="17"/>
                    <a:pt x="0" y="2"/>
                    <a:pt x="0" y="1"/>
                  </a:cubicBezTo>
                  <a:cubicBezTo>
                    <a:pt x="0" y="0"/>
                    <a:pt x="0" y="0"/>
                    <a:pt x="0" y="0"/>
                  </a:cubicBezTo>
                  <a:cubicBezTo>
                    <a:pt x="0" y="1"/>
                    <a:pt x="3" y="6"/>
                    <a:pt x="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9" name="Freeform 918">
              <a:extLst>
                <a:ext uri="{FF2B5EF4-FFF2-40B4-BE49-F238E27FC236}">
                  <a16:creationId xmlns:a16="http://schemas.microsoft.com/office/drawing/2014/main" id="{B5A32CF3-6D6F-49AD-B516-A6493A1C2AB2}"/>
                </a:ext>
              </a:extLst>
            </p:cNvPr>
            <p:cNvSpPr>
              <a:spLocks/>
            </p:cNvSpPr>
            <p:nvPr/>
          </p:nvSpPr>
          <p:spPr bwMode="auto">
            <a:xfrm>
              <a:off x="8378825" y="2921000"/>
              <a:ext cx="15875" cy="39688"/>
            </a:xfrm>
            <a:custGeom>
              <a:avLst/>
              <a:gdLst>
                <a:gd name="T0" fmla="*/ 3 w 7"/>
                <a:gd name="T1" fmla="*/ 8 h 17"/>
                <a:gd name="T2" fmla="*/ 7 w 7"/>
                <a:gd name="T3" fmla="*/ 17 h 17"/>
                <a:gd name="T4" fmla="*/ 0 w 7"/>
                <a:gd name="T5" fmla="*/ 0 h 17"/>
                <a:gd name="T6" fmla="*/ 0 w 7"/>
                <a:gd name="T7" fmla="*/ 0 h 17"/>
                <a:gd name="T8" fmla="*/ 3 w 7"/>
                <a:gd name="T9" fmla="*/ 8 h 17"/>
              </a:gdLst>
              <a:ahLst/>
              <a:cxnLst>
                <a:cxn ang="0">
                  <a:pos x="T0" y="T1"/>
                </a:cxn>
                <a:cxn ang="0">
                  <a:pos x="T2" y="T3"/>
                </a:cxn>
                <a:cxn ang="0">
                  <a:pos x="T4" y="T5"/>
                </a:cxn>
                <a:cxn ang="0">
                  <a:pos x="T6" y="T7"/>
                </a:cxn>
                <a:cxn ang="0">
                  <a:pos x="T8" y="T9"/>
                </a:cxn>
              </a:cxnLst>
              <a:rect l="0" t="0" r="r" b="b"/>
              <a:pathLst>
                <a:path w="7" h="17">
                  <a:moveTo>
                    <a:pt x="3" y="8"/>
                  </a:moveTo>
                  <a:cubicBezTo>
                    <a:pt x="5" y="12"/>
                    <a:pt x="6" y="16"/>
                    <a:pt x="7" y="17"/>
                  </a:cubicBezTo>
                  <a:cubicBezTo>
                    <a:pt x="6" y="16"/>
                    <a:pt x="0" y="1"/>
                    <a:pt x="0" y="0"/>
                  </a:cubicBezTo>
                  <a:cubicBezTo>
                    <a:pt x="0" y="0"/>
                    <a:pt x="0" y="0"/>
                    <a:pt x="0" y="0"/>
                  </a:cubicBezTo>
                  <a:cubicBezTo>
                    <a:pt x="0" y="0"/>
                    <a:pt x="2" y="5"/>
                    <a:pt x="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0" name="Freeform 919">
              <a:extLst>
                <a:ext uri="{FF2B5EF4-FFF2-40B4-BE49-F238E27FC236}">
                  <a16:creationId xmlns:a16="http://schemas.microsoft.com/office/drawing/2014/main" id="{DAB68D55-A4A8-4FC0-8CE3-121E36BBD0C5}"/>
                </a:ext>
              </a:extLst>
            </p:cNvPr>
            <p:cNvSpPr>
              <a:spLocks/>
            </p:cNvSpPr>
            <p:nvPr/>
          </p:nvSpPr>
          <p:spPr bwMode="auto">
            <a:xfrm>
              <a:off x="8235950" y="2738438"/>
              <a:ext cx="30163" cy="41275"/>
            </a:xfrm>
            <a:custGeom>
              <a:avLst/>
              <a:gdLst>
                <a:gd name="T0" fmla="*/ 8 w 13"/>
                <a:gd name="T1" fmla="*/ 8 h 18"/>
                <a:gd name="T2" fmla="*/ 11 w 13"/>
                <a:gd name="T3" fmla="*/ 17 h 18"/>
                <a:gd name="T4" fmla="*/ 1 w 13"/>
                <a:gd name="T5" fmla="*/ 1 h 18"/>
                <a:gd name="T6" fmla="*/ 8 w 13"/>
                <a:gd name="T7" fmla="*/ 8 h 18"/>
              </a:gdLst>
              <a:ahLst/>
              <a:cxnLst>
                <a:cxn ang="0">
                  <a:pos x="T0" y="T1"/>
                </a:cxn>
                <a:cxn ang="0">
                  <a:pos x="T2" y="T3"/>
                </a:cxn>
                <a:cxn ang="0">
                  <a:pos x="T4" y="T5"/>
                </a:cxn>
                <a:cxn ang="0">
                  <a:pos x="T6" y="T7"/>
                </a:cxn>
              </a:cxnLst>
              <a:rect l="0" t="0" r="r" b="b"/>
              <a:pathLst>
                <a:path w="13" h="18">
                  <a:moveTo>
                    <a:pt x="8" y="8"/>
                  </a:moveTo>
                  <a:cubicBezTo>
                    <a:pt x="12" y="13"/>
                    <a:pt x="13" y="18"/>
                    <a:pt x="11" y="17"/>
                  </a:cubicBezTo>
                  <a:cubicBezTo>
                    <a:pt x="8" y="16"/>
                    <a:pt x="0" y="4"/>
                    <a:pt x="1" y="1"/>
                  </a:cubicBezTo>
                  <a:cubicBezTo>
                    <a:pt x="3" y="0"/>
                    <a:pt x="6" y="5"/>
                    <a:pt x="8"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1" name="Freeform 920">
              <a:extLst>
                <a:ext uri="{FF2B5EF4-FFF2-40B4-BE49-F238E27FC236}">
                  <a16:creationId xmlns:a16="http://schemas.microsoft.com/office/drawing/2014/main" id="{EC9E244F-D088-4D2D-ADD1-7B11F31D2163}"/>
                </a:ext>
              </a:extLst>
            </p:cNvPr>
            <p:cNvSpPr>
              <a:spLocks/>
            </p:cNvSpPr>
            <p:nvPr/>
          </p:nvSpPr>
          <p:spPr bwMode="auto">
            <a:xfrm>
              <a:off x="8281988" y="2811463"/>
              <a:ext cx="26988" cy="41275"/>
            </a:xfrm>
            <a:custGeom>
              <a:avLst/>
              <a:gdLst>
                <a:gd name="T0" fmla="*/ 8 w 12"/>
                <a:gd name="T1" fmla="*/ 9 h 18"/>
                <a:gd name="T2" fmla="*/ 10 w 12"/>
                <a:gd name="T3" fmla="*/ 18 h 18"/>
                <a:gd name="T4" fmla="*/ 2 w 12"/>
                <a:gd name="T5" fmla="*/ 1 h 18"/>
                <a:gd name="T6" fmla="*/ 8 w 12"/>
                <a:gd name="T7" fmla="*/ 9 h 18"/>
              </a:gdLst>
              <a:ahLst/>
              <a:cxnLst>
                <a:cxn ang="0">
                  <a:pos x="T0" y="T1"/>
                </a:cxn>
                <a:cxn ang="0">
                  <a:pos x="T2" y="T3"/>
                </a:cxn>
                <a:cxn ang="0">
                  <a:pos x="T4" y="T5"/>
                </a:cxn>
                <a:cxn ang="0">
                  <a:pos x="T6" y="T7"/>
                </a:cxn>
              </a:cxnLst>
              <a:rect l="0" t="0" r="r" b="b"/>
              <a:pathLst>
                <a:path w="12" h="18">
                  <a:moveTo>
                    <a:pt x="8" y="9"/>
                  </a:moveTo>
                  <a:cubicBezTo>
                    <a:pt x="11" y="14"/>
                    <a:pt x="12" y="18"/>
                    <a:pt x="10" y="18"/>
                  </a:cubicBezTo>
                  <a:cubicBezTo>
                    <a:pt x="8" y="17"/>
                    <a:pt x="0" y="4"/>
                    <a:pt x="2" y="1"/>
                  </a:cubicBezTo>
                  <a:cubicBezTo>
                    <a:pt x="3" y="0"/>
                    <a:pt x="6" y="5"/>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2" name="Freeform 921">
              <a:extLst>
                <a:ext uri="{FF2B5EF4-FFF2-40B4-BE49-F238E27FC236}">
                  <a16:creationId xmlns:a16="http://schemas.microsoft.com/office/drawing/2014/main" id="{3E9336D2-7F13-47A2-8B86-435E96EE9002}"/>
                </a:ext>
              </a:extLst>
            </p:cNvPr>
            <p:cNvSpPr>
              <a:spLocks/>
            </p:cNvSpPr>
            <p:nvPr/>
          </p:nvSpPr>
          <p:spPr bwMode="auto">
            <a:xfrm>
              <a:off x="8131175" y="2600325"/>
              <a:ext cx="31750" cy="36513"/>
            </a:xfrm>
            <a:custGeom>
              <a:avLst/>
              <a:gdLst>
                <a:gd name="T0" fmla="*/ 9 w 14"/>
                <a:gd name="T1" fmla="*/ 7 h 16"/>
                <a:gd name="T2" fmla="*/ 13 w 14"/>
                <a:gd name="T3" fmla="*/ 15 h 16"/>
                <a:gd name="T4" fmla="*/ 1 w 14"/>
                <a:gd name="T5" fmla="*/ 1 h 16"/>
                <a:gd name="T6" fmla="*/ 9 w 14"/>
                <a:gd name="T7" fmla="*/ 7 h 16"/>
              </a:gdLst>
              <a:ahLst/>
              <a:cxnLst>
                <a:cxn ang="0">
                  <a:pos x="T0" y="T1"/>
                </a:cxn>
                <a:cxn ang="0">
                  <a:pos x="T2" y="T3"/>
                </a:cxn>
                <a:cxn ang="0">
                  <a:pos x="T4" y="T5"/>
                </a:cxn>
                <a:cxn ang="0">
                  <a:pos x="T6" y="T7"/>
                </a:cxn>
              </a:cxnLst>
              <a:rect l="0" t="0" r="r" b="b"/>
              <a:pathLst>
                <a:path w="14" h="16">
                  <a:moveTo>
                    <a:pt x="9" y="7"/>
                  </a:moveTo>
                  <a:cubicBezTo>
                    <a:pt x="13" y="12"/>
                    <a:pt x="14" y="15"/>
                    <a:pt x="13" y="15"/>
                  </a:cubicBezTo>
                  <a:cubicBezTo>
                    <a:pt x="11" y="16"/>
                    <a:pt x="0" y="4"/>
                    <a:pt x="1" y="1"/>
                  </a:cubicBezTo>
                  <a:cubicBezTo>
                    <a:pt x="2" y="0"/>
                    <a:pt x="6" y="4"/>
                    <a:pt x="9"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3" name="Freeform 922">
              <a:extLst>
                <a:ext uri="{FF2B5EF4-FFF2-40B4-BE49-F238E27FC236}">
                  <a16:creationId xmlns:a16="http://schemas.microsoft.com/office/drawing/2014/main" id="{F1BF69B5-8A63-4A40-B2EF-8CB0C57D4F95}"/>
                </a:ext>
              </a:extLst>
            </p:cNvPr>
            <p:cNvSpPr>
              <a:spLocks/>
            </p:cNvSpPr>
            <p:nvPr/>
          </p:nvSpPr>
          <p:spPr bwMode="auto">
            <a:xfrm>
              <a:off x="8185150" y="2667000"/>
              <a:ext cx="33338" cy="38100"/>
            </a:xfrm>
            <a:custGeom>
              <a:avLst/>
              <a:gdLst>
                <a:gd name="T0" fmla="*/ 9 w 14"/>
                <a:gd name="T1" fmla="*/ 8 h 17"/>
                <a:gd name="T2" fmla="*/ 12 w 14"/>
                <a:gd name="T3" fmla="*/ 16 h 17"/>
                <a:gd name="T4" fmla="*/ 1 w 14"/>
                <a:gd name="T5" fmla="*/ 1 h 17"/>
                <a:gd name="T6" fmla="*/ 9 w 14"/>
                <a:gd name="T7" fmla="*/ 8 h 17"/>
              </a:gdLst>
              <a:ahLst/>
              <a:cxnLst>
                <a:cxn ang="0">
                  <a:pos x="T0" y="T1"/>
                </a:cxn>
                <a:cxn ang="0">
                  <a:pos x="T2" y="T3"/>
                </a:cxn>
                <a:cxn ang="0">
                  <a:pos x="T4" y="T5"/>
                </a:cxn>
                <a:cxn ang="0">
                  <a:pos x="T6" y="T7"/>
                </a:cxn>
              </a:cxnLst>
              <a:rect l="0" t="0" r="r" b="b"/>
              <a:pathLst>
                <a:path w="14" h="17">
                  <a:moveTo>
                    <a:pt x="9" y="8"/>
                  </a:moveTo>
                  <a:cubicBezTo>
                    <a:pt x="12" y="13"/>
                    <a:pt x="14" y="17"/>
                    <a:pt x="12" y="16"/>
                  </a:cubicBezTo>
                  <a:cubicBezTo>
                    <a:pt x="9" y="16"/>
                    <a:pt x="0" y="4"/>
                    <a:pt x="1" y="1"/>
                  </a:cubicBezTo>
                  <a:cubicBezTo>
                    <a:pt x="2" y="0"/>
                    <a:pt x="6" y="5"/>
                    <a:pt x="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4" name="Freeform 923">
              <a:extLst>
                <a:ext uri="{FF2B5EF4-FFF2-40B4-BE49-F238E27FC236}">
                  <a16:creationId xmlns:a16="http://schemas.microsoft.com/office/drawing/2014/main" id="{54B85F82-5796-4B3D-966F-1B30495F8798}"/>
                </a:ext>
              </a:extLst>
            </p:cNvPr>
            <p:cNvSpPr>
              <a:spLocks/>
            </p:cNvSpPr>
            <p:nvPr/>
          </p:nvSpPr>
          <p:spPr bwMode="auto">
            <a:xfrm>
              <a:off x="8005763" y="2478088"/>
              <a:ext cx="38100" cy="30163"/>
            </a:xfrm>
            <a:custGeom>
              <a:avLst/>
              <a:gdLst>
                <a:gd name="T0" fmla="*/ 10 w 16"/>
                <a:gd name="T1" fmla="*/ 6 h 13"/>
                <a:gd name="T2" fmla="*/ 15 w 16"/>
                <a:gd name="T3" fmla="*/ 13 h 13"/>
                <a:gd name="T4" fmla="*/ 1 w 16"/>
                <a:gd name="T5" fmla="*/ 1 h 13"/>
                <a:gd name="T6" fmla="*/ 10 w 16"/>
                <a:gd name="T7" fmla="*/ 6 h 13"/>
              </a:gdLst>
              <a:ahLst/>
              <a:cxnLst>
                <a:cxn ang="0">
                  <a:pos x="T0" y="T1"/>
                </a:cxn>
                <a:cxn ang="0">
                  <a:pos x="T2" y="T3"/>
                </a:cxn>
                <a:cxn ang="0">
                  <a:pos x="T4" y="T5"/>
                </a:cxn>
                <a:cxn ang="0">
                  <a:pos x="T6" y="T7"/>
                </a:cxn>
              </a:cxnLst>
              <a:rect l="0" t="0" r="r" b="b"/>
              <a:pathLst>
                <a:path w="16" h="13">
                  <a:moveTo>
                    <a:pt x="10" y="6"/>
                  </a:moveTo>
                  <a:cubicBezTo>
                    <a:pt x="14" y="10"/>
                    <a:pt x="16" y="13"/>
                    <a:pt x="15" y="13"/>
                  </a:cubicBezTo>
                  <a:cubicBezTo>
                    <a:pt x="13" y="13"/>
                    <a:pt x="0" y="3"/>
                    <a:pt x="1" y="1"/>
                  </a:cubicBezTo>
                  <a:cubicBezTo>
                    <a:pt x="2" y="0"/>
                    <a:pt x="7" y="3"/>
                    <a:pt x="10"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5" name="Freeform 924">
              <a:extLst>
                <a:ext uri="{FF2B5EF4-FFF2-40B4-BE49-F238E27FC236}">
                  <a16:creationId xmlns:a16="http://schemas.microsoft.com/office/drawing/2014/main" id="{E62BB20B-98E7-47F6-8543-D558DBE98C21}"/>
                </a:ext>
              </a:extLst>
            </p:cNvPr>
            <p:cNvSpPr>
              <a:spLocks/>
            </p:cNvSpPr>
            <p:nvPr/>
          </p:nvSpPr>
          <p:spPr bwMode="auto">
            <a:xfrm>
              <a:off x="8070850" y="2536825"/>
              <a:ext cx="34925" cy="33338"/>
            </a:xfrm>
            <a:custGeom>
              <a:avLst/>
              <a:gdLst>
                <a:gd name="T0" fmla="*/ 9 w 15"/>
                <a:gd name="T1" fmla="*/ 6 h 14"/>
                <a:gd name="T2" fmla="*/ 14 w 15"/>
                <a:gd name="T3" fmla="*/ 14 h 14"/>
                <a:gd name="T4" fmla="*/ 1 w 15"/>
                <a:gd name="T5" fmla="*/ 0 h 14"/>
                <a:gd name="T6" fmla="*/ 9 w 15"/>
                <a:gd name="T7" fmla="*/ 6 h 14"/>
              </a:gdLst>
              <a:ahLst/>
              <a:cxnLst>
                <a:cxn ang="0">
                  <a:pos x="T0" y="T1"/>
                </a:cxn>
                <a:cxn ang="0">
                  <a:pos x="T2" y="T3"/>
                </a:cxn>
                <a:cxn ang="0">
                  <a:pos x="T4" y="T5"/>
                </a:cxn>
                <a:cxn ang="0">
                  <a:pos x="T6" y="T7"/>
                </a:cxn>
              </a:cxnLst>
              <a:rect l="0" t="0" r="r" b="b"/>
              <a:pathLst>
                <a:path w="15" h="14">
                  <a:moveTo>
                    <a:pt x="9" y="6"/>
                  </a:moveTo>
                  <a:cubicBezTo>
                    <a:pt x="13" y="11"/>
                    <a:pt x="15" y="14"/>
                    <a:pt x="14" y="14"/>
                  </a:cubicBezTo>
                  <a:cubicBezTo>
                    <a:pt x="12" y="14"/>
                    <a:pt x="0" y="3"/>
                    <a:pt x="1" y="0"/>
                  </a:cubicBezTo>
                  <a:cubicBezTo>
                    <a:pt x="2" y="0"/>
                    <a:pt x="7" y="4"/>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6" name="Freeform 925">
              <a:extLst>
                <a:ext uri="{FF2B5EF4-FFF2-40B4-BE49-F238E27FC236}">
                  <a16:creationId xmlns:a16="http://schemas.microsoft.com/office/drawing/2014/main" id="{0DCF9B94-0C9F-4ECD-AE10-B3B0C5386EE9}"/>
                </a:ext>
              </a:extLst>
            </p:cNvPr>
            <p:cNvSpPr>
              <a:spLocks/>
            </p:cNvSpPr>
            <p:nvPr/>
          </p:nvSpPr>
          <p:spPr bwMode="auto">
            <a:xfrm>
              <a:off x="8220075" y="2692400"/>
              <a:ext cx="30163" cy="38100"/>
            </a:xfrm>
            <a:custGeom>
              <a:avLst/>
              <a:gdLst>
                <a:gd name="T0" fmla="*/ 8 w 13"/>
                <a:gd name="T1" fmla="*/ 8 h 17"/>
                <a:gd name="T2" fmla="*/ 11 w 13"/>
                <a:gd name="T3" fmla="*/ 16 h 17"/>
                <a:gd name="T4" fmla="*/ 1 w 13"/>
                <a:gd name="T5" fmla="*/ 1 h 17"/>
                <a:gd name="T6" fmla="*/ 8 w 13"/>
                <a:gd name="T7" fmla="*/ 8 h 17"/>
              </a:gdLst>
              <a:ahLst/>
              <a:cxnLst>
                <a:cxn ang="0">
                  <a:pos x="T0" y="T1"/>
                </a:cxn>
                <a:cxn ang="0">
                  <a:pos x="T2" y="T3"/>
                </a:cxn>
                <a:cxn ang="0">
                  <a:pos x="T4" y="T5"/>
                </a:cxn>
                <a:cxn ang="0">
                  <a:pos x="T6" y="T7"/>
                </a:cxn>
              </a:cxnLst>
              <a:rect l="0" t="0" r="r" b="b"/>
              <a:pathLst>
                <a:path w="13" h="17">
                  <a:moveTo>
                    <a:pt x="8" y="8"/>
                  </a:moveTo>
                  <a:cubicBezTo>
                    <a:pt x="11" y="13"/>
                    <a:pt x="13" y="17"/>
                    <a:pt x="11" y="16"/>
                  </a:cubicBezTo>
                  <a:cubicBezTo>
                    <a:pt x="9" y="16"/>
                    <a:pt x="0" y="3"/>
                    <a:pt x="1" y="1"/>
                  </a:cubicBezTo>
                  <a:cubicBezTo>
                    <a:pt x="2" y="0"/>
                    <a:pt x="6" y="4"/>
                    <a:pt x="8"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7" name="Freeform 926">
              <a:extLst>
                <a:ext uri="{FF2B5EF4-FFF2-40B4-BE49-F238E27FC236}">
                  <a16:creationId xmlns:a16="http://schemas.microsoft.com/office/drawing/2014/main" id="{31DFE9E6-52F3-450B-81F6-AEF2F911DE47}"/>
                </a:ext>
              </a:extLst>
            </p:cNvPr>
            <p:cNvSpPr>
              <a:spLocks/>
            </p:cNvSpPr>
            <p:nvPr/>
          </p:nvSpPr>
          <p:spPr bwMode="auto">
            <a:xfrm>
              <a:off x="8267700" y="2762250"/>
              <a:ext cx="28575" cy="42863"/>
            </a:xfrm>
            <a:custGeom>
              <a:avLst/>
              <a:gdLst>
                <a:gd name="T0" fmla="*/ 8 w 12"/>
                <a:gd name="T1" fmla="*/ 8 h 18"/>
                <a:gd name="T2" fmla="*/ 11 w 12"/>
                <a:gd name="T3" fmla="*/ 17 h 18"/>
                <a:gd name="T4" fmla="*/ 1 w 12"/>
                <a:gd name="T5" fmla="*/ 1 h 18"/>
                <a:gd name="T6" fmla="*/ 8 w 12"/>
                <a:gd name="T7" fmla="*/ 8 h 18"/>
              </a:gdLst>
              <a:ahLst/>
              <a:cxnLst>
                <a:cxn ang="0">
                  <a:pos x="T0" y="T1"/>
                </a:cxn>
                <a:cxn ang="0">
                  <a:pos x="T2" y="T3"/>
                </a:cxn>
                <a:cxn ang="0">
                  <a:pos x="T4" y="T5"/>
                </a:cxn>
                <a:cxn ang="0">
                  <a:pos x="T6" y="T7"/>
                </a:cxn>
              </a:cxnLst>
              <a:rect l="0" t="0" r="r" b="b"/>
              <a:pathLst>
                <a:path w="12" h="18">
                  <a:moveTo>
                    <a:pt x="8" y="8"/>
                  </a:moveTo>
                  <a:cubicBezTo>
                    <a:pt x="11" y="13"/>
                    <a:pt x="12" y="18"/>
                    <a:pt x="11" y="17"/>
                  </a:cubicBezTo>
                  <a:cubicBezTo>
                    <a:pt x="8" y="17"/>
                    <a:pt x="0" y="4"/>
                    <a:pt x="1" y="1"/>
                  </a:cubicBezTo>
                  <a:cubicBezTo>
                    <a:pt x="2" y="0"/>
                    <a:pt x="6" y="5"/>
                    <a:pt x="8"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8" name="Freeform 927">
              <a:extLst>
                <a:ext uri="{FF2B5EF4-FFF2-40B4-BE49-F238E27FC236}">
                  <a16:creationId xmlns:a16="http://schemas.microsoft.com/office/drawing/2014/main" id="{772ADCAF-8DFF-4250-83C6-7491E29CA8C1}"/>
                </a:ext>
              </a:extLst>
            </p:cNvPr>
            <p:cNvSpPr>
              <a:spLocks/>
            </p:cNvSpPr>
            <p:nvPr/>
          </p:nvSpPr>
          <p:spPr bwMode="auto">
            <a:xfrm>
              <a:off x="8110538" y="2559050"/>
              <a:ext cx="31750" cy="33338"/>
            </a:xfrm>
            <a:custGeom>
              <a:avLst/>
              <a:gdLst>
                <a:gd name="T0" fmla="*/ 8 w 14"/>
                <a:gd name="T1" fmla="*/ 7 h 15"/>
                <a:gd name="T2" fmla="*/ 13 w 14"/>
                <a:gd name="T3" fmla="*/ 15 h 15"/>
                <a:gd name="T4" fmla="*/ 0 w 14"/>
                <a:gd name="T5" fmla="*/ 1 h 15"/>
                <a:gd name="T6" fmla="*/ 8 w 14"/>
                <a:gd name="T7" fmla="*/ 7 h 15"/>
              </a:gdLst>
              <a:ahLst/>
              <a:cxnLst>
                <a:cxn ang="0">
                  <a:pos x="T0" y="T1"/>
                </a:cxn>
                <a:cxn ang="0">
                  <a:pos x="T2" y="T3"/>
                </a:cxn>
                <a:cxn ang="0">
                  <a:pos x="T4" y="T5"/>
                </a:cxn>
                <a:cxn ang="0">
                  <a:pos x="T6" y="T7"/>
                </a:cxn>
              </a:cxnLst>
              <a:rect l="0" t="0" r="r" b="b"/>
              <a:pathLst>
                <a:path w="14" h="15">
                  <a:moveTo>
                    <a:pt x="8" y="7"/>
                  </a:moveTo>
                  <a:cubicBezTo>
                    <a:pt x="12" y="11"/>
                    <a:pt x="14" y="15"/>
                    <a:pt x="13" y="15"/>
                  </a:cubicBezTo>
                  <a:cubicBezTo>
                    <a:pt x="11" y="15"/>
                    <a:pt x="0" y="3"/>
                    <a:pt x="0" y="1"/>
                  </a:cubicBezTo>
                  <a:cubicBezTo>
                    <a:pt x="1" y="0"/>
                    <a:pt x="5" y="4"/>
                    <a:pt x="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9" name="Freeform 928">
              <a:extLst>
                <a:ext uri="{FF2B5EF4-FFF2-40B4-BE49-F238E27FC236}">
                  <a16:creationId xmlns:a16="http://schemas.microsoft.com/office/drawing/2014/main" id="{FA385A71-3707-4BFE-8029-031A6CA43ED0}"/>
                </a:ext>
              </a:extLst>
            </p:cNvPr>
            <p:cNvSpPr>
              <a:spLocks/>
            </p:cNvSpPr>
            <p:nvPr/>
          </p:nvSpPr>
          <p:spPr bwMode="auto">
            <a:xfrm>
              <a:off x="8167688" y="2622550"/>
              <a:ext cx="30163" cy="36513"/>
            </a:xfrm>
            <a:custGeom>
              <a:avLst/>
              <a:gdLst>
                <a:gd name="T0" fmla="*/ 8 w 13"/>
                <a:gd name="T1" fmla="*/ 8 h 16"/>
                <a:gd name="T2" fmla="*/ 12 w 13"/>
                <a:gd name="T3" fmla="*/ 16 h 16"/>
                <a:gd name="T4" fmla="*/ 1 w 13"/>
                <a:gd name="T5" fmla="*/ 1 h 16"/>
                <a:gd name="T6" fmla="*/ 8 w 13"/>
                <a:gd name="T7" fmla="*/ 8 h 16"/>
              </a:gdLst>
              <a:ahLst/>
              <a:cxnLst>
                <a:cxn ang="0">
                  <a:pos x="T0" y="T1"/>
                </a:cxn>
                <a:cxn ang="0">
                  <a:pos x="T2" y="T3"/>
                </a:cxn>
                <a:cxn ang="0">
                  <a:pos x="T4" y="T5"/>
                </a:cxn>
                <a:cxn ang="0">
                  <a:pos x="T6" y="T7"/>
                </a:cxn>
              </a:cxnLst>
              <a:rect l="0" t="0" r="r" b="b"/>
              <a:pathLst>
                <a:path w="13" h="16">
                  <a:moveTo>
                    <a:pt x="8" y="8"/>
                  </a:moveTo>
                  <a:cubicBezTo>
                    <a:pt x="11" y="12"/>
                    <a:pt x="13" y="16"/>
                    <a:pt x="12" y="16"/>
                  </a:cubicBezTo>
                  <a:cubicBezTo>
                    <a:pt x="10" y="16"/>
                    <a:pt x="0" y="4"/>
                    <a:pt x="1" y="1"/>
                  </a:cubicBezTo>
                  <a:cubicBezTo>
                    <a:pt x="2" y="0"/>
                    <a:pt x="5" y="4"/>
                    <a:pt x="8"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0" name="Freeform 929">
              <a:extLst>
                <a:ext uri="{FF2B5EF4-FFF2-40B4-BE49-F238E27FC236}">
                  <a16:creationId xmlns:a16="http://schemas.microsoft.com/office/drawing/2014/main" id="{2FD1B54B-BFB4-48E9-AEF1-C9D43920F618}"/>
                </a:ext>
              </a:extLst>
            </p:cNvPr>
            <p:cNvSpPr>
              <a:spLocks/>
            </p:cNvSpPr>
            <p:nvPr/>
          </p:nvSpPr>
          <p:spPr bwMode="auto">
            <a:xfrm>
              <a:off x="7981950" y="2441575"/>
              <a:ext cx="36513" cy="28575"/>
            </a:xfrm>
            <a:custGeom>
              <a:avLst/>
              <a:gdLst>
                <a:gd name="T0" fmla="*/ 9 w 16"/>
                <a:gd name="T1" fmla="*/ 6 h 13"/>
                <a:gd name="T2" fmla="*/ 15 w 16"/>
                <a:gd name="T3" fmla="*/ 13 h 13"/>
                <a:gd name="T4" fmla="*/ 0 w 16"/>
                <a:gd name="T5" fmla="*/ 1 h 13"/>
                <a:gd name="T6" fmla="*/ 9 w 16"/>
                <a:gd name="T7" fmla="*/ 6 h 13"/>
              </a:gdLst>
              <a:ahLst/>
              <a:cxnLst>
                <a:cxn ang="0">
                  <a:pos x="T0" y="T1"/>
                </a:cxn>
                <a:cxn ang="0">
                  <a:pos x="T2" y="T3"/>
                </a:cxn>
                <a:cxn ang="0">
                  <a:pos x="T4" y="T5"/>
                </a:cxn>
                <a:cxn ang="0">
                  <a:pos x="T6" y="T7"/>
                </a:cxn>
              </a:cxnLst>
              <a:rect l="0" t="0" r="r" b="b"/>
              <a:pathLst>
                <a:path w="16" h="13">
                  <a:moveTo>
                    <a:pt x="9" y="6"/>
                  </a:moveTo>
                  <a:cubicBezTo>
                    <a:pt x="13" y="10"/>
                    <a:pt x="16" y="13"/>
                    <a:pt x="15" y="13"/>
                  </a:cubicBezTo>
                  <a:cubicBezTo>
                    <a:pt x="13" y="13"/>
                    <a:pt x="0" y="3"/>
                    <a:pt x="0" y="1"/>
                  </a:cubicBezTo>
                  <a:cubicBezTo>
                    <a:pt x="1" y="0"/>
                    <a:pt x="5" y="3"/>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1" name="Freeform 930">
              <a:extLst>
                <a:ext uri="{FF2B5EF4-FFF2-40B4-BE49-F238E27FC236}">
                  <a16:creationId xmlns:a16="http://schemas.microsoft.com/office/drawing/2014/main" id="{6A4424EA-E2AE-425E-AB6C-D5A8358FA8D3}"/>
                </a:ext>
              </a:extLst>
            </p:cNvPr>
            <p:cNvSpPr>
              <a:spLocks/>
            </p:cNvSpPr>
            <p:nvPr/>
          </p:nvSpPr>
          <p:spPr bwMode="auto">
            <a:xfrm>
              <a:off x="8048625" y="2498725"/>
              <a:ext cx="33338" cy="30163"/>
            </a:xfrm>
            <a:custGeom>
              <a:avLst/>
              <a:gdLst>
                <a:gd name="T0" fmla="*/ 9 w 15"/>
                <a:gd name="T1" fmla="*/ 6 h 13"/>
                <a:gd name="T2" fmla="*/ 14 w 15"/>
                <a:gd name="T3" fmla="*/ 13 h 13"/>
                <a:gd name="T4" fmla="*/ 0 w 15"/>
                <a:gd name="T5" fmla="*/ 0 h 13"/>
                <a:gd name="T6" fmla="*/ 9 w 15"/>
                <a:gd name="T7" fmla="*/ 6 h 13"/>
              </a:gdLst>
              <a:ahLst/>
              <a:cxnLst>
                <a:cxn ang="0">
                  <a:pos x="T0" y="T1"/>
                </a:cxn>
                <a:cxn ang="0">
                  <a:pos x="T2" y="T3"/>
                </a:cxn>
                <a:cxn ang="0">
                  <a:pos x="T4" y="T5"/>
                </a:cxn>
                <a:cxn ang="0">
                  <a:pos x="T6" y="T7"/>
                </a:cxn>
              </a:cxnLst>
              <a:rect l="0" t="0" r="r" b="b"/>
              <a:pathLst>
                <a:path w="15" h="13">
                  <a:moveTo>
                    <a:pt x="9" y="6"/>
                  </a:moveTo>
                  <a:cubicBezTo>
                    <a:pt x="12" y="10"/>
                    <a:pt x="15" y="13"/>
                    <a:pt x="14" y="13"/>
                  </a:cubicBezTo>
                  <a:cubicBezTo>
                    <a:pt x="12" y="13"/>
                    <a:pt x="0" y="3"/>
                    <a:pt x="0" y="0"/>
                  </a:cubicBezTo>
                  <a:cubicBezTo>
                    <a:pt x="1" y="0"/>
                    <a:pt x="6" y="3"/>
                    <a:pt x="9"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2" name="Freeform 931">
              <a:extLst>
                <a:ext uri="{FF2B5EF4-FFF2-40B4-BE49-F238E27FC236}">
                  <a16:creationId xmlns:a16="http://schemas.microsoft.com/office/drawing/2014/main" id="{112C30D7-63C7-4D36-8BC9-3B98FA439158}"/>
                </a:ext>
              </a:extLst>
            </p:cNvPr>
            <p:cNvSpPr>
              <a:spLocks/>
            </p:cNvSpPr>
            <p:nvPr/>
          </p:nvSpPr>
          <p:spPr bwMode="auto">
            <a:xfrm>
              <a:off x="8251825" y="2714625"/>
              <a:ext cx="25400" cy="39688"/>
            </a:xfrm>
            <a:custGeom>
              <a:avLst/>
              <a:gdLst>
                <a:gd name="T0" fmla="*/ 6 w 11"/>
                <a:gd name="T1" fmla="*/ 8 h 17"/>
                <a:gd name="T2" fmla="*/ 10 w 11"/>
                <a:gd name="T3" fmla="*/ 17 h 17"/>
                <a:gd name="T4" fmla="*/ 0 w 11"/>
                <a:gd name="T5" fmla="*/ 1 h 17"/>
                <a:gd name="T6" fmla="*/ 6 w 11"/>
                <a:gd name="T7" fmla="*/ 8 h 17"/>
              </a:gdLst>
              <a:ahLst/>
              <a:cxnLst>
                <a:cxn ang="0">
                  <a:pos x="T0" y="T1"/>
                </a:cxn>
                <a:cxn ang="0">
                  <a:pos x="T2" y="T3"/>
                </a:cxn>
                <a:cxn ang="0">
                  <a:pos x="T4" y="T5"/>
                </a:cxn>
                <a:cxn ang="0">
                  <a:pos x="T6" y="T7"/>
                </a:cxn>
              </a:cxnLst>
              <a:rect l="0" t="0" r="r" b="b"/>
              <a:pathLst>
                <a:path w="11" h="17">
                  <a:moveTo>
                    <a:pt x="6" y="8"/>
                  </a:moveTo>
                  <a:cubicBezTo>
                    <a:pt x="9" y="12"/>
                    <a:pt x="11" y="17"/>
                    <a:pt x="10" y="17"/>
                  </a:cubicBezTo>
                  <a:cubicBezTo>
                    <a:pt x="9" y="17"/>
                    <a:pt x="0" y="4"/>
                    <a:pt x="0" y="1"/>
                  </a:cubicBezTo>
                  <a:cubicBezTo>
                    <a:pt x="1" y="0"/>
                    <a:pt x="4" y="4"/>
                    <a:pt x="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3" name="Freeform 932">
              <a:extLst>
                <a:ext uri="{FF2B5EF4-FFF2-40B4-BE49-F238E27FC236}">
                  <a16:creationId xmlns:a16="http://schemas.microsoft.com/office/drawing/2014/main" id="{1B5463AE-227A-4D79-8A78-BD0A31B277DE}"/>
                </a:ext>
              </a:extLst>
            </p:cNvPr>
            <p:cNvSpPr>
              <a:spLocks/>
            </p:cNvSpPr>
            <p:nvPr/>
          </p:nvSpPr>
          <p:spPr bwMode="auto">
            <a:xfrm>
              <a:off x="8297863" y="2787650"/>
              <a:ext cx="25400" cy="42863"/>
            </a:xfrm>
            <a:custGeom>
              <a:avLst/>
              <a:gdLst>
                <a:gd name="T0" fmla="*/ 6 w 11"/>
                <a:gd name="T1" fmla="*/ 8 h 18"/>
                <a:gd name="T2" fmla="*/ 10 w 11"/>
                <a:gd name="T3" fmla="*/ 17 h 18"/>
                <a:gd name="T4" fmla="*/ 1 w 11"/>
                <a:gd name="T5" fmla="*/ 1 h 18"/>
                <a:gd name="T6" fmla="*/ 6 w 11"/>
                <a:gd name="T7" fmla="*/ 8 h 18"/>
              </a:gdLst>
              <a:ahLst/>
              <a:cxnLst>
                <a:cxn ang="0">
                  <a:pos x="T0" y="T1"/>
                </a:cxn>
                <a:cxn ang="0">
                  <a:pos x="T2" y="T3"/>
                </a:cxn>
                <a:cxn ang="0">
                  <a:pos x="T4" y="T5"/>
                </a:cxn>
                <a:cxn ang="0">
                  <a:pos x="T6" y="T7"/>
                </a:cxn>
              </a:cxnLst>
              <a:rect l="0" t="0" r="r" b="b"/>
              <a:pathLst>
                <a:path w="11" h="18">
                  <a:moveTo>
                    <a:pt x="6" y="8"/>
                  </a:moveTo>
                  <a:cubicBezTo>
                    <a:pt x="9" y="13"/>
                    <a:pt x="11" y="18"/>
                    <a:pt x="10" y="17"/>
                  </a:cubicBezTo>
                  <a:cubicBezTo>
                    <a:pt x="8" y="16"/>
                    <a:pt x="0" y="3"/>
                    <a:pt x="1" y="1"/>
                  </a:cubicBezTo>
                  <a:cubicBezTo>
                    <a:pt x="1" y="0"/>
                    <a:pt x="4" y="4"/>
                    <a:pt x="6"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4" name="Freeform 933">
              <a:extLst>
                <a:ext uri="{FF2B5EF4-FFF2-40B4-BE49-F238E27FC236}">
                  <a16:creationId xmlns:a16="http://schemas.microsoft.com/office/drawing/2014/main" id="{F29DA76A-5163-47E9-A1C5-15F47D055974}"/>
                </a:ext>
              </a:extLst>
            </p:cNvPr>
            <p:cNvSpPr>
              <a:spLocks/>
            </p:cNvSpPr>
            <p:nvPr/>
          </p:nvSpPr>
          <p:spPr bwMode="auto">
            <a:xfrm>
              <a:off x="8143875" y="2579688"/>
              <a:ext cx="30163" cy="33338"/>
            </a:xfrm>
            <a:custGeom>
              <a:avLst/>
              <a:gdLst>
                <a:gd name="T0" fmla="*/ 8 w 13"/>
                <a:gd name="T1" fmla="*/ 7 h 15"/>
                <a:gd name="T2" fmla="*/ 12 w 13"/>
                <a:gd name="T3" fmla="*/ 15 h 15"/>
                <a:gd name="T4" fmla="*/ 0 w 13"/>
                <a:gd name="T5" fmla="*/ 1 h 15"/>
                <a:gd name="T6" fmla="*/ 8 w 13"/>
                <a:gd name="T7" fmla="*/ 7 h 15"/>
              </a:gdLst>
              <a:ahLst/>
              <a:cxnLst>
                <a:cxn ang="0">
                  <a:pos x="T0" y="T1"/>
                </a:cxn>
                <a:cxn ang="0">
                  <a:pos x="T2" y="T3"/>
                </a:cxn>
                <a:cxn ang="0">
                  <a:pos x="T4" y="T5"/>
                </a:cxn>
                <a:cxn ang="0">
                  <a:pos x="T6" y="T7"/>
                </a:cxn>
              </a:cxnLst>
              <a:rect l="0" t="0" r="r" b="b"/>
              <a:pathLst>
                <a:path w="13" h="15">
                  <a:moveTo>
                    <a:pt x="8" y="7"/>
                  </a:moveTo>
                  <a:cubicBezTo>
                    <a:pt x="11" y="11"/>
                    <a:pt x="13" y="15"/>
                    <a:pt x="12" y="15"/>
                  </a:cubicBezTo>
                  <a:cubicBezTo>
                    <a:pt x="11" y="15"/>
                    <a:pt x="0" y="3"/>
                    <a:pt x="0" y="1"/>
                  </a:cubicBezTo>
                  <a:cubicBezTo>
                    <a:pt x="1" y="0"/>
                    <a:pt x="5" y="4"/>
                    <a:pt x="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5" name="Freeform 934">
              <a:extLst>
                <a:ext uri="{FF2B5EF4-FFF2-40B4-BE49-F238E27FC236}">
                  <a16:creationId xmlns:a16="http://schemas.microsoft.com/office/drawing/2014/main" id="{BFACA85F-1DAE-4B5A-846F-2003A9D75C0B}"/>
                </a:ext>
              </a:extLst>
            </p:cNvPr>
            <p:cNvSpPr>
              <a:spLocks/>
            </p:cNvSpPr>
            <p:nvPr/>
          </p:nvSpPr>
          <p:spPr bwMode="auto">
            <a:xfrm>
              <a:off x="8201025" y="2646363"/>
              <a:ext cx="28575" cy="36513"/>
            </a:xfrm>
            <a:custGeom>
              <a:avLst/>
              <a:gdLst>
                <a:gd name="T0" fmla="*/ 6 w 12"/>
                <a:gd name="T1" fmla="*/ 7 h 16"/>
                <a:gd name="T2" fmla="*/ 11 w 12"/>
                <a:gd name="T3" fmla="*/ 16 h 16"/>
                <a:gd name="T4" fmla="*/ 0 w 12"/>
                <a:gd name="T5" fmla="*/ 1 h 16"/>
                <a:gd name="T6" fmla="*/ 6 w 12"/>
                <a:gd name="T7" fmla="*/ 7 h 16"/>
              </a:gdLst>
              <a:ahLst/>
              <a:cxnLst>
                <a:cxn ang="0">
                  <a:pos x="T0" y="T1"/>
                </a:cxn>
                <a:cxn ang="0">
                  <a:pos x="T2" y="T3"/>
                </a:cxn>
                <a:cxn ang="0">
                  <a:pos x="T4" y="T5"/>
                </a:cxn>
                <a:cxn ang="0">
                  <a:pos x="T6" y="T7"/>
                </a:cxn>
              </a:cxnLst>
              <a:rect l="0" t="0" r="r" b="b"/>
              <a:pathLst>
                <a:path w="12" h="16">
                  <a:moveTo>
                    <a:pt x="6" y="7"/>
                  </a:moveTo>
                  <a:cubicBezTo>
                    <a:pt x="10" y="12"/>
                    <a:pt x="12" y="15"/>
                    <a:pt x="11" y="16"/>
                  </a:cubicBezTo>
                  <a:cubicBezTo>
                    <a:pt x="10" y="16"/>
                    <a:pt x="0" y="3"/>
                    <a:pt x="0" y="1"/>
                  </a:cubicBezTo>
                  <a:cubicBezTo>
                    <a:pt x="0" y="0"/>
                    <a:pt x="4" y="4"/>
                    <a:pt x="6"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6" name="Freeform 935">
              <a:extLst>
                <a:ext uri="{FF2B5EF4-FFF2-40B4-BE49-F238E27FC236}">
                  <a16:creationId xmlns:a16="http://schemas.microsoft.com/office/drawing/2014/main" id="{7AA8F4E1-EAE0-4716-92FB-63130BA07EC6}"/>
                </a:ext>
              </a:extLst>
            </p:cNvPr>
            <p:cNvSpPr>
              <a:spLocks/>
            </p:cNvSpPr>
            <p:nvPr/>
          </p:nvSpPr>
          <p:spPr bwMode="auto">
            <a:xfrm>
              <a:off x="8020050" y="2459038"/>
              <a:ext cx="34925" cy="30163"/>
            </a:xfrm>
            <a:custGeom>
              <a:avLst/>
              <a:gdLst>
                <a:gd name="T0" fmla="*/ 8 w 15"/>
                <a:gd name="T1" fmla="*/ 6 h 13"/>
                <a:gd name="T2" fmla="*/ 14 w 15"/>
                <a:gd name="T3" fmla="*/ 13 h 13"/>
                <a:gd name="T4" fmla="*/ 0 w 15"/>
                <a:gd name="T5" fmla="*/ 1 h 13"/>
                <a:gd name="T6" fmla="*/ 8 w 15"/>
                <a:gd name="T7" fmla="*/ 6 h 13"/>
              </a:gdLst>
              <a:ahLst/>
              <a:cxnLst>
                <a:cxn ang="0">
                  <a:pos x="T0" y="T1"/>
                </a:cxn>
                <a:cxn ang="0">
                  <a:pos x="T2" y="T3"/>
                </a:cxn>
                <a:cxn ang="0">
                  <a:pos x="T4" y="T5"/>
                </a:cxn>
                <a:cxn ang="0">
                  <a:pos x="T6" y="T7"/>
                </a:cxn>
              </a:cxnLst>
              <a:rect l="0" t="0" r="r" b="b"/>
              <a:pathLst>
                <a:path w="15" h="13">
                  <a:moveTo>
                    <a:pt x="8" y="6"/>
                  </a:moveTo>
                  <a:cubicBezTo>
                    <a:pt x="12" y="10"/>
                    <a:pt x="15" y="13"/>
                    <a:pt x="14" y="13"/>
                  </a:cubicBezTo>
                  <a:cubicBezTo>
                    <a:pt x="12" y="13"/>
                    <a:pt x="0" y="3"/>
                    <a:pt x="0" y="1"/>
                  </a:cubicBezTo>
                  <a:cubicBezTo>
                    <a:pt x="0" y="0"/>
                    <a:pt x="4" y="3"/>
                    <a:pt x="8"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7" name="Freeform 936">
              <a:extLst>
                <a:ext uri="{FF2B5EF4-FFF2-40B4-BE49-F238E27FC236}">
                  <a16:creationId xmlns:a16="http://schemas.microsoft.com/office/drawing/2014/main" id="{B2297773-426F-4B9D-A86E-FB7EC8FB4661}"/>
                </a:ext>
              </a:extLst>
            </p:cNvPr>
            <p:cNvSpPr>
              <a:spLocks/>
            </p:cNvSpPr>
            <p:nvPr/>
          </p:nvSpPr>
          <p:spPr bwMode="auto">
            <a:xfrm>
              <a:off x="8085138" y="2516188"/>
              <a:ext cx="31750" cy="33338"/>
            </a:xfrm>
            <a:custGeom>
              <a:avLst/>
              <a:gdLst>
                <a:gd name="T0" fmla="*/ 8 w 14"/>
                <a:gd name="T1" fmla="*/ 7 h 14"/>
                <a:gd name="T2" fmla="*/ 13 w 14"/>
                <a:gd name="T3" fmla="*/ 14 h 14"/>
                <a:gd name="T4" fmla="*/ 0 w 14"/>
                <a:gd name="T5" fmla="*/ 1 h 14"/>
                <a:gd name="T6" fmla="*/ 8 w 14"/>
                <a:gd name="T7" fmla="*/ 7 h 14"/>
              </a:gdLst>
              <a:ahLst/>
              <a:cxnLst>
                <a:cxn ang="0">
                  <a:pos x="T0" y="T1"/>
                </a:cxn>
                <a:cxn ang="0">
                  <a:pos x="T2" y="T3"/>
                </a:cxn>
                <a:cxn ang="0">
                  <a:pos x="T4" y="T5"/>
                </a:cxn>
                <a:cxn ang="0">
                  <a:pos x="T6" y="T7"/>
                </a:cxn>
              </a:cxnLst>
              <a:rect l="0" t="0" r="r" b="b"/>
              <a:pathLst>
                <a:path w="14" h="14">
                  <a:moveTo>
                    <a:pt x="8" y="7"/>
                  </a:moveTo>
                  <a:cubicBezTo>
                    <a:pt x="12" y="11"/>
                    <a:pt x="14" y="14"/>
                    <a:pt x="13" y="14"/>
                  </a:cubicBezTo>
                  <a:cubicBezTo>
                    <a:pt x="12" y="14"/>
                    <a:pt x="0" y="3"/>
                    <a:pt x="0" y="1"/>
                  </a:cubicBezTo>
                  <a:cubicBezTo>
                    <a:pt x="1" y="0"/>
                    <a:pt x="5" y="4"/>
                    <a:pt x="8"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8" name="Freeform 937">
              <a:extLst>
                <a:ext uri="{FF2B5EF4-FFF2-40B4-BE49-F238E27FC236}">
                  <a16:creationId xmlns:a16="http://schemas.microsoft.com/office/drawing/2014/main" id="{66A296DA-996E-4F41-9BB7-CD3B2FE8A3F5}"/>
                </a:ext>
              </a:extLst>
            </p:cNvPr>
            <p:cNvSpPr>
              <a:spLocks/>
            </p:cNvSpPr>
            <p:nvPr/>
          </p:nvSpPr>
          <p:spPr bwMode="auto">
            <a:xfrm>
              <a:off x="8229600" y="2671763"/>
              <a:ext cx="25400" cy="36513"/>
            </a:xfrm>
            <a:custGeom>
              <a:avLst/>
              <a:gdLst>
                <a:gd name="T0" fmla="*/ 6 w 11"/>
                <a:gd name="T1" fmla="*/ 7 h 16"/>
                <a:gd name="T2" fmla="*/ 11 w 11"/>
                <a:gd name="T3" fmla="*/ 15 h 16"/>
                <a:gd name="T4" fmla="*/ 0 w 11"/>
                <a:gd name="T5" fmla="*/ 0 h 16"/>
                <a:gd name="T6" fmla="*/ 0 w 11"/>
                <a:gd name="T7" fmla="*/ 0 h 16"/>
                <a:gd name="T8" fmla="*/ 6 w 11"/>
                <a:gd name="T9" fmla="*/ 7 h 16"/>
              </a:gdLst>
              <a:ahLst/>
              <a:cxnLst>
                <a:cxn ang="0">
                  <a:pos x="T0" y="T1"/>
                </a:cxn>
                <a:cxn ang="0">
                  <a:pos x="T2" y="T3"/>
                </a:cxn>
                <a:cxn ang="0">
                  <a:pos x="T4" y="T5"/>
                </a:cxn>
                <a:cxn ang="0">
                  <a:pos x="T6" y="T7"/>
                </a:cxn>
                <a:cxn ang="0">
                  <a:pos x="T8" y="T9"/>
                </a:cxn>
              </a:cxnLst>
              <a:rect l="0" t="0" r="r" b="b"/>
              <a:pathLst>
                <a:path w="11" h="16">
                  <a:moveTo>
                    <a:pt x="6" y="7"/>
                  </a:moveTo>
                  <a:cubicBezTo>
                    <a:pt x="8" y="10"/>
                    <a:pt x="11" y="14"/>
                    <a:pt x="11" y="15"/>
                  </a:cubicBezTo>
                  <a:cubicBezTo>
                    <a:pt x="10" y="16"/>
                    <a:pt x="0" y="2"/>
                    <a:pt x="0" y="0"/>
                  </a:cubicBezTo>
                  <a:cubicBezTo>
                    <a:pt x="0" y="0"/>
                    <a:pt x="0" y="0"/>
                    <a:pt x="0" y="0"/>
                  </a:cubicBezTo>
                  <a:cubicBezTo>
                    <a:pt x="1" y="0"/>
                    <a:pt x="4" y="4"/>
                    <a:pt x="6"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49" name="Freeform 938">
              <a:extLst>
                <a:ext uri="{FF2B5EF4-FFF2-40B4-BE49-F238E27FC236}">
                  <a16:creationId xmlns:a16="http://schemas.microsoft.com/office/drawing/2014/main" id="{1C8A8F50-3012-4259-A0FC-855DE976C1A2}"/>
                </a:ext>
              </a:extLst>
            </p:cNvPr>
            <p:cNvSpPr>
              <a:spLocks/>
            </p:cNvSpPr>
            <p:nvPr/>
          </p:nvSpPr>
          <p:spPr bwMode="auto">
            <a:xfrm>
              <a:off x="8277225" y="2741613"/>
              <a:ext cx="23813" cy="38100"/>
            </a:xfrm>
            <a:custGeom>
              <a:avLst/>
              <a:gdLst>
                <a:gd name="T0" fmla="*/ 6 w 10"/>
                <a:gd name="T1" fmla="*/ 7 h 16"/>
                <a:gd name="T2" fmla="*/ 10 w 10"/>
                <a:gd name="T3" fmla="*/ 16 h 16"/>
                <a:gd name="T4" fmla="*/ 10 w 10"/>
                <a:gd name="T5" fmla="*/ 16 h 16"/>
                <a:gd name="T6" fmla="*/ 0 w 10"/>
                <a:gd name="T7" fmla="*/ 0 h 16"/>
                <a:gd name="T8" fmla="*/ 0 w 10"/>
                <a:gd name="T9" fmla="*/ 0 h 16"/>
                <a:gd name="T10" fmla="*/ 0 w 10"/>
                <a:gd name="T11" fmla="*/ 0 h 16"/>
                <a:gd name="T12" fmla="*/ 6 w 10"/>
                <a:gd name="T13" fmla="*/ 7 h 16"/>
              </a:gdLst>
              <a:ahLst/>
              <a:cxnLst>
                <a:cxn ang="0">
                  <a:pos x="T0" y="T1"/>
                </a:cxn>
                <a:cxn ang="0">
                  <a:pos x="T2" y="T3"/>
                </a:cxn>
                <a:cxn ang="0">
                  <a:pos x="T4" y="T5"/>
                </a:cxn>
                <a:cxn ang="0">
                  <a:pos x="T6" y="T7"/>
                </a:cxn>
                <a:cxn ang="0">
                  <a:pos x="T8" y="T9"/>
                </a:cxn>
                <a:cxn ang="0">
                  <a:pos x="T10" y="T11"/>
                </a:cxn>
                <a:cxn ang="0">
                  <a:pos x="T12" y="T13"/>
                </a:cxn>
              </a:cxnLst>
              <a:rect l="0" t="0" r="r" b="b"/>
              <a:pathLst>
                <a:path w="10" h="16">
                  <a:moveTo>
                    <a:pt x="6" y="7"/>
                  </a:moveTo>
                  <a:cubicBezTo>
                    <a:pt x="8" y="10"/>
                    <a:pt x="10" y="15"/>
                    <a:pt x="10" y="16"/>
                  </a:cubicBezTo>
                  <a:cubicBezTo>
                    <a:pt x="10" y="16"/>
                    <a:pt x="10" y="16"/>
                    <a:pt x="10" y="16"/>
                  </a:cubicBezTo>
                  <a:cubicBezTo>
                    <a:pt x="9" y="15"/>
                    <a:pt x="1" y="2"/>
                    <a:pt x="0" y="0"/>
                  </a:cubicBezTo>
                  <a:cubicBezTo>
                    <a:pt x="0" y="0"/>
                    <a:pt x="0" y="0"/>
                    <a:pt x="0" y="0"/>
                  </a:cubicBezTo>
                  <a:cubicBezTo>
                    <a:pt x="0" y="0"/>
                    <a:pt x="0" y="0"/>
                    <a:pt x="0" y="0"/>
                  </a:cubicBezTo>
                  <a:cubicBezTo>
                    <a:pt x="1" y="0"/>
                    <a:pt x="4" y="4"/>
                    <a:pt x="6"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0" name="Freeform 939">
              <a:extLst>
                <a:ext uri="{FF2B5EF4-FFF2-40B4-BE49-F238E27FC236}">
                  <a16:creationId xmlns:a16="http://schemas.microsoft.com/office/drawing/2014/main" id="{BBE35EFC-4989-44C7-AC50-027CB38643B6}"/>
                </a:ext>
              </a:extLst>
            </p:cNvPr>
            <p:cNvSpPr>
              <a:spLocks/>
            </p:cNvSpPr>
            <p:nvPr/>
          </p:nvSpPr>
          <p:spPr bwMode="auto">
            <a:xfrm>
              <a:off x="8116888" y="2540000"/>
              <a:ext cx="30163" cy="31750"/>
            </a:xfrm>
            <a:custGeom>
              <a:avLst/>
              <a:gdLst>
                <a:gd name="T0" fmla="*/ 7 w 13"/>
                <a:gd name="T1" fmla="*/ 6 h 14"/>
                <a:gd name="T2" fmla="*/ 13 w 13"/>
                <a:gd name="T3" fmla="*/ 14 h 14"/>
                <a:gd name="T4" fmla="*/ 0 w 13"/>
                <a:gd name="T5" fmla="*/ 0 h 14"/>
                <a:gd name="T6" fmla="*/ 0 w 13"/>
                <a:gd name="T7" fmla="*/ 0 h 14"/>
                <a:gd name="T8" fmla="*/ 7 w 13"/>
                <a:gd name="T9" fmla="*/ 6 h 14"/>
              </a:gdLst>
              <a:ahLst/>
              <a:cxnLst>
                <a:cxn ang="0">
                  <a:pos x="T0" y="T1"/>
                </a:cxn>
                <a:cxn ang="0">
                  <a:pos x="T2" y="T3"/>
                </a:cxn>
                <a:cxn ang="0">
                  <a:pos x="T4" y="T5"/>
                </a:cxn>
                <a:cxn ang="0">
                  <a:pos x="T6" y="T7"/>
                </a:cxn>
                <a:cxn ang="0">
                  <a:pos x="T8" y="T9"/>
                </a:cxn>
              </a:cxnLst>
              <a:rect l="0" t="0" r="r" b="b"/>
              <a:pathLst>
                <a:path w="13" h="14">
                  <a:moveTo>
                    <a:pt x="7" y="6"/>
                  </a:moveTo>
                  <a:cubicBezTo>
                    <a:pt x="9" y="8"/>
                    <a:pt x="13" y="13"/>
                    <a:pt x="13" y="14"/>
                  </a:cubicBezTo>
                  <a:cubicBezTo>
                    <a:pt x="12" y="14"/>
                    <a:pt x="0" y="2"/>
                    <a:pt x="0" y="0"/>
                  </a:cubicBezTo>
                  <a:cubicBezTo>
                    <a:pt x="0" y="0"/>
                    <a:pt x="0" y="0"/>
                    <a:pt x="0" y="0"/>
                  </a:cubicBezTo>
                  <a:cubicBezTo>
                    <a:pt x="1" y="0"/>
                    <a:pt x="5" y="3"/>
                    <a:pt x="7"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1" name="Freeform 940">
              <a:extLst>
                <a:ext uri="{FF2B5EF4-FFF2-40B4-BE49-F238E27FC236}">
                  <a16:creationId xmlns:a16="http://schemas.microsoft.com/office/drawing/2014/main" id="{D7820687-F101-4BFD-9546-A28F65354779}"/>
                </a:ext>
              </a:extLst>
            </p:cNvPr>
            <p:cNvSpPr>
              <a:spLocks/>
            </p:cNvSpPr>
            <p:nvPr/>
          </p:nvSpPr>
          <p:spPr bwMode="auto">
            <a:xfrm>
              <a:off x="8174038" y="2601913"/>
              <a:ext cx="26988" cy="34925"/>
            </a:xfrm>
            <a:custGeom>
              <a:avLst/>
              <a:gdLst>
                <a:gd name="T0" fmla="*/ 7 w 12"/>
                <a:gd name="T1" fmla="*/ 7 h 15"/>
                <a:gd name="T2" fmla="*/ 12 w 12"/>
                <a:gd name="T3" fmla="*/ 15 h 15"/>
                <a:gd name="T4" fmla="*/ 0 w 12"/>
                <a:gd name="T5" fmla="*/ 1 h 15"/>
                <a:gd name="T6" fmla="*/ 0 w 12"/>
                <a:gd name="T7" fmla="*/ 0 h 15"/>
                <a:gd name="T8" fmla="*/ 7 w 12"/>
                <a:gd name="T9" fmla="*/ 7 h 15"/>
              </a:gdLst>
              <a:ahLst/>
              <a:cxnLst>
                <a:cxn ang="0">
                  <a:pos x="T0" y="T1"/>
                </a:cxn>
                <a:cxn ang="0">
                  <a:pos x="T2" y="T3"/>
                </a:cxn>
                <a:cxn ang="0">
                  <a:pos x="T4" y="T5"/>
                </a:cxn>
                <a:cxn ang="0">
                  <a:pos x="T6" y="T7"/>
                </a:cxn>
                <a:cxn ang="0">
                  <a:pos x="T8" y="T9"/>
                </a:cxn>
              </a:cxnLst>
              <a:rect l="0" t="0" r="r" b="b"/>
              <a:pathLst>
                <a:path w="12" h="15">
                  <a:moveTo>
                    <a:pt x="7" y="7"/>
                  </a:moveTo>
                  <a:cubicBezTo>
                    <a:pt x="9" y="10"/>
                    <a:pt x="12" y="14"/>
                    <a:pt x="12" y="15"/>
                  </a:cubicBezTo>
                  <a:cubicBezTo>
                    <a:pt x="11" y="15"/>
                    <a:pt x="1" y="3"/>
                    <a:pt x="0" y="1"/>
                  </a:cubicBezTo>
                  <a:cubicBezTo>
                    <a:pt x="0" y="1"/>
                    <a:pt x="0" y="1"/>
                    <a:pt x="0" y="0"/>
                  </a:cubicBezTo>
                  <a:cubicBezTo>
                    <a:pt x="1" y="0"/>
                    <a:pt x="5" y="4"/>
                    <a:pt x="7"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2" name="Freeform 941">
              <a:extLst>
                <a:ext uri="{FF2B5EF4-FFF2-40B4-BE49-F238E27FC236}">
                  <a16:creationId xmlns:a16="http://schemas.microsoft.com/office/drawing/2014/main" id="{D6F59A7E-09AF-4FDE-8C66-D482EFCF0E81}"/>
                </a:ext>
              </a:extLst>
            </p:cNvPr>
            <p:cNvSpPr>
              <a:spLocks/>
            </p:cNvSpPr>
            <p:nvPr/>
          </p:nvSpPr>
          <p:spPr bwMode="auto">
            <a:xfrm>
              <a:off x="7988300" y="2424113"/>
              <a:ext cx="31750" cy="28575"/>
            </a:xfrm>
            <a:custGeom>
              <a:avLst/>
              <a:gdLst>
                <a:gd name="T0" fmla="*/ 8 w 14"/>
                <a:gd name="T1" fmla="*/ 5 h 12"/>
                <a:gd name="T2" fmla="*/ 14 w 14"/>
                <a:gd name="T3" fmla="*/ 12 h 12"/>
                <a:gd name="T4" fmla="*/ 0 w 14"/>
                <a:gd name="T5" fmla="*/ 0 h 12"/>
                <a:gd name="T6" fmla="*/ 0 w 14"/>
                <a:gd name="T7" fmla="*/ 0 h 12"/>
                <a:gd name="T8" fmla="*/ 8 w 14"/>
                <a:gd name="T9" fmla="*/ 5 h 12"/>
              </a:gdLst>
              <a:ahLst/>
              <a:cxnLst>
                <a:cxn ang="0">
                  <a:pos x="T0" y="T1"/>
                </a:cxn>
                <a:cxn ang="0">
                  <a:pos x="T2" y="T3"/>
                </a:cxn>
                <a:cxn ang="0">
                  <a:pos x="T4" y="T5"/>
                </a:cxn>
                <a:cxn ang="0">
                  <a:pos x="T6" y="T7"/>
                </a:cxn>
                <a:cxn ang="0">
                  <a:pos x="T8" y="T9"/>
                </a:cxn>
              </a:cxnLst>
              <a:rect l="0" t="0" r="r" b="b"/>
              <a:pathLst>
                <a:path w="14" h="12">
                  <a:moveTo>
                    <a:pt x="8" y="5"/>
                  </a:moveTo>
                  <a:cubicBezTo>
                    <a:pt x="10" y="7"/>
                    <a:pt x="14" y="11"/>
                    <a:pt x="14" y="12"/>
                  </a:cubicBezTo>
                  <a:cubicBezTo>
                    <a:pt x="13" y="12"/>
                    <a:pt x="0" y="2"/>
                    <a:pt x="0" y="0"/>
                  </a:cubicBezTo>
                  <a:cubicBezTo>
                    <a:pt x="0" y="0"/>
                    <a:pt x="0" y="0"/>
                    <a:pt x="0" y="0"/>
                  </a:cubicBezTo>
                  <a:cubicBezTo>
                    <a:pt x="0" y="0"/>
                    <a:pt x="5" y="3"/>
                    <a:pt x="8"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3" name="Freeform 942">
              <a:extLst>
                <a:ext uri="{FF2B5EF4-FFF2-40B4-BE49-F238E27FC236}">
                  <a16:creationId xmlns:a16="http://schemas.microsoft.com/office/drawing/2014/main" id="{3A760B7E-4ADF-42FD-9E2F-022D56ED43FA}"/>
                </a:ext>
              </a:extLst>
            </p:cNvPr>
            <p:cNvSpPr>
              <a:spLocks/>
            </p:cNvSpPr>
            <p:nvPr/>
          </p:nvSpPr>
          <p:spPr bwMode="auto">
            <a:xfrm>
              <a:off x="8054975" y="2479675"/>
              <a:ext cx="31750" cy="30163"/>
            </a:xfrm>
            <a:custGeom>
              <a:avLst/>
              <a:gdLst>
                <a:gd name="T0" fmla="*/ 7 w 14"/>
                <a:gd name="T1" fmla="*/ 6 h 13"/>
                <a:gd name="T2" fmla="*/ 13 w 14"/>
                <a:gd name="T3" fmla="*/ 13 h 13"/>
                <a:gd name="T4" fmla="*/ 0 w 14"/>
                <a:gd name="T5" fmla="*/ 0 h 13"/>
                <a:gd name="T6" fmla="*/ 0 w 14"/>
                <a:gd name="T7" fmla="*/ 0 h 13"/>
                <a:gd name="T8" fmla="*/ 7 w 14"/>
                <a:gd name="T9" fmla="*/ 6 h 13"/>
              </a:gdLst>
              <a:ahLst/>
              <a:cxnLst>
                <a:cxn ang="0">
                  <a:pos x="T0" y="T1"/>
                </a:cxn>
                <a:cxn ang="0">
                  <a:pos x="T2" y="T3"/>
                </a:cxn>
                <a:cxn ang="0">
                  <a:pos x="T4" y="T5"/>
                </a:cxn>
                <a:cxn ang="0">
                  <a:pos x="T6" y="T7"/>
                </a:cxn>
                <a:cxn ang="0">
                  <a:pos x="T8" y="T9"/>
                </a:cxn>
              </a:cxnLst>
              <a:rect l="0" t="0" r="r" b="b"/>
              <a:pathLst>
                <a:path w="14" h="13">
                  <a:moveTo>
                    <a:pt x="7" y="6"/>
                  </a:moveTo>
                  <a:cubicBezTo>
                    <a:pt x="10" y="8"/>
                    <a:pt x="14" y="12"/>
                    <a:pt x="13" y="13"/>
                  </a:cubicBezTo>
                  <a:cubicBezTo>
                    <a:pt x="12" y="13"/>
                    <a:pt x="0" y="2"/>
                    <a:pt x="0" y="0"/>
                  </a:cubicBezTo>
                  <a:cubicBezTo>
                    <a:pt x="0" y="0"/>
                    <a:pt x="0" y="0"/>
                    <a:pt x="0" y="0"/>
                  </a:cubicBezTo>
                  <a:cubicBezTo>
                    <a:pt x="0" y="0"/>
                    <a:pt x="5" y="3"/>
                    <a:pt x="7"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4" name="Freeform 943">
              <a:extLst>
                <a:ext uri="{FF2B5EF4-FFF2-40B4-BE49-F238E27FC236}">
                  <a16:creationId xmlns:a16="http://schemas.microsoft.com/office/drawing/2014/main" id="{BA39F31B-6728-4C78-86B4-F8E56F7B34D5}"/>
                </a:ext>
              </a:extLst>
            </p:cNvPr>
            <p:cNvSpPr>
              <a:spLocks/>
            </p:cNvSpPr>
            <p:nvPr/>
          </p:nvSpPr>
          <p:spPr bwMode="auto">
            <a:xfrm>
              <a:off x="8251825" y="2693988"/>
              <a:ext cx="23813" cy="34925"/>
            </a:xfrm>
            <a:custGeom>
              <a:avLst/>
              <a:gdLst>
                <a:gd name="T0" fmla="*/ 5 w 10"/>
                <a:gd name="T1" fmla="*/ 7 h 15"/>
                <a:gd name="T2" fmla="*/ 10 w 10"/>
                <a:gd name="T3" fmla="*/ 15 h 15"/>
                <a:gd name="T4" fmla="*/ 0 w 10"/>
                <a:gd name="T5" fmla="*/ 0 h 15"/>
                <a:gd name="T6" fmla="*/ 0 w 10"/>
                <a:gd name="T7" fmla="*/ 0 h 15"/>
                <a:gd name="T8" fmla="*/ 5 w 10"/>
                <a:gd name="T9" fmla="*/ 7 h 15"/>
              </a:gdLst>
              <a:ahLst/>
              <a:cxnLst>
                <a:cxn ang="0">
                  <a:pos x="T0" y="T1"/>
                </a:cxn>
                <a:cxn ang="0">
                  <a:pos x="T2" y="T3"/>
                </a:cxn>
                <a:cxn ang="0">
                  <a:pos x="T4" y="T5"/>
                </a:cxn>
                <a:cxn ang="0">
                  <a:pos x="T6" y="T7"/>
                </a:cxn>
                <a:cxn ang="0">
                  <a:pos x="T8" y="T9"/>
                </a:cxn>
              </a:cxnLst>
              <a:rect l="0" t="0" r="r" b="b"/>
              <a:pathLst>
                <a:path w="10" h="15">
                  <a:moveTo>
                    <a:pt x="5" y="7"/>
                  </a:moveTo>
                  <a:cubicBezTo>
                    <a:pt x="7" y="10"/>
                    <a:pt x="10" y="14"/>
                    <a:pt x="10" y="15"/>
                  </a:cubicBezTo>
                  <a:cubicBezTo>
                    <a:pt x="10" y="15"/>
                    <a:pt x="1" y="2"/>
                    <a:pt x="0" y="0"/>
                  </a:cubicBezTo>
                  <a:cubicBezTo>
                    <a:pt x="0" y="0"/>
                    <a:pt x="0" y="0"/>
                    <a:pt x="0" y="0"/>
                  </a:cubicBezTo>
                  <a:cubicBezTo>
                    <a:pt x="0" y="0"/>
                    <a:pt x="5" y="6"/>
                    <a:pt x="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5" name="Freeform 944">
              <a:extLst>
                <a:ext uri="{FF2B5EF4-FFF2-40B4-BE49-F238E27FC236}">
                  <a16:creationId xmlns:a16="http://schemas.microsoft.com/office/drawing/2014/main" id="{5979BBAE-8B31-402B-A046-5E8B602C1071}"/>
                </a:ext>
              </a:extLst>
            </p:cNvPr>
            <p:cNvSpPr>
              <a:spLocks/>
            </p:cNvSpPr>
            <p:nvPr/>
          </p:nvSpPr>
          <p:spPr bwMode="auto">
            <a:xfrm>
              <a:off x="8143875" y="2560638"/>
              <a:ext cx="28575" cy="31750"/>
            </a:xfrm>
            <a:custGeom>
              <a:avLst/>
              <a:gdLst>
                <a:gd name="T0" fmla="*/ 6 w 12"/>
                <a:gd name="T1" fmla="*/ 6 h 14"/>
                <a:gd name="T2" fmla="*/ 12 w 12"/>
                <a:gd name="T3" fmla="*/ 14 h 14"/>
                <a:gd name="T4" fmla="*/ 0 w 12"/>
                <a:gd name="T5" fmla="*/ 0 h 14"/>
                <a:gd name="T6" fmla="*/ 0 w 12"/>
                <a:gd name="T7" fmla="*/ 0 h 14"/>
                <a:gd name="T8" fmla="*/ 6 w 12"/>
                <a:gd name="T9" fmla="*/ 6 h 14"/>
              </a:gdLst>
              <a:ahLst/>
              <a:cxnLst>
                <a:cxn ang="0">
                  <a:pos x="T0" y="T1"/>
                </a:cxn>
                <a:cxn ang="0">
                  <a:pos x="T2" y="T3"/>
                </a:cxn>
                <a:cxn ang="0">
                  <a:pos x="T4" y="T5"/>
                </a:cxn>
                <a:cxn ang="0">
                  <a:pos x="T6" y="T7"/>
                </a:cxn>
                <a:cxn ang="0">
                  <a:pos x="T8" y="T9"/>
                </a:cxn>
              </a:cxnLst>
              <a:rect l="0" t="0" r="r" b="b"/>
              <a:pathLst>
                <a:path w="12" h="14">
                  <a:moveTo>
                    <a:pt x="6" y="6"/>
                  </a:moveTo>
                  <a:cubicBezTo>
                    <a:pt x="9" y="8"/>
                    <a:pt x="12" y="13"/>
                    <a:pt x="12" y="14"/>
                  </a:cubicBezTo>
                  <a:cubicBezTo>
                    <a:pt x="11" y="14"/>
                    <a:pt x="1" y="1"/>
                    <a:pt x="0" y="0"/>
                  </a:cubicBezTo>
                  <a:cubicBezTo>
                    <a:pt x="0" y="0"/>
                    <a:pt x="0" y="0"/>
                    <a:pt x="0" y="0"/>
                  </a:cubicBezTo>
                  <a:cubicBezTo>
                    <a:pt x="1" y="0"/>
                    <a:pt x="6" y="6"/>
                    <a:pt x="6"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6" name="Freeform 945">
              <a:extLst>
                <a:ext uri="{FF2B5EF4-FFF2-40B4-BE49-F238E27FC236}">
                  <a16:creationId xmlns:a16="http://schemas.microsoft.com/office/drawing/2014/main" id="{DBB9565E-A8D6-45C6-89E3-82BF9C8BDAA1}"/>
                </a:ext>
              </a:extLst>
            </p:cNvPr>
            <p:cNvSpPr>
              <a:spLocks/>
            </p:cNvSpPr>
            <p:nvPr/>
          </p:nvSpPr>
          <p:spPr bwMode="auto">
            <a:xfrm>
              <a:off x="8199438" y="2625725"/>
              <a:ext cx="26988" cy="33338"/>
            </a:xfrm>
            <a:custGeom>
              <a:avLst/>
              <a:gdLst>
                <a:gd name="T0" fmla="*/ 6 w 12"/>
                <a:gd name="T1" fmla="*/ 7 h 15"/>
                <a:gd name="T2" fmla="*/ 12 w 12"/>
                <a:gd name="T3" fmla="*/ 15 h 15"/>
                <a:gd name="T4" fmla="*/ 0 w 12"/>
                <a:gd name="T5" fmla="*/ 0 h 15"/>
                <a:gd name="T6" fmla="*/ 0 w 12"/>
                <a:gd name="T7" fmla="*/ 0 h 15"/>
                <a:gd name="T8" fmla="*/ 6 w 12"/>
                <a:gd name="T9" fmla="*/ 7 h 15"/>
              </a:gdLst>
              <a:ahLst/>
              <a:cxnLst>
                <a:cxn ang="0">
                  <a:pos x="T0" y="T1"/>
                </a:cxn>
                <a:cxn ang="0">
                  <a:pos x="T2" y="T3"/>
                </a:cxn>
                <a:cxn ang="0">
                  <a:pos x="T4" y="T5"/>
                </a:cxn>
                <a:cxn ang="0">
                  <a:pos x="T6" y="T7"/>
                </a:cxn>
                <a:cxn ang="0">
                  <a:pos x="T8" y="T9"/>
                </a:cxn>
              </a:cxnLst>
              <a:rect l="0" t="0" r="r" b="b"/>
              <a:pathLst>
                <a:path w="12" h="15">
                  <a:moveTo>
                    <a:pt x="6" y="7"/>
                  </a:moveTo>
                  <a:cubicBezTo>
                    <a:pt x="8" y="9"/>
                    <a:pt x="12" y="14"/>
                    <a:pt x="12" y="15"/>
                  </a:cubicBezTo>
                  <a:cubicBezTo>
                    <a:pt x="11" y="15"/>
                    <a:pt x="1" y="2"/>
                    <a:pt x="0" y="0"/>
                  </a:cubicBezTo>
                  <a:cubicBezTo>
                    <a:pt x="0" y="0"/>
                    <a:pt x="0" y="0"/>
                    <a:pt x="0" y="0"/>
                  </a:cubicBezTo>
                  <a:cubicBezTo>
                    <a:pt x="1" y="0"/>
                    <a:pt x="6" y="6"/>
                    <a:pt x="6"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7" name="Freeform 946">
              <a:extLst>
                <a:ext uri="{FF2B5EF4-FFF2-40B4-BE49-F238E27FC236}">
                  <a16:creationId xmlns:a16="http://schemas.microsoft.com/office/drawing/2014/main" id="{3938BA22-DC0A-483A-BFC9-16147AD90482}"/>
                </a:ext>
              </a:extLst>
            </p:cNvPr>
            <p:cNvSpPr>
              <a:spLocks/>
            </p:cNvSpPr>
            <p:nvPr/>
          </p:nvSpPr>
          <p:spPr bwMode="auto">
            <a:xfrm>
              <a:off x="8020050" y="2441575"/>
              <a:ext cx="31750" cy="28575"/>
            </a:xfrm>
            <a:custGeom>
              <a:avLst/>
              <a:gdLst>
                <a:gd name="T0" fmla="*/ 7 w 14"/>
                <a:gd name="T1" fmla="*/ 6 h 13"/>
                <a:gd name="T2" fmla="*/ 14 w 14"/>
                <a:gd name="T3" fmla="*/ 13 h 13"/>
                <a:gd name="T4" fmla="*/ 0 w 14"/>
                <a:gd name="T5" fmla="*/ 1 h 13"/>
                <a:gd name="T6" fmla="*/ 0 w 14"/>
                <a:gd name="T7" fmla="*/ 1 h 13"/>
                <a:gd name="T8" fmla="*/ 7 w 14"/>
                <a:gd name="T9" fmla="*/ 6 h 13"/>
              </a:gdLst>
              <a:ahLst/>
              <a:cxnLst>
                <a:cxn ang="0">
                  <a:pos x="T0" y="T1"/>
                </a:cxn>
                <a:cxn ang="0">
                  <a:pos x="T2" y="T3"/>
                </a:cxn>
                <a:cxn ang="0">
                  <a:pos x="T4" y="T5"/>
                </a:cxn>
                <a:cxn ang="0">
                  <a:pos x="T6" y="T7"/>
                </a:cxn>
                <a:cxn ang="0">
                  <a:pos x="T8" y="T9"/>
                </a:cxn>
              </a:cxnLst>
              <a:rect l="0" t="0" r="r" b="b"/>
              <a:pathLst>
                <a:path w="14" h="13">
                  <a:moveTo>
                    <a:pt x="7" y="6"/>
                  </a:moveTo>
                  <a:cubicBezTo>
                    <a:pt x="10" y="8"/>
                    <a:pt x="14" y="12"/>
                    <a:pt x="14" y="13"/>
                  </a:cubicBezTo>
                  <a:cubicBezTo>
                    <a:pt x="13" y="13"/>
                    <a:pt x="1" y="3"/>
                    <a:pt x="0" y="1"/>
                  </a:cubicBezTo>
                  <a:cubicBezTo>
                    <a:pt x="0" y="1"/>
                    <a:pt x="0" y="1"/>
                    <a:pt x="0" y="1"/>
                  </a:cubicBezTo>
                  <a:cubicBezTo>
                    <a:pt x="0" y="0"/>
                    <a:pt x="4" y="3"/>
                    <a:pt x="7"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8" name="Freeform 947">
              <a:extLst>
                <a:ext uri="{FF2B5EF4-FFF2-40B4-BE49-F238E27FC236}">
                  <a16:creationId xmlns:a16="http://schemas.microsoft.com/office/drawing/2014/main" id="{E16DECF2-6406-481E-B0DE-AEB111317A1A}"/>
                </a:ext>
              </a:extLst>
            </p:cNvPr>
            <p:cNvSpPr>
              <a:spLocks/>
            </p:cNvSpPr>
            <p:nvPr/>
          </p:nvSpPr>
          <p:spPr bwMode="auto">
            <a:xfrm>
              <a:off x="8085138" y="2498725"/>
              <a:ext cx="28575" cy="30163"/>
            </a:xfrm>
            <a:custGeom>
              <a:avLst/>
              <a:gdLst>
                <a:gd name="T0" fmla="*/ 7 w 13"/>
                <a:gd name="T1" fmla="*/ 6 h 13"/>
                <a:gd name="T2" fmla="*/ 13 w 13"/>
                <a:gd name="T3" fmla="*/ 13 h 13"/>
                <a:gd name="T4" fmla="*/ 0 w 13"/>
                <a:gd name="T5" fmla="*/ 0 h 13"/>
                <a:gd name="T6" fmla="*/ 0 w 13"/>
                <a:gd name="T7" fmla="*/ 0 h 13"/>
                <a:gd name="T8" fmla="*/ 7 w 13"/>
                <a:gd name="T9" fmla="*/ 6 h 13"/>
              </a:gdLst>
              <a:ahLst/>
              <a:cxnLst>
                <a:cxn ang="0">
                  <a:pos x="T0" y="T1"/>
                </a:cxn>
                <a:cxn ang="0">
                  <a:pos x="T2" y="T3"/>
                </a:cxn>
                <a:cxn ang="0">
                  <a:pos x="T4" y="T5"/>
                </a:cxn>
                <a:cxn ang="0">
                  <a:pos x="T6" y="T7"/>
                </a:cxn>
                <a:cxn ang="0">
                  <a:pos x="T8" y="T9"/>
                </a:cxn>
              </a:cxnLst>
              <a:rect l="0" t="0" r="r" b="b"/>
              <a:pathLst>
                <a:path w="13" h="13">
                  <a:moveTo>
                    <a:pt x="7" y="6"/>
                  </a:moveTo>
                  <a:cubicBezTo>
                    <a:pt x="9" y="8"/>
                    <a:pt x="13" y="13"/>
                    <a:pt x="13" y="13"/>
                  </a:cubicBezTo>
                  <a:cubicBezTo>
                    <a:pt x="12" y="13"/>
                    <a:pt x="0" y="2"/>
                    <a:pt x="0" y="0"/>
                  </a:cubicBezTo>
                  <a:cubicBezTo>
                    <a:pt x="0" y="0"/>
                    <a:pt x="0" y="0"/>
                    <a:pt x="0" y="0"/>
                  </a:cubicBezTo>
                  <a:cubicBezTo>
                    <a:pt x="1" y="0"/>
                    <a:pt x="6" y="6"/>
                    <a:pt x="7"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59" name="Freeform 948">
              <a:extLst>
                <a:ext uri="{FF2B5EF4-FFF2-40B4-BE49-F238E27FC236}">
                  <a16:creationId xmlns:a16="http://schemas.microsoft.com/office/drawing/2014/main" id="{F45D36B3-5B11-4A06-87C8-82232D981B7A}"/>
                </a:ext>
              </a:extLst>
            </p:cNvPr>
            <p:cNvSpPr>
              <a:spLocks/>
            </p:cNvSpPr>
            <p:nvPr/>
          </p:nvSpPr>
          <p:spPr bwMode="auto">
            <a:xfrm>
              <a:off x="8221663" y="2647950"/>
              <a:ext cx="25400" cy="34925"/>
            </a:xfrm>
            <a:custGeom>
              <a:avLst/>
              <a:gdLst>
                <a:gd name="T0" fmla="*/ 5 w 11"/>
                <a:gd name="T1" fmla="*/ 7 h 15"/>
                <a:gd name="T2" fmla="*/ 11 w 11"/>
                <a:gd name="T3" fmla="*/ 15 h 15"/>
                <a:gd name="T4" fmla="*/ 0 w 11"/>
                <a:gd name="T5" fmla="*/ 0 h 15"/>
                <a:gd name="T6" fmla="*/ 0 w 11"/>
                <a:gd name="T7" fmla="*/ 0 h 15"/>
                <a:gd name="T8" fmla="*/ 5 w 11"/>
                <a:gd name="T9" fmla="*/ 7 h 15"/>
              </a:gdLst>
              <a:ahLst/>
              <a:cxnLst>
                <a:cxn ang="0">
                  <a:pos x="T0" y="T1"/>
                </a:cxn>
                <a:cxn ang="0">
                  <a:pos x="T2" y="T3"/>
                </a:cxn>
                <a:cxn ang="0">
                  <a:pos x="T4" y="T5"/>
                </a:cxn>
                <a:cxn ang="0">
                  <a:pos x="T6" y="T7"/>
                </a:cxn>
                <a:cxn ang="0">
                  <a:pos x="T8" y="T9"/>
                </a:cxn>
              </a:cxnLst>
              <a:rect l="0" t="0" r="r" b="b"/>
              <a:pathLst>
                <a:path w="11" h="15">
                  <a:moveTo>
                    <a:pt x="5" y="7"/>
                  </a:moveTo>
                  <a:cubicBezTo>
                    <a:pt x="7" y="10"/>
                    <a:pt x="10" y="14"/>
                    <a:pt x="11" y="15"/>
                  </a:cubicBezTo>
                  <a:cubicBezTo>
                    <a:pt x="10" y="15"/>
                    <a:pt x="1" y="2"/>
                    <a:pt x="0" y="0"/>
                  </a:cubicBezTo>
                  <a:cubicBezTo>
                    <a:pt x="0" y="0"/>
                    <a:pt x="0" y="0"/>
                    <a:pt x="0" y="0"/>
                  </a:cubicBezTo>
                  <a:cubicBezTo>
                    <a:pt x="0" y="1"/>
                    <a:pt x="4" y="6"/>
                    <a:pt x="5"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0" name="Freeform 949">
              <a:extLst>
                <a:ext uri="{FF2B5EF4-FFF2-40B4-BE49-F238E27FC236}">
                  <a16:creationId xmlns:a16="http://schemas.microsoft.com/office/drawing/2014/main" id="{93058624-21C1-4858-80D3-A8C4FDDD7048}"/>
                </a:ext>
              </a:extLst>
            </p:cNvPr>
            <p:cNvSpPr>
              <a:spLocks/>
            </p:cNvSpPr>
            <p:nvPr/>
          </p:nvSpPr>
          <p:spPr bwMode="auto">
            <a:xfrm>
              <a:off x="8270875" y="2719388"/>
              <a:ext cx="22225" cy="34925"/>
            </a:xfrm>
            <a:custGeom>
              <a:avLst/>
              <a:gdLst>
                <a:gd name="T0" fmla="*/ 9 w 10"/>
                <a:gd name="T1" fmla="*/ 14 h 15"/>
                <a:gd name="T2" fmla="*/ 10 w 10"/>
                <a:gd name="T3" fmla="*/ 15 h 15"/>
                <a:gd name="T4" fmla="*/ 0 w 10"/>
                <a:gd name="T5" fmla="*/ 0 h 15"/>
                <a:gd name="T6" fmla="*/ 0 w 10"/>
                <a:gd name="T7" fmla="*/ 0 h 15"/>
                <a:gd name="T8" fmla="*/ 1 w 10"/>
                <a:gd name="T9" fmla="*/ 1 h 15"/>
                <a:gd name="T10" fmla="*/ 9 w 10"/>
                <a:gd name="T11" fmla="*/ 14 h 15"/>
              </a:gdLst>
              <a:ahLst/>
              <a:cxnLst>
                <a:cxn ang="0">
                  <a:pos x="T0" y="T1"/>
                </a:cxn>
                <a:cxn ang="0">
                  <a:pos x="T2" y="T3"/>
                </a:cxn>
                <a:cxn ang="0">
                  <a:pos x="T4" y="T5"/>
                </a:cxn>
                <a:cxn ang="0">
                  <a:pos x="T6" y="T7"/>
                </a:cxn>
                <a:cxn ang="0">
                  <a:pos x="T8" y="T9"/>
                </a:cxn>
                <a:cxn ang="0">
                  <a:pos x="T10" y="T11"/>
                </a:cxn>
              </a:cxnLst>
              <a:rect l="0" t="0" r="r" b="b"/>
              <a:pathLst>
                <a:path w="10" h="15">
                  <a:moveTo>
                    <a:pt x="9" y="14"/>
                  </a:moveTo>
                  <a:cubicBezTo>
                    <a:pt x="10" y="15"/>
                    <a:pt x="10" y="15"/>
                    <a:pt x="10" y="15"/>
                  </a:cubicBezTo>
                  <a:cubicBezTo>
                    <a:pt x="7" y="10"/>
                    <a:pt x="3" y="5"/>
                    <a:pt x="0" y="0"/>
                  </a:cubicBezTo>
                  <a:cubicBezTo>
                    <a:pt x="0" y="0"/>
                    <a:pt x="0" y="0"/>
                    <a:pt x="0" y="0"/>
                  </a:cubicBezTo>
                  <a:cubicBezTo>
                    <a:pt x="0" y="0"/>
                    <a:pt x="1" y="0"/>
                    <a:pt x="1" y="1"/>
                  </a:cubicBezTo>
                  <a:cubicBezTo>
                    <a:pt x="9" y="14"/>
                    <a:pt x="9" y="14"/>
                    <a:pt x="9"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1" name="Freeform 950">
              <a:extLst>
                <a:ext uri="{FF2B5EF4-FFF2-40B4-BE49-F238E27FC236}">
                  <a16:creationId xmlns:a16="http://schemas.microsoft.com/office/drawing/2014/main" id="{C3638061-338A-4E3F-9342-FD5945A4BA78}"/>
                </a:ext>
              </a:extLst>
            </p:cNvPr>
            <p:cNvSpPr>
              <a:spLocks/>
            </p:cNvSpPr>
            <p:nvPr/>
          </p:nvSpPr>
          <p:spPr bwMode="auto">
            <a:xfrm>
              <a:off x="8110538" y="2519363"/>
              <a:ext cx="28575" cy="31750"/>
            </a:xfrm>
            <a:custGeom>
              <a:avLst/>
              <a:gdLst>
                <a:gd name="T0" fmla="*/ 6 w 13"/>
                <a:gd name="T1" fmla="*/ 6 h 14"/>
                <a:gd name="T2" fmla="*/ 13 w 13"/>
                <a:gd name="T3" fmla="*/ 14 h 14"/>
                <a:gd name="T4" fmla="*/ 0 w 13"/>
                <a:gd name="T5" fmla="*/ 0 h 14"/>
                <a:gd name="T6" fmla="*/ 0 w 13"/>
                <a:gd name="T7" fmla="*/ 0 h 14"/>
                <a:gd name="T8" fmla="*/ 6 w 13"/>
                <a:gd name="T9" fmla="*/ 6 h 14"/>
              </a:gdLst>
              <a:ahLst/>
              <a:cxnLst>
                <a:cxn ang="0">
                  <a:pos x="T0" y="T1"/>
                </a:cxn>
                <a:cxn ang="0">
                  <a:pos x="T2" y="T3"/>
                </a:cxn>
                <a:cxn ang="0">
                  <a:pos x="T4" y="T5"/>
                </a:cxn>
                <a:cxn ang="0">
                  <a:pos x="T6" y="T7"/>
                </a:cxn>
                <a:cxn ang="0">
                  <a:pos x="T8" y="T9"/>
                </a:cxn>
              </a:cxnLst>
              <a:rect l="0" t="0" r="r" b="b"/>
              <a:pathLst>
                <a:path w="13" h="14">
                  <a:moveTo>
                    <a:pt x="6" y="6"/>
                  </a:moveTo>
                  <a:cubicBezTo>
                    <a:pt x="9" y="9"/>
                    <a:pt x="13" y="13"/>
                    <a:pt x="13" y="14"/>
                  </a:cubicBezTo>
                  <a:cubicBezTo>
                    <a:pt x="12" y="14"/>
                    <a:pt x="1" y="2"/>
                    <a:pt x="0" y="0"/>
                  </a:cubicBezTo>
                  <a:cubicBezTo>
                    <a:pt x="0" y="0"/>
                    <a:pt x="0" y="0"/>
                    <a:pt x="0" y="0"/>
                  </a:cubicBezTo>
                  <a:cubicBezTo>
                    <a:pt x="1" y="0"/>
                    <a:pt x="6" y="6"/>
                    <a:pt x="6"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2" name="Freeform 951">
              <a:extLst>
                <a:ext uri="{FF2B5EF4-FFF2-40B4-BE49-F238E27FC236}">
                  <a16:creationId xmlns:a16="http://schemas.microsoft.com/office/drawing/2014/main" id="{B9D34E19-5942-40DA-8CE4-3BF5F407B329}"/>
                </a:ext>
              </a:extLst>
            </p:cNvPr>
            <p:cNvSpPr>
              <a:spLocks/>
            </p:cNvSpPr>
            <p:nvPr/>
          </p:nvSpPr>
          <p:spPr bwMode="auto">
            <a:xfrm>
              <a:off x="8167688" y="2581275"/>
              <a:ext cx="26988" cy="34925"/>
            </a:xfrm>
            <a:custGeom>
              <a:avLst/>
              <a:gdLst>
                <a:gd name="T0" fmla="*/ 6 w 12"/>
                <a:gd name="T1" fmla="*/ 7 h 15"/>
                <a:gd name="T2" fmla="*/ 12 w 12"/>
                <a:gd name="T3" fmla="*/ 15 h 15"/>
                <a:gd name="T4" fmla="*/ 0 w 12"/>
                <a:gd name="T5" fmla="*/ 0 h 15"/>
                <a:gd name="T6" fmla="*/ 0 w 12"/>
                <a:gd name="T7" fmla="*/ 0 h 15"/>
                <a:gd name="T8" fmla="*/ 6 w 12"/>
                <a:gd name="T9" fmla="*/ 7 h 15"/>
              </a:gdLst>
              <a:ahLst/>
              <a:cxnLst>
                <a:cxn ang="0">
                  <a:pos x="T0" y="T1"/>
                </a:cxn>
                <a:cxn ang="0">
                  <a:pos x="T2" y="T3"/>
                </a:cxn>
                <a:cxn ang="0">
                  <a:pos x="T4" y="T5"/>
                </a:cxn>
                <a:cxn ang="0">
                  <a:pos x="T6" y="T7"/>
                </a:cxn>
                <a:cxn ang="0">
                  <a:pos x="T8" y="T9"/>
                </a:cxn>
              </a:cxnLst>
              <a:rect l="0" t="0" r="r" b="b"/>
              <a:pathLst>
                <a:path w="12" h="15">
                  <a:moveTo>
                    <a:pt x="6" y="7"/>
                  </a:moveTo>
                  <a:cubicBezTo>
                    <a:pt x="9" y="10"/>
                    <a:pt x="12" y="14"/>
                    <a:pt x="12" y="15"/>
                  </a:cubicBezTo>
                  <a:cubicBezTo>
                    <a:pt x="11" y="14"/>
                    <a:pt x="1" y="2"/>
                    <a:pt x="0" y="0"/>
                  </a:cubicBezTo>
                  <a:cubicBezTo>
                    <a:pt x="0" y="0"/>
                    <a:pt x="0" y="0"/>
                    <a:pt x="0" y="0"/>
                  </a:cubicBezTo>
                  <a:cubicBezTo>
                    <a:pt x="1" y="1"/>
                    <a:pt x="5" y="5"/>
                    <a:pt x="6"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3" name="Freeform 952">
              <a:extLst>
                <a:ext uri="{FF2B5EF4-FFF2-40B4-BE49-F238E27FC236}">
                  <a16:creationId xmlns:a16="http://schemas.microsoft.com/office/drawing/2014/main" id="{02DECF74-577B-4F06-8E5D-DD7084C9DCEC}"/>
                </a:ext>
              </a:extLst>
            </p:cNvPr>
            <p:cNvSpPr>
              <a:spLocks/>
            </p:cNvSpPr>
            <p:nvPr/>
          </p:nvSpPr>
          <p:spPr bwMode="auto">
            <a:xfrm>
              <a:off x="8132763" y="2540000"/>
              <a:ext cx="25400" cy="26988"/>
            </a:xfrm>
            <a:custGeom>
              <a:avLst/>
              <a:gdLst>
                <a:gd name="T0" fmla="*/ 8 w 11"/>
                <a:gd name="T1" fmla="*/ 9 h 12"/>
                <a:gd name="T2" fmla="*/ 11 w 11"/>
                <a:gd name="T3" fmla="*/ 12 h 12"/>
                <a:gd name="T4" fmla="*/ 0 w 11"/>
                <a:gd name="T5" fmla="*/ 0 h 12"/>
                <a:gd name="T6" fmla="*/ 8 w 11"/>
                <a:gd name="T7" fmla="*/ 9 h 12"/>
              </a:gdLst>
              <a:ahLst/>
              <a:cxnLst>
                <a:cxn ang="0">
                  <a:pos x="T0" y="T1"/>
                </a:cxn>
                <a:cxn ang="0">
                  <a:pos x="T2" y="T3"/>
                </a:cxn>
                <a:cxn ang="0">
                  <a:pos x="T4" y="T5"/>
                </a:cxn>
                <a:cxn ang="0">
                  <a:pos x="T6" y="T7"/>
                </a:cxn>
              </a:cxnLst>
              <a:rect l="0" t="0" r="r" b="b"/>
              <a:pathLst>
                <a:path w="11" h="12">
                  <a:moveTo>
                    <a:pt x="8" y="9"/>
                  </a:moveTo>
                  <a:cubicBezTo>
                    <a:pt x="11" y="12"/>
                    <a:pt x="11" y="12"/>
                    <a:pt x="11" y="12"/>
                  </a:cubicBezTo>
                  <a:cubicBezTo>
                    <a:pt x="7" y="8"/>
                    <a:pt x="1" y="2"/>
                    <a:pt x="0" y="0"/>
                  </a:cubicBezTo>
                  <a:cubicBezTo>
                    <a:pt x="8" y="9"/>
                    <a:pt x="8" y="9"/>
                    <a:pt x="8"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4" name="Freeform 953">
              <a:extLst>
                <a:ext uri="{FF2B5EF4-FFF2-40B4-BE49-F238E27FC236}">
                  <a16:creationId xmlns:a16="http://schemas.microsoft.com/office/drawing/2014/main" id="{1E60BA39-725B-43F8-B60A-5FDF981A8A65}"/>
                </a:ext>
              </a:extLst>
            </p:cNvPr>
            <p:cNvSpPr>
              <a:spLocks/>
            </p:cNvSpPr>
            <p:nvPr/>
          </p:nvSpPr>
          <p:spPr bwMode="auto">
            <a:xfrm>
              <a:off x="8070850" y="2479675"/>
              <a:ext cx="31750" cy="30163"/>
            </a:xfrm>
            <a:custGeom>
              <a:avLst/>
              <a:gdLst>
                <a:gd name="T0" fmla="*/ 6 w 14"/>
                <a:gd name="T1" fmla="*/ 6 h 13"/>
                <a:gd name="T2" fmla="*/ 14 w 14"/>
                <a:gd name="T3" fmla="*/ 13 h 13"/>
                <a:gd name="T4" fmla="*/ 0 w 14"/>
                <a:gd name="T5" fmla="*/ 0 h 13"/>
                <a:gd name="T6" fmla="*/ 0 w 14"/>
                <a:gd name="T7" fmla="*/ 0 h 13"/>
                <a:gd name="T8" fmla="*/ 6 w 14"/>
                <a:gd name="T9" fmla="*/ 6 h 13"/>
              </a:gdLst>
              <a:ahLst/>
              <a:cxnLst>
                <a:cxn ang="0">
                  <a:pos x="T0" y="T1"/>
                </a:cxn>
                <a:cxn ang="0">
                  <a:pos x="T2" y="T3"/>
                </a:cxn>
                <a:cxn ang="0">
                  <a:pos x="T4" y="T5"/>
                </a:cxn>
                <a:cxn ang="0">
                  <a:pos x="T6" y="T7"/>
                </a:cxn>
                <a:cxn ang="0">
                  <a:pos x="T8" y="T9"/>
                </a:cxn>
              </a:cxnLst>
              <a:rect l="0" t="0" r="r" b="b"/>
              <a:pathLst>
                <a:path w="14" h="13">
                  <a:moveTo>
                    <a:pt x="6" y="6"/>
                  </a:moveTo>
                  <a:cubicBezTo>
                    <a:pt x="10" y="9"/>
                    <a:pt x="13" y="12"/>
                    <a:pt x="14" y="13"/>
                  </a:cubicBezTo>
                  <a:cubicBezTo>
                    <a:pt x="13" y="12"/>
                    <a:pt x="1" y="0"/>
                    <a:pt x="0" y="0"/>
                  </a:cubicBezTo>
                  <a:cubicBezTo>
                    <a:pt x="0" y="0"/>
                    <a:pt x="0" y="0"/>
                    <a:pt x="0" y="0"/>
                  </a:cubicBezTo>
                  <a:cubicBezTo>
                    <a:pt x="1" y="0"/>
                    <a:pt x="5" y="4"/>
                    <a:pt x="6"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5" name="Freeform 954">
              <a:extLst>
                <a:ext uri="{FF2B5EF4-FFF2-40B4-BE49-F238E27FC236}">
                  <a16:creationId xmlns:a16="http://schemas.microsoft.com/office/drawing/2014/main" id="{E53C40ED-9EE6-407D-8C7E-0768D6891B08}"/>
                </a:ext>
              </a:extLst>
            </p:cNvPr>
            <p:cNvSpPr>
              <a:spLocks/>
            </p:cNvSpPr>
            <p:nvPr/>
          </p:nvSpPr>
          <p:spPr bwMode="auto">
            <a:xfrm>
              <a:off x="7869238" y="2371725"/>
              <a:ext cx="38100" cy="28575"/>
            </a:xfrm>
            <a:custGeom>
              <a:avLst/>
              <a:gdLst>
                <a:gd name="T0" fmla="*/ 10 w 17"/>
                <a:gd name="T1" fmla="*/ 5 h 12"/>
                <a:gd name="T2" fmla="*/ 16 w 17"/>
                <a:gd name="T3" fmla="*/ 11 h 12"/>
                <a:gd name="T4" fmla="*/ 0 w 17"/>
                <a:gd name="T5" fmla="*/ 0 h 12"/>
                <a:gd name="T6" fmla="*/ 10 w 17"/>
                <a:gd name="T7" fmla="*/ 5 h 12"/>
              </a:gdLst>
              <a:ahLst/>
              <a:cxnLst>
                <a:cxn ang="0">
                  <a:pos x="T0" y="T1"/>
                </a:cxn>
                <a:cxn ang="0">
                  <a:pos x="T2" y="T3"/>
                </a:cxn>
                <a:cxn ang="0">
                  <a:pos x="T4" y="T5"/>
                </a:cxn>
                <a:cxn ang="0">
                  <a:pos x="T6" y="T7"/>
                </a:cxn>
              </a:cxnLst>
              <a:rect l="0" t="0" r="r" b="b"/>
              <a:pathLst>
                <a:path w="17" h="12">
                  <a:moveTo>
                    <a:pt x="10" y="5"/>
                  </a:moveTo>
                  <a:cubicBezTo>
                    <a:pt x="14" y="8"/>
                    <a:pt x="17" y="11"/>
                    <a:pt x="16" y="11"/>
                  </a:cubicBezTo>
                  <a:cubicBezTo>
                    <a:pt x="14" y="12"/>
                    <a:pt x="0" y="2"/>
                    <a:pt x="0" y="0"/>
                  </a:cubicBezTo>
                  <a:cubicBezTo>
                    <a:pt x="1" y="0"/>
                    <a:pt x="6" y="2"/>
                    <a:pt x="10"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6" name="Freeform 955">
              <a:extLst>
                <a:ext uri="{FF2B5EF4-FFF2-40B4-BE49-F238E27FC236}">
                  <a16:creationId xmlns:a16="http://schemas.microsoft.com/office/drawing/2014/main" id="{EEC44DBA-2BD0-49A7-BA19-620CA8702E73}"/>
                </a:ext>
              </a:extLst>
            </p:cNvPr>
            <p:cNvSpPr>
              <a:spLocks/>
            </p:cNvSpPr>
            <p:nvPr/>
          </p:nvSpPr>
          <p:spPr bwMode="auto">
            <a:xfrm>
              <a:off x="7940675" y="2422525"/>
              <a:ext cx="36513" cy="26988"/>
            </a:xfrm>
            <a:custGeom>
              <a:avLst/>
              <a:gdLst>
                <a:gd name="T0" fmla="*/ 10 w 16"/>
                <a:gd name="T1" fmla="*/ 6 h 12"/>
                <a:gd name="T2" fmla="*/ 15 w 16"/>
                <a:gd name="T3" fmla="*/ 12 h 12"/>
                <a:gd name="T4" fmla="*/ 0 w 16"/>
                <a:gd name="T5" fmla="*/ 0 h 12"/>
                <a:gd name="T6" fmla="*/ 10 w 16"/>
                <a:gd name="T7" fmla="*/ 6 h 12"/>
              </a:gdLst>
              <a:ahLst/>
              <a:cxnLst>
                <a:cxn ang="0">
                  <a:pos x="T0" y="T1"/>
                </a:cxn>
                <a:cxn ang="0">
                  <a:pos x="T2" y="T3"/>
                </a:cxn>
                <a:cxn ang="0">
                  <a:pos x="T4" y="T5"/>
                </a:cxn>
                <a:cxn ang="0">
                  <a:pos x="T6" y="T7"/>
                </a:cxn>
              </a:cxnLst>
              <a:rect l="0" t="0" r="r" b="b"/>
              <a:pathLst>
                <a:path w="16" h="12">
                  <a:moveTo>
                    <a:pt x="10" y="6"/>
                  </a:moveTo>
                  <a:cubicBezTo>
                    <a:pt x="14" y="9"/>
                    <a:pt x="16" y="12"/>
                    <a:pt x="15" y="12"/>
                  </a:cubicBezTo>
                  <a:cubicBezTo>
                    <a:pt x="13" y="12"/>
                    <a:pt x="0" y="2"/>
                    <a:pt x="0" y="0"/>
                  </a:cubicBezTo>
                  <a:cubicBezTo>
                    <a:pt x="1" y="0"/>
                    <a:pt x="6" y="3"/>
                    <a:pt x="10"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7" name="Freeform 956">
              <a:extLst>
                <a:ext uri="{FF2B5EF4-FFF2-40B4-BE49-F238E27FC236}">
                  <a16:creationId xmlns:a16="http://schemas.microsoft.com/office/drawing/2014/main" id="{ADC72E83-1B18-4B09-8E52-59559CC4D0DE}"/>
                </a:ext>
              </a:extLst>
            </p:cNvPr>
            <p:cNvSpPr>
              <a:spLocks/>
            </p:cNvSpPr>
            <p:nvPr/>
          </p:nvSpPr>
          <p:spPr bwMode="auto">
            <a:xfrm>
              <a:off x="7716838" y="2284413"/>
              <a:ext cx="41275" cy="23813"/>
            </a:xfrm>
            <a:custGeom>
              <a:avLst/>
              <a:gdLst>
                <a:gd name="T0" fmla="*/ 10 w 18"/>
                <a:gd name="T1" fmla="*/ 4 h 10"/>
                <a:gd name="T2" fmla="*/ 17 w 18"/>
                <a:gd name="T3" fmla="*/ 9 h 10"/>
                <a:gd name="T4" fmla="*/ 0 w 18"/>
                <a:gd name="T5" fmla="*/ 1 h 10"/>
                <a:gd name="T6" fmla="*/ 10 w 18"/>
                <a:gd name="T7" fmla="*/ 4 h 10"/>
              </a:gdLst>
              <a:ahLst/>
              <a:cxnLst>
                <a:cxn ang="0">
                  <a:pos x="T0" y="T1"/>
                </a:cxn>
                <a:cxn ang="0">
                  <a:pos x="T2" y="T3"/>
                </a:cxn>
                <a:cxn ang="0">
                  <a:pos x="T4" y="T5"/>
                </a:cxn>
                <a:cxn ang="0">
                  <a:pos x="T6" y="T7"/>
                </a:cxn>
              </a:cxnLst>
              <a:rect l="0" t="0" r="r" b="b"/>
              <a:pathLst>
                <a:path w="18" h="10">
                  <a:moveTo>
                    <a:pt x="10" y="4"/>
                  </a:moveTo>
                  <a:cubicBezTo>
                    <a:pt x="15" y="7"/>
                    <a:pt x="18" y="9"/>
                    <a:pt x="17" y="9"/>
                  </a:cubicBezTo>
                  <a:cubicBezTo>
                    <a:pt x="15" y="10"/>
                    <a:pt x="0" y="2"/>
                    <a:pt x="0" y="1"/>
                  </a:cubicBezTo>
                  <a:cubicBezTo>
                    <a:pt x="1" y="0"/>
                    <a:pt x="7" y="2"/>
                    <a:pt x="10"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8" name="Freeform 957">
              <a:extLst>
                <a:ext uri="{FF2B5EF4-FFF2-40B4-BE49-F238E27FC236}">
                  <a16:creationId xmlns:a16="http://schemas.microsoft.com/office/drawing/2014/main" id="{5E0773A0-9182-4E95-8059-55303F832FF0}"/>
                </a:ext>
              </a:extLst>
            </p:cNvPr>
            <p:cNvSpPr>
              <a:spLocks/>
            </p:cNvSpPr>
            <p:nvPr/>
          </p:nvSpPr>
          <p:spPr bwMode="auto">
            <a:xfrm>
              <a:off x="7793038" y="2325688"/>
              <a:ext cx="41275" cy="25400"/>
            </a:xfrm>
            <a:custGeom>
              <a:avLst/>
              <a:gdLst>
                <a:gd name="T0" fmla="*/ 11 w 18"/>
                <a:gd name="T1" fmla="*/ 5 h 11"/>
                <a:gd name="T2" fmla="*/ 17 w 18"/>
                <a:gd name="T3" fmla="*/ 10 h 11"/>
                <a:gd name="T4" fmla="*/ 1 w 18"/>
                <a:gd name="T5" fmla="*/ 0 h 11"/>
                <a:gd name="T6" fmla="*/ 11 w 18"/>
                <a:gd name="T7" fmla="*/ 5 h 11"/>
              </a:gdLst>
              <a:ahLst/>
              <a:cxnLst>
                <a:cxn ang="0">
                  <a:pos x="T0" y="T1"/>
                </a:cxn>
                <a:cxn ang="0">
                  <a:pos x="T2" y="T3"/>
                </a:cxn>
                <a:cxn ang="0">
                  <a:pos x="T4" y="T5"/>
                </a:cxn>
                <a:cxn ang="0">
                  <a:pos x="T6" y="T7"/>
                </a:cxn>
              </a:cxnLst>
              <a:rect l="0" t="0" r="r" b="b"/>
              <a:pathLst>
                <a:path w="18" h="11">
                  <a:moveTo>
                    <a:pt x="11" y="5"/>
                  </a:moveTo>
                  <a:cubicBezTo>
                    <a:pt x="15" y="7"/>
                    <a:pt x="18" y="10"/>
                    <a:pt x="17" y="10"/>
                  </a:cubicBezTo>
                  <a:cubicBezTo>
                    <a:pt x="15" y="11"/>
                    <a:pt x="0" y="2"/>
                    <a:pt x="1" y="0"/>
                  </a:cubicBezTo>
                  <a:cubicBezTo>
                    <a:pt x="2" y="0"/>
                    <a:pt x="7" y="2"/>
                    <a:pt x="11"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69" name="Freeform 958">
              <a:extLst>
                <a:ext uri="{FF2B5EF4-FFF2-40B4-BE49-F238E27FC236}">
                  <a16:creationId xmlns:a16="http://schemas.microsoft.com/office/drawing/2014/main" id="{16273FF7-F82D-4E6F-B701-341CC76890A1}"/>
                </a:ext>
              </a:extLst>
            </p:cNvPr>
            <p:cNvSpPr>
              <a:spLocks/>
            </p:cNvSpPr>
            <p:nvPr/>
          </p:nvSpPr>
          <p:spPr bwMode="auto">
            <a:xfrm>
              <a:off x="7835900" y="2341563"/>
              <a:ext cx="39688" cy="25400"/>
            </a:xfrm>
            <a:custGeom>
              <a:avLst/>
              <a:gdLst>
                <a:gd name="T0" fmla="*/ 10 w 17"/>
                <a:gd name="T1" fmla="*/ 5 h 11"/>
                <a:gd name="T2" fmla="*/ 16 w 17"/>
                <a:gd name="T3" fmla="*/ 10 h 11"/>
                <a:gd name="T4" fmla="*/ 1 w 17"/>
                <a:gd name="T5" fmla="*/ 0 h 11"/>
                <a:gd name="T6" fmla="*/ 10 w 17"/>
                <a:gd name="T7" fmla="*/ 5 h 11"/>
              </a:gdLst>
              <a:ahLst/>
              <a:cxnLst>
                <a:cxn ang="0">
                  <a:pos x="T0" y="T1"/>
                </a:cxn>
                <a:cxn ang="0">
                  <a:pos x="T2" y="T3"/>
                </a:cxn>
                <a:cxn ang="0">
                  <a:pos x="T4" y="T5"/>
                </a:cxn>
                <a:cxn ang="0">
                  <a:pos x="T6" y="T7"/>
                </a:cxn>
              </a:cxnLst>
              <a:rect l="0" t="0" r="r" b="b"/>
              <a:pathLst>
                <a:path w="17" h="11">
                  <a:moveTo>
                    <a:pt x="10" y="5"/>
                  </a:moveTo>
                  <a:cubicBezTo>
                    <a:pt x="14" y="7"/>
                    <a:pt x="17" y="10"/>
                    <a:pt x="16" y="10"/>
                  </a:cubicBezTo>
                  <a:cubicBezTo>
                    <a:pt x="15" y="11"/>
                    <a:pt x="0" y="2"/>
                    <a:pt x="1" y="0"/>
                  </a:cubicBezTo>
                  <a:cubicBezTo>
                    <a:pt x="1" y="0"/>
                    <a:pt x="6" y="2"/>
                    <a:pt x="10"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0" name="Freeform 959">
              <a:extLst>
                <a:ext uri="{FF2B5EF4-FFF2-40B4-BE49-F238E27FC236}">
                  <a16:creationId xmlns:a16="http://schemas.microsoft.com/office/drawing/2014/main" id="{3319DF9F-3395-438B-8E0B-365B1A8CE145}"/>
                </a:ext>
              </a:extLst>
            </p:cNvPr>
            <p:cNvSpPr>
              <a:spLocks/>
            </p:cNvSpPr>
            <p:nvPr/>
          </p:nvSpPr>
          <p:spPr bwMode="auto">
            <a:xfrm>
              <a:off x="7910513" y="2387600"/>
              <a:ext cx="38100" cy="28575"/>
            </a:xfrm>
            <a:custGeom>
              <a:avLst/>
              <a:gdLst>
                <a:gd name="T0" fmla="*/ 10 w 17"/>
                <a:gd name="T1" fmla="*/ 6 h 12"/>
                <a:gd name="T2" fmla="*/ 16 w 17"/>
                <a:gd name="T3" fmla="*/ 12 h 12"/>
                <a:gd name="T4" fmla="*/ 1 w 17"/>
                <a:gd name="T5" fmla="*/ 1 h 12"/>
                <a:gd name="T6" fmla="*/ 10 w 17"/>
                <a:gd name="T7" fmla="*/ 6 h 12"/>
              </a:gdLst>
              <a:ahLst/>
              <a:cxnLst>
                <a:cxn ang="0">
                  <a:pos x="T0" y="T1"/>
                </a:cxn>
                <a:cxn ang="0">
                  <a:pos x="T2" y="T3"/>
                </a:cxn>
                <a:cxn ang="0">
                  <a:pos x="T4" y="T5"/>
                </a:cxn>
                <a:cxn ang="0">
                  <a:pos x="T6" y="T7"/>
                </a:cxn>
              </a:cxnLst>
              <a:rect l="0" t="0" r="r" b="b"/>
              <a:pathLst>
                <a:path w="17" h="12">
                  <a:moveTo>
                    <a:pt x="10" y="6"/>
                  </a:moveTo>
                  <a:cubicBezTo>
                    <a:pt x="14" y="9"/>
                    <a:pt x="17" y="12"/>
                    <a:pt x="16" y="12"/>
                  </a:cubicBezTo>
                  <a:cubicBezTo>
                    <a:pt x="14" y="12"/>
                    <a:pt x="0" y="3"/>
                    <a:pt x="1" y="1"/>
                  </a:cubicBezTo>
                  <a:cubicBezTo>
                    <a:pt x="1" y="0"/>
                    <a:pt x="6" y="3"/>
                    <a:pt x="10"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1" name="Freeform 960">
              <a:extLst>
                <a:ext uri="{FF2B5EF4-FFF2-40B4-BE49-F238E27FC236}">
                  <a16:creationId xmlns:a16="http://schemas.microsoft.com/office/drawing/2014/main" id="{65ABEF53-C6E5-4812-BB76-C502F98B41AF}"/>
                </a:ext>
              </a:extLst>
            </p:cNvPr>
            <p:cNvSpPr>
              <a:spLocks/>
            </p:cNvSpPr>
            <p:nvPr/>
          </p:nvSpPr>
          <p:spPr bwMode="auto">
            <a:xfrm>
              <a:off x="7761288" y="2298700"/>
              <a:ext cx="38100" cy="22225"/>
            </a:xfrm>
            <a:custGeom>
              <a:avLst/>
              <a:gdLst>
                <a:gd name="T0" fmla="*/ 10 w 17"/>
                <a:gd name="T1" fmla="*/ 5 h 10"/>
                <a:gd name="T2" fmla="*/ 17 w 17"/>
                <a:gd name="T3" fmla="*/ 10 h 10"/>
                <a:gd name="T4" fmla="*/ 0 w 17"/>
                <a:gd name="T5" fmla="*/ 1 h 10"/>
                <a:gd name="T6" fmla="*/ 10 w 17"/>
                <a:gd name="T7" fmla="*/ 5 h 10"/>
              </a:gdLst>
              <a:ahLst/>
              <a:cxnLst>
                <a:cxn ang="0">
                  <a:pos x="T0" y="T1"/>
                </a:cxn>
                <a:cxn ang="0">
                  <a:pos x="T2" y="T3"/>
                </a:cxn>
                <a:cxn ang="0">
                  <a:pos x="T4" y="T5"/>
                </a:cxn>
                <a:cxn ang="0">
                  <a:pos x="T6" y="T7"/>
                </a:cxn>
              </a:cxnLst>
              <a:rect l="0" t="0" r="r" b="b"/>
              <a:pathLst>
                <a:path w="17" h="10">
                  <a:moveTo>
                    <a:pt x="10" y="5"/>
                  </a:moveTo>
                  <a:cubicBezTo>
                    <a:pt x="12" y="6"/>
                    <a:pt x="17" y="9"/>
                    <a:pt x="17" y="10"/>
                  </a:cubicBezTo>
                  <a:cubicBezTo>
                    <a:pt x="16" y="10"/>
                    <a:pt x="0" y="2"/>
                    <a:pt x="0" y="1"/>
                  </a:cubicBezTo>
                  <a:cubicBezTo>
                    <a:pt x="1" y="0"/>
                    <a:pt x="6" y="3"/>
                    <a:pt x="10"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2" name="Freeform 961">
              <a:extLst>
                <a:ext uri="{FF2B5EF4-FFF2-40B4-BE49-F238E27FC236}">
                  <a16:creationId xmlns:a16="http://schemas.microsoft.com/office/drawing/2014/main" id="{15F97CF7-C2B3-4902-90DF-EF7E3AB05EE5}"/>
                </a:ext>
              </a:extLst>
            </p:cNvPr>
            <p:cNvSpPr>
              <a:spLocks/>
            </p:cNvSpPr>
            <p:nvPr/>
          </p:nvSpPr>
          <p:spPr bwMode="auto">
            <a:xfrm>
              <a:off x="7877175" y="2355850"/>
              <a:ext cx="38100" cy="26988"/>
            </a:xfrm>
            <a:custGeom>
              <a:avLst/>
              <a:gdLst>
                <a:gd name="T0" fmla="*/ 9 w 16"/>
                <a:gd name="T1" fmla="*/ 5 h 12"/>
                <a:gd name="T2" fmla="*/ 16 w 16"/>
                <a:gd name="T3" fmla="*/ 11 h 12"/>
                <a:gd name="T4" fmla="*/ 0 w 16"/>
                <a:gd name="T5" fmla="*/ 1 h 12"/>
                <a:gd name="T6" fmla="*/ 9 w 16"/>
                <a:gd name="T7" fmla="*/ 5 h 12"/>
              </a:gdLst>
              <a:ahLst/>
              <a:cxnLst>
                <a:cxn ang="0">
                  <a:pos x="T0" y="T1"/>
                </a:cxn>
                <a:cxn ang="0">
                  <a:pos x="T2" y="T3"/>
                </a:cxn>
                <a:cxn ang="0">
                  <a:pos x="T4" y="T5"/>
                </a:cxn>
                <a:cxn ang="0">
                  <a:pos x="T6" y="T7"/>
                </a:cxn>
              </a:cxnLst>
              <a:rect l="0" t="0" r="r" b="b"/>
              <a:pathLst>
                <a:path w="16" h="12">
                  <a:moveTo>
                    <a:pt x="9" y="5"/>
                  </a:moveTo>
                  <a:cubicBezTo>
                    <a:pt x="13" y="8"/>
                    <a:pt x="16" y="11"/>
                    <a:pt x="16" y="11"/>
                  </a:cubicBezTo>
                  <a:cubicBezTo>
                    <a:pt x="15" y="12"/>
                    <a:pt x="0" y="2"/>
                    <a:pt x="0" y="1"/>
                  </a:cubicBezTo>
                  <a:cubicBezTo>
                    <a:pt x="1" y="0"/>
                    <a:pt x="5" y="3"/>
                    <a:pt x="9"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3" name="Freeform 962">
              <a:extLst>
                <a:ext uri="{FF2B5EF4-FFF2-40B4-BE49-F238E27FC236}">
                  <a16:creationId xmlns:a16="http://schemas.microsoft.com/office/drawing/2014/main" id="{53444880-7FD4-4273-9C70-A87031202D6E}"/>
                </a:ext>
              </a:extLst>
            </p:cNvPr>
            <p:cNvSpPr>
              <a:spLocks/>
            </p:cNvSpPr>
            <p:nvPr/>
          </p:nvSpPr>
          <p:spPr bwMode="auto">
            <a:xfrm>
              <a:off x="7951788" y="2403475"/>
              <a:ext cx="33338" cy="28575"/>
            </a:xfrm>
            <a:custGeom>
              <a:avLst/>
              <a:gdLst>
                <a:gd name="T0" fmla="*/ 8 w 15"/>
                <a:gd name="T1" fmla="*/ 6 h 12"/>
                <a:gd name="T2" fmla="*/ 14 w 15"/>
                <a:gd name="T3" fmla="*/ 12 h 12"/>
                <a:gd name="T4" fmla="*/ 0 w 15"/>
                <a:gd name="T5" fmla="*/ 1 h 12"/>
                <a:gd name="T6" fmla="*/ 8 w 15"/>
                <a:gd name="T7" fmla="*/ 6 h 12"/>
              </a:gdLst>
              <a:ahLst/>
              <a:cxnLst>
                <a:cxn ang="0">
                  <a:pos x="T0" y="T1"/>
                </a:cxn>
                <a:cxn ang="0">
                  <a:pos x="T2" y="T3"/>
                </a:cxn>
                <a:cxn ang="0">
                  <a:pos x="T4" y="T5"/>
                </a:cxn>
                <a:cxn ang="0">
                  <a:pos x="T6" y="T7"/>
                </a:cxn>
              </a:cxnLst>
              <a:rect l="0" t="0" r="r" b="b"/>
              <a:pathLst>
                <a:path w="15" h="12">
                  <a:moveTo>
                    <a:pt x="8" y="6"/>
                  </a:moveTo>
                  <a:cubicBezTo>
                    <a:pt x="13" y="9"/>
                    <a:pt x="15" y="12"/>
                    <a:pt x="14" y="12"/>
                  </a:cubicBezTo>
                  <a:cubicBezTo>
                    <a:pt x="13" y="12"/>
                    <a:pt x="0" y="3"/>
                    <a:pt x="0" y="1"/>
                  </a:cubicBezTo>
                  <a:cubicBezTo>
                    <a:pt x="0" y="0"/>
                    <a:pt x="4" y="3"/>
                    <a:pt x="8"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4" name="Freeform 963">
              <a:extLst>
                <a:ext uri="{FF2B5EF4-FFF2-40B4-BE49-F238E27FC236}">
                  <a16:creationId xmlns:a16="http://schemas.microsoft.com/office/drawing/2014/main" id="{BE61B8FB-31C4-4CD5-A7C7-0188ED0AFD3A}"/>
                </a:ext>
              </a:extLst>
            </p:cNvPr>
            <p:cNvSpPr>
              <a:spLocks/>
            </p:cNvSpPr>
            <p:nvPr/>
          </p:nvSpPr>
          <p:spPr bwMode="auto">
            <a:xfrm>
              <a:off x="7802563" y="2311400"/>
              <a:ext cx="38100" cy="25400"/>
            </a:xfrm>
            <a:custGeom>
              <a:avLst/>
              <a:gdLst>
                <a:gd name="T0" fmla="*/ 10 w 17"/>
                <a:gd name="T1" fmla="*/ 4 h 11"/>
                <a:gd name="T2" fmla="*/ 17 w 17"/>
                <a:gd name="T3" fmla="*/ 10 h 11"/>
                <a:gd name="T4" fmla="*/ 0 w 17"/>
                <a:gd name="T5" fmla="*/ 0 h 11"/>
                <a:gd name="T6" fmla="*/ 10 w 17"/>
                <a:gd name="T7" fmla="*/ 4 h 11"/>
              </a:gdLst>
              <a:ahLst/>
              <a:cxnLst>
                <a:cxn ang="0">
                  <a:pos x="T0" y="T1"/>
                </a:cxn>
                <a:cxn ang="0">
                  <a:pos x="T2" y="T3"/>
                </a:cxn>
                <a:cxn ang="0">
                  <a:pos x="T4" y="T5"/>
                </a:cxn>
                <a:cxn ang="0">
                  <a:pos x="T6" y="T7"/>
                </a:cxn>
              </a:cxnLst>
              <a:rect l="0" t="0" r="r" b="b"/>
              <a:pathLst>
                <a:path w="17" h="11">
                  <a:moveTo>
                    <a:pt x="10" y="4"/>
                  </a:moveTo>
                  <a:cubicBezTo>
                    <a:pt x="13" y="6"/>
                    <a:pt x="17" y="9"/>
                    <a:pt x="17" y="10"/>
                  </a:cubicBezTo>
                  <a:cubicBezTo>
                    <a:pt x="16" y="11"/>
                    <a:pt x="1" y="2"/>
                    <a:pt x="0" y="0"/>
                  </a:cubicBezTo>
                  <a:cubicBezTo>
                    <a:pt x="1" y="0"/>
                    <a:pt x="6" y="2"/>
                    <a:pt x="10"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5" name="Freeform 964">
              <a:extLst>
                <a:ext uri="{FF2B5EF4-FFF2-40B4-BE49-F238E27FC236}">
                  <a16:creationId xmlns:a16="http://schemas.microsoft.com/office/drawing/2014/main" id="{FC17713D-82A8-407D-A745-F66F3EA6ED10}"/>
                </a:ext>
              </a:extLst>
            </p:cNvPr>
            <p:cNvSpPr>
              <a:spLocks/>
            </p:cNvSpPr>
            <p:nvPr/>
          </p:nvSpPr>
          <p:spPr bwMode="auto">
            <a:xfrm>
              <a:off x="7840663" y="2328863"/>
              <a:ext cx="39688" cy="22225"/>
            </a:xfrm>
            <a:custGeom>
              <a:avLst/>
              <a:gdLst>
                <a:gd name="T0" fmla="*/ 9 w 17"/>
                <a:gd name="T1" fmla="*/ 4 h 10"/>
                <a:gd name="T2" fmla="*/ 17 w 17"/>
                <a:gd name="T3" fmla="*/ 9 h 10"/>
                <a:gd name="T4" fmla="*/ 16 w 17"/>
                <a:gd name="T5" fmla="*/ 10 h 10"/>
                <a:gd name="T6" fmla="*/ 0 w 17"/>
                <a:gd name="T7" fmla="*/ 0 h 10"/>
                <a:gd name="T8" fmla="*/ 0 w 17"/>
                <a:gd name="T9" fmla="*/ 0 h 10"/>
                <a:gd name="T10" fmla="*/ 9 w 17"/>
                <a:gd name="T11" fmla="*/ 4 h 10"/>
              </a:gdLst>
              <a:ahLst/>
              <a:cxnLst>
                <a:cxn ang="0">
                  <a:pos x="T0" y="T1"/>
                </a:cxn>
                <a:cxn ang="0">
                  <a:pos x="T2" y="T3"/>
                </a:cxn>
                <a:cxn ang="0">
                  <a:pos x="T4" y="T5"/>
                </a:cxn>
                <a:cxn ang="0">
                  <a:pos x="T6" y="T7"/>
                </a:cxn>
                <a:cxn ang="0">
                  <a:pos x="T8" y="T9"/>
                </a:cxn>
                <a:cxn ang="0">
                  <a:pos x="T10" y="T11"/>
                </a:cxn>
              </a:cxnLst>
              <a:rect l="0" t="0" r="r" b="b"/>
              <a:pathLst>
                <a:path w="17" h="10">
                  <a:moveTo>
                    <a:pt x="9" y="4"/>
                  </a:moveTo>
                  <a:cubicBezTo>
                    <a:pt x="12" y="6"/>
                    <a:pt x="16" y="9"/>
                    <a:pt x="17" y="9"/>
                  </a:cubicBezTo>
                  <a:cubicBezTo>
                    <a:pt x="16" y="9"/>
                    <a:pt x="16" y="9"/>
                    <a:pt x="16" y="10"/>
                  </a:cubicBezTo>
                  <a:cubicBezTo>
                    <a:pt x="15" y="10"/>
                    <a:pt x="1" y="1"/>
                    <a:pt x="0" y="0"/>
                  </a:cubicBezTo>
                  <a:cubicBezTo>
                    <a:pt x="0" y="0"/>
                    <a:pt x="0" y="0"/>
                    <a:pt x="0" y="0"/>
                  </a:cubicBezTo>
                  <a:cubicBezTo>
                    <a:pt x="1" y="0"/>
                    <a:pt x="6" y="2"/>
                    <a:pt x="9"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6" name="Freeform 965">
              <a:extLst>
                <a:ext uri="{FF2B5EF4-FFF2-40B4-BE49-F238E27FC236}">
                  <a16:creationId xmlns:a16="http://schemas.microsoft.com/office/drawing/2014/main" id="{AA5E2B73-567E-4A38-A2DE-F30768396564}"/>
                </a:ext>
              </a:extLst>
            </p:cNvPr>
            <p:cNvSpPr>
              <a:spLocks/>
            </p:cNvSpPr>
            <p:nvPr/>
          </p:nvSpPr>
          <p:spPr bwMode="auto">
            <a:xfrm>
              <a:off x="7916863" y="2371725"/>
              <a:ext cx="34925" cy="28575"/>
            </a:xfrm>
            <a:custGeom>
              <a:avLst/>
              <a:gdLst>
                <a:gd name="T0" fmla="*/ 8 w 15"/>
                <a:gd name="T1" fmla="*/ 5 h 12"/>
                <a:gd name="T2" fmla="*/ 15 w 15"/>
                <a:gd name="T3" fmla="*/ 12 h 12"/>
                <a:gd name="T4" fmla="*/ 0 w 15"/>
                <a:gd name="T5" fmla="*/ 1 h 12"/>
                <a:gd name="T6" fmla="*/ 0 w 15"/>
                <a:gd name="T7" fmla="*/ 1 h 12"/>
                <a:gd name="T8" fmla="*/ 8 w 15"/>
                <a:gd name="T9" fmla="*/ 5 h 12"/>
              </a:gdLst>
              <a:ahLst/>
              <a:cxnLst>
                <a:cxn ang="0">
                  <a:pos x="T0" y="T1"/>
                </a:cxn>
                <a:cxn ang="0">
                  <a:pos x="T2" y="T3"/>
                </a:cxn>
                <a:cxn ang="0">
                  <a:pos x="T4" y="T5"/>
                </a:cxn>
                <a:cxn ang="0">
                  <a:pos x="T6" y="T7"/>
                </a:cxn>
                <a:cxn ang="0">
                  <a:pos x="T8" y="T9"/>
                </a:cxn>
              </a:cxnLst>
              <a:rect l="0" t="0" r="r" b="b"/>
              <a:pathLst>
                <a:path w="15" h="12">
                  <a:moveTo>
                    <a:pt x="8" y="5"/>
                  </a:moveTo>
                  <a:cubicBezTo>
                    <a:pt x="11" y="7"/>
                    <a:pt x="15" y="11"/>
                    <a:pt x="15" y="12"/>
                  </a:cubicBezTo>
                  <a:cubicBezTo>
                    <a:pt x="14" y="12"/>
                    <a:pt x="0" y="2"/>
                    <a:pt x="0" y="1"/>
                  </a:cubicBezTo>
                  <a:cubicBezTo>
                    <a:pt x="0" y="1"/>
                    <a:pt x="0" y="1"/>
                    <a:pt x="0" y="1"/>
                  </a:cubicBezTo>
                  <a:cubicBezTo>
                    <a:pt x="0" y="0"/>
                    <a:pt x="5" y="3"/>
                    <a:pt x="8"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7" name="Freeform 966">
              <a:extLst>
                <a:ext uri="{FF2B5EF4-FFF2-40B4-BE49-F238E27FC236}">
                  <a16:creationId xmlns:a16="http://schemas.microsoft.com/office/drawing/2014/main" id="{A38DBAAF-419A-43FF-BDE3-208665EFBCEE}"/>
                </a:ext>
              </a:extLst>
            </p:cNvPr>
            <p:cNvSpPr>
              <a:spLocks/>
            </p:cNvSpPr>
            <p:nvPr/>
          </p:nvSpPr>
          <p:spPr bwMode="auto">
            <a:xfrm>
              <a:off x="7766050" y="2287588"/>
              <a:ext cx="38100" cy="20638"/>
            </a:xfrm>
            <a:custGeom>
              <a:avLst/>
              <a:gdLst>
                <a:gd name="T0" fmla="*/ 9 w 17"/>
                <a:gd name="T1" fmla="*/ 4 h 9"/>
                <a:gd name="T2" fmla="*/ 17 w 17"/>
                <a:gd name="T3" fmla="*/ 9 h 9"/>
                <a:gd name="T4" fmla="*/ 0 w 17"/>
                <a:gd name="T5" fmla="*/ 0 h 9"/>
                <a:gd name="T6" fmla="*/ 9 w 17"/>
                <a:gd name="T7" fmla="*/ 4 h 9"/>
              </a:gdLst>
              <a:ahLst/>
              <a:cxnLst>
                <a:cxn ang="0">
                  <a:pos x="T0" y="T1"/>
                </a:cxn>
                <a:cxn ang="0">
                  <a:pos x="T2" y="T3"/>
                </a:cxn>
                <a:cxn ang="0">
                  <a:pos x="T4" y="T5"/>
                </a:cxn>
                <a:cxn ang="0">
                  <a:pos x="T6" y="T7"/>
                </a:cxn>
              </a:cxnLst>
              <a:rect l="0" t="0" r="r" b="b"/>
              <a:pathLst>
                <a:path w="17" h="9">
                  <a:moveTo>
                    <a:pt x="9" y="4"/>
                  </a:moveTo>
                  <a:cubicBezTo>
                    <a:pt x="12" y="5"/>
                    <a:pt x="16" y="8"/>
                    <a:pt x="17" y="9"/>
                  </a:cubicBezTo>
                  <a:cubicBezTo>
                    <a:pt x="15" y="9"/>
                    <a:pt x="0" y="1"/>
                    <a:pt x="0" y="0"/>
                  </a:cubicBezTo>
                  <a:cubicBezTo>
                    <a:pt x="1" y="0"/>
                    <a:pt x="7" y="3"/>
                    <a:pt x="9"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8" name="Freeform 967">
              <a:extLst>
                <a:ext uri="{FF2B5EF4-FFF2-40B4-BE49-F238E27FC236}">
                  <a16:creationId xmlns:a16="http://schemas.microsoft.com/office/drawing/2014/main" id="{9B79D3D6-6D7F-400E-A5C1-D8C1EDE0AA65}"/>
                </a:ext>
              </a:extLst>
            </p:cNvPr>
            <p:cNvSpPr>
              <a:spLocks/>
            </p:cNvSpPr>
            <p:nvPr/>
          </p:nvSpPr>
          <p:spPr bwMode="auto">
            <a:xfrm>
              <a:off x="7877175" y="2341563"/>
              <a:ext cx="38100" cy="23813"/>
            </a:xfrm>
            <a:custGeom>
              <a:avLst/>
              <a:gdLst>
                <a:gd name="T0" fmla="*/ 8 w 16"/>
                <a:gd name="T1" fmla="*/ 4 h 10"/>
                <a:gd name="T2" fmla="*/ 16 w 16"/>
                <a:gd name="T3" fmla="*/ 10 h 10"/>
                <a:gd name="T4" fmla="*/ 0 w 16"/>
                <a:gd name="T5" fmla="*/ 0 h 10"/>
                <a:gd name="T6" fmla="*/ 0 w 16"/>
                <a:gd name="T7" fmla="*/ 0 h 10"/>
                <a:gd name="T8" fmla="*/ 8 w 16"/>
                <a:gd name="T9" fmla="*/ 4 h 10"/>
              </a:gdLst>
              <a:ahLst/>
              <a:cxnLst>
                <a:cxn ang="0">
                  <a:pos x="T0" y="T1"/>
                </a:cxn>
                <a:cxn ang="0">
                  <a:pos x="T2" y="T3"/>
                </a:cxn>
                <a:cxn ang="0">
                  <a:pos x="T4" y="T5"/>
                </a:cxn>
                <a:cxn ang="0">
                  <a:pos x="T6" y="T7"/>
                </a:cxn>
                <a:cxn ang="0">
                  <a:pos x="T8" y="T9"/>
                </a:cxn>
              </a:cxnLst>
              <a:rect l="0" t="0" r="r" b="b"/>
              <a:pathLst>
                <a:path w="16" h="10">
                  <a:moveTo>
                    <a:pt x="8" y="4"/>
                  </a:moveTo>
                  <a:cubicBezTo>
                    <a:pt x="11" y="6"/>
                    <a:pt x="16" y="9"/>
                    <a:pt x="16" y="10"/>
                  </a:cubicBezTo>
                  <a:cubicBezTo>
                    <a:pt x="15" y="10"/>
                    <a:pt x="1" y="2"/>
                    <a:pt x="0" y="0"/>
                  </a:cubicBezTo>
                  <a:cubicBezTo>
                    <a:pt x="0" y="0"/>
                    <a:pt x="0" y="0"/>
                    <a:pt x="0" y="0"/>
                  </a:cubicBezTo>
                  <a:cubicBezTo>
                    <a:pt x="1" y="0"/>
                    <a:pt x="5" y="2"/>
                    <a:pt x="8"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79" name="Freeform 968">
              <a:extLst>
                <a:ext uri="{FF2B5EF4-FFF2-40B4-BE49-F238E27FC236}">
                  <a16:creationId xmlns:a16="http://schemas.microsoft.com/office/drawing/2014/main" id="{8B694D88-617D-42AE-A07C-A1562A3BEC7D}"/>
                </a:ext>
              </a:extLst>
            </p:cNvPr>
            <p:cNvSpPr>
              <a:spLocks/>
            </p:cNvSpPr>
            <p:nvPr/>
          </p:nvSpPr>
          <p:spPr bwMode="auto">
            <a:xfrm>
              <a:off x="7948613" y="2387600"/>
              <a:ext cx="34925" cy="28575"/>
            </a:xfrm>
            <a:custGeom>
              <a:avLst/>
              <a:gdLst>
                <a:gd name="T0" fmla="*/ 8 w 15"/>
                <a:gd name="T1" fmla="*/ 6 h 12"/>
                <a:gd name="T2" fmla="*/ 15 w 15"/>
                <a:gd name="T3" fmla="*/ 12 h 12"/>
                <a:gd name="T4" fmla="*/ 0 w 15"/>
                <a:gd name="T5" fmla="*/ 1 h 12"/>
                <a:gd name="T6" fmla="*/ 0 w 15"/>
                <a:gd name="T7" fmla="*/ 1 h 12"/>
                <a:gd name="T8" fmla="*/ 8 w 15"/>
                <a:gd name="T9" fmla="*/ 6 h 12"/>
              </a:gdLst>
              <a:ahLst/>
              <a:cxnLst>
                <a:cxn ang="0">
                  <a:pos x="T0" y="T1"/>
                </a:cxn>
                <a:cxn ang="0">
                  <a:pos x="T2" y="T3"/>
                </a:cxn>
                <a:cxn ang="0">
                  <a:pos x="T4" y="T5"/>
                </a:cxn>
                <a:cxn ang="0">
                  <a:pos x="T6" y="T7"/>
                </a:cxn>
                <a:cxn ang="0">
                  <a:pos x="T8" y="T9"/>
                </a:cxn>
              </a:cxnLst>
              <a:rect l="0" t="0" r="r" b="b"/>
              <a:pathLst>
                <a:path w="15" h="12">
                  <a:moveTo>
                    <a:pt x="8" y="6"/>
                  </a:moveTo>
                  <a:cubicBezTo>
                    <a:pt x="11" y="8"/>
                    <a:pt x="15" y="11"/>
                    <a:pt x="15" y="12"/>
                  </a:cubicBezTo>
                  <a:cubicBezTo>
                    <a:pt x="14" y="12"/>
                    <a:pt x="1" y="2"/>
                    <a:pt x="0" y="1"/>
                  </a:cubicBezTo>
                  <a:cubicBezTo>
                    <a:pt x="0" y="1"/>
                    <a:pt x="0" y="1"/>
                    <a:pt x="0" y="1"/>
                  </a:cubicBezTo>
                  <a:cubicBezTo>
                    <a:pt x="1" y="0"/>
                    <a:pt x="5" y="3"/>
                    <a:pt x="8"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0" name="Freeform 969">
              <a:extLst>
                <a:ext uri="{FF2B5EF4-FFF2-40B4-BE49-F238E27FC236}">
                  <a16:creationId xmlns:a16="http://schemas.microsoft.com/office/drawing/2014/main" id="{F6EACAF7-2A54-4DBF-9A2E-9FEB66F3B4D0}"/>
                </a:ext>
              </a:extLst>
            </p:cNvPr>
            <p:cNvSpPr>
              <a:spLocks/>
            </p:cNvSpPr>
            <p:nvPr/>
          </p:nvSpPr>
          <p:spPr bwMode="auto">
            <a:xfrm>
              <a:off x="7802563" y="2298700"/>
              <a:ext cx="38100" cy="20638"/>
            </a:xfrm>
            <a:custGeom>
              <a:avLst/>
              <a:gdLst>
                <a:gd name="T0" fmla="*/ 9 w 17"/>
                <a:gd name="T1" fmla="*/ 4 h 9"/>
                <a:gd name="T2" fmla="*/ 17 w 17"/>
                <a:gd name="T3" fmla="*/ 9 h 9"/>
                <a:gd name="T4" fmla="*/ 17 w 17"/>
                <a:gd name="T5" fmla="*/ 9 h 9"/>
                <a:gd name="T6" fmla="*/ 0 w 17"/>
                <a:gd name="T7" fmla="*/ 0 h 9"/>
                <a:gd name="T8" fmla="*/ 0 w 17"/>
                <a:gd name="T9" fmla="*/ 0 h 9"/>
                <a:gd name="T10" fmla="*/ 9 w 17"/>
                <a:gd name="T11" fmla="*/ 4 h 9"/>
              </a:gdLst>
              <a:ahLst/>
              <a:cxnLst>
                <a:cxn ang="0">
                  <a:pos x="T0" y="T1"/>
                </a:cxn>
                <a:cxn ang="0">
                  <a:pos x="T2" y="T3"/>
                </a:cxn>
                <a:cxn ang="0">
                  <a:pos x="T4" y="T5"/>
                </a:cxn>
                <a:cxn ang="0">
                  <a:pos x="T6" y="T7"/>
                </a:cxn>
                <a:cxn ang="0">
                  <a:pos x="T8" y="T9"/>
                </a:cxn>
                <a:cxn ang="0">
                  <a:pos x="T10" y="T11"/>
                </a:cxn>
              </a:cxnLst>
              <a:rect l="0" t="0" r="r" b="b"/>
              <a:pathLst>
                <a:path w="17" h="9">
                  <a:moveTo>
                    <a:pt x="9" y="4"/>
                  </a:moveTo>
                  <a:cubicBezTo>
                    <a:pt x="12" y="6"/>
                    <a:pt x="16" y="9"/>
                    <a:pt x="17" y="9"/>
                  </a:cubicBezTo>
                  <a:cubicBezTo>
                    <a:pt x="17" y="9"/>
                    <a:pt x="17" y="9"/>
                    <a:pt x="17" y="9"/>
                  </a:cubicBezTo>
                  <a:cubicBezTo>
                    <a:pt x="15" y="9"/>
                    <a:pt x="1" y="2"/>
                    <a:pt x="0" y="0"/>
                  </a:cubicBezTo>
                  <a:cubicBezTo>
                    <a:pt x="0" y="0"/>
                    <a:pt x="0" y="0"/>
                    <a:pt x="0" y="0"/>
                  </a:cubicBezTo>
                  <a:cubicBezTo>
                    <a:pt x="1" y="1"/>
                    <a:pt x="6" y="2"/>
                    <a:pt x="9"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1" name="Freeform 970">
              <a:extLst>
                <a:ext uri="{FF2B5EF4-FFF2-40B4-BE49-F238E27FC236}">
                  <a16:creationId xmlns:a16="http://schemas.microsoft.com/office/drawing/2014/main" id="{76853258-AB75-42EC-B193-3E681E41D20C}"/>
                </a:ext>
              </a:extLst>
            </p:cNvPr>
            <p:cNvSpPr>
              <a:spLocks/>
            </p:cNvSpPr>
            <p:nvPr/>
          </p:nvSpPr>
          <p:spPr bwMode="auto">
            <a:xfrm>
              <a:off x="7835900" y="2314575"/>
              <a:ext cx="38100" cy="20638"/>
            </a:xfrm>
            <a:custGeom>
              <a:avLst/>
              <a:gdLst>
                <a:gd name="T0" fmla="*/ 9 w 16"/>
                <a:gd name="T1" fmla="*/ 4 h 9"/>
                <a:gd name="T2" fmla="*/ 16 w 16"/>
                <a:gd name="T3" fmla="*/ 9 h 9"/>
                <a:gd name="T4" fmla="*/ 16 w 16"/>
                <a:gd name="T5" fmla="*/ 9 h 9"/>
                <a:gd name="T6" fmla="*/ 0 w 16"/>
                <a:gd name="T7" fmla="*/ 0 h 9"/>
                <a:gd name="T8" fmla="*/ 0 w 16"/>
                <a:gd name="T9" fmla="*/ 0 h 9"/>
                <a:gd name="T10" fmla="*/ 9 w 16"/>
                <a:gd name="T11" fmla="*/ 4 h 9"/>
              </a:gdLst>
              <a:ahLst/>
              <a:cxnLst>
                <a:cxn ang="0">
                  <a:pos x="T0" y="T1"/>
                </a:cxn>
                <a:cxn ang="0">
                  <a:pos x="T2" y="T3"/>
                </a:cxn>
                <a:cxn ang="0">
                  <a:pos x="T4" y="T5"/>
                </a:cxn>
                <a:cxn ang="0">
                  <a:pos x="T6" y="T7"/>
                </a:cxn>
                <a:cxn ang="0">
                  <a:pos x="T8" y="T9"/>
                </a:cxn>
                <a:cxn ang="0">
                  <a:pos x="T10" y="T11"/>
                </a:cxn>
              </a:cxnLst>
              <a:rect l="0" t="0" r="r" b="b"/>
              <a:pathLst>
                <a:path w="16" h="9">
                  <a:moveTo>
                    <a:pt x="9" y="4"/>
                  </a:moveTo>
                  <a:cubicBezTo>
                    <a:pt x="11" y="5"/>
                    <a:pt x="16" y="8"/>
                    <a:pt x="16" y="9"/>
                  </a:cubicBezTo>
                  <a:cubicBezTo>
                    <a:pt x="16" y="9"/>
                    <a:pt x="16" y="9"/>
                    <a:pt x="16" y="9"/>
                  </a:cubicBezTo>
                  <a:cubicBezTo>
                    <a:pt x="15" y="9"/>
                    <a:pt x="2" y="1"/>
                    <a:pt x="0" y="0"/>
                  </a:cubicBezTo>
                  <a:cubicBezTo>
                    <a:pt x="0" y="0"/>
                    <a:pt x="0" y="0"/>
                    <a:pt x="0" y="0"/>
                  </a:cubicBezTo>
                  <a:cubicBezTo>
                    <a:pt x="1" y="0"/>
                    <a:pt x="5" y="2"/>
                    <a:pt x="9"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2" name="Freeform 971">
              <a:extLst>
                <a:ext uri="{FF2B5EF4-FFF2-40B4-BE49-F238E27FC236}">
                  <a16:creationId xmlns:a16="http://schemas.microsoft.com/office/drawing/2014/main" id="{37A55537-74E2-4949-8BC5-1EAF2764746D}"/>
                </a:ext>
              </a:extLst>
            </p:cNvPr>
            <p:cNvSpPr>
              <a:spLocks/>
            </p:cNvSpPr>
            <p:nvPr/>
          </p:nvSpPr>
          <p:spPr bwMode="auto">
            <a:xfrm>
              <a:off x="7910513" y="2357438"/>
              <a:ext cx="36513" cy="23813"/>
            </a:xfrm>
            <a:custGeom>
              <a:avLst/>
              <a:gdLst>
                <a:gd name="T0" fmla="*/ 8 w 16"/>
                <a:gd name="T1" fmla="*/ 5 h 10"/>
                <a:gd name="T2" fmla="*/ 16 w 16"/>
                <a:gd name="T3" fmla="*/ 10 h 10"/>
                <a:gd name="T4" fmla="*/ 0 w 16"/>
                <a:gd name="T5" fmla="*/ 0 h 10"/>
                <a:gd name="T6" fmla="*/ 0 w 16"/>
                <a:gd name="T7" fmla="*/ 0 h 10"/>
                <a:gd name="T8" fmla="*/ 8 w 16"/>
                <a:gd name="T9" fmla="*/ 5 h 10"/>
              </a:gdLst>
              <a:ahLst/>
              <a:cxnLst>
                <a:cxn ang="0">
                  <a:pos x="T0" y="T1"/>
                </a:cxn>
                <a:cxn ang="0">
                  <a:pos x="T2" y="T3"/>
                </a:cxn>
                <a:cxn ang="0">
                  <a:pos x="T4" y="T5"/>
                </a:cxn>
                <a:cxn ang="0">
                  <a:pos x="T6" y="T7"/>
                </a:cxn>
                <a:cxn ang="0">
                  <a:pos x="T8" y="T9"/>
                </a:cxn>
              </a:cxnLst>
              <a:rect l="0" t="0" r="r" b="b"/>
              <a:pathLst>
                <a:path w="16" h="10">
                  <a:moveTo>
                    <a:pt x="8" y="5"/>
                  </a:moveTo>
                  <a:cubicBezTo>
                    <a:pt x="11" y="7"/>
                    <a:pt x="16" y="10"/>
                    <a:pt x="16" y="10"/>
                  </a:cubicBezTo>
                  <a:cubicBezTo>
                    <a:pt x="14" y="10"/>
                    <a:pt x="1" y="1"/>
                    <a:pt x="0" y="0"/>
                  </a:cubicBezTo>
                  <a:cubicBezTo>
                    <a:pt x="0" y="0"/>
                    <a:pt x="0" y="0"/>
                    <a:pt x="0" y="0"/>
                  </a:cubicBezTo>
                  <a:cubicBezTo>
                    <a:pt x="1" y="0"/>
                    <a:pt x="8" y="4"/>
                    <a:pt x="8"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3" name="Freeform 972">
              <a:extLst>
                <a:ext uri="{FF2B5EF4-FFF2-40B4-BE49-F238E27FC236}">
                  <a16:creationId xmlns:a16="http://schemas.microsoft.com/office/drawing/2014/main" id="{E8340B44-0391-43FA-865A-94FE807BF68E}"/>
                </a:ext>
              </a:extLst>
            </p:cNvPr>
            <p:cNvSpPr>
              <a:spLocks/>
            </p:cNvSpPr>
            <p:nvPr/>
          </p:nvSpPr>
          <p:spPr bwMode="auto">
            <a:xfrm>
              <a:off x="7869238" y="2328863"/>
              <a:ext cx="36513" cy="20638"/>
            </a:xfrm>
            <a:custGeom>
              <a:avLst/>
              <a:gdLst>
                <a:gd name="T0" fmla="*/ 8 w 16"/>
                <a:gd name="T1" fmla="*/ 4 h 9"/>
                <a:gd name="T2" fmla="*/ 16 w 16"/>
                <a:gd name="T3" fmla="*/ 9 h 9"/>
                <a:gd name="T4" fmla="*/ 0 w 16"/>
                <a:gd name="T5" fmla="*/ 0 h 9"/>
                <a:gd name="T6" fmla="*/ 0 w 16"/>
                <a:gd name="T7" fmla="*/ 0 h 9"/>
                <a:gd name="T8" fmla="*/ 8 w 16"/>
                <a:gd name="T9" fmla="*/ 4 h 9"/>
              </a:gdLst>
              <a:ahLst/>
              <a:cxnLst>
                <a:cxn ang="0">
                  <a:pos x="T0" y="T1"/>
                </a:cxn>
                <a:cxn ang="0">
                  <a:pos x="T2" y="T3"/>
                </a:cxn>
                <a:cxn ang="0">
                  <a:pos x="T4" y="T5"/>
                </a:cxn>
                <a:cxn ang="0">
                  <a:pos x="T6" y="T7"/>
                </a:cxn>
                <a:cxn ang="0">
                  <a:pos x="T8" y="T9"/>
                </a:cxn>
              </a:cxnLst>
              <a:rect l="0" t="0" r="r" b="b"/>
              <a:pathLst>
                <a:path w="16" h="9">
                  <a:moveTo>
                    <a:pt x="8" y="4"/>
                  </a:moveTo>
                  <a:cubicBezTo>
                    <a:pt x="11" y="6"/>
                    <a:pt x="15" y="9"/>
                    <a:pt x="16" y="9"/>
                  </a:cubicBezTo>
                  <a:cubicBezTo>
                    <a:pt x="15" y="9"/>
                    <a:pt x="1" y="1"/>
                    <a:pt x="0" y="0"/>
                  </a:cubicBezTo>
                  <a:cubicBezTo>
                    <a:pt x="0" y="0"/>
                    <a:pt x="0" y="0"/>
                    <a:pt x="0" y="0"/>
                  </a:cubicBezTo>
                  <a:cubicBezTo>
                    <a:pt x="1" y="0"/>
                    <a:pt x="6" y="3"/>
                    <a:pt x="8"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4" name="Freeform 973">
              <a:extLst>
                <a:ext uri="{FF2B5EF4-FFF2-40B4-BE49-F238E27FC236}">
                  <a16:creationId xmlns:a16="http://schemas.microsoft.com/office/drawing/2014/main" id="{3C0EB6F5-5AA9-4388-9635-752FDD997608}"/>
                </a:ext>
              </a:extLst>
            </p:cNvPr>
            <p:cNvSpPr>
              <a:spLocks/>
            </p:cNvSpPr>
            <p:nvPr/>
          </p:nvSpPr>
          <p:spPr bwMode="auto">
            <a:xfrm>
              <a:off x="7940675" y="2374900"/>
              <a:ext cx="33338" cy="22225"/>
            </a:xfrm>
            <a:custGeom>
              <a:avLst/>
              <a:gdLst>
                <a:gd name="T0" fmla="*/ 7 w 15"/>
                <a:gd name="T1" fmla="*/ 4 h 10"/>
                <a:gd name="T2" fmla="*/ 15 w 15"/>
                <a:gd name="T3" fmla="*/ 10 h 10"/>
                <a:gd name="T4" fmla="*/ 0 w 15"/>
                <a:gd name="T5" fmla="*/ 0 h 10"/>
                <a:gd name="T6" fmla="*/ 0 w 15"/>
                <a:gd name="T7" fmla="*/ 0 h 10"/>
                <a:gd name="T8" fmla="*/ 7 w 15"/>
                <a:gd name="T9" fmla="*/ 4 h 10"/>
              </a:gdLst>
              <a:ahLst/>
              <a:cxnLst>
                <a:cxn ang="0">
                  <a:pos x="T0" y="T1"/>
                </a:cxn>
                <a:cxn ang="0">
                  <a:pos x="T2" y="T3"/>
                </a:cxn>
                <a:cxn ang="0">
                  <a:pos x="T4" y="T5"/>
                </a:cxn>
                <a:cxn ang="0">
                  <a:pos x="T6" y="T7"/>
                </a:cxn>
                <a:cxn ang="0">
                  <a:pos x="T8" y="T9"/>
                </a:cxn>
              </a:cxnLst>
              <a:rect l="0" t="0" r="r" b="b"/>
              <a:pathLst>
                <a:path w="15" h="10">
                  <a:moveTo>
                    <a:pt x="7" y="4"/>
                  </a:moveTo>
                  <a:cubicBezTo>
                    <a:pt x="10" y="7"/>
                    <a:pt x="14" y="10"/>
                    <a:pt x="15" y="10"/>
                  </a:cubicBezTo>
                  <a:cubicBezTo>
                    <a:pt x="14" y="10"/>
                    <a:pt x="1" y="1"/>
                    <a:pt x="0" y="0"/>
                  </a:cubicBezTo>
                  <a:cubicBezTo>
                    <a:pt x="0" y="0"/>
                    <a:pt x="0" y="0"/>
                    <a:pt x="0" y="0"/>
                  </a:cubicBezTo>
                  <a:cubicBezTo>
                    <a:pt x="0" y="0"/>
                    <a:pt x="5" y="3"/>
                    <a:pt x="7"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5" name="Freeform 974">
              <a:extLst>
                <a:ext uri="{FF2B5EF4-FFF2-40B4-BE49-F238E27FC236}">
                  <a16:creationId xmlns:a16="http://schemas.microsoft.com/office/drawing/2014/main" id="{675C284D-BDE5-4C92-AB5D-3333BF45D0B1}"/>
                </a:ext>
              </a:extLst>
            </p:cNvPr>
            <p:cNvSpPr>
              <a:spLocks/>
            </p:cNvSpPr>
            <p:nvPr/>
          </p:nvSpPr>
          <p:spPr bwMode="auto">
            <a:xfrm>
              <a:off x="7794625" y="2287588"/>
              <a:ext cx="38100" cy="17463"/>
            </a:xfrm>
            <a:custGeom>
              <a:avLst/>
              <a:gdLst>
                <a:gd name="T0" fmla="*/ 8 w 16"/>
                <a:gd name="T1" fmla="*/ 4 h 8"/>
                <a:gd name="T2" fmla="*/ 16 w 16"/>
                <a:gd name="T3" fmla="*/ 8 h 8"/>
                <a:gd name="T4" fmla="*/ 0 w 16"/>
                <a:gd name="T5" fmla="*/ 0 h 8"/>
                <a:gd name="T6" fmla="*/ 0 w 16"/>
                <a:gd name="T7" fmla="*/ 0 h 8"/>
                <a:gd name="T8" fmla="*/ 8 w 16"/>
                <a:gd name="T9" fmla="*/ 4 h 8"/>
              </a:gdLst>
              <a:ahLst/>
              <a:cxnLst>
                <a:cxn ang="0">
                  <a:pos x="T0" y="T1"/>
                </a:cxn>
                <a:cxn ang="0">
                  <a:pos x="T2" y="T3"/>
                </a:cxn>
                <a:cxn ang="0">
                  <a:pos x="T4" y="T5"/>
                </a:cxn>
                <a:cxn ang="0">
                  <a:pos x="T6" y="T7"/>
                </a:cxn>
                <a:cxn ang="0">
                  <a:pos x="T8" y="T9"/>
                </a:cxn>
              </a:cxnLst>
              <a:rect l="0" t="0" r="r" b="b"/>
              <a:pathLst>
                <a:path w="16" h="8">
                  <a:moveTo>
                    <a:pt x="8" y="4"/>
                  </a:moveTo>
                  <a:cubicBezTo>
                    <a:pt x="11" y="6"/>
                    <a:pt x="15" y="8"/>
                    <a:pt x="16" y="8"/>
                  </a:cubicBezTo>
                  <a:cubicBezTo>
                    <a:pt x="15" y="8"/>
                    <a:pt x="1" y="1"/>
                    <a:pt x="0" y="0"/>
                  </a:cubicBezTo>
                  <a:cubicBezTo>
                    <a:pt x="0" y="0"/>
                    <a:pt x="0" y="0"/>
                    <a:pt x="0" y="0"/>
                  </a:cubicBezTo>
                  <a:cubicBezTo>
                    <a:pt x="0" y="0"/>
                    <a:pt x="4" y="2"/>
                    <a:pt x="8"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6" name="Freeform 975">
              <a:extLst>
                <a:ext uri="{FF2B5EF4-FFF2-40B4-BE49-F238E27FC236}">
                  <a16:creationId xmlns:a16="http://schemas.microsoft.com/office/drawing/2014/main" id="{CECD49C6-F4F5-4D90-AB83-7E36F5ADB4F9}"/>
                </a:ext>
              </a:extLst>
            </p:cNvPr>
            <p:cNvSpPr>
              <a:spLocks/>
            </p:cNvSpPr>
            <p:nvPr/>
          </p:nvSpPr>
          <p:spPr bwMode="auto">
            <a:xfrm>
              <a:off x="7824788" y="2300288"/>
              <a:ext cx="36513" cy="20638"/>
            </a:xfrm>
            <a:custGeom>
              <a:avLst/>
              <a:gdLst>
                <a:gd name="T0" fmla="*/ 7 w 16"/>
                <a:gd name="T1" fmla="*/ 4 h 9"/>
                <a:gd name="T2" fmla="*/ 16 w 16"/>
                <a:gd name="T3" fmla="*/ 9 h 9"/>
                <a:gd name="T4" fmla="*/ 0 w 16"/>
                <a:gd name="T5" fmla="*/ 0 h 9"/>
                <a:gd name="T6" fmla="*/ 0 w 16"/>
                <a:gd name="T7" fmla="*/ 0 h 9"/>
                <a:gd name="T8" fmla="*/ 7 w 16"/>
                <a:gd name="T9" fmla="*/ 4 h 9"/>
              </a:gdLst>
              <a:ahLst/>
              <a:cxnLst>
                <a:cxn ang="0">
                  <a:pos x="T0" y="T1"/>
                </a:cxn>
                <a:cxn ang="0">
                  <a:pos x="T2" y="T3"/>
                </a:cxn>
                <a:cxn ang="0">
                  <a:pos x="T4" y="T5"/>
                </a:cxn>
                <a:cxn ang="0">
                  <a:pos x="T6" y="T7"/>
                </a:cxn>
                <a:cxn ang="0">
                  <a:pos x="T8" y="T9"/>
                </a:cxn>
              </a:cxnLst>
              <a:rect l="0" t="0" r="r" b="b"/>
              <a:pathLst>
                <a:path w="16" h="9">
                  <a:moveTo>
                    <a:pt x="7" y="4"/>
                  </a:moveTo>
                  <a:cubicBezTo>
                    <a:pt x="11" y="6"/>
                    <a:pt x="15" y="8"/>
                    <a:pt x="16" y="9"/>
                  </a:cubicBezTo>
                  <a:cubicBezTo>
                    <a:pt x="15" y="9"/>
                    <a:pt x="1" y="0"/>
                    <a:pt x="0" y="0"/>
                  </a:cubicBezTo>
                  <a:cubicBezTo>
                    <a:pt x="0" y="0"/>
                    <a:pt x="0" y="0"/>
                    <a:pt x="0" y="0"/>
                  </a:cubicBezTo>
                  <a:cubicBezTo>
                    <a:pt x="0" y="0"/>
                    <a:pt x="5" y="2"/>
                    <a:pt x="7"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7" name="Freeform 976">
              <a:extLst>
                <a:ext uri="{FF2B5EF4-FFF2-40B4-BE49-F238E27FC236}">
                  <a16:creationId xmlns:a16="http://schemas.microsoft.com/office/drawing/2014/main" id="{D6D85AA8-D569-4F34-9D8F-30167AAEDA3C}"/>
                </a:ext>
              </a:extLst>
            </p:cNvPr>
            <p:cNvSpPr>
              <a:spLocks/>
            </p:cNvSpPr>
            <p:nvPr/>
          </p:nvSpPr>
          <p:spPr bwMode="auto">
            <a:xfrm>
              <a:off x="7896225" y="2341563"/>
              <a:ext cx="34925" cy="25400"/>
            </a:xfrm>
            <a:custGeom>
              <a:avLst/>
              <a:gdLst>
                <a:gd name="T0" fmla="*/ 7 w 15"/>
                <a:gd name="T1" fmla="*/ 5 h 11"/>
                <a:gd name="T2" fmla="*/ 15 w 15"/>
                <a:gd name="T3" fmla="*/ 11 h 11"/>
                <a:gd name="T4" fmla="*/ 0 w 15"/>
                <a:gd name="T5" fmla="*/ 0 h 11"/>
                <a:gd name="T6" fmla="*/ 0 w 15"/>
                <a:gd name="T7" fmla="*/ 0 h 11"/>
                <a:gd name="T8" fmla="*/ 7 w 15"/>
                <a:gd name="T9" fmla="*/ 5 h 11"/>
              </a:gdLst>
              <a:ahLst/>
              <a:cxnLst>
                <a:cxn ang="0">
                  <a:pos x="T0" y="T1"/>
                </a:cxn>
                <a:cxn ang="0">
                  <a:pos x="T2" y="T3"/>
                </a:cxn>
                <a:cxn ang="0">
                  <a:pos x="T4" y="T5"/>
                </a:cxn>
                <a:cxn ang="0">
                  <a:pos x="T6" y="T7"/>
                </a:cxn>
                <a:cxn ang="0">
                  <a:pos x="T8" y="T9"/>
                </a:cxn>
              </a:cxnLst>
              <a:rect l="0" t="0" r="r" b="b"/>
              <a:pathLst>
                <a:path w="15" h="11">
                  <a:moveTo>
                    <a:pt x="7" y="5"/>
                  </a:moveTo>
                  <a:cubicBezTo>
                    <a:pt x="11" y="7"/>
                    <a:pt x="15" y="10"/>
                    <a:pt x="15" y="11"/>
                  </a:cubicBezTo>
                  <a:cubicBezTo>
                    <a:pt x="15" y="10"/>
                    <a:pt x="1" y="1"/>
                    <a:pt x="0" y="0"/>
                  </a:cubicBezTo>
                  <a:cubicBezTo>
                    <a:pt x="0" y="0"/>
                    <a:pt x="0" y="0"/>
                    <a:pt x="0" y="0"/>
                  </a:cubicBezTo>
                  <a:cubicBezTo>
                    <a:pt x="1" y="1"/>
                    <a:pt x="7" y="5"/>
                    <a:pt x="7"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8" name="Freeform 977">
              <a:extLst>
                <a:ext uri="{FF2B5EF4-FFF2-40B4-BE49-F238E27FC236}">
                  <a16:creationId xmlns:a16="http://schemas.microsoft.com/office/drawing/2014/main" id="{346C87C8-809D-4635-85A3-9675C3880776}"/>
                </a:ext>
              </a:extLst>
            </p:cNvPr>
            <p:cNvSpPr>
              <a:spLocks/>
            </p:cNvSpPr>
            <p:nvPr/>
          </p:nvSpPr>
          <p:spPr bwMode="auto">
            <a:xfrm>
              <a:off x="7850188" y="2314575"/>
              <a:ext cx="34925" cy="20638"/>
            </a:xfrm>
            <a:custGeom>
              <a:avLst/>
              <a:gdLst>
                <a:gd name="T0" fmla="*/ 15 w 15"/>
                <a:gd name="T1" fmla="*/ 9 h 9"/>
                <a:gd name="T2" fmla="*/ 15 w 15"/>
                <a:gd name="T3" fmla="*/ 9 h 9"/>
                <a:gd name="T4" fmla="*/ 0 w 15"/>
                <a:gd name="T5" fmla="*/ 0 h 9"/>
                <a:gd name="T6" fmla="*/ 0 w 15"/>
                <a:gd name="T7" fmla="*/ 0 h 9"/>
                <a:gd name="T8" fmla="*/ 3 w 15"/>
                <a:gd name="T9" fmla="*/ 1 h 9"/>
                <a:gd name="T10" fmla="*/ 15 w 15"/>
                <a:gd name="T11" fmla="*/ 9 h 9"/>
              </a:gdLst>
              <a:ahLst/>
              <a:cxnLst>
                <a:cxn ang="0">
                  <a:pos x="T0" y="T1"/>
                </a:cxn>
                <a:cxn ang="0">
                  <a:pos x="T2" y="T3"/>
                </a:cxn>
                <a:cxn ang="0">
                  <a:pos x="T4" y="T5"/>
                </a:cxn>
                <a:cxn ang="0">
                  <a:pos x="T6" y="T7"/>
                </a:cxn>
                <a:cxn ang="0">
                  <a:pos x="T8" y="T9"/>
                </a:cxn>
                <a:cxn ang="0">
                  <a:pos x="T10" y="T11"/>
                </a:cxn>
              </a:cxnLst>
              <a:rect l="0" t="0" r="r" b="b"/>
              <a:pathLst>
                <a:path w="15" h="9">
                  <a:moveTo>
                    <a:pt x="15" y="9"/>
                  </a:moveTo>
                  <a:cubicBezTo>
                    <a:pt x="15" y="9"/>
                    <a:pt x="15" y="9"/>
                    <a:pt x="15" y="9"/>
                  </a:cubicBezTo>
                  <a:cubicBezTo>
                    <a:pt x="15" y="9"/>
                    <a:pt x="15" y="9"/>
                    <a:pt x="0" y="0"/>
                  </a:cubicBezTo>
                  <a:cubicBezTo>
                    <a:pt x="0" y="0"/>
                    <a:pt x="0" y="0"/>
                    <a:pt x="0" y="0"/>
                  </a:cubicBezTo>
                  <a:cubicBezTo>
                    <a:pt x="1" y="0"/>
                    <a:pt x="2" y="1"/>
                    <a:pt x="3" y="1"/>
                  </a:cubicBezTo>
                  <a:cubicBezTo>
                    <a:pt x="15" y="9"/>
                    <a:pt x="15" y="9"/>
                    <a:pt x="15"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89" name="Freeform 978">
              <a:extLst>
                <a:ext uri="{FF2B5EF4-FFF2-40B4-BE49-F238E27FC236}">
                  <a16:creationId xmlns:a16="http://schemas.microsoft.com/office/drawing/2014/main" id="{F1A40CCE-1FCD-4EE3-AB7F-FF7D2D7F360B}"/>
                </a:ext>
              </a:extLst>
            </p:cNvPr>
            <p:cNvSpPr>
              <a:spLocks/>
            </p:cNvSpPr>
            <p:nvPr/>
          </p:nvSpPr>
          <p:spPr bwMode="auto">
            <a:xfrm>
              <a:off x="7778750" y="2273300"/>
              <a:ext cx="36513" cy="20638"/>
            </a:xfrm>
            <a:custGeom>
              <a:avLst/>
              <a:gdLst>
                <a:gd name="T0" fmla="*/ 7 w 16"/>
                <a:gd name="T1" fmla="*/ 4 h 9"/>
                <a:gd name="T2" fmla="*/ 16 w 16"/>
                <a:gd name="T3" fmla="*/ 9 h 9"/>
                <a:gd name="T4" fmla="*/ 0 w 16"/>
                <a:gd name="T5" fmla="*/ 0 h 9"/>
                <a:gd name="T6" fmla="*/ 0 w 16"/>
                <a:gd name="T7" fmla="*/ 0 h 9"/>
                <a:gd name="T8" fmla="*/ 7 w 16"/>
                <a:gd name="T9" fmla="*/ 4 h 9"/>
              </a:gdLst>
              <a:ahLst/>
              <a:cxnLst>
                <a:cxn ang="0">
                  <a:pos x="T0" y="T1"/>
                </a:cxn>
                <a:cxn ang="0">
                  <a:pos x="T2" y="T3"/>
                </a:cxn>
                <a:cxn ang="0">
                  <a:pos x="T4" y="T5"/>
                </a:cxn>
                <a:cxn ang="0">
                  <a:pos x="T6" y="T7"/>
                </a:cxn>
                <a:cxn ang="0">
                  <a:pos x="T8" y="T9"/>
                </a:cxn>
              </a:cxnLst>
              <a:rect l="0" t="0" r="r" b="b"/>
              <a:pathLst>
                <a:path w="16" h="9">
                  <a:moveTo>
                    <a:pt x="7" y="4"/>
                  </a:moveTo>
                  <a:cubicBezTo>
                    <a:pt x="11" y="6"/>
                    <a:pt x="15" y="8"/>
                    <a:pt x="16" y="9"/>
                  </a:cubicBezTo>
                  <a:cubicBezTo>
                    <a:pt x="15" y="8"/>
                    <a:pt x="0" y="0"/>
                    <a:pt x="0" y="0"/>
                  </a:cubicBezTo>
                  <a:cubicBezTo>
                    <a:pt x="0" y="0"/>
                    <a:pt x="0" y="0"/>
                    <a:pt x="0" y="0"/>
                  </a:cubicBezTo>
                  <a:cubicBezTo>
                    <a:pt x="0" y="1"/>
                    <a:pt x="5" y="3"/>
                    <a:pt x="7"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293" name="组合 1292">
            <a:extLst>
              <a:ext uri="{FF2B5EF4-FFF2-40B4-BE49-F238E27FC236}">
                <a16:creationId xmlns:a16="http://schemas.microsoft.com/office/drawing/2014/main" id="{AA068F85-7D29-4DD0-9AC2-7C7D2CF93E6E}"/>
              </a:ext>
            </a:extLst>
          </p:cNvPr>
          <p:cNvGrpSpPr>
            <a:grpSpLocks/>
          </p:cNvGrpSpPr>
          <p:nvPr userDrawn="1"/>
        </p:nvGrpSpPr>
        <p:grpSpPr>
          <a:xfrm>
            <a:off x="137696" y="6082099"/>
            <a:ext cx="1914466" cy="735960"/>
            <a:chOff x="12674105" y="2254254"/>
            <a:chExt cx="1356755" cy="521564"/>
          </a:xfrm>
        </p:grpSpPr>
        <p:sp>
          <p:nvSpPr>
            <p:cNvPr id="1294" name="任意多边形: 形状 1293">
              <a:extLst>
                <a:ext uri="{FF2B5EF4-FFF2-40B4-BE49-F238E27FC236}">
                  <a16:creationId xmlns:a16="http://schemas.microsoft.com/office/drawing/2014/main" id="{007E67ED-C723-4BC2-915C-67965C5EC8A0}"/>
                </a:ext>
              </a:extLst>
            </p:cNvPr>
            <p:cNvSpPr>
              <a:spLocks/>
            </p:cNvSpPr>
            <p:nvPr/>
          </p:nvSpPr>
          <p:spPr bwMode="auto">
            <a:xfrm flipH="1">
              <a:off x="12674105" y="2254254"/>
              <a:ext cx="1290266" cy="444223"/>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5" name="任意多边形: 形状 1294">
              <a:extLst>
                <a:ext uri="{FF2B5EF4-FFF2-40B4-BE49-F238E27FC236}">
                  <a16:creationId xmlns:a16="http://schemas.microsoft.com/office/drawing/2014/main" id="{814562EA-5C38-4433-8C97-735C4CB0B5F1}"/>
                </a:ext>
              </a:extLst>
            </p:cNvPr>
            <p:cNvSpPr>
              <a:spLocks/>
            </p:cNvSpPr>
            <p:nvPr/>
          </p:nvSpPr>
          <p:spPr bwMode="auto">
            <a:xfrm flipH="1">
              <a:off x="12740594" y="2331595"/>
              <a:ext cx="1290266" cy="444223"/>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grpSp>
      <p:sp>
        <p:nvSpPr>
          <p:cNvPr id="1299" name="Freeform 57">
            <a:extLst>
              <a:ext uri="{FF2B5EF4-FFF2-40B4-BE49-F238E27FC236}">
                <a16:creationId xmlns:a16="http://schemas.microsoft.com/office/drawing/2014/main" id="{EC0C0E6C-043A-4F3F-9331-3F38E893D978}"/>
              </a:ext>
            </a:extLst>
          </p:cNvPr>
          <p:cNvSpPr>
            <a:spLocks/>
          </p:cNvSpPr>
          <p:nvPr userDrawn="1"/>
        </p:nvSpPr>
        <p:spPr bwMode="auto">
          <a:xfrm flipH="1">
            <a:off x="-19614" y="544776"/>
            <a:ext cx="462200" cy="276247"/>
          </a:xfrm>
          <a:custGeom>
            <a:avLst/>
            <a:gdLst>
              <a:gd name="T0" fmla="*/ 438 w 514"/>
              <a:gd name="T1" fmla="*/ 82 h 307"/>
              <a:gd name="T2" fmla="*/ 406 w 514"/>
              <a:gd name="T3" fmla="*/ 89 h 307"/>
              <a:gd name="T4" fmla="*/ 337 w 514"/>
              <a:gd name="T5" fmla="*/ 45 h 307"/>
              <a:gd name="T6" fmla="*/ 311 w 514"/>
              <a:gd name="T7" fmla="*/ 49 h 307"/>
              <a:gd name="T8" fmla="*/ 277 w 514"/>
              <a:gd name="T9" fmla="*/ 10 h 307"/>
              <a:gd name="T10" fmla="*/ 240 w 514"/>
              <a:gd name="T11" fmla="*/ 0 h 307"/>
              <a:gd name="T12" fmla="*/ 166 w 514"/>
              <a:gd name="T13" fmla="*/ 62 h 307"/>
              <a:gd name="T14" fmla="*/ 161 w 514"/>
              <a:gd name="T15" fmla="*/ 61 h 307"/>
              <a:gd name="T16" fmla="*/ 85 w 514"/>
              <a:gd name="T17" fmla="*/ 131 h 307"/>
              <a:gd name="T18" fmla="*/ 54 w 514"/>
              <a:gd name="T19" fmla="*/ 121 h 307"/>
              <a:gd name="T20" fmla="*/ 0 w 514"/>
              <a:gd name="T21" fmla="*/ 174 h 307"/>
              <a:gd name="T22" fmla="*/ 54 w 514"/>
              <a:gd name="T23" fmla="*/ 228 h 307"/>
              <a:gd name="T24" fmla="*/ 87 w 514"/>
              <a:gd name="T25" fmla="*/ 216 h 307"/>
              <a:gd name="T26" fmla="*/ 149 w 514"/>
              <a:gd name="T27" fmla="*/ 270 h 307"/>
              <a:gd name="T28" fmla="*/ 203 w 514"/>
              <a:gd name="T29" fmla="*/ 239 h 307"/>
              <a:gd name="T30" fmla="*/ 277 w 514"/>
              <a:gd name="T31" fmla="*/ 302 h 307"/>
              <a:gd name="T32" fmla="*/ 309 w 514"/>
              <a:gd name="T33" fmla="*/ 307 h 307"/>
              <a:gd name="T34" fmla="*/ 418 w 514"/>
              <a:gd name="T35" fmla="*/ 231 h 307"/>
              <a:gd name="T36" fmla="*/ 438 w 514"/>
              <a:gd name="T37" fmla="*/ 233 h 307"/>
              <a:gd name="T38" fmla="*/ 514 w 514"/>
              <a:gd name="T39" fmla="*/ 158 h 307"/>
              <a:gd name="T40" fmla="*/ 438 w 514"/>
              <a:gd name="T41" fmla="*/ 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4" h="307">
                <a:moveTo>
                  <a:pt x="438" y="82"/>
                </a:moveTo>
                <a:cubicBezTo>
                  <a:pt x="427" y="82"/>
                  <a:pt x="416" y="84"/>
                  <a:pt x="406" y="89"/>
                </a:cubicBezTo>
                <a:cubicBezTo>
                  <a:pt x="394" y="63"/>
                  <a:pt x="367" y="45"/>
                  <a:pt x="337" y="45"/>
                </a:cubicBezTo>
                <a:cubicBezTo>
                  <a:pt x="328" y="45"/>
                  <a:pt x="319" y="46"/>
                  <a:pt x="311" y="49"/>
                </a:cubicBezTo>
                <a:cubicBezTo>
                  <a:pt x="305" y="32"/>
                  <a:pt x="293" y="18"/>
                  <a:pt x="277" y="10"/>
                </a:cubicBezTo>
                <a:cubicBezTo>
                  <a:pt x="266" y="4"/>
                  <a:pt x="254" y="0"/>
                  <a:pt x="240" y="0"/>
                </a:cubicBezTo>
                <a:cubicBezTo>
                  <a:pt x="204" y="0"/>
                  <a:pt x="173" y="27"/>
                  <a:pt x="166" y="62"/>
                </a:cubicBezTo>
                <a:cubicBezTo>
                  <a:pt x="164" y="62"/>
                  <a:pt x="163" y="61"/>
                  <a:pt x="161" y="61"/>
                </a:cubicBezTo>
                <a:cubicBezTo>
                  <a:pt x="121" y="61"/>
                  <a:pt x="89" y="92"/>
                  <a:pt x="85" y="131"/>
                </a:cubicBezTo>
                <a:cubicBezTo>
                  <a:pt x="76" y="124"/>
                  <a:pt x="65" y="121"/>
                  <a:pt x="54" y="121"/>
                </a:cubicBezTo>
                <a:cubicBezTo>
                  <a:pt x="24" y="121"/>
                  <a:pt x="0" y="145"/>
                  <a:pt x="0" y="174"/>
                </a:cubicBezTo>
                <a:cubicBezTo>
                  <a:pt x="0" y="204"/>
                  <a:pt x="24" y="228"/>
                  <a:pt x="54" y="228"/>
                </a:cubicBezTo>
                <a:cubicBezTo>
                  <a:pt x="66" y="228"/>
                  <a:pt x="78" y="223"/>
                  <a:pt x="87" y="216"/>
                </a:cubicBezTo>
                <a:cubicBezTo>
                  <a:pt x="91" y="247"/>
                  <a:pt x="117" y="270"/>
                  <a:pt x="149" y="270"/>
                </a:cubicBezTo>
                <a:cubicBezTo>
                  <a:pt x="172" y="270"/>
                  <a:pt x="192" y="258"/>
                  <a:pt x="203" y="239"/>
                </a:cubicBezTo>
                <a:cubicBezTo>
                  <a:pt x="217" y="269"/>
                  <a:pt x="244" y="293"/>
                  <a:pt x="277" y="302"/>
                </a:cubicBezTo>
                <a:cubicBezTo>
                  <a:pt x="287" y="305"/>
                  <a:pt x="298" y="307"/>
                  <a:pt x="309" y="307"/>
                </a:cubicBezTo>
                <a:cubicBezTo>
                  <a:pt x="359" y="307"/>
                  <a:pt x="402" y="275"/>
                  <a:pt x="418" y="231"/>
                </a:cubicBezTo>
                <a:cubicBezTo>
                  <a:pt x="425" y="232"/>
                  <a:pt x="431" y="233"/>
                  <a:pt x="438" y="233"/>
                </a:cubicBezTo>
                <a:cubicBezTo>
                  <a:pt x="480" y="233"/>
                  <a:pt x="514" y="200"/>
                  <a:pt x="514" y="158"/>
                </a:cubicBezTo>
                <a:cubicBezTo>
                  <a:pt x="514" y="116"/>
                  <a:pt x="480" y="82"/>
                  <a:pt x="438"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cs typeface="+mn-ea"/>
              <a:sym typeface="+mn-lt"/>
            </a:endParaRPr>
          </a:p>
        </p:txBody>
      </p:sp>
      <p:grpSp>
        <p:nvGrpSpPr>
          <p:cNvPr id="1296" name="组合 1295">
            <a:extLst>
              <a:ext uri="{FF2B5EF4-FFF2-40B4-BE49-F238E27FC236}">
                <a16:creationId xmlns:a16="http://schemas.microsoft.com/office/drawing/2014/main" id="{24E3531B-441B-49AD-B32E-0EAD4BEAF018}"/>
              </a:ext>
            </a:extLst>
          </p:cNvPr>
          <p:cNvGrpSpPr>
            <a:grpSpLocks/>
          </p:cNvGrpSpPr>
          <p:nvPr userDrawn="1"/>
        </p:nvGrpSpPr>
        <p:grpSpPr>
          <a:xfrm>
            <a:off x="10171222" y="3224708"/>
            <a:ext cx="1914466" cy="735960"/>
            <a:chOff x="12674105" y="2254254"/>
            <a:chExt cx="1356755" cy="521564"/>
          </a:xfrm>
        </p:grpSpPr>
        <p:sp>
          <p:nvSpPr>
            <p:cNvPr id="1297" name="任意多边形: 形状 1296">
              <a:extLst>
                <a:ext uri="{FF2B5EF4-FFF2-40B4-BE49-F238E27FC236}">
                  <a16:creationId xmlns:a16="http://schemas.microsoft.com/office/drawing/2014/main" id="{44B20F69-29FC-4527-900F-82A3B3F932CA}"/>
                </a:ext>
              </a:extLst>
            </p:cNvPr>
            <p:cNvSpPr>
              <a:spLocks/>
            </p:cNvSpPr>
            <p:nvPr/>
          </p:nvSpPr>
          <p:spPr bwMode="auto">
            <a:xfrm flipH="1">
              <a:off x="12674105" y="2254254"/>
              <a:ext cx="1290266" cy="444223"/>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8" name="任意多边形: 形状 1297">
              <a:extLst>
                <a:ext uri="{FF2B5EF4-FFF2-40B4-BE49-F238E27FC236}">
                  <a16:creationId xmlns:a16="http://schemas.microsoft.com/office/drawing/2014/main" id="{72CEA035-109A-452C-BE9A-65AD8B95EFEC}"/>
                </a:ext>
              </a:extLst>
            </p:cNvPr>
            <p:cNvSpPr>
              <a:spLocks/>
            </p:cNvSpPr>
            <p:nvPr/>
          </p:nvSpPr>
          <p:spPr bwMode="auto">
            <a:xfrm flipH="1">
              <a:off x="12740594" y="2331595"/>
              <a:ext cx="1290266" cy="444223"/>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grpSp>
      <p:grpSp>
        <p:nvGrpSpPr>
          <p:cNvPr id="1300" name="组合 1299">
            <a:extLst>
              <a:ext uri="{FF2B5EF4-FFF2-40B4-BE49-F238E27FC236}">
                <a16:creationId xmlns:a16="http://schemas.microsoft.com/office/drawing/2014/main" id="{657BBB0E-7808-4ABE-85DE-6FF74EAEBDF9}"/>
              </a:ext>
            </a:extLst>
          </p:cNvPr>
          <p:cNvGrpSpPr>
            <a:grpSpLocks/>
          </p:cNvGrpSpPr>
          <p:nvPr userDrawn="1"/>
        </p:nvGrpSpPr>
        <p:grpSpPr>
          <a:xfrm>
            <a:off x="10718536" y="5782053"/>
            <a:ext cx="685492" cy="263517"/>
            <a:chOff x="12674105" y="2254254"/>
            <a:chExt cx="1356755" cy="521564"/>
          </a:xfrm>
        </p:grpSpPr>
        <p:sp>
          <p:nvSpPr>
            <p:cNvPr id="1301" name="任意多边形: 形状 1300">
              <a:extLst>
                <a:ext uri="{FF2B5EF4-FFF2-40B4-BE49-F238E27FC236}">
                  <a16:creationId xmlns:a16="http://schemas.microsoft.com/office/drawing/2014/main" id="{636A9DEE-6064-4A2C-8755-E82C24BC8460}"/>
                </a:ext>
              </a:extLst>
            </p:cNvPr>
            <p:cNvSpPr>
              <a:spLocks/>
            </p:cNvSpPr>
            <p:nvPr/>
          </p:nvSpPr>
          <p:spPr bwMode="auto">
            <a:xfrm flipH="1">
              <a:off x="12674105" y="2254254"/>
              <a:ext cx="1290266" cy="444223"/>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2" name="任意多边形: 形状 1301">
              <a:extLst>
                <a:ext uri="{FF2B5EF4-FFF2-40B4-BE49-F238E27FC236}">
                  <a16:creationId xmlns:a16="http://schemas.microsoft.com/office/drawing/2014/main" id="{414B7E2B-F289-4C4F-897E-4B7EC1AE7016}"/>
                </a:ext>
              </a:extLst>
            </p:cNvPr>
            <p:cNvSpPr>
              <a:spLocks/>
            </p:cNvSpPr>
            <p:nvPr/>
          </p:nvSpPr>
          <p:spPr bwMode="auto">
            <a:xfrm flipH="1">
              <a:off x="12740594" y="2331595"/>
              <a:ext cx="1290266" cy="444223"/>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grpSp>
      <p:sp>
        <p:nvSpPr>
          <p:cNvPr id="20" name="标题 1"/>
          <p:cNvSpPr>
            <a:spLocks noGrp="1"/>
          </p:cNvSpPr>
          <p:nvPr>
            <p:ph type="title" hasCustomPrompt="1"/>
          </p:nvPr>
        </p:nvSpPr>
        <p:spPr>
          <a:xfrm>
            <a:off x="5438443" y="2654343"/>
            <a:ext cx="6068007" cy="841515"/>
          </a:xfrm>
        </p:spPr>
        <p:txBody>
          <a:bodyPr anchor="b">
            <a:normAutofit/>
          </a:bodyPr>
          <a:lstStyle>
            <a:lvl1pPr algn="r">
              <a:defRPr sz="2400" b="1">
                <a:solidFill>
                  <a:schemeClr val="tx1"/>
                </a:solidFill>
              </a:defRPr>
            </a:lvl1pPr>
          </a:lstStyle>
          <a:p>
            <a:r>
              <a:rPr lang="en-US" altLang="zh-CN" dirty="0"/>
              <a:t>Click to edit Master title style</a:t>
            </a:r>
            <a:endParaRPr lang="zh-CN" altLang="en-US" dirty="0"/>
          </a:p>
        </p:txBody>
      </p:sp>
      <p:sp>
        <p:nvSpPr>
          <p:cNvPr id="21" name="文本占位符 2"/>
          <p:cNvSpPr>
            <a:spLocks noGrp="1"/>
          </p:cNvSpPr>
          <p:nvPr>
            <p:ph type="body" idx="1" hasCustomPrompt="1"/>
          </p:nvPr>
        </p:nvSpPr>
        <p:spPr>
          <a:xfrm>
            <a:off x="5429075" y="3655833"/>
            <a:ext cx="6068007" cy="1015623"/>
          </a:xfrm>
        </p:spPr>
        <p:txBody>
          <a:bodyPr anchor="t">
            <a:normAutofit/>
          </a:bodyPr>
          <a:lstStyle>
            <a:lvl1pPr marL="0" indent="0" algn="r">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
        <p:nvSpPr>
          <p:cNvPr id="2" name="日期占位符 1"/>
          <p:cNvSpPr>
            <a:spLocks noGrp="1"/>
          </p:cNvSpPr>
          <p:nvPr>
            <p:ph type="dt" sz="half" idx="10"/>
          </p:nvPr>
        </p:nvSpPr>
        <p:spPr/>
        <p:txBody>
          <a:bodyPr/>
          <a:lstStyle/>
          <a:p>
            <a:fld id="{93D31F3C-1533-4ADE-ADA4-C66B5AA4B42B}" type="datetime1">
              <a:rPr lang="zh-CN" altLang="en-US" smtClean="0"/>
              <a:t>2019/11/1</a:t>
            </a:fld>
            <a:endParaRPr lang="zh-CN" altLang="en-US"/>
          </a:p>
        </p:txBody>
      </p:sp>
      <p:sp>
        <p:nvSpPr>
          <p:cNvPr id="3" name="页脚占位符 2"/>
          <p:cNvSpPr>
            <a:spLocks noGrp="1"/>
          </p:cNvSpPr>
          <p:nvPr>
            <p:ph type="ftr" sz="quarter" idx="11"/>
          </p:nvPr>
        </p:nvSpPr>
        <p:spPr/>
        <p:txBody>
          <a:bodyPr/>
          <a:lstStyle/>
          <a:p>
            <a:r>
              <a:rPr lang="en-US" altLang="zh-CN" dirty="0"/>
              <a:t>www.islide.cc </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9464504"/>
      </p:ext>
    </p:extLst>
  </p:cSld>
  <p:clrMapOvr>
    <a:overrideClrMapping bg1="lt1" tx1="dk1" bg2="lt2" tx2="dk2" accent1="accent1" accent2="accent2" accent3="accent3" accent4="accent4" accent5="accent5" accent6="accent6" hlink="hlink" folHlink="folHlink"/>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10"/>
          </p:nvPr>
        </p:nvSpPr>
        <p:spPr/>
        <p:txBody>
          <a:bodyPr/>
          <a:lstStyle/>
          <a:p>
            <a:fld id="{93D31F3C-1533-4ADE-ADA4-C66B5AA4B42B}" type="datetime1">
              <a:rPr lang="zh-CN" altLang="en-US" smtClean="0"/>
              <a:t>2019/11/1</a:t>
            </a:fld>
            <a:endParaRPr lang="zh-CN" altLang="en-US"/>
          </a:p>
        </p:txBody>
      </p:sp>
      <p:sp>
        <p:nvSpPr>
          <p:cNvPr id="5" name="页脚占位符 4"/>
          <p:cNvSpPr>
            <a:spLocks noGrp="1"/>
          </p:cNvSpPr>
          <p:nvPr>
            <p:ph type="ftr" sz="quarter" idx="11"/>
          </p:nvPr>
        </p:nvSpPr>
        <p:spPr/>
        <p:txBody>
          <a:bodyPr/>
          <a:lstStyle/>
          <a:p>
            <a:r>
              <a:rPr lang="en-US" altLang="zh-CN" dirty="0"/>
              <a:t>www.islide.cc </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552030454"/>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en-US" altLang="zh-CN" dirty="0"/>
              <a:t>Click to edit Master title style</a:t>
            </a:r>
            <a:endParaRPr lang="zh-CN" altLang="en-US" dirty="0"/>
          </a:p>
        </p:txBody>
      </p:sp>
      <p:cxnSp>
        <p:nvCxnSpPr>
          <p:cNvPr id="9" name="直接连接符 8">
            <a:extLst>
              <a:ext uri="{FF2B5EF4-FFF2-40B4-BE49-F238E27FC236}">
                <a16:creationId xmlns:a16="http://schemas.microsoft.com/office/drawing/2014/main" id="{4B8E45AA-1ED1-4A3D-8B6B-850B04DF772A}"/>
              </a:ext>
            </a:extLst>
          </p:cNvPr>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日期占位符 5"/>
          <p:cNvSpPr>
            <a:spLocks noGrp="1"/>
          </p:cNvSpPr>
          <p:nvPr>
            <p:ph type="dt" sz="half" idx="10"/>
          </p:nvPr>
        </p:nvSpPr>
        <p:spPr/>
        <p:txBody>
          <a:bodyPr/>
          <a:lstStyle/>
          <a:p>
            <a:fld id="{93D31F3C-1533-4ADE-ADA4-C66B5AA4B42B}" type="datetime1">
              <a:rPr lang="zh-CN" altLang="en-US" smtClean="0"/>
              <a:t>2019/11/1</a:t>
            </a:fld>
            <a:endParaRPr lang="zh-CN" altLang="en-US"/>
          </a:p>
        </p:txBody>
      </p:sp>
      <p:sp>
        <p:nvSpPr>
          <p:cNvPr id="7" name="页脚占位符 6"/>
          <p:cNvSpPr>
            <a:spLocks noGrp="1"/>
          </p:cNvSpPr>
          <p:nvPr>
            <p:ph type="ftr" sz="quarter" idx="11"/>
          </p:nvPr>
        </p:nvSpPr>
        <p:spPr/>
        <p:txBody>
          <a:bodyPr/>
          <a:lstStyle/>
          <a:p>
            <a:r>
              <a:rPr lang="en-US" altLang="zh-CN" dirty="0"/>
              <a:t>www.islide.cc </a:t>
            </a:r>
            <a:endParaRPr lang="zh-CN" altLang="en-US" dirty="0"/>
          </a:p>
        </p:txBody>
      </p:sp>
      <p:sp>
        <p:nvSpPr>
          <p:cNvPr id="8" name="灯片编号占位符 7"/>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791667998"/>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242183"/>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EDF0F0"/>
        </a:solidFill>
        <a:effectLst/>
      </p:bgPr>
    </p:bg>
    <p:spTree>
      <p:nvGrpSpPr>
        <p:cNvPr id="1" name=""/>
        <p:cNvGrpSpPr/>
        <p:nvPr/>
      </p:nvGrpSpPr>
      <p:grpSpPr>
        <a:xfrm>
          <a:off x="0" y="0"/>
          <a:ext cx="0" cy="0"/>
          <a:chOff x="0" y="0"/>
          <a:chExt cx="0" cy="0"/>
        </a:xfrm>
      </p:grpSpPr>
      <p:sp>
        <p:nvSpPr>
          <p:cNvPr id="13" name="标题 1"/>
          <p:cNvSpPr>
            <a:spLocks noGrp="1"/>
          </p:cNvSpPr>
          <p:nvPr>
            <p:ph type="ctrTitle" hasCustomPrompt="1"/>
          </p:nvPr>
        </p:nvSpPr>
        <p:spPr>
          <a:xfrm>
            <a:off x="7290387" y="2063845"/>
            <a:ext cx="4190933" cy="1128345"/>
          </a:xfrm>
        </p:spPr>
        <p:txBody>
          <a:bodyPr anchor="b" anchorCtr="0">
            <a:normAutofit/>
          </a:bodyPr>
          <a:lstStyle>
            <a:lvl1pPr marL="0" indent="0" algn="r">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7290387" y="3474647"/>
            <a:ext cx="4190933" cy="310871"/>
          </a:xfrm>
        </p:spPr>
        <p:txBody>
          <a:bodyPr vert="horz" lIns="91440" tIns="45720" rIns="91440" bIns="45720" rtlCol="0">
            <a:normAutofit/>
          </a:bodyPr>
          <a:lstStyle>
            <a:lvl1pPr marL="0" indent="0" algn="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7290387" y="3790281"/>
            <a:ext cx="4190933" cy="310871"/>
          </a:xfrm>
        </p:spPr>
        <p:txBody>
          <a:bodyPr vert="horz" lIns="91440" tIns="45720" rIns="91440" bIns="45720" rtlCol="0">
            <a:normAutofit/>
          </a:bodyPr>
          <a:lstStyle>
            <a:lvl1pPr marL="0" indent="0" algn="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AutoShape 3">
            <a:extLst>
              <a:ext uri="{FF2B5EF4-FFF2-40B4-BE49-F238E27FC236}">
                <a16:creationId xmlns:a16="http://schemas.microsoft.com/office/drawing/2014/main" id="{DF481747-A39A-4694-AAFA-8294554EE990}"/>
              </a:ext>
            </a:extLst>
          </p:cNvPr>
          <p:cNvSpPr>
            <a:spLocks noChangeAspect="1" noChangeArrowheads="1" noTextEdit="1"/>
          </p:cNvSpPr>
          <p:nvPr userDrawn="1"/>
        </p:nvSpPr>
        <p:spPr bwMode="auto">
          <a:xfrm>
            <a:off x="2662238" y="0"/>
            <a:ext cx="68675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nvGrpSpPr>
          <p:cNvPr id="8" name="组合 7">
            <a:extLst>
              <a:ext uri="{FF2B5EF4-FFF2-40B4-BE49-F238E27FC236}">
                <a16:creationId xmlns:a16="http://schemas.microsoft.com/office/drawing/2014/main" id="{CF02E25D-6B85-4633-B4C6-101252F975E8}"/>
              </a:ext>
            </a:extLst>
          </p:cNvPr>
          <p:cNvGrpSpPr/>
          <p:nvPr userDrawn="1"/>
        </p:nvGrpSpPr>
        <p:grpSpPr>
          <a:xfrm>
            <a:off x="770169" y="1065212"/>
            <a:ext cx="6865938" cy="5792788"/>
            <a:chOff x="2662238" y="1065212"/>
            <a:chExt cx="6865938" cy="5792788"/>
          </a:xfrm>
        </p:grpSpPr>
        <p:grpSp>
          <p:nvGrpSpPr>
            <p:cNvPr id="9" name="组合 8">
              <a:extLst>
                <a:ext uri="{FF2B5EF4-FFF2-40B4-BE49-F238E27FC236}">
                  <a16:creationId xmlns:a16="http://schemas.microsoft.com/office/drawing/2014/main" id="{968A9B52-F069-46D1-8416-4F249BDB6B4F}"/>
                </a:ext>
              </a:extLst>
            </p:cNvPr>
            <p:cNvGrpSpPr>
              <a:grpSpLocks/>
            </p:cNvGrpSpPr>
            <p:nvPr/>
          </p:nvGrpSpPr>
          <p:grpSpPr>
            <a:xfrm>
              <a:off x="2662238" y="1065212"/>
              <a:ext cx="6865938" cy="5792788"/>
              <a:chOff x="2662238" y="1063625"/>
              <a:chExt cx="6865938" cy="5792788"/>
            </a:xfrm>
          </p:grpSpPr>
          <p:sp>
            <p:nvSpPr>
              <p:cNvPr id="19" name="Freeform 6">
                <a:extLst>
                  <a:ext uri="{FF2B5EF4-FFF2-40B4-BE49-F238E27FC236}">
                    <a16:creationId xmlns:a16="http://schemas.microsoft.com/office/drawing/2014/main" id="{B3A3A6F4-1063-4754-AB21-076C0D3AB31E}"/>
                  </a:ext>
                </a:extLst>
              </p:cNvPr>
              <p:cNvSpPr>
                <a:spLocks/>
              </p:cNvSpPr>
              <p:nvPr/>
            </p:nvSpPr>
            <p:spPr bwMode="auto">
              <a:xfrm>
                <a:off x="4206876" y="4103688"/>
                <a:ext cx="1731963" cy="2752725"/>
              </a:xfrm>
              <a:custGeom>
                <a:avLst/>
                <a:gdLst>
                  <a:gd name="T0" fmla="*/ 0 w 1091"/>
                  <a:gd name="T1" fmla="*/ 63 h 1734"/>
                  <a:gd name="T2" fmla="*/ 0 w 1091"/>
                  <a:gd name="T3" fmla="*/ 1734 h 1734"/>
                  <a:gd name="T4" fmla="*/ 1091 w 1091"/>
                  <a:gd name="T5" fmla="*/ 1734 h 1734"/>
                  <a:gd name="T6" fmla="*/ 159 w 1091"/>
                  <a:gd name="T7" fmla="*/ 0 h 1734"/>
                  <a:gd name="T8" fmla="*/ 0 w 1091"/>
                  <a:gd name="T9" fmla="*/ 63 h 1734"/>
                </a:gdLst>
                <a:ahLst/>
                <a:cxnLst>
                  <a:cxn ang="0">
                    <a:pos x="T0" y="T1"/>
                  </a:cxn>
                  <a:cxn ang="0">
                    <a:pos x="T2" y="T3"/>
                  </a:cxn>
                  <a:cxn ang="0">
                    <a:pos x="T4" y="T5"/>
                  </a:cxn>
                  <a:cxn ang="0">
                    <a:pos x="T6" y="T7"/>
                  </a:cxn>
                  <a:cxn ang="0">
                    <a:pos x="T8" y="T9"/>
                  </a:cxn>
                </a:cxnLst>
                <a:rect l="0" t="0" r="r" b="b"/>
                <a:pathLst>
                  <a:path w="1091" h="1734">
                    <a:moveTo>
                      <a:pt x="0" y="63"/>
                    </a:moveTo>
                    <a:lnTo>
                      <a:pt x="0" y="1734"/>
                    </a:lnTo>
                    <a:lnTo>
                      <a:pt x="1091" y="1734"/>
                    </a:lnTo>
                    <a:lnTo>
                      <a:pt x="159" y="0"/>
                    </a:lnTo>
                    <a:lnTo>
                      <a:pt x="0" y="63"/>
                    </a:lnTo>
                    <a:close/>
                  </a:path>
                </a:pathLst>
              </a:custGeom>
              <a:solidFill>
                <a:srgbClr val="0058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7">
                <a:extLst>
                  <a:ext uri="{FF2B5EF4-FFF2-40B4-BE49-F238E27FC236}">
                    <a16:creationId xmlns:a16="http://schemas.microsoft.com/office/drawing/2014/main" id="{DFE7A3AB-471C-4BBD-A0B4-2FCEAF517340}"/>
                  </a:ext>
                </a:extLst>
              </p:cNvPr>
              <p:cNvSpPr>
                <a:spLocks/>
              </p:cNvSpPr>
              <p:nvPr/>
            </p:nvSpPr>
            <p:spPr bwMode="auto">
              <a:xfrm>
                <a:off x="2662238" y="4103688"/>
                <a:ext cx="1544638" cy="2752725"/>
              </a:xfrm>
              <a:custGeom>
                <a:avLst/>
                <a:gdLst>
                  <a:gd name="T0" fmla="*/ 813 w 973"/>
                  <a:gd name="T1" fmla="*/ 0 h 1734"/>
                  <a:gd name="T2" fmla="*/ 0 w 973"/>
                  <a:gd name="T3" fmla="*/ 1511 h 1734"/>
                  <a:gd name="T4" fmla="*/ 0 w 973"/>
                  <a:gd name="T5" fmla="*/ 1734 h 1734"/>
                  <a:gd name="T6" fmla="*/ 973 w 973"/>
                  <a:gd name="T7" fmla="*/ 1734 h 1734"/>
                  <a:gd name="T8" fmla="*/ 973 w 973"/>
                  <a:gd name="T9" fmla="*/ 63 h 1734"/>
                  <a:gd name="T10" fmla="*/ 813 w 973"/>
                  <a:gd name="T11" fmla="*/ 0 h 1734"/>
                </a:gdLst>
                <a:ahLst/>
                <a:cxnLst>
                  <a:cxn ang="0">
                    <a:pos x="T0" y="T1"/>
                  </a:cxn>
                  <a:cxn ang="0">
                    <a:pos x="T2" y="T3"/>
                  </a:cxn>
                  <a:cxn ang="0">
                    <a:pos x="T4" y="T5"/>
                  </a:cxn>
                  <a:cxn ang="0">
                    <a:pos x="T6" y="T7"/>
                  </a:cxn>
                  <a:cxn ang="0">
                    <a:pos x="T8" y="T9"/>
                  </a:cxn>
                  <a:cxn ang="0">
                    <a:pos x="T10" y="T11"/>
                  </a:cxn>
                </a:cxnLst>
                <a:rect l="0" t="0" r="r" b="b"/>
                <a:pathLst>
                  <a:path w="973" h="1734">
                    <a:moveTo>
                      <a:pt x="813" y="0"/>
                    </a:moveTo>
                    <a:lnTo>
                      <a:pt x="0" y="1511"/>
                    </a:lnTo>
                    <a:lnTo>
                      <a:pt x="0" y="1734"/>
                    </a:lnTo>
                    <a:lnTo>
                      <a:pt x="973" y="1734"/>
                    </a:lnTo>
                    <a:lnTo>
                      <a:pt x="973" y="63"/>
                    </a:lnTo>
                    <a:lnTo>
                      <a:pt x="813" y="0"/>
                    </a:lnTo>
                    <a:close/>
                  </a:path>
                </a:pathLst>
              </a:custGeom>
              <a:solidFill>
                <a:srgbClr val="0765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8">
                <a:extLst>
                  <a:ext uri="{FF2B5EF4-FFF2-40B4-BE49-F238E27FC236}">
                    <a16:creationId xmlns:a16="http://schemas.microsoft.com/office/drawing/2014/main" id="{1BE2F3FE-1F7F-4984-A1E5-BCA9F5B9AAF5}"/>
                  </a:ext>
                </a:extLst>
              </p:cNvPr>
              <p:cNvSpPr>
                <a:spLocks/>
              </p:cNvSpPr>
              <p:nvPr/>
            </p:nvSpPr>
            <p:spPr bwMode="auto">
              <a:xfrm>
                <a:off x="3076576" y="5037138"/>
                <a:ext cx="1206500" cy="1819275"/>
              </a:xfrm>
              <a:custGeom>
                <a:avLst/>
                <a:gdLst>
                  <a:gd name="T0" fmla="*/ 0 w 760"/>
                  <a:gd name="T1" fmla="*/ 95 h 1146"/>
                  <a:gd name="T2" fmla="*/ 0 w 760"/>
                  <a:gd name="T3" fmla="*/ 1146 h 1146"/>
                  <a:gd name="T4" fmla="*/ 760 w 760"/>
                  <a:gd name="T5" fmla="*/ 1146 h 1146"/>
                  <a:gd name="T6" fmla="*/ 144 w 760"/>
                  <a:gd name="T7" fmla="*/ 0 h 1146"/>
                  <a:gd name="T8" fmla="*/ 0 w 760"/>
                  <a:gd name="T9" fmla="*/ 95 h 1146"/>
                </a:gdLst>
                <a:ahLst/>
                <a:cxnLst>
                  <a:cxn ang="0">
                    <a:pos x="T0" y="T1"/>
                  </a:cxn>
                  <a:cxn ang="0">
                    <a:pos x="T2" y="T3"/>
                  </a:cxn>
                  <a:cxn ang="0">
                    <a:pos x="T4" y="T5"/>
                  </a:cxn>
                  <a:cxn ang="0">
                    <a:pos x="T6" y="T7"/>
                  </a:cxn>
                  <a:cxn ang="0">
                    <a:pos x="T8" y="T9"/>
                  </a:cxn>
                </a:cxnLst>
                <a:rect l="0" t="0" r="r" b="b"/>
                <a:pathLst>
                  <a:path w="760" h="1146">
                    <a:moveTo>
                      <a:pt x="0" y="95"/>
                    </a:moveTo>
                    <a:lnTo>
                      <a:pt x="0" y="1146"/>
                    </a:lnTo>
                    <a:lnTo>
                      <a:pt x="760" y="1146"/>
                    </a:lnTo>
                    <a:lnTo>
                      <a:pt x="144" y="0"/>
                    </a:lnTo>
                    <a:lnTo>
                      <a:pt x="0" y="95"/>
                    </a:lnTo>
                    <a:close/>
                  </a:path>
                </a:pathLst>
              </a:custGeom>
              <a:solidFill>
                <a:srgbClr val="0058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9">
                <a:extLst>
                  <a:ext uri="{FF2B5EF4-FFF2-40B4-BE49-F238E27FC236}">
                    <a16:creationId xmlns:a16="http://schemas.microsoft.com/office/drawing/2014/main" id="{F0B5E068-A28D-46D0-A8A8-284A9D29D0D0}"/>
                  </a:ext>
                </a:extLst>
              </p:cNvPr>
              <p:cNvSpPr>
                <a:spLocks/>
              </p:cNvSpPr>
              <p:nvPr/>
            </p:nvSpPr>
            <p:spPr bwMode="auto">
              <a:xfrm>
                <a:off x="2662238" y="5080000"/>
                <a:ext cx="414338" cy="1776413"/>
              </a:xfrm>
              <a:custGeom>
                <a:avLst/>
                <a:gdLst>
                  <a:gd name="T0" fmla="*/ 102 w 261"/>
                  <a:gd name="T1" fmla="*/ 0 h 1119"/>
                  <a:gd name="T2" fmla="*/ 0 w 261"/>
                  <a:gd name="T3" fmla="*/ 189 h 1119"/>
                  <a:gd name="T4" fmla="*/ 0 w 261"/>
                  <a:gd name="T5" fmla="*/ 1119 h 1119"/>
                  <a:gd name="T6" fmla="*/ 261 w 261"/>
                  <a:gd name="T7" fmla="*/ 1119 h 1119"/>
                  <a:gd name="T8" fmla="*/ 261 w 261"/>
                  <a:gd name="T9" fmla="*/ 68 h 1119"/>
                  <a:gd name="T10" fmla="*/ 102 w 261"/>
                  <a:gd name="T11" fmla="*/ 0 h 1119"/>
                </a:gdLst>
                <a:ahLst/>
                <a:cxnLst>
                  <a:cxn ang="0">
                    <a:pos x="T0" y="T1"/>
                  </a:cxn>
                  <a:cxn ang="0">
                    <a:pos x="T2" y="T3"/>
                  </a:cxn>
                  <a:cxn ang="0">
                    <a:pos x="T4" y="T5"/>
                  </a:cxn>
                  <a:cxn ang="0">
                    <a:pos x="T6" y="T7"/>
                  </a:cxn>
                  <a:cxn ang="0">
                    <a:pos x="T8" y="T9"/>
                  </a:cxn>
                  <a:cxn ang="0">
                    <a:pos x="T10" y="T11"/>
                  </a:cxn>
                </a:cxnLst>
                <a:rect l="0" t="0" r="r" b="b"/>
                <a:pathLst>
                  <a:path w="261" h="1119">
                    <a:moveTo>
                      <a:pt x="102" y="0"/>
                    </a:moveTo>
                    <a:lnTo>
                      <a:pt x="0" y="189"/>
                    </a:lnTo>
                    <a:lnTo>
                      <a:pt x="0" y="1119"/>
                    </a:lnTo>
                    <a:lnTo>
                      <a:pt x="261" y="1119"/>
                    </a:lnTo>
                    <a:lnTo>
                      <a:pt x="261" y="68"/>
                    </a:lnTo>
                    <a:lnTo>
                      <a:pt x="102" y="0"/>
                    </a:lnTo>
                    <a:close/>
                  </a:path>
                </a:pathLst>
              </a:custGeom>
              <a:solidFill>
                <a:srgbClr val="0765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10">
                <a:extLst>
                  <a:ext uri="{FF2B5EF4-FFF2-40B4-BE49-F238E27FC236}">
                    <a16:creationId xmlns:a16="http://schemas.microsoft.com/office/drawing/2014/main" id="{AF4A299E-29D7-487F-8CCD-1FBB4F0029E6}"/>
                  </a:ext>
                </a:extLst>
              </p:cNvPr>
              <p:cNvSpPr>
                <a:spLocks/>
              </p:cNvSpPr>
              <p:nvPr/>
            </p:nvSpPr>
            <p:spPr bwMode="auto">
              <a:xfrm>
                <a:off x="6935788" y="2638425"/>
                <a:ext cx="2592388" cy="4217988"/>
              </a:xfrm>
              <a:custGeom>
                <a:avLst/>
                <a:gdLst>
                  <a:gd name="T0" fmla="*/ 243 w 1633"/>
                  <a:gd name="T1" fmla="*/ 0 h 2657"/>
                  <a:gd name="T2" fmla="*/ 0 w 1633"/>
                  <a:gd name="T3" fmla="*/ 167 h 2657"/>
                  <a:gd name="T4" fmla="*/ 0 w 1633"/>
                  <a:gd name="T5" fmla="*/ 2657 h 2657"/>
                  <a:gd name="T6" fmla="*/ 1633 w 1633"/>
                  <a:gd name="T7" fmla="*/ 2657 h 2657"/>
                  <a:gd name="T8" fmla="*/ 1633 w 1633"/>
                  <a:gd name="T9" fmla="*/ 2405 h 2657"/>
                  <a:gd name="T10" fmla="*/ 243 w 1633"/>
                  <a:gd name="T11" fmla="*/ 0 h 2657"/>
                </a:gdLst>
                <a:ahLst/>
                <a:cxnLst>
                  <a:cxn ang="0">
                    <a:pos x="T0" y="T1"/>
                  </a:cxn>
                  <a:cxn ang="0">
                    <a:pos x="T2" y="T3"/>
                  </a:cxn>
                  <a:cxn ang="0">
                    <a:pos x="T4" y="T5"/>
                  </a:cxn>
                  <a:cxn ang="0">
                    <a:pos x="T6" y="T7"/>
                  </a:cxn>
                  <a:cxn ang="0">
                    <a:pos x="T8" y="T9"/>
                  </a:cxn>
                  <a:cxn ang="0">
                    <a:pos x="T10" y="T11"/>
                  </a:cxn>
                </a:cxnLst>
                <a:rect l="0" t="0" r="r" b="b"/>
                <a:pathLst>
                  <a:path w="1633" h="2657">
                    <a:moveTo>
                      <a:pt x="243" y="0"/>
                    </a:moveTo>
                    <a:lnTo>
                      <a:pt x="0" y="167"/>
                    </a:lnTo>
                    <a:lnTo>
                      <a:pt x="0" y="2657"/>
                    </a:lnTo>
                    <a:lnTo>
                      <a:pt x="1633" y="2657"/>
                    </a:lnTo>
                    <a:lnTo>
                      <a:pt x="1633" y="2405"/>
                    </a:lnTo>
                    <a:lnTo>
                      <a:pt x="243" y="0"/>
                    </a:lnTo>
                    <a:close/>
                  </a:path>
                </a:pathLst>
              </a:custGeom>
              <a:solidFill>
                <a:srgbClr val="0058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1">
                <a:extLst>
                  <a:ext uri="{FF2B5EF4-FFF2-40B4-BE49-F238E27FC236}">
                    <a16:creationId xmlns:a16="http://schemas.microsoft.com/office/drawing/2014/main" id="{58267C63-FCF0-45CD-BDF3-B176A12B6859}"/>
                  </a:ext>
                </a:extLst>
              </p:cNvPr>
              <p:cNvSpPr>
                <a:spLocks/>
              </p:cNvSpPr>
              <p:nvPr/>
            </p:nvSpPr>
            <p:spPr bwMode="auto">
              <a:xfrm>
                <a:off x="4111626" y="2657475"/>
                <a:ext cx="2824163" cy="4198938"/>
              </a:xfrm>
              <a:custGeom>
                <a:avLst/>
                <a:gdLst>
                  <a:gd name="T0" fmla="*/ 1529 w 1779"/>
                  <a:gd name="T1" fmla="*/ 0 h 2645"/>
                  <a:gd name="T2" fmla="*/ 0 w 1779"/>
                  <a:gd name="T3" fmla="*/ 2645 h 2645"/>
                  <a:gd name="T4" fmla="*/ 1779 w 1779"/>
                  <a:gd name="T5" fmla="*/ 2645 h 2645"/>
                  <a:gd name="T6" fmla="*/ 1779 w 1779"/>
                  <a:gd name="T7" fmla="*/ 155 h 2645"/>
                  <a:gd name="T8" fmla="*/ 1529 w 1779"/>
                  <a:gd name="T9" fmla="*/ 0 h 2645"/>
                </a:gdLst>
                <a:ahLst/>
                <a:cxnLst>
                  <a:cxn ang="0">
                    <a:pos x="T0" y="T1"/>
                  </a:cxn>
                  <a:cxn ang="0">
                    <a:pos x="T2" y="T3"/>
                  </a:cxn>
                  <a:cxn ang="0">
                    <a:pos x="T4" y="T5"/>
                  </a:cxn>
                  <a:cxn ang="0">
                    <a:pos x="T6" y="T7"/>
                  </a:cxn>
                  <a:cxn ang="0">
                    <a:pos x="T8" y="T9"/>
                  </a:cxn>
                </a:cxnLst>
                <a:rect l="0" t="0" r="r" b="b"/>
                <a:pathLst>
                  <a:path w="1779" h="2645">
                    <a:moveTo>
                      <a:pt x="1529" y="0"/>
                    </a:moveTo>
                    <a:lnTo>
                      <a:pt x="0" y="2645"/>
                    </a:lnTo>
                    <a:lnTo>
                      <a:pt x="1779" y="2645"/>
                    </a:lnTo>
                    <a:lnTo>
                      <a:pt x="1779" y="155"/>
                    </a:lnTo>
                    <a:lnTo>
                      <a:pt x="1529" y="0"/>
                    </a:lnTo>
                    <a:close/>
                  </a:path>
                </a:pathLst>
              </a:custGeom>
              <a:solidFill>
                <a:srgbClr val="0765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2">
                <a:extLst>
                  <a:ext uri="{FF2B5EF4-FFF2-40B4-BE49-F238E27FC236}">
                    <a16:creationId xmlns:a16="http://schemas.microsoft.com/office/drawing/2014/main" id="{CF535043-CA7B-4CC9-9968-CA50D988B601}"/>
                  </a:ext>
                </a:extLst>
              </p:cNvPr>
              <p:cNvSpPr>
                <a:spLocks/>
              </p:cNvSpPr>
              <p:nvPr/>
            </p:nvSpPr>
            <p:spPr bwMode="auto">
              <a:xfrm>
                <a:off x="8964613" y="4410075"/>
                <a:ext cx="563563" cy="2446338"/>
              </a:xfrm>
              <a:custGeom>
                <a:avLst/>
                <a:gdLst>
                  <a:gd name="T0" fmla="*/ 197 w 355"/>
                  <a:gd name="T1" fmla="*/ 0 h 1541"/>
                  <a:gd name="T2" fmla="*/ 0 w 355"/>
                  <a:gd name="T3" fmla="*/ 65 h 1541"/>
                  <a:gd name="T4" fmla="*/ 0 w 355"/>
                  <a:gd name="T5" fmla="*/ 1541 h 1541"/>
                  <a:gd name="T6" fmla="*/ 355 w 355"/>
                  <a:gd name="T7" fmla="*/ 1541 h 1541"/>
                  <a:gd name="T8" fmla="*/ 355 w 355"/>
                  <a:gd name="T9" fmla="*/ 204 h 1541"/>
                  <a:gd name="T10" fmla="*/ 197 w 355"/>
                  <a:gd name="T11" fmla="*/ 0 h 1541"/>
                </a:gdLst>
                <a:ahLst/>
                <a:cxnLst>
                  <a:cxn ang="0">
                    <a:pos x="T0" y="T1"/>
                  </a:cxn>
                  <a:cxn ang="0">
                    <a:pos x="T2" y="T3"/>
                  </a:cxn>
                  <a:cxn ang="0">
                    <a:pos x="T4" y="T5"/>
                  </a:cxn>
                  <a:cxn ang="0">
                    <a:pos x="T6" y="T7"/>
                  </a:cxn>
                  <a:cxn ang="0">
                    <a:pos x="T8" y="T9"/>
                  </a:cxn>
                  <a:cxn ang="0">
                    <a:pos x="T10" y="T11"/>
                  </a:cxn>
                </a:cxnLst>
                <a:rect l="0" t="0" r="r" b="b"/>
                <a:pathLst>
                  <a:path w="355" h="1541">
                    <a:moveTo>
                      <a:pt x="197" y="0"/>
                    </a:moveTo>
                    <a:lnTo>
                      <a:pt x="0" y="65"/>
                    </a:lnTo>
                    <a:lnTo>
                      <a:pt x="0" y="1541"/>
                    </a:lnTo>
                    <a:lnTo>
                      <a:pt x="355" y="1541"/>
                    </a:lnTo>
                    <a:lnTo>
                      <a:pt x="355" y="204"/>
                    </a:lnTo>
                    <a:lnTo>
                      <a:pt x="197" y="0"/>
                    </a:lnTo>
                    <a:close/>
                  </a:path>
                </a:pathLst>
              </a:custGeom>
              <a:solidFill>
                <a:srgbClr val="0058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3">
                <a:extLst>
                  <a:ext uri="{FF2B5EF4-FFF2-40B4-BE49-F238E27FC236}">
                    <a16:creationId xmlns:a16="http://schemas.microsoft.com/office/drawing/2014/main" id="{E2553A6A-1940-445B-967F-870992673170}"/>
                  </a:ext>
                </a:extLst>
              </p:cNvPr>
              <p:cNvSpPr>
                <a:spLocks/>
              </p:cNvSpPr>
              <p:nvPr/>
            </p:nvSpPr>
            <p:spPr bwMode="auto">
              <a:xfrm>
                <a:off x="6748463" y="4410075"/>
                <a:ext cx="2216150" cy="2446338"/>
              </a:xfrm>
              <a:custGeom>
                <a:avLst/>
                <a:gdLst>
                  <a:gd name="T0" fmla="*/ 1199 w 1396"/>
                  <a:gd name="T1" fmla="*/ 0 h 1541"/>
                  <a:gd name="T2" fmla="*/ 0 w 1396"/>
                  <a:gd name="T3" fmla="*/ 1541 h 1541"/>
                  <a:gd name="T4" fmla="*/ 1396 w 1396"/>
                  <a:gd name="T5" fmla="*/ 1541 h 1541"/>
                  <a:gd name="T6" fmla="*/ 1396 w 1396"/>
                  <a:gd name="T7" fmla="*/ 65 h 1541"/>
                  <a:gd name="T8" fmla="*/ 1199 w 1396"/>
                  <a:gd name="T9" fmla="*/ 0 h 1541"/>
                </a:gdLst>
                <a:ahLst/>
                <a:cxnLst>
                  <a:cxn ang="0">
                    <a:pos x="T0" y="T1"/>
                  </a:cxn>
                  <a:cxn ang="0">
                    <a:pos x="T2" y="T3"/>
                  </a:cxn>
                  <a:cxn ang="0">
                    <a:pos x="T4" y="T5"/>
                  </a:cxn>
                  <a:cxn ang="0">
                    <a:pos x="T6" y="T7"/>
                  </a:cxn>
                  <a:cxn ang="0">
                    <a:pos x="T8" y="T9"/>
                  </a:cxn>
                </a:cxnLst>
                <a:rect l="0" t="0" r="r" b="b"/>
                <a:pathLst>
                  <a:path w="1396" h="1541">
                    <a:moveTo>
                      <a:pt x="1199" y="0"/>
                    </a:moveTo>
                    <a:lnTo>
                      <a:pt x="0" y="1541"/>
                    </a:lnTo>
                    <a:lnTo>
                      <a:pt x="1396" y="1541"/>
                    </a:lnTo>
                    <a:lnTo>
                      <a:pt x="1396" y="65"/>
                    </a:lnTo>
                    <a:lnTo>
                      <a:pt x="1199" y="0"/>
                    </a:lnTo>
                    <a:close/>
                  </a:path>
                </a:pathLst>
              </a:custGeom>
              <a:solidFill>
                <a:srgbClr val="0765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14">
                <a:extLst>
                  <a:ext uri="{FF2B5EF4-FFF2-40B4-BE49-F238E27FC236}">
                    <a16:creationId xmlns:a16="http://schemas.microsoft.com/office/drawing/2014/main" id="{2F19F2EE-8074-46F4-BF83-33E464196DD9}"/>
                  </a:ext>
                </a:extLst>
              </p:cNvPr>
              <p:cNvSpPr>
                <a:spLocks/>
              </p:cNvSpPr>
              <p:nvPr/>
            </p:nvSpPr>
            <p:spPr bwMode="auto">
              <a:xfrm>
                <a:off x="7642226" y="5151438"/>
                <a:ext cx="1273175" cy="1704975"/>
              </a:xfrm>
              <a:custGeom>
                <a:avLst/>
                <a:gdLst>
                  <a:gd name="T0" fmla="*/ 0 w 802"/>
                  <a:gd name="T1" fmla="*/ 58 h 1074"/>
                  <a:gd name="T2" fmla="*/ 0 w 802"/>
                  <a:gd name="T3" fmla="*/ 1074 h 1074"/>
                  <a:gd name="T4" fmla="*/ 802 w 802"/>
                  <a:gd name="T5" fmla="*/ 1074 h 1074"/>
                  <a:gd name="T6" fmla="*/ 181 w 802"/>
                  <a:gd name="T7" fmla="*/ 0 h 1074"/>
                  <a:gd name="T8" fmla="*/ 0 w 802"/>
                  <a:gd name="T9" fmla="*/ 58 h 1074"/>
                </a:gdLst>
                <a:ahLst/>
                <a:cxnLst>
                  <a:cxn ang="0">
                    <a:pos x="T0" y="T1"/>
                  </a:cxn>
                  <a:cxn ang="0">
                    <a:pos x="T2" y="T3"/>
                  </a:cxn>
                  <a:cxn ang="0">
                    <a:pos x="T4" y="T5"/>
                  </a:cxn>
                  <a:cxn ang="0">
                    <a:pos x="T6" y="T7"/>
                  </a:cxn>
                  <a:cxn ang="0">
                    <a:pos x="T8" y="T9"/>
                  </a:cxn>
                </a:cxnLst>
                <a:rect l="0" t="0" r="r" b="b"/>
                <a:pathLst>
                  <a:path w="802" h="1074">
                    <a:moveTo>
                      <a:pt x="0" y="58"/>
                    </a:moveTo>
                    <a:lnTo>
                      <a:pt x="0" y="1074"/>
                    </a:lnTo>
                    <a:lnTo>
                      <a:pt x="802" y="1074"/>
                    </a:lnTo>
                    <a:lnTo>
                      <a:pt x="181" y="0"/>
                    </a:lnTo>
                    <a:lnTo>
                      <a:pt x="0" y="58"/>
                    </a:lnTo>
                    <a:close/>
                  </a:path>
                </a:pathLst>
              </a:custGeom>
              <a:solidFill>
                <a:srgbClr val="006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5">
                <a:extLst>
                  <a:ext uri="{FF2B5EF4-FFF2-40B4-BE49-F238E27FC236}">
                    <a16:creationId xmlns:a16="http://schemas.microsoft.com/office/drawing/2014/main" id="{E13F0B66-51D8-4587-B427-41430BA839BD}"/>
                  </a:ext>
                </a:extLst>
              </p:cNvPr>
              <p:cNvSpPr>
                <a:spLocks/>
              </p:cNvSpPr>
              <p:nvPr/>
            </p:nvSpPr>
            <p:spPr bwMode="auto">
              <a:xfrm>
                <a:off x="6369051" y="5121275"/>
                <a:ext cx="1273175" cy="1735138"/>
              </a:xfrm>
              <a:custGeom>
                <a:avLst/>
                <a:gdLst>
                  <a:gd name="T0" fmla="*/ 632 w 802"/>
                  <a:gd name="T1" fmla="*/ 0 h 1093"/>
                  <a:gd name="T2" fmla="*/ 0 w 802"/>
                  <a:gd name="T3" fmla="*/ 1093 h 1093"/>
                  <a:gd name="T4" fmla="*/ 802 w 802"/>
                  <a:gd name="T5" fmla="*/ 1093 h 1093"/>
                  <a:gd name="T6" fmla="*/ 802 w 802"/>
                  <a:gd name="T7" fmla="*/ 77 h 1093"/>
                  <a:gd name="T8" fmla="*/ 632 w 802"/>
                  <a:gd name="T9" fmla="*/ 0 h 1093"/>
                </a:gdLst>
                <a:ahLst/>
                <a:cxnLst>
                  <a:cxn ang="0">
                    <a:pos x="T0" y="T1"/>
                  </a:cxn>
                  <a:cxn ang="0">
                    <a:pos x="T2" y="T3"/>
                  </a:cxn>
                  <a:cxn ang="0">
                    <a:pos x="T4" y="T5"/>
                  </a:cxn>
                  <a:cxn ang="0">
                    <a:pos x="T6" y="T7"/>
                  </a:cxn>
                  <a:cxn ang="0">
                    <a:pos x="T8" y="T9"/>
                  </a:cxn>
                </a:cxnLst>
                <a:rect l="0" t="0" r="r" b="b"/>
                <a:pathLst>
                  <a:path w="802" h="1093">
                    <a:moveTo>
                      <a:pt x="632" y="0"/>
                    </a:moveTo>
                    <a:lnTo>
                      <a:pt x="0" y="1093"/>
                    </a:lnTo>
                    <a:lnTo>
                      <a:pt x="802" y="1093"/>
                    </a:lnTo>
                    <a:lnTo>
                      <a:pt x="802" y="77"/>
                    </a:lnTo>
                    <a:lnTo>
                      <a:pt x="632" y="0"/>
                    </a:lnTo>
                    <a:close/>
                  </a:path>
                </a:pathLst>
              </a:custGeom>
              <a:solidFill>
                <a:srgbClr val="086E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6">
                <a:extLst>
                  <a:ext uri="{FF2B5EF4-FFF2-40B4-BE49-F238E27FC236}">
                    <a16:creationId xmlns:a16="http://schemas.microsoft.com/office/drawing/2014/main" id="{9C5C1F6E-C31E-46A2-8899-944C0DD8045B}"/>
                  </a:ext>
                </a:extLst>
              </p:cNvPr>
              <p:cNvSpPr>
                <a:spLocks/>
              </p:cNvSpPr>
              <p:nvPr/>
            </p:nvSpPr>
            <p:spPr bwMode="auto">
              <a:xfrm>
                <a:off x="5345113" y="4679950"/>
                <a:ext cx="1666875" cy="2176463"/>
              </a:xfrm>
              <a:custGeom>
                <a:avLst/>
                <a:gdLst>
                  <a:gd name="T0" fmla="*/ 0 w 1050"/>
                  <a:gd name="T1" fmla="*/ 86 h 1371"/>
                  <a:gd name="T2" fmla="*/ 0 w 1050"/>
                  <a:gd name="T3" fmla="*/ 1371 h 1371"/>
                  <a:gd name="T4" fmla="*/ 1050 w 1050"/>
                  <a:gd name="T5" fmla="*/ 1371 h 1371"/>
                  <a:gd name="T6" fmla="*/ 190 w 1050"/>
                  <a:gd name="T7" fmla="*/ 0 h 1371"/>
                  <a:gd name="T8" fmla="*/ 0 w 1050"/>
                  <a:gd name="T9" fmla="*/ 86 h 1371"/>
                </a:gdLst>
                <a:ahLst/>
                <a:cxnLst>
                  <a:cxn ang="0">
                    <a:pos x="T0" y="T1"/>
                  </a:cxn>
                  <a:cxn ang="0">
                    <a:pos x="T2" y="T3"/>
                  </a:cxn>
                  <a:cxn ang="0">
                    <a:pos x="T4" y="T5"/>
                  </a:cxn>
                  <a:cxn ang="0">
                    <a:pos x="T6" y="T7"/>
                  </a:cxn>
                  <a:cxn ang="0">
                    <a:pos x="T8" y="T9"/>
                  </a:cxn>
                </a:cxnLst>
                <a:rect l="0" t="0" r="r" b="b"/>
                <a:pathLst>
                  <a:path w="1050" h="1371">
                    <a:moveTo>
                      <a:pt x="0" y="86"/>
                    </a:moveTo>
                    <a:lnTo>
                      <a:pt x="0" y="1371"/>
                    </a:lnTo>
                    <a:lnTo>
                      <a:pt x="1050" y="1371"/>
                    </a:lnTo>
                    <a:lnTo>
                      <a:pt x="190" y="0"/>
                    </a:lnTo>
                    <a:lnTo>
                      <a:pt x="0" y="86"/>
                    </a:lnTo>
                    <a:close/>
                  </a:path>
                </a:pathLst>
              </a:custGeom>
              <a:solidFill>
                <a:srgbClr val="006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7">
                <a:extLst>
                  <a:ext uri="{FF2B5EF4-FFF2-40B4-BE49-F238E27FC236}">
                    <a16:creationId xmlns:a16="http://schemas.microsoft.com/office/drawing/2014/main" id="{642A7429-F8A0-4649-B28C-DE925D72E5B9}"/>
                  </a:ext>
                </a:extLst>
              </p:cNvPr>
              <p:cNvSpPr>
                <a:spLocks/>
              </p:cNvSpPr>
              <p:nvPr/>
            </p:nvSpPr>
            <p:spPr bwMode="auto">
              <a:xfrm>
                <a:off x="3679826" y="4668838"/>
                <a:ext cx="1665288" cy="2187575"/>
              </a:xfrm>
              <a:custGeom>
                <a:avLst/>
                <a:gdLst>
                  <a:gd name="T0" fmla="*/ 863 w 1049"/>
                  <a:gd name="T1" fmla="*/ 0 h 1378"/>
                  <a:gd name="T2" fmla="*/ 0 w 1049"/>
                  <a:gd name="T3" fmla="*/ 1378 h 1378"/>
                  <a:gd name="T4" fmla="*/ 1049 w 1049"/>
                  <a:gd name="T5" fmla="*/ 1378 h 1378"/>
                  <a:gd name="T6" fmla="*/ 1049 w 1049"/>
                  <a:gd name="T7" fmla="*/ 93 h 1378"/>
                  <a:gd name="T8" fmla="*/ 863 w 1049"/>
                  <a:gd name="T9" fmla="*/ 0 h 1378"/>
                </a:gdLst>
                <a:ahLst/>
                <a:cxnLst>
                  <a:cxn ang="0">
                    <a:pos x="T0" y="T1"/>
                  </a:cxn>
                  <a:cxn ang="0">
                    <a:pos x="T2" y="T3"/>
                  </a:cxn>
                  <a:cxn ang="0">
                    <a:pos x="T4" y="T5"/>
                  </a:cxn>
                  <a:cxn ang="0">
                    <a:pos x="T6" y="T7"/>
                  </a:cxn>
                  <a:cxn ang="0">
                    <a:pos x="T8" y="T9"/>
                  </a:cxn>
                </a:cxnLst>
                <a:rect l="0" t="0" r="r" b="b"/>
                <a:pathLst>
                  <a:path w="1049" h="1378">
                    <a:moveTo>
                      <a:pt x="863" y="0"/>
                    </a:moveTo>
                    <a:lnTo>
                      <a:pt x="0" y="1378"/>
                    </a:lnTo>
                    <a:lnTo>
                      <a:pt x="1049" y="1378"/>
                    </a:lnTo>
                    <a:lnTo>
                      <a:pt x="1049" y="93"/>
                    </a:lnTo>
                    <a:lnTo>
                      <a:pt x="863" y="0"/>
                    </a:lnTo>
                    <a:close/>
                  </a:path>
                </a:pathLst>
              </a:custGeom>
              <a:solidFill>
                <a:srgbClr val="086E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8">
                <a:extLst>
                  <a:ext uri="{FF2B5EF4-FFF2-40B4-BE49-F238E27FC236}">
                    <a16:creationId xmlns:a16="http://schemas.microsoft.com/office/drawing/2014/main" id="{74E69198-A192-4E93-AD3B-31E809972DC3}"/>
                  </a:ext>
                </a:extLst>
              </p:cNvPr>
              <p:cNvSpPr>
                <a:spLocks/>
              </p:cNvSpPr>
              <p:nvPr/>
            </p:nvSpPr>
            <p:spPr bwMode="auto">
              <a:xfrm>
                <a:off x="3935413" y="5695950"/>
                <a:ext cx="1274763" cy="1160463"/>
              </a:xfrm>
              <a:custGeom>
                <a:avLst/>
                <a:gdLst>
                  <a:gd name="T0" fmla="*/ 0 w 803"/>
                  <a:gd name="T1" fmla="*/ 55 h 731"/>
                  <a:gd name="T2" fmla="*/ 0 w 803"/>
                  <a:gd name="T3" fmla="*/ 731 h 731"/>
                  <a:gd name="T4" fmla="*/ 803 w 803"/>
                  <a:gd name="T5" fmla="*/ 731 h 731"/>
                  <a:gd name="T6" fmla="*/ 193 w 803"/>
                  <a:gd name="T7" fmla="*/ 0 h 731"/>
                  <a:gd name="T8" fmla="*/ 0 w 803"/>
                  <a:gd name="T9" fmla="*/ 55 h 731"/>
                </a:gdLst>
                <a:ahLst/>
                <a:cxnLst>
                  <a:cxn ang="0">
                    <a:pos x="T0" y="T1"/>
                  </a:cxn>
                  <a:cxn ang="0">
                    <a:pos x="T2" y="T3"/>
                  </a:cxn>
                  <a:cxn ang="0">
                    <a:pos x="T4" y="T5"/>
                  </a:cxn>
                  <a:cxn ang="0">
                    <a:pos x="T6" y="T7"/>
                  </a:cxn>
                  <a:cxn ang="0">
                    <a:pos x="T8" y="T9"/>
                  </a:cxn>
                </a:cxnLst>
                <a:rect l="0" t="0" r="r" b="b"/>
                <a:pathLst>
                  <a:path w="803" h="731">
                    <a:moveTo>
                      <a:pt x="0" y="55"/>
                    </a:moveTo>
                    <a:lnTo>
                      <a:pt x="0" y="731"/>
                    </a:lnTo>
                    <a:lnTo>
                      <a:pt x="803" y="731"/>
                    </a:lnTo>
                    <a:lnTo>
                      <a:pt x="193" y="0"/>
                    </a:lnTo>
                    <a:lnTo>
                      <a:pt x="0" y="55"/>
                    </a:lnTo>
                    <a:close/>
                  </a:path>
                </a:pathLst>
              </a:custGeom>
              <a:solidFill>
                <a:srgbClr val="0061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19">
                <a:extLst>
                  <a:ext uri="{FF2B5EF4-FFF2-40B4-BE49-F238E27FC236}">
                    <a16:creationId xmlns:a16="http://schemas.microsoft.com/office/drawing/2014/main" id="{AB747D08-90D2-443B-8B12-F1853B4A09A7}"/>
                  </a:ext>
                </a:extLst>
              </p:cNvPr>
              <p:cNvSpPr>
                <a:spLocks/>
              </p:cNvSpPr>
              <p:nvPr/>
            </p:nvSpPr>
            <p:spPr bwMode="auto">
              <a:xfrm>
                <a:off x="2662238" y="5695950"/>
                <a:ext cx="1273175" cy="1160463"/>
              </a:xfrm>
              <a:custGeom>
                <a:avLst/>
                <a:gdLst>
                  <a:gd name="T0" fmla="*/ 609 w 802"/>
                  <a:gd name="T1" fmla="*/ 0 h 731"/>
                  <a:gd name="T2" fmla="*/ 0 w 802"/>
                  <a:gd name="T3" fmla="*/ 731 h 731"/>
                  <a:gd name="T4" fmla="*/ 802 w 802"/>
                  <a:gd name="T5" fmla="*/ 731 h 731"/>
                  <a:gd name="T6" fmla="*/ 802 w 802"/>
                  <a:gd name="T7" fmla="*/ 55 h 731"/>
                  <a:gd name="T8" fmla="*/ 609 w 802"/>
                  <a:gd name="T9" fmla="*/ 0 h 731"/>
                </a:gdLst>
                <a:ahLst/>
                <a:cxnLst>
                  <a:cxn ang="0">
                    <a:pos x="T0" y="T1"/>
                  </a:cxn>
                  <a:cxn ang="0">
                    <a:pos x="T2" y="T3"/>
                  </a:cxn>
                  <a:cxn ang="0">
                    <a:pos x="T4" y="T5"/>
                  </a:cxn>
                  <a:cxn ang="0">
                    <a:pos x="T6" y="T7"/>
                  </a:cxn>
                  <a:cxn ang="0">
                    <a:pos x="T8" y="T9"/>
                  </a:cxn>
                </a:cxnLst>
                <a:rect l="0" t="0" r="r" b="b"/>
                <a:pathLst>
                  <a:path w="802" h="731">
                    <a:moveTo>
                      <a:pt x="609" y="0"/>
                    </a:moveTo>
                    <a:lnTo>
                      <a:pt x="0" y="731"/>
                    </a:lnTo>
                    <a:lnTo>
                      <a:pt x="802" y="731"/>
                    </a:lnTo>
                    <a:lnTo>
                      <a:pt x="802" y="55"/>
                    </a:lnTo>
                    <a:lnTo>
                      <a:pt x="609" y="0"/>
                    </a:lnTo>
                    <a:close/>
                  </a:path>
                </a:pathLst>
              </a:custGeom>
              <a:solidFill>
                <a:srgbClr val="086E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0">
                <a:extLst>
                  <a:ext uri="{FF2B5EF4-FFF2-40B4-BE49-F238E27FC236}">
                    <a16:creationId xmlns:a16="http://schemas.microsoft.com/office/drawing/2014/main" id="{6045FD50-69B5-4603-B2B7-BD6D0FB90148}"/>
                  </a:ext>
                </a:extLst>
              </p:cNvPr>
              <p:cNvSpPr>
                <a:spLocks/>
              </p:cNvSpPr>
              <p:nvPr/>
            </p:nvSpPr>
            <p:spPr bwMode="auto">
              <a:xfrm>
                <a:off x="6935788" y="1971675"/>
                <a:ext cx="385763" cy="931863"/>
              </a:xfrm>
              <a:custGeom>
                <a:avLst/>
                <a:gdLst>
                  <a:gd name="T0" fmla="*/ 0 w 243"/>
                  <a:gd name="T1" fmla="*/ 587 h 587"/>
                  <a:gd name="T2" fmla="*/ 243 w 243"/>
                  <a:gd name="T3" fmla="*/ 420 h 587"/>
                  <a:gd name="T4" fmla="*/ 243 w 243"/>
                  <a:gd name="T5" fmla="*/ 420 h 587"/>
                  <a:gd name="T6" fmla="*/ 0 w 243"/>
                  <a:gd name="T7" fmla="*/ 0 h 587"/>
                  <a:gd name="T8" fmla="*/ 0 w 243"/>
                  <a:gd name="T9" fmla="*/ 587 h 587"/>
                </a:gdLst>
                <a:ahLst/>
                <a:cxnLst>
                  <a:cxn ang="0">
                    <a:pos x="T0" y="T1"/>
                  </a:cxn>
                  <a:cxn ang="0">
                    <a:pos x="T2" y="T3"/>
                  </a:cxn>
                  <a:cxn ang="0">
                    <a:pos x="T4" y="T5"/>
                  </a:cxn>
                  <a:cxn ang="0">
                    <a:pos x="T6" y="T7"/>
                  </a:cxn>
                  <a:cxn ang="0">
                    <a:pos x="T8" y="T9"/>
                  </a:cxn>
                </a:cxnLst>
                <a:rect l="0" t="0" r="r" b="b"/>
                <a:pathLst>
                  <a:path w="243" h="587">
                    <a:moveTo>
                      <a:pt x="0" y="587"/>
                    </a:moveTo>
                    <a:lnTo>
                      <a:pt x="243" y="420"/>
                    </a:lnTo>
                    <a:lnTo>
                      <a:pt x="243" y="420"/>
                    </a:lnTo>
                    <a:lnTo>
                      <a:pt x="0" y="0"/>
                    </a:lnTo>
                    <a:lnTo>
                      <a:pt x="0" y="587"/>
                    </a:lnTo>
                    <a:close/>
                  </a:path>
                </a:pathLst>
              </a:custGeom>
              <a:solidFill>
                <a:srgbClr val="C0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1">
                <a:extLst>
                  <a:ext uri="{FF2B5EF4-FFF2-40B4-BE49-F238E27FC236}">
                    <a16:creationId xmlns:a16="http://schemas.microsoft.com/office/drawing/2014/main" id="{0AA1EC3A-ACCD-4EB1-8338-D2DF1814CC79}"/>
                  </a:ext>
                </a:extLst>
              </p:cNvPr>
              <p:cNvSpPr>
                <a:spLocks/>
              </p:cNvSpPr>
              <p:nvPr/>
            </p:nvSpPr>
            <p:spPr bwMode="auto">
              <a:xfrm>
                <a:off x="6538913" y="1971675"/>
                <a:ext cx="396875" cy="931863"/>
              </a:xfrm>
              <a:custGeom>
                <a:avLst/>
                <a:gdLst>
                  <a:gd name="T0" fmla="*/ 250 w 250"/>
                  <a:gd name="T1" fmla="*/ 587 h 587"/>
                  <a:gd name="T2" fmla="*/ 250 w 250"/>
                  <a:gd name="T3" fmla="*/ 0 h 587"/>
                  <a:gd name="T4" fmla="*/ 0 w 250"/>
                  <a:gd name="T5" fmla="*/ 432 h 587"/>
                  <a:gd name="T6" fmla="*/ 250 w 250"/>
                  <a:gd name="T7" fmla="*/ 587 h 587"/>
                </a:gdLst>
                <a:ahLst/>
                <a:cxnLst>
                  <a:cxn ang="0">
                    <a:pos x="T0" y="T1"/>
                  </a:cxn>
                  <a:cxn ang="0">
                    <a:pos x="T2" y="T3"/>
                  </a:cxn>
                  <a:cxn ang="0">
                    <a:pos x="T4" y="T5"/>
                  </a:cxn>
                  <a:cxn ang="0">
                    <a:pos x="T6" y="T7"/>
                  </a:cxn>
                </a:cxnLst>
                <a:rect l="0" t="0" r="r" b="b"/>
                <a:pathLst>
                  <a:path w="250" h="587">
                    <a:moveTo>
                      <a:pt x="250" y="587"/>
                    </a:moveTo>
                    <a:lnTo>
                      <a:pt x="250" y="0"/>
                    </a:lnTo>
                    <a:lnTo>
                      <a:pt x="0" y="432"/>
                    </a:lnTo>
                    <a:lnTo>
                      <a:pt x="250" y="587"/>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22">
                <a:extLst>
                  <a:ext uri="{FF2B5EF4-FFF2-40B4-BE49-F238E27FC236}">
                    <a16:creationId xmlns:a16="http://schemas.microsoft.com/office/drawing/2014/main" id="{9CD02FB2-8ADC-4D5C-A337-57F24AB464AB}"/>
                  </a:ext>
                </a:extLst>
              </p:cNvPr>
              <p:cNvSpPr>
                <a:spLocks noChangeArrowheads="1"/>
              </p:cNvSpPr>
              <p:nvPr/>
            </p:nvSpPr>
            <p:spPr bwMode="auto">
              <a:xfrm>
                <a:off x="6921501" y="1155700"/>
                <a:ext cx="30163" cy="844550"/>
              </a:xfrm>
              <a:prstGeom prst="rect">
                <a:avLst/>
              </a:prstGeom>
              <a:solidFill>
                <a:srgbClr val="2B2F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Oval 23">
                <a:extLst>
                  <a:ext uri="{FF2B5EF4-FFF2-40B4-BE49-F238E27FC236}">
                    <a16:creationId xmlns:a16="http://schemas.microsoft.com/office/drawing/2014/main" id="{C8F8A354-E9C0-4CCE-8B9D-630F0C709C47}"/>
                  </a:ext>
                </a:extLst>
              </p:cNvPr>
              <p:cNvSpPr>
                <a:spLocks noChangeArrowheads="1"/>
              </p:cNvSpPr>
              <p:nvPr/>
            </p:nvSpPr>
            <p:spPr bwMode="auto">
              <a:xfrm>
                <a:off x="6877051" y="1063625"/>
                <a:ext cx="120650" cy="122238"/>
              </a:xfrm>
              <a:prstGeom prst="ellipse">
                <a:avLst/>
              </a:prstGeom>
              <a:solidFill>
                <a:srgbClr val="2B2F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4">
                <a:extLst>
                  <a:ext uri="{FF2B5EF4-FFF2-40B4-BE49-F238E27FC236}">
                    <a16:creationId xmlns:a16="http://schemas.microsoft.com/office/drawing/2014/main" id="{EEC2DF2D-A69F-4C97-A9F5-A35BDC7437B3}"/>
                  </a:ext>
                </a:extLst>
              </p:cNvPr>
              <p:cNvSpPr>
                <a:spLocks/>
              </p:cNvSpPr>
              <p:nvPr/>
            </p:nvSpPr>
            <p:spPr bwMode="auto">
              <a:xfrm>
                <a:off x="7251701" y="1365250"/>
                <a:ext cx="788988" cy="447675"/>
              </a:xfrm>
              <a:custGeom>
                <a:avLst/>
                <a:gdLst>
                  <a:gd name="T0" fmla="*/ 0 w 497"/>
                  <a:gd name="T1" fmla="*/ 0 h 282"/>
                  <a:gd name="T2" fmla="*/ 0 w 497"/>
                  <a:gd name="T3" fmla="*/ 282 h 282"/>
                  <a:gd name="T4" fmla="*/ 497 w 497"/>
                  <a:gd name="T5" fmla="*/ 282 h 282"/>
                  <a:gd name="T6" fmla="*/ 413 w 497"/>
                  <a:gd name="T7" fmla="*/ 144 h 282"/>
                  <a:gd name="T8" fmla="*/ 497 w 497"/>
                  <a:gd name="T9" fmla="*/ 0 h 282"/>
                  <a:gd name="T10" fmla="*/ 0 w 497"/>
                  <a:gd name="T11" fmla="*/ 0 h 282"/>
                </a:gdLst>
                <a:ahLst/>
                <a:cxnLst>
                  <a:cxn ang="0">
                    <a:pos x="T0" y="T1"/>
                  </a:cxn>
                  <a:cxn ang="0">
                    <a:pos x="T2" y="T3"/>
                  </a:cxn>
                  <a:cxn ang="0">
                    <a:pos x="T4" y="T5"/>
                  </a:cxn>
                  <a:cxn ang="0">
                    <a:pos x="T6" y="T7"/>
                  </a:cxn>
                  <a:cxn ang="0">
                    <a:pos x="T8" y="T9"/>
                  </a:cxn>
                  <a:cxn ang="0">
                    <a:pos x="T10" y="T11"/>
                  </a:cxn>
                </a:cxnLst>
                <a:rect l="0" t="0" r="r" b="b"/>
                <a:pathLst>
                  <a:path w="497" h="282">
                    <a:moveTo>
                      <a:pt x="0" y="0"/>
                    </a:moveTo>
                    <a:lnTo>
                      <a:pt x="0" y="282"/>
                    </a:lnTo>
                    <a:lnTo>
                      <a:pt x="497" y="282"/>
                    </a:lnTo>
                    <a:lnTo>
                      <a:pt x="413" y="144"/>
                    </a:lnTo>
                    <a:lnTo>
                      <a:pt x="497" y="0"/>
                    </a:lnTo>
                    <a:lnTo>
                      <a:pt x="0" y="0"/>
                    </a:lnTo>
                    <a:close/>
                  </a:path>
                </a:pathLst>
              </a:custGeom>
              <a:solidFill>
                <a:srgbClr val="BF3F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5">
                <a:extLst>
                  <a:ext uri="{FF2B5EF4-FFF2-40B4-BE49-F238E27FC236}">
                    <a16:creationId xmlns:a16="http://schemas.microsoft.com/office/drawing/2014/main" id="{ACEEFD10-050B-4F3C-A896-E22E3D223891}"/>
                  </a:ext>
                </a:extLst>
              </p:cNvPr>
              <p:cNvSpPr>
                <a:spLocks/>
              </p:cNvSpPr>
              <p:nvPr/>
            </p:nvSpPr>
            <p:spPr bwMode="auto">
              <a:xfrm>
                <a:off x="7245351" y="1681163"/>
                <a:ext cx="455613" cy="131763"/>
              </a:xfrm>
              <a:custGeom>
                <a:avLst/>
                <a:gdLst>
                  <a:gd name="T0" fmla="*/ 0 w 287"/>
                  <a:gd name="T1" fmla="*/ 83 h 83"/>
                  <a:gd name="T2" fmla="*/ 287 w 287"/>
                  <a:gd name="T3" fmla="*/ 0 h 83"/>
                  <a:gd name="T4" fmla="*/ 0 w 287"/>
                  <a:gd name="T5" fmla="*/ 0 h 83"/>
                  <a:gd name="T6" fmla="*/ 0 w 287"/>
                  <a:gd name="T7" fmla="*/ 83 h 83"/>
                </a:gdLst>
                <a:ahLst/>
                <a:cxnLst>
                  <a:cxn ang="0">
                    <a:pos x="T0" y="T1"/>
                  </a:cxn>
                  <a:cxn ang="0">
                    <a:pos x="T2" y="T3"/>
                  </a:cxn>
                  <a:cxn ang="0">
                    <a:pos x="T4" y="T5"/>
                  </a:cxn>
                  <a:cxn ang="0">
                    <a:pos x="T6" y="T7"/>
                  </a:cxn>
                </a:cxnLst>
                <a:rect l="0" t="0" r="r" b="b"/>
                <a:pathLst>
                  <a:path w="287" h="83">
                    <a:moveTo>
                      <a:pt x="0" y="83"/>
                    </a:moveTo>
                    <a:lnTo>
                      <a:pt x="287" y="0"/>
                    </a:lnTo>
                    <a:lnTo>
                      <a:pt x="0" y="0"/>
                    </a:lnTo>
                    <a:lnTo>
                      <a:pt x="0" y="83"/>
                    </a:lnTo>
                    <a:close/>
                  </a:path>
                </a:pathLst>
              </a:custGeom>
              <a:solidFill>
                <a:srgbClr val="932C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Rectangle 26">
                <a:extLst>
                  <a:ext uri="{FF2B5EF4-FFF2-40B4-BE49-F238E27FC236}">
                    <a16:creationId xmlns:a16="http://schemas.microsoft.com/office/drawing/2014/main" id="{3A6D326D-117A-484C-83DC-67D40FD0A279}"/>
                  </a:ext>
                </a:extLst>
              </p:cNvPr>
              <p:cNvSpPr>
                <a:spLocks noChangeArrowheads="1"/>
              </p:cNvSpPr>
              <p:nvPr/>
            </p:nvSpPr>
            <p:spPr bwMode="auto">
              <a:xfrm>
                <a:off x="6911976" y="1235075"/>
                <a:ext cx="788988" cy="447675"/>
              </a:xfrm>
              <a:prstGeom prst="rect">
                <a:avLst/>
              </a:prstGeom>
              <a:solidFill>
                <a:srgbClr val="CC450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Rectangle 27">
                <a:extLst>
                  <a:ext uri="{FF2B5EF4-FFF2-40B4-BE49-F238E27FC236}">
                    <a16:creationId xmlns:a16="http://schemas.microsoft.com/office/drawing/2014/main" id="{16FEDF1D-4C61-42B4-B267-BAF4894C766E}"/>
                  </a:ext>
                </a:extLst>
              </p:cNvPr>
              <p:cNvSpPr>
                <a:spLocks noChangeArrowheads="1"/>
              </p:cNvSpPr>
              <p:nvPr/>
            </p:nvSpPr>
            <p:spPr bwMode="auto">
              <a:xfrm>
                <a:off x="6911976" y="1235075"/>
                <a:ext cx="49213" cy="446088"/>
              </a:xfrm>
              <a:prstGeom prst="rect">
                <a:avLst/>
              </a:prstGeom>
              <a:solidFill>
                <a:srgbClr val="DD4D1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8">
                <a:extLst>
                  <a:ext uri="{FF2B5EF4-FFF2-40B4-BE49-F238E27FC236}">
                    <a16:creationId xmlns:a16="http://schemas.microsoft.com/office/drawing/2014/main" id="{5750A920-C10D-43B8-8BD8-889A7A37F403}"/>
                  </a:ext>
                </a:extLst>
              </p:cNvPr>
              <p:cNvSpPr>
                <a:spLocks/>
              </p:cNvSpPr>
              <p:nvPr/>
            </p:nvSpPr>
            <p:spPr bwMode="auto">
              <a:xfrm>
                <a:off x="5345113" y="4198938"/>
                <a:ext cx="301625" cy="617538"/>
              </a:xfrm>
              <a:custGeom>
                <a:avLst/>
                <a:gdLst>
                  <a:gd name="T0" fmla="*/ 0 w 190"/>
                  <a:gd name="T1" fmla="*/ 389 h 389"/>
                  <a:gd name="T2" fmla="*/ 190 w 190"/>
                  <a:gd name="T3" fmla="*/ 303 h 389"/>
                  <a:gd name="T4" fmla="*/ 0 w 190"/>
                  <a:gd name="T5" fmla="*/ 0 h 389"/>
                  <a:gd name="T6" fmla="*/ 0 w 190"/>
                  <a:gd name="T7" fmla="*/ 389 h 389"/>
                </a:gdLst>
                <a:ahLst/>
                <a:cxnLst>
                  <a:cxn ang="0">
                    <a:pos x="T0" y="T1"/>
                  </a:cxn>
                  <a:cxn ang="0">
                    <a:pos x="T2" y="T3"/>
                  </a:cxn>
                  <a:cxn ang="0">
                    <a:pos x="T4" y="T5"/>
                  </a:cxn>
                  <a:cxn ang="0">
                    <a:pos x="T6" y="T7"/>
                  </a:cxn>
                </a:cxnLst>
                <a:rect l="0" t="0" r="r" b="b"/>
                <a:pathLst>
                  <a:path w="190" h="389">
                    <a:moveTo>
                      <a:pt x="0" y="389"/>
                    </a:moveTo>
                    <a:lnTo>
                      <a:pt x="190" y="303"/>
                    </a:lnTo>
                    <a:lnTo>
                      <a:pt x="0" y="0"/>
                    </a:lnTo>
                    <a:lnTo>
                      <a:pt x="0" y="389"/>
                    </a:lnTo>
                    <a:close/>
                  </a:path>
                </a:pathLst>
              </a:custGeom>
              <a:solidFill>
                <a:srgbClr val="C0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9">
                <a:extLst>
                  <a:ext uri="{FF2B5EF4-FFF2-40B4-BE49-F238E27FC236}">
                    <a16:creationId xmlns:a16="http://schemas.microsoft.com/office/drawing/2014/main" id="{02429573-2F52-427D-BC80-852138967DA7}"/>
                  </a:ext>
                </a:extLst>
              </p:cNvPr>
              <p:cNvSpPr>
                <a:spLocks/>
              </p:cNvSpPr>
              <p:nvPr/>
            </p:nvSpPr>
            <p:spPr bwMode="auto">
              <a:xfrm>
                <a:off x="5049838" y="4198938"/>
                <a:ext cx="295275" cy="617538"/>
              </a:xfrm>
              <a:custGeom>
                <a:avLst/>
                <a:gdLst>
                  <a:gd name="T0" fmla="*/ 186 w 186"/>
                  <a:gd name="T1" fmla="*/ 389 h 389"/>
                  <a:gd name="T2" fmla="*/ 186 w 186"/>
                  <a:gd name="T3" fmla="*/ 0 h 389"/>
                  <a:gd name="T4" fmla="*/ 0 w 186"/>
                  <a:gd name="T5" fmla="*/ 296 h 389"/>
                  <a:gd name="T6" fmla="*/ 186 w 186"/>
                  <a:gd name="T7" fmla="*/ 389 h 389"/>
                </a:gdLst>
                <a:ahLst/>
                <a:cxnLst>
                  <a:cxn ang="0">
                    <a:pos x="T0" y="T1"/>
                  </a:cxn>
                  <a:cxn ang="0">
                    <a:pos x="T2" y="T3"/>
                  </a:cxn>
                  <a:cxn ang="0">
                    <a:pos x="T4" y="T5"/>
                  </a:cxn>
                  <a:cxn ang="0">
                    <a:pos x="T6" y="T7"/>
                  </a:cxn>
                </a:cxnLst>
                <a:rect l="0" t="0" r="r" b="b"/>
                <a:pathLst>
                  <a:path w="186" h="389">
                    <a:moveTo>
                      <a:pt x="186" y="389"/>
                    </a:moveTo>
                    <a:lnTo>
                      <a:pt x="186" y="0"/>
                    </a:lnTo>
                    <a:lnTo>
                      <a:pt x="0" y="296"/>
                    </a:lnTo>
                    <a:lnTo>
                      <a:pt x="186" y="389"/>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0">
                <a:extLst>
                  <a:ext uri="{FF2B5EF4-FFF2-40B4-BE49-F238E27FC236}">
                    <a16:creationId xmlns:a16="http://schemas.microsoft.com/office/drawing/2014/main" id="{68F16B66-C2FD-40C3-8745-0CF6584C42D0}"/>
                  </a:ext>
                </a:extLst>
              </p:cNvPr>
              <p:cNvSpPr>
                <a:spLocks/>
              </p:cNvSpPr>
              <p:nvPr/>
            </p:nvSpPr>
            <p:spPr bwMode="auto">
              <a:xfrm>
                <a:off x="4206876" y="3630613"/>
                <a:ext cx="252413" cy="573088"/>
              </a:xfrm>
              <a:custGeom>
                <a:avLst/>
                <a:gdLst>
                  <a:gd name="T0" fmla="*/ 0 w 159"/>
                  <a:gd name="T1" fmla="*/ 361 h 361"/>
                  <a:gd name="T2" fmla="*/ 159 w 159"/>
                  <a:gd name="T3" fmla="*/ 298 h 361"/>
                  <a:gd name="T4" fmla="*/ 0 w 159"/>
                  <a:gd name="T5" fmla="*/ 0 h 361"/>
                  <a:gd name="T6" fmla="*/ 0 w 159"/>
                  <a:gd name="T7" fmla="*/ 361 h 361"/>
                </a:gdLst>
                <a:ahLst/>
                <a:cxnLst>
                  <a:cxn ang="0">
                    <a:pos x="T0" y="T1"/>
                  </a:cxn>
                  <a:cxn ang="0">
                    <a:pos x="T2" y="T3"/>
                  </a:cxn>
                  <a:cxn ang="0">
                    <a:pos x="T4" y="T5"/>
                  </a:cxn>
                  <a:cxn ang="0">
                    <a:pos x="T6" y="T7"/>
                  </a:cxn>
                </a:cxnLst>
                <a:rect l="0" t="0" r="r" b="b"/>
                <a:pathLst>
                  <a:path w="159" h="361">
                    <a:moveTo>
                      <a:pt x="0" y="361"/>
                    </a:moveTo>
                    <a:lnTo>
                      <a:pt x="159" y="298"/>
                    </a:lnTo>
                    <a:lnTo>
                      <a:pt x="0" y="0"/>
                    </a:lnTo>
                    <a:lnTo>
                      <a:pt x="0" y="361"/>
                    </a:lnTo>
                    <a:close/>
                  </a:path>
                </a:pathLst>
              </a:custGeom>
              <a:solidFill>
                <a:srgbClr val="C0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1">
                <a:extLst>
                  <a:ext uri="{FF2B5EF4-FFF2-40B4-BE49-F238E27FC236}">
                    <a16:creationId xmlns:a16="http://schemas.microsoft.com/office/drawing/2014/main" id="{AF775C6D-F3D1-46A4-91B4-D1AAE18FEF6B}"/>
                  </a:ext>
                </a:extLst>
              </p:cNvPr>
              <p:cNvSpPr>
                <a:spLocks/>
              </p:cNvSpPr>
              <p:nvPr/>
            </p:nvSpPr>
            <p:spPr bwMode="auto">
              <a:xfrm>
                <a:off x="3952876" y="3630613"/>
                <a:ext cx="254000" cy="573088"/>
              </a:xfrm>
              <a:custGeom>
                <a:avLst/>
                <a:gdLst>
                  <a:gd name="T0" fmla="*/ 160 w 160"/>
                  <a:gd name="T1" fmla="*/ 361 h 361"/>
                  <a:gd name="T2" fmla="*/ 160 w 160"/>
                  <a:gd name="T3" fmla="*/ 0 h 361"/>
                  <a:gd name="T4" fmla="*/ 0 w 160"/>
                  <a:gd name="T5" fmla="*/ 298 h 361"/>
                  <a:gd name="T6" fmla="*/ 160 w 160"/>
                  <a:gd name="T7" fmla="*/ 361 h 361"/>
                </a:gdLst>
                <a:ahLst/>
                <a:cxnLst>
                  <a:cxn ang="0">
                    <a:pos x="T0" y="T1"/>
                  </a:cxn>
                  <a:cxn ang="0">
                    <a:pos x="T2" y="T3"/>
                  </a:cxn>
                  <a:cxn ang="0">
                    <a:pos x="T4" y="T5"/>
                  </a:cxn>
                  <a:cxn ang="0">
                    <a:pos x="T6" y="T7"/>
                  </a:cxn>
                </a:cxnLst>
                <a:rect l="0" t="0" r="r" b="b"/>
                <a:pathLst>
                  <a:path w="160" h="361">
                    <a:moveTo>
                      <a:pt x="160" y="361"/>
                    </a:moveTo>
                    <a:lnTo>
                      <a:pt x="160" y="0"/>
                    </a:lnTo>
                    <a:lnTo>
                      <a:pt x="0" y="298"/>
                    </a:lnTo>
                    <a:lnTo>
                      <a:pt x="160" y="361"/>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45" name="Picture 32">
                <a:extLst>
                  <a:ext uri="{FF2B5EF4-FFF2-40B4-BE49-F238E27FC236}">
                    <a16:creationId xmlns:a16="http://schemas.microsoft.com/office/drawing/2014/main" id="{6D010EA1-9981-4549-B872-17456B6443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1813" y="4606925"/>
                <a:ext cx="238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Freeform 33">
                <a:extLst>
                  <a:ext uri="{FF2B5EF4-FFF2-40B4-BE49-F238E27FC236}">
                    <a16:creationId xmlns:a16="http://schemas.microsoft.com/office/drawing/2014/main" id="{8B0005E7-FB1D-45D6-9F4B-725E2E91A0EB}"/>
                  </a:ext>
                </a:extLst>
              </p:cNvPr>
              <p:cNvSpPr>
                <a:spLocks/>
              </p:cNvSpPr>
              <p:nvPr/>
            </p:nvSpPr>
            <p:spPr bwMode="auto">
              <a:xfrm>
                <a:off x="2824163" y="4610100"/>
                <a:ext cx="252413" cy="577850"/>
              </a:xfrm>
              <a:custGeom>
                <a:avLst/>
                <a:gdLst>
                  <a:gd name="T0" fmla="*/ 159 w 159"/>
                  <a:gd name="T1" fmla="*/ 364 h 364"/>
                  <a:gd name="T2" fmla="*/ 159 w 159"/>
                  <a:gd name="T3" fmla="*/ 0 h 364"/>
                  <a:gd name="T4" fmla="*/ 0 w 159"/>
                  <a:gd name="T5" fmla="*/ 296 h 364"/>
                  <a:gd name="T6" fmla="*/ 159 w 159"/>
                  <a:gd name="T7" fmla="*/ 364 h 364"/>
                </a:gdLst>
                <a:ahLst/>
                <a:cxnLst>
                  <a:cxn ang="0">
                    <a:pos x="T0" y="T1"/>
                  </a:cxn>
                  <a:cxn ang="0">
                    <a:pos x="T2" y="T3"/>
                  </a:cxn>
                  <a:cxn ang="0">
                    <a:pos x="T4" y="T5"/>
                  </a:cxn>
                  <a:cxn ang="0">
                    <a:pos x="T6" y="T7"/>
                  </a:cxn>
                </a:cxnLst>
                <a:rect l="0" t="0" r="r" b="b"/>
                <a:pathLst>
                  <a:path w="159" h="364">
                    <a:moveTo>
                      <a:pt x="159" y="364"/>
                    </a:moveTo>
                    <a:lnTo>
                      <a:pt x="159" y="0"/>
                    </a:lnTo>
                    <a:lnTo>
                      <a:pt x="0" y="296"/>
                    </a:lnTo>
                    <a:lnTo>
                      <a:pt x="159" y="364"/>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4">
                <a:extLst>
                  <a:ext uri="{FF2B5EF4-FFF2-40B4-BE49-F238E27FC236}">
                    <a16:creationId xmlns:a16="http://schemas.microsoft.com/office/drawing/2014/main" id="{6E4704B4-5EDF-457D-9FFB-E2345B3531D2}"/>
                  </a:ext>
                </a:extLst>
              </p:cNvPr>
              <p:cNvSpPr>
                <a:spLocks/>
              </p:cNvSpPr>
              <p:nvPr/>
            </p:nvSpPr>
            <p:spPr bwMode="auto">
              <a:xfrm>
                <a:off x="3935413" y="5327650"/>
                <a:ext cx="306388" cy="455613"/>
              </a:xfrm>
              <a:custGeom>
                <a:avLst/>
                <a:gdLst>
                  <a:gd name="T0" fmla="*/ 0 w 193"/>
                  <a:gd name="T1" fmla="*/ 287 h 287"/>
                  <a:gd name="T2" fmla="*/ 193 w 193"/>
                  <a:gd name="T3" fmla="*/ 232 h 287"/>
                  <a:gd name="T4" fmla="*/ 0 w 193"/>
                  <a:gd name="T5" fmla="*/ 0 h 287"/>
                  <a:gd name="T6" fmla="*/ 0 w 193"/>
                  <a:gd name="T7" fmla="*/ 287 h 287"/>
                </a:gdLst>
                <a:ahLst/>
                <a:cxnLst>
                  <a:cxn ang="0">
                    <a:pos x="T0" y="T1"/>
                  </a:cxn>
                  <a:cxn ang="0">
                    <a:pos x="T2" y="T3"/>
                  </a:cxn>
                  <a:cxn ang="0">
                    <a:pos x="T4" y="T5"/>
                  </a:cxn>
                  <a:cxn ang="0">
                    <a:pos x="T6" y="T7"/>
                  </a:cxn>
                </a:cxnLst>
                <a:rect l="0" t="0" r="r" b="b"/>
                <a:pathLst>
                  <a:path w="193" h="287">
                    <a:moveTo>
                      <a:pt x="0" y="287"/>
                    </a:moveTo>
                    <a:lnTo>
                      <a:pt x="193" y="232"/>
                    </a:lnTo>
                    <a:lnTo>
                      <a:pt x="0" y="0"/>
                    </a:lnTo>
                    <a:lnTo>
                      <a:pt x="0" y="287"/>
                    </a:lnTo>
                    <a:close/>
                  </a:path>
                </a:pathLst>
              </a:custGeom>
              <a:solidFill>
                <a:srgbClr val="C0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35">
                <a:extLst>
                  <a:ext uri="{FF2B5EF4-FFF2-40B4-BE49-F238E27FC236}">
                    <a16:creationId xmlns:a16="http://schemas.microsoft.com/office/drawing/2014/main" id="{D5FFC19E-02DD-40C1-8716-DCB9B4C473BE}"/>
                  </a:ext>
                </a:extLst>
              </p:cNvPr>
              <p:cNvSpPr>
                <a:spLocks/>
              </p:cNvSpPr>
              <p:nvPr/>
            </p:nvSpPr>
            <p:spPr bwMode="auto">
              <a:xfrm>
                <a:off x="3629026" y="5327650"/>
                <a:ext cx="306388" cy="455613"/>
              </a:xfrm>
              <a:custGeom>
                <a:avLst/>
                <a:gdLst>
                  <a:gd name="T0" fmla="*/ 193 w 193"/>
                  <a:gd name="T1" fmla="*/ 287 h 287"/>
                  <a:gd name="T2" fmla="*/ 193 w 193"/>
                  <a:gd name="T3" fmla="*/ 0 h 287"/>
                  <a:gd name="T4" fmla="*/ 0 w 193"/>
                  <a:gd name="T5" fmla="*/ 232 h 287"/>
                  <a:gd name="T6" fmla="*/ 193 w 193"/>
                  <a:gd name="T7" fmla="*/ 287 h 287"/>
                </a:gdLst>
                <a:ahLst/>
                <a:cxnLst>
                  <a:cxn ang="0">
                    <a:pos x="T0" y="T1"/>
                  </a:cxn>
                  <a:cxn ang="0">
                    <a:pos x="T2" y="T3"/>
                  </a:cxn>
                  <a:cxn ang="0">
                    <a:pos x="T4" y="T5"/>
                  </a:cxn>
                  <a:cxn ang="0">
                    <a:pos x="T6" y="T7"/>
                  </a:cxn>
                </a:cxnLst>
                <a:rect l="0" t="0" r="r" b="b"/>
                <a:pathLst>
                  <a:path w="193" h="287">
                    <a:moveTo>
                      <a:pt x="193" y="287"/>
                    </a:moveTo>
                    <a:lnTo>
                      <a:pt x="193" y="0"/>
                    </a:lnTo>
                    <a:lnTo>
                      <a:pt x="0" y="232"/>
                    </a:lnTo>
                    <a:lnTo>
                      <a:pt x="193" y="287"/>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36">
                <a:extLst>
                  <a:ext uri="{FF2B5EF4-FFF2-40B4-BE49-F238E27FC236}">
                    <a16:creationId xmlns:a16="http://schemas.microsoft.com/office/drawing/2014/main" id="{C3D266E0-0EE2-45A2-80E5-C2BCD7CC4E56}"/>
                  </a:ext>
                </a:extLst>
              </p:cNvPr>
              <p:cNvSpPr>
                <a:spLocks/>
              </p:cNvSpPr>
              <p:nvPr/>
            </p:nvSpPr>
            <p:spPr bwMode="auto">
              <a:xfrm>
                <a:off x="7642226" y="4654550"/>
                <a:ext cx="287338" cy="588963"/>
              </a:xfrm>
              <a:custGeom>
                <a:avLst/>
                <a:gdLst>
                  <a:gd name="T0" fmla="*/ 0 w 181"/>
                  <a:gd name="T1" fmla="*/ 371 h 371"/>
                  <a:gd name="T2" fmla="*/ 181 w 181"/>
                  <a:gd name="T3" fmla="*/ 313 h 371"/>
                  <a:gd name="T4" fmla="*/ 0 w 181"/>
                  <a:gd name="T5" fmla="*/ 0 h 371"/>
                  <a:gd name="T6" fmla="*/ 0 w 181"/>
                  <a:gd name="T7" fmla="*/ 371 h 371"/>
                </a:gdLst>
                <a:ahLst/>
                <a:cxnLst>
                  <a:cxn ang="0">
                    <a:pos x="T0" y="T1"/>
                  </a:cxn>
                  <a:cxn ang="0">
                    <a:pos x="T2" y="T3"/>
                  </a:cxn>
                  <a:cxn ang="0">
                    <a:pos x="T4" y="T5"/>
                  </a:cxn>
                  <a:cxn ang="0">
                    <a:pos x="T6" y="T7"/>
                  </a:cxn>
                </a:cxnLst>
                <a:rect l="0" t="0" r="r" b="b"/>
                <a:pathLst>
                  <a:path w="181" h="371">
                    <a:moveTo>
                      <a:pt x="0" y="371"/>
                    </a:moveTo>
                    <a:lnTo>
                      <a:pt x="181" y="313"/>
                    </a:lnTo>
                    <a:lnTo>
                      <a:pt x="0" y="0"/>
                    </a:lnTo>
                    <a:lnTo>
                      <a:pt x="0" y="371"/>
                    </a:lnTo>
                    <a:close/>
                  </a:path>
                </a:pathLst>
              </a:custGeom>
              <a:solidFill>
                <a:srgbClr val="C0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37">
                <a:extLst>
                  <a:ext uri="{FF2B5EF4-FFF2-40B4-BE49-F238E27FC236}">
                    <a16:creationId xmlns:a16="http://schemas.microsoft.com/office/drawing/2014/main" id="{434C8C7D-6633-4E18-A508-B84F4CEF78A0}"/>
                  </a:ext>
                </a:extLst>
              </p:cNvPr>
              <p:cNvSpPr>
                <a:spLocks/>
              </p:cNvSpPr>
              <p:nvPr/>
            </p:nvSpPr>
            <p:spPr bwMode="auto">
              <a:xfrm>
                <a:off x="7372351" y="4654550"/>
                <a:ext cx="269875" cy="588963"/>
              </a:xfrm>
              <a:custGeom>
                <a:avLst/>
                <a:gdLst>
                  <a:gd name="T0" fmla="*/ 170 w 170"/>
                  <a:gd name="T1" fmla="*/ 371 h 371"/>
                  <a:gd name="T2" fmla="*/ 170 w 170"/>
                  <a:gd name="T3" fmla="*/ 0 h 371"/>
                  <a:gd name="T4" fmla="*/ 0 w 170"/>
                  <a:gd name="T5" fmla="*/ 294 h 371"/>
                  <a:gd name="T6" fmla="*/ 170 w 170"/>
                  <a:gd name="T7" fmla="*/ 371 h 371"/>
                </a:gdLst>
                <a:ahLst/>
                <a:cxnLst>
                  <a:cxn ang="0">
                    <a:pos x="T0" y="T1"/>
                  </a:cxn>
                  <a:cxn ang="0">
                    <a:pos x="T2" y="T3"/>
                  </a:cxn>
                  <a:cxn ang="0">
                    <a:pos x="T4" y="T5"/>
                  </a:cxn>
                  <a:cxn ang="0">
                    <a:pos x="T6" y="T7"/>
                  </a:cxn>
                </a:cxnLst>
                <a:rect l="0" t="0" r="r" b="b"/>
                <a:pathLst>
                  <a:path w="170" h="371">
                    <a:moveTo>
                      <a:pt x="170" y="371"/>
                    </a:moveTo>
                    <a:lnTo>
                      <a:pt x="170" y="0"/>
                    </a:lnTo>
                    <a:lnTo>
                      <a:pt x="0" y="294"/>
                    </a:lnTo>
                    <a:lnTo>
                      <a:pt x="170" y="371"/>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38">
                <a:extLst>
                  <a:ext uri="{FF2B5EF4-FFF2-40B4-BE49-F238E27FC236}">
                    <a16:creationId xmlns:a16="http://schemas.microsoft.com/office/drawing/2014/main" id="{E6076009-E112-46F9-9139-8674523B3298}"/>
                  </a:ext>
                </a:extLst>
              </p:cNvPr>
              <p:cNvSpPr>
                <a:spLocks/>
              </p:cNvSpPr>
              <p:nvPr/>
            </p:nvSpPr>
            <p:spPr bwMode="auto">
              <a:xfrm>
                <a:off x="8964613" y="4008438"/>
                <a:ext cx="312738" cy="504825"/>
              </a:xfrm>
              <a:custGeom>
                <a:avLst/>
                <a:gdLst>
                  <a:gd name="T0" fmla="*/ 0 w 197"/>
                  <a:gd name="T1" fmla="*/ 318 h 318"/>
                  <a:gd name="T2" fmla="*/ 197 w 197"/>
                  <a:gd name="T3" fmla="*/ 253 h 318"/>
                  <a:gd name="T4" fmla="*/ 0 w 197"/>
                  <a:gd name="T5" fmla="*/ 0 h 318"/>
                  <a:gd name="T6" fmla="*/ 0 w 197"/>
                  <a:gd name="T7" fmla="*/ 318 h 318"/>
                </a:gdLst>
                <a:ahLst/>
                <a:cxnLst>
                  <a:cxn ang="0">
                    <a:pos x="T0" y="T1"/>
                  </a:cxn>
                  <a:cxn ang="0">
                    <a:pos x="T2" y="T3"/>
                  </a:cxn>
                  <a:cxn ang="0">
                    <a:pos x="T4" y="T5"/>
                  </a:cxn>
                  <a:cxn ang="0">
                    <a:pos x="T6" y="T7"/>
                  </a:cxn>
                </a:cxnLst>
                <a:rect l="0" t="0" r="r" b="b"/>
                <a:pathLst>
                  <a:path w="197" h="318">
                    <a:moveTo>
                      <a:pt x="0" y="318"/>
                    </a:moveTo>
                    <a:lnTo>
                      <a:pt x="197" y="253"/>
                    </a:lnTo>
                    <a:lnTo>
                      <a:pt x="0" y="0"/>
                    </a:lnTo>
                    <a:lnTo>
                      <a:pt x="0" y="318"/>
                    </a:lnTo>
                    <a:close/>
                  </a:path>
                </a:pathLst>
              </a:custGeom>
              <a:solidFill>
                <a:srgbClr val="C0CB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9">
                <a:extLst>
                  <a:ext uri="{FF2B5EF4-FFF2-40B4-BE49-F238E27FC236}">
                    <a16:creationId xmlns:a16="http://schemas.microsoft.com/office/drawing/2014/main" id="{FD6ADCA3-1949-4B31-A60C-415DB57F66C6}"/>
                  </a:ext>
                </a:extLst>
              </p:cNvPr>
              <p:cNvSpPr>
                <a:spLocks/>
              </p:cNvSpPr>
              <p:nvPr/>
            </p:nvSpPr>
            <p:spPr bwMode="auto">
              <a:xfrm>
                <a:off x="8651876" y="4008438"/>
                <a:ext cx="312738" cy="504825"/>
              </a:xfrm>
              <a:custGeom>
                <a:avLst/>
                <a:gdLst>
                  <a:gd name="T0" fmla="*/ 197 w 197"/>
                  <a:gd name="T1" fmla="*/ 318 h 318"/>
                  <a:gd name="T2" fmla="*/ 197 w 197"/>
                  <a:gd name="T3" fmla="*/ 0 h 318"/>
                  <a:gd name="T4" fmla="*/ 0 w 197"/>
                  <a:gd name="T5" fmla="*/ 253 h 318"/>
                  <a:gd name="T6" fmla="*/ 197 w 197"/>
                  <a:gd name="T7" fmla="*/ 318 h 318"/>
                </a:gdLst>
                <a:ahLst/>
                <a:cxnLst>
                  <a:cxn ang="0">
                    <a:pos x="T0" y="T1"/>
                  </a:cxn>
                  <a:cxn ang="0">
                    <a:pos x="T2" y="T3"/>
                  </a:cxn>
                  <a:cxn ang="0">
                    <a:pos x="T4" y="T5"/>
                  </a:cxn>
                  <a:cxn ang="0">
                    <a:pos x="T6" y="T7"/>
                  </a:cxn>
                </a:cxnLst>
                <a:rect l="0" t="0" r="r" b="b"/>
                <a:pathLst>
                  <a:path w="197" h="318">
                    <a:moveTo>
                      <a:pt x="197" y="318"/>
                    </a:moveTo>
                    <a:lnTo>
                      <a:pt x="197" y="0"/>
                    </a:lnTo>
                    <a:lnTo>
                      <a:pt x="0" y="253"/>
                    </a:lnTo>
                    <a:lnTo>
                      <a:pt x="197" y="318"/>
                    </a:lnTo>
                    <a:close/>
                  </a:path>
                </a:pathLst>
              </a:custGeom>
              <a:solidFill>
                <a:srgbClr val="E3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 name="组合 9">
              <a:extLst>
                <a:ext uri="{FF2B5EF4-FFF2-40B4-BE49-F238E27FC236}">
                  <a16:creationId xmlns:a16="http://schemas.microsoft.com/office/drawing/2014/main" id="{8BA94DA1-06AF-4BB0-9CA3-81109FF24214}"/>
                </a:ext>
              </a:extLst>
            </p:cNvPr>
            <p:cNvGrpSpPr/>
            <p:nvPr/>
          </p:nvGrpSpPr>
          <p:grpSpPr>
            <a:xfrm>
              <a:off x="5734075" y="1954704"/>
              <a:ext cx="1657230" cy="4759997"/>
              <a:chOff x="5734075" y="1954704"/>
              <a:chExt cx="1657230" cy="4759997"/>
            </a:xfrm>
          </p:grpSpPr>
          <p:sp>
            <p:nvSpPr>
              <p:cNvPr id="11" name="任意多边形: 形状 10">
                <a:extLst>
                  <a:ext uri="{FF2B5EF4-FFF2-40B4-BE49-F238E27FC236}">
                    <a16:creationId xmlns:a16="http://schemas.microsoft.com/office/drawing/2014/main" id="{E062B73D-4AC9-469D-8A80-1A5DEA7A5795}"/>
                  </a:ext>
                </a:extLst>
              </p:cNvPr>
              <p:cNvSpPr>
                <a:spLocks/>
              </p:cNvSpPr>
              <p:nvPr/>
            </p:nvSpPr>
            <p:spPr bwMode="auto">
              <a:xfrm rot="7141217">
                <a:off x="4180233" y="3663194"/>
                <a:ext cx="4605349" cy="1497665"/>
              </a:xfrm>
              <a:custGeom>
                <a:avLst/>
                <a:gdLst>
                  <a:gd name="connsiteX0" fmla="*/ 0 w 4605349"/>
                  <a:gd name="connsiteY0" fmla="*/ 1435857 h 1497665"/>
                  <a:gd name="connsiteX1" fmla="*/ 1469139 w 4605349"/>
                  <a:gd name="connsiteY1" fmla="*/ 247234 h 1497665"/>
                  <a:gd name="connsiteX2" fmla="*/ 2729081 w 4605349"/>
                  <a:gd name="connsiteY2" fmla="*/ 984180 h 1497665"/>
                  <a:gd name="connsiteX3" fmla="*/ 3561117 w 4605349"/>
                  <a:gd name="connsiteY3" fmla="*/ 0 h 1497665"/>
                  <a:gd name="connsiteX4" fmla="*/ 4331346 w 4605349"/>
                  <a:gd name="connsiteY4" fmla="*/ 370851 h 1497665"/>
                  <a:gd name="connsiteX5" fmla="*/ 4563682 w 4605349"/>
                  <a:gd name="connsiteY5" fmla="*/ 115497 h 1497665"/>
                  <a:gd name="connsiteX6" fmla="*/ 4605349 w 4605349"/>
                  <a:gd name="connsiteY6" fmla="*/ 190604 h 1497665"/>
                  <a:gd name="connsiteX7" fmla="*/ 4350364 w 4605349"/>
                  <a:gd name="connsiteY7" fmla="*/ 470695 h 1497665"/>
                  <a:gd name="connsiteX8" fmla="*/ 3580136 w 4605349"/>
                  <a:gd name="connsiteY8" fmla="*/ 99845 h 1497665"/>
                  <a:gd name="connsiteX9" fmla="*/ 2748099 w 4605349"/>
                  <a:gd name="connsiteY9" fmla="*/ 1088779 h 1497665"/>
                  <a:gd name="connsiteX10" fmla="*/ 1478648 w 4605349"/>
                  <a:gd name="connsiteY10" fmla="*/ 347078 h 1497665"/>
                  <a:gd name="connsiteX11" fmla="*/ 52299 w 4605349"/>
                  <a:gd name="connsiteY11" fmla="*/ 1497665 h 1497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05349" h="1497665">
                    <a:moveTo>
                      <a:pt x="0" y="1435857"/>
                    </a:moveTo>
                    <a:lnTo>
                      <a:pt x="1469139" y="247234"/>
                    </a:lnTo>
                    <a:lnTo>
                      <a:pt x="2729081" y="984180"/>
                    </a:lnTo>
                    <a:lnTo>
                      <a:pt x="3561117" y="0"/>
                    </a:lnTo>
                    <a:lnTo>
                      <a:pt x="4331346" y="370851"/>
                    </a:lnTo>
                    <a:lnTo>
                      <a:pt x="4563682" y="115497"/>
                    </a:lnTo>
                    <a:lnTo>
                      <a:pt x="4605349" y="190604"/>
                    </a:lnTo>
                    <a:lnTo>
                      <a:pt x="4350364" y="470695"/>
                    </a:lnTo>
                    <a:lnTo>
                      <a:pt x="3580136" y="99845"/>
                    </a:lnTo>
                    <a:lnTo>
                      <a:pt x="2748099" y="1088779"/>
                    </a:lnTo>
                    <a:lnTo>
                      <a:pt x="1478648" y="347078"/>
                    </a:lnTo>
                    <a:lnTo>
                      <a:pt x="52299" y="149766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12" name="Oval 240">
                <a:extLst>
                  <a:ext uri="{FF2B5EF4-FFF2-40B4-BE49-F238E27FC236}">
                    <a16:creationId xmlns:a16="http://schemas.microsoft.com/office/drawing/2014/main" id="{DFB11DA4-2C53-4B2C-AD4E-A285639FF4BE}"/>
                  </a:ext>
                </a:extLst>
              </p:cNvPr>
              <p:cNvSpPr>
                <a:spLocks noChangeArrowheads="1"/>
              </p:cNvSpPr>
              <p:nvPr/>
            </p:nvSpPr>
            <p:spPr bwMode="auto">
              <a:xfrm rot="7141217">
                <a:off x="6821349" y="1968205"/>
                <a:ext cx="247235" cy="242481"/>
              </a:xfrm>
              <a:prstGeom prst="ellipse">
                <a:avLst/>
              </a:prstGeom>
              <a:solidFill>
                <a:srgbClr val="D64F34"/>
              </a:solidFill>
              <a:ln w="38100">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16" name="Oval 241">
                <a:extLst>
                  <a:ext uri="{FF2B5EF4-FFF2-40B4-BE49-F238E27FC236}">
                    <a16:creationId xmlns:a16="http://schemas.microsoft.com/office/drawing/2014/main" id="{E9DC21C8-D959-4217-9726-DEE2135073CD}"/>
                  </a:ext>
                </a:extLst>
              </p:cNvPr>
              <p:cNvSpPr>
                <a:spLocks noChangeArrowheads="1"/>
              </p:cNvSpPr>
              <p:nvPr/>
            </p:nvSpPr>
            <p:spPr bwMode="auto">
              <a:xfrm rot="7141217">
                <a:off x="7144070" y="3770571"/>
                <a:ext cx="247235" cy="247235"/>
              </a:xfrm>
              <a:prstGeom prst="ellipse">
                <a:avLst/>
              </a:prstGeom>
              <a:solidFill>
                <a:srgbClr val="CC4509"/>
              </a:solidFill>
              <a:ln w="38100">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17" name="Oval 242">
                <a:extLst>
                  <a:ext uri="{FF2B5EF4-FFF2-40B4-BE49-F238E27FC236}">
                    <a16:creationId xmlns:a16="http://schemas.microsoft.com/office/drawing/2014/main" id="{00E81D81-9135-4E8F-A253-45D684B1DE1A}"/>
                  </a:ext>
                </a:extLst>
              </p:cNvPr>
              <p:cNvSpPr>
                <a:spLocks noChangeArrowheads="1"/>
              </p:cNvSpPr>
              <p:nvPr/>
            </p:nvSpPr>
            <p:spPr bwMode="auto">
              <a:xfrm rot="7141217">
                <a:off x="5923140" y="4532414"/>
                <a:ext cx="242481" cy="242481"/>
              </a:xfrm>
              <a:prstGeom prst="ellipse">
                <a:avLst/>
              </a:prstGeom>
              <a:solidFill>
                <a:srgbClr val="CC4509"/>
              </a:solidFill>
              <a:ln w="38100">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256">
                <a:extLst>
                  <a:ext uri="{FF2B5EF4-FFF2-40B4-BE49-F238E27FC236}">
                    <a16:creationId xmlns:a16="http://schemas.microsoft.com/office/drawing/2014/main" id="{259B996E-2B62-4966-95AA-F19F131B3C7A}"/>
                  </a:ext>
                </a:extLst>
              </p:cNvPr>
              <p:cNvSpPr>
                <a:spLocks/>
              </p:cNvSpPr>
              <p:nvPr/>
            </p:nvSpPr>
            <p:spPr bwMode="auto">
              <a:xfrm rot="21541217">
                <a:off x="6752257" y="1954704"/>
                <a:ext cx="385420" cy="385420"/>
              </a:xfrm>
              <a:custGeom>
                <a:avLst/>
                <a:gdLst>
                  <a:gd name="T0" fmla="*/ 52 w 104"/>
                  <a:gd name="T1" fmla="*/ 0 h 104"/>
                  <a:gd name="T2" fmla="*/ 0 w 104"/>
                  <a:gd name="T3" fmla="*/ 52 h 104"/>
                  <a:gd name="T4" fmla="*/ 1 w 104"/>
                  <a:gd name="T5" fmla="*/ 62 h 104"/>
                  <a:gd name="T6" fmla="*/ 36 w 104"/>
                  <a:gd name="T7" fmla="*/ 101 h 104"/>
                  <a:gd name="T8" fmla="*/ 52 w 104"/>
                  <a:gd name="T9" fmla="*/ 104 h 104"/>
                  <a:gd name="T10" fmla="*/ 93 w 104"/>
                  <a:gd name="T11" fmla="*/ 84 h 104"/>
                  <a:gd name="T12" fmla="*/ 104 w 104"/>
                  <a:gd name="T13" fmla="*/ 52 h 104"/>
                  <a:gd name="T14" fmla="*/ 100 w 104"/>
                  <a:gd name="T15" fmla="*/ 32 h 104"/>
                  <a:gd name="T16" fmla="*/ 52 w 104"/>
                  <a:gd name="T1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04">
                    <a:moveTo>
                      <a:pt x="52" y="0"/>
                    </a:moveTo>
                    <a:cubicBezTo>
                      <a:pt x="24" y="0"/>
                      <a:pt x="0" y="23"/>
                      <a:pt x="0" y="52"/>
                    </a:cubicBezTo>
                    <a:cubicBezTo>
                      <a:pt x="0" y="55"/>
                      <a:pt x="1" y="59"/>
                      <a:pt x="1" y="62"/>
                    </a:cubicBezTo>
                    <a:cubicBezTo>
                      <a:pt x="5" y="80"/>
                      <a:pt x="18" y="95"/>
                      <a:pt x="36" y="101"/>
                    </a:cubicBezTo>
                    <a:cubicBezTo>
                      <a:pt x="41" y="103"/>
                      <a:pt x="47" y="104"/>
                      <a:pt x="52" y="104"/>
                    </a:cubicBezTo>
                    <a:cubicBezTo>
                      <a:pt x="69" y="104"/>
                      <a:pt x="84" y="96"/>
                      <a:pt x="93" y="84"/>
                    </a:cubicBezTo>
                    <a:cubicBezTo>
                      <a:pt x="100" y="75"/>
                      <a:pt x="104" y="64"/>
                      <a:pt x="104" y="52"/>
                    </a:cubicBezTo>
                    <a:cubicBezTo>
                      <a:pt x="104" y="45"/>
                      <a:pt x="103" y="38"/>
                      <a:pt x="100" y="32"/>
                    </a:cubicBezTo>
                    <a:cubicBezTo>
                      <a:pt x="93" y="13"/>
                      <a:pt x="74" y="0"/>
                      <a:pt x="52" y="0"/>
                    </a:cubicBezTo>
                  </a:path>
                </a:pathLst>
              </a:custGeom>
              <a:solidFill>
                <a:srgbClr val="CC4509"/>
              </a:solidFill>
              <a:ln w="38100">
                <a:solidFill>
                  <a:schemeClr val="bg1"/>
                </a:solidFill>
              </a:ln>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8" name="组合 67">
            <a:extLst>
              <a:ext uri="{FF2B5EF4-FFF2-40B4-BE49-F238E27FC236}">
                <a16:creationId xmlns:a16="http://schemas.microsoft.com/office/drawing/2014/main" id="{223B8626-129E-4277-93A7-BBD6C6CBDC76}"/>
              </a:ext>
            </a:extLst>
          </p:cNvPr>
          <p:cNvGrpSpPr/>
          <p:nvPr userDrawn="1"/>
        </p:nvGrpSpPr>
        <p:grpSpPr>
          <a:xfrm>
            <a:off x="2941377" y="1742391"/>
            <a:ext cx="1356755" cy="521564"/>
            <a:chOff x="12674105" y="2254254"/>
            <a:chExt cx="1356755" cy="521564"/>
          </a:xfrm>
        </p:grpSpPr>
        <p:sp>
          <p:nvSpPr>
            <p:cNvPr id="69" name="任意多边形: 形状 68">
              <a:extLst>
                <a:ext uri="{FF2B5EF4-FFF2-40B4-BE49-F238E27FC236}">
                  <a16:creationId xmlns:a16="http://schemas.microsoft.com/office/drawing/2014/main" id="{7E283D8D-0383-46D7-9120-F5D809F98985}"/>
                </a:ext>
              </a:extLst>
            </p:cNvPr>
            <p:cNvSpPr>
              <a:spLocks/>
            </p:cNvSpPr>
            <p:nvPr/>
          </p:nvSpPr>
          <p:spPr bwMode="auto">
            <a:xfrm flipH="1">
              <a:off x="12674105" y="2254254"/>
              <a:ext cx="1290266" cy="444223"/>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任意多边形: 形状 69">
              <a:extLst>
                <a:ext uri="{FF2B5EF4-FFF2-40B4-BE49-F238E27FC236}">
                  <a16:creationId xmlns:a16="http://schemas.microsoft.com/office/drawing/2014/main" id="{FAE60749-3928-41E0-8FFD-3DA75DBB3999}"/>
                </a:ext>
              </a:extLst>
            </p:cNvPr>
            <p:cNvSpPr>
              <a:spLocks/>
            </p:cNvSpPr>
            <p:nvPr/>
          </p:nvSpPr>
          <p:spPr bwMode="auto">
            <a:xfrm flipH="1">
              <a:off x="12740594" y="2331595"/>
              <a:ext cx="1290266" cy="444223"/>
            </a:xfrm>
            <a:custGeom>
              <a:avLst/>
              <a:gdLst>
                <a:gd name="connsiteX0" fmla="*/ 602459 w 1290266"/>
                <a:gd name="connsiteY0" fmla="*/ 0 h 444223"/>
                <a:gd name="connsiteX1" fmla="*/ 416701 w 1290266"/>
                <a:gd name="connsiteY1" fmla="*/ 155740 h 444223"/>
                <a:gd name="connsiteX2" fmla="*/ 404149 w 1290266"/>
                <a:gd name="connsiteY2" fmla="*/ 153228 h 444223"/>
                <a:gd name="connsiteX3" fmla="*/ 213371 w 1290266"/>
                <a:gd name="connsiteY3" fmla="*/ 329064 h 444223"/>
                <a:gd name="connsiteX4" fmla="*/ 135553 w 1290266"/>
                <a:gd name="connsiteY4" fmla="*/ 303945 h 444223"/>
                <a:gd name="connsiteX5" fmla="*/ 0 w 1290266"/>
                <a:gd name="connsiteY5" fmla="*/ 437077 h 444223"/>
                <a:gd name="connsiteX6" fmla="*/ 1428 w 1290266"/>
                <a:gd name="connsiteY6" fmla="*/ 444223 h 444223"/>
                <a:gd name="connsiteX7" fmla="*/ 1280674 w 1290266"/>
                <a:gd name="connsiteY7" fmla="*/ 444223 h 444223"/>
                <a:gd name="connsiteX8" fmla="*/ 1290266 w 1290266"/>
                <a:gd name="connsiteY8" fmla="*/ 396886 h 444223"/>
                <a:gd name="connsiteX9" fmla="*/ 1099487 w 1290266"/>
                <a:gd name="connsiteY9" fmla="*/ 205979 h 444223"/>
                <a:gd name="connsiteX10" fmla="*/ 1019159 w 1290266"/>
                <a:gd name="connsiteY10" fmla="*/ 223563 h 444223"/>
                <a:gd name="connsiteX11" fmla="*/ 845953 w 1290266"/>
                <a:gd name="connsiteY11" fmla="*/ 113037 h 444223"/>
                <a:gd name="connsiteX12" fmla="*/ 780686 w 1290266"/>
                <a:gd name="connsiteY12" fmla="*/ 123085 h 444223"/>
                <a:gd name="connsiteX13" fmla="*/ 695338 w 1290266"/>
                <a:gd name="connsiteY13" fmla="*/ 25120 h 444223"/>
                <a:gd name="connsiteX14" fmla="*/ 602459 w 1290266"/>
                <a:gd name="connsiteY14" fmla="*/ 0 h 44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0266" h="444223">
                  <a:moveTo>
                    <a:pt x="602459" y="0"/>
                  </a:moveTo>
                  <a:cubicBezTo>
                    <a:pt x="512090" y="0"/>
                    <a:pt x="434272" y="67822"/>
                    <a:pt x="416701" y="155740"/>
                  </a:cubicBezTo>
                  <a:cubicBezTo>
                    <a:pt x="411680" y="155740"/>
                    <a:pt x="409170" y="153228"/>
                    <a:pt x="404149" y="153228"/>
                  </a:cubicBezTo>
                  <a:cubicBezTo>
                    <a:pt x="303740" y="153228"/>
                    <a:pt x="223412" y="231098"/>
                    <a:pt x="213371" y="329064"/>
                  </a:cubicBezTo>
                  <a:cubicBezTo>
                    <a:pt x="190779" y="311480"/>
                    <a:pt x="163166" y="303945"/>
                    <a:pt x="135553" y="303945"/>
                  </a:cubicBezTo>
                  <a:cubicBezTo>
                    <a:pt x="60246" y="303945"/>
                    <a:pt x="0" y="364231"/>
                    <a:pt x="0" y="437077"/>
                  </a:cubicBezTo>
                  <a:lnTo>
                    <a:pt x="1428" y="444223"/>
                  </a:lnTo>
                  <a:lnTo>
                    <a:pt x="1280674" y="444223"/>
                  </a:lnTo>
                  <a:lnTo>
                    <a:pt x="1290266" y="396886"/>
                  </a:lnTo>
                  <a:cubicBezTo>
                    <a:pt x="1290266" y="291385"/>
                    <a:pt x="1204918" y="205979"/>
                    <a:pt x="1099487" y="205979"/>
                  </a:cubicBezTo>
                  <a:cubicBezTo>
                    <a:pt x="1071875" y="205979"/>
                    <a:pt x="1044262" y="211003"/>
                    <a:pt x="1019159" y="223563"/>
                  </a:cubicBezTo>
                  <a:cubicBezTo>
                    <a:pt x="989037" y="158252"/>
                    <a:pt x="921260" y="113037"/>
                    <a:pt x="845953" y="113037"/>
                  </a:cubicBezTo>
                  <a:cubicBezTo>
                    <a:pt x="823360" y="113037"/>
                    <a:pt x="800768" y="115549"/>
                    <a:pt x="780686" y="123085"/>
                  </a:cubicBezTo>
                  <a:cubicBezTo>
                    <a:pt x="765625" y="80382"/>
                    <a:pt x="735502" y="45215"/>
                    <a:pt x="695338" y="25120"/>
                  </a:cubicBezTo>
                  <a:cubicBezTo>
                    <a:pt x="667725" y="10048"/>
                    <a:pt x="637602" y="0"/>
                    <a:pt x="60245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grpSp>
      <p:sp>
        <p:nvSpPr>
          <p:cNvPr id="74" name="Freeform 49">
            <a:extLst>
              <a:ext uri="{FF2B5EF4-FFF2-40B4-BE49-F238E27FC236}">
                <a16:creationId xmlns:a16="http://schemas.microsoft.com/office/drawing/2014/main" id="{9DE2E77A-909B-4741-96E8-DFDCED274A78}"/>
              </a:ext>
            </a:extLst>
          </p:cNvPr>
          <p:cNvSpPr>
            <a:spLocks/>
          </p:cNvSpPr>
          <p:nvPr userDrawn="1"/>
        </p:nvSpPr>
        <p:spPr bwMode="auto">
          <a:xfrm>
            <a:off x="6723843" y="4714322"/>
            <a:ext cx="3264543" cy="1944130"/>
          </a:xfrm>
          <a:custGeom>
            <a:avLst/>
            <a:gdLst>
              <a:gd name="T0" fmla="*/ 439 w 490"/>
              <a:gd name="T1" fmla="*/ 115 h 292"/>
              <a:gd name="T2" fmla="*/ 409 w 490"/>
              <a:gd name="T3" fmla="*/ 125 h 292"/>
              <a:gd name="T4" fmla="*/ 337 w 490"/>
              <a:gd name="T5" fmla="*/ 59 h 292"/>
              <a:gd name="T6" fmla="*/ 332 w 490"/>
              <a:gd name="T7" fmla="*/ 59 h 292"/>
              <a:gd name="T8" fmla="*/ 261 w 490"/>
              <a:gd name="T9" fmla="*/ 0 h 292"/>
              <a:gd name="T10" fmla="*/ 226 w 490"/>
              <a:gd name="T11" fmla="*/ 9 h 292"/>
              <a:gd name="T12" fmla="*/ 193 w 490"/>
              <a:gd name="T13" fmla="*/ 47 h 292"/>
              <a:gd name="T14" fmla="*/ 169 w 490"/>
              <a:gd name="T15" fmla="*/ 43 h 292"/>
              <a:gd name="T16" fmla="*/ 103 w 490"/>
              <a:gd name="T17" fmla="*/ 85 h 292"/>
              <a:gd name="T18" fmla="*/ 72 w 490"/>
              <a:gd name="T19" fmla="*/ 78 h 292"/>
              <a:gd name="T20" fmla="*/ 0 w 490"/>
              <a:gd name="T21" fmla="*/ 150 h 292"/>
              <a:gd name="T22" fmla="*/ 72 w 490"/>
              <a:gd name="T23" fmla="*/ 223 h 292"/>
              <a:gd name="T24" fmla="*/ 91 w 490"/>
              <a:gd name="T25" fmla="*/ 220 h 292"/>
              <a:gd name="T26" fmla="*/ 196 w 490"/>
              <a:gd name="T27" fmla="*/ 292 h 292"/>
              <a:gd name="T28" fmla="*/ 226 w 490"/>
              <a:gd name="T29" fmla="*/ 288 h 292"/>
              <a:gd name="T30" fmla="*/ 297 w 490"/>
              <a:gd name="T31" fmla="*/ 228 h 292"/>
              <a:gd name="T32" fmla="*/ 348 w 490"/>
              <a:gd name="T33" fmla="*/ 258 h 292"/>
              <a:gd name="T34" fmla="*/ 407 w 490"/>
              <a:gd name="T35" fmla="*/ 206 h 292"/>
              <a:gd name="T36" fmla="*/ 439 w 490"/>
              <a:gd name="T37" fmla="*/ 217 h 292"/>
              <a:gd name="T38" fmla="*/ 490 w 490"/>
              <a:gd name="T39" fmla="*/ 166 h 292"/>
              <a:gd name="T40" fmla="*/ 439 w 490"/>
              <a:gd name="T41" fmla="*/ 115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0" h="292">
                <a:moveTo>
                  <a:pt x="439" y="115"/>
                </a:moveTo>
                <a:cubicBezTo>
                  <a:pt x="428" y="115"/>
                  <a:pt x="417" y="119"/>
                  <a:pt x="409" y="125"/>
                </a:cubicBezTo>
                <a:cubicBezTo>
                  <a:pt x="406" y="88"/>
                  <a:pt x="375" y="59"/>
                  <a:pt x="337" y="59"/>
                </a:cubicBezTo>
                <a:cubicBezTo>
                  <a:pt x="335" y="59"/>
                  <a:pt x="333" y="59"/>
                  <a:pt x="332" y="59"/>
                </a:cubicBezTo>
                <a:cubicBezTo>
                  <a:pt x="325" y="25"/>
                  <a:pt x="296" y="0"/>
                  <a:pt x="261" y="0"/>
                </a:cubicBezTo>
                <a:cubicBezTo>
                  <a:pt x="248" y="0"/>
                  <a:pt x="236" y="4"/>
                  <a:pt x="226" y="9"/>
                </a:cubicBezTo>
                <a:cubicBezTo>
                  <a:pt x="211" y="18"/>
                  <a:pt x="199" y="31"/>
                  <a:pt x="193" y="47"/>
                </a:cubicBezTo>
                <a:cubicBezTo>
                  <a:pt x="186" y="44"/>
                  <a:pt x="178" y="43"/>
                  <a:pt x="169" y="43"/>
                </a:cubicBezTo>
                <a:cubicBezTo>
                  <a:pt x="140" y="43"/>
                  <a:pt x="115" y="60"/>
                  <a:pt x="103" y="85"/>
                </a:cubicBezTo>
                <a:cubicBezTo>
                  <a:pt x="94" y="81"/>
                  <a:pt x="83" y="78"/>
                  <a:pt x="72" y="78"/>
                </a:cubicBezTo>
                <a:cubicBezTo>
                  <a:pt x="32" y="78"/>
                  <a:pt x="0" y="110"/>
                  <a:pt x="0" y="150"/>
                </a:cubicBezTo>
                <a:cubicBezTo>
                  <a:pt x="0" y="190"/>
                  <a:pt x="32" y="223"/>
                  <a:pt x="72" y="223"/>
                </a:cubicBezTo>
                <a:cubicBezTo>
                  <a:pt x="79" y="223"/>
                  <a:pt x="85" y="222"/>
                  <a:pt x="91" y="220"/>
                </a:cubicBezTo>
                <a:cubicBezTo>
                  <a:pt x="107" y="262"/>
                  <a:pt x="148" y="292"/>
                  <a:pt x="196" y="292"/>
                </a:cubicBezTo>
                <a:cubicBezTo>
                  <a:pt x="206" y="292"/>
                  <a:pt x="216" y="291"/>
                  <a:pt x="226" y="288"/>
                </a:cubicBezTo>
                <a:cubicBezTo>
                  <a:pt x="257" y="279"/>
                  <a:pt x="283" y="257"/>
                  <a:pt x="297" y="228"/>
                </a:cubicBezTo>
                <a:cubicBezTo>
                  <a:pt x="307" y="246"/>
                  <a:pt x="326" y="258"/>
                  <a:pt x="348" y="258"/>
                </a:cubicBezTo>
                <a:cubicBezTo>
                  <a:pt x="378" y="258"/>
                  <a:pt x="403" y="235"/>
                  <a:pt x="407" y="206"/>
                </a:cubicBezTo>
                <a:cubicBezTo>
                  <a:pt x="415" y="213"/>
                  <a:pt x="427" y="217"/>
                  <a:pt x="439" y="217"/>
                </a:cubicBezTo>
                <a:cubicBezTo>
                  <a:pt x="467" y="217"/>
                  <a:pt x="490" y="194"/>
                  <a:pt x="490" y="166"/>
                </a:cubicBezTo>
                <a:cubicBezTo>
                  <a:pt x="490" y="138"/>
                  <a:pt x="467" y="115"/>
                  <a:pt x="439" y="115"/>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5" name="任意多边形: 形状 74">
            <a:extLst>
              <a:ext uri="{FF2B5EF4-FFF2-40B4-BE49-F238E27FC236}">
                <a16:creationId xmlns:a16="http://schemas.microsoft.com/office/drawing/2014/main" id="{4B78A9A6-DE82-481B-BF0E-6351388FF869}"/>
              </a:ext>
            </a:extLst>
          </p:cNvPr>
          <p:cNvSpPr>
            <a:spLocks/>
          </p:cNvSpPr>
          <p:nvPr userDrawn="1"/>
        </p:nvSpPr>
        <p:spPr bwMode="auto">
          <a:xfrm>
            <a:off x="3678265" y="5205330"/>
            <a:ext cx="3183180" cy="1661700"/>
          </a:xfrm>
          <a:custGeom>
            <a:avLst/>
            <a:gdLst>
              <a:gd name="connsiteX0" fmla="*/ 1692078 w 3183180"/>
              <a:gd name="connsiteY0" fmla="*/ 0 h 1661700"/>
              <a:gd name="connsiteX1" fmla="*/ 1465171 w 3183180"/>
              <a:gd name="connsiteY1" fmla="*/ 58192 h 1661700"/>
              <a:gd name="connsiteX2" fmla="*/ 1257713 w 3183180"/>
              <a:gd name="connsiteY2" fmla="*/ 297425 h 1661700"/>
              <a:gd name="connsiteX3" fmla="*/ 1102120 w 3183180"/>
              <a:gd name="connsiteY3" fmla="*/ 271562 h 1661700"/>
              <a:gd name="connsiteX4" fmla="*/ 674238 w 3183180"/>
              <a:gd name="connsiteY4" fmla="*/ 543124 h 1661700"/>
              <a:gd name="connsiteX5" fmla="*/ 473263 w 3183180"/>
              <a:gd name="connsiteY5" fmla="*/ 497864 h 1661700"/>
              <a:gd name="connsiteX6" fmla="*/ 0 w 3183180"/>
              <a:gd name="connsiteY6" fmla="*/ 969864 h 1661700"/>
              <a:gd name="connsiteX7" fmla="*/ 473263 w 3183180"/>
              <a:gd name="connsiteY7" fmla="*/ 1435398 h 1661700"/>
              <a:gd name="connsiteX8" fmla="*/ 596441 w 3183180"/>
              <a:gd name="connsiteY8" fmla="*/ 1416001 h 1661700"/>
              <a:gd name="connsiteX9" fmla="*/ 701791 w 3183180"/>
              <a:gd name="connsiteY9" fmla="*/ 1604316 h 1661700"/>
              <a:gd name="connsiteX10" fmla="*/ 751922 w 3183180"/>
              <a:gd name="connsiteY10" fmla="*/ 1660652 h 1661700"/>
              <a:gd name="connsiteX11" fmla="*/ 1788696 w 3183180"/>
              <a:gd name="connsiteY11" fmla="*/ 1660652 h 1661700"/>
              <a:gd name="connsiteX12" fmla="*/ 1847164 w 3183180"/>
              <a:gd name="connsiteY12" fmla="*/ 1599265 h 1661700"/>
              <a:gd name="connsiteX13" fmla="*/ 1925468 w 3183180"/>
              <a:gd name="connsiteY13" fmla="*/ 1467727 h 1661700"/>
              <a:gd name="connsiteX14" fmla="*/ 2262586 w 3183180"/>
              <a:gd name="connsiteY14" fmla="*/ 1661700 h 1661700"/>
              <a:gd name="connsiteX15" fmla="*/ 2638604 w 3183180"/>
              <a:gd name="connsiteY15" fmla="*/ 1325480 h 1661700"/>
              <a:gd name="connsiteX16" fmla="*/ 2846061 w 3183180"/>
              <a:gd name="connsiteY16" fmla="*/ 1403069 h 1661700"/>
              <a:gd name="connsiteX17" fmla="*/ 3183180 w 3183180"/>
              <a:gd name="connsiteY17" fmla="*/ 1066850 h 1661700"/>
              <a:gd name="connsiteX18" fmla="*/ 2846061 w 3183180"/>
              <a:gd name="connsiteY18" fmla="*/ 737096 h 1661700"/>
              <a:gd name="connsiteX19" fmla="*/ 2651570 w 3183180"/>
              <a:gd name="connsiteY19" fmla="*/ 801754 h 1661700"/>
              <a:gd name="connsiteX20" fmla="*/ 2184790 w 3183180"/>
              <a:gd name="connsiteY20" fmla="*/ 375014 h 1661700"/>
              <a:gd name="connsiteX21" fmla="*/ 2152374 w 3183180"/>
              <a:gd name="connsiteY21" fmla="*/ 375014 h 1661700"/>
              <a:gd name="connsiteX22" fmla="*/ 1692078 w 3183180"/>
              <a:gd name="connsiteY22" fmla="*/ 0 h 166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183180" h="1661700">
                <a:moveTo>
                  <a:pt x="1692078" y="0"/>
                </a:moveTo>
                <a:cubicBezTo>
                  <a:pt x="1614281" y="0"/>
                  <a:pt x="1536484" y="19398"/>
                  <a:pt x="1465171" y="58192"/>
                </a:cubicBezTo>
                <a:cubicBezTo>
                  <a:pt x="1374408" y="109918"/>
                  <a:pt x="1296611" y="193973"/>
                  <a:pt x="1257713" y="297425"/>
                </a:cubicBezTo>
                <a:cubicBezTo>
                  <a:pt x="1205848" y="284494"/>
                  <a:pt x="1153984" y="271562"/>
                  <a:pt x="1102120" y="271562"/>
                </a:cubicBezTo>
                <a:cubicBezTo>
                  <a:pt x="907628" y="271562"/>
                  <a:pt x="745552" y="381480"/>
                  <a:pt x="674238" y="543124"/>
                </a:cubicBezTo>
                <a:cubicBezTo>
                  <a:pt x="609407" y="517261"/>
                  <a:pt x="544577" y="497864"/>
                  <a:pt x="473263" y="497864"/>
                </a:cubicBezTo>
                <a:cubicBezTo>
                  <a:pt x="213941" y="497864"/>
                  <a:pt x="0" y="711233"/>
                  <a:pt x="0" y="969864"/>
                </a:cubicBezTo>
                <a:cubicBezTo>
                  <a:pt x="0" y="1228494"/>
                  <a:pt x="213941" y="1435398"/>
                  <a:pt x="473263" y="1435398"/>
                </a:cubicBezTo>
                <a:cubicBezTo>
                  <a:pt x="512162" y="1435398"/>
                  <a:pt x="557543" y="1428932"/>
                  <a:pt x="596441" y="1416001"/>
                </a:cubicBezTo>
                <a:cubicBezTo>
                  <a:pt x="622374" y="1483892"/>
                  <a:pt x="658030" y="1547337"/>
                  <a:pt x="701791" y="1604316"/>
                </a:cubicBezTo>
                <a:lnTo>
                  <a:pt x="751922" y="1660652"/>
                </a:lnTo>
                <a:lnTo>
                  <a:pt x="1788696" y="1660652"/>
                </a:lnTo>
                <a:lnTo>
                  <a:pt x="1847164" y="1599265"/>
                </a:lnTo>
                <a:cubicBezTo>
                  <a:pt x="1878060" y="1558652"/>
                  <a:pt x="1904398" y="1514604"/>
                  <a:pt x="1925468" y="1467727"/>
                </a:cubicBezTo>
                <a:cubicBezTo>
                  <a:pt x="1990298" y="1584111"/>
                  <a:pt x="2119959" y="1661700"/>
                  <a:pt x="2262586" y="1661700"/>
                </a:cubicBezTo>
                <a:cubicBezTo>
                  <a:pt x="2457078" y="1661700"/>
                  <a:pt x="2619154" y="1512987"/>
                  <a:pt x="2638604" y="1325480"/>
                </a:cubicBezTo>
                <a:cubicBezTo>
                  <a:pt x="2696951" y="1370741"/>
                  <a:pt x="2768265" y="1403069"/>
                  <a:pt x="2846061" y="1403069"/>
                </a:cubicBezTo>
                <a:cubicBezTo>
                  <a:pt x="3034070" y="1403069"/>
                  <a:pt x="3183180" y="1254357"/>
                  <a:pt x="3183180" y="1066850"/>
                </a:cubicBezTo>
                <a:cubicBezTo>
                  <a:pt x="3183180" y="885809"/>
                  <a:pt x="3034070" y="737096"/>
                  <a:pt x="2846061" y="737096"/>
                </a:cubicBezTo>
                <a:cubicBezTo>
                  <a:pt x="2774748" y="737096"/>
                  <a:pt x="2709917" y="762960"/>
                  <a:pt x="2651570" y="801754"/>
                </a:cubicBezTo>
                <a:cubicBezTo>
                  <a:pt x="2632120" y="562521"/>
                  <a:pt x="2431146" y="375014"/>
                  <a:pt x="2184790" y="375014"/>
                </a:cubicBezTo>
                <a:cubicBezTo>
                  <a:pt x="2178307" y="375014"/>
                  <a:pt x="2165340" y="375014"/>
                  <a:pt x="2152374" y="375014"/>
                </a:cubicBezTo>
                <a:cubicBezTo>
                  <a:pt x="2113476" y="161644"/>
                  <a:pt x="1925468" y="0"/>
                  <a:pt x="1692078" y="0"/>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76" name="任意多边形: 形状 75">
            <a:extLst>
              <a:ext uri="{FF2B5EF4-FFF2-40B4-BE49-F238E27FC236}">
                <a16:creationId xmlns:a16="http://schemas.microsoft.com/office/drawing/2014/main" id="{D525AF43-4F95-451A-A002-6F5CC418A635}"/>
              </a:ext>
            </a:extLst>
          </p:cNvPr>
          <p:cNvSpPr>
            <a:spLocks/>
          </p:cNvSpPr>
          <p:nvPr userDrawn="1"/>
        </p:nvSpPr>
        <p:spPr bwMode="auto">
          <a:xfrm>
            <a:off x="657361" y="5320783"/>
            <a:ext cx="3269953" cy="1553010"/>
          </a:xfrm>
          <a:custGeom>
            <a:avLst/>
            <a:gdLst>
              <a:gd name="connsiteX0" fmla="*/ 1983038 w 3269953"/>
              <a:gd name="connsiteY0" fmla="*/ 1059 h 1553010"/>
              <a:gd name="connsiteX1" fmla="*/ 1864395 w 3269953"/>
              <a:gd name="connsiteY1" fmla="*/ 4089 h 1553010"/>
              <a:gd name="connsiteX2" fmla="*/ 1670811 w 3269953"/>
              <a:gd name="connsiteY2" fmla="*/ 57344 h 1553010"/>
              <a:gd name="connsiteX3" fmla="*/ 1243592 w 3269953"/>
              <a:gd name="connsiteY3" fmla="*/ 510016 h 1553010"/>
              <a:gd name="connsiteX4" fmla="*/ 876450 w 3269953"/>
              <a:gd name="connsiteY4" fmla="*/ 343593 h 1553010"/>
              <a:gd name="connsiteX5" fmla="*/ 529335 w 3269953"/>
              <a:gd name="connsiteY5" fmla="*/ 729696 h 1553010"/>
              <a:gd name="connsiteX6" fmla="*/ 309050 w 3269953"/>
              <a:gd name="connsiteY6" fmla="*/ 676440 h 1553010"/>
              <a:gd name="connsiteX7" fmla="*/ 1986 w 3269953"/>
              <a:gd name="connsiteY7" fmla="*/ 1049229 h 1553010"/>
              <a:gd name="connsiteX8" fmla="*/ 382478 w 3269953"/>
              <a:gd name="connsiteY8" fmla="*/ 1355448 h 1553010"/>
              <a:gd name="connsiteX9" fmla="*/ 576062 w 3269953"/>
              <a:gd name="connsiteY9" fmla="*/ 1268908 h 1553010"/>
              <a:gd name="connsiteX10" fmla="*/ 696217 w 3269953"/>
              <a:gd name="connsiteY10" fmla="*/ 1503409 h 1553010"/>
              <a:gd name="connsiteX11" fmla="*/ 751492 w 3269953"/>
              <a:gd name="connsiteY11" fmla="*/ 1553010 h 1553010"/>
              <a:gd name="connsiteX12" fmla="*/ 2445061 w 3269953"/>
              <a:gd name="connsiteY12" fmla="*/ 1553010 h 1553010"/>
              <a:gd name="connsiteX13" fmla="*/ 2476854 w 3269953"/>
              <a:gd name="connsiteY13" fmla="*/ 1530193 h 1553010"/>
              <a:gd name="connsiteX14" fmla="*/ 2625380 w 3269953"/>
              <a:gd name="connsiteY14" fmla="*/ 1308849 h 1553010"/>
              <a:gd name="connsiteX15" fmla="*/ 2838989 w 3269953"/>
              <a:gd name="connsiteY15" fmla="*/ 1335477 h 1553010"/>
              <a:gd name="connsiteX16" fmla="*/ 3266209 w 3269953"/>
              <a:gd name="connsiteY16" fmla="*/ 802922 h 1553010"/>
              <a:gd name="connsiteX17" fmla="*/ 2738860 w 3269953"/>
              <a:gd name="connsiteY17" fmla="*/ 376878 h 1553010"/>
              <a:gd name="connsiteX18" fmla="*/ 2612029 w 3269953"/>
              <a:gd name="connsiteY18" fmla="*/ 410162 h 1553010"/>
              <a:gd name="connsiteX19" fmla="*/ 1983038 w 3269953"/>
              <a:gd name="connsiteY19" fmla="*/ 1059 h 1553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69953" h="1553010">
                <a:moveTo>
                  <a:pt x="1983038" y="1059"/>
                </a:moveTo>
                <a:cubicBezTo>
                  <a:pt x="1944081" y="-1008"/>
                  <a:pt x="1904447" y="-72"/>
                  <a:pt x="1864395" y="4089"/>
                </a:cubicBezTo>
                <a:cubicBezTo>
                  <a:pt x="1797642" y="17403"/>
                  <a:pt x="1730889" y="30717"/>
                  <a:pt x="1670811" y="57344"/>
                </a:cubicBezTo>
                <a:cubicBezTo>
                  <a:pt x="1463877" y="137228"/>
                  <a:pt x="1310345" y="303651"/>
                  <a:pt x="1243592" y="510016"/>
                </a:cubicBezTo>
                <a:cubicBezTo>
                  <a:pt x="1163488" y="396848"/>
                  <a:pt x="1023307" y="330279"/>
                  <a:pt x="876450" y="343593"/>
                </a:cubicBezTo>
                <a:cubicBezTo>
                  <a:pt x="676191" y="363564"/>
                  <a:pt x="529335" y="529987"/>
                  <a:pt x="529335" y="729696"/>
                </a:cubicBezTo>
                <a:cubicBezTo>
                  <a:pt x="462582" y="689754"/>
                  <a:pt x="389153" y="669783"/>
                  <a:pt x="309050" y="676440"/>
                </a:cubicBezTo>
                <a:cubicBezTo>
                  <a:pt x="115466" y="696411"/>
                  <a:pt x="-18040" y="862834"/>
                  <a:pt x="1986" y="1049229"/>
                </a:cubicBezTo>
                <a:cubicBezTo>
                  <a:pt x="22012" y="1235623"/>
                  <a:pt x="188894" y="1375419"/>
                  <a:pt x="382478" y="1355448"/>
                </a:cubicBezTo>
                <a:cubicBezTo>
                  <a:pt x="455906" y="1348791"/>
                  <a:pt x="522659" y="1315506"/>
                  <a:pt x="576062" y="1268908"/>
                </a:cubicBezTo>
                <a:cubicBezTo>
                  <a:pt x="593585" y="1358777"/>
                  <a:pt x="636453" y="1439284"/>
                  <a:pt x="696217" y="1503409"/>
                </a:cubicBezTo>
                <a:lnTo>
                  <a:pt x="751492" y="1553010"/>
                </a:lnTo>
                <a:lnTo>
                  <a:pt x="2445061" y="1553010"/>
                </a:lnTo>
                <a:lnTo>
                  <a:pt x="2476854" y="1530193"/>
                </a:lnTo>
                <a:cubicBezTo>
                  <a:pt x="2546945" y="1471944"/>
                  <a:pt x="2598678" y="1395390"/>
                  <a:pt x="2625380" y="1308849"/>
                </a:cubicBezTo>
                <a:cubicBezTo>
                  <a:pt x="2692132" y="1335477"/>
                  <a:pt x="2765561" y="1342134"/>
                  <a:pt x="2838989" y="1335477"/>
                </a:cubicBezTo>
                <a:cubicBezTo>
                  <a:pt x="3106001" y="1308849"/>
                  <a:pt x="3299585" y="1069199"/>
                  <a:pt x="3266209" y="802922"/>
                </a:cubicBezTo>
                <a:cubicBezTo>
                  <a:pt x="3239507" y="543301"/>
                  <a:pt x="2999196" y="350250"/>
                  <a:pt x="2738860" y="376878"/>
                </a:cubicBezTo>
                <a:cubicBezTo>
                  <a:pt x="2692132" y="383535"/>
                  <a:pt x="2652081" y="396848"/>
                  <a:pt x="2612029" y="410162"/>
                </a:cubicBezTo>
                <a:cubicBezTo>
                  <a:pt x="2495211" y="177169"/>
                  <a:pt x="2255735" y="15531"/>
                  <a:pt x="1983038" y="1059"/>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77" name="任意多边形: 形状 76">
            <a:extLst>
              <a:ext uri="{FF2B5EF4-FFF2-40B4-BE49-F238E27FC236}">
                <a16:creationId xmlns:a16="http://schemas.microsoft.com/office/drawing/2014/main" id="{DD6F4AF1-9ECD-43B7-978B-5090B5F90A25}"/>
              </a:ext>
            </a:extLst>
          </p:cNvPr>
          <p:cNvSpPr>
            <a:spLocks/>
          </p:cNvSpPr>
          <p:nvPr userDrawn="1"/>
        </p:nvSpPr>
        <p:spPr bwMode="auto">
          <a:xfrm>
            <a:off x="16229" y="5253354"/>
            <a:ext cx="1397310" cy="1612628"/>
          </a:xfrm>
          <a:custGeom>
            <a:avLst/>
            <a:gdLst>
              <a:gd name="connsiteX0" fmla="*/ 0 w 1397310"/>
              <a:gd name="connsiteY0" fmla="*/ 0 h 1612628"/>
              <a:gd name="connsiteX1" fmla="*/ 0 w 1397310"/>
              <a:gd name="connsiteY1" fmla="*/ 1612628 h 1612628"/>
              <a:gd name="connsiteX2" fmla="*/ 176962 w 1397310"/>
              <a:gd name="connsiteY2" fmla="*/ 1612628 h 1612628"/>
              <a:gd name="connsiteX3" fmla="*/ 223762 w 1397310"/>
              <a:gd name="connsiteY3" fmla="*/ 1527182 h 1612628"/>
              <a:gd name="connsiteX4" fmla="*/ 284313 w 1397310"/>
              <a:gd name="connsiteY4" fmla="*/ 1296701 h 1612628"/>
              <a:gd name="connsiteX5" fmla="*/ 678185 w 1397310"/>
              <a:gd name="connsiteY5" fmla="*/ 1383226 h 1612628"/>
              <a:gd name="connsiteX6" fmla="*/ 938540 w 1397310"/>
              <a:gd name="connsiteY6" fmla="*/ 930636 h 1612628"/>
              <a:gd name="connsiteX7" fmla="*/ 1165518 w 1397310"/>
              <a:gd name="connsiteY7" fmla="*/ 930636 h 1612628"/>
              <a:gd name="connsiteX8" fmla="*/ 1379143 w 1397310"/>
              <a:gd name="connsiteY8" fmla="*/ 504669 h 1612628"/>
              <a:gd name="connsiteX9" fmla="*/ 951892 w 1397310"/>
              <a:gd name="connsiteY9" fmla="*/ 285030 h 1612628"/>
              <a:gd name="connsiteX10" fmla="*/ 778322 w 1397310"/>
              <a:gd name="connsiteY10" fmla="*/ 411488 h 1612628"/>
              <a:gd name="connsiteX11" fmla="*/ 184176 w 1397310"/>
              <a:gd name="connsiteY11" fmla="*/ 145259 h 1612628"/>
              <a:gd name="connsiteX12" fmla="*/ 150797 w 1397310"/>
              <a:gd name="connsiteY12" fmla="*/ 158571 h 1612628"/>
              <a:gd name="connsiteX13" fmla="*/ 45132 w 1397310"/>
              <a:gd name="connsiteY13" fmla="*/ 32528 h 1612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97310" h="1612628">
                <a:moveTo>
                  <a:pt x="0" y="0"/>
                </a:moveTo>
                <a:lnTo>
                  <a:pt x="0" y="1612628"/>
                </a:lnTo>
                <a:lnTo>
                  <a:pt x="176962" y="1612628"/>
                </a:lnTo>
                <a:lnTo>
                  <a:pt x="223762" y="1527182"/>
                </a:lnTo>
                <a:cubicBezTo>
                  <a:pt x="256150" y="1454567"/>
                  <a:pt x="276803" y="1376570"/>
                  <a:pt x="284313" y="1296701"/>
                </a:cubicBezTo>
                <a:cubicBezTo>
                  <a:pt x="391126" y="1389881"/>
                  <a:pt x="537993" y="1429816"/>
                  <a:pt x="678185" y="1383226"/>
                </a:cubicBezTo>
                <a:cubicBezTo>
                  <a:pt x="865107" y="1316668"/>
                  <a:pt x="978595" y="1123652"/>
                  <a:pt x="938540" y="930636"/>
                </a:cubicBezTo>
                <a:cubicBezTo>
                  <a:pt x="1011974" y="957259"/>
                  <a:pt x="1092084" y="957259"/>
                  <a:pt x="1165518" y="930636"/>
                </a:cubicBezTo>
                <a:cubicBezTo>
                  <a:pt x="1345764" y="870734"/>
                  <a:pt x="1439225" y="677718"/>
                  <a:pt x="1379143" y="504669"/>
                </a:cubicBezTo>
                <a:cubicBezTo>
                  <a:pt x="1319061" y="324964"/>
                  <a:pt x="1125463" y="225128"/>
                  <a:pt x="951892" y="285030"/>
                </a:cubicBezTo>
                <a:cubicBezTo>
                  <a:pt x="878458" y="311652"/>
                  <a:pt x="818376" y="358243"/>
                  <a:pt x="778322" y="411488"/>
                </a:cubicBezTo>
                <a:cubicBezTo>
                  <a:pt x="678185" y="185193"/>
                  <a:pt x="424504" y="65390"/>
                  <a:pt x="184176" y="145259"/>
                </a:cubicBezTo>
                <a:cubicBezTo>
                  <a:pt x="170824" y="151915"/>
                  <a:pt x="164149" y="158571"/>
                  <a:pt x="150797" y="158571"/>
                </a:cubicBezTo>
                <a:cubicBezTo>
                  <a:pt x="122425" y="110317"/>
                  <a:pt x="86543" y="67886"/>
                  <a:pt x="45132" y="32528"/>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78" name="Freeform 53">
            <a:extLst>
              <a:ext uri="{FF2B5EF4-FFF2-40B4-BE49-F238E27FC236}">
                <a16:creationId xmlns:a16="http://schemas.microsoft.com/office/drawing/2014/main" id="{210CD0CE-768F-4EEE-9D93-A8230FDCAABB}"/>
              </a:ext>
            </a:extLst>
          </p:cNvPr>
          <p:cNvSpPr>
            <a:spLocks/>
          </p:cNvSpPr>
          <p:nvPr userDrawn="1"/>
        </p:nvSpPr>
        <p:spPr bwMode="auto">
          <a:xfrm>
            <a:off x="8210139" y="4926650"/>
            <a:ext cx="3271181" cy="1944130"/>
          </a:xfrm>
          <a:custGeom>
            <a:avLst/>
            <a:gdLst>
              <a:gd name="T0" fmla="*/ 439 w 490"/>
              <a:gd name="T1" fmla="*/ 114 h 292"/>
              <a:gd name="T2" fmla="*/ 409 w 490"/>
              <a:gd name="T3" fmla="*/ 124 h 292"/>
              <a:gd name="T4" fmla="*/ 337 w 490"/>
              <a:gd name="T5" fmla="*/ 58 h 292"/>
              <a:gd name="T6" fmla="*/ 332 w 490"/>
              <a:gd name="T7" fmla="*/ 58 h 292"/>
              <a:gd name="T8" fmla="*/ 261 w 490"/>
              <a:gd name="T9" fmla="*/ 0 h 292"/>
              <a:gd name="T10" fmla="*/ 226 w 490"/>
              <a:gd name="T11" fmla="*/ 9 h 292"/>
              <a:gd name="T12" fmla="*/ 193 w 490"/>
              <a:gd name="T13" fmla="*/ 46 h 292"/>
              <a:gd name="T14" fmla="*/ 169 w 490"/>
              <a:gd name="T15" fmla="*/ 42 h 292"/>
              <a:gd name="T16" fmla="*/ 104 w 490"/>
              <a:gd name="T17" fmla="*/ 84 h 292"/>
              <a:gd name="T18" fmla="*/ 72 w 490"/>
              <a:gd name="T19" fmla="*/ 77 h 292"/>
              <a:gd name="T20" fmla="*/ 0 w 490"/>
              <a:gd name="T21" fmla="*/ 150 h 292"/>
              <a:gd name="T22" fmla="*/ 72 w 490"/>
              <a:gd name="T23" fmla="*/ 222 h 292"/>
              <a:gd name="T24" fmla="*/ 92 w 490"/>
              <a:gd name="T25" fmla="*/ 219 h 292"/>
              <a:gd name="T26" fmla="*/ 196 w 490"/>
              <a:gd name="T27" fmla="*/ 292 h 292"/>
              <a:gd name="T28" fmla="*/ 226 w 490"/>
              <a:gd name="T29" fmla="*/ 287 h 292"/>
              <a:gd name="T30" fmla="*/ 297 w 490"/>
              <a:gd name="T31" fmla="*/ 227 h 292"/>
              <a:gd name="T32" fmla="*/ 348 w 490"/>
              <a:gd name="T33" fmla="*/ 257 h 292"/>
              <a:gd name="T34" fmla="*/ 407 w 490"/>
              <a:gd name="T35" fmla="*/ 205 h 292"/>
              <a:gd name="T36" fmla="*/ 439 w 490"/>
              <a:gd name="T37" fmla="*/ 217 h 292"/>
              <a:gd name="T38" fmla="*/ 490 w 490"/>
              <a:gd name="T39" fmla="*/ 166 h 292"/>
              <a:gd name="T40" fmla="*/ 439 w 490"/>
              <a:gd name="T41" fmla="*/ 11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0" h="292">
                <a:moveTo>
                  <a:pt x="439" y="114"/>
                </a:moveTo>
                <a:cubicBezTo>
                  <a:pt x="428" y="114"/>
                  <a:pt x="417" y="118"/>
                  <a:pt x="409" y="124"/>
                </a:cubicBezTo>
                <a:cubicBezTo>
                  <a:pt x="406" y="87"/>
                  <a:pt x="375" y="58"/>
                  <a:pt x="337" y="58"/>
                </a:cubicBezTo>
                <a:cubicBezTo>
                  <a:pt x="335" y="58"/>
                  <a:pt x="334" y="58"/>
                  <a:pt x="332" y="58"/>
                </a:cubicBezTo>
                <a:cubicBezTo>
                  <a:pt x="325" y="25"/>
                  <a:pt x="296" y="0"/>
                  <a:pt x="261" y="0"/>
                </a:cubicBezTo>
                <a:cubicBezTo>
                  <a:pt x="248" y="0"/>
                  <a:pt x="236" y="3"/>
                  <a:pt x="226" y="9"/>
                </a:cubicBezTo>
                <a:cubicBezTo>
                  <a:pt x="211" y="17"/>
                  <a:pt x="200" y="30"/>
                  <a:pt x="193" y="46"/>
                </a:cubicBezTo>
                <a:cubicBezTo>
                  <a:pt x="186" y="44"/>
                  <a:pt x="178" y="42"/>
                  <a:pt x="169" y="42"/>
                </a:cubicBezTo>
                <a:cubicBezTo>
                  <a:pt x="140" y="42"/>
                  <a:pt x="115" y="59"/>
                  <a:pt x="104" y="84"/>
                </a:cubicBezTo>
                <a:cubicBezTo>
                  <a:pt x="94" y="80"/>
                  <a:pt x="84" y="77"/>
                  <a:pt x="72" y="77"/>
                </a:cubicBezTo>
                <a:cubicBezTo>
                  <a:pt x="32" y="77"/>
                  <a:pt x="0" y="110"/>
                  <a:pt x="0" y="150"/>
                </a:cubicBezTo>
                <a:cubicBezTo>
                  <a:pt x="0" y="190"/>
                  <a:pt x="32" y="222"/>
                  <a:pt x="72" y="222"/>
                </a:cubicBezTo>
                <a:cubicBezTo>
                  <a:pt x="79" y="222"/>
                  <a:pt x="86" y="221"/>
                  <a:pt x="92" y="219"/>
                </a:cubicBezTo>
                <a:cubicBezTo>
                  <a:pt x="107" y="262"/>
                  <a:pt x="148" y="292"/>
                  <a:pt x="196" y="292"/>
                </a:cubicBezTo>
                <a:cubicBezTo>
                  <a:pt x="206" y="292"/>
                  <a:pt x="216" y="290"/>
                  <a:pt x="226" y="287"/>
                </a:cubicBezTo>
                <a:cubicBezTo>
                  <a:pt x="258" y="279"/>
                  <a:pt x="283" y="256"/>
                  <a:pt x="297" y="227"/>
                </a:cubicBezTo>
                <a:cubicBezTo>
                  <a:pt x="307" y="245"/>
                  <a:pt x="326" y="257"/>
                  <a:pt x="348" y="257"/>
                </a:cubicBezTo>
                <a:cubicBezTo>
                  <a:pt x="378" y="257"/>
                  <a:pt x="403" y="235"/>
                  <a:pt x="407" y="205"/>
                </a:cubicBezTo>
                <a:cubicBezTo>
                  <a:pt x="416" y="212"/>
                  <a:pt x="427" y="217"/>
                  <a:pt x="439" y="217"/>
                </a:cubicBezTo>
                <a:cubicBezTo>
                  <a:pt x="467" y="217"/>
                  <a:pt x="490" y="194"/>
                  <a:pt x="490" y="166"/>
                </a:cubicBezTo>
                <a:cubicBezTo>
                  <a:pt x="490" y="137"/>
                  <a:pt x="467" y="114"/>
                  <a:pt x="439" y="114"/>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 name="任意多边形: 形状 78">
            <a:extLst>
              <a:ext uri="{FF2B5EF4-FFF2-40B4-BE49-F238E27FC236}">
                <a16:creationId xmlns:a16="http://schemas.microsoft.com/office/drawing/2014/main" id="{07E1595A-7438-41D8-B5A8-25A0D7972823}"/>
              </a:ext>
            </a:extLst>
          </p:cNvPr>
          <p:cNvSpPr>
            <a:spLocks/>
          </p:cNvSpPr>
          <p:nvPr userDrawn="1"/>
        </p:nvSpPr>
        <p:spPr bwMode="auto">
          <a:xfrm>
            <a:off x="9470836" y="5284954"/>
            <a:ext cx="2735371" cy="1581028"/>
          </a:xfrm>
          <a:custGeom>
            <a:avLst/>
            <a:gdLst>
              <a:gd name="connsiteX0" fmla="*/ 1742405 w 2735371"/>
              <a:gd name="connsiteY0" fmla="*/ 0 h 1581028"/>
              <a:gd name="connsiteX1" fmla="*/ 1508749 w 2735371"/>
              <a:gd name="connsiteY1" fmla="*/ 59922 h 1581028"/>
              <a:gd name="connsiteX2" fmla="*/ 1295121 w 2735371"/>
              <a:gd name="connsiteY2" fmla="*/ 306267 h 1581028"/>
              <a:gd name="connsiteX3" fmla="*/ 1128224 w 2735371"/>
              <a:gd name="connsiteY3" fmla="*/ 279635 h 1581028"/>
              <a:gd name="connsiteX4" fmla="*/ 694292 w 2735371"/>
              <a:gd name="connsiteY4" fmla="*/ 559270 h 1581028"/>
              <a:gd name="connsiteX5" fmla="*/ 480663 w 2735371"/>
              <a:gd name="connsiteY5" fmla="*/ 512665 h 1581028"/>
              <a:gd name="connsiteX6" fmla="*/ 0 w 2735371"/>
              <a:gd name="connsiteY6" fmla="*/ 998697 h 1581028"/>
              <a:gd name="connsiteX7" fmla="*/ 480663 w 2735371"/>
              <a:gd name="connsiteY7" fmla="*/ 1478072 h 1581028"/>
              <a:gd name="connsiteX8" fmla="*/ 614181 w 2735371"/>
              <a:gd name="connsiteY8" fmla="*/ 1458098 h 1581028"/>
              <a:gd name="connsiteX9" fmla="*/ 659621 w 2735371"/>
              <a:gd name="connsiteY9" fmla="*/ 1561180 h 1581028"/>
              <a:gd name="connsiteX10" fmla="*/ 672387 w 2735371"/>
              <a:gd name="connsiteY10" fmla="*/ 1581028 h 1581028"/>
              <a:gd name="connsiteX11" fmla="*/ 1940110 w 2735371"/>
              <a:gd name="connsiteY11" fmla="*/ 1581028 h 1581028"/>
              <a:gd name="connsiteX12" fmla="*/ 1982736 w 2735371"/>
              <a:gd name="connsiteY12" fmla="*/ 1511362 h 1581028"/>
              <a:gd name="connsiteX13" fmla="*/ 2034460 w 2735371"/>
              <a:gd name="connsiteY13" fmla="*/ 1581028 h 1581028"/>
              <a:gd name="connsiteX14" fmla="*/ 2620407 w 2735371"/>
              <a:gd name="connsiteY14" fmla="*/ 1581028 h 1581028"/>
              <a:gd name="connsiteX15" fmla="*/ 2638224 w 2735371"/>
              <a:gd name="connsiteY15" fmla="*/ 1562207 h 1581028"/>
              <a:gd name="connsiteX16" fmla="*/ 2717083 w 2735371"/>
              <a:gd name="connsiteY16" fmla="*/ 1364886 h 1581028"/>
              <a:gd name="connsiteX17" fmla="*/ 2735371 w 2735371"/>
              <a:gd name="connsiteY17" fmla="*/ 1377273 h 1581028"/>
              <a:gd name="connsiteX18" fmla="*/ 2735371 w 2735371"/>
              <a:gd name="connsiteY18" fmla="*/ 823017 h 1581028"/>
              <a:gd name="connsiteX19" fmla="*/ 2730435 w 2735371"/>
              <a:gd name="connsiteY19" fmla="*/ 825590 h 1581028"/>
              <a:gd name="connsiteX20" fmla="*/ 2249771 w 2735371"/>
              <a:gd name="connsiteY20" fmla="*/ 386163 h 1581028"/>
              <a:gd name="connsiteX21" fmla="*/ 2216392 w 2735371"/>
              <a:gd name="connsiteY21" fmla="*/ 386163 h 1581028"/>
              <a:gd name="connsiteX22" fmla="*/ 1742405 w 2735371"/>
              <a:gd name="connsiteY22" fmla="*/ 0 h 1581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35371" h="1581028">
                <a:moveTo>
                  <a:pt x="1742405" y="0"/>
                </a:moveTo>
                <a:cubicBezTo>
                  <a:pt x="1655618" y="0"/>
                  <a:pt x="1582184" y="19974"/>
                  <a:pt x="1508749" y="59922"/>
                </a:cubicBezTo>
                <a:cubicBezTo>
                  <a:pt x="1408611" y="113186"/>
                  <a:pt x="1335176" y="199740"/>
                  <a:pt x="1295121" y="306267"/>
                </a:cubicBezTo>
                <a:cubicBezTo>
                  <a:pt x="1241714" y="292951"/>
                  <a:pt x="1188307" y="279635"/>
                  <a:pt x="1128224" y="279635"/>
                </a:cubicBezTo>
                <a:cubicBezTo>
                  <a:pt x="934623" y="279635"/>
                  <a:pt x="767726" y="399479"/>
                  <a:pt x="694292" y="559270"/>
                </a:cubicBezTo>
                <a:cubicBezTo>
                  <a:pt x="627533" y="532639"/>
                  <a:pt x="560774" y="512665"/>
                  <a:pt x="480663" y="512665"/>
                </a:cubicBezTo>
                <a:cubicBezTo>
                  <a:pt x="220304" y="512665"/>
                  <a:pt x="0" y="732378"/>
                  <a:pt x="0" y="998697"/>
                </a:cubicBezTo>
                <a:cubicBezTo>
                  <a:pt x="0" y="1265016"/>
                  <a:pt x="220304" y="1478072"/>
                  <a:pt x="480663" y="1478072"/>
                </a:cubicBezTo>
                <a:cubicBezTo>
                  <a:pt x="527395" y="1478072"/>
                  <a:pt x="574126" y="1471414"/>
                  <a:pt x="614181" y="1458098"/>
                </a:cubicBezTo>
                <a:cubicBezTo>
                  <a:pt x="626698" y="1493885"/>
                  <a:pt x="641928" y="1528319"/>
                  <a:pt x="659621" y="1561180"/>
                </a:cubicBezTo>
                <a:lnTo>
                  <a:pt x="672387" y="1581028"/>
                </a:lnTo>
                <a:lnTo>
                  <a:pt x="1940110" y="1581028"/>
                </a:lnTo>
                <a:lnTo>
                  <a:pt x="1982736" y="1511362"/>
                </a:lnTo>
                <a:lnTo>
                  <a:pt x="2034460" y="1581028"/>
                </a:lnTo>
                <a:lnTo>
                  <a:pt x="2620407" y="1581028"/>
                </a:lnTo>
                <a:lnTo>
                  <a:pt x="2638224" y="1562207"/>
                </a:lnTo>
                <a:cubicBezTo>
                  <a:pt x="2681408" y="1507200"/>
                  <a:pt x="2709572" y="1439788"/>
                  <a:pt x="2717083" y="1364886"/>
                </a:cubicBezTo>
                <a:lnTo>
                  <a:pt x="2735371" y="1377273"/>
                </a:lnTo>
                <a:lnTo>
                  <a:pt x="2735371" y="823017"/>
                </a:lnTo>
                <a:lnTo>
                  <a:pt x="2730435" y="825590"/>
                </a:lnTo>
                <a:cubicBezTo>
                  <a:pt x="2710407" y="579244"/>
                  <a:pt x="2503455" y="386163"/>
                  <a:pt x="2249771" y="386163"/>
                </a:cubicBezTo>
                <a:cubicBezTo>
                  <a:pt x="2236420" y="386163"/>
                  <a:pt x="2229744" y="386163"/>
                  <a:pt x="2216392" y="386163"/>
                </a:cubicBezTo>
                <a:cubicBezTo>
                  <a:pt x="2176337" y="166450"/>
                  <a:pt x="1976060" y="0"/>
                  <a:pt x="1742405" y="0"/>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80" name="任意多边形: 形状 79">
            <a:extLst>
              <a:ext uri="{FF2B5EF4-FFF2-40B4-BE49-F238E27FC236}">
                <a16:creationId xmlns:a16="http://schemas.microsoft.com/office/drawing/2014/main" id="{B6F84B53-6A47-4F8C-B5B9-524FFBDAF4AD}"/>
              </a:ext>
            </a:extLst>
          </p:cNvPr>
          <p:cNvSpPr>
            <a:spLocks/>
          </p:cNvSpPr>
          <p:nvPr userDrawn="1"/>
        </p:nvSpPr>
        <p:spPr bwMode="auto">
          <a:xfrm>
            <a:off x="8705898" y="5948479"/>
            <a:ext cx="3286913" cy="902312"/>
          </a:xfrm>
          <a:custGeom>
            <a:avLst/>
            <a:gdLst>
              <a:gd name="connsiteX0" fmla="*/ 1484207 w 3286913"/>
              <a:gd name="connsiteY0" fmla="*/ 0 h 902312"/>
              <a:gd name="connsiteX1" fmla="*/ 990333 w 3286913"/>
              <a:gd name="connsiteY1" fmla="*/ 414066 h 902312"/>
              <a:gd name="connsiteX2" fmla="*/ 956963 w 3286913"/>
              <a:gd name="connsiteY2" fmla="*/ 407388 h 902312"/>
              <a:gd name="connsiteX3" fmla="*/ 449740 w 3286913"/>
              <a:gd name="connsiteY3" fmla="*/ 874882 h 902312"/>
              <a:gd name="connsiteX4" fmla="*/ 242847 w 3286913"/>
              <a:gd name="connsiteY4" fmla="*/ 808097 h 902312"/>
              <a:gd name="connsiteX5" fmla="*/ 40829 w 3286913"/>
              <a:gd name="connsiteY5" fmla="*/ 869025 h 902312"/>
              <a:gd name="connsiteX6" fmla="*/ 0 w 3286913"/>
              <a:gd name="connsiteY6" fmla="*/ 902312 h 902312"/>
              <a:gd name="connsiteX7" fmla="*/ 3286913 w 3286913"/>
              <a:gd name="connsiteY7" fmla="*/ 902312 h 902312"/>
              <a:gd name="connsiteX8" fmla="*/ 3273042 w 3286913"/>
              <a:gd name="connsiteY8" fmla="*/ 857560 h 902312"/>
              <a:gd name="connsiteX9" fmla="*/ 2805655 w 3286913"/>
              <a:gd name="connsiteY9" fmla="*/ 547636 h 902312"/>
              <a:gd name="connsiteX10" fmla="*/ 2592088 w 3286913"/>
              <a:gd name="connsiteY10" fmla="*/ 594385 h 902312"/>
              <a:gd name="connsiteX11" fmla="*/ 2131583 w 3286913"/>
              <a:gd name="connsiteY11" fmla="*/ 300532 h 902312"/>
              <a:gd name="connsiteX12" fmla="*/ 1958060 w 3286913"/>
              <a:gd name="connsiteY12" fmla="*/ 327246 h 902312"/>
              <a:gd name="connsiteX13" fmla="*/ 1731145 w 3286913"/>
              <a:gd name="connsiteY13" fmla="*/ 66785 h 902312"/>
              <a:gd name="connsiteX14" fmla="*/ 1484207 w 3286913"/>
              <a:gd name="connsiteY14" fmla="*/ 0 h 902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86913" h="902312">
                <a:moveTo>
                  <a:pt x="1484207" y="0"/>
                </a:moveTo>
                <a:cubicBezTo>
                  <a:pt x="1243944" y="0"/>
                  <a:pt x="1037050" y="180319"/>
                  <a:pt x="990333" y="414066"/>
                </a:cubicBezTo>
                <a:cubicBezTo>
                  <a:pt x="976985" y="414066"/>
                  <a:pt x="970311" y="407388"/>
                  <a:pt x="956963" y="407388"/>
                </a:cubicBezTo>
                <a:cubicBezTo>
                  <a:pt x="690003" y="407388"/>
                  <a:pt x="476436" y="614421"/>
                  <a:pt x="449740" y="874882"/>
                </a:cubicBezTo>
                <a:cubicBezTo>
                  <a:pt x="389674" y="828132"/>
                  <a:pt x="316261" y="808097"/>
                  <a:pt x="242847" y="808097"/>
                </a:cubicBezTo>
                <a:cubicBezTo>
                  <a:pt x="167765" y="808097"/>
                  <a:pt x="98314" y="830637"/>
                  <a:pt x="40829" y="869025"/>
                </a:cubicBezTo>
                <a:lnTo>
                  <a:pt x="0" y="902312"/>
                </a:lnTo>
                <a:lnTo>
                  <a:pt x="3286913" y="902312"/>
                </a:lnTo>
                <a:lnTo>
                  <a:pt x="3273042" y="857560"/>
                </a:lnTo>
                <a:cubicBezTo>
                  <a:pt x="3196083" y="675362"/>
                  <a:pt x="3015886" y="547636"/>
                  <a:pt x="2805655" y="547636"/>
                </a:cubicBezTo>
                <a:cubicBezTo>
                  <a:pt x="2732241" y="547636"/>
                  <a:pt x="2658828" y="560993"/>
                  <a:pt x="2592088" y="594385"/>
                </a:cubicBezTo>
                <a:cubicBezTo>
                  <a:pt x="2512000" y="420745"/>
                  <a:pt x="2331803" y="300532"/>
                  <a:pt x="2131583" y="300532"/>
                </a:cubicBezTo>
                <a:cubicBezTo>
                  <a:pt x="2071517" y="300532"/>
                  <a:pt x="2011452" y="307211"/>
                  <a:pt x="1958060" y="327246"/>
                </a:cubicBezTo>
                <a:cubicBezTo>
                  <a:pt x="1918016" y="213712"/>
                  <a:pt x="1837928" y="120213"/>
                  <a:pt x="1731145" y="66785"/>
                </a:cubicBezTo>
                <a:cubicBezTo>
                  <a:pt x="1657731" y="26714"/>
                  <a:pt x="1577643" y="0"/>
                  <a:pt x="148420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81" name="任意多边形: 形状 80">
            <a:extLst>
              <a:ext uri="{FF2B5EF4-FFF2-40B4-BE49-F238E27FC236}">
                <a16:creationId xmlns:a16="http://schemas.microsoft.com/office/drawing/2014/main" id="{10E408F1-F457-4E66-84AF-9A29E47A9113}"/>
              </a:ext>
            </a:extLst>
          </p:cNvPr>
          <p:cNvSpPr>
            <a:spLocks/>
          </p:cNvSpPr>
          <p:nvPr userDrawn="1"/>
        </p:nvSpPr>
        <p:spPr bwMode="auto">
          <a:xfrm>
            <a:off x="6266013" y="5663160"/>
            <a:ext cx="3430426" cy="1194839"/>
          </a:xfrm>
          <a:custGeom>
            <a:avLst/>
            <a:gdLst>
              <a:gd name="connsiteX0" fmla="*/ 1608429 w 3430426"/>
              <a:gd name="connsiteY0" fmla="*/ 0 h 1187630"/>
              <a:gd name="connsiteX1" fmla="*/ 1107881 w 3430426"/>
              <a:gd name="connsiteY1" fmla="*/ 412726 h 1187630"/>
              <a:gd name="connsiteX2" fmla="*/ 1074511 w 3430426"/>
              <a:gd name="connsiteY2" fmla="*/ 406069 h 1187630"/>
              <a:gd name="connsiteX3" fmla="*/ 567289 w 3430426"/>
              <a:gd name="connsiteY3" fmla="*/ 872049 h 1187630"/>
              <a:gd name="connsiteX4" fmla="*/ 360395 w 3430426"/>
              <a:gd name="connsiteY4" fmla="*/ 805481 h 1187630"/>
              <a:gd name="connsiteX5" fmla="*/ 0 w 3430426"/>
              <a:gd name="connsiteY5" fmla="*/ 1158294 h 1187630"/>
              <a:gd name="connsiteX6" fmla="*/ 5883 w 3430426"/>
              <a:gd name="connsiteY6" fmla="*/ 1187630 h 1187630"/>
              <a:gd name="connsiteX7" fmla="*/ 3409434 w 3430426"/>
              <a:gd name="connsiteY7" fmla="*/ 1187630 h 1187630"/>
              <a:gd name="connsiteX8" fmla="*/ 3420128 w 3430426"/>
              <a:gd name="connsiteY8" fmla="*/ 1153510 h 1187630"/>
              <a:gd name="connsiteX9" fmla="*/ 3430426 w 3430426"/>
              <a:gd name="connsiteY9" fmla="*/ 1051785 h 1187630"/>
              <a:gd name="connsiteX10" fmla="*/ 2923204 w 3430426"/>
              <a:gd name="connsiteY10" fmla="*/ 545863 h 1187630"/>
              <a:gd name="connsiteX11" fmla="*/ 2709636 w 3430426"/>
              <a:gd name="connsiteY11" fmla="*/ 592461 h 1187630"/>
              <a:gd name="connsiteX12" fmla="*/ 2249132 w 3430426"/>
              <a:gd name="connsiteY12" fmla="*/ 299559 h 1187630"/>
              <a:gd name="connsiteX13" fmla="*/ 2075608 w 3430426"/>
              <a:gd name="connsiteY13" fmla="*/ 326187 h 1187630"/>
              <a:gd name="connsiteX14" fmla="*/ 1848693 w 3430426"/>
              <a:gd name="connsiteY14" fmla="*/ 66569 h 1187630"/>
              <a:gd name="connsiteX15" fmla="*/ 1608429 w 3430426"/>
              <a:gd name="connsiteY15" fmla="*/ 0 h 11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30426" h="1187630">
                <a:moveTo>
                  <a:pt x="1608429" y="0"/>
                </a:moveTo>
                <a:cubicBezTo>
                  <a:pt x="1361492" y="0"/>
                  <a:pt x="1154599" y="179736"/>
                  <a:pt x="1107881" y="412726"/>
                </a:cubicBezTo>
                <a:cubicBezTo>
                  <a:pt x="1094533" y="412726"/>
                  <a:pt x="1087859" y="406069"/>
                  <a:pt x="1074511" y="406069"/>
                </a:cubicBezTo>
                <a:cubicBezTo>
                  <a:pt x="807552" y="406069"/>
                  <a:pt x="593984" y="612432"/>
                  <a:pt x="567289" y="872049"/>
                </a:cubicBezTo>
                <a:cubicBezTo>
                  <a:pt x="513897" y="832108"/>
                  <a:pt x="440483" y="805481"/>
                  <a:pt x="360395" y="805481"/>
                </a:cubicBezTo>
                <a:cubicBezTo>
                  <a:pt x="160176" y="805481"/>
                  <a:pt x="0" y="965245"/>
                  <a:pt x="0" y="1158294"/>
                </a:cubicBezTo>
                <a:lnTo>
                  <a:pt x="5883" y="1187630"/>
                </a:lnTo>
                <a:lnTo>
                  <a:pt x="3409434" y="1187630"/>
                </a:lnTo>
                <a:lnTo>
                  <a:pt x="3420128" y="1153510"/>
                </a:lnTo>
                <a:cubicBezTo>
                  <a:pt x="3426880" y="1120746"/>
                  <a:pt x="3430426" y="1086733"/>
                  <a:pt x="3430426" y="1051785"/>
                </a:cubicBezTo>
                <a:cubicBezTo>
                  <a:pt x="3430426" y="772196"/>
                  <a:pt x="3203511" y="545863"/>
                  <a:pt x="2923204" y="545863"/>
                </a:cubicBezTo>
                <a:cubicBezTo>
                  <a:pt x="2849790" y="545863"/>
                  <a:pt x="2776376" y="559177"/>
                  <a:pt x="2709636" y="592461"/>
                </a:cubicBezTo>
                <a:cubicBezTo>
                  <a:pt x="2629548" y="419383"/>
                  <a:pt x="2449351" y="299559"/>
                  <a:pt x="2249132" y="299559"/>
                </a:cubicBezTo>
                <a:cubicBezTo>
                  <a:pt x="2189066" y="299559"/>
                  <a:pt x="2129000" y="306216"/>
                  <a:pt x="2075608" y="326187"/>
                </a:cubicBezTo>
                <a:cubicBezTo>
                  <a:pt x="2035564" y="213020"/>
                  <a:pt x="1955476" y="119824"/>
                  <a:pt x="1848693" y="66569"/>
                </a:cubicBezTo>
                <a:cubicBezTo>
                  <a:pt x="1775279" y="26628"/>
                  <a:pt x="1695191" y="0"/>
                  <a:pt x="160842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82" name="任意多边形: 形状 81">
            <a:extLst>
              <a:ext uri="{FF2B5EF4-FFF2-40B4-BE49-F238E27FC236}">
                <a16:creationId xmlns:a16="http://schemas.microsoft.com/office/drawing/2014/main" id="{249A2045-4D4E-45A6-8BB8-6074EB7CE231}"/>
              </a:ext>
            </a:extLst>
          </p:cNvPr>
          <p:cNvSpPr>
            <a:spLocks/>
          </p:cNvSpPr>
          <p:nvPr userDrawn="1"/>
        </p:nvSpPr>
        <p:spPr bwMode="auto">
          <a:xfrm>
            <a:off x="4441317" y="5484011"/>
            <a:ext cx="3430426" cy="1381971"/>
          </a:xfrm>
          <a:custGeom>
            <a:avLst/>
            <a:gdLst>
              <a:gd name="connsiteX0" fmla="*/ 1608429 w 3430426"/>
              <a:gd name="connsiteY0" fmla="*/ 0 h 1381971"/>
              <a:gd name="connsiteX1" fmla="*/ 1107881 w 3430426"/>
              <a:gd name="connsiteY1" fmla="*/ 412726 h 1381971"/>
              <a:gd name="connsiteX2" fmla="*/ 1074511 w 3430426"/>
              <a:gd name="connsiteY2" fmla="*/ 406069 h 1381971"/>
              <a:gd name="connsiteX3" fmla="*/ 567289 w 3430426"/>
              <a:gd name="connsiteY3" fmla="*/ 872049 h 1381971"/>
              <a:gd name="connsiteX4" fmla="*/ 360395 w 3430426"/>
              <a:gd name="connsiteY4" fmla="*/ 805481 h 1381971"/>
              <a:gd name="connsiteX5" fmla="*/ 0 w 3430426"/>
              <a:gd name="connsiteY5" fmla="*/ 1158294 h 1381971"/>
              <a:gd name="connsiteX6" fmla="*/ 61239 w 3430426"/>
              <a:gd name="connsiteY6" fmla="*/ 1359795 h 1381971"/>
              <a:gd name="connsiteX7" fmla="*/ 79555 w 3430426"/>
              <a:gd name="connsiteY7" fmla="*/ 1381971 h 1381971"/>
              <a:gd name="connsiteX8" fmla="*/ 3302354 w 3430426"/>
              <a:gd name="connsiteY8" fmla="*/ 1381971 h 1381971"/>
              <a:gd name="connsiteX9" fmla="*/ 3343847 w 3430426"/>
              <a:gd name="connsiteY9" fmla="*/ 1332621 h 1381971"/>
              <a:gd name="connsiteX10" fmla="*/ 3430426 w 3430426"/>
              <a:gd name="connsiteY10" fmla="*/ 1051785 h 1381971"/>
              <a:gd name="connsiteX11" fmla="*/ 2923204 w 3430426"/>
              <a:gd name="connsiteY11" fmla="*/ 545863 h 1381971"/>
              <a:gd name="connsiteX12" fmla="*/ 2709636 w 3430426"/>
              <a:gd name="connsiteY12" fmla="*/ 592461 h 1381971"/>
              <a:gd name="connsiteX13" fmla="*/ 2249132 w 3430426"/>
              <a:gd name="connsiteY13" fmla="*/ 299559 h 1381971"/>
              <a:gd name="connsiteX14" fmla="*/ 2075608 w 3430426"/>
              <a:gd name="connsiteY14" fmla="*/ 326187 h 1381971"/>
              <a:gd name="connsiteX15" fmla="*/ 1848693 w 3430426"/>
              <a:gd name="connsiteY15" fmla="*/ 66569 h 1381971"/>
              <a:gd name="connsiteX16" fmla="*/ 1608429 w 3430426"/>
              <a:gd name="connsiteY16" fmla="*/ 0 h 138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30426" h="1381971">
                <a:moveTo>
                  <a:pt x="1608429" y="0"/>
                </a:moveTo>
                <a:cubicBezTo>
                  <a:pt x="1361492" y="0"/>
                  <a:pt x="1154599" y="179736"/>
                  <a:pt x="1107881" y="412726"/>
                </a:cubicBezTo>
                <a:cubicBezTo>
                  <a:pt x="1094533" y="412726"/>
                  <a:pt x="1087859" y="406069"/>
                  <a:pt x="1074511" y="406069"/>
                </a:cubicBezTo>
                <a:cubicBezTo>
                  <a:pt x="807552" y="406069"/>
                  <a:pt x="593984" y="612432"/>
                  <a:pt x="567289" y="872049"/>
                </a:cubicBezTo>
                <a:cubicBezTo>
                  <a:pt x="513897" y="825451"/>
                  <a:pt x="440483" y="805481"/>
                  <a:pt x="360395" y="805481"/>
                </a:cubicBezTo>
                <a:cubicBezTo>
                  <a:pt x="160176" y="805481"/>
                  <a:pt x="0" y="965245"/>
                  <a:pt x="0" y="1158294"/>
                </a:cubicBezTo>
                <a:cubicBezTo>
                  <a:pt x="0" y="1233184"/>
                  <a:pt x="22525" y="1302457"/>
                  <a:pt x="61239" y="1359795"/>
                </a:cubicBezTo>
                <a:lnTo>
                  <a:pt x="79555" y="1381971"/>
                </a:lnTo>
                <a:lnTo>
                  <a:pt x="3302354" y="1381971"/>
                </a:lnTo>
                <a:lnTo>
                  <a:pt x="3343847" y="1332621"/>
                </a:lnTo>
                <a:cubicBezTo>
                  <a:pt x="3398516" y="1253051"/>
                  <a:pt x="3430426" y="1156630"/>
                  <a:pt x="3430426" y="1051785"/>
                </a:cubicBezTo>
                <a:cubicBezTo>
                  <a:pt x="3430426" y="772196"/>
                  <a:pt x="3203511" y="545863"/>
                  <a:pt x="2923204" y="545863"/>
                </a:cubicBezTo>
                <a:cubicBezTo>
                  <a:pt x="2849790" y="545863"/>
                  <a:pt x="2776376" y="559177"/>
                  <a:pt x="2709636" y="592461"/>
                </a:cubicBezTo>
                <a:cubicBezTo>
                  <a:pt x="2629548" y="419383"/>
                  <a:pt x="2449351" y="299559"/>
                  <a:pt x="2249132" y="299559"/>
                </a:cubicBezTo>
                <a:cubicBezTo>
                  <a:pt x="2189066" y="299559"/>
                  <a:pt x="2129000" y="306216"/>
                  <a:pt x="2075608" y="326187"/>
                </a:cubicBezTo>
                <a:cubicBezTo>
                  <a:pt x="2035564" y="213020"/>
                  <a:pt x="1955476" y="119824"/>
                  <a:pt x="1848693" y="66569"/>
                </a:cubicBezTo>
                <a:cubicBezTo>
                  <a:pt x="1775279" y="26628"/>
                  <a:pt x="1695191" y="0"/>
                  <a:pt x="160842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83" name="任意多边形: 形状 82">
            <a:extLst>
              <a:ext uri="{FF2B5EF4-FFF2-40B4-BE49-F238E27FC236}">
                <a16:creationId xmlns:a16="http://schemas.microsoft.com/office/drawing/2014/main" id="{A483E5A6-1C45-4C55-9E00-2EBE287155D1}"/>
              </a:ext>
            </a:extLst>
          </p:cNvPr>
          <p:cNvSpPr>
            <a:spLocks/>
          </p:cNvSpPr>
          <p:nvPr userDrawn="1"/>
        </p:nvSpPr>
        <p:spPr bwMode="auto">
          <a:xfrm>
            <a:off x="790315" y="5789548"/>
            <a:ext cx="2787969" cy="1068452"/>
          </a:xfrm>
          <a:custGeom>
            <a:avLst/>
            <a:gdLst>
              <a:gd name="connsiteX0" fmla="*/ 864562 w 2787969"/>
              <a:gd name="connsiteY0" fmla="*/ 292 h 1068452"/>
              <a:gd name="connsiteX1" fmla="*/ 678704 w 2787969"/>
              <a:gd name="connsiteY1" fmla="*/ 33057 h 1068452"/>
              <a:gd name="connsiteX2" fmla="*/ 358300 w 2787969"/>
              <a:gd name="connsiteY2" fmla="*/ 585589 h 1068452"/>
              <a:gd name="connsiteX3" fmla="*/ 324925 w 2787969"/>
              <a:gd name="connsiteY3" fmla="*/ 598903 h 1068452"/>
              <a:gd name="connsiteX4" fmla="*/ 141 w 2787969"/>
              <a:gd name="connsiteY4" fmla="*/ 1022038 h 1068452"/>
              <a:gd name="connsiteX5" fmla="*/ 0 w 2787969"/>
              <a:gd name="connsiteY5" fmla="*/ 1068452 h 1068452"/>
              <a:gd name="connsiteX6" fmla="*/ 2324937 w 2787969"/>
              <a:gd name="connsiteY6" fmla="*/ 1068452 h 1068452"/>
              <a:gd name="connsiteX7" fmla="*/ 2327445 w 2787969"/>
              <a:gd name="connsiteY7" fmla="*/ 1051579 h 1068452"/>
              <a:gd name="connsiteX8" fmla="*/ 2460946 w 2787969"/>
              <a:gd name="connsiteY8" fmla="*/ 1018294 h 1068452"/>
              <a:gd name="connsiteX9" fmla="*/ 2754649 w 2787969"/>
              <a:gd name="connsiteY9" fmla="*/ 365907 h 1068452"/>
              <a:gd name="connsiteX10" fmla="*/ 2107168 w 2787969"/>
              <a:gd name="connsiteY10" fmla="*/ 72999 h 1068452"/>
              <a:gd name="connsiteX11" fmla="*/ 1920266 w 2787969"/>
              <a:gd name="connsiteY11" fmla="*/ 199482 h 1068452"/>
              <a:gd name="connsiteX12" fmla="*/ 1379585 w 2787969"/>
              <a:gd name="connsiteY12" fmla="*/ 79656 h 1068452"/>
              <a:gd name="connsiteX13" fmla="*/ 1232734 w 2787969"/>
              <a:gd name="connsiteY13" fmla="*/ 166197 h 1068452"/>
              <a:gd name="connsiteX14" fmla="*/ 925681 w 2787969"/>
              <a:gd name="connsiteY14" fmla="*/ 6429 h 1068452"/>
              <a:gd name="connsiteX15" fmla="*/ 864562 w 2787969"/>
              <a:gd name="connsiteY15" fmla="*/ 292 h 1068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87969" h="1068452">
                <a:moveTo>
                  <a:pt x="864562" y="292"/>
                </a:moveTo>
                <a:cubicBezTo>
                  <a:pt x="802609" y="-1892"/>
                  <a:pt x="738779" y="8094"/>
                  <a:pt x="678704" y="33057"/>
                </a:cubicBezTo>
                <a:cubicBezTo>
                  <a:pt x="445076" y="119598"/>
                  <a:pt x="318250" y="352593"/>
                  <a:pt x="358300" y="585589"/>
                </a:cubicBezTo>
                <a:cubicBezTo>
                  <a:pt x="344950" y="592246"/>
                  <a:pt x="331600" y="592246"/>
                  <a:pt x="324925" y="598903"/>
                </a:cubicBezTo>
                <a:cubicBezTo>
                  <a:pt x="139692" y="668801"/>
                  <a:pt x="18289" y="836058"/>
                  <a:pt x="141" y="1022038"/>
                </a:cubicBezTo>
                <a:lnTo>
                  <a:pt x="0" y="1068452"/>
                </a:lnTo>
                <a:lnTo>
                  <a:pt x="2324937" y="1068452"/>
                </a:lnTo>
                <a:lnTo>
                  <a:pt x="2327445" y="1051579"/>
                </a:lnTo>
                <a:cubicBezTo>
                  <a:pt x="2374170" y="1044922"/>
                  <a:pt x="2420896" y="1038265"/>
                  <a:pt x="2460946" y="1018294"/>
                </a:cubicBezTo>
                <a:cubicBezTo>
                  <a:pt x="2721274" y="918439"/>
                  <a:pt x="2854775" y="632188"/>
                  <a:pt x="2754649" y="365907"/>
                </a:cubicBezTo>
                <a:cubicBezTo>
                  <a:pt x="2661198" y="106284"/>
                  <a:pt x="2367495" y="-26856"/>
                  <a:pt x="2107168" y="72999"/>
                </a:cubicBezTo>
                <a:cubicBezTo>
                  <a:pt x="2033742" y="99627"/>
                  <a:pt x="1966991" y="146226"/>
                  <a:pt x="1920266" y="199482"/>
                </a:cubicBezTo>
                <a:cubicBezTo>
                  <a:pt x="1780089" y="59685"/>
                  <a:pt x="1573162" y="13086"/>
                  <a:pt x="1379585" y="79656"/>
                </a:cubicBezTo>
                <a:cubicBezTo>
                  <a:pt x="1326185" y="106284"/>
                  <a:pt x="1279459" y="132912"/>
                  <a:pt x="1232734" y="166197"/>
                </a:cubicBezTo>
                <a:cubicBezTo>
                  <a:pt x="1152633" y="79656"/>
                  <a:pt x="1045832" y="19743"/>
                  <a:pt x="925681" y="6429"/>
                </a:cubicBezTo>
                <a:cubicBezTo>
                  <a:pt x="905656" y="3101"/>
                  <a:pt x="885213" y="1020"/>
                  <a:pt x="864562" y="2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84" name="任意多边形: 形状 83">
            <a:extLst>
              <a:ext uri="{FF2B5EF4-FFF2-40B4-BE49-F238E27FC236}">
                <a16:creationId xmlns:a16="http://schemas.microsoft.com/office/drawing/2014/main" id="{23B88DE0-A11B-4A7F-B7D0-A75F06CF84F9}"/>
              </a:ext>
            </a:extLst>
          </p:cNvPr>
          <p:cNvSpPr>
            <a:spLocks/>
          </p:cNvSpPr>
          <p:nvPr userDrawn="1"/>
        </p:nvSpPr>
        <p:spPr bwMode="auto">
          <a:xfrm>
            <a:off x="0" y="5887330"/>
            <a:ext cx="1364717" cy="978652"/>
          </a:xfrm>
          <a:custGeom>
            <a:avLst/>
            <a:gdLst>
              <a:gd name="connsiteX0" fmla="*/ 843644 w 1364717"/>
              <a:gd name="connsiteY0" fmla="*/ 388 h 978652"/>
              <a:gd name="connsiteX1" fmla="*/ 631726 w 1364717"/>
              <a:gd name="connsiteY1" fmla="*/ 35690 h 978652"/>
              <a:gd name="connsiteX2" fmla="*/ 431643 w 1364717"/>
              <a:gd name="connsiteY2" fmla="*/ 164386 h 978652"/>
              <a:gd name="connsiteX3" fmla="*/ 13612 w 1364717"/>
              <a:gd name="connsiteY3" fmla="*/ 8543 h 978652"/>
              <a:gd name="connsiteX4" fmla="*/ 0 w 1364717"/>
              <a:gd name="connsiteY4" fmla="*/ 10489 h 978652"/>
              <a:gd name="connsiteX5" fmla="*/ 0 w 1364717"/>
              <a:gd name="connsiteY5" fmla="*/ 978652 h 978652"/>
              <a:gd name="connsiteX6" fmla="*/ 1139809 w 1364717"/>
              <a:gd name="connsiteY6" fmla="*/ 978652 h 978652"/>
              <a:gd name="connsiteX7" fmla="*/ 1195353 w 1364717"/>
              <a:gd name="connsiteY7" fmla="*/ 935446 h 978652"/>
              <a:gd name="connsiteX8" fmla="*/ 1332016 w 1364717"/>
              <a:gd name="connsiteY8" fmla="*/ 350281 h 978652"/>
              <a:gd name="connsiteX9" fmla="*/ 843644 w 1364717"/>
              <a:gd name="connsiteY9" fmla="*/ 388 h 97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4717" h="978652">
                <a:moveTo>
                  <a:pt x="843644" y="388"/>
                </a:moveTo>
                <a:cubicBezTo>
                  <a:pt x="773303" y="-2293"/>
                  <a:pt x="701398" y="8879"/>
                  <a:pt x="631726" y="35690"/>
                </a:cubicBezTo>
                <a:cubicBezTo>
                  <a:pt x="553122" y="64289"/>
                  <a:pt x="488810" y="107188"/>
                  <a:pt x="431643" y="164386"/>
                </a:cubicBezTo>
                <a:cubicBezTo>
                  <a:pt x="324455" y="57139"/>
                  <a:pt x="169034" y="-1846"/>
                  <a:pt x="13612" y="8543"/>
                </a:cubicBezTo>
                <a:lnTo>
                  <a:pt x="0" y="10489"/>
                </a:lnTo>
                <a:lnTo>
                  <a:pt x="0" y="978652"/>
                </a:lnTo>
                <a:lnTo>
                  <a:pt x="1139809" y="978652"/>
                </a:lnTo>
                <a:lnTo>
                  <a:pt x="1195353" y="935446"/>
                </a:lnTo>
                <a:cubicBezTo>
                  <a:pt x="1349435" y="788652"/>
                  <a:pt x="1407047" y="559412"/>
                  <a:pt x="1332016" y="350281"/>
                </a:cubicBezTo>
                <a:cubicBezTo>
                  <a:pt x="1251626" y="141150"/>
                  <a:pt x="1054669" y="8432"/>
                  <a:pt x="843644" y="3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
        <p:nvSpPr>
          <p:cNvPr id="85" name="任意多边形: 形状 84">
            <a:extLst>
              <a:ext uri="{FF2B5EF4-FFF2-40B4-BE49-F238E27FC236}">
                <a16:creationId xmlns:a16="http://schemas.microsoft.com/office/drawing/2014/main" id="{7651C6B6-AB10-4479-B386-11B168ADB96B}"/>
              </a:ext>
            </a:extLst>
          </p:cNvPr>
          <p:cNvSpPr>
            <a:spLocks/>
          </p:cNvSpPr>
          <p:nvPr userDrawn="1"/>
        </p:nvSpPr>
        <p:spPr bwMode="auto">
          <a:xfrm>
            <a:off x="2351214" y="5663161"/>
            <a:ext cx="3437060" cy="1210632"/>
          </a:xfrm>
          <a:custGeom>
            <a:avLst/>
            <a:gdLst>
              <a:gd name="connsiteX0" fmla="*/ 1608411 w 3437060"/>
              <a:gd name="connsiteY0" fmla="*/ 0 h 1193641"/>
              <a:gd name="connsiteX1" fmla="*/ 1107868 w 3437060"/>
              <a:gd name="connsiteY1" fmla="*/ 412726 h 1193641"/>
              <a:gd name="connsiteX2" fmla="*/ 1074498 w 3437060"/>
              <a:gd name="connsiteY2" fmla="*/ 406069 h 1193641"/>
              <a:gd name="connsiteX3" fmla="*/ 573956 w 3437060"/>
              <a:gd name="connsiteY3" fmla="*/ 872049 h 1193641"/>
              <a:gd name="connsiteX4" fmla="*/ 360391 w 3437060"/>
              <a:gd name="connsiteY4" fmla="*/ 805481 h 1193641"/>
              <a:gd name="connsiteX5" fmla="*/ 0 w 3437060"/>
              <a:gd name="connsiteY5" fmla="*/ 1158294 h 1193641"/>
              <a:gd name="connsiteX6" fmla="*/ 7088 w 3437060"/>
              <a:gd name="connsiteY6" fmla="*/ 1193641 h 1193641"/>
              <a:gd name="connsiteX7" fmla="*/ 3414184 w 3437060"/>
              <a:gd name="connsiteY7" fmla="*/ 1193641 h 1193641"/>
              <a:gd name="connsiteX8" fmla="*/ 3426762 w 3437060"/>
              <a:gd name="connsiteY8" fmla="*/ 1153510 h 1193641"/>
              <a:gd name="connsiteX9" fmla="*/ 3437060 w 3437060"/>
              <a:gd name="connsiteY9" fmla="*/ 1051785 h 1193641"/>
              <a:gd name="connsiteX10" fmla="*/ 2929844 w 3437060"/>
              <a:gd name="connsiteY10" fmla="*/ 545863 h 1193641"/>
              <a:gd name="connsiteX11" fmla="*/ 2709605 w 3437060"/>
              <a:gd name="connsiteY11" fmla="*/ 592461 h 1193641"/>
              <a:gd name="connsiteX12" fmla="*/ 2249105 w 3437060"/>
              <a:gd name="connsiteY12" fmla="*/ 299559 h 1193641"/>
              <a:gd name="connsiteX13" fmla="*/ 2082258 w 3437060"/>
              <a:gd name="connsiteY13" fmla="*/ 326187 h 1193641"/>
              <a:gd name="connsiteX14" fmla="*/ 1855345 w 3437060"/>
              <a:gd name="connsiteY14" fmla="*/ 66569 h 1193641"/>
              <a:gd name="connsiteX15" fmla="*/ 1608411 w 3437060"/>
              <a:gd name="connsiteY15" fmla="*/ 0 h 1193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37060" h="1193641">
                <a:moveTo>
                  <a:pt x="1608411" y="0"/>
                </a:moveTo>
                <a:cubicBezTo>
                  <a:pt x="1361476" y="0"/>
                  <a:pt x="1154585" y="179736"/>
                  <a:pt x="1107868" y="412726"/>
                </a:cubicBezTo>
                <a:cubicBezTo>
                  <a:pt x="1101194" y="412726"/>
                  <a:pt x="1087846" y="406069"/>
                  <a:pt x="1074498" y="406069"/>
                </a:cubicBezTo>
                <a:cubicBezTo>
                  <a:pt x="814216" y="406069"/>
                  <a:pt x="593977" y="612432"/>
                  <a:pt x="573956" y="872049"/>
                </a:cubicBezTo>
                <a:cubicBezTo>
                  <a:pt x="513891" y="832108"/>
                  <a:pt x="440478" y="805481"/>
                  <a:pt x="360391" y="805481"/>
                </a:cubicBezTo>
                <a:cubicBezTo>
                  <a:pt x="160174" y="805481"/>
                  <a:pt x="0" y="965245"/>
                  <a:pt x="0" y="1158294"/>
                </a:cubicBezTo>
                <a:lnTo>
                  <a:pt x="7088" y="1193641"/>
                </a:lnTo>
                <a:lnTo>
                  <a:pt x="3414184" y="1193641"/>
                </a:lnTo>
                <a:lnTo>
                  <a:pt x="3426762" y="1153510"/>
                </a:lnTo>
                <a:cubicBezTo>
                  <a:pt x="3433515" y="1120746"/>
                  <a:pt x="3437060" y="1086733"/>
                  <a:pt x="3437060" y="1051785"/>
                </a:cubicBezTo>
                <a:cubicBezTo>
                  <a:pt x="3437060" y="772196"/>
                  <a:pt x="3210147" y="545863"/>
                  <a:pt x="2929844" y="545863"/>
                </a:cubicBezTo>
                <a:cubicBezTo>
                  <a:pt x="2849757" y="545863"/>
                  <a:pt x="2776344" y="559177"/>
                  <a:pt x="2709605" y="592461"/>
                </a:cubicBezTo>
                <a:cubicBezTo>
                  <a:pt x="2629518" y="419383"/>
                  <a:pt x="2455996" y="299559"/>
                  <a:pt x="2249105" y="299559"/>
                </a:cubicBezTo>
                <a:cubicBezTo>
                  <a:pt x="2189040" y="299559"/>
                  <a:pt x="2135649" y="306216"/>
                  <a:pt x="2082258" y="326187"/>
                </a:cubicBezTo>
                <a:cubicBezTo>
                  <a:pt x="2035541" y="213020"/>
                  <a:pt x="1955454" y="119824"/>
                  <a:pt x="1855345" y="66569"/>
                </a:cubicBezTo>
                <a:cubicBezTo>
                  <a:pt x="1781932" y="26628"/>
                  <a:pt x="1695172" y="0"/>
                  <a:pt x="160841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cs typeface="+mn-ea"/>
              <a:sym typeface="+mn-lt"/>
            </a:endParaRPr>
          </a:p>
        </p:txBody>
      </p:sp>
    </p:spTree>
    <p:extLst>
      <p:ext uri="{BB962C8B-B14F-4D97-AF65-F5344CB8AC3E}">
        <p14:creationId xmlns:p14="http://schemas.microsoft.com/office/powerpoint/2010/main" val="3967682625"/>
      </p:ext>
    </p:extLst>
  </p:cSld>
  <p:clrMapOvr>
    <a:overrideClrMapping bg1="lt1" tx1="dk1" bg2="lt2" tx2="dk2" accent1="accent1" accent2="accent2" accent3="accent3" accent4="accent4" accent5="accent5" accent6="accent6" hlink="hlink" folHlink="folHlink"/>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4018008655"/>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2680697053"/>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accent2"/>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7EF219F-6582-486A-B40F-DE2A0F70F141}"/>
              </a:ext>
            </a:extLst>
          </p:cNvPr>
          <p:cNvPicPr>
            <a:picLocks noChangeAspect="1"/>
          </p:cNvPicPr>
          <p:nvPr userDrawn="1"/>
        </p:nvPicPr>
        <p:blipFill>
          <a:blip r:embed="rId2"/>
          <a:stretch>
            <a:fillRect/>
          </a:stretch>
        </p:blipFill>
        <p:spPr>
          <a:xfrm>
            <a:off x="-1041399" y="-992860"/>
            <a:ext cx="14465300" cy="7107124"/>
          </a:xfrm>
          <a:prstGeom prst="rect">
            <a:avLst/>
          </a:prstGeom>
        </p:spPr>
      </p:pic>
      <p:sp>
        <p:nvSpPr>
          <p:cNvPr id="6" name="AutoShape 3"/>
          <p:cNvSpPr>
            <a:spLocks noChangeAspect="1" noChangeArrowheads="1" noTextEdit="1"/>
          </p:cNvSpPr>
          <p:nvPr/>
        </p:nvSpPr>
        <p:spPr bwMode="auto">
          <a:xfrm>
            <a:off x="0" y="0"/>
            <a:ext cx="12217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6"/>
          <p:cNvSpPr>
            <a:spLocks noChangeArrowheads="1"/>
          </p:cNvSpPr>
          <p:nvPr/>
        </p:nvSpPr>
        <p:spPr bwMode="auto">
          <a:xfrm>
            <a:off x="0" y="31750"/>
            <a:ext cx="12218988" cy="682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7" name="组合 6">
            <a:extLst>
              <a:ext uri="{FF2B5EF4-FFF2-40B4-BE49-F238E27FC236}">
                <a16:creationId xmlns:a16="http://schemas.microsoft.com/office/drawing/2014/main" id="{39660CC6-667A-43CE-9CA8-4554BC5A1E6A}"/>
              </a:ext>
            </a:extLst>
          </p:cNvPr>
          <p:cNvGrpSpPr/>
          <p:nvPr userDrawn="1"/>
        </p:nvGrpSpPr>
        <p:grpSpPr>
          <a:xfrm>
            <a:off x="0" y="6791325"/>
            <a:ext cx="12193588" cy="85725"/>
            <a:chOff x="0" y="6791325"/>
            <a:chExt cx="12193588" cy="136526"/>
          </a:xfrm>
        </p:grpSpPr>
        <p:sp>
          <p:nvSpPr>
            <p:cNvPr id="18" name="AutoShape 3">
              <a:extLst>
                <a:ext uri="{FF2B5EF4-FFF2-40B4-BE49-F238E27FC236}">
                  <a16:creationId xmlns:a16="http://schemas.microsoft.com/office/drawing/2014/main" id="{A6020BDC-B955-44BA-B7C7-6B6F525ECE75}"/>
                </a:ext>
              </a:extLst>
            </p:cNvPr>
            <p:cNvSpPr>
              <a:spLocks noChangeAspect="1" noChangeArrowheads="1" noTextEdit="1"/>
            </p:cNvSpPr>
            <p:nvPr userDrawn="1"/>
          </p:nvSpPr>
          <p:spPr bwMode="auto">
            <a:xfrm>
              <a:off x="0" y="6791325"/>
              <a:ext cx="121920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5">
              <a:extLst>
                <a:ext uri="{FF2B5EF4-FFF2-40B4-BE49-F238E27FC236}">
                  <a16:creationId xmlns:a16="http://schemas.microsoft.com/office/drawing/2014/main" id="{B7979697-CFF7-4454-B7F0-DCDC51F25547}"/>
                </a:ext>
              </a:extLst>
            </p:cNvPr>
            <p:cNvSpPr>
              <a:spLocks noChangeArrowheads="1"/>
            </p:cNvSpPr>
            <p:nvPr userDrawn="1"/>
          </p:nvSpPr>
          <p:spPr bwMode="auto">
            <a:xfrm>
              <a:off x="0" y="6792913"/>
              <a:ext cx="3048000" cy="134938"/>
            </a:xfrm>
            <a:prstGeom prst="rect">
              <a:avLst/>
            </a:prstGeom>
            <a:solidFill>
              <a:srgbClr val="74C6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6">
              <a:extLst>
                <a:ext uri="{FF2B5EF4-FFF2-40B4-BE49-F238E27FC236}">
                  <a16:creationId xmlns:a16="http://schemas.microsoft.com/office/drawing/2014/main" id="{4EBA6BC7-938B-4778-A8E1-EF988FE91E16}"/>
                </a:ext>
              </a:extLst>
            </p:cNvPr>
            <p:cNvSpPr>
              <a:spLocks noChangeArrowheads="1"/>
            </p:cNvSpPr>
            <p:nvPr userDrawn="1"/>
          </p:nvSpPr>
          <p:spPr bwMode="auto">
            <a:xfrm>
              <a:off x="3048000" y="6792913"/>
              <a:ext cx="3049588" cy="134938"/>
            </a:xfrm>
            <a:prstGeom prst="rect">
              <a:avLst/>
            </a:prstGeom>
            <a:solidFill>
              <a:srgbClr val="F6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7">
              <a:extLst>
                <a:ext uri="{FF2B5EF4-FFF2-40B4-BE49-F238E27FC236}">
                  <a16:creationId xmlns:a16="http://schemas.microsoft.com/office/drawing/2014/main" id="{B9348818-1A0C-4A42-9B8D-9D8D9C563004}"/>
                </a:ext>
              </a:extLst>
            </p:cNvPr>
            <p:cNvSpPr>
              <a:spLocks noChangeArrowheads="1"/>
            </p:cNvSpPr>
            <p:nvPr userDrawn="1"/>
          </p:nvSpPr>
          <p:spPr bwMode="auto">
            <a:xfrm>
              <a:off x="6097588" y="6792913"/>
              <a:ext cx="3048000" cy="134938"/>
            </a:xfrm>
            <a:prstGeom prst="rect">
              <a:avLst/>
            </a:prstGeom>
            <a:solidFill>
              <a:srgbClr val="74C6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8">
              <a:extLst>
                <a:ext uri="{FF2B5EF4-FFF2-40B4-BE49-F238E27FC236}">
                  <a16:creationId xmlns:a16="http://schemas.microsoft.com/office/drawing/2014/main" id="{161E333D-8C3B-4860-8D74-8E1BC4550A6E}"/>
                </a:ext>
              </a:extLst>
            </p:cNvPr>
            <p:cNvSpPr>
              <a:spLocks noChangeArrowheads="1"/>
            </p:cNvSpPr>
            <p:nvPr userDrawn="1"/>
          </p:nvSpPr>
          <p:spPr bwMode="auto">
            <a:xfrm>
              <a:off x="9145588" y="6792913"/>
              <a:ext cx="3048000" cy="134938"/>
            </a:xfrm>
            <a:prstGeom prst="rect">
              <a:avLst/>
            </a:prstGeom>
            <a:solidFill>
              <a:srgbClr val="F6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23" name="标题 1">
            <a:extLst>
              <a:ext uri="{FF2B5EF4-FFF2-40B4-BE49-F238E27FC236}">
                <a16:creationId xmlns:a16="http://schemas.microsoft.com/office/drawing/2014/main" id="{EB8A2C64-4687-4794-8CD4-65C86F8B83C1}"/>
              </a:ext>
            </a:extLst>
          </p:cNvPr>
          <p:cNvSpPr>
            <a:spLocks noGrp="1"/>
          </p:cNvSpPr>
          <p:nvPr>
            <p:ph type="title" hasCustomPrompt="1"/>
          </p:nvPr>
        </p:nvSpPr>
        <p:spPr>
          <a:xfrm>
            <a:off x="5946778" y="3928348"/>
            <a:ext cx="5550708" cy="758402"/>
          </a:xfrm>
        </p:spPr>
        <p:txBody>
          <a:bodyPr anchor="b">
            <a:normAutofit/>
          </a:bodyPr>
          <a:lstStyle>
            <a:lvl1pPr algn="r">
              <a:defRPr sz="2400" b="1">
                <a:solidFill>
                  <a:schemeClr val="bg1"/>
                </a:solidFill>
              </a:defRPr>
            </a:lvl1pPr>
          </a:lstStyle>
          <a:p>
            <a:r>
              <a:rPr lang="en-US" altLang="zh-CN" dirty="0"/>
              <a:t>Click to edit Master title style</a:t>
            </a:r>
            <a:endParaRPr lang="zh-CN" altLang="en-US" dirty="0"/>
          </a:p>
        </p:txBody>
      </p:sp>
      <p:sp>
        <p:nvSpPr>
          <p:cNvPr id="24" name="文本占位符 2">
            <a:extLst>
              <a:ext uri="{FF2B5EF4-FFF2-40B4-BE49-F238E27FC236}">
                <a16:creationId xmlns:a16="http://schemas.microsoft.com/office/drawing/2014/main" id="{43C89D2F-E971-40B4-A59A-7E9E77256CC4}"/>
              </a:ext>
            </a:extLst>
          </p:cNvPr>
          <p:cNvSpPr>
            <a:spLocks noGrp="1"/>
          </p:cNvSpPr>
          <p:nvPr>
            <p:ph type="body" idx="1" hasCustomPrompt="1"/>
          </p:nvPr>
        </p:nvSpPr>
        <p:spPr>
          <a:xfrm>
            <a:off x="5946778" y="4728833"/>
            <a:ext cx="5550708" cy="656793"/>
          </a:xfrm>
        </p:spPr>
        <p:txBody>
          <a:bodyPr anchor="t">
            <a:normAutofit/>
          </a:bodyPr>
          <a:lstStyle>
            <a:lvl1pPr marL="0" indent="0" algn="r">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r>
              <a:rPr lang="en-US" altLang="zh-CN" dirty="0"/>
              <a:t>Click to edit Master subtitle style</a:t>
            </a:r>
          </a:p>
        </p:txBody>
      </p:sp>
    </p:spTree>
    <p:extLst>
      <p:ext uri="{BB962C8B-B14F-4D97-AF65-F5344CB8AC3E}">
        <p14:creationId xmlns:p14="http://schemas.microsoft.com/office/powerpoint/2010/main" val="2709115882"/>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F0F0"/>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17" name="日期占位符 3">
            <a:extLst>
              <a:ext uri="{FF2B5EF4-FFF2-40B4-BE49-F238E27FC236}">
                <a16:creationId xmlns:a16="http://schemas.microsoft.com/office/drawing/2014/main" id="{B15FB670-1CB8-408A-866E-C402D6C615E9}"/>
              </a:ext>
            </a:extLst>
          </p:cNvPr>
          <p:cNvSpPr>
            <a:spLocks noGrp="1"/>
          </p:cNvSpPr>
          <p:nvPr>
            <p:ph type="dt" sz="half" idx="2"/>
          </p:nvPr>
        </p:nvSpPr>
        <p:spPr>
          <a:xfrm>
            <a:off x="5401732" y="6252627"/>
            <a:ext cx="1388536" cy="206381"/>
          </a:xfrm>
          <a:prstGeom prst="rect">
            <a:avLst/>
          </a:prstGeom>
        </p:spPr>
        <p:txBody>
          <a:bodyPr vert="horz" lIns="91440" tIns="45720" rIns="91440" bIns="45720" rtlCol="0" anchor="ctr"/>
          <a:lstStyle>
            <a:lvl1pPr algn="ctr">
              <a:defRPr sz="1000">
                <a:solidFill>
                  <a:schemeClr val="tx1"/>
                </a:solidFill>
              </a:defRPr>
            </a:lvl1pPr>
          </a:lstStyle>
          <a:p>
            <a:fld id="{93D31F3C-1533-4ADE-ADA4-C66B5AA4B42B}" type="datetime1">
              <a:rPr lang="zh-CN" altLang="en-US" smtClean="0"/>
              <a:t>2019/11/1</a:t>
            </a:fld>
            <a:endParaRPr lang="zh-CN" altLang="en-US"/>
          </a:p>
        </p:txBody>
      </p:sp>
      <p:sp>
        <p:nvSpPr>
          <p:cNvPr id="18" name="页脚占位符 4">
            <a:extLst>
              <a:ext uri="{FF2B5EF4-FFF2-40B4-BE49-F238E27FC236}">
                <a16:creationId xmlns:a16="http://schemas.microsoft.com/office/drawing/2014/main" id="{6B548A66-92E4-46DB-AED4-419A1AE918AA}"/>
              </a:ext>
            </a:extLst>
          </p:cNvPr>
          <p:cNvSpPr>
            <a:spLocks noGrp="1"/>
          </p:cNvSpPr>
          <p:nvPr>
            <p:ph type="ftr" sz="quarter" idx="3"/>
          </p:nvPr>
        </p:nvSpPr>
        <p:spPr>
          <a:xfrm>
            <a:off x="669924" y="6252627"/>
            <a:ext cx="4140201" cy="206381"/>
          </a:xfrm>
          <a:prstGeom prst="rect">
            <a:avLst/>
          </a:prstGeom>
        </p:spPr>
        <p:txBody>
          <a:bodyPr vert="horz" lIns="91440" tIns="45720" rIns="91440" bIns="45720" rtlCol="0" anchor="ctr"/>
          <a:lstStyle>
            <a:lvl1pPr algn="l">
              <a:defRPr sz="1000">
                <a:solidFill>
                  <a:schemeClr val="tx1"/>
                </a:solidFill>
              </a:defRPr>
            </a:lvl1pPr>
          </a:lstStyle>
          <a:p>
            <a:r>
              <a:rPr lang="en-US" altLang="zh-CN" dirty="0"/>
              <a:t>www.islide.cc </a:t>
            </a:r>
            <a:endParaRPr lang="zh-CN" altLang="en-US" dirty="0"/>
          </a:p>
        </p:txBody>
      </p:sp>
      <p:sp>
        <p:nvSpPr>
          <p:cNvPr id="19" name="灯片编号占位符 5">
            <a:extLst>
              <a:ext uri="{FF2B5EF4-FFF2-40B4-BE49-F238E27FC236}">
                <a16:creationId xmlns:a16="http://schemas.microsoft.com/office/drawing/2014/main" id="{D280CA3A-9277-4146-B34B-1CE445EEE4FE}"/>
              </a:ext>
            </a:extLst>
          </p:cNvPr>
          <p:cNvSpPr>
            <a:spLocks noGrp="1"/>
          </p:cNvSpPr>
          <p:nvPr>
            <p:ph type="sldNum" sz="quarter" idx="4"/>
          </p:nvPr>
        </p:nvSpPr>
        <p:spPr>
          <a:xfrm>
            <a:off x="8610599" y="6252627"/>
            <a:ext cx="2909888" cy="206381"/>
          </a:xfrm>
          <a:prstGeom prst="rect">
            <a:avLst/>
          </a:prstGeom>
        </p:spPr>
        <p:txBody>
          <a:bodyPr vert="horz" lIns="91440" tIns="45720" rIns="91440" bIns="45720" rtlCol="0" anchor="ctr"/>
          <a:lstStyle>
            <a:lvl1pPr algn="r">
              <a:defRPr sz="1000">
                <a:solidFill>
                  <a:schemeClr val="tx1"/>
                </a:solidFill>
              </a:defRPr>
            </a:lvl1pPr>
          </a:lstStyle>
          <a:p>
            <a:fld id="{5DD3DB80-B894-403A-B48E-6FDC1A72010E}" type="slidenum">
              <a:rPr lang="zh-CN" altLang="en-US" smtClean="0"/>
              <a:pPr/>
              <a:t>‹#›</a:t>
            </a:fld>
            <a:endParaRPr lang="zh-CN" altLang="en-US"/>
          </a:p>
        </p:txBody>
      </p:sp>
      <p:grpSp>
        <p:nvGrpSpPr>
          <p:cNvPr id="11" name="组合 10"/>
          <p:cNvGrpSpPr/>
          <p:nvPr userDrawn="1"/>
        </p:nvGrpSpPr>
        <p:grpSpPr>
          <a:xfrm>
            <a:off x="669924" y="1016000"/>
            <a:ext cx="10850563" cy="36000"/>
            <a:chOff x="564668" y="0"/>
            <a:chExt cx="27329872" cy="6858000"/>
          </a:xfrm>
          <a:solidFill>
            <a:schemeClr val="accent1"/>
          </a:solidFill>
        </p:grpSpPr>
        <p:sp>
          <p:nvSpPr>
            <p:cNvPr id="12" name="平行四边形 13"/>
            <p:cNvSpPr/>
            <p:nvPr/>
          </p:nvSpPr>
          <p:spPr>
            <a:xfrm flipH="1">
              <a:off x="664630" y="0"/>
              <a:ext cx="2722991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20" name="平行四边形 14"/>
            <p:cNvSpPr/>
            <p:nvPr/>
          </p:nvSpPr>
          <p:spPr>
            <a:xfrm flipH="1">
              <a:off x="564668" y="0"/>
              <a:ext cx="718396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spTree>
    <p:extLst>
      <p:ext uri="{BB962C8B-B14F-4D97-AF65-F5344CB8AC3E}">
        <p14:creationId xmlns:p14="http://schemas.microsoft.com/office/powerpoint/2010/main" val="1260820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ransition spd="slow">
    <p:cover/>
  </p:transition>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08">
          <p15:clr>
            <a:srgbClr val="F26B43"/>
          </p15:clr>
        </p15:guide>
        <p15:guide id="5" orient="horz" pos="3931">
          <p15:clr>
            <a:srgbClr val="F26B43"/>
          </p15:clr>
        </p15:guide>
        <p15:guide id="6" orient="horz" pos="387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95324" y="1"/>
            <a:ext cx="10801349" cy="10159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95325" y="1125538"/>
            <a:ext cx="10801350" cy="505142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35700"/>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2019/11/1</a:t>
            </a:fld>
            <a:endParaRPr lang="zh-CN" altLang="en-US"/>
          </a:p>
        </p:txBody>
      </p:sp>
      <p:sp>
        <p:nvSpPr>
          <p:cNvPr id="5" name="页脚占位符 4"/>
          <p:cNvSpPr>
            <a:spLocks noGrp="1"/>
          </p:cNvSpPr>
          <p:nvPr>
            <p:ph type="ftr" sz="quarter" idx="3"/>
          </p:nvPr>
        </p:nvSpPr>
        <p:spPr>
          <a:xfrm>
            <a:off x="695325" y="6235700"/>
            <a:ext cx="4114800"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35700"/>
            <a:ext cx="2886075"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18293767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Lst>
  <p:transition spd="slow">
    <p:cover/>
  </p:transition>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9" name="副标题 38"/>
          <p:cNvSpPr>
            <a:spLocks noGrp="1"/>
          </p:cNvSpPr>
          <p:nvPr>
            <p:ph type="subTitle" idx="1"/>
          </p:nvPr>
        </p:nvSpPr>
        <p:spPr>
          <a:xfrm>
            <a:off x="4538483" y="2882818"/>
            <a:ext cx="2237703" cy="546182"/>
          </a:xfrm>
        </p:spPr>
        <p:txBody>
          <a:bodyPr/>
          <a:lstStyle/>
          <a:p>
            <a:r>
              <a:rPr lang="en-US" altLang="zh-CN" dirty="0">
                <a:solidFill>
                  <a:schemeClr val="bg2">
                    <a:lumMod val="25000"/>
                  </a:schemeClr>
                </a:solidFill>
                <a:latin typeface="Bradley Hand ITC" panose="03070402050302030203" pitchFamily="66" charset="0"/>
              </a:rPr>
              <a:t>@FutureOfLight</a:t>
            </a:r>
          </a:p>
        </p:txBody>
      </p:sp>
      <p:sp>
        <p:nvSpPr>
          <p:cNvPr id="2" name="标题 1"/>
          <p:cNvSpPr>
            <a:spLocks noGrp="1"/>
          </p:cNvSpPr>
          <p:nvPr>
            <p:ph type="ctrTitle"/>
          </p:nvPr>
        </p:nvSpPr>
        <p:spPr>
          <a:xfrm>
            <a:off x="775005" y="972857"/>
            <a:ext cx="6578696" cy="1771886"/>
          </a:xfrm>
        </p:spPr>
        <p:txBody>
          <a:bodyPr/>
          <a:lstStyle/>
          <a:p>
            <a:pPr>
              <a:lnSpc>
                <a:spcPct val="120000"/>
              </a:lnSpc>
            </a:pPr>
            <a:r>
              <a:rPr lang="zh-CN" altLang="en-US" sz="4400" dirty="0"/>
              <a:t>易校园</a:t>
            </a:r>
            <a:r>
              <a:rPr lang="en-US" altLang="zh-CN" sz="4400" dirty="0"/>
              <a:t>——</a:t>
            </a:r>
            <a:br>
              <a:rPr lang="en-US" altLang="zh-CN" dirty="0"/>
            </a:br>
            <a:r>
              <a:rPr lang="zh-CN" altLang="en-US" sz="3600" dirty="0"/>
              <a:t>项目系统设计与数据库设计</a:t>
            </a:r>
            <a:endParaRPr lang="zh-CN" altLang="en-US" dirty="0"/>
          </a:p>
        </p:txBody>
      </p:sp>
      <p:sp>
        <p:nvSpPr>
          <p:cNvPr id="9" name="文本占位符 8">
            <a:extLst>
              <a:ext uri="{FF2B5EF4-FFF2-40B4-BE49-F238E27FC236}">
                <a16:creationId xmlns:a16="http://schemas.microsoft.com/office/drawing/2014/main" id="{DB863956-5A70-4E31-98F0-F2CD9D54E304}"/>
              </a:ext>
            </a:extLst>
          </p:cNvPr>
          <p:cNvSpPr>
            <a:spLocks noGrp="1"/>
          </p:cNvSpPr>
          <p:nvPr>
            <p:ph type="body" sz="quarter" idx="10"/>
          </p:nvPr>
        </p:nvSpPr>
        <p:spPr>
          <a:xfrm>
            <a:off x="630999" y="4677878"/>
            <a:ext cx="5465001" cy="759755"/>
          </a:xfrm>
        </p:spPr>
        <p:txBody>
          <a:bodyPr>
            <a:normAutofit/>
          </a:bodyPr>
          <a:lstStyle/>
          <a:p>
            <a:r>
              <a:rPr lang="zh-CN" altLang="en-US" dirty="0"/>
              <a:t>组员姓名：胡成宇 张启荣 林国钦 温俊欣 黄槟鸿 </a:t>
            </a:r>
            <a:endParaRPr lang="en-US" altLang="zh-CN" dirty="0"/>
          </a:p>
          <a:p>
            <a:r>
              <a:rPr lang="en-US" altLang="zh-CN" dirty="0"/>
              <a:t>	 </a:t>
            </a:r>
            <a:r>
              <a:rPr lang="zh-CN" altLang="en-US" dirty="0"/>
              <a:t>邱炜旭 王星雨 叶艳玲 吴姗姗 邹旖 </a:t>
            </a:r>
            <a:endParaRPr lang="en-US" altLang="zh-CN" dirty="0"/>
          </a:p>
        </p:txBody>
      </p:sp>
      <p:sp>
        <p:nvSpPr>
          <p:cNvPr id="3" name="矩形 2">
            <a:extLst>
              <a:ext uri="{FF2B5EF4-FFF2-40B4-BE49-F238E27FC236}">
                <a16:creationId xmlns:a16="http://schemas.microsoft.com/office/drawing/2014/main" id="{BA2FD59B-7BB8-44BF-B148-D581E7B985CF}"/>
              </a:ext>
            </a:extLst>
          </p:cNvPr>
          <p:cNvSpPr/>
          <p:nvPr/>
        </p:nvSpPr>
        <p:spPr>
          <a:xfrm>
            <a:off x="7016817" y="1915427"/>
            <a:ext cx="2127183" cy="308009"/>
          </a:xfrm>
          <a:prstGeom prst="rect">
            <a:avLst/>
          </a:prstGeom>
          <a:solidFill>
            <a:srgbClr val="EC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1741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52C0E7A8-B9C9-44C8-8BA0-E0F33B6AC2A9}"/>
              </a:ext>
            </a:extLst>
          </p:cNvPr>
          <p:cNvSpPr txBox="1">
            <a:spLocks/>
          </p:cNvSpPr>
          <p:nvPr/>
        </p:nvSpPr>
        <p:spPr>
          <a:xfrm>
            <a:off x="669924" y="272141"/>
            <a:ext cx="4865637"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系统设计说明书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lang="zh-CN" altLang="en-US" dirty="0">
                <a:solidFill>
                  <a:srgbClr val="000000"/>
                </a:solidFill>
              </a:rPr>
              <a:t>界面设计</a:t>
            </a:r>
            <a:endParaRPr kumimoji="0" lang="zh-CN" altLang="en-US" sz="2800" b="1" i="0" u="none" strike="noStrike" kern="1200" cap="none" spc="0" normalizeH="0" baseline="0" noProof="0" dirty="0">
              <a:ln>
                <a:noFill/>
              </a:ln>
              <a:solidFill>
                <a:srgbClr val="000000"/>
              </a:solidFill>
              <a:effectLst/>
              <a:uLnTx/>
              <a:uFillTx/>
              <a:latin typeface="Arial"/>
              <a:ea typeface="微软雅黑"/>
              <a:cs typeface="+mj-cs"/>
            </a:endParaRPr>
          </a:p>
        </p:txBody>
      </p:sp>
      <p:cxnSp>
        <p:nvCxnSpPr>
          <p:cNvPr id="6" name="直接连接符 5">
            <a:extLst>
              <a:ext uri="{FF2B5EF4-FFF2-40B4-BE49-F238E27FC236}">
                <a16:creationId xmlns:a16="http://schemas.microsoft.com/office/drawing/2014/main" id="{932CF168-4B46-49F4-B828-554433BEF65C}"/>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B6491693-01A8-4394-8178-58954515A031}"/>
              </a:ext>
            </a:extLst>
          </p:cNvPr>
          <p:cNvSpPr txBox="1"/>
          <p:nvPr/>
        </p:nvSpPr>
        <p:spPr>
          <a:xfrm>
            <a:off x="1006867" y="1297209"/>
            <a:ext cx="6375768" cy="369332"/>
          </a:xfrm>
          <a:prstGeom prst="rect">
            <a:avLst/>
          </a:prstGeom>
          <a:noFill/>
        </p:spPr>
        <p:txBody>
          <a:bodyPr wrap="square" rtlCol="0">
            <a:spAutoFit/>
          </a:bodyPr>
          <a:lstStyle/>
          <a:p>
            <a:r>
              <a:rPr lang="zh-CN" altLang="en-US" dirty="0"/>
              <a:t>用户端界面设计设计上次报告已经展示，这里简略展示几张</a:t>
            </a:r>
          </a:p>
        </p:txBody>
      </p:sp>
      <p:pic>
        <p:nvPicPr>
          <p:cNvPr id="7" name="图片 6">
            <a:extLst>
              <a:ext uri="{FF2B5EF4-FFF2-40B4-BE49-F238E27FC236}">
                <a16:creationId xmlns:a16="http://schemas.microsoft.com/office/drawing/2014/main" id="{1CB22906-3946-4AB7-8024-1504356133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07820" y="1745160"/>
            <a:ext cx="7266545" cy="4740040"/>
          </a:xfrm>
          <a:prstGeom prst="rect">
            <a:avLst/>
          </a:prstGeom>
        </p:spPr>
      </p:pic>
    </p:spTree>
    <p:extLst>
      <p:ext uri="{BB962C8B-B14F-4D97-AF65-F5344CB8AC3E}">
        <p14:creationId xmlns:p14="http://schemas.microsoft.com/office/powerpoint/2010/main" val="1815501564"/>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52C0E7A8-B9C9-44C8-8BA0-E0F33B6AC2A9}"/>
              </a:ext>
            </a:extLst>
          </p:cNvPr>
          <p:cNvSpPr txBox="1">
            <a:spLocks/>
          </p:cNvSpPr>
          <p:nvPr/>
        </p:nvSpPr>
        <p:spPr>
          <a:xfrm>
            <a:off x="669924" y="272141"/>
            <a:ext cx="4865637"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系统设计说明书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界面设计</a:t>
            </a:r>
          </a:p>
        </p:txBody>
      </p:sp>
      <p:cxnSp>
        <p:nvCxnSpPr>
          <p:cNvPr id="6" name="直接连接符 5">
            <a:extLst>
              <a:ext uri="{FF2B5EF4-FFF2-40B4-BE49-F238E27FC236}">
                <a16:creationId xmlns:a16="http://schemas.microsoft.com/office/drawing/2014/main" id="{932CF168-4B46-49F4-B828-554433BEF65C}"/>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8" name="Picture 1286">
            <a:extLst>
              <a:ext uri="{FF2B5EF4-FFF2-40B4-BE49-F238E27FC236}">
                <a16:creationId xmlns:a16="http://schemas.microsoft.com/office/drawing/2014/main" id="{349C365C-D537-46D5-875C-C925585706AB}"/>
              </a:ext>
            </a:extLst>
          </p:cNvPr>
          <p:cNvPicPr/>
          <p:nvPr/>
        </p:nvPicPr>
        <p:blipFill>
          <a:blip r:embed="rId2"/>
          <a:stretch>
            <a:fillRect/>
          </a:stretch>
        </p:blipFill>
        <p:spPr>
          <a:xfrm>
            <a:off x="2250040" y="1666543"/>
            <a:ext cx="7500133" cy="4610968"/>
          </a:xfrm>
          <a:prstGeom prst="rect">
            <a:avLst/>
          </a:prstGeom>
        </p:spPr>
      </p:pic>
    </p:spTree>
    <p:extLst>
      <p:ext uri="{BB962C8B-B14F-4D97-AF65-F5344CB8AC3E}">
        <p14:creationId xmlns:p14="http://schemas.microsoft.com/office/powerpoint/2010/main" val="21328406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52C0E7A8-B9C9-44C8-8BA0-E0F33B6AC2A9}"/>
              </a:ext>
            </a:extLst>
          </p:cNvPr>
          <p:cNvSpPr txBox="1">
            <a:spLocks/>
          </p:cNvSpPr>
          <p:nvPr/>
        </p:nvSpPr>
        <p:spPr>
          <a:xfrm>
            <a:off x="669924" y="272141"/>
            <a:ext cx="4865637"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系统设计说明书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界面设计</a:t>
            </a:r>
          </a:p>
        </p:txBody>
      </p:sp>
      <p:cxnSp>
        <p:nvCxnSpPr>
          <p:cNvPr id="6" name="直接连接符 5">
            <a:extLst>
              <a:ext uri="{FF2B5EF4-FFF2-40B4-BE49-F238E27FC236}">
                <a16:creationId xmlns:a16="http://schemas.microsoft.com/office/drawing/2014/main" id="{932CF168-4B46-49F4-B828-554433BEF65C}"/>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8" name="Picture 1385">
            <a:extLst>
              <a:ext uri="{FF2B5EF4-FFF2-40B4-BE49-F238E27FC236}">
                <a16:creationId xmlns:a16="http://schemas.microsoft.com/office/drawing/2014/main" id="{96F8ACF0-10B6-46EA-9CB2-A4296382A705}"/>
              </a:ext>
            </a:extLst>
          </p:cNvPr>
          <p:cNvPicPr/>
          <p:nvPr/>
        </p:nvPicPr>
        <p:blipFill>
          <a:blip r:embed="rId2"/>
          <a:stretch>
            <a:fillRect/>
          </a:stretch>
        </p:blipFill>
        <p:spPr>
          <a:xfrm>
            <a:off x="2262640" y="1602769"/>
            <a:ext cx="7234331" cy="4592517"/>
          </a:xfrm>
          <a:prstGeom prst="rect">
            <a:avLst/>
          </a:prstGeom>
        </p:spPr>
      </p:pic>
    </p:spTree>
    <p:extLst>
      <p:ext uri="{BB962C8B-B14F-4D97-AF65-F5344CB8AC3E}">
        <p14:creationId xmlns:p14="http://schemas.microsoft.com/office/powerpoint/2010/main" val="266154952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52C0E7A8-B9C9-44C8-8BA0-E0F33B6AC2A9}"/>
              </a:ext>
            </a:extLst>
          </p:cNvPr>
          <p:cNvSpPr txBox="1">
            <a:spLocks/>
          </p:cNvSpPr>
          <p:nvPr/>
        </p:nvSpPr>
        <p:spPr>
          <a:xfrm>
            <a:off x="669924" y="272141"/>
            <a:ext cx="4865637"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系统设计说明书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界面设计</a:t>
            </a:r>
          </a:p>
        </p:txBody>
      </p:sp>
      <p:cxnSp>
        <p:nvCxnSpPr>
          <p:cNvPr id="6" name="直接连接符 5">
            <a:extLst>
              <a:ext uri="{FF2B5EF4-FFF2-40B4-BE49-F238E27FC236}">
                <a16:creationId xmlns:a16="http://schemas.microsoft.com/office/drawing/2014/main" id="{932CF168-4B46-49F4-B828-554433BEF65C}"/>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9" name="Picture 1476">
            <a:extLst>
              <a:ext uri="{FF2B5EF4-FFF2-40B4-BE49-F238E27FC236}">
                <a16:creationId xmlns:a16="http://schemas.microsoft.com/office/drawing/2014/main" id="{29273ADA-5322-49A8-927D-85BB66497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190" y="1368590"/>
            <a:ext cx="7679934" cy="5036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505406"/>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52C0E7A8-B9C9-44C8-8BA0-E0F33B6AC2A9}"/>
              </a:ext>
            </a:extLst>
          </p:cNvPr>
          <p:cNvSpPr txBox="1">
            <a:spLocks/>
          </p:cNvSpPr>
          <p:nvPr/>
        </p:nvSpPr>
        <p:spPr>
          <a:xfrm>
            <a:off x="669924" y="272141"/>
            <a:ext cx="4865637"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系统设计说明书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lang="zh-CN" altLang="en-US" dirty="0">
                <a:solidFill>
                  <a:srgbClr val="000000"/>
                </a:solidFill>
                <a:latin typeface="Arial"/>
                <a:ea typeface="微软雅黑"/>
              </a:rPr>
              <a:t>验收标准</a:t>
            </a:r>
            <a:endParaRPr kumimoji="0" lang="zh-CN" altLang="en-US" sz="2800" b="1" i="0" u="none" strike="noStrike" kern="1200" cap="none" spc="0" normalizeH="0" baseline="0" noProof="0" dirty="0">
              <a:ln>
                <a:noFill/>
              </a:ln>
              <a:solidFill>
                <a:srgbClr val="000000"/>
              </a:solidFill>
              <a:effectLst/>
              <a:uLnTx/>
              <a:uFillTx/>
              <a:latin typeface="Arial"/>
              <a:ea typeface="微软雅黑"/>
              <a:cs typeface="+mj-cs"/>
            </a:endParaRPr>
          </a:p>
        </p:txBody>
      </p:sp>
      <p:cxnSp>
        <p:nvCxnSpPr>
          <p:cNvPr id="6" name="直接连接符 5">
            <a:extLst>
              <a:ext uri="{FF2B5EF4-FFF2-40B4-BE49-F238E27FC236}">
                <a16:creationId xmlns:a16="http://schemas.microsoft.com/office/drawing/2014/main" id="{932CF168-4B46-49F4-B828-554433BEF65C}"/>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 name="表格 1">
            <a:extLst>
              <a:ext uri="{FF2B5EF4-FFF2-40B4-BE49-F238E27FC236}">
                <a16:creationId xmlns:a16="http://schemas.microsoft.com/office/drawing/2014/main" id="{A7F9FB46-0CD3-4994-98F9-325B0E5D33ED}"/>
              </a:ext>
            </a:extLst>
          </p:cNvPr>
          <p:cNvGraphicFramePr>
            <a:graphicFrameLocks noGrp="1"/>
          </p:cNvGraphicFramePr>
          <p:nvPr>
            <p:extLst>
              <p:ext uri="{D42A27DB-BD31-4B8C-83A1-F6EECF244321}">
                <p14:modId xmlns:p14="http://schemas.microsoft.com/office/powerpoint/2010/main" val="3038269633"/>
              </p:ext>
            </p:extLst>
          </p:nvPr>
        </p:nvGraphicFramePr>
        <p:xfrm>
          <a:off x="669924" y="1220204"/>
          <a:ext cx="10851516" cy="4797629"/>
        </p:xfrm>
        <a:graphic>
          <a:graphicData uri="http://schemas.openxmlformats.org/drawingml/2006/table">
            <a:tbl>
              <a:tblPr firstRow="1" firstCol="1" bandRow="1">
                <a:tableStyleId>{00A15C55-8517-42AA-B614-E9B94910E393}</a:tableStyleId>
              </a:tblPr>
              <a:tblGrid>
                <a:gridCol w="1603482">
                  <a:extLst>
                    <a:ext uri="{9D8B030D-6E8A-4147-A177-3AD203B41FA5}">
                      <a16:colId xmlns:a16="http://schemas.microsoft.com/office/drawing/2014/main" val="1696808494"/>
                    </a:ext>
                  </a:extLst>
                </a:gridCol>
                <a:gridCol w="1205863">
                  <a:extLst>
                    <a:ext uri="{9D8B030D-6E8A-4147-A177-3AD203B41FA5}">
                      <a16:colId xmlns:a16="http://schemas.microsoft.com/office/drawing/2014/main" val="1858488778"/>
                    </a:ext>
                  </a:extLst>
                </a:gridCol>
                <a:gridCol w="1404673">
                  <a:extLst>
                    <a:ext uri="{9D8B030D-6E8A-4147-A177-3AD203B41FA5}">
                      <a16:colId xmlns:a16="http://schemas.microsoft.com/office/drawing/2014/main" val="3985935240"/>
                    </a:ext>
                  </a:extLst>
                </a:gridCol>
                <a:gridCol w="2764102">
                  <a:extLst>
                    <a:ext uri="{9D8B030D-6E8A-4147-A177-3AD203B41FA5}">
                      <a16:colId xmlns:a16="http://schemas.microsoft.com/office/drawing/2014/main" val="267490355"/>
                    </a:ext>
                  </a:extLst>
                </a:gridCol>
                <a:gridCol w="2463592">
                  <a:extLst>
                    <a:ext uri="{9D8B030D-6E8A-4147-A177-3AD203B41FA5}">
                      <a16:colId xmlns:a16="http://schemas.microsoft.com/office/drawing/2014/main" val="2969838468"/>
                    </a:ext>
                  </a:extLst>
                </a:gridCol>
                <a:gridCol w="1409804">
                  <a:extLst>
                    <a:ext uri="{9D8B030D-6E8A-4147-A177-3AD203B41FA5}">
                      <a16:colId xmlns:a16="http://schemas.microsoft.com/office/drawing/2014/main" val="2155179848"/>
                    </a:ext>
                  </a:extLst>
                </a:gridCol>
              </a:tblGrid>
              <a:tr h="522259">
                <a:tc>
                  <a:txBody>
                    <a:bodyPr/>
                    <a:lstStyle/>
                    <a:p>
                      <a:pPr indent="304800" algn="ctr">
                        <a:spcAft>
                          <a:spcPts val="0"/>
                        </a:spcAft>
                      </a:pPr>
                      <a:r>
                        <a:rPr lang="zh-CN" sz="1600" kern="100" dirty="0">
                          <a:effectLst/>
                        </a:rPr>
                        <a:t>模块</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l">
                        <a:spcAft>
                          <a:spcPts val="0"/>
                        </a:spcAft>
                      </a:pPr>
                      <a:r>
                        <a:rPr lang="zh-CN" sz="1600" kern="100" dirty="0">
                          <a:effectLst/>
                        </a:rPr>
                        <a:t>功能</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dirty="0">
                          <a:effectLst/>
                        </a:rPr>
                        <a:t>序号</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a:effectLst/>
                        </a:rPr>
                        <a:t>操作</a:t>
                      </a:r>
                      <a:endParaRPr lang="zh-CN" sz="16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dirty="0">
                          <a:effectLst/>
                        </a:rPr>
                        <a:t>预期结果</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l">
                        <a:spcAft>
                          <a:spcPts val="0"/>
                        </a:spcAft>
                      </a:pPr>
                      <a:r>
                        <a:rPr lang="zh-CN" sz="1600" kern="100" dirty="0">
                          <a:effectLst/>
                        </a:rPr>
                        <a:t>验收情况</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extLst>
                  <a:ext uri="{0D108BD9-81ED-4DB2-BD59-A6C34878D82A}">
                    <a16:rowId xmlns:a16="http://schemas.microsoft.com/office/drawing/2014/main" val="3462940663"/>
                  </a:ext>
                </a:extLst>
              </a:tr>
              <a:tr h="533269">
                <a:tc>
                  <a:txBody>
                    <a:bodyPr/>
                    <a:lstStyle/>
                    <a:p>
                      <a:pPr indent="304800" algn="ctr">
                        <a:spcAft>
                          <a:spcPts val="0"/>
                        </a:spcAft>
                      </a:pPr>
                      <a:r>
                        <a:rPr lang="zh-CN" sz="1600" kern="100" dirty="0">
                          <a:effectLst/>
                        </a:rPr>
                        <a:t>首页</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l">
                        <a:spcAft>
                          <a:spcPts val="0"/>
                        </a:spcAft>
                      </a:pPr>
                      <a:r>
                        <a:rPr lang="zh-CN" sz="1600" kern="100" dirty="0">
                          <a:effectLst/>
                        </a:rPr>
                        <a:t>轮播图</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en-US" sz="1600" kern="100">
                          <a:effectLst/>
                        </a:rPr>
                        <a:t>1</a:t>
                      </a:r>
                      <a:endParaRPr lang="zh-CN" sz="16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a:effectLst/>
                        </a:rPr>
                        <a:t>查看轮播图</a:t>
                      </a:r>
                      <a:endParaRPr lang="zh-CN" sz="16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a:effectLst/>
                        </a:rPr>
                        <a:t>轮播图播放正常</a:t>
                      </a:r>
                      <a:endParaRPr lang="zh-CN" sz="16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algn="l"/>
                      <a:endParaRPr lang="zh-CN" sz="1600">
                        <a:effectLst/>
                        <a:latin typeface="Calibri" panose="020F0502020204030204" pitchFamily="34" charset="0"/>
                        <a:cs typeface="Times New Roman" panose="02020603050405020304" pitchFamily="18" charset="0"/>
                      </a:endParaRPr>
                    </a:p>
                  </a:txBody>
                  <a:tcPr marL="107458" marR="107458" marT="49596" marB="49596" anchor="ctr"/>
                </a:tc>
                <a:extLst>
                  <a:ext uri="{0D108BD9-81ED-4DB2-BD59-A6C34878D82A}">
                    <a16:rowId xmlns:a16="http://schemas.microsoft.com/office/drawing/2014/main" val="2931927062"/>
                  </a:ext>
                </a:extLst>
              </a:tr>
              <a:tr h="420118">
                <a:tc rowSpan="7">
                  <a:txBody>
                    <a:bodyPr/>
                    <a:lstStyle/>
                    <a:p>
                      <a:pPr indent="304800" algn="ctr">
                        <a:spcAft>
                          <a:spcPts val="0"/>
                        </a:spcAft>
                      </a:pPr>
                      <a:r>
                        <a:rPr lang="zh-CN" sz="1600" kern="100" dirty="0">
                          <a:effectLst/>
                        </a:rPr>
                        <a:t>登录与注册</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rowSpan="3">
                  <a:txBody>
                    <a:bodyPr/>
                    <a:lstStyle/>
                    <a:p>
                      <a:pPr indent="304800" algn="l">
                        <a:spcAft>
                          <a:spcPts val="0"/>
                        </a:spcAft>
                      </a:pPr>
                      <a:r>
                        <a:rPr lang="zh-CN" sz="1600" kern="100" dirty="0">
                          <a:effectLst/>
                        </a:rPr>
                        <a:t>登录</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en-US" sz="1600" kern="100" dirty="0">
                          <a:effectLst/>
                        </a:rPr>
                        <a:t>2</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dirty="0">
                          <a:effectLst/>
                        </a:rPr>
                        <a:t>浏览登录页面</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a:effectLst/>
                        </a:rPr>
                        <a:t>页面完整且有提示</a:t>
                      </a:r>
                      <a:endParaRPr lang="zh-CN" sz="16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algn="l"/>
                      <a:endParaRPr lang="zh-CN" sz="1600">
                        <a:effectLst/>
                        <a:latin typeface="Calibri" panose="020F0502020204030204" pitchFamily="34" charset="0"/>
                        <a:cs typeface="Times New Roman" panose="02020603050405020304" pitchFamily="18" charset="0"/>
                      </a:endParaRPr>
                    </a:p>
                  </a:txBody>
                  <a:tcPr marL="107458" marR="107458" marT="49596" marB="49596" anchor="ctr"/>
                </a:tc>
                <a:extLst>
                  <a:ext uri="{0D108BD9-81ED-4DB2-BD59-A6C34878D82A}">
                    <a16:rowId xmlns:a16="http://schemas.microsoft.com/office/drawing/2014/main" val="1104373406"/>
                  </a:ext>
                </a:extLst>
              </a:tr>
              <a:tr h="420118">
                <a:tc vMerge="1">
                  <a:txBody>
                    <a:bodyPr/>
                    <a:lstStyle/>
                    <a:p>
                      <a:endParaRPr lang="zh-CN" altLang="en-US"/>
                    </a:p>
                  </a:txBody>
                  <a:tcPr/>
                </a:tc>
                <a:tc vMerge="1">
                  <a:txBody>
                    <a:bodyPr/>
                    <a:lstStyle/>
                    <a:p>
                      <a:endParaRPr lang="zh-CN" altLang="en-US"/>
                    </a:p>
                  </a:txBody>
                  <a:tcPr/>
                </a:tc>
                <a:tc>
                  <a:txBody>
                    <a:bodyPr/>
                    <a:lstStyle/>
                    <a:p>
                      <a:pPr indent="304800" algn="ctr">
                        <a:spcAft>
                          <a:spcPts val="0"/>
                        </a:spcAft>
                      </a:pPr>
                      <a:r>
                        <a:rPr lang="en-US" sz="1600" kern="100" dirty="0">
                          <a:effectLst/>
                        </a:rPr>
                        <a:t>3</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a:effectLst/>
                        </a:rPr>
                        <a:t>输入正确的账号和密码</a:t>
                      </a:r>
                      <a:endParaRPr lang="zh-CN" sz="16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a:effectLst/>
                        </a:rPr>
                        <a:t>登录成功，跳转首页</a:t>
                      </a:r>
                      <a:endParaRPr lang="zh-CN" sz="16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algn="l"/>
                      <a:endParaRPr lang="zh-CN" sz="1600">
                        <a:effectLst/>
                        <a:latin typeface="Calibri" panose="020F0502020204030204" pitchFamily="34" charset="0"/>
                        <a:cs typeface="Times New Roman" panose="02020603050405020304" pitchFamily="18" charset="0"/>
                      </a:endParaRPr>
                    </a:p>
                  </a:txBody>
                  <a:tcPr marL="107458" marR="107458" marT="49596" marB="49596" anchor="ctr"/>
                </a:tc>
                <a:extLst>
                  <a:ext uri="{0D108BD9-81ED-4DB2-BD59-A6C34878D82A}">
                    <a16:rowId xmlns:a16="http://schemas.microsoft.com/office/drawing/2014/main" val="1897066638"/>
                  </a:ext>
                </a:extLst>
              </a:tr>
              <a:tr h="576565">
                <a:tc vMerge="1">
                  <a:txBody>
                    <a:bodyPr/>
                    <a:lstStyle/>
                    <a:p>
                      <a:endParaRPr lang="zh-CN" altLang="en-US"/>
                    </a:p>
                  </a:txBody>
                  <a:tcPr/>
                </a:tc>
                <a:tc vMerge="1">
                  <a:txBody>
                    <a:bodyPr/>
                    <a:lstStyle/>
                    <a:p>
                      <a:endParaRPr lang="zh-CN" altLang="en-US"/>
                    </a:p>
                  </a:txBody>
                  <a:tcPr/>
                </a:tc>
                <a:tc>
                  <a:txBody>
                    <a:bodyPr/>
                    <a:lstStyle/>
                    <a:p>
                      <a:pPr indent="304800" algn="ctr">
                        <a:spcAft>
                          <a:spcPts val="0"/>
                        </a:spcAft>
                      </a:pPr>
                      <a:r>
                        <a:rPr lang="en-US" sz="1600" kern="100" dirty="0">
                          <a:effectLst/>
                        </a:rPr>
                        <a:t>4</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dirty="0">
                          <a:effectLst/>
                        </a:rPr>
                        <a:t>输入错误的账号或密码</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a:effectLst/>
                        </a:rPr>
                        <a:t>登录不成功，显示</a:t>
                      </a:r>
                      <a:r>
                        <a:rPr lang="en-US" sz="1600" kern="100">
                          <a:effectLst/>
                        </a:rPr>
                        <a:t>“</a:t>
                      </a:r>
                      <a:r>
                        <a:rPr lang="zh-CN" sz="1600" kern="100">
                          <a:effectLst/>
                        </a:rPr>
                        <a:t>账号或密码错误</a:t>
                      </a:r>
                      <a:r>
                        <a:rPr lang="en-US" sz="1600" kern="100">
                          <a:effectLst/>
                        </a:rPr>
                        <a:t>”</a:t>
                      </a:r>
                      <a:r>
                        <a:rPr lang="zh-CN" sz="1600" kern="100">
                          <a:effectLst/>
                        </a:rPr>
                        <a:t>提示</a:t>
                      </a:r>
                      <a:endParaRPr lang="zh-CN" sz="16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algn="l"/>
                      <a:endParaRPr lang="zh-CN" sz="1600">
                        <a:effectLst/>
                        <a:latin typeface="Calibri" panose="020F0502020204030204" pitchFamily="34" charset="0"/>
                        <a:cs typeface="Times New Roman" panose="02020603050405020304" pitchFamily="18" charset="0"/>
                      </a:endParaRPr>
                    </a:p>
                  </a:txBody>
                  <a:tcPr marL="107458" marR="107458" marT="49596" marB="49596" anchor="ctr"/>
                </a:tc>
                <a:extLst>
                  <a:ext uri="{0D108BD9-81ED-4DB2-BD59-A6C34878D82A}">
                    <a16:rowId xmlns:a16="http://schemas.microsoft.com/office/drawing/2014/main" val="882921736"/>
                  </a:ext>
                </a:extLst>
              </a:tr>
              <a:tr h="420118">
                <a:tc vMerge="1">
                  <a:txBody>
                    <a:bodyPr/>
                    <a:lstStyle/>
                    <a:p>
                      <a:endParaRPr lang="zh-CN" altLang="en-US"/>
                    </a:p>
                  </a:txBody>
                  <a:tcPr/>
                </a:tc>
                <a:tc rowSpan="4">
                  <a:txBody>
                    <a:bodyPr/>
                    <a:lstStyle/>
                    <a:p>
                      <a:pPr indent="304800" algn="l">
                        <a:spcAft>
                          <a:spcPts val="0"/>
                        </a:spcAft>
                      </a:pPr>
                      <a:r>
                        <a:rPr lang="zh-CN" sz="1600" kern="100" dirty="0">
                          <a:effectLst/>
                        </a:rPr>
                        <a:t>注册</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en-US" sz="1600" kern="100">
                          <a:effectLst/>
                        </a:rPr>
                        <a:t>5</a:t>
                      </a:r>
                      <a:endParaRPr lang="zh-CN" sz="16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dirty="0">
                          <a:effectLst/>
                        </a:rPr>
                        <a:t>浏览注册页面</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a:effectLst/>
                        </a:rPr>
                        <a:t>页面完整且有提示</a:t>
                      </a:r>
                      <a:endParaRPr lang="zh-CN" sz="16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algn="l"/>
                      <a:endParaRPr lang="zh-CN" sz="1600">
                        <a:effectLst/>
                        <a:latin typeface="Calibri" panose="020F0502020204030204" pitchFamily="34" charset="0"/>
                        <a:cs typeface="Times New Roman" panose="02020603050405020304" pitchFamily="18" charset="0"/>
                      </a:endParaRPr>
                    </a:p>
                  </a:txBody>
                  <a:tcPr marL="107458" marR="107458" marT="49596" marB="49596" anchor="ctr"/>
                </a:tc>
                <a:extLst>
                  <a:ext uri="{0D108BD9-81ED-4DB2-BD59-A6C34878D82A}">
                    <a16:rowId xmlns:a16="http://schemas.microsoft.com/office/drawing/2014/main" val="112866550"/>
                  </a:ext>
                </a:extLst>
              </a:tr>
              <a:tr h="721131">
                <a:tc vMerge="1">
                  <a:txBody>
                    <a:bodyPr/>
                    <a:lstStyle/>
                    <a:p>
                      <a:endParaRPr lang="zh-CN" altLang="en-US"/>
                    </a:p>
                  </a:txBody>
                  <a:tcPr/>
                </a:tc>
                <a:tc vMerge="1">
                  <a:txBody>
                    <a:bodyPr/>
                    <a:lstStyle/>
                    <a:p>
                      <a:endParaRPr lang="zh-CN" altLang="en-US"/>
                    </a:p>
                  </a:txBody>
                  <a:tcPr/>
                </a:tc>
                <a:tc>
                  <a:txBody>
                    <a:bodyPr/>
                    <a:lstStyle/>
                    <a:p>
                      <a:pPr indent="304800" algn="ctr">
                        <a:spcAft>
                          <a:spcPts val="0"/>
                        </a:spcAft>
                      </a:pPr>
                      <a:r>
                        <a:rPr lang="en-US" sz="1600" kern="100" dirty="0">
                          <a:effectLst/>
                        </a:rPr>
                        <a:t>6</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dirty="0">
                          <a:effectLst/>
                        </a:rPr>
                        <a:t>输入尚未注册的身份证号、姓名、密码等个人信息</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dirty="0">
                          <a:effectLst/>
                        </a:rPr>
                        <a:t>注册成功，跳转登录页面</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algn="l"/>
                      <a:endParaRPr lang="zh-CN" sz="1600">
                        <a:effectLst/>
                        <a:latin typeface="Calibri" panose="020F0502020204030204" pitchFamily="34" charset="0"/>
                        <a:cs typeface="Times New Roman" panose="02020603050405020304" pitchFamily="18" charset="0"/>
                      </a:endParaRPr>
                    </a:p>
                  </a:txBody>
                  <a:tcPr marL="107458" marR="107458" marT="49596" marB="49596" anchor="ctr"/>
                </a:tc>
                <a:extLst>
                  <a:ext uri="{0D108BD9-81ED-4DB2-BD59-A6C34878D82A}">
                    <a16:rowId xmlns:a16="http://schemas.microsoft.com/office/drawing/2014/main" val="352796231"/>
                  </a:ext>
                </a:extLst>
              </a:tr>
              <a:tr h="576565">
                <a:tc vMerge="1">
                  <a:txBody>
                    <a:bodyPr/>
                    <a:lstStyle/>
                    <a:p>
                      <a:endParaRPr lang="zh-CN" altLang="en-US"/>
                    </a:p>
                  </a:txBody>
                  <a:tcPr/>
                </a:tc>
                <a:tc vMerge="1">
                  <a:txBody>
                    <a:bodyPr/>
                    <a:lstStyle/>
                    <a:p>
                      <a:endParaRPr lang="zh-CN" altLang="en-US"/>
                    </a:p>
                  </a:txBody>
                  <a:tcPr/>
                </a:tc>
                <a:tc>
                  <a:txBody>
                    <a:bodyPr/>
                    <a:lstStyle/>
                    <a:p>
                      <a:pPr indent="304800" algn="ctr">
                        <a:spcAft>
                          <a:spcPts val="0"/>
                        </a:spcAft>
                      </a:pPr>
                      <a:r>
                        <a:rPr lang="en-US" sz="1600" kern="100">
                          <a:effectLst/>
                        </a:rPr>
                        <a:t>7</a:t>
                      </a:r>
                      <a:endParaRPr lang="zh-CN" sz="16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dirty="0">
                          <a:effectLst/>
                        </a:rPr>
                        <a:t>输入已注册过的身份证号或手机号</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dirty="0">
                          <a:effectLst/>
                        </a:rPr>
                        <a:t>注册失败，显示</a:t>
                      </a:r>
                      <a:r>
                        <a:rPr lang="en-US" sz="1600" kern="100" dirty="0">
                          <a:effectLst/>
                        </a:rPr>
                        <a:t>“</a:t>
                      </a:r>
                      <a:r>
                        <a:rPr lang="zh-CN" sz="1600" kern="100" dirty="0">
                          <a:effectLst/>
                        </a:rPr>
                        <a:t>账号已注册</a:t>
                      </a:r>
                      <a:r>
                        <a:rPr lang="en-US" sz="1600" kern="100" dirty="0">
                          <a:effectLst/>
                        </a:rPr>
                        <a:t>”</a:t>
                      </a:r>
                      <a:r>
                        <a:rPr lang="zh-CN" sz="1600" kern="100" dirty="0">
                          <a:effectLst/>
                        </a:rPr>
                        <a:t>提示</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algn="l"/>
                      <a:endParaRPr lang="zh-CN" sz="1600">
                        <a:effectLst/>
                        <a:latin typeface="Calibri" panose="020F0502020204030204" pitchFamily="34" charset="0"/>
                        <a:cs typeface="Times New Roman" panose="02020603050405020304" pitchFamily="18" charset="0"/>
                      </a:endParaRPr>
                    </a:p>
                  </a:txBody>
                  <a:tcPr marL="107458" marR="107458" marT="49596" marB="49596" anchor="ctr"/>
                </a:tc>
                <a:extLst>
                  <a:ext uri="{0D108BD9-81ED-4DB2-BD59-A6C34878D82A}">
                    <a16:rowId xmlns:a16="http://schemas.microsoft.com/office/drawing/2014/main" val="3948330177"/>
                  </a:ext>
                </a:extLst>
              </a:tr>
              <a:tr h="576565">
                <a:tc vMerge="1">
                  <a:txBody>
                    <a:bodyPr/>
                    <a:lstStyle/>
                    <a:p>
                      <a:endParaRPr lang="zh-CN" altLang="en-US"/>
                    </a:p>
                  </a:txBody>
                  <a:tcPr/>
                </a:tc>
                <a:tc vMerge="1">
                  <a:txBody>
                    <a:bodyPr/>
                    <a:lstStyle/>
                    <a:p>
                      <a:endParaRPr lang="zh-CN" altLang="en-US"/>
                    </a:p>
                  </a:txBody>
                  <a:tcPr/>
                </a:tc>
                <a:tc>
                  <a:txBody>
                    <a:bodyPr/>
                    <a:lstStyle/>
                    <a:p>
                      <a:pPr indent="304800" algn="ctr">
                        <a:spcAft>
                          <a:spcPts val="0"/>
                        </a:spcAft>
                      </a:pPr>
                      <a:r>
                        <a:rPr lang="en-US" sz="1600" kern="100" dirty="0">
                          <a:effectLst/>
                        </a:rPr>
                        <a:t>8</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a:effectLst/>
                        </a:rPr>
                        <a:t>输入的个人信息格式不符合要求</a:t>
                      </a:r>
                      <a:endParaRPr lang="zh-CN" sz="16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indent="304800" algn="ctr">
                        <a:spcAft>
                          <a:spcPts val="0"/>
                        </a:spcAft>
                      </a:pPr>
                      <a:r>
                        <a:rPr lang="zh-CN" sz="1600" kern="100" dirty="0">
                          <a:effectLst/>
                        </a:rPr>
                        <a:t>注册失败，显示</a:t>
                      </a:r>
                      <a:r>
                        <a:rPr lang="en-US" sz="1600" kern="100" dirty="0">
                          <a:effectLst/>
                        </a:rPr>
                        <a:t>“</a:t>
                      </a:r>
                      <a:r>
                        <a:rPr lang="zh-CN" sz="1600" kern="100" dirty="0">
                          <a:effectLst/>
                        </a:rPr>
                        <a:t>信息格式有误</a:t>
                      </a:r>
                      <a:r>
                        <a:rPr lang="en-US" sz="1600" kern="100" dirty="0">
                          <a:effectLst/>
                        </a:rPr>
                        <a:t>”</a:t>
                      </a:r>
                      <a:r>
                        <a:rPr lang="zh-CN" sz="1600" kern="100" dirty="0">
                          <a:effectLst/>
                        </a:rPr>
                        <a:t>提示</a:t>
                      </a:r>
                      <a:endParaRPr lang="zh-CN" sz="16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107458" marR="107458" marT="49596" marB="49596" anchor="ctr"/>
                </a:tc>
                <a:tc>
                  <a:txBody>
                    <a:bodyPr/>
                    <a:lstStyle/>
                    <a:p>
                      <a:pPr algn="l"/>
                      <a:endParaRPr lang="zh-CN" sz="1600" dirty="0">
                        <a:effectLst/>
                        <a:latin typeface="Calibri" panose="020F0502020204030204" pitchFamily="34" charset="0"/>
                        <a:cs typeface="Times New Roman" panose="02020603050405020304" pitchFamily="18" charset="0"/>
                      </a:endParaRPr>
                    </a:p>
                  </a:txBody>
                  <a:tcPr marL="107458" marR="107458" marT="49596" marB="49596" anchor="ctr"/>
                </a:tc>
                <a:extLst>
                  <a:ext uri="{0D108BD9-81ED-4DB2-BD59-A6C34878D82A}">
                    <a16:rowId xmlns:a16="http://schemas.microsoft.com/office/drawing/2014/main" val="2284982768"/>
                  </a:ext>
                </a:extLst>
              </a:tr>
            </a:tbl>
          </a:graphicData>
        </a:graphic>
      </p:graphicFrame>
    </p:spTree>
    <p:extLst>
      <p:ext uri="{BB962C8B-B14F-4D97-AF65-F5344CB8AC3E}">
        <p14:creationId xmlns:p14="http://schemas.microsoft.com/office/powerpoint/2010/main" val="258543571"/>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09E6856E-B764-4F8D-BC08-A45A88115095}"/>
              </a:ext>
            </a:extLst>
          </p:cNvPr>
          <p:cNvGraphicFramePr>
            <a:graphicFrameLocks noGrp="1"/>
          </p:cNvGraphicFramePr>
          <p:nvPr>
            <p:extLst>
              <p:ext uri="{D42A27DB-BD31-4B8C-83A1-F6EECF244321}">
                <p14:modId xmlns:p14="http://schemas.microsoft.com/office/powerpoint/2010/main" val="816960252"/>
              </p:ext>
            </p:extLst>
          </p:nvPr>
        </p:nvGraphicFramePr>
        <p:xfrm>
          <a:off x="703930" y="525231"/>
          <a:ext cx="10784139" cy="5807537"/>
        </p:xfrm>
        <a:graphic>
          <a:graphicData uri="http://schemas.openxmlformats.org/drawingml/2006/table">
            <a:tbl>
              <a:tblPr firstRow="1" firstCol="1" bandRow="1">
                <a:tableStyleId>{00A15C55-8517-42AA-B614-E9B94910E393}</a:tableStyleId>
              </a:tblPr>
              <a:tblGrid>
                <a:gridCol w="1139623">
                  <a:extLst>
                    <a:ext uri="{9D8B030D-6E8A-4147-A177-3AD203B41FA5}">
                      <a16:colId xmlns:a16="http://schemas.microsoft.com/office/drawing/2014/main" val="1946524129"/>
                    </a:ext>
                  </a:extLst>
                </a:gridCol>
                <a:gridCol w="1260910">
                  <a:extLst>
                    <a:ext uri="{9D8B030D-6E8A-4147-A177-3AD203B41FA5}">
                      <a16:colId xmlns:a16="http://schemas.microsoft.com/office/drawing/2014/main" val="1698288357"/>
                    </a:ext>
                  </a:extLst>
                </a:gridCol>
                <a:gridCol w="1787320">
                  <a:extLst>
                    <a:ext uri="{9D8B030D-6E8A-4147-A177-3AD203B41FA5}">
                      <a16:colId xmlns:a16="http://schemas.microsoft.com/office/drawing/2014/main" val="3209909563"/>
                    </a:ext>
                  </a:extLst>
                </a:gridCol>
                <a:gridCol w="2746940">
                  <a:extLst>
                    <a:ext uri="{9D8B030D-6E8A-4147-A177-3AD203B41FA5}">
                      <a16:colId xmlns:a16="http://schemas.microsoft.com/office/drawing/2014/main" val="2155733256"/>
                    </a:ext>
                  </a:extLst>
                </a:gridCol>
                <a:gridCol w="2746940">
                  <a:extLst>
                    <a:ext uri="{9D8B030D-6E8A-4147-A177-3AD203B41FA5}">
                      <a16:colId xmlns:a16="http://schemas.microsoft.com/office/drawing/2014/main" val="2354522672"/>
                    </a:ext>
                  </a:extLst>
                </a:gridCol>
                <a:gridCol w="1102406">
                  <a:extLst>
                    <a:ext uri="{9D8B030D-6E8A-4147-A177-3AD203B41FA5}">
                      <a16:colId xmlns:a16="http://schemas.microsoft.com/office/drawing/2014/main" val="2770356745"/>
                    </a:ext>
                  </a:extLst>
                </a:gridCol>
              </a:tblGrid>
              <a:tr h="384889">
                <a:tc>
                  <a:txBody>
                    <a:bodyPr/>
                    <a:lstStyle/>
                    <a:p>
                      <a:pPr algn="ctr">
                        <a:spcAft>
                          <a:spcPts val="0"/>
                        </a:spcAft>
                      </a:pPr>
                      <a:r>
                        <a:rPr lang="zh-CN" sz="1100" kern="100" dirty="0">
                          <a:effectLst/>
                        </a:rPr>
                        <a:t>模块</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功能</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序号</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操作</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预期结果</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验收情况</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extLst>
                  <a:ext uri="{0D108BD9-81ED-4DB2-BD59-A6C34878D82A}">
                    <a16:rowId xmlns:a16="http://schemas.microsoft.com/office/drawing/2014/main" val="1997359482"/>
                  </a:ext>
                </a:extLst>
              </a:tr>
              <a:tr h="257010">
                <a:tc rowSpan="9">
                  <a:txBody>
                    <a:bodyPr/>
                    <a:lstStyle/>
                    <a:p>
                      <a:pPr algn="ctr">
                        <a:spcAft>
                          <a:spcPts val="0"/>
                        </a:spcAft>
                      </a:pPr>
                      <a:r>
                        <a:rPr lang="zh-CN" sz="1100" kern="100">
                          <a:effectLst/>
                        </a:rPr>
                        <a:t>顺风车</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rowSpan="4">
                  <a:txBody>
                    <a:bodyPr/>
                    <a:lstStyle/>
                    <a:p>
                      <a:pPr algn="ctr">
                        <a:spcAft>
                          <a:spcPts val="0"/>
                        </a:spcAft>
                      </a:pPr>
                      <a:r>
                        <a:rPr lang="zh-CN" sz="1100" kern="100" dirty="0">
                          <a:effectLst/>
                        </a:rPr>
                        <a:t>发布</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en-US" sz="1100" kern="100">
                          <a:effectLst/>
                        </a:rPr>
                        <a:t>9</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浏览发布页面</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页面完整且有提示</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3950827058"/>
                  </a:ext>
                </a:extLst>
              </a:tr>
              <a:tr h="449852">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dirty="0">
                          <a:effectLst/>
                        </a:rPr>
                        <a:t>10</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无车用户填写出发地、目的地、联系方式等内容后发布订单</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订单发布成功</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178231654"/>
                  </a:ext>
                </a:extLst>
              </a:tr>
              <a:tr h="412307">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11</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有车用户填写车型、联系方式等内容后发布订单</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订单发布成功</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2793347028"/>
                  </a:ext>
                </a:extLst>
              </a:tr>
              <a:tr h="25701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dirty="0">
                          <a:effectLst/>
                        </a:rPr>
                        <a:t>12</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部分必填内容未填或格式错误</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订单发布失败，并提示</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3476736011"/>
                  </a:ext>
                </a:extLst>
              </a:tr>
              <a:tr h="412307">
                <a:tc vMerge="1">
                  <a:txBody>
                    <a:bodyPr/>
                    <a:lstStyle/>
                    <a:p>
                      <a:endParaRPr lang="zh-CN" altLang="en-US"/>
                    </a:p>
                  </a:txBody>
                  <a:tcPr/>
                </a:tc>
                <a:tc>
                  <a:txBody>
                    <a:bodyPr/>
                    <a:lstStyle/>
                    <a:p>
                      <a:pPr algn="ctr">
                        <a:spcAft>
                          <a:spcPts val="0"/>
                        </a:spcAft>
                      </a:pPr>
                      <a:r>
                        <a:rPr lang="zh-CN" sz="1100" kern="100">
                          <a:effectLst/>
                        </a:rPr>
                        <a:t>查询</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en-US" sz="1100" kern="100" dirty="0">
                          <a:effectLst/>
                        </a:rPr>
                        <a:t>13</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输入关键字查询</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查询成功，显示结果；查询失败，显示提示</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2239947938"/>
                  </a:ext>
                </a:extLst>
              </a:tr>
              <a:tr h="257010">
                <a:tc vMerge="1">
                  <a:txBody>
                    <a:bodyPr/>
                    <a:lstStyle/>
                    <a:p>
                      <a:endParaRPr lang="zh-CN" altLang="en-US"/>
                    </a:p>
                  </a:txBody>
                  <a:tcPr/>
                </a:tc>
                <a:tc rowSpan="2">
                  <a:txBody>
                    <a:bodyPr/>
                    <a:lstStyle/>
                    <a:p>
                      <a:pPr algn="ctr">
                        <a:spcAft>
                          <a:spcPts val="0"/>
                        </a:spcAft>
                      </a:pPr>
                      <a:r>
                        <a:rPr lang="zh-CN" sz="1100" kern="100">
                          <a:effectLst/>
                        </a:rPr>
                        <a:t>浏览</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en-US" sz="1100" kern="100">
                          <a:effectLst/>
                        </a:rPr>
                        <a:t>14</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查看已发布的顺风车信息</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页面完整，显示正常</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763126408"/>
                  </a:ext>
                </a:extLst>
              </a:tr>
              <a:tr h="25701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15</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按分类查看顺风车信息</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页面完整，显示正常</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3762412083"/>
                  </a:ext>
                </a:extLst>
              </a:tr>
              <a:tr h="257010">
                <a:tc vMerge="1">
                  <a:txBody>
                    <a:bodyPr/>
                    <a:lstStyle/>
                    <a:p>
                      <a:endParaRPr lang="zh-CN" altLang="en-US"/>
                    </a:p>
                  </a:txBody>
                  <a:tcPr/>
                </a:tc>
                <a:tc rowSpan="2">
                  <a:txBody>
                    <a:bodyPr/>
                    <a:lstStyle/>
                    <a:p>
                      <a:pPr algn="ctr">
                        <a:spcAft>
                          <a:spcPts val="0"/>
                        </a:spcAft>
                      </a:pPr>
                      <a:r>
                        <a:rPr lang="zh-CN" sz="1100" kern="100">
                          <a:effectLst/>
                        </a:rPr>
                        <a:t>接单</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en-US" sz="1100" kern="100">
                          <a:effectLst/>
                        </a:rPr>
                        <a:t>16</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点击接单，填写相关信息</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接单成功，订单状态更改</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1886303792"/>
                  </a:ext>
                </a:extLst>
              </a:tr>
              <a:tr h="449852">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17</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由于浏览时间过长，该订单已被别人接单时点击接单</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接单失败并提示</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3993212145"/>
                  </a:ext>
                </a:extLst>
              </a:tr>
              <a:tr h="262076">
                <a:tc rowSpan="7">
                  <a:txBody>
                    <a:bodyPr/>
                    <a:lstStyle/>
                    <a:p>
                      <a:pPr algn="ctr">
                        <a:spcAft>
                          <a:spcPts val="0"/>
                        </a:spcAft>
                      </a:pPr>
                      <a:r>
                        <a:rPr lang="zh-CN" sz="1100" kern="100">
                          <a:effectLst/>
                        </a:rPr>
                        <a:t>校园兼职</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rowSpan="3">
                  <a:txBody>
                    <a:bodyPr/>
                    <a:lstStyle/>
                    <a:p>
                      <a:pPr algn="ctr">
                        <a:spcAft>
                          <a:spcPts val="0"/>
                        </a:spcAft>
                      </a:pPr>
                      <a:r>
                        <a:rPr lang="zh-CN" sz="1100" kern="100">
                          <a:effectLst/>
                        </a:rPr>
                        <a:t>发布</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en-US" sz="1100" kern="100">
                          <a:effectLst/>
                        </a:rPr>
                        <a:t>18</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浏览发布页面</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页面完整且有提示</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636439968"/>
                  </a:ext>
                </a:extLst>
              </a:tr>
              <a:tr h="449852">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19</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商家正确填写兼职时间段、内容、待遇、人数等内容后发布</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订单发布成功</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dirty="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2856464375"/>
                  </a:ext>
                </a:extLst>
              </a:tr>
              <a:tr h="412307">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20</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商家填写信息时，部分必填内容未填或格式错误</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订单发布失败，并提示</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dirty="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3202700612"/>
                  </a:ext>
                </a:extLst>
              </a:tr>
              <a:tr h="412307">
                <a:tc vMerge="1">
                  <a:txBody>
                    <a:bodyPr/>
                    <a:lstStyle/>
                    <a:p>
                      <a:endParaRPr lang="zh-CN" altLang="en-US"/>
                    </a:p>
                  </a:txBody>
                  <a:tcPr/>
                </a:tc>
                <a:tc>
                  <a:txBody>
                    <a:bodyPr/>
                    <a:lstStyle/>
                    <a:p>
                      <a:pPr algn="ctr">
                        <a:spcAft>
                          <a:spcPts val="0"/>
                        </a:spcAft>
                      </a:pPr>
                      <a:r>
                        <a:rPr lang="zh-CN" sz="1100" kern="100">
                          <a:effectLst/>
                        </a:rPr>
                        <a:t>查询</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en-US" sz="1100" kern="100">
                          <a:effectLst/>
                        </a:rPr>
                        <a:t>21</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输入关键字查询</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查询成功，显示结果；查询失败，显示提示</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dirty="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1157774974"/>
                  </a:ext>
                </a:extLst>
              </a:tr>
              <a:tr h="262076">
                <a:tc vMerge="1">
                  <a:txBody>
                    <a:bodyPr/>
                    <a:lstStyle/>
                    <a:p>
                      <a:endParaRPr lang="zh-CN" altLang="en-US"/>
                    </a:p>
                  </a:txBody>
                  <a:tcPr/>
                </a:tc>
                <a:tc>
                  <a:txBody>
                    <a:bodyPr/>
                    <a:lstStyle/>
                    <a:p>
                      <a:pPr algn="ctr">
                        <a:spcAft>
                          <a:spcPts val="0"/>
                        </a:spcAft>
                      </a:pPr>
                      <a:r>
                        <a:rPr lang="zh-CN" sz="1100" kern="100">
                          <a:effectLst/>
                        </a:rPr>
                        <a:t>浏览</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en-US" sz="1100" kern="100">
                          <a:effectLst/>
                        </a:rPr>
                        <a:t>22</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查看已发布的兼职信息</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页面完整，显示正确</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dirty="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1745315565"/>
                  </a:ext>
                </a:extLst>
              </a:tr>
              <a:tr h="352586">
                <a:tc vMerge="1">
                  <a:txBody>
                    <a:bodyPr/>
                    <a:lstStyle/>
                    <a:p>
                      <a:endParaRPr lang="zh-CN" altLang="en-US"/>
                    </a:p>
                  </a:txBody>
                  <a:tcPr/>
                </a:tc>
                <a:tc rowSpan="2">
                  <a:txBody>
                    <a:bodyPr/>
                    <a:lstStyle/>
                    <a:p>
                      <a:pPr algn="ctr">
                        <a:spcAft>
                          <a:spcPts val="0"/>
                        </a:spcAft>
                      </a:pPr>
                      <a:r>
                        <a:rPr lang="zh-CN" sz="1100" kern="100">
                          <a:effectLst/>
                        </a:rPr>
                        <a:t>申请</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en-US" sz="1100" kern="100">
                          <a:effectLst/>
                        </a:rPr>
                        <a:t>23</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点击申请</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申请成功，人数已满则更改订单状态</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dirty="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2600264240"/>
                  </a:ext>
                </a:extLst>
              </a:tr>
              <a:tr h="26207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24</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dirty="0">
                          <a:effectLst/>
                        </a:rPr>
                        <a:t>申请人数已满时，点击申请</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pPr algn="ctr">
                        <a:spcAft>
                          <a:spcPts val="0"/>
                        </a:spcAft>
                      </a:pPr>
                      <a:r>
                        <a:rPr lang="zh-CN" sz="1100" kern="100">
                          <a:effectLst/>
                        </a:rPr>
                        <a:t>接单失败并提示</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58680" marR="58680" marT="27083" marB="27083" anchor="ctr"/>
                </a:tc>
                <a:tc>
                  <a:txBody>
                    <a:bodyPr/>
                    <a:lstStyle/>
                    <a:p>
                      <a:endParaRPr lang="zh-CN" sz="1100" dirty="0">
                        <a:effectLst/>
                        <a:latin typeface="Calibri" panose="020F0502020204030204" pitchFamily="34" charset="0"/>
                        <a:cs typeface="Times New Roman" panose="02020603050405020304" pitchFamily="18" charset="0"/>
                      </a:endParaRPr>
                    </a:p>
                  </a:txBody>
                  <a:tcPr marL="58680" marR="58680" marT="27083" marB="27083" anchor="ctr"/>
                </a:tc>
                <a:extLst>
                  <a:ext uri="{0D108BD9-81ED-4DB2-BD59-A6C34878D82A}">
                    <a16:rowId xmlns:a16="http://schemas.microsoft.com/office/drawing/2014/main" val="2654142924"/>
                  </a:ext>
                </a:extLst>
              </a:tr>
            </a:tbl>
          </a:graphicData>
        </a:graphic>
      </p:graphicFrame>
    </p:spTree>
    <p:extLst>
      <p:ext uri="{BB962C8B-B14F-4D97-AF65-F5344CB8AC3E}">
        <p14:creationId xmlns:p14="http://schemas.microsoft.com/office/powerpoint/2010/main" val="368517066"/>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590BFC85-AAE4-4435-97AC-B6A7EBD8FFA6}"/>
              </a:ext>
            </a:extLst>
          </p:cNvPr>
          <p:cNvGraphicFramePr>
            <a:graphicFrameLocks noGrp="1"/>
          </p:cNvGraphicFramePr>
          <p:nvPr>
            <p:extLst>
              <p:ext uri="{D42A27DB-BD31-4B8C-83A1-F6EECF244321}">
                <p14:modId xmlns:p14="http://schemas.microsoft.com/office/powerpoint/2010/main" val="2299713883"/>
              </p:ext>
            </p:extLst>
          </p:nvPr>
        </p:nvGraphicFramePr>
        <p:xfrm>
          <a:off x="630147" y="418412"/>
          <a:ext cx="10931705" cy="6035816"/>
        </p:xfrm>
        <a:graphic>
          <a:graphicData uri="http://schemas.openxmlformats.org/drawingml/2006/table">
            <a:tbl>
              <a:tblPr firstRow="1" firstCol="1" bandRow="1">
                <a:tableStyleId>{00A15C55-8517-42AA-B614-E9B94910E393}</a:tableStyleId>
              </a:tblPr>
              <a:tblGrid>
                <a:gridCol w="1102400">
                  <a:extLst>
                    <a:ext uri="{9D8B030D-6E8A-4147-A177-3AD203B41FA5}">
                      <a16:colId xmlns:a16="http://schemas.microsoft.com/office/drawing/2014/main" val="1725634487"/>
                    </a:ext>
                  </a:extLst>
                </a:gridCol>
                <a:gridCol w="1445807">
                  <a:extLst>
                    <a:ext uri="{9D8B030D-6E8A-4147-A177-3AD203B41FA5}">
                      <a16:colId xmlns:a16="http://schemas.microsoft.com/office/drawing/2014/main" val="1918175659"/>
                    </a:ext>
                  </a:extLst>
                </a:gridCol>
                <a:gridCol w="1039528">
                  <a:extLst>
                    <a:ext uri="{9D8B030D-6E8A-4147-A177-3AD203B41FA5}">
                      <a16:colId xmlns:a16="http://schemas.microsoft.com/office/drawing/2014/main" val="1634199918"/>
                    </a:ext>
                  </a:extLst>
                </a:gridCol>
                <a:gridCol w="3441951">
                  <a:extLst>
                    <a:ext uri="{9D8B030D-6E8A-4147-A177-3AD203B41FA5}">
                      <a16:colId xmlns:a16="http://schemas.microsoft.com/office/drawing/2014/main" val="2843375246"/>
                    </a:ext>
                  </a:extLst>
                </a:gridCol>
                <a:gridCol w="2784527">
                  <a:extLst>
                    <a:ext uri="{9D8B030D-6E8A-4147-A177-3AD203B41FA5}">
                      <a16:colId xmlns:a16="http://schemas.microsoft.com/office/drawing/2014/main" val="3262847707"/>
                    </a:ext>
                  </a:extLst>
                </a:gridCol>
                <a:gridCol w="1117492">
                  <a:extLst>
                    <a:ext uri="{9D8B030D-6E8A-4147-A177-3AD203B41FA5}">
                      <a16:colId xmlns:a16="http://schemas.microsoft.com/office/drawing/2014/main" val="3389080570"/>
                    </a:ext>
                  </a:extLst>
                </a:gridCol>
              </a:tblGrid>
              <a:tr h="301140">
                <a:tc>
                  <a:txBody>
                    <a:bodyPr/>
                    <a:lstStyle/>
                    <a:p>
                      <a:pPr algn="ctr">
                        <a:spcAft>
                          <a:spcPts val="0"/>
                        </a:spcAft>
                      </a:pPr>
                      <a:r>
                        <a:rPr lang="zh-CN" sz="1100" kern="100" dirty="0">
                          <a:effectLst/>
                        </a:rPr>
                        <a:t>模块</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功能</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序号</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操作</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dirty="0">
                          <a:effectLst/>
                        </a:rPr>
                        <a:t>预期结果</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验收情况</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extLst>
                  <a:ext uri="{0D108BD9-81ED-4DB2-BD59-A6C34878D82A}">
                    <a16:rowId xmlns:a16="http://schemas.microsoft.com/office/drawing/2014/main" val="4138749374"/>
                  </a:ext>
                </a:extLst>
              </a:tr>
              <a:tr h="204502">
                <a:tc rowSpan="7">
                  <a:txBody>
                    <a:bodyPr/>
                    <a:lstStyle/>
                    <a:p>
                      <a:pPr algn="ctr">
                        <a:spcAft>
                          <a:spcPts val="0"/>
                        </a:spcAft>
                      </a:pPr>
                      <a:r>
                        <a:rPr lang="zh-CN" sz="1100" kern="100">
                          <a:effectLst/>
                        </a:rPr>
                        <a:t>代取快递</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rowSpan="3">
                  <a:txBody>
                    <a:bodyPr/>
                    <a:lstStyle/>
                    <a:p>
                      <a:pPr algn="ctr">
                        <a:spcAft>
                          <a:spcPts val="0"/>
                        </a:spcAft>
                      </a:pPr>
                      <a:r>
                        <a:rPr lang="zh-CN" sz="1100" kern="100" dirty="0">
                          <a:effectLst/>
                        </a:rPr>
                        <a:t>发布</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en-US" sz="1100" kern="100">
                          <a:effectLst/>
                        </a:rPr>
                        <a:t>25</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浏览发布页面</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页面完整且有提示</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3786946344"/>
                  </a:ext>
                </a:extLst>
              </a:tr>
              <a:tr h="369694">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26</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需取件的用户正确填写快递公司、取件码、宿舍地址等内容后发布</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订单发布成功</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2544089075"/>
                  </a:ext>
                </a:extLst>
              </a:tr>
              <a:tr h="369694">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27</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用户填写信息时，部分必填内容未填或格式错误</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订单发布失败，并提示</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2536086"/>
                  </a:ext>
                </a:extLst>
              </a:tr>
              <a:tr h="236026">
                <a:tc vMerge="1">
                  <a:txBody>
                    <a:bodyPr/>
                    <a:lstStyle/>
                    <a:p>
                      <a:endParaRPr lang="zh-CN" altLang="en-US"/>
                    </a:p>
                  </a:txBody>
                  <a:tcPr/>
                </a:tc>
                <a:tc>
                  <a:txBody>
                    <a:bodyPr/>
                    <a:lstStyle/>
                    <a:p>
                      <a:pPr algn="ctr">
                        <a:spcAft>
                          <a:spcPts val="0"/>
                        </a:spcAft>
                      </a:pPr>
                      <a:r>
                        <a:rPr lang="zh-CN" sz="1100" kern="100">
                          <a:effectLst/>
                        </a:rPr>
                        <a:t>查询</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en-US" sz="1100" kern="100" dirty="0">
                          <a:effectLst/>
                        </a:rPr>
                        <a:t>28</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输入关键字查询</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查询成功，显示结果；查询失败，显示提示</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2147506282"/>
                  </a:ext>
                </a:extLst>
              </a:tr>
              <a:tr h="204502">
                <a:tc vMerge="1">
                  <a:txBody>
                    <a:bodyPr/>
                    <a:lstStyle/>
                    <a:p>
                      <a:endParaRPr lang="zh-CN" altLang="en-US"/>
                    </a:p>
                  </a:txBody>
                  <a:tcPr/>
                </a:tc>
                <a:tc>
                  <a:txBody>
                    <a:bodyPr/>
                    <a:lstStyle/>
                    <a:p>
                      <a:pPr algn="ctr">
                        <a:spcAft>
                          <a:spcPts val="0"/>
                        </a:spcAft>
                      </a:pPr>
                      <a:r>
                        <a:rPr lang="zh-CN" sz="1100" kern="100">
                          <a:effectLst/>
                        </a:rPr>
                        <a:t>浏览</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en-US" sz="1100" kern="100">
                          <a:effectLst/>
                        </a:rPr>
                        <a:t>29</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查看已发布的代取快递信息</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页面完整，显示正确</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3258563149"/>
                  </a:ext>
                </a:extLst>
              </a:tr>
              <a:tr h="204502">
                <a:tc vMerge="1">
                  <a:txBody>
                    <a:bodyPr/>
                    <a:lstStyle/>
                    <a:p>
                      <a:endParaRPr lang="zh-CN" altLang="en-US"/>
                    </a:p>
                  </a:txBody>
                  <a:tcPr/>
                </a:tc>
                <a:tc rowSpan="2">
                  <a:txBody>
                    <a:bodyPr/>
                    <a:lstStyle/>
                    <a:p>
                      <a:pPr algn="ctr">
                        <a:spcAft>
                          <a:spcPts val="0"/>
                        </a:spcAft>
                      </a:pPr>
                      <a:r>
                        <a:rPr lang="zh-CN" sz="1100" kern="100">
                          <a:effectLst/>
                        </a:rPr>
                        <a:t>接单</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en-US" sz="1100" kern="100">
                          <a:effectLst/>
                        </a:rPr>
                        <a:t>30</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dirty="0">
                          <a:effectLst/>
                        </a:rPr>
                        <a:t>点击接单</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接单成功，订单状态更改</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3214054813"/>
                  </a:ext>
                </a:extLst>
              </a:tr>
              <a:tr h="369694">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dirty="0">
                          <a:effectLst/>
                        </a:rPr>
                        <a:t>31</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由于浏览时间过长，该订单已被别人接单时点击接单</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接单失败并提示</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3934690263"/>
                  </a:ext>
                </a:extLst>
              </a:tr>
              <a:tr h="204502">
                <a:tc rowSpan="5">
                  <a:txBody>
                    <a:bodyPr/>
                    <a:lstStyle/>
                    <a:p>
                      <a:pPr algn="ctr">
                        <a:spcAft>
                          <a:spcPts val="0"/>
                        </a:spcAft>
                      </a:pPr>
                      <a:r>
                        <a:rPr lang="zh-CN" sz="1100" kern="100">
                          <a:effectLst/>
                        </a:rPr>
                        <a:t>我的订单</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查看</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en-US" sz="1100" kern="100">
                          <a:effectLst/>
                        </a:rPr>
                        <a:t>32</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点击查看历史订单</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页面完整，显示正确</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1284368928"/>
                  </a:ext>
                </a:extLst>
              </a:tr>
              <a:tr h="369694">
                <a:tc vMerge="1">
                  <a:txBody>
                    <a:bodyPr/>
                    <a:lstStyle/>
                    <a:p>
                      <a:endParaRPr lang="zh-CN" altLang="en-US"/>
                    </a:p>
                  </a:txBody>
                  <a:tcPr/>
                </a:tc>
                <a:tc rowSpan="2">
                  <a:txBody>
                    <a:bodyPr/>
                    <a:lstStyle/>
                    <a:p>
                      <a:pPr algn="ctr">
                        <a:spcAft>
                          <a:spcPts val="0"/>
                        </a:spcAft>
                      </a:pPr>
                      <a:r>
                        <a:rPr lang="zh-CN" sz="1100" kern="100" dirty="0">
                          <a:effectLst/>
                        </a:rPr>
                        <a:t>编辑</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en-US" sz="1100" kern="100">
                          <a:effectLst/>
                        </a:rPr>
                        <a:t>33</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暂未有人接单或申请时，点击编辑已发布的订单并正确提交修改</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修改成功</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4165512152"/>
                  </a:ext>
                </a:extLst>
              </a:tr>
              <a:tr h="23602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34</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dirty="0">
                          <a:effectLst/>
                        </a:rPr>
                        <a:t>若已有人接单或申请时，点击编辑订单</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无法编辑，提示与接单人联系</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dirty="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4106271946"/>
                  </a:ext>
                </a:extLst>
              </a:tr>
              <a:tr h="369694">
                <a:tc vMerge="1">
                  <a:txBody>
                    <a:bodyPr/>
                    <a:lstStyle/>
                    <a:p>
                      <a:endParaRPr lang="zh-CN" altLang="en-US"/>
                    </a:p>
                  </a:txBody>
                  <a:tcPr/>
                </a:tc>
                <a:tc rowSpan="2">
                  <a:txBody>
                    <a:bodyPr/>
                    <a:lstStyle/>
                    <a:p>
                      <a:pPr algn="ctr">
                        <a:spcAft>
                          <a:spcPts val="0"/>
                        </a:spcAft>
                      </a:pPr>
                      <a:r>
                        <a:rPr lang="zh-CN" sz="1100" kern="100">
                          <a:effectLst/>
                        </a:rPr>
                        <a:t>删除</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en-US" sz="1100" kern="100">
                          <a:effectLst/>
                        </a:rPr>
                        <a:t>35</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暂未有人接单或申请时，发布者点击删除订单</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删除成功</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1279475172"/>
                  </a:ext>
                </a:extLst>
              </a:tr>
              <a:tr h="236026">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36</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dirty="0">
                          <a:effectLst/>
                        </a:rPr>
                        <a:t>若订单尚未完成时，发布者点击删除订单</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无法删除，提示与接单人联系</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2266873831"/>
                  </a:ext>
                </a:extLst>
              </a:tr>
              <a:tr h="204502">
                <a:tc rowSpan="3">
                  <a:txBody>
                    <a:bodyPr/>
                    <a:lstStyle/>
                    <a:p>
                      <a:pPr algn="ctr">
                        <a:spcAft>
                          <a:spcPts val="0"/>
                        </a:spcAft>
                      </a:pPr>
                      <a:r>
                        <a:rPr lang="zh-CN" sz="1100" kern="100">
                          <a:effectLst/>
                        </a:rPr>
                        <a:t>个人资料</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查看</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en-US" sz="1100" kern="100">
                          <a:effectLst/>
                        </a:rPr>
                        <a:t>37</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dirty="0">
                          <a:effectLst/>
                        </a:rPr>
                        <a:t>点击查看个人资料</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页面完整，显示正确</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462676417"/>
                  </a:ext>
                </a:extLst>
              </a:tr>
              <a:tr h="236026">
                <a:tc vMerge="1">
                  <a:txBody>
                    <a:bodyPr/>
                    <a:lstStyle/>
                    <a:p>
                      <a:endParaRPr lang="zh-CN" altLang="en-US"/>
                    </a:p>
                  </a:txBody>
                  <a:tcPr/>
                </a:tc>
                <a:tc rowSpan="2">
                  <a:txBody>
                    <a:bodyPr/>
                    <a:lstStyle/>
                    <a:p>
                      <a:pPr algn="ctr">
                        <a:spcAft>
                          <a:spcPts val="0"/>
                        </a:spcAft>
                      </a:pPr>
                      <a:r>
                        <a:rPr lang="zh-CN" sz="1100" kern="100">
                          <a:effectLst/>
                        </a:rPr>
                        <a:t>编辑</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en-US" sz="1100" kern="100">
                          <a:effectLst/>
                        </a:rPr>
                        <a:t>38</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点击修改，对手机号、用户名等进行编辑</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修改成功</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2880152917"/>
                  </a:ext>
                </a:extLst>
              </a:tr>
              <a:tr h="204502">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39</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编辑时，部分资料格式错误</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修改失败并提示</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1590489803"/>
                  </a:ext>
                </a:extLst>
              </a:tr>
              <a:tr h="222584">
                <a:tc>
                  <a:txBody>
                    <a:bodyPr/>
                    <a:lstStyle/>
                    <a:p>
                      <a:pPr algn="ctr">
                        <a:spcAft>
                          <a:spcPts val="0"/>
                        </a:spcAft>
                      </a:pPr>
                      <a:r>
                        <a:rPr lang="zh-CN" sz="1100" kern="100">
                          <a:effectLst/>
                        </a:rPr>
                        <a:t>关于我们</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联系我们</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en-US" sz="1100" kern="100">
                          <a:effectLst/>
                        </a:rPr>
                        <a:t>40</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点击</a:t>
                      </a:r>
                      <a:r>
                        <a:rPr lang="en-US" sz="1100" kern="100">
                          <a:effectLst/>
                        </a:rPr>
                        <a:t>“</a:t>
                      </a:r>
                      <a:r>
                        <a:rPr lang="zh-CN" sz="1100" kern="100">
                          <a:effectLst/>
                        </a:rPr>
                        <a:t>帮助</a:t>
                      </a:r>
                      <a:r>
                        <a:rPr lang="en-US" sz="1100" kern="100">
                          <a:effectLst/>
                        </a:rPr>
                        <a:t>”</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显示相关信息</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753820033"/>
                  </a:ext>
                </a:extLst>
              </a:tr>
              <a:tr h="246311">
                <a:tc rowSpan="6">
                  <a:txBody>
                    <a:bodyPr/>
                    <a:lstStyle/>
                    <a:p>
                      <a:pPr algn="ctr">
                        <a:spcAft>
                          <a:spcPts val="0"/>
                        </a:spcAft>
                      </a:pPr>
                      <a:r>
                        <a:rPr lang="zh-CN" sz="1100" kern="100">
                          <a:effectLst/>
                        </a:rPr>
                        <a:t>后台管理</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查看</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en-US" sz="1100" kern="100">
                          <a:effectLst/>
                        </a:rPr>
                        <a:t>41</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点击相应模块按钮</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显示对应模块内容列表</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3596236845"/>
                  </a:ext>
                </a:extLst>
              </a:tr>
              <a:tr h="246311">
                <a:tc vMerge="1">
                  <a:txBody>
                    <a:bodyPr/>
                    <a:lstStyle/>
                    <a:p>
                      <a:endParaRPr lang="zh-CN" altLang="en-US"/>
                    </a:p>
                  </a:txBody>
                  <a:tcPr/>
                </a:tc>
                <a:tc rowSpan="3">
                  <a:txBody>
                    <a:bodyPr/>
                    <a:lstStyle/>
                    <a:p>
                      <a:pPr algn="ctr">
                        <a:spcAft>
                          <a:spcPts val="0"/>
                        </a:spcAft>
                      </a:pPr>
                      <a:r>
                        <a:rPr lang="zh-CN" sz="1100" kern="100">
                          <a:effectLst/>
                        </a:rPr>
                        <a:t>编辑</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en-US" sz="1100" kern="100">
                          <a:effectLst/>
                        </a:rPr>
                        <a:t>42</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正确编辑订单内容</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dirty="0">
                          <a:effectLst/>
                        </a:rPr>
                        <a:t>编辑成功</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3333607596"/>
                  </a:ext>
                </a:extLst>
              </a:tr>
              <a:tr h="246311">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43</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编辑时，部分必填内容未填或格式错误</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编辑失败，并提示</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2777042998"/>
                  </a:ext>
                </a:extLst>
              </a:tr>
              <a:tr h="246311">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44</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编辑时订单已被删除</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dirty="0">
                          <a:effectLst/>
                        </a:rPr>
                        <a:t>编辑失败，并提示</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2561476193"/>
                  </a:ext>
                </a:extLst>
              </a:tr>
              <a:tr h="246311">
                <a:tc vMerge="1">
                  <a:txBody>
                    <a:bodyPr/>
                    <a:lstStyle/>
                    <a:p>
                      <a:endParaRPr lang="zh-CN" altLang="en-US"/>
                    </a:p>
                  </a:txBody>
                  <a:tcPr/>
                </a:tc>
                <a:tc rowSpan="2">
                  <a:txBody>
                    <a:bodyPr/>
                    <a:lstStyle/>
                    <a:p>
                      <a:pPr algn="ctr">
                        <a:spcAft>
                          <a:spcPts val="0"/>
                        </a:spcAft>
                      </a:pPr>
                      <a:r>
                        <a:rPr lang="zh-CN" sz="1100" kern="100">
                          <a:effectLst/>
                        </a:rPr>
                        <a:t>删除</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en-US" sz="1100" kern="100">
                          <a:effectLst/>
                        </a:rPr>
                        <a:t>45</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点击删除按钮</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a:effectLst/>
                        </a:rPr>
                        <a:t>删除成功</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214877454"/>
                  </a:ext>
                </a:extLst>
              </a:tr>
              <a:tr h="246311">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100" kern="100">
                          <a:effectLst/>
                        </a:rPr>
                        <a:t>46</a:t>
                      </a:r>
                      <a:endParaRPr lang="zh-CN" sz="11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dirty="0">
                          <a:effectLst/>
                        </a:rPr>
                        <a:t>自动删除超时订单</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pPr algn="ctr">
                        <a:spcAft>
                          <a:spcPts val="0"/>
                        </a:spcAft>
                      </a:pPr>
                      <a:r>
                        <a:rPr lang="zh-CN" sz="1100" kern="100" dirty="0">
                          <a:effectLst/>
                        </a:rPr>
                        <a:t>删除成功</a:t>
                      </a:r>
                      <a:endParaRPr lang="zh-CN" sz="11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1252" marR="41252" marT="19040" marB="19040" anchor="ctr"/>
                </a:tc>
                <a:tc>
                  <a:txBody>
                    <a:bodyPr/>
                    <a:lstStyle/>
                    <a:p>
                      <a:endParaRPr lang="zh-CN" sz="1100" dirty="0">
                        <a:effectLst/>
                        <a:latin typeface="Calibri" panose="020F0502020204030204" pitchFamily="34" charset="0"/>
                        <a:cs typeface="Times New Roman" panose="02020603050405020304" pitchFamily="18" charset="0"/>
                      </a:endParaRPr>
                    </a:p>
                  </a:txBody>
                  <a:tcPr marL="41252" marR="41252" marT="19040" marB="19040" anchor="ctr"/>
                </a:tc>
                <a:extLst>
                  <a:ext uri="{0D108BD9-81ED-4DB2-BD59-A6C34878D82A}">
                    <a16:rowId xmlns:a16="http://schemas.microsoft.com/office/drawing/2014/main" val="721206874"/>
                  </a:ext>
                </a:extLst>
              </a:tr>
            </a:tbl>
          </a:graphicData>
        </a:graphic>
      </p:graphicFrame>
    </p:spTree>
    <p:extLst>
      <p:ext uri="{BB962C8B-B14F-4D97-AF65-F5344CB8AC3E}">
        <p14:creationId xmlns:p14="http://schemas.microsoft.com/office/powerpoint/2010/main" val="2747210786"/>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140CA63-BE53-4F7D-86AD-77927D4B5400}"/>
              </a:ext>
            </a:extLst>
          </p:cNvPr>
          <p:cNvSpPr txBox="1">
            <a:spLocks/>
          </p:cNvSpPr>
          <p:nvPr/>
        </p:nvSpPr>
        <p:spPr>
          <a:xfrm>
            <a:off x="669924" y="272141"/>
            <a:ext cx="10850563"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lang="en-US" altLang="zh-CN" sz="1800" dirty="0">
                <a:solidFill>
                  <a:srgbClr val="FFFFFF">
                    <a:lumMod val="50000"/>
                  </a:srgbClr>
                </a:solidFill>
                <a:cs typeface="+mn-cs"/>
              </a:rPr>
              <a:t>《</a:t>
            </a:r>
            <a:r>
              <a:rPr lang="zh-CN" altLang="en-US" sz="1800" dirty="0">
                <a:solidFill>
                  <a:srgbClr val="FFFFFF">
                    <a:lumMod val="50000"/>
                  </a:srgbClr>
                </a:solidFill>
                <a:cs typeface="+mn-cs"/>
              </a:rPr>
              <a:t>数据库设计说明书</a:t>
            </a:r>
            <a:r>
              <a:rPr lang="en-US" altLang="zh-CN" sz="1800" dirty="0">
                <a:solidFill>
                  <a:srgbClr val="FFFFFF">
                    <a:lumMod val="50000"/>
                  </a:srgbClr>
                </a:solidFill>
                <a:cs typeface="+mn-cs"/>
              </a:rPr>
              <a:t>》</a:t>
            </a:r>
            <a:r>
              <a:rPr lang="zh-CN" altLang="en-US" dirty="0">
                <a:solidFill>
                  <a:srgbClr val="000000"/>
                </a:solidFill>
                <a:latin typeface="Arial"/>
                <a:ea typeface="微软雅黑"/>
              </a:rPr>
              <a:t>外部</a:t>
            </a: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设计</a:t>
            </a:r>
          </a:p>
        </p:txBody>
      </p:sp>
      <p:cxnSp>
        <p:nvCxnSpPr>
          <p:cNvPr id="5" name="直接连接符 4">
            <a:extLst>
              <a:ext uri="{FF2B5EF4-FFF2-40B4-BE49-F238E27FC236}">
                <a16:creationId xmlns:a16="http://schemas.microsoft.com/office/drawing/2014/main" id="{EE7A3F61-0609-4ADA-A438-C902BCD1DB17}"/>
              </a:ext>
            </a:extLst>
          </p:cNvPr>
          <p:cNvCxnSpPr/>
          <p:nvPr/>
        </p:nvCxnSpPr>
        <p:spPr>
          <a:xfrm>
            <a:off x="612172"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1650F4F4-B230-4F60-A709-322B472BB902}"/>
              </a:ext>
            </a:extLst>
          </p:cNvPr>
          <p:cNvSpPr txBox="1"/>
          <p:nvPr/>
        </p:nvSpPr>
        <p:spPr>
          <a:xfrm>
            <a:off x="1555448" y="1459431"/>
            <a:ext cx="9388477" cy="4429226"/>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zh-CN" altLang="en-US" sz="2400" b="1" dirty="0">
                <a:solidFill>
                  <a:schemeClr val="bg2">
                    <a:lumMod val="25000"/>
                  </a:schemeClr>
                </a:solidFill>
              </a:rPr>
              <a:t> 标识符和状态</a:t>
            </a:r>
          </a:p>
          <a:p>
            <a:pPr>
              <a:lnSpc>
                <a:spcPct val="150000"/>
              </a:lnSpc>
            </a:pPr>
            <a:r>
              <a:rPr lang="en-US" altLang="zh-CN" dirty="0"/>
              <a:t>       </a:t>
            </a:r>
            <a:r>
              <a:rPr lang="zh-CN" altLang="en-US" dirty="0">
                <a:latin typeface="+mn-ea"/>
              </a:rPr>
              <a:t>本系统采用 </a:t>
            </a:r>
            <a:r>
              <a:rPr lang="en-US" altLang="zh-CN" dirty="0" err="1">
                <a:latin typeface="+mn-ea"/>
              </a:rPr>
              <a:t>Navicat</a:t>
            </a:r>
            <a:r>
              <a:rPr lang="zh-CN" altLang="en-US" dirty="0">
                <a:latin typeface="+mn-ea"/>
              </a:rPr>
              <a:t>为基本开发工具，数据库名称为 </a:t>
            </a:r>
            <a:r>
              <a:rPr lang="en-US" altLang="zh-CN" dirty="0" err="1">
                <a:latin typeface="+mn-ea"/>
              </a:rPr>
              <a:t>yxy</a:t>
            </a:r>
            <a:r>
              <a:rPr lang="zh-CN" altLang="en-US" dirty="0">
                <a:latin typeface="+mn-ea"/>
              </a:rPr>
              <a:t>。</a:t>
            </a:r>
            <a:endParaRPr lang="en-US" altLang="zh-CN" dirty="0">
              <a:latin typeface="+mn-ea"/>
            </a:endParaRPr>
          </a:p>
          <a:p>
            <a:pPr>
              <a:lnSpc>
                <a:spcPct val="150000"/>
              </a:lnSpc>
            </a:pPr>
            <a:r>
              <a:rPr lang="en-US" altLang="zh-CN" dirty="0">
                <a:latin typeface="+mn-ea"/>
              </a:rPr>
              <a:t>       </a:t>
            </a:r>
            <a:r>
              <a:rPr lang="zh-CN" altLang="en-US" dirty="0">
                <a:latin typeface="+mn-ea"/>
              </a:rPr>
              <a:t>数据库共</a:t>
            </a:r>
            <a:r>
              <a:rPr lang="en-US" altLang="zh-CN" dirty="0">
                <a:latin typeface="+mn-ea"/>
              </a:rPr>
              <a:t>7</a:t>
            </a:r>
            <a:r>
              <a:rPr lang="zh-CN" altLang="en-US" dirty="0">
                <a:latin typeface="+mn-ea"/>
              </a:rPr>
              <a:t>个表，表名分别为</a:t>
            </a:r>
            <a:r>
              <a:rPr lang="en-US" altLang="zh-CN" dirty="0">
                <a:latin typeface="+mn-ea"/>
              </a:rPr>
              <a:t>user ,car, jianzhi, </a:t>
            </a:r>
            <a:r>
              <a:rPr lang="en-US" altLang="zh-CN" dirty="0" err="1">
                <a:latin typeface="+mn-ea"/>
              </a:rPr>
              <a:t>kd</a:t>
            </a:r>
            <a:r>
              <a:rPr lang="en-US" altLang="zh-CN" dirty="0">
                <a:latin typeface="+mn-ea"/>
              </a:rPr>
              <a:t>, </a:t>
            </a:r>
            <a:r>
              <a:rPr lang="en-US" altLang="zh-CN" dirty="0" err="1">
                <a:latin typeface="+mn-ea"/>
              </a:rPr>
              <a:t>u_k_rel</a:t>
            </a:r>
            <a:r>
              <a:rPr lang="en-US" altLang="zh-CN" dirty="0">
                <a:latin typeface="+mn-ea"/>
              </a:rPr>
              <a:t>, </a:t>
            </a:r>
            <a:r>
              <a:rPr lang="en-US" altLang="zh-CN" dirty="0" err="1">
                <a:latin typeface="+mn-ea"/>
              </a:rPr>
              <a:t>u_c_rel</a:t>
            </a:r>
            <a:r>
              <a:rPr lang="en-US" altLang="zh-CN" dirty="0">
                <a:latin typeface="+mn-ea"/>
              </a:rPr>
              <a:t>, </a:t>
            </a:r>
            <a:r>
              <a:rPr lang="en-US" altLang="zh-CN" dirty="0" err="1">
                <a:latin typeface="+mn-ea"/>
              </a:rPr>
              <a:t>u_s_rel</a:t>
            </a:r>
            <a:endParaRPr lang="en-US" altLang="zh-CN" dirty="0">
              <a:latin typeface="+mn-ea"/>
            </a:endParaRPr>
          </a:p>
          <a:p>
            <a:endParaRPr lang="en-US" altLang="zh-CN" dirty="0"/>
          </a:p>
          <a:p>
            <a:pPr marL="342900" indent="-342900">
              <a:spcAft>
                <a:spcPts val="600"/>
              </a:spcAft>
              <a:buFont typeface="Arial" panose="020B0604020202020204" pitchFamily="34" charset="0"/>
              <a:buChar char="•"/>
            </a:pPr>
            <a:r>
              <a:rPr lang="zh-CN" altLang="en-US" sz="2400" b="1" dirty="0">
                <a:solidFill>
                  <a:schemeClr val="bg2">
                    <a:lumMod val="25000"/>
                  </a:schemeClr>
                </a:solidFill>
              </a:rPr>
              <a:t> 使用它的软件</a:t>
            </a:r>
          </a:p>
          <a:p>
            <a:pPr>
              <a:lnSpc>
                <a:spcPct val="150000"/>
              </a:lnSpc>
            </a:pPr>
            <a:r>
              <a:rPr lang="zh-CN" altLang="en-US" dirty="0"/>
              <a:t>       </a:t>
            </a:r>
            <a:r>
              <a:rPr lang="zh-CN" altLang="en-US" dirty="0">
                <a:latin typeface="+mn-ea"/>
              </a:rPr>
              <a:t>本数据库支持</a:t>
            </a:r>
            <a:r>
              <a:rPr lang="en-US" altLang="zh-CN" dirty="0" err="1">
                <a:latin typeface="+mn-ea"/>
              </a:rPr>
              <a:t>MySql</a:t>
            </a:r>
            <a:r>
              <a:rPr lang="zh-CN" altLang="en-US" dirty="0">
                <a:latin typeface="+mn-ea"/>
              </a:rPr>
              <a:t>等数据库管理系统</a:t>
            </a:r>
            <a:endParaRPr lang="en-US" altLang="zh-CN" dirty="0">
              <a:latin typeface="+mn-ea"/>
            </a:endParaRPr>
          </a:p>
          <a:p>
            <a:endParaRPr lang="zh-CN" altLang="en-US" dirty="0"/>
          </a:p>
          <a:p>
            <a:pPr marL="342900" indent="-342900">
              <a:spcAft>
                <a:spcPts val="600"/>
              </a:spcAft>
              <a:buFont typeface="Arial" panose="020B0604020202020204" pitchFamily="34" charset="0"/>
              <a:buChar char="•"/>
            </a:pPr>
            <a:r>
              <a:rPr lang="zh-CN" altLang="en-US" sz="2400" b="1" dirty="0">
                <a:solidFill>
                  <a:schemeClr val="bg2">
                    <a:lumMod val="25000"/>
                  </a:schemeClr>
                </a:solidFill>
              </a:rPr>
              <a:t> 约定</a:t>
            </a:r>
          </a:p>
          <a:p>
            <a:pPr>
              <a:lnSpc>
                <a:spcPct val="150000"/>
              </a:lnSpc>
            </a:pPr>
            <a:r>
              <a:rPr lang="zh-CN" altLang="en-US" dirty="0"/>
              <a:t>       </a:t>
            </a:r>
            <a:r>
              <a:rPr lang="zh-CN" altLang="en-US" dirty="0">
                <a:latin typeface="+mn-ea"/>
              </a:rPr>
              <a:t>字段名：一般以中文英译为名，多重意思每个英文单词间用</a:t>
            </a:r>
            <a:r>
              <a:rPr lang="en-US" altLang="zh-CN" dirty="0">
                <a:latin typeface="+mn-ea"/>
              </a:rPr>
              <a:t>"_"</a:t>
            </a:r>
            <a:r>
              <a:rPr lang="zh-CN" altLang="en-US" dirty="0">
                <a:latin typeface="+mn-ea"/>
              </a:rPr>
              <a:t>隔开。</a:t>
            </a:r>
          </a:p>
          <a:p>
            <a:pPr>
              <a:lnSpc>
                <a:spcPct val="150000"/>
              </a:lnSpc>
            </a:pPr>
            <a:r>
              <a:rPr lang="en-US" altLang="zh-CN" dirty="0">
                <a:latin typeface="+mn-ea"/>
              </a:rPr>
              <a:t>       </a:t>
            </a:r>
            <a:r>
              <a:rPr lang="zh-CN" altLang="en-US" dirty="0">
                <a:latin typeface="+mn-ea"/>
              </a:rPr>
              <a:t>所有数据表第一个字段都是系统内部使用主键列，自增字段，不可空，名称为：</a:t>
            </a:r>
            <a:r>
              <a:rPr lang="en-US" altLang="zh-CN" dirty="0">
                <a:latin typeface="+mn-ea"/>
              </a:rPr>
              <a:t>id</a:t>
            </a:r>
            <a:r>
              <a:rPr lang="zh-CN" altLang="en-US" dirty="0">
                <a:latin typeface="+mn-ea"/>
              </a:rPr>
              <a:t>，确保不把此字段暴露给最终用户；用户实体与应用系统的对应关系的主键以</a:t>
            </a:r>
            <a:r>
              <a:rPr lang="en-US" altLang="zh-CN" dirty="0">
                <a:latin typeface="+mn-ea"/>
              </a:rPr>
              <a:t>id</a:t>
            </a:r>
            <a:r>
              <a:rPr lang="zh-CN" altLang="en-US" dirty="0">
                <a:latin typeface="+mn-ea"/>
              </a:rPr>
              <a:t>作为主键类型。</a:t>
            </a:r>
          </a:p>
        </p:txBody>
      </p:sp>
      <p:grpSp>
        <p:nvGrpSpPr>
          <p:cNvPr id="6" name="组合 5">
            <a:extLst>
              <a:ext uri="{FF2B5EF4-FFF2-40B4-BE49-F238E27FC236}">
                <a16:creationId xmlns:a16="http://schemas.microsoft.com/office/drawing/2014/main" id="{99BB795C-86C3-484F-8619-5F5DEE3BC008}"/>
              </a:ext>
            </a:extLst>
          </p:cNvPr>
          <p:cNvGrpSpPr/>
          <p:nvPr/>
        </p:nvGrpSpPr>
        <p:grpSpPr>
          <a:xfrm>
            <a:off x="1343862" y="1428149"/>
            <a:ext cx="606708" cy="595226"/>
            <a:chOff x="753462" y="4432495"/>
            <a:chExt cx="606708" cy="595226"/>
          </a:xfrm>
        </p:grpSpPr>
        <p:sp>
          <p:nvSpPr>
            <p:cNvPr id="7" name="iṣ1ïdé">
              <a:extLst>
                <a:ext uri="{FF2B5EF4-FFF2-40B4-BE49-F238E27FC236}">
                  <a16:creationId xmlns:a16="http://schemas.microsoft.com/office/drawing/2014/main" id="{CDDC3410-2356-435B-94BC-5F00C54809C1}"/>
                </a:ext>
              </a:extLst>
            </p:cNvPr>
            <p:cNvSpPr/>
            <p:nvPr/>
          </p:nvSpPr>
          <p:spPr>
            <a:xfrm>
              <a:off x="753462" y="4432495"/>
              <a:ext cx="606708" cy="595226"/>
            </a:xfrm>
            <a:prstGeom prst="ellipse">
              <a:avLst/>
            </a:prstGeom>
            <a:solidFill>
              <a:srgbClr val="8ACFC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8" name="íśḻîḋé">
              <a:extLst>
                <a:ext uri="{FF2B5EF4-FFF2-40B4-BE49-F238E27FC236}">
                  <a16:creationId xmlns:a16="http://schemas.microsoft.com/office/drawing/2014/main" id="{5327F247-4993-435C-9008-D4D0FB2F6730}"/>
                </a:ext>
              </a:extLst>
            </p:cNvPr>
            <p:cNvSpPr>
              <a:spLocks/>
            </p:cNvSpPr>
            <p:nvPr/>
          </p:nvSpPr>
          <p:spPr bwMode="auto">
            <a:xfrm>
              <a:off x="902134" y="4600875"/>
              <a:ext cx="309363" cy="28875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grpSp>
        <p:nvGrpSpPr>
          <p:cNvPr id="9" name="组合 8">
            <a:extLst>
              <a:ext uri="{FF2B5EF4-FFF2-40B4-BE49-F238E27FC236}">
                <a16:creationId xmlns:a16="http://schemas.microsoft.com/office/drawing/2014/main" id="{19B4156F-5B95-4686-AD02-72086F2BA085}"/>
              </a:ext>
            </a:extLst>
          </p:cNvPr>
          <p:cNvGrpSpPr/>
          <p:nvPr/>
        </p:nvGrpSpPr>
        <p:grpSpPr>
          <a:xfrm>
            <a:off x="1343862" y="2912839"/>
            <a:ext cx="606708" cy="595226"/>
            <a:chOff x="753462" y="4432495"/>
            <a:chExt cx="606708" cy="595226"/>
          </a:xfrm>
        </p:grpSpPr>
        <p:sp>
          <p:nvSpPr>
            <p:cNvPr id="10" name="iṣ1ïdé">
              <a:extLst>
                <a:ext uri="{FF2B5EF4-FFF2-40B4-BE49-F238E27FC236}">
                  <a16:creationId xmlns:a16="http://schemas.microsoft.com/office/drawing/2014/main" id="{EBC8784E-3495-445F-9DAF-CE31795D80E3}"/>
                </a:ext>
              </a:extLst>
            </p:cNvPr>
            <p:cNvSpPr/>
            <p:nvPr/>
          </p:nvSpPr>
          <p:spPr>
            <a:xfrm>
              <a:off x="753462" y="4432495"/>
              <a:ext cx="606708" cy="595226"/>
            </a:xfrm>
            <a:prstGeom prst="ellipse">
              <a:avLst/>
            </a:prstGeom>
            <a:solidFill>
              <a:srgbClr val="8ACFC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1" name="íśḻîḋé">
              <a:extLst>
                <a:ext uri="{FF2B5EF4-FFF2-40B4-BE49-F238E27FC236}">
                  <a16:creationId xmlns:a16="http://schemas.microsoft.com/office/drawing/2014/main" id="{FE489191-2DA7-4277-BB2E-01149B0E6884}"/>
                </a:ext>
              </a:extLst>
            </p:cNvPr>
            <p:cNvSpPr>
              <a:spLocks/>
            </p:cNvSpPr>
            <p:nvPr/>
          </p:nvSpPr>
          <p:spPr bwMode="auto">
            <a:xfrm>
              <a:off x="902134" y="4600875"/>
              <a:ext cx="309363" cy="28875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grpSp>
        <p:nvGrpSpPr>
          <p:cNvPr id="12" name="组合 11">
            <a:extLst>
              <a:ext uri="{FF2B5EF4-FFF2-40B4-BE49-F238E27FC236}">
                <a16:creationId xmlns:a16="http://schemas.microsoft.com/office/drawing/2014/main" id="{D3A40F8B-B891-423C-817E-B31A7ACEFD13}"/>
              </a:ext>
            </a:extLst>
          </p:cNvPr>
          <p:cNvGrpSpPr/>
          <p:nvPr/>
        </p:nvGrpSpPr>
        <p:grpSpPr>
          <a:xfrm>
            <a:off x="1343862" y="4099916"/>
            <a:ext cx="606708" cy="595226"/>
            <a:chOff x="753462" y="4432495"/>
            <a:chExt cx="606708" cy="595226"/>
          </a:xfrm>
        </p:grpSpPr>
        <p:sp>
          <p:nvSpPr>
            <p:cNvPr id="13" name="iṣ1ïdé">
              <a:extLst>
                <a:ext uri="{FF2B5EF4-FFF2-40B4-BE49-F238E27FC236}">
                  <a16:creationId xmlns:a16="http://schemas.microsoft.com/office/drawing/2014/main" id="{47B5CD25-F3D4-4216-8FB3-C4177398918B}"/>
                </a:ext>
              </a:extLst>
            </p:cNvPr>
            <p:cNvSpPr/>
            <p:nvPr/>
          </p:nvSpPr>
          <p:spPr>
            <a:xfrm>
              <a:off x="753462" y="4432495"/>
              <a:ext cx="606708" cy="595226"/>
            </a:xfrm>
            <a:prstGeom prst="ellipse">
              <a:avLst/>
            </a:prstGeom>
            <a:solidFill>
              <a:srgbClr val="8ACFC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4" name="íśḻîḋé">
              <a:extLst>
                <a:ext uri="{FF2B5EF4-FFF2-40B4-BE49-F238E27FC236}">
                  <a16:creationId xmlns:a16="http://schemas.microsoft.com/office/drawing/2014/main" id="{E9C647BB-530E-4DC5-A175-044EFF9C4EEF}"/>
                </a:ext>
              </a:extLst>
            </p:cNvPr>
            <p:cNvSpPr>
              <a:spLocks/>
            </p:cNvSpPr>
            <p:nvPr/>
          </p:nvSpPr>
          <p:spPr bwMode="auto">
            <a:xfrm>
              <a:off x="902134" y="4600875"/>
              <a:ext cx="309363" cy="28875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spTree>
    <p:extLst>
      <p:ext uri="{BB962C8B-B14F-4D97-AF65-F5344CB8AC3E}">
        <p14:creationId xmlns:p14="http://schemas.microsoft.com/office/powerpoint/2010/main" val="3988458213"/>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140CA63-BE53-4F7D-86AD-77927D4B5400}"/>
              </a:ext>
            </a:extLst>
          </p:cNvPr>
          <p:cNvSpPr txBox="1">
            <a:spLocks/>
          </p:cNvSpPr>
          <p:nvPr/>
        </p:nvSpPr>
        <p:spPr>
          <a:xfrm>
            <a:off x="669924" y="272141"/>
            <a:ext cx="4865637"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lang="en-US" altLang="zh-CN" sz="1800" dirty="0">
                <a:solidFill>
                  <a:schemeClr val="bg1">
                    <a:lumMod val="50000"/>
                  </a:schemeClr>
                </a:solidFill>
              </a:rPr>
              <a:t>《</a:t>
            </a:r>
            <a:r>
              <a:rPr lang="zh-CN" altLang="en-US" sz="1800" dirty="0">
                <a:solidFill>
                  <a:schemeClr val="bg1">
                    <a:lumMod val="50000"/>
                  </a:schemeClr>
                </a:solidFill>
              </a:rPr>
              <a:t>数据库设计说明书</a:t>
            </a:r>
            <a:r>
              <a:rPr lang="en-US" altLang="zh-CN" sz="1800" dirty="0">
                <a:solidFill>
                  <a:schemeClr val="bg1">
                    <a:lumMod val="50000"/>
                  </a:schemeClr>
                </a:solidFill>
              </a:rPr>
              <a:t>》</a:t>
            </a: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概念结构设计</a:t>
            </a:r>
          </a:p>
        </p:txBody>
      </p:sp>
      <p:cxnSp>
        <p:nvCxnSpPr>
          <p:cNvPr id="5" name="直接连接符 4">
            <a:extLst>
              <a:ext uri="{FF2B5EF4-FFF2-40B4-BE49-F238E27FC236}">
                <a16:creationId xmlns:a16="http://schemas.microsoft.com/office/drawing/2014/main" id="{EE7A3F61-0609-4ADA-A438-C902BCD1DB17}"/>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C1962A7D-6543-4582-9C49-CFADA90ED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672" y="1180605"/>
            <a:ext cx="7711064" cy="4892931"/>
          </a:xfrm>
          <a:prstGeom prst="rect">
            <a:avLst/>
          </a:prstGeom>
        </p:spPr>
      </p:pic>
      <p:sp>
        <p:nvSpPr>
          <p:cNvPr id="7" name="文本框 6">
            <a:extLst>
              <a:ext uri="{FF2B5EF4-FFF2-40B4-BE49-F238E27FC236}">
                <a16:creationId xmlns:a16="http://schemas.microsoft.com/office/drawing/2014/main" id="{D3284E67-E891-4D17-9FDD-1CB984B18036}"/>
              </a:ext>
            </a:extLst>
          </p:cNvPr>
          <p:cNvSpPr txBox="1"/>
          <p:nvPr/>
        </p:nvSpPr>
        <p:spPr>
          <a:xfrm>
            <a:off x="8361738" y="1318746"/>
            <a:ext cx="3463432" cy="4616648"/>
          </a:xfrm>
          <a:prstGeom prst="rect">
            <a:avLst/>
          </a:prstGeom>
          <a:noFill/>
        </p:spPr>
        <p:txBody>
          <a:bodyPr wrap="square" rtlCol="0">
            <a:spAutoFit/>
          </a:bodyPr>
          <a:lstStyle/>
          <a:p>
            <a:r>
              <a:rPr lang="en-US" altLang="zh-CN" sz="1400" b="1" dirty="0"/>
              <a:t>A.</a:t>
            </a:r>
            <a:r>
              <a:rPr lang="zh-CN" altLang="zh-CN" sz="1400" b="1" dirty="0"/>
              <a:t>用户</a:t>
            </a:r>
            <a:r>
              <a:rPr lang="zh-CN" altLang="zh-CN" sz="1400" dirty="0"/>
              <a:t>：</a:t>
            </a:r>
            <a:r>
              <a:rPr lang="en-US" altLang="zh-CN" sz="1400" dirty="0"/>
              <a:t>id</a:t>
            </a:r>
            <a:r>
              <a:rPr lang="zh-CN" altLang="zh-CN" sz="1400" dirty="0"/>
              <a:t>标识、用户名、密码、真实姓名、身份证号 五个属性，其中</a:t>
            </a:r>
            <a:r>
              <a:rPr lang="en-US" altLang="zh-CN" sz="1400" dirty="0"/>
              <a:t>id</a:t>
            </a:r>
            <a:r>
              <a:rPr lang="zh-CN" altLang="zh-CN" sz="1400" dirty="0"/>
              <a:t>作为主键。</a:t>
            </a:r>
            <a:endParaRPr lang="en-US" altLang="zh-CN" sz="1400" dirty="0"/>
          </a:p>
          <a:p>
            <a:endParaRPr lang="zh-CN" altLang="zh-CN" sz="1400" dirty="0"/>
          </a:p>
          <a:p>
            <a:r>
              <a:rPr lang="en-US" altLang="zh-CN" sz="1400" b="1" dirty="0"/>
              <a:t>B.</a:t>
            </a:r>
            <a:r>
              <a:rPr lang="zh-CN" altLang="zh-CN" sz="1400" b="1" dirty="0"/>
              <a:t>兼职类表</a:t>
            </a:r>
            <a:r>
              <a:rPr lang="zh-CN" altLang="zh-CN" sz="1400" dirty="0"/>
              <a:t>：</a:t>
            </a:r>
            <a:r>
              <a:rPr lang="en-US" altLang="zh-CN" sz="1400" dirty="0"/>
              <a:t>id</a:t>
            </a:r>
            <a:r>
              <a:rPr lang="zh-CN" altLang="zh-CN" sz="1400" dirty="0"/>
              <a:t>标志 商家名称、商家地址、商家电话、兼职时间、兼职内容、兼职报酬、需求人数、备注</a:t>
            </a:r>
            <a:endParaRPr lang="en-US" altLang="zh-CN" sz="1400" dirty="0"/>
          </a:p>
          <a:p>
            <a:endParaRPr lang="zh-CN" altLang="zh-CN" sz="1400" dirty="0"/>
          </a:p>
          <a:p>
            <a:r>
              <a:rPr lang="en-US" altLang="zh-CN" sz="1400" b="1" dirty="0"/>
              <a:t>C.</a:t>
            </a:r>
            <a:r>
              <a:rPr lang="zh-CN" altLang="zh-CN" sz="1400" b="1" dirty="0"/>
              <a:t>顺风车类表</a:t>
            </a:r>
            <a:r>
              <a:rPr lang="zh-CN" altLang="zh-CN" sz="1400" dirty="0"/>
              <a:t>：</a:t>
            </a:r>
            <a:r>
              <a:rPr lang="en-US" altLang="zh-CN" sz="1400" dirty="0"/>
              <a:t>id</a:t>
            </a:r>
            <a:r>
              <a:rPr lang="zh-CN" altLang="zh-CN" sz="1400" dirty="0"/>
              <a:t>标志、车类型、车牌号、出发时间、出发地点、到达地点、联系方式、报酬、备注</a:t>
            </a:r>
            <a:endParaRPr lang="en-US" altLang="zh-CN" sz="1400" dirty="0"/>
          </a:p>
          <a:p>
            <a:endParaRPr lang="zh-CN" altLang="zh-CN" sz="1400" dirty="0"/>
          </a:p>
          <a:p>
            <a:r>
              <a:rPr lang="en-US" altLang="zh-CN" sz="1400" b="1" dirty="0"/>
              <a:t>D.</a:t>
            </a:r>
            <a:r>
              <a:rPr lang="zh-CN" altLang="zh-CN" sz="1400" b="1" dirty="0"/>
              <a:t>快递类表</a:t>
            </a:r>
            <a:r>
              <a:rPr lang="zh-CN" altLang="zh-CN" sz="1400" dirty="0"/>
              <a:t>：</a:t>
            </a:r>
            <a:r>
              <a:rPr lang="en-US" altLang="zh-CN" sz="1400" dirty="0"/>
              <a:t>id</a:t>
            </a:r>
            <a:r>
              <a:rPr lang="zh-CN" altLang="zh-CN" sz="1400" dirty="0"/>
              <a:t>标志、快递单号、快递报酬、快递公司、联系方式、发布人姓名、发布人地址、最迟时间、备注</a:t>
            </a:r>
            <a:endParaRPr lang="en-US" altLang="zh-CN" sz="1400" dirty="0"/>
          </a:p>
          <a:p>
            <a:endParaRPr lang="zh-CN" altLang="zh-CN" sz="1400" dirty="0"/>
          </a:p>
          <a:p>
            <a:r>
              <a:rPr lang="en-US" altLang="zh-CN" sz="1400" b="1" dirty="0"/>
              <a:t>E.</a:t>
            </a:r>
            <a:r>
              <a:rPr lang="zh-CN" altLang="zh-CN" sz="1400" b="1" dirty="0"/>
              <a:t>用户</a:t>
            </a:r>
            <a:r>
              <a:rPr lang="en-US" altLang="zh-CN" sz="1400" b="1" dirty="0"/>
              <a:t>-</a:t>
            </a:r>
            <a:r>
              <a:rPr lang="zh-CN" altLang="zh-CN" sz="1400" b="1" dirty="0"/>
              <a:t>兼职</a:t>
            </a:r>
            <a:r>
              <a:rPr lang="zh-CN" altLang="zh-CN" sz="1400" dirty="0"/>
              <a:t>：用户</a:t>
            </a:r>
            <a:r>
              <a:rPr lang="en-US" altLang="zh-CN" sz="1400" dirty="0"/>
              <a:t>id</a:t>
            </a:r>
            <a:r>
              <a:rPr lang="zh-CN" altLang="zh-CN" sz="1400" dirty="0"/>
              <a:t>、兼职类</a:t>
            </a:r>
            <a:r>
              <a:rPr lang="en-US" altLang="zh-CN" sz="1400" dirty="0"/>
              <a:t>id</a:t>
            </a:r>
          </a:p>
          <a:p>
            <a:endParaRPr lang="zh-CN" altLang="zh-CN" sz="1400" dirty="0"/>
          </a:p>
          <a:p>
            <a:r>
              <a:rPr lang="en-US" altLang="zh-CN" sz="1400" b="1" dirty="0"/>
              <a:t>F.</a:t>
            </a:r>
            <a:r>
              <a:rPr lang="zh-CN" altLang="zh-CN" sz="1400" b="1" dirty="0"/>
              <a:t>用户</a:t>
            </a:r>
            <a:r>
              <a:rPr lang="en-US" altLang="zh-CN" sz="1400" b="1" dirty="0"/>
              <a:t>-</a:t>
            </a:r>
            <a:r>
              <a:rPr lang="zh-CN" altLang="zh-CN" sz="1400" b="1" dirty="0"/>
              <a:t>顺风车</a:t>
            </a:r>
            <a:r>
              <a:rPr lang="zh-CN" altLang="zh-CN" sz="1400" dirty="0"/>
              <a:t>：用户</a:t>
            </a:r>
            <a:r>
              <a:rPr lang="en-US" altLang="zh-CN" sz="1400" dirty="0"/>
              <a:t>id</a:t>
            </a:r>
            <a:r>
              <a:rPr lang="zh-CN" altLang="zh-CN" sz="1400" dirty="0"/>
              <a:t>、顺风车</a:t>
            </a:r>
            <a:r>
              <a:rPr lang="en-US" altLang="zh-CN" sz="1400" dirty="0"/>
              <a:t>id</a:t>
            </a:r>
          </a:p>
          <a:p>
            <a:endParaRPr lang="zh-CN" altLang="zh-CN" sz="1400" dirty="0"/>
          </a:p>
          <a:p>
            <a:r>
              <a:rPr lang="en-US" altLang="zh-CN" sz="1400" b="1" dirty="0"/>
              <a:t>G.</a:t>
            </a:r>
            <a:r>
              <a:rPr lang="zh-CN" altLang="zh-CN" sz="1400" b="1" dirty="0"/>
              <a:t>用户</a:t>
            </a:r>
            <a:r>
              <a:rPr lang="en-US" altLang="zh-CN" sz="1400" b="1" dirty="0"/>
              <a:t>-</a:t>
            </a:r>
            <a:r>
              <a:rPr lang="zh-CN" altLang="zh-CN" sz="1400" b="1" dirty="0"/>
              <a:t>快递</a:t>
            </a:r>
            <a:r>
              <a:rPr lang="zh-CN" altLang="zh-CN" sz="1400" dirty="0"/>
              <a:t>：用户</a:t>
            </a:r>
            <a:r>
              <a:rPr lang="en-US" altLang="zh-CN" sz="1400" dirty="0"/>
              <a:t>id</a:t>
            </a:r>
            <a:r>
              <a:rPr lang="zh-CN" altLang="zh-CN" sz="1400" dirty="0"/>
              <a:t>、快递</a:t>
            </a:r>
            <a:r>
              <a:rPr lang="en-US" altLang="zh-CN" sz="1400" dirty="0"/>
              <a:t>id</a:t>
            </a:r>
            <a:r>
              <a:rPr lang="en-US" altLang="zh-CN" sz="1400" b="1" dirty="0"/>
              <a:t> </a:t>
            </a:r>
            <a:endParaRPr lang="zh-CN" altLang="zh-CN" sz="1400" dirty="0"/>
          </a:p>
          <a:p>
            <a:endParaRPr lang="zh-CN" altLang="en-US" sz="1400" dirty="0"/>
          </a:p>
        </p:txBody>
      </p:sp>
    </p:spTree>
    <p:extLst>
      <p:ext uri="{BB962C8B-B14F-4D97-AF65-F5344CB8AC3E}">
        <p14:creationId xmlns:p14="http://schemas.microsoft.com/office/powerpoint/2010/main" val="4069378973"/>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B4F68D0-5D60-4E20-AC65-229A42438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535" y="1070415"/>
            <a:ext cx="9808143" cy="5420923"/>
          </a:xfrm>
          <a:prstGeom prst="rect">
            <a:avLst/>
          </a:prstGeom>
        </p:spPr>
      </p:pic>
      <p:sp>
        <p:nvSpPr>
          <p:cNvPr id="4" name="标题 1">
            <a:extLst>
              <a:ext uri="{FF2B5EF4-FFF2-40B4-BE49-F238E27FC236}">
                <a16:creationId xmlns:a16="http://schemas.microsoft.com/office/drawing/2014/main" id="{0140CA63-BE53-4F7D-86AD-77927D4B5400}"/>
              </a:ext>
            </a:extLst>
          </p:cNvPr>
          <p:cNvSpPr txBox="1">
            <a:spLocks/>
          </p:cNvSpPr>
          <p:nvPr/>
        </p:nvSpPr>
        <p:spPr>
          <a:xfrm>
            <a:off x="669924" y="272141"/>
            <a:ext cx="10850563"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lang="en-US" altLang="zh-CN" sz="1800" dirty="0">
                <a:solidFill>
                  <a:srgbClr val="FFFFFF">
                    <a:lumMod val="50000"/>
                  </a:srgbClr>
                </a:solidFill>
                <a:cs typeface="+mn-cs"/>
              </a:rPr>
              <a:t>《</a:t>
            </a:r>
            <a:r>
              <a:rPr lang="zh-CN" altLang="en-US" sz="1800" dirty="0">
                <a:solidFill>
                  <a:srgbClr val="FFFFFF">
                    <a:lumMod val="50000"/>
                  </a:srgbClr>
                </a:solidFill>
                <a:cs typeface="+mn-cs"/>
              </a:rPr>
              <a:t>数据库设计说明书</a:t>
            </a:r>
            <a:r>
              <a:rPr lang="en-US" altLang="zh-CN" sz="1800" dirty="0">
                <a:solidFill>
                  <a:srgbClr val="FFFFFF">
                    <a:lumMod val="50000"/>
                  </a:srgbClr>
                </a:solidFill>
                <a:cs typeface="+mn-cs"/>
              </a:rPr>
              <a:t>》</a:t>
            </a: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逻辑结构设计</a:t>
            </a:r>
          </a:p>
        </p:txBody>
      </p:sp>
      <p:cxnSp>
        <p:nvCxnSpPr>
          <p:cNvPr id="5" name="直接连接符 4">
            <a:extLst>
              <a:ext uri="{FF2B5EF4-FFF2-40B4-BE49-F238E27FC236}">
                <a16:creationId xmlns:a16="http://schemas.microsoft.com/office/drawing/2014/main" id="{EE7A3F61-0609-4ADA-A438-C902BCD1DB17}"/>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43309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4497EDD-7000-4D5E-8A1D-C21C0DFD0631}"/>
              </a:ext>
            </a:extLst>
          </p:cNvPr>
          <p:cNvGrpSpPr/>
          <p:nvPr/>
        </p:nvGrpSpPr>
        <p:grpSpPr>
          <a:xfrm>
            <a:off x="4810125" y="1834243"/>
            <a:ext cx="5904656" cy="595554"/>
            <a:chOff x="4810125" y="1911243"/>
            <a:chExt cx="5904656" cy="595554"/>
          </a:xfrm>
        </p:grpSpPr>
        <p:sp>
          <p:nvSpPr>
            <p:cNvPr id="45" name="íş1îḑè">
              <a:extLst>
                <a:ext uri="{FF2B5EF4-FFF2-40B4-BE49-F238E27FC236}">
                  <a16:creationId xmlns:a16="http://schemas.microsoft.com/office/drawing/2014/main" id="{A1E357CD-B185-4AD3-A369-FB25E9F5E9A3}"/>
                </a:ext>
              </a:extLst>
            </p:cNvPr>
            <p:cNvSpPr/>
            <p:nvPr/>
          </p:nvSpPr>
          <p:spPr bwMode="auto">
            <a:xfrm>
              <a:off x="4810125" y="1911243"/>
              <a:ext cx="828092" cy="595554"/>
            </a:xfrm>
            <a:prstGeom prst="parallelogram">
              <a:avLst/>
            </a:prstGeom>
            <a:solidFill>
              <a:schemeClr val="accent1">
                <a:lumMod val="100000"/>
              </a:schemeClr>
            </a:solidFill>
            <a:ln w="12700" cap="flat" cmpd="sng" algn="ctr">
              <a:solidFill>
                <a:schemeClr val="accent1">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2400" dirty="0">
                  <a:solidFill>
                    <a:schemeClr val="bg1">
                      <a:lumMod val="100000"/>
                    </a:schemeClr>
                  </a:solidFill>
                  <a:latin typeface="Impact" panose="020B0806030902050204" pitchFamily="34" charset="0"/>
                </a:rPr>
                <a:t>01</a:t>
              </a:r>
            </a:p>
          </p:txBody>
        </p:sp>
        <p:sp>
          <p:nvSpPr>
            <p:cNvPr id="46" name="îşlïḓe">
              <a:extLst>
                <a:ext uri="{FF2B5EF4-FFF2-40B4-BE49-F238E27FC236}">
                  <a16:creationId xmlns:a16="http://schemas.microsoft.com/office/drawing/2014/main" id="{501A0F43-C7EB-4BAD-9077-82B40504343A}"/>
                </a:ext>
              </a:extLst>
            </p:cNvPr>
            <p:cNvSpPr/>
            <p:nvPr/>
          </p:nvSpPr>
          <p:spPr bwMode="auto">
            <a:xfrm>
              <a:off x="5367787" y="1911243"/>
              <a:ext cx="5346994" cy="595554"/>
            </a:xfrm>
            <a:prstGeom prst="parallelogram">
              <a:avLst/>
            </a:prstGeom>
            <a:noFill/>
            <a:ln w="12700" cap="flat" cmpd="sng" algn="ctr">
              <a:solidFill>
                <a:schemeClr val="accent1">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pPr>
                <a:lnSpc>
                  <a:spcPct val="120000"/>
                </a:lnSpc>
              </a:pPr>
              <a:r>
                <a:rPr lang="zh-CN" altLang="en-US" sz="1700" b="1" i="1" dirty="0">
                  <a:latin typeface="幼圆" panose="02010509060101010101" pitchFamily="49" charset="-122"/>
                  <a:ea typeface="幼圆" panose="02010509060101010101" pitchFamily="49" charset="-122"/>
                </a:rPr>
                <a:t>说明书内容展示</a:t>
              </a:r>
              <a:endParaRPr lang="en-US" altLang="zh-CN" sz="1700" b="1" i="1" dirty="0">
                <a:latin typeface="幼圆" panose="02010509060101010101" pitchFamily="49" charset="-122"/>
                <a:ea typeface="幼圆" panose="02010509060101010101" pitchFamily="49" charset="-122"/>
              </a:endParaRPr>
            </a:p>
          </p:txBody>
        </p:sp>
      </p:grpSp>
      <p:grpSp>
        <p:nvGrpSpPr>
          <p:cNvPr id="3" name="组合 2">
            <a:extLst>
              <a:ext uri="{FF2B5EF4-FFF2-40B4-BE49-F238E27FC236}">
                <a16:creationId xmlns:a16="http://schemas.microsoft.com/office/drawing/2014/main" id="{5A99EC49-D2FF-4E28-AEA4-06F7D44E53CB}"/>
              </a:ext>
            </a:extLst>
          </p:cNvPr>
          <p:cNvGrpSpPr/>
          <p:nvPr/>
        </p:nvGrpSpPr>
        <p:grpSpPr>
          <a:xfrm>
            <a:off x="4810125" y="2693634"/>
            <a:ext cx="5904656" cy="595554"/>
            <a:chOff x="4810125" y="2732134"/>
            <a:chExt cx="5904656" cy="595554"/>
          </a:xfrm>
        </p:grpSpPr>
        <p:sp>
          <p:nvSpPr>
            <p:cNvPr id="47" name="išḻíďè">
              <a:extLst>
                <a:ext uri="{FF2B5EF4-FFF2-40B4-BE49-F238E27FC236}">
                  <a16:creationId xmlns:a16="http://schemas.microsoft.com/office/drawing/2014/main" id="{F86C4784-D007-421A-96CE-4B6DE4211D78}"/>
                </a:ext>
              </a:extLst>
            </p:cNvPr>
            <p:cNvSpPr/>
            <p:nvPr/>
          </p:nvSpPr>
          <p:spPr bwMode="auto">
            <a:xfrm>
              <a:off x="4810125" y="2732134"/>
              <a:ext cx="828092" cy="595554"/>
            </a:xfrm>
            <a:prstGeom prst="parallelogram">
              <a:avLst/>
            </a:prstGeom>
            <a:solidFill>
              <a:schemeClr val="accent3"/>
            </a:solidFill>
            <a:ln w="12700" cap="flat" cmpd="sng" algn="ctr">
              <a:solidFill>
                <a:schemeClr val="accent3"/>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2400" dirty="0">
                  <a:solidFill>
                    <a:schemeClr val="bg1">
                      <a:lumMod val="100000"/>
                    </a:schemeClr>
                  </a:solidFill>
                  <a:latin typeface="Impact" panose="020B0806030902050204" pitchFamily="34" charset="0"/>
                </a:rPr>
                <a:t>02</a:t>
              </a:r>
            </a:p>
          </p:txBody>
        </p:sp>
        <p:sp>
          <p:nvSpPr>
            <p:cNvPr id="48" name="íşḷïḓè">
              <a:extLst>
                <a:ext uri="{FF2B5EF4-FFF2-40B4-BE49-F238E27FC236}">
                  <a16:creationId xmlns:a16="http://schemas.microsoft.com/office/drawing/2014/main" id="{EDB379C4-88E0-4A2A-B0C1-7484F1268216}"/>
                </a:ext>
              </a:extLst>
            </p:cNvPr>
            <p:cNvSpPr/>
            <p:nvPr/>
          </p:nvSpPr>
          <p:spPr bwMode="auto">
            <a:xfrm>
              <a:off x="5367787" y="2732134"/>
              <a:ext cx="5346994" cy="595554"/>
            </a:xfrm>
            <a:prstGeom prst="parallelogram">
              <a:avLst/>
            </a:prstGeom>
            <a:noFill/>
            <a:ln w="12700" cap="flat" cmpd="sng" algn="ctr">
              <a:solidFill>
                <a:schemeClr val="accent3"/>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pPr>
                <a:lnSpc>
                  <a:spcPct val="120000"/>
                </a:lnSpc>
              </a:pPr>
              <a:r>
                <a:rPr lang="zh-CN" altLang="en-US" sz="1700" b="1" i="1" dirty="0">
                  <a:latin typeface="幼圆" panose="02010509060101010101" pitchFamily="49" charset="-122"/>
                  <a:ea typeface="幼圆" panose="02010509060101010101" pitchFamily="49" charset="-122"/>
                </a:rPr>
                <a:t>团队项目预期开发计划</a:t>
              </a:r>
              <a:endParaRPr lang="en-US" altLang="zh-CN" sz="1700" b="1" i="1" dirty="0">
                <a:latin typeface="幼圆" panose="02010509060101010101" pitchFamily="49" charset="-122"/>
                <a:ea typeface="幼圆" panose="02010509060101010101" pitchFamily="49" charset="-122"/>
              </a:endParaRPr>
            </a:p>
          </p:txBody>
        </p:sp>
      </p:grpSp>
      <p:grpSp>
        <p:nvGrpSpPr>
          <p:cNvPr id="4" name="组合 3">
            <a:extLst>
              <a:ext uri="{FF2B5EF4-FFF2-40B4-BE49-F238E27FC236}">
                <a16:creationId xmlns:a16="http://schemas.microsoft.com/office/drawing/2014/main" id="{30209027-3C33-4BC0-ADB2-CD5F57C8DD19}"/>
              </a:ext>
            </a:extLst>
          </p:cNvPr>
          <p:cNvGrpSpPr/>
          <p:nvPr/>
        </p:nvGrpSpPr>
        <p:grpSpPr>
          <a:xfrm>
            <a:off x="4810125" y="3553025"/>
            <a:ext cx="5904656" cy="595554"/>
            <a:chOff x="4810125" y="3553025"/>
            <a:chExt cx="5904656" cy="595554"/>
          </a:xfrm>
        </p:grpSpPr>
        <p:sp>
          <p:nvSpPr>
            <p:cNvPr id="49" name="ï$1ïḋê">
              <a:extLst>
                <a:ext uri="{FF2B5EF4-FFF2-40B4-BE49-F238E27FC236}">
                  <a16:creationId xmlns:a16="http://schemas.microsoft.com/office/drawing/2014/main" id="{D756583B-E8CE-4E73-A4E1-B8B4A8F6D518}"/>
                </a:ext>
              </a:extLst>
            </p:cNvPr>
            <p:cNvSpPr/>
            <p:nvPr/>
          </p:nvSpPr>
          <p:spPr bwMode="auto">
            <a:xfrm>
              <a:off x="4810125" y="3553025"/>
              <a:ext cx="828092" cy="595554"/>
            </a:xfrm>
            <a:prstGeom prst="parallelogram">
              <a:avLst/>
            </a:prstGeom>
            <a:solidFill>
              <a:schemeClr val="accent3">
                <a:lumMod val="100000"/>
              </a:schemeClr>
            </a:solidFill>
            <a:ln w="12700" cap="flat" cmpd="sng" algn="ctr">
              <a:solidFill>
                <a:schemeClr val="accent3">
                  <a:lumMod val="100000"/>
                </a:schemeClr>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2400">
                  <a:solidFill>
                    <a:schemeClr val="bg1">
                      <a:lumMod val="100000"/>
                    </a:schemeClr>
                  </a:solidFill>
                  <a:latin typeface="Impact" panose="020B0806030902050204" pitchFamily="34" charset="0"/>
                </a:rPr>
                <a:t>03</a:t>
              </a:r>
            </a:p>
          </p:txBody>
        </p:sp>
        <p:sp>
          <p:nvSpPr>
            <p:cNvPr id="50" name="iS1iḑè">
              <a:extLst>
                <a:ext uri="{FF2B5EF4-FFF2-40B4-BE49-F238E27FC236}">
                  <a16:creationId xmlns:a16="http://schemas.microsoft.com/office/drawing/2014/main" id="{8467B63A-0725-4561-A18A-224FAFA04C22}"/>
                </a:ext>
              </a:extLst>
            </p:cNvPr>
            <p:cNvSpPr/>
            <p:nvPr/>
          </p:nvSpPr>
          <p:spPr bwMode="auto">
            <a:xfrm>
              <a:off x="5367787" y="3553025"/>
              <a:ext cx="5346994" cy="595554"/>
            </a:xfrm>
            <a:prstGeom prst="parallelogram">
              <a:avLst/>
            </a:prstGeom>
            <a:noFill/>
            <a:ln w="12700" cap="flat" cmpd="sng" algn="ctr">
              <a:solidFill>
                <a:schemeClr val="accent3">
                  <a:lumMod val="100000"/>
                </a:schemeClr>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pPr>
                <a:lnSpc>
                  <a:spcPct val="120000"/>
                </a:lnSpc>
              </a:pPr>
              <a:r>
                <a:rPr lang="zh-CN" altLang="en-US" sz="1700" b="1" i="1" dirty="0">
                  <a:latin typeface="幼圆" panose="02010509060101010101" pitchFamily="49" charset="-122"/>
                  <a:ea typeface="幼圆" panose="02010509060101010101" pitchFamily="49" charset="-122"/>
                </a:rPr>
                <a:t>问题回答</a:t>
              </a:r>
              <a:endParaRPr lang="en-US" altLang="zh-CN" sz="1700" b="1" i="1" dirty="0">
                <a:latin typeface="幼圆" panose="02010509060101010101" pitchFamily="49" charset="-122"/>
                <a:ea typeface="幼圆" panose="02010509060101010101" pitchFamily="49" charset="-122"/>
              </a:endParaRPr>
            </a:p>
          </p:txBody>
        </p:sp>
      </p:grpSp>
      <p:grpSp>
        <p:nvGrpSpPr>
          <p:cNvPr id="56" name="组合 55">
            <a:extLst>
              <a:ext uri="{FF2B5EF4-FFF2-40B4-BE49-F238E27FC236}">
                <a16:creationId xmlns:a16="http://schemas.microsoft.com/office/drawing/2014/main" id="{DFAB88F0-438A-4B36-A52B-47E1E6920D69}"/>
              </a:ext>
            </a:extLst>
          </p:cNvPr>
          <p:cNvGrpSpPr/>
          <p:nvPr/>
        </p:nvGrpSpPr>
        <p:grpSpPr>
          <a:xfrm>
            <a:off x="4810125" y="4412416"/>
            <a:ext cx="5904656" cy="595554"/>
            <a:chOff x="4810125" y="4373916"/>
            <a:chExt cx="5904656" cy="595554"/>
          </a:xfrm>
        </p:grpSpPr>
        <p:sp>
          <p:nvSpPr>
            <p:cNvPr id="51" name="îsḷîḓé">
              <a:extLst>
                <a:ext uri="{FF2B5EF4-FFF2-40B4-BE49-F238E27FC236}">
                  <a16:creationId xmlns:a16="http://schemas.microsoft.com/office/drawing/2014/main" id="{B24B50F7-BE1D-4525-B8CD-13968A1FDE4B}"/>
                </a:ext>
              </a:extLst>
            </p:cNvPr>
            <p:cNvSpPr/>
            <p:nvPr/>
          </p:nvSpPr>
          <p:spPr bwMode="auto">
            <a:xfrm>
              <a:off x="4810125" y="4373916"/>
              <a:ext cx="828092" cy="595554"/>
            </a:xfrm>
            <a:prstGeom prst="parallelogram">
              <a:avLst/>
            </a:prstGeom>
            <a:solidFill>
              <a:schemeClr val="accent3"/>
            </a:solidFill>
            <a:ln w="12700" cap="flat" cmpd="sng" algn="ctr">
              <a:solidFill>
                <a:schemeClr val="accent3"/>
              </a:solidFill>
              <a:prstDash val="solid"/>
              <a:round/>
              <a:headEnd type="none" w="med" len="med"/>
              <a:tailEnd type="none" w="med" len="med"/>
            </a:ln>
          </p:spPr>
          <p:txBody>
            <a:bodyPr rot="0" spcFirstLastPara="0" vert="horz" wrap="none" lIns="91440" tIns="45720" rIns="91440" bIns="45720" anchor="ctr" anchorCtr="1" forceAA="0" compatLnSpc="1">
              <a:prstTxWarp prst="textNoShape">
                <a:avLst/>
              </a:prstTxWarp>
              <a:noAutofit/>
            </a:bodyPr>
            <a:lstStyle/>
            <a:p>
              <a:pPr algn="ctr"/>
              <a:r>
                <a:rPr lang="en-US" altLang="zh-CN" sz="2400" dirty="0">
                  <a:solidFill>
                    <a:schemeClr val="bg1">
                      <a:lumMod val="100000"/>
                    </a:schemeClr>
                  </a:solidFill>
                  <a:latin typeface="Impact" panose="020B0806030902050204" pitchFamily="34" charset="0"/>
                </a:rPr>
                <a:t>04</a:t>
              </a:r>
            </a:p>
          </p:txBody>
        </p:sp>
        <p:sp>
          <p:nvSpPr>
            <p:cNvPr id="52" name="ís1ïďé">
              <a:extLst>
                <a:ext uri="{FF2B5EF4-FFF2-40B4-BE49-F238E27FC236}">
                  <a16:creationId xmlns:a16="http://schemas.microsoft.com/office/drawing/2014/main" id="{04AE7B44-8824-46AD-A49C-21DB738F2FA9}"/>
                </a:ext>
              </a:extLst>
            </p:cNvPr>
            <p:cNvSpPr/>
            <p:nvPr/>
          </p:nvSpPr>
          <p:spPr bwMode="auto">
            <a:xfrm>
              <a:off x="5367787" y="4373916"/>
              <a:ext cx="5346994" cy="595554"/>
            </a:xfrm>
            <a:prstGeom prst="parallelogram">
              <a:avLst/>
            </a:prstGeom>
            <a:noFill/>
            <a:ln w="12700" cap="flat" cmpd="sng" algn="ctr">
              <a:solidFill>
                <a:schemeClr val="accent3"/>
              </a:solidFill>
              <a:prstDash val="solid"/>
              <a:round/>
              <a:headEnd type="none" w="med" len="med"/>
              <a:tailEnd type="none" w="med" len="med"/>
            </a:ln>
          </p:spPr>
          <p:txBody>
            <a:bodyPr rot="0" spcFirstLastPara="0" vert="horz" wrap="square" lIns="91440" tIns="45720" rIns="91440" bIns="45720" anchor="ctr" anchorCtr="1" forceAA="0" compatLnSpc="1">
              <a:prstTxWarp prst="textNoShape">
                <a:avLst/>
              </a:prstTxWarp>
              <a:normAutofit/>
            </a:bodyPr>
            <a:lstStyle/>
            <a:p>
              <a:pPr>
                <a:lnSpc>
                  <a:spcPct val="120000"/>
                </a:lnSpc>
              </a:pPr>
              <a:r>
                <a:rPr lang="zh-CN" altLang="en-US" sz="1700" b="1" i="1" dirty="0">
                  <a:latin typeface="幼圆" panose="02010509060101010101" pitchFamily="49" charset="-122"/>
                  <a:ea typeface="幼圆" panose="02010509060101010101" pitchFamily="49" charset="-122"/>
                </a:rPr>
                <a:t>工作流程与分工</a:t>
              </a:r>
              <a:endParaRPr lang="en-US" altLang="zh-CN" sz="1700" b="1" i="1" dirty="0">
                <a:latin typeface="幼圆" panose="02010509060101010101" pitchFamily="49" charset="-122"/>
                <a:ea typeface="幼圆" panose="02010509060101010101" pitchFamily="49" charset="-122"/>
              </a:endParaRPr>
            </a:p>
          </p:txBody>
        </p:sp>
      </p:grpSp>
      <p:cxnSp>
        <p:nvCxnSpPr>
          <p:cNvPr id="53" name="直接连接符 52">
            <a:extLst>
              <a:ext uri="{FF2B5EF4-FFF2-40B4-BE49-F238E27FC236}">
                <a16:creationId xmlns:a16="http://schemas.microsoft.com/office/drawing/2014/main" id="{78283E03-6A71-48EC-B24B-61BC2C1C366F}"/>
              </a:ext>
            </a:extLst>
          </p:cNvPr>
          <p:cNvCxnSpPr/>
          <p:nvPr/>
        </p:nvCxnSpPr>
        <p:spPr>
          <a:xfrm flipH="1">
            <a:off x="708427" y="2388826"/>
            <a:ext cx="7577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D18140AC-771D-4746-9FC9-C4EF9902F726}"/>
              </a:ext>
            </a:extLst>
          </p:cNvPr>
          <p:cNvCxnSpPr>
            <a:cxnSpLocks/>
          </p:cNvCxnSpPr>
          <p:nvPr/>
        </p:nvCxnSpPr>
        <p:spPr>
          <a:xfrm>
            <a:off x="708427" y="2848657"/>
            <a:ext cx="25910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ïṧḷîḋé">
            <a:extLst>
              <a:ext uri="{FF2B5EF4-FFF2-40B4-BE49-F238E27FC236}">
                <a16:creationId xmlns:a16="http://schemas.microsoft.com/office/drawing/2014/main" id="{5159569A-3FFB-4CA7-95F2-641F8C595DBB}"/>
              </a:ext>
            </a:extLst>
          </p:cNvPr>
          <p:cNvSpPr txBox="1"/>
          <p:nvPr/>
        </p:nvSpPr>
        <p:spPr bwMode="auto">
          <a:xfrm>
            <a:off x="1387732" y="2224005"/>
            <a:ext cx="1139207" cy="65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en-US" altLang="zh-CN" sz="4000" b="1" dirty="0">
                <a:solidFill>
                  <a:schemeClr val="tx2"/>
                </a:solidFill>
              </a:rPr>
              <a:t>Content</a:t>
            </a:r>
          </a:p>
        </p:txBody>
      </p:sp>
    </p:spTree>
    <p:extLst>
      <p:ext uri="{BB962C8B-B14F-4D97-AF65-F5344CB8AC3E}">
        <p14:creationId xmlns:p14="http://schemas.microsoft.com/office/powerpoint/2010/main" val="2981650431"/>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140CA63-BE53-4F7D-86AD-77927D4B5400}"/>
              </a:ext>
            </a:extLst>
          </p:cNvPr>
          <p:cNvSpPr txBox="1">
            <a:spLocks/>
          </p:cNvSpPr>
          <p:nvPr/>
        </p:nvSpPr>
        <p:spPr>
          <a:xfrm>
            <a:off x="669924" y="272141"/>
            <a:ext cx="10850563"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数据库设计说明书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lang="zh-CN" altLang="en-US" dirty="0">
                <a:solidFill>
                  <a:srgbClr val="000000"/>
                </a:solidFill>
                <a:latin typeface="Arial"/>
                <a:ea typeface="微软雅黑"/>
              </a:rPr>
              <a:t>物理</a:t>
            </a: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结构设计</a:t>
            </a:r>
          </a:p>
        </p:txBody>
      </p:sp>
      <p:cxnSp>
        <p:nvCxnSpPr>
          <p:cNvPr id="5" name="直接连接符 4">
            <a:extLst>
              <a:ext uri="{FF2B5EF4-FFF2-40B4-BE49-F238E27FC236}">
                <a16:creationId xmlns:a16="http://schemas.microsoft.com/office/drawing/2014/main" id="{EE7A3F61-0609-4ADA-A438-C902BCD1DB17}"/>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A958377A-972A-474A-A3E6-F2B05C2F3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7897" y="1266375"/>
            <a:ext cx="7009153" cy="1961146"/>
          </a:xfrm>
          <a:prstGeom prst="rect">
            <a:avLst/>
          </a:prstGeom>
        </p:spPr>
      </p:pic>
      <p:pic>
        <p:nvPicPr>
          <p:cNvPr id="8" name="图片 7">
            <a:extLst>
              <a:ext uri="{FF2B5EF4-FFF2-40B4-BE49-F238E27FC236}">
                <a16:creationId xmlns:a16="http://schemas.microsoft.com/office/drawing/2014/main" id="{3B8B6954-6094-4A78-8F75-B767C6F50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7897" y="3429000"/>
            <a:ext cx="7009153" cy="2693659"/>
          </a:xfrm>
          <a:prstGeom prst="rect">
            <a:avLst/>
          </a:prstGeom>
        </p:spPr>
      </p:pic>
      <p:sp>
        <p:nvSpPr>
          <p:cNvPr id="9" name="文本框 8">
            <a:extLst>
              <a:ext uri="{FF2B5EF4-FFF2-40B4-BE49-F238E27FC236}">
                <a16:creationId xmlns:a16="http://schemas.microsoft.com/office/drawing/2014/main" id="{CD618CBD-E173-4B1C-B51E-E42ABFE2B432}"/>
              </a:ext>
            </a:extLst>
          </p:cNvPr>
          <p:cNvSpPr txBox="1"/>
          <p:nvPr/>
        </p:nvSpPr>
        <p:spPr>
          <a:xfrm>
            <a:off x="1360170" y="2045969"/>
            <a:ext cx="1863090" cy="461665"/>
          </a:xfrm>
          <a:prstGeom prst="rect">
            <a:avLst/>
          </a:prstGeom>
          <a:noFill/>
        </p:spPr>
        <p:txBody>
          <a:bodyPr wrap="square" rtlCol="0">
            <a:spAutoFit/>
          </a:bodyPr>
          <a:lstStyle/>
          <a:p>
            <a:r>
              <a:rPr lang="zh-CN" altLang="en-US" sz="2400" b="1" dirty="0">
                <a:solidFill>
                  <a:schemeClr val="bg2">
                    <a:lumMod val="25000"/>
                  </a:schemeClr>
                </a:solidFill>
              </a:rPr>
              <a:t>用户数据表</a:t>
            </a:r>
          </a:p>
        </p:txBody>
      </p:sp>
      <p:sp>
        <p:nvSpPr>
          <p:cNvPr id="10" name="文本框 9">
            <a:extLst>
              <a:ext uri="{FF2B5EF4-FFF2-40B4-BE49-F238E27FC236}">
                <a16:creationId xmlns:a16="http://schemas.microsoft.com/office/drawing/2014/main" id="{B910E24B-4AF3-4D85-96C9-1DC9BC1D2B28}"/>
              </a:ext>
            </a:extLst>
          </p:cNvPr>
          <p:cNvSpPr txBox="1"/>
          <p:nvPr/>
        </p:nvSpPr>
        <p:spPr>
          <a:xfrm>
            <a:off x="1360170" y="4499276"/>
            <a:ext cx="2068830" cy="461665"/>
          </a:xfrm>
          <a:prstGeom prst="rect">
            <a:avLst/>
          </a:prstGeom>
          <a:noFill/>
        </p:spPr>
        <p:txBody>
          <a:bodyPr wrap="square" rtlCol="0">
            <a:spAutoFit/>
          </a:bodyPr>
          <a:lstStyle/>
          <a:p>
            <a:r>
              <a:rPr lang="zh-CN" altLang="en-US" sz="2400" b="1" dirty="0">
                <a:solidFill>
                  <a:schemeClr val="bg2">
                    <a:lumMod val="25000"/>
                  </a:schemeClr>
                </a:solidFill>
              </a:rPr>
              <a:t>顺风车数据表</a:t>
            </a:r>
          </a:p>
        </p:txBody>
      </p:sp>
      <p:sp>
        <p:nvSpPr>
          <p:cNvPr id="15" name="iṣ1ïdé">
            <a:extLst>
              <a:ext uri="{FF2B5EF4-FFF2-40B4-BE49-F238E27FC236}">
                <a16:creationId xmlns:a16="http://schemas.microsoft.com/office/drawing/2014/main" id="{D431D562-1281-49CA-BFEB-92E349B9FE60}"/>
              </a:ext>
            </a:extLst>
          </p:cNvPr>
          <p:cNvSpPr/>
          <p:nvPr/>
        </p:nvSpPr>
        <p:spPr>
          <a:xfrm>
            <a:off x="753462" y="1984346"/>
            <a:ext cx="606708" cy="595226"/>
          </a:xfrm>
          <a:prstGeom prst="ellipse">
            <a:avLst/>
          </a:prstGeom>
          <a:solidFill>
            <a:srgbClr val="8ACFC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6" name="íśḻîḋé">
            <a:extLst>
              <a:ext uri="{FF2B5EF4-FFF2-40B4-BE49-F238E27FC236}">
                <a16:creationId xmlns:a16="http://schemas.microsoft.com/office/drawing/2014/main" id="{78602CE2-BCBB-4A9D-A373-854D3B4E03B5}"/>
              </a:ext>
            </a:extLst>
          </p:cNvPr>
          <p:cNvSpPr>
            <a:spLocks/>
          </p:cNvSpPr>
          <p:nvPr/>
        </p:nvSpPr>
        <p:spPr bwMode="auto">
          <a:xfrm>
            <a:off x="902135" y="2140171"/>
            <a:ext cx="309363" cy="297588"/>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nvGrpSpPr>
          <p:cNvPr id="23" name="组合 22">
            <a:extLst>
              <a:ext uri="{FF2B5EF4-FFF2-40B4-BE49-F238E27FC236}">
                <a16:creationId xmlns:a16="http://schemas.microsoft.com/office/drawing/2014/main" id="{6F08A98A-45A9-45F2-AEB9-833EE2F55D88}"/>
              </a:ext>
            </a:extLst>
          </p:cNvPr>
          <p:cNvGrpSpPr/>
          <p:nvPr/>
        </p:nvGrpSpPr>
        <p:grpSpPr>
          <a:xfrm>
            <a:off x="753462" y="4432495"/>
            <a:ext cx="606708" cy="595226"/>
            <a:chOff x="753462" y="4432495"/>
            <a:chExt cx="606708" cy="595226"/>
          </a:xfrm>
        </p:grpSpPr>
        <p:sp>
          <p:nvSpPr>
            <p:cNvPr id="19" name="iṣ1ïdé">
              <a:extLst>
                <a:ext uri="{FF2B5EF4-FFF2-40B4-BE49-F238E27FC236}">
                  <a16:creationId xmlns:a16="http://schemas.microsoft.com/office/drawing/2014/main" id="{EDF7CDBA-131A-4BDB-B69E-B4D2F4513366}"/>
                </a:ext>
              </a:extLst>
            </p:cNvPr>
            <p:cNvSpPr/>
            <p:nvPr/>
          </p:nvSpPr>
          <p:spPr>
            <a:xfrm>
              <a:off x="753462" y="4432495"/>
              <a:ext cx="606708" cy="595226"/>
            </a:xfrm>
            <a:prstGeom prst="ellipse">
              <a:avLst/>
            </a:prstGeom>
            <a:solidFill>
              <a:srgbClr val="8ACFC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22" name="íśḻîḋé">
              <a:extLst>
                <a:ext uri="{FF2B5EF4-FFF2-40B4-BE49-F238E27FC236}">
                  <a16:creationId xmlns:a16="http://schemas.microsoft.com/office/drawing/2014/main" id="{3E19E80B-AC7B-498D-8D38-082CB871AA55}"/>
                </a:ext>
              </a:extLst>
            </p:cNvPr>
            <p:cNvSpPr>
              <a:spLocks/>
            </p:cNvSpPr>
            <p:nvPr/>
          </p:nvSpPr>
          <p:spPr bwMode="auto">
            <a:xfrm>
              <a:off x="902134" y="4600875"/>
              <a:ext cx="309363" cy="28875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spTree>
    <p:extLst>
      <p:ext uri="{BB962C8B-B14F-4D97-AF65-F5344CB8AC3E}">
        <p14:creationId xmlns:p14="http://schemas.microsoft.com/office/powerpoint/2010/main" val="3942804146"/>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140CA63-BE53-4F7D-86AD-77927D4B5400}"/>
              </a:ext>
            </a:extLst>
          </p:cNvPr>
          <p:cNvSpPr txBox="1">
            <a:spLocks/>
          </p:cNvSpPr>
          <p:nvPr/>
        </p:nvSpPr>
        <p:spPr>
          <a:xfrm>
            <a:off x="669924" y="272141"/>
            <a:ext cx="10850563"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数据库设计说明书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物理结构设计</a:t>
            </a:r>
          </a:p>
        </p:txBody>
      </p:sp>
      <p:cxnSp>
        <p:nvCxnSpPr>
          <p:cNvPr id="5" name="直接连接符 4">
            <a:extLst>
              <a:ext uri="{FF2B5EF4-FFF2-40B4-BE49-F238E27FC236}">
                <a16:creationId xmlns:a16="http://schemas.microsoft.com/office/drawing/2014/main" id="{EE7A3F61-0609-4ADA-A438-C902BCD1DB17}"/>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CD618CBD-E173-4B1C-B51E-E42ABFE2B432}"/>
              </a:ext>
            </a:extLst>
          </p:cNvPr>
          <p:cNvSpPr txBox="1"/>
          <p:nvPr/>
        </p:nvSpPr>
        <p:spPr>
          <a:xfrm>
            <a:off x="1360170" y="2045969"/>
            <a:ext cx="186309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0F0F0">
                    <a:lumMod val="25000"/>
                  </a:srgbClr>
                </a:solidFill>
                <a:latin typeface="Arial"/>
                <a:ea typeface="微软雅黑"/>
              </a:rPr>
              <a:t>快递</a:t>
            </a:r>
            <a:r>
              <a:rPr kumimoji="0" lang="zh-CN" altLang="en-US" sz="2400" b="1" i="0" u="none" strike="noStrike" kern="1200" cap="none" spc="0" normalizeH="0" baseline="0" noProof="0" dirty="0">
                <a:ln>
                  <a:noFill/>
                </a:ln>
                <a:solidFill>
                  <a:srgbClr val="F0F0F0">
                    <a:lumMod val="25000"/>
                  </a:srgbClr>
                </a:solidFill>
                <a:effectLst/>
                <a:uLnTx/>
                <a:uFillTx/>
                <a:latin typeface="Arial"/>
                <a:ea typeface="微软雅黑"/>
                <a:cs typeface="+mn-cs"/>
              </a:rPr>
              <a:t>数据表</a:t>
            </a:r>
          </a:p>
        </p:txBody>
      </p:sp>
      <p:sp>
        <p:nvSpPr>
          <p:cNvPr id="10" name="文本框 9">
            <a:extLst>
              <a:ext uri="{FF2B5EF4-FFF2-40B4-BE49-F238E27FC236}">
                <a16:creationId xmlns:a16="http://schemas.microsoft.com/office/drawing/2014/main" id="{B910E24B-4AF3-4D85-96C9-1DC9BC1D2B28}"/>
              </a:ext>
            </a:extLst>
          </p:cNvPr>
          <p:cNvSpPr txBox="1"/>
          <p:nvPr/>
        </p:nvSpPr>
        <p:spPr>
          <a:xfrm>
            <a:off x="1360170" y="4499276"/>
            <a:ext cx="206883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0F0F0">
                    <a:lumMod val="25000"/>
                  </a:srgbClr>
                </a:solidFill>
                <a:latin typeface="Arial"/>
                <a:ea typeface="微软雅黑"/>
              </a:rPr>
              <a:t>兼职</a:t>
            </a:r>
            <a:r>
              <a:rPr kumimoji="0" lang="zh-CN" altLang="en-US" sz="2400" b="1" i="0" u="none" strike="noStrike" kern="1200" cap="none" spc="0" normalizeH="0" baseline="0" noProof="0" dirty="0">
                <a:ln>
                  <a:noFill/>
                </a:ln>
                <a:solidFill>
                  <a:srgbClr val="F0F0F0">
                    <a:lumMod val="25000"/>
                  </a:srgbClr>
                </a:solidFill>
                <a:effectLst/>
                <a:uLnTx/>
                <a:uFillTx/>
                <a:latin typeface="Arial"/>
                <a:ea typeface="微软雅黑"/>
                <a:cs typeface="+mn-cs"/>
              </a:rPr>
              <a:t>数据表</a:t>
            </a:r>
          </a:p>
        </p:txBody>
      </p:sp>
      <p:pic>
        <p:nvPicPr>
          <p:cNvPr id="3" name="图片 2">
            <a:extLst>
              <a:ext uri="{FF2B5EF4-FFF2-40B4-BE49-F238E27FC236}">
                <a16:creationId xmlns:a16="http://schemas.microsoft.com/office/drawing/2014/main" id="{DD8C5592-FE44-444F-BC03-F43398DD1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007" y="1182741"/>
            <a:ext cx="6802304" cy="2588731"/>
          </a:xfrm>
          <a:prstGeom prst="rect">
            <a:avLst/>
          </a:prstGeom>
        </p:spPr>
      </p:pic>
      <p:pic>
        <p:nvPicPr>
          <p:cNvPr id="11" name="图片 10">
            <a:extLst>
              <a:ext uri="{FF2B5EF4-FFF2-40B4-BE49-F238E27FC236}">
                <a16:creationId xmlns:a16="http://schemas.microsoft.com/office/drawing/2014/main" id="{776980BF-D197-4B1D-9F70-71B471CA1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007" y="3901363"/>
            <a:ext cx="6802304" cy="2630499"/>
          </a:xfrm>
          <a:prstGeom prst="rect">
            <a:avLst/>
          </a:prstGeom>
        </p:spPr>
      </p:pic>
      <p:grpSp>
        <p:nvGrpSpPr>
          <p:cNvPr id="12" name="组合 11">
            <a:extLst>
              <a:ext uri="{FF2B5EF4-FFF2-40B4-BE49-F238E27FC236}">
                <a16:creationId xmlns:a16="http://schemas.microsoft.com/office/drawing/2014/main" id="{5BF8A867-14B2-410C-A0EB-37C13274267F}"/>
              </a:ext>
            </a:extLst>
          </p:cNvPr>
          <p:cNvGrpSpPr/>
          <p:nvPr/>
        </p:nvGrpSpPr>
        <p:grpSpPr>
          <a:xfrm>
            <a:off x="753462" y="4432495"/>
            <a:ext cx="606708" cy="595226"/>
            <a:chOff x="753462" y="4432495"/>
            <a:chExt cx="606708" cy="595226"/>
          </a:xfrm>
        </p:grpSpPr>
        <p:sp>
          <p:nvSpPr>
            <p:cNvPr id="13" name="iṣ1ïdé">
              <a:extLst>
                <a:ext uri="{FF2B5EF4-FFF2-40B4-BE49-F238E27FC236}">
                  <a16:creationId xmlns:a16="http://schemas.microsoft.com/office/drawing/2014/main" id="{069A6EC6-CEA9-4967-8C49-E5E6EE4CEDA0}"/>
                </a:ext>
              </a:extLst>
            </p:cNvPr>
            <p:cNvSpPr/>
            <p:nvPr/>
          </p:nvSpPr>
          <p:spPr>
            <a:xfrm>
              <a:off x="753462" y="4432495"/>
              <a:ext cx="606708" cy="595226"/>
            </a:xfrm>
            <a:prstGeom prst="ellipse">
              <a:avLst/>
            </a:prstGeom>
            <a:solidFill>
              <a:srgbClr val="8ACFC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4" name="íśḻîḋé">
              <a:extLst>
                <a:ext uri="{FF2B5EF4-FFF2-40B4-BE49-F238E27FC236}">
                  <a16:creationId xmlns:a16="http://schemas.microsoft.com/office/drawing/2014/main" id="{FB490967-0B1C-4F2F-8F71-3C98A96D6FE6}"/>
                </a:ext>
              </a:extLst>
            </p:cNvPr>
            <p:cNvSpPr>
              <a:spLocks/>
            </p:cNvSpPr>
            <p:nvPr/>
          </p:nvSpPr>
          <p:spPr bwMode="auto">
            <a:xfrm>
              <a:off x="902134" y="4600875"/>
              <a:ext cx="309363" cy="28875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grpSp>
        <p:nvGrpSpPr>
          <p:cNvPr id="15" name="组合 14">
            <a:extLst>
              <a:ext uri="{FF2B5EF4-FFF2-40B4-BE49-F238E27FC236}">
                <a16:creationId xmlns:a16="http://schemas.microsoft.com/office/drawing/2014/main" id="{1A6D3F6C-FFFF-43B3-9879-9B54C364F89D}"/>
              </a:ext>
            </a:extLst>
          </p:cNvPr>
          <p:cNvGrpSpPr/>
          <p:nvPr/>
        </p:nvGrpSpPr>
        <p:grpSpPr>
          <a:xfrm>
            <a:off x="756720" y="1979188"/>
            <a:ext cx="606708" cy="595226"/>
            <a:chOff x="753462" y="4432495"/>
            <a:chExt cx="606708" cy="595226"/>
          </a:xfrm>
        </p:grpSpPr>
        <p:sp>
          <p:nvSpPr>
            <p:cNvPr id="16" name="iṣ1ïdé">
              <a:extLst>
                <a:ext uri="{FF2B5EF4-FFF2-40B4-BE49-F238E27FC236}">
                  <a16:creationId xmlns:a16="http://schemas.microsoft.com/office/drawing/2014/main" id="{43398802-76ED-4CA8-9824-98104CE0691A}"/>
                </a:ext>
              </a:extLst>
            </p:cNvPr>
            <p:cNvSpPr/>
            <p:nvPr/>
          </p:nvSpPr>
          <p:spPr>
            <a:xfrm>
              <a:off x="753462" y="4432495"/>
              <a:ext cx="606708" cy="595226"/>
            </a:xfrm>
            <a:prstGeom prst="ellipse">
              <a:avLst/>
            </a:prstGeom>
            <a:solidFill>
              <a:srgbClr val="8ACFC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7" name="íśḻîḋé">
              <a:extLst>
                <a:ext uri="{FF2B5EF4-FFF2-40B4-BE49-F238E27FC236}">
                  <a16:creationId xmlns:a16="http://schemas.microsoft.com/office/drawing/2014/main" id="{4760F883-862E-4267-B872-D8B26FFC1B69}"/>
                </a:ext>
              </a:extLst>
            </p:cNvPr>
            <p:cNvSpPr>
              <a:spLocks/>
            </p:cNvSpPr>
            <p:nvPr/>
          </p:nvSpPr>
          <p:spPr bwMode="auto">
            <a:xfrm>
              <a:off x="902134" y="4600875"/>
              <a:ext cx="309363" cy="28875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spTree>
    <p:extLst>
      <p:ext uri="{BB962C8B-B14F-4D97-AF65-F5344CB8AC3E}">
        <p14:creationId xmlns:p14="http://schemas.microsoft.com/office/powerpoint/2010/main" val="1312185465"/>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140CA63-BE53-4F7D-86AD-77927D4B5400}"/>
              </a:ext>
            </a:extLst>
          </p:cNvPr>
          <p:cNvSpPr txBox="1">
            <a:spLocks/>
          </p:cNvSpPr>
          <p:nvPr/>
        </p:nvSpPr>
        <p:spPr>
          <a:xfrm>
            <a:off x="669924" y="272141"/>
            <a:ext cx="10850563"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数据库设计说明书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lang="zh-CN" altLang="en-US" dirty="0">
                <a:solidFill>
                  <a:srgbClr val="000000"/>
                </a:solidFill>
                <a:latin typeface="Arial"/>
                <a:ea typeface="微软雅黑"/>
              </a:rPr>
              <a:t>数据字典</a:t>
            </a: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设计</a:t>
            </a:r>
          </a:p>
        </p:txBody>
      </p:sp>
      <p:cxnSp>
        <p:nvCxnSpPr>
          <p:cNvPr id="5" name="直接连接符 4">
            <a:extLst>
              <a:ext uri="{FF2B5EF4-FFF2-40B4-BE49-F238E27FC236}">
                <a16:creationId xmlns:a16="http://schemas.microsoft.com/office/drawing/2014/main" id="{EE7A3F61-0609-4ADA-A438-C902BCD1DB17}"/>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 name="表格 1">
            <a:extLst>
              <a:ext uri="{FF2B5EF4-FFF2-40B4-BE49-F238E27FC236}">
                <a16:creationId xmlns:a16="http://schemas.microsoft.com/office/drawing/2014/main" id="{3448150D-9183-41A8-BEE3-34E5DE694FD8}"/>
              </a:ext>
            </a:extLst>
          </p:cNvPr>
          <p:cNvGraphicFramePr>
            <a:graphicFrameLocks noGrp="1"/>
          </p:cNvGraphicFramePr>
          <p:nvPr>
            <p:extLst>
              <p:ext uri="{D42A27DB-BD31-4B8C-83A1-F6EECF244321}">
                <p14:modId xmlns:p14="http://schemas.microsoft.com/office/powerpoint/2010/main" val="4157326100"/>
              </p:ext>
            </p:extLst>
          </p:nvPr>
        </p:nvGraphicFramePr>
        <p:xfrm>
          <a:off x="5156424" y="1210239"/>
          <a:ext cx="6018164" cy="5133346"/>
        </p:xfrm>
        <a:graphic>
          <a:graphicData uri="http://schemas.openxmlformats.org/drawingml/2006/table">
            <a:tbl>
              <a:tblPr firstCol="1" bandRow="1">
                <a:tableStyleId>{00A15C55-8517-42AA-B614-E9B94910E393}</a:tableStyleId>
              </a:tblPr>
              <a:tblGrid>
                <a:gridCol w="1104014">
                  <a:extLst>
                    <a:ext uri="{9D8B030D-6E8A-4147-A177-3AD203B41FA5}">
                      <a16:colId xmlns:a16="http://schemas.microsoft.com/office/drawing/2014/main" val="851143469"/>
                    </a:ext>
                  </a:extLst>
                </a:gridCol>
                <a:gridCol w="1278603">
                  <a:extLst>
                    <a:ext uri="{9D8B030D-6E8A-4147-A177-3AD203B41FA5}">
                      <a16:colId xmlns:a16="http://schemas.microsoft.com/office/drawing/2014/main" val="3740255182"/>
                    </a:ext>
                  </a:extLst>
                </a:gridCol>
                <a:gridCol w="837732">
                  <a:extLst>
                    <a:ext uri="{9D8B030D-6E8A-4147-A177-3AD203B41FA5}">
                      <a16:colId xmlns:a16="http://schemas.microsoft.com/office/drawing/2014/main" val="340749633"/>
                    </a:ext>
                  </a:extLst>
                </a:gridCol>
                <a:gridCol w="2797815">
                  <a:extLst>
                    <a:ext uri="{9D8B030D-6E8A-4147-A177-3AD203B41FA5}">
                      <a16:colId xmlns:a16="http://schemas.microsoft.com/office/drawing/2014/main" val="2349082690"/>
                    </a:ext>
                  </a:extLst>
                </a:gridCol>
              </a:tblGrid>
              <a:tr h="414041">
                <a:tc>
                  <a:txBody>
                    <a:bodyPr/>
                    <a:lstStyle/>
                    <a:p>
                      <a:pPr algn="ctr">
                        <a:spcAft>
                          <a:spcPts val="0"/>
                        </a:spcAft>
                      </a:pPr>
                      <a:r>
                        <a:rPr lang="zh-CN" sz="1200" kern="0" dirty="0">
                          <a:effectLst/>
                        </a:rPr>
                        <a:t>表名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ctr">
                        <a:spcAft>
                          <a:spcPts val="0"/>
                        </a:spcAft>
                      </a:pPr>
                      <a:r>
                        <a:rPr lang="zh-CN" sz="1200" kern="0" dirty="0">
                          <a:effectLst/>
                        </a:rPr>
                        <a:t>快递数据表（</a:t>
                      </a:r>
                      <a:r>
                        <a:rPr lang="en-US" sz="1200" kern="0" dirty="0">
                          <a:effectLst/>
                        </a:rPr>
                        <a:t>news</a:t>
                      </a:r>
                      <a:r>
                        <a:rPr lang="zh-CN" sz="1200" kern="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15435940"/>
                  </a:ext>
                </a:extLst>
              </a:tr>
              <a:tr h="365815">
                <a:tc>
                  <a:txBody>
                    <a:bodyPr/>
                    <a:lstStyle/>
                    <a:p>
                      <a:pPr algn="ctr">
                        <a:spcAft>
                          <a:spcPts val="0"/>
                        </a:spcAft>
                      </a:pPr>
                      <a:r>
                        <a:rPr lang="zh-CN" sz="1200" kern="0">
                          <a:effectLst/>
                        </a:rPr>
                        <a:t>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ctr">
                        <a:spcAft>
                          <a:spcPts val="0"/>
                        </a:spcAft>
                      </a:pPr>
                      <a:r>
                        <a:rPr lang="zh-CN" sz="1200" kern="0">
                          <a:effectLst/>
                        </a:rPr>
                        <a:t>记录所发布的快递信息</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90226143"/>
                  </a:ext>
                </a:extLst>
              </a:tr>
              <a:tr h="435349">
                <a:tc>
                  <a:txBody>
                    <a:bodyPr/>
                    <a:lstStyle/>
                    <a:p>
                      <a:pPr algn="ctr">
                        <a:spcAft>
                          <a:spcPts val="0"/>
                        </a:spcAft>
                      </a:pPr>
                      <a:r>
                        <a:rPr lang="zh-CN" sz="1200" kern="0">
                          <a:effectLst/>
                        </a:rPr>
                        <a:t>字段</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类型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可为</a:t>
                      </a:r>
                      <a:r>
                        <a:rPr lang="en-US" sz="1200" kern="0">
                          <a:effectLst/>
                        </a:rPr>
                        <a:t>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effectLst/>
                        </a:rPr>
                        <a:t>备注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50126705"/>
                  </a:ext>
                </a:extLst>
              </a:tr>
              <a:tr h="435349">
                <a:tc>
                  <a:txBody>
                    <a:bodyPr/>
                    <a:lstStyle/>
                    <a:p>
                      <a:pPr algn="ctr">
                        <a:spcAft>
                          <a:spcPts val="0"/>
                        </a:spcAft>
                      </a:pPr>
                      <a:r>
                        <a:rPr lang="en-US" sz="1200" kern="0">
                          <a:effectLst/>
                        </a:rPr>
                        <a:t>kd_id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dirty="0">
                          <a:effectLst/>
                        </a:rPr>
                        <a:t>int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effectLst/>
                        </a:rPr>
                        <a:t>主键，用于统计，标记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94345898"/>
                  </a:ext>
                </a:extLst>
              </a:tr>
              <a:tr h="435349">
                <a:tc>
                  <a:txBody>
                    <a:bodyPr/>
                    <a:lstStyle/>
                    <a:p>
                      <a:pPr algn="ctr">
                        <a:spcAft>
                          <a:spcPts val="0"/>
                        </a:spcAft>
                      </a:pPr>
                      <a:r>
                        <a:rPr lang="en-US" sz="1200" kern="0">
                          <a:effectLst/>
                        </a:rPr>
                        <a:t>Kd_number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快递取件码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08173219"/>
                  </a:ext>
                </a:extLst>
              </a:tr>
              <a:tr h="435349">
                <a:tc>
                  <a:txBody>
                    <a:bodyPr/>
                    <a:lstStyle/>
                    <a:p>
                      <a:pPr algn="ctr">
                        <a:spcAft>
                          <a:spcPts val="0"/>
                        </a:spcAft>
                      </a:pPr>
                      <a:r>
                        <a:rPr lang="en-US" sz="1200" kern="0">
                          <a:effectLst/>
                        </a:rPr>
                        <a:t>Kd_company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快递公司</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76912735"/>
                  </a:ext>
                </a:extLst>
              </a:tr>
              <a:tr h="435349">
                <a:tc>
                  <a:txBody>
                    <a:bodyPr/>
                    <a:lstStyle/>
                    <a:p>
                      <a:pPr algn="ctr">
                        <a:spcAft>
                          <a:spcPts val="0"/>
                        </a:spcAft>
                      </a:pPr>
                      <a:r>
                        <a:rPr lang="en-US" sz="1200" kern="0">
                          <a:effectLst/>
                        </a:rPr>
                        <a:t>Kd_name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effectLst/>
                        </a:rPr>
                        <a:t>快递发布者</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85466649"/>
                  </a:ext>
                </a:extLst>
              </a:tr>
              <a:tr h="435349">
                <a:tc>
                  <a:txBody>
                    <a:bodyPr/>
                    <a:lstStyle/>
                    <a:p>
                      <a:pPr algn="ctr">
                        <a:spcAft>
                          <a:spcPts val="0"/>
                        </a:spcAft>
                      </a:pPr>
                      <a:r>
                        <a:rPr lang="en-US" sz="1200" kern="0">
                          <a:effectLst/>
                        </a:rPr>
                        <a:t>Kd_tel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发布者联系方式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85520363"/>
                  </a:ext>
                </a:extLst>
              </a:tr>
              <a:tr h="435349">
                <a:tc>
                  <a:txBody>
                    <a:bodyPr/>
                    <a:lstStyle/>
                    <a:p>
                      <a:pPr algn="ctr">
                        <a:spcAft>
                          <a:spcPts val="0"/>
                        </a:spcAft>
                      </a:pPr>
                      <a:r>
                        <a:rPr lang="en-US" sz="1200" kern="0">
                          <a:effectLst/>
                        </a:rPr>
                        <a:t>Kd_adress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发布者地址</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53332069"/>
                  </a:ext>
                </a:extLst>
              </a:tr>
              <a:tr h="435349">
                <a:tc>
                  <a:txBody>
                    <a:bodyPr/>
                    <a:lstStyle/>
                    <a:p>
                      <a:pPr algn="ctr">
                        <a:spcAft>
                          <a:spcPts val="0"/>
                        </a:spcAft>
                      </a:pPr>
                      <a:r>
                        <a:rPr lang="en-US" sz="1200" kern="0">
                          <a:effectLst/>
                        </a:rPr>
                        <a:t>Kd_beizhu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备注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65329554"/>
                  </a:ext>
                </a:extLst>
              </a:tr>
              <a:tr h="435349">
                <a:tc>
                  <a:txBody>
                    <a:bodyPr/>
                    <a:lstStyle/>
                    <a:p>
                      <a:pPr algn="ctr">
                        <a:spcAft>
                          <a:spcPts val="0"/>
                        </a:spcAft>
                      </a:pPr>
                      <a:r>
                        <a:rPr lang="en-US" sz="1200" kern="0">
                          <a:effectLst/>
                        </a:rPr>
                        <a:t>Kd_money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double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报酬</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27245089"/>
                  </a:ext>
                </a:extLst>
              </a:tr>
              <a:tr h="435349">
                <a:tc>
                  <a:txBody>
                    <a:bodyPr/>
                    <a:lstStyle/>
                    <a:p>
                      <a:pPr algn="ctr">
                        <a:spcAft>
                          <a:spcPts val="0"/>
                        </a:spcAft>
                      </a:pPr>
                      <a:r>
                        <a:rPr lang="en-US" sz="1200" kern="0">
                          <a:effectLst/>
                        </a:rPr>
                        <a:t>Latest_time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dirty="0">
                          <a:effectLst/>
                        </a:rPr>
                        <a:t>varchar(50)</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dirty="0">
                          <a:effectLst/>
                        </a:rPr>
                        <a:t>Y</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effectLst/>
                        </a:rPr>
                        <a:t>取快递的最迟时间</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21660638"/>
                  </a:ext>
                </a:extLst>
              </a:tr>
            </a:tbl>
          </a:graphicData>
        </a:graphic>
      </p:graphicFrame>
      <p:graphicFrame>
        <p:nvGraphicFramePr>
          <p:cNvPr id="6" name="表格 5">
            <a:extLst>
              <a:ext uri="{FF2B5EF4-FFF2-40B4-BE49-F238E27FC236}">
                <a16:creationId xmlns:a16="http://schemas.microsoft.com/office/drawing/2014/main" id="{B1DF9740-36EF-4B86-ACC5-E7A169D997B9}"/>
              </a:ext>
            </a:extLst>
          </p:cNvPr>
          <p:cNvGraphicFramePr>
            <a:graphicFrameLocks noGrp="1"/>
          </p:cNvGraphicFramePr>
          <p:nvPr>
            <p:extLst>
              <p:ext uri="{D42A27DB-BD31-4B8C-83A1-F6EECF244321}">
                <p14:modId xmlns:p14="http://schemas.microsoft.com/office/powerpoint/2010/main" val="2404172795"/>
              </p:ext>
            </p:extLst>
          </p:nvPr>
        </p:nvGraphicFramePr>
        <p:xfrm>
          <a:off x="669924" y="1213316"/>
          <a:ext cx="4258211" cy="4436705"/>
        </p:xfrm>
        <a:graphic>
          <a:graphicData uri="http://schemas.openxmlformats.org/drawingml/2006/table">
            <a:tbl>
              <a:tblPr firstCol="1" bandRow="1">
                <a:tableStyleId>{00A15C55-8517-42AA-B614-E9B94910E393}</a:tableStyleId>
              </a:tblPr>
              <a:tblGrid>
                <a:gridCol w="781409">
                  <a:extLst>
                    <a:ext uri="{9D8B030D-6E8A-4147-A177-3AD203B41FA5}">
                      <a16:colId xmlns:a16="http://schemas.microsoft.com/office/drawing/2014/main" val="3904093579"/>
                    </a:ext>
                  </a:extLst>
                </a:gridCol>
                <a:gridCol w="904707">
                  <a:extLst>
                    <a:ext uri="{9D8B030D-6E8A-4147-A177-3AD203B41FA5}">
                      <a16:colId xmlns:a16="http://schemas.microsoft.com/office/drawing/2014/main" val="3223904791"/>
                    </a:ext>
                  </a:extLst>
                </a:gridCol>
                <a:gridCol w="597763">
                  <a:extLst>
                    <a:ext uri="{9D8B030D-6E8A-4147-A177-3AD203B41FA5}">
                      <a16:colId xmlns:a16="http://schemas.microsoft.com/office/drawing/2014/main" val="1285242950"/>
                    </a:ext>
                  </a:extLst>
                </a:gridCol>
                <a:gridCol w="1974332">
                  <a:extLst>
                    <a:ext uri="{9D8B030D-6E8A-4147-A177-3AD203B41FA5}">
                      <a16:colId xmlns:a16="http://schemas.microsoft.com/office/drawing/2014/main" val="2421607241"/>
                    </a:ext>
                  </a:extLst>
                </a:gridCol>
              </a:tblGrid>
              <a:tr h="423731">
                <a:tc>
                  <a:txBody>
                    <a:bodyPr/>
                    <a:lstStyle/>
                    <a:p>
                      <a:pPr algn="ctr">
                        <a:spcAft>
                          <a:spcPts val="0"/>
                        </a:spcAft>
                      </a:pPr>
                      <a:r>
                        <a:rPr lang="zh-CN" sz="1200" kern="0">
                          <a:effectLst/>
                        </a:rPr>
                        <a:t>表名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ctr">
                        <a:spcAft>
                          <a:spcPts val="0"/>
                        </a:spcAft>
                      </a:pPr>
                      <a:r>
                        <a:rPr lang="zh-CN" sz="1200" kern="0" dirty="0">
                          <a:effectLst/>
                        </a:rPr>
                        <a:t>用户数据表（</a:t>
                      </a:r>
                      <a:r>
                        <a:rPr lang="en-US" sz="1200" kern="0" dirty="0">
                          <a:effectLst/>
                        </a:rPr>
                        <a:t>user</a:t>
                      </a:r>
                      <a:r>
                        <a:rPr lang="zh-CN" sz="1200" kern="0" dirty="0">
                          <a:effectLst/>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3674255"/>
                  </a:ext>
                </a:extLst>
              </a:tr>
              <a:tr h="423731">
                <a:tc>
                  <a:txBody>
                    <a:bodyPr/>
                    <a:lstStyle/>
                    <a:p>
                      <a:pPr algn="ctr">
                        <a:spcAft>
                          <a:spcPts val="0"/>
                        </a:spcAft>
                      </a:pPr>
                      <a:r>
                        <a:rPr lang="zh-CN" sz="1200" kern="0">
                          <a:effectLst/>
                        </a:rPr>
                        <a:t>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ctr">
                        <a:spcAft>
                          <a:spcPts val="0"/>
                        </a:spcAft>
                      </a:pPr>
                      <a:r>
                        <a:rPr lang="zh-CN" sz="1200" kern="0">
                          <a:effectLst/>
                        </a:rPr>
                        <a:t>记录用户信息</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48958152"/>
                  </a:ext>
                </a:extLst>
              </a:tr>
              <a:tr h="512749">
                <a:tc>
                  <a:txBody>
                    <a:bodyPr/>
                    <a:lstStyle/>
                    <a:p>
                      <a:pPr algn="ctr">
                        <a:spcAft>
                          <a:spcPts val="0"/>
                        </a:spcAft>
                      </a:pPr>
                      <a:r>
                        <a:rPr lang="zh-CN" sz="1200" kern="0">
                          <a:effectLst/>
                        </a:rPr>
                        <a:t>字段</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类型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可为</a:t>
                      </a:r>
                      <a:r>
                        <a:rPr lang="en-US" sz="1200" kern="0">
                          <a:effectLst/>
                        </a:rPr>
                        <a:t>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备注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69811214"/>
                  </a:ext>
                </a:extLst>
              </a:tr>
              <a:tr h="512749">
                <a:tc>
                  <a:txBody>
                    <a:bodyPr/>
                    <a:lstStyle/>
                    <a:p>
                      <a:pPr algn="ctr">
                        <a:spcAft>
                          <a:spcPts val="0"/>
                        </a:spcAft>
                      </a:pPr>
                      <a:r>
                        <a:rPr lang="en-US" sz="1200" kern="0">
                          <a:effectLst/>
                        </a:rPr>
                        <a:t>u_id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int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effectLst/>
                        </a:rPr>
                        <a:t>主键，用于统计，标记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8540687"/>
                  </a:ext>
                </a:extLst>
              </a:tr>
              <a:tr h="512749">
                <a:tc>
                  <a:txBody>
                    <a:bodyPr/>
                    <a:lstStyle/>
                    <a:p>
                      <a:pPr algn="ctr">
                        <a:spcAft>
                          <a:spcPts val="0"/>
                        </a:spcAft>
                      </a:pPr>
                      <a:r>
                        <a:rPr lang="en-US" sz="1200" kern="0">
                          <a:effectLst/>
                        </a:rPr>
                        <a:t>u_tel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手机号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34152720"/>
                  </a:ext>
                </a:extLst>
              </a:tr>
              <a:tr h="512749">
                <a:tc>
                  <a:txBody>
                    <a:bodyPr/>
                    <a:lstStyle/>
                    <a:p>
                      <a:pPr algn="ctr">
                        <a:spcAft>
                          <a:spcPts val="0"/>
                        </a:spcAft>
                      </a:pPr>
                      <a:r>
                        <a:rPr lang="en-US" sz="1200" kern="0">
                          <a:effectLst/>
                        </a:rPr>
                        <a:t>username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用户名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87041490"/>
                  </a:ext>
                </a:extLst>
              </a:tr>
              <a:tr h="512749">
                <a:tc>
                  <a:txBody>
                    <a:bodyPr/>
                    <a:lstStyle/>
                    <a:p>
                      <a:pPr algn="ctr">
                        <a:spcAft>
                          <a:spcPts val="0"/>
                        </a:spcAft>
                      </a:pPr>
                      <a:r>
                        <a:rPr lang="en-US" sz="1200" kern="0">
                          <a:effectLst/>
                        </a:rPr>
                        <a:t>password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用户密码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64452607"/>
                  </a:ext>
                </a:extLst>
              </a:tr>
              <a:tr h="512749">
                <a:tc>
                  <a:txBody>
                    <a:bodyPr/>
                    <a:lstStyle/>
                    <a:p>
                      <a:pPr algn="ctr">
                        <a:spcAft>
                          <a:spcPts val="0"/>
                        </a:spcAft>
                      </a:pPr>
                      <a:r>
                        <a:rPr lang="en-US" sz="1200" kern="0">
                          <a:effectLst/>
                        </a:rPr>
                        <a:t>rel_name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effectLst/>
                        </a:rPr>
                        <a:t>用户真实姓名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19641889"/>
                  </a:ext>
                </a:extLst>
              </a:tr>
              <a:tr h="512749">
                <a:tc>
                  <a:txBody>
                    <a:bodyPr/>
                    <a:lstStyle/>
                    <a:p>
                      <a:pPr algn="ctr">
                        <a:spcAft>
                          <a:spcPts val="0"/>
                        </a:spcAft>
                      </a:pPr>
                      <a:r>
                        <a:rPr lang="en-US" sz="1200" kern="0">
                          <a:effectLst/>
                        </a:rPr>
                        <a:t>shengfenz</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effectLst/>
                        </a:rPr>
                        <a:t>身份证号码</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48337132"/>
                  </a:ext>
                </a:extLst>
              </a:tr>
            </a:tbl>
          </a:graphicData>
        </a:graphic>
      </p:graphicFrame>
    </p:spTree>
    <p:extLst>
      <p:ext uri="{BB962C8B-B14F-4D97-AF65-F5344CB8AC3E}">
        <p14:creationId xmlns:p14="http://schemas.microsoft.com/office/powerpoint/2010/main" val="1189855608"/>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140CA63-BE53-4F7D-86AD-77927D4B5400}"/>
              </a:ext>
            </a:extLst>
          </p:cNvPr>
          <p:cNvSpPr txBox="1">
            <a:spLocks/>
          </p:cNvSpPr>
          <p:nvPr/>
        </p:nvSpPr>
        <p:spPr>
          <a:xfrm>
            <a:off x="669924" y="272141"/>
            <a:ext cx="10850563"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数据库设计说明书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数据字典设计</a:t>
            </a:r>
          </a:p>
        </p:txBody>
      </p:sp>
      <p:cxnSp>
        <p:nvCxnSpPr>
          <p:cNvPr id="5" name="直接连接符 4">
            <a:extLst>
              <a:ext uri="{FF2B5EF4-FFF2-40B4-BE49-F238E27FC236}">
                <a16:creationId xmlns:a16="http://schemas.microsoft.com/office/drawing/2014/main" id="{EE7A3F61-0609-4ADA-A438-C902BCD1DB17}"/>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3" name="表格 2">
            <a:extLst>
              <a:ext uri="{FF2B5EF4-FFF2-40B4-BE49-F238E27FC236}">
                <a16:creationId xmlns:a16="http://schemas.microsoft.com/office/drawing/2014/main" id="{A1B01EBE-CEF4-4B62-961F-D2D2DA84A69D}"/>
              </a:ext>
            </a:extLst>
          </p:cNvPr>
          <p:cNvGraphicFramePr>
            <a:graphicFrameLocks noGrp="1"/>
          </p:cNvGraphicFramePr>
          <p:nvPr>
            <p:extLst>
              <p:ext uri="{D42A27DB-BD31-4B8C-83A1-F6EECF244321}">
                <p14:modId xmlns:p14="http://schemas.microsoft.com/office/powerpoint/2010/main" val="4114793976"/>
              </p:ext>
            </p:extLst>
          </p:nvPr>
        </p:nvGraphicFramePr>
        <p:xfrm>
          <a:off x="669924" y="1231231"/>
          <a:ext cx="5105234" cy="5121438"/>
        </p:xfrm>
        <a:graphic>
          <a:graphicData uri="http://schemas.openxmlformats.org/drawingml/2006/table">
            <a:tbl>
              <a:tblPr firstCol="1" bandRow="1">
                <a:tableStyleId>{00A15C55-8517-42AA-B614-E9B94910E393}</a:tableStyleId>
              </a:tblPr>
              <a:tblGrid>
                <a:gridCol w="1050914">
                  <a:extLst>
                    <a:ext uri="{9D8B030D-6E8A-4147-A177-3AD203B41FA5}">
                      <a16:colId xmlns:a16="http://schemas.microsoft.com/office/drawing/2014/main" val="2164696762"/>
                    </a:ext>
                  </a:extLst>
                </a:gridCol>
                <a:gridCol w="971599">
                  <a:extLst>
                    <a:ext uri="{9D8B030D-6E8A-4147-A177-3AD203B41FA5}">
                      <a16:colId xmlns:a16="http://schemas.microsoft.com/office/drawing/2014/main" val="3806667867"/>
                    </a:ext>
                  </a:extLst>
                </a:gridCol>
                <a:gridCol w="697717">
                  <a:extLst>
                    <a:ext uri="{9D8B030D-6E8A-4147-A177-3AD203B41FA5}">
                      <a16:colId xmlns:a16="http://schemas.microsoft.com/office/drawing/2014/main" val="4231410888"/>
                    </a:ext>
                  </a:extLst>
                </a:gridCol>
                <a:gridCol w="2385004">
                  <a:extLst>
                    <a:ext uri="{9D8B030D-6E8A-4147-A177-3AD203B41FA5}">
                      <a16:colId xmlns:a16="http://schemas.microsoft.com/office/drawing/2014/main" val="3864110403"/>
                    </a:ext>
                  </a:extLst>
                </a:gridCol>
              </a:tblGrid>
              <a:tr h="365651">
                <a:tc>
                  <a:txBody>
                    <a:bodyPr/>
                    <a:lstStyle/>
                    <a:p>
                      <a:pPr algn="ctr">
                        <a:spcAft>
                          <a:spcPts val="0"/>
                        </a:spcAft>
                      </a:pPr>
                      <a:r>
                        <a:rPr lang="zh-CN" sz="1200" kern="0">
                          <a:effectLst/>
                        </a:rPr>
                        <a:t>表名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ctr">
                        <a:spcAft>
                          <a:spcPts val="0"/>
                        </a:spcAft>
                      </a:pPr>
                      <a:r>
                        <a:rPr lang="zh-CN" sz="1200" kern="0">
                          <a:effectLst/>
                        </a:rPr>
                        <a:t>兼职数据表格</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58564827"/>
                  </a:ext>
                </a:extLst>
              </a:tr>
              <a:tr h="365651">
                <a:tc>
                  <a:txBody>
                    <a:bodyPr/>
                    <a:lstStyle/>
                    <a:p>
                      <a:pPr algn="ctr">
                        <a:spcAft>
                          <a:spcPts val="0"/>
                        </a:spcAft>
                      </a:pPr>
                      <a:r>
                        <a:rPr lang="zh-CN" sz="1200" kern="0">
                          <a:effectLst/>
                        </a:rPr>
                        <a:t>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ctr">
                        <a:spcAft>
                          <a:spcPts val="0"/>
                        </a:spcAft>
                      </a:pPr>
                      <a:r>
                        <a:rPr lang="zh-CN" sz="1200" kern="0">
                          <a:effectLst/>
                        </a:rPr>
                        <a:t>记录发布的兼职信息</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02872425"/>
                  </a:ext>
                </a:extLst>
              </a:tr>
              <a:tr h="447165">
                <a:tc>
                  <a:txBody>
                    <a:bodyPr/>
                    <a:lstStyle/>
                    <a:p>
                      <a:pPr algn="ctr">
                        <a:spcAft>
                          <a:spcPts val="0"/>
                        </a:spcAft>
                      </a:pPr>
                      <a:r>
                        <a:rPr lang="zh-CN" sz="1200" kern="0">
                          <a:effectLst/>
                        </a:rPr>
                        <a:t>字段</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类型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可为</a:t>
                      </a:r>
                      <a:r>
                        <a:rPr lang="en-US" sz="1200" kern="0">
                          <a:effectLst/>
                        </a:rPr>
                        <a:t>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备注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97946327"/>
                  </a:ext>
                </a:extLst>
              </a:tr>
              <a:tr h="365651">
                <a:tc>
                  <a:txBody>
                    <a:bodyPr/>
                    <a:lstStyle/>
                    <a:p>
                      <a:pPr algn="ctr">
                        <a:spcAft>
                          <a:spcPts val="0"/>
                        </a:spcAft>
                      </a:pPr>
                      <a:r>
                        <a:rPr lang="en-US" sz="1200" kern="0">
                          <a:effectLst/>
                        </a:rPr>
                        <a:t>s_id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int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主键，兼职</a:t>
                      </a:r>
                      <a:r>
                        <a:rPr lang="en-US" sz="1200" kern="0">
                          <a:effectLst/>
                        </a:rPr>
                        <a:t>id</a:t>
                      </a:r>
                      <a:r>
                        <a:rPr lang="zh-CN" sz="1200" kern="0">
                          <a:effectLst/>
                        </a:rPr>
                        <a:t>（标记）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45527019"/>
                  </a:ext>
                </a:extLst>
              </a:tr>
              <a:tr h="447165">
                <a:tc>
                  <a:txBody>
                    <a:bodyPr/>
                    <a:lstStyle/>
                    <a:p>
                      <a:pPr algn="ctr">
                        <a:spcAft>
                          <a:spcPts val="0"/>
                        </a:spcAft>
                      </a:pPr>
                      <a:r>
                        <a:rPr lang="en-US" sz="1200" kern="0">
                          <a:effectLst/>
                        </a:rPr>
                        <a:t>s_name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商家名称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17301799"/>
                  </a:ext>
                </a:extLst>
              </a:tr>
              <a:tr h="447165">
                <a:tc>
                  <a:txBody>
                    <a:bodyPr/>
                    <a:lstStyle/>
                    <a:p>
                      <a:pPr algn="ctr">
                        <a:spcAft>
                          <a:spcPts val="0"/>
                        </a:spcAft>
                      </a:pPr>
                      <a:r>
                        <a:rPr lang="en-US" sz="1200" kern="0">
                          <a:effectLst/>
                        </a:rPr>
                        <a:t>s_adress</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effectLst/>
                        </a:rPr>
                        <a:t>商家店铺地址</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4153944"/>
                  </a:ext>
                </a:extLst>
              </a:tr>
              <a:tr h="447165">
                <a:tc>
                  <a:txBody>
                    <a:bodyPr/>
                    <a:lstStyle/>
                    <a:p>
                      <a:pPr algn="ctr">
                        <a:spcAft>
                          <a:spcPts val="0"/>
                        </a:spcAft>
                      </a:pPr>
                      <a:r>
                        <a:rPr lang="en-US" sz="1200" kern="0">
                          <a:effectLst/>
                        </a:rPr>
                        <a:t>s_tel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商家电话</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91178339"/>
                  </a:ext>
                </a:extLst>
              </a:tr>
              <a:tr h="447165">
                <a:tc>
                  <a:txBody>
                    <a:bodyPr/>
                    <a:lstStyle/>
                    <a:p>
                      <a:pPr algn="ctr">
                        <a:spcAft>
                          <a:spcPts val="0"/>
                        </a:spcAft>
                      </a:pPr>
                      <a:r>
                        <a:rPr lang="en-US" sz="1200" kern="0">
                          <a:effectLst/>
                        </a:rPr>
                        <a:t>work_time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兼职时间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9304718"/>
                  </a:ext>
                </a:extLst>
              </a:tr>
              <a:tr h="447165">
                <a:tc>
                  <a:txBody>
                    <a:bodyPr/>
                    <a:lstStyle/>
                    <a:p>
                      <a:pPr algn="ctr">
                        <a:spcAft>
                          <a:spcPts val="0"/>
                        </a:spcAft>
                      </a:pPr>
                      <a:r>
                        <a:rPr lang="en-US" sz="1200" kern="0">
                          <a:effectLst/>
                        </a:rPr>
                        <a:t>work_content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兼职内容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75942400"/>
                  </a:ext>
                </a:extLst>
              </a:tr>
              <a:tr h="447165">
                <a:tc>
                  <a:txBody>
                    <a:bodyPr/>
                    <a:lstStyle/>
                    <a:p>
                      <a:pPr algn="ctr">
                        <a:spcAft>
                          <a:spcPts val="0"/>
                        </a:spcAft>
                      </a:pPr>
                      <a:r>
                        <a:rPr lang="en-US" sz="1200" kern="0">
                          <a:effectLst/>
                        </a:rPr>
                        <a:t>work_money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兼职报酬</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60792070"/>
                  </a:ext>
                </a:extLst>
              </a:tr>
              <a:tr h="447165">
                <a:tc>
                  <a:txBody>
                    <a:bodyPr/>
                    <a:lstStyle/>
                    <a:p>
                      <a:pPr algn="ctr">
                        <a:spcAft>
                          <a:spcPts val="0"/>
                        </a:spcAft>
                      </a:pPr>
                      <a:r>
                        <a:rPr lang="en-US" sz="1200" kern="0">
                          <a:effectLst/>
                        </a:rPr>
                        <a:t>need_person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需求人数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48118801"/>
                  </a:ext>
                </a:extLst>
              </a:tr>
              <a:tr h="447165">
                <a:tc>
                  <a:txBody>
                    <a:bodyPr/>
                    <a:lstStyle/>
                    <a:p>
                      <a:pPr algn="ctr">
                        <a:spcAft>
                          <a:spcPts val="0"/>
                        </a:spcAft>
                      </a:pPr>
                      <a:r>
                        <a:rPr lang="en-US" sz="1200" kern="0">
                          <a:effectLst/>
                        </a:rPr>
                        <a:t>beizhu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effectLst/>
                        </a:rPr>
                        <a:t>备注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57314992"/>
                  </a:ext>
                </a:extLst>
              </a:tr>
            </a:tbl>
          </a:graphicData>
        </a:graphic>
      </p:graphicFrame>
      <p:graphicFrame>
        <p:nvGraphicFramePr>
          <p:cNvPr id="7" name="表格 6">
            <a:extLst>
              <a:ext uri="{FF2B5EF4-FFF2-40B4-BE49-F238E27FC236}">
                <a16:creationId xmlns:a16="http://schemas.microsoft.com/office/drawing/2014/main" id="{A959FFA9-A12E-42D6-B15F-6F4C4E66B382}"/>
              </a:ext>
            </a:extLst>
          </p:cNvPr>
          <p:cNvGraphicFramePr>
            <a:graphicFrameLocks noGrp="1"/>
          </p:cNvGraphicFramePr>
          <p:nvPr>
            <p:extLst>
              <p:ext uri="{D42A27DB-BD31-4B8C-83A1-F6EECF244321}">
                <p14:modId xmlns:p14="http://schemas.microsoft.com/office/powerpoint/2010/main" val="331592884"/>
              </p:ext>
            </p:extLst>
          </p:nvPr>
        </p:nvGraphicFramePr>
        <p:xfrm>
          <a:off x="6256422" y="1230428"/>
          <a:ext cx="4716378" cy="5121436"/>
        </p:xfrm>
        <a:graphic>
          <a:graphicData uri="http://schemas.openxmlformats.org/drawingml/2006/table">
            <a:tbl>
              <a:tblPr firstCol="1" bandRow="1">
                <a:tableStyleId>{00A15C55-8517-42AA-B614-E9B94910E393}</a:tableStyleId>
              </a:tblPr>
              <a:tblGrid>
                <a:gridCol w="962701">
                  <a:extLst>
                    <a:ext uri="{9D8B030D-6E8A-4147-A177-3AD203B41FA5}">
                      <a16:colId xmlns:a16="http://schemas.microsoft.com/office/drawing/2014/main" val="859482599"/>
                    </a:ext>
                  </a:extLst>
                </a:gridCol>
                <a:gridCol w="904997">
                  <a:extLst>
                    <a:ext uri="{9D8B030D-6E8A-4147-A177-3AD203B41FA5}">
                      <a16:colId xmlns:a16="http://schemas.microsoft.com/office/drawing/2014/main" val="3694855762"/>
                    </a:ext>
                  </a:extLst>
                </a:gridCol>
                <a:gridCol w="640467">
                  <a:extLst>
                    <a:ext uri="{9D8B030D-6E8A-4147-A177-3AD203B41FA5}">
                      <a16:colId xmlns:a16="http://schemas.microsoft.com/office/drawing/2014/main" val="1308248890"/>
                    </a:ext>
                  </a:extLst>
                </a:gridCol>
                <a:gridCol w="2208213">
                  <a:extLst>
                    <a:ext uri="{9D8B030D-6E8A-4147-A177-3AD203B41FA5}">
                      <a16:colId xmlns:a16="http://schemas.microsoft.com/office/drawing/2014/main" val="1157781796"/>
                    </a:ext>
                  </a:extLst>
                </a:gridCol>
              </a:tblGrid>
              <a:tr h="383194">
                <a:tc>
                  <a:txBody>
                    <a:bodyPr/>
                    <a:lstStyle/>
                    <a:p>
                      <a:pPr algn="ctr">
                        <a:spcAft>
                          <a:spcPts val="0"/>
                        </a:spcAft>
                      </a:pPr>
                      <a:r>
                        <a:rPr lang="zh-CN" sz="1200" kern="0">
                          <a:effectLst/>
                        </a:rPr>
                        <a:t>表名</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ctr">
                        <a:spcAft>
                          <a:spcPts val="0"/>
                        </a:spcAft>
                      </a:pPr>
                      <a:r>
                        <a:rPr lang="zh-CN" sz="1200" kern="0" dirty="0">
                          <a:effectLst/>
                        </a:rPr>
                        <a:t>顺风车数据表格</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68033711"/>
                  </a:ext>
                </a:extLst>
              </a:tr>
              <a:tr h="383194">
                <a:tc>
                  <a:txBody>
                    <a:bodyPr/>
                    <a:lstStyle/>
                    <a:p>
                      <a:pPr algn="ctr">
                        <a:spcAft>
                          <a:spcPts val="0"/>
                        </a:spcAft>
                      </a:pPr>
                      <a:r>
                        <a:rPr lang="zh-CN" sz="1200" kern="0">
                          <a:effectLst/>
                        </a:rPr>
                        <a:t>描述</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ctr">
                        <a:spcAft>
                          <a:spcPts val="0"/>
                        </a:spcAft>
                      </a:pPr>
                      <a:r>
                        <a:rPr lang="zh-CN" sz="1200" kern="0" dirty="0">
                          <a:effectLst/>
                        </a:rPr>
                        <a:t>记录顺风车发布信息</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36900563"/>
                  </a:ext>
                </a:extLst>
              </a:tr>
              <a:tr h="447708">
                <a:tc>
                  <a:txBody>
                    <a:bodyPr/>
                    <a:lstStyle/>
                    <a:p>
                      <a:pPr algn="ctr">
                        <a:spcAft>
                          <a:spcPts val="0"/>
                        </a:spcAft>
                      </a:pPr>
                      <a:r>
                        <a:rPr lang="zh-CN" sz="1200" kern="0">
                          <a:effectLst/>
                        </a:rPr>
                        <a:t>字段</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类型</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可为</a:t>
                      </a:r>
                      <a:r>
                        <a:rPr lang="en-US" sz="1200" kern="0">
                          <a:effectLst/>
                        </a:rPr>
                        <a:t>null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备注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6542000"/>
                  </a:ext>
                </a:extLst>
              </a:tr>
              <a:tr h="325676">
                <a:tc>
                  <a:txBody>
                    <a:bodyPr/>
                    <a:lstStyle/>
                    <a:p>
                      <a:pPr algn="ctr">
                        <a:spcAft>
                          <a:spcPts val="0"/>
                        </a:spcAft>
                      </a:pPr>
                      <a:r>
                        <a:rPr lang="en-US" sz="1200" kern="0">
                          <a:effectLst/>
                        </a:rPr>
                        <a:t>car_id</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int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主键，用于统计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54534017"/>
                  </a:ext>
                </a:extLst>
              </a:tr>
              <a:tr h="447708">
                <a:tc>
                  <a:txBody>
                    <a:bodyPr/>
                    <a:lstStyle/>
                    <a:p>
                      <a:pPr algn="ctr">
                        <a:spcAft>
                          <a:spcPts val="0"/>
                        </a:spcAft>
                      </a:pPr>
                      <a:r>
                        <a:rPr lang="en-US" sz="1200" kern="0">
                          <a:effectLst/>
                        </a:rPr>
                        <a:t>car_style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effectLst/>
                        </a:rPr>
                        <a:t>车型</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70599413"/>
                  </a:ext>
                </a:extLst>
              </a:tr>
              <a:tr h="447708">
                <a:tc>
                  <a:txBody>
                    <a:bodyPr/>
                    <a:lstStyle/>
                    <a:p>
                      <a:pPr algn="ctr">
                        <a:spcAft>
                          <a:spcPts val="0"/>
                        </a:spcAft>
                      </a:pPr>
                      <a:r>
                        <a:rPr lang="en-US" sz="1200" kern="0">
                          <a:effectLst/>
                        </a:rPr>
                        <a:t>car_number</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dirty="0">
                          <a:effectLst/>
                        </a:rPr>
                        <a:t>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车牌号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27175574"/>
                  </a:ext>
                </a:extLst>
              </a:tr>
              <a:tr h="447708">
                <a:tc>
                  <a:txBody>
                    <a:bodyPr/>
                    <a:lstStyle/>
                    <a:p>
                      <a:pPr algn="ctr">
                        <a:spcAft>
                          <a:spcPts val="0"/>
                        </a:spcAft>
                      </a:pPr>
                      <a:r>
                        <a:rPr lang="en-US" sz="1200" kern="0" dirty="0" err="1">
                          <a:effectLst/>
                        </a:rPr>
                        <a:t>car_start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dirty="0">
                          <a:effectLst/>
                        </a:rPr>
                        <a:t>N</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出发地点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83686035"/>
                  </a:ext>
                </a:extLst>
              </a:tr>
              <a:tr h="447708">
                <a:tc>
                  <a:txBody>
                    <a:bodyPr/>
                    <a:lstStyle/>
                    <a:p>
                      <a:pPr algn="ctr">
                        <a:spcAft>
                          <a:spcPts val="0"/>
                        </a:spcAft>
                      </a:pPr>
                      <a:r>
                        <a:rPr lang="en-US" sz="1200" kern="0">
                          <a:effectLst/>
                        </a:rPr>
                        <a:t>car_stop</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目的地点</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44137089"/>
                  </a:ext>
                </a:extLst>
              </a:tr>
              <a:tr h="447708">
                <a:tc>
                  <a:txBody>
                    <a:bodyPr/>
                    <a:lstStyle/>
                    <a:p>
                      <a:pPr algn="ctr">
                        <a:spcAft>
                          <a:spcPts val="0"/>
                        </a:spcAft>
                      </a:pPr>
                      <a:r>
                        <a:rPr lang="en-US" sz="1200" kern="0">
                          <a:effectLst/>
                        </a:rPr>
                        <a:t>car_start_time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N</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出发时间</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56651244"/>
                  </a:ext>
                </a:extLst>
              </a:tr>
              <a:tr h="447708">
                <a:tc>
                  <a:txBody>
                    <a:bodyPr/>
                    <a:lstStyle/>
                    <a:p>
                      <a:pPr algn="ctr">
                        <a:spcAft>
                          <a:spcPts val="0"/>
                        </a:spcAft>
                      </a:pPr>
                      <a:r>
                        <a:rPr lang="en-US" sz="1200" kern="0">
                          <a:effectLst/>
                        </a:rPr>
                        <a:t>car_tel</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乘车人联系方式</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90526856"/>
                  </a:ext>
                </a:extLst>
              </a:tr>
              <a:tr h="447708">
                <a:tc>
                  <a:txBody>
                    <a:bodyPr/>
                    <a:lstStyle/>
                    <a:p>
                      <a:pPr algn="ctr">
                        <a:spcAft>
                          <a:spcPts val="0"/>
                        </a:spcAft>
                      </a:pPr>
                      <a:r>
                        <a:rPr lang="en-US" sz="1200" kern="0">
                          <a:effectLst/>
                        </a:rPr>
                        <a:t>car_money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double</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a:effectLst/>
                        </a:rPr>
                        <a:t>报酬</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79466965"/>
                  </a:ext>
                </a:extLst>
              </a:tr>
              <a:tr h="447708">
                <a:tc>
                  <a:txBody>
                    <a:bodyPr/>
                    <a:lstStyle/>
                    <a:p>
                      <a:pPr algn="ctr">
                        <a:spcAft>
                          <a:spcPts val="0"/>
                        </a:spcAft>
                      </a:pPr>
                      <a:r>
                        <a:rPr lang="en-US" sz="1200" kern="0">
                          <a:effectLst/>
                        </a:rPr>
                        <a:t>car_beizhu</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varchar(50)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200" kern="0">
                          <a:effectLst/>
                        </a:rPr>
                        <a:t>Y</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0" dirty="0">
                          <a:effectLst/>
                        </a:rPr>
                        <a:t>备注</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78504215"/>
                  </a:ext>
                </a:extLst>
              </a:tr>
            </a:tbl>
          </a:graphicData>
        </a:graphic>
      </p:graphicFrame>
    </p:spTree>
    <p:extLst>
      <p:ext uri="{BB962C8B-B14F-4D97-AF65-F5344CB8AC3E}">
        <p14:creationId xmlns:p14="http://schemas.microsoft.com/office/powerpoint/2010/main" val="3404701406"/>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140CA63-BE53-4F7D-86AD-77927D4B5400}"/>
              </a:ext>
            </a:extLst>
          </p:cNvPr>
          <p:cNvSpPr txBox="1">
            <a:spLocks/>
          </p:cNvSpPr>
          <p:nvPr/>
        </p:nvSpPr>
        <p:spPr>
          <a:xfrm>
            <a:off x="669924" y="272141"/>
            <a:ext cx="10850563"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数据库设计说明书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lang="zh-CN" altLang="en-US" dirty="0">
                <a:solidFill>
                  <a:srgbClr val="000000"/>
                </a:solidFill>
                <a:latin typeface="Arial"/>
                <a:ea typeface="微软雅黑"/>
              </a:rPr>
              <a:t>安全保密</a:t>
            </a: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设计</a:t>
            </a:r>
          </a:p>
        </p:txBody>
      </p:sp>
      <p:cxnSp>
        <p:nvCxnSpPr>
          <p:cNvPr id="5" name="直接连接符 4">
            <a:extLst>
              <a:ext uri="{FF2B5EF4-FFF2-40B4-BE49-F238E27FC236}">
                <a16:creationId xmlns:a16="http://schemas.microsoft.com/office/drawing/2014/main" id="{EE7A3F61-0609-4ADA-A438-C902BCD1DB17}"/>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F2258D4C-9E13-4A6D-BD74-1352AFFD8D02}"/>
              </a:ext>
            </a:extLst>
          </p:cNvPr>
          <p:cNvSpPr txBox="1"/>
          <p:nvPr/>
        </p:nvSpPr>
        <p:spPr>
          <a:xfrm>
            <a:off x="3545439" y="2413337"/>
            <a:ext cx="6541837" cy="2031325"/>
          </a:xfrm>
          <a:prstGeom prst="rect">
            <a:avLst/>
          </a:prstGeom>
          <a:noFill/>
        </p:spPr>
        <p:txBody>
          <a:bodyPr wrap="square" rtlCol="0">
            <a:spAutoFit/>
          </a:bodyPr>
          <a:lstStyle/>
          <a:p>
            <a:pPr>
              <a:lnSpc>
                <a:spcPct val="150000"/>
              </a:lnSpc>
            </a:pPr>
            <a:r>
              <a:rPr lang="en-US" altLang="zh-CN" dirty="0"/>
              <a:t>       </a:t>
            </a:r>
            <a:r>
              <a:rPr lang="zh-CN" altLang="zh-CN" dirty="0"/>
              <a:t>使用者在使用此数据库时，由于不同的访问者的登陆号码不同，且增加了密码设置，故相当于对于数据的访问设置了权限，所以数据可以说是安全的。</a:t>
            </a:r>
            <a:endParaRPr lang="en-US" altLang="zh-CN" dirty="0"/>
          </a:p>
          <a:p>
            <a:pPr>
              <a:lnSpc>
                <a:spcPct val="150000"/>
              </a:lnSpc>
            </a:pPr>
            <a:r>
              <a:rPr lang="en-US" altLang="zh-CN" dirty="0"/>
              <a:t>       </a:t>
            </a:r>
            <a:r>
              <a:rPr lang="zh-CN" altLang="zh-CN" dirty="0"/>
              <a:t>管理员的权限最大</a:t>
            </a:r>
            <a:r>
              <a:rPr lang="zh-CN" altLang="en-US" dirty="0"/>
              <a:t>，</a:t>
            </a:r>
            <a:r>
              <a:rPr lang="zh-CN" altLang="zh-CN" dirty="0"/>
              <a:t>可以控制所有的数据。</a:t>
            </a:r>
          </a:p>
          <a:p>
            <a:endParaRPr lang="zh-CN" altLang="en-US" dirty="0"/>
          </a:p>
        </p:txBody>
      </p:sp>
      <p:sp>
        <p:nvSpPr>
          <p:cNvPr id="6" name="îṡḻïḑè">
            <a:extLst>
              <a:ext uri="{FF2B5EF4-FFF2-40B4-BE49-F238E27FC236}">
                <a16:creationId xmlns:a16="http://schemas.microsoft.com/office/drawing/2014/main" id="{911DECE2-DB31-4A27-ADBD-8820479C228E}"/>
              </a:ext>
            </a:extLst>
          </p:cNvPr>
          <p:cNvSpPr/>
          <p:nvPr/>
        </p:nvSpPr>
        <p:spPr>
          <a:xfrm>
            <a:off x="1865239" y="2576742"/>
            <a:ext cx="1318437" cy="1318437"/>
          </a:xfrm>
          <a:prstGeom prst="ellipse">
            <a:avLst/>
          </a:prstGeom>
          <a:solidFill>
            <a:srgbClr val="8ACFC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îṣḷíḍê">
            <a:extLst>
              <a:ext uri="{FF2B5EF4-FFF2-40B4-BE49-F238E27FC236}">
                <a16:creationId xmlns:a16="http://schemas.microsoft.com/office/drawing/2014/main" id="{F1BFACF6-A195-4B35-A639-074F7BB546A2}"/>
              </a:ext>
            </a:extLst>
          </p:cNvPr>
          <p:cNvSpPr/>
          <p:nvPr/>
        </p:nvSpPr>
        <p:spPr>
          <a:xfrm>
            <a:off x="1768662" y="2480165"/>
            <a:ext cx="1511591" cy="1511591"/>
          </a:xfrm>
          <a:prstGeom prst="ellipse">
            <a:avLst/>
          </a:prstGeom>
          <a:noFill/>
          <a:ln w="12700">
            <a:solidFill>
              <a:srgbClr val="33CC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îSļíḑé">
            <a:extLst>
              <a:ext uri="{FF2B5EF4-FFF2-40B4-BE49-F238E27FC236}">
                <a16:creationId xmlns:a16="http://schemas.microsoft.com/office/drawing/2014/main" id="{180B678E-384F-48D2-B476-C789EADF5349}"/>
              </a:ext>
            </a:extLst>
          </p:cNvPr>
          <p:cNvSpPr/>
          <p:nvPr/>
        </p:nvSpPr>
        <p:spPr bwMode="auto">
          <a:xfrm>
            <a:off x="2339409" y="3050913"/>
            <a:ext cx="370095" cy="370095"/>
          </a:xfrm>
          <a:custGeom>
            <a:avLst/>
            <a:gdLst/>
            <a:ahLst/>
            <a:cxnLst>
              <a:cxn ang="0">
                <a:pos x="252" y="2"/>
              </a:cxn>
              <a:cxn ang="0">
                <a:pos x="252" y="2"/>
              </a:cxn>
              <a:cxn ang="0">
                <a:pos x="248" y="0"/>
              </a:cxn>
              <a:cxn ang="0">
                <a:pos x="248" y="0"/>
              </a:cxn>
              <a:cxn ang="0">
                <a:pos x="244" y="2"/>
              </a:cxn>
              <a:cxn ang="0">
                <a:pos x="4" y="162"/>
              </a:cxn>
              <a:cxn ang="0">
                <a:pos x="4" y="162"/>
              </a:cxn>
              <a:cxn ang="0">
                <a:pos x="0" y="164"/>
              </a:cxn>
              <a:cxn ang="0">
                <a:pos x="0" y="168"/>
              </a:cxn>
              <a:cxn ang="0">
                <a:pos x="0" y="168"/>
              </a:cxn>
              <a:cxn ang="0">
                <a:pos x="2" y="172"/>
              </a:cxn>
              <a:cxn ang="0">
                <a:pos x="6" y="176"/>
              </a:cxn>
              <a:cxn ang="0">
                <a:pos x="68" y="200"/>
              </a:cxn>
              <a:cxn ang="0">
                <a:pos x="98" y="252"/>
              </a:cxn>
              <a:cxn ang="0">
                <a:pos x="98" y="252"/>
              </a:cxn>
              <a:cxn ang="0">
                <a:pos x="100" y="254"/>
              </a:cxn>
              <a:cxn ang="0">
                <a:pos x="104" y="256"/>
              </a:cxn>
              <a:cxn ang="0">
                <a:pos x="104" y="256"/>
              </a:cxn>
              <a:cxn ang="0">
                <a:pos x="104" y="256"/>
              </a:cxn>
              <a:cxn ang="0">
                <a:pos x="108" y="254"/>
              </a:cxn>
              <a:cxn ang="0">
                <a:pos x="110" y="252"/>
              </a:cxn>
              <a:cxn ang="0">
                <a:pos x="128" y="224"/>
              </a:cxn>
              <a:cxn ang="0">
                <a:pos x="206" y="256"/>
              </a:cxn>
              <a:cxn ang="0">
                <a:pos x="206" y="256"/>
              </a:cxn>
              <a:cxn ang="0">
                <a:pos x="208" y="256"/>
              </a:cxn>
              <a:cxn ang="0">
                <a:pos x="208" y="256"/>
              </a:cxn>
              <a:cxn ang="0">
                <a:pos x="212" y="254"/>
              </a:cxn>
              <a:cxn ang="0">
                <a:pos x="212" y="254"/>
              </a:cxn>
              <a:cxn ang="0">
                <a:pos x="214" y="252"/>
              </a:cxn>
              <a:cxn ang="0">
                <a:pos x="216" y="250"/>
              </a:cxn>
              <a:cxn ang="0">
                <a:pos x="256" y="10"/>
              </a:cxn>
              <a:cxn ang="0">
                <a:pos x="256" y="10"/>
              </a:cxn>
              <a:cxn ang="0">
                <a:pos x="256" y="4"/>
              </a:cxn>
              <a:cxn ang="0">
                <a:pos x="252" y="2"/>
              </a:cxn>
              <a:cxn ang="0">
                <a:pos x="26" y="166"/>
              </a:cxn>
              <a:cxn ang="0">
                <a:pos x="210" y="42"/>
              </a:cxn>
              <a:cxn ang="0">
                <a:pos x="76" y="186"/>
              </a:cxn>
              <a:cxn ang="0">
                <a:pos x="76" y="186"/>
              </a:cxn>
              <a:cxn ang="0">
                <a:pos x="74" y="186"/>
              </a:cxn>
              <a:cxn ang="0">
                <a:pos x="26" y="166"/>
              </a:cxn>
              <a:cxn ang="0">
                <a:pos x="82" y="192"/>
              </a:cxn>
              <a:cxn ang="0">
                <a:pos x="82" y="192"/>
              </a:cxn>
              <a:cxn ang="0">
                <a:pos x="82" y="192"/>
              </a:cxn>
              <a:cxn ang="0">
                <a:pos x="234" y="30"/>
              </a:cxn>
              <a:cxn ang="0">
                <a:pos x="104" y="232"/>
              </a:cxn>
              <a:cxn ang="0">
                <a:pos x="82" y="192"/>
              </a:cxn>
              <a:cxn ang="0">
                <a:pos x="202" y="236"/>
              </a:cxn>
              <a:cxn ang="0">
                <a:pos x="134" y="210"/>
              </a:cxn>
              <a:cxn ang="0">
                <a:pos x="134" y="210"/>
              </a:cxn>
              <a:cxn ang="0">
                <a:pos x="128" y="208"/>
              </a:cxn>
              <a:cxn ang="0">
                <a:pos x="234" y="46"/>
              </a:cxn>
              <a:cxn ang="0">
                <a:pos x="202" y="236"/>
              </a:cxn>
            </a:cxnLst>
            <a:rect l="0" t="0" r="r" b="b"/>
            <a:pathLst>
              <a:path w="256" h="256">
                <a:moveTo>
                  <a:pt x="252" y="2"/>
                </a:moveTo>
                <a:lnTo>
                  <a:pt x="252" y="2"/>
                </a:lnTo>
                <a:lnTo>
                  <a:pt x="248" y="0"/>
                </a:lnTo>
                <a:lnTo>
                  <a:pt x="248" y="0"/>
                </a:lnTo>
                <a:lnTo>
                  <a:pt x="244" y="2"/>
                </a:lnTo>
                <a:lnTo>
                  <a:pt x="4" y="162"/>
                </a:lnTo>
                <a:lnTo>
                  <a:pt x="4" y="162"/>
                </a:lnTo>
                <a:lnTo>
                  <a:pt x="0" y="164"/>
                </a:lnTo>
                <a:lnTo>
                  <a:pt x="0" y="168"/>
                </a:lnTo>
                <a:lnTo>
                  <a:pt x="0" y="168"/>
                </a:lnTo>
                <a:lnTo>
                  <a:pt x="2" y="172"/>
                </a:lnTo>
                <a:lnTo>
                  <a:pt x="6" y="176"/>
                </a:lnTo>
                <a:lnTo>
                  <a:pt x="68" y="200"/>
                </a:lnTo>
                <a:lnTo>
                  <a:pt x="98" y="252"/>
                </a:lnTo>
                <a:lnTo>
                  <a:pt x="98" y="252"/>
                </a:lnTo>
                <a:lnTo>
                  <a:pt x="100" y="254"/>
                </a:lnTo>
                <a:lnTo>
                  <a:pt x="104" y="256"/>
                </a:lnTo>
                <a:lnTo>
                  <a:pt x="104" y="256"/>
                </a:lnTo>
                <a:lnTo>
                  <a:pt x="104" y="256"/>
                </a:lnTo>
                <a:lnTo>
                  <a:pt x="108" y="254"/>
                </a:lnTo>
                <a:lnTo>
                  <a:pt x="110" y="252"/>
                </a:lnTo>
                <a:lnTo>
                  <a:pt x="128" y="224"/>
                </a:lnTo>
                <a:lnTo>
                  <a:pt x="206" y="256"/>
                </a:lnTo>
                <a:lnTo>
                  <a:pt x="206" y="256"/>
                </a:lnTo>
                <a:lnTo>
                  <a:pt x="208" y="256"/>
                </a:lnTo>
                <a:lnTo>
                  <a:pt x="208" y="256"/>
                </a:lnTo>
                <a:lnTo>
                  <a:pt x="212" y="254"/>
                </a:lnTo>
                <a:lnTo>
                  <a:pt x="212" y="254"/>
                </a:lnTo>
                <a:lnTo>
                  <a:pt x="214" y="252"/>
                </a:lnTo>
                <a:lnTo>
                  <a:pt x="216" y="250"/>
                </a:lnTo>
                <a:lnTo>
                  <a:pt x="256" y="10"/>
                </a:lnTo>
                <a:lnTo>
                  <a:pt x="256" y="10"/>
                </a:lnTo>
                <a:lnTo>
                  <a:pt x="256" y="4"/>
                </a:lnTo>
                <a:lnTo>
                  <a:pt x="252" y="2"/>
                </a:lnTo>
                <a:close/>
                <a:moveTo>
                  <a:pt x="26" y="166"/>
                </a:moveTo>
                <a:lnTo>
                  <a:pt x="210" y="42"/>
                </a:lnTo>
                <a:lnTo>
                  <a:pt x="76" y="186"/>
                </a:lnTo>
                <a:lnTo>
                  <a:pt x="76" y="186"/>
                </a:lnTo>
                <a:lnTo>
                  <a:pt x="74" y="186"/>
                </a:lnTo>
                <a:lnTo>
                  <a:pt x="26" y="166"/>
                </a:lnTo>
                <a:close/>
                <a:moveTo>
                  <a:pt x="82" y="192"/>
                </a:moveTo>
                <a:lnTo>
                  <a:pt x="82" y="192"/>
                </a:lnTo>
                <a:lnTo>
                  <a:pt x="82" y="192"/>
                </a:lnTo>
                <a:lnTo>
                  <a:pt x="234" y="30"/>
                </a:lnTo>
                <a:lnTo>
                  <a:pt x="104" y="232"/>
                </a:lnTo>
                <a:lnTo>
                  <a:pt x="82" y="192"/>
                </a:lnTo>
                <a:close/>
                <a:moveTo>
                  <a:pt x="202" y="236"/>
                </a:moveTo>
                <a:lnTo>
                  <a:pt x="134" y="210"/>
                </a:lnTo>
                <a:lnTo>
                  <a:pt x="134" y="210"/>
                </a:lnTo>
                <a:lnTo>
                  <a:pt x="128" y="208"/>
                </a:lnTo>
                <a:lnTo>
                  <a:pt x="234" y="46"/>
                </a:lnTo>
                <a:lnTo>
                  <a:pt x="202" y="236"/>
                </a:lnTo>
                <a:close/>
              </a:path>
            </a:pathLst>
          </a:custGeom>
          <a:solidFill>
            <a:schemeClr val="bg2"/>
          </a:solidFill>
          <a:ln w="9525">
            <a:noFill/>
            <a:round/>
            <a:headEnd/>
            <a:tailEnd/>
          </a:ln>
        </p:spPr>
        <p:txBody>
          <a:bodyPr anchor="ctr"/>
          <a:lstStyle/>
          <a:p>
            <a:pPr algn="ctr"/>
            <a:endParaRPr/>
          </a:p>
        </p:txBody>
      </p:sp>
    </p:spTree>
    <p:extLst>
      <p:ext uri="{BB962C8B-B14F-4D97-AF65-F5344CB8AC3E}">
        <p14:creationId xmlns:p14="http://schemas.microsoft.com/office/powerpoint/2010/main" val="3894603404"/>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140CA63-BE53-4F7D-86AD-77927D4B5400}"/>
              </a:ext>
            </a:extLst>
          </p:cNvPr>
          <p:cNvSpPr txBox="1">
            <a:spLocks/>
          </p:cNvSpPr>
          <p:nvPr/>
        </p:nvSpPr>
        <p:spPr>
          <a:xfrm>
            <a:off x="669924" y="272141"/>
            <a:ext cx="10850563"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数据库设计说明书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lang="zh-CN" altLang="zh-CN" dirty="0"/>
              <a:t>数据库验证验收标准</a:t>
            </a:r>
            <a:endParaRPr kumimoji="0" lang="zh-CN" altLang="en-US" sz="2800" b="1" i="0" u="none" strike="noStrike" kern="1200" cap="none" spc="0" normalizeH="0" baseline="0" noProof="0" dirty="0">
              <a:ln>
                <a:noFill/>
              </a:ln>
              <a:solidFill>
                <a:srgbClr val="000000"/>
              </a:solidFill>
              <a:effectLst/>
              <a:uLnTx/>
              <a:uFillTx/>
              <a:latin typeface="Arial"/>
              <a:ea typeface="微软雅黑"/>
              <a:cs typeface="+mj-cs"/>
            </a:endParaRPr>
          </a:p>
        </p:txBody>
      </p:sp>
      <p:cxnSp>
        <p:nvCxnSpPr>
          <p:cNvPr id="5" name="直接连接符 4">
            <a:extLst>
              <a:ext uri="{FF2B5EF4-FFF2-40B4-BE49-F238E27FC236}">
                <a16:creationId xmlns:a16="http://schemas.microsoft.com/office/drawing/2014/main" id="{EE7A3F61-0609-4ADA-A438-C902BCD1DB17}"/>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E15131D7-C638-44C9-A3AD-77A4EF36B537}"/>
              </a:ext>
            </a:extLst>
          </p:cNvPr>
          <p:cNvGrpSpPr/>
          <p:nvPr/>
        </p:nvGrpSpPr>
        <p:grpSpPr>
          <a:xfrm>
            <a:off x="1911753" y="1828352"/>
            <a:ext cx="606708" cy="595226"/>
            <a:chOff x="753462" y="4432495"/>
            <a:chExt cx="606708" cy="595226"/>
          </a:xfrm>
        </p:grpSpPr>
        <p:sp>
          <p:nvSpPr>
            <p:cNvPr id="11" name="iṣ1ïdé">
              <a:extLst>
                <a:ext uri="{FF2B5EF4-FFF2-40B4-BE49-F238E27FC236}">
                  <a16:creationId xmlns:a16="http://schemas.microsoft.com/office/drawing/2014/main" id="{9E6DDF88-4D0A-4A57-AD13-8A3A0EB94CD7}"/>
                </a:ext>
              </a:extLst>
            </p:cNvPr>
            <p:cNvSpPr/>
            <p:nvPr/>
          </p:nvSpPr>
          <p:spPr>
            <a:xfrm>
              <a:off x="753462" y="4432495"/>
              <a:ext cx="606708" cy="595226"/>
            </a:xfrm>
            <a:prstGeom prst="ellipse">
              <a:avLst/>
            </a:prstGeom>
            <a:solidFill>
              <a:srgbClr val="8ACFC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2" name="íśḻîḋé">
              <a:extLst>
                <a:ext uri="{FF2B5EF4-FFF2-40B4-BE49-F238E27FC236}">
                  <a16:creationId xmlns:a16="http://schemas.microsoft.com/office/drawing/2014/main" id="{60EC932B-0214-4276-AF65-2E0381E1377C}"/>
                </a:ext>
              </a:extLst>
            </p:cNvPr>
            <p:cNvSpPr>
              <a:spLocks/>
            </p:cNvSpPr>
            <p:nvPr/>
          </p:nvSpPr>
          <p:spPr bwMode="auto">
            <a:xfrm>
              <a:off x="902134" y="4600875"/>
              <a:ext cx="309363" cy="28875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sp>
        <p:nvSpPr>
          <p:cNvPr id="3" name="文本框 2">
            <a:extLst>
              <a:ext uri="{FF2B5EF4-FFF2-40B4-BE49-F238E27FC236}">
                <a16:creationId xmlns:a16="http://schemas.microsoft.com/office/drawing/2014/main" id="{F1B20DD9-8B01-460E-9AB5-661CCAA6B80F}"/>
              </a:ext>
            </a:extLst>
          </p:cNvPr>
          <p:cNvSpPr txBox="1"/>
          <p:nvPr/>
        </p:nvSpPr>
        <p:spPr>
          <a:xfrm>
            <a:off x="2518460" y="1910278"/>
            <a:ext cx="3243713" cy="461665"/>
          </a:xfrm>
          <a:prstGeom prst="rect">
            <a:avLst/>
          </a:prstGeom>
          <a:noFill/>
        </p:spPr>
        <p:txBody>
          <a:bodyPr wrap="square" rtlCol="0">
            <a:spAutoFit/>
          </a:bodyPr>
          <a:lstStyle/>
          <a:p>
            <a:r>
              <a:rPr lang="zh-CN" altLang="zh-CN" sz="2400" b="1" dirty="0">
                <a:solidFill>
                  <a:srgbClr val="F0F0F0">
                    <a:lumMod val="25000"/>
                  </a:srgbClr>
                </a:solidFill>
                <a:latin typeface="Arial"/>
                <a:ea typeface="微软雅黑"/>
              </a:rPr>
              <a:t>数据库数据体的验收</a:t>
            </a:r>
            <a:endParaRPr lang="zh-CN" altLang="en-US" sz="2400" b="1" dirty="0">
              <a:solidFill>
                <a:srgbClr val="F0F0F0">
                  <a:lumMod val="25000"/>
                </a:srgbClr>
              </a:solidFill>
              <a:latin typeface="Arial"/>
              <a:ea typeface="微软雅黑"/>
            </a:endParaRPr>
          </a:p>
        </p:txBody>
      </p:sp>
      <p:sp>
        <p:nvSpPr>
          <p:cNvPr id="13" name="文本框 12">
            <a:extLst>
              <a:ext uri="{FF2B5EF4-FFF2-40B4-BE49-F238E27FC236}">
                <a16:creationId xmlns:a16="http://schemas.microsoft.com/office/drawing/2014/main" id="{05FA04B8-4E70-4B95-B6D9-65910680713A}"/>
              </a:ext>
            </a:extLst>
          </p:cNvPr>
          <p:cNvSpPr txBox="1"/>
          <p:nvPr/>
        </p:nvSpPr>
        <p:spPr>
          <a:xfrm>
            <a:off x="2549716" y="2530698"/>
            <a:ext cx="5081648" cy="2446824"/>
          </a:xfrm>
          <a:prstGeom prst="rect">
            <a:avLst/>
          </a:prstGeom>
          <a:noFill/>
        </p:spPr>
        <p:txBody>
          <a:bodyPr wrap="square" rtlCol="0">
            <a:spAutoFit/>
          </a:bodyPr>
          <a:lstStyle/>
          <a:p>
            <a:pPr>
              <a:lnSpc>
                <a:spcPct val="150000"/>
              </a:lnSpc>
            </a:pPr>
            <a:r>
              <a:rPr lang="en-US" altLang="zh-CN" dirty="0"/>
              <a:t>1</a:t>
            </a:r>
            <a:r>
              <a:rPr lang="zh-CN" altLang="zh-CN" dirty="0"/>
              <a:t>、保证每列的原子性，即要符合第一范式。</a:t>
            </a:r>
          </a:p>
          <a:p>
            <a:pPr>
              <a:lnSpc>
                <a:spcPct val="150000"/>
              </a:lnSpc>
            </a:pPr>
            <a:r>
              <a:rPr lang="en-US" altLang="zh-CN" dirty="0"/>
              <a:t>2</a:t>
            </a:r>
            <a:r>
              <a:rPr lang="zh-CN" altLang="zh-CN" dirty="0"/>
              <a:t>、表中应该避免可为空的列</a:t>
            </a:r>
          </a:p>
          <a:p>
            <a:pPr>
              <a:lnSpc>
                <a:spcPct val="150000"/>
              </a:lnSpc>
            </a:pPr>
            <a:r>
              <a:rPr lang="en-US" altLang="zh-CN" dirty="0"/>
              <a:t>3</a:t>
            </a:r>
            <a:r>
              <a:rPr lang="zh-CN" altLang="zh-CN" dirty="0"/>
              <a:t>、表中记录应该有一个唯一的标识符。</a:t>
            </a:r>
          </a:p>
          <a:p>
            <a:pPr>
              <a:lnSpc>
                <a:spcPct val="150000"/>
              </a:lnSpc>
            </a:pPr>
            <a:r>
              <a:rPr lang="en-US" altLang="zh-CN" dirty="0"/>
              <a:t>4</a:t>
            </a:r>
            <a:r>
              <a:rPr lang="zh-CN" altLang="zh-CN" dirty="0"/>
              <a:t>、数据库对象要有统一的前缀名。</a:t>
            </a:r>
          </a:p>
          <a:p>
            <a:pPr>
              <a:lnSpc>
                <a:spcPct val="150000"/>
              </a:lnSpc>
            </a:pPr>
            <a:r>
              <a:rPr lang="en-US" altLang="zh-CN" dirty="0"/>
              <a:t>5</a:t>
            </a:r>
            <a:r>
              <a:rPr lang="zh-CN" altLang="zh-CN" dirty="0"/>
              <a:t>、尽量只储存单一实体类型的数据。</a:t>
            </a:r>
          </a:p>
          <a:p>
            <a:endParaRPr lang="zh-CN" altLang="en-US" dirty="0"/>
          </a:p>
        </p:txBody>
      </p:sp>
    </p:spTree>
    <p:extLst>
      <p:ext uri="{BB962C8B-B14F-4D97-AF65-F5344CB8AC3E}">
        <p14:creationId xmlns:p14="http://schemas.microsoft.com/office/powerpoint/2010/main" val="221792591"/>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140CA63-BE53-4F7D-86AD-77927D4B5400}"/>
              </a:ext>
            </a:extLst>
          </p:cNvPr>
          <p:cNvSpPr txBox="1">
            <a:spLocks/>
          </p:cNvSpPr>
          <p:nvPr/>
        </p:nvSpPr>
        <p:spPr>
          <a:xfrm>
            <a:off x="669924" y="272141"/>
            <a:ext cx="10850563"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数据库设计说明书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zh-CN" sz="2800" b="1" i="0" u="none" strike="noStrike" kern="1200" cap="none" spc="0" normalizeH="0" baseline="0" noProof="0" dirty="0">
                <a:ln>
                  <a:noFill/>
                </a:ln>
                <a:solidFill>
                  <a:srgbClr val="000000"/>
                </a:solidFill>
                <a:effectLst/>
                <a:uLnTx/>
                <a:uFillTx/>
                <a:latin typeface="Arial"/>
                <a:ea typeface="微软雅黑"/>
                <a:cs typeface="+mj-cs"/>
              </a:rPr>
              <a:t>数据库验证验收标准</a:t>
            </a:r>
            <a:endParaRPr kumimoji="0" lang="zh-CN" altLang="en-US" sz="2800" b="1" i="0" u="none" strike="noStrike" kern="1200" cap="none" spc="0" normalizeH="0" baseline="0" noProof="0" dirty="0">
              <a:ln>
                <a:noFill/>
              </a:ln>
              <a:solidFill>
                <a:srgbClr val="000000"/>
              </a:solidFill>
              <a:effectLst/>
              <a:uLnTx/>
              <a:uFillTx/>
              <a:latin typeface="Arial"/>
              <a:ea typeface="微软雅黑"/>
              <a:cs typeface="+mj-cs"/>
            </a:endParaRPr>
          </a:p>
        </p:txBody>
      </p:sp>
      <p:cxnSp>
        <p:nvCxnSpPr>
          <p:cNvPr id="5" name="直接连接符 4">
            <a:extLst>
              <a:ext uri="{FF2B5EF4-FFF2-40B4-BE49-F238E27FC236}">
                <a16:creationId xmlns:a16="http://schemas.microsoft.com/office/drawing/2014/main" id="{EE7A3F61-0609-4ADA-A438-C902BCD1DB17}"/>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E15131D7-C638-44C9-A3AD-77A4EF36B537}"/>
              </a:ext>
            </a:extLst>
          </p:cNvPr>
          <p:cNvGrpSpPr/>
          <p:nvPr/>
        </p:nvGrpSpPr>
        <p:grpSpPr>
          <a:xfrm>
            <a:off x="496667" y="1279712"/>
            <a:ext cx="606708" cy="595226"/>
            <a:chOff x="753462" y="4432495"/>
            <a:chExt cx="606708" cy="595226"/>
          </a:xfrm>
        </p:grpSpPr>
        <p:sp>
          <p:nvSpPr>
            <p:cNvPr id="11" name="iṣ1ïdé">
              <a:extLst>
                <a:ext uri="{FF2B5EF4-FFF2-40B4-BE49-F238E27FC236}">
                  <a16:creationId xmlns:a16="http://schemas.microsoft.com/office/drawing/2014/main" id="{9E6DDF88-4D0A-4A57-AD13-8A3A0EB94CD7}"/>
                </a:ext>
              </a:extLst>
            </p:cNvPr>
            <p:cNvSpPr/>
            <p:nvPr/>
          </p:nvSpPr>
          <p:spPr>
            <a:xfrm>
              <a:off x="753462" y="4432495"/>
              <a:ext cx="606708" cy="595226"/>
            </a:xfrm>
            <a:prstGeom prst="ellipse">
              <a:avLst/>
            </a:prstGeom>
            <a:solidFill>
              <a:srgbClr val="8ACFC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12" name="íśḻîḋé">
              <a:extLst>
                <a:ext uri="{FF2B5EF4-FFF2-40B4-BE49-F238E27FC236}">
                  <a16:creationId xmlns:a16="http://schemas.microsoft.com/office/drawing/2014/main" id="{60EC932B-0214-4276-AF65-2E0381E1377C}"/>
                </a:ext>
              </a:extLst>
            </p:cNvPr>
            <p:cNvSpPr>
              <a:spLocks/>
            </p:cNvSpPr>
            <p:nvPr/>
          </p:nvSpPr>
          <p:spPr bwMode="auto">
            <a:xfrm>
              <a:off x="902134" y="4600875"/>
              <a:ext cx="309363" cy="28875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7198" b="0" i="0" u="none" strike="noStrike" kern="1200" cap="none" spc="0" normalizeH="0" baseline="0" noProof="0" dirty="0">
                <a:ln>
                  <a:noFill/>
                </a:ln>
                <a:solidFill>
                  <a:srgbClr val="000000"/>
                </a:solidFill>
                <a:effectLst/>
                <a:uLnTx/>
                <a:uFillTx/>
                <a:latin typeface="Arial"/>
                <a:ea typeface="微软雅黑"/>
                <a:cs typeface="+mn-cs"/>
              </a:endParaRPr>
            </a:p>
          </p:txBody>
        </p:sp>
      </p:grpSp>
      <p:sp>
        <p:nvSpPr>
          <p:cNvPr id="3" name="文本框 2">
            <a:extLst>
              <a:ext uri="{FF2B5EF4-FFF2-40B4-BE49-F238E27FC236}">
                <a16:creationId xmlns:a16="http://schemas.microsoft.com/office/drawing/2014/main" id="{F1B20DD9-8B01-460E-9AB5-661CCAA6B80F}"/>
              </a:ext>
            </a:extLst>
          </p:cNvPr>
          <p:cNvSpPr txBox="1"/>
          <p:nvPr/>
        </p:nvSpPr>
        <p:spPr>
          <a:xfrm>
            <a:off x="1103374" y="1361638"/>
            <a:ext cx="3243713" cy="461665"/>
          </a:xfrm>
          <a:prstGeom prst="rect">
            <a:avLst/>
          </a:prstGeom>
          <a:noFill/>
        </p:spPr>
        <p:txBody>
          <a:bodyPr wrap="square" rtlCol="0">
            <a:spAutoFit/>
          </a:bodyPr>
          <a:lstStyle/>
          <a:p>
            <a:pPr lvl="0"/>
            <a:r>
              <a:rPr lang="zh-CN" altLang="en-US" sz="2400" b="1" dirty="0">
                <a:solidFill>
                  <a:srgbClr val="F0F0F0">
                    <a:lumMod val="25000"/>
                  </a:srgbClr>
                </a:solidFill>
              </a:rPr>
              <a:t>数据库安全性的验收 </a:t>
            </a:r>
            <a:endParaRPr kumimoji="0" lang="zh-CN" altLang="en-US" sz="2400" b="1" i="0" u="none" strike="noStrike" kern="1200" cap="none" spc="0" normalizeH="0" baseline="0" noProof="0" dirty="0">
              <a:ln>
                <a:noFill/>
              </a:ln>
              <a:solidFill>
                <a:srgbClr val="F0F0F0">
                  <a:lumMod val="25000"/>
                </a:srgbClr>
              </a:solidFill>
              <a:effectLst/>
              <a:uLnTx/>
              <a:uFillTx/>
              <a:latin typeface="Arial"/>
              <a:ea typeface="微软雅黑"/>
              <a:cs typeface="+mn-cs"/>
            </a:endParaRPr>
          </a:p>
        </p:txBody>
      </p:sp>
      <p:sp>
        <p:nvSpPr>
          <p:cNvPr id="13" name="文本框 12">
            <a:extLst>
              <a:ext uri="{FF2B5EF4-FFF2-40B4-BE49-F238E27FC236}">
                <a16:creationId xmlns:a16="http://schemas.microsoft.com/office/drawing/2014/main" id="{05FA04B8-4E70-4B95-B6D9-65910680713A}"/>
              </a:ext>
            </a:extLst>
          </p:cNvPr>
          <p:cNvSpPr txBox="1"/>
          <p:nvPr/>
        </p:nvSpPr>
        <p:spPr>
          <a:xfrm>
            <a:off x="815647" y="1823303"/>
            <a:ext cx="10704839" cy="4197944"/>
          </a:xfrm>
          <a:prstGeom prst="rect">
            <a:avLst/>
          </a:prstGeom>
          <a:noFill/>
        </p:spPr>
        <p:txBody>
          <a:bodyPr wrap="square" rtlCol="0">
            <a:spAutoFit/>
          </a:bodyPr>
          <a:lstStyle/>
          <a:p>
            <a:pPr>
              <a:lnSpc>
                <a:spcPct val="150000"/>
              </a:lnSpc>
            </a:pPr>
            <a:r>
              <a:rPr lang="en-US" altLang="zh-CN" b="1" dirty="0"/>
              <a:t>1</a:t>
            </a:r>
            <a:r>
              <a:rPr lang="zh-CN" altLang="zh-CN" b="1" dirty="0"/>
              <a:t>、用户标识和鉴别：</a:t>
            </a:r>
            <a:r>
              <a:rPr lang="zh-CN" altLang="zh-CN" dirty="0"/>
              <a:t>该方法由系统提供一定的方式让用户标识自己</a:t>
            </a:r>
            <a:r>
              <a:rPr lang="zh-CN" altLang="en-US" dirty="0"/>
              <a:t>的</a:t>
            </a:r>
            <a:r>
              <a:rPr lang="zh-CN" altLang="zh-CN" dirty="0"/>
              <a:t>名字或身份。每次用户要求进入系统时由系统进行核对，通过鉴定后才提供系统的使用权。</a:t>
            </a:r>
          </a:p>
          <a:p>
            <a:pPr>
              <a:lnSpc>
                <a:spcPct val="150000"/>
              </a:lnSpc>
            </a:pPr>
            <a:r>
              <a:rPr lang="en-US" altLang="zh-CN" b="1" dirty="0"/>
              <a:t>2</a:t>
            </a:r>
            <a:r>
              <a:rPr lang="zh-CN" altLang="zh-CN" b="1" dirty="0"/>
              <a:t>、存取控制：</a:t>
            </a:r>
            <a:r>
              <a:rPr lang="zh-CN" altLang="zh-CN" dirty="0"/>
              <a:t>通过用户权限定义和合法权检查确保只有合法权限的用户访问数据库，所有未被授权的人员无法存取数据。例如</a:t>
            </a:r>
            <a:r>
              <a:rPr lang="en-US" altLang="zh-CN" dirty="0"/>
              <a:t>C2</a:t>
            </a:r>
            <a:r>
              <a:rPr lang="zh-CN" altLang="zh-CN" dirty="0"/>
              <a:t>级中的自主存取控制</a:t>
            </a:r>
            <a:r>
              <a:rPr lang="en-US" altLang="zh-CN" dirty="0"/>
              <a:t>(I)AC)</a:t>
            </a:r>
            <a:r>
              <a:rPr lang="zh-CN" altLang="zh-CN" dirty="0"/>
              <a:t>，</a:t>
            </a:r>
            <a:r>
              <a:rPr lang="en-US" altLang="zh-CN" dirty="0"/>
              <a:t>Bl</a:t>
            </a:r>
            <a:r>
              <a:rPr lang="zh-CN" altLang="zh-CN" dirty="0"/>
              <a:t>级中的强制存取控制</a:t>
            </a:r>
            <a:r>
              <a:rPr lang="en-US" altLang="zh-CN" dirty="0"/>
              <a:t>(M</a:t>
            </a:r>
            <a:r>
              <a:rPr lang="zh-CN" altLang="zh-CN" dirty="0"/>
              <a:t>．</a:t>
            </a:r>
            <a:r>
              <a:rPr lang="en-US" altLang="zh-CN" dirty="0"/>
              <a:t>AC)</a:t>
            </a:r>
            <a:r>
              <a:rPr lang="zh-CN" altLang="zh-CN" dirty="0"/>
              <a:t>。表中记录应该有一个唯一的标识符。</a:t>
            </a:r>
          </a:p>
          <a:p>
            <a:pPr>
              <a:lnSpc>
                <a:spcPct val="150000"/>
              </a:lnSpc>
            </a:pPr>
            <a:r>
              <a:rPr lang="en-US" altLang="zh-CN" b="1" dirty="0"/>
              <a:t>3</a:t>
            </a:r>
            <a:r>
              <a:rPr lang="zh-CN" altLang="zh-CN" b="1" dirty="0"/>
              <a:t>、视图机制：</a:t>
            </a:r>
            <a:r>
              <a:rPr lang="zh-CN" altLang="zh-CN" dirty="0"/>
              <a:t>为不同的用户定义视图，通过视图机制把要保密的数据对无权存取的用户隐藏起来，从而自动地对数据提供一定程度的安全保护。</a:t>
            </a:r>
          </a:p>
          <a:p>
            <a:pPr>
              <a:lnSpc>
                <a:spcPct val="150000"/>
              </a:lnSpc>
            </a:pPr>
            <a:r>
              <a:rPr lang="en-US" altLang="zh-CN" b="1" dirty="0"/>
              <a:t>4</a:t>
            </a:r>
            <a:r>
              <a:rPr lang="zh-CN" altLang="zh-CN" b="1" dirty="0"/>
              <a:t>、审计：</a:t>
            </a:r>
            <a:r>
              <a:rPr lang="zh-CN" altLang="zh-CN" dirty="0"/>
              <a:t>建立审计日志，把用户对数据库的所有操作自动记录下来放人审计日志中，</a:t>
            </a:r>
            <a:r>
              <a:rPr lang="en-US" altLang="zh-CN" dirty="0"/>
              <a:t>DBA</a:t>
            </a:r>
            <a:r>
              <a:rPr lang="zh-CN" altLang="zh-CN" dirty="0"/>
              <a:t>可以利用审计跟踪的信息，重现导致数据库现有状况的一系列事件，找出非法存取数据的人、时间和内容等。</a:t>
            </a:r>
          </a:p>
          <a:p>
            <a:pPr>
              <a:lnSpc>
                <a:spcPct val="150000"/>
              </a:lnSpc>
            </a:pPr>
            <a:r>
              <a:rPr lang="en-US" altLang="zh-CN" b="1" dirty="0"/>
              <a:t>5</a:t>
            </a:r>
            <a:r>
              <a:rPr lang="zh-CN" altLang="zh-CN" b="1" dirty="0"/>
              <a:t>、数据加密：</a:t>
            </a:r>
            <a:r>
              <a:rPr lang="zh-CN" altLang="zh-CN" dirty="0"/>
              <a:t>对存储和传输的数据进行加密处理，从而使得不知道解密算法的人无法获知数据的内容。</a:t>
            </a:r>
          </a:p>
        </p:txBody>
      </p:sp>
    </p:spTree>
    <p:extLst>
      <p:ext uri="{BB962C8B-B14F-4D97-AF65-F5344CB8AC3E}">
        <p14:creationId xmlns:p14="http://schemas.microsoft.com/office/powerpoint/2010/main" val="2172408259"/>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a:xfrm>
            <a:off x="669925" y="2349500"/>
            <a:ext cx="7374981" cy="625637"/>
          </a:xfrm>
        </p:spPr>
        <p:txBody>
          <a:bodyPr>
            <a:normAutofit/>
          </a:bodyPr>
          <a:lstStyle/>
          <a:p>
            <a:r>
              <a:rPr lang="zh-CN" altLang="en-US" sz="3200" dirty="0"/>
              <a:t> 团队项目预期开发计划</a:t>
            </a:r>
          </a:p>
        </p:txBody>
      </p:sp>
      <p:sp>
        <p:nvSpPr>
          <p:cNvPr id="7" name="文本占位符 6"/>
          <p:cNvSpPr>
            <a:spLocks noGrp="1"/>
          </p:cNvSpPr>
          <p:nvPr>
            <p:ph type="body" idx="1"/>
          </p:nvPr>
        </p:nvSpPr>
        <p:spPr>
          <a:xfrm>
            <a:off x="762778" y="3322591"/>
            <a:ext cx="7374981" cy="890688"/>
          </a:xfrm>
        </p:spPr>
        <p:txBody>
          <a:bodyPr>
            <a:normAutofit lnSpcReduction="10000"/>
          </a:bodyPr>
          <a:lstStyle/>
          <a:p>
            <a:pPr marL="742928" lvl="1" indent="-285750">
              <a:lnSpc>
                <a:spcPct val="130000"/>
              </a:lnSpc>
              <a:buFont typeface="Arial" panose="020B0604020202020204" pitchFamily="34" charset="0"/>
              <a:buChar char="•"/>
            </a:pPr>
            <a:r>
              <a:rPr lang="zh-CN" altLang="en-US" dirty="0"/>
              <a:t>团队项目预期开发计划时间安排</a:t>
            </a:r>
            <a:endParaRPr lang="en-US" altLang="zh-CN" dirty="0"/>
          </a:p>
          <a:p>
            <a:pPr marL="742928" lvl="1" indent="-285750">
              <a:lnSpc>
                <a:spcPct val="130000"/>
              </a:lnSpc>
              <a:buFont typeface="Arial" panose="020B0604020202020204" pitchFamily="34" charset="0"/>
              <a:buChar char="•"/>
            </a:pPr>
            <a:r>
              <a:rPr lang="zh-CN" altLang="en-US" dirty="0"/>
              <a:t>团队项目预期开发计划分工安排</a:t>
            </a:r>
          </a:p>
        </p:txBody>
      </p:sp>
      <p:cxnSp>
        <p:nvCxnSpPr>
          <p:cNvPr id="8" name="直接连接符 7">
            <a:extLst>
              <a:ext uri="{FF2B5EF4-FFF2-40B4-BE49-F238E27FC236}">
                <a16:creationId xmlns:a16="http://schemas.microsoft.com/office/drawing/2014/main" id="{B61F2F2A-D0BB-4AE4-A0D2-E8069CEF2370}"/>
              </a:ext>
            </a:extLst>
          </p:cNvPr>
          <p:cNvCxnSpPr>
            <a:cxnSpLocks/>
          </p:cNvCxnSpPr>
          <p:nvPr/>
        </p:nvCxnSpPr>
        <p:spPr>
          <a:xfrm>
            <a:off x="762778" y="3053054"/>
            <a:ext cx="742872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椭圆形标注 7">
            <a:extLst>
              <a:ext uri="{FF2B5EF4-FFF2-40B4-BE49-F238E27FC236}">
                <a16:creationId xmlns:a16="http://schemas.microsoft.com/office/drawing/2014/main" id="{D1562237-ABE2-4572-A687-CBABBF19B57D}"/>
              </a:ext>
            </a:extLst>
          </p:cNvPr>
          <p:cNvSpPr/>
          <p:nvPr/>
        </p:nvSpPr>
        <p:spPr>
          <a:xfrm flipH="1">
            <a:off x="5347226" y="1471926"/>
            <a:ext cx="1497548" cy="1497548"/>
          </a:xfrm>
          <a:prstGeom prst="wedgeEllipseCallout">
            <a:avLst>
              <a:gd name="adj1" fmla="val 54041"/>
              <a:gd name="adj2" fmla="val 43746"/>
            </a:avLst>
          </a:prstGeom>
          <a:solidFill>
            <a:schemeClr val="accent1">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srgbClr val="FFFFFF"/>
                </a:solidFill>
                <a:effectLst/>
                <a:uLnTx/>
                <a:uFillTx/>
                <a:latin typeface="Arial"/>
                <a:ea typeface="微软雅黑"/>
                <a:cs typeface="+mn-cs"/>
              </a:rPr>
              <a:t>02</a:t>
            </a:r>
            <a:endParaRPr kumimoji="0" lang="zh-CN" altLang="en-US" sz="1800" b="1"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654027688"/>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4EFC5DC4-BA5D-4EC8-83AB-E273F68BD758}"/>
              </a:ext>
            </a:extLst>
          </p:cNvPr>
          <p:cNvSpPr txBox="1">
            <a:spLocks/>
          </p:cNvSpPr>
          <p:nvPr/>
        </p:nvSpPr>
        <p:spPr>
          <a:xfrm>
            <a:off x="669925" y="272141"/>
            <a:ext cx="4625310"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预期开发计划时间安排</a:t>
            </a:r>
          </a:p>
        </p:txBody>
      </p:sp>
      <p:cxnSp>
        <p:nvCxnSpPr>
          <p:cNvPr id="6" name="直接连接符 5">
            <a:extLst>
              <a:ext uri="{FF2B5EF4-FFF2-40B4-BE49-F238E27FC236}">
                <a16:creationId xmlns:a16="http://schemas.microsoft.com/office/drawing/2014/main" id="{21CC5B66-70A8-4E6E-9069-B1A1345EF237}"/>
              </a:ext>
            </a:extLst>
          </p:cNvPr>
          <p:cNvCxnSpPr/>
          <p:nvPr/>
        </p:nvCxnSpPr>
        <p:spPr>
          <a:xfrm>
            <a:off x="669924" y="1059981"/>
            <a:ext cx="5333289"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6C354313-CEA9-45EE-A107-D9DF1A202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444" y="1173703"/>
            <a:ext cx="10380845" cy="5194526"/>
          </a:xfrm>
          <a:prstGeom prst="rect">
            <a:avLst/>
          </a:prstGeom>
        </p:spPr>
      </p:pic>
    </p:spTree>
    <p:extLst>
      <p:ext uri="{BB962C8B-B14F-4D97-AF65-F5344CB8AC3E}">
        <p14:creationId xmlns:p14="http://schemas.microsoft.com/office/powerpoint/2010/main" val="3321390112"/>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4EFC5DC4-BA5D-4EC8-83AB-E273F68BD758}"/>
              </a:ext>
            </a:extLst>
          </p:cNvPr>
          <p:cNvSpPr txBox="1">
            <a:spLocks/>
          </p:cNvSpPr>
          <p:nvPr/>
        </p:nvSpPr>
        <p:spPr>
          <a:xfrm>
            <a:off x="669925" y="272141"/>
            <a:ext cx="4625310"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预期开发计划时间安排</a:t>
            </a:r>
          </a:p>
        </p:txBody>
      </p:sp>
      <p:cxnSp>
        <p:nvCxnSpPr>
          <p:cNvPr id="6" name="直接连接符 5">
            <a:extLst>
              <a:ext uri="{FF2B5EF4-FFF2-40B4-BE49-F238E27FC236}">
                <a16:creationId xmlns:a16="http://schemas.microsoft.com/office/drawing/2014/main" id="{21CC5B66-70A8-4E6E-9069-B1A1345EF237}"/>
              </a:ext>
            </a:extLst>
          </p:cNvPr>
          <p:cNvCxnSpPr/>
          <p:nvPr/>
        </p:nvCxnSpPr>
        <p:spPr>
          <a:xfrm>
            <a:off x="669924" y="1059981"/>
            <a:ext cx="5333289"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18312C55-24F1-4DEC-9930-6B7FECC187D0}"/>
              </a:ext>
            </a:extLst>
          </p:cNvPr>
          <p:cNvPicPr>
            <a:picLocks noChangeAspect="1"/>
          </p:cNvPicPr>
          <p:nvPr/>
        </p:nvPicPr>
        <p:blipFill rotWithShape="1">
          <a:blip r:embed="rId2">
            <a:extLst>
              <a:ext uri="{28A0092B-C50C-407E-A947-70E740481C1C}">
                <a14:useLocalDpi xmlns:a14="http://schemas.microsoft.com/office/drawing/2010/main" val="0"/>
              </a:ext>
            </a:extLst>
          </a:blip>
          <a:srcRect r="4460"/>
          <a:stretch/>
        </p:blipFill>
        <p:spPr>
          <a:xfrm>
            <a:off x="660299" y="1167029"/>
            <a:ext cx="10822640" cy="5204891"/>
          </a:xfrm>
          <a:prstGeom prst="rect">
            <a:avLst/>
          </a:prstGeom>
        </p:spPr>
      </p:pic>
    </p:spTree>
    <p:extLst>
      <p:ext uri="{BB962C8B-B14F-4D97-AF65-F5344CB8AC3E}">
        <p14:creationId xmlns:p14="http://schemas.microsoft.com/office/powerpoint/2010/main" val="951309064"/>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669925" y="2349500"/>
            <a:ext cx="7374981" cy="625637"/>
          </a:xfrm>
        </p:spPr>
        <p:txBody>
          <a:bodyPr>
            <a:normAutofit/>
          </a:bodyPr>
          <a:lstStyle/>
          <a:p>
            <a:r>
              <a:rPr lang="zh-CN" altLang="en-US" sz="3200" dirty="0"/>
              <a:t>   说明书内容展示</a:t>
            </a:r>
            <a:endParaRPr lang="zh-CN" altLang="en-US" sz="3200" b="0" dirty="0"/>
          </a:p>
        </p:txBody>
      </p:sp>
      <p:sp>
        <p:nvSpPr>
          <p:cNvPr id="7" name="文本占位符 6"/>
          <p:cNvSpPr>
            <a:spLocks noGrp="1"/>
          </p:cNvSpPr>
          <p:nvPr>
            <p:ph type="body" idx="1"/>
          </p:nvPr>
        </p:nvSpPr>
        <p:spPr>
          <a:xfrm>
            <a:off x="762778" y="3322591"/>
            <a:ext cx="7374981" cy="890688"/>
          </a:xfrm>
        </p:spPr>
        <p:txBody>
          <a:bodyPr>
            <a:normAutofit lnSpcReduction="10000"/>
          </a:bodyPr>
          <a:lstStyle/>
          <a:p>
            <a:pPr marL="742928" lvl="1" indent="-285750">
              <a:lnSpc>
                <a:spcPct val="130000"/>
              </a:lnSpc>
              <a:buFont typeface="Arial" panose="020B0604020202020204" pitchFamily="34" charset="0"/>
              <a:buChar char="•"/>
            </a:pPr>
            <a:r>
              <a:rPr lang="en-US" altLang="zh-CN" dirty="0"/>
              <a:t>《</a:t>
            </a:r>
            <a:r>
              <a:rPr lang="zh-CN" altLang="en-US" dirty="0"/>
              <a:t>系统设计说明书</a:t>
            </a:r>
            <a:r>
              <a:rPr lang="en-US" altLang="zh-CN" dirty="0"/>
              <a:t>》</a:t>
            </a:r>
          </a:p>
          <a:p>
            <a:pPr marL="742928" lvl="1" indent="-285750">
              <a:lnSpc>
                <a:spcPct val="130000"/>
              </a:lnSpc>
              <a:buFont typeface="Arial" panose="020B0604020202020204" pitchFamily="34" charset="0"/>
              <a:buChar char="•"/>
            </a:pPr>
            <a:r>
              <a:rPr lang="en-US" altLang="zh-CN" dirty="0"/>
              <a:t>《</a:t>
            </a:r>
            <a:r>
              <a:rPr lang="zh-CN" altLang="en-US" dirty="0"/>
              <a:t>数据库设计说明书</a:t>
            </a:r>
            <a:r>
              <a:rPr lang="en-US" altLang="zh-CN" dirty="0"/>
              <a:t>》</a:t>
            </a:r>
            <a:endParaRPr lang="zh-CN" altLang="en-US" dirty="0"/>
          </a:p>
        </p:txBody>
      </p:sp>
      <p:cxnSp>
        <p:nvCxnSpPr>
          <p:cNvPr id="8" name="直接连接符 7">
            <a:extLst>
              <a:ext uri="{FF2B5EF4-FFF2-40B4-BE49-F238E27FC236}">
                <a16:creationId xmlns:a16="http://schemas.microsoft.com/office/drawing/2014/main" id="{B61F2F2A-D0BB-4AE4-A0D2-E8069CEF2370}"/>
              </a:ext>
            </a:extLst>
          </p:cNvPr>
          <p:cNvCxnSpPr>
            <a:cxnSpLocks/>
          </p:cNvCxnSpPr>
          <p:nvPr/>
        </p:nvCxnSpPr>
        <p:spPr>
          <a:xfrm>
            <a:off x="762778" y="3053054"/>
            <a:ext cx="742872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椭圆形标注 7">
            <a:extLst>
              <a:ext uri="{FF2B5EF4-FFF2-40B4-BE49-F238E27FC236}">
                <a16:creationId xmlns:a16="http://schemas.microsoft.com/office/drawing/2014/main" id="{D1562237-ABE2-4572-A687-CBABBF19B57D}"/>
              </a:ext>
            </a:extLst>
          </p:cNvPr>
          <p:cNvSpPr/>
          <p:nvPr/>
        </p:nvSpPr>
        <p:spPr>
          <a:xfrm flipH="1">
            <a:off x="5347226" y="1471926"/>
            <a:ext cx="1497548" cy="1497548"/>
          </a:xfrm>
          <a:prstGeom prst="wedgeEllipseCallout">
            <a:avLst>
              <a:gd name="adj1" fmla="val 54041"/>
              <a:gd name="adj2" fmla="val 43746"/>
            </a:avLst>
          </a:prstGeom>
          <a:solidFill>
            <a:schemeClr val="accent1">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srgbClr val="FFFFFF"/>
                </a:solidFill>
                <a:effectLst/>
                <a:uLnTx/>
                <a:uFillTx/>
                <a:latin typeface="Arial"/>
                <a:ea typeface="微软雅黑"/>
                <a:cs typeface="+mn-cs"/>
              </a:rPr>
              <a:t>01</a:t>
            </a:r>
            <a:endParaRPr kumimoji="0" lang="zh-CN" altLang="en-US" sz="1800" b="1"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2784273600"/>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9" name="ïṩlíḋé">
            <a:extLst>
              <a:ext uri="{FF2B5EF4-FFF2-40B4-BE49-F238E27FC236}">
                <a16:creationId xmlns:a16="http://schemas.microsoft.com/office/drawing/2014/main" id="{825B9FE8-E78A-4AAD-922E-54F18A6D603B}"/>
              </a:ext>
            </a:extLst>
          </p:cNvPr>
          <p:cNvGrpSpPr/>
          <p:nvPr/>
        </p:nvGrpSpPr>
        <p:grpSpPr>
          <a:xfrm>
            <a:off x="4822800" y="2479167"/>
            <a:ext cx="2566755" cy="2576176"/>
            <a:chOff x="4822800" y="2209663"/>
            <a:chExt cx="2566755" cy="2576176"/>
          </a:xfrm>
        </p:grpSpPr>
        <p:sp>
          <p:nvSpPr>
            <p:cNvPr id="28" name="iṣliḍé">
              <a:extLst>
                <a:ext uri="{FF2B5EF4-FFF2-40B4-BE49-F238E27FC236}">
                  <a16:creationId xmlns:a16="http://schemas.microsoft.com/office/drawing/2014/main" id="{53DE58E7-64FB-46F4-A1A7-097BC87DD0B1}"/>
                </a:ext>
              </a:extLst>
            </p:cNvPr>
            <p:cNvSpPr/>
            <p:nvPr/>
          </p:nvSpPr>
          <p:spPr bwMode="auto">
            <a:xfrm>
              <a:off x="4822800" y="2209663"/>
              <a:ext cx="2566755" cy="2576176"/>
            </a:xfrm>
            <a:prstGeom prst="ellipse">
              <a:avLst/>
            </a:prstGeom>
            <a:solidFill>
              <a:schemeClr val="bg1">
                <a:lumMod val="95000"/>
              </a:schemeClr>
            </a:solidFill>
            <a:ln w="9525">
              <a:solidFill>
                <a:schemeClr val="accent6">
                  <a:lumMod val="40000"/>
                  <a:lumOff val="60000"/>
                </a:schemeClr>
              </a:solidFill>
              <a:round/>
              <a:headEnd/>
              <a:tailEnd/>
            </a:ln>
          </p:spPr>
          <p:txBody>
            <a:bodyPr anchor="ctr"/>
            <a:lstStyle/>
            <a:p>
              <a:pPr algn="ctr"/>
              <a:endParaRPr/>
            </a:p>
          </p:txBody>
        </p:sp>
        <p:sp>
          <p:nvSpPr>
            <p:cNvPr id="29" name="ïṡľîdé">
              <a:extLst>
                <a:ext uri="{FF2B5EF4-FFF2-40B4-BE49-F238E27FC236}">
                  <a16:creationId xmlns:a16="http://schemas.microsoft.com/office/drawing/2014/main" id="{89138E63-B5BA-4264-862D-48B9EFABDFF3}"/>
                </a:ext>
              </a:extLst>
            </p:cNvPr>
            <p:cNvSpPr/>
            <p:nvPr/>
          </p:nvSpPr>
          <p:spPr bwMode="auto">
            <a:xfrm>
              <a:off x="5114875" y="2660562"/>
              <a:ext cx="22882" cy="30958"/>
            </a:xfrm>
            <a:custGeom>
              <a:avLst/>
              <a:gdLst/>
              <a:ahLst/>
              <a:cxnLst>
                <a:cxn ang="0">
                  <a:pos x="0" y="4"/>
                </a:cxn>
                <a:cxn ang="0">
                  <a:pos x="0" y="4"/>
                </a:cxn>
                <a:cxn ang="0">
                  <a:pos x="0" y="4"/>
                </a:cxn>
                <a:cxn ang="0">
                  <a:pos x="2" y="1"/>
                </a:cxn>
                <a:cxn ang="0">
                  <a:pos x="2" y="1"/>
                </a:cxn>
                <a:cxn ang="0">
                  <a:pos x="3" y="0"/>
                </a:cxn>
                <a:cxn ang="0">
                  <a:pos x="2" y="1"/>
                </a:cxn>
                <a:cxn ang="0">
                  <a:pos x="2" y="1"/>
                </a:cxn>
                <a:cxn ang="0">
                  <a:pos x="1" y="2"/>
                </a:cxn>
                <a:cxn ang="0">
                  <a:pos x="1" y="2"/>
                </a:cxn>
                <a:cxn ang="0">
                  <a:pos x="1" y="3"/>
                </a:cxn>
                <a:cxn ang="0">
                  <a:pos x="0" y="3"/>
                </a:cxn>
                <a:cxn ang="0">
                  <a:pos x="0" y="3"/>
                </a:cxn>
                <a:cxn ang="0">
                  <a:pos x="0" y="4"/>
                </a:cxn>
                <a:cxn ang="0">
                  <a:pos x="2" y="1"/>
                </a:cxn>
                <a:cxn ang="0">
                  <a:pos x="3" y="0"/>
                </a:cxn>
              </a:cxnLst>
              <a:rect l="0" t="0" r="r" b="b"/>
              <a:pathLst>
                <a:path w="3" h="4">
                  <a:moveTo>
                    <a:pt x="0" y="4"/>
                  </a:moveTo>
                  <a:cubicBezTo>
                    <a:pt x="0" y="4"/>
                    <a:pt x="0" y="4"/>
                    <a:pt x="0" y="4"/>
                  </a:cubicBezTo>
                  <a:cubicBezTo>
                    <a:pt x="0" y="4"/>
                    <a:pt x="0" y="4"/>
                    <a:pt x="0" y="4"/>
                  </a:cubicBezTo>
                  <a:moveTo>
                    <a:pt x="2" y="1"/>
                  </a:moveTo>
                  <a:cubicBezTo>
                    <a:pt x="2" y="1"/>
                    <a:pt x="2" y="1"/>
                    <a:pt x="2" y="1"/>
                  </a:cubicBezTo>
                  <a:moveTo>
                    <a:pt x="3" y="0"/>
                  </a:moveTo>
                  <a:cubicBezTo>
                    <a:pt x="2" y="1"/>
                    <a:pt x="2" y="1"/>
                    <a:pt x="2" y="1"/>
                  </a:cubicBezTo>
                  <a:cubicBezTo>
                    <a:pt x="2" y="1"/>
                    <a:pt x="2" y="1"/>
                    <a:pt x="2" y="1"/>
                  </a:cubicBezTo>
                  <a:cubicBezTo>
                    <a:pt x="1" y="2"/>
                    <a:pt x="1" y="2"/>
                    <a:pt x="1" y="2"/>
                  </a:cubicBezTo>
                  <a:cubicBezTo>
                    <a:pt x="1" y="2"/>
                    <a:pt x="1" y="2"/>
                    <a:pt x="1" y="2"/>
                  </a:cubicBezTo>
                  <a:cubicBezTo>
                    <a:pt x="1" y="3"/>
                    <a:pt x="1" y="3"/>
                    <a:pt x="1" y="3"/>
                  </a:cubicBezTo>
                  <a:cubicBezTo>
                    <a:pt x="0" y="3"/>
                    <a:pt x="0" y="3"/>
                    <a:pt x="0" y="3"/>
                  </a:cubicBezTo>
                  <a:cubicBezTo>
                    <a:pt x="0" y="3"/>
                    <a:pt x="0" y="3"/>
                    <a:pt x="0" y="3"/>
                  </a:cubicBezTo>
                  <a:cubicBezTo>
                    <a:pt x="0" y="4"/>
                    <a:pt x="0" y="4"/>
                    <a:pt x="0" y="4"/>
                  </a:cubicBezTo>
                  <a:cubicBezTo>
                    <a:pt x="0" y="4"/>
                    <a:pt x="0" y="3"/>
                    <a:pt x="2" y="1"/>
                  </a:cubicBezTo>
                  <a:cubicBezTo>
                    <a:pt x="3" y="0"/>
                    <a:pt x="3" y="0"/>
                    <a:pt x="3"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30" name="ïṧḻiḋè">
              <a:extLst>
                <a:ext uri="{FF2B5EF4-FFF2-40B4-BE49-F238E27FC236}">
                  <a16:creationId xmlns:a16="http://schemas.microsoft.com/office/drawing/2014/main" id="{3E807BE3-EA7C-4BB5-A60C-872C214257F1}"/>
                </a:ext>
              </a:extLst>
            </p:cNvPr>
            <p:cNvSpPr/>
            <p:nvPr/>
          </p:nvSpPr>
          <p:spPr bwMode="auto">
            <a:xfrm>
              <a:off x="6546981" y="2320032"/>
              <a:ext cx="47109" cy="24227"/>
            </a:xfrm>
            <a:custGeom>
              <a:avLst/>
              <a:gdLst/>
              <a:ahLst/>
              <a:cxnLst>
                <a:cxn ang="0">
                  <a:pos x="0" y="0"/>
                </a:cxn>
                <a:cxn ang="0">
                  <a:pos x="0" y="0"/>
                </a:cxn>
                <a:cxn ang="0">
                  <a:pos x="0" y="1"/>
                </a:cxn>
                <a:cxn ang="0">
                  <a:pos x="1" y="1"/>
                </a:cxn>
                <a:cxn ang="0">
                  <a:pos x="1" y="1"/>
                </a:cxn>
                <a:cxn ang="0">
                  <a:pos x="2" y="2"/>
                </a:cxn>
                <a:cxn ang="0">
                  <a:pos x="3" y="2"/>
                </a:cxn>
                <a:cxn ang="0">
                  <a:pos x="3" y="2"/>
                </a:cxn>
                <a:cxn ang="0">
                  <a:pos x="6" y="3"/>
                </a:cxn>
                <a:cxn ang="0">
                  <a:pos x="6" y="3"/>
                </a:cxn>
                <a:cxn ang="0">
                  <a:pos x="2" y="0"/>
                </a:cxn>
                <a:cxn ang="0">
                  <a:pos x="2" y="0"/>
                </a:cxn>
                <a:cxn ang="0">
                  <a:pos x="2" y="0"/>
                </a:cxn>
                <a:cxn ang="0">
                  <a:pos x="2" y="1"/>
                </a:cxn>
                <a:cxn ang="0">
                  <a:pos x="2" y="1"/>
                </a:cxn>
                <a:cxn ang="0">
                  <a:pos x="1" y="1"/>
                </a:cxn>
                <a:cxn ang="0">
                  <a:pos x="0" y="0"/>
                </a:cxn>
              </a:cxnLst>
              <a:rect l="0" t="0" r="r" b="b"/>
              <a:pathLst>
                <a:path w="6" h="3">
                  <a:moveTo>
                    <a:pt x="0" y="0"/>
                  </a:moveTo>
                  <a:cubicBezTo>
                    <a:pt x="0" y="0"/>
                    <a:pt x="0" y="0"/>
                    <a:pt x="0" y="0"/>
                  </a:cubicBezTo>
                  <a:cubicBezTo>
                    <a:pt x="0" y="1"/>
                    <a:pt x="0" y="1"/>
                    <a:pt x="0" y="1"/>
                  </a:cubicBezTo>
                  <a:cubicBezTo>
                    <a:pt x="1" y="1"/>
                    <a:pt x="1" y="1"/>
                    <a:pt x="1" y="1"/>
                  </a:cubicBezTo>
                  <a:cubicBezTo>
                    <a:pt x="1" y="1"/>
                    <a:pt x="1" y="1"/>
                    <a:pt x="1" y="1"/>
                  </a:cubicBezTo>
                  <a:cubicBezTo>
                    <a:pt x="2" y="1"/>
                    <a:pt x="2" y="1"/>
                    <a:pt x="2" y="2"/>
                  </a:cubicBezTo>
                  <a:cubicBezTo>
                    <a:pt x="3" y="2"/>
                    <a:pt x="3" y="2"/>
                    <a:pt x="3" y="2"/>
                  </a:cubicBezTo>
                  <a:cubicBezTo>
                    <a:pt x="3" y="2"/>
                    <a:pt x="3" y="2"/>
                    <a:pt x="3" y="2"/>
                  </a:cubicBezTo>
                  <a:cubicBezTo>
                    <a:pt x="5" y="2"/>
                    <a:pt x="5" y="2"/>
                    <a:pt x="6" y="3"/>
                  </a:cubicBezTo>
                  <a:cubicBezTo>
                    <a:pt x="6" y="3"/>
                    <a:pt x="6" y="3"/>
                    <a:pt x="6" y="3"/>
                  </a:cubicBezTo>
                  <a:cubicBezTo>
                    <a:pt x="6" y="2"/>
                    <a:pt x="2" y="0"/>
                    <a:pt x="2" y="0"/>
                  </a:cubicBezTo>
                  <a:cubicBezTo>
                    <a:pt x="2" y="0"/>
                    <a:pt x="2" y="0"/>
                    <a:pt x="2" y="0"/>
                  </a:cubicBezTo>
                  <a:cubicBezTo>
                    <a:pt x="2" y="0"/>
                    <a:pt x="2" y="0"/>
                    <a:pt x="2" y="0"/>
                  </a:cubicBezTo>
                  <a:cubicBezTo>
                    <a:pt x="2" y="1"/>
                    <a:pt x="2" y="1"/>
                    <a:pt x="2" y="1"/>
                  </a:cubicBezTo>
                  <a:cubicBezTo>
                    <a:pt x="2" y="1"/>
                    <a:pt x="2" y="1"/>
                    <a:pt x="2" y="1"/>
                  </a:cubicBezTo>
                  <a:cubicBezTo>
                    <a:pt x="2" y="1"/>
                    <a:pt x="2" y="1"/>
                    <a:pt x="1" y="1"/>
                  </a:cubicBezTo>
                  <a:cubicBezTo>
                    <a:pt x="1" y="0"/>
                    <a:pt x="0" y="0"/>
                    <a:pt x="0"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31" name="ísḻîḓè">
              <a:extLst>
                <a:ext uri="{FF2B5EF4-FFF2-40B4-BE49-F238E27FC236}">
                  <a16:creationId xmlns:a16="http://schemas.microsoft.com/office/drawing/2014/main" id="{5DD6574E-23CC-454C-8FFC-E71B57D19A50}"/>
                </a:ext>
              </a:extLst>
            </p:cNvPr>
            <p:cNvSpPr/>
            <p:nvPr/>
          </p:nvSpPr>
          <p:spPr bwMode="auto">
            <a:xfrm>
              <a:off x="6538905" y="2320032"/>
              <a:ext cx="24227" cy="16152"/>
            </a:xfrm>
            <a:custGeom>
              <a:avLst/>
              <a:gdLst/>
              <a:ahLst/>
              <a:cxnLst>
                <a:cxn ang="0">
                  <a:pos x="0" y="0"/>
                </a:cxn>
                <a:cxn ang="0">
                  <a:pos x="0" y="1"/>
                </a:cxn>
                <a:cxn ang="0">
                  <a:pos x="3" y="2"/>
                </a:cxn>
                <a:cxn ang="0">
                  <a:pos x="3" y="2"/>
                </a:cxn>
                <a:cxn ang="0">
                  <a:pos x="1" y="0"/>
                </a:cxn>
                <a:cxn ang="0">
                  <a:pos x="0" y="0"/>
                </a:cxn>
              </a:cxnLst>
              <a:rect l="0" t="0" r="r" b="b"/>
              <a:pathLst>
                <a:path w="3" h="2">
                  <a:moveTo>
                    <a:pt x="0" y="0"/>
                  </a:moveTo>
                  <a:cubicBezTo>
                    <a:pt x="0" y="1"/>
                    <a:pt x="0" y="1"/>
                    <a:pt x="0" y="1"/>
                  </a:cubicBezTo>
                  <a:cubicBezTo>
                    <a:pt x="1" y="1"/>
                    <a:pt x="2" y="2"/>
                    <a:pt x="3" y="2"/>
                  </a:cubicBezTo>
                  <a:cubicBezTo>
                    <a:pt x="3" y="2"/>
                    <a:pt x="3" y="2"/>
                    <a:pt x="3" y="2"/>
                  </a:cubicBezTo>
                  <a:cubicBezTo>
                    <a:pt x="3" y="1"/>
                    <a:pt x="1" y="1"/>
                    <a:pt x="1" y="0"/>
                  </a:cubicBezTo>
                  <a:cubicBezTo>
                    <a:pt x="0" y="0"/>
                    <a:pt x="0" y="0"/>
                    <a:pt x="0"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32" name="iṩlíḋe">
              <a:extLst>
                <a:ext uri="{FF2B5EF4-FFF2-40B4-BE49-F238E27FC236}">
                  <a16:creationId xmlns:a16="http://schemas.microsoft.com/office/drawing/2014/main" id="{57984E38-8D11-42E5-A1A8-67FBDCA6CF7E}"/>
                </a:ext>
              </a:extLst>
            </p:cNvPr>
            <p:cNvSpPr/>
            <p:nvPr/>
          </p:nvSpPr>
          <p:spPr bwMode="auto">
            <a:xfrm>
              <a:off x="6514678" y="2328108"/>
              <a:ext cx="32303" cy="8076"/>
            </a:xfrm>
            <a:custGeom>
              <a:avLst/>
              <a:gdLst/>
              <a:ahLst/>
              <a:cxnLst>
                <a:cxn ang="0">
                  <a:pos x="1" y="0"/>
                </a:cxn>
                <a:cxn ang="0">
                  <a:pos x="1" y="0"/>
                </a:cxn>
                <a:cxn ang="0">
                  <a:pos x="1" y="0"/>
                </a:cxn>
                <a:cxn ang="0">
                  <a:pos x="0" y="0"/>
                </a:cxn>
                <a:cxn ang="0">
                  <a:pos x="1" y="0"/>
                </a:cxn>
                <a:cxn ang="0">
                  <a:pos x="1" y="0"/>
                </a:cxn>
                <a:cxn ang="0">
                  <a:pos x="3" y="1"/>
                </a:cxn>
                <a:cxn ang="0">
                  <a:pos x="2" y="0"/>
                </a:cxn>
                <a:cxn ang="0">
                  <a:pos x="2" y="0"/>
                </a:cxn>
                <a:cxn ang="0">
                  <a:pos x="1" y="0"/>
                </a:cxn>
              </a:cxnLst>
              <a:rect l="0" t="0" r="r" b="b"/>
              <a:pathLst>
                <a:path w="4" h="1">
                  <a:moveTo>
                    <a:pt x="1" y="0"/>
                  </a:moveTo>
                  <a:cubicBezTo>
                    <a:pt x="1" y="0"/>
                    <a:pt x="1" y="0"/>
                    <a:pt x="1" y="0"/>
                  </a:cubicBezTo>
                  <a:cubicBezTo>
                    <a:pt x="1" y="0"/>
                    <a:pt x="1" y="0"/>
                    <a:pt x="1" y="0"/>
                  </a:cubicBezTo>
                  <a:cubicBezTo>
                    <a:pt x="0" y="0"/>
                    <a:pt x="0" y="0"/>
                    <a:pt x="0" y="0"/>
                  </a:cubicBezTo>
                  <a:cubicBezTo>
                    <a:pt x="1" y="0"/>
                    <a:pt x="1" y="0"/>
                    <a:pt x="1" y="0"/>
                  </a:cubicBezTo>
                  <a:cubicBezTo>
                    <a:pt x="1" y="0"/>
                    <a:pt x="1" y="0"/>
                    <a:pt x="1" y="0"/>
                  </a:cubicBezTo>
                  <a:cubicBezTo>
                    <a:pt x="2" y="1"/>
                    <a:pt x="2" y="1"/>
                    <a:pt x="3" y="1"/>
                  </a:cubicBezTo>
                  <a:cubicBezTo>
                    <a:pt x="4" y="0"/>
                    <a:pt x="2" y="0"/>
                    <a:pt x="2" y="0"/>
                  </a:cubicBezTo>
                  <a:cubicBezTo>
                    <a:pt x="2" y="0"/>
                    <a:pt x="2" y="0"/>
                    <a:pt x="2" y="0"/>
                  </a:cubicBezTo>
                  <a:cubicBezTo>
                    <a:pt x="2" y="0"/>
                    <a:pt x="2"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33" name="îṩḻîdé">
              <a:extLst>
                <a:ext uri="{FF2B5EF4-FFF2-40B4-BE49-F238E27FC236}">
                  <a16:creationId xmlns:a16="http://schemas.microsoft.com/office/drawing/2014/main" id="{0AEC4A62-2595-4CB0-B1B8-8BB1E404CCD8}"/>
                </a:ext>
              </a:extLst>
            </p:cNvPr>
            <p:cNvSpPr/>
            <p:nvPr/>
          </p:nvSpPr>
          <p:spPr bwMode="auto">
            <a:xfrm>
              <a:off x="6310091" y="2352335"/>
              <a:ext cx="40379" cy="14806"/>
            </a:xfrm>
            <a:custGeom>
              <a:avLst/>
              <a:gdLst/>
              <a:ahLst/>
              <a:cxnLst>
                <a:cxn ang="0">
                  <a:pos x="1" y="0"/>
                </a:cxn>
                <a:cxn ang="0">
                  <a:pos x="0" y="1"/>
                </a:cxn>
                <a:cxn ang="0">
                  <a:pos x="0" y="1"/>
                </a:cxn>
                <a:cxn ang="0">
                  <a:pos x="1" y="1"/>
                </a:cxn>
                <a:cxn ang="0">
                  <a:pos x="4" y="2"/>
                </a:cxn>
                <a:cxn ang="0">
                  <a:pos x="5" y="2"/>
                </a:cxn>
                <a:cxn ang="0">
                  <a:pos x="1" y="0"/>
                </a:cxn>
                <a:cxn ang="0">
                  <a:pos x="1" y="0"/>
                </a:cxn>
              </a:cxnLst>
              <a:rect l="0" t="0" r="r" b="b"/>
              <a:pathLst>
                <a:path w="5" h="2">
                  <a:moveTo>
                    <a:pt x="1" y="0"/>
                  </a:moveTo>
                  <a:cubicBezTo>
                    <a:pt x="1" y="0"/>
                    <a:pt x="1" y="0"/>
                    <a:pt x="0" y="1"/>
                  </a:cubicBezTo>
                  <a:cubicBezTo>
                    <a:pt x="0" y="1"/>
                    <a:pt x="0" y="1"/>
                    <a:pt x="0" y="1"/>
                  </a:cubicBezTo>
                  <a:cubicBezTo>
                    <a:pt x="0" y="1"/>
                    <a:pt x="0" y="1"/>
                    <a:pt x="1" y="1"/>
                  </a:cubicBezTo>
                  <a:cubicBezTo>
                    <a:pt x="1" y="1"/>
                    <a:pt x="3" y="2"/>
                    <a:pt x="4" y="2"/>
                  </a:cubicBezTo>
                  <a:cubicBezTo>
                    <a:pt x="5" y="2"/>
                    <a:pt x="5" y="2"/>
                    <a:pt x="5" y="2"/>
                  </a:cubicBezTo>
                  <a:cubicBezTo>
                    <a:pt x="5" y="2"/>
                    <a:pt x="4" y="0"/>
                    <a:pt x="1" y="0"/>
                  </a:cubicBezTo>
                  <a:cubicBezTo>
                    <a:pt x="1" y="0"/>
                    <a:pt x="1"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34" name="íŝḻîḍê">
              <a:extLst>
                <a:ext uri="{FF2B5EF4-FFF2-40B4-BE49-F238E27FC236}">
                  <a16:creationId xmlns:a16="http://schemas.microsoft.com/office/drawing/2014/main" id="{A0A865B2-79C0-4B8B-8C6A-95C2FF925590}"/>
                </a:ext>
              </a:extLst>
            </p:cNvPr>
            <p:cNvSpPr/>
            <p:nvPr/>
          </p:nvSpPr>
          <p:spPr bwMode="auto">
            <a:xfrm>
              <a:off x="7302068" y="3624272"/>
              <a:ext cx="71337" cy="165554"/>
            </a:xfrm>
            <a:custGeom>
              <a:avLst/>
              <a:gdLst/>
              <a:ahLst/>
              <a:cxnLst>
                <a:cxn ang="0">
                  <a:pos x="9" y="0"/>
                </a:cxn>
                <a:cxn ang="0">
                  <a:pos x="8" y="0"/>
                </a:cxn>
                <a:cxn ang="0">
                  <a:pos x="8" y="0"/>
                </a:cxn>
                <a:cxn ang="0">
                  <a:pos x="7" y="2"/>
                </a:cxn>
                <a:cxn ang="0">
                  <a:pos x="7" y="3"/>
                </a:cxn>
                <a:cxn ang="0">
                  <a:pos x="6" y="5"/>
                </a:cxn>
                <a:cxn ang="0">
                  <a:pos x="6" y="6"/>
                </a:cxn>
                <a:cxn ang="0">
                  <a:pos x="4" y="9"/>
                </a:cxn>
                <a:cxn ang="0">
                  <a:pos x="4" y="11"/>
                </a:cxn>
                <a:cxn ang="0">
                  <a:pos x="3" y="11"/>
                </a:cxn>
                <a:cxn ang="0">
                  <a:pos x="3" y="12"/>
                </a:cxn>
                <a:cxn ang="0">
                  <a:pos x="2" y="14"/>
                </a:cxn>
                <a:cxn ang="0">
                  <a:pos x="2" y="14"/>
                </a:cxn>
                <a:cxn ang="0">
                  <a:pos x="2" y="15"/>
                </a:cxn>
                <a:cxn ang="0">
                  <a:pos x="0" y="21"/>
                </a:cxn>
                <a:cxn ang="0">
                  <a:pos x="2" y="21"/>
                </a:cxn>
                <a:cxn ang="0">
                  <a:pos x="4" y="15"/>
                </a:cxn>
                <a:cxn ang="0">
                  <a:pos x="5" y="13"/>
                </a:cxn>
                <a:cxn ang="0">
                  <a:pos x="6" y="10"/>
                </a:cxn>
                <a:cxn ang="0">
                  <a:pos x="7" y="8"/>
                </a:cxn>
                <a:cxn ang="0">
                  <a:pos x="7" y="6"/>
                </a:cxn>
                <a:cxn ang="0">
                  <a:pos x="7" y="6"/>
                </a:cxn>
                <a:cxn ang="0">
                  <a:pos x="8" y="4"/>
                </a:cxn>
                <a:cxn ang="0">
                  <a:pos x="9" y="2"/>
                </a:cxn>
                <a:cxn ang="0">
                  <a:pos x="9" y="0"/>
                </a:cxn>
              </a:cxnLst>
              <a:rect l="0" t="0" r="r" b="b"/>
              <a:pathLst>
                <a:path w="9" h="21">
                  <a:moveTo>
                    <a:pt x="9" y="0"/>
                  </a:moveTo>
                  <a:cubicBezTo>
                    <a:pt x="9" y="0"/>
                    <a:pt x="9" y="0"/>
                    <a:pt x="8" y="0"/>
                  </a:cubicBezTo>
                  <a:cubicBezTo>
                    <a:pt x="8" y="0"/>
                    <a:pt x="8" y="0"/>
                    <a:pt x="8" y="0"/>
                  </a:cubicBezTo>
                  <a:cubicBezTo>
                    <a:pt x="8" y="0"/>
                    <a:pt x="8" y="1"/>
                    <a:pt x="7" y="2"/>
                  </a:cubicBezTo>
                  <a:cubicBezTo>
                    <a:pt x="7" y="3"/>
                    <a:pt x="7" y="3"/>
                    <a:pt x="7" y="3"/>
                  </a:cubicBezTo>
                  <a:cubicBezTo>
                    <a:pt x="6" y="5"/>
                    <a:pt x="6" y="5"/>
                    <a:pt x="6" y="5"/>
                  </a:cubicBezTo>
                  <a:cubicBezTo>
                    <a:pt x="6" y="6"/>
                    <a:pt x="6" y="6"/>
                    <a:pt x="6" y="6"/>
                  </a:cubicBezTo>
                  <a:cubicBezTo>
                    <a:pt x="4" y="9"/>
                    <a:pt x="4" y="9"/>
                    <a:pt x="4" y="9"/>
                  </a:cubicBezTo>
                  <a:cubicBezTo>
                    <a:pt x="4" y="11"/>
                    <a:pt x="4" y="11"/>
                    <a:pt x="4" y="11"/>
                  </a:cubicBezTo>
                  <a:cubicBezTo>
                    <a:pt x="3" y="11"/>
                    <a:pt x="3" y="11"/>
                    <a:pt x="3" y="11"/>
                  </a:cubicBezTo>
                  <a:cubicBezTo>
                    <a:pt x="3" y="12"/>
                    <a:pt x="3" y="12"/>
                    <a:pt x="3" y="12"/>
                  </a:cubicBezTo>
                  <a:cubicBezTo>
                    <a:pt x="2" y="14"/>
                    <a:pt x="2" y="14"/>
                    <a:pt x="2" y="14"/>
                  </a:cubicBezTo>
                  <a:cubicBezTo>
                    <a:pt x="2" y="14"/>
                    <a:pt x="2" y="14"/>
                    <a:pt x="2" y="14"/>
                  </a:cubicBezTo>
                  <a:cubicBezTo>
                    <a:pt x="2" y="15"/>
                    <a:pt x="2" y="15"/>
                    <a:pt x="2" y="15"/>
                  </a:cubicBezTo>
                  <a:cubicBezTo>
                    <a:pt x="0" y="21"/>
                    <a:pt x="0" y="21"/>
                    <a:pt x="0" y="21"/>
                  </a:cubicBezTo>
                  <a:cubicBezTo>
                    <a:pt x="2" y="21"/>
                    <a:pt x="2" y="21"/>
                    <a:pt x="2" y="21"/>
                  </a:cubicBezTo>
                  <a:cubicBezTo>
                    <a:pt x="4" y="15"/>
                    <a:pt x="4" y="15"/>
                    <a:pt x="4" y="15"/>
                  </a:cubicBezTo>
                  <a:cubicBezTo>
                    <a:pt x="5" y="13"/>
                    <a:pt x="5" y="13"/>
                    <a:pt x="5" y="13"/>
                  </a:cubicBezTo>
                  <a:cubicBezTo>
                    <a:pt x="6" y="10"/>
                    <a:pt x="6" y="10"/>
                    <a:pt x="6" y="10"/>
                  </a:cubicBezTo>
                  <a:cubicBezTo>
                    <a:pt x="6" y="9"/>
                    <a:pt x="6" y="8"/>
                    <a:pt x="7" y="8"/>
                  </a:cubicBezTo>
                  <a:cubicBezTo>
                    <a:pt x="7" y="6"/>
                    <a:pt x="7" y="6"/>
                    <a:pt x="7" y="6"/>
                  </a:cubicBezTo>
                  <a:cubicBezTo>
                    <a:pt x="7" y="6"/>
                    <a:pt x="7" y="6"/>
                    <a:pt x="7" y="6"/>
                  </a:cubicBezTo>
                  <a:cubicBezTo>
                    <a:pt x="8" y="4"/>
                    <a:pt x="8" y="4"/>
                    <a:pt x="8" y="4"/>
                  </a:cubicBezTo>
                  <a:cubicBezTo>
                    <a:pt x="9" y="2"/>
                    <a:pt x="9" y="2"/>
                    <a:pt x="9" y="2"/>
                  </a:cubicBezTo>
                  <a:cubicBezTo>
                    <a:pt x="9" y="0"/>
                    <a:pt x="9" y="0"/>
                    <a:pt x="9"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35" name="iṥľide">
              <a:extLst>
                <a:ext uri="{FF2B5EF4-FFF2-40B4-BE49-F238E27FC236}">
                  <a16:creationId xmlns:a16="http://schemas.microsoft.com/office/drawing/2014/main" id="{BEFCFA5F-9F52-46FD-809A-0E9C5A8728A2}"/>
                </a:ext>
              </a:extLst>
            </p:cNvPr>
            <p:cNvSpPr/>
            <p:nvPr/>
          </p:nvSpPr>
          <p:spPr bwMode="auto">
            <a:xfrm>
              <a:off x="7238807" y="3789825"/>
              <a:ext cx="63261" cy="32303"/>
            </a:xfrm>
            <a:custGeom>
              <a:avLst/>
              <a:gdLst/>
              <a:ahLst/>
              <a:cxnLst>
                <a:cxn ang="0">
                  <a:pos x="4" y="0"/>
                </a:cxn>
                <a:cxn ang="0">
                  <a:pos x="3" y="1"/>
                </a:cxn>
                <a:cxn ang="0">
                  <a:pos x="2" y="2"/>
                </a:cxn>
                <a:cxn ang="0">
                  <a:pos x="2" y="1"/>
                </a:cxn>
                <a:cxn ang="0">
                  <a:pos x="1" y="2"/>
                </a:cxn>
                <a:cxn ang="0">
                  <a:pos x="0" y="3"/>
                </a:cxn>
                <a:cxn ang="0">
                  <a:pos x="1" y="4"/>
                </a:cxn>
                <a:cxn ang="0">
                  <a:pos x="2" y="4"/>
                </a:cxn>
                <a:cxn ang="0">
                  <a:pos x="4" y="4"/>
                </a:cxn>
                <a:cxn ang="0">
                  <a:pos x="5" y="3"/>
                </a:cxn>
                <a:cxn ang="0">
                  <a:pos x="6" y="4"/>
                </a:cxn>
                <a:cxn ang="0">
                  <a:pos x="7" y="3"/>
                </a:cxn>
                <a:cxn ang="0">
                  <a:pos x="8" y="2"/>
                </a:cxn>
                <a:cxn ang="0">
                  <a:pos x="8" y="1"/>
                </a:cxn>
                <a:cxn ang="0">
                  <a:pos x="7" y="0"/>
                </a:cxn>
                <a:cxn ang="0">
                  <a:pos x="7" y="0"/>
                </a:cxn>
                <a:cxn ang="0">
                  <a:pos x="6" y="1"/>
                </a:cxn>
                <a:cxn ang="0">
                  <a:pos x="6" y="2"/>
                </a:cxn>
                <a:cxn ang="0">
                  <a:pos x="5" y="0"/>
                </a:cxn>
                <a:cxn ang="0">
                  <a:pos x="4" y="0"/>
                </a:cxn>
              </a:cxnLst>
              <a:rect l="0" t="0" r="r" b="b"/>
              <a:pathLst>
                <a:path w="8" h="4">
                  <a:moveTo>
                    <a:pt x="4" y="0"/>
                  </a:moveTo>
                  <a:cubicBezTo>
                    <a:pt x="3" y="1"/>
                    <a:pt x="3" y="1"/>
                    <a:pt x="3" y="1"/>
                  </a:cubicBezTo>
                  <a:cubicBezTo>
                    <a:pt x="3" y="1"/>
                    <a:pt x="3" y="2"/>
                    <a:pt x="2" y="2"/>
                  </a:cubicBezTo>
                  <a:cubicBezTo>
                    <a:pt x="2" y="2"/>
                    <a:pt x="2" y="2"/>
                    <a:pt x="2" y="1"/>
                  </a:cubicBezTo>
                  <a:cubicBezTo>
                    <a:pt x="1" y="2"/>
                    <a:pt x="1" y="2"/>
                    <a:pt x="1" y="2"/>
                  </a:cubicBezTo>
                  <a:cubicBezTo>
                    <a:pt x="0" y="3"/>
                    <a:pt x="0" y="3"/>
                    <a:pt x="0" y="3"/>
                  </a:cubicBezTo>
                  <a:cubicBezTo>
                    <a:pt x="1" y="4"/>
                    <a:pt x="1" y="4"/>
                    <a:pt x="1" y="4"/>
                  </a:cubicBezTo>
                  <a:cubicBezTo>
                    <a:pt x="2" y="4"/>
                    <a:pt x="2" y="4"/>
                    <a:pt x="2" y="4"/>
                  </a:cubicBezTo>
                  <a:cubicBezTo>
                    <a:pt x="4" y="4"/>
                    <a:pt x="4" y="4"/>
                    <a:pt x="4" y="4"/>
                  </a:cubicBezTo>
                  <a:cubicBezTo>
                    <a:pt x="5" y="3"/>
                    <a:pt x="5" y="3"/>
                    <a:pt x="5" y="3"/>
                  </a:cubicBezTo>
                  <a:cubicBezTo>
                    <a:pt x="6" y="4"/>
                    <a:pt x="6" y="4"/>
                    <a:pt x="6" y="4"/>
                  </a:cubicBezTo>
                  <a:cubicBezTo>
                    <a:pt x="7" y="3"/>
                    <a:pt x="7" y="3"/>
                    <a:pt x="7" y="3"/>
                  </a:cubicBezTo>
                  <a:cubicBezTo>
                    <a:pt x="8" y="2"/>
                    <a:pt x="8" y="2"/>
                    <a:pt x="8" y="2"/>
                  </a:cubicBezTo>
                  <a:cubicBezTo>
                    <a:pt x="8" y="1"/>
                    <a:pt x="8" y="1"/>
                    <a:pt x="8" y="1"/>
                  </a:cubicBezTo>
                  <a:cubicBezTo>
                    <a:pt x="8" y="0"/>
                    <a:pt x="7" y="0"/>
                    <a:pt x="7" y="0"/>
                  </a:cubicBezTo>
                  <a:cubicBezTo>
                    <a:pt x="7" y="0"/>
                    <a:pt x="7" y="0"/>
                    <a:pt x="7" y="0"/>
                  </a:cubicBezTo>
                  <a:cubicBezTo>
                    <a:pt x="7" y="0"/>
                    <a:pt x="7" y="0"/>
                    <a:pt x="6" y="1"/>
                  </a:cubicBezTo>
                  <a:cubicBezTo>
                    <a:pt x="6" y="2"/>
                    <a:pt x="6" y="2"/>
                    <a:pt x="6" y="2"/>
                  </a:cubicBezTo>
                  <a:cubicBezTo>
                    <a:pt x="5" y="2"/>
                    <a:pt x="5" y="1"/>
                    <a:pt x="5" y="0"/>
                  </a:cubicBezTo>
                  <a:cubicBezTo>
                    <a:pt x="4" y="0"/>
                    <a:pt x="4" y="0"/>
                    <a:pt x="4"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36" name="iṩḻiḑé">
              <a:extLst>
                <a:ext uri="{FF2B5EF4-FFF2-40B4-BE49-F238E27FC236}">
                  <a16:creationId xmlns:a16="http://schemas.microsoft.com/office/drawing/2014/main" id="{74F35E53-C22A-4F9D-AC3D-11529643FD97}"/>
                </a:ext>
              </a:extLst>
            </p:cNvPr>
            <p:cNvSpPr/>
            <p:nvPr/>
          </p:nvSpPr>
          <p:spPr bwMode="auto">
            <a:xfrm>
              <a:off x="7318219" y="3718490"/>
              <a:ext cx="1346" cy="8076"/>
            </a:xfrm>
            <a:custGeom>
              <a:avLst/>
              <a:gdLst/>
              <a:ahLst/>
              <a:cxnLst>
                <a:cxn ang="0">
                  <a:pos x="0" y="0"/>
                </a:cxn>
                <a:cxn ang="0">
                  <a:pos x="0" y="1"/>
                </a:cxn>
                <a:cxn ang="0">
                  <a:pos x="0" y="1"/>
                </a:cxn>
                <a:cxn ang="0">
                  <a:pos x="0" y="1"/>
                </a:cxn>
                <a:cxn ang="0">
                  <a:pos x="0" y="0"/>
                </a:cxn>
                <a:cxn ang="0">
                  <a:pos x="0" y="0"/>
                </a:cxn>
              </a:cxnLst>
              <a:rect l="0" t="0" r="r" b="b"/>
              <a:pathLst>
                <a:path h="1">
                  <a:moveTo>
                    <a:pt x="0" y="0"/>
                  </a:moveTo>
                  <a:cubicBezTo>
                    <a:pt x="0" y="0"/>
                    <a:pt x="0" y="1"/>
                    <a:pt x="0" y="1"/>
                  </a:cubicBezTo>
                  <a:cubicBezTo>
                    <a:pt x="0" y="1"/>
                    <a:pt x="0" y="1"/>
                    <a:pt x="0" y="1"/>
                  </a:cubicBezTo>
                  <a:cubicBezTo>
                    <a:pt x="0" y="1"/>
                    <a:pt x="0" y="1"/>
                    <a:pt x="0" y="1"/>
                  </a:cubicBezTo>
                  <a:cubicBezTo>
                    <a:pt x="0" y="0"/>
                    <a:pt x="0" y="0"/>
                    <a:pt x="0" y="0"/>
                  </a:cubicBezTo>
                  <a:cubicBezTo>
                    <a:pt x="0" y="0"/>
                    <a:pt x="0" y="0"/>
                    <a:pt x="0"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37" name="ïṩḷïḋe">
              <a:extLst>
                <a:ext uri="{FF2B5EF4-FFF2-40B4-BE49-F238E27FC236}">
                  <a16:creationId xmlns:a16="http://schemas.microsoft.com/office/drawing/2014/main" id="{F2B526F6-DF6A-4F70-9E44-89973B327A96}"/>
                </a:ext>
              </a:extLst>
            </p:cNvPr>
            <p:cNvSpPr/>
            <p:nvPr/>
          </p:nvSpPr>
          <p:spPr bwMode="auto">
            <a:xfrm>
              <a:off x="7310144" y="3734641"/>
              <a:ext cx="8076" cy="8076"/>
            </a:xfrm>
            <a:custGeom>
              <a:avLst/>
              <a:gdLst/>
              <a:ahLst/>
              <a:cxnLst>
                <a:cxn ang="0">
                  <a:pos x="0" y="0"/>
                </a:cxn>
                <a:cxn ang="0">
                  <a:pos x="0" y="1"/>
                </a:cxn>
                <a:cxn ang="0">
                  <a:pos x="0" y="1"/>
                </a:cxn>
                <a:cxn ang="0">
                  <a:pos x="0" y="1"/>
                </a:cxn>
                <a:cxn ang="0">
                  <a:pos x="0" y="1"/>
                </a:cxn>
                <a:cxn ang="0">
                  <a:pos x="1" y="0"/>
                </a:cxn>
                <a:cxn ang="0">
                  <a:pos x="0" y="0"/>
                </a:cxn>
                <a:cxn ang="0">
                  <a:pos x="0" y="0"/>
                </a:cxn>
              </a:cxnLst>
              <a:rect l="0" t="0" r="r" b="b"/>
              <a:pathLst>
                <a:path w="1" h="1">
                  <a:moveTo>
                    <a:pt x="0" y="0"/>
                  </a:moveTo>
                  <a:cubicBezTo>
                    <a:pt x="0" y="0"/>
                    <a:pt x="0" y="0"/>
                    <a:pt x="0" y="1"/>
                  </a:cubicBezTo>
                  <a:cubicBezTo>
                    <a:pt x="0" y="1"/>
                    <a:pt x="0" y="1"/>
                    <a:pt x="0" y="1"/>
                  </a:cubicBezTo>
                  <a:cubicBezTo>
                    <a:pt x="0" y="1"/>
                    <a:pt x="0" y="1"/>
                    <a:pt x="0" y="1"/>
                  </a:cubicBezTo>
                  <a:cubicBezTo>
                    <a:pt x="0" y="1"/>
                    <a:pt x="0" y="1"/>
                    <a:pt x="0" y="1"/>
                  </a:cubicBezTo>
                  <a:cubicBezTo>
                    <a:pt x="1" y="0"/>
                    <a:pt x="1" y="0"/>
                    <a:pt x="1" y="0"/>
                  </a:cubicBezTo>
                  <a:cubicBezTo>
                    <a:pt x="0" y="0"/>
                    <a:pt x="0" y="0"/>
                    <a:pt x="0" y="0"/>
                  </a:cubicBezTo>
                  <a:cubicBezTo>
                    <a:pt x="0" y="0"/>
                    <a:pt x="0" y="0"/>
                    <a:pt x="0"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38" name="íṡ1iďé">
              <a:extLst>
                <a:ext uri="{FF2B5EF4-FFF2-40B4-BE49-F238E27FC236}">
                  <a16:creationId xmlns:a16="http://schemas.microsoft.com/office/drawing/2014/main" id="{0103ACBF-A063-4EBE-85AC-BF9212696C00}"/>
                </a:ext>
              </a:extLst>
            </p:cNvPr>
            <p:cNvSpPr/>
            <p:nvPr/>
          </p:nvSpPr>
          <p:spPr bwMode="auto">
            <a:xfrm>
              <a:off x="7302068" y="3726565"/>
              <a:ext cx="8076" cy="24227"/>
            </a:xfrm>
            <a:custGeom>
              <a:avLst/>
              <a:gdLst/>
              <a:ahLst/>
              <a:cxnLst>
                <a:cxn ang="0">
                  <a:pos x="1" y="0"/>
                </a:cxn>
                <a:cxn ang="0">
                  <a:pos x="0" y="0"/>
                </a:cxn>
                <a:cxn ang="0">
                  <a:pos x="0" y="2"/>
                </a:cxn>
                <a:cxn ang="0">
                  <a:pos x="0" y="3"/>
                </a:cxn>
                <a:cxn ang="0">
                  <a:pos x="0" y="3"/>
                </a:cxn>
                <a:cxn ang="0">
                  <a:pos x="1" y="0"/>
                </a:cxn>
                <a:cxn ang="0">
                  <a:pos x="1" y="0"/>
                </a:cxn>
              </a:cxnLst>
              <a:rect l="0" t="0" r="r" b="b"/>
              <a:pathLst>
                <a:path w="1" h="3">
                  <a:moveTo>
                    <a:pt x="1" y="0"/>
                  </a:moveTo>
                  <a:cubicBezTo>
                    <a:pt x="0" y="0"/>
                    <a:pt x="0" y="0"/>
                    <a:pt x="0" y="0"/>
                  </a:cubicBezTo>
                  <a:cubicBezTo>
                    <a:pt x="0" y="1"/>
                    <a:pt x="0" y="1"/>
                    <a:pt x="0" y="2"/>
                  </a:cubicBezTo>
                  <a:cubicBezTo>
                    <a:pt x="0" y="3"/>
                    <a:pt x="0" y="3"/>
                    <a:pt x="0" y="3"/>
                  </a:cubicBezTo>
                  <a:cubicBezTo>
                    <a:pt x="0" y="3"/>
                    <a:pt x="0" y="3"/>
                    <a:pt x="0" y="3"/>
                  </a:cubicBezTo>
                  <a:cubicBezTo>
                    <a:pt x="1" y="3"/>
                    <a:pt x="1" y="2"/>
                    <a:pt x="1" y="0"/>
                  </a:cubicBezTo>
                  <a:cubicBezTo>
                    <a:pt x="1" y="0"/>
                    <a:pt x="1"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39" name="îśḷiḑé">
              <a:extLst>
                <a:ext uri="{FF2B5EF4-FFF2-40B4-BE49-F238E27FC236}">
                  <a16:creationId xmlns:a16="http://schemas.microsoft.com/office/drawing/2014/main" id="{DD335077-6F15-4EC9-9503-C0ACBFD29E19}"/>
                </a:ext>
              </a:extLst>
            </p:cNvPr>
            <p:cNvSpPr/>
            <p:nvPr/>
          </p:nvSpPr>
          <p:spPr bwMode="auto">
            <a:xfrm>
              <a:off x="7246883" y="3544860"/>
              <a:ext cx="63261" cy="189781"/>
            </a:xfrm>
            <a:custGeom>
              <a:avLst/>
              <a:gdLst/>
              <a:ahLst/>
              <a:cxnLst>
                <a:cxn ang="0">
                  <a:pos x="3" y="0"/>
                </a:cxn>
                <a:cxn ang="0">
                  <a:pos x="1" y="3"/>
                </a:cxn>
                <a:cxn ang="0">
                  <a:pos x="1" y="3"/>
                </a:cxn>
                <a:cxn ang="0">
                  <a:pos x="2" y="4"/>
                </a:cxn>
                <a:cxn ang="0">
                  <a:pos x="2" y="5"/>
                </a:cxn>
                <a:cxn ang="0">
                  <a:pos x="2" y="6"/>
                </a:cxn>
                <a:cxn ang="0">
                  <a:pos x="2" y="7"/>
                </a:cxn>
                <a:cxn ang="0">
                  <a:pos x="1" y="12"/>
                </a:cxn>
                <a:cxn ang="0">
                  <a:pos x="1" y="14"/>
                </a:cxn>
                <a:cxn ang="0">
                  <a:pos x="1" y="14"/>
                </a:cxn>
                <a:cxn ang="0">
                  <a:pos x="1" y="17"/>
                </a:cxn>
                <a:cxn ang="0">
                  <a:pos x="2" y="19"/>
                </a:cxn>
                <a:cxn ang="0">
                  <a:pos x="1" y="21"/>
                </a:cxn>
                <a:cxn ang="0">
                  <a:pos x="1" y="24"/>
                </a:cxn>
                <a:cxn ang="0">
                  <a:pos x="2" y="24"/>
                </a:cxn>
                <a:cxn ang="0">
                  <a:pos x="2" y="24"/>
                </a:cxn>
                <a:cxn ang="0">
                  <a:pos x="3" y="23"/>
                </a:cxn>
                <a:cxn ang="0">
                  <a:pos x="3" y="23"/>
                </a:cxn>
                <a:cxn ang="0">
                  <a:pos x="4" y="24"/>
                </a:cxn>
                <a:cxn ang="0">
                  <a:pos x="5" y="23"/>
                </a:cxn>
                <a:cxn ang="0">
                  <a:pos x="6" y="23"/>
                </a:cxn>
                <a:cxn ang="0">
                  <a:pos x="6" y="23"/>
                </a:cxn>
                <a:cxn ang="0">
                  <a:pos x="8" y="17"/>
                </a:cxn>
                <a:cxn ang="0">
                  <a:pos x="8" y="17"/>
                </a:cxn>
                <a:cxn ang="0">
                  <a:pos x="8" y="17"/>
                </a:cxn>
                <a:cxn ang="0">
                  <a:pos x="8" y="17"/>
                </a:cxn>
                <a:cxn ang="0">
                  <a:pos x="8" y="16"/>
                </a:cxn>
                <a:cxn ang="0">
                  <a:pos x="8" y="16"/>
                </a:cxn>
                <a:cxn ang="0">
                  <a:pos x="8" y="16"/>
                </a:cxn>
                <a:cxn ang="0">
                  <a:pos x="8" y="16"/>
                </a:cxn>
                <a:cxn ang="0">
                  <a:pos x="8" y="16"/>
                </a:cxn>
                <a:cxn ang="0">
                  <a:pos x="8" y="14"/>
                </a:cxn>
                <a:cxn ang="0">
                  <a:pos x="7" y="14"/>
                </a:cxn>
                <a:cxn ang="0">
                  <a:pos x="7" y="14"/>
                </a:cxn>
                <a:cxn ang="0">
                  <a:pos x="7" y="14"/>
                </a:cxn>
                <a:cxn ang="0">
                  <a:pos x="7" y="12"/>
                </a:cxn>
                <a:cxn ang="0">
                  <a:pos x="7" y="10"/>
                </a:cxn>
                <a:cxn ang="0">
                  <a:pos x="6" y="9"/>
                </a:cxn>
                <a:cxn ang="0">
                  <a:pos x="5" y="7"/>
                </a:cxn>
                <a:cxn ang="0">
                  <a:pos x="5" y="7"/>
                </a:cxn>
                <a:cxn ang="0">
                  <a:pos x="5" y="6"/>
                </a:cxn>
                <a:cxn ang="0">
                  <a:pos x="5" y="6"/>
                </a:cxn>
                <a:cxn ang="0">
                  <a:pos x="4" y="1"/>
                </a:cxn>
                <a:cxn ang="0">
                  <a:pos x="3" y="0"/>
                </a:cxn>
                <a:cxn ang="0">
                  <a:pos x="3" y="0"/>
                </a:cxn>
              </a:cxnLst>
              <a:rect l="0" t="0" r="r" b="b"/>
              <a:pathLst>
                <a:path w="8" h="24">
                  <a:moveTo>
                    <a:pt x="3" y="0"/>
                  </a:moveTo>
                  <a:cubicBezTo>
                    <a:pt x="2" y="3"/>
                    <a:pt x="2" y="3"/>
                    <a:pt x="1" y="3"/>
                  </a:cubicBezTo>
                  <a:cubicBezTo>
                    <a:pt x="1" y="3"/>
                    <a:pt x="1" y="3"/>
                    <a:pt x="1" y="3"/>
                  </a:cubicBezTo>
                  <a:cubicBezTo>
                    <a:pt x="1" y="4"/>
                    <a:pt x="1" y="4"/>
                    <a:pt x="2" y="4"/>
                  </a:cubicBezTo>
                  <a:cubicBezTo>
                    <a:pt x="2" y="5"/>
                    <a:pt x="2" y="5"/>
                    <a:pt x="2" y="5"/>
                  </a:cubicBezTo>
                  <a:cubicBezTo>
                    <a:pt x="1" y="5"/>
                    <a:pt x="1" y="5"/>
                    <a:pt x="2" y="6"/>
                  </a:cubicBezTo>
                  <a:cubicBezTo>
                    <a:pt x="2" y="7"/>
                    <a:pt x="2" y="7"/>
                    <a:pt x="2" y="7"/>
                  </a:cubicBezTo>
                  <a:cubicBezTo>
                    <a:pt x="2" y="8"/>
                    <a:pt x="3" y="9"/>
                    <a:pt x="1" y="12"/>
                  </a:cubicBezTo>
                  <a:cubicBezTo>
                    <a:pt x="0" y="13"/>
                    <a:pt x="1" y="13"/>
                    <a:pt x="1" y="14"/>
                  </a:cubicBezTo>
                  <a:cubicBezTo>
                    <a:pt x="1" y="14"/>
                    <a:pt x="1" y="14"/>
                    <a:pt x="1" y="14"/>
                  </a:cubicBezTo>
                  <a:cubicBezTo>
                    <a:pt x="2" y="15"/>
                    <a:pt x="1" y="16"/>
                    <a:pt x="1" y="17"/>
                  </a:cubicBezTo>
                  <a:cubicBezTo>
                    <a:pt x="2" y="19"/>
                    <a:pt x="2" y="19"/>
                    <a:pt x="2" y="19"/>
                  </a:cubicBezTo>
                  <a:cubicBezTo>
                    <a:pt x="2" y="19"/>
                    <a:pt x="2" y="20"/>
                    <a:pt x="1" y="21"/>
                  </a:cubicBezTo>
                  <a:cubicBezTo>
                    <a:pt x="1" y="22"/>
                    <a:pt x="1" y="23"/>
                    <a:pt x="1" y="24"/>
                  </a:cubicBezTo>
                  <a:cubicBezTo>
                    <a:pt x="1" y="24"/>
                    <a:pt x="1" y="24"/>
                    <a:pt x="2" y="24"/>
                  </a:cubicBezTo>
                  <a:cubicBezTo>
                    <a:pt x="2" y="24"/>
                    <a:pt x="2" y="24"/>
                    <a:pt x="2" y="24"/>
                  </a:cubicBezTo>
                  <a:cubicBezTo>
                    <a:pt x="3" y="23"/>
                    <a:pt x="3" y="23"/>
                    <a:pt x="3" y="23"/>
                  </a:cubicBezTo>
                  <a:cubicBezTo>
                    <a:pt x="3" y="23"/>
                    <a:pt x="3" y="23"/>
                    <a:pt x="3" y="23"/>
                  </a:cubicBezTo>
                  <a:cubicBezTo>
                    <a:pt x="4" y="23"/>
                    <a:pt x="4" y="24"/>
                    <a:pt x="4" y="24"/>
                  </a:cubicBezTo>
                  <a:cubicBezTo>
                    <a:pt x="5" y="24"/>
                    <a:pt x="5" y="23"/>
                    <a:pt x="5" y="23"/>
                  </a:cubicBezTo>
                  <a:cubicBezTo>
                    <a:pt x="5" y="23"/>
                    <a:pt x="6" y="23"/>
                    <a:pt x="6" y="23"/>
                  </a:cubicBezTo>
                  <a:cubicBezTo>
                    <a:pt x="6" y="23"/>
                    <a:pt x="6" y="23"/>
                    <a:pt x="6" y="23"/>
                  </a:cubicBezTo>
                  <a:cubicBezTo>
                    <a:pt x="7" y="21"/>
                    <a:pt x="7" y="21"/>
                    <a:pt x="8" y="17"/>
                  </a:cubicBezTo>
                  <a:cubicBezTo>
                    <a:pt x="8" y="17"/>
                    <a:pt x="8" y="17"/>
                    <a:pt x="8" y="17"/>
                  </a:cubicBezTo>
                  <a:cubicBezTo>
                    <a:pt x="8" y="17"/>
                    <a:pt x="8" y="17"/>
                    <a:pt x="8" y="17"/>
                  </a:cubicBezTo>
                  <a:cubicBezTo>
                    <a:pt x="8" y="17"/>
                    <a:pt x="8" y="17"/>
                    <a:pt x="8" y="17"/>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4"/>
                    <a:pt x="8" y="14"/>
                    <a:pt x="8" y="14"/>
                  </a:cubicBezTo>
                  <a:cubicBezTo>
                    <a:pt x="8" y="14"/>
                    <a:pt x="7" y="14"/>
                    <a:pt x="7" y="14"/>
                  </a:cubicBezTo>
                  <a:cubicBezTo>
                    <a:pt x="7" y="14"/>
                    <a:pt x="7" y="14"/>
                    <a:pt x="7" y="14"/>
                  </a:cubicBezTo>
                  <a:cubicBezTo>
                    <a:pt x="7" y="14"/>
                    <a:pt x="7" y="14"/>
                    <a:pt x="7" y="14"/>
                  </a:cubicBezTo>
                  <a:cubicBezTo>
                    <a:pt x="7" y="13"/>
                    <a:pt x="7" y="12"/>
                    <a:pt x="7" y="12"/>
                  </a:cubicBezTo>
                  <a:cubicBezTo>
                    <a:pt x="7" y="10"/>
                    <a:pt x="7" y="10"/>
                    <a:pt x="7" y="10"/>
                  </a:cubicBezTo>
                  <a:cubicBezTo>
                    <a:pt x="7" y="10"/>
                    <a:pt x="6" y="10"/>
                    <a:pt x="6" y="9"/>
                  </a:cubicBezTo>
                  <a:cubicBezTo>
                    <a:pt x="5" y="7"/>
                    <a:pt x="5" y="7"/>
                    <a:pt x="5" y="7"/>
                  </a:cubicBezTo>
                  <a:cubicBezTo>
                    <a:pt x="5" y="7"/>
                    <a:pt x="5" y="7"/>
                    <a:pt x="5" y="7"/>
                  </a:cubicBezTo>
                  <a:cubicBezTo>
                    <a:pt x="5" y="7"/>
                    <a:pt x="5" y="7"/>
                    <a:pt x="5" y="6"/>
                  </a:cubicBezTo>
                  <a:cubicBezTo>
                    <a:pt x="5" y="6"/>
                    <a:pt x="5" y="6"/>
                    <a:pt x="5" y="6"/>
                  </a:cubicBezTo>
                  <a:cubicBezTo>
                    <a:pt x="4" y="1"/>
                    <a:pt x="4" y="1"/>
                    <a:pt x="4" y="1"/>
                  </a:cubicBezTo>
                  <a:cubicBezTo>
                    <a:pt x="4" y="0"/>
                    <a:pt x="4" y="0"/>
                    <a:pt x="3" y="0"/>
                  </a:cubicBezTo>
                  <a:cubicBezTo>
                    <a:pt x="3" y="0"/>
                    <a:pt x="3" y="0"/>
                    <a:pt x="3"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40" name="íṧļiḑè">
              <a:extLst>
                <a:ext uri="{FF2B5EF4-FFF2-40B4-BE49-F238E27FC236}">
                  <a16:creationId xmlns:a16="http://schemas.microsoft.com/office/drawing/2014/main" id="{4D9146F8-8BD8-4D79-BA2D-804E81CE2B37}"/>
                </a:ext>
              </a:extLst>
            </p:cNvPr>
            <p:cNvSpPr/>
            <p:nvPr/>
          </p:nvSpPr>
          <p:spPr bwMode="auto">
            <a:xfrm>
              <a:off x="6420460" y="4153236"/>
              <a:ext cx="87488" cy="110369"/>
            </a:xfrm>
            <a:custGeom>
              <a:avLst/>
              <a:gdLst/>
              <a:ahLst/>
              <a:cxnLst>
                <a:cxn ang="0">
                  <a:pos x="11" y="0"/>
                </a:cxn>
                <a:cxn ang="0">
                  <a:pos x="8" y="1"/>
                </a:cxn>
                <a:cxn ang="0">
                  <a:pos x="7" y="4"/>
                </a:cxn>
                <a:cxn ang="0">
                  <a:pos x="5" y="4"/>
                </a:cxn>
                <a:cxn ang="0">
                  <a:pos x="4" y="5"/>
                </a:cxn>
                <a:cxn ang="0">
                  <a:pos x="3" y="6"/>
                </a:cxn>
                <a:cxn ang="0">
                  <a:pos x="3" y="6"/>
                </a:cxn>
                <a:cxn ang="0">
                  <a:pos x="1" y="5"/>
                </a:cxn>
                <a:cxn ang="0">
                  <a:pos x="0" y="5"/>
                </a:cxn>
                <a:cxn ang="0">
                  <a:pos x="0" y="5"/>
                </a:cxn>
                <a:cxn ang="0">
                  <a:pos x="0" y="7"/>
                </a:cxn>
                <a:cxn ang="0">
                  <a:pos x="1" y="8"/>
                </a:cxn>
                <a:cxn ang="0">
                  <a:pos x="1" y="9"/>
                </a:cxn>
                <a:cxn ang="0">
                  <a:pos x="3" y="8"/>
                </a:cxn>
                <a:cxn ang="0">
                  <a:pos x="2" y="11"/>
                </a:cxn>
                <a:cxn ang="0">
                  <a:pos x="3" y="13"/>
                </a:cxn>
                <a:cxn ang="0">
                  <a:pos x="4" y="14"/>
                </a:cxn>
                <a:cxn ang="0">
                  <a:pos x="5" y="13"/>
                </a:cxn>
                <a:cxn ang="0">
                  <a:pos x="4" y="12"/>
                </a:cxn>
                <a:cxn ang="0">
                  <a:pos x="5" y="10"/>
                </a:cxn>
                <a:cxn ang="0">
                  <a:pos x="7" y="10"/>
                </a:cxn>
                <a:cxn ang="0">
                  <a:pos x="8" y="9"/>
                </a:cxn>
                <a:cxn ang="0">
                  <a:pos x="6" y="8"/>
                </a:cxn>
                <a:cxn ang="0">
                  <a:pos x="7" y="4"/>
                </a:cxn>
                <a:cxn ang="0">
                  <a:pos x="10" y="2"/>
                </a:cxn>
                <a:cxn ang="0">
                  <a:pos x="11" y="0"/>
                </a:cxn>
                <a:cxn ang="0">
                  <a:pos x="11" y="0"/>
                </a:cxn>
              </a:cxnLst>
              <a:rect l="0" t="0" r="r" b="b"/>
              <a:pathLst>
                <a:path w="11" h="14">
                  <a:moveTo>
                    <a:pt x="11" y="0"/>
                  </a:moveTo>
                  <a:cubicBezTo>
                    <a:pt x="10" y="0"/>
                    <a:pt x="8" y="1"/>
                    <a:pt x="8" y="1"/>
                  </a:cubicBezTo>
                  <a:cubicBezTo>
                    <a:pt x="8" y="1"/>
                    <a:pt x="7" y="3"/>
                    <a:pt x="7" y="4"/>
                  </a:cubicBezTo>
                  <a:cubicBezTo>
                    <a:pt x="5" y="4"/>
                    <a:pt x="5" y="4"/>
                    <a:pt x="5" y="4"/>
                  </a:cubicBezTo>
                  <a:cubicBezTo>
                    <a:pt x="4" y="5"/>
                    <a:pt x="4" y="5"/>
                    <a:pt x="4" y="5"/>
                  </a:cubicBezTo>
                  <a:cubicBezTo>
                    <a:pt x="3" y="6"/>
                    <a:pt x="3" y="6"/>
                    <a:pt x="3" y="6"/>
                  </a:cubicBezTo>
                  <a:cubicBezTo>
                    <a:pt x="3" y="6"/>
                    <a:pt x="3" y="6"/>
                    <a:pt x="3" y="6"/>
                  </a:cubicBezTo>
                  <a:cubicBezTo>
                    <a:pt x="2" y="6"/>
                    <a:pt x="2" y="6"/>
                    <a:pt x="1" y="5"/>
                  </a:cubicBezTo>
                  <a:cubicBezTo>
                    <a:pt x="1" y="5"/>
                    <a:pt x="1" y="5"/>
                    <a:pt x="0" y="5"/>
                  </a:cubicBezTo>
                  <a:cubicBezTo>
                    <a:pt x="0" y="5"/>
                    <a:pt x="0" y="5"/>
                    <a:pt x="0" y="5"/>
                  </a:cubicBezTo>
                  <a:cubicBezTo>
                    <a:pt x="0" y="5"/>
                    <a:pt x="0" y="6"/>
                    <a:pt x="0" y="7"/>
                  </a:cubicBezTo>
                  <a:cubicBezTo>
                    <a:pt x="1" y="8"/>
                    <a:pt x="1" y="8"/>
                    <a:pt x="1" y="8"/>
                  </a:cubicBezTo>
                  <a:cubicBezTo>
                    <a:pt x="1" y="9"/>
                    <a:pt x="1" y="9"/>
                    <a:pt x="1" y="9"/>
                  </a:cubicBezTo>
                  <a:cubicBezTo>
                    <a:pt x="3" y="8"/>
                    <a:pt x="3" y="8"/>
                    <a:pt x="3" y="8"/>
                  </a:cubicBezTo>
                  <a:cubicBezTo>
                    <a:pt x="2" y="11"/>
                    <a:pt x="2" y="11"/>
                    <a:pt x="2" y="11"/>
                  </a:cubicBezTo>
                  <a:cubicBezTo>
                    <a:pt x="3" y="13"/>
                    <a:pt x="3" y="13"/>
                    <a:pt x="3" y="13"/>
                  </a:cubicBezTo>
                  <a:cubicBezTo>
                    <a:pt x="4" y="14"/>
                    <a:pt x="4" y="14"/>
                    <a:pt x="4" y="14"/>
                  </a:cubicBezTo>
                  <a:cubicBezTo>
                    <a:pt x="5" y="13"/>
                    <a:pt x="5" y="13"/>
                    <a:pt x="5" y="13"/>
                  </a:cubicBezTo>
                  <a:cubicBezTo>
                    <a:pt x="4" y="12"/>
                    <a:pt x="4" y="12"/>
                    <a:pt x="4" y="12"/>
                  </a:cubicBezTo>
                  <a:cubicBezTo>
                    <a:pt x="4" y="11"/>
                    <a:pt x="5" y="11"/>
                    <a:pt x="5" y="10"/>
                  </a:cubicBezTo>
                  <a:cubicBezTo>
                    <a:pt x="7" y="10"/>
                    <a:pt x="7" y="10"/>
                    <a:pt x="7" y="10"/>
                  </a:cubicBezTo>
                  <a:cubicBezTo>
                    <a:pt x="8" y="9"/>
                    <a:pt x="8" y="9"/>
                    <a:pt x="8" y="9"/>
                  </a:cubicBezTo>
                  <a:cubicBezTo>
                    <a:pt x="6" y="8"/>
                    <a:pt x="6" y="8"/>
                    <a:pt x="6" y="8"/>
                  </a:cubicBezTo>
                  <a:cubicBezTo>
                    <a:pt x="7" y="4"/>
                    <a:pt x="7" y="4"/>
                    <a:pt x="7" y="4"/>
                  </a:cubicBezTo>
                  <a:cubicBezTo>
                    <a:pt x="10" y="2"/>
                    <a:pt x="10" y="2"/>
                    <a:pt x="10" y="2"/>
                  </a:cubicBezTo>
                  <a:cubicBezTo>
                    <a:pt x="11" y="1"/>
                    <a:pt x="11" y="0"/>
                    <a:pt x="11" y="0"/>
                  </a:cubicBezTo>
                  <a:cubicBezTo>
                    <a:pt x="11" y="0"/>
                    <a:pt x="11" y="0"/>
                    <a:pt x="1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41" name="išľïḍê">
              <a:extLst>
                <a:ext uri="{FF2B5EF4-FFF2-40B4-BE49-F238E27FC236}">
                  <a16:creationId xmlns:a16="http://schemas.microsoft.com/office/drawing/2014/main" id="{1410D201-F7F2-418A-AA3D-8C1DB839FEDF}"/>
                </a:ext>
              </a:extLst>
            </p:cNvPr>
            <p:cNvSpPr/>
            <p:nvPr/>
          </p:nvSpPr>
          <p:spPr bwMode="auto">
            <a:xfrm>
              <a:off x="6460839" y="4248800"/>
              <a:ext cx="61914" cy="102293"/>
            </a:xfrm>
            <a:custGeom>
              <a:avLst/>
              <a:gdLst/>
              <a:ahLst/>
              <a:cxnLst>
                <a:cxn ang="0">
                  <a:pos x="3" y="0"/>
                </a:cxn>
                <a:cxn ang="0">
                  <a:pos x="2" y="1"/>
                </a:cxn>
                <a:cxn ang="0">
                  <a:pos x="0" y="1"/>
                </a:cxn>
                <a:cxn ang="0">
                  <a:pos x="0" y="3"/>
                </a:cxn>
                <a:cxn ang="0">
                  <a:pos x="1" y="5"/>
                </a:cxn>
                <a:cxn ang="0">
                  <a:pos x="0" y="7"/>
                </a:cxn>
                <a:cxn ang="0">
                  <a:pos x="2" y="7"/>
                </a:cxn>
                <a:cxn ang="0">
                  <a:pos x="3" y="8"/>
                </a:cxn>
                <a:cxn ang="0">
                  <a:pos x="2" y="10"/>
                </a:cxn>
                <a:cxn ang="0">
                  <a:pos x="4" y="13"/>
                </a:cxn>
                <a:cxn ang="0">
                  <a:pos x="5" y="13"/>
                </a:cxn>
                <a:cxn ang="0">
                  <a:pos x="6" y="12"/>
                </a:cxn>
                <a:cxn ang="0">
                  <a:pos x="8" y="12"/>
                </a:cxn>
                <a:cxn ang="0">
                  <a:pos x="8" y="11"/>
                </a:cxn>
                <a:cxn ang="0">
                  <a:pos x="8" y="7"/>
                </a:cxn>
                <a:cxn ang="0">
                  <a:pos x="6" y="7"/>
                </a:cxn>
                <a:cxn ang="0">
                  <a:pos x="6" y="6"/>
                </a:cxn>
                <a:cxn ang="0">
                  <a:pos x="5" y="6"/>
                </a:cxn>
                <a:cxn ang="0">
                  <a:pos x="4" y="3"/>
                </a:cxn>
                <a:cxn ang="0">
                  <a:pos x="3" y="2"/>
                </a:cxn>
                <a:cxn ang="0">
                  <a:pos x="4" y="1"/>
                </a:cxn>
                <a:cxn ang="0">
                  <a:pos x="3" y="0"/>
                </a:cxn>
              </a:cxnLst>
              <a:rect l="0" t="0" r="r" b="b"/>
              <a:pathLst>
                <a:path w="8" h="13">
                  <a:moveTo>
                    <a:pt x="3" y="0"/>
                  </a:moveTo>
                  <a:cubicBezTo>
                    <a:pt x="2" y="1"/>
                    <a:pt x="2" y="1"/>
                    <a:pt x="2" y="1"/>
                  </a:cubicBezTo>
                  <a:cubicBezTo>
                    <a:pt x="0" y="1"/>
                    <a:pt x="0" y="1"/>
                    <a:pt x="0" y="1"/>
                  </a:cubicBezTo>
                  <a:cubicBezTo>
                    <a:pt x="0" y="3"/>
                    <a:pt x="0" y="3"/>
                    <a:pt x="0" y="3"/>
                  </a:cubicBezTo>
                  <a:cubicBezTo>
                    <a:pt x="1" y="5"/>
                    <a:pt x="1" y="5"/>
                    <a:pt x="1" y="5"/>
                  </a:cubicBezTo>
                  <a:cubicBezTo>
                    <a:pt x="1" y="5"/>
                    <a:pt x="1" y="6"/>
                    <a:pt x="0" y="7"/>
                  </a:cubicBezTo>
                  <a:cubicBezTo>
                    <a:pt x="2" y="7"/>
                    <a:pt x="2" y="7"/>
                    <a:pt x="2" y="7"/>
                  </a:cubicBezTo>
                  <a:cubicBezTo>
                    <a:pt x="3" y="8"/>
                    <a:pt x="3" y="8"/>
                    <a:pt x="3" y="8"/>
                  </a:cubicBezTo>
                  <a:cubicBezTo>
                    <a:pt x="2" y="10"/>
                    <a:pt x="2" y="10"/>
                    <a:pt x="2" y="10"/>
                  </a:cubicBezTo>
                  <a:cubicBezTo>
                    <a:pt x="4" y="13"/>
                    <a:pt x="4" y="13"/>
                    <a:pt x="4" y="13"/>
                  </a:cubicBezTo>
                  <a:cubicBezTo>
                    <a:pt x="5" y="13"/>
                    <a:pt x="5" y="13"/>
                    <a:pt x="5" y="13"/>
                  </a:cubicBezTo>
                  <a:cubicBezTo>
                    <a:pt x="6" y="12"/>
                    <a:pt x="6" y="12"/>
                    <a:pt x="6" y="12"/>
                  </a:cubicBezTo>
                  <a:cubicBezTo>
                    <a:pt x="8" y="12"/>
                    <a:pt x="8" y="12"/>
                    <a:pt x="8" y="12"/>
                  </a:cubicBezTo>
                  <a:cubicBezTo>
                    <a:pt x="8" y="11"/>
                    <a:pt x="8" y="11"/>
                    <a:pt x="8" y="11"/>
                  </a:cubicBezTo>
                  <a:cubicBezTo>
                    <a:pt x="8" y="7"/>
                    <a:pt x="8" y="7"/>
                    <a:pt x="8" y="7"/>
                  </a:cubicBezTo>
                  <a:cubicBezTo>
                    <a:pt x="6" y="7"/>
                    <a:pt x="6" y="7"/>
                    <a:pt x="6" y="7"/>
                  </a:cubicBezTo>
                  <a:cubicBezTo>
                    <a:pt x="6" y="6"/>
                    <a:pt x="6" y="6"/>
                    <a:pt x="6" y="6"/>
                  </a:cubicBezTo>
                  <a:cubicBezTo>
                    <a:pt x="5" y="6"/>
                    <a:pt x="5" y="6"/>
                    <a:pt x="5" y="6"/>
                  </a:cubicBezTo>
                  <a:cubicBezTo>
                    <a:pt x="4" y="3"/>
                    <a:pt x="4" y="3"/>
                    <a:pt x="4" y="3"/>
                  </a:cubicBezTo>
                  <a:cubicBezTo>
                    <a:pt x="3" y="2"/>
                    <a:pt x="3" y="2"/>
                    <a:pt x="3" y="2"/>
                  </a:cubicBezTo>
                  <a:cubicBezTo>
                    <a:pt x="4" y="1"/>
                    <a:pt x="4" y="1"/>
                    <a:pt x="4" y="1"/>
                  </a:cubicBezTo>
                  <a:cubicBezTo>
                    <a:pt x="3" y="0"/>
                    <a:pt x="3" y="0"/>
                    <a:pt x="3"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42" name="iṩḷiḓé">
              <a:extLst>
                <a:ext uri="{FF2B5EF4-FFF2-40B4-BE49-F238E27FC236}">
                  <a16:creationId xmlns:a16="http://schemas.microsoft.com/office/drawing/2014/main" id="{B7720F1E-08A2-4784-9B44-AF2E63712597}"/>
                </a:ext>
              </a:extLst>
            </p:cNvPr>
            <p:cNvSpPr/>
            <p:nvPr/>
          </p:nvSpPr>
          <p:spPr bwMode="auto">
            <a:xfrm>
              <a:off x="7224002" y="3805977"/>
              <a:ext cx="14806" cy="16152"/>
            </a:xfrm>
            <a:custGeom>
              <a:avLst/>
              <a:gdLst/>
              <a:ahLst/>
              <a:cxnLst>
                <a:cxn ang="0">
                  <a:pos x="2" y="0"/>
                </a:cxn>
                <a:cxn ang="0">
                  <a:pos x="1" y="0"/>
                </a:cxn>
                <a:cxn ang="0">
                  <a:pos x="0" y="1"/>
                </a:cxn>
                <a:cxn ang="0">
                  <a:pos x="0" y="2"/>
                </a:cxn>
                <a:cxn ang="0">
                  <a:pos x="0" y="2"/>
                </a:cxn>
                <a:cxn ang="0">
                  <a:pos x="1" y="1"/>
                </a:cxn>
                <a:cxn ang="0">
                  <a:pos x="2" y="0"/>
                </a:cxn>
                <a:cxn ang="0">
                  <a:pos x="2" y="0"/>
                </a:cxn>
                <a:cxn ang="0">
                  <a:pos x="2" y="0"/>
                </a:cxn>
              </a:cxnLst>
              <a:rect l="0" t="0" r="r" b="b"/>
              <a:pathLst>
                <a:path w="2" h="2">
                  <a:moveTo>
                    <a:pt x="2" y="0"/>
                  </a:moveTo>
                  <a:cubicBezTo>
                    <a:pt x="1" y="0"/>
                    <a:pt x="1" y="0"/>
                    <a:pt x="1" y="0"/>
                  </a:cubicBezTo>
                  <a:cubicBezTo>
                    <a:pt x="0" y="1"/>
                    <a:pt x="0" y="1"/>
                    <a:pt x="0" y="1"/>
                  </a:cubicBezTo>
                  <a:cubicBezTo>
                    <a:pt x="0" y="2"/>
                    <a:pt x="0" y="2"/>
                    <a:pt x="0" y="2"/>
                  </a:cubicBezTo>
                  <a:cubicBezTo>
                    <a:pt x="0" y="2"/>
                    <a:pt x="0" y="2"/>
                    <a:pt x="0" y="2"/>
                  </a:cubicBezTo>
                  <a:cubicBezTo>
                    <a:pt x="1" y="2"/>
                    <a:pt x="1" y="1"/>
                    <a:pt x="1" y="1"/>
                  </a:cubicBezTo>
                  <a:cubicBezTo>
                    <a:pt x="2" y="0"/>
                    <a:pt x="2" y="0"/>
                    <a:pt x="2" y="0"/>
                  </a:cubicBezTo>
                  <a:cubicBezTo>
                    <a:pt x="2" y="0"/>
                    <a:pt x="2" y="0"/>
                    <a:pt x="2" y="0"/>
                  </a:cubicBezTo>
                  <a:cubicBezTo>
                    <a:pt x="2" y="0"/>
                    <a:pt x="2" y="0"/>
                    <a:pt x="2"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43" name="ïṣľïḋe">
              <a:extLst>
                <a:ext uri="{FF2B5EF4-FFF2-40B4-BE49-F238E27FC236}">
                  <a16:creationId xmlns:a16="http://schemas.microsoft.com/office/drawing/2014/main" id="{7C6937BB-2A4C-4901-9D98-A37E21DDD4C9}"/>
                </a:ext>
              </a:extLst>
            </p:cNvPr>
            <p:cNvSpPr/>
            <p:nvPr/>
          </p:nvSpPr>
          <p:spPr bwMode="auto">
            <a:xfrm>
              <a:off x="7215926" y="3797901"/>
              <a:ext cx="8076" cy="8076"/>
            </a:xfrm>
            <a:custGeom>
              <a:avLst/>
              <a:gdLst/>
              <a:ahLst/>
              <a:cxnLst>
                <a:cxn ang="0">
                  <a:pos x="1" y="0"/>
                </a:cxn>
                <a:cxn ang="0">
                  <a:pos x="0" y="1"/>
                </a:cxn>
                <a:cxn ang="0">
                  <a:pos x="1" y="1"/>
                </a:cxn>
                <a:cxn ang="0">
                  <a:pos x="1" y="0"/>
                </a:cxn>
                <a:cxn ang="0">
                  <a:pos x="1" y="0"/>
                </a:cxn>
              </a:cxnLst>
              <a:rect l="0" t="0" r="r" b="b"/>
              <a:pathLst>
                <a:path w="1" h="1">
                  <a:moveTo>
                    <a:pt x="1" y="0"/>
                  </a:moveTo>
                  <a:cubicBezTo>
                    <a:pt x="0" y="1"/>
                    <a:pt x="0" y="1"/>
                    <a:pt x="0" y="1"/>
                  </a:cubicBezTo>
                  <a:cubicBezTo>
                    <a:pt x="1" y="1"/>
                    <a:pt x="1" y="1"/>
                    <a:pt x="1" y="1"/>
                  </a:cubicBezTo>
                  <a:cubicBezTo>
                    <a:pt x="1" y="1"/>
                    <a:pt x="1" y="0"/>
                    <a:pt x="1" y="0"/>
                  </a:cubicBezTo>
                  <a:cubicBezTo>
                    <a:pt x="1" y="0"/>
                    <a:pt x="1"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44" name="ïšļïḑê">
              <a:extLst>
                <a:ext uri="{FF2B5EF4-FFF2-40B4-BE49-F238E27FC236}">
                  <a16:creationId xmlns:a16="http://schemas.microsoft.com/office/drawing/2014/main" id="{64EC6782-7BC2-4B9B-864C-27DD279931C2}"/>
                </a:ext>
              </a:extLst>
            </p:cNvPr>
            <p:cNvSpPr/>
            <p:nvPr/>
          </p:nvSpPr>
          <p:spPr bwMode="auto">
            <a:xfrm>
              <a:off x="7199774" y="3814053"/>
              <a:ext cx="16152" cy="14806"/>
            </a:xfrm>
            <a:custGeom>
              <a:avLst/>
              <a:gdLst/>
              <a:ahLst/>
              <a:cxnLst>
                <a:cxn ang="0">
                  <a:pos x="1" y="0"/>
                </a:cxn>
                <a:cxn ang="0">
                  <a:pos x="0" y="2"/>
                </a:cxn>
                <a:cxn ang="0">
                  <a:pos x="0" y="2"/>
                </a:cxn>
                <a:cxn ang="0">
                  <a:pos x="1" y="2"/>
                </a:cxn>
                <a:cxn ang="0">
                  <a:pos x="2" y="0"/>
                </a:cxn>
                <a:cxn ang="0">
                  <a:pos x="1" y="0"/>
                </a:cxn>
              </a:cxnLst>
              <a:rect l="0" t="0" r="r" b="b"/>
              <a:pathLst>
                <a:path w="2" h="2">
                  <a:moveTo>
                    <a:pt x="1" y="0"/>
                  </a:moveTo>
                  <a:cubicBezTo>
                    <a:pt x="0" y="2"/>
                    <a:pt x="0" y="2"/>
                    <a:pt x="0" y="2"/>
                  </a:cubicBezTo>
                  <a:cubicBezTo>
                    <a:pt x="0" y="2"/>
                    <a:pt x="0" y="2"/>
                    <a:pt x="0" y="2"/>
                  </a:cubicBezTo>
                  <a:cubicBezTo>
                    <a:pt x="1" y="2"/>
                    <a:pt x="1" y="2"/>
                    <a:pt x="1" y="2"/>
                  </a:cubicBezTo>
                  <a:cubicBezTo>
                    <a:pt x="1" y="2"/>
                    <a:pt x="2" y="1"/>
                    <a:pt x="2" y="0"/>
                  </a:cubicBezTo>
                  <a:cubicBezTo>
                    <a:pt x="1" y="0"/>
                    <a:pt x="1"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45" name="íşḻíḑê">
              <a:extLst>
                <a:ext uri="{FF2B5EF4-FFF2-40B4-BE49-F238E27FC236}">
                  <a16:creationId xmlns:a16="http://schemas.microsoft.com/office/drawing/2014/main" id="{9749F97C-371F-4CEB-BCCD-9AE8023C3128}"/>
                </a:ext>
              </a:extLst>
            </p:cNvPr>
            <p:cNvSpPr/>
            <p:nvPr/>
          </p:nvSpPr>
          <p:spPr bwMode="auto">
            <a:xfrm>
              <a:off x="7191699" y="3789825"/>
              <a:ext cx="16152" cy="16152"/>
            </a:xfrm>
            <a:custGeom>
              <a:avLst/>
              <a:gdLst/>
              <a:ahLst/>
              <a:cxnLst>
                <a:cxn ang="0">
                  <a:pos x="2" y="0"/>
                </a:cxn>
                <a:cxn ang="0">
                  <a:pos x="1" y="1"/>
                </a:cxn>
                <a:cxn ang="0">
                  <a:pos x="0" y="1"/>
                </a:cxn>
                <a:cxn ang="0">
                  <a:pos x="0" y="1"/>
                </a:cxn>
                <a:cxn ang="0">
                  <a:pos x="0" y="2"/>
                </a:cxn>
                <a:cxn ang="0">
                  <a:pos x="2" y="2"/>
                </a:cxn>
                <a:cxn ang="0">
                  <a:pos x="2" y="1"/>
                </a:cxn>
                <a:cxn ang="0">
                  <a:pos x="2" y="0"/>
                </a:cxn>
              </a:cxnLst>
              <a:rect l="0" t="0" r="r" b="b"/>
              <a:pathLst>
                <a:path w="2" h="2">
                  <a:moveTo>
                    <a:pt x="2" y="0"/>
                  </a:moveTo>
                  <a:cubicBezTo>
                    <a:pt x="1" y="1"/>
                    <a:pt x="1" y="1"/>
                    <a:pt x="1" y="1"/>
                  </a:cubicBezTo>
                  <a:cubicBezTo>
                    <a:pt x="0" y="1"/>
                    <a:pt x="0" y="1"/>
                    <a:pt x="0" y="1"/>
                  </a:cubicBezTo>
                  <a:cubicBezTo>
                    <a:pt x="0" y="1"/>
                    <a:pt x="0" y="1"/>
                    <a:pt x="0" y="1"/>
                  </a:cubicBezTo>
                  <a:cubicBezTo>
                    <a:pt x="0" y="2"/>
                    <a:pt x="0" y="2"/>
                    <a:pt x="0" y="2"/>
                  </a:cubicBezTo>
                  <a:cubicBezTo>
                    <a:pt x="0" y="2"/>
                    <a:pt x="1" y="2"/>
                    <a:pt x="2" y="2"/>
                  </a:cubicBezTo>
                  <a:cubicBezTo>
                    <a:pt x="2" y="1"/>
                    <a:pt x="2" y="1"/>
                    <a:pt x="2" y="1"/>
                  </a:cubicBezTo>
                  <a:cubicBezTo>
                    <a:pt x="2" y="0"/>
                    <a:pt x="2" y="0"/>
                    <a:pt x="2"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46" name="išḻîďè">
              <a:extLst>
                <a:ext uri="{FF2B5EF4-FFF2-40B4-BE49-F238E27FC236}">
                  <a16:creationId xmlns:a16="http://schemas.microsoft.com/office/drawing/2014/main" id="{7296FD9D-CF47-44F8-BB14-365ADAECDEA5}"/>
                </a:ext>
              </a:extLst>
            </p:cNvPr>
            <p:cNvSpPr/>
            <p:nvPr/>
          </p:nvSpPr>
          <p:spPr bwMode="auto">
            <a:xfrm>
              <a:off x="6633123" y="3924422"/>
              <a:ext cx="55185" cy="30958"/>
            </a:xfrm>
            <a:custGeom>
              <a:avLst/>
              <a:gdLst/>
              <a:ahLst/>
              <a:cxnLst>
                <a:cxn ang="0">
                  <a:pos x="6" y="0"/>
                </a:cxn>
                <a:cxn ang="0">
                  <a:pos x="5" y="0"/>
                </a:cxn>
                <a:cxn ang="0">
                  <a:pos x="3" y="2"/>
                </a:cxn>
                <a:cxn ang="0">
                  <a:pos x="1" y="3"/>
                </a:cxn>
                <a:cxn ang="0">
                  <a:pos x="1" y="3"/>
                </a:cxn>
                <a:cxn ang="0">
                  <a:pos x="0" y="4"/>
                </a:cxn>
                <a:cxn ang="0">
                  <a:pos x="2" y="4"/>
                </a:cxn>
                <a:cxn ang="0">
                  <a:pos x="4" y="2"/>
                </a:cxn>
                <a:cxn ang="0">
                  <a:pos x="6" y="1"/>
                </a:cxn>
                <a:cxn ang="0">
                  <a:pos x="7" y="0"/>
                </a:cxn>
                <a:cxn ang="0">
                  <a:pos x="6" y="0"/>
                </a:cxn>
                <a:cxn ang="0">
                  <a:pos x="6" y="0"/>
                </a:cxn>
              </a:cxnLst>
              <a:rect l="0" t="0" r="r" b="b"/>
              <a:pathLst>
                <a:path w="7" h="4">
                  <a:moveTo>
                    <a:pt x="6" y="0"/>
                  </a:moveTo>
                  <a:cubicBezTo>
                    <a:pt x="6" y="0"/>
                    <a:pt x="5" y="0"/>
                    <a:pt x="5" y="0"/>
                  </a:cubicBezTo>
                  <a:cubicBezTo>
                    <a:pt x="4" y="1"/>
                    <a:pt x="4" y="1"/>
                    <a:pt x="3" y="2"/>
                  </a:cubicBezTo>
                  <a:cubicBezTo>
                    <a:pt x="2" y="2"/>
                    <a:pt x="1" y="3"/>
                    <a:pt x="1" y="3"/>
                  </a:cubicBezTo>
                  <a:cubicBezTo>
                    <a:pt x="1" y="3"/>
                    <a:pt x="1" y="3"/>
                    <a:pt x="1" y="3"/>
                  </a:cubicBezTo>
                  <a:cubicBezTo>
                    <a:pt x="0" y="3"/>
                    <a:pt x="0" y="4"/>
                    <a:pt x="0" y="4"/>
                  </a:cubicBezTo>
                  <a:cubicBezTo>
                    <a:pt x="2" y="4"/>
                    <a:pt x="2" y="4"/>
                    <a:pt x="2" y="4"/>
                  </a:cubicBezTo>
                  <a:cubicBezTo>
                    <a:pt x="3" y="3"/>
                    <a:pt x="3" y="3"/>
                    <a:pt x="4" y="2"/>
                  </a:cubicBezTo>
                  <a:cubicBezTo>
                    <a:pt x="5" y="2"/>
                    <a:pt x="5" y="1"/>
                    <a:pt x="6" y="1"/>
                  </a:cubicBezTo>
                  <a:cubicBezTo>
                    <a:pt x="6" y="1"/>
                    <a:pt x="7" y="0"/>
                    <a:pt x="7" y="0"/>
                  </a:cubicBezTo>
                  <a:cubicBezTo>
                    <a:pt x="6" y="0"/>
                    <a:pt x="6" y="0"/>
                    <a:pt x="6" y="0"/>
                  </a:cubicBezTo>
                  <a:cubicBezTo>
                    <a:pt x="6" y="0"/>
                    <a:pt x="6" y="0"/>
                    <a:pt x="6"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47" name="îṩḻíďé">
              <a:extLst>
                <a:ext uri="{FF2B5EF4-FFF2-40B4-BE49-F238E27FC236}">
                  <a16:creationId xmlns:a16="http://schemas.microsoft.com/office/drawing/2014/main" id="{BB49D9AA-9E87-4539-A995-F6A61978271E}"/>
                </a:ext>
              </a:extLst>
            </p:cNvPr>
            <p:cNvSpPr/>
            <p:nvPr/>
          </p:nvSpPr>
          <p:spPr bwMode="auto">
            <a:xfrm>
              <a:off x="7373403" y="3347003"/>
              <a:ext cx="1346" cy="1346"/>
            </a:xfrm>
            <a:prstGeom prst="rect">
              <a:avLst/>
            </a:prstGeom>
            <a:solidFill>
              <a:schemeClr val="tx2">
                <a:lumMod val="40000"/>
                <a:lumOff val="60000"/>
              </a:schemeClr>
            </a:solidFill>
            <a:ln w="9525">
              <a:solidFill>
                <a:schemeClr val="accent6">
                  <a:lumMod val="40000"/>
                  <a:lumOff val="60000"/>
                </a:schemeClr>
              </a:solidFill>
              <a:miter lim="800000"/>
              <a:headEnd/>
              <a:tailEnd/>
            </a:ln>
          </p:spPr>
          <p:txBody>
            <a:bodyPr anchor="ctr"/>
            <a:lstStyle/>
            <a:p>
              <a:pPr algn="ctr"/>
              <a:endParaRPr/>
            </a:p>
          </p:txBody>
        </p:sp>
        <p:sp>
          <p:nvSpPr>
            <p:cNvPr id="48" name="ïṡļiḋê">
              <a:extLst>
                <a:ext uri="{FF2B5EF4-FFF2-40B4-BE49-F238E27FC236}">
                  <a16:creationId xmlns:a16="http://schemas.microsoft.com/office/drawing/2014/main" id="{71890879-FC4B-4248-88AB-A0ABA7E9F85D}"/>
                </a:ext>
              </a:extLst>
            </p:cNvPr>
            <p:cNvSpPr/>
            <p:nvPr/>
          </p:nvSpPr>
          <p:spPr bwMode="auto">
            <a:xfrm>
              <a:off x="7373403" y="3347003"/>
              <a:ext cx="1346" cy="1346"/>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49" name="iṣļîḋé">
              <a:extLst>
                <a:ext uri="{FF2B5EF4-FFF2-40B4-BE49-F238E27FC236}">
                  <a16:creationId xmlns:a16="http://schemas.microsoft.com/office/drawing/2014/main" id="{4F6BFB2A-6DBB-44C8-820F-070DA20601F4}"/>
                </a:ext>
              </a:extLst>
            </p:cNvPr>
            <p:cNvSpPr/>
            <p:nvPr/>
          </p:nvSpPr>
          <p:spPr bwMode="auto">
            <a:xfrm>
              <a:off x="4949322" y="2430401"/>
              <a:ext cx="1053891" cy="2236993"/>
            </a:xfrm>
            <a:custGeom>
              <a:avLst/>
              <a:gdLst/>
              <a:ahLst/>
              <a:cxnLst>
                <a:cxn ang="0">
                  <a:pos x="28" y="24"/>
                </a:cxn>
                <a:cxn ang="0">
                  <a:pos x="21" y="35"/>
                </a:cxn>
                <a:cxn ang="0">
                  <a:pos x="27" y="27"/>
                </a:cxn>
                <a:cxn ang="0">
                  <a:pos x="2" y="107"/>
                </a:cxn>
                <a:cxn ang="0">
                  <a:pos x="5" y="114"/>
                </a:cxn>
                <a:cxn ang="0">
                  <a:pos x="8" y="128"/>
                </a:cxn>
                <a:cxn ang="0">
                  <a:pos x="24" y="147"/>
                </a:cxn>
                <a:cxn ang="0">
                  <a:pos x="33" y="157"/>
                </a:cxn>
                <a:cxn ang="0">
                  <a:pos x="42" y="165"/>
                </a:cxn>
                <a:cxn ang="0">
                  <a:pos x="42" y="185"/>
                </a:cxn>
                <a:cxn ang="0">
                  <a:pos x="42" y="192"/>
                </a:cxn>
                <a:cxn ang="0">
                  <a:pos x="65" y="219"/>
                </a:cxn>
                <a:cxn ang="0">
                  <a:pos x="77" y="261"/>
                </a:cxn>
                <a:cxn ang="0">
                  <a:pos x="82" y="271"/>
                </a:cxn>
                <a:cxn ang="0">
                  <a:pos x="86" y="277"/>
                </a:cxn>
                <a:cxn ang="0">
                  <a:pos x="92" y="281"/>
                </a:cxn>
                <a:cxn ang="0">
                  <a:pos x="90" y="275"/>
                </a:cxn>
                <a:cxn ang="0">
                  <a:pos x="89" y="265"/>
                </a:cxn>
                <a:cxn ang="0">
                  <a:pos x="96" y="253"/>
                </a:cxn>
                <a:cxn ang="0">
                  <a:pos x="104" y="245"/>
                </a:cxn>
                <a:cxn ang="0">
                  <a:pos x="120" y="230"/>
                </a:cxn>
                <a:cxn ang="0">
                  <a:pos x="125" y="214"/>
                </a:cxn>
                <a:cxn ang="0">
                  <a:pos x="133" y="197"/>
                </a:cxn>
                <a:cxn ang="0">
                  <a:pos x="103" y="185"/>
                </a:cxn>
                <a:cxn ang="0">
                  <a:pos x="95" y="175"/>
                </a:cxn>
                <a:cxn ang="0">
                  <a:pos x="88" y="171"/>
                </a:cxn>
                <a:cxn ang="0">
                  <a:pos x="82" y="169"/>
                </a:cxn>
                <a:cxn ang="0">
                  <a:pos x="72" y="160"/>
                </a:cxn>
                <a:cxn ang="0">
                  <a:pos x="57" y="158"/>
                </a:cxn>
                <a:cxn ang="0">
                  <a:pos x="45" y="161"/>
                </a:cxn>
                <a:cxn ang="0">
                  <a:pos x="32" y="143"/>
                </a:cxn>
                <a:cxn ang="0">
                  <a:pos x="25" y="136"/>
                </a:cxn>
                <a:cxn ang="0">
                  <a:pos x="24" y="110"/>
                </a:cxn>
                <a:cxn ang="0">
                  <a:pos x="37" y="111"/>
                </a:cxn>
                <a:cxn ang="0">
                  <a:pos x="45" y="120"/>
                </a:cxn>
                <a:cxn ang="0">
                  <a:pos x="54" y="93"/>
                </a:cxn>
                <a:cxn ang="0">
                  <a:pos x="67" y="84"/>
                </a:cxn>
                <a:cxn ang="0">
                  <a:pos x="76" y="83"/>
                </a:cxn>
                <a:cxn ang="0">
                  <a:pos x="86" y="76"/>
                </a:cxn>
                <a:cxn ang="0">
                  <a:pos x="73" y="71"/>
                </a:cxn>
                <a:cxn ang="0">
                  <a:pos x="92" y="65"/>
                </a:cxn>
                <a:cxn ang="0">
                  <a:pos x="96" y="57"/>
                </a:cxn>
                <a:cxn ang="0">
                  <a:pos x="92" y="41"/>
                </a:cxn>
                <a:cxn ang="0">
                  <a:pos x="79" y="35"/>
                </a:cxn>
                <a:cxn ang="0">
                  <a:pos x="59" y="60"/>
                </a:cxn>
                <a:cxn ang="0">
                  <a:pos x="52" y="40"/>
                </a:cxn>
                <a:cxn ang="0">
                  <a:pos x="70" y="25"/>
                </a:cxn>
                <a:cxn ang="0">
                  <a:pos x="76" y="23"/>
                </a:cxn>
                <a:cxn ang="0">
                  <a:pos x="81" y="15"/>
                </a:cxn>
                <a:cxn ang="0">
                  <a:pos x="77" y="16"/>
                </a:cxn>
                <a:cxn ang="0">
                  <a:pos x="76" y="14"/>
                </a:cxn>
                <a:cxn ang="0">
                  <a:pos x="74" y="10"/>
                </a:cxn>
                <a:cxn ang="0">
                  <a:pos x="66" y="18"/>
                </a:cxn>
                <a:cxn ang="0">
                  <a:pos x="55" y="14"/>
                </a:cxn>
                <a:cxn ang="0">
                  <a:pos x="56" y="7"/>
                </a:cxn>
                <a:cxn ang="0">
                  <a:pos x="56" y="1"/>
                </a:cxn>
              </a:cxnLst>
              <a:rect l="0" t="0" r="r" b="b"/>
              <a:pathLst>
                <a:path w="134" h="283">
                  <a:moveTo>
                    <a:pt x="57" y="0"/>
                  </a:moveTo>
                  <a:cubicBezTo>
                    <a:pt x="57" y="0"/>
                    <a:pt x="56" y="0"/>
                    <a:pt x="56" y="1"/>
                  </a:cubicBezTo>
                  <a:cubicBezTo>
                    <a:pt x="55" y="1"/>
                    <a:pt x="55" y="1"/>
                    <a:pt x="55" y="1"/>
                  </a:cubicBezTo>
                  <a:cubicBezTo>
                    <a:pt x="55" y="2"/>
                    <a:pt x="54" y="2"/>
                    <a:pt x="53" y="3"/>
                  </a:cubicBezTo>
                  <a:cubicBezTo>
                    <a:pt x="50" y="5"/>
                    <a:pt x="47" y="7"/>
                    <a:pt x="44" y="10"/>
                  </a:cubicBezTo>
                  <a:cubicBezTo>
                    <a:pt x="39" y="14"/>
                    <a:pt x="34" y="18"/>
                    <a:pt x="28" y="24"/>
                  </a:cubicBezTo>
                  <a:cubicBezTo>
                    <a:pt x="28" y="25"/>
                    <a:pt x="27" y="25"/>
                    <a:pt x="27" y="26"/>
                  </a:cubicBezTo>
                  <a:cubicBezTo>
                    <a:pt x="24" y="29"/>
                    <a:pt x="24" y="29"/>
                    <a:pt x="22" y="31"/>
                  </a:cubicBezTo>
                  <a:cubicBezTo>
                    <a:pt x="22" y="32"/>
                    <a:pt x="22" y="32"/>
                    <a:pt x="21" y="33"/>
                  </a:cubicBezTo>
                  <a:cubicBezTo>
                    <a:pt x="22" y="33"/>
                    <a:pt x="22" y="33"/>
                    <a:pt x="22" y="33"/>
                  </a:cubicBezTo>
                  <a:cubicBezTo>
                    <a:pt x="21" y="34"/>
                    <a:pt x="21" y="34"/>
                    <a:pt x="21" y="35"/>
                  </a:cubicBezTo>
                  <a:cubicBezTo>
                    <a:pt x="21" y="35"/>
                    <a:pt x="21" y="35"/>
                    <a:pt x="21" y="35"/>
                  </a:cubicBezTo>
                  <a:cubicBezTo>
                    <a:pt x="22" y="34"/>
                    <a:pt x="22" y="33"/>
                    <a:pt x="22" y="33"/>
                  </a:cubicBezTo>
                  <a:cubicBezTo>
                    <a:pt x="24" y="30"/>
                    <a:pt x="24" y="29"/>
                    <a:pt x="26" y="27"/>
                  </a:cubicBezTo>
                  <a:cubicBezTo>
                    <a:pt x="26" y="27"/>
                    <a:pt x="26" y="27"/>
                    <a:pt x="26" y="27"/>
                  </a:cubicBezTo>
                  <a:cubicBezTo>
                    <a:pt x="26" y="27"/>
                    <a:pt x="26" y="27"/>
                    <a:pt x="26" y="27"/>
                  </a:cubicBezTo>
                  <a:cubicBezTo>
                    <a:pt x="27" y="26"/>
                    <a:pt x="27" y="26"/>
                    <a:pt x="27" y="26"/>
                  </a:cubicBezTo>
                  <a:cubicBezTo>
                    <a:pt x="27" y="27"/>
                    <a:pt x="27" y="27"/>
                    <a:pt x="27" y="27"/>
                  </a:cubicBezTo>
                  <a:cubicBezTo>
                    <a:pt x="28" y="26"/>
                    <a:pt x="28" y="26"/>
                    <a:pt x="28" y="26"/>
                  </a:cubicBezTo>
                  <a:cubicBezTo>
                    <a:pt x="27" y="27"/>
                    <a:pt x="27" y="27"/>
                    <a:pt x="27" y="27"/>
                  </a:cubicBezTo>
                  <a:cubicBezTo>
                    <a:pt x="21" y="39"/>
                    <a:pt x="18" y="52"/>
                    <a:pt x="11" y="63"/>
                  </a:cubicBezTo>
                  <a:cubicBezTo>
                    <a:pt x="12" y="60"/>
                    <a:pt x="12" y="60"/>
                    <a:pt x="12" y="60"/>
                  </a:cubicBezTo>
                  <a:cubicBezTo>
                    <a:pt x="12" y="61"/>
                    <a:pt x="12" y="61"/>
                    <a:pt x="12" y="61"/>
                  </a:cubicBezTo>
                  <a:cubicBezTo>
                    <a:pt x="0" y="91"/>
                    <a:pt x="0" y="91"/>
                    <a:pt x="2" y="107"/>
                  </a:cubicBezTo>
                  <a:cubicBezTo>
                    <a:pt x="2" y="107"/>
                    <a:pt x="1" y="120"/>
                    <a:pt x="4" y="122"/>
                  </a:cubicBezTo>
                  <a:cubicBezTo>
                    <a:pt x="4" y="119"/>
                    <a:pt x="4" y="119"/>
                    <a:pt x="4" y="119"/>
                  </a:cubicBezTo>
                  <a:cubicBezTo>
                    <a:pt x="4" y="119"/>
                    <a:pt x="3" y="108"/>
                    <a:pt x="3" y="103"/>
                  </a:cubicBezTo>
                  <a:cubicBezTo>
                    <a:pt x="3" y="102"/>
                    <a:pt x="4" y="102"/>
                    <a:pt x="4" y="102"/>
                  </a:cubicBezTo>
                  <a:cubicBezTo>
                    <a:pt x="4" y="105"/>
                    <a:pt x="4" y="106"/>
                    <a:pt x="4" y="110"/>
                  </a:cubicBezTo>
                  <a:cubicBezTo>
                    <a:pt x="5" y="114"/>
                    <a:pt x="5" y="114"/>
                    <a:pt x="5" y="114"/>
                  </a:cubicBezTo>
                  <a:cubicBezTo>
                    <a:pt x="6" y="118"/>
                    <a:pt x="7" y="121"/>
                    <a:pt x="8" y="125"/>
                  </a:cubicBezTo>
                  <a:cubicBezTo>
                    <a:pt x="8" y="126"/>
                    <a:pt x="8" y="126"/>
                    <a:pt x="8" y="126"/>
                  </a:cubicBezTo>
                  <a:cubicBezTo>
                    <a:pt x="8" y="127"/>
                    <a:pt x="8" y="127"/>
                    <a:pt x="8" y="127"/>
                  </a:cubicBezTo>
                  <a:cubicBezTo>
                    <a:pt x="8" y="127"/>
                    <a:pt x="8" y="127"/>
                    <a:pt x="8" y="127"/>
                  </a:cubicBezTo>
                  <a:cubicBezTo>
                    <a:pt x="8" y="128"/>
                    <a:pt x="8" y="128"/>
                    <a:pt x="8" y="128"/>
                  </a:cubicBezTo>
                  <a:cubicBezTo>
                    <a:pt x="8" y="128"/>
                    <a:pt x="8" y="128"/>
                    <a:pt x="8" y="128"/>
                  </a:cubicBezTo>
                  <a:cubicBezTo>
                    <a:pt x="7" y="129"/>
                    <a:pt x="7" y="129"/>
                    <a:pt x="7" y="129"/>
                  </a:cubicBezTo>
                  <a:cubicBezTo>
                    <a:pt x="7" y="129"/>
                    <a:pt x="7" y="129"/>
                    <a:pt x="7" y="129"/>
                  </a:cubicBezTo>
                  <a:cubicBezTo>
                    <a:pt x="7" y="129"/>
                    <a:pt x="7" y="129"/>
                    <a:pt x="7" y="129"/>
                  </a:cubicBezTo>
                  <a:cubicBezTo>
                    <a:pt x="12" y="139"/>
                    <a:pt x="16" y="141"/>
                    <a:pt x="17" y="142"/>
                  </a:cubicBezTo>
                  <a:cubicBezTo>
                    <a:pt x="17" y="141"/>
                    <a:pt x="18" y="141"/>
                    <a:pt x="18" y="141"/>
                  </a:cubicBezTo>
                  <a:cubicBezTo>
                    <a:pt x="19" y="141"/>
                    <a:pt x="19" y="141"/>
                    <a:pt x="24" y="147"/>
                  </a:cubicBezTo>
                  <a:cubicBezTo>
                    <a:pt x="26" y="148"/>
                    <a:pt x="26" y="148"/>
                    <a:pt x="26" y="148"/>
                  </a:cubicBezTo>
                  <a:cubicBezTo>
                    <a:pt x="28" y="150"/>
                    <a:pt x="28" y="150"/>
                    <a:pt x="28" y="150"/>
                  </a:cubicBezTo>
                  <a:cubicBezTo>
                    <a:pt x="30" y="149"/>
                    <a:pt x="30" y="149"/>
                    <a:pt x="30" y="149"/>
                  </a:cubicBezTo>
                  <a:cubicBezTo>
                    <a:pt x="31" y="153"/>
                    <a:pt x="31" y="153"/>
                    <a:pt x="31" y="153"/>
                  </a:cubicBezTo>
                  <a:cubicBezTo>
                    <a:pt x="32" y="155"/>
                    <a:pt x="32" y="155"/>
                    <a:pt x="32" y="155"/>
                  </a:cubicBezTo>
                  <a:cubicBezTo>
                    <a:pt x="33" y="157"/>
                    <a:pt x="33" y="157"/>
                    <a:pt x="33" y="157"/>
                  </a:cubicBezTo>
                  <a:cubicBezTo>
                    <a:pt x="34" y="159"/>
                    <a:pt x="34" y="159"/>
                    <a:pt x="34" y="159"/>
                  </a:cubicBezTo>
                  <a:cubicBezTo>
                    <a:pt x="35" y="159"/>
                    <a:pt x="35" y="159"/>
                    <a:pt x="35" y="159"/>
                  </a:cubicBezTo>
                  <a:cubicBezTo>
                    <a:pt x="36" y="161"/>
                    <a:pt x="36" y="161"/>
                    <a:pt x="36" y="161"/>
                  </a:cubicBezTo>
                  <a:cubicBezTo>
                    <a:pt x="39" y="163"/>
                    <a:pt x="39" y="163"/>
                    <a:pt x="39" y="163"/>
                  </a:cubicBezTo>
                  <a:cubicBezTo>
                    <a:pt x="41" y="165"/>
                    <a:pt x="41" y="165"/>
                    <a:pt x="41" y="165"/>
                  </a:cubicBezTo>
                  <a:cubicBezTo>
                    <a:pt x="42" y="165"/>
                    <a:pt x="42" y="165"/>
                    <a:pt x="42" y="165"/>
                  </a:cubicBezTo>
                  <a:cubicBezTo>
                    <a:pt x="41" y="162"/>
                    <a:pt x="41" y="162"/>
                    <a:pt x="41" y="162"/>
                  </a:cubicBezTo>
                  <a:cubicBezTo>
                    <a:pt x="44" y="161"/>
                    <a:pt x="44" y="161"/>
                    <a:pt x="44" y="161"/>
                  </a:cubicBezTo>
                  <a:cubicBezTo>
                    <a:pt x="44" y="165"/>
                    <a:pt x="44" y="165"/>
                    <a:pt x="44" y="165"/>
                  </a:cubicBezTo>
                  <a:cubicBezTo>
                    <a:pt x="48" y="170"/>
                    <a:pt x="46" y="175"/>
                    <a:pt x="46" y="176"/>
                  </a:cubicBezTo>
                  <a:cubicBezTo>
                    <a:pt x="45" y="175"/>
                    <a:pt x="45" y="175"/>
                    <a:pt x="44" y="175"/>
                  </a:cubicBezTo>
                  <a:cubicBezTo>
                    <a:pt x="42" y="180"/>
                    <a:pt x="42" y="180"/>
                    <a:pt x="42" y="185"/>
                  </a:cubicBezTo>
                  <a:cubicBezTo>
                    <a:pt x="44" y="185"/>
                    <a:pt x="44" y="185"/>
                    <a:pt x="44" y="185"/>
                  </a:cubicBezTo>
                  <a:cubicBezTo>
                    <a:pt x="43" y="187"/>
                    <a:pt x="42" y="188"/>
                    <a:pt x="42" y="189"/>
                  </a:cubicBezTo>
                  <a:cubicBezTo>
                    <a:pt x="42" y="190"/>
                    <a:pt x="42" y="190"/>
                    <a:pt x="42" y="190"/>
                  </a:cubicBezTo>
                  <a:cubicBezTo>
                    <a:pt x="42" y="191"/>
                    <a:pt x="42" y="191"/>
                    <a:pt x="42" y="191"/>
                  </a:cubicBezTo>
                  <a:cubicBezTo>
                    <a:pt x="42" y="191"/>
                    <a:pt x="42" y="191"/>
                    <a:pt x="42" y="191"/>
                  </a:cubicBezTo>
                  <a:cubicBezTo>
                    <a:pt x="42" y="192"/>
                    <a:pt x="42" y="192"/>
                    <a:pt x="42" y="192"/>
                  </a:cubicBezTo>
                  <a:cubicBezTo>
                    <a:pt x="42" y="192"/>
                    <a:pt x="42" y="192"/>
                    <a:pt x="42" y="192"/>
                  </a:cubicBezTo>
                  <a:cubicBezTo>
                    <a:pt x="42" y="193"/>
                    <a:pt x="42" y="193"/>
                    <a:pt x="42" y="193"/>
                  </a:cubicBezTo>
                  <a:cubicBezTo>
                    <a:pt x="42" y="193"/>
                    <a:pt x="42" y="193"/>
                    <a:pt x="42" y="193"/>
                  </a:cubicBezTo>
                  <a:cubicBezTo>
                    <a:pt x="42" y="193"/>
                    <a:pt x="42" y="193"/>
                    <a:pt x="43" y="193"/>
                  </a:cubicBezTo>
                  <a:cubicBezTo>
                    <a:pt x="46" y="196"/>
                    <a:pt x="53" y="209"/>
                    <a:pt x="53" y="209"/>
                  </a:cubicBezTo>
                  <a:cubicBezTo>
                    <a:pt x="55" y="215"/>
                    <a:pt x="62" y="214"/>
                    <a:pt x="65" y="219"/>
                  </a:cubicBezTo>
                  <a:cubicBezTo>
                    <a:pt x="65" y="220"/>
                    <a:pt x="67" y="227"/>
                    <a:pt x="69" y="240"/>
                  </a:cubicBezTo>
                  <a:cubicBezTo>
                    <a:pt x="69" y="245"/>
                    <a:pt x="71" y="249"/>
                    <a:pt x="72" y="253"/>
                  </a:cubicBezTo>
                  <a:cubicBezTo>
                    <a:pt x="73" y="256"/>
                    <a:pt x="73" y="256"/>
                    <a:pt x="73" y="256"/>
                  </a:cubicBezTo>
                  <a:cubicBezTo>
                    <a:pt x="73" y="256"/>
                    <a:pt x="74" y="260"/>
                    <a:pt x="76" y="263"/>
                  </a:cubicBezTo>
                  <a:cubicBezTo>
                    <a:pt x="76" y="261"/>
                    <a:pt x="76" y="261"/>
                    <a:pt x="76" y="261"/>
                  </a:cubicBezTo>
                  <a:cubicBezTo>
                    <a:pt x="77" y="261"/>
                    <a:pt x="77" y="261"/>
                    <a:pt x="77" y="261"/>
                  </a:cubicBezTo>
                  <a:cubicBezTo>
                    <a:pt x="78" y="263"/>
                    <a:pt x="79" y="265"/>
                    <a:pt x="80" y="267"/>
                  </a:cubicBezTo>
                  <a:cubicBezTo>
                    <a:pt x="78" y="267"/>
                    <a:pt x="78" y="267"/>
                    <a:pt x="78" y="267"/>
                  </a:cubicBezTo>
                  <a:cubicBezTo>
                    <a:pt x="78" y="269"/>
                    <a:pt x="78" y="269"/>
                    <a:pt x="78" y="269"/>
                  </a:cubicBezTo>
                  <a:cubicBezTo>
                    <a:pt x="80" y="269"/>
                    <a:pt x="80" y="269"/>
                    <a:pt x="80" y="269"/>
                  </a:cubicBezTo>
                  <a:cubicBezTo>
                    <a:pt x="81" y="271"/>
                    <a:pt x="81" y="271"/>
                    <a:pt x="81" y="271"/>
                  </a:cubicBezTo>
                  <a:cubicBezTo>
                    <a:pt x="82" y="271"/>
                    <a:pt x="82" y="271"/>
                    <a:pt x="82" y="271"/>
                  </a:cubicBezTo>
                  <a:cubicBezTo>
                    <a:pt x="82" y="272"/>
                    <a:pt x="82" y="272"/>
                    <a:pt x="82" y="272"/>
                  </a:cubicBezTo>
                  <a:cubicBezTo>
                    <a:pt x="80" y="271"/>
                    <a:pt x="80" y="271"/>
                    <a:pt x="80" y="271"/>
                  </a:cubicBezTo>
                  <a:cubicBezTo>
                    <a:pt x="81" y="272"/>
                    <a:pt x="81" y="272"/>
                    <a:pt x="81" y="272"/>
                  </a:cubicBezTo>
                  <a:cubicBezTo>
                    <a:pt x="83" y="274"/>
                    <a:pt x="83" y="274"/>
                    <a:pt x="83" y="274"/>
                  </a:cubicBezTo>
                  <a:cubicBezTo>
                    <a:pt x="85" y="276"/>
                    <a:pt x="85" y="276"/>
                    <a:pt x="85" y="276"/>
                  </a:cubicBezTo>
                  <a:cubicBezTo>
                    <a:pt x="86" y="277"/>
                    <a:pt x="86" y="277"/>
                    <a:pt x="86" y="277"/>
                  </a:cubicBezTo>
                  <a:cubicBezTo>
                    <a:pt x="87" y="278"/>
                    <a:pt x="87" y="278"/>
                    <a:pt x="87" y="278"/>
                  </a:cubicBezTo>
                  <a:cubicBezTo>
                    <a:pt x="89" y="278"/>
                    <a:pt x="89" y="278"/>
                    <a:pt x="89" y="278"/>
                  </a:cubicBezTo>
                  <a:cubicBezTo>
                    <a:pt x="90" y="279"/>
                    <a:pt x="90" y="279"/>
                    <a:pt x="90" y="279"/>
                  </a:cubicBezTo>
                  <a:cubicBezTo>
                    <a:pt x="91" y="279"/>
                    <a:pt x="91" y="279"/>
                    <a:pt x="91" y="279"/>
                  </a:cubicBezTo>
                  <a:cubicBezTo>
                    <a:pt x="93" y="281"/>
                    <a:pt x="93" y="281"/>
                    <a:pt x="93" y="281"/>
                  </a:cubicBezTo>
                  <a:cubicBezTo>
                    <a:pt x="92" y="281"/>
                    <a:pt x="92" y="281"/>
                    <a:pt x="92" y="281"/>
                  </a:cubicBezTo>
                  <a:cubicBezTo>
                    <a:pt x="94" y="282"/>
                    <a:pt x="94" y="282"/>
                    <a:pt x="94" y="282"/>
                  </a:cubicBezTo>
                  <a:cubicBezTo>
                    <a:pt x="96" y="283"/>
                    <a:pt x="96" y="283"/>
                    <a:pt x="96" y="283"/>
                  </a:cubicBezTo>
                  <a:cubicBezTo>
                    <a:pt x="100" y="282"/>
                    <a:pt x="100" y="282"/>
                    <a:pt x="100" y="282"/>
                  </a:cubicBezTo>
                  <a:cubicBezTo>
                    <a:pt x="94" y="279"/>
                    <a:pt x="94" y="279"/>
                    <a:pt x="94" y="279"/>
                  </a:cubicBezTo>
                  <a:cubicBezTo>
                    <a:pt x="91" y="277"/>
                    <a:pt x="91" y="277"/>
                    <a:pt x="91" y="277"/>
                  </a:cubicBezTo>
                  <a:cubicBezTo>
                    <a:pt x="90" y="275"/>
                    <a:pt x="90" y="275"/>
                    <a:pt x="90" y="275"/>
                  </a:cubicBezTo>
                  <a:cubicBezTo>
                    <a:pt x="91" y="274"/>
                    <a:pt x="91" y="274"/>
                    <a:pt x="91" y="274"/>
                  </a:cubicBezTo>
                  <a:cubicBezTo>
                    <a:pt x="91" y="272"/>
                    <a:pt x="91" y="272"/>
                    <a:pt x="91" y="272"/>
                  </a:cubicBezTo>
                  <a:cubicBezTo>
                    <a:pt x="92" y="271"/>
                    <a:pt x="92" y="271"/>
                    <a:pt x="92" y="271"/>
                  </a:cubicBezTo>
                  <a:cubicBezTo>
                    <a:pt x="92" y="271"/>
                    <a:pt x="91" y="271"/>
                    <a:pt x="90" y="270"/>
                  </a:cubicBezTo>
                  <a:cubicBezTo>
                    <a:pt x="89" y="269"/>
                    <a:pt x="88" y="269"/>
                    <a:pt x="87" y="268"/>
                  </a:cubicBezTo>
                  <a:cubicBezTo>
                    <a:pt x="88" y="267"/>
                    <a:pt x="89" y="266"/>
                    <a:pt x="89" y="265"/>
                  </a:cubicBezTo>
                  <a:cubicBezTo>
                    <a:pt x="89" y="262"/>
                    <a:pt x="89" y="262"/>
                    <a:pt x="89" y="262"/>
                  </a:cubicBezTo>
                  <a:cubicBezTo>
                    <a:pt x="87" y="260"/>
                    <a:pt x="87" y="260"/>
                    <a:pt x="87" y="260"/>
                  </a:cubicBezTo>
                  <a:cubicBezTo>
                    <a:pt x="90" y="261"/>
                    <a:pt x="90" y="261"/>
                    <a:pt x="90" y="261"/>
                  </a:cubicBezTo>
                  <a:cubicBezTo>
                    <a:pt x="90" y="260"/>
                    <a:pt x="91" y="259"/>
                    <a:pt x="91" y="258"/>
                  </a:cubicBezTo>
                  <a:cubicBezTo>
                    <a:pt x="97" y="257"/>
                    <a:pt x="97" y="257"/>
                    <a:pt x="98" y="255"/>
                  </a:cubicBezTo>
                  <a:cubicBezTo>
                    <a:pt x="96" y="253"/>
                    <a:pt x="96" y="253"/>
                    <a:pt x="96" y="253"/>
                  </a:cubicBezTo>
                  <a:cubicBezTo>
                    <a:pt x="95" y="251"/>
                    <a:pt x="95" y="251"/>
                    <a:pt x="95" y="251"/>
                  </a:cubicBezTo>
                  <a:cubicBezTo>
                    <a:pt x="93" y="250"/>
                    <a:pt x="93" y="250"/>
                    <a:pt x="93" y="250"/>
                  </a:cubicBezTo>
                  <a:cubicBezTo>
                    <a:pt x="94" y="249"/>
                    <a:pt x="94" y="249"/>
                    <a:pt x="94" y="249"/>
                  </a:cubicBezTo>
                  <a:cubicBezTo>
                    <a:pt x="95" y="250"/>
                    <a:pt x="97" y="251"/>
                    <a:pt x="99" y="251"/>
                  </a:cubicBezTo>
                  <a:cubicBezTo>
                    <a:pt x="103" y="248"/>
                    <a:pt x="103" y="248"/>
                    <a:pt x="104" y="246"/>
                  </a:cubicBezTo>
                  <a:cubicBezTo>
                    <a:pt x="104" y="246"/>
                    <a:pt x="104" y="245"/>
                    <a:pt x="104" y="245"/>
                  </a:cubicBezTo>
                  <a:cubicBezTo>
                    <a:pt x="105" y="243"/>
                    <a:pt x="105" y="243"/>
                    <a:pt x="105" y="243"/>
                  </a:cubicBezTo>
                  <a:cubicBezTo>
                    <a:pt x="108" y="240"/>
                    <a:pt x="108" y="240"/>
                    <a:pt x="108" y="240"/>
                  </a:cubicBezTo>
                  <a:cubicBezTo>
                    <a:pt x="108" y="238"/>
                    <a:pt x="108" y="236"/>
                    <a:pt x="107" y="234"/>
                  </a:cubicBezTo>
                  <a:cubicBezTo>
                    <a:pt x="111" y="233"/>
                    <a:pt x="111" y="233"/>
                    <a:pt x="111" y="233"/>
                  </a:cubicBezTo>
                  <a:cubicBezTo>
                    <a:pt x="114" y="231"/>
                    <a:pt x="114" y="231"/>
                    <a:pt x="114" y="231"/>
                  </a:cubicBezTo>
                  <a:cubicBezTo>
                    <a:pt x="116" y="231"/>
                    <a:pt x="118" y="231"/>
                    <a:pt x="120" y="230"/>
                  </a:cubicBezTo>
                  <a:cubicBezTo>
                    <a:pt x="124" y="224"/>
                    <a:pt x="124" y="223"/>
                    <a:pt x="125" y="220"/>
                  </a:cubicBezTo>
                  <a:cubicBezTo>
                    <a:pt x="125" y="219"/>
                    <a:pt x="125" y="219"/>
                    <a:pt x="125" y="219"/>
                  </a:cubicBezTo>
                  <a:cubicBezTo>
                    <a:pt x="125" y="219"/>
                    <a:pt x="125" y="219"/>
                    <a:pt x="125" y="218"/>
                  </a:cubicBezTo>
                  <a:cubicBezTo>
                    <a:pt x="125" y="218"/>
                    <a:pt x="125" y="217"/>
                    <a:pt x="125" y="217"/>
                  </a:cubicBezTo>
                  <a:cubicBezTo>
                    <a:pt x="125" y="216"/>
                    <a:pt x="125" y="216"/>
                    <a:pt x="125" y="216"/>
                  </a:cubicBezTo>
                  <a:cubicBezTo>
                    <a:pt x="125" y="215"/>
                    <a:pt x="125" y="215"/>
                    <a:pt x="125" y="214"/>
                  </a:cubicBezTo>
                  <a:cubicBezTo>
                    <a:pt x="125" y="213"/>
                    <a:pt x="125" y="213"/>
                    <a:pt x="125" y="213"/>
                  </a:cubicBezTo>
                  <a:cubicBezTo>
                    <a:pt x="125" y="213"/>
                    <a:pt x="125" y="213"/>
                    <a:pt x="125" y="213"/>
                  </a:cubicBezTo>
                  <a:cubicBezTo>
                    <a:pt x="125" y="213"/>
                    <a:pt x="125" y="213"/>
                    <a:pt x="125" y="213"/>
                  </a:cubicBezTo>
                  <a:cubicBezTo>
                    <a:pt x="128" y="211"/>
                    <a:pt x="128" y="211"/>
                    <a:pt x="128" y="211"/>
                  </a:cubicBezTo>
                  <a:cubicBezTo>
                    <a:pt x="134" y="201"/>
                    <a:pt x="134" y="201"/>
                    <a:pt x="134" y="201"/>
                  </a:cubicBezTo>
                  <a:cubicBezTo>
                    <a:pt x="134" y="199"/>
                    <a:pt x="133" y="198"/>
                    <a:pt x="133" y="197"/>
                  </a:cubicBezTo>
                  <a:cubicBezTo>
                    <a:pt x="127" y="196"/>
                    <a:pt x="122" y="190"/>
                    <a:pt x="117" y="190"/>
                  </a:cubicBezTo>
                  <a:cubicBezTo>
                    <a:pt x="115" y="190"/>
                    <a:pt x="113" y="190"/>
                    <a:pt x="111" y="192"/>
                  </a:cubicBezTo>
                  <a:cubicBezTo>
                    <a:pt x="112" y="189"/>
                    <a:pt x="112" y="189"/>
                    <a:pt x="112" y="189"/>
                  </a:cubicBezTo>
                  <a:cubicBezTo>
                    <a:pt x="110" y="188"/>
                    <a:pt x="108" y="187"/>
                    <a:pt x="106" y="186"/>
                  </a:cubicBezTo>
                  <a:cubicBezTo>
                    <a:pt x="104" y="188"/>
                    <a:pt x="104" y="188"/>
                    <a:pt x="102" y="188"/>
                  </a:cubicBezTo>
                  <a:cubicBezTo>
                    <a:pt x="102" y="187"/>
                    <a:pt x="102" y="186"/>
                    <a:pt x="103" y="185"/>
                  </a:cubicBezTo>
                  <a:cubicBezTo>
                    <a:pt x="100" y="184"/>
                    <a:pt x="100" y="184"/>
                    <a:pt x="100" y="184"/>
                  </a:cubicBezTo>
                  <a:cubicBezTo>
                    <a:pt x="98" y="187"/>
                    <a:pt x="98" y="187"/>
                    <a:pt x="98" y="187"/>
                  </a:cubicBezTo>
                  <a:cubicBezTo>
                    <a:pt x="97" y="185"/>
                    <a:pt x="97" y="185"/>
                    <a:pt x="97" y="185"/>
                  </a:cubicBezTo>
                  <a:cubicBezTo>
                    <a:pt x="98" y="184"/>
                    <a:pt x="99" y="183"/>
                    <a:pt x="99" y="182"/>
                  </a:cubicBezTo>
                  <a:cubicBezTo>
                    <a:pt x="98" y="180"/>
                    <a:pt x="98" y="180"/>
                    <a:pt x="97" y="176"/>
                  </a:cubicBezTo>
                  <a:cubicBezTo>
                    <a:pt x="97" y="176"/>
                    <a:pt x="96" y="175"/>
                    <a:pt x="95" y="175"/>
                  </a:cubicBezTo>
                  <a:cubicBezTo>
                    <a:pt x="94" y="173"/>
                    <a:pt x="94" y="173"/>
                    <a:pt x="94" y="173"/>
                  </a:cubicBezTo>
                  <a:cubicBezTo>
                    <a:pt x="90" y="171"/>
                    <a:pt x="90" y="171"/>
                    <a:pt x="90" y="171"/>
                  </a:cubicBezTo>
                  <a:cubicBezTo>
                    <a:pt x="89" y="171"/>
                    <a:pt x="89" y="171"/>
                    <a:pt x="89" y="171"/>
                  </a:cubicBezTo>
                  <a:cubicBezTo>
                    <a:pt x="89" y="171"/>
                    <a:pt x="89" y="171"/>
                    <a:pt x="89" y="171"/>
                  </a:cubicBezTo>
                  <a:cubicBezTo>
                    <a:pt x="88" y="171"/>
                    <a:pt x="88" y="171"/>
                    <a:pt x="88" y="171"/>
                  </a:cubicBezTo>
                  <a:cubicBezTo>
                    <a:pt x="88" y="171"/>
                    <a:pt x="88" y="171"/>
                    <a:pt x="88" y="171"/>
                  </a:cubicBezTo>
                  <a:cubicBezTo>
                    <a:pt x="87" y="171"/>
                    <a:pt x="87" y="171"/>
                    <a:pt x="87" y="171"/>
                  </a:cubicBezTo>
                  <a:cubicBezTo>
                    <a:pt x="86" y="171"/>
                    <a:pt x="86" y="171"/>
                    <a:pt x="86" y="171"/>
                  </a:cubicBezTo>
                  <a:cubicBezTo>
                    <a:pt x="85" y="171"/>
                    <a:pt x="85" y="171"/>
                    <a:pt x="85" y="171"/>
                  </a:cubicBezTo>
                  <a:cubicBezTo>
                    <a:pt x="85" y="171"/>
                    <a:pt x="85" y="171"/>
                    <a:pt x="84" y="170"/>
                  </a:cubicBezTo>
                  <a:cubicBezTo>
                    <a:pt x="84" y="170"/>
                    <a:pt x="84" y="170"/>
                    <a:pt x="84" y="169"/>
                  </a:cubicBezTo>
                  <a:cubicBezTo>
                    <a:pt x="82" y="169"/>
                    <a:pt x="82" y="169"/>
                    <a:pt x="82" y="169"/>
                  </a:cubicBezTo>
                  <a:cubicBezTo>
                    <a:pt x="81" y="166"/>
                    <a:pt x="81" y="166"/>
                    <a:pt x="81" y="166"/>
                  </a:cubicBezTo>
                  <a:cubicBezTo>
                    <a:pt x="79" y="165"/>
                    <a:pt x="79" y="165"/>
                    <a:pt x="79" y="165"/>
                  </a:cubicBezTo>
                  <a:cubicBezTo>
                    <a:pt x="76" y="165"/>
                    <a:pt x="76" y="165"/>
                    <a:pt x="76" y="165"/>
                  </a:cubicBezTo>
                  <a:cubicBezTo>
                    <a:pt x="77" y="163"/>
                    <a:pt x="77" y="163"/>
                    <a:pt x="77" y="163"/>
                  </a:cubicBezTo>
                  <a:cubicBezTo>
                    <a:pt x="76" y="160"/>
                    <a:pt x="76" y="160"/>
                    <a:pt x="76" y="160"/>
                  </a:cubicBezTo>
                  <a:cubicBezTo>
                    <a:pt x="72" y="160"/>
                    <a:pt x="72" y="160"/>
                    <a:pt x="72" y="160"/>
                  </a:cubicBezTo>
                  <a:cubicBezTo>
                    <a:pt x="71" y="160"/>
                    <a:pt x="70" y="160"/>
                    <a:pt x="69" y="160"/>
                  </a:cubicBezTo>
                  <a:cubicBezTo>
                    <a:pt x="65" y="159"/>
                    <a:pt x="65" y="159"/>
                    <a:pt x="65" y="159"/>
                  </a:cubicBezTo>
                  <a:cubicBezTo>
                    <a:pt x="63" y="158"/>
                    <a:pt x="63" y="158"/>
                    <a:pt x="63" y="158"/>
                  </a:cubicBezTo>
                  <a:cubicBezTo>
                    <a:pt x="61" y="156"/>
                    <a:pt x="61" y="156"/>
                    <a:pt x="61" y="156"/>
                  </a:cubicBezTo>
                  <a:cubicBezTo>
                    <a:pt x="59" y="154"/>
                    <a:pt x="59" y="154"/>
                    <a:pt x="59" y="154"/>
                  </a:cubicBezTo>
                  <a:cubicBezTo>
                    <a:pt x="57" y="158"/>
                    <a:pt x="57" y="158"/>
                    <a:pt x="57" y="158"/>
                  </a:cubicBezTo>
                  <a:cubicBezTo>
                    <a:pt x="57" y="155"/>
                    <a:pt x="57" y="155"/>
                    <a:pt x="57" y="155"/>
                  </a:cubicBezTo>
                  <a:cubicBezTo>
                    <a:pt x="54" y="156"/>
                    <a:pt x="54" y="156"/>
                    <a:pt x="54" y="156"/>
                  </a:cubicBezTo>
                  <a:cubicBezTo>
                    <a:pt x="50" y="158"/>
                    <a:pt x="50" y="158"/>
                    <a:pt x="50" y="158"/>
                  </a:cubicBezTo>
                  <a:cubicBezTo>
                    <a:pt x="48" y="161"/>
                    <a:pt x="48" y="161"/>
                    <a:pt x="48" y="161"/>
                  </a:cubicBezTo>
                  <a:cubicBezTo>
                    <a:pt x="47" y="163"/>
                    <a:pt x="47" y="163"/>
                    <a:pt x="47" y="163"/>
                  </a:cubicBezTo>
                  <a:cubicBezTo>
                    <a:pt x="45" y="161"/>
                    <a:pt x="45" y="161"/>
                    <a:pt x="45" y="161"/>
                  </a:cubicBezTo>
                  <a:cubicBezTo>
                    <a:pt x="44" y="159"/>
                    <a:pt x="44" y="159"/>
                    <a:pt x="44" y="159"/>
                  </a:cubicBezTo>
                  <a:cubicBezTo>
                    <a:pt x="40" y="160"/>
                    <a:pt x="40" y="160"/>
                    <a:pt x="40" y="160"/>
                  </a:cubicBezTo>
                  <a:cubicBezTo>
                    <a:pt x="37" y="158"/>
                    <a:pt x="37" y="158"/>
                    <a:pt x="37" y="158"/>
                  </a:cubicBezTo>
                  <a:cubicBezTo>
                    <a:pt x="36" y="155"/>
                    <a:pt x="36" y="155"/>
                    <a:pt x="36" y="155"/>
                  </a:cubicBezTo>
                  <a:cubicBezTo>
                    <a:pt x="36" y="151"/>
                    <a:pt x="37" y="146"/>
                    <a:pt x="35" y="143"/>
                  </a:cubicBezTo>
                  <a:cubicBezTo>
                    <a:pt x="34" y="143"/>
                    <a:pt x="33" y="143"/>
                    <a:pt x="32" y="143"/>
                  </a:cubicBezTo>
                  <a:cubicBezTo>
                    <a:pt x="31" y="143"/>
                    <a:pt x="30" y="143"/>
                    <a:pt x="28" y="142"/>
                  </a:cubicBezTo>
                  <a:cubicBezTo>
                    <a:pt x="29" y="138"/>
                    <a:pt x="29" y="138"/>
                    <a:pt x="29" y="138"/>
                  </a:cubicBezTo>
                  <a:cubicBezTo>
                    <a:pt x="29" y="138"/>
                    <a:pt x="30" y="137"/>
                    <a:pt x="30" y="137"/>
                  </a:cubicBezTo>
                  <a:cubicBezTo>
                    <a:pt x="30" y="137"/>
                    <a:pt x="34" y="130"/>
                    <a:pt x="29" y="130"/>
                  </a:cubicBezTo>
                  <a:cubicBezTo>
                    <a:pt x="29" y="130"/>
                    <a:pt x="29" y="130"/>
                    <a:pt x="28" y="130"/>
                  </a:cubicBezTo>
                  <a:cubicBezTo>
                    <a:pt x="27" y="132"/>
                    <a:pt x="26" y="134"/>
                    <a:pt x="25" y="136"/>
                  </a:cubicBezTo>
                  <a:cubicBezTo>
                    <a:pt x="24" y="137"/>
                    <a:pt x="23" y="137"/>
                    <a:pt x="23" y="137"/>
                  </a:cubicBezTo>
                  <a:cubicBezTo>
                    <a:pt x="18" y="137"/>
                    <a:pt x="18" y="132"/>
                    <a:pt x="18" y="122"/>
                  </a:cubicBezTo>
                  <a:cubicBezTo>
                    <a:pt x="18" y="122"/>
                    <a:pt x="18" y="122"/>
                    <a:pt x="18" y="122"/>
                  </a:cubicBezTo>
                  <a:cubicBezTo>
                    <a:pt x="19" y="118"/>
                    <a:pt x="19" y="118"/>
                    <a:pt x="19" y="118"/>
                  </a:cubicBezTo>
                  <a:cubicBezTo>
                    <a:pt x="19" y="116"/>
                    <a:pt x="19" y="115"/>
                    <a:pt x="20" y="114"/>
                  </a:cubicBezTo>
                  <a:cubicBezTo>
                    <a:pt x="24" y="110"/>
                    <a:pt x="24" y="110"/>
                    <a:pt x="24" y="110"/>
                  </a:cubicBezTo>
                  <a:cubicBezTo>
                    <a:pt x="27" y="110"/>
                    <a:pt x="27" y="110"/>
                    <a:pt x="27" y="110"/>
                  </a:cubicBezTo>
                  <a:cubicBezTo>
                    <a:pt x="29" y="112"/>
                    <a:pt x="29" y="112"/>
                    <a:pt x="29" y="112"/>
                  </a:cubicBezTo>
                  <a:cubicBezTo>
                    <a:pt x="31" y="112"/>
                    <a:pt x="31" y="112"/>
                    <a:pt x="31" y="112"/>
                  </a:cubicBezTo>
                  <a:cubicBezTo>
                    <a:pt x="30" y="109"/>
                    <a:pt x="30" y="109"/>
                    <a:pt x="30" y="109"/>
                  </a:cubicBezTo>
                  <a:cubicBezTo>
                    <a:pt x="34" y="109"/>
                    <a:pt x="34" y="109"/>
                    <a:pt x="34" y="109"/>
                  </a:cubicBezTo>
                  <a:cubicBezTo>
                    <a:pt x="37" y="111"/>
                    <a:pt x="37" y="111"/>
                    <a:pt x="37" y="111"/>
                  </a:cubicBezTo>
                  <a:cubicBezTo>
                    <a:pt x="37" y="113"/>
                    <a:pt x="37" y="113"/>
                    <a:pt x="37" y="113"/>
                  </a:cubicBezTo>
                  <a:cubicBezTo>
                    <a:pt x="39" y="112"/>
                    <a:pt x="39" y="112"/>
                    <a:pt x="39" y="112"/>
                  </a:cubicBezTo>
                  <a:cubicBezTo>
                    <a:pt x="41" y="114"/>
                    <a:pt x="41" y="114"/>
                    <a:pt x="41" y="114"/>
                  </a:cubicBezTo>
                  <a:cubicBezTo>
                    <a:pt x="41" y="116"/>
                    <a:pt x="40" y="117"/>
                    <a:pt x="40" y="119"/>
                  </a:cubicBezTo>
                  <a:cubicBezTo>
                    <a:pt x="43" y="124"/>
                    <a:pt x="43" y="124"/>
                    <a:pt x="43" y="124"/>
                  </a:cubicBezTo>
                  <a:cubicBezTo>
                    <a:pt x="45" y="120"/>
                    <a:pt x="45" y="120"/>
                    <a:pt x="45" y="120"/>
                  </a:cubicBezTo>
                  <a:cubicBezTo>
                    <a:pt x="43" y="109"/>
                    <a:pt x="43" y="109"/>
                    <a:pt x="43" y="109"/>
                  </a:cubicBezTo>
                  <a:cubicBezTo>
                    <a:pt x="47" y="106"/>
                    <a:pt x="47" y="106"/>
                    <a:pt x="47" y="106"/>
                  </a:cubicBezTo>
                  <a:cubicBezTo>
                    <a:pt x="51" y="103"/>
                    <a:pt x="51" y="103"/>
                    <a:pt x="51" y="103"/>
                  </a:cubicBezTo>
                  <a:cubicBezTo>
                    <a:pt x="55" y="99"/>
                    <a:pt x="55" y="99"/>
                    <a:pt x="55" y="99"/>
                  </a:cubicBezTo>
                  <a:cubicBezTo>
                    <a:pt x="54" y="97"/>
                    <a:pt x="54" y="97"/>
                    <a:pt x="54" y="97"/>
                  </a:cubicBezTo>
                  <a:cubicBezTo>
                    <a:pt x="54" y="93"/>
                    <a:pt x="54" y="93"/>
                    <a:pt x="54" y="93"/>
                  </a:cubicBezTo>
                  <a:cubicBezTo>
                    <a:pt x="56" y="92"/>
                    <a:pt x="56" y="92"/>
                    <a:pt x="56" y="92"/>
                  </a:cubicBezTo>
                  <a:cubicBezTo>
                    <a:pt x="56" y="95"/>
                    <a:pt x="56" y="95"/>
                    <a:pt x="56" y="95"/>
                  </a:cubicBezTo>
                  <a:cubicBezTo>
                    <a:pt x="59" y="93"/>
                    <a:pt x="59" y="93"/>
                    <a:pt x="59" y="93"/>
                  </a:cubicBezTo>
                  <a:cubicBezTo>
                    <a:pt x="61" y="89"/>
                    <a:pt x="61" y="89"/>
                    <a:pt x="61" y="89"/>
                  </a:cubicBezTo>
                  <a:cubicBezTo>
                    <a:pt x="67" y="87"/>
                    <a:pt x="67" y="87"/>
                    <a:pt x="67" y="87"/>
                  </a:cubicBezTo>
                  <a:cubicBezTo>
                    <a:pt x="67" y="84"/>
                    <a:pt x="67" y="84"/>
                    <a:pt x="67" y="84"/>
                  </a:cubicBezTo>
                  <a:cubicBezTo>
                    <a:pt x="71" y="80"/>
                    <a:pt x="71" y="80"/>
                    <a:pt x="71" y="80"/>
                  </a:cubicBezTo>
                  <a:cubicBezTo>
                    <a:pt x="72" y="80"/>
                    <a:pt x="73" y="80"/>
                    <a:pt x="74" y="80"/>
                  </a:cubicBezTo>
                  <a:cubicBezTo>
                    <a:pt x="77" y="78"/>
                    <a:pt x="77" y="78"/>
                    <a:pt x="77" y="78"/>
                  </a:cubicBezTo>
                  <a:cubicBezTo>
                    <a:pt x="80" y="78"/>
                    <a:pt x="80" y="78"/>
                    <a:pt x="80" y="78"/>
                  </a:cubicBezTo>
                  <a:cubicBezTo>
                    <a:pt x="76" y="81"/>
                    <a:pt x="76" y="81"/>
                    <a:pt x="76" y="81"/>
                  </a:cubicBezTo>
                  <a:cubicBezTo>
                    <a:pt x="76" y="83"/>
                    <a:pt x="76" y="83"/>
                    <a:pt x="76" y="83"/>
                  </a:cubicBezTo>
                  <a:cubicBezTo>
                    <a:pt x="77" y="84"/>
                    <a:pt x="77" y="84"/>
                    <a:pt x="77" y="84"/>
                  </a:cubicBezTo>
                  <a:cubicBezTo>
                    <a:pt x="81" y="80"/>
                    <a:pt x="81" y="80"/>
                    <a:pt x="81" y="80"/>
                  </a:cubicBezTo>
                  <a:cubicBezTo>
                    <a:pt x="84" y="80"/>
                    <a:pt x="84" y="80"/>
                    <a:pt x="84" y="80"/>
                  </a:cubicBezTo>
                  <a:cubicBezTo>
                    <a:pt x="86" y="78"/>
                    <a:pt x="86" y="78"/>
                    <a:pt x="86" y="78"/>
                  </a:cubicBezTo>
                  <a:cubicBezTo>
                    <a:pt x="88" y="78"/>
                    <a:pt x="88" y="78"/>
                    <a:pt x="88" y="78"/>
                  </a:cubicBezTo>
                  <a:cubicBezTo>
                    <a:pt x="88" y="77"/>
                    <a:pt x="87" y="77"/>
                    <a:pt x="86" y="76"/>
                  </a:cubicBezTo>
                  <a:cubicBezTo>
                    <a:pt x="85" y="77"/>
                    <a:pt x="84" y="77"/>
                    <a:pt x="83" y="77"/>
                  </a:cubicBezTo>
                  <a:cubicBezTo>
                    <a:pt x="82" y="77"/>
                    <a:pt x="81" y="77"/>
                    <a:pt x="80" y="75"/>
                  </a:cubicBezTo>
                  <a:cubicBezTo>
                    <a:pt x="80" y="73"/>
                    <a:pt x="81" y="72"/>
                    <a:pt x="81" y="71"/>
                  </a:cubicBezTo>
                  <a:cubicBezTo>
                    <a:pt x="82" y="70"/>
                    <a:pt x="82" y="70"/>
                    <a:pt x="82" y="70"/>
                  </a:cubicBezTo>
                  <a:cubicBezTo>
                    <a:pt x="80" y="69"/>
                    <a:pt x="79" y="69"/>
                    <a:pt x="78" y="69"/>
                  </a:cubicBezTo>
                  <a:cubicBezTo>
                    <a:pt x="77" y="69"/>
                    <a:pt x="76" y="70"/>
                    <a:pt x="73" y="71"/>
                  </a:cubicBezTo>
                  <a:cubicBezTo>
                    <a:pt x="75" y="68"/>
                    <a:pt x="75" y="68"/>
                    <a:pt x="75" y="68"/>
                  </a:cubicBezTo>
                  <a:cubicBezTo>
                    <a:pt x="77" y="68"/>
                    <a:pt x="77" y="68"/>
                    <a:pt x="77" y="68"/>
                  </a:cubicBezTo>
                  <a:cubicBezTo>
                    <a:pt x="79" y="67"/>
                    <a:pt x="79" y="67"/>
                    <a:pt x="79" y="67"/>
                  </a:cubicBezTo>
                  <a:cubicBezTo>
                    <a:pt x="82" y="67"/>
                    <a:pt x="84" y="67"/>
                    <a:pt x="87" y="67"/>
                  </a:cubicBezTo>
                  <a:cubicBezTo>
                    <a:pt x="90" y="67"/>
                    <a:pt x="90" y="67"/>
                    <a:pt x="90" y="67"/>
                  </a:cubicBezTo>
                  <a:cubicBezTo>
                    <a:pt x="92" y="65"/>
                    <a:pt x="92" y="65"/>
                    <a:pt x="92" y="65"/>
                  </a:cubicBezTo>
                  <a:cubicBezTo>
                    <a:pt x="96" y="64"/>
                    <a:pt x="96" y="64"/>
                    <a:pt x="96" y="64"/>
                  </a:cubicBezTo>
                  <a:cubicBezTo>
                    <a:pt x="98" y="63"/>
                    <a:pt x="98" y="63"/>
                    <a:pt x="98" y="63"/>
                  </a:cubicBezTo>
                  <a:cubicBezTo>
                    <a:pt x="99" y="59"/>
                    <a:pt x="99" y="59"/>
                    <a:pt x="99" y="59"/>
                  </a:cubicBezTo>
                  <a:cubicBezTo>
                    <a:pt x="96" y="59"/>
                    <a:pt x="96" y="59"/>
                    <a:pt x="96" y="59"/>
                  </a:cubicBezTo>
                  <a:cubicBezTo>
                    <a:pt x="93" y="59"/>
                    <a:pt x="93" y="59"/>
                    <a:pt x="93" y="59"/>
                  </a:cubicBezTo>
                  <a:cubicBezTo>
                    <a:pt x="96" y="57"/>
                    <a:pt x="96" y="57"/>
                    <a:pt x="96" y="57"/>
                  </a:cubicBezTo>
                  <a:cubicBezTo>
                    <a:pt x="93" y="55"/>
                    <a:pt x="93" y="55"/>
                    <a:pt x="93" y="55"/>
                  </a:cubicBezTo>
                  <a:cubicBezTo>
                    <a:pt x="93" y="52"/>
                    <a:pt x="93" y="52"/>
                    <a:pt x="93" y="52"/>
                  </a:cubicBezTo>
                  <a:cubicBezTo>
                    <a:pt x="92" y="51"/>
                    <a:pt x="92" y="51"/>
                    <a:pt x="92" y="51"/>
                  </a:cubicBezTo>
                  <a:cubicBezTo>
                    <a:pt x="93" y="48"/>
                    <a:pt x="93" y="48"/>
                    <a:pt x="93" y="48"/>
                  </a:cubicBezTo>
                  <a:cubicBezTo>
                    <a:pt x="93" y="45"/>
                    <a:pt x="93" y="45"/>
                    <a:pt x="93" y="45"/>
                  </a:cubicBezTo>
                  <a:cubicBezTo>
                    <a:pt x="92" y="41"/>
                    <a:pt x="92" y="41"/>
                    <a:pt x="92" y="41"/>
                  </a:cubicBezTo>
                  <a:cubicBezTo>
                    <a:pt x="90" y="42"/>
                    <a:pt x="90" y="42"/>
                    <a:pt x="85" y="46"/>
                  </a:cubicBezTo>
                  <a:cubicBezTo>
                    <a:pt x="84" y="45"/>
                    <a:pt x="84" y="44"/>
                    <a:pt x="83" y="44"/>
                  </a:cubicBezTo>
                  <a:cubicBezTo>
                    <a:pt x="83" y="42"/>
                    <a:pt x="84" y="40"/>
                    <a:pt x="84" y="38"/>
                  </a:cubicBezTo>
                  <a:cubicBezTo>
                    <a:pt x="84" y="38"/>
                    <a:pt x="83" y="38"/>
                    <a:pt x="83" y="38"/>
                  </a:cubicBezTo>
                  <a:cubicBezTo>
                    <a:pt x="82" y="35"/>
                    <a:pt x="82" y="35"/>
                    <a:pt x="82" y="35"/>
                  </a:cubicBezTo>
                  <a:cubicBezTo>
                    <a:pt x="79" y="35"/>
                    <a:pt x="79" y="35"/>
                    <a:pt x="79" y="35"/>
                  </a:cubicBezTo>
                  <a:cubicBezTo>
                    <a:pt x="77" y="34"/>
                    <a:pt x="77" y="34"/>
                    <a:pt x="77" y="34"/>
                  </a:cubicBezTo>
                  <a:cubicBezTo>
                    <a:pt x="76" y="35"/>
                    <a:pt x="76" y="35"/>
                    <a:pt x="76" y="35"/>
                  </a:cubicBezTo>
                  <a:cubicBezTo>
                    <a:pt x="73" y="40"/>
                    <a:pt x="73" y="40"/>
                    <a:pt x="71" y="43"/>
                  </a:cubicBezTo>
                  <a:cubicBezTo>
                    <a:pt x="72" y="47"/>
                    <a:pt x="71" y="48"/>
                    <a:pt x="64" y="54"/>
                  </a:cubicBezTo>
                  <a:cubicBezTo>
                    <a:pt x="63" y="60"/>
                    <a:pt x="63" y="60"/>
                    <a:pt x="61" y="60"/>
                  </a:cubicBezTo>
                  <a:cubicBezTo>
                    <a:pt x="60" y="60"/>
                    <a:pt x="60" y="60"/>
                    <a:pt x="59" y="60"/>
                  </a:cubicBezTo>
                  <a:cubicBezTo>
                    <a:pt x="59" y="57"/>
                    <a:pt x="60" y="55"/>
                    <a:pt x="60" y="52"/>
                  </a:cubicBezTo>
                  <a:cubicBezTo>
                    <a:pt x="57" y="51"/>
                    <a:pt x="57" y="50"/>
                    <a:pt x="55" y="46"/>
                  </a:cubicBezTo>
                  <a:cubicBezTo>
                    <a:pt x="54" y="45"/>
                    <a:pt x="54" y="45"/>
                    <a:pt x="54" y="45"/>
                  </a:cubicBezTo>
                  <a:cubicBezTo>
                    <a:pt x="51" y="45"/>
                    <a:pt x="51" y="45"/>
                    <a:pt x="51" y="45"/>
                  </a:cubicBezTo>
                  <a:cubicBezTo>
                    <a:pt x="53" y="42"/>
                    <a:pt x="53" y="42"/>
                    <a:pt x="53" y="42"/>
                  </a:cubicBezTo>
                  <a:cubicBezTo>
                    <a:pt x="53" y="41"/>
                    <a:pt x="52" y="40"/>
                    <a:pt x="52" y="40"/>
                  </a:cubicBezTo>
                  <a:cubicBezTo>
                    <a:pt x="55" y="35"/>
                    <a:pt x="57" y="34"/>
                    <a:pt x="62" y="31"/>
                  </a:cubicBezTo>
                  <a:cubicBezTo>
                    <a:pt x="62" y="31"/>
                    <a:pt x="63" y="30"/>
                    <a:pt x="63" y="29"/>
                  </a:cubicBezTo>
                  <a:cubicBezTo>
                    <a:pt x="63" y="29"/>
                    <a:pt x="63" y="29"/>
                    <a:pt x="67" y="28"/>
                  </a:cubicBezTo>
                  <a:cubicBezTo>
                    <a:pt x="68" y="28"/>
                    <a:pt x="69" y="27"/>
                    <a:pt x="70" y="26"/>
                  </a:cubicBezTo>
                  <a:cubicBezTo>
                    <a:pt x="69" y="26"/>
                    <a:pt x="69" y="26"/>
                    <a:pt x="69" y="26"/>
                  </a:cubicBezTo>
                  <a:cubicBezTo>
                    <a:pt x="70" y="25"/>
                    <a:pt x="70" y="25"/>
                    <a:pt x="70" y="25"/>
                  </a:cubicBezTo>
                  <a:cubicBezTo>
                    <a:pt x="70" y="25"/>
                    <a:pt x="71" y="25"/>
                    <a:pt x="71" y="25"/>
                  </a:cubicBezTo>
                  <a:cubicBezTo>
                    <a:pt x="73" y="24"/>
                    <a:pt x="73" y="24"/>
                    <a:pt x="73" y="24"/>
                  </a:cubicBezTo>
                  <a:cubicBezTo>
                    <a:pt x="73" y="22"/>
                    <a:pt x="73" y="22"/>
                    <a:pt x="73" y="22"/>
                  </a:cubicBezTo>
                  <a:cubicBezTo>
                    <a:pt x="74" y="23"/>
                    <a:pt x="74" y="23"/>
                    <a:pt x="74" y="23"/>
                  </a:cubicBezTo>
                  <a:cubicBezTo>
                    <a:pt x="75" y="24"/>
                    <a:pt x="75" y="24"/>
                    <a:pt x="75" y="24"/>
                  </a:cubicBezTo>
                  <a:cubicBezTo>
                    <a:pt x="76" y="23"/>
                    <a:pt x="76" y="23"/>
                    <a:pt x="76" y="23"/>
                  </a:cubicBezTo>
                  <a:cubicBezTo>
                    <a:pt x="77" y="24"/>
                    <a:pt x="77" y="24"/>
                    <a:pt x="77" y="24"/>
                  </a:cubicBezTo>
                  <a:cubicBezTo>
                    <a:pt x="80" y="21"/>
                    <a:pt x="80" y="21"/>
                    <a:pt x="80" y="21"/>
                  </a:cubicBezTo>
                  <a:cubicBezTo>
                    <a:pt x="80" y="19"/>
                    <a:pt x="80" y="19"/>
                    <a:pt x="80" y="19"/>
                  </a:cubicBezTo>
                  <a:cubicBezTo>
                    <a:pt x="82" y="17"/>
                    <a:pt x="82" y="17"/>
                    <a:pt x="82" y="17"/>
                  </a:cubicBezTo>
                  <a:cubicBezTo>
                    <a:pt x="83" y="15"/>
                    <a:pt x="83" y="15"/>
                    <a:pt x="83" y="15"/>
                  </a:cubicBezTo>
                  <a:cubicBezTo>
                    <a:pt x="82" y="15"/>
                    <a:pt x="81" y="15"/>
                    <a:pt x="81" y="15"/>
                  </a:cubicBezTo>
                  <a:cubicBezTo>
                    <a:pt x="79" y="17"/>
                    <a:pt x="79" y="17"/>
                    <a:pt x="79" y="17"/>
                  </a:cubicBezTo>
                  <a:cubicBezTo>
                    <a:pt x="77" y="18"/>
                    <a:pt x="77" y="18"/>
                    <a:pt x="77" y="18"/>
                  </a:cubicBezTo>
                  <a:cubicBezTo>
                    <a:pt x="75" y="21"/>
                    <a:pt x="75" y="21"/>
                    <a:pt x="75" y="21"/>
                  </a:cubicBezTo>
                  <a:cubicBezTo>
                    <a:pt x="74" y="20"/>
                    <a:pt x="74" y="20"/>
                    <a:pt x="74" y="20"/>
                  </a:cubicBezTo>
                  <a:cubicBezTo>
                    <a:pt x="74" y="19"/>
                    <a:pt x="74" y="19"/>
                    <a:pt x="74" y="19"/>
                  </a:cubicBezTo>
                  <a:cubicBezTo>
                    <a:pt x="77" y="16"/>
                    <a:pt x="77" y="16"/>
                    <a:pt x="77" y="16"/>
                  </a:cubicBezTo>
                  <a:cubicBezTo>
                    <a:pt x="77" y="16"/>
                    <a:pt x="77" y="16"/>
                    <a:pt x="77" y="16"/>
                  </a:cubicBezTo>
                  <a:cubicBezTo>
                    <a:pt x="75" y="17"/>
                    <a:pt x="75" y="17"/>
                    <a:pt x="75" y="17"/>
                  </a:cubicBezTo>
                  <a:cubicBezTo>
                    <a:pt x="74" y="18"/>
                    <a:pt x="74" y="18"/>
                    <a:pt x="74" y="18"/>
                  </a:cubicBezTo>
                  <a:cubicBezTo>
                    <a:pt x="73" y="18"/>
                    <a:pt x="73" y="18"/>
                    <a:pt x="73" y="18"/>
                  </a:cubicBezTo>
                  <a:cubicBezTo>
                    <a:pt x="74" y="16"/>
                    <a:pt x="74" y="16"/>
                    <a:pt x="74" y="16"/>
                  </a:cubicBezTo>
                  <a:cubicBezTo>
                    <a:pt x="75" y="15"/>
                    <a:pt x="75" y="15"/>
                    <a:pt x="76" y="14"/>
                  </a:cubicBezTo>
                  <a:cubicBezTo>
                    <a:pt x="75" y="14"/>
                    <a:pt x="75" y="14"/>
                    <a:pt x="74" y="14"/>
                  </a:cubicBezTo>
                  <a:cubicBezTo>
                    <a:pt x="76" y="13"/>
                    <a:pt x="76" y="13"/>
                    <a:pt x="76" y="13"/>
                  </a:cubicBezTo>
                  <a:cubicBezTo>
                    <a:pt x="78" y="10"/>
                    <a:pt x="78" y="10"/>
                    <a:pt x="78" y="10"/>
                  </a:cubicBezTo>
                  <a:cubicBezTo>
                    <a:pt x="77" y="9"/>
                    <a:pt x="77" y="9"/>
                    <a:pt x="77" y="9"/>
                  </a:cubicBezTo>
                  <a:cubicBezTo>
                    <a:pt x="76" y="10"/>
                    <a:pt x="76" y="10"/>
                    <a:pt x="76" y="10"/>
                  </a:cubicBezTo>
                  <a:cubicBezTo>
                    <a:pt x="74" y="10"/>
                    <a:pt x="74" y="10"/>
                    <a:pt x="74" y="10"/>
                  </a:cubicBezTo>
                  <a:cubicBezTo>
                    <a:pt x="73" y="12"/>
                    <a:pt x="73" y="12"/>
                    <a:pt x="73" y="12"/>
                  </a:cubicBezTo>
                  <a:cubicBezTo>
                    <a:pt x="72" y="14"/>
                    <a:pt x="72" y="14"/>
                    <a:pt x="72" y="14"/>
                  </a:cubicBezTo>
                  <a:cubicBezTo>
                    <a:pt x="72" y="14"/>
                    <a:pt x="72" y="15"/>
                    <a:pt x="72" y="16"/>
                  </a:cubicBezTo>
                  <a:cubicBezTo>
                    <a:pt x="70" y="17"/>
                    <a:pt x="70" y="17"/>
                    <a:pt x="68" y="18"/>
                  </a:cubicBezTo>
                  <a:cubicBezTo>
                    <a:pt x="66" y="20"/>
                    <a:pt x="66" y="20"/>
                    <a:pt x="66" y="20"/>
                  </a:cubicBezTo>
                  <a:cubicBezTo>
                    <a:pt x="66" y="18"/>
                    <a:pt x="66" y="18"/>
                    <a:pt x="66" y="18"/>
                  </a:cubicBezTo>
                  <a:cubicBezTo>
                    <a:pt x="68" y="17"/>
                    <a:pt x="68" y="17"/>
                    <a:pt x="68" y="17"/>
                  </a:cubicBezTo>
                  <a:cubicBezTo>
                    <a:pt x="67" y="17"/>
                    <a:pt x="67" y="17"/>
                    <a:pt x="66" y="17"/>
                  </a:cubicBezTo>
                  <a:cubicBezTo>
                    <a:pt x="66" y="17"/>
                    <a:pt x="65" y="18"/>
                    <a:pt x="64" y="18"/>
                  </a:cubicBezTo>
                  <a:cubicBezTo>
                    <a:pt x="62" y="18"/>
                    <a:pt x="62" y="17"/>
                    <a:pt x="62" y="15"/>
                  </a:cubicBezTo>
                  <a:cubicBezTo>
                    <a:pt x="60" y="15"/>
                    <a:pt x="60" y="15"/>
                    <a:pt x="56" y="18"/>
                  </a:cubicBezTo>
                  <a:cubicBezTo>
                    <a:pt x="57" y="16"/>
                    <a:pt x="57" y="16"/>
                    <a:pt x="55" y="14"/>
                  </a:cubicBezTo>
                  <a:cubicBezTo>
                    <a:pt x="56" y="14"/>
                    <a:pt x="56" y="14"/>
                    <a:pt x="56" y="13"/>
                  </a:cubicBezTo>
                  <a:cubicBezTo>
                    <a:pt x="56" y="12"/>
                    <a:pt x="56" y="11"/>
                    <a:pt x="56" y="10"/>
                  </a:cubicBezTo>
                  <a:cubicBezTo>
                    <a:pt x="55" y="10"/>
                    <a:pt x="55" y="10"/>
                    <a:pt x="54" y="10"/>
                  </a:cubicBezTo>
                  <a:cubicBezTo>
                    <a:pt x="55" y="9"/>
                    <a:pt x="55" y="9"/>
                    <a:pt x="55" y="8"/>
                  </a:cubicBezTo>
                  <a:cubicBezTo>
                    <a:pt x="55" y="9"/>
                    <a:pt x="54" y="9"/>
                    <a:pt x="54" y="9"/>
                  </a:cubicBezTo>
                  <a:cubicBezTo>
                    <a:pt x="54" y="9"/>
                    <a:pt x="55" y="8"/>
                    <a:pt x="56" y="7"/>
                  </a:cubicBezTo>
                  <a:cubicBezTo>
                    <a:pt x="56" y="7"/>
                    <a:pt x="56" y="7"/>
                    <a:pt x="55" y="7"/>
                  </a:cubicBezTo>
                  <a:cubicBezTo>
                    <a:pt x="55" y="7"/>
                    <a:pt x="54" y="7"/>
                    <a:pt x="51" y="8"/>
                  </a:cubicBezTo>
                  <a:cubicBezTo>
                    <a:pt x="50" y="8"/>
                    <a:pt x="50" y="8"/>
                    <a:pt x="50" y="8"/>
                  </a:cubicBezTo>
                  <a:cubicBezTo>
                    <a:pt x="50" y="8"/>
                    <a:pt x="50" y="9"/>
                    <a:pt x="49" y="9"/>
                  </a:cubicBezTo>
                  <a:cubicBezTo>
                    <a:pt x="54" y="3"/>
                    <a:pt x="54" y="3"/>
                    <a:pt x="55" y="2"/>
                  </a:cubicBezTo>
                  <a:cubicBezTo>
                    <a:pt x="56" y="1"/>
                    <a:pt x="56" y="1"/>
                    <a:pt x="56" y="1"/>
                  </a:cubicBezTo>
                  <a:cubicBezTo>
                    <a:pt x="57" y="0"/>
                    <a:pt x="57" y="0"/>
                    <a:pt x="57"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50" name="î$ľíḍè">
              <a:extLst>
                <a:ext uri="{FF2B5EF4-FFF2-40B4-BE49-F238E27FC236}">
                  <a16:creationId xmlns:a16="http://schemas.microsoft.com/office/drawing/2014/main" id="{BB89E426-7485-48A5-9E13-C1329367CEF2}"/>
                </a:ext>
              </a:extLst>
            </p:cNvPr>
            <p:cNvSpPr/>
            <p:nvPr/>
          </p:nvSpPr>
          <p:spPr bwMode="auto">
            <a:xfrm>
              <a:off x="5476940" y="2628258"/>
              <a:ext cx="69990" cy="55185"/>
            </a:xfrm>
            <a:custGeom>
              <a:avLst/>
              <a:gdLst/>
              <a:ahLst/>
              <a:cxnLst>
                <a:cxn ang="0">
                  <a:pos x="40" y="0"/>
                </a:cxn>
                <a:cxn ang="0">
                  <a:pos x="29" y="0"/>
                </a:cxn>
                <a:cxn ang="0">
                  <a:pos x="17" y="18"/>
                </a:cxn>
                <a:cxn ang="0">
                  <a:pos x="0" y="29"/>
                </a:cxn>
                <a:cxn ang="0">
                  <a:pos x="0" y="35"/>
                </a:cxn>
                <a:cxn ang="0">
                  <a:pos x="11" y="29"/>
                </a:cxn>
                <a:cxn ang="0">
                  <a:pos x="5" y="41"/>
                </a:cxn>
                <a:cxn ang="0">
                  <a:pos x="17" y="35"/>
                </a:cxn>
                <a:cxn ang="0">
                  <a:pos x="29" y="24"/>
                </a:cxn>
                <a:cxn ang="0">
                  <a:pos x="35" y="35"/>
                </a:cxn>
                <a:cxn ang="0">
                  <a:pos x="46" y="35"/>
                </a:cxn>
                <a:cxn ang="0">
                  <a:pos x="52" y="29"/>
                </a:cxn>
                <a:cxn ang="0">
                  <a:pos x="40" y="24"/>
                </a:cxn>
                <a:cxn ang="0">
                  <a:pos x="46" y="18"/>
                </a:cxn>
                <a:cxn ang="0">
                  <a:pos x="35" y="6"/>
                </a:cxn>
                <a:cxn ang="0">
                  <a:pos x="40" y="0"/>
                </a:cxn>
              </a:cxnLst>
              <a:rect l="0" t="0" r="r" b="b"/>
              <a:pathLst>
                <a:path w="52" h="41">
                  <a:moveTo>
                    <a:pt x="40" y="0"/>
                  </a:moveTo>
                  <a:lnTo>
                    <a:pt x="29" y="0"/>
                  </a:lnTo>
                  <a:lnTo>
                    <a:pt x="17" y="18"/>
                  </a:lnTo>
                  <a:lnTo>
                    <a:pt x="0" y="29"/>
                  </a:lnTo>
                  <a:lnTo>
                    <a:pt x="0" y="35"/>
                  </a:lnTo>
                  <a:lnTo>
                    <a:pt x="11" y="29"/>
                  </a:lnTo>
                  <a:lnTo>
                    <a:pt x="5" y="41"/>
                  </a:lnTo>
                  <a:lnTo>
                    <a:pt x="17" y="35"/>
                  </a:lnTo>
                  <a:lnTo>
                    <a:pt x="29" y="24"/>
                  </a:lnTo>
                  <a:lnTo>
                    <a:pt x="35" y="35"/>
                  </a:lnTo>
                  <a:lnTo>
                    <a:pt x="46" y="35"/>
                  </a:lnTo>
                  <a:lnTo>
                    <a:pt x="52" y="29"/>
                  </a:lnTo>
                  <a:lnTo>
                    <a:pt x="40" y="24"/>
                  </a:lnTo>
                  <a:lnTo>
                    <a:pt x="46" y="18"/>
                  </a:lnTo>
                  <a:lnTo>
                    <a:pt x="35" y="6"/>
                  </a:lnTo>
                  <a:lnTo>
                    <a:pt x="40" y="0"/>
                  </a:lnTo>
                  <a:close/>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51" name="ïšḻïḋê">
              <a:extLst>
                <a:ext uri="{FF2B5EF4-FFF2-40B4-BE49-F238E27FC236}">
                  <a16:creationId xmlns:a16="http://schemas.microsoft.com/office/drawing/2014/main" id="{74DF45C8-74BF-4E82-BE4C-407A04BA2D12}"/>
                </a:ext>
              </a:extLst>
            </p:cNvPr>
            <p:cNvSpPr/>
            <p:nvPr/>
          </p:nvSpPr>
          <p:spPr bwMode="auto">
            <a:xfrm>
              <a:off x="5476940" y="2628258"/>
              <a:ext cx="69990" cy="55185"/>
            </a:xfrm>
            <a:custGeom>
              <a:avLst/>
              <a:gdLst/>
              <a:ahLst/>
              <a:cxnLst>
                <a:cxn ang="0">
                  <a:pos x="40" y="0"/>
                </a:cxn>
                <a:cxn ang="0">
                  <a:pos x="29" y="0"/>
                </a:cxn>
                <a:cxn ang="0">
                  <a:pos x="17" y="18"/>
                </a:cxn>
                <a:cxn ang="0">
                  <a:pos x="0" y="29"/>
                </a:cxn>
                <a:cxn ang="0">
                  <a:pos x="0" y="35"/>
                </a:cxn>
                <a:cxn ang="0">
                  <a:pos x="11" y="29"/>
                </a:cxn>
                <a:cxn ang="0">
                  <a:pos x="5" y="41"/>
                </a:cxn>
                <a:cxn ang="0">
                  <a:pos x="17" y="35"/>
                </a:cxn>
                <a:cxn ang="0">
                  <a:pos x="29" y="24"/>
                </a:cxn>
                <a:cxn ang="0">
                  <a:pos x="35" y="35"/>
                </a:cxn>
                <a:cxn ang="0">
                  <a:pos x="46" y="35"/>
                </a:cxn>
                <a:cxn ang="0">
                  <a:pos x="52" y="29"/>
                </a:cxn>
                <a:cxn ang="0">
                  <a:pos x="40" y="24"/>
                </a:cxn>
                <a:cxn ang="0">
                  <a:pos x="46" y="18"/>
                </a:cxn>
                <a:cxn ang="0">
                  <a:pos x="35" y="6"/>
                </a:cxn>
                <a:cxn ang="0">
                  <a:pos x="40" y="0"/>
                </a:cxn>
              </a:cxnLst>
              <a:rect l="0" t="0" r="r" b="b"/>
              <a:pathLst>
                <a:path w="52" h="41">
                  <a:moveTo>
                    <a:pt x="40" y="0"/>
                  </a:moveTo>
                  <a:lnTo>
                    <a:pt x="29" y="0"/>
                  </a:lnTo>
                  <a:lnTo>
                    <a:pt x="17" y="18"/>
                  </a:lnTo>
                  <a:lnTo>
                    <a:pt x="0" y="29"/>
                  </a:lnTo>
                  <a:lnTo>
                    <a:pt x="0" y="35"/>
                  </a:lnTo>
                  <a:lnTo>
                    <a:pt x="11" y="29"/>
                  </a:lnTo>
                  <a:lnTo>
                    <a:pt x="5" y="41"/>
                  </a:lnTo>
                  <a:lnTo>
                    <a:pt x="17" y="35"/>
                  </a:lnTo>
                  <a:lnTo>
                    <a:pt x="29" y="24"/>
                  </a:lnTo>
                  <a:lnTo>
                    <a:pt x="35" y="35"/>
                  </a:lnTo>
                  <a:lnTo>
                    <a:pt x="46" y="35"/>
                  </a:lnTo>
                  <a:lnTo>
                    <a:pt x="52" y="29"/>
                  </a:lnTo>
                  <a:lnTo>
                    <a:pt x="40" y="24"/>
                  </a:lnTo>
                  <a:lnTo>
                    <a:pt x="46" y="18"/>
                  </a:lnTo>
                  <a:lnTo>
                    <a:pt x="35" y="6"/>
                  </a:lnTo>
                  <a:lnTo>
                    <a:pt x="40" y="0"/>
                  </a:ln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52" name="îṩḷidé">
              <a:extLst>
                <a:ext uri="{FF2B5EF4-FFF2-40B4-BE49-F238E27FC236}">
                  <a16:creationId xmlns:a16="http://schemas.microsoft.com/office/drawing/2014/main" id="{41DA56E2-FF79-4B68-A7F5-F3A50984DC80}"/>
                </a:ext>
              </a:extLst>
            </p:cNvPr>
            <p:cNvSpPr/>
            <p:nvPr/>
          </p:nvSpPr>
          <p:spPr bwMode="auto">
            <a:xfrm>
              <a:off x="5483669" y="2683442"/>
              <a:ext cx="32303" cy="24227"/>
            </a:xfrm>
            <a:custGeom>
              <a:avLst/>
              <a:gdLst/>
              <a:ahLst/>
              <a:cxnLst>
                <a:cxn ang="0">
                  <a:pos x="4" y="0"/>
                </a:cxn>
                <a:cxn ang="0">
                  <a:pos x="2" y="0"/>
                </a:cxn>
                <a:cxn ang="0">
                  <a:pos x="0" y="2"/>
                </a:cxn>
                <a:cxn ang="0">
                  <a:pos x="1" y="3"/>
                </a:cxn>
                <a:cxn ang="0">
                  <a:pos x="3" y="2"/>
                </a:cxn>
                <a:cxn ang="0">
                  <a:pos x="4" y="0"/>
                </a:cxn>
              </a:cxnLst>
              <a:rect l="0" t="0" r="r" b="b"/>
              <a:pathLst>
                <a:path w="4" h="3">
                  <a:moveTo>
                    <a:pt x="4" y="0"/>
                  </a:moveTo>
                  <a:cubicBezTo>
                    <a:pt x="2" y="0"/>
                    <a:pt x="2" y="0"/>
                    <a:pt x="2" y="0"/>
                  </a:cubicBezTo>
                  <a:cubicBezTo>
                    <a:pt x="0" y="2"/>
                    <a:pt x="0" y="2"/>
                    <a:pt x="0" y="2"/>
                  </a:cubicBezTo>
                  <a:cubicBezTo>
                    <a:pt x="1" y="3"/>
                    <a:pt x="1" y="3"/>
                    <a:pt x="1" y="3"/>
                  </a:cubicBezTo>
                  <a:cubicBezTo>
                    <a:pt x="3" y="2"/>
                    <a:pt x="3" y="2"/>
                    <a:pt x="3" y="2"/>
                  </a:cubicBezTo>
                  <a:cubicBezTo>
                    <a:pt x="3" y="1"/>
                    <a:pt x="4" y="1"/>
                    <a:pt x="4"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53" name="iṥḻide">
              <a:extLst>
                <a:ext uri="{FF2B5EF4-FFF2-40B4-BE49-F238E27FC236}">
                  <a16:creationId xmlns:a16="http://schemas.microsoft.com/office/drawing/2014/main" id="{65239E7F-8CAB-46EB-AEB9-0B9B97906DEC}"/>
                </a:ext>
              </a:extLst>
            </p:cNvPr>
            <p:cNvSpPr/>
            <p:nvPr/>
          </p:nvSpPr>
          <p:spPr bwMode="auto">
            <a:xfrm>
              <a:off x="5515972" y="2699594"/>
              <a:ext cx="14806" cy="24227"/>
            </a:xfrm>
            <a:custGeom>
              <a:avLst/>
              <a:gdLst/>
              <a:ahLst/>
              <a:cxnLst>
                <a:cxn ang="0">
                  <a:pos x="6" y="0"/>
                </a:cxn>
                <a:cxn ang="0">
                  <a:pos x="0" y="6"/>
                </a:cxn>
                <a:cxn ang="0">
                  <a:pos x="0" y="18"/>
                </a:cxn>
                <a:cxn ang="0">
                  <a:pos x="11" y="6"/>
                </a:cxn>
                <a:cxn ang="0">
                  <a:pos x="6" y="0"/>
                </a:cxn>
              </a:cxnLst>
              <a:rect l="0" t="0" r="r" b="b"/>
              <a:pathLst>
                <a:path w="11" h="18">
                  <a:moveTo>
                    <a:pt x="6" y="0"/>
                  </a:moveTo>
                  <a:lnTo>
                    <a:pt x="0" y="6"/>
                  </a:lnTo>
                  <a:lnTo>
                    <a:pt x="0" y="18"/>
                  </a:lnTo>
                  <a:lnTo>
                    <a:pt x="11" y="6"/>
                  </a:lnTo>
                  <a:lnTo>
                    <a:pt x="6" y="0"/>
                  </a:lnTo>
                  <a:close/>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54" name="íṡḷiḋe">
              <a:extLst>
                <a:ext uri="{FF2B5EF4-FFF2-40B4-BE49-F238E27FC236}">
                  <a16:creationId xmlns:a16="http://schemas.microsoft.com/office/drawing/2014/main" id="{FC585642-99E0-489C-96E4-C9A96A7F4D6D}"/>
                </a:ext>
              </a:extLst>
            </p:cNvPr>
            <p:cNvSpPr/>
            <p:nvPr/>
          </p:nvSpPr>
          <p:spPr bwMode="auto">
            <a:xfrm>
              <a:off x="5515972" y="2699594"/>
              <a:ext cx="14806" cy="24227"/>
            </a:xfrm>
            <a:custGeom>
              <a:avLst/>
              <a:gdLst/>
              <a:ahLst/>
              <a:cxnLst>
                <a:cxn ang="0">
                  <a:pos x="6" y="0"/>
                </a:cxn>
                <a:cxn ang="0">
                  <a:pos x="0" y="6"/>
                </a:cxn>
                <a:cxn ang="0">
                  <a:pos x="0" y="18"/>
                </a:cxn>
                <a:cxn ang="0">
                  <a:pos x="11" y="6"/>
                </a:cxn>
                <a:cxn ang="0">
                  <a:pos x="6" y="0"/>
                </a:cxn>
              </a:cxnLst>
              <a:rect l="0" t="0" r="r" b="b"/>
              <a:pathLst>
                <a:path w="11" h="18">
                  <a:moveTo>
                    <a:pt x="6" y="0"/>
                  </a:moveTo>
                  <a:lnTo>
                    <a:pt x="0" y="6"/>
                  </a:lnTo>
                  <a:lnTo>
                    <a:pt x="0" y="18"/>
                  </a:lnTo>
                  <a:lnTo>
                    <a:pt x="11" y="6"/>
                  </a:lnTo>
                  <a:lnTo>
                    <a:pt x="6" y="0"/>
                  </a:ln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55" name="íṥļíďé">
              <a:extLst>
                <a:ext uri="{FF2B5EF4-FFF2-40B4-BE49-F238E27FC236}">
                  <a16:creationId xmlns:a16="http://schemas.microsoft.com/office/drawing/2014/main" id="{5A9B9926-8C5E-4CDC-A7FC-B1165993F91E}"/>
                </a:ext>
              </a:extLst>
            </p:cNvPr>
            <p:cNvSpPr/>
            <p:nvPr/>
          </p:nvSpPr>
          <p:spPr bwMode="auto">
            <a:xfrm>
              <a:off x="5649223" y="2944560"/>
              <a:ext cx="94218" cy="94218"/>
            </a:xfrm>
            <a:custGeom>
              <a:avLst/>
              <a:gdLst/>
              <a:ahLst/>
              <a:cxnLst>
                <a:cxn ang="0">
                  <a:pos x="10" y="0"/>
                </a:cxn>
                <a:cxn ang="0">
                  <a:pos x="5" y="3"/>
                </a:cxn>
                <a:cxn ang="0">
                  <a:pos x="3" y="6"/>
                </a:cxn>
                <a:cxn ang="0">
                  <a:pos x="0" y="8"/>
                </a:cxn>
                <a:cxn ang="0">
                  <a:pos x="0" y="10"/>
                </a:cxn>
                <a:cxn ang="0">
                  <a:pos x="7" y="9"/>
                </a:cxn>
                <a:cxn ang="0">
                  <a:pos x="6" y="11"/>
                </a:cxn>
                <a:cxn ang="0">
                  <a:pos x="9" y="10"/>
                </a:cxn>
                <a:cxn ang="0">
                  <a:pos x="10" y="12"/>
                </a:cxn>
                <a:cxn ang="0">
                  <a:pos x="12" y="11"/>
                </a:cxn>
                <a:cxn ang="0">
                  <a:pos x="12" y="8"/>
                </a:cxn>
                <a:cxn ang="0">
                  <a:pos x="11" y="7"/>
                </a:cxn>
                <a:cxn ang="0">
                  <a:pos x="11" y="6"/>
                </a:cxn>
                <a:cxn ang="0">
                  <a:pos x="8" y="4"/>
                </a:cxn>
                <a:cxn ang="0">
                  <a:pos x="10" y="0"/>
                </a:cxn>
              </a:cxnLst>
              <a:rect l="0" t="0" r="r" b="b"/>
              <a:pathLst>
                <a:path w="12" h="12">
                  <a:moveTo>
                    <a:pt x="10" y="0"/>
                  </a:moveTo>
                  <a:cubicBezTo>
                    <a:pt x="5" y="3"/>
                    <a:pt x="5" y="3"/>
                    <a:pt x="5" y="3"/>
                  </a:cubicBezTo>
                  <a:cubicBezTo>
                    <a:pt x="3" y="6"/>
                    <a:pt x="3" y="6"/>
                    <a:pt x="3" y="6"/>
                  </a:cubicBezTo>
                  <a:cubicBezTo>
                    <a:pt x="0" y="8"/>
                    <a:pt x="0" y="8"/>
                    <a:pt x="0" y="8"/>
                  </a:cubicBezTo>
                  <a:cubicBezTo>
                    <a:pt x="0" y="10"/>
                    <a:pt x="0" y="10"/>
                    <a:pt x="0" y="10"/>
                  </a:cubicBezTo>
                  <a:cubicBezTo>
                    <a:pt x="7" y="9"/>
                    <a:pt x="7" y="9"/>
                    <a:pt x="7" y="9"/>
                  </a:cubicBezTo>
                  <a:cubicBezTo>
                    <a:pt x="7" y="10"/>
                    <a:pt x="7" y="11"/>
                    <a:pt x="6" y="11"/>
                  </a:cubicBezTo>
                  <a:cubicBezTo>
                    <a:pt x="9" y="10"/>
                    <a:pt x="9" y="10"/>
                    <a:pt x="9" y="10"/>
                  </a:cubicBezTo>
                  <a:cubicBezTo>
                    <a:pt x="10" y="12"/>
                    <a:pt x="10" y="12"/>
                    <a:pt x="10" y="12"/>
                  </a:cubicBezTo>
                  <a:cubicBezTo>
                    <a:pt x="12" y="11"/>
                    <a:pt x="12" y="11"/>
                    <a:pt x="12" y="11"/>
                  </a:cubicBezTo>
                  <a:cubicBezTo>
                    <a:pt x="12" y="8"/>
                    <a:pt x="12" y="8"/>
                    <a:pt x="12" y="8"/>
                  </a:cubicBezTo>
                  <a:cubicBezTo>
                    <a:pt x="11" y="7"/>
                    <a:pt x="11" y="7"/>
                    <a:pt x="11" y="7"/>
                  </a:cubicBezTo>
                  <a:cubicBezTo>
                    <a:pt x="11" y="6"/>
                    <a:pt x="11" y="6"/>
                    <a:pt x="11" y="6"/>
                  </a:cubicBezTo>
                  <a:cubicBezTo>
                    <a:pt x="10" y="5"/>
                    <a:pt x="9" y="5"/>
                    <a:pt x="8" y="4"/>
                  </a:cubicBezTo>
                  <a:cubicBezTo>
                    <a:pt x="8" y="2"/>
                    <a:pt x="9" y="1"/>
                    <a:pt x="10"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56" name="i$ḻîḍe">
              <a:extLst>
                <a:ext uri="{FF2B5EF4-FFF2-40B4-BE49-F238E27FC236}">
                  <a16:creationId xmlns:a16="http://schemas.microsoft.com/office/drawing/2014/main" id="{063DB95B-C94C-4FE9-9C97-80C193571A52}"/>
                </a:ext>
              </a:extLst>
            </p:cNvPr>
            <p:cNvSpPr/>
            <p:nvPr/>
          </p:nvSpPr>
          <p:spPr bwMode="auto">
            <a:xfrm>
              <a:off x="5223898" y="3442566"/>
              <a:ext cx="134596" cy="71337"/>
            </a:xfrm>
            <a:custGeom>
              <a:avLst/>
              <a:gdLst/>
              <a:ahLst/>
              <a:cxnLst>
                <a:cxn ang="0">
                  <a:pos x="6" y="0"/>
                </a:cxn>
                <a:cxn ang="0">
                  <a:pos x="0" y="2"/>
                </a:cxn>
                <a:cxn ang="0">
                  <a:pos x="4" y="1"/>
                </a:cxn>
                <a:cxn ang="0">
                  <a:pos x="5" y="3"/>
                </a:cxn>
                <a:cxn ang="0">
                  <a:pos x="8" y="3"/>
                </a:cxn>
                <a:cxn ang="0">
                  <a:pos x="10" y="6"/>
                </a:cxn>
                <a:cxn ang="0">
                  <a:pos x="12" y="6"/>
                </a:cxn>
                <a:cxn ang="0">
                  <a:pos x="12" y="9"/>
                </a:cxn>
                <a:cxn ang="0">
                  <a:pos x="14" y="8"/>
                </a:cxn>
                <a:cxn ang="0">
                  <a:pos x="16" y="9"/>
                </a:cxn>
                <a:cxn ang="0">
                  <a:pos x="17" y="7"/>
                </a:cxn>
                <a:cxn ang="0">
                  <a:pos x="12" y="3"/>
                </a:cxn>
                <a:cxn ang="0">
                  <a:pos x="6" y="0"/>
                </a:cxn>
              </a:cxnLst>
              <a:rect l="0" t="0" r="r" b="b"/>
              <a:pathLst>
                <a:path w="17" h="9">
                  <a:moveTo>
                    <a:pt x="6" y="0"/>
                  </a:moveTo>
                  <a:cubicBezTo>
                    <a:pt x="1" y="0"/>
                    <a:pt x="1" y="0"/>
                    <a:pt x="0" y="2"/>
                  </a:cubicBezTo>
                  <a:cubicBezTo>
                    <a:pt x="4" y="1"/>
                    <a:pt x="4" y="1"/>
                    <a:pt x="4" y="1"/>
                  </a:cubicBezTo>
                  <a:cubicBezTo>
                    <a:pt x="5" y="3"/>
                    <a:pt x="5" y="3"/>
                    <a:pt x="5" y="3"/>
                  </a:cubicBezTo>
                  <a:cubicBezTo>
                    <a:pt x="8" y="3"/>
                    <a:pt x="8" y="3"/>
                    <a:pt x="8" y="3"/>
                  </a:cubicBezTo>
                  <a:cubicBezTo>
                    <a:pt x="10" y="6"/>
                    <a:pt x="10" y="6"/>
                    <a:pt x="10" y="6"/>
                  </a:cubicBezTo>
                  <a:cubicBezTo>
                    <a:pt x="11" y="6"/>
                    <a:pt x="11" y="6"/>
                    <a:pt x="12" y="6"/>
                  </a:cubicBezTo>
                  <a:cubicBezTo>
                    <a:pt x="12" y="7"/>
                    <a:pt x="12" y="8"/>
                    <a:pt x="12" y="9"/>
                  </a:cubicBezTo>
                  <a:cubicBezTo>
                    <a:pt x="13" y="9"/>
                    <a:pt x="13" y="8"/>
                    <a:pt x="14" y="8"/>
                  </a:cubicBezTo>
                  <a:cubicBezTo>
                    <a:pt x="15" y="8"/>
                    <a:pt x="15" y="9"/>
                    <a:pt x="16" y="9"/>
                  </a:cubicBezTo>
                  <a:cubicBezTo>
                    <a:pt x="16" y="9"/>
                    <a:pt x="17" y="8"/>
                    <a:pt x="17" y="7"/>
                  </a:cubicBezTo>
                  <a:cubicBezTo>
                    <a:pt x="15" y="6"/>
                    <a:pt x="14" y="5"/>
                    <a:pt x="12" y="3"/>
                  </a:cubicBezTo>
                  <a:cubicBezTo>
                    <a:pt x="11" y="3"/>
                    <a:pt x="10" y="2"/>
                    <a:pt x="6"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57" name="îšlîḍê">
              <a:extLst>
                <a:ext uri="{FF2B5EF4-FFF2-40B4-BE49-F238E27FC236}">
                  <a16:creationId xmlns:a16="http://schemas.microsoft.com/office/drawing/2014/main" id="{80E06C16-1557-4E52-948E-B90011655464}"/>
                </a:ext>
              </a:extLst>
            </p:cNvPr>
            <p:cNvSpPr/>
            <p:nvPr/>
          </p:nvSpPr>
          <p:spPr bwMode="auto">
            <a:xfrm>
              <a:off x="5358495" y="3513903"/>
              <a:ext cx="86142" cy="47109"/>
            </a:xfrm>
            <a:custGeom>
              <a:avLst/>
              <a:gdLst/>
              <a:ahLst/>
              <a:cxnLst>
                <a:cxn ang="0">
                  <a:pos x="2" y="0"/>
                </a:cxn>
                <a:cxn ang="0">
                  <a:pos x="3" y="3"/>
                </a:cxn>
                <a:cxn ang="0">
                  <a:pos x="0" y="2"/>
                </a:cxn>
                <a:cxn ang="0">
                  <a:pos x="4" y="5"/>
                </a:cxn>
                <a:cxn ang="0">
                  <a:pos x="5" y="6"/>
                </a:cxn>
                <a:cxn ang="0">
                  <a:pos x="7" y="4"/>
                </a:cxn>
                <a:cxn ang="0">
                  <a:pos x="9" y="4"/>
                </a:cxn>
                <a:cxn ang="0">
                  <a:pos x="11" y="4"/>
                </a:cxn>
                <a:cxn ang="0">
                  <a:pos x="10" y="2"/>
                </a:cxn>
                <a:cxn ang="0">
                  <a:pos x="2" y="0"/>
                </a:cxn>
              </a:cxnLst>
              <a:rect l="0" t="0" r="r" b="b"/>
              <a:pathLst>
                <a:path w="11" h="6">
                  <a:moveTo>
                    <a:pt x="2" y="0"/>
                  </a:moveTo>
                  <a:cubicBezTo>
                    <a:pt x="3" y="3"/>
                    <a:pt x="3" y="3"/>
                    <a:pt x="3" y="3"/>
                  </a:cubicBezTo>
                  <a:cubicBezTo>
                    <a:pt x="2" y="2"/>
                    <a:pt x="1" y="2"/>
                    <a:pt x="0" y="2"/>
                  </a:cubicBezTo>
                  <a:cubicBezTo>
                    <a:pt x="0" y="3"/>
                    <a:pt x="0" y="5"/>
                    <a:pt x="4" y="5"/>
                  </a:cubicBezTo>
                  <a:cubicBezTo>
                    <a:pt x="5" y="6"/>
                    <a:pt x="5" y="6"/>
                    <a:pt x="5" y="6"/>
                  </a:cubicBezTo>
                  <a:cubicBezTo>
                    <a:pt x="7" y="4"/>
                    <a:pt x="7" y="4"/>
                    <a:pt x="7" y="4"/>
                  </a:cubicBezTo>
                  <a:cubicBezTo>
                    <a:pt x="9" y="4"/>
                    <a:pt x="9" y="4"/>
                    <a:pt x="9" y="4"/>
                  </a:cubicBezTo>
                  <a:cubicBezTo>
                    <a:pt x="11" y="4"/>
                    <a:pt x="11" y="4"/>
                    <a:pt x="11" y="4"/>
                  </a:cubicBezTo>
                  <a:cubicBezTo>
                    <a:pt x="11" y="3"/>
                    <a:pt x="11" y="2"/>
                    <a:pt x="10" y="2"/>
                  </a:cubicBezTo>
                  <a:cubicBezTo>
                    <a:pt x="8" y="1"/>
                    <a:pt x="5" y="0"/>
                    <a:pt x="2"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58" name="işľïḍé">
              <a:extLst>
                <a:ext uri="{FF2B5EF4-FFF2-40B4-BE49-F238E27FC236}">
                  <a16:creationId xmlns:a16="http://schemas.microsoft.com/office/drawing/2014/main" id="{FFED1E2C-979E-4E8D-B6B4-8A97C511A618}"/>
                </a:ext>
              </a:extLst>
            </p:cNvPr>
            <p:cNvSpPr/>
            <p:nvPr/>
          </p:nvSpPr>
          <p:spPr bwMode="auto">
            <a:xfrm>
              <a:off x="5295234" y="3528708"/>
              <a:ext cx="39033" cy="32303"/>
            </a:xfrm>
            <a:custGeom>
              <a:avLst/>
              <a:gdLst/>
              <a:ahLst/>
              <a:cxnLst>
                <a:cxn ang="0">
                  <a:pos x="12" y="0"/>
                </a:cxn>
                <a:cxn ang="0">
                  <a:pos x="0" y="0"/>
                </a:cxn>
                <a:cxn ang="0">
                  <a:pos x="12" y="24"/>
                </a:cxn>
                <a:cxn ang="0">
                  <a:pos x="29" y="18"/>
                </a:cxn>
                <a:cxn ang="0">
                  <a:pos x="23" y="6"/>
                </a:cxn>
                <a:cxn ang="0">
                  <a:pos x="12" y="0"/>
                </a:cxn>
              </a:cxnLst>
              <a:rect l="0" t="0" r="r" b="b"/>
              <a:pathLst>
                <a:path w="29" h="24">
                  <a:moveTo>
                    <a:pt x="12" y="0"/>
                  </a:moveTo>
                  <a:lnTo>
                    <a:pt x="0" y="0"/>
                  </a:lnTo>
                  <a:lnTo>
                    <a:pt x="12" y="24"/>
                  </a:lnTo>
                  <a:lnTo>
                    <a:pt x="29" y="18"/>
                  </a:lnTo>
                  <a:lnTo>
                    <a:pt x="23" y="6"/>
                  </a:lnTo>
                  <a:lnTo>
                    <a:pt x="12" y="0"/>
                  </a:lnTo>
                  <a:close/>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59" name="îṣ1ide">
              <a:extLst>
                <a:ext uri="{FF2B5EF4-FFF2-40B4-BE49-F238E27FC236}">
                  <a16:creationId xmlns:a16="http://schemas.microsoft.com/office/drawing/2014/main" id="{CB0575BA-4CD1-4193-95B1-AF42CC9F3F29}"/>
                </a:ext>
              </a:extLst>
            </p:cNvPr>
            <p:cNvSpPr/>
            <p:nvPr/>
          </p:nvSpPr>
          <p:spPr bwMode="auto">
            <a:xfrm>
              <a:off x="5295234" y="3528708"/>
              <a:ext cx="39033" cy="32303"/>
            </a:xfrm>
            <a:custGeom>
              <a:avLst/>
              <a:gdLst/>
              <a:ahLst/>
              <a:cxnLst>
                <a:cxn ang="0">
                  <a:pos x="12" y="0"/>
                </a:cxn>
                <a:cxn ang="0">
                  <a:pos x="0" y="0"/>
                </a:cxn>
                <a:cxn ang="0">
                  <a:pos x="12" y="24"/>
                </a:cxn>
                <a:cxn ang="0">
                  <a:pos x="29" y="18"/>
                </a:cxn>
                <a:cxn ang="0">
                  <a:pos x="23" y="6"/>
                </a:cxn>
                <a:cxn ang="0">
                  <a:pos x="12" y="0"/>
                </a:cxn>
              </a:cxnLst>
              <a:rect l="0" t="0" r="r" b="b"/>
              <a:pathLst>
                <a:path w="29" h="24">
                  <a:moveTo>
                    <a:pt x="12" y="0"/>
                  </a:moveTo>
                  <a:lnTo>
                    <a:pt x="0" y="0"/>
                  </a:lnTo>
                  <a:lnTo>
                    <a:pt x="12" y="24"/>
                  </a:lnTo>
                  <a:lnTo>
                    <a:pt x="29" y="18"/>
                  </a:lnTo>
                  <a:lnTo>
                    <a:pt x="23" y="6"/>
                  </a:lnTo>
                  <a:lnTo>
                    <a:pt x="12" y="0"/>
                  </a:ln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60" name="îṧļïḑé">
              <a:extLst>
                <a:ext uri="{FF2B5EF4-FFF2-40B4-BE49-F238E27FC236}">
                  <a16:creationId xmlns:a16="http://schemas.microsoft.com/office/drawing/2014/main" id="{FC244B09-2239-4495-906D-77E84E4390EE}"/>
                </a:ext>
              </a:extLst>
            </p:cNvPr>
            <p:cNvSpPr/>
            <p:nvPr/>
          </p:nvSpPr>
          <p:spPr bwMode="auto">
            <a:xfrm>
              <a:off x="5460788" y="3544860"/>
              <a:ext cx="30958" cy="24227"/>
            </a:xfrm>
            <a:custGeom>
              <a:avLst/>
              <a:gdLst/>
              <a:ahLst/>
              <a:cxnLst>
                <a:cxn ang="0">
                  <a:pos x="6" y="0"/>
                </a:cxn>
                <a:cxn ang="0">
                  <a:pos x="0" y="12"/>
                </a:cxn>
                <a:cxn ang="0">
                  <a:pos x="17" y="18"/>
                </a:cxn>
                <a:cxn ang="0">
                  <a:pos x="23" y="6"/>
                </a:cxn>
                <a:cxn ang="0">
                  <a:pos x="6" y="0"/>
                </a:cxn>
              </a:cxnLst>
              <a:rect l="0" t="0" r="r" b="b"/>
              <a:pathLst>
                <a:path w="23" h="18">
                  <a:moveTo>
                    <a:pt x="6" y="0"/>
                  </a:moveTo>
                  <a:lnTo>
                    <a:pt x="0" y="12"/>
                  </a:lnTo>
                  <a:lnTo>
                    <a:pt x="17" y="18"/>
                  </a:lnTo>
                  <a:lnTo>
                    <a:pt x="23" y="6"/>
                  </a:lnTo>
                  <a:lnTo>
                    <a:pt x="6" y="0"/>
                  </a:lnTo>
                  <a:close/>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61" name="íṩļidê">
              <a:extLst>
                <a:ext uri="{FF2B5EF4-FFF2-40B4-BE49-F238E27FC236}">
                  <a16:creationId xmlns:a16="http://schemas.microsoft.com/office/drawing/2014/main" id="{9049D8AC-56C0-4DD3-9583-E2EEA1108D39}"/>
                </a:ext>
              </a:extLst>
            </p:cNvPr>
            <p:cNvSpPr/>
            <p:nvPr/>
          </p:nvSpPr>
          <p:spPr bwMode="auto">
            <a:xfrm>
              <a:off x="5460788" y="3544860"/>
              <a:ext cx="30958" cy="24227"/>
            </a:xfrm>
            <a:custGeom>
              <a:avLst/>
              <a:gdLst/>
              <a:ahLst/>
              <a:cxnLst>
                <a:cxn ang="0">
                  <a:pos x="6" y="0"/>
                </a:cxn>
                <a:cxn ang="0">
                  <a:pos x="0" y="12"/>
                </a:cxn>
                <a:cxn ang="0">
                  <a:pos x="17" y="18"/>
                </a:cxn>
                <a:cxn ang="0">
                  <a:pos x="23" y="6"/>
                </a:cxn>
                <a:cxn ang="0">
                  <a:pos x="6" y="0"/>
                </a:cxn>
              </a:cxnLst>
              <a:rect l="0" t="0" r="r" b="b"/>
              <a:pathLst>
                <a:path w="23" h="18">
                  <a:moveTo>
                    <a:pt x="6" y="0"/>
                  </a:moveTo>
                  <a:lnTo>
                    <a:pt x="0" y="12"/>
                  </a:lnTo>
                  <a:lnTo>
                    <a:pt x="17" y="18"/>
                  </a:lnTo>
                  <a:lnTo>
                    <a:pt x="23" y="6"/>
                  </a:lnTo>
                  <a:lnTo>
                    <a:pt x="6" y="0"/>
                  </a:ln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62" name="îṣ1ïḍe">
              <a:extLst>
                <a:ext uri="{FF2B5EF4-FFF2-40B4-BE49-F238E27FC236}">
                  <a16:creationId xmlns:a16="http://schemas.microsoft.com/office/drawing/2014/main" id="{19EE4E51-6EA4-429B-8FC0-1FAB4E856561}"/>
                </a:ext>
              </a:extLst>
            </p:cNvPr>
            <p:cNvSpPr/>
            <p:nvPr/>
          </p:nvSpPr>
          <p:spPr bwMode="auto">
            <a:xfrm>
              <a:off x="5311386" y="3410263"/>
              <a:ext cx="14806" cy="32303"/>
            </a:xfrm>
            <a:custGeom>
              <a:avLst/>
              <a:gdLst/>
              <a:ahLst/>
              <a:cxnLst>
                <a:cxn ang="0">
                  <a:pos x="0" y="0"/>
                </a:cxn>
                <a:cxn ang="0">
                  <a:pos x="0" y="12"/>
                </a:cxn>
                <a:cxn ang="0">
                  <a:pos x="11" y="24"/>
                </a:cxn>
                <a:cxn ang="0">
                  <a:pos x="11" y="12"/>
                </a:cxn>
                <a:cxn ang="0">
                  <a:pos x="0" y="0"/>
                </a:cxn>
              </a:cxnLst>
              <a:rect l="0" t="0" r="r" b="b"/>
              <a:pathLst>
                <a:path w="11" h="24">
                  <a:moveTo>
                    <a:pt x="0" y="0"/>
                  </a:moveTo>
                  <a:lnTo>
                    <a:pt x="0" y="12"/>
                  </a:lnTo>
                  <a:lnTo>
                    <a:pt x="11" y="24"/>
                  </a:lnTo>
                  <a:lnTo>
                    <a:pt x="11" y="12"/>
                  </a:lnTo>
                  <a:lnTo>
                    <a:pt x="0" y="0"/>
                  </a:lnTo>
                  <a:close/>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63" name="ïṧḻïďè">
              <a:extLst>
                <a:ext uri="{FF2B5EF4-FFF2-40B4-BE49-F238E27FC236}">
                  <a16:creationId xmlns:a16="http://schemas.microsoft.com/office/drawing/2014/main" id="{3F55FAF5-9308-4C42-9B6B-4CC29A703170}"/>
                </a:ext>
              </a:extLst>
            </p:cNvPr>
            <p:cNvSpPr/>
            <p:nvPr/>
          </p:nvSpPr>
          <p:spPr bwMode="auto">
            <a:xfrm>
              <a:off x="5311386" y="3410263"/>
              <a:ext cx="14806" cy="32303"/>
            </a:xfrm>
            <a:custGeom>
              <a:avLst/>
              <a:gdLst/>
              <a:ahLst/>
              <a:cxnLst>
                <a:cxn ang="0">
                  <a:pos x="0" y="0"/>
                </a:cxn>
                <a:cxn ang="0">
                  <a:pos x="0" y="12"/>
                </a:cxn>
                <a:cxn ang="0">
                  <a:pos x="11" y="24"/>
                </a:cxn>
                <a:cxn ang="0">
                  <a:pos x="11" y="12"/>
                </a:cxn>
                <a:cxn ang="0">
                  <a:pos x="0" y="0"/>
                </a:cxn>
              </a:cxnLst>
              <a:rect l="0" t="0" r="r" b="b"/>
              <a:pathLst>
                <a:path w="11" h="24">
                  <a:moveTo>
                    <a:pt x="0" y="0"/>
                  </a:moveTo>
                  <a:lnTo>
                    <a:pt x="0" y="12"/>
                  </a:lnTo>
                  <a:lnTo>
                    <a:pt x="11" y="24"/>
                  </a:lnTo>
                  <a:lnTo>
                    <a:pt x="11" y="12"/>
                  </a:lnTo>
                  <a:lnTo>
                    <a:pt x="0" y="0"/>
                  </a:ln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64" name="îṩlïḑè">
              <a:extLst>
                <a:ext uri="{FF2B5EF4-FFF2-40B4-BE49-F238E27FC236}">
                  <a16:creationId xmlns:a16="http://schemas.microsoft.com/office/drawing/2014/main" id="{7198898F-B0B3-429B-963E-38BFDE693B50}"/>
                </a:ext>
              </a:extLst>
            </p:cNvPr>
            <p:cNvSpPr/>
            <p:nvPr/>
          </p:nvSpPr>
          <p:spPr bwMode="auto">
            <a:xfrm>
              <a:off x="5507896" y="3291818"/>
              <a:ext cx="22882" cy="24227"/>
            </a:xfrm>
            <a:custGeom>
              <a:avLst/>
              <a:gdLst/>
              <a:ahLst/>
              <a:cxnLst>
                <a:cxn ang="0">
                  <a:pos x="6" y="0"/>
                </a:cxn>
                <a:cxn ang="0">
                  <a:pos x="0" y="18"/>
                </a:cxn>
                <a:cxn ang="0">
                  <a:pos x="17" y="12"/>
                </a:cxn>
                <a:cxn ang="0">
                  <a:pos x="17" y="6"/>
                </a:cxn>
                <a:cxn ang="0">
                  <a:pos x="6" y="0"/>
                </a:cxn>
              </a:cxnLst>
              <a:rect l="0" t="0" r="r" b="b"/>
              <a:pathLst>
                <a:path w="17" h="18">
                  <a:moveTo>
                    <a:pt x="6" y="0"/>
                  </a:moveTo>
                  <a:lnTo>
                    <a:pt x="0" y="18"/>
                  </a:lnTo>
                  <a:lnTo>
                    <a:pt x="17" y="12"/>
                  </a:lnTo>
                  <a:lnTo>
                    <a:pt x="17" y="6"/>
                  </a:lnTo>
                  <a:lnTo>
                    <a:pt x="6" y="0"/>
                  </a:lnTo>
                  <a:close/>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65" name="íṧ1ïḓé">
              <a:extLst>
                <a:ext uri="{FF2B5EF4-FFF2-40B4-BE49-F238E27FC236}">
                  <a16:creationId xmlns:a16="http://schemas.microsoft.com/office/drawing/2014/main" id="{B3E39C61-A40C-4673-B04F-348478BA3680}"/>
                </a:ext>
              </a:extLst>
            </p:cNvPr>
            <p:cNvSpPr/>
            <p:nvPr/>
          </p:nvSpPr>
          <p:spPr bwMode="auto">
            <a:xfrm>
              <a:off x="5507896" y="3291818"/>
              <a:ext cx="22882" cy="24227"/>
            </a:xfrm>
            <a:custGeom>
              <a:avLst/>
              <a:gdLst/>
              <a:ahLst/>
              <a:cxnLst>
                <a:cxn ang="0">
                  <a:pos x="6" y="0"/>
                </a:cxn>
                <a:cxn ang="0">
                  <a:pos x="0" y="18"/>
                </a:cxn>
                <a:cxn ang="0">
                  <a:pos x="17" y="12"/>
                </a:cxn>
                <a:cxn ang="0">
                  <a:pos x="17" y="6"/>
                </a:cxn>
                <a:cxn ang="0">
                  <a:pos x="6" y="0"/>
                </a:cxn>
              </a:cxnLst>
              <a:rect l="0" t="0" r="r" b="b"/>
              <a:pathLst>
                <a:path w="17" h="18">
                  <a:moveTo>
                    <a:pt x="6" y="0"/>
                  </a:moveTo>
                  <a:lnTo>
                    <a:pt x="0" y="18"/>
                  </a:lnTo>
                  <a:lnTo>
                    <a:pt x="17" y="12"/>
                  </a:lnTo>
                  <a:lnTo>
                    <a:pt x="17" y="6"/>
                  </a:lnTo>
                  <a:lnTo>
                    <a:pt x="6" y="0"/>
                  </a:ln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66" name="îšlîḋe">
              <a:extLst>
                <a:ext uri="{FF2B5EF4-FFF2-40B4-BE49-F238E27FC236}">
                  <a16:creationId xmlns:a16="http://schemas.microsoft.com/office/drawing/2014/main" id="{16D8116A-A611-4224-B9AF-FEEFFD3EDCF7}"/>
                </a:ext>
              </a:extLst>
            </p:cNvPr>
            <p:cNvSpPr/>
            <p:nvPr/>
          </p:nvSpPr>
          <p:spPr bwMode="auto">
            <a:xfrm>
              <a:off x="5743441" y="4618939"/>
              <a:ext cx="24227" cy="16152"/>
            </a:xfrm>
            <a:custGeom>
              <a:avLst/>
              <a:gdLst/>
              <a:ahLst/>
              <a:cxnLst>
                <a:cxn ang="0">
                  <a:pos x="1" y="0"/>
                </a:cxn>
                <a:cxn ang="0">
                  <a:pos x="0" y="1"/>
                </a:cxn>
                <a:cxn ang="0">
                  <a:pos x="3" y="2"/>
                </a:cxn>
                <a:cxn ang="0">
                  <a:pos x="3" y="1"/>
                </a:cxn>
                <a:cxn ang="0">
                  <a:pos x="1" y="0"/>
                </a:cxn>
              </a:cxnLst>
              <a:rect l="0" t="0" r="r" b="b"/>
              <a:pathLst>
                <a:path w="3" h="2">
                  <a:moveTo>
                    <a:pt x="1" y="0"/>
                  </a:moveTo>
                  <a:cubicBezTo>
                    <a:pt x="1" y="0"/>
                    <a:pt x="0" y="1"/>
                    <a:pt x="0" y="1"/>
                  </a:cubicBezTo>
                  <a:cubicBezTo>
                    <a:pt x="3" y="2"/>
                    <a:pt x="3" y="2"/>
                    <a:pt x="3" y="2"/>
                  </a:cubicBezTo>
                  <a:cubicBezTo>
                    <a:pt x="3" y="1"/>
                    <a:pt x="3" y="1"/>
                    <a:pt x="3" y="1"/>
                  </a:cubicBezTo>
                  <a:cubicBezTo>
                    <a:pt x="1" y="0"/>
                    <a:pt x="1"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67" name="işḻîdé">
              <a:extLst>
                <a:ext uri="{FF2B5EF4-FFF2-40B4-BE49-F238E27FC236}">
                  <a16:creationId xmlns:a16="http://schemas.microsoft.com/office/drawing/2014/main" id="{9721D2D7-408B-42C9-9E0C-F6D454EEEB0C}"/>
                </a:ext>
              </a:extLst>
            </p:cNvPr>
            <p:cNvSpPr/>
            <p:nvPr/>
          </p:nvSpPr>
          <p:spPr bwMode="auto">
            <a:xfrm>
              <a:off x="5775744" y="4627015"/>
              <a:ext cx="14806" cy="8076"/>
            </a:xfrm>
            <a:custGeom>
              <a:avLst/>
              <a:gdLst/>
              <a:ahLst/>
              <a:cxnLst>
                <a:cxn ang="0">
                  <a:pos x="6" y="0"/>
                </a:cxn>
                <a:cxn ang="0">
                  <a:pos x="0" y="6"/>
                </a:cxn>
                <a:cxn ang="0">
                  <a:pos x="11" y="6"/>
                </a:cxn>
                <a:cxn ang="0">
                  <a:pos x="6" y="0"/>
                </a:cxn>
              </a:cxnLst>
              <a:rect l="0" t="0" r="r" b="b"/>
              <a:pathLst>
                <a:path w="11" h="6">
                  <a:moveTo>
                    <a:pt x="6" y="0"/>
                  </a:moveTo>
                  <a:lnTo>
                    <a:pt x="0" y="6"/>
                  </a:lnTo>
                  <a:lnTo>
                    <a:pt x="11" y="6"/>
                  </a:lnTo>
                  <a:lnTo>
                    <a:pt x="6" y="0"/>
                  </a:lnTo>
                  <a:close/>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68" name="îṧlïḍè">
              <a:extLst>
                <a:ext uri="{FF2B5EF4-FFF2-40B4-BE49-F238E27FC236}">
                  <a16:creationId xmlns:a16="http://schemas.microsoft.com/office/drawing/2014/main" id="{CD8FF855-3D44-4522-8036-F0464E3F9D60}"/>
                </a:ext>
              </a:extLst>
            </p:cNvPr>
            <p:cNvSpPr/>
            <p:nvPr/>
          </p:nvSpPr>
          <p:spPr bwMode="auto">
            <a:xfrm>
              <a:off x="5775744" y="4627015"/>
              <a:ext cx="14806" cy="8076"/>
            </a:xfrm>
            <a:custGeom>
              <a:avLst/>
              <a:gdLst/>
              <a:ahLst/>
              <a:cxnLst>
                <a:cxn ang="0">
                  <a:pos x="6" y="0"/>
                </a:cxn>
                <a:cxn ang="0">
                  <a:pos x="0" y="6"/>
                </a:cxn>
                <a:cxn ang="0">
                  <a:pos x="11" y="6"/>
                </a:cxn>
                <a:cxn ang="0">
                  <a:pos x="6" y="0"/>
                </a:cxn>
              </a:cxnLst>
              <a:rect l="0" t="0" r="r" b="b"/>
              <a:pathLst>
                <a:path w="11" h="6">
                  <a:moveTo>
                    <a:pt x="6" y="0"/>
                  </a:moveTo>
                  <a:lnTo>
                    <a:pt x="0" y="6"/>
                  </a:lnTo>
                  <a:lnTo>
                    <a:pt x="11" y="6"/>
                  </a:lnTo>
                  <a:lnTo>
                    <a:pt x="6" y="0"/>
                  </a:ln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69" name="íŝḻiḋe">
              <a:extLst>
                <a:ext uri="{FF2B5EF4-FFF2-40B4-BE49-F238E27FC236}">
                  <a16:creationId xmlns:a16="http://schemas.microsoft.com/office/drawing/2014/main" id="{E270BD98-B592-4978-B55C-15927B4A50CD}"/>
                </a:ext>
              </a:extLst>
            </p:cNvPr>
            <p:cNvSpPr/>
            <p:nvPr/>
          </p:nvSpPr>
          <p:spPr bwMode="auto">
            <a:xfrm>
              <a:off x="5066420" y="2770931"/>
              <a:ext cx="24227" cy="39033"/>
            </a:xfrm>
            <a:custGeom>
              <a:avLst/>
              <a:gdLst/>
              <a:ahLst/>
              <a:cxnLst>
                <a:cxn ang="0">
                  <a:pos x="3" y="0"/>
                </a:cxn>
                <a:cxn ang="0">
                  <a:pos x="1" y="2"/>
                </a:cxn>
                <a:cxn ang="0">
                  <a:pos x="0" y="5"/>
                </a:cxn>
                <a:cxn ang="0">
                  <a:pos x="1" y="4"/>
                </a:cxn>
                <a:cxn ang="0">
                  <a:pos x="2" y="2"/>
                </a:cxn>
                <a:cxn ang="0">
                  <a:pos x="3" y="0"/>
                </a:cxn>
              </a:cxnLst>
              <a:rect l="0" t="0" r="r" b="b"/>
              <a:pathLst>
                <a:path w="3" h="5">
                  <a:moveTo>
                    <a:pt x="3" y="0"/>
                  </a:moveTo>
                  <a:cubicBezTo>
                    <a:pt x="2" y="1"/>
                    <a:pt x="1" y="2"/>
                    <a:pt x="1" y="2"/>
                  </a:cubicBezTo>
                  <a:cubicBezTo>
                    <a:pt x="0" y="5"/>
                    <a:pt x="0" y="5"/>
                    <a:pt x="0" y="5"/>
                  </a:cubicBezTo>
                  <a:cubicBezTo>
                    <a:pt x="0" y="5"/>
                    <a:pt x="0" y="5"/>
                    <a:pt x="1" y="4"/>
                  </a:cubicBezTo>
                  <a:cubicBezTo>
                    <a:pt x="1" y="3"/>
                    <a:pt x="2" y="2"/>
                    <a:pt x="2" y="2"/>
                  </a:cubicBezTo>
                  <a:cubicBezTo>
                    <a:pt x="3" y="0"/>
                    <a:pt x="3" y="0"/>
                    <a:pt x="3"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70" name="íṡḻíḓè">
              <a:extLst>
                <a:ext uri="{FF2B5EF4-FFF2-40B4-BE49-F238E27FC236}">
                  <a16:creationId xmlns:a16="http://schemas.microsoft.com/office/drawing/2014/main" id="{3CB247F5-512A-4174-BC1A-1F77B85AE279}"/>
                </a:ext>
              </a:extLst>
            </p:cNvPr>
            <p:cNvSpPr/>
            <p:nvPr/>
          </p:nvSpPr>
          <p:spPr bwMode="auto">
            <a:xfrm>
              <a:off x="5106799" y="2699594"/>
              <a:ext cx="22882" cy="39033"/>
            </a:xfrm>
            <a:custGeom>
              <a:avLst/>
              <a:gdLst/>
              <a:ahLst/>
              <a:cxnLst>
                <a:cxn ang="0">
                  <a:pos x="3" y="0"/>
                </a:cxn>
                <a:cxn ang="0">
                  <a:pos x="0" y="5"/>
                </a:cxn>
                <a:cxn ang="0">
                  <a:pos x="0" y="5"/>
                </a:cxn>
                <a:cxn ang="0">
                  <a:pos x="3" y="0"/>
                </a:cxn>
              </a:cxnLst>
              <a:rect l="0" t="0" r="r" b="b"/>
              <a:pathLst>
                <a:path w="3" h="5">
                  <a:moveTo>
                    <a:pt x="3" y="0"/>
                  </a:moveTo>
                  <a:cubicBezTo>
                    <a:pt x="0" y="4"/>
                    <a:pt x="0" y="5"/>
                    <a:pt x="0" y="5"/>
                  </a:cubicBezTo>
                  <a:cubicBezTo>
                    <a:pt x="0" y="5"/>
                    <a:pt x="0" y="5"/>
                    <a:pt x="0" y="5"/>
                  </a:cubicBezTo>
                  <a:cubicBezTo>
                    <a:pt x="3" y="0"/>
                    <a:pt x="3" y="0"/>
                    <a:pt x="3"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71" name="ïšḻîḍé">
              <a:extLst>
                <a:ext uri="{FF2B5EF4-FFF2-40B4-BE49-F238E27FC236}">
                  <a16:creationId xmlns:a16="http://schemas.microsoft.com/office/drawing/2014/main" id="{02E71321-2854-4D60-8C64-E96342331777}"/>
                </a:ext>
              </a:extLst>
            </p:cNvPr>
            <p:cNvSpPr/>
            <p:nvPr/>
          </p:nvSpPr>
          <p:spPr bwMode="auto">
            <a:xfrm>
              <a:off x="5043539" y="2848997"/>
              <a:ext cx="16152" cy="40379"/>
            </a:xfrm>
            <a:custGeom>
              <a:avLst/>
              <a:gdLst/>
              <a:ahLst/>
              <a:cxnLst>
                <a:cxn ang="0">
                  <a:pos x="2" y="0"/>
                </a:cxn>
                <a:cxn ang="0">
                  <a:pos x="1" y="1"/>
                </a:cxn>
                <a:cxn ang="0">
                  <a:pos x="1" y="1"/>
                </a:cxn>
                <a:cxn ang="0">
                  <a:pos x="1" y="3"/>
                </a:cxn>
                <a:cxn ang="0">
                  <a:pos x="0" y="5"/>
                </a:cxn>
                <a:cxn ang="0">
                  <a:pos x="2" y="5"/>
                </a:cxn>
                <a:cxn ang="0">
                  <a:pos x="2" y="1"/>
                </a:cxn>
                <a:cxn ang="0">
                  <a:pos x="2" y="0"/>
                </a:cxn>
              </a:cxnLst>
              <a:rect l="0" t="0" r="r" b="b"/>
              <a:pathLst>
                <a:path w="2" h="5">
                  <a:moveTo>
                    <a:pt x="2" y="0"/>
                  </a:moveTo>
                  <a:cubicBezTo>
                    <a:pt x="2" y="0"/>
                    <a:pt x="1" y="1"/>
                    <a:pt x="1" y="1"/>
                  </a:cubicBezTo>
                  <a:cubicBezTo>
                    <a:pt x="1" y="1"/>
                    <a:pt x="1" y="1"/>
                    <a:pt x="1" y="1"/>
                  </a:cubicBezTo>
                  <a:cubicBezTo>
                    <a:pt x="1" y="1"/>
                    <a:pt x="1" y="3"/>
                    <a:pt x="1" y="3"/>
                  </a:cubicBezTo>
                  <a:cubicBezTo>
                    <a:pt x="1" y="4"/>
                    <a:pt x="0" y="5"/>
                    <a:pt x="0" y="5"/>
                  </a:cubicBezTo>
                  <a:cubicBezTo>
                    <a:pt x="1" y="5"/>
                    <a:pt x="1" y="5"/>
                    <a:pt x="2" y="5"/>
                  </a:cubicBezTo>
                  <a:cubicBezTo>
                    <a:pt x="2" y="1"/>
                    <a:pt x="2" y="1"/>
                    <a:pt x="2" y="1"/>
                  </a:cubicBezTo>
                  <a:cubicBezTo>
                    <a:pt x="2" y="1"/>
                    <a:pt x="2" y="0"/>
                    <a:pt x="2"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72" name="ïśľïḓê">
              <a:extLst>
                <a:ext uri="{FF2B5EF4-FFF2-40B4-BE49-F238E27FC236}">
                  <a16:creationId xmlns:a16="http://schemas.microsoft.com/office/drawing/2014/main" id="{18BC1C80-0539-45B0-9B27-7E1B7FB02A6F}"/>
                </a:ext>
              </a:extLst>
            </p:cNvPr>
            <p:cNvSpPr/>
            <p:nvPr/>
          </p:nvSpPr>
          <p:spPr bwMode="auto">
            <a:xfrm>
              <a:off x="5421755" y="2415596"/>
              <a:ext cx="94218" cy="63261"/>
            </a:xfrm>
            <a:custGeom>
              <a:avLst/>
              <a:gdLst/>
              <a:ahLst/>
              <a:cxnLst>
                <a:cxn ang="0">
                  <a:pos x="11" y="0"/>
                </a:cxn>
                <a:cxn ang="0">
                  <a:pos x="10" y="1"/>
                </a:cxn>
                <a:cxn ang="0">
                  <a:pos x="10" y="0"/>
                </a:cxn>
                <a:cxn ang="0">
                  <a:pos x="8" y="1"/>
                </a:cxn>
                <a:cxn ang="0">
                  <a:pos x="7" y="2"/>
                </a:cxn>
                <a:cxn ang="0">
                  <a:pos x="7" y="2"/>
                </a:cxn>
                <a:cxn ang="0">
                  <a:pos x="4" y="4"/>
                </a:cxn>
                <a:cxn ang="0">
                  <a:pos x="2" y="5"/>
                </a:cxn>
                <a:cxn ang="0">
                  <a:pos x="2" y="6"/>
                </a:cxn>
                <a:cxn ang="0">
                  <a:pos x="0" y="8"/>
                </a:cxn>
                <a:cxn ang="0">
                  <a:pos x="2" y="7"/>
                </a:cxn>
                <a:cxn ang="0">
                  <a:pos x="2" y="8"/>
                </a:cxn>
                <a:cxn ang="0">
                  <a:pos x="2" y="8"/>
                </a:cxn>
                <a:cxn ang="0">
                  <a:pos x="4" y="6"/>
                </a:cxn>
                <a:cxn ang="0">
                  <a:pos x="5" y="6"/>
                </a:cxn>
                <a:cxn ang="0">
                  <a:pos x="6" y="5"/>
                </a:cxn>
                <a:cxn ang="0">
                  <a:pos x="10" y="4"/>
                </a:cxn>
                <a:cxn ang="0">
                  <a:pos x="12" y="2"/>
                </a:cxn>
                <a:cxn ang="0">
                  <a:pos x="12" y="1"/>
                </a:cxn>
                <a:cxn ang="0">
                  <a:pos x="11" y="2"/>
                </a:cxn>
                <a:cxn ang="0">
                  <a:pos x="10" y="2"/>
                </a:cxn>
                <a:cxn ang="0">
                  <a:pos x="12" y="1"/>
                </a:cxn>
                <a:cxn ang="0">
                  <a:pos x="11" y="0"/>
                </a:cxn>
              </a:cxnLst>
              <a:rect l="0" t="0" r="r" b="b"/>
              <a:pathLst>
                <a:path w="12" h="8">
                  <a:moveTo>
                    <a:pt x="11" y="0"/>
                  </a:moveTo>
                  <a:cubicBezTo>
                    <a:pt x="10" y="1"/>
                    <a:pt x="10" y="1"/>
                    <a:pt x="10" y="1"/>
                  </a:cubicBezTo>
                  <a:cubicBezTo>
                    <a:pt x="10" y="0"/>
                    <a:pt x="10" y="0"/>
                    <a:pt x="10" y="0"/>
                  </a:cubicBezTo>
                  <a:cubicBezTo>
                    <a:pt x="8" y="1"/>
                    <a:pt x="8" y="1"/>
                    <a:pt x="8" y="1"/>
                  </a:cubicBezTo>
                  <a:cubicBezTo>
                    <a:pt x="7" y="2"/>
                    <a:pt x="7" y="2"/>
                    <a:pt x="7" y="2"/>
                  </a:cubicBezTo>
                  <a:cubicBezTo>
                    <a:pt x="7" y="2"/>
                    <a:pt x="7" y="2"/>
                    <a:pt x="7" y="2"/>
                  </a:cubicBezTo>
                  <a:cubicBezTo>
                    <a:pt x="4" y="4"/>
                    <a:pt x="4" y="4"/>
                    <a:pt x="4" y="4"/>
                  </a:cubicBezTo>
                  <a:cubicBezTo>
                    <a:pt x="2" y="5"/>
                    <a:pt x="2" y="5"/>
                    <a:pt x="2" y="5"/>
                  </a:cubicBezTo>
                  <a:cubicBezTo>
                    <a:pt x="2" y="6"/>
                    <a:pt x="2" y="6"/>
                    <a:pt x="2" y="6"/>
                  </a:cubicBezTo>
                  <a:cubicBezTo>
                    <a:pt x="0" y="8"/>
                    <a:pt x="0" y="8"/>
                    <a:pt x="0" y="8"/>
                  </a:cubicBezTo>
                  <a:cubicBezTo>
                    <a:pt x="0" y="8"/>
                    <a:pt x="1" y="7"/>
                    <a:pt x="2" y="7"/>
                  </a:cubicBezTo>
                  <a:cubicBezTo>
                    <a:pt x="2" y="8"/>
                    <a:pt x="2" y="8"/>
                    <a:pt x="2" y="8"/>
                  </a:cubicBezTo>
                  <a:cubicBezTo>
                    <a:pt x="2" y="8"/>
                    <a:pt x="2" y="8"/>
                    <a:pt x="2" y="8"/>
                  </a:cubicBezTo>
                  <a:cubicBezTo>
                    <a:pt x="2" y="8"/>
                    <a:pt x="2" y="7"/>
                    <a:pt x="4" y="6"/>
                  </a:cubicBezTo>
                  <a:cubicBezTo>
                    <a:pt x="5" y="6"/>
                    <a:pt x="5" y="6"/>
                    <a:pt x="5" y="6"/>
                  </a:cubicBezTo>
                  <a:cubicBezTo>
                    <a:pt x="6" y="5"/>
                    <a:pt x="6" y="5"/>
                    <a:pt x="6" y="5"/>
                  </a:cubicBezTo>
                  <a:cubicBezTo>
                    <a:pt x="10" y="4"/>
                    <a:pt x="10" y="4"/>
                    <a:pt x="10" y="4"/>
                  </a:cubicBezTo>
                  <a:cubicBezTo>
                    <a:pt x="12" y="2"/>
                    <a:pt x="12" y="2"/>
                    <a:pt x="12" y="2"/>
                  </a:cubicBezTo>
                  <a:cubicBezTo>
                    <a:pt x="12" y="1"/>
                    <a:pt x="12" y="1"/>
                    <a:pt x="12" y="1"/>
                  </a:cubicBezTo>
                  <a:cubicBezTo>
                    <a:pt x="11" y="2"/>
                    <a:pt x="11" y="2"/>
                    <a:pt x="11" y="2"/>
                  </a:cubicBezTo>
                  <a:cubicBezTo>
                    <a:pt x="10" y="2"/>
                    <a:pt x="10" y="2"/>
                    <a:pt x="10" y="2"/>
                  </a:cubicBezTo>
                  <a:cubicBezTo>
                    <a:pt x="12" y="1"/>
                    <a:pt x="12" y="1"/>
                    <a:pt x="12" y="1"/>
                  </a:cubicBezTo>
                  <a:cubicBezTo>
                    <a:pt x="11" y="0"/>
                    <a:pt x="11" y="0"/>
                    <a:pt x="1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73" name="íSľíḍê">
              <a:extLst>
                <a:ext uri="{FF2B5EF4-FFF2-40B4-BE49-F238E27FC236}">
                  <a16:creationId xmlns:a16="http://schemas.microsoft.com/office/drawing/2014/main" id="{C2128D0E-E174-4C6B-BCBD-9A84120B2231}"/>
                </a:ext>
              </a:extLst>
            </p:cNvPr>
            <p:cNvSpPr/>
            <p:nvPr/>
          </p:nvSpPr>
          <p:spPr bwMode="auto">
            <a:xfrm>
              <a:off x="5397527" y="2446553"/>
              <a:ext cx="126521" cy="95564"/>
            </a:xfrm>
            <a:custGeom>
              <a:avLst/>
              <a:gdLst/>
              <a:ahLst/>
              <a:cxnLst>
                <a:cxn ang="0">
                  <a:pos x="12" y="0"/>
                </a:cxn>
                <a:cxn ang="0">
                  <a:pos x="10" y="1"/>
                </a:cxn>
                <a:cxn ang="0">
                  <a:pos x="9" y="2"/>
                </a:cxn>
                <a:cxn ang="0">
                  <a:pos x="7" y="2"/>
                </a:cxn>
                <a:cxn ang="0">
                  <a:pos x="6" y="3"/>
                </a:cxn>
                <a:cxn ang="0">
                  <a:pos x="6" y="4"/>
                </a:cxn>
                <a:cxn ang="0">
                  <a:pos x="6" y="4"/>
                </a:cxn>
                <a:cxn ang="0">
                  <a:pos x="6" y="4"/>
                </a:cxn>
                <a:cxn ang="0">
                  <a:pos x="7" y="4"/>
                </a:cxn>
                <a:cxn ang="0">
                  <a:pos x="7" y="4"/>
                </a:cxn>
                <a:cxn ang="0">
                  <a:pos x="6" y="5"/>
                </a:cxn>
                <a:cxn ang="0">
                  <a:pos x="5" y="5"/>
                </a:cxn>
                <a:cxn ang="0">
                  <a:pos x="4" y="5"/>
                </a:cxn>
                <a:cxn ang="0">
                  <a:pos x="4" y="6"/>
                </a:cxn>
                <a:cxn ang="0">
                  <a:pos x="6" y="7"/>
                </a:cxn>
                <a:cxn ang="0">
                  <a:pos x="6" y="7"/>
                </a:cxn>
                <a:cxn ang="0">
                  <a:pos x="5" y="7"/>
                </a:cxn>
                <a:cxn ang="0">
                  <a:pos x="3" y="7"/>
                </a:cxn>
                <a:cxn ang="0">
                  <a:pos x="2" y="7"/>
                </a:cxn>
                <a:cxn ang="0">
                  <a:pos x="0" y="9"/>
                </a:cxn>
                <a:cxn ang="0">
                  <a:pos x="2" y="10"/>
                </a:cxn>
                <a:cxn ang="0">
                  <a:pos x="0" y="11"/>
                </a:cxn>
                <a:cxn ang="0">
                  <a:pos x="2" y="12"/>
                </a:cxn>
                <a:cxn ang="0">
                  <a:pos x="7" y="10"/>
                </a:cxn>
                <a:cxn ang="0">
                  <a:pos x="7" y="12"/>
                </a:cxn>
                <a:cxn ang="0">
                  <a:pos x="8" y="12"/>
                </a:cxn>
                <a:cxn ang="0">
                  <a:pos x="9" y="12"/>
                </a:cxn>
                <a:cxn ang="0">
                  <a:pos x="10" y="11"/>
                </a:cxn>
                <a:cxn ang="0">
                  <a:pos x="10" y="10"/>
                </a:cxn>
                <a:cxn ang="0">
                  <a:pos x="10" y="11"/>
                </a:cxn>
                <a:cxn ang="0">
                  <a:pos x="11" y="11"/>
                </a:cxn>
                <a:cxn ang="0">
                  <a:pos x="11" y="11"/>
                </a:cxn>
                <a:cxn ang="0">
                  <a:pos x="12" y="9"/>
                </a:cxn>
                <a:cxn ang="0">
                  <a:pos x="12" y="7"/>
                </a:cxn>
                <a:cxn ang="0">
                  <a:pos x="14" y="5"/>
                </a:cxn>
                <a:cxn ang="0">
                  <a:pos x="16" y="1"/>
                </a:cxn>
                <a:cxn ang="0">
                  <a:pos x="12" y="5"/>
                </a:cxn>
                <a:cxn ang="0">
                  <a:pos x="11" y="5"/>
                </a:cxn>
                <a:cxn ang="0">
                  <a:pos x="11" y="5"/>
                </a:cxn>
                <a:cxn ang="0">
                  <a:pos x="12" y="4"/>
                </a:cxn>
                <a:cxn ang="0">
                  <a:pos x="14" y="2"/>
                </a:cxn>
                <a:cxn ang="0">
                  <a:pos x="14" y="2"/>
                </a:cxn>
                <a:cxn ang="0">
                  <a:pos x="13" y="3"/>
                </a:cxn>
                <a:cxn ang="0">
                  <a:pos x="12" y="3"/>
                </a:cxn>
                <a:cxn ang="0">
                  <a:pos x="11" y="3"/>
                </a:cxn>
                <a:cxn ang="0">
                  <a:pos x="13" y="1"/>
                </a:cxn>
                <a:cxn ang="0">
                  <a:pos x="11" y="2"/>
                </a:cxn>
                <a:cxn ang="0">
                  <a:pos x="10" y="2"/>
                </a:cxn>
                <a:cxn ang="0">
                  <a:pos x="13" y="1"/>
                </a:cxn>
                <a:cxn ang="0">
                  <a:pos x="12" y="0"/>
                </a:cxn>
              </a:cxnLst>
              <a:rect l="0" t="0" r="r" b="b"/>
              <a:pathLst>
                <a:path w="16" h="12">
                  <a:moveTo>
                    <a:pt x="12" y="0"/>
                  </a:moveTo>
                  <a:cubicBezTo>
                    <a:pt x="10" y="1"/>
                    <a:pt x="10" y="1"/>
                    <a:pt x="10" y="1"/>
                  </a:cubicBezTo>
                  <a:cubicBezTo>
                    <a:pt x="9" y="2"/>
                    <a:pt x="9" y="2"/>
                    <a:pt x="9" y="2"/>
                  </a:cubicBezTo>
                  <a:cubicBezTo>
                    <a:pt x="7" y="2"/>
                    <a:pt x="7" y="2"/>
                    <a:pt x="7" y="2"/>
                  </a:cubicBezTo>
                  <a:cubicBezTo>
                    <a:pt x="6" y="3"/>
                    <a:pt x="6" y="3"/>
                    <a:pt x="6" y="3"/>
                  </a:cubicBezTo>
                  <a:cubicBezTo>
                    <a:pt x="6" y="4"/>
                    <a:pt x="6" y="4"/>
                    <a:pt x="6" y="4"/>
                  </a:cubicBezTo>
                  <a:cubicBezTo>
                    <a:pt x="6" y="4"/>
                    <a:pt x="6" y="4"/>
                    <a:pt x="6" y="4"/>
                  </a:cubicBezTo>
                  <a:cubicBezTo>
                    <a:pt x="6" y="4"/>
                    <a:pt x="6" y="4"/>
                    <a:pt x="6" y="4"/>
                  </a:cubicBezTo>
                  <a:cubicBezTo>
                    <a:pt x="6" y="4"/>
                    <a:pt x="7" y="4"/>
                    <a:pt x="7" y="4"/>
                  </a:cubicBezTo>
                  <a:cubicBezTo>
                    <a:pt x="7" y="4"/>
                    <a:pt x="7" y="4"/>
                    <a:pt x="7" y="4"/>
                  </a:cubicBezTo>
                  <a:cubicBezTo>
                    <a:pt x="6" y="5"/>
                    <a:pt x="6" y="5"/>
                    <a:pt x="6" y="5"/>
                  </a:cubicBezTo>
                  <a:cubicBezTo>
                    <a:pt x="6" y="5"/>
                    <a:pt x="5" y="5"/>
                    <a:pt x="5" y="5"/>
                  </a:cubicBezTo>
                  <a:cubicBezTo>
                    <a:pt x="4" y="5"/>
                    <a:pt x="4" y="5"/>
                    <a:pt x="4" y="5"/>
                  </a:cubicBezTo>
                  <a:cubicBezTo>
                    <a:pt x="4" y="6"/>
                    <a:pt x="4" y="6"/>
                    <a:pt x="4" y="6"/>
                  </a:cubicBezTo>
                  <a:cubicBezTo>
                    <a:pt x="4" y="6"/>
                    <a:pt x="5" y="7"/>
                    <a:pt x="6" y="7"/>
                  </a:cubicBezTo>
                  <a:cubicBezTo>
                    <a:pt x="6" y="7"/>
                    <a:pt x="6" y="7"/>
                    <a:pt x="6" y="7"/>
                  </a:cubicBezTo>
                  <a:cubicBezTo>
                    <a:pt x="5" y="7"/>
                    <a:pt x="5" y="7"/>
                    <a:pt x="5" y="7"/>
                  </a:cubicBezTo>
                  <a:cubicBezTo>
                    <a:pt x="5" y="7"/>
                    <a:pt x="4" y="7"/>
                    <a:pt x="3" y="7"/>
                  </a:cubicBezTo>
                  <a:cubicBezTo>
                    <a:pt x="3" y="7"/>
                    <a:pt x="3" y="7"/>
                    <a:pt x="2" y="7"/>
                  </a:cubicBezTo>
                  <a:cubicBezTo>
                    <a:pt x="0" y="9"/>
                    <a:pt x="0" y="9"/>
                    <a:pt x="0" y="9"/>
                  </a:cubicBezTo>
                  <a:cubicBezTo>
                    <a:pt x="2" y="10"/>
                    <a:pt x="2" y="10"/>
                    <a:pt x="2" y="10"/>
                  </a:cubicBezTo>
                  <a:cubicBezTo>
                    <a:pt x="1" y="10"/>
                    <a:pt x="1" y="11"/>
                    <a:pt x="0" y="11"/>
                  </a:cubicBezTo>
                  <a:cubicBezTo>
                    <a:pt x="1" y="12"/>
                    <a:pt x="2" y="12"/>
                    <a:pt x="2" y="12"/>
                  </a:cubicBezTo>
                  <a:cubicBezTo>
                    <a:pt x="3" y="12"/>
                    <a:pt x="4" y="11"/>
                    <a:pt x="7" y="10"/>
                  </a:cubicBezTo>
                  <a:cubicBezTo>
                    <a:pt x="5" y="12"/>
                    <a:pt x="6" y="12"/>
                    <a:pt x="7" y="12"/>
                  </a:cubicBezTo>
                  <a:cubicBezTo>
                    <a:pt x="7" y="12"/>
                    <a:pt x="7" y="12"/>
                    <a:pt x="8" y="12"/>
                  </a:cubicBezTo>
                  <a:cubicBezTo>
                    <a:pt x="9" y="12"/>
                    <a:pt x="9" y="12"/>
                    <a:pt x="9" y="12"/>
                  </a:cubicBezTo>
                  <a:cubicBezTo>
                    <a:pt x="10" y="11"/>
                    <a:pt x="10" y="11"/>
                    <a:pt x="10" y="11"/>
                  </a:cubicBezTo>
                  <a:cubicBezTo>
                    <a:pt x="10" y="11"/>
                    <a:pt x="10" y="10"/>
                    <a:pt x="10" y="10"/>
                  </a:cubicBezTo>
                  <a:cubicBezTo>
                    <a:pt x="10" y="10"/>
                    <a:pt x="10" y="11"/>
                    <a:pt x="10" y="11"/>
                  </a:cubicBezTo>
                  <a:cubicBezTo>
                    <a:pt x="11" y="11"/>
                    <a:pt x="11" y="11"/>
                    <a:pt x="11" y="11"/>
                  </a:cubicBezTo>
                  <a:cubicBezTo>
                    <a:pt x="11" y="11"/>
                    <a:pt x="11" y="11"/>
                    <a:pt x="11" y="11"/>
                  </a:cubicBezTo>
                  <a:cubicBezTo>
                    <a:pt x="11" y="10"/>
                    <a:pt x="12" y="9"/>
                    <a:pt x="12" y="9"/>
                  </a:cubicBezTo>
                  <a:cubicBezTo>
                    <a:pt x="11" y="8"/>
                    <a:pt x="11" y="8"/>
                    <a:pt x="12" y="7"/>
                  </a:cubicBezTo>
                  <a:cubicBezTo>
                    <a:pt x="13" y="6"/>
                    <a:pt x="13" y="6"/>
                    <a:pt x="14" y="5"/>
                  </a:cubicBezTo>
                  <a:cubicBezTo>
                    <a:pt x="16" y="2"/>
                    <a:pt x="16" y="2"/>
                    <a:pt x="16" y="1"/>
                  </a:cubicBezTo>
                  <a:cubicBezTo>
                    <a:pt x="15" y="2"/>
                    <a:pt x="13" y="4"/>
                    <a:pt x="12" y="5"/>
                  </a:cubicBezTo>
                  <a:cubicBezTo>
                    <a:pt x="12" y="5"/>
                    <a:pt x="12" y="5"/>
                    <a:pt x="11" y="5"/>
                  </a:cubicBezTo>
                  <a:cubicBezTo>
                    <a:pt x="11" y="5"/>
                    <a:pt x="11" y="5"/>
                    <a:pt x="11" y="5"/>
                  </a:cubicBezTo>
                  <a:cubicBezTo>
                    <a:pt x="11" y="5"/>
                    <a:pt x="11" y="5"/>
                    <a:pt x="12" y="4"/>
                  </a:cubicBezTo>
                  <a:cubicBezTo>
                    <a:pt x="13" y="3"/>
                    <a:pt x="14" y="2"/>
                    <a:pt x="14" y="2"/>
                  </a:cubicBezTo>
                  <a:cubicBezTo>
                    <a:pt x="14" y="2"/>
                    <a:pt x="14" y="2"/>
                    <a:pt x="14" y="2"/>
                  </a:cubicBezTo>
                  <a:cubicBezTo>
                    <a:pt x="14" y="2"/>
                    <a:pt x="13" y="3"/>
                    <a:pt x="13" y="3"/>
                  </a:cubicBezTo>
                  <a:cubicBezTo>
                    <a:pt x="13" y="3"/>
                    <a:pt x="12" y="3"/>
                    <a:pt x="12" y="3"/>
                  </a:cubicBezTo>
                  <a:cubicBezTo>
                    <a:pt x="12" y="3"/>
                    <a:pt x="12" y="3"/>
                    <a:pt x="11" y="3"/>
                  </a:cubicBezTo>
                  <a:cubicBezTo>
                    <a:pt x="13" y="2"/>
                    <a:pt x="13" y="2"/>
                    <a:pt x="13" y="1"/>
                  </a:cubicBezTo>
                  <a:cubicBezTo>
                    <a:pt x="11" y="2"/>
                    <a:pt x="11" y="2"/>
                    <a:pt x="11" y="2"/>
                  </a:cubicBezTo>
                  <a:cubicBezTo>
                    <a:pt x="10" y="2"/>
                    <a:pt x="10" y="2"/>
                    <a:pt x="10" y="2"/>
                  </a:cubicBezTo>
                  <a:cubicBezTo>
                    <a:pt x="13" y="1"/>
                    <a:pt x="13" y="1"/>
                    <a:pt x="13" y="1"/>
                  </a:cubicBezTo>
                  <a:cubicBezTo>
                    <a:pt x="12" y="0"/>
                    <a:pt x="12" y="0"/>
                    <a:pt x="12"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74" name="iṥľîḑe">
              <a:extLst>
                <a:ext uri="{FF2B5EF4-FFF2-40B4-BE49-F238E27FC236}">
                  <a16:creationId xmlns:a16="http://schemas.microsoft.com/office/drawing/2014/main" id="{BC575B87-8E71-4A0F-9341-FE831E15A97E}"/>
                </a:ext>
              </a:extLst>
            </p:cNvPr>
            <p:cNvSpPr/>
            <p:nvPr/>
          </p:nvSpPr>
          <p:spPr bwMode="auto">
            <a:xfrm>
              <a:off x="5530778" y="2454629"/>
              <a:ext cx="16152" cy="16152"/>
            </a:xfrm>
            <a:custGeom>
              <a:avLst/>
              <a:gdLst/>
              <a:ahLst/>
              <a:cxnLst>
                <a:cxn ang="0">
                  <a:pos x="1" y="0"/>
                </a:cxn>
                <a:cxn ang="0">
                  <a:pos x="1" y="0"/>
                </a:cxn>
                <a:cxn ang="0">
                  <a:pos x="0" y="0"/>
                </a:cxn>
                <a:cxn ang="0">
                  <a:pos x="1" y="0"/>
                </a:cxn>
                <a:cxn ang="0">
                  <a:pos x="0" y="1"/>
                </a:cxn>
                <a:cxn ang="0">
                  <a:pos x="0" y="2"/>
                </a:cxn>
                <a:cxn ang="0">
                  <a:pos x="2" y="0"/>
                </a:cxn>
                <a:cxn ang="0">
                  <a:pos x="2" y="0"/>
                </a:cxn>
                <a:cxn ang="0">
                  <a:pos x="1" y="0"/>
                </a:cxn>
              </a:cxnLst>
              <a:rect l="0" t="0" r="r" b="b"/>
              <a:pathLst>
                <a:path w="2" h="2">
                  <a:moveTo>
                    <a:pt x="1" y="0"/>
                  </a:moveTo>
                  <a:cubicBezTo>
                    <a:pt x="1" y="0"/>
                    <a:pt x="1" y="0"/>
                    <a:pt x="1" y="0"/>
                  </a:cubicBezTo>
                  <a:cubicBezTo>
                    <a:pt x="0" y="0"/>
                    <a:pt x="0" y="0"/>
                    <a:pt x="0" y="0"/>
                  </a:cubicBezTo>
                  <a:cubicBezTo>
                    <a:pt x="1" y="0"/>
                    <a:pt x="1" y="0"/>
                    <a:pt x="1" y="0"/>
                  </a:cubicBezTo>
                  <a:cubicBezTo>
                    <a:pt x="0" y="1"/>
                    <a:pt x="0" y="1"/>
                    <a:pt x="0" y="1"/>
                  </a:cubicBezTo>
                  <a:cubicBezTo>
                    <a:pt x="0" y="2"/>
                    <a:pt x="0" y="2"/>
                    <a:pt x="0" y="2"/>
                  </a:cubicBezTo>
                  <a:cubicBezTo>
                    <a:pt x="1" y="1"/>
                    <a:pt x="2" y="1"/>
                    <a:pt x="2" y="0"/>
                  </a:cubicBezTo>
                  <a:cubicBezTo>
                    <a:pt x="2" y="0"/>
                    <a:pt x="2" y="0"/>
                    <a:pt x="2" y="0"/>
                  </a:cubicBezTo>
                  <a:cubicBezTo>
                    <a:pt x="2" y="0"/>
                    <a:pt x="2"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75" name="îśļidê">
              <a:extLst>
                <a:ext uri="{FF2B5EF4-FFF2-40B4-BE49-F238E27FC236}">
                  <a16:creationId xmlns:a16="http://schemas.microsoft.com/office/drawing/2014/main" id="{F2AB6269-3ACC-4BDB-9BE8-70F99903E3DC}"/>
                </a:ext>
              </a:extLst>
            </p:cNvPr>
            <p:cNvSpPr/>
            <p:nvPr/>
          </p:nvSpPr>
          <p:spPr bwMode="auto">
            <a:xfrm>
              <a:off x="5530778" y="2454629"/>
              <a:ext cx="55185" cy="47109"/>
            </a:xfrm>
            <a:custGeom>
              <a:avLst/>
              <a:gdLst/>
              <a:ahLst/>
              <a:cxnLst>
                <a:cxn ang="0">
                  <a:pos x="5" y="0"/>
                </a:cxn>
                <a:cxn ang="0">
                  <a:pos x="3" y="1"/>
                </a:cxn>
                <a:cxn ang="0">
                  <a:pos x="3" y="1"/>
                </a:cxn>
                <a:cxn ang="0">
                  <a:pos x="3" y="2"/>
                </a:cxn>
                <a:cxn ang="0">
                  <a:pos x="2" y="2"/>
                </a:cxn>
                <a:cxn ang="0">
                  <a:pos x="2" y="2"/>
                </a:cxn>
                <a:cxn ang="0">
                  <a:pos x="2" y="2"/>
                </a:cxn>
                <a:cxn ang="0">
                  <a:pos x="2" y="2"/>
                </a:cxn>
                <a:cxn ang="0">
                  <a:pos x="0" y="4"/>
                </a:cxn>
                <a:cxn ang="0">
                  <a:pos x="0" y="4"/>
                </a:cxn>
                <a:cxn ang="0">
                  <a:pos x="0" y="4"/>
                </a:cxn>
                <a:cxn ang="0">
                  <a:pos x="0" y="6"/>
                </a:cxn>
                <a:cxn ang="0">
                  <a:pos x="1" y="6"/>
                </a:cxn>
                <a:cxn ang="0">
                  <a:pos x="1" y="6"/>
                </a:cxn>
                <a:cxn ang="0">
                  <a:pos x="1" y="6"/>
                </a:cxn>
                <a:cxn ang="0">
                  <a:pos x="1" y="6"/>
                </a:cxn>
                <a:cxn ang="0">
                  <a:pos x="5" y="3"/>
                </a:cxn>
                <a:cxn ang="0">
                  <a:pos x="5" y="3"/>
                </a:cxn>
                <a:cxn ang="0">
                  <a:pos x="5" y="3"/>
                </a:cxn>
                <a:cxn ang="0">
                  <a:pos x="5" y="2"/>
                </a:cxn>
                <a:cxn ang="0">
                  <a:pos x="4" y="2"/>
                </a:cxn>
                <a:cxn ang="0">
                  <a:pos x="6" y="1"/>
                </a:cxn>
                <a:cxn ang="0">
                  <a:pos x="7" y="1"/>
                </a:cxn>
                <a:cxn ang="0">
                  <a:pos x="7" y="0"/>
                </a:cxn>
                <a:cxn ang="0">
                  <a:pos x="7" y="0"/>
                </a:cxn>
                <a:cxn ang="0">
                  <a:pos x="6" y="0"/>
                </a:cxn>
                <a:cxn ang="0">
                  <a:pos x="6" y="0"/>
                </a:cxn>
                <a:cxn ang="0">
                  <a:pos x="6" y="0"/>
                </a:cxn>
                <a:cxn ang="0">
                  <a:pos x="5" y="0"/>
                </a:cxn>
              </a:cxnLst>
              <a:rect l="0" t="0" r="r" b="b"/>
              <a:pathLst>
                <a:path w="7" h="6">
                  <a:moveTo>
                    <a:pt x="5" y="0"/>
                  </a:moveTo>
                  <a:cubicBezTo>
                    <a:pt x="5" y="0"/>
                    <a:pt x="3" y="1"/>
                    <a:pt x="3" y="1"/>
                  </a:cubicBezTo>
                  <a:cubicBezTo>
                    <a:pt x="3" y="1"/>
                    <a:pt x="3" y="1"/>
                    <a:pt x="3" y="1"/>
                  </a:cubicBezTo>
                  <a:cubicBezTo>
                    <a:pt x="4" y="1"/>
                    <a:pt x="3" y="2"/>
                    <a:pt x="3" y="2"/>
                  </a:cubicBezTo>
                  <a:cubicBezTo>
                    <a:pt x="3" y="2"/>
                    <a:pt x="2" y="2"/>
                    <a:pt x="2" y="2"/>
                  </a:cubicBezTo>
                  <a:cubicBezTo>
                    <a:pt x="2" y="2"/>
                    <a:pt x="2" y="2"/>
                    <a:pt x="2" y="2"/>
                  </a:cubicBezTo>
                  <a:cubicBezTo>
                    <a:pt x="2" y="2"/>
                    <a:pt x="2" y="2"/>
                    <a:pt x="2" y="2"/>
                  </a:cubicBezTo>
                  <a:cubicBezTo>
                    <a:pt x="2" y="2"/>
                    <a:pt x="2" y="2"/>
                    <a:pt x="2" y="2"/>
                  </a:cubicBezTo>
                  <a:cubicBezTo>
                    <a:pt x="2" y="2"/>
                    <a:pt x="0" y="3"/>
                    <a:pt x="0" y="4"/>
                  </a:cubicBezTo>
                  <a:cubicBezTo>
                    <a:pt x="0" y="4"/>
                    <a:pt x="0" y="4"/>
                    <a:pt x="0" y="4"/>
                  </a:cubicBezTo>
                  <a:cubicBezTo>
                    <a:pt x="1" y="4"/>
                    <a:pt x="1" y="4"/>
                    <a:pt x="0" y="4"/>
                  </a:cubicBezTo>
                  <a:cubicBezTo>
                    <a:pt x="0" y="5"/>
                    <a:pt x="0" y="6"/>
                    <a:pt x="0" y="6"/>
                  </a:cubicBezTo>
                  <a:cubicBezTo>
                    <a:pt x="0" y="6"/>
                    <a:pt x="0" y="6"/>
                    <a:pt x="1" y="6"/>
                  </a:cubicBezTo>
                  <a:cubicBezTo>
                    <a:pt x="1" y="6"/>
                    <a:pt x="1" y="6"/>
                    <a:pt x="1" y="6"/>
                  </a:cubicBezTo>
                  <a:cubicBezTo>
                    <a:pt x="1" y="6"/>
                    <a:pt x="1" y="6"/>
                    <a:pt x="1" y="6"/>
                  </a:cubicBezTo>
                  <a:cubicBezTo>
                    <a:pt x="1" y="6"/>
                    <a:pt x="1" y="6"/>
                    <a:pt x="1" y="6"/>
                  </a:cubicBezTo>
                  <a:cubicBezTo>
                    <a:pt x="2" y="6"/>
                    <a:pt x="2" y="6"/>
                    <a:pt x="5" y="3"/>
                  </a:cubicBezTo>
                  <a:cubicBezTo>
                    <a:pt x="5" y="3"/>
                    <a:pt x="5" y="3"/>
                    <a:pt x="5" y="3"/>
                  </a:cubicBezTo>
                  <a:cubicBezTo>
                    <a:pt x="5" y="3"/>
                    <a:pt x="5" y="3"/>
                    <a:pt x="5" y="3"/>
                  </a:cubicBezTo>
                  <a:cubicBezTo>
                    <a:pt x="5" y="2"/>
                    <a:pt x="5" y="2"/>
                    <a:pt x="5" y="2"/>
                  </a:cubicBezTo>
                  <a:cubicBezTo>
                    <a:pt x="4" y="2"/>
                    <a:pt x="4" y="2"/>
                    <a:pt x="4" y="2"/>
                  </a:cubicBezTo>
                  <a:cubicBezTo>
                    <a:pt x="5" y="2"/>
                    <a:pt x="5" y="2"/>
                    <a:pt x="6" y="1"/>
                  </a:cubicBezTo>
                  <a:cubicBezTo>
                    <a:pt x="6" y="1"/>
                    <a:pt x="7" y="1"/>
                    <a:pt x="7" y="1"/>
                  </a:cubicBezTo>
                  <a:cubicBezTo>
                    <a:pt x="7" y="1"/>
                    <a:pt x="7" y="0"/>
                    <a:pt x="7" y="0"/>
                  </a:cubicBezTo>
                  <a:cubicBezTo>
                    <a:pt x="7" y="0"/>
                    <a:pt x="7" y="0"/>
                    <a:pt x="7" y="0"/>
                  </a:cubicBezTo>
                  <a:cubicBezTo>
                    <a:pt x="7" y="0"/>
                    <a:pt x="7" y="0"/>
                    <a:pt x="6" y="0"/>
                  </a:cubicBezTo>
                  <a:cubicBezTo>
                    <a:pt x="6" y="0"/>
                    <a:pt x="6" y="0"/>
                    <a:pt x="6" y="0"/>
                  </a:cubicBezTo>
                  <a:cubicBezTo>
                    <a:pt x="6" y="0"/>
                    <a:pt x="6" y="0"/>
                    <a:pt x="6" y="0"/>
                  </a:cubicBezTo>
                  <a:cubicBezTo>
                    <a:pt x="5" y="0"/>
                    <a:pt x="5" y="0"/>
                    <a:pt x="5"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76" name="išlíḑe">
              <a:extLst>
                <a:ext uri="{FF2B5EF4-FFF2-40B4-BE49-F238E27FC236}">
                  <a16:creationId xmlns:a16="http://schemas.microsoft.com/office/drawing/2014/main" id="{4ECA0180-94AD-466C-B55C-8F7798F0654E}"/>
                </a:ext>
              </a:extLst>
            </p:cNvPr>
            <p:cNvSpPr/>
            <p:nvPr/>
          </p:nvSpPr>
          <p:spPr bwMode="auto">
            <a:xfrm>
              <a:off x="5476940" y="2534041"/>
              <a:ext cx="30958" cy="22882"/>
            </a:xfrm>
            <a:custGeom>
              <a:avLst/>
              <a:gdLst/>
              <a:ahLst/>
              <a:cxnLst>
                <a:cxn ang="0">
                  <a:pos x="3" y="0"/>
                </a:cxn>
                <a:cxn ang="0">
                  <a:pos x="3" y="0"/>
                </a:cxn>
                <a:cxn ang="0">
                  <a:pos x="1" y="1"/>
                </a:cxn>
                <a:cxn ang="0">
                  <a:pos x="0" y="2"/>
                </a:cxn>
                <a:cxn ang="0">
                  <a:pos x="0" y="2"/>
                </a:cxn>
                <a:cxn ang="0">
                  <a:pos x="1" y="2"/>
                </a:cxn>
                <a:cxn ang="0">
                  <a:pos x="1" y="3"/>
                </a:cxn>
                <a:cxn ang="0">
                  <a:pos x="1" y="3"/>
                </a:cxn>
                <a:cxn ang="0">
                  <a:pos x="2" y="3"/>
                </a:cxn>
                <a:cxn ang="0">
                  <a:pos x="3" y="3"/>
                </a:cxn>
                <a:cxn ang="0">
                  <a:pos x="4" y="2"/>
                </a:cxn>
                <a:cxn ang="0">
                  <a:pos x="3" y="1"/>
                </a:cxn>
                <a:cxn ang="0">
                  <a:pos x="3" y="0"/>
                </a:cxn>
              </a:cxnLst>
              <a:rect l="0" t="0" r="r" b="b"/>
              <a:pathLst>
                <a:path w="4" h="3">
                  <a:moveTo>
                    <a:pt x="3" y="0"/>
                  </a:moveTo>
                  <a:cubicBezTo>
                    <a:pt x="3" y="0"/>
                    <a:pt x="3" y="0"/>
                    <a:pt x="3" y="0"/>
                  </a:cubicBezTo>
                  <a:cubicBezTo>
                    <a:pt x="1" y="1"/>
                    <a:pt x="1" y="1"/>
                    <a:pt x="1" y="1"/>
                  </a:cubicBezTo>
                  <a:cubicBezTo>
                    <a:pt x="0" y="2"/>
                    <a:pt x="0" y="2"/>
                    <a:pt x="0" y="2"/>
                  </a:cubicBezTo>
                  <a:cubicBezTo>
                    <a:pt x="0" y="2"/>
                    <a:pt x="0" y="2"/>
                    <a:pt x="0" y="2"/>
                  </a:cubicBezTo>
                  <a:cubicBezTo>
                    <a:pt x="1" y="2"/>
                    <a:pt x="1" y="2"/>
                    <a:pt x="1" y="2"/>
                  </a:cubicBezTo>
                  <a:cubicBezTo>
                    <a:pt x="1" y="3"/>
                    <a:pt x="1" y="3"/>
                    <a:pt x="1" y="3"/>
                  </a:cubicBezTo>
                  <a:cubicBezTo>
                    <a:pt x="1" y="3"/>
                    <a:pt x="1" y="3"/>
                    <a:pt x="1" y="3"/>
                  </a:cubicBezTo>
                  <a:cubicBezTo>
                    <a:pt x="1" y="3"/>
                    <a:pt x="1" y="3"/>
                    <a:pt x="2" y="3"/>
                  </a:cubicBezTo>
                  <a:cubicBezTo>
                    <a:pt x="3" y="3"/>
                    <a:pt x="3" y="3"/>
                    <a:pt x="3" y="3"/>
                  </a:cubicBezTo>
                  <a:cubicBezTo>
                    <a:pt x="4" y="2"/>
                    <a:pt x="4" y="2"/>
                    <a:pt x="4" y="2"/>
                  </a:cubicBezTo>
                  <a:cubicBezTo>
                    <a:pt x="3" y="1"/>
                    <a:pt x="3" y="1"/>
                    <a:pt x="3" y="1"/>
                  </a:cubicBezTo>
                  <a:cubicBezTo>
                    <a:pt x="3" y="0"/>
                    <a:pt x="3" y="0"/>
                    <a:pt x="3"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77" name="ïşľîďe">
              <a:extLst>
                <a:ext uri="{FF2B5EF4-FFF2-40B4-BE49-F238E27FC236}">
                  <a16:creationId xmlns:a16="http://schemas.microsoft.com/office/drawing/2014/main" id="{93BD9632-BB2D-4167-84FD-B46775C129D1}"/>
                </a:ext>
              </a:extLst>
            </p:cNvPr>
            <p:cNvSpPr/>
            <p:nvPr/>
          </p:nvSpPr>
          <p:spPr bwMode="auto">
            <a:xfrm>
              <a:off x="5563081" y="2454629"/>
              <a:ext cx="71337" cy="39033"/>
            </a:xfrm>
            <a:custGeom>
              <a:avLst/>
              <a:gdLst/>
              <a:ahLst/>
              <a:cxnLst>
                <a:cxn ang="0">
                  <a:pos x="5" y="0"/>
                </a:cxn>
                <a:cxn ang="0">
                  <a:pos x="0" y="5"/>
                </a:cxn>
                <a:cxn ang="0">
                  <a:pos x="1" y="5"/>
                </a:cxn>
                <a:cxn ang="0">
                  <a:pos x="2" y="5"/>
                </a:cxn>
                <a:cxn ang="0">
                  <a:pos x="3" y="4"/>
                </a:cxn>
                <a:cxn ang="0">
                  <a:pos x="3" y="4"/>
                </a:cxn>
                <a:cxn ang="0">
                  <a:pos x="3" y="4"/>
                </a:cxn>
                <a:cxn ang="0">
                  <a:pos x="4" y="4"/>
                </a:cxn>
                <a:cxn ang="0">
                  <a:pos x="5" y="3"/>
                </a:cxn>
                <a:cxn ang="0">
                  <a:pos x="8" y="1"/>
                </a:cxn>
                <a:cxn ang="0">
                  <a:pos x="9" y="1"/>
                </a:cxn>
                <a:cxn ang="0">
                  <a:pos x="8" y="1"/>
                </a:cxn>
                <a:cxn ang="0">
                  <a:pos x="6" y="1"/>
                </a:cxn>
                <a:cxn ang="0">
                  <a:pos x="5" y="0"/>
                </a:cxn>
              </a:cxnLst>
              <a:rect l="0" t="0" r="r" b="b"/>
              <a:pathLst>
                <a:path w="9" h="5">
                  <a:moveTo>
                    <a:pt x="5" y="0"/>
                  </a:moveTo>
                  <a:cubicBezTo>
                    <a:pt x="4" y="0"/>
                    <a:pt x="3" y="1"/>
                    <a:pt x="0" y="5"/>
                  </a:cubicBezTo>
                  <a:cubicBezTo>
                    <a:pt x="1" y="5"/>
                    <a:pt x="1" y="5"/>
                    <a:pt x="1" y="5"/>
                  </a:cubicBezTo>
                  <a:cubicBezTo>
                    <a:pt x="1" y="5"/>
                    <a:pt x="1" y="5"/>
                    <a:pt x="2" y="5"/>
                  </a:cubicBezTo>
                  <a:cubicBezTo>
                    <a:pt x="2" y="5"/>
                    <a:pt x="2" y="4"/>
                    <a:pt x="3" y="4"/>
                  </a:cubicBezTo>
                  <a:cubicBezTo>
                    <a:pt x="3" y="4"/>
                    <a:pt x="3" y="4"/>
                    <a:pt x="3" y="4"/>
                  </a:cubicBezTo>
                  <a:cubicBezTo>
                    <a:pt x="3" y="4"/>
                    <a:pt x="3" y="4"/>
                    <a:pt x="3" y="4"/>
                  </a:cubicBezTo>
                  <a:cubicBezTo>
                    <a:pt x="4" y="4"/>
                    <a:pt x="4" y="4"/>
                    <a:pt x="4" y="4"/>
                  </a:cubicBezTo>
                  <a:cubicBezTo>
                    <a:pt x="4" y="4"/>
                    <a:pt x="4" y="4"/>
                    <a:pt x="5" y="3"/>
                  </a:cubicBezTo>
                  <a:cubicBezTo>
                    <a:pt x="5" y="3"/>
                    <a:pt x="6" y="3"/>
                    <a:pt x="8" y="1"/>
                  </a:cubicBezTo>
                  <a:cubicBezTo>
                    <a:pt x="9" y="1"/>
                    <a:pt x="9" y="1"/>
                    <a:pt x="9" y="1"/>
                  </a:cubicBezTo>
                  <a:cubicBezTo>
                    <a:pt x="8" y="1"/>
                    <a:pt x="8" y="1"/>
                    <a:pt x="8" y="1"/>
                  </a:cubicBezTo>
                  <a:cubicBezTo>
                    <a:pt x="8" y="1"/>
                    <a:pt x="7" y="1"/>
                    <a:pt x="6" y="1"/>
                  </a:cubicBezTo>
                  <a:cubicBezTo>
                    <a:pt x="6" y="1"/>
                    <a:pt x="5" y="0"/>
                    <a:pt x="5"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78" name="ïṡḻïḓe">
              <a:extLst>
                <a:ext uri="{FF2B5EF4-FFF2-40B4-BE49-F238E27FC236}">
                  <a16:creationId xmlns:a16="http://schemas.microsoft.com/office/drawing/2014/main" id="{794329CC-74D8-44A4-AE55-D2D980EC9F2E}"/>
                </a:ext>
              </a:extLst>
            </p:cNvPr>
            <p:cNvSpPr/>
            <p:nvPr/>
          </p:nvSpPr>
          <p:spPr bwMode="auto">
            <a:xfrm>
              <a:off x="5563081" y="2470780"/>
              <a:ext cx="196511" cy="253041"/>
            </a:xfrm>
            <a:custGeom>
              <a:avLst/>
              <a:gdLst/>
              <a:ahLst/>
              <a:cxnLst>
                <a:cxn ang="0">
                  <a:pos x="2" y="6"/>
                </a:cxn>
                <a:cxn ang="0">
                  <a:pos x="4" y="6"/>
                </a:cxn>
                <a:cxn ang="0">
                  <a:pos x="4" y="6"/>
                </a:cxn>
                <a:cxn ang="0">
                  <a:pos x="2" y="6"/>
                </a:cxn>
                <a:cxn ang="0">
                  <a:pos x="1" y="8"/>
                </a:cxn>
                <a:cxn ang="0">
                  <a:pos x="2" y="8"/>
                </a:cxn>
                <a:cxn ang="0">
                  <a:pos x="6" y="10"/>
                </a:cxn>
                <a:cxn ang="0">
                  <a:pos x="9" y="10"/>
                </a:cxn>
                <a:cxn ang="0">
                  <a:pos x="11" y="11"/>
                </a:cxn>
                <a:cxn ang="0">
                  <a:pos x="10" y="13"/>
                </a:cxn>
                <a:cxn ang="0">
                  <a:pos x="11" y="13"/>
                </a:cxn>
                <a:cxn ang="0">
                  <a:pos x="12" y="14"/>
                </a:cxn>
                <a:cxn ang="0">
                  <a:pos x="10" y="19"/>
                </a:cxn>
                <a:cxn ang="0">
                  <a:pos x="8" y="21"/>
                </a:cxn>
                <a:cxn ang="0">
                  <a:pos x="3" y="22"/>
                </a:cxn>
                <a:cxn ang="0">
                  <a:pos x="1" y="25"/>
                </a:cxn>
                <a:cxn ang="0">
                  <a:pos x="5" y="24"/>
                </a:cxn>
                <a:cxn ang="0">
                  <a:pos x="7" y="27"/>
                </a:cxn>
                <a:cxn ang="0">
                  <a:pos x="7" y="28"/>
                </a:cxn>
                <a:cxn ang="0">
                  <a:pos x="9" y="29"/>
                </a:cxn>
                <a:cxn ang="0">
                  <a:pos x="12" y="32"/>
                </a:cxn>
                <a:cxn ang="0">
                  <a:pos x="12" y="27"/>
                </a:cxn>
                <a:cxn ang="0">
                  <a:pos x="16" y="28"/>
                </a:cxn>
                <a:cxn ang="0">
                  <a:pos x="16" y="28"/>
                </a:cxn>
                <a:cxn ang="0">
                  <a:pos x="17" y="28"/>
                </a:cxn>
                <a:cxn ang="0">
                  <a:pos x="17" y="28"/>
                </a:cxn>
                <a:cxn ang="0">
                  <a:pos x="17" y="28"/>
                </a:cxn>
                <a:cxn ang="0">
                  <a:pos x="18" y="20"/>
                </a:cxn>
                <a:cxn ang="0">
                  <a:pos x="19" y="23"/>
                </a:cxn>
                <a:cxn ang="0">
                  <a:pos x="21" y="23"/>
                </a:cxn>
                <a:cxn ang="0">
                  <a:pos x="23" y="21"/>
                </a:cxn>
                <a:cxn ang="0">
                  <a:pos x="25" y="21"/>
                </a:cxn>
                <a:cxn ang="0">
                  <a:pos x="23" y="18"/>
                </a:cxn>
                <a:cxn ang="0">
                  <a:pos x="19" y="14"/>
                </a:cxn>
                <a:cxn ang="0">
                  <a:pos x="22" y="12"/>
                </a:cxn>
                <a:cxn ang="0">
                  <a:pos x="22" y="12"/>
                </a:cxn>
                <a:cxn ang="0">
                  <a:pos x="21" y="12"/>
                </a:cxn>
                <a:cxn ang="0">
                  <a:pos x="22" y="11"/>
                </a:cxn>
                <a:cxn ang="0">
                  <a:pos x="21" y="10"/>
                </a:cxn>
                <a:cxn ang="0">
                  <a:pos x="20" y="8"/>
                </a:cxn>
                <a:cxn ang="0">
                  <a:pos x="20" y="7"/>
                </a:cxn>
                <a:cxn ang="0">
                  <a:pos x="19" y="7"/>
                </a:cxn>
                <a:cxn ang="0">
                  <a:pos x="17" y="7"/>
                </a:cxn>
                <a:cxn ang="0">
                  <a:pos x="17" y="6"/>
                </a:cxn>
                <a:cxn ang="0">
                  <a:pos x="18" y="4"/>
                </a:cxn>
                <a:cxn ang="0">
                  <a:pos x="16" y="3"/>
                </a:cxn>
                <a:cxn ang="0">
                  <a:pos x="14" y="4"/>
                </a:cxn>
                <a:cxn ang="0">
                  <a:pos x="14" y="4"/>
                </a:cxn>
                <a:cxn ang="0">
                  <a:pos x="14" y="4"/>
                </a:cxn>
                <a:cxn ang="0">
                  <a:pos x="14" y="4"/>
                </a:cxn>
                <a:cxn ang="0">
                  <a:pos x="14" y="4"/>
                </a:cxn>
                <a:cxn ang="0">
                  <a:pos x="12" y="5"/>
                </a:cxn>
                <a:cxn ang="0">
                  <a:pos x="15" y="1"/>
                </a:cxn>
                <a:cxn ang="0">
                  <a:pos x="10" y="2"/>
                </a:cxn>
                <a:cxn ang="0">
                  <a:pos x="8" y="4"/>
                </a:cxn>
                <a:cxn ang="0">
                  <a:pos x="6" y="6"/>
                </a:cxn>
                <a:cxn ang="0">
                  <a:pos x="11" y="0"/>
                </a:cxn>
              </a:cxnLst>
              <a:rect l="0" t="0" r="r" b="b"/>
              <a:pathLst>
                <a:path w="25" h="32">
                  <a:moveTo>
                    <a:pt x="11" y="0"/>
                  </a:moveTo>
                  <a:cubicBezTo>
                    <a:pt x="9" y="0"/>
                    <a:pt x="4" y="3"/>
                    <a:pt x="2" y="6"/>
                  </a:cubicBezTo>
                  <a:cubicBezTo>
                    <a:pt x="3" y="6"/>
                    <a:pt x="3" y="6"/>
                    <a:pt x="3" y="6"/>
                  </a:cubicBezTo>
                  <a:cubicBezTo>
                    <a:pt x="3" y="6"/>
                    <a:pt x="4" y="6"/>
                    <a:pt x="4" y="6"/>
                  </a:cubicBezTo>
                  <a:cubicBezTo>
                    <a:pt x="4" y="6"/>
                    <a:pt x="4" y="6"/>
                    <a:pt x="4" y="6"/>
                  </a:cubicBezTo>
                  <a:cubicBezTo>
                    <a:pt x="4" y="6"/>
                    <a:pt x="4" y="6"/>
                    <a:pt x="4" y="6"/>
                  </a:cubicBezTo>
                  <a:cubicBezTo>
                    <a:pt x="4" y="6"/>
                    <a:pt x="3" y="6"/>
                    <a:pt x="3" y="6"/>
                  </a:cubicBezTo>
                  <a:cubicBezTo>
                    <a:pt x="2" y="6"/>
                    <a:pt x="2" y="6"/>
                    <a:pt x="2" y="6"/>
                  </a:cubicBezTo>
                  <a:cubicBezTo>
                    <a:pt x="2" y="7"/>
                    <a:pt x="1" y="7"/>
                    <a:pt x="1" y="7"/>
                  </a:cubicBezTo>
                  <a:cubicBezTo>
                    <a:pt x="1" y="8"/>
                    <a:pt x="1" y="8"/>
                    <a:pt x="1" y="8"/>
                  </a:cubicBezTo>
                  <a:cubicBezTo>
                    <a:pt x="2" y="8"/>
                    <a:pt x="2" y="8"/>
                    <a:pt x="2" y="8"/>
                  </a:cubicBezTo>
                  <a:cubicBezTo>
                    <a:pt x="2" y="8"/>
                    <a:pt x="2" y="8"/>
                    <a:pt x="2" y="8"/>
                  </a:cubicBezTo>
                  <a:cubicBezTo>
                    <a:pt x="2" y="9"/>
                    <a:pt x="2" y="9"/>
                    <a:pt x="6" y="10"/>
                  </a:cubicBezTo>
                  <a:cubicBezTo>
                    <a:pt x="6" y="10"/>
                    <a:pt x="6" y="10"/>
                    <a:pt x="6" y="10"/>
                  </a:cubicBezTo>
                  <a:cubicBezTo>
                    <a:pt x="6" y="10"/>
                    <a:pt x="6" y="10"/>
                    <a:pt x="8" y="9"/>
                  </a:cubicBezTo>
                  <a:cubicBezTo>
                    <a:pt x="8" y="10"/>
                    <a:pt x="9" y="10"/>
                    <a:pt x="9" y="10"/>
                  </a:cubicBezTo>
                  <a:cubicBezTo>
                    <a:pt x="9" y="10"/>
                    <a:pt x="10" y="10"/>
                    <a:pt x="11" y="9"/>
                  </a:cubicBezTo>
                  <a:cubicBezTo>
                    <a:pt x="11" y="10"/>
                    <a:pt x="11" y="10"/>
                    <a:pt x="11" y="11"/>
                  </a:cubicBezTo>
                  <a:cubicBezTo>
                    <a:pt x="11" y="11"/>
                    <a:pt x="11" y="11"/>
                    <a:pt x="11" y="11"/>
                  </a:cubicBezTo>
                  <a:cubicBezTo>
                    <a:pt x="12" y="12"/>
                    <a:pt x="12" y="12"/>
                    <a:pt x="10" y="13"/>
                  </a:cubicBezTo>
                  <a:cubicBezTo>
                    <a:pt x="10" y="14"/>
                    <a:pt x="10" y="14"/>
                    <a:pt x="10" y="14"/>
                  </a:cubicBezTo>
                  <a:cubicBezTo>
                    <a:pt x="11" y="13"/>
                    <a:pt x="11" y="13"/>
                    <a:pt x="11" y="13"/>
                  </a:cubicBezTo>
                  <a:cubicBezTo>
                    <a:pt x="12" y="13"/>
                    <a:pt x="12" y="13"/>
                    <a:pt x="12" y="13"/>
                  </a:cubicBezTo>
                  <a:cubicBezTo>
                    <a:pt x="12" y="14"/>
                    <a:pt x="12" y="14"/>
                    <a:pt x="12" y="14"/>
                  </a:cubicBezTo>
                  <a:cubicBezTo>
                    <a:pt x="12" y="15"/>
                    <a:pt x="12" y="15"/>
                    <a:pt x="12" y="15"/>
                  </a:cubicBezTo>
                  <a:cubicBezTo>
                    <a:pt x="12" y="15"/>
                    <a:pt x="14" y="17"/>
                    <a:pt x="10" y="19"/>
                  </a:cubicBezTo>
                  <a:cubicBezTo>
                    <a:pt x="7" y="20"/>
                    <a:pt x="7" y="20"/>
                    <a:pt x="7" y="21"/>
                  </a:cubicBezTo>
                  <a:cubicBezTo>
                    <a:pt x="8" y="21"/>
                    <a:pt x="8" y="21"/>
                    <a:pt x="8" y="21"/>
                  </a:cubicBezTo>
                  <a:cubicBezTo>
                    <a:pt x="7" y="22"/>
                    <a:pt x="6" y="22"/>
                    <a:pt x="6" y="23"/>
                  </a:cubicBezTo>
                  <a:cubicBezTo>
                    <a:pt x="4" y="22"/>
                    <a:pt x="4" y="22"/>
                    <a:pt x="3" y="22"/>
                  </a:cubicBezTo>
                  <a:cubicBezTo>
                    <a:pt x="2" y="22"/>
                    <a:pt x="2" y="22"/>
                    <a:pt x="1" y="23"/>
                  </a:cubicBezTo>
                  <a:cubicBezTo>
                    <a:pt x="0" y="24"/>
                    <a:pt x="1" y="25"/>
                    <a:pt x="1" y="25"/>
                  </a:cubicBezTo>
                  <a:cubicBezTo>
                    <a:pt x="1" y="25"/>
                    <a:pt x="2" y="25"/>
                    <a:pt x="2" y="25"/>
                  </a:cubicBezTo>
                  <a:cubicBezTo>
                    <a:pt x="3" y="25"/>
                    <a:pt x="4" y="25"/>
                    <a:pt x="5" y="24"/>
                  </a:cubicBezTo>
                  <a:cubicBezTo>
                    <a:pt x="5" y="24"/>
                    <a:pt x="5" y="24"/>
                    <a:pt x="6" y="23"/>
                  </a:cubicBezTo>
                  <a:cubicBezTo>
                    <a:pt x="6" y="24"/>
                    <a:pt x="6" y="24"/>
                    <a:pt x="7" y="27"/>
                  </a:cubicBezTo>
                  <a:cubicBezTo>
                    <a:pt x="8" y="27"/>
                    <a:pt x="8" y="27"/>
                    <a:pt x="8" y="27"/>
                  </a:cubicBezTo>
                  <a:cubicBezTo>
                    <a:pt x="7" y="28"/>
                    <a:pt x="7" y="28"/>
                    <a:pt x="7" y="28"/>
                  </a:cubicBezTo>
                  <a:cubicBezTo>
                    <a:pt x="7" y="29"/>
                    <a:pt x="7" y="30"/>
                    <a:pt x="7" y="30"/>
                  </a:cubicBezTo>
                  <a:cubicBezTo>
                    <a:pt x="8" y="29"/>
                    <a:pt x="8" y="29"/>
                    <a:pt x="9" y="29"/>
                  </a:cubicBezTo>
                  <a:cubicBezTo>
                    <a:pt x="9" y="30"/>
                    <a:pt x="9" y="30"/>
                    <a:pt x="9" y="31"/>
                  </a:cubicBezTo>
                  <a:cubicBezTo>
                    <a:pt x="12" y="32"/>
                    <a:pt x="12" y="32"/>
                    <a:pt x="12" y="32"/>
                  </a:cubicBezTo>
                  <a:cubicBezTo>
                    <a:pt x="13" y="31"/>
                    <a:pt x="13" y="31"/>
                    <a:pt x="13" y="31"/>
                  </a:cubicBezTo>
                  <a:cubicBezTo>
                    <a:pt x="13" y="31"/>
                    <a:pt x="10" y="28"/>
                    <a:pt x="12" y="27"/>
                  </a:cubicBezTo>
                  <a:cubicBezTo>
                    <a:pt x="13" y="30"/>
                    <a:pt x="15" y="30"/>
                    <a:pt x="15" y="30"/>
                  </a:cubicBezTo>
                  <a:cubicBezTo>
                    <a:pt x="16" y="29"/>
                    <a:pt x="16" y="29"/>
                    <a:pt x="16" y="28"/>
                  </a:cubicBezTo>
                  <a:cubicBezTo>
                    <a:pt x="16" y="28"/>
                    <a:pt x="16" y="28"/>
                    <a:pt x="16" y="28"/>
                  </a:cubicBezTo>
                  <a:cubicBezTo>
                    <a:pt x="16" y="28"/>
                    <a:pt x="16" y="28"/>
                    <a:pt x="16" y="28"/>
                  </a:cubicBezTo>
                  <a:cubicBezTo>
                    <a:pt x="17" y="28"/>
                    <a:pt x="17" y="28"/>
                    <a:pt x="17" y="28"/>
                  </a:cubicBezTo>
                  <a:cubicBezTo>
                    <a:pt x="17" y="28"/>
                    <a:pt x="17" y="28"/>
                    <a:pt x="17" y="28"/>
                  </a:cubicBezTo>
                  <a:cubicBezTo>
                    <a:pt x="17" y="28"/>
                    <a:pt x="17" y="28"/>
                    <a:pt x="17" y="28"/>
                  </a:cubicBezTo>
                  <a:cubicBezTo>
                    <a:pt x="17" y="28"/>
                    <a:pt x="17" y="28"/>
                    <a:pt x="17" y="28"/>
                  </a:cubicBezTo>
                  <a:cubicBezTo>
                    <a:pt x="17" y="28"/>
                    <a:pt x="17" y="28"/>
                    <a:pt x="17" y="28"/>
                  </a:cubicBezTo>
                  <a:cubicBezTo>
                    <a:pt x="17" y="28"/>
                    <a:pt x="17" y="28"/>
                    <a:pt x="17" y="28"/>
                  </a:cubicBezTo>
                  <a:cubicBezTo>
                    <a:pt x="17" y="28"/>
                    <a:pt x="15" y="23"/>
                    <a:pt x="16" y="21"/>
                  </a:cubicBezTo>
                  <a:cubicBezTo>
                    <a:pt x="16" y="21"/>
                    <a:pt x="17" y="20"/>
                    <a:pt x="18" y="20"/>
                  </a:cubicBezTo>
                  <a:cubicBezTo>
                    <a:pt x="18" y="20"/>
                    <a:pt x="18" y="20"/>
                    <a:pt x="18" y="20"/>
                  </a:cubicBezTo>
                  <a:cubicBezTo>
                    <a:pt x="18" y="21"/>
                    <a:pt x="18" y="21"/>
                    <a:pt x="19" y="23"/>
                  </a:cubicBezTo>
                  <a:cubicBezTo>
                    <a:pt x="20" y="24"/>
                    <a:pt x="20" y="24"/>
                    <a:pt x="20" y="24"/>
                  </a:cubicBezTo>
                  <a:cubicBezTo>
                    <a:pt x="21" y="23"/>
                    <a:pt x="21" y="23"/>
                    <a:pt x="21" y="23"/>
                  </a:cubicBezTo>
                  <a:cubicBezTo>
                    <a:pt x="22" y="23"/>
                    <a:pt x="22" y="23"/>
                    <a:pt x="22" y="23"/>
                  </a:cubicBezTo>
                  <a:cubicBezTo>
                    <a:pt x="23" y="21"/>
                    <a:pt x="23" y="21"/>
                    <a:pt x="23" y="21"/>
                  </a:cubicBezTo>
                  <a:cubicBezTo>
                    <a:pt x="24" y="21"/>
                    <a:pt x="24" y="21"/>
                    <a:pt x="25" y="21"/>
                  </a:cubicBezTo>
                  <a:cubicBezTo>
                    <a:pt x="25" y="21"/>
                    <a:pt x="25" y="21"/>
                    <a:pt x="25" y="21"/>
                  </a:cubicBezTo>
                  <a:cubicBezTo>
                    <a:pt x="25" y="20"/>
                    <a:pt x="25" y="20"/>
                    <a:pt x="25" y="20"/>
                  </a:cubicBezTo>
                  <a:cubicBezTo>
                    <a:pt x="24" y="18"/>
                    <a:pt x="23" y="18"/>
                    <a:pt x="23" y="18"/>
                  </a:cubicBezTo>
                  <a:cubicBezTo>
                    <a:pt x="22" y="17"/>
                    <a:pt x="21" y="17"/>
                    <a:pt x="21" y="16"/>
                  </a:cubicBezTo>
                  <a:cubicBezTo>
                    <a:pt x="20" y="15"/>
                    <a:pt x="19" y="15"/>
                    <a:pt x="19" y="14"/>
                  </a:cubicBezTo>
                  <a:cubicBezTo>
                    <a:pt x="19" y="14"/>
                    <a:pt x="19" y="14"/>
                    <a:pt x="21" y="14"/>
                  </a:cubicBezTo>
                  <a:cubicBezTo>
                    <a:pt x="22" y="13"/>
                    <a:pt x="22" y="12"/>
                    <a:pt x="22" y="12"/>
                  </a:cubicBezTo>
                  <a:cubicBezTo>
                    <a:pt x="22" y="12"/>
                    <a:pt x="22" y="12"/>
                    <a:pt x="22" y="12"/>
                  </a:cubicBezTo>
                  <a:cubicBezTo>
                    <a:pt x="22" y="12"/>
                    <a:pt x="22" y="12"/>
                    <a:pt x="22" y="12"/>
                  </a:cubicBezTo>
                  <a:cubicBezTo>
                    <a:pt x="21" y="12"/>
                    <a:pt x="21" y="12"/>
                    <a:pt x="21" y="12"/>
                  </a:cubicBezTo>
                  <a:cubicBezTo>
                    <a:pt x="21" y="12"/>
                    <a:pt x="21" y="12"/>
                    <a:pt x="21" y="12"/>
                  </a:cubicBezTo>
                  <a:cubicBezTo>
                    <a:pt x="21" y="12"/>
                    <a:pt x="22" y="12"/>
                    <a:pt x="22" y="11"/>
                  </a:cubicBezTo>
                  <a:cubicBezTo>
                    <a:pt x="22" y="11"/>
                    <a:pt x="22" y="11"/>
                    <a:pt x="22" y="11"/>
                  </a:cubicBezTo>
                  <a:cubicBezTo>
                    <a:pt x="21" y="11"/>
                    <a:pt x="21" y="11"/>
                    <a:pt x="20" y="11"/>
                  </a:cubicBezTo>
                  <a:cubicBezTo>
                    <a:pt x="21" y="10"/>
                    <a:pt x="21" y="10"/>
                    <a:pt x="21" y="10"/>
                  </a:cubicBezTo>
                  <a:cubicBezTo>
                    <a:pt x="21" y="10"/>
                    <a:pt x="21" y="10"/>
                    <a:pt x="19" y="9"/>
                  </a:cubicBezTo>
                  <a:cubicBezTo>
                    <a:pt x="19" y="9"/>
                    <a:pt x="19" y="9"/>
                    <a:pt x="20" y="8"/>
                  </a:cubicBezTo>
                  <a:cubicBezTo>
                    <a:pt x="19" y="8"/>
                    <a:pt x="19" y="8"/>
                    <a:pt x="19" y="8"/>
                  </a:cubicBezTo>
                  <a:cubicBezTo>
                    <a:pt x="19" y="8"/>
                    <a:pt x="20" y="8"/>
                    <a:pt x="20" y="7"/>
                  </a:cubicBezTo>
                  <a:cubicBezTo>
                    <a:pt x="20" y="7"/>
                    <a:pt x="20" y="7"/>
                    <a:pt x="20" y="7"/>
                  </a:cubicBezTo>
                  <a:cubicBezTo>
                    <a:pt x="19" y="7"/>
                    <a:pt x="19" y="7"/>
                    <a:pt x="19" y="7"/>
                  </a:cubicBezTo>
                  <a:cubicBezTo>
                    <a:pt x="18" y="7"/>
                    <a:pt x="18" y="7"/>
                    <a:pt x="18" y="7"/>
                  </a:cubicBezTo>
                  <a:cubicBezTo>
                    <a:pt x="17" y="7"/>
                    <a:pt x="17" y="7"/>
                    <a:pt x="17" y="7"/>
                  </a:cubicBezTo>
                  <a:cubicBezTo>
                    <a:pt x="18" y="7"/>
                    <a:pt x="18" y="6"/>
                    <a:pt x="18" y="6"/>
                  </a:cubicBezTo>
                  <a:cubicBezTo>
                    <a:pt x="17" y="6"/>
                    <a:pt x="17" y="6"/>
                    <a:pt x="17" y="6"/>
                  </a:cubicBezTo>
                  <a:cubicBezTo>
                    <a:pt x="18" y="6"/>
                    <a:pt x="18" y="5"/>
                    <a:pt x="18" y="5"/>
                  </a:cubicBezTo>
                  <a:cubicBezTo>
                    <a:pt x="18" y="5"/>
                    <a:pt x="18" y="5"/>
                    <a:pt x="18" y="4"/>
                  </a:cubicBezTo>
                  <a:cubicBezTo>
                    <a:pt x="17" y="3"/>
                    <a:pt x="17" y="3"/>
                    <a:pt x="16" y="3"/>
                  </a:cubicBezTo>
                  <a:cubicBezTo>
                    <a:pt x="16" y="3"/>
                    <a:pt x="16" y="3"/>
                    <a:pt x="16" y="3"/>
                  </a:cubicBezTo>
                  <a:cubicBezTo>
                    <a:pt x="15" y="3"/>
                    <a:pt x="15" y="4"/>
                    <a:pt x="14" y="5"/>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3" y="5"/>
                    <a:pt x="13" y="5"/>
                    <a:pt x="12" y="5"/>
                  </a:cubicBezTo>
                  <a:cubicBezTo>
                    <a:pt x="12" y="5"/>
                    <a:pt x="12" y="5"/>
                    <a:pt x="12" y="5"/>
                  </a:cubicBezTo>
                  <a:cubicBezTo>
                    <a:pt x="13" y="3"/>
                    <a:pt x="15" y="3"/>
                    <a:pt x="15" y="1"/>
                  </a:cubicBezTo>
                  <a:cubicBezTo>
                    <a:pt x="14" y="1"/>
                    <a:pt x="14" y="1"/>
                    <a:pt x="13" y="1"/>
                  </a:cubicBezTo>
                  <a:cubicBezTo>
                    <a:pt x="13" y="1"/>
                    <a:pt x="11" y="1"/>
                    <a:pt x="10" y="2"/>
                  </a:cubicBezTo>
                  <a:cubicBezTo>
                    <a:pt x="9" y="3"/>
                    <a:pt x="9" y="3"/>
                    <a:pt x="9" y="3"/>
                  </a:cubicBezTo>
                  <a:cubicBezTo>
                    <a:pt x="9" y="4"/>
                    <a:pt x="9" y="4"/>
                    <a:pt x="8" y="4"/>
                  </a:cubicBezTo>
                  <a:cubicBezTo>
                    <a:pt x="8" y="5"/>
                    <a:pt x="8" y="6"/>
                    <a:pt x="6" y="6"/>
                  </a:cubicBezTo>
                  <a:cubicBezTo>
                    <a:pt x="6" y="6"/>
                    <a:pt x="6" y="6"/>
                    <a:pt x="6" y="6"/>
                  </a:cubicBezTo>
                  <a:cubicBezTo>
                    <a:pt x="7" y="3"/>
                    <a:pt x="9" y="2"/>
                    <a:pt x="12" y="0"/>
                  </a:cubicBezTo>
                  <a:cubicBezTo>
                    <a:pt x="12" y="0"/>
                    <a:pt x="12" y="0"/>
                    <a:pt x="11" y="0"/>
                  </a:cubicBezTo>
                  <a:cubicBezTo>
                    <a:pt x="11" y="0"/>
                    <a:pt x="11" y="0"/>
                    <a:pt x="1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79" name="îşḻiḋe">
              <a:extLst>
                <a:ext uri="{FF2B5EF4-FFF2-40B4-BE49-F238E27FC236}">
                  <a16:creationId xmlns:a16="http://schemas.microsoft.com/office/drawing/2014/main" id="{FDFD6CAA-81C5-435A-ACF2-5259C47548D3}"/>
                </a:ext>
              </a:extLst>
            </p:cNvPr>
            <p:cNvSpPr/>
            <p:nvPr/>
          </p:nvSpPr>
          <p:spPr bwMode="auto">
            <a:xfrm>
              <a:off x="5610190" y="2581149"/>
              <a:ext cx="30958" cy="24227"/>
            </a:xfrm>
            <a:custGeom>
              <a:avLst/>
              <a:gdLst/>
              <a:ahLst/>
              <a:cxnLst>
                <a:cxn ang="0">
                  <a:pos x="3" y="0"/>
                </a:cxn>
                <a:cxn ang="0">
                  <a:pos x="2" y="1"/>
                </a:cxn>
                <a:cxn ang="0">
                  <a:pos x="2" y="1"/>
                </a:cxn>
                <a:cxn ang="0">
                  <a:pos x="1" y="2"/>
                </a:cxn>
                <a:cxn ang="0">
                  <a:pos x="0" y="3"/>
                </a:cxn>
                <a:cxn ang="0">
                  <a:pos x="0" y="3"/>
                </a:cxn>
                <a:cxn ang="0">
                  <a:pos x="2" y="3"/>
                </a:cxn>
                <a:cxn ang="0">
                  <a:pos x="3" y="2"/>
                </a:cxn>
                <a:cxn ang="0">
                  <a:pos x="4" y="2"/>
                </a:cxn>
                <a:cxn ang="0">
                  <a:pos x="4" y="2"/>
                </a:cxn>
                <a:cxn ang="0">
                  <a:pos x="4" y="2"/>
                </a:cxn>
                <a:cxn ang="0">
                  <a:pos x="4" y="1"/>
                </a:cxn>
                <a:cxn ang="0">
                  <a:pos x="4" y="1"/>
                </a:cxn>
                <a:cxn ang="0">
                  <a:pos x="4" y="1"/>
                </a:cxn>
                <a:cxn ang="0">
                  <a:pos x="4" y="1"/>
                </a:cxn>
                <a:cxn ang="0">
                  <a:pos x="4" y="1"/>
                </a:cxn>
                <a:cxn ang="0">
                  <a:pos x="3" y="0"/>
                </a:cxn>
                <a:cxn ang="0">
                  <a:pos x="3" y="0"/>
                </a:cxn>
              </a:cxnLst>
              <a:rect l="0" t="0" r="r" b="b"/>
              <a:pathLst>
                <a:path w="4" h="3">
                  <a:moveTo>
                    <a:pt x="3" y="0"/>
                  </a:moveTo>
                  <a:cubicBezTo>
                    <a:pt x="2" y="0"/>
                    <a:pt x="2" y="1"/>
                    <a:pt x="2" y="1"/>
                  </a:cubicBezTo>
                  <a:cubicBezTo>
                    <a:pt x="2" y="1"/>
                    <a:pt x="2" y="1"/>
                    <a:pt x="2" y="1"/>
                  </a:cubicBezTo>
                  <a:cubicBezTo>
                    <a:pt x="1" y="2"/>
                    <a:pt x="1" y="2"/>
                    <a:pt x="1" y="2"/>
                  </a:cubicBezTo>
                  <a:cubicBezTo>
                    <a:pt x="0" y="3"/>
                    <a:pt x="0" y="3"/>
                    <a:pt x="0" y="3"/>
                  </a:cubicBezTo>
                  <a:cubicBezTo>
                    <a:pt x="0" y="3"/>
                    <a:pt x="0" y="3"/>
                    <a:pt x="0" y="3"/>
                  </a:cubicBezTo>
                  <a:cubicBezTo>
                    <a:pt x="2" y="3"/>
                    <a:pt x="2" y="3"/>
                    <a:pt x="2" y="3"/>
                  </a:cubicBezTo>
                  <a:cubicBezTo>
                    <a:pt x="3" y="3"/>
                    <a:pt x="3" y="3"/>
                    <a:pt x="3" y="2"/>
                  </a:cubicBezTo>
                  <a:cubicBezTo>
                    <a:pt x="4" y="2"/>
                    <a:pt x="4" y="2"/>
                    <a:pt x="4" y="2"/>
                  </a:cubicBezTo>
                  <a:cubicBezTo>
                    <a:pt x="4" y="2"/>
                    <a:pt x="4" y="2"/>
                    <a:pt x="4" y="2"/>
                  </a:cubicBezTo>
                  <a:cubicBezTo>
                    <a:pt x="4" y="2"/>
                    <a:pt x="4" y="2"/>
                    <a:pt x="4" y="2"/>
                  </a:cubicBezTo>
                  <a:cubicBezTo>
                    <a:pt x="4" y="1"/>
                    <a:pt x="4" y="1"/>
                    <a:pt x="4" y="1"/>
                  </a:cubicBezTo>
                  <a:cubicBezTo>
                    <a:pt x="4" y="1"/>
                    <a:pt x="4" y="1"/>
                    <a:pt x="4" y="1"/>
                  </a:cubicBezTo>
                  <a:cubicBezTo>
                    <a:pt x="4" y="1"/>
                    <a:pt x="4" y="1"/>
                    <a:pt x="4" y="1"/>
                  </a:cubicBezTo>
                  <a:cubicBezTo>
                    <a:pt x="4" y="1"/>
                    <a:pt x="4" y="1"/>
                    <a:pt x="4" y="1"/>
                  </a:cubicBezTo>
                  <a:cubicBezTo>
                    <a:pt x="4" y="1"/>
                    <a:pt x="4" y="1"/>
                    <a:pt x="4" y="1"/>
                  </a:cubicBezTo>
                  <a:cubicBezTo>
                    <a:pt x="4" y="1"/>
                    <a:pt x="3" y="0"/>
                    <a:pt x="3" y="0"/>
                  </a:cubicBezTo>
                  <a:cubicBezTo>
                    <a:pt x="3" y="0"/>
                    <a:pt x="3" y="0"/>
                    <a:pt x="3"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80" name="ïśľïďe">
              <a:extLst>
                <a:ext uri="{FF2B5EF4-FFF2-40B4-BE49-F238E27FC236}">
                  <a16:creationId xmlns:a16="http://schemas.microsoft.com/office/drawing/2014/main" id="{B21049B8-003E-48F4-8D70-F71C1F6E0E78}"/>
                </a:ext>
              </a:extLst>
            </p:cNvPr>
            <p:cNvSpPr/>
            <p:nvPr/>
          </p:nvSpPr>
          <p:spPr bwMode="auto">
            <a:xfrm>
              <a:off x="5641147" y="2589225"/>
              <a:ext cx="16152" cy="16152"/>
            </a:xfrm>
            <a:custGeom>
              <a:avLst/>
              <a:gdLst/>
              <a:ahLst/>
              <a:cxnLst>
                <a:cxn ang="0">
                  <a:pos x="1" y="0"/>
                </a:cxn>
                <a:cxn ang="0">
                  <a:pos x="0" y="1"/>
                </a:cxn>
                <a:cxn ang="0">
                  <a:pos x="1" y="2"/>
                </a:cxn>
                <a:cxn ang="0">
                  <a:pos x="1" y="1"/>
                </a:cxn>
                <a:cxn ang="0">
                  <a:pos x="1" y="0"/>
                </a:cxn>
                <a:cxn ang="0">
                  <a:pos x="1" y="0"/>
                </a:cxn>
              </a:cxnLst>
              <a:rect l="0" t="0" r="r" b="b"/>
              <a:pathLst>
                <a:path w="2" h="2">
                  <a:moveTo>
                    <a:pt x="1" y="0"/>
                  </a:moveTo>
                  <a:cubicBezTo>
                    <a:pt x="1" y="0"/>
                    <a:pt x="0" y="1"/>
                    <a:pt x="0" y="1"/>
                  </a:cubicBezTo>
                  <a:cubicBezTo>
                    <a:pt x="0" y="2"/>
                    <a:pt x="1" y="2"/>
                    <a:pt x="1" y="2"/>
                  </a:cubicBezTo>
                  <a:cubicBezTo>
                    <a:pt x="1" y="2"/>
                    <a:pt x="1" y="2"/>
                    <a:pt x="1" y="1"/>
                  </a:cubicBezTo>
                  <a:cubicBezTo>
                    <a:pt x="1" y="1"/>
                    <a:pt x="2" y="0"/>
                    <a:pt x="1" y="0"/>
                  </a:cubicBezTo>
                  <a:cubicBezTo>
                    <a:pt x="1" y="0"/>
                    <a:pt x="1"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81" name="išlîḓê">
              <a:extLst>
                <a:ext uri="{FF2B5EF4-FFF2-40B4-BE49-F238E27FC236}">
                  <a16:creationId xmlns:a16="http://schemas.microsoft.com/office/drawing/2014/main" id="{98C2056F-431F-474C-9776-6458E47FA391}"/>
                </a:ext>
              </a:extLst>
            </p:cNvPr>
            <p:cNvSpPr/>
            <p:nvPr/>
          </p:nvSpPr>
          <p:spPr bwMode="auto">
            <a:xfrm>
              <a:off x="5546930" y="2375217"/>
              <a:ext cx="63261" cy="24227"/>
            </a:xfrm>
            <a:custGeom>
              <a:avLst/>
              <a:gdLst/>
              <a:ahLst/>
              <a:cxnLst>
                <a:cxn ang="0">
                  <a:pos x="8" y="0"/>
                </a:cxn>
                <a:cxn ang="0">
                  <a:pos x="6" y="1"/>
                </a:cxn>
                <a:cxn ang="0">
                  <a:pos x="7" y="0"/>
                </a:cxn>
                <a:cxn ang="0">
                  <a:pos x="1" y="1"/>
                </a:cxn>
                <a:cxn ang="0">
                  <a:pos x="0" y="3"/>
                </a:cxn>
                <a:cxn ang="0">
                  <a:pos x="1" y="2"/>
                </a:cxn>
                <a:cxn ang="0">
                  <a:pos x="1" y="2"/>
                </a:cxn>
                <a:cxn ang="0">
                  <a:pos x="0" y="3"/>
                </a:cxn>
                <a:cxn ang="0">
                  <a:pos x="1" y="3"/>
                </a:cxn>
                <a:cxn ang="0">
                  <a:pos x="1" y="2"/>
                </a:cxn>
                <a:cxn ang="0">
                  <a:pos x="2" y="2"/>
                </a:cxn>
                <a:cxn ang="0">
                  <a:pos x="4" y="1"/>
                </a:cxn>
                <a:cxn ang="0">
                  <a:pos x="4" y="1"/>
                </a:cxn>
                <a:cxn ang="0">
                  <a:pos x="2" y="2"/>
                </a:cxn>
                <a:cxn ang="0">
                  <a:pos x="7" y="1"/>
                </a:cxn>
                <a:cxn ang="0">
                  <a:pos x="8" y="0"/>
                </a:cxn>
              </a:cxnLst>
              <a:rect l="0" t="0" r="r" b="b"/>
              <a:pathLst>
                <a:path w="8" h="3">
                  <a:moveTo>
                    <a:pt x="8" y="0"/>
                  </a:moveTo>
                  <a:cubicBezTo>
                    <a:pt x="7" y="0"/>
                    <a:pt x="7" y="0"/>
                    <a:pt x="6" y="1"/>
                  </a:cubicBezTo>
                  <a:cubicBezTo>
                    <a:pt x="7" y="0"/>
                    <a:pt x="7" y="0"/>
                    <a:pt x="7" y="0"/>
                  </a:cubicBezTo>
                  <a:cubicBezTo>
                    <a:pt x="1" y="1"/>
                    <a:pt x="1" y="1"/>
                    <a:pt x="1" y="1"/>
                  </a:cubicBezTo>
                  <a:cubicBezTo>
                    <a:pt x="1" y="2"/>
                    <a:pt x="0" y="2"/>
                    <a:pt x="0" y="3"/>
                  </a:cubicBezTo>
                  <a:cubicBezTo>
                    <a:pt x="1" y="2"/>
                    <a:pt x="1" y="2"/>
                    <a:pt x="1" y="2"/>
                  </a:cubicBezTo>
                  <a:cubicBezTo>
                    <a:pt x="1" y="2"/>
                    <a:pt x="1" y="2"/>
                    <a:pt x="1" y="2"/>
                  </a:cubicBezTo>
                  <a:cubicBezTo>
                    <a:pt x="0" y="3"/>
                    <a:pt x="0" y="3"/>
                    <a:pt x="0" y="3"/>
                  </a:cubicBezTo>
                  <a:cubicBezTo>
                    <a:pt x="0" y="3"/>
                    <a:pt x="0" y="3"/>
                    <a:pt x="1" y="3"/>
                  </a:cubicBezTo>
                  <a:cubicBezTo>
                    <a:pt x="1" y="3"/>
                    <a:pt x="1" y="3"/>
                    <a:pt x="1" y="2"/>
                  </a:cubicBezTo>
                  <a:cubicBezTo>
                    <a:pt x="2" y="2"/>
                    <a:pt x="2" y="2"/>
                    <a:pt x="2" y="2"/>
                  </a:cubicBezTo>
                  <a:cubicBezTo>
                    <a:pt x="4" y="1"/>
                    <a:pt x="4" y="1"/>
                    <a:pt x="4" y="1"/>
                  </a:cubicBezTo>
                  <a:cubicBezTo>
                    <a:pt x="4" y="1"/>
                    <a:pt x="4" y="1"/>
                    <a:pt x="4" y="1"/>
                  </a:cubicBezTo>
                  <a:cubicBezTo>
                    <a:pt x="3" y="2"/>
                    <a:pt x="3" y="2"/>
                    <a:pt x="2" y="2"/>
                  </a:cubicBezTo>
                  <a:cubicBezTo>
                    <a:pt x="3" y="2"/>
                    <a:pt x="5" y="2"/>
                    <a:pt x="7" y="1"/>
                  </a:cubicBezTo>
                  <a:cubicBezTo>
                    <a:pt x="8" y="0"/>
                    <a:pt x="8" y="0"/>
                    <a:pt x="8"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82" name="îşľiḑè">
              <a:extLst>
                <a:ext uri="{FF2B5EF4-FFF2-40B4-BE49-F238E27FC236}">
                  <a16:creationId xmlns:a16="http://schemas.microsoft.com/office/drawing/2014/main" id="{BE03F7FD-7ED2-456D-A119-D0FBAAFA4575}"/>
                </a:ext>
              </a:extLst>
            </p:cNvPr>
            <p:cNvSpPr/>
            <p:nvPr/>
          </p:nvSpPr>
          <p:spPr bwMode="auto">
            <a:xfrm>
              <a:off x="5538854" y="2399444"/>
              <a:ext cx="24227" cy="8076"/>
            </a:xfrm>
            <a:custGeom>
              <a:avLst/>
              <a:gdLst/>
              <a:ahLst/>
              <a:cxnLst>
                <a:cxn ang="0">
                  <a:pos x="2" y="0"/>
                </a:cxn>
                <a:cxn ang="0">
                  <a:pos x="0" y="1"/>
                </a:cxn>
                <a:cxn ang="0">
                  <a:pos x="0" y="1"/>
                </a:cxn>
                <a:cxn ang="0">
                  <a:pos x="2" y="0"/>
                </a:cxn>
                <a:cxn ang="0">
                  <a:pos x="3" y="0"/>
                </a:cxn>
                <a:cxn ang="0">
                  <a:pos x="2" y="0"/>
                </a:cxn>
              </a:cxnLst>
              <a:rect l="0" t="0" r="r" b="b"/>
              <a:pathLst>
                <a:path w="3" h="1">
                  <a:moveTo>
                    <a:pt x="2" y="0"/>
                  </a:moveTo>
                  <a:cubicBezTo>
                    <a:pt x="2" y="0"/>
                    <a:pt x="0" y="1"/>
                    <a:pt x="0" y="1"/>
                  </a:cubicBezTo>
                  <a:cubicBezTo>
                    <a:pt x="0" y="1"/>
                    <a:pt x="0" y="1"/>
                    <a:pt x="0" y="1"/>
                  </a:cubicBezTo>
                  <a:cubicBezTo>
                    <a:pt x="0" y="1"/>
                    <a:pt x="2" y="0"/>
                    <a:pt x="2" y="0"/>
                  </a:cubicBezTo>
                  <a:cubicBezTo>
                    <a:pt x="3" y="0"/>
                    <a:pt x="3" y="0"/>
                    <a:pt x="3" y="0"/>
                  </a:cubicBezTo>
                  <a:cubicBezTo>
                    <a:pt x="2" y="0"/>
                    <a:pt x="2" y="0"/>
                    <a:pt x="2"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83" name="íṩļíḓe">
              <a:extLst>
                <a:ext uri="{FF2B5EF4-FFF2-40B4-BE49-F238E27FC236}">
                  <a16:creationId xmlns:a16="http://schemas.microsoft.com/office/drawing/2014/main" id="{EAAF9026-9FA4-47F1-B74A-440CBE1D51D7}"/>
                </a:ext>
              </a:extLst>
            </p:cNvPr>
            <p:cNvSpPr/>
            <p:nvPr/>
          </p:nvSpPr>
          <p:spPr bwMode="auto">
            <a:xfrm>
              <a:off x="5530778" y="2391369"/>
              <a:ext cx="79412" cy="39033"/>
            </a:xfrm>
            <a:custGeom>
              <a:avLst/>
              <a:gdLst/>
              <a:ahLst/>
              <a:cxnLst>
                <a:cxn ang="0">
                  <a:pos x="7" y="0"/>
                </a:cxn>
                <a:cxn ang="0">
                  <a:pos x="5" y="1"/>
                </a:cxn>
                <a:cxn ang="0">
                  <a:pos x="4" y="1"/>
                </a:cxn>
                <a:cxn ang="0">
                  <a:pos x="3" y="1"/>
                </a:cxn>
                <a:cxn ang="0">
                  <a:pos x="2" y="2"/>
                </a:cxn>
                <a:cxn ang="0">
                  <a:pos x="1" y="3"/>
                </a:cxn>
                <a:cxn ang="0">
                  <a:pos x="1" y="3"/>
                </a:cxn>
                <a:cxn ang="0">
                  <a:pos x="2" y="3"/>
                </a:cxn>
                <a:cxn ang="0">
                  <a:pos x="3" y="3"/>
                </a:cxn>
                <a:cxn ang="0">
                  <a:pos x="3" y="3"/>
                </a:cxn>
                <a:cxn ang="0">
                  <a:pos x="3" y="3"/>
                </a:cxn>
                <a:cxn ang="0">
                  <a:pos x="3" y="4"/>
                </a:cxn>
                <a:cxn ang="0">
                  <a:pos x="3" y="4"/>
                </a:cxn>
                <a:cxn ang="0">
                  <a:pos x="2" y="4"/>
                </a:cxn>
                <a:cxn ang="0">
                  <a:pos x="2" y="4"/>
                </a:cxn>
                <a:cxn ang="0">
                  <a:pos x="1" y="4"/>
                </a:cxn>
                <a:cxn ang="0">
                  <a:pos x="0" y="5"/>
                </a:cxn>
                <a:cxn ang="0">
                  <a:pos x="0" y="5"/>
                </a:cxn>
                <a:cxn ang="0">
                  <a:pos x="0" y="5"/>
                </a:cxn>
                <a:cxn ang="0">
                  <a:pos x="4" y="4"/>
                </a:cxn>
                <a:cxn ang="0">
                  <a:pos x="5" y="4"/>
                </a:cxn>
                <a:cxn ang="0">
                  <a:pos x="5" y="4"/>
                </a:cxn>
                <a:cxn ang="0">
                  <a:pos x="6" y="4"/>
                </a:cxn>
                <a:cxn ang="0">
                  <a:pos x="8" y="3"/>
                </a:cxn>
                <a:cxn ang="0">
                  <a:pos x="9" y="2"/>
                </a:cxn>
                <a:cxn ang="0">
                  <a:pos x="9" y="2"/>
                </a:cxn>
                <a:cxn ang="0">
                  <a:pos x="9" y="2"/>
                </a:cxn>
                <a:cxn ang="0">
                  <a:pos x="8" y="3"/>
                </a:cxn>
                <a:cxn ang="0">
                  <a:pos x="7" y="3"/>
                </a:cxn>
                <a:cxn ang="0">
                  <a:pos x="10" y="0"/>
                </a:cxn>
                <a:cxn ang="0">
                  <a:pos x="10" y="0"/>
                </a:cxn>
                <a:cxn ang="0">
                  <a:pos x="10" y="0"/>
                </a:cxn>
                <a:cxn ang="0">
                  <a:pos x="8" y="1"/>
                </a:cxn>
                <a:cxn ang="0">
                  <a:pos x="8" y="2"/>
                </a:cxn>
                <a:cxn ang="0">
                  <a:pos x="6" y="3"/>
                </a:cxn>
                <a:cxn ang="0">
                  <a:pos x="5" y="3"/>
                </a:cxn>
                <a:cxn ang="0">
                  <a:pos x="4" y="3"/>
                </a:cxn>
                <a:cxn ang="0">
                  <a:pos x="5" y="2"/>
                </a:cxn>
                <a:cxn ang="0">
                  <a:pos x="6" y="1"/>
                </a:cxn>
                <a:cxn ang="0">
                  <a:pos x="7" y="0"/>
                </a:cxn>
                <a:cxn ang="0">
                  <a:pos x="7" y="0"/>
                </a:cxn>
                <a:cxn ang="0">
                  <a:pos x="7" y="0"/>
                </a:cxn>
                <a:cxn ang="0">
                  <a:pos x="7" y="0"/>
                </a:cxn>
              </a:cxnLst>
              <a:rect l="0" t="0" r="r" b="b"/>
              <a:pathLst>
                <a:path w="10" h="5">
                  <a:moveTo>
                    <a:pt x="7" y="0"/>
                  </a:moveTo>
                  <a:cubicBezTo>
                    <a:pt x="7" y="0"/>
                    <a:pt x="5" y="0"/>
                    <a:pt x="5" y="1"/>
                  </a:cubicBezTo>
                  <a:cubicBezTo>
                    <a:pt x="4" y="1"/>
                    <a:pt x="4" y="1"/>
                    <a:pt x="4" y="1"/>
                  </a:cubicBezTo>
                  <a:cubicBezTo>
                    <a:pt x="3" y="1"/>
                    <a:pt x="3" y="1"/>
                    <a:pt x="3" y="1"/>
                  </a:cubicBezTo>
                  <a:cubicBezTo>
                    <a:pt x="3" y="2"/>
                    <a:pt x="2" y="2"/>
                    <a:pt x="2" y="2"/>
                  </a:cubicBezTo>
                  <a:cubicBezTo>
                    <a:pt x="1" y="3"/>
                    <a:pt x="1" y="3"/>
                    <a:pt x="1" y="3"/>
                  </a:cubicBezTo>
                  <a:cubicBezTo>
                    <a:pt x="1" y="3"/>
                    <a:pt x="1" y="3"/>
                    <a:pt x="1" y="3"/>
                  </a:cubicBezTo>
                  <a:cubicBezTo>
                    <a:pt x="2" y="3"/>
                    <a:pt x="2" y="3"/>
                    <a:pt x="2" y="3"/>
                  </a:cubicBezTo>
                  <a:cubicBezTo>
                    <a:pt x="3" y="3"/>
                    <a:pt x="3" y="3"/>
                    <a:pt x="3" y="3"/>
                  </a:cubicBezTo>
                  <a:cubicBezTo>
                    <a:pt x="3" y="3"/>
                    <a:pt x="3" y="3"/>
                    <a:pt x="3" y="3"/>
                  </a:cubicBezTo>
                  <a:cubicBezTo>
                    <a:pt x="3" y="3"/>
                    <a:pt x="3" y="3"/>
                    <a:pt x="3" y="3"/>
                  </a:cubicBezTo>
                  <a:cubicBezTo>
                    <a:pt x="3" y="4"/>
                    <a:pt x="3" y="4"/>
                    <a:pt x="3" y="4"/>
                  </a:cubicBezTo>
                  <a:cubicBezTo>
                    <a:pt x="3" y="4"/>
                    <a:pt x="3" y="4"/>
                    <a:pt x="3" y="4"/>
                  </a:cubicBezTo>
                  <a:cubicBezTo>
                    <a:pt x="3" y="4"/>
                    <a:pt x="3" y="4"/>
                    <a:pt x="2" y="4"/>
                  </a:cubicBezTo>
                  <a:cubicBezTo>
                    <a:pt x="2" y="4"/>
                    <a:pt x="2" y="4"/>
                    <a:pt x="2" y="4"/>
                  </a:cubicBezTo>
                  <a:cubicBezTo>
                    <a:pt x="2" y="4"/>
                    <a:pt x="1" y="4"/>
                    <a:pt x="1" y="4"/>
                  </a:cubicBezTo>
                  <a:cubicBezTo>
                    <a:pt x="0" y="4"/>
                    <a:pt x="0" y="5"/>
                    <a:pt x="0" y="5"/>
                  </a:cubicBezTo>
                  <a:cubicBezTo>
                    <a:pt x="0" y="5"/>
                    <a:pt x="0" y="5"/>
                    <a:pt x="0" y="5"/>
                  </a:cubicBezTo>
                  <a:cubicBezTo>
                    <a:pt x="0" y="5"/>
                    <a:pt x="0" y="5"/>
                    <a:pt x="0" y="5"/>
                  </a:cubicBezTo>
                  <a:cubicBezTo>
                    <a:pt x="2" y="5"/>
                    <a:pt x="3" y="4"/>
                    <a:pt x="4" y="4"/>
                  </a:cubicBezTo>
                  <a:cubicBezTo>
                    <a:pt x="4" y="4"/>
                    <a:pt x="5" y="4"/>
                    <a:pt x="5" y="4"/>
                  </a:cubicBezTo>
                  <a:cubicBezTo>
                    <a:pt x="5" y="4"/>
                    <a:pt x="5" y="4"/>
                    <a:pt x="5" y="4"/>
                  </a:cubicBezTo>
                  <a:cubicBezTo>
                    <a:pt x="6" y="4"/>
                    <a:pt x="6" y="4"/>
                    <a:pt x="6" y="4"/>
                  </a:cubicBezTo>
                  <a:cubicBezTo>
                    <a:pt x="6" y="4"/>
                    <a:pt x="7" y="4"/>
                    <a:pt x="8" y="3"/>
                  </a:cubicBezTo>
                  <a:cubicBezTo>
                    <a:pt x="9" y="2"/>
                    <a:pt x="9" y="2"/>
                    <a:pt x="9" y="2"/>
                  </a:cubicBezTo>
                  <a:cubicBezTo>
                    <a:pt x="9" y="2"/>
                    <a:pt x="9" y="2"/>
                    <a:pt x="9" y="2"/>
                  </a:cubicBezTo>
                  <a:cubicBezTo>
                    <a:pt x="9" y="2"/>
                    <a:pt x="9" y="2"/>
                    <a:pt x="9" y="2"/>
                  </a:cubicBezTo>
                  <a:cubicBezTo>
                    <a:pt x="8" y="3"/>
                    <a:pt x="8" y="3"/>
                    <a:pt x="8" y="3"/>
                  </a:cubicBezTo>
                  <a:cubicBezTo>
                    <a:pt x="7" y="3"/>
                    <a:pt x="7" y="3"/>
                    <a:pt x="7" y="3"/>
                  </a:cubicBezTo>
                  <a:cubicBezTo>
                    <a:pt x="10" y="0"/>
                    <a:pt x="10" y="0"/>
                    <a:pt x="10" y="0"/>
                  </a:cubicBezTo>
                  <a:cubicBezTo>
                    <a:pt x="10" y="0"/>
                    <a:pt x="10" y="0"/>
                    <a:pt x="10" y="0"/>
                  </a:cubicBezTo>
                  <a:cubicBezTo>
                    <a:pt x="10" y="0"/>
                    <a:pt x="10" y="0"/>
                    <a:pt x="10" y="0"/>
                  </a:cubicBezTo>
                  <a:cubicBezTo>
                    <a:pt x="10" y="0"/>
                    <a:pt x="10" y="0"/>
                    <a:pt x="8" y="1"/>
                  </a:cubicBezTo>
                  <a:cubicBezTo>
                    <a:pt x="8" y="2"/>
                    <a:pt x="8" y="2"/>
                    <a:pt x="8" y="2"/>
                  </a:cubicBezTo>
                  <a:cubicBezTo>
                    <a:pt x="7" y="2"/>
                    <a:pt x="7" y="2"/>
                    <a:pt x="6" y="3"/>
                  </a:cubicBezTo>
                  <a:cubicBezTo>
                    <a:pt x="6" y="3"/>
                    <a:pt x="6" y="3"/>
                    <a:pt x="5" y="3"/>
                  </a:cubicBezTo>
                  <a:cubicBezTo>
                    <a:pt x="5" y="3"/>
                    <a:pt x="5" y="3"/>
                    <a:pt x="4" y="3"/>
                  </a:cubicBezTo>
                  <a:cubicBezTo>
                    <a:pt x="5" y="3"/>
                    <a:pt x="5" y="3"/>
                    <a:pt x="5" y="2"/>
                  </a:cubicBezTo>
                  <a:cubicBezTo>
                    <a:pt x="6" y="2"/>
                    <a:pt x="6" y="1"/>
                    <a:pt x="6" y="1"/>
                  </a:cubicBezTo>
                  <a:cubicBezTo>
                    <a:pt x="7" y="0"/>
                    <a:pt x="7" y="0"/>
                    <a:pt x="7" y="0"/>
                  </a:cubicBezTo>
                  <a:cubicBezTo>
                    <a:pt x="7" y="0"/>
                    <a:pt x="7" y="0"/>
                    <a:pt x="7" y="0"/>
                  </a:cubicBezTo>
                  <a:cubicBezTo>
                    <a:pt x="7" y="0"/>
                    <a:pt x="7" y="0"/>
                    <a:pt x="7" y="0"/>
                  </a:cubicBezTo>
                  <a:cubicBezTo>
                    <a:pt x="7" y="0"/>
                    <a:pt x="7" y="0"/>
                    <a:pt x="7"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84" name="iŝľíḍe">
              <a:extLst>
                <a:ext uri="{FF2B5EF4-FFF2-40B4-BE49-F238E27FC236}">
                  <a16:creationId xmlns:a16="http://schemas.microsoft.com/office/drawing/2014/main" id="{56B7BD4D-54A7-4BF9-A670-6EB8DDA9F327}"/>
                </a:ext>
              </a:extLst>
            </p:cNvPr>
            <p:cNvSpPr/>
            <p:nvPr/>
          </p:nvSpPr>
          <p:spPr bwMode="auto">
            <a:xfrm>
              <a:off x="5618266" y="2367141"/>
              <a:ext cx="16152" cy="8076"/>
            </a:xfrm>
            <a:custGeom>
              <a:avLst/>
              <a:gdLst/>
              <a:ahLst/>
              <a:cxnLst>
                <a:cxn ang="0">
                  <a:pos x="2" y="0"/>
                </a:cxn>
                <a:cxn ang="0">
                  <a:pos x="1" y="0"/>
                </a:cxn>
                <a:cxn ang="0">
                  <a:pos x="0" y="1"/>
                </a:cxn>
                <a:cxn ang="0">
                  <a:pos x="1" y="1"/>
                </a:cxn>
                <a:cxn ang="0">
                  <a:pos x="2" y="0"/>
                </a:cxn>
                <a:cxn ang="0">
                  <a:pos x="2" y="0"/>
                </a:cxn>
                <a:cxn ang="0">
                  <a:pos x="2" y="0"/>
                </a:cxn>
              </a:cxnLst>
              <a:rect l="0" t="0" r="r" b="b"/>
              <a:pathLst>
                <a:path w="2" h="1">
                  <a:moveTo>
                    <a:pt x="2" y="0"/>
                  </a:moveTo>
                  <a:cubicBezTo>
                    <a:pt x="2" y="0"/>
                    <a:pt x="1" y="0"/>
                    <a:pt x="1" y="0"/>
                  </a:cubicBezTo>
                  <a:cubicBezTo>
                    <a:pt x="0" y="1"/>
                    <a:pt x="0" y="1"/>
                    <a:pt x="0" y="1"/>
                  </a:cubicBezTo>
                  <a:cubicBezTo>
                    <a:pt x="1" y="1"/>
                    <a:pt x="1" y="1"/>
                    <a:pt x="1" y="1"/>
                  </a:cubicBezTo>
                  <a:cubicBezTo>
                    <a:pt x="2" y="0"/>
                    <a:pt x="2" y="0"/>
                    <a:pt x="2" y="0"/>
                  </a:cubicBezTo>
                  <a:cubicBezTo>
                    <a:pt x="2" y="0"/>
                    <a:pt x="2" y="0"/>
                    <a:pt x="2" y="0"/>
                  </a:cubicBezTo>
                  <a:cubicBezTo>
                    <a:pt x="2" y="0"/>
                    <a:pt x="2" y="0"/>
                    <a:pt x="2"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85" name="ïsļiḑè">
              <a:extLst>
                <a:ext uri="{FF2B5EF4-FFF2-40B4-BE49-F238E27FC236}">
                  <a16:creationId xmlns:a16="http://schemas.microsoft.com/office/drawing/2014/main" id="{433BC872-7583-4AB7-A3A9-902E44F960B6}"/>
                </a:ext>
              </a:extLst>
            </p:cNvPr>
            <p:cNvSpPr/>
            <p:nvPr/>
          </p:nvSpPr>
          <p:spPr bwMode="auto">
            <a:xfrm>
              <a:off x="5610190" y="2367141"/>
              <a:ext cx="30958" cy="16152"/>
            </a:xfrm>
            <a:custGeom>
              <a:avLst/>
              <a:gdLst/>
              <a:ahLst/>
              <a:cxnLst>
                <a:cxn ang="0">
                  <a:pos x="2" y="0"/>
                </a:cxn>
                <a:cxn ang="0">
                  <a:pos x="0" y="2"/>
                </a:cxn>
                <a:cxn ang="0">
                  <a:pos x="1" y="2"/>
                </a:cxn>
                <a:cxn ang="0">
                  <a:pos x="2" y="2"/>
                </a:cxn>
                <a:cxn ang="0">
                  <a:pos x="3" y="1"/>
                </a:cxn>
                <a:cxn ang="0">
                  <a:pos x="4" y="1"/>
                </a:cxn>
                <a:cxn ang="0">
                  <a:pos x="4" y="1"/>
                </a:cxn>
                <a:cxn ang="0">
                  <a:pos x="3" y="1"/>
                </a:cxn>
                <a:cxn ang="0">
                  <a:pos x="2" y="0"/>
                </a:cxn>
                <a:cxn ang="0">
                  <a:pos x="2" y="0"/>
                </a:cxn>
              </a:cxnLst>
              <a:rect l="0" t="0" r="r" b="b"/>
              <a:pathLst>
                <a:path w="4" h="2">
                  <a:moveTo>
                    <a:pt x="2" y="0"/>
                  </a:moveTo>
                  <a:cubicBezTo>
                    <a:pt x="2" y="1"/>
                    <a:pt x="1" y="1"/>
                    <a:pt x="0" y="2"/>
                  </a:cubicBezTo>
                  <a:cubicBezTo>
                    <a:pt x="1" y="2"/>
                    <a:pt x="1" y="2"/>
                    <a:pt x="1" y="2"/>
                  </a:cubicBezTo>
                  <a:cubicBezTo>
                    <a:pt x="1" y="2"/>
                    <a:pt x="1" y="2"/>
                    <a:pt x="2" y="2"/>
                  </a:cubicBezTo>
                  <a:cubicBezTo>
                    <a:pt x="3" y="1"/>
                    <a:pt x="3" y="1"/>
                    <a:pt x="3" y="1"/>
                  </a:cubicBezTo>
                  <a:cubicBezTo>
                    <a:pt x="3" y="1"/>
                    <a:pt x="3" y="1"/>
                    <a:pt x="4" y="1"/>
                  </a:cubicBezTo>
                  <a:cubicBezTo>
                    <a:pt x="4" y="1"/>
                    <a:pt x="4" y="1"/>
                    <a:pt x="4" y="1"/>
                  </a:cubicBezTo>
                  <a:cubicBezTo>
                    <a:pt x="3" y="1"/>
                    <a:pt x="3" y="1"/>
                    <a:pt x="3" y="1"/>
                  </a:cubicBezTo>
                  <a:cubicBezTo>
                    <a:pt x="2" y="0"/>
                    <a:pt x="2" y="0"/>
                    <a:pt x="2" y="0"/>
                  </a:cubicBezTo>
                  <a:cubicBezTo>
                    <a:pt x="2" y="0"/>
                    <a:pt x="2" y="0"/>
                    <a:pt x="2"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86" name="ïs1iḑe">
              <a:extLst>
                <a:ext uri="{FF2B5EF4-FFF2-40B4-BE49-F238E27FC236}">
                  <a16:creationId xmlns:a16="http://schemas.microsoft.com/office/drawing/2014/main" id="{5473BBB8-14A1-46A6-B2CB-1159446E58BA}"/>
                </a:ext>
              </a:extLst>
            </p:cNvPr>
            <p:cNvSpPr/>
            <p:nvPr/>
          </p:nvSpPr>
          <p:spPr bwMode="auto">
            <a:xfrm>
              <a:off x="5641147" y="2360411"/>
              <a:ext cx="24227" cy="6730"/>
            </a:xfrm>
            <a:custGeom>
              <a:avLst/>
              <a:gdLst/>
              <a:ahLst/>
              <a:cxnLst>
                <a:cxn ang="0">
                  <a:pos x="3" y="0"/>
                </a:cxn>
                <a:cxn ang="0">
                  <a:pos x="2" y="0"/>
                </a:cxn>
                <a:cxn ang="0">
                  <a:pos x="0" y="0"/>
                </a:cxn>
                <a:cxn ang="0">
                  <a:pos x="0" y="1"/>
                </a:cxn>
                <a:cxn ang="0">
                  <a:pos x="0" y="1"/>
                </a:cxn>
                <a:cxn ang="0">
                  <a:pos x="1" y="1"/>
                </a:cxn>
                <a:cxn ang="0">
                  <a:pos x="1" y="1"/>
                </a:cxn>
                <a:cxn ang="0">
                  <a:pos x="2" y="1"/>
                </a:cxn>
                <a:cxn ang="0">
                  <a:pos x="3" y="0"/>
                </a:cxn>
                <a:cxn ang="0">
                  <a:pos x="3" y="0"/>
                </a:cxn>
              </a:cxnLst>
              <a:rect l="0" t="0" r="r" b="b"/>
              <a:pathLst>
                <a:path w="3" h="1">
                  <a:moveTo>
                    <a:pt x="3" y="0"/>
                  </a:moveTo>
                  <a:cubicBezTo>
                    <a:pt x="2" y="0"/>
                    <a:pt x="2" y="0"/>
                    <a:pt x="2" y="0"/>
                  </a:cubicBezTo>
                  <a:cubicBezTo>
                    <a:pt x="0" y="0"/>
                    <a:pt x="0" y="0"/>
                    <a:pt x="0" y="0"/>
                  </a:cubicBezTo>
                  <a:cubicBezTo>
                    <a:pt x="0" y="1"/>
                    <a:pt x="0" y="1"/>
                    <a:pt x="0" y="1"/>
                  </a:cubicBezTo>
                  <a:cubicBezTo>
                    <a:pt x="0" y="1"/>
                    <a:pt x="0" y="1"/>
                    <a:pt x="0" y="1"/>
                  </a:cubicBezTo>
                  <a:cubicBezTo>
                    <a:pt x="1" y="1"/>
                    <a:pt x="1" y="1"/>
                    <a:pt x="1" y="1"/>
                  </a:cubicBezTo>
                  <a:cubicBezTo>
                    <a:pt x="1" y="1"/>
                    <a:pt x="1" y="1"/>
                    <a:pt x="1" y="1"/>
                  </a:cubicBezTo>
                  <a:cubicBezTo>
                    <a:pt x="1" y="1"/>
                    <a:pt x="1" y="1"/>
                    <a:pt x="2" y="1"/>
                  </a:cubicBezTo>
                  <a:cubicBezTo>
                    <a:pt x="3" y="0"/>
                    <a:pt x="3" y="0"/>
                    <a:pt x="3" y="0"/>
                  </a:cubicBezTo>
                  <a:cubicBezTo>
                    <a:pt x="3" y="0"/>
                    <a:pt x="3" y="0"/>
                    <a:pt x="3"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87" name="ïṡļiḍê">
              <a:extLst>
                <a:ext uri="{FF2B5EF4-FFF2-40B4-BE49-F238E27FC236}">
                  <a16:creationId xmlns:a16="http://schemas.microsoft.com/office/drawing/2014/main" id="{234A624D-19F6-4B5D-81CE-92896757213C}"/>
                </a:ext>
              </a:extLst>
            </p:cNvPr>
            <p:cNvSpPr/>
            <p:nvPr/>
          </p:nvSpPr>
          <p:spPr bwMode="auto">
            <a:xfrm>
              <a:off x="5602114" y="2399444"/>
              <a:ext cx="47109" cy="39033"/>
            </a:xfrm>
            <a:custGeom>
              <a:avLst/>
              <a:gdLst/>
              <a:ahLst/>
              <a:cxnLst>
                <a:cxn ang="0">
                  <a:pos x="3" y="0"/>
                </a:cxn>
                <a:cxn ang="0">
                  <a:pos x="0" y="3"/>
                </a:cxn>
                <a:cxn ang="0">
                  <a:pos x="1" y="3"/>
                </a:cxn>
                <a:cxn ang="0">
                  <a:pos x="1" y="3"/>
                </a:cxn>
                <a:cxn ang="0">
                  <a:pos x="1" y="3"/>
                </a:cxn>
                <a:cxn ang="0">
                  <a:pos x="2" y="3"/>
                </a:cxn>
                <a:cxn ang="0">
                  <a:pos x="1" y="4"/>
                </a:cxn>
                <a:cxn ang="0">
                  <a:pos x="0" y="5"/>
                </a:cxn>
                <a:cxn ang="0">
                  <a:pos x="0" y="5"/>
                </a:cxn>
                <a:cxn ang="0">
                  <a:pos x="3" y="4"/>
                </a:cxn>
                <a:cxn ang="0">
                  <a:pos x="3" y="3"/>
                </a:cxn>
                <a:cxn ang="0">
                  <a:pos x="6" y="1"/>
                </a:cxn>
                <a:cxn ang="0">
                  <a:pos x="5" y="1"/>
                </a:cxn>
                <a:cxn ang="0">
                  <a:pos x="5" y="0"/>
                </a:cxn>
                <a:cxn ang="0">
                  <a:pos x="5" y="0"/>
                </a:cxn>
                <a:cxn ang="0">
                  <a:pos x="3" y="2"/>
                </a:cxn>
                <a:cxn ang="0">
                  <a:pos x="2" y="2"/>
                </a:cxn>
                <a:cxn ang="0">
                  <a:pos x="4" y="1"/>
                </a:cxn>
                <a:cxn ang="0">
                  <a:pos x="4" y="1"/>
                </a:cxn>
                <a:cxn ang="0">
                  <a:pos x="3" y="1"/>
                </a:cxn>
                <a:cxn ang="0">
                  <a:pos x="2" y="2"/>
                </a:cxn>
                <a:cxn ang="0">
                  <a:pos x="1" y="2"/>
                </a:cxn>
                <a:cxn ang="0">
                  <a:pos x="3" y="0"/>
                </a:cxn>
                <a:cxn ang="0">
                  <a:pos x="3" y="0"/>
                </a:cxn>
              </a:cxnLst>
              <a:rect l="0" t="0" r="r" b="b"/>
              <a:pathLst>
                <a:path w="6" h="5">
                  <a:moveTo>
                    <a:pt x="3" y="0"/>
                  </a:moveTo>
                  <a:cubicBezTo>
                    <a:pt x="2" y="0"/>
                    <a:pt x="0" y="2"/>
                    <a:pt x="0" y="3"/>
                  </a:cubicBezTo>
                  <a:cubicBezTo>
                    <a:pt x="1" y="3"/>
                    <a:pt x="1" y="3"/>
                    <a:pt x="1" y="3"/>
                  </a:cubicBezTo>
                  <a:cubicBezTo>
                    <a:pt x="1" y="3"/>
                    <a:pt x="1" y="3"/>
                    <a:pt x="1" y="3"/>
                  </a:cubicBezTo>
                  <a:cubicBezTo>
                    <a:pt x="1" y="3"/>
                    <a:pt x="1" y="3"/>
                    <a:pt x="1" y="3"/>
                  </a:cubicBezTo>
                  <a:cubicBezTo>
                    <a:pt x="1" y="3"/>
                    <a:pt x="1" y="3"/>
                    <a:pt x="2" y="3"/>
                  </a:cubicBezTo>
                  <a:cubicBezTo>
                    <a:pt x="1" y="4"/>
                    <a:pt x="1" y="4"/>
                    <a:pt x="1" y="4"/>
                  </a:cubicBezTo>
                  <a:cubicBezTo>
                    <a:pt x="0" y="4"/>
                    <a:pt x="0" y="4"/>
                    <a:pt x="0" y="5"/>
                  </a:cubicBezTo>
                  <a:cubicBezTo>
                    <a:pt x="0" y="5"/>
                    <a:pt x="0" y="5"/>
                    <a:pt x="0" y="5"/>
                  </a:cubicBezTo>
                  <a:cubicBezTo>
                    <a:pt x="1" y="5"/>
                    <a:pt x="1" y="4"/>
                    <a:pt x="3" y="4"/>
                  </a:cubicBezTo>
                  <a:cubicBezTo>
                    <a:pt x="3" y="3"/>
                    <a:pt x="3" y="3"/>
                    <a:pt x="3" y="3"/>
                  </a:cubicBezTo>
                  <a:cubicBezTo>
                    <a:pt x="4" y="3"/>
                    <a:pt x="5" y="2"/>
                    <a:pt x="6" y="1"/>
                  </a:cubicBezTo>
                  <a:cubicBezTo>
                    <a:pt x="5" y="1"/>
                    <a:pt x="5" y="1"/>
                    <a:pt x="5" y="1"/>
                  </a:cubicBezTo>
                  <a:cubicBezTo>
                    <a:pt x="5" y="0"/>
                    <a:pt x="5" y="0"/>
                    <a:pt x="5" y="0"/>
                  </a:cubicBezTo>
                  <a:cubicBezTo>
                    <a:pt x="5" y="0"/>
                    <a:pt x="5" y="0"/>
                    <a:pt x="5" y="0"/>
                  </a:cubicBezTo>
                  <a:cubicBezTo>
                    <a:pt x="5" y="0"/>
                    <a:pt x="5" y="0"/>
                    <a:pt x="3" y="2"/>
                  </a:cubicBezTo>
                  <a:cubicBezTo>
                    <a:pt x="2" y="2"/>
                    <a:pt x="2" y="2"/>
                    <a:pt x="2" y="2"/>
                  </a:cubicBezTo>
                  <a:cubicBezTo>
                    <a:pt x="3" y="1"/>
                    <a:pt x="4" y="1"/>
                    <a:pt x="4" y="1"/>
                  </a:cubicBezTo>
                  <a:cubicBezTo>
                    <a:pt x="4" y="1"/>
                    <a:pt x="4" y="1"/>
                    <a:pt x="4" y="1"/>
                  </a:cubicBezTo>
                  <a:cubicBezTo>
                    <a:pt x="3" y="1"/>
                    <a:pt x="3" y="1"/>
                    <a:pt x="3" y="1"/>
                  </a:cubicBezTo>
                  <a:cubicBezTo>
                    <a:pt x="2" y="2"/>
                    <a:pt x="2" y="2"/>
                    <a:pt x="2" y="2"/>
                  </a:cubicBezTo>
                  <a:cubicBezTo>
                    <a:pt x="1" y="2"/>
                    <a:pt x="1" y="2"/>
                    <a:pt x="1" y="2"/>
                  </a:cubicBezTo>
                  <a:cubicBezTo>
                    <a:pt x="3" y="1"/>
                    <a:pt x="3" y="0"/>
                    <a:pt x="3" y="0"/>
                  </a:cubicBezTo>
                  <a:cubicBezTo>
                    <a:pt x="3" y="0"/>
                    <a:pt x="3" y="0"/>
                    <a:pt x="3"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88" name="ïṩľîḑê">
              <a:extLst>
                <a:ext uri="{FF2B5EF4-FFF2-40B4-BE49-F238E27FC236}">
                  <a16:creationId xmlns:a16="http://schemas.microsoft.com/office/drawing/2014/main" id="{DCCBEB06-CCF3-4FAE-9640-91A2B799DF35}"/>
                </a:ext>
              </a:extLst>
            </p:cNvPr>
            <p:cNvSpPr/>
            <p:nvPr/>
          </p:nvSpPr>
          <p:spPr bwMode="auto">
            <a:xfrm>
              <a:off x="5626341" y="2423672"/>
              <a:ext cx="14806" cy="22882"/>
            </a:xfrm>
            <a:custGeom>
              <a:avLst/>
              <a:gdLst/>
              <a:ahLst/>
              <a:cxnLst>
                <a:cxn ang="0">
                  <a:pos x="2" y="0"/>
                </a:cxn>
                <a:cxn ang="0">
                  <a:pos x="1" y="1"/>
                </a:cxn>
                <a:cxn ang="0">
                  <a:pos x="0" y="2"/>
                </a:cxn>
                <a:cxn ang="0">
                  <a:pos x="0" y="3"/>
                </a:cxn>
                <a:cxn ang="0">
                  <a:pos x="0" y="3"/>
                </a:cxn>
                <a:cxn ang="0">
                  <a:pos x="0" y="3"/>
                </a:cxn>
                <a:cxn ang="0">
                  <a:pos x="2" y="1"/>
                </a:cxn>
                <a:cxn ang="0">
                  <a:pos x="2" y="0"/>
                </a:cxn>
              </a:cxnLst>
              <a:rect l="0" t="0" r="r" b="b"/>
              <a:pathLst>
                <a:path w="2" h="3">
                  <a:moveTo>
                    <a:pt x="2" y="0"/>
                  </a:moveTo>
                  <a:cubicBezTo>
                    <a:pt x="1" y="1"/>
                    <a:pt x="1" y="1"/>
                    <a:pt x="1" y="1"/>
                  </a:cubicBezTo>
                  <a:cubicBezTo>
                    <a:pt x="0" y="1"/>
                    <a:pt x="0" y="2"/>
                    <a:pt x="0" y="2"/>
                  </a:cubicBezTo>
                  <a:cubicBezTo>
                    <a:pt x="0" y="3"/>
                    <a:pt x="0" y="3"/>
                    <a:pt x="0" y="3"/>
                  </a:cubicBezTo>
                  <a:cubicBezTo>
                    <a:pt x="0" y="3"/>
                    <a:pt x="0" y="3"/>
                    <a:pt x="0" y="3"/>
                  </a:cubicBezTo>
                  <a:cubicBezTo>
                    <a:pt x="0" y="3"/>
                    <a:pt x="0" y="3"/>
                    <a:pt x="0" y="3"/>
                  </a:cubicBezTo>
                  <a:cubicBezTo>
                    <a:pt x="1" y="3"/>
                    <a:pt x="2" y="2"/>
                    <a:pt x="2" y="1"/>
                  </a:cubicBezTo>
                  <a:cubicBezTo>
                    <a:pt x="2" y="1"/>
                    <a:pt x="2" y="1"/>
                    <a:pt x="2"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89" name="îṥļiḑe">
              <a:extLst>
                <a:ext uri="{FF2B5EF4-FFF2-40B4-BE49-F238E27FC236}">
                  <a16:creationId xmlns:a16="http://schemas.microsoft.com/office/drawing/2014/main" id="{6076AE2D-8912-4EA1-A4DB-FE405C970A12}"/>
                </a:ext>
              </a:extLst>
            </p:cNvPr>
            <p:cNvSpPr/>
            <p:nvPr/>
          </p:nvSpPr>
          <p:spPr bwMode="auto">
            <a:xfrm>
              <a:off x="5641147" y="2399444"/>
              <a:ext cx="87488" cy="63261"/>
            </a:xfrm>
            <a:custGeom>
              <a:avLst/>
              <a:gdLst/>
              <a:ahLst/>
              <a:cxnLst>
                <a:cxn ang="0">
                  <a:pos x="3" y="0"/>
                </a:cxn>
                <a:cxn ang="0">
                  <a:pos x="2" y="2"/>
                </a:cxn>
                <a:cxn ang="0">
                  <a:pos x="3" y="2"/>
                </a:cxn>
                <a:cxn ang="0">
                  <a:pos x="1" y="4"/>
                </a:cxn>
                <a:cxn ang="0">
                  <a:pos x="0" y="6"/>
                </a:cxn>
                <a:cxn ang="0">
                  <a:pos x="0" y="6"/>
                </a:cxn>
                <a:cxn ang="0">
                  <a:pos x="0" y="6"/>
                </a:cxn>
                <a:cxn ang="0">
                  <a:pos x="0" y="7"/>
                </a:cxn>
                <a:cxn ang="0">
                  <a:pos x="2" y="6"/>
                </a:cxn>
                <a:cxn ang="0">
                  <a:pos x="1" y="7"/>
                </a:cxn>
                <a:cxn ang="0">
                  <a:pos x="5" y="7"/>
                </a:cxn>
                <a:cxn ang="0">
                  <a:pos x="6" y="7"/>
                </a:cxn>
                <a:cxn ang="0">
                  <a:pos x="6" y="8"/>
                </a:cxn>
                <a:cxn ang="0">
                  <a:pos x="6" y="8"/>
                </a:cxn>
                <a:cxn ang="0">
                  <a:pos x="6" y="8"/>
                </a:cxn>
                <a:cxn ang="0">
                  <a:pos x="6" y="8"/>
                </a:cxn>
                <a:cxn ang="0">
                  <a:pos x="7" y="8"/>
                </a:cxn>
                <a:cxn ang="0">
                  <a:pos x="7" y="8"/>
                </a:cxn>
                <a:cxn ang="0">
                  <a:pos x="7" y="8"/>
                </a:cxn>
                <a:cxn ang="0">
                  <a:pos x="7" y="8"/>
                </a:cxn>
                <a:cxn ang="0">
                  <a:pos x="8" y="8"/>
                </a:cxn>
                <a:cxn ang="0">
                  <a:pos x="9" y="6"/>
                </a:cxn>
                <a:cxn ang="0">
                  <a:pos x="10" y="6"/>
                </a:cxn>
                <a:cxn ang="0">
                  <a:pos x="10" y="6"/>
                </a:cxn>
                <a:cxn ang="0">
                  <a:pos x="10" y="5"/>
                </a:cxn>
                <a:cxn ang="0">
                  <a:pos x="8" y="4"/>
                </a:cxn>
                <a:cxn ang="0">
                  <a:pos x="8" y="4"/>
                </a:cxn>
                <a:cxn ang="0">
                  <a:pos x="6" y="5"/>
                </a:cxn>
                <a:cxn ang="0">
                  <a:pos x="4" y="4"/>
                </a:cxn>
                <a:cxn ang="0">
                  <a:pos x="4" y="3"/>
                </a:cxn>
                <a:cxn ang="0">
                  <a:pos x="6" y="1"/>
                </a:cxn>
                <a:cxn ang="0">
                  <a:pos x="5" y="1"/>
                </a:cxn>
                <a:cxn ang="0">
                  <a:pos x="5" y="2"/>
                </a:cxn>
                <a:cxn ang="0">
                  <a:pos x="4" y="2"/>
                </a:cxn>
                <a:cxn ang="0">
                  <a:pos x="4" y="2"/>
                </a:cxn>
                <a:cxn ang="0">
                  <a:pos x="4" y="1"/>
                </a:cxn>
                <a:cxn ang="0">
                  <a:pos x="3" y="0"/>
                </a:cxn>
                <a:cxn ang="0">
                  <a:pos x="3" y="0"/>
                </a:cxn>
              </a:cxnLst>
              <a:rect l="0" t="0" r="r" b="b"/>
              <a:pathLst>
                <a:path w="11" h="8">
                  <a:moveTo>
                    <a:pt x="3" y="0"/>
                  </a:moveTo>
                  <a:cubicBezTo>
                    <a:pt x="3" y="0"/>
                    <a:pt x="1" y="1"/>
                    <a:pt x="2" y="2"/>
                  </a:cubicBezTo>
                  <a:cubicBezTo>
                    <a:pt x="3" y="2"/>
                    <a:pt x="3" y="2"/>
                    <a:pt x="3" y="2"/>
                  </a:cubicBezTo>
                  <a:cubicBezTo>
                    <a:pt x="2" y="4"/>
                    <a:pt x="2" y="4"/>
                    <a:pt x="1" y="4"/>
                  </a:cubicBezTo>
                  <a:cubicBezTo>
                    <a:pt x="0" y="5"/>
                    <a:pt x="0" y="5"/>
                    <a:pt x="0" y="6"/>
                  </a:cubicBezTo>
                  <a:cubicBezTo>
                    <a:pt x="0" y="6"/>
                    <a:pt x="0" y="6"/>
                    <a:pt x="0" y="6"/>
                  </a:cubicBezTo>
                  <a:cubicBezTo>
                    <a:pt x="0" y="6"/>
                    <a:pt x="0" y="6"/>
                    <a:pt x="0" y="6"/>
                  </a:cubicBezTo>
                  <a:cubicBezTo>
                    <a:pt x="0" y="6"/>
                    <a:pt x="0" y="7"/>
                    <a:pt x="0" y="7"/>
                  </a:cubicBezTo>
                  <a:cubicBezTo>
                    <a:pt x="1" y="7"/>
                    <a:pt x="1" y="6"/>
                    <a:pt x="2" y="6"/>
                  </a:cubicBezTo>
                  <a:cubicBezTo>
                    <a:pt x="1" y="7"/>
                    <a:pt x="1" y="7"/>
                    <a:pt x="1" y="7"/>
                  </a:cubicBezTo>
                  <a:cubicBezTo>
                    <a:pt x="5" y="7"/>
                    <a:pt x="5" y="7"/>
                    <a:pt x="5" y="7"/>
                  </a:cubicBezTo>
                  <a:cubicBezTo>
                    <a:pt x="6" y="7"/>
                    <a:pt x="6" y="7"/>
                    <a:pt x="6" y="7"/>
                  </a:cubicBezTo>
                  <a:cubicBezTo>
                    <a:pt x="6" y="8"/>
                    <a:pt x="6" y="8"/>
                    <a:pt x="6" y="8"/>
                  </a:cubicBezTo>
                  <a:cubicBezTo>
                    <a:pt x="6" y="8"/>
                    <a:pt x="6" y="8"/>
                    <a:pt x="6" y="8"/>
                  </a:cubicBezTo>
                  <a:cubicBezTo>
                    <a:pt x="6" y="8"/>
                    <a:pt x="6" y="8"/>
                    <a:pt x="6" y="8"/>
                  </a:cubicBezTo>
                  <a:cubicBezTo>
                    <a:pt x="6" y="8"/>
                    <a:pt x="6" y="8"/>
                    <a:pt x="6" y="8"/>
                  </a:cubicBezTo>
                  <a:cubicBezTo>
                    <a:pt x="7" y="8"/>
                    <a:pt x="7" y="8"/>
                    <a:pt x="7" y="8"/>
                  </a:cubicBezTo>
                  <a:cubicBezTo>
                    <a:pt x="7" y="8"/>
                    <a:pt x="7" y="8"/>
                    <a:pt x="7" y="8"/>
                  </a:cubicBezTo>
                  <a:cubicBezTo>
                    <a:pt x="7" y="8"/>
                    <a:pt x="7" y="8"/>
                    <a:pt x="7" y="8"/>
                  </a:cubicBezTo>
                  <a:cubicBezTo>
                    <a:pt x="7" y="8"/>
                    <a:pt x="7" y="8"/>
                    <a:pt x="7" y="8"/>
                  </a:cubicBezTo>
                  <a:cubicBezTo>
                    <a:pt x="8" y="8"/>
                    <a:pt x="8" y="8"/>
                    <a:pt x="8" y="8"/>
                  </a:cubicBezTo>
                  <a:cubicBezTo>
                    <a:pt x="8" y="7"/>
                    <a:pt x="9" y="7"/>
                    <a:pt x="9" y="6"/>
                  </a:cubicBezTo>
                  <a:cubicBezTo>
                    <a:pt x="10" y="6"/>
                    <a:pt x="10" y="6"/>
                    <a:pt x="10" y="6"/>
                  </a:cubicBezTo>
                  <a:cubicBezTo>
                    <a:pt x="10" y="6"/>
                    <a:pt x="10" y="6"/>
                    <a:pt x="10" y="6"/>
                  </a:cubicBezTo>
                  <a:cubicBezTo>
                    <a:pt x="10" y="6"/>
                    <a:pt x="11" y="5"/>
                    <a:pt x="10" y="5"/>
                  </a:cubicBezTo>
                  <a:cubicBezTo>
                    <a:pt x="10" y="5"/>
                    <a:pt x="8" y="4"/>
                    <a:pt x="8" y="4"/>
                  </a:cubicBezTo>
                  <a:cubicBezTo>
                    <a:pt x="8" y="4"/>
                    <a:pt x="8" y="4"/>
                    <a:pt x="8" y="4"/>
                  </a:cubicBezTo>
                  <a:cubicBezTo>
                    <a:pt x="7" y="5"/>
                    <a:pt x="7" y="5"/>
                    <a:pt x="6" y="5"/>
                  </a:cubicBezTo>
                  <a:cubicBezTo>
                    <a:pt x="6" y="5"/>
                    <a:pt x="4" y="4"/>
                    <a:pt x="4" y="4"/>
                  </a:cubicBezTo>
                  <a:cubicBezTo>
                    <a:pt x="4" y="3"/>
                    <a:pt x="4" y="3"/>
                    <a:pt x="4" y="3"/>
                  </a:cubicBezTo>
                  <a:cubicBezTo>
                    <a:pt x="5" y="3"/>
                    <a:pt x="6" y="2"/>
                    <a:pt x="6" y="1"/>
                  </a:cubicBezTo>
                  <a:cubicBezTo>
                    <a:pt x="5" y="1"/>
                    <a:pt x="5" y="1"/>
                    <a:pt x="5" y="1"/>
                  </a:cubicBezTo>
                  <a:cubicBezTo>
                    <a:pt x="5" y="1"/>
                    <a:pt x="5" y="1"/>
                    <a:pt x="5" y="2"/>
                  </a:cubicBezTo>
                  <a:cubicBezTo>
                    <a:pt x="5" y="2"/>
                    <a:pt x="5" y="2"/>
                    <a:pt x="4" y="2"/>
                  </a:cubicBezTo>
                  <a:cubicBezTo>
                    <a:pt x="4" y="2"/>
                    <a:pt x="4" y="2"/>
                    <a:pt x="4" y="2"/>
                  </a:cubicBezTo>
                  <a:cubicBezTo>
                    <a:pt x="4" y="1"/>
                    <a:pt x="4" y="1"/>
                    <a:pt x="4" y="1"/>
                  </a:cubicBezTo>
                  <a:cubicBezTo>
                    <a:pt x="4" y="1"/>
                    <a:pt x="4" y="0"/>
                    <a:pt x="3" y="0"/>
                  </a:cubicBezTo>
                  <a:cubicBezTo>
                    <a:pt x="3" y="0"/>
                    <a:pt x="3" y="0"/>
                    <a:pt x="3"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90" name="îṣľiḑé">
              <a:extLst>
                <a:ext uri="{FF2B5EF4-FFF2-40B4-BE49-F238E27FC236}">
                  <a16:creationId xmlns:a16="http://schemas.microsoft.com/office/drawing/2014/main" id="{BC922F1B-64DB-47D7-A96F-04B536921871}"/>
                </a:ext>
              </a:extLst>
            </p:cNvPr>
            <p:cNvSpPr/>
            <p:nvPr/>
          </p:nvSpPr>
          <p:spPr bwMode="auto">
            <a:xfrm>
              <a:off x="5665375" y="2352335"/>
              <a:ext cx="39033" cy="30958"/>
            </a:xfrm>
            <a:custGeom>
              <a:avLst/>
              <a:gdLst/>
              <a:ahLst/>
              <a:cxnLst>
                <a:cxn ang="0">
                  <a:pos x="4" y="0"/>
                </a:cxn>
                <a:cxn ang="0">
                  <a:pos x="4" y="0"/>
                </a:cxn>
                <a:cxn ang="0">
                  <a:pos x="3" y="1"/>
                </a:cxn>
                <a:cxn ang="0">
                  <a:pos x="2" y="1"/>
                </a:cxn>
                <a:cxn ang="0">
                  <a:pos x="2" y="2"/>
                </a:cxn>
                <a:cxn ang="0">
                  <a:pos x="2" y="2"/>
                </a:cxn>
                <a:cxn ang="0">
                  <a:pos x="1" y="2"/>
                </a:cxn>
                <a:cxn ang="0">
                  <a:pos x="0" y="3"/>
                </a:cxn>
                <a:cxn ang="0">
                  <a:pos x="0" y="3"/>
                </a:cxn>
                <a:cxn ang="0">
                  <a:pos x="1" y="3"/>
                </a:cxn>
                <a:cxn ang="0">
                  <a:pos x="1" y="3"/>
                </a:cxn>
                <a:cxn ang="0">
                  <a:pos x="1" y="3"/>
                </a:cxn>
                <a:cxn ang="0">
                  <a:pos x="2" y="3"/>
                </a:cxn>
                <a:cxn ang="0">
                  <a:pos x="0" y="4"/>
                </a:cxn>
                <a:cxn ang="0">
                  <a:pos x="1" y="4"/>
                </a:cxn>
                <a:cxn ang="0">
                  <a:pos x="2" y="4"/>
                </a:cxn>
                <a:cxn ang="0">
                  <a:pos x="3" y="3"/>
                </a:cxn>
                <a:cxn ang="0">
                  <a:pos x="4" y="2"/>
                </a:cxn>
                <a:cxn ang="0">
                  <a:pos x="4" y="1"/>
                </a:cxn>
                <a:cxn ang="0">
                  <a:pos x="4" y="1"/>
                </a:cxn>
                <a:cxn ang="0">
                  <a:pos x="4" y="1"/>
                </a:cxn>
                <a:cxn ang="0">
                  <a:pos x="4" y="1"/>
                </a:cxn>
                <a:cxn ang="0">
                  <a:pos x="5" y="0"/>
                </a:cxn>
                <a:cxn ang="0">
                  <a:pos x="5" y="0"/>
                </a:cxn>
                <a:cxn ang="0">
                  <a:pos x="4" y="0"/>
                </a:cxn>
              </a:cxnLst>
              <a:rect l="0" t="0" r="r" b="b"/>
              <a:pathLst>
                <a:path w="5" h="4">
                  <a:moveTo>
                    <a:pt x="4" y="0"/>
                  </a:moveTo>
                  <a:cubicBezTo>
                    <a:pt x="4" y="0"/>
                    <a:pt x="4" y="0"/>
                    <a:pt x="4" y="0"/>
                  </a:cubicBezTo>
                  <a:cubicBezTo>
                    <a:pt x="3" y="1"/>
                    <a:pt x="3" y="1"/>
                    <a:pt x="3" y="1"/>
                  </a:cubicBezTo>
                  <a:cubicBezTo>
                    <a:pt x="2" y="1"/>
                    <a:pt x="2" y="1"/>
                    <a:pt x="2" y="1"/>
                  </a:cubicBezTo>
                  <a:cubicBezTo>
                    <a:pt x="2" y="2"/>
                    <a:pt x="2" y="2"/>
                    <a:pt x="2" y="2"/>
                  </a:cubicBezTo>
                  <a:cubicBezTo>
                    <a:pt x="2" y="2"/>
                    <a:pt x="2" y="2"/>
                    <a:pt x="2" y="2"/>
                  </a:cubicBezTo>
                  <a:cubicBezTo>
                    <a:pt x="1" y="2"/>
                    <a:pt x="1" y="2"/>
                    <a:pt x="1" y="2"/>
                  </a:cubicBezTo>
                  <a:cubicBezTo>
                    <a:pt x="0" y="3"/>
                    <a:pt x="0" y="3"/>
                    <a:pt x="0" y="3"/>
                  </a:cubicBezTo>
                  <a:cubicBezTo>
                    <a:pt x="0" y="3"/>
                    <a:pt x="0" y="3"/>
                    <a:pt x="0" y="3"/>
                  </a:cubicBezTo>
                  <a:cubicBezTo>
                    <a:pt x="0" y="3"/>
                    <a:pt x="0" y="3"/>
                    <a:pt x="1" y="3"/>
                  </a:cubicBezTo>
                  <a:cubicBezTo>
                    <a:pt x="1" y="3"/>
                    <a:pt x="1" y="3"/>
                    <a:pt x="1" y="3"/>
                  </a:cubicBezTo>
                  <a:cubicBezTo>
                    <a:pt x="1" y="3"/>
                    <a:pt x="1" y="3"/>
                    <a:pt x="1" y="3"/>
                  </a:cubicBezTo>
                  <a:cubicBezTo>
                    <a:pt x="2" y="3"/>
                    <a:pt x="2" y="3"/>
                    <a:pt x="2" y="3"/>
                  </a:cubicBezTo>
                  <a:cubicBezTo>
                    <a:pt x="2" y="3"/>
                    <a:pt x="2" y="3"/>
                    <a:pt x="0" y="4"/>
                  </a:cubicBezTo>
                  <a:cubicBezTo>
                    <a:pt x="1" y="4"/>
                    <a:pt x="1" y="4"/>
                    <a:pt x="1" y="4"/>
                  </a:cubicBezTo>
                  <a:cubicBezTo>
                    <a:pt x="2" y="4"/>
                    <a:pt x="2" y="4"/>
                    <a:pt x="2" y="4"/>
                  </a:cubicBezTo>
                  <a:cubicBezTo>
                    <a:pt x="3" y="3"/>
                    <a:pt x="3" y="3"/>
                    <a:pt x="3" y="3"/>
                  </a:cubicBezTo>
                  <a:cubicBezTo>
                    <a:pt x="3" y="3"/>
                    <a:pt x="4" y="3"/>
                    <a:pt x="4" y="2"/>
                  </a:cubicBezTo>
                  <a:cubicBezTo>
                    <a:pt x="4" y="1"/>
                    <a:pt x="4" y="1"/>
                    <a:pt x="4" y="1"/>
                  </a:cubicBezTo>
                  <a:cubicBezTo>
                    <a:pt x="4" y="1"/>
                    <a:pt x="4" y="1"/>
                    <a:pt x="4" y="1"/>
                  </a:cubicBezTo>
                  <a:cubicBezTo>
                    <a:pt x="4" y="1"/>
                    <a:pt x="4" y="1"/>
                    <a:pt x="4" y="1"/>
                  </a:cubicBezTo>
                  <a:cubicBezTo>
                    <a:pt x="4" y="1"/>
                    <a:pt x="4" y="1"/>
                    <a:pt x="4" y="1"/>
                  </a:cubicBezTo>
                  <a:cubicBezTo>
                    <a:pt x="4" y="1"/>
                    <a:pt x="4" y="1"/>
                    <a:pt x="5" y="0"/>
                  </a:cubicBezTo>
                  <a:cubicBezTo>
                    <a:pt x="5" y="0"/>
                    <a:pt x="5" y="0"/>
                    <a:pt x="5" y="0"/>
                  </a:cubicBezTo>
                  <a:cubicBezTo>
                    <a:pt x="5" y="0"/>
                    <a:pt x="5" y="0"/>
                    <a:pt x="4"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91" name="íṥľiḍé">
              <a:extLst>
                <a:ext uri="{FF2B5EF4-FFF2-40B4-BE49-F238E27FC236}">
                  <a16:creationId xmlns:a16="http://schemas.microsoft.com/office/drawing/2014/main" id="{757239AD-BA37-4FB6-A862-55E78FA8090A}"/>
                </a:ext>
              </a:extLst>
            </p:cNvPr>
            <p:cNvSpPr/>
            <p:nvPr/>
          </p:nvSpPr>
          <p:spPr bwMode="auto">
            <a:xfrm>
              <a:off x="5688256" y="2367141"/>
              <a:ext cx="24227" cy="16152"/>
            </a:xfrm>
            <a:custGeom>
              <a:avLst/>
              <a:gdLst/>
              <a:ahLst/>
              <a:cxnLst>
                <a:cxn ang="0">
                  <a:pos x="12" y="0"/>
                </a:cxn>
                <a:cxn ang="0">
                  <a:pos x="12" y="0"/>
                </a:cxn>
                <a:cxn ang="0">
                  <a:pos x="6" y="6"/>
                </a:cxn>
                <a:cxn ang="0">
                  <a:pos x="0" y="12"/>
                </a:cxn>
                <a:cxn ang="0">
                  <a:pos x="0" y="12"/>
                </a:cxn>
                <a:cxn ang="0">
                  <a:pos x="0" y="12"/>
                </a:cxn>
                <a:cxn ang="0">
                  <a:pos x="6" y="12"/>
                </a:cxn>
                <a:cxn ang="0">
                  <a:pos x="12" y="12"/>
                </a:cxn>
                <a:cxn ang="0">
                  <a:pos x="18" y="6"/>
                </a:cxn>
                <a:cxn ang="0">
                  <a:pos x="12" y="6"/>
                </a:cxn>
                <a:cxn ang="0">
                  <a:pos x="12" y="6"/>
                </a:cxn>
                <a:cxn ang="0">
                  <a:pos x="12" y="0"/>
                </a:cxn>
              </a:cxnLst>
              <a:rect l="0" t="0" r="r" b="b"/>
              <a:pathLst>
                <a:path w="18" h="12">
                  <a:moveTo>
                    <a:pt x="12" y="0"/>
                  </a:moveTo>
                  <a:lnTo>
                    <a:pt x="12" y="0"/>
                  </a:lnTo>
                  <a:lnTo>
                    <a:pt x="6" y="6"/>
                  </a:lnTo>
                  <a:lnTo>
                    <a:pt x="0" y="12"/>
                  </a:lnTo>
                  <a:lnTo>
                    <a:pt x="0" y="12"/>
                  </a:lnTo>
                  <a:lnTo>
                    <a:pt x="0" y="12"/>
                  </a:lnTo>
                  <a:lnTo>
                    <a:pt x="6" y="12"/>
                  </a:lnTo>
                  <a:lnTo>
                    <a:pt x="12" y="12"/>
                  </a:lnTo>
                  <a:lnTo>
                    <a:pt x="18" y="6"/>
                  </a:lnTo>
                  <a:lnTo>
                    <a:pt x="12" y="6"/>
                  </a:lnTo>
                  <a:lnTo>
                    <a:pt x="12" y="6"/>
                  </a:lnTo>
                  <a:lnTo>
                    <a:pt x="12" y="0"/>
                  </a:lnTo>
                  <a:close/>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92" name="íśḻíḍè">
              <a:extLst>
                <a:ext uri="{FF2B5EF4-FFF2-40B4-BE49-F238E27FC236}">
                  <a16:creationId xmlns:a16="http://schemas.microsoft.com/office/drawing/2014/main" id="{326F8BDD-13DF-4848-A1EE-07BB3C05F273}"/>
                </a:ext>
              </a:extLst>
            </p:cNvPr>
            <p:cNvSpPr/>
            <p:nvPr/>
          </p:nvSpPr>
          <p:spPr bwMode="auto">
            <a:xfrm>
              <a:off x="5688256" y="2367141"/>
              <a:ext cx="24227" cy="16152"/>
            </a:xfrm>
            <a:custGeom>
              <a:avLst/>
              <a:gdLst/>
              <a:ahLst/>
              <a:cxnLst>
                <a:cxn ang="0">
                  <a:pos x="12" y="0"/>
                </a:cxn>
                <a:cxn ang="0">
                  <a:pos x="12" y="0"/>
                </a:cxn>
                <a:cxn ang="0">
                  <a:pos x="6" y="6"/>
                </a:cxn>
                <a:cxn ang="0">
                  <a:pos x="0" y="12"/>
                </a:cxn>
                <a:cxn ang="0">
                  <a:pos x="0" y="12"/>
                </a:cxn>
                <a:cxn ang="0">
                  <a:pos x="0" y="12"/>
                </a:cxn>
                <a:cxn ang="0">
                  <a:pos x="6" y="12"/>
                </a:cxn>
                <a:cxn ang="0">
                  <a:pos x="12" y="12"/>
                </a:cxn>
                <a:cxn ang="0">
                  <a:pos x="18" y="6"/>
                </a:cxn>
                <a:cxn ang="0">
                  <a:pos x="12" y="6"/>
                </a:cxn>
                <a:cxn ang="0">
                  <a:pos x="12" y="6"/>
                </a:cxn>
                <a:cxn ang="0">
                  <a:pos x="12" y="0"/>
                </a:cxn>
              </a:cxnLst>
              <a:rect l="0" t="0" r="r" b="b"/>
              <a:pathLst>
                <a:path w="18" h="12">
                  <a:moveTo>
                    <a:pt x="12" y="0"/>
                  </a:moveTo>
                  <a:lnTo>
                    <a:pt x="12" y="0"/>
                  </a:lnTo>
                  <a:lnTo>
                    <a:pt x="6" y="6"/>
                  </a:lnTo>
                  <a:lnTo>
                    <a:pt x="0" y="12"/>
                  </a:lnTo>
                  <a:lnTo>
                    <a:pt x="0" y="12"/>
                  </a:lnTo>
                  <a:lnTo>
                    <a:pt x="0" y="12"/>
                  </a:lnTo>
                  <a:lnTo>
                    <a:pt x="6" y="12"/>
                  </a:lnTo>
                  <a:lnTo>
                    <a:pt x="12" y="12"/>
                  </a:lnTo>
                  <a:lnTo>
                    <a:pt x="18" y="6"/>
                  </a:lnTo>
                  <a:lnTo>
                    <a:pt x="12" y="6"/>
                  </a:lnTo>
                  <a:lnTo>
                    <a:pt x="12" y="6"/>
                  </a:lnTo>
                  <a:lnTo>
                    <a:pt x="12" y="0"/>
                  </a:ln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93" name="îsľîḑê">
              <a:extLst>
                <a:ext uri="{FF2B5EF4-FFF2-40B4-BE49-F238E27FC236}">
                  <a16:creationId xmlns:a16="http://schemas.microsoft.com/office/drawing/2014/main" id="{2C5E0D54-57D4-4447-82BA-BED5934DEFD0}"/>
                </a:ext>
              </a:extLst>
            </p:cNvPr>
            <p:cNvSpPr/>
            <p:nvPr/>
          </p:nvSpPr>
          <p:spPr bwMode="auto">
            <a:xfrm>
              <a:off x="5728635" y="2344259"/>
              <a:ext cx="14806" cy="8076"/>
            </a:xfrm>
            <a:custGeom>
              <a:avLst/>
              <a:gdLst/>
              <a:ahLst/>
              <a:cxnLst>
                <a:cxn ang="0">
                  <a:pos x="1" y="0"/>
                </a:cxn>
                <a:cxn ang="0">
                  <a:pos x="0" y="1"/>
                </a:cxn>
                <a:cxn ang="0">
                  <a:pos x="0" y="1"/>
                </a:cxn>
                <a:cxn ang="0">
                  <a:pos x="0" y="1"/>
                </a:cxn>
                <a:cxn ang="0">
                  <a:pos x="0" y="1"/>
                </a:cxn>
                <a:cxn ang="0">
                  <a:pos x="1" y="1"/>
                </a:cxn>
                <a:cxn ang="0">
                  <a:pos x="1" y="0"/>
                </a:cxn>
              </a:cxnLst>
              <a:rect l="0" t="0" r="r" b="b"/>
              <a:pathLst>
                <a:path w="2" h="1">
                  <a:moveTo>
                    <a:pt x="1" y="0"/>
                  </a:moveTo>
                  <a:cubicBezTo>
                    <a:pt x="0" y="1"/>
                    <a:pt x="0" y="1"/>
                    <a:pt x="0" y="1"/>
                  </a:cubicBezTo>
                  <a:cubicBezTo>
                    <a:pt x="0" y="1"/>
                    <a:pt x="0" y="1"/>
                    <a:pt x="0" y="1"/>
                  </a:cubicBezTo>
                  <a:cubicBezTo>
                    <a:pt x="0" y="1"/>
                    <a:pt x="0" y="1"/>
                    <a:pt x="0" y="1"/>
                  </a:cubicBezTo>
                  <a:cubicBezTo>
                    <a:pt x="0" y="1"/>
                    <a:pt x="0" y="1"/>
                    <a:pt x="0" y="1"/>
                  </a:cubicBezTo>
                  <a:cubicBezTo>
                    <a:pt x="1" y="1"/>
                    <a:pt x="1" y="1"/>
                    <a:pt x="1" y="1"/>
                  </a:cubicBezTo>
                  <a:cubicBezTo>
                    <a:pt x="2" y="0"/>
                    <a:pt x="2"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94" name="ïṡļïḍê">
              <a:extLst>
                <a:ext uri="{FF2B5EF4-FFF2-40B4-BE49-F238E27FC236}">
                  <a16:creationId xmlns:a16="http://schemas.microsoft.com/office/drawing/2014/main" id="{1DBE5309-1315-4764-8B8D-6A2416939877}"/>
                </a:ext>
              </a:extLst>
            </p:cNvPr>
            <p:cNvSpPr/>
            <p:nvPr/>
          </p:nvSpPr>
          <p:spPr bwMode="auto">
            <a:xfrm>
              <a:off x="5681526" y="2478856"/>
              <a:ext cx="30958" cy="14806"/>
            </a:xfrm>
            <a:custGeom>
              <a:avLst/>
              <a:gdLst/>
              <a:ahLst/>
              <a:cxnLst>
                <a:cxn ang="0">
                  <a:pos x="1" y="0"/>
                </a:cxn>
                <a:cxn ang="0">
                  <a:pos x="0" y="0"/>
                </a:cxn>
                <a:cxn ang="0">
                  <a:pos x="0" y="1"/>
                </a:cxn>
                <a:cxn ang="0">
                  <a:pos x="0" y="2"/>
                </a:cxn>
                <a:cxn ang="0">
                  <a:pos x="0" y="2"/>
                </a:cxn>
                <a:cxn ang="0">
                  <a:pos x="0" y="2"/>
                </a:cxn>
                <a:cxn ang="0">
                  <a:pos x="1" y="2"/>
                </a:cxn>
                <a:cxn ang="0">
                  <a:pos x="1" y="2"/>
                </a:cxn>
                <a:cxn ang="0">
                  <a:pos x="1" y="2"/>
                </a:cxn>
                <a:cxn ang="0">
                  <a:pos x="2" y="2"/>
                </a:cxn>
                <a:cxn ang="0">
                  <a:pos x="3" y="2"/>
                </a:cxn>
                <a:cxn ang="0">
                  <a:pos x="2" y="0"/>
                </a:cxn>
                <a:cxn ang="0">
                  <a:pos x="1" y="0"/>
                </a:cxn>
              </a:cxnLst>
              <a:rect l="0" t="0" r="r" b="b"/>
              <a:pathLst>
                <a:path w="4" h="2">
                  <a:moveTo>
                    <a:pt x="1" y="0"/>
                  </a:moveTo>
                  <a:cubicBezTo>
                    <a:pt x="0" y="0"/>
                    <a:pt x="0" y="0"/>
                    <a:pt x="0" y="0"/>
                  </a:cubicBezTo>
                  <a:cubicBezTo>
                    <a:pt x="0" y="1"/>
                    <a:pt x="0" y="1"/>
                    <a:pt x="0" y="1"/>
                  </a:cubicBezTo>
                  <a:cubicBezTo>
                    <a:pt x="0" y="2"/>
                    <a:pt x="0" y="2"/>
                    <a:pt x="0" y="2"/>
                  </a:cubicBezTo>
                  <a:cubicBezTo>
                    <a:pt x="0" y="2"/>
                    <a:pt x="0" y="2"/>
                    <a:pt x="0" y="2"/>
                  </a:cubicBezTo>
                  <a:cubicBezTo>
                    <a:pt x="0" y="2"/>
                    <a:pt x="0" y="2"/>
                    <a:pt x="0" y="2"/>
                  </a:cubicBezTo>
                  <a:cubicBezTo>
                    <a:pt x="0" y="2"/>
                    <a:pt x="1" y="2"/>
                    <a:pt x="1" y="2"/>
                  </a:cubicBezTo>
                  <a:cubicBezTo>
                    <a:pt x="1" y="2"/>
                    <a:pt x="1" y="2"/>
                    <a:pt x="1" y="2"/>
                  </a:cubicBezTo>
                  <a:cubicBezTo>
                    <a:pt x="1" y="2"/>
                    <a:pt x="1" y="2"/>
                    <a:pt x="1" y="2"/>
                  </a:cubicBezTo>
                  <a:cubicBezTo>
                    <a:pt x="2" y="2"/>
                    <a:pt x="2" y="2"/>
                    <a:pt x="2" y="2"/>
                  </a:cubicBezTo>
                  <a:cubicBezTo>
                    <a:pt x="3" y="2"/>
                    <a:pt x="3" y="2"/>
                    <a:pt x="3" y="2"/>
                  </a:cubicBezTo>
                  <a:cubicBezTo>
                    <a:pt x="3" y="2"/>
                    <a:pt x="4" y="0"/>
                    <a:pt x="2" y="0"/>
                  </a:cubicBezTo>
                  <a:cubicBezTo>
                    <a:pt x="2" y="0"/>
                    <a:pt x="1"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95" name="îŝľïḑê">
              <a:extLst>
                <a:ext uri="{FF2B5EF4-FFF2-40B4-BE49-F238E27FC236}">
                  <a16:creationId xmlns:a16="http://schemas.microsoft.com/office/drawing/2014/main" id="{E37664AB-ABB1-419C-8B1E-A6A2B9DD36A7}"/>
                </a:ext>
              </a:extLst>
            </p:cNvPr>
            <p:cNvSpPr/>
            <p:nvPr/>
          </p:nvSpPr>
          <p:spPr bwMode="auto">
            <a:xfrm>
              <a:off x="5688256" y="2311956"/>
              <a:ext cx="267847" cy="118445"/>
            </a:xfrm>
            <a:custGeom>
              <a:avLst/>
              <a:gdLst/>
              <a:ahLst/>
              <a:cxnLst>
                <a:cxn ang="0">
                  <a:pos x="25" y="1"/>
                </a:cxn>
                <a:cxn ang="0">
                  <a:pos x="25" y="0"/>
                </a:cxn>
                <a:cxn ang="0">
                  <a:pos x="23" y="0"/>
                </a:cxn>
                <a:cxn ang="0">
                  <a:pos x="22" y="0"/>
                </a:cxn>
                <a:cxn ang="0">
                  <a:pos x="19" y="2"/>
                </a:cxn>
                <a:cxn ang="0">
                  <a:pos x="17" y="1"/>
                </a:cxn>
                <a:cxn ang="0">
                  <a:pos x="16" y="2"/>
                </a:cxn>
                <a:cxn ang="0">
                  <a:pos x="17" y="2"/>
                </a:cxn>
                <a:cxn ang="0">
                  <a:pos x="16" y="3"/>
                </a:cxn>
                <a:cxn ang="0">
                  <a:pos x="14" y="4"/>
                </a:cxn>
                <a:cxn ang="0">
                  <a:pos x="16" y="5"/>
                </a:cxn>
                <a:cxn ang="0">
                  <a:pos x="19" y="5"/>
                </a:cxn>
                <a:cxn ang="0">
                  <a:pos x="15" y="7"/>
                </a:cxn>
                <a:cxn ang="0">
                  <a:pos x="15" y="5"/>
                </a:cxn>
                <a:cxn ang="0">
                  <a:pos x="14" y="5"/>
                </a:cxn>
                <a:cxn ang="0">
                  <a:pos x="14" y="5"/>
                </a:cxn>
                <a:cxn ang="0">
                  <a:pos x="11" y="8"/>
                </a:cxn>
                <a:cxn ang="0">
                  <a:pos x="10" y="8"/>
                </a:cxn>
                <a:cxn ang="0">
                  <a:pos x="6" y="10"/>
                </a:cxn>
                <a:cxn ang="0">
                  <a:pos x="9" y="9"/>
                </a:cxn>
                <a:cxn ang="0">
                  <a:pos x="6" y="11"/>
                </a:cxn>
                <a:cxn ang="0">
                  <a:pos x="8" y="11"/>
                </a:cxn>
                <a:cxn ang="0">
                  <a:pos x="5" y="10"/>
                </a:cxn>
                <a:cxn ang="0">
                  <a:pos x="2" y="12"/>
                </a:cxn>
                <a:cxn ang="0">
                  <a:pos x="1" y="13"/>
                </a:cxn>
                <a:cxn ang="0">
                  <a:pos x="2" y="13"/>
                </a:cxn>
                <a:cxn ang="0">
                  <a:pos x="4" y="13"/>
                </a:cxn>
                <a:cxn ang="0">
                  <a:pos x="6" y="14"/>
                </a:cxn>
                <a:cxn ang="0">
                  <a:pos x="9" y="13"/>
                </a:cxn>
                <a:cxn ang="0">
                  <a:pos x="8" y="13"/>
                </a:cxn>
                <a:cxn ang="0">
                  <a:pos x="7" y="12"/>
                </a:cxn>
                <a:cxn ang="0">
                  <a:pos x="9" y="12"/>
                </a:cxn>
                <a:cxn ang="0">
                  <a:pos x="15" y="10"/>
                </a:cxn>
                <a:cxn ang="0">
                  <a:pos x="16" y="10"/>
                </a:cxn>
                <a:cxn ang="0">
                  <a:pos x="17" y="8"/>
                </a:cxn>
                <a:cxn ang="0">
                  <a:pos x="17" y="8"/>
                </a:cxn>
                <a:cxn ang="0">
                  <a:pos x="19" y="8"/>
                </a:cxn>
                <a:cxn ang="0">
                  <a:pos x="20" y="8"/>
                </a:cxn>
                <a:cxn ang="0">
                  <a:pos x="22" y="7"/>
                </a:cxn>
                <a:cxn ang="0">
                  <a:pos x="29" y="4"/>
                </a:cxn>
                <a:cxn ang="0">
                  <a:pos x="28" y="4"/>
                </a:cxn>
                <a:cxn ang="0">
                  <a:pos x="28" y="3"/>
                </a:cxn>
                <a:cxn ang="0">
                  <a:pos x="33" y="2"/>
                </a:cxn>
                <a:cxn ang="0">
                  <a:pos x="32" y="1"/>
                </a:cxn>
                <a:cxn ang="0">
                  <a:pos x="32" y="1"/>
                </a:cxn>
                <a:cxn ang="0">
                  <a:pos x="30" y="0"/>
                </a:cxn>
                <a:cxn ang="0">
                  <a:pos x="28" y="1"/>
                </a:cxn>
              </a:cxnLst>
              <a:rect l="0" t="0" r="r" b="b"/>
              <a:pathLst>
                <a:path w="34" h="15">
                  <a:moveTo>
                    <a:pt x="27" y="0"/>
                  </a:moveTo>
                  <a:cubicBezTo>
                    <a:pt x="27" y="0"/>
                    <a:pt x="27" y="0"/>
                    <a:pt x="26" y="1"/>
                  </a:cubicBezTo>
                  <a:cubicBezTo>
                    <a:pt x="25" y="1"/>
                    <a:pt x="25" y="1"/>
                    <a:pt x="25" y="1"/>
                  </a:cubicBezTo>
                  <a:cubicBezTo>
                    <a:pt x="26" y="0"/>
                    <a:pt x="26" y="0"/>
                    <a:pt x="26" y="0"/>
                  </a:cubicBezTo>
                  <a:cubicBezTo>
                    <a:pt x="26" y="0"/>
                    <a:pt x="26" y="0"/>
                    <a:pt x="26" y="0"/>
                  </a:cubicBezTo>
                  <a:cubicBezTo>
                    <a:pt x="26" y="0"/>
                    <a:pt x="25" y="0"/>
                    <a:pt x="25" y="0"/>
                  </a:cubicBezTo>
                  <a:cubicBezTo>
                    <a:pt x="25" y="0"/>
                    <a:pt x="25" y="0"/>
                    <a:pt x="25" y="0"/>
                  </a:cubicBezTo>
                  <a:cubicBezTo>
                    <a:pt x="24" y="0"/>
                    <a:pt x="24" y="0"/>
                    <a:pt x="24" y="0"/>
                  </a:cubicBezTo>
                  <a:cubicBezTo>
                    <a:pt x="23" y="0"/>
                    <a:pt x="23" y="0"/>
                    <a:pt x="23" y="0"/>
                  </a:cubicBezTo>
                  <a:cubicBezTo>
                    <a:pt x="23" y="0"/>
                    <a:pt x="23" y="0"/>
                    <a:pt x="23" y="0"/>
                  </a:cubicBezTo>
                  <a:cubicBezTo>
                    <a:pt x="23" y="1"/>
                    <a:pt x="22" y="1"/>
                    <a:pt x="22" y="2"/>
                  </a:cubicBezTo>
                  <a:cubicBezTo>
                    <a:pt x="21" y="1"/>
                    <a:pt x="21" y="1"/>
                    <a:pt x="22" y="0"/>
                  </a:cubicBezTo>
                  <a:cubicBezTo>
                    <a:pt x="22" y="0"/>
                    <a:pt x="21" y="0"/>
                    <a:pt x="21" y="0"/>
                  </a:cubicBezTo>
                  <a:cubicBezTo>
                    <a:pt x="21" y="0"/>
                    <a:pt x="21" y="1"/>
                    <a:pt x="20" y="1"/>
                  </a:cubicBezTo>
                  <a:cubicBezTo>
                    <a:pt x="20" y="1"/>
                    <a:pt x="20" y="2"/>
                    <a:pt x="19" y="2"/>
                  </a:cubicBezTo>
                  <a:cubicBezTo>
                    <a:pt x="19" y="2"/>
                    <a:pt x="19" y="2"/>
                    <a:pt x="19" y="2"/>
                  </a:cubicBezTo>
                  <a:cubicBezTo>
                    <a:pt x="19" y="1"/>
                    <a:pt x="19" y="1"/>
                    <a:pt x="19" y="1"/>
                  </a:cubicBezTo>
                  <a:cubicBezTo>
                    <a:pt x="19" y="1"/>
                    <a:pt x="18" y="1"/>
                    <a:pt x="17" y="1"/>
                  </a:cubicBezTo>
                  <a:cubicBezTo>
                    <a:pt x="17" y="1"/>
                    <a:pt x="17" y="1"/>
                    <a:pt x="17" y="1"/>
                  </a:cubicBezTo>
                  <a:cubicBezTo>
                    <a:pt x="16" y="1"/>
                    <a:pt x="16" y="2"/>
                    <a:pt x="15" y="2"/>
                  </a:cubicBezTo>
                  <a:cubicBezTo>
                    <a:pt x="15" y="2"/>
                    <a:pt x="15" y="2"/>
                    <a:pt x="16" y="2"/>
                  </a:cubicBezTo>
                  <a:cubicBezTo>
                    <a:pt x="16" y="2"/>
                    <a:pt x="16" y="2"/>
                    <a:pt x="16" y="2"/>
                  </a:cubicBezTo>
                  <a:cubicBezTo>
                    <a:pt x="15" y="2"/>
                    <a:pt x="15" y="2"/>
                    <a:pt x="15" y="2"/>
                  </a:cubicBezTo>
                  <a:cubicBezTo>
                    <a:pt x="16" y="2"/>
                    <a:pt x="16" y="2"/>
                    <a:pt x="17" y="2"/>
                  </a:cubicBezTo>
                  <a:cubicBezTo>
                    <a:pt x="15" y="3"/>
                    <a:pt x="15" y="3"/>
                    <a:pt x="15" y="3"/>
                  </a:cubicBezTo>
                  <a:cubicBezTo>
                    <a:pt x="15" y="3"/>
                    <a:pt x="15" y="3"/>
                    <a:pt x="15" y="3"/>
                  </a:cubicBezTo>
                  <a:cubicBezTo>
                    <a:pt x="16" y="3"/>
                    <a:pt x="16" y="3"/>
                    <a:pt x="16" y="3"/>
                  </a:cubicBezTo>
                  <a:cubicBezTo>
                    <a:pt x="16" y="3"/>
                    <a:pt x="16" y="3"/>
                    <a:pt x="16" y="3"/>
                  </a:cubicBezTo>
                  <a:cubicBezTo>
                    <a:pt x="17" y="3"/>
                    <a:pt x="17" y="3"/>
                    <a:pt x="17" y="3"/>
                  </a:cubicBezTo>
                  <a:cubicBezTo>
                    <a:pt x="17" y="3"/>
                    <a:pt x="16" y="3"/>
                    <a:pt x="14" y="4"/>
                  </a:cubicBezTo>
                  <a:cubicBezTo>
                    <a:pt x="15" y="5"/>
                    <a:pt x="15" y="5"/>
                    <a:pt x="15" y="5"/>
                  </a:cubicBezTo>
                  <a:cubicBezTo>
                    <a:pt x="16" y="4"/>
                    <a:pt x="16" y="4"/>
                    <a:pt x="16" y="4"/>
                  </a:cubicBezTo>
                  <a:cubicBezTo>
                    <a:pt x="16" y="5"/>
                    <a:pt x="16" y="5"/>
                    <a:pt x="16" y="5"/>
                  </a:cubicBezTo>
                  <a:cubicBezTo>
                    <a:pt x="17" y="5"/>
                    <a:pt x="17" y="5"/>
                    <a:pt x="21" y="3"/>
                  </a:cubicBezTo>
                  <a:cubicBezTo>
                    <a:pt x="22" y="3"/>
                    <a:pt x="22" y="3"/>
                    <a:pt x="22" y="3"/>
                  </a:cubicBezTo>
                  <a:cubicBezTo>
                    <a:pt x="21" y="4"/>
                    <a:pt x="20" y="4"/>
                    <a:pt x="19" y="5"/>
                  </a:cubicBezTo>
                  <a:cubicBezTo>
                    <a:pt x="18" y="5"/>
                    <a:pt x="18" y="5"/>
                    <a:pt x="16" y="5"/>
                  </a:cubicBezTo>
                  <a:cubicBezTo>
                    <a:pt x="16" y="5"/>
                    <a:pt x="16" y="5"/>
                    <a:pt x="15" y="5"/>
                  </a:cubicBezTo>
                  <a:cubicBezTo>
                    <a:pt x="15" y="6"/>
                    <a:pt x="15" y="6"/>
                    <a:pt x="15" y="7"/>
                  </a:cubicBezTo>
                  <a:cubicBezTo>
                    <a:pt x="14" y="6"/>
                    <a:pt x="14" y="6"/>
                    <a:pt x="15" y="5"/>
                  </a:cubicBezTo>
                  <a:cubicBezTo>
                    <a:pt x="15" y="5"/>
                    <a:pt x="15" y="5"/>
                    <a:pt x="15" y="5"/>
                  </a:cubicBezTo>
                  <a:cubicBezTo>
                    <a:pt x="15" y="5"/>
                    <a:pt x="15" y="5"/>
                    <a:pt x="15" y="5"/>
                  </a:cubicBezTo>
                  <a:cubicBezTo>
                    <a:pt x="15" y="5"/>
                    <a:pt x="15" y="5"/>
                    <a:pt x="15" y="5"/>
                  </a:cubicBezTo>
                  <a:cubicBezTo>
                    <a:pt x="15" y="5"/>
                    <a:pt x="15" y="5"/>
                    <a:pt x="15" y="5"/>
                  </a:cubicBezTo>
                  <a:cubicBezTo>
                    <a:pt x="14" y="5"/>
                    <a:pt x="14" y="5"/>
                    <a:pt x="14" y="5"/>
                  </a:cubicBezTo>
                  <a:cubicBezTo>
                    <a:pt x="14" y="5"/>
                    <a:pt x="14" y="5"/>
                    <a:pt x="14" y="5"/>
                  </a:cubicBezTo>
                  <a:cubicBezTo>
                    <a:pt x="14" y="5"/>
                    <a:pt x="14" y="5"/>
                    <a:pt x="14" y="5"/>
                  </a:cubicBezTo>
                  <a:cubicBezTo>
                    <a:pt x="14" y="5"/>
                    <a:pt x="14" y="5"/>
                    <a:pt x="14" y="5"/>
                  </a:cubicBezTo>
                  <a:cubicBezTo>
                    <a:pt x="13" y="5"/>
                    <a:pt x="12" y="5"/>
                    <a:pt x="12" y="6"/>
                  </a:cubicBezTo>
                  <a:cubicBezTo>
                    <a:pt x="12" y="6"/>
                    <a:pt x="12" y="6"/>
                    <a:pt x="12" y="6"/>
                  </a:cubicBezTo>
                  <a:cubicBezTo>
                    <a:pt x="11" y="8"/>
                    <a:pt x="11" y="8"/>
                    <a:pt x="11" y="8"/>
                  </a:cubicBezTo>
                  <a:cubicBezTo>
                    <a:pt x="12" y="8"/>
                    <a:pt x="12" y="8"/>
                    <a:pt x="12" y="8"/>
                  </a:cubicBezTo>
                  <a:cubicBezTo>
                    <a:pt x="12" y="9"/>
                    <a:pt x="11" y="9"/>
                    <a:pt x="11" y="9"/>
                  </a:cubicBezTo>
                  <a:cubicBezTo>
                    <a:pt x="11" y="9"/>
                    <a:pt x="11" y="9"/>
                    <a:pt x="10" y="8"/>
                  </a:cubicBezTo>
                  <a:cubicBezTo>
                    <a:pt x="10" y="8"/>
                    <a:pt x="10" y="8"/>
                    <a:pt x="10" y="8"/>
                  </a:cubicBezTo>
                  <a:cubicBezTo>
                    <a:pt x="9" y="8"/>
                    <a:pt x="8" y="8"/>
                    <a:pt x="6" y="9"/>
                  </a:cubicBezTo>
                  <a:cubicBezTo>
                    <a:pt x="6" y="10"/>
                    <a:pt x="6" y="10"/>
                    <a:pt x="6" y="10"/>
                  </a:cubicBezTo>
                  <a:cubicBezTo>
                    <a:pt x="6" y="10"/>
                    <a:pt x="6" y="10"/>
                    <a:pt x="6" y="10"/>
                  </a:cubicBezTo>
                  <a:cubicBezTo>
                    <a:pt x="7" y="10"/>
                    <a:pt x="7" y="9"/>
                    <a:pt x="8" y="9"/>
                  </a:cubicBezTo>
                  <a:cubicBezTo>
                    <a:pt x="8" y="9"/>
                    <a:pt x="8" y="9"/>
                    <a:pt x="9" y="9"/>
                  </a:cubicBezTo>
                  <a:cubicBezTo>
                    <a:pt x="9" y="9"/>
                    <a:pt x="9" y="9"/>
                    <a:pt x="9" y="9"/>
                  </a:cubicBezTo>
                  <a:cubicBezTo>
                    <a:pt x="8" y="10"/>
                    <a:pt x="8" y="10"/>
                    <a:pt x="6" y="11"/>
                  </a:cubicBezTo>
                  <a:cubicBezTo>
                    <a:pt x="6" y="11"/>
                    <a:pt x="6" y="11"/>
                    <a:pt x="6" y="11"/>
                  </a:cubicBezTo>
                  <a:cubicBezTo>
                    <a:pt x="6" y="11"/>
                    <a:pt x="7" y="11"/>
                    <a:pt x="7" y="11"/>
                  </a:cubicBezTo>
                  <a:cubicBezTo>
                    <a:pt x="8" y="11"/>
                    <a:pt x="9" y="10"/>
                    <a:pt x="9" y="10"/>
                  </a:cubicBezTo>
                  <a:cubicBezTo>
                    <a:pt x="9" y="11"/>
                    <a:pt x="8" y="11"/>
                    <a:pt x="8" y="11"/>
                  </a:cubicBezTo>
                  <a:cubicBezTo>
                    <a:pt x="7" y="12"/>
                    <a:pt x="6" y="12"/>
                    <a:pt x="6" y="12"/>
                  </a:cubicBezTo>
                  <a:cubicBezTo>
                    <a:pt x="5" y="12"/>
                    <a:pt x="6" y="11"/>
                    <a:pt x="6" y="10"/>
                  </a:cubicBezTo>
                  <a:cubicBezTo>
                    <a:pt x="6" y="10"/>
                    <a:pt x="6" y="10"/>
                    <a:pt x="5" y="10"/>
                  </a:cubicBezTo>
                  <a:cubicBezTo>
                    <a:pt x="5" y="10"/>
                    <a:pt x="4" y="11"/>
                    <a:pt x="4" y="11"/>
                  </a:cubicBezTo>
                  <a:cubicBezTo>
                    <a:pt x="4" y="12"/>
                    <a:pt x="4" y="12"/>
                    <a:pt x="3" y="12"/>
                  </a:cubicBezTo>
                  <a:cubicBezTo>
                    <a:pt x="3" y="12"/>
                    <a:pt x="2" y="12"/>
                    <a:pt x="2" y="12"/>
                  </a:cubicBezTo>
                  <a:cubicBezTo>
                    <a:pt x="0" y="13"/>
                    <a:pt x="0" y="13"/>
                    <a:pt x="0" y="13"/>
                  </a:cubicBezTo>
                  <a:cubicBezTo>
                    <a:pt x="0" y="13"/>
                    <a:pt x="0" y="13"/>
                    <a:pt x="0" y="13"/>
                  </a:cubicBezTo>
                  <a:cubicBezTo>
                    <a:pt x="1" y="13"/>
                    <a:pt x="1" y="13"/>
                    <a:pt x="1" y="13"/>
                  </a:cubicBezTo>
                  <a:cubicBezTo>
                    <a:pt x="1" y="13"/>
                    <a:pt x="1" y="13"/>
                    <a:pt x="1" y="13"/>
                  </a:cubicBezTo>
                  <a:cubicBezTo>
                    <a:pt x="1" y="13"/>
                    <a:pt x="1" y="13"/>
                    <a:pt x="1" y="13"/>
                  </a:cubicBezTo>
                  <a:cubicBezTo>
                    <a:pt x="2" y="13"/>
                    <a:pt x="2" y="13"/>
                    <a:pt x="2" y="13"/>
                  </a:cubicBezTo>
                  <a:cubicBezTo>
                    <a:pt x="2" y="14"/>
                    <a:pt x="2" y="14"/>
                    <a:pt x="2" y="14"/>
                  </a:cubicBezTo>
                  <a:cubicBezTo>
                    <a:pt x="2" y="14"/>
                    <a:pt x="2" y="14"/>
                    <a:pt x="3" y="14"/>
                  </a:cubicBezTo>
                  <a:cubicBezTo>
                    <a:pt x="3" y="14"/>
                    <a:pt x="3" y="14"/>
                    <a:pt x="4" y="13"/>
                  </a:cubicBezTo>
                  <a:cubicBezTo>
                    <a:pt x="4" y="14"/>
                    <a:pt x="4" y="14"/>
                    <a:pt x="4" y="14"/>
                  </a:cubicBezTo>
                  <a:cubicBezTo>
                    <a:pt x="5" y="14"/>
                    <a:pt x="5" y="14"/>
                    <a:pt x="5" y="14"/>
                  </a:cubicBezTo>
                  <a:cubicBezTo>
                    <a:pt x="6" y="14"/>
                    <a:pt x="6" y="14"/>
                    <a:pt x="6" y="14"/>
                  </a:cubicBezTo>
                  <a:cubicBezTo>
                    <a:pt x="5" y="15"/>
                    <a:pt x="5" y="15"/>
                    <a:pt x="5" y="15"/>
                  </a:cubicBezTo>
                  <a:cubicBezTo>
                    <a:pt x="7" y="14"/>
                    <a:pt x="7" y="14"/>
                    <a:pt x="8" y="14"/>
                  </a:cubicBezTo>
                  <a:cubicBezTo>
                    <a:pt x="9" y="13"/>
                    <a:pt x="9" y="13"/>
                    <a:pt x="9" y="13"/>
                  </a:cubicBezTo>
                  <a:cubicBezTo>
                    <a:pt x="9" y="13"/>
                    <a:pt x="9" y="13"/>
                    <a:pt x="9" y="13"/>
                  </a:cubicBezTo>
                  <a:cubicBezTo>
                    <a:pt x="8" y="14"/>
                    <a:pt x="8" y="14"/>
                    <a:pt x="8" y="14"/>
                  </a:cubicBezTo>
                  <a:cubicBezTo>
                    <a:pt x="8" y="13"/>
                    <a:pt x="8" y="13"/>
                    <a:pt x="8" y="13"/>
                  </a:cubicBezTo>
                  <a:cubicBezTo>
                    <a:pt x="9" y="13"/>
                    <a:pt x="9" y="13"/>
                    <a:pt x="9" y="13"/>
                  </a:cubicBezTo>
                  <a:cubicBezTo>
                    <a:pt x="8" y="12"/>
                    <a:pt x="8" y="12"/>
                    <a:pt x="8" y="12"/>
                  </a:cubicBezTo>
                  <a:cubicBezTo>
                    <a:pt x="8" y="12"/>
                    <a:pt x="8" y="12"/>
                    <a:pt x="7" y="12"/>
                  </a:cubicBezTo>
                  <a:cubicBezTo>
                    <a:pt x="7" y="12"/>
                    <a:pt x="7" y="12"/>
                    <a:pt x="7" y="12"/>
                  </a:cubicBezTo>
                  <a:cubicBezTo>
                    <a:pt x="8" y="12"/>
                    <a:pt x="8" y="12"/>
                    <a:pt x="8" y="12"/>
                  </a:cubicBezTo>
                  <a:cubicBezTo>
                    <a:pt x="9" y="12"/>
                    <a:pt x="9" y="12"/>
                    <a:pt x="9" y="12"/>
                  </a:cubicBezTo>
                  <a:cubicBezTo>
                    <a:pt x="9" y="12"/>
                    <a:pt x="9" y="12"/>
                    <a:pt x="10" y="12"/>
                  </a:cubicBezTo>
                  <a:cubicBezTo>
                    <a:pt x="10" y="12"/>
                    <a:pt x="10" y="12"/>
                    <a:pt x="10" y="12"/>
                  </a:cubicBezTo>
                  <a:cubicBezTo>
                    <a:pt x="12" y="11"/>
                    <a:pt x="13" y="11"/>
                    <a:pt x="15" y="10"/>
                  </a:cubicBezTo>
                  <a:cubicBezTo>
                    <a:pt x="14" y="10"/>
                    <a:pt x="14" y="10"/>
                    <a:pt x="14" y="10"/>
                  </a:cubicBezTo>
                  <a:cubicBezTo>
                    <a:pt x="15" y="9"/>
                    <a:pt x="15" y="9"/>
                    <a:pt x="15" y="9"/>
                  </a:cubicBezTo>
                  <a:cubicBezTo>
                    <a:pt x="16" y="10"/>
                    <a:pt x="16" y="10"/>
                    <a:pt x="16" y="10"/>
                  </a:cubicBezTo>
                  <a:cubicBezTo>
                    <a:pt x="17" y="9"/>
                    <a:pt x="17" y="9"/>
                    <a:pt x="17" y="9"/>
                  </a:cubicBezTo>
                  <a:cubicBezTo>
                    <a:pt x="16" y="9"/>
                    <a:pt x="16" y="9"/>
                    <a:pt x="16" y="9"/>
                  </a:cubicBezTo>
                  <a:cubicBezTo>
                    <a:pt x="17" y="8"/>
                    <a:pt x="17" y="8"/>
                    <a:pt x="17" y="8"/>
                  </a:cubicBezTo>
                  <a:cubicBezTo>
                    <a:pt x="17" y="8"/>
                    <a:pt x="17" y="8"/>
                    <a:pt x="17" y="8"/>
                  </a:cubicBezTo>
                  <a:cubicBezTo>
                    <a:pt x="16" y="8"/>
                    <a:pt x="16" y="8"/>
                    <a:pt x="16" y="8"/>
                  </a:cubicBezTo>
                  <a:cubicBezTo>
                    <a:pt x="16" y="8"/>
                    <a:pt x="17" y="8"/>
                    <a:pt x="17" y="8"/>
                  </a:cubicBezTo>
                  <a:cubicBezTo>
                    <a:pt x="17" y="8"/>
                    <a:pt x="18" y="8"/>
                    <a:pt x="18" y="8"/>
                  </a:cubicBezTo>
                  <a:cubicBezTo>
                    <a:pt x="18" y="8"/>
                    <a:pt x="18" y="8"/>
                    <a:pt x="19" y="8"/>
                  </a:cubicBezTo>
                  <a:cubicBezTo>
                    <a:pt x="19" y="8"/>
                    <a:pt x="19" y="8"/>
                    <a:pt x="19" y="8"/>
                  </a:cubicBezTo>
                  <a:cubicBezTo>
                    <a:pt x="19" y="7"/>
                    <a:pt x="19" y="7"/>
                    <a:pt x="19" y="7"/>
                  </a:cubicBezTo>
                  <a:cubicBezTo>
                    <a:pt x="20" y="7"/>
                    <a:pt x="20" y="7"/>
                    <a:pt x="20" y="7"/>
                  </a:cubicBezTo>
                  <a:cubicBezTo>
                    <a:pt x="20" y="7"/>
                    <a:pt x="20" y="7"/>
                    <a:pt x="20" y="8"/>
                  </a:cubicBezTo>
                  <a:cubicBezTo>
                    <a:pt x="20" y="8"/>
                    <a:pt x="20" y="8"/>
                    <a:pt x="20" y="8"/>
                  </a:cubicBezTo>
                  <a:cubicBezTo>
                    <a:pt x="20" y="8"/>
                    <a:pt x="20" y="8"/>
                    <a:pt x="21" y="7"/>
                  </a:cubicBezTo>
                  <a:cubicBezTo>
                    <a:pt x="22" y="7"/>
                    <a:pt x="22" y="7"/>
                    <a:pt x="22" y="7"/>
                  </a:cubicBezTo>
                  <a:cubicBezTo>
                    <a:pt x="23" y="6"/>
                    <a:pt x="23" y="6"/>
                    <a:pt x="23" y="6"/>
                  </a:cubicBezTo>
                  <a:cubicBezTo>
                    <a:pt x="25" y="6"/>
                    <a:pt x="29" y="4"/>
                    <a:pt x="29" y="4"/>
                  </a:cubicBezTo>
                  <a:cubicBezTo>
                    <a:pt x="29" y="4"/>
                    <a:pt x="29" y="4"/>
                    <a:pt x="29" y="4"/>
                  </a:cubicBezTo>
                  <a:cubicBezTo>
                    <a:pt x="29" y="4"/>
                    <a:pt x="29" y="4"/>
                    <a:pt x="29" y="4"/>
                  </a:cubicBezTo>
                  <a:cubicBezTo>
                    <a:pt x="28" y="4"/>
                    <a:pt x="28" y="4"/>
                    <a:pt x="28" y="4"/>
                  </a:cubicBezTo>
                  <a:cubicBezTo>
                    <a:pt x="28" y="4"/>
                    <a:pt x="28" y="4"/>
                    <a:pt x="28" y="4"/>
                  </a:cubicBezTo>
                  <a:cubicBezTo>
                    <a:pt x="26" y="4"/>
                    <a:pt x="26" y="4"/>
                    <a:pt x="26" y="4"/>
                  </a:cubicBezTo>
                  <a:cubicBezTo>
                    <a:pt x="27" y="4"/>
                    <a:pt x="27" y="4"/>
                    <a:pt x="27" y="4"/>
                  </a:cubicBezTo>
                  <a:cubicBezTo>
                    <a:pt x="28" y="3"/>
                    <a:pt x="28" y="3"/>
                    <a:pt x="28" y="3"/>
                  </a:cubicBezTo>
                  <a:cubicBezTo>
                    <a:pt x="29" y="3"/>
                    <a:pt x="31" y="3"/>
                    <a:pt x="33" y="3"/>
                  </a:cubicBezTo>
                  <a:cubicBezTo>
                    <a:pt x="34" y="2"/>
                    <a:pt x="34" y="2"/>
                    <a:pt x="34" y="2"/>
                  </a:cubicBezTo>
                  <a:cubicBezTo>
                    <a:pt x="33" y="2"/>
                    <a:pt x="33" y="2"/>
                    <a:pt x="33" y="2"/>
                  </a:cubicBezTo>
                  <a:cubicBezTo>
                    <a:pt x="33" y="2"/>
                    <a:pt x="33" y="2"/>
                    <a:pt x="33" y="2"/>
                  </a:cubicBezTo>
                  <a:cubicBezTo>
                    <a:pt x="33" y="1"/>
                    <a:pt x="33" y="1"/>
                    <a:pt x="33" y="1"/>
                  </a:cubicBezTo>
                  <a:cubicBezTo>
                    <a:pt x="33" y="1"/>
                    <a:pt x="32" y="1"/>
                    <a:pt x="32" y="1"/>
                  </a:cubicBezTo>
                  <a:cubicBezTo>
                    <a:pt x="32" y="1"/>
                    <a:pt x="31" y="1"/>
                    <a:pt x="31" y="1"/>
                  </a:cubicBezTo>
                  <a:cubicBezTo>
                    <a:pt x="31" y="1"/>
                    <a:pt x="31" y="1"/>
                    <a:pt x="31" y="1"/>
                  </a:cubicBezTo>
                  <a:cubicBezTo>
                    <a:pt x="31" y="1"/>
                    <a:pt x="32" y="1"/>
                    <a:pt x="32" y="1"/>
                  </a:cubicBezTo>
                  <a:cubicBezTo>
                    <a:pt x="31" y="1"/>
                    <a:pt x="31" y="0"/>
                    <a:pt x="31" y="0"/>
                  </a:cubicBezTo>
                  <a:cubicBezTo>
                    <a:pt x="31" y="0"/>
                    <a:pt x="31" y="0"/>
                    <a:pt x="31" y="0"/>
                  </a:cubicBezTo>
                  <a:cubicBezTo>
                    <a:pt x="30" y="0"/>
                    <a:pt x="30" y="0"/>
                    <a:pt x="30" y="0"/>
                  </a:cubicBezTo>
                  <a:cubicBezTo>
                    <a:pt x="29" y="1"/>
                    <a:pt x="29" y="1"/>
                    <a:pt x="29" y="1"/>
                  </a:cubicBezTo>
                  <a:cubicBezTo>
                    <a:pt x="30" y="0"/>
                    <a:pt x="30" y="0"/>
                    <a:pt x="30" y="0"/>
                  </a:cubicBezTo>
                  <a:cubicBezTo>
                    <a:pt x="29" y="0"/>
                    <a:pt x="29" y="0"/>
                    <a:pt x="28" y="1"/>
                  </a:cubicBezTo>
                  <a:cubicBezTo>
                    <a:pt x="28" y="0"/>
                    <a:pt x="28" y="0"/>
                    <a:pt x="28" y="0"/>
                  </a:cubicBezTo>
                  <a:cubicBezTo>
                    <a:pt x="28" y="0"/>
                    <a:pt x="28" y="0"/>
                    <a:pt x="27"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96" name="îšḷïḓê">
              <a:extLst>
                <a:ext uri="{FF2B5EF4-FFF2-40B4-BE49-F238E27FC236}">
                  <a16:creationId xmlns:a16="http://schemas.microsoft.com/office/drawing/2014/main" id="{5159FB7F-FB95-4E2D-A495-8CE49583D2B4}"/>
                </a:ext>
              </a:extLst>
            </p:cNvPr>
            <p:cNvSpPr/>
            <p:nvPr/>
          </p:nvSpPr>
          <p:spPr bwMode="auto">
            <a:xfrm>
              <a:off x="5720559" y="2328108"/>
              <a:ext cx="78066" cy="63261"/>
            </a:xfrm>
            <a:custGeom>
              <a:avLst/>
              <a:gdLst/>
              <a:ahLst/>
              <a:cxnLst>
                <a:cxn ang="0">
                  <a:pos x="9" y="0"/>
                </a:cxn>
                <a:cxn ang="0">
                  <a:pos x="9" y="1"/>
                </a:cxn>
                <a:cxn ang="0">
                  <a:pos x="8" y="1"/>
                </a:cxn>
                <a:cxn ang="0">
                  <a:pos x="7" y="1"/>
                </a:cxn>
                <a:cxn ang="0">
                  <a:pos x="7" y="2"/>
                </a:cxn>
                <a:cxn ang="0">
                  <a:pos x="6" y="2"/>
                </a:cxn>
                <a:cxn ang="0">
                  <a:pos x="6" y="2"/>
                </a:cxn>
                <a:cxn ang="0">
                  <a:pos x="5" y="2"/>
                </a:cxn>
                <a:cxn ang="0">
                  <a:pos x="5" y="2"/>
                </a:cxn>
                <a:cxn ang="0">
                  <a:pos x="4" y="3"/>
                </a:cxn>
                <a:cxn ang="0">
                  <a:pos x="4" y="3"/>
                </a:cxn>
                <a:cxn ang="0">
                  <a:pos x="4" y="2"/>
                </a:cxn>
                <a:cxn ang="0">
                  <a:pos x="4" y="2"/>
                </a:cxn>
                <a:cxn ang="0">
                  <a:pos x="1" y="4"/>
                </a:cxn>
                <a:cxn ang="0">
                  <a:pos x="3" y="4"/>
                </a:cxn>
                <a:cxn ang="0">
                  <a:pos x="4" y="4"/>
                </a:cxn>
                <a:cxn ang="0">
                  <a:pos x="3" y="5"/>
                </a:cxn>
                <a:cxn ang="0">
                  <a:pos x="2" y="5"/>
                </a:cxn>
                <a:cxn ang="0">
                  <a:pos x="1" y="5"/>
                </a:cxn>
                <a:cxn ang="0">
                  <a:pos x="0" y="6"/>
                </a:cxn>
                <a:cxn ang="0">
                  <a:pos x="1" y="6"/>
                </a:cxn>
                <a:cxn ang="0">
                  <a:pos x="0" y="7"/>
                </a:cxn>
                <a:cxn ang="0">
                  <a:pos x="1" y="7"/>
                </a:cxn>
                <a:cxn ang="0">
                  <a:pos x="2" y="6"/>
                </a:cxn>
                <a:cxn ang="0">
                  <a:pos x="1" y="8"/>
                </a:cxn>
                <a:cxn ang="0">
                  <a:pos x="2" y="7"/>
                </a:cxn>
                <a:cxn ang="0">
                  <a:pos x="2" y="7"/>
                </a:cxn>
                <a:cxn ang="0">
                  <a:pos x="3" y="6"/>
                </a:cxn>
                <a:cxn ang="0">
                  <a:pos x="4" y="6"/>
                </a:cxn>
                <a:cxn ang="0">
                  <a:pos x="5" y="5"/>
                </a:cxn>
                <a:cxn ang="0">
                  <a:pos x="5" y="5"/>
                </a:cxn>
                <a:cxn ang="0">
                  <a:pos x="4" y="6"/>
                </a:cxn>
                <a:cxn ang="0">
                  <a:pos x="5" y="6"/>
                </a:cxn>
                <a:cxn ang="0">
                  <a:pos x="6" y="6"/>
                </a:cxn>
                <a:cxn ang="0">
                  <a:pos x="7" y="5"/>
                </a:cxn>
                <a:cxn ang="0">
                  <a:pos x="7" y="5"/>
                </a:cxn>
                <a:cxn ang="0">
                  <a:pos x="7" y="5"/>
                </a:cxn>
                <a:cxn ang="0">
                  <a:pos x="7" y="5"/>
                </a:cxn>
                <a:cxn ang="0">
                  <a:pos x="6" y="5"/>
                </a:cxn>
                <a:cxn ang="0">
                  <a:pos x="8" y="4"/>
                </a:cxn>
                <a:cxn ang="0">
                  <a:pos x="8" y="3"/>
                </a:cxn>
                <a:cxn ang="0">
                  <a:pos x="9" y="3"/>
                </a:cxn>
                <a:cxn ang="0">
                  <a:pos x="8" y="3"/>
                </a:cxn>
                <a:cxn ang="0">
                  <a:pos x="7" y="3"/>
                </a:cxn>
                <a:cxn ang="0">
                  <a:pos x="8" y="3"/>
                </a:cxn>
                <a:cxn ang="0">
                  <a:pos x="8" y="2"/>
                </a:cxn>
                <a:cxn ang="0">
                  <a:pos x="10" y="0"/>
                </a:cxn>
                <a:cxn ang="0">
                  <a:pos x="9" y="0"/>
                </a:cxn>
              </a:cxnLst>
              <a:rect l="0" t="0" r="r" b="b"/>
              <a:pathLst>
                <a:path w="10" h="8">
                  <a:moveTo>
                    <a:pt x="9" y="0"/>
                  </a:moveTo>
                  <a:cubicBezTo>
                    <a:pt x="9" y="0"/>
                    <a:pt x="9" y="0"/>
                    <a:pt x="9" y="1"/>
                  </a:cubicBezTo>
                  <a:cubicBezTo>
                    <a:pt x="8" y="1"/>
                    <a:pt x="8" y="1"/>
                    <a:pt x="8" y="1"/>
                  </a:cubicBezTo>
                  <a:cubicBezTo>
                    <a:pt x="7" y="1"/>
                    <a:pt x="7" y="1"/>
                    <a:pt x="7" y="1"/>
                  </a:cubicBezTo>
                  <a:cubicBezTo>
                    <a:pt x="7" y="2"/>
                    <a:pt x="7" y="2"/>
                    <a:pt x="7" y="2"/>
                  </a:cubicBezTo>
                  <a:cubicBezTo>
                    <a:pt x="6" y="2"/>
                    <a:pt x="6" y="2"/>
                    <a:pt x="6" y="2"/>
                  </a:cubicBezTo>
                  <a:cubicBezTo>
                    <a:pt x="6" y="2"/>
                    <a:pt x="6" y="2"/>
                    <a:pt x="6" y="2"/>
                  </a:cubicBezTo>
                  <a:cubicBezTo>
                    <a:pt x="5" y="2"/>
                    <a:pt x="5" y="2"/>
                    <a:pt x="5" y="2"/>
                  </a:cubicBezTo>
                  <a:cubicBezTo>
                    <a:pt x="5" y="2"/>
                    <a:pt x="5" y="2"/>
                    <a:pt x="5" y="2"/>
                  </a:cubicBezTo>
                  <a:cubicBezTo>
                    <a:pt x="5" y="2"/>
                    <a:pt x="4" y="3"/>
                    <a:pt x="4" y="3"/>
                  </a:cubicBezTo>
                  <a:cubicBezTo>
                    <a:pt x="4" y="3"/>
                    <a:pt x="4" y="3"/>
                    <a:pt x="4" y="3"/>
                  </a:cubicBezTo>
                  <a:cubicBezTo>
                    <a:pt x="4" y="3"/>
                    <a:pt x="4" y="3"/>
                    <a:pt x="4" y="2"/>
                  </a:cubicBezTo>
                  <a:cubicBezTo>
                    <a:pt x="4" y="2"/>
                    <a:pt x="4" y="2"/>
                    <a:pt x="4" y="2"/>
                  </a:cubicBezTo>
                  <a:cubicBezTo>
                    <a:pt x="1" y="4"/>
                    <a:pt x="1" y="4"/>
                    <a:pt x="1" y="4"/>
                  </a:cubicBezTo>
                  <a:cubicBezTo>
                    <a:pt x="3" y="4"/>
                    <a:pt x="3" y="4"/>
                    <a:pt x="3" y="4"/>
                  </a:cubicBezTo>
                  <a:cubicBezTo>
                    <a:pt x="4" y="4"/>
                    <a:pt x="4" y="4"/>
                    <a:pt x="4" y="4"/>
                  </a:cubicBezTo>
                  <a:cubicBezTo>
                    <a:pt x="3" y="5"/>
                    <a:pt x="3" y="5"/>
                    <a:pt x="3" y="5"/>
                  </a:cubicBezTo>
                  <a:cubicBezTo>
                    <a:pt x="2" y="5"/>
                    <a:pt x="2" y="5"/>
                    <a:pt x="2" y="5"/>
                  </a:cubicBezTo>
                  <a:cubicBezTo>
                    <a:pt x="1" y="5"/>
                    <a:pt x="1" y="5"/>
                    <a:pt x="1" y="5"/>
                  </a:cubicBezTo>
                  <a:cubicBezTo>
                    <a:pt x="0" y="6"/>
                    <a:pt x="0" y="6"/>
                    <a:pt x="0" y="6"/>
                  </a:cubicBezTo>
                  <a:cubicBezTo>
                    <a:pt x="1" y="6"/>
                    <a:pt x="1" y="6"/>
                    <a:pt x="1" y="6"/>
                  </a:cubicBezTo>
                  <a:cubicBezTo>
                    <a:pt x="0" y="6"/>
                    <a:pt x="0" y="7"/>
                    <a:pt x="0" y="7"/>
                  </a:cubicBezTo>
                  <a:cubicBezTo>
                    <a:pt x="1" y="7"/>
                    <a:pt x="1" y="7"/>
                    <a:pt x="1" y="7"/>
                  </a:cubicBezTo>
                  <a:cubicBezTo>
                    <a:pt x="1" y="6"/>
                    <a:pt x="2" y="6"/>
                    <a:pt x="2" y="6"/>
                  </a:cubicBezTo>
                  <a:cubicBezTo>
                    <a:pt x="2" y="6"/>
                    <a:pt x="2" y="7"/>
                    <a:pt x="1" y="8"/>
                  </a:cubicBezTo>
                  <a:cubicBezTo>
                    <a:pt x="2" y="7"/>
                    <a:pt x="2" y="7"/>
                    <a:pt x="2" y="7"/>
                  </a:cubicBezTo>
                  <a:cubicBezTo>
                    <a:pt x="2" y="7"/>
                    <a:pt x="2" y="7"/>
                    <a:pt x="2" y="7"/>
                  </a:cubicBezTo>
                  <a:cubicBezTo>
                    <a:pt x="3" y="6"/>
                    <a:pt x="3" y="6"/>
                    <a:pt x="3" y="6"/>
                  </a:cubicBezTo>
                  <a:cubicBezTo>
                    <a:pt x="4" y="6"/>
                    <a:pt x="4" y="6"/>
                    <a:pt x="4" y="6"/>
                  </a:cubicBezTo>
                  <a:cubicBezTo>
                    <a:pt x="5" y="5"/>
                    <a:pt x="5" y="5"/>
                    <a:pt x="5" y="5"/>
                  </a:cubicBezTo>
                  <a:cubicBezTo>
                    <a:pt x="5" y="5"/>
                    <a:pt x="5" y="5"/>
                    <a:pt x="5" y="5"/>
                  </a:cubicBezTo>
                  <a:cubicBezTo>
                    <a:pt x="4" y="6"/>
                    <a:pt x="4" y="6"/>
                    <a:pt x="4" y="6"/>
                  </a:cubicBezTo>
                  <a:cubicBezTo>
                    <a:pt x="4" y="6"/>
                    <a:pt x="4" y="6"/>
                    <a:pt x="5" y="6"/>
                  </a:cubicBezTo>
                  <a:cubicBezTo>
                    <a:pt x="6" y="6"/>
                    <a:pt x="6" y="6"/>
                    <a:pt x="6" y="6"/>
                  </a:cubicBezTo>
                  <a:cubicBezTo>
                    <a:pt x="6" y="6"/>
                    <a:pt x="6" y="6"/>
                    <a:pt x="7" y="5"/>
                  </a:cubicBezTo>
                  <a:cubicBezTo>
                    <a:pt x="7" y="5"/>
                    <a:pt x="7" y="5"/>
                    <a:pt x="7" y="5"/>
                  </a:cubicBezTo>
                  <a:cubicBezTo>
                    <a:pt x="7" y="5"/>
                    <a:pt x="7" y="5"/>
                    <a:pt x="7" y="5"/>
                  </a:cubicBezTo>
                  <a:cubicBezTo>
                    <a:pt x="7" y="5"/>
                    <a:pt x="7" y="5"/>
                    <a:pt x="7" y="5"/>
                  </a:cubicBezTo>
                  <a:cubicBezTo>
                    <a:pt x="7" y="5"/>
                    <a:pt x="7" y="5"/>
                    <a:pt x="6" y="5"/>
                  </a:cubicBezTo>
                  <a:cubicBezTo>
                    <a:pt x="7" y="5"/>
                    <a:pt x="7" y="5"/>
                    <a:pt x="8" y="4"/>
                  </a:cubicBezTo>
                  <a:cubicBezTo>
                    <a:pt x="8" y="3"/>
                    <a:pt x="8" y="3"/>
                    <a:pt x="8" y="3"/>
                  </a:cubicBezTo>
                  <a:cubicBezTo>
                    <a:pt x="9" y="3"/>
                    <a:pt x="9" y="3"/>
                    <a:pt x="9" y="3"/>
                  </a:cubicBezTo>
                  <a:cubicBezTo>
                    <a:pt x="8" y="3"/>
                    <a:pt x="8" y="3"/>
                    <a:pt x="8" y="3"/>
                  </a:cubicBezTo>
                  <a:cubicBezTo>
                    <a:pt x="7" y="3"/>
                    <a:pt x="7" y="3"/>
                    <a:pt x="7" y="3"/>
                  </a:cubicBezTo>
                  <a:cubicBezTo>
                    <a:pt x="8" y="3"/>
                    <a:pt x="8" y="3"/>
                    <a:pt x="8" y="3"/>
                  </a:cubicBezTo>
                  <a:cubicBezTo>
                    <a:pt x="8" y="2"/>
                    <a:pt x="8" y="2"/>
                    <a:pt x="8" y="2"/>
                  </a:cubicBezTo>
                  <a:cubicBezTo>
                    <a:pt x="8" y="2"/>
                    <a:pt x="8" y="2"/>
                    <a:pt x="10" y="0"/>
                  </a:cubicBezTo>
                  <a:cubicBezTo>
                    <a:pt x="10" y="0"/>
                    <a:pt x="10" y="0"/>
                    <a:pt x="9"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97" name="íṣ1ïḋè">
              <a:extLst>
                <a:ext uri="{FF2B5EF4-FFF2-40B4-BE49-F238E27FC236}">
                  <a16:creationId xmlns:a16="http://schemas.microsoft.com/office/drawing/2014/main" id="{CB2C33EF-0AAC-4876-A26A-E12110D95061}"/>
                </a:ext>
              </a:extLst>
            </p:cNvPr>
            <p:cNvSpPr/>
            <p:nvPr/>
          </p:nvSpPr>
          <p:spPr bwMode="auto">
            <a:xfrm>
              <a:off x="5806701" y="2311956"/>
              <a:ext cx="401097" cy="467050"/>
            </a:xfrm>
            <a:custGeom>
              <a:avLst/>
              <a:gdLst/>
              <a:ahLst/>
              <a:cxnLst>
                <a:cxn ang="0">
                  <a:pos x="31" y="1"/>
                </a:cxn>
                <a:cxn ang="0">
                  <a:pos x="27" y="2"/>
                </a:cxn>
                <a:cxn ang="0">
                  <a:pos x="28" y="4"/>
                </a:cxn>
                <a:cxn ang="0">
                  <a:pos x="25" y="2"/>
                </a:cxn>
                <a:cxn ang="0">
                  <a:pos x="24" y="3"/>
                </a:cxn>
                <a:cxn ang="0">
                  <a:pos x="23" y="2"/>
                </a:cxn>
                <a:cxn ang="0">
                  <a:pos x="22" y="3"/>
                </a:cxn>
                <a:cxn ang="0">
                  <a:pos x="19" y="4"/>
                </a:cxn>
                <a:cxn ang="0">
                  <a:pos x="17" y="3"/>
                </a:cxn>
                <a:cxn ang="0">
                  <a:pos x="15" y="5"/>
                </a:cxn>
                <a:cxn ang="0">
                  <a:pos x="9" y="7"/>
                </a:cxn>
                <a:cxn ang="0">
                  <a:pos x="7" y="9"/>
                </a:cxn>
                <a:cxn ang="0">
                  <a:pos x="5" y="10"/>
                </a:cxn>
                <a:cxn ang="0">
                  <a:pos x="1" y="11"/>
                </a:cxn>
                <a:cxn ang="0">
                  <a:pos x="3" y="13"/>
                </a:cxn>
                <a:cxn ang="0">
                  <a:pos x="5" y="13"/>
                </a:cxn>
                <a:cxn ang="0">
                  <a:pos x="1" y="13"/>
                </a:cxn>
                <a:cxn ang="0">
                  <a:pos x="1" y="15"/>
                </a:cxn>
                <a:cxn ang="0">
                  <a:pos x="1" y="17"/>
                </a:cxn>
                <a:cxn ang="0">
                  <a:pos x="5" y="16"/>
                </a:cxn>
                <a:cxn ang="0">
                  <a:pos x="6" y="28"/>
                </a:cxn>
                <a:cxn ang="0">
                  <a:pos x="11" y="30"/>
                </a:cxn>
                <a:cxn ang="0">
                  <a:pos x="9" y="31"/>
                </a:cxn>
                <a:cxn ang="0">
                  <a:pos x="11" y="33"/>
                </a:cxn>
                <a:cxn ang="0">
                  <a:pos x="8" y="39"/>
                </a:cxn>
                <a:cxn ang="0">
                  <a:pos x="4" y="40"/>
                </a:cxn>
                <a:cxn ang="0">
                  <a:pos x="6" y="46"/>
                </a:cxn>
                <a:cxn ang="0">
                  <a:pos x="5" y="51"/>
                </a:cxn>
                <a:cxn ang="0">
                  <a:pos x="8" y="57"/>
                </a:cxn>
                <a:cxn ang="0">
                  <a:pos x="13" y="59"/>
                </a:cxn>
                <a:cxn ang="0">
                  <a:pos x="17" y="52"/>
                </a:cxn>
                <a:cxn ang="0">
                  <a:pos x="21" y="46"/>
                </a:cxn>
                <a:cxn ang="0">
                  <a:pos x="35" y="38"/>
                </a:cxn>
                <a:cxn ang="0">
                  <a:pos x="48" y="33"/>
                </a:cxn>
                <a:cxn ang="0">
                  <a:pos x="48" y="32"/>
                </a:cxn>
                <a:cxn ang="0">
                  <a:pos x="46" y="27"/>
                </a:cxn>
                <a:cxn ang="0">
                  <a:pos x="46" y="26"/>
                </a:cxn>
                <a:cxn ang="0">
                  <a:pos x="44" y="24"/>
                </a:cxn>
                <a:cxn ang="0">
                  <a:pos x="49" y="23"/>
                </a:cxn>
                <a:cxn ang="0">
                  <a:pos x="48" y="20"/>
                </a:cxn>
                <a:cxn ang="0">
                  <a:pos x="47" y="17"/>
                </a:cxn>
                <a:cxn ang="0">
                  <a:pos x="50" y="17"/>
                </a:cxn>
                <a:cxn ang="0">
                  <a:pos x="48" y="13"/>
                </a:cxn>
                <a:cxn ang="0">
                  <a:pos x="47" y="9"/>
                </a:cxn>
                <a:cxn ang="0">
                  <a:pos x="47" y="9"/>
                </a:cxn>
                <a:cxn ang="0">
                  <a:pos x="46" y="8"/>
                </a:cxn>
                <a:cxn ang="0">
                  <a:pos x="49" y="7"/>
                </a:cxn>
                <a:cxn ang="0">
                  <a:pos x="51" y="5"/>
                </a:cxn>
                <a:cxn ang="0">
                  <a:pos x="47" y="4"/>
                </a:cxn>
                <a:cxn ang="0">
                  <a:pos x="45" y="5"/>
                </a:cxn>
                <a:cxn ang="0">
                  <a:pos x="43" y="3"/>
                </a:cxn>
                <a:cxn ang="0">
                  <a:pos x="41" y="5"/>
                </a:cxn>
                <a:cxn ang="0">
                  <a:pos x="38" y="4"/>
                </a:cxn>
                <a:cxn ang="0">
                  <a:pos x="42" y="3"/>
                </a:cxn>
              </a:cxnLst>
              <a:rect l="0" t="0" r="r" b="b"/>
              <a:pathLst>
                <a:path w="51" h="59">
                  <a:moveTo>
                    <a:pt x="38" y="0"/>
                  </a:moveTo>
                  <a:cubicBezTo>
                    <a:pt x="36" y="0"/>
                    <a:pt x="34" y="1"/>
                    <a:pt x="32" y="1"/>
                  </a:cubicBezTo>
                  <a:cubicBezTo>
                    <a:pt x="32" y="1"/>
                    <a:pt x="31" y="1"/>
                    <a:pt x="31" y="1"/>
                  </a:cubicBezTo>
                  <a:cubicBezTo>
                    <a:pt x="29" y="1"/>
                    <a:pt x="29" y="1"/>
                    <a:pt x="29" y="1"/>
                  </a:cubicBezTo>
                  <a:cubicBezTo>
                    <a:pt x="28" y="2"/>
                    <a:pt x="28" y="2"/>
                    <a:pt x="28" y="2"/>
                  </a:cubicBezTo>
                  <a:cubicBezTo>
                    <a:pt x="27" y="2"/>
                    <a:pt x="27" y="2"/>
                    <a:pt x="27" y="2"/>
                  </a:cubicBezTo>
                  <a:cubicBezTo>
                    <a:pt x="27" y="2"/>
                    <a:pt x="27" y="2"/>
                    <a:pt x="27" y="2"/>
                  </a:cubicBezTo>
                  <a:cubicBezTo>
                    <a:pt x="27" y="3"/>
                    <a:pt x="27" y="3"/>
                    <a:pt x="27" y="3"/>
                  </a:cubicBezTo>
                  <a:cubicBezTo>
                    <a:pt x="28" y="4"/>
                    <a:pt x="28" y="4"/>
                    <a:pt x="28" y="4"/>
                  </a:cubicBezTo>
                  <a:cubicBezTo>
                    <a:pt x="28" y="4"/>
                    <a:pt x="28" y="4"/>
                    <a:pt x="28" y="4"/>
                  </a:cubicBezTo>
                  <a:cubicBezTo>
                    <a:pt x="26" y="2"/>
                    <a:pt x="26" y="2"/>
                    <a:pt x="26" y="2"/>
                  </a:cubicBezTo>
                  <a:cubicBezTo>
                    <a:pt x="25" y="2"/>
                    <a:pt x="25" y="2"/>
                    <a:pt x="25" y="2"/>
                  </a:cubicBezTo>
                  <a:cubicBezTo>
                    <a:pt x="25" y="3"/>
                    <a:pt x="25" y="3"/>
                    <a:pt x="25" y="3"/>
                  </a:cubicBezTo>
                  <a:cubicBezTo>
                    <a:pt x="25" y="3"/>
                    <a:pt x="25" y="3"/>
                    <a:pt x="25" y="3"/>
                  </a:cubicBezTo>
                  <a:cubicBezTo>
                    <a:pt x="25" y="3"/>
                    <a:pt x="24" y="3"/>
                    <a:pt x="24" y="3"/>
                  </a:cubicBezTo>
                  <a:cubicBezTo>
                    <a:pt x="24" y="3"/>
                    <a:pt x="24" y="3"/>
                    <a:pt x="24" y="3"/>
                  </a:cubicBezTo>
                  <a:cubicBezTo>
                    <a:pt x="24" y="3"/>
                    <a:pt x="24" y="3"/>
                    <a:pt x="24" y="3"/>
                  </a:cubicBezTo>
                  <a:cubicBezTo>
                    <a:pt x="23" y="2"/>
                    <a:pt x="23" y="2"/>
                    <a:pt x="23" y="2"/>
                  </a:cubicBezTo>
                  <a:cubicBezTo>
                    <a:pt x="23" y="3"/>
                    <a:pt x="23" y="3"/>
                    <a:pt x="23" y="3"/>
                  </a:cubicBezTo>
                  <a:cubicBezTo>
                    <a:pt x="22" y="4"/>
                    <a:pt x="22" y="4"/>
                    <a:pt x="22" y="4"/>
                  </a:cubicBezTo>
                  <a:cubicBezTo>
                    <a:pt x="22" y="3"/>
                    <a:pt x="22" y="3"/>
                    <a:pt x="22" y="3"/>
                  </a:cubicBezTo>
                  <a:cubicBezTo>
                    <a:pt x="21" y="3"/>
                    <a:pt x="21" y="3"/>
                    <a:pt x="21" y="3"/>
                  </a:cubicBezTo>
                  <a:cubicBezTo>
                    <a:pt x="19" y="3"/>
                    <a:pt x="19" y="3"/>
                    <a:pt x="19" y="3"/>
                  </a:cubicBezTo>
                  <a:cubicBezTo>
                    <a:pt x="19" y="4"/>
                    <a:pt x="19" y="4"/>
                    <a:pt x="19" y="4"/>
                  </a:cubicBezTo>
                  <a:cubicBezTo>
                    <a:pt x="19" y="4"/>
                    <a:pt x="19" y="4"/>
                    <a:pt x="19" y="4"/>
                  </a:cubicBezTo>
                  <a:cubicBezTo>
                    <a:pt x="18" y="3"/>
                    <a:pt x="18" y="3"/>
                    <a:pt x="18" y="3"/>
                  </a:cubicBezTo>
                  <a:cubicBezTo>
                    <a:pt x="17" y="3"/>
                    <a:pt x="17" y="3"/>
                    <a:pt x="17" y="3"/>
                  </a:cubicBezTo>
                  <a:cubicBezTo>
                    <a:pt x="17" y="4"/>
                    <a:pt x="17" y="4"/>
                    <a:pt x="17" y="4"/>
                  </a:cubicBezTo>
                  <a:cubicBezTo>
                    <a:pt x="16" y="5"/>
                    <a:pt x="16" y="5"/>
                    <a:pt x="16" y="5"/>
                  </a:cubicBezTo>
                  <a:cubicBezTo>
                    <a:pt x="15" y="5"/>
                    <a:pt x="15" y="5"/>
                    <a:pt x="15" y="5"/>
                  </a:cubicBezTo>
                  <a:cubicBezTo>
                    <a:pt x="14" y="5"/>
                    <a:pt x="14" y="5"/>
                    <a:pt x="14" y="5"/>
                  </a:cubicBezTo>
                  <a:cubicBezTo>
                    <a:pt x="11" y="6"/>
                    <a:pt x="11" y="6"/>
                    <a:pt x="11" y="6"/>
                  </a:cubicBezTo>
                  <a:cubicBezTo>
                    <a:pt x="9" y="7"/>
                    <a:pt x="9" y="7"/>
                    <a:pt x="9" y="7"/>
                  </a:cubicBezTo>
                  <a:cubicBezTo>
                    <a:pt x="10" y="7"/>
                    <a:pt x="10" y="7"/>
                    <a:pt x="10" y="7"/>
                  </a:cubicBezTo>
                  <a:cubicBezTo>
                    <a:pt x="11" y="7"/>
                    <a:pt x="11" y="7"/>
                    <a:pt x="11" y="7"/>
                  </a:cubicBezTo>
                  <a:cubicBezTo>
                    <a:pt x="9" y="8"/>
                    <a:pt x="9" y="9"/>
                    <a:pt x="7" y="9"/>
                  </a:cubicBezTo>
                  <a:cubicBezTo>
                    <a:pt x="7" y="9"/>
                    <a:pt x="7" y="9"/>
                    <a:pt x="7" y="9"/>
                  </a:cubicBezTo>
                  <a:cubicBezTo>
                    <a:pt x="5" y="10"/>
                    <a:pt x="5" y="10"/>
                    <a:pt x="5" y="10"/>
                  </a:cubicBezTo>
                  <a:cubicBezTo>
                    <a:pt x="5" y="10"/>
                    <a:pt x="5" y="10"/>
                    <a:pt x="5" y="10"/>
                  </a:cubicBezTo>
                  <a:cubicBezTo>
                    <a:pt x="4" y="10"/>
                    <a:pt x="4" y="10"/>
                    <a:pt x="4" y="10"/>
                  </a:cubicBezTo>
                  <a:cubicBezTo>
                    <a:pt x="3" y="10"/>
                    <a:pt x="3" y="10"/>
                    <a:pt x="3" y="10"/>
                  </a:cubicBezTo>
                  <a:cubicBezTo>
                    <a:pt x="1" y="11"/>
                    <a:pt x="1" y="11"/>
                    <a:pt x="1" y="11"/>
                  </a:cubicBezTo>
                  <a:cubicBezTo>
                    <a:pt x="1" y="12"/>
                    <a:pt x="1" y="12"/>
                    <a:pt x="1" y="12"/>
                  </a:cubicBezTo>
                  <a:cubicBezTo>
                    <a:pt x="2" y="12"/>
                    <a:pt x="2" y="12"/>
                    <a:pt x="2" y="12"/>
                  </a:cubicBezTo>
                  <a:cubicBezTo>
                    <a:pt x="2" y="13"/>
                    <a:pt x="2" y="13"/>
                    <a:pt x="3" y="13"/>
                  </a:cubicBezTo>
                  <a:cubicBezTo>
                    <a:pt x="3" y="13"/>
                    <a:pt x="3" y="13"/>
                    <a:pt x="4" y="13"/>
                  </a:cubicBezTo>
                  <a:cubicBezTo>
                    <a:pt x="4" y="12"/>
                    <a:pt x="4" y="12"/>
                    <a:pt x="4" y="12"/>
                  </a:cubicBezTo>
                  <a:cubicBezTo>
                    <a:pt x="5" y="12"/>
                    <a:pt x="5" y="12"/>
                    <a:pt x="5" y="13"/>
                  </a:cubicBezTo>
                  <a:cubicBezTo>
                    <a:pt x="4" y="13"/>
                    <a:pt x="4" y="13"/>
                    <a:pt x="4" y="13"/>
                  </a:cubicBezTo>
                  <a:cubicBezTo>
                    <a:pt x="3" y="13"/>
                    <a:pt x="2" y="13"/>
                    <a:pt x="1" y="13"/>
                  </a:cubicBezTo>
                  <a:cubicBezTo>
                    <a:pt x="1" y="13"/>
                    <a:pt x="1" y="13"/>
                    <a:pt x="1" y="13"/>
                  </a:cubicBezTo>
                  <a:cubicBezTo>
                    <a:pt x="0" y="14"/>
                    <a:pt x="0" y="14"/>
                    <a:pt x="0" y="14"/>
                  </a:cubicBezTo>
                  <a:cubicBezTo>
                    <a:pt x="0" y="14"/>
                    <a:pt x="0" y="14"/>
                    <a:pt x="0" y="14"/>
                  </a:cubicBezTo>
                  <a:cubicBezTo>
                    <a:pt x="1" y="15"/>
                    <a:pt x="1" y="15"/>
                    <a:pt x="1" y="15"/>
                  </a:cubicBezTo>
                  <a:cubicBezTo>
                    <a:pt x="0" y="15"/>
                    <a:pt x="0" y="15"/>
                    <a:pt x="0" y="15"/>
                  </a:cubicBezTo>
                  <a:cubicBezTo>
                    <a:pt x="0" y="16"/>
                    <a:pt x="0" y="16"/>
                    <a:pt x="0" y="16"/>
                  </a:cubicBezTo>
                  <a:cubicBezTo>
                    <a:pt x="0" y="16"/>
                    <a:pt x="0" y="16"/>
                    <a:pt x="1" y="17"/>
                  </a:cubicBezTo>
                  <a:cubicBezTo>
                    <a:pt x="3" y="16"/>
                    <a:pt x="3" y="16"/>
                    <a:pt x="3" y="16"/>
                  </a:cubicBezTo>
                  <a:cubicBezTo>
                    <a:pt x="2" y="16"/>
                    <a:pt x="2" y="16"/>
                    <a:pt x="2" y="16"/>
                  </a:cubicBezTo>
                  <a:cubicBezTo>
                    <a:pt x="4" y="16"/>
                    <a:pt x="5" y="16"/>
                    <a:pt x="5" y="16"/>
                  </a:cubicBezTo>
                  <a:cubicBezTo>
                    <a:pt x="7" y="16"/>
                    <a:pt x="7" y="16"/>
                    <a:pt x="8" y="18"/>
                  </a:cubicBezTo>
                  <a:cubicBezTo>
                    <a:pt x="7" y="21"/>
                    <a:pt x="11" y="25"/>
                    <a:pt x="7" y="26"/>
                  </a:cubicBezTo>
                  <a:cubicBezTo>
                    <a:pt x="6" y="28"/>
                    <a:pt x="6" y="28"/>
                    <a:pt x="6" y="28"/>
                  </a:cubicBezTo>
                  <a:cubicBezTo>
                    <a:pt x="7" y="28"/>
                    <a:pt x="8" y="27"/>
                    <a:pt x="9" y="27"/>
                  </a:cubicBezTo>
                  <a:cubicBezTo>
                    <a:pt x="9" y="27"/>
                    <a:pt x="9" y="27"/>
                    <a:pt x="9" y="27"/>
                  </a:cubicBezTo>
                  <a:cubicBezTo>
                    <a:pt x="9" y="27"/>
                    <a:pt x="10" y="28"/>
                    <a:pt x="11" y="30"/>
                  </a:cubicBezTo>
                  <a:cubicBezTo>
                    <a:pt x="11" y="31"/>
                    <a:pt x="11" y="31"/>
                    <a:pt x="11" y="31"/>
                  </a:cubicBezTo>
                  <a:cubicBezTo>
                    <a:pt x="10" y="31"/>
                    <a:pt x="10" y="31"/>
                    <a:pt x="10" y="31"/>
                  </a:cubicBezTo>
                  <a:cubicBezTo>
                    <a:pt x="9" y="31"/>
                    <a:pt x="9" y="31"/>
                    <a:pt x="9" y="31"/>
                  </a:cubicBezTo>
                  <a:cubicBezTo>
                    <a:pt x="7" y="31"/>
                    <a:pt x="7" y="31"/>
                    <a:pt x="7" y="31"/>
                  </a:cubicBezTo>
                  <a:cubicBezTo>
                    <a:pt x="9" y="33"/>
                    <a:pt x="9" y="33"/>
                    <a:pt x="9" y="33"/>
                  </a:cubicBezTo>
                  <a:cubicBezTo>
                    <a:pt x="9" y="33"/>
                    <a:pt x="10" y="33"/>
                    <a:pt x="11" y="33"/>
                  </a:cubicBezTo>
                  <a:cubicBezTo>
                    <a:pt x="11" y="34"/>
                    <a:pt x="11" y="34"/>
                    <a:pt x="9" y="34"/>
                  </a:cubicBezTo>
                  <a:cubicBezTo>
                    <a:pt x="9" y="35"/>
                    <a:pt x="9" y="35"/>
                    <a:pt x="9" y="35"/>
                  </a:cubicBezTo>
                  <a:cubicBezTo>
                    <a:pt x="8" y="39"/>
                    <a:pt x="8" y="39"/>
                    <a:pt x="8" y="39"/>
                  </a:cubicBezTo>
                  <a:cubicBezTo>
                    <a:pt x="5" y="38"/>
                    <a:pt x="5" y="38"/>
                    <a:pt x="5" y="38"/>
                  </a:cubicBezTo>
                  <a:cubicBezTo>
                    <a:pt x="4" y="39"/>
                    <a:pt x="4" y="39"/>
                    <a:pt x="4" y="39"/>
                  </a:cubicBezTo>
                  <a:cubicBezTo>
                    <a:pt x="4" y="40"/>
                    <a:pt x="4" y="40"/>
                    <a:pt x="4" y="40"/>
                  </a:cubicBezTo>
                  <a:cubicBezTo>
                    <a:pt x="4" y="41"/>
                    <a:pt x="4" y="41"/>
                    <a:pt x="4" y="41"/>
                  </a:cubicBezTo>
                  <a:cubicBezTo>
                    <a:pt x="3" y="42"/>
                    <a:pt x="3" y="42"/>
                    <a:pt x="4" y="46"/>
                  </a:cubicBezTo>
                  <a:cubicBezTo>
                    <a:pt x="5" y="46"/>
                    <a:pt x="6" y="46"/>
                    <a:pt x="6" y="46"/>
                  </a:cubicBezTo>
                  <a:cubicBezTo>
                    <a:pt x="6" y="47"/>
                    <a:pt x="6" y="48"/>
                    <a:pt x="5" y="48"/>
                  </a:cubicBezTo>
                  <a:cubicBezTo>
                    <a:pt x="4" y="50"/>
                    <a:pt x="4" y="50"/>
                    <a:pt x="4" y="50"/>
                  </a:cubicBezTo>
                  <a:cubicBezTo>
                    <a:pt x="5" y="51"/>
                    <a:pt x="5" y="51"/>
                    <a:pt x="5" y="51"/>
                  </a:cubicBezTo>
                  <a:cubicBezTo>
                    <a:pt x="5" y="51"/>
                    <a:pt x="5" y="52"/>
                    <a:pt x="5" y="52"/>
                  </a:cubicBezTo>
                  <a:cubicBezTo>
                    <a:pt x="6" y="53"/>
                    <a:pt x="6" y="56"/>
                    <a:pt x="7" y="57"/>
                  </a:cubicBezTo>
                  <a:cubicBezTo>
                    <a:pt x="7" y="57"/>
                    <a:pt x="7" y="57"/>
                    <a:pt x="8" y="57"/>
                  </a:cubicBezTo>
                  <a:cubicBezTo>
                    <a:pt x="8" y="57"/>
                    <a:pt x="9" y="57"/>
                    <a:pt x="11" y="56"/>
                  </a:cubicBezTo>
                  <a:cubicBezTo>
                    <a:pt x="11" y="56"/>
                    <a:pt x="11" y="57"/>
                    <a:pt x="10" y="57"/>
                  </a:cubicBezTo>
                  <a:cubicBezTo>
                    <a:pt x="12" y="59"/>
                    <a:pt x="12" y="59"/>
                    <a:pt x="13" y="59"/>
                  </a:cubicBezTo>
                  <a:cubicBezTo>
                    <a:pt x="13" y="59"/>
                    <a:pt x="13" y="59"/>
                    <a:pt x="13" y="59"/>
                  </a:cubicBezTo>
                  <a:cubicBezTo>
                    <a:pt x="14" y="59"/>
                    <a:pt x="19" y="55"/>
                    <a:pt x="17" y="52"/>
                  </a:cubicBezTo>
                  <a:cubicBezTo>
                    <a:pt x="17" y="52"/>
                    <a:pt x="17" y="52"/>
                    <a:pt x="17" y="52"/>
                  </a:cubicBezTo>
                  <a:cubicBezTo>
                    <a:pt x="19" y="52"/>
                    <a:pt x="20" y="51"/>
                    <a:pt x="20" y="49"/>
                  </a:cubicBezTo>
                  <a:cubicBezTo>
                    <a:pt x="21" y="47"/>
                    <a:pt x="21" y="47"/>
                    <a:pt x="21" y="47"/>
                  </a:cubicBezTo>
                  <a:cubicBezTo>
                    <a:pt x="21" y="46"/>
                    <a:pt x="21" y="46"/>
                    <a:pt x="21" y="46"/>
                  </a:cubicBezTo>
                  <a:cubicBezTo>
                    <a:pt x="22" y="46"/>
                    <a:pt x="22" y="45"/>
                    <a:pt x="22" y="45"/>
                  </a:cubicBezTo>
                  <a:cubicBezTo>
                    <a:pt x="29" y="45"/>
                    <a:pt x="29" y="44"/>
                    <a:pt x="34" y="39"/>
                  </a:cubicBezTo>
                  <a:cubicBezTo>
                    <a:pt x="35" y="38"/>
                    <a:pt x="35" y="38"/>
                    <a:pt x="35" y="38"/>
                  </a:cubicBezTo>
                  <a:cubicBezTo>
                    <a:pt x="35" y="38"/>
                    <a:pt x="36" y="39"/>
                    <a:pt x="36" y="39"/>
                  </a:cubicBezTo>
                  <a:cubicBezTo>
                    <a:pt x="43" y="38"/>
                    <a:pt x="43" y="37"/>
                    <a:pt x="48" y="34"/>
                  </a:cubicBezTo>
                  <a:cubicBezTo>
                    <a:pt x="48" y="33"/>
                    <a:pt x="48" y="33"/>
                    <a:pt x="48" y="33"/>
                  </a:cubicBezTo>
                  <a:cubicBezTo>
                    <a:pt x="43" y="32"/>
                    <a:pt x="43" y="32"/>
                    <a:pt x="44" y="30"/>
                  </a:cubicBezTo>
                  <a:cubicBezTo>
                    <a:pt x="46" y="32"/>
                    <a:pt x="47" y="33"/>
                    <a:pt x="47" y="33"/>
                  </a:cubicBezTo>
                  <a:cubicBezTo>
                    <a:pt x="48" y="33"/>
                    <a:pt x="48" y="32"/>
                    <a:pt x="48" y="32"/>
                  </a:cubicBezTo>
                  <a:cubicBezTo>
                    <a:pt x="48" y="31"/>
                    <a:pt x="48" y="30"/>
                    <a:pt x="48" y="29"/>
                  </a:cubicBezTo>
                  <a:cubicBezTo>
                    <a:pt x="46" y="29"/>
                    <a:pt x="46" y="28"/>
                    <a:pt x="45" y="27"/>
                  </a:cubicBezTo>
                  <a:cubicBezTo>
                    <a:pt x="46" y="27"/>
                    <a:pt x="46" y="27"/>
                    <a:pt x="46" y="27"/>
                  </a:cubicBezTo>
                  <a:cubicBezTo>
                    <a:pt x="48" y="29"/>
                    <a:pt x="48" y="29"/>
                    <a:pt x="48" y="29"/>
                  </a:cubicBezTo>
                  <a:cubicBezTo>
                    <a:pt x="48" y="28"/>
                    <a:pt x="48" y="27"/>
                    <a:pt x="48" y="26"/>
                  </a:cubicBezTo>
                  <a:cubicBezTo>
                    <a:pt x="47" y="26"/>
                    <a:pt x="47" y="26"/>
                    <a:pt x="46" y="26"/>
                  </a:cubicBezTo>
                  <a:cubicBezTo>
                    <a:pt x="46" y="26"/>
                    <a:pt x="46" y="26"/>
                    <a:pt x="45" y="26"/>
                  </a:cubicBezTo>
                  <a:cubicBezTo>
                    <a:pt x="44" y="25"/>
                    <a:pt x="44" y="25"/>
                    <a:pt x="44" y="25"/>
                  </a:cubicBezTo>
                  <a:cubicBezTo>
                    <a:pt x="44" y="24"/>
                    <a:pt x="44" y="24"/>
                    <a:pt x="44" y="24"/>
                  </a:cubicBezTo>
                  <a:cubicBezTo>
                    <a:pt x="45" y="25"/>
                    <a:pt x="46" y="25"/>
                    <a:pt x="46" y="25"/>
                  </a:cubicBezTo>
                  <a:cubicBezTo>
                    <a:pt x="47" y="25"/>
                    <a:pt x="48" y="24"/>
                    <a:pt x="49" y="24"/>
                  </a:cubicBezTo>
                  <a:cubicBezTo>
                    <a:pt x="49" y="23"/>
                    <a:pt x="49" y="23"/>
                    <a:pt x="49" y="23"/>
                  </a:cubicBezTo>
                  <a:cubicBezTo>
                    <a:pt x="50" y="22"/>
                    <a:pt x="50" y="22"/>
                    <a:pt x="50" y="22"/>
                  </a:cubicBezTo>
                  <a:cubicBezTo>
                    <a:pt x="49" y="21"/>
                    <a:pt x="49" y="21"/>
                    <a:pt x="49" y="21"/>
                  </a:cubicBezTo>
                  <a:cubicBezTo>
                    <a:pt x="48" y="20"/>
                    <a:pt x="48" y="20"/>
                    <a:pt x="48" y="20"/>
                  </a:cubicBezTo>
                  <a:cubicBezTo>
                    <a:pt x="49" y="20"/>
                    <a:pt x="49" y="19"/>
                    <a:pt x="50" y="19"/>
                  </a:cubicBezTo>
                  <a:cubicBezTo>
                    <a:pt x="49" y="18"/>
                    <a:pt x="49" y="18"/>
                    <a:pt x="48" y="18"/>
                  </a:cubicBezTo>
                  <a:cubicBezTo>
                    <a:pt x="47" y="17"/>
                    <a:pt x="47" y="17"/>
                    <a:pt x="47" y="17"/>
                  </a:cubicBezTo>
                  <a:cubicBezTo>
                    <a:pt x="47" y="17"/>
                    <a:pt x="47" y="16"/>
                    <a:pt x="47" y="16"/>
                  </a:cubicBezTo>
                  <a:cubicBezTo>
                    <a:pt x="48" y="16"/>
                    <a:pt x="48" y="16"/>
                    <a:pt x="48" y="16"/>
                  </a:cubicBezTo>
                  <a:cubicBezTo>
                    <a:pt x="49" y="16"/>
                    <a:pt x="49" y="17"/>
                    <a:pt x="50" y="17"/>
                  </a:cubicBezTo>
                  <a:cubicBezTo>
                    <a:pt x="50" y="17"/>
                    <a:pt x="50" y="17"/>
                    <a:pt x="50" y="15"/>
                  </a:cubicBezTo>
                  <a:cubicBezTo>
                    <a:pt x="48" y="14"/>
                    <a:pt x="48" y="14"/>
                    <a:pt x="48" y="14"/>
                  </a:cubicBezTo>
                  <a:cubicBezTo>
                    <a:pt x="48" y="13"/>
                    <a:pt x="48" y="13"/>
                    <a:pt x="48" y="13"/>
                  </a:cubicBezTo>
                  <a:cubicBezTo>
                    <a:pt x="47" y="13"/>
                    <a:pt x="47" y="13"/>
                    <a:pt x="46" y="13"/>
                  </a:cubicBezTo>
                  <a:cubicBezTo>
                    <a:pt x="46" y="11"/>
                    <a:pt x="47" y="11"/>
                    <a:pt x="47" y="11"/>
                  </a:cubicBezTo>
                  <a:cubicBezTo>
                    <a:pt x="47" y="10"/>
                    <a:pt x="47" y="10"/>
                    <a:pt x="47" y="9"/>
                  </a:cubicBezTo>
                  <a:cubicBezTo>
                    <a:pt x="49" y="9"/>
                    <a:pt x="49" y="9"/>
                    <a:pt x="49" y="8"/>
                  </a:cubicBezTo>
                  <a:cubicBezTo>
                    <a:pt x="48" y="8"/>
                    <a:pt x="48" y="8"/>
                    <a:pt x="48" y="8"/>
                  </a:cubicBezTo>
                  <a:cubicBezTo>
                    <a:pt x="48" y="8"/>
                    <a:pt x="48" y="9"/>
                    <a:pt x="47" y="9"/>
                  </a:cubicBezTo>
                  <a:cubicBezTo>
                    <a:pt x="47" y="9"/>
                    <a:pt x="47" y="9"/>
                    <a:pt x="47" y="9"/>
                  </a:cubicBezTo>
                  <a:cubicBezTo>
                    <a:pt x="46" y="9"/>
                    <a:pt x="46" y="9"/>
                    <a:pt x="46" y="9"/>
                  </a:cubicBezTo>
                  <a:cubicBezTo>
                    <a:pt x="46" y="8"/>
                    <a:pt x="46" y="8"/>
                    <a:pt x="46" y="8"/>
                  </a:cubicBezTo>
                  <a:cubicBezTo>
                    <a:pt x="47" y="8"/>
                    <a:pt x="48" y="8"/>
                    <a:pt x="48" y="8"/>
                  </a:cubicBezTo>
                  <a:cubicBezTo>
                    <a:pt x="48" y="8"/>
                    <a:pt x="48" y="8"/>
                    <a:pt x="49" y="8"/>
                  </a:cubicBezTo>
                  <a:cubicBezTo>
                    <a:pt x="49" y="7"/>
                    <a:pt x="49" y="7"/>
                    <a:pt x="49" y="7"/>
                  </a:cubicBezTo>
                  <a:cubicBezTo>
                    <a:pt x="48" y="7"/>
                    <a:pt x="48" y="7"/>
                    <a:pt x="47" y="7"/>
                  </a:cubicBezTo>
                  <a:cubicBezTo>
                    <a:pt x="50" y="6"/>
                    <a:pt x="50" y="6"/>
                    <a:pt x="50" y="6"/>
                  </a:cubicBezTo>
                  <a:cubicBezTo>
                    <a:pt x="51" y="6"/>
                    <a:pt x="51" y="6"/>
                    <a:pt x="51" y="5"/>
                  </a:cubicBezTo>
                  <a:cubicBezTo>
                    <a:pt x="51" y="5"/>
                    <a:pt x="51" y="5"/>
                    <a:pt x="51" y="5"/>
                  </a:cubicBezTo>
                  <a:cubicBezTo>
                    <a:pt x="51" y="4"/>
                    <a:pt x="50" y="4"/>
                    <a:pt x="49" y="4"/>
                  </a:cubicBezTo>
                  <a:cubicBezTo>
                    <a:pt x="48" y="4"/>
                    <a:pt x="48" y="4"/>
                    <a:pt x="47" y="4"/>
                  </a:cubicBezTo>
                  <a:cubicBezTo>
                    <a:pt x="47" y="5"/>
                    <a:pt x="47" y="5"/>
                    <a:pt x="47" y="5"/>
                  </a:cubicBezTo>
                  <a:cubicBezTo>
                    <a:pt x="46" y="5"/>
                    <a:pt x="46" y="5"/>
                    <a:pt x="46" y="4"/>
                  </a:cubicBezTo>
                  <a:cubicBezTo>
                    <a:pt x="45" y="5"/>
                    <a:pt x="45" y="5"/>
                    <a:pt x="45" y="5"/>
                  </a:cubicBezTo>
                  <a:cubicBezTo>
                    <a:pt x="44" y="6"/>
                    <a:pt x="44" y="6"/>
                    <a:pt x="43" y="7"/>
                  </a:cubicBezTo>
                  <a:cubicBezTo>
                    <a:pt x="43" y="6"/>
                    <a:pt x="43" y="6"/>
                    <a:pt x="44" y="5"/>
                  </a:cubicBezTo>
                  <a:cubicBezTo>
                    <a:pt x="44" y="4"/>
                    <a:pt x="44" y="3"/>
                    <a:pt x="43" y="3"/>
                  </a:cubicBezTo>
                  <a:cubicBezTo>
                    <a:pt x="43" y="3"/>
                    <a:pt x="43" y="3"/>
                    <a:pt x="43" y="3"/>
                  </a:cubicBezTo>
                  <a:cubicBezTo>
                    <a:pt x="42" y="4"/>
                    <a:pt x="42" y="5"/>
                    <a:pt x="41" y="5"/>
                  </a:cubicBezTo>
                  <a:cubicBezTo>
                    <a:pt x="41" y="5"/>
                    <a:pt x="41" y="5"/>
                    <a:pt x="41" y="5"/>
                  </a:cubicBezTo>
                  <a:cubicBezTo>
                    <a:pt x="42" y="4"/>
                    <a:pt x="42" y="4"/>
                    <a:pt x="42" y="4"/>
                  </a:cubicBezTo>
                  <a:cubicBezTo>
                    <a:pt x="41" y="4"/>
                    <a:pt x="41" y="4"/>
                    <a:pt x="41" y="4"/>
                  </a:cubicBezTo>
                  <a:cubicBezTo>
                    <a:pt x="40" y="4"/>
                    <a:pt x="40" y="4"/>
                    <a:pt x="38" y="4"/>
                  </a:cubicBezTo>
                  <a:cubicBezTo>
                    <a:pt x="39" y="3"/>
                    <a:pt x="39" y="3"/>
                    <a:pt x="40" y="3"/>
                  </a:cubicBezTo>
                  <a:cubicBezTo>
                    <a:pt x="40" y="3"/>
                    <a:pt x="41" y="3"/>
                    <a:pt x="41" y="3"/>
                  </a:cubicBezTo>
                  <a:cubicBezTo>
                    <a:pt x="41" y="3"/>
                    <a:pt x="41" y="3"/>
                    <a:pt x="42" y="3"/>
                  </a:cubicBezTo>
                  <a:cubicBezTo>
                    <a:pt x="43" y="3"/>
                    <a:pt x="43" y="3"/>
                    <a:pt x="44" y="3"/>
                  </a:cubicBezTo>
                  <a:cubicBezTo>
                    <a:pt x="44" y="3"/>
                    <a:pt x="41" y="0"/>
                    <a:pt x="38"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98" name="ïś1iḍé">
              <a:extLst>
                <a:ext uri="{FF2B5EF4-FFF2-40B4-BE49-F238E27FC236}">
                  <a16:creationId xmlns:a16="http://schemas.microsoft.com/office/drawing/2014/main" id="{4DBDD4F0-15FD-47F6-9EE6-F2573A584356}"/>
                </a:ext>
              </a:extLst>
            </p:cNvPr>
            <p:cNvSpPr/>
            <p:nvPr/>
          </p:nvSpPr>
          <p:spPr bwMode="auto">
            <a:xfrm>
              <a:off x="5594038" y="2968787"/>
              <a:ext cx="32303" cy="14806"/>
            </a:xfrm>
            <a:custGeom>
              <a:avLst/>
              <a:gdLst/>
              <a:ahLst/>
              <a:cxnLst>
                <a:cxn ang="0">
                  <a:pos x="1" y="0"/>
                </a:cxn>
                <a:cxn ang="0">
                  <a:pos x="0" y="0"/>
                </a:cxn>
                <a:cxn ang="0">
                  <a:pos x="2" y="2"/>
                </a:cxn>
                <a:cxn ang="0">
                  <a:pos x="4" y="2"/>
                </a:cxn>
                <a:cxn ang="0">
                  <a:pos x="4" y="2"/>
                </a:cxn>
                <a:cxn ang="0">
                  <a:pos x="4" y="2"/>
                </a:cxn>
                <a:cxn ang="0">
                  <a:pos x="4" y="2"/>
                </a:cxn>
                <a:cxn ang="0">
                  <a:pos x="4" y="1"/>
                </a:cxn>
                <a:cxn ang="0">
                  <a:pos x="2" y="0"/>
                </a:cxn>
                <a:cxn ang="0">
                  <a:pos x="1" y="0"/>
                </a:cxn>
              </a:cxnLst>
              <a:rect l="0" t="0" r="r" b="b"/>
              <a:pathLst>
                <a:path w="4" h="2">
                  <a:moveTo>
                    <a:pt x="1" y="0"/>
                  </a:moveTo>
                  <a:cubicBezTo>
                    <a:pt x="0" y="0"/>
                    <a:pt x="0" y="0"/>
                    <a:pt x="0" y="0"/>
                  </a:cubicBezTo>
                  <a:cubicBezTo>
                    <a:pt x="2" y="2"/>
                    <a:pt x="2" y="2"/>
                    <a:pt x="2" y="2"/>
                  </a:cubicBezTo>
                  <a:cubicBezTo>
                    <a:pt x="2" y="2"/>
                    <a:pt x="3" y="2"/>
                    <a:pt x="4" y="2"/>
                  </a:cubicBezTo>
                  <a:cubicBezTo>
                    <a:pt x="4" y="2"/>
                    <a:pt x="4" y="2"/>
                    <a:pt x="4" y="2"/>
                  </a:cubicBezTo>
                  <a:cubicBezTo>
                    <a:pt x="4" y="2"/>
                    <a:pt x="4" y="2"/>
                    <a:pt x="4" y="2"/>
                  </a:cubicBezTo>
                  <a:cubicBezTo>
                    <a:pt x="4" y="2"/>
                    <a:pt x="4" y="2"/>
                    <a:pt x="4" y="2"/>
                  </a:cubicBezTo>
                  <a:cubicBezTo>
                    <a:pt x="4" y="1"/>
                    <a:pt x="4" y="1"/>
                    <a:pt x="4" y="1"/>
                  </a:cubicBezTo>
                  <a:cubicBezTo>
                    <a:pt x="3" y="1"/>
                    <a:pt x="3" y="0"/>
                    <a:pt x="2" y="0"/>
                  </a:cubicBezTo>
                  <a:cubicBezTo>
                    <a:pt x="2" y="0"/>
                    <a:pt x="2"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99" name="ïş1íḋè">
              <a:extLst>
                <a:ext uri="{FF2B5EF4-FFF2-40B4-BE49-F238E27FC236}">
                  <a16:creationId xmlns:a16="http://schemas.microsoft.com/office/drawing/2014/main" id="{605F6CB4-B720-4242-9F38-61E3EDCC5E5D}"/>
                </a:ext>
              </a:extLst>
            </p:cNvPr>
            <p:cNvSpPr/>
            <p:nvPr/>
          </p:nvSpPr>
          <p:spPr bwMode="auto">
            <a:xfrm>
              <a:off x="6168765" y="2652486"/>
              <a:ext cx="126521" cy="63261"/>
            </a:xfrm>
            <a:custGeom>
              <a:avLst/>
              <a:gdLst/>
              <a:ahLst/>
              <a:cxnLst>
                <a:cxn ang="0">
                  <a:pos x="12" y="0"/>
                </a:cxn>
                <a:cxn ang="0">
                  <a:pos x="11" y="0"/>
                </a:cxn>
                <a:cxn ang="0">
                  <a:pos x="10" y="1"/>
                </a:cxn>
                <a:cxn ang="0">
                  <a:pos x="9" y="1"/>
                </a:cxn>
                <a:cxn ang="0">
                  <a:pos x="8" y="1"/>
                </a:cxn>
                <a:cxn ang="0">
                  <a:pos x="7" y="2"/>
                </a:cxn>
                <a:cxn ang="0">
                  <a:pos x="7" y="1"/>
                </a:cxn>
                <a:cxn ang="0">
                  <a:pos x="6" y="1"/>
                </a:cxn>
                <a:cxn ang="0">
                  <a:pos x="5" y="2"/>
                </a:cxn>
                <a:cxn ang="0">
                  <a:pos x="5" y="2"/>
                </a:cxn>
                <a:cxn ang="0">
                  <a:pos x="4" y="1"/>
                </a:cxn>
                <a:cxn ang="0">
                  <a:pos x="3" y="0"/>
                </a:cxn>
                <a:cxn ang="0">
                  <a:pos x="2" y="0"/>
                </a:cxn>
                <a:cxn ang="0">
                  <a:pos x="1" y="1"/>
                </a:cxn>
                <a:cxn ang="0">
                  <a:pos x="0" y="3"/>
                </a:cxn>
                <a:cxn ang="0">
                  <a:pos x="2" y="3"/>
                </a:cxn>
                <a:cxn ang="0">
                  <a:pos x="2" y="4"/>
                </a:cxn>
                <a:cxn ang="0">
                  <a:pos x="1" y="3"/>
                </a:cxn>
                <a:cxn ang="0">
                  <a:pos x="1" y="4"/>
                </a:cxn>
                <a:cxn ang="0">
                  <a:pos x="2" y="5"/>
                </a:cxn>
                <a:cxn ang="0">
                  <a:pos x="3" y="5"/>
                </a:cxn>
                <a:cxn ang="0">
                  <a:pos x="4" y="5"/>
                </a:cxn>
                <a:cxn ang="0">
                  <a:pos x="2" y="7"/>
                </a:cxn>
                <a:cxn ang="0">
                  <a:pos x="4" y="7"/>
                </a:cxn>
                <a:cxn ang="0">
                  <a:pos x="6" y="7"/>
                </a:cxn>
                <a:cxn ang="0">
                  <a:pos x="7" y="8"/>
                </a:cxn>
                <a:cxn ang="0">
                  <a:pos x="9" y="8"/>
                </a:cxn>
                <a:cxn ang="0">
                  <a:pos x="13" y="6"/>
                </a:cxn>
                <a:cxn ang="0">
                  <a:pos x="16" y="3"/>
                </a:cxn>
                <a:cxn ang="0">
                  <a:pos x="16" y="3"/>
                </a:cxn>
                <a:cxn ang="0">
                  <a:pos x="15" y="1"/>
                </a:cxn>
                <a:cxn ang="0">
                  <a:pos x="13" y="1"/>
                </a:cxn>
                <a:cxn ang="0">
                  <a:pos x="12" y="0"/>
                </a:cxn>
              </a:cxnLst>
              <a:rect l="0" t="0" r="r" b="b"/>
              <a:pathLst>
                <a:path w="16" h="8">
                  <a:moveTo>
                    <a:pt x="12" y="0"/>
                  </a:moveTo>
                  <a:cubicBezTo>
                    <a:pt x="11" y="0"/>
                    <a:pt x="11" y="0"/>
                    <a:pt x="11" y="0"/>
                  </a:cubicBezTo>
                  <a:cubicBezTo>
                    <a:pt x="10" y="1"/>
                    <a:pt x="10" y="1"/>
                    <a:pt x="10" y="1"/>
                  </a:cubicBezTo>
                  <a:cubicBezTo>
                    <a:pt x="9" y="1"/>
                    <a:pt x="9" y="1"/>
                    <a:pt x="9" y="1"/>
                  </a:cubicBezTo>
                  <a:cubicBezTo>
                    <a:pt x="8" y="1"/>
                    <a:pt x="8" y="1"/>
                    <a:pt x="8" y="1"/>
                  </a:cubicBezTo>
                  <a:cubicBezTo>
                    <a:pt x="8" y="2"/>
                    <a:pt x="7" y="2"/>
                    <a:pt x="7" y="2"/>
                  </a:cubicBezTo>
                  <a:cubicBezTo>
                    <a:pt x="7" y="1"/>
                    <a:pt x="7" y="1"/>
                    <a:pt x="7" y="1"/>
                  </a:cubicBezTo>
                  <a:cubicBezTo>
                    <a:pt x="6" y="1"/>
                    <a:pt x="6" y="1"/>
                    <a:pt x="6" y="1"/>
                  </a:cubicBezTo>
                  <a:cubicBezTo>
                    <a:pt x="5" y="2"/>
                    <a:pt x="5" y="2"/>
                    <a:pt x="5" y="2"/>
                  </a:cubicBezTo>
                  <a:cubicBezTo>
                    <a:pt x="5" y="2"/>
                    <a:pt x="5" y="2"/>
                    <a:pt x="5" y="2"/>
                  </a:cubicBezTo>
                  <a:cubicBezTo>
                    <a:pt x="4" y="1"/>
                    <a:pt x="4" y="1"/>
                    <a:pt x="4" y="1"/>
                  </a:cubicBezTo>
                  <a:cubicBezTo>
                    <a:pt x="3" y="0"/>
                    <a:pt x="3" y="0"/>
                    <a:pt x="3" y="0"/>
                  </a:cubicBezTo>
                  <a:cubicBezTo>
                    <a:pt x="2" y="0"/>
                    <a:pt x="2" y="0"/>
                    <a:pt x="2" y="0"/>
                  </a:cubicBezTo>
                  <a:cubicBezTo>
                    <a:pt x="1" y="1"/>
                    <a:pt x="1" y="1"/>
                    <a:pt x="1" y="1"/>
                  </a:cubicBezTo>
                  <a:cubicBezTo>
                    <a:pt x="0" y="3"/>
                    <a:pt x="0" y="3"/>
                    <a:pt x="0" y="3"/>
                  </a:cubicBezTo>
                  <a:cubicBezTo>
                    <a:pt x="2" y="3"/>
                    <a:pt x="2" y="3"/>
                    <a:pt x="2" y="3"/>
                  </a:cubicBezTo>
                  <a:cubicBezTo>
                    <a:pt x="2" y="4"/>
                    <a:pt x="2" y="4"/>
                    <a:pt x="2" y="4"/>
                  </a:cubicBezTo>
                  <a:cubicBezTo>
                    <a:pt x="1" y="3"/>
                    <a:pt x="1" y="3"/>
                    <a:pt x="1" y="3"/>
                  </a:cubicBezTo>
                  <a:cubicBezTo>
                    <a:pt x="1" y="4"/>
                    <a:pt x="1" y="4"/>
                    <a:pt x="1" y="4"/>
                  </a:cubicBezTo>
                  <a:cubicBezTo>
                    <a:pt x="2" y="5"/>
                    <a:pt x="2" y="5"/>
                    <a:pt x="2" y="5"/>
                  </a:cubicBezTo>
                  <a:cubicBezTo>
                    <a:pt x="3" y="5"/>
                    <a:pt x="3" y="5"/>
                    <a:pt x="3" y="5"/>
                  </a:cubicBezTo>
                  <a:cubicBezTo>
                    <a:pt x="4" y="5"/>
                    <a:pt x="4" y="5"/>
                    <a:pt x="4" y="5"/>
                  </a:cubicBezTo>
                  <a:cubicBezTo>
                    <a:pt x="4" y="5"/>
                    <a:pt x="4" y="6"/>
                    <a:pt x="2" y="7"/>
                  </a:cubicBezTo>
                  <a:cubicBezTo>
                    <a:pt x="4" y="7"/>
                    <a:pt x="4" y="7"/>
                    <a:pt x="4" y="7"/>
                  </a:cubicBezTo>
                  <a:cubicBezTo>
                    <a:pt x="5" y="7"/>
                    <a:pt x="5" y="7"/>
                    <a:pt x="6" y="7"/>
                  </a:cubicBezTo>
                  <a:cubicBezTo>
                    <a:pt x="7" y="8"/>
                    <a:pt x="7" y="8"/>
                    <a:pt x="7" y="8"/>
                  </a:cubicBezTo>
                  <a:cubicBezTo>
                    <a:pt x="8" y="8"/>
                    <a:pt x="9" y="8"/>
                    <a:pt x="9" y="8"/>
                  </a:cubicBezTo>
                  <a:cubicBezTo>
                    <a:pt x="10" y="7"/>
                    <a:pt x="11" y="6"/>
                    <a:pt x="13" y="6"/>
                  </a:cubicBezTo>
                  <a:cubicBezTo>
                    <a:pt x="13" y="6"/>
                    <a:pt x="14" y="6"/>
                    <a:pt x="16" y="3"/>
                  </a:cubicBezTo>
                  <a:cubicBezTo>
                    <a:pt x="16" y="3"/>
                    <a:pt x="16" y="3"/>
                    <a:pt x="16" y="3"/>
                  </a:cubicBezTo>
                  <a:cubicBezTo>
                    <a:pt x="15" y="1"/>
                    <a:pt x="15" y="1"/>
                    <a:pt x="15" y="1"/>
                  </a:cubicBezTo>
                  <a:cubicBezTo>
                    <a:pt x="13" y="1"/>
                    <a:pt x="13" y="1"/>
                    <a:pt x="13" y="1"/>
                  </a:cubicBezTo>
                  <a:cubicBezTo>
                    <a:pt x="12" y="0"/>
                    <a:pt x="12" y="0"/>
                    <a:pt x="12"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00" name="iṩ1íḍé">
              <a:extLst>
                <a:ext uri="{FF2B5EF4-FFF2-40B4-BE49-F238E27FC236}">
                  <a16:creationId xmlns:a16="http://schemas.microsoft.com/office/drawing/2014/main" id="{0E270024-FC6B-4B18-91BD-F648B47CE930}"/>
                </a:ext>
              </a:extLst>
            </p:cNvPr>
            <p:cNvSpPr/>
            <p:nvPr/>
          </p:nvSpPr>
          <p:spPr bwMode="auto">
            <a:xfrm>
              <a:off x="6373352" y="2881300"/>
              <a:ext cx="71337" cy="71337"/>
            </a:xfrm>
            <a:custGeom>
              <a:avLst/>
              <a:gdLst/>
              <a:ahLst/>
              <a:cxnLst>
                <a:cxn ang="0">
                  <a:pos x="6" y="0"/>
                </a:cxn>
                <a:cxn ang="0">
                  <a:pos x="6" y="0"/>
                </a:cxn>
                <a:cxn ang="0">
                  <a:pos x="6" y="0"/>
                </a:cxn>
                <a:cxn ang="0">
                  <a:pos x="6" y="0"/>
                </a:cxn>
                <a:cxn ang="0">
                  <a:pos x="5" y="0"/>
                </a:cxn>
                <a:cxn ang="0">
                  <a:pos x="5" y="0"/>
                </a:cxn>
                <a:cxn ang="0">
                  <a:pos x="5" y="0"/>
                </a:cxn>
                <a:cxn ang="0">
                  <a:pos x="4" y="0"/>
                </a:cxn>
                <a:cxn ang="0">
                  <a:pos x="4" y="0"/>
                </a:cxn>
                <a:cxn ang="0">
                  <a:pos x="2" y="2"/>
                </a:cxn>
                <a:cxn ang="0">
                  <a:pos x="1" y="2"/>
                </a:cxn>
                <a:cxn ang="0">
                  <a:pos x="0" y="4"/>
                </a:cxn>
                <a:cxn ang="0">
                  <a:pos x="0" y="5"/>
                </a:cxn>
                <a:cxn ang="0">
                  <a:pos x="2" y="5"/>
                </a:cxn>
                <a:cxn ang="0">
                  <a:pos x="2" y="5"/>
                </a:cxn>
                <a:cxn ang="0">
                  <a:pos x="2" y="6"/>
                </a:cxn>
                <a:cxn ang="0">
                  <a:pos x="1" y="7"/>
                </a:cxn>
                <a:cxn ang="0">
                  <a:pos x="1" y="9"/>
                </a:cxn>
                <a:cxn ang="0">
                  <a:pos x="3" y="9"/>
                </a:cxn>
                <a:cxn ang="0">
                  <a:pos x="7" y="7"/>
                </a:cxn>
                <a:cxn ang="0">
                  <a:pos x="7" y="4"/>
                </a:cxn>
                <a:cxn ang="0">
                  <a:pos x="6" y="3"/>
                </a:cxn>
                <a:cxn ang="0">
                  <a:pos x="8" y="2"/>
                </a:cxn>
                <a:cxn ang="0">
                  <a:pos x="6" y="0"/>
                </a:cxn>
              </a:cxnLst>
              <a:rect l="0" t="0" r="r" b="b"/>
              <a:pathLst>
                <a:path w="9" h="9">
                  <a:moveTo>
                    <a:pt x="6" y="0"/>
                  </a:moveTo>
                  <a:cubicBezTo>
                    <a:pt x="6" y="0"/>
                    <a:pt x="6" y="0"/>
                    <a:pt x="6" y="0"/>
                  </a:cubicBezTo>
                  <a:cubicBezTo>
                    <a:pt x="6" y="0"/>
                    <a:pt x="6" y="0"/>
                    <a:pt x="6" y="0"/>
                  </a:cubicBezTo>
                  <a:cubicBezTo>
                    <a:pt x="6" y="0"/>
                    <a:pt x="6" y="0"/>
                    <a:pt x="6" y="0"/>
                  </a:cubicBezTo>
                  <a:cubicBezTo>
                    <a:pt x="5" y="0"/>
                    <a:pt x="5" y="0"/>
                    <a:pt x="5" y="0"/>
                  </a:cubicBezTo>
                  <a:cubicBezTo>
                    <a:pt x="5" y="0"/>
                    <a:pt x="5" y="0"/>
                    <a:pt x="5" y="0"/>
                  </a:cubicBezTo>
                  <a:cubicBezTo>
                    <a:pt x="5" y="0"/>
                    <a:pt x="5" y="0"/>
                    <a:pt x="5" y="0"/>
                  </a:cubicBezTo>
                  <a:cubicBezTo>
                    <a:pt x="4" y="0"/>
                    <a:pt x="4" y="0"/>
                    <a:pt x="4" y="0"/>
                  </a:cubicBezTo>
                  <a:cubicBezTo>
                    <a:pt x="4" y="0"/>
                    <a:pt x="4" y="0"/>
                    <a:pt x="4" y="0"/>
                  </a:cubicBezTo>
                  <a:cubicBezTo>
                    <a:pt x="4" y="2"/>
                    <a:pt x="3" y="2"/>
                    <a:pt x="2" y="2"/>
                  </a:cubicBezTo>
                  <a:cubicBezTo>
                    <a:pt x="2" y="2"/>
                    <a:pt x="1" y="2"/>
                    <a:pt x="1" y="2"/>
                  </a:cubicBezTo>
                  <a:cubicBezTo>
                    <a:pt x="0" y="4"/>
                    <a:pt x="0" y="4"/>
                    <a:pt x="0" y="4"/>
                  </a:cubicBezTo>
                  <a:cubicBezTo>
                    <a:pt x="0" y="5"/>
                    <a:pt x="0" y="5"/>
                    <a:pt x="0" y="5"/>
                  </a:cubicBezTo>
                  <a:cubicBezTo>
                    <a:pt x="0" y="5"/>
                    <a:pt x="1" y="5"/>
                    <a:pt x="2" y="5"/>
                  </a:cubicBezTo>
                  <a:cubicBezTo>
                    <a:pt x="2" y="5"/>
                    <a:pt x="2" y="5"/>
                    <a:pt x="2" y="5"/>
                  </a:cubicBezTo>
                  <a:cubicBezTo>
                    <a:pt x="2" y="6"/>
                    <a:pt x="2" y="6"/>
                    <a:pt x="2" y="6"/>
                  </a:cubicBezTo>
                  <a:cubicBezTo>
                    <a:pt x="1" y="7"/>
                    <a:pt x="1" y="7"/>
                    <a:pt x="1" y="7"/>
                  </a:cubicBezTo>
                  <a:cubicBezTo>
                    <a:pt x="1" y="9"/>
                    <a:pt x="1" y="9"/>
                    <a:pt x="1" y="9"/>
                  </a:cubicBezTo>
                  <a:cubicBezTo>
                    <a:pt x="2" y="9"/>
                    <a:pt x="2" y="9"/>
                    <a:pt x="3" y="9"/>
                  </a:cubicBezTo>
                  <a:cubicBezTo>
                    <a:pt x="4" y="8"/>
                    <a:pt x="6" y="8"/>
                    <a:pt x="7" y="7"/>
                  </a:cubicBezTo>
                  <a:cubicBezTo>
                    <a:pt x="7" y="4"/>
                    <a:pt x="7" y="4"/>
                    <a:pt x="7" y="4"/>
                  </a:cubicBezTo>
                  <a:cubicBezTo>
                    <a:pt x="6" y="3"/>
                    <a:pt x="6" y="3"/>
                    <a:pt x="6" y="3"/>
                  </a:cubicBezTo>
                  <a:cubicBezTo>
                    <a:pt x="8" y="2"/>
                    <a:pt x="8" y="2"/>
                    <a:pt x="8" y="2"/>
                  </a:cubicBezTo>
                  <a:cubicBezTo>
                    <a:pt x="9" y="1"/>
                    <a:pt x="7" y="0"/>
                    <a:pt x="6"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01" name="iṡḷïḑé">
              <a:extLst>
                <a:ext uri="{FF2B5EF4-FFF2-40B4-BE49-F238E27FC236}">
                  <a16:creationId xmlns:a16="http://schemas.microsoft.com/office/drawing/2014/main" id="{E435E3DC-F490-4862-A82E-C5FF19C448F4}"/>
                </a:ext>
              </a:extLst>
            </p:cNvPr>
            <p:cNvSpPr/>
            <p:nvPr/>
          </p:nvSpPr>
          <p:spPr bwMode="auto">
            <a:xfrm>
              <a:off x="6420460" y="2801887"/>
              <a:ext cx="126521" cy="181706"/>
            </a:xfrm>
            <a:custGeom>
              <a:avLst/>
              <a:gdLst/>
              <a:ahLst/>
              <a:cxnLst>
                <a:cxn ang="0">
                  <a:pos x="1" y="2"/>
                </a:cxn>
                <a:cxn ang="0">
                  <a:pos x="0" y="4"/>
                </a:cxn>
                <a:cxn ang="0">
                  <a:pos x="1" y="6"/>
                </a:cxn>
                <a:cxn ang="0">
                  <a:pos x="0" y="8"/>
                </a:cxn>
                <a:cxn ang="0">
                  <a:pos x="3" y="7"/>
                </a:cxn>
                <a:cxn ang="0">
                  <a:pos x="3" y="9"/>
                </a:cxn>
                <a:cxn ang="0">
                  <a:pos x="3" y="11"/>
                </a:cxn>
                <a:cxn ang="0">
                  <a:pos x="5" y="10"/>
                </a:cxn>
                <a:cxn ang="0">
                  <a:pos x="6" y="11"/>
                </a:cxn>
                <a:cxn ang="0">
                  <a:pos x="7" y="14"/>
                </a:cxn>
                <a:cxn ang="0">
                  <a:pos x="5" y="14"/>
                </a:cxn>
                <a:cxn ang="0">
                  <a:pos x="5" y="17"/>
                </a:cxn>
                <a:cxn ang="0">
                  <a:pos x="5" y="19"/>
                </a:cxn>
                <a:cxn ang="0">
                  <a:pos x="7" y="19"/>
                </a:cxn>
                <a:cxn ang="0">
                  <a:pos x="9" y="18"/>
                </a:cxn>
                <a:cxn ang="0">
                  <a:pos x="8" y="20"/>
                </a:cxn>
                <a:cxn ang="0">
                  <a:pos x="4" y="22"/>
                </a:cxn>
                <a:cxn ang="0">
                  <a:pos x="8" y="22"/>
                </a:cxn>
                <a:cxn ang="0">
                  <a:pos x="9" y="20"/>
                </a:cxn>
                <a:cxn ang="0">
                  <a:pos x="14" y="21"/>
                </a:cxn>
                <a:cxn ang="0">
                  <a:pos x="16" y="19"/>
                </a:cxn>
                <a:cxn ang="0">
                  <a:pos x="16" y="16"/>
                </a:cxn>
                <a:cxn ang="0">
                  <a:pos x="13" y="15"/>
                </a:cxn>
                <a:cxn ang="0">
                  <a:pos x="12" y="13"/>
                </a:cxn>
                <a:cxn ang="0">
                  <a:pos x="9" y="10"/>
                </a:cxn>
                <a:cxn ang="0">
                  <a:pos x="7" y="7"/>
                </a:cxn>
                <a:cxn ang="0">
                  <a:pos x="5" y="8"/>
                </a:cxn>
                <a:cxn ang="0">
                  <a:pos x="4" y="7"/>
                </a:cxn>
                <a:cxn ang="0">
                  <a:pos x="6" y="4"/>
                </a:cxn>
                <a:cxn ang="0">
                  <a:pos x="4" y="3"/>
                </a:cxn>
                <a:cxn ang="0">
                  <a:pos x="2" y="3"/>
                </a:cxn>
                <a:cxn ang="0">
                  <a:pos x="4" y="1"/>
                </a:cxn>
                <a:cxn ang="0">
                  <a:pos x="0" y="0"/>
                </a:cxn>
              </a:cxnLst>
              <a:rect l="0" t="0" r="r" b="b"/>
              <a:pathLst>
                <a:path w="16" h="23">
                  <a:moveTo>
                    <a:pt x="0" y="0"/>
                  </a:moveTo>
                  <a:cubicBezTo>
                    <a:pt x="1" y="2"/>
                    <a:pt x="1" y="2"/>
                    <a:pt x="1" y="2"/>
                  </a:cubicBezTo>
                  <a:cubicBezTo>
                    <a:pt x="0" y="2"/>
                    <a:pt x="0" y="2"/>
                    <a:pt x="0" y="2"/>
                  </a:cubicBezTo>
                  <a:cubicBezTo>
                    <a:pt x="0" y="4"/>
                    <a:pt x="0" y="4"/>
                    <a:pt x="0" y="4"/>
                  </a:cubicBezTo>
                  <a:cubicBezTo>
                    <a:pt x="1" y="5"/>
                    <a:pt x="1" y="5"/>
                    <a:pt x="1" y="5"/>
                  </a:cubicBezTo>
                  <a:cubicBezTo>
                    <a:pt x="1" y="6"/>
                    <a:pt x="1" y="6"/>
                    <a:pt x="1" y="6"/>
                  </a:cubicBezTo>
                  <a:cubicBezTo>
                    <a:pt x="1" y="6"/>
                    <a:pt x="1" y="6"/>
                    <a:pt x="1" y="6"/>
                  </a:cubicBezTo>
                  <a:cubicBezTo>
                    <a:pt x="0" y="8"/>
                    <a:pt x="0" y="8"/>
                    <a:pt x="0" y="8"/>
                  </a:cubicBezTo>
                  <a:cubicBezTo>
                    <a:pt x="2" y="8"/>
                    <a:pt x="2" y="8"/>
                    <a:pt x="2" y="8"/>
                  </a:cubicBezTo>
                  <a:cubicBezTo>
                    <a:pt x="3" y="7"/>
                    <a:pt x="3" y="7"/>
                    <a:pt x="3" y="7"/>
                  </a:cubicBezTo>
                  <a:cubicBezTo>
                    <a:pt x="3" y="8"/>
                    <a:pt x="3" y="8"/>
                    <a:pt x="3" y="8"/>
                  </a:cubicBezTo>
                  <a:cubicBezTo>
                    <a:pt x="3" y="9"/>
                    <a:pt x="3" y="9"/>
                    <a:pt x="3" y="9"/>
                  </a:cubicBezTo>
                  <a:cubicBezTo>
                    <a:pt x="2" y="10"/>
                    <a:pt x="2" y="10"/>
                    <a:pt x="2" y="10"/>
                  </a:cubicBezTo>
                  <a:cubicBezTo>
                    <a:pt x="3" y="11"/>
                    <a:pt x="3" y="11"/>
                    <a:pt x="3" y="11"/>
                  </a:cubicBezTo>
                  <a:cubicBezTo>
                    <a:pt x="4" y="11"/>
                    <a:pt x="4" y="11"/>
                    <a:pt x="5" y="11"/>
                  </a:cubicBezTo>
                  <a:cubicBezTo>
                    <a:pt x="5" y="10"/>
                    <a:pt x="5" y="10"/>
                    <a:pt x="5" y="10"/>
                  </a:cubicBezTo>
                  <a:cubicBezTo>
                    <a:pt x="6" y="10"/>
                    <a:pt x="6" y="10"/>
                    <a:pt x="6" y="10"/>
                  </a:cubicBezTo>
                  <a:cubicBezTo>
                    <a:pt x="6" y="11"/>
                    <a:pt x="6" y="11"/>
                    <a:pt x="6" y="11"/>
                  </a:cubicBezTo>
                  <a:cubicBezTo>
                    <a:pt x="7" y="12"/>
                    <a:pt x="7" y="12"/>
                    <a:pt x="7" y="12"/>
                  </a:cubicBezTo>
                  <a:cubicBezTo>
                    <a:pt x="7" y="14"/>
                    <a:pt x="7" y="14"/>
                    <a:pt x="7" y="14"/>
                  </a:cubicBezTo>
                  <a:cubicBezTo>
                    <a:pt x="6" y="14"/>
                    <a:pt x="6" y="14"/>
                    <a:pt x="6" y="14"/>
                  </a:cubicBezTo>
                  <a:cubicBezTo>
                    <a:pt x="5" y="14"/>
                    <a:pt x="5" y="14"/>
                    <a:pt x="5" y="14"/>
                  </a:cubicBezTo>
                  <a:cubicBezTo>
                    <a:pt x="4" y="15"/>
                    <a:pt x="4" y="15"/>
                    <a:pt x="4" y="15"/>
                  </a:cubicBezTo>
                  <a:cubicBezTo>
                    <a:pt x="6" y="15"/>
                    <a:pt x="6" y="16"/>
                    <a:pt x="5" y="17"/>
                  </a:cubicBezTo>
                  <a:cubicBezTo>
                    <a:pt x="4" y="18"/>
                    <a:pt x="4" y="18"/>
                    <a:pt x="4" y="18"/>
                  </a:cubicBezTo>
                  <a:cubicBezTo>
                    <a:pt x="5" y="19"/>
                    <a:pt x="5" y="19"/>
                    <a:pt x="5" y="19"/>
                  </a:cubicBezTo>
                  <a:cubicBezTo>
                    <a:pt x="6" y="18"/>
                    <a:pt x="6" y="18"/>
                    <a:pt x="6" y="18"/>
                  </a:cubicBezTo>
                  <a:cubicBezTo>
                    <a:pt x="7" y="19"/>
                    <a:pt x="7" y="19"/>
                    <a:pt x="7" y="19"/>
                  </a:cubicBezTo>
                  <a:cubicBezTo>
                    <a:pt x="8" y="18"/>
                    <a:pt x="8" y="18"/>
                    <a:pt x="8" y="18"/>
                  </a:cubicBezTo>
                  <a:cubicBezTo>
                    <a:pt x="9" y="18"/>
                    <a:pt x="9" y="18"/>
                    <a:pt x="9" y="18"/>
                  </a:cubicBezTo>
                  <a:cubicBezTo>
                    <a:pt x="9" y="19"/>
                    <a:pt x="9" y="19"/>
                    <a:pt x="9" y="19"/>
                  </a:cubicBezTo>
                  <a:cubicBezTo>
                    <a:pt x="8" y="20"/>
                    <a:pt x="8" y="20"/>
                    <a:pt x="8" y="20"/>
                  </a:cubicBezTo>
                  <a:cubicBezTo>
                    <a:pt x="6" y="19"/>
                    <a:pt x="6" y="19"/>
                    <a:pt x="6" y="19"/>
                  </a:cubicBezTo>
                  <a:cubicBezTo>
                    <a:pt x="4" y="22"/>
                    <a:pt x="4" y="22"/>
                    <a:pt x="4" y="22"/>
                  </a:cubicBezTo>
                  <a:cubicBezTo>
                    <a:pt x="5" y="23"/>
                    <a:pt x="5" y="23"/>
                    <a:pt x="5" y="23"/>
                  </a:cubicBezTo>
                  <a:cubicBezTo>
                    <a:pt x="6" y="22"/>
                    <a:pt x="7" y="22"/>
                    <a:pt x="8" y="22"/>
                  </a:cubicBezTo>
                  <a:cubicBezTo>
                    <a:pt x="8" y="20"/>
                    <a:pt x="8" y="20"/>
                    <a:pt x="8" y="20"/>
                  </a:cubicBezTo>
                  <a:cubicBezTo>
                    <a:pt x="8" y="20"/>
                    <a:pt x="9" y="20"/>
                    <a:pt x="9" y="20"/>
                  </a:cubicBezTo>
                  <a:cubicBezTo>
                    <a:pt x="11" y="21"/>
                    <a:pt x="11" y="21"/>
                    <a:pt x="11" y="21"/>
                  </a:cubicBezTo>
                  <a:cubicBezTo>
                    <a:pt x="12" y="21"/>
                    <a:pt x="13" y="21"/>
                    <a:pt x="14" y="21"/>
                  </a:cubicBezTo>
                  <a:cubicBezTo>
                    <a:pt x="15" y="20"/>
                    <a:pt x="15" y="20"/>
                    <a:pt x="15" y="20"/>
                  </a:cubicBezTo>
                  <a:cubicBezTo>
                    <a:pt x="16" y="19"/>
                    <a:pt x="16" y="19"/>
                    <a:pt x="16" y="19"/>
                  </a:cubicBezTo>
                  <a:cubicBezTo>
                    <a:pt x="14" y="19"/>
                    <a:pt x="14" y="19"/>
                    <a:pt x="14" y="19"/>
                  </a:cubicBezTo>
                  <a:cubicBezTo>
                    <a:pt x="15" y="18"/>
                    <a:pt x="16" y="17"/>
                    <a:pt x="16" y="16"/>
                  </a:cubicBezTo>
                  <a:cubicBezTo>
                    <a:pt x="16" y="16"/>
                    <a:pt x="16" y="16"/>
                    <a:pt x="15" y="15"/>
                  </a:cubicBezTo>
                  <a:cubicBezTo>
                    <a:pt x="13" y="15"/>
                    <a:pt x="13" y="15"/>
                    <a:pt x="13" y="15"/>
                  </a:cubicBezTo>
                  <a:cubicBezTo>
                    <a:pt x="12" y="15"/>
                    <a:pt x="12" y="15"/>
                    <a:pt x="12" y="15"/>
                  </a:cubicBezTo>
                  <a:cubicBezTo>
                    <a:pt x="12" y="13"/>
                    <a:pt x="12" y="13"/>
                    <a:pt x="12" y="13"/>
                  </a:cubicBezTo>
                  <a:cubicBezTo>
                    <a:pt x="10" y="10"/>
                    <a:pt x="10" y="10"/>
                    <a:pt x="10" y="10"/>
                  </a:cubicBezTo>
                  <a:cubicBezTo>
                    <a:pt x="9" y="10"/>
                    <a:pt x="9" y="10"/>
                    <a:pt x="9" y="10"/>
                  </a:cubicBezTo>
                  <a:cubicBezTo>
                    <a:pt x="8" y="8"/>
                    <a:pt x="8" y="8"/>
                    <a:pt x="8" y="8"/>
                  </a:cubicBezTo>
                  <a:cubicBezTo>
                    <a:pt x="7" y="7"/>
                    <a:pt x="7" y="7"/>
                    <a:pt x="7" y="7"/>
                  </a:cubicBezTo>
                  <a:cubicBezTo>
                    <a:pt x="7" y="7"/>
                    <a:pt x="6" y="7"/>
                    <a:pt x="6" y="7"/>
                  </a:cubicBezTo>
                  <a:cubicBezTo>
                    <a:pt x="5" y="8"/>
                    <a:pt x="5" y="8"/>
                    <a:pt x="5" y="8"/>
                  </a:cubicBezTo>
                  <a:cubicBezTo>
                    <a:pt x="5" y="8"/>
                    <a:pt x="5" y="8"/>
                    <a:pt x="5" y="8"/>
                  </a:cubicBezTo>
                  <a:cubicBezTo>
                    <a:pt x="4" y="7"/>
                    <a:pt x="4" y="7"/>
                    <a:pt x="4" y="7"/>
                  </a:cubicBezTo>
                  <a:cubicBezTo>
                    <a:pt x="5" y="6"/>
                    <a:pt x="5" y="6"/>
                    <a:pt x="5" y="6"/>
                  </a:cubicBezTo>
                  <a:cubicBezTo>
                    <a:pt x="6" y="4"/>
                    <a:pt x="6" y="4"/>
                    <a:pt x="6" y="4"/>
                  </a:cubicBezTo>
                  <a:cubicBezTo>
                    <a:pt x="6" y="3"/>
                    <a:pt x="6" y="3"/>
                    <a:pt x="6" y="3"/>
                  </a:cubicBezTo>
                  <a:cubicBezTo>
                    <a:pt x="4" y="3"/>
                    <a:pt x="4" y="3"/>
                    <a:pt x="4" y="3"/>
                  </a:cubicBezTo>
                  <a:cubicBezTo>
                    <a:pt x="3" y="4"/>
                    <a:pt x="3" y="4"/>
                    <a:pt x="3" y="4"/>
                  </a:cubicBezTo>
                  <a:cubicBezTo>
                    <a:pt x="2" y="3"/>
                    <a:pt x="2" y="3"/>
                    <a:pt x="2" y="3"/>
                  </a:cubicBezTo>
                  <a:cubicBezTo>
                    <a:pt x="3" y="2"/>
                    <a:pt x="3" y="2"/>
                    <a:pt x="3" y="2"/>
                  </a:cubicBezTo>
                  <a:cubicBezTo>
                    <a:pt x="4" y="1"/>
                    <a:pt x="4" y="1"/>
                    <a:pt x="4" y="1"/>
                  </a:cubicBezTo>
                  <a:cubicBezTo>
                    <a:pt x="2" y="0"/>
                    <a:pt x="2" y="0"/>
                    <a:pt x="2" y="0"/>
                  </a:cubicBezTo>
                  <a:cubicBezTo>
                    <a:pt x="0" y="0"/>
                    <a:pt x="0" y="0"/>
                    <a:pt x="0"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02" name="îŝlîḍê">
              <a:extLst>
                <a:ext uri="{FF2B5EF4-FFF2-40B4-BE49-F238E27FC236}">
                  <a16:creationId xmlns:a16="http://schemas.microsoft.com/office/drawing/2014/main" id="{B4283F31-0B56-4485-96C3-87A9486AD9B5}"/>
                </a:ext>
              </a:extLst>
            </p:cNvPr>
            <p:cNvSpPr/>
            <p:nvPr/>
          </p:nvSpPr>
          <p:spPr bwMode="auto">
            <a:xfrm>
              <a:off x="6389504" y="2360411"/>
              <a:ext cx="47109" cy="22882"/>
            </a:xfrm>
            <a:custGeom>
              <a:avLst/>
              <a:gdLst/>
              <a:ahLst/>
              <a:cxnLst>
                <a:cxn ang="0">
                  <a:pos x="12" y="0"/>
                </a:cxn>
                <a:cxn ang="0">
                  <a:pos x="12" y="0"/>
                </a:cxn>
                <a:cxn ang="0">
                  <a:pos x="6" y="0"/>
                </a:cxn>
                <a:cxn ang="0">
                  <a:pos x="0" y="0"/>
                </a:cxn>
                <a:cxn ang="0">
                  <a:pos x="0" y="5"/>
                </a:cxn>
                <a:cxn ang="0">
                  <a:pos x="6" y="11"/>
                </a:cxn>
                <a:cxn ang="0">
                  <a:pos x="12" y="11"/>
                </a:cxn>
                <a:cxn ang="0">
                  <a:pos x="12" y="5"/>
                </a:cxn>
                <a:cxn ang="0">
                  <a:pos x="12" y="5"/>
                </a:cxn>
                <a:cxn ang="0">
                  <a:pos x="17" y="5"/>
                </a:cxn>
                <a:cxn ang="0">
                  <a:pos x="17" y="11"/>
                </a:cxn>
                <a:cxn ang="0">
                  <a:pos x="12" y="11"/>
                </a:cxn>
                <a:cxn ang="0">
                  <a:pos x="17" y="11"/>
                </a:cxn>
                <a:cxn ang="0">
                  <a:pos x="23" y="11"/>
                </a:cxn>
                <a:cxn ang="0">
                  <a:pos x="23" y="11"/>
                </a:cxn>
                <a:cxn ang="0">
                  <a:pos x="29" y="17"/>
                </a:cxn>
                <a:cxn ang="0">
                  <a:pos x="35" y="17"/>
                </a:cxn>
                <a:cxn ang="0">
                  <a:pos x="29" y="11"/>
                </a:cxn>
                <a:cxn ang="0">
                  <a:pos x="35" y="11"/>
                </a:cxn>
                <a:cxn ang="0">
                  <a:pos x="35" y="5"/>
                </a:cxn>
                <a:cxn ang="0">
                  <a:pos x="29" y="0"/>
                </a:cxn>
                <a:cxn ang="0">
                  <a:pos x="17" y="0"/>
                </a:cxn>
                <a:cxn ang="0">
                  <a:pos x="17" y="0"/>
                </a:cxn>
                <a:cxn ang="0">
                  <a:pos x="12" y="0"/>
                </a:cxn>
              </a:cxnLst>
              <a:rect l="0" t="0" r="r" b="b"/>
              <a:pathLst>
                <a:path w="35" h="17">
                  <a:moveTo>
                    <a:pt x="12" y="0"/>
                  </a:moveTo>
                  <a:lnTo>
                    <a:pt x="12" y="0"/>
                  </a:lnTo>
                  <a:lnTo>
                    <a:pt x="6" y="0"/>
                  </a:lnTo>
                  <a:lnTo>
                    <a:pt x="0" y="0"/>
                  </a:lnTo>
                  <a:lnTo>
                    <a:pt x="0" y="5"/>
                  </a:lnTo>
                  <a:lnTo>
                    <a:pt x="6" y="11"/>
                  </a:lnTo>
                  <a:lnTo>
                    <a:pt x="12" y="11"/>
                  </a:lnTo>
                  <a:lnTo>
                    <a:pt x="12" y="5"/>
                  </a:lnTo>
                  <a:lnTo>
                    <a:pt x="12" y="5"/>
                  </a:lnTo>
                  <a:lnTo>
                    <a:pt x="17" y="5"/>
                  </a:lnTo>
                  <a:lnTo>
                    <a:pt x="17" y="11"/>
                  </a:lnTo>
                  <a:lnTo>
                    <a:pt x="12" y="11"/>
                  </a:lnTo>
                  <a:lnTo>
                    <a:pt x="17" y="11"/>
                  </a:lnTo>
                  <a:lnTo>
                    <a:pt x="23" y="11"/>
                  </a:lnTo>
                  <a:lnTo>
                    <a:pt x="23" y="11"/>
                  </a:lnTo>
                  <a:lnTo>
                    <a:pt x="29" y="17"/>
                  </a:lnTo>
                  <a:lnTo>
                    <a:pt x="35" y="17"/>
                  </a:lnTo>
                  <a:lnTo>
                    <a:pt x="29" y="11"/>
                  </a:lnTo>
                  <a:lnTo>
                    <a:pt x="35" y="11"/>
                  </a:lnTo>
                  <a:lnTo>
                    <a:pt x="35" y="5"/>
                  </a:lnTo>
                  <a:lnTo>
                    <a:pt x="29" y="0"/>
                  </a:lnTo>
                  <a:lnTo>
                    <a:pt x="17" y="0"/>
                  </a:lnTo>
                  <a:lnTo>
                    <a:pt x="17" y="0"/>
                  </a:lnTo>
                  <a:lnTo>
                    <a:pt x="12" y="0"/>
                  </a:lnTo>
                  <a:close/>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03" name="ïS1iďe">
              <a:extLst>
                <a:ext uri="{FF2B5EF4-FFF2-40B4-BE49-F238E27FC236}">
                  <a16:creationId xmlns:a16="http://schemas.microsoft.com/office/drawing/2014/main" id="{057C06C5-21A3-4FE4-A274-2C8F95A9036C}"/>
                </a:ext>
              </a:extLst>
            </p:cNvPr>
            <p:cNvSpPr/>
            <p:nvPr/>
          </p:nvSpPr>
          <p:spPr bwMode="auto">
            <a:xfrm>
              <a:off x="6389504" y="2360411"/>
              <a:ext cx="47109" cy="22882"/>
            </a:xfrm>
            <a:custGeom>
              <a:avLst/>
              <a:gdLst/>
              <a:ahLst/>
              <a:cxnLst>
                <a:cxn ang="0">
                  <a:pos x="12" y="0"/>
                </a:cxn>
                <a:cxn ang="0">
                  <a:pos x="12" y="0"/>
                </a:cxn>
                <a:cxn ang="0">
                  <a:pos x="6" y="0"/>
                </a:cxn>
                <a:cxn ang="0">
                  <a:pos x="0" y="0"/>
                </a:cxn>
                <a:cxn ang="0">
                  <a:pos x="0" y="5"/>
                </a:cxn>
                <a:cxn ang="0">
                  <a:pos x="6" y="11"/>
                </a:cxn>
                <a:cxn ang="0">
                  <a:pos x="12" y="11"/>
                </a:cxn>
                <a:cxn ang="0">
                  <a:pos x="12" y="5"/>
                </a:cxn>
                <a:cxn ang="0">
                  <a:pos x="12" y="5"/>
                </a:cxn>
                <a:cxn ang="0">
                  <a:pos x="17" y="5"/>
                </a:cxn>
                <a:cxn ang="0">
                  <a:pos x="17" y="11"/>
                </a:cxn>
                <a:cxn ang="0">
                  <a:pos x="12" y="11"/>
                </a:cxn>
                <a:cxn ang="0">
                  <a:pos x="17" y="11"/>
                </a:cxn>
                <a:cxn ang="0">
                  <a:pos x="23" y="11"/>
                </a:cxn>
                <a:cxn ang="0">
                  <a:pos x="23" y="11"/>
                </a:cxn>
                <a:cxn ang="0">
                  <a:pos x="29" y="17"/>
                </a:cxn>
                <a:cxn ang="0">
                  <a:pos x="35" y="17"/>
                </a:cxn>
                <a:cxn ang="0">
                  <a:pos x="29" y="11"/>
                </a:cxn>
                <a:cxn ang="0">
                  <a:pos x="35" y="11"/>
                </a:cxn>
                <a:cxn ang="0">
                  <a:pos x="35" y="5"/>
                </a:cxn>
                <a:cxn ang="0">
                  <a:pos x="29" y="0"/>
                </a:cxn>
                <a:cxn ang="0">
                  <a:pos x="17" y="0"/>
                </a:cxn>
                <a:cxn ang="0">
                  <a:pos x="17" y="0"/>
                </a:cxn>
                <a:cxn ang="0">
                  <a:pos x="12" y="0"/>
                </a:cxn>
              </a:cxnLst>
              <a:rect l="0" t="0" r="r" b="b"/>
              <a:pathLst>
                <a:path w="35" h="17">
                  <a:moveTo>
                    <a:pt x="12" y="0"/>
                  </a:moveTo>
                  <a:lnTo>
                    <a:pt x="12" y="0"/>
                  </a:lnTo>
                  <a:lnTo>
                    <a:pt x="6" y="0"/>
                  </a:lnTo>
                  <a:lnTo>
                    <a:pt x="0" y="0"/>
                  </a:lnTo>
                  <a:lnTo>
                    <a:pt x="0" y="5"/>
                  </a:lnTo>
                  <a:lnTo>
                    <a:pt x="6" y="11"/>
                  </a:lnTo>
                  <a:lnTo>
                    <a:pt x="12" y="11"/>
                  </a:lnTo>
                  <a:lnTo>
                    <a:pt x="12" y="5"/>
                  </a:lnTo>
                  <a:lnTo>
                    <a:pt x="12" y="5"/>
                  </a:lnTo>
                  <a:lnTo>
                    <a:pt x="17" y="5"/>
                  </a:lnTo>
                  <a:lnTo>
                    <a:pt x="17" y="11"/>
                  </a:lnTo>
                  <a:lnTo>
                    <a:pt x="12" y="11"/>
                  </a:lnTo>
                  <a:lnTo>
                    <a:pt x="17" y="11"/>
                  </a:lnTo>
                  <a:lnTo>
                    <a:pt x="23" y="11"/>
                  </a:lnTo>
                  <a:lnTo>
                    <a:pt x="23" y="11"/>
                  </a:lnTo>
                  <a:lnTo>
                    <a:pt x="29" y="17"/>
                  </a:lnTo>
                  <a:lnTo>
                    <a:pt x="35" y="17"/>
                  </a:lnTo>
                  <a:lnTo>
                    <a:pt x="29" y="11"/>
                  </a:lnTo>
                  <a:lnTo>
                    <a:pt x="35" y="11"/>
                  </a:lnTo>
                  <a:lnTo>
                    <a:pt x="35" y="5"/>
                  </a:lnTo>
                  <a:lnTo>
                    <a:pt x="29" y="0"/>
                  </a:lnTo>
                  <a:lnTo>
                    <a:pt x="17" y="0"/>
                  </a:lnTo>
                  <a:lnTo>
                    <a:pt x="17" y="0"/>
                  </a:lnTo>
                  <a:lnTo>
                    <a:pt x="12" y="0"/>
                  </a:ln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04" name="ïṩlïdé">
              <a:extLst>
                <a:ext uri="{FF2B5EF4-FFF2-40B4-BE49-F238E27FC236}">
                  <a16:creationId xmlns:a16="http://schemas.microsoft.com/office/drawing/2014/main" id="{5C3C4F26-4259-4C1C-8E08-E9A7F563BCA1}"/>
                </a:ext>
              </a:extLst>
            </p:cNvPr>
            <p:cNvSpPr/>
            <p:nvPr/>
          </p:nvSpPr>
          <p:spPr bwMode="auto">
            <a:xfrm>
              <a:off x="6625047" y="2857072"/>
              <a:ext cx="8076" cy="16152"/>
            </a:xfrm>
            <a:custGeom>
              <a:avLst/>
              <a:gdLst/>
              <a:ahLst/>
              <a:cxnLst>
                <a:cxn ang="0">
                  <a:pos x="1" y="0"/>
                </a:cxn>
                <a:cxn ang="0">
                  <a:pos x="0" y="0"/>
                </a:cxn>
                <a:cxn ang="0">
                  <a:pos x="0" y="1"/>
                </a:cxn>
                <a:cxn ang="0">
                  <a:pos x="1" y="2"/>
                </a:cxn>
                <a:cxn ang="0">
                  <a:pos x="1" y="0"/>
                </a:cxn>
                <a:cxn ang="0">
                  <a:pos x="1" y="0"/>
                </a:cxn>
              </a:cxnLst>
              <a:rect l="0" t="0" r="r" b="b"/>
              <a:pathLst>
                <a:path w="1" h="2">
                  <a:moveTo>
                    <a:pt x="1" y="0"/>
                  </a:moveTo>
                  <a:cubicBezTo>
                    <a:pt x="0" y="0"/>
                    <a:pt x="0" y="0"/>
                    <a:pt x="0" y="0"/>
                  </a:cubicBezTo>
                  <a:cubicBezTo>
                    <a:pt x="0" y="0"/>
                    <a:pt x="0" y="1"/>
                    <a:pt x="0" y="1"/>
                  </a:cubicBezTo>
                  <a:cubicBezTo>
                    <a:pt x="1" y="2"/>
                    <a:pt x="1" y="2"/>
                    <a:pt x="1" y="2"/>
                  </a:cubicBezTo>
                  <a:cubicBezTo>
                    <a:pt x="1" y="0"/>
                    <a:pt x="1" y="0"/>
                    <a:pt x="1" y="0"/>
                  </a:cubicBezTo>
                  <a:cubicBezTo>
                    <a:pt x="1" y="0"/>
                    <a:pt x="1"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05" name="ïśļíḓè">
              <a:extLst>
                <a:ext uri="{FF2B5EF4-FFF2-40B4-BE49-F238E27FC236}">
                  <a16:creationId xmlns:a16="http://schemas.microsoft.com/office/drawing/2014/main" id="{473E4B80-A8A8-4DFD-A8A7-E901A81D390E}"/>
                </a:ext>
              </a:extLst>
            </p:cNvPr>
            <p:cNvSpPr/>
            <p:nvPr/>
          </p:nvSpPr>
          <p:spPr bwMode="auto">
            <a:xfrm>
              <a:off x="6633123" y="2848997"/>
              <a:ext cx="24227" cy="16152"/>
            </a:xfrm>
            <a:custGeom>
              <a:avLst/>
              <a:gdLst/>
              <a:ahLst/>
              <a:cxnLst>
                <a:cxn ang="0">
                  <a:pos x="1" y="0"/>
                </a:cxn>
                <a:cxn ang="0">
                  <a:pos x="0" y="1"/>
                </a:cxn>
                <a:cxn ang="0">
                  <a:pos x="2" y="2"/>
                </a:cxn>
                <a:cxn ang="0">
                  <a:pos x="2" y="2"/>
                </a:cxn>
                <a:cxn ang="0">
                  <a:pos x="3" y="2"/>
                </a:cxn>
                <a:cxn ang="0">
                  <a:pos x="2" y="1"/>
                </a:cxn>
                <a:cxn ang="0">
                  <a:pos x="1" y="0"/>
                </a:cxn>
              </a:cxnLst>
              <a:rect l="0" t="0" r="r" b="b"/>
              <a:pathLst>
                <a:path w="3" h="2">
                  <a:moveTo>
                    <a:pt x="1" y="0"/>
                  </a:moveTo>
                  <a:cubicBezTo>
                    <a:pt x="1" y="1"/>
                    <a:pt x="0" y="1"/>
                    <a:pt x="0" y="1"/>
                  </a:cubicBezTo>
                  <a:cubicBezTo>
                    <a:pt x="0" y="1"/>
                    <a:pt x="1" y="2"/>
                    <a:pt x="2" y="2"/>
                  </a:cubicBezTo>
                  <a:cubicBezTo>
                    <a:pt x="2" y="2"/>
                    <a:pt x="2" y="2"/>
                    <a:pt x="2" y="2"/>
                  </a:cubicBezTo>
                  <a:cubicBezTo>
                    <a:pt x="2" y="2"/>
                    <a:pt x="2" y="2"/>
                    <a:pt x="3" y="2"/>
                  </a:cubicBezTo>
                  <a:cubicBezTo>
                    <a:pt x="2" y="1"/>
                    <a:pt x="2" y="1"/>
                    <a:pt x="2" y="1"/>
                  </a:cubicBezTo>
                  <a:cubicBezTo>
                    <a:pt x="1" y="0"/>
                    <a:pt x="1"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06" name="îšlíḓê">
              <a:extLst>
                <a:ext uri="{FF2B5EF4-FFF2-40B4-BE49-F238E27FC236}">
                  <a16:creationId xmlns:a16="http://schemas.microsoft.com/office/drawing/2014/main" id="{A05E3206-0CE2-43C2-B59F-5DB16B21A939}"/>
                </a:ext>
              </a:extLst>
            </p:cNvPr>
            <p:cNvSpPr/>
            <p:nvPr/>
          </p:nvSpPr>
          <p:spPr bwMode="auto">
            <a:xfrm>
              <a:off x="6649274" y="2848997"/>
              <a:ext cx="8076" cy="8076"/>
            </a:xfrm>
            <a:custGeom>
              <a:avLst/>
              <a:gdLst/>
              <a:ahLst/>
              <a:cxnLst>
                <a:cxn ang="0">
                  <a:pos x="0" y="0"/>
                </a:cxn>
                <a:cxn ang="0">
                  <a:pos x="0" y="0"/>
                </a:cxn>
                <a:cxn ang="0">
                  <a:pos x="1" y="1"/>
                </a:cxn>
                <a:cxn ang="0">
                  <a:pos x="1" y="1"/>
                </a:cxn>
                <a:cxn ang="0">
                  <a:pos x="1" y="0"/>
                </a:cxn>
                <a:cxn ang="0">
                  <a:pos x="0" y="0"/>
                </a:cxn>
              </a:cxnLst>
              <a:rect l="0" t="0" r="r" b="b"/>
              <a:pathLst>
                <a:path w="1" h="1">
                  <a:moveTo>
                    <a:pt x="0" y="0"/>
                  </a:moveTo>
                  <a:cubicBezTo>
                    <a:pt x="0" y="0"/>
                    <a:pt x="0" y="0"/>
                    <a:pt x="0" y="0"/>
                  </a:cubicBezTo>
                  <a:cubicBezTo>
                    <a:pt x="1" y="1"/>
                    <a:pt x="1" y="1"/>
                    <a:pt x="1" y="1"/>
                  </a:cubicBezTo>
                  <a:cubicBezTo>
                    <a:pt x="1" y="1"/>
                    <a:pt x="1" y="1"/>
                    <a:pt x="1" y="1"/>
                  </a:cubicBezTo>
                  <a:cubicBezTo>
                    <a:pt x="1" y="1"/>
                    <a:pt x="1" y="1"/>
                    <a:pt x="1" y="0"/>
                  </a:cubicBezTo>
                  <a:cubicBezTo>
                    <a:pt x="0" y="0"/>
                    <a:pt x="0" y="0"/>
                    <a:pt x="0"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07" name="îSḷíḑê">
              <a:extLst>
                <a:ext uri="{FF2B5EF4-FFF2-40B4-BE49-F238E27FC236}">
                  <a16:creationId xmlns:a16="http://schemas.microsoft.com/office/drawing/2014/main" id="{4A5CF92C-DB0C-45B3-B1E1-D5BA975B3DC3}"/>
                </a:ext>
              </a:extLst>
            </p:cNvPr>
            <p:cNvSpPr/>
            <p:nvPr/>
          </p:nvSpPr>
          <p:spPr bwMode="auto">
            <a:xfrm>
              <a:off x="6522754" y="2297151"/>
              <a:ext cx="47109" cy="14806"/>
            </a:xfrm>
            <a:custGeom>
              <a:avLst/>
              <a:gdLst/>
              <a:ahLst/>
              <a:cxnLst>
                <a:cxn ang="0">
                  <a:pos x="0" y="0"/>
                </a:cxn>
                <a:cxn ang="0">
                  <a:pos x="2" y="0"/>
                </a:cxn>
                <a:cxn ang="0">
                  <a:pos x="3" y="1"/>
                </a:cxn>
                <a:cxn ang="0">
                  <a:pos x="4" y="1"/>
                </a:cxn>
                <a:cxn ang="0">
                  <a:pos x="6" y="2"/>
                </a:cxn>
                <a:cxn ang="0">
                  <a:pos x="6" y="2"/>
                </a:cxn>
                <a:cxn ang="0">
                  <a:pos x="3" y="0"/>
                </a:cxn>
                <a:cxn ang="0">
                  <a:pos x="0" y="0"/>
                </a:cxn>
              </a:cxnLst>
              <a:rect l="0" t="0" r="r" b="b"/>
              <a:pathLst>
                <a:path w="6" h="2">
                  <a:moveTo>
                    <a:pt x="0" y="0"/>
                  </a:moveTo>
                  <a:cubicBezTo>
                    <a:pt x="2" y="0"/>
                    <a:pt x="2" y="0"/>
                    <a:pt x="2" y="0"/>
                  </a:cubicBezTo>
                  <a:cubicBezTo>
                    <a:pt x="3" y="1"/>
                    <a:pt x="3" y="1"/>
                    <a:pt x="3" y="1"/>
                  </a:cubicBezTo>
                  <a:cubicBezTo>
                    <a:pt x="4" y="1"/>
                    <a:pt x="4" y="1"/>
                    <a:pt x="4" y="1"/>
                  </a:cubicBezTo>
                  <a:cubicBezTo>
                    <a:pt x="6" y="2"/>
                    <a:pt x="6" y="2"/>
                    <a:pt x="6" y="2"/>
                  </a:cubicBezTo>
                  <a:cubicBezTo>
                    <a:pt x="6" y="2"/>
                    <a:pt x="6" y="2"/>
                    <a:pt x="6" y="2"/>
                  </a:cubicBezTo>
                  <a:cubicBezTo>
                    <a:pt x="5" y="1"/>
                    <a:pt x="5" y="1"/>
                    <a:pt x="3" y="0"/>
                  </a:cubicBezTo>
                  <a:cubicBezTo>
                    <a:pt x="0" y="0"/>
                    <a:pt x="0" y="0"/>
                    <a:pt x="0"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08" name="iśļiḑe">
              <a:extLst>
                <a:ext uri="{FF2B5EF4-FFF2-40B4-BE49-F238E27FC236}">
                  <a16:creationId xmlns:a16="http://schemas.microsoft.com/office/drawing/2014/main" id="{F479B01D-9F74-4C5B-BC35-1A6179F71FC5}"/>
                </a:ext>
              </a:extLst>
            </p:cNvPr>
            <p:cNvSpPr/>
            <p:nvPr/>
          </p:nvSpPr>
          <p:spPr bwMode="auto">
            <a:xfrm>
              <a:off x="6569863" y="2303881"/>
              <a:ext cx="47109" cy="24227"/>
            </a:xfrm>
            <a:custGeom>
              <a:avLst/>
              <a:gdLst/>
              <a:ahLst/>
              <a:cxnLst>
                <a:cxn ang="0">
                  <a:pos x="0" y="0"/>
                </a:cxn>
                <a:cxn ang="0">
                  <a:pos x="1" y="1"/>
                </a:cxn>
                <a:cxn ang="0">
                  <a:pos x="0" y="0"/>
                </a:cxn>
                <a:cxn ang="0">
                  <a:pos x="0" y="0"/>
                </a:cxn>
                <a:cxn ang="0">
                  <a:pos x="3" y="2"/>
                </a:cxn>
                <a:cxn ang="0">
                  <a:pos x="5" y="3"/>
                </a:cxn>
                <a:cxn ang="0">
                  <a:pos x="5" y="3"/>
                </a:cxn>
                <a:cxn ang="0">
                  <a:pos x="5" y="2"/>
                </a:cxn>
                <a:cxn ang="0">
                  <a:pos x="6" y="3"/>
                </a:cxn>
                <a:cxn ang="0">
                  <a:pos x="5" y="2"/>
                </a:cxn>
                <a:cxn ang="0">
                  <a:pos x="4" y="2"/>
                </a:cxn>
                <a:cxn ang="0">
                  <a:pos x="2" y="1"/>
                </a:cxn>
                <a:cxn ang="0">
                  <a:pos x="1" y="1"/>
                </a:cxn>
                <a:cxn ang="0">
                  <a:pos x="0" y="0"/>
                </a:cxn>
              </a:cxnLst>
              <a:rect l="0" t="0" r="r" b="b"/>
              <a:pathLst>
                <a:path w="6" h="3">
                  <a:moveTo>
                    <a:pt x="0" y="0"/>
                  </a:moveTo>
                  <a:cubicBezTo>
                    <a:pt x="1" y="1"/>
                    <a:pt x="1" y="1"/>
                    <a:pt x="1" y="1"/>
                  </a:cubicBezTo>
                  <a:cubicBezTo>
                    <a:pt x="1" y="1"/>
                    <a:pt x="1" y="1"/>
                    <a:pt x="0" y="0"/>
                  </a:cubicBezTo>
                  <a:cubicBezTo>
                    <a:pt x="0" y="0"/>
                    <a:pt x="0" y="0"/>
                    <a:pt x="0" y="0"/>
                  </a:cubicBezTo>
                  <a:cubicBezTo>
                    <a:pt x="1" y="1"/>
                    <a:pt x="2" y="1"/>
                    <a:pt x="3" y="2"/>
                  </a:cubicBezTo>
                  <a:cubicBezTo>
                    <a:pt x="5" y="3"/>
                    <a:pt x="5" y="3"/>
                    <a:pt x="5" y="3"/>
                  </a:cubicBezTo>
                  <a:cubicBezTo>
                    <a:pt x="5" y="3"/>
                    <a:pt x="5" y="3"/>
                    <a:pt x="5" y="3"/>
                  </a:cubicBezTo>
                  <a:cubicBezTo>
                    <a:pt x="5" y="2"/>
                    <a:pt x="5" y="2"/>
                    <a:pt x="5" y="2"/>
                  </a:cubicBezTo>
                  <a:cubicBezTo>
                    <a:pt x="5" y="3"/>
                    <a:pt x="5" y="3"/>
                    <a:pt x="6" y="3"/>
                  </a:cubicBezTo>
                  <a:cubicBezTo>
                    <a:pt x="5" y="2"/>
                    <a:pt x="5" y="2"/>
                    <a:pt x="5" y="2"/>
                  </a:cubicBezTo>
                  <a:cubicBezTo>
                    <a:pt x="4" y="2"/>
                    <a:pt x="4" y="2"/>
                    <a:pt x="4" y="2"/>
                  </a:cubicBezTo>
                  <a:cubicBezTo>
                    <a:pt x="3" y="2"/>
                    <a:pt x="3" y="1"/>
                    <a:pt x="2" y="1"/>
                  </a:cubicBezTo>
                  <a:cubicBezTo>
                    <a:pt x="2" y="1"/>
                    <a:pt x="1" y="1"/>
                    <a:pt x="1" y="1"/>
                  </a:cubicBezTo>
                  <a:cubicBezTo>
                    <a:pt x="0" y="0"/>
                    <a:pt x="0" y="0"/>
                    <a:pt x="0"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09" name="íšļiḑê">
              <a:extLst>
                <a:ext uri="{FF2B5EF4-FFF2-40B4-BE49-F238E27FC236}">
                  <a16:creationId xmlns:a16="http://schemas.microsoft.com/office/drawing/2014/main" id="{0FA49007-EE9C-479F-B6B3-5CF71F3146D2}"/>
                </a:ext>
              </a:extLst>
            </p:cNvPr>
            <p:cNvSpPr/>
            <p:nvPr/>
          </p:nvSpPr>
          <p:spPr bwMode="auto">
            <a:xfrm>
              <a:off x="6586015" y="2311956"/>
              <a:ext cx="55185" cy="24227"/>
            </a:xfrm>
            <a:custGeom>
              <a:avLst/>
              <a:gdLst/>
              <a:ahLst/>
              <a:cxnLst>
                <a:cxn ang="0">
                  <a:pos x="0" y="0"/>
                </a:cxn>
                <a:cxn ang="0">
                  <a:pos x="7" y="3"/>
                </a:cxn>
                <a:cxn ang="0">
                  <a:pos x="4" y="2"/>
                </a:cxn>
                <a:cxn ang="0">
                  <a:pos x="2" y="1"/>
                </a:cxn>
                <a:cxn ang="0">
                  <a:pos x="1" y="0"/>
                </a:cxn>
                <a:cxn ang="0">
                  <a:pos x="0" y="0"/>
                </a:cxn>
                <a:cxn ang="0">
                  <a:pos x="1" y="1"/>
                </a:cxn>
                <a:cxn ang="0">
                  <a:pos x="0" y="0"/>
                </a:cxn>
              </a:cxnLst>
              <a:rect l="0" t="0" r="r" b="b"/>
              <a:pathLst>
                <a:path w="7" h="3">
                  <a:moveTo>
                    <a:pt x="0" y="0"/>
                  </a:moveTo>
                  <a:cubicBezTo>
                    <a:pt x="7" y="3"/>
                    <a:pt x="7" y="3"/>
                    <a:pt x="7" y="3"/>
                  </a:cubicBezTo>
                  <a:cubicBezTo>
                    <a:pt x="4" y="2"/>
                    <a:pt x="4" y="2"/>
                    <a:pt x="4" y="2"/>
                  </a:cubicBezTo>
                  <a:cubicBezTo>
                    <a:pt x="4" y="2"/>
                    <a:pt x="4" y="2"/>
                    <a:pt x="2" y="1"/>
                  </a:cubicBezTo>
                  <a:cubicBezTo>
                    <a:pt x="1" y="0"/>
                    <a:pt x="1" y="0"/>
                    <a:pt x="1" y="0"/>
                  </a:cubicBezTo>
                  <a:cubicBezTo>
                    <a:pt x="0" y="0"/>
                    <a:pt x="0" y="0"/>
                    <a:pt x="0" y="0"/>
                  </a:cubicBezTo>
                  <a:cubicBezTo>
                    <a:pt x="1" y="0"/>
                    <a:pt x="1" y="0"/>
                    <a:pt x="1" y="1"/>
                  </a:cubicBezTo>
                  <a:cubicBezTo>
                    <a:pt x="1" y="0"/>
                    <a:pt x="0" y="0"/>
                    <a:pt x="0"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10" name="íslidè">
              <a:extLst>
                <a:ext uri="{FF2B5EF4-FFF2-40B4-BE49-F238E27FC236}">
                  <a16:creationId xmlns:a16="http://schemas.microsoft.com/office/drawing/2014/main" id="{AFF5D78E-25B7-488F-A5A3-BA45755C21DE}"/>
                </a:ext>
              </a:extLst>
            </p:cNvPr>
            <p:cNvSpPr/>
            <p:nvPr/>
          </p:nvSpPr>
          <p:spPr bwMode="auto">
            <a:xfrm>
              <a:off x="7373403" y="3583893"/>
              <a:ext cx="8076" cy="63261"/>
            </a:xfrm>
            <a:custGeom>
              <a:avLst/>
              <a:gdLst/>
              <a:ahLst/>
              <a:cxnLst>
                <a:cxn ang="0">
                  <a:pos x="1" y="0"/>
                </a:cxn>
                <a:cxn ang="0">
                  <a:pos x="1" y="6"/>
                </a:cxn>
                <a:cxn ang="0">
                  <a:pos x="0" y="8"/>
                </a:cxn>
                <a:cxn ang="0">
                  <a:pos x="1" y="8"/>
                </a:cxn>
                <a:cxn ang="0">
                  <a:pos x="1" y="4"/>
                </a:cxn>
                <a:cxn ang="0">
                  <a:pos x="1" y="0"/>
                </a:cxn>
              </a:cxnLst>
              <a:rect l="0" t="0" r="r" b="b"/>
              <a:pathLst>
                <a:path w="1" h="8">
                  <a:moveTo>
                    <a:pt x="1" y="0"/>
                  </a:moveTo>
                  <a:cubicBezTo>
                    <a:pt x="1" y="2"/>
                    <a:pt x="1" y="4"/>
                    <a:pt x="1" y="6"/>
                  </a:cubicBezTo>
                  <a:cubicBezTo>
                    <a:pt x="0" y="8"/>
                    <a:pt x="0" y="8"/>
                    <a:pt x="0" y="8"/>
                  </a:cubicBezTo>
                  <a:cubicBezTo>
                    <a:pt x="1" y="8"/>
                    <a:pt x="1" y="8"/>
                    <a:pt x="1" y="8"/>
                  </a:cubicBezTo>
                  <a:cubicBezTo>
                    <a:pt x="1" y="7"/>
                    <a:pt x="1" y="5"/>
                    <a:pt x="1" y="4"/>
                  </a:cubicBezTo>
                  <a:cubicBezTo>
                    <a:pt x="1" y="4"/>
                    <a:pt x="1" y="1"/>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11" name="ïsḻïďè">
              <a:extLst>
                <a:ext uri="{FF2B5EF4-FFF2-40B4-BE49-F238E27FC236}">
                  <a16:creationId xmlns:a16="http://schemas.microsoft.com/office/drawing/2014/main" id="{11AFAEA2-4C57-4231-B6EF-9BFDED999C82}"/>
                </a:ext>
              </a:extLst>
            </p:cNvPr>
            <p:cNvSpPr/>
            <p:nvPr/>
          </p:nvSpPr>
          <p:spPr bwMode="auto">
            <a:xfrm>
              <a:off x="6680232" y="3142417"/>
              <a:ext cx="24227" cy="39033"/>
            </a:xfrm>
            <a:custGeom>
              <a:avLst/>
              <a:gdLst/>
              <a:ahLst/>
              <a:cxnLst>
                <a:cxn ang="0">
                  <a:pos x="1" y="0"/>
                </a:cxn>
                <a:cxn ang="0">
                  <a:pos x="1" y="0"/>
                </a:cxn>
                <a:cxn ang="0">
                  <a:pos x="0" y="1"/>
                </a:cxn>
                <a:cxn ang="0">
                  <a:pos x="0" y="2"/>
                </a:cxn>
                <a:cxn ang="0">
                  <a:pos x="1" y="3"/>
                </a:cxn>
                <a:cxn ang="0">
                  <a:pos x="1" y="5"/>
                </a:cxn>
                <a:cxn ang="0">
                  <a:pos x="2" y="5"/>
                </a:cxn>
                <a:cxn ang="0">
                  <a:pos x="3" y="4"/>
                </a:cxn>
                <a:cxn ang="0">
                  <a:pos x="2" y="1"/>
                </a:cxn>
                <a:cxn ang="0">
                  <a:pos x="1" y="0"/>
                </a:cxn>
              </a:cxnLst>
              <a:rect l="0" t="0" r="r" b="b"/>
              <a:pathLst>
                <a:path w="3" h="5">
                  <a:moveTo>
                    <a:pt x="1" y="0"/>
                  </a:moveTo>
                  <a:cubicBezTo>
                    <a:pt x="1" y="0"/>
                    <a:pt x="1" y="0"/>
                    <a:pt x="1" y="0"/>
                  </a:cubicBezTo>
                  <a:cubicBezTo>
                    <a:pt x="0" y="1"/>
                    <a:pt x="0" y="1"/>
                    <a:pt x="0" y="1"/>
                  </a:cubicBezTo>
                  <a:cubicBezTo>
                    <a:pt x="0" y="2"/>
                    <a:pt x="0" y="2"/>
                    <a:pt x="0" y="2"/>
                  </a:cubicBezTo>
                  <a:cubicBezTo>
                    <a:pt x="1" y="3"/>
                    <a:pt x="1" y="3"/>
                    <a:pt x="1" y="3"/>
                  </a:cubicBezTo>
                  <a:cubicBezTo>
                    <a:pt x="1" y="5"/>
                    <a:pt x="1" y="5"/>
                    <a:pt x="1" y="5"/>
                  </a:cubicBezTo>
                  <a:cubicBezTo>
                    <a:pt x="2" y="5"/>
                    <a:pt x="2" y="5"/>
                    <a:pt x="2" y="5"/>
                  </a:cubicBezTo>
                  <a:cubicBezTo>
                    <a:pt x="3" y="4"/>
                    <a:pt x="3" y="4"/>
                    <a:pt x="3" y="4"/>
                  </a:cubicBezTo>
                  <a:cubicBezTo>
                    <a:pt x="3" y="3"/>
                    <a:pt x="2" y="2"/>
                    <a:pt x="2" y="1"/>
                  </a:cubicBezTo>
                  <a:cubicBezTo>
                    <a:pt x="2" y="0"/>
                    <a:pt x="1"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12" name="îṡliḓê">
              <a:extLst>
                <a:ext uri="{FF2B5EF4-FFF2-40B4-BE49-F238E27FC236}">
                  <a16:creationId xmlns:a16="http://schemas.microsoft.com/office/drawing/2014/main" id="{E74FBA96-4B80-413C-B190-057C8F1A8CE3}"/>
                </a:ext>
              </a:extLst>
            </p:cNvPr>
            <p:cNvSpPr/>
            <p:nvPr/>
          </p:nvSpPr>
          <p:spPr bwMode="auto">
            <a:xfrm>
              <a:off x="6680232" y="3110114"/>
              <a:ext cx="16152" cy="24227"/>
            </a:xfrm>
            <a:custGeom>
              <a:avLst/>
              <a:gdLst/>
              <a:ahLst/>
              <a:cxnLst>
                <a:cxn ang="0">
                  <a:pos x="0" y="0"/>
                </a:cxn>
                <a:cxn ang="0">
                  <a:pos x="0" y="6"/>
                </a:cxn>
                <a:cxn ang="0">
                  <a:pos x="0" y="18"/>
                </a:cxn>
                <a:cxn ang="0">
                  <a:pos x="6" y="18"/>
                </a:cxn>
                <a:cxn ang="0">
                  <a:pos x="12" y="6"/>
                </a:cxn>
                <a:cxn ang="0">
                  <a:pos x="6" y="0"/>
                </a:cxn>
                <a:cxn ang="0">
                  <a:pos x="0" y="0"/>
                </a:cxn>
              </a:cxnLst>
              <a:rect l="0" t="0" r="r" b="b"/>
              <a:pathLst>
                <a:path w="12" h="18">
                  <a:moveTo>
                    <a:pt x="0" y="0"/>
                  </a:moveTo>
                  <a:lnTo>
                    <a:pt x="0" y="6"/>
                  </a:lnTo>
                  <a:lnTo>
                    <a:pt x="0" y="18"/>
                  </a:lnTo>
                  <a:lnTo>
                    <a:pt x="6" y="18"/>
                  </a:lnTo>
                  <a:lnTo>
                    <a:pt x="12" y="6"/>
                  </a:lnTo>
                  <a:lnTo>
                    <a:pt x="6" y="0"/>
                  </a:lnTo>
                  <a:lnTo>
                    <a:pt x="0" y="0"/>
                  </a:lnTo>
                  <a:close/>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13" name="íṩḷíḓé">
              <a:extLst>
                <a:ext uri="{FF2B5EF4-FFF2-40B4-BE49-F238E27FC236}">
                  <a16:creationId xmlns:a16="http://schemas.microsoft.com/office/drawing/2014/main" id="{D2D4A55D-4ED1-47C3-9848-13778BE5FF24}"/>
                </a:ext>
              </a:extLst>
            </p:cNvPr>
            <p:cNvSpPr/>
            <p:nvPr/>
          </p:nvSpPr>
          <p:spPr bwMode="auto">
            <a:xfrm>
              <a:off x="6680232" y="3110114"/>
              <a:ext cx="16152" cy="24227"/>
            </a:xfrm>
            <a:custGeom>
              <a:avLst/>
              <a:gdLst/>
              <a:ahLst/>
              <a:cxnLst>
                <a:cxn ang="0">
                  <a:pos x="0" y="0"/>
                </a:cxn>
                <a:cxn ang="0">
                  <a:pos x="0" y="6"/>
                </a:cxn>
                <a:cxn ang="0">
                  <a:pos x="0" y="18"/>
                </a:cxn>
                <a:cxn ang="0">
                  <a:pos x="6" y="18"/>
                </a:cxn>
                <a:cxn ang="0">
                  <a:pos x="12" y="6"/>
                </a:cxn>
                <a:cxn ang="0">
                  <a:pos x="6" y="0"/>
                </a:cxn>
                <a:cxn ang="0">
                  <a:pos x="0" y="0"/>
                </a:cxn>
              </a:cxnLst>
              <a:rect l="0" t="0" r="r" b="b"/>
              <a:pathLst>
                <a:path w="12" h="18">
                  <a:moveTo>
                    <a:pt x="0" y="0"/>
                  </a:moveTo>
                  <a:lnTo>
                    <a:pt x="0" y="6"/>
                  </a:lnTo>
                  <a:lnTo>
                    <a:pt x="0" y="18"/>
                  </a:lnTo>
                  <a:lnTo>
                    <a:pt x="6" y="18"/>
                  </a:lnTo>
                  <a:lnTo>
                    <a:pt x="12" y="6"/>
                  </a:lnTo>
                  <a:lnTo>
                    <a:pt x="6" y="0"/>
                  </a:lnTo>
                  <a:lnTo>
                    <a:pt x="0" y="0"/>
                  </a:ln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14" name="ïṣļíḋê">
              <a:extLst>
                <a:ext uri="{FF2B5EF4-FFF2-40B4-BE49-F238E27FC236}">
                  <a16:creationId xmlns:a16="http://schemas.microsoft.com/office/drawing/2014/main" id="{C609A7BB-2654-43BB-9B74-366D204E04CF}"/>
                </a:ext>
              </a:extLst>
            </p:cNvPr>
            <p:cNvSpPr/>
            <p:nvPr/>
          </p:nvSpPr>
          <p:spPr bwMode="auto">
            <a:xfrm>
              <a:off x="6743492" y="3189525"/>
              <a:ext cx="39033" cy="30958"/>
            </a:xfrm>
            <a:custGeom>
              <a:avLst/>
              <a:gdLst/>
              <a:ahLst/>
              <a:cxnLst>
                <a:cxn ang="0">
                  <a:pos x="29" y="0"/>
                </a:cxn>
                <a:cxn ang="0">
                  <a:pos x="6" y="6"/>
                </a:cxn>
                <a:cxn ang="0">
                  <a:pos x="0" y="12"/>
                </a:cxn>
                <a:cxn ang="0">
                  <a:pos x="12" y="18"/>
                </a:cxn>
                <a:cxn ang="0">
                  <a:pos x="12" y="18"/>
                </a:cxn>
                <a:cxn ang="0">
                  <a:pos x="23" y="23"/>
                </a:cxn>
                <a:cxn ang="0">
                  <a:pos x="29" y="23"/>
                </a:cxn>
                <a:cxn ang="0">
                  <a:pos x="29" y="12"/>
                </a:cxn>
                <a:cxn ang="0">
                  <a:pos x="29" y="6"/>
                </a:cxn>
                <a:cxn ang="0">
                  <a:pos x="29" y="0"/>
                </a:cxn>
              </a:cxnLst>
              <a:rect l="0" t="0" r="r" b="b"/>
              <a:pathLst>
                <a:path w="29" h="23">
                  <a:moveTo>
                    <a:pt x="29" y="0"/>
                  </a:moveTo>
                  <a:lnTo>
                    <a:pt x="6" y="6"/>
                  </a:lnTo>
                  <a:lnTo>
                    <a:pt x="0" y="12"/>
                  </a:lnTo>
                  <a:lnTo>
                    <a:pt x="12" y="18"/>
                  </a:lnTo>
                  <a:lnTo>
                    <a:pt x="12" y="18"/>
                  </a:lnTo>
                  <a:lnTo>
                    <a:pt x="23" y="23"/>
                  </a:lnTo>
                  <a:lnTo>
                    <a:pt x="29" y="23"/>
                  </a:lnTo>
                  <a:lnTo>
                    <a:pt x="29" y="12"/>
                  </a:lnTo>
                  <a:lnTo>
                    <a:pt x="29" y="6"/>
                  </a:lnTo>
                  <a:lnTo>
                    <a:pt x="29" y="0"/>
                  </a:lnTo>
                  <a:close/>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15" name="ïṥlídé">
              <a:extLst>
                <a:ext uri="{FF2B5EF4-FFF2-40B4-BE49-F238E27FC236}">
                  <a16:creationId xmlns:a16="http://schemas.microsoft.com/office/drawing/2014/main" id="{74FF3489-3B02-4ED2-BA69-F87A6CDDC26C}"/>
                </a:ext>
              </a:extLst>
            </p:cNvPr>
            <p:cNvSpPr/>
            <p:nvPr/>
          </p:nvSpPr>
          <p:spPr bwMode="auto">
            <a:xfrm>
              <a:off x="6743492" y="3189525"/>
              <a:ext cx="39033" cy="30958"/>
            </a:xfrm>
            <a:custGeom>
              <a:avLst/>
              <a:gdLst/>
              <a:ahLst/>
              <a:cxnLst>
                <a:cxn ang="0">
                  <a:pos x="29" y="0"/>
                </a:cxn>
                <a:cxn ang="0">
                  <a:pos x="6" y="6"/>
                </a:cxn>
                <a:cxn ang="0">
                  <a:pos x="0" y="12"/>
                </a:cxn>
                <a:cxn ang="0">
                  <a:pos x="12" y="18"/>
                </a:cxn>
                <a:cxn ang="0">
                  <a:pos x="12" y="18"/>
                </a:cxn>
                <a:cxn ang="0">
                  <a:pos x="23" y="23"/>
                </a:cxn>
                <a:cxn ang="0">
                  <a:pos x="29" y="23"/>
                </a:cxn>
                <a:cxn ang="0">
                  <a:pos x="29" y="12"/>
                </a:cxn>
                <a:cxn ang="0">
                  <a:pos x="29" y="6"/>
                </a:cxn>
                <a:cxn ang="0">
                  <a:pos x="29" y="0"/>
                </a:cxn>
              </a:cxnLst>
              <a:rect l="0" t="0" r="r" b="b"/>
              <a:pathLst>
                <a:path w="29" h="23">
                  <a:moveTo>
                    <a:pt x="29" y="0"/>
                  </a:moveTo>
                  <a:lnTo>
                    <a:pt x="6" y="6"/>
                  </a:lnTo>
                  <a:lnTo>
                    <a:pt x="0" y="12"/>
                  </a:lnTo>
                  <a:lnTo>
                    <a:pt x="12" y="18"/>
                  </a:lnTo>
                  <a:lnTo>
                    <a:pt x="12" y="18"/>
                  </a:lnTo>
                  <a:lnTo>
                    <a:pt x="23" y="23"/>
                  </a:lnTo>
                  <a:lnTo>
                    <a:pt x="29" y="23"/>
                  </a:lnTo>
                  <a:lnTo>
                    <a:pt x="29" y="12"/>
                  </a:lnTo>
                  <a:lnTo>
                    <a:pt x="29" y="6"/>
                  </a:lnTo>
                  <a:lnTo>
                    <a:pt x="29" y="0"/>
                  </a:ln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16" name="îṡḻíḑé">
              <a:extLst>
                <a:ext uri="{FF2B5EF4-FFF2-40B4-BE49-F238E27FC236}">
                  <a16:creationId xmlns:a16="http://schemas.microsoft.com/office/drawing/2014/main" id="{6928FD80-435E-42C2-AE01-1D36F8B5D712}"/>
                </a:ext>
              </a:extLst>
            </p:cNvPr>
            <p:cNvSpPr/>
            <p:nvPr/>
          </p:nvSpPr>
          <p:spPr bwMode="auto">
            <a:xfrm>
              <a:off x="6900970" y="3228559"/>
              <a:ext cx="16152" cy="8076"/>
            </a:xfrm>
            <a:custGeom>
              <a:avLst/>
              <a:gdLst/>
              <a:ahLst/>
              <a:cxnLst>
                <a:cxn ang="0">
                  <a:pos x="0" y="0"/>
                </a:cxn>
                <a:cxn ang="0">
                  <a:pos x="0" y="1"/>
                </a:cxn>
                <a:cxn ang="0">
                  <a:pos x="1" y="1"/>
                </a:cxn>
                <a:cxn ang="0">
                  <a:pos x="2" y="1"/>
                </a:cxn>
                <a:cxn ang="0">
                  <a:pos x="2" y="0"/>
                </a:cxn>
                <a:cxn ang="0">
                  <a:pos x="0" y="0"/>
                </a:cxn>
              </a:cxnLst>
              <a:rect l="0" t="0" r="r" b="b"/>
              <a:pathLst>
                <a:path w="2" h="1">
                  <a:moveTo>
                    <a:pt x="0" y="0"/>
                  </a:moveTo>
                  <a:cubicBezTo>
                    <a:pt x="0" y="1"/>
                    <a:pt x="0" y="1"/>
                    <a:pt x="0" y="1"/>
                  </a:cubicBezTo>
                  <a:cubicBezTo>
                    <a:pt x="0" y="1"/>
                    <a:pt x="0" y="1"/>
                    <a:pt x="1" y="1"/>
                  </a:cubicBezTo>
                  <a:cubicBezTo>
                    <a:pt x="2" y="1"/>
                    <a:pt x="2" y="1"/>
                    <a:pt x="2" y="1"/>
                  </a:cubicBezTo>
                  <a:cubicBezTo>
                    <a:pt x="2" y="0"/>
                    <a:pt x="2" y="0"/>
                    <a:pt x="2" y="0"/>
                  </a:cubicBezTo>
                  <a:cubicBezTo>
                    <a:pt x="0" y="0"/>
                    <a:pt x="0" y="0"/>
                    <a:pt x="0"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17" name="ïśľiḑe">
              <a:extLst>
                <a:ext uri="{FF2B5EF4-FFF2-40B4-BE49-F238E27FC236}">
                  <a16:creationId xmlns:a16="http://schemas.microsoft.com/office/drawing/2014/main" id="{E5682731-0AF7-47FF-8D56-3001442D3746}"/>
                </a:ext>
              </a:extLst>
            </p:cNvPr>
            <p:cNvSpPr/>
            <p:nvPr/>
          </p:nvSpPr>
          <p:spPr bwMode="auto">
            <a:xfrm>
              <a:off x="6917122" y="3228559"/>
              <a:ext cx="14806" cy="8076"/>
            </a:xfrm>
            <a:custGeom>
              <a:avLst/>
              <a:gdLst/>
              <a:ahLst/>
              <a:cxnLst>
                <a:cxn ang="0">
                  <a:pos x="1" y="0"/>
                </a:cxn>
                <a:cxn ang="0">
                  <a:pos x="1" y="0"/>
                </a:cxn>
                <a:cxn ang="0">
                  <a:pos x="0" y="0"/>
                </a:cxn>
                <a:cxn ang="0">
                  <a:pos x="1" y="1"/>
                </a:cxn>
                <a:cxn ang="0">
                  <a:pos x="2" y="1"/>
                </a:cxn>
                <a:cxn ang="0">
                  <a:pos x="2" y="0"/>
                </a:cxn>
                <a:cxn ang="0">
                  <a:pos x="1" y="0"/>
                </a:cxn>
              </a:cxnLst>
              <a:rect l="0" t="0" r="r" b="b"/>
              <a:pathLst>
                <a:path w="2" h="1">
                  <a:moveTo>
                    <a:pt x="1" y="0"/>
                  </a:moveTo>
                  <a:cubicBezTo>
                    <a:pt x="1" y="0"/>
                    <a:pt x="1" y="0"/>
                    <a:pt x="1" y="0"/>
                  </a:cubicBezTo>
                  <a:cubicBezTo>
                    <a:pt x="0" y="0"/>
                    <a:pt x="0" y="0"/>
                    <a:pt x="0" y="0"/>
                  </a:cubicBezTo>
                  <a:cubicBezTo>
                    <a:pt x="0" y="1"/>
                    <a:pt x="1" y="1"/>
                    <a:pt x="1" y="1"/>
                  </a:cubicBezTo>
                  <a:cubicBezTo>
                    <a:pt x="2" y="1"/>
                    <a:pt x="2" y="1"/>
                    <a:pt x="2" y="1"/>
                  </a:cubicBezTo>
                  <a:cubicBezTo>
                    <a:pt x="2" y="0"/>
                    <a:pt x="2" y="0"/>
                    <a:pt x="2" y="0"/>
                  </a:cubicBezTo>
                  <a:cubicBezTo>
                    <a:pt x="2" y="0"/>
                    <a:pt x="2" y="0"/>
                    <a:pt x="1"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18" name="ï$1îḑe">
              <a:extLst>
                <a:ext uri="{FF2B5EF4-FFF2-40B4-BE49-F238E27FC236}">
                  <a16:creationId xmlns:a16="http://schemas.microsoft.com/office/drawing/2014/main" id="{2A681B32-A012-4B76-9C39-7FB61AAACCD8}"/>
                </a:ext>
              </a:extLst>
            </p:cNvPr>
            <p:cNvSpPr/>
            <p:nvPr/>
          </p:nvSpPr>
          <p:spPr bwMode="auto">
            <a:xfrm>
              <a:off x="7003264" y="3213752"/>
              <a:ext cx="16152" cy="22882"/>
            </a:xfrm>
            <a:custGeom>
              <a:avLst/>
              <a:gdLst/>
              <a:ahLst/>
              <a:cxnLst>
                <a:cxn ang="0">
                  <a:pos x="2" y="0"/>
                </a:cxn>
                <a:cxn ang="0">
                  <a:pos x="1" y="1"/>
                </a:cxn>
                <a:cxn ang="0">
                  <a:pos x="0" y="2"/>
                </a:cxn>
                <a:cxn ang="0">
                  <a:pos x="0" y="3"/>
                </a:cxn>
                <a:cxn ang="0">
                  <a:pos x="0" y="3"/>
                </a:cxn>
                <a:cxn ang="0">
                  <a:pos x="1" y="3"/>
                </a:cxn>
                <a:cxn ang="0">
                  <a:pos x="2" y="0"/>
                </a:cxn>
                <a:cxn ang="0">
                  <a:pos x="2" y="0"/>
                </a:cxn>
              </a:cxnLst>
              <a:rect l="0" t="0" r="r" b="b"/>
              <a:pathLst>
                <a:path w="2" h="3">
                  <a:moveTo>
                    <a:pt x="2" y="0"/>
                  </a:moveTo>
                  <a:cubicBezTo>
                    <a:pt x="2" y="0"/>
                    <a:pt x="1" y="0"/>
                    <a:pt x="1" y="1"/>
                  </a:cubicBezTo>
                  <a:cubicBezTo>
                    <a:pt x="0" y="1"/>
                    <a:pt x="0" y="1"/>
                    <a:pt x="0" y="2"/>
                  </a:cubicBezTo>
                  <a:cubicBezTo>
                    <a:pt x="0" y="3"/>
                    <a:pt x="0" y="3"/>
                    <a:pt x="0" y="3"/>
                  </a:cubicBezTo>
                  <a:cubicBezTo>
                    <a:pt x="0" y="3"/>
                    <a:pt x="0" y="3"/>
                    <a:pt x="0" y="3"/>
                  </a:cubicBezTo>
                  <a:cubicBezTo>
                    <a:pt x="1" y="3"/>
                    <a:pt x="1" y="3"/>
                    <a:pt x="1" y="3"/>
                  </a:cubicBezTo>
                  <a:cubicBezTo>
                    <a:pt x="2" y="2"/>
                    <a:pt x="2" y="1"/>
                    <a:pt x="2" y="0"/>
                  </a:cubicBezTo>
                  <a:cubicBezTo>
                    <a:pt x="2" y="0"/>
                    <a:pt x="2" y="0"/>
                    <a:pt x="2"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sp>
          <p:nvSpPr>
            <p:cNvPr id="119" name="iSľîḋè">
              <a:extLst>
                <a:ext uri="{FF2B5EF4-FFF2-40B4-BE49-F238E27FC236}">
                  <a16:creationId xmlns:a16="http://schemas.microsoft.com/office/drawing/2014/main" id="{B08522A7-A761-4212-97E4-06D375B829D0}"/>
                </a:ext>
              </a:extLst>
            </p:cNvPr>
            <p:cNvSpPr/>
            <p:nvPr/>
          </p:nvSpPr>
          <p:spPr bwMode="auto">
            <a:xfrm>
              <a:off x="6254907" y="2336184"/>
              <a:ext cx="1126573" cy="2062018"/>
            </a:xfrm>
            <a:custGeom>
              <a:avLst/>
              <a:gdLst/>
              <a:ahLst/>
              <a:cxnLst>
                <a:cxn ang="0">
                  <a:pos x="124" y="166"/>
                </a:cxn>
                <a:cxn ang="0">
                  <a:pos x="124" y="133"/>
                </a:cxn>
                <a:cxn ang="0">
                  <a:pos x="95" y="82"/>
                </a:cxn>
                <a:cxn ang="0">
                  <a:pos x="95" y="93"/>
                </a:cxn>
                <a:cxn ang="0">
                  <a:pos x="88" y="84"/>
                </a:cxn>
                <a:cxn ang="0">
                  <a:pos x="106" y="85"/>
                </a:cxn>
                <a:cxn ang="0">
                  <a:pos x="113" y="93"/>
                </a:cxn>
                <a:cxn ang="0">
                  <a:pos x="111" y="96"/>
                </a:cxn>
                <a:cxn ang="0">
                  <a:pos x="109" y="92"/>
                </a:cxn>
                <a:cxn ang="0">
                  <a:pos x="105" y="87"/>
                </a:cxn>
                <a:cxn ang="0">
                  <a:pos x="60" y="30"/>
                </a:cxn>
                <a:cxn ang="0">
                  <a:pos x="67" y="38"/>
                </a:cxn>
                <a:cxn ang="0">
                  <a:pos x="39" y="21"/>
                </a:cxn>
                <a:cxn ang="0">
                  <a:pos x="46" y="25"/>
                </a:cxn>
                <a:cxn ang="0">
                  <a:pos x="56" y="4"/>
                </a:cxn>
                <a:cxn ang="0">
                  <a:pos x="41" y="5"/>
                </a:cxn>
                <a:cxn ang="0">
                  <a:pos x="25" y="8"/>
                </a:cxn>
                <a:cxn ang="0">
                  <a:pos x="18" y="5"/>
                </a:cxn>
                <a:cxn ang="0">
                  <a:pos x="14" y="6"/>
                </a:cxn>
                <a:cxn ang="0">
                  <a:pos x="13" y="13"/>
                </a:cxn>
                <a:cxn ang="0">
                  <a:pos x="41" y="26"/>
                </a:cxn>
                <a:cxn ang="0">
                  <a:pos x="39" y="30"/>
                </a:cxn>
                <a:cxn ang="0">
                  <a:pos x="39" y="38"/>
                </a:cxn>
                <a:cxn ang="0">
                  <a:pos x="38" y="57"/>
                </a:cxn>
                <a:cxn ang="0">
                  <a:pos x="52" y="66"/>
                </a:cxn>
                <a:cxn ang="0">
                  <a:pos x="50" y="49"/>
                </a:cxn>
                <a:cxn ang="0">
                  <a:pos x="53" y="46"/>
                </a:cxn>
                <a:cxn ang="0">
                  <a:pos x="61" y="55"/>
                </a:cxn>
                <a:cxn ang="0">
                  <a:pos x="62" y="68"/>
                </a:cxn>
                <a:cxn ang="0">
                  <a:pos x="47" y="71"/>
                </a:cxn>
                <a:cxn ang="0">
                  <a:pos x="32" y="83"/>
                </a:cxn>
                <a:cxn ang="0">
                  <a:pos x="35" y="93"/>
                </a:cxn>
                <a:cxn ang="0">
                  <a:pos x="23" y="114"/>
                </a:cxn>
                <a:cxn ang="0">
                  <a:pos x="40" y="104"/>
                </a:cxn>
                <a:cxn ang="0">
                  <a:pos x="58" y="99"/>
                </a:cxn>
                <a:cxn ang="0">
                  <a:pos x="67" y="101"/>
                </a:cxn>
                <a:cxn ang="0">
                  <a:pos x="77" y="107"/>
                </a:cxn>
                <a:cxn ang="0">
                  <a:pos x="77" y="102"/>
                </a:cxn>
                <a:cxn ang="0">
                  <a:pos x="85" y="99"/>
                </a:cxn>
                <a:cxn ang="0">
                  <a:pos x="97" y="109"/>
                </a:cxn>
                <a:cxn ang="0">
                  <a:pos x="79" y="120"/>
                </a:cxn>
                <a:cxn ang="0">
                  <a:pos x="40" y="116"/>
                </a:cxn>
                <a:cxn ang="0">
                  <a:pos x="10" y="154"/>
                </a:cxn>
                <a:cxn ang="0">
                  <a:pos x="38" y="187"/>
                </a:cxn>
                <a:cxn ang="0">
                  <a:pos x="64" y="209"/>
                </a:cxn>
                <a:cxn ang="0">
                  <a:pos x="61" y="249"/>
                </a:cxn>
                <a:cxn ang="0">
                  <a:pos x="86" y="244"/>
                </a:cxn>
                <a:cxn ang="0">
                  <a:pos x="99" y="238"/>
                </a:cxn>
                <a:cxn ang="0">
                  <a:pos x="113" y="222"/>
                </a:cxn>
                <a:cxn ang="0">
                  <a:pos x="112" y="196"/>
                </a:cxn>
                <a:cxn ang="0">
                  <a:pos x="123" y="173"/>
                </a:cxn>
                <a:cxn ang="0">
                  <a:pos x="126" y="167"/>
                </a:cxn>
                <a:cxn ang="0">
                  <a:pos x="115" y="166"/>
                </a:cxn>
                <a:cxn ang="0">
                  <a:pos x="104" y="138"/>
                </a:cxn>
                <a:cxn ang="0">
                  <a:pos x="116" y="162"/>
                </a:cxn>
                <a:cxn ang="0">
                  <a:pos x="128" y="148"/>
                </a:cxn>
                <a:cxn ang="0">
                  <a:pos x="131" y="136"/>
                </a:cxn>
                <a:cxn ang="0">
                  <a:pos x="134" y="127"/>
                </a:cxn>
                <a:cxn ang="0">
                  <a:pos x="138" y="152"/>
                </a:cxn>
                <a:cxn ang="0">
                  <a:pos x="142" y="128"/>
                </a:cxn>
                <a:cxn ang="0">
                  <a:pos x="52" y="1"/>
                </a:cxn>
              </a:cxnLst>
              <a:rect l="0" t="0" r="r" b="b"/>
              <a:pathLst>
                <a:path w="143" h="261">
                  <a:moveTo>
                    <a:pt x="50" y="1"/>
                  </a:moveTo>
                  <a:cubicBezTo>
                    <a:pt x="50" y="1"/>
                    <a:pt x="50" y="1"/>
                    <a:pt x="50" y="1"/>
                  </a:cubicBezTo>
                  <a:cubicBezTo>
                    <a:pt x="50" y="1"/>
                    <a:pt x="50" y="1"/>
                    <a:pt x="50" y="1"/>
                  </a:cubicBezTo>
                  <a:cubicBezTo>
                    <a:pt x="50" y="1"/>
                    <a:pt x="50" y="1"/>
                    <a:pt x="50" y="1"/>
                  </a:cubicBezTo>
                  <a:moveTo>
                    <a:pt x="122" y="173"/>
                  </a:moveTo>
                  <a:cubicBezTo>
                    <a:pt x="122" y="172"/>
                    <a:pt x="122" y="172"/>
                    <a:pt x="123" y="171"/>
                  </a:cubicBezTo>
                  <a:cubicBezTo>
                    <a:pt x="123" y="171"/>
                    <a:pt x="123" y="171"/>
                    <a:pt x="123" y="171"/>
                  </a:cubicBezTo>
                  <a:cubicBezTo>
                    <a:pt x="122" y="172"/>
                    <a:pt x="122" y="172"/>
                    <a:pt x="122" y="172"/>
                  </a:cubicBezTo>
                  <a:cubicBezTo>
                    <a:pt x="122" y="173"/>
                    <a:pt x="122" y="173"/>
                    <a:pt x="122" y="173"/>
                  </a:cubicBezTo>
                  <a:moveTo>
                    <a:pt x="124" y="169"/>
                  </a:moveTo>
                  <a:cubicBezTo>
                    <a:pt x="123" y="169"/>
                    <a:pt x="123" y="169"/>
                    <a:pt x="123" y="169"/>
                  </a:cubicBezTo>
                  <a:cubicBezTo>
                    <a:pt x="123" y="168"/>
                    <a:pt x="124" y="167"/>
                    <a:pt x="124" y="166"/>
                  </a:cubicBezTo>
                  <a:cubicBezTo>
                    <a:pt x="124" y="166"/>
                    <a:pt x="124" y="166"/>
                    <a:pt x="124" y="166"/>
                  </a:cubicBezTo>
                  <a:cubicBezTo>
                    <a:pt x="124" y="166"/>
                    <a:pt x="124" y="166"/>
                    <a:pt x="125" y="168"/>
                  </a:cubicBezTo>
                  <a:cubicBezTo>
                    <a:pt x="124" y="168"/>
                    <a:pt x="124" y="168"/>
                    <a:pt x="124" y="169"/>
                  </a:cubicBezTo>
                  <a:cubicBezTo>
                    <a:pt x="124" y="169"/>
                    <a:pt x="124" y="169"/>
                    <a:pt x="124" y="169"/>
                  </a:cubicBezTo>
                  <a:moveTo>
                    <a:pt x="121" y="128"/>
                  </a:moveTo>
                  <a:cubicBezTo>
                    <a:pt x="117" y="124"/>
                    <a:pt x="117" y="124"/>
                    <a:pt x="118" y="121"/>
                  </a:cubicBezTo>
                  <a:cubicBezTo>
                    <a:pt x="121" y="122"/>
                    <a:pt x="122" y="125"/>
                    <a:pt x="124" y="127"/>
                  </a:cubicBezTo>
                  <a:cubicBezTo>
                    <a:pt x="125" y="130"/>
                    <a:pt x="125" y="130"/>
                    <a:pt x="125" y="130"/>
                  </a:cubicBezTo>
                  <a:cubicBezTo>
                    <a:pt x="125" y="131"/>
                    <a:pt x="125" y="131"/>
                    <a:pt x="125" y="131"/>
                  </a:cubicBezTo>
                  <a:cubicBezTo>
                    <a:pt x="126" y="132"/>
                    <a:pt x="126" y="132"/>
                    <a:pt x="126" y="132"/>
                  </a:cubicBezTo>
                  <a:cubicBezTo>
                    <a:pt x="125" y="133"/>
                    <a:pt x="125" y="133"/>
                    <a:pt x="124" y="133"/>
                  </a:cubicBezTo>
                  <a:cubicBezTo>
                    <a:pt x="124" y="133"/>
                    <a:pt x="124" y="133"/>
                    <a:pt x="124" y="133"/>
                  </a:cubicBezTo>
                  <a:cubicBezTo>
                    <a:pt x="123" y="133"/>
                    <a:pt x="123" y="133"/>
                    <a:pt x="123" y="133"/>
                  </a:cubicBezTo>
                  <a:cubicBezTo>
                    <a:pt x="123" y="132"/>
                    <a:pt x="123" y="131"/>
                    <a:pt x="122" y="130"/>
                  </a:cubicBezTo>
                  <a:cubicBezTo>
                    <a:pt x="122" y="129"/>
                    <a:pt x="122" y="129"/>
                    <a:pt x="122" y="129"/>
                  </a:cubicBezTo>
                  <a:cubicBezTo>
                    <a:pt x="121" y="128"/>
                    <a:pt x="121" y="128"/>
                    <a:pt x="121" y="128"/>
                  </a:cubicBezTo>
                  <a:cubicBezTo>
                    <a:pt x="121" y="128"/>
                    <a:pt x="121" y="128"/>
                    <a:pt x="121" y="128"/>
                  </a:cubicBezTo>
                  <a:moveTo>
                    <a:pt x="92" y="86"/>
                  </a:moveTo>
                  <a:cubicBezTo>
                    <a:pt x="91" y="84"/>
                    <a:pt x="91" y="84"/>
                    <a:pt x="91" y="84"/>
                  </a:cubicBezTo>
                  <a:cubicBezTo>
                    <a:pt x="92" y="82"/>
                    <a:pt x="92" y="82"/>
                    <a:pt x="92" y="82"/>
                  </a:cubicBezTo>
                  <a:cubicBezTo>
                    <a:pt x="94" y="81"/>
                    <a:pt x="94" y="81"/>
                    <a:pt x="94" y="81"/>
                  </a:cubicBezTo>
                  <a:cubicBezTo>
                    <a:pt x="95" y="81"/>
                    <a:pt x="95" y="81"/>
                    <a:pt x="95" y="81"/>
                  </a:cubicBezTo>
                  <a:cubicBezTo>
                    <a:pt x="95" y="80"/>
                    <a:pt x="95" y="80"/>
                    <a:pt x="95" y="80"/>
                  </a:cubicBezTo>
                  <a:cubicBezTo>
                    <a:pt x="95" y="82"/>
                    <a:pt x="95" y="82"/>
                    <a:pt x="95" y="82"/>
                  </a:cubicBezTo>
                  <a:cubicBezTo>
                    <a:pt x="96" y="84"/>
                    <a:pt x="96" y="84"/>
                    <a:pt x="96" y="84"/>
                  </a:cubicBezTo>
                  <a:cubicBezTo>
                    <a:pt x="96" y="86"/>
                    <a:pt x="96" y="86"/>
                    <a:pt x="96" y="86"/>
                  </a:cubicBezTo>
                  <a:cubicBezTo>
                    <a:pt x="96" y="86"/>
                    <a:pt x="96" y="87"/>
                    <a:pt x="97" y="87"/>
                  </a:cubicBezTo>
                  <a:cubicBezTo>
                    <a:pt x="98" y="88"/>
                    <a:pt x="98" y="88"/>
                    <a:pt x="98" y="88"/>
                  </a:cubicBezTo>
                  <a:cubicBezTo>
                    <a:pt x="100" y="89"/>
                    <a:pt x="100" y="89"/>
                    <a:pt x="100" y="89"/>
                  </a:cubicBezTo>
                  <a:cubicBezTo>
                    <a:pt x="102" y="91"/>
                    <a:pt x="102" y="91"/>
                    <a:pt x="102" y="91"/>
                  </a:cubicBezTo>
                  <a:cubicBezTo>
                    <a:pt x="104" y="93"/>
                    <a:pt x="104" y="93"/>
                    <a:pt x="104" y="93"/>
                  </a:cubicBezTo>
                  <a:cubicBezTo>
                    <a:pt x="103" y="95"/>
                    <a:pt x="103" y="95"/>
                    <a:pt x="103" y="95"/>
                  </a:cubicBezTo>
                  <a:cubicBezTo>
                    <a:pt x="100" y="96"/>
                    <a:pt x="100" y="96"/>
                    <a:pt x="100" y="96"/>
                  </a:cubicBezTo>
                  <a:cubicBezTo>
                    <a:pt x="97" y="95"/>
                    <a:pt x="97" y="95"/>
                    <a:pt x="97" y="95"/>
                  </a:cubicBezTo>
                  <a:cubicBezTo>
                    <a:pt x="96" y="95"/>
                    <a:pt x="96" y="95"/>
                    <a:pt x="96" y="95"/>
                  </a:cubicBezTo>
                  <a:cubicBezTo>
                    <a:pt x="95" y="93"/>
                    <a:pt x="95" y="93"/>
                    <a:pt x="95" y="93"/>
                  </a:cubicBezTo>
                  <a:cubicBezTo>
                    <a:pt x="92" y="94"/>
                    <a:pt x="92" y="94"/>
                    <a:pt x="92" y="94"/>
                  </a:cubicBezTo>
                  <a:cubicBezTo>
                    <a:pt x="91" y="97"/>
                    <a:pt x="91" y="97"/>
                    <a:pt x="91" y="97"/>
                  </a:cubicBezTo>
                  <a:cubicBezTo>
                    <a:pt x="87" y="97"/>
                    <a:pt x="87" y="97"/>
                    <a:pt x="87" y="97"/>
                  </a:cubicBezTo>
                  <a:cubicBezTo>
                    <a:pt x="85" y="95"/>
                    <a:pt x="85" y="95"/>
                    <a:pt x="85" y="95"/>
                  </a:cubicBezTo>
                  <a:cubicBezTo>
                    <a:pt x="85" y="94"/>
                    <a:pt x="85" y="94"/>
                    <a:pt x="85" y="94"/>
                  </a:cubicBezTo>
                  <a:cubicBezTo>
                    <a:pt x="84" y="91"/>
                    <a:pt x="84" y="91"/>
                    <a:pt x="84" y="91"/>
                  </a:cubicBezTo>
                  <a:cubicBezTo>
                    <a:pt x="85" y="90"/>
                    <a:pt x="85" y="90"/>
                    <a:pt x="85" y="90"/>
                  </a:cubicBezTo>
                  <a:cubicBezTo>
                    <a:pt x="85" y="88"/>
                    <a:pt x="85" y="88"/>
                    <a:pt x="85" y="88"/>
                  </a:cubicBezTo>
                  <a:cubicBezTo>
                    <a:pt x="86" y="86"/>
                    <a:pt x="86" y="86"/>
                    <a:pt x="86" y="86"/>
                  </a:cubicBezTo>
                  <a:cubicBezTo>
                    <a:pt x="86" y="84"/>
                    <a:pt x="86" y="84"/>
                    <a:pt x="86" y="84"/>
                  </a:cubicBezTo>
                  <a:cubicBezTo>
                    <a:pt x="87" y="83"/>
                    <a:pt x="87" y="83"/>
                    <a:pt x="87" y="83"/>
                  </a:cubicBezTo>
                  <a:cubicBezTo>
                    <a:pt x="88" y="84"/>
                    <a:pt x="88" y="84"/>
                    <a:pt x="88" y="84"/>
                  </a:cubicBezTo>
                  <a:cubicBezTo>
                    <a:pt x="90" y="84"/>
                    <a:pt x="90" y="84"/>
                    <a:pt x="90" y="84"/>
                  </a:cubicBezTo>
                  <a:cubicBezTo>
                    <a:pt x="90" y="86"/>
                    <a:pt x="90" y="86"/>
                    <a:pt x="90" y="86"/>
                  </a:cubicBezTo>
                  <a:cubicBezTo>
                    <a:pt x="91" y="88"/>
                    <a:pt x="91" y="88"/>
                    <a:pt x="91" y="88"/>
                  </a:cubicBezTo>
                  <a:cubicBezTo>
                    <a:pt x="92" y="88"/>
                    <a:pt x="92" y="88"/>
                    <a:pt x="92" y="88"/>
                  </a:cubicBezTo>
                  <a:cubicBezTo>
                    <a:pt x="93" y="87"/>
                    <a:pt x="93" y="87"/>
                    <a:pt x="93" y="87"/>
                  </a:cubicBezTo>
                  <a:cubicBezTo>
                    <a:pt x="93" y="87"/>
                    <a:pt x="94" y="86"/>
                    <a:pt x="94" y="86"/>
                  </a:cubicBezTo>
                  <a:cubicBezTo>
                    <a:pt x="94" y="85"/>
                    <a:pt x="94" y="85"/>
                    <a:pt x="94" y="85"/>
                  </a:cubicBezTo>
                  <a:cubicBezTo>
                    <a:pt x="94" y="85"/>
                    <a:pt x="93" y="86"/>
                    <a:pt x="92" y="86"/>
                  </a:cubicBezTo>
                  <a:moveTo>
                    <a:pt x="109" y="89"/>
                  </a:moveTo>
                  <a:cubicBezTo>
                    <a:pt x="109" y="88"/>
                    <a:pt x="109" y="88"/>
                    <a:pt x="109" y="88"/>
                  </a:cubicBezTo>
                  <a:cubicBezTo>
                    <a:pt x="108" y="88"/>
                    <a:pt x="108" y="88"/>
                    <a:pt x="108" y="88"/>
                  </a:cubicBezTo>
                  <a:cubicBezTo>
                    <a:pt x="106" y="85"/>
                    <a:pt x="106" y="85"/>
                    <a:pt x="106" y="85"/>
                  </a:cubicBezTo>
                  <a:cubicBezTo>
                    <a:pt x="105" y="85"/>
                    <a:pt x="105" y="85"/>
                    <a:pt x="105" y="85"/>
                  </a:cubicBezTo>
                  <a:cubicBezTo>
                    <a:pt x="105" y="82"/>
                    <a:pt x="105" y="82"/>
                    <a:pt x="105" y="82"/>
                  </a:cubicBezTo>
                  <a:cubicBezTo>
                    <a:pt x="106" y="80"/>
                    <a:pt x="106" y="80"/>
                    <a:pt x="106" y="80"/>
                  </a:cubicBezTo>
                  <a:cubicBezTo>
                    <a:pt x="108" y="80"/>
                    <a:pt x="108" y="80"/>
                    <a:pt x="108" y="80"/>
                  </a:cubicBezTo>
                  <a:cubicBezTo>
                    <a:pt x="110" y="82"/>
                    <a:pt x="110" y="82"/>
                    <a:pt x="110" y="82"/>
                  </a:cubicBezTo>
                  <a:cubicBezTo>
                    <a:pt x="111" y="85"/>
                    <a:pt x="111" y="85"/>
                    <a:pt x="111" y="85"/>
                  </a:cubicBezTo>
                  <a:cubicBezTo>
                    <a:pt x="109" y="84"/>
                    <a:pt x="109" y="84"/>
                    <a:pt x="109" y="84"/>
                  </a:cubicBezTo>
                  <a:cubicBezTo>
                    <a:pt x="110" y="86"/>
                    <a:pt x="110" y="86"/>
                    <a:pt x="110" y="86"/>
                  </a:cubicBezTo>
                  <a:cubicBezTo>
                    <a:pt x="109" y="87"/>
                    <a:pt x="109" y="87"/>
                    <a:pt x="109" y="87"/>
                  </a:cubicBezTo>
                  <a:cubicBezTo>
                    <a:pt x="111" y="89"/>
                    <a:pt x="111" y="89"/>
                    <a:pt x="111" y="89"/>
                  </a:cubicBezTo>
                  <a:cubicBezTo>
                    <a:pt x="113" y="91"/>
                    <a:pt x="113" y="91"/>
                    <a:pt x="113" y="91"/>
                  </a:cubicBezTo>
                  <a:cubicBezTo>
                    <a:pt x="113" y="93"/>
                    <a:pt x="113" y="93"/>
                    <a:pt x="113" y="93"/>
                  </a:cubicBezTo>
                  <a:cubicBezTo>
                    <a:pt x="115" y="95"/>
                    <a:pt x="115" y="95"/>
                    <a:pt x="115" y="95"/>
                  </a:cubicBezTo>
                  <a:cubicBezTo>
                    <a:pt x="115" y="97"/>
                    <a:pt x="115" y="97"/>
                    <a:pt x="115" y="97"/>
                  </a:cubicBezTo>
                  <a:cubicBezTo>
                    <a:pt x="117" y="99"/>
                    <a:pt x="117" y="99"/>
                    <a:pt x="117" y="99"/>
                  </a:cubicBezTo>
                  <a:cubicBezTo>
                    <a:pt x="118" y="103"/>
                    <a:pt x="118" y="103"/>
                    <a:pt x="118" y="103"/>
                  </a:cubicBezTo>
                  <a:cubicBezTo>
                    <a:pt x="117" y="105"/>
                    <a:pt x="117" y="105"/>
                    <a:pt x="117" y="105"/>
                  </a:cubicBezTo>
                  <a:cubicBezTo>
                    <a:pt x="115" y="104"/>
                    <a:pt x="115" y="104"/>
                    <a:pt x="115" y="104"/>
                  </a:cubicBezTo>
                  <a:cubicBezTo>
                    <a:pt x="113" y="102"/>
                    <a:pt x="113" y="102"/>
                    <a:pt x="113" y="102"/>
                  </a:cubicBezTo>
                  <a:cubicBezTo>
                    <a:pt x="112" y="99"/>
                    <a:pt x="112" y="99"/>
                    <a:pt x="112" y="99"/>
                  </a:cubicBezTo>
                  <a:cubicBezTo>
                    <a:pt x="113" y="100"/>
                    <a:pt x="113" y="100"/>
                    <a:pt x="113" y="100"/>
                  </a:cubicBezTo>
                  <a:cubicBezTo>
                    <a:pt x="112" y="98"/>
                    <a:pt x="112" y="98"/>
                    <a:pt x="112" y="98"/>
                  </a:cubicBezTo>
                  <a:cubicBezTo>
                    <a:pt x="113" y="97"/>
                    <a:pt x="113" y="97"/>
                    <a:pt x="113" y="97"/>
                  </a:cubicBezTo>
                  <a:cubicBezTo>
                    <a:pt x="111" y="96"/>
                    <a:pt x="111" y="96"/>
                    <a:pt x="111" y="96"/>
                  </a:cubicBezTo>
                  <a:cubicBezTo>
                    <a:pt x="111" y="95"/>
                    <a:pt x="111" y="95"/>
                    <a:pt x="111" y="95"/>
                  </a:cubicBezTo>
                  <a:cubicBezTo>
                    <a:pt x="111" y="94"/>
                    <a:pt x="111" y="94"/>
                    <a:pt x="111" y="94"/>
                  </a:cubicBezTo>
                  <a:cubicBezTo>
                    <a:pt x="111" y="94"/>
                    <a:pt x="111" y="94"/>
                    <a:pt x="111" y="94"/>
                  </a:cubicBezTo>
                  <a:cubicBezTo>
                    <a:pt x="111" y="93"/>
                    <a:pt x="111" y="93"/>
                    <a:pt x="111" y="93"/>
                  </a:cubicBezTo>
                  <a:cubicBezTo>
                    <a:pt x="110" y="92"/>
                    <a:pt x="110" y="92"/>
                    <a:pt x="110" y="92"/>
                  </a:cubicBezTo>
                  <a:cubicBezTo>
                    <a:pt x="110" y="91"/>
                    <a:pt x="110" y="91"/>
                    <a:pt x="110" y="91"/>
                  </a:cubicBezTo>
                  <a:cubicBezTo>
                    <a:pt x="111" y="91"/>
                    <a:pt x="111" y="91"/>
                    <a:pt x="111" y="91"/>
                  </a:cubicBezTo>
                  <a:cubicBezTo>
                    <a:pt x="111" y="91"/>
                    <a:pt x="111" y="91"/>
                    <a:pt x="111" y="91"/>
                  </a:cubicBezTo>
                  <a:cubicBezTo>
                    <a:pt x="110" y="90"/>
                    <a:pt x="110" y="90"/>
                    <a:pt x="110" y="90"/>
                  </a:cubicBezTo>
                  <a:cubicBezTo>
                    <a:pt x="109" y="89"/>
                    <a:pt x="109" y="89"/>
                    <a:pt x="109" y="89"/>
                  </a:cubicBezTo>
                  <a:cubicBezTo>
                    <a:pt x="108" y="90"/>
                    <a:pt x="108" y="90"/>
                    <a:pt x="108" y="90"/>
                  </a:cubicBezTo>
                  <a:cubicBezTo>
                    <a:pt x="109" y="92"/>
                    <a:pt x="109" y="92"/>
                    <a:pt x="109" y="92"/>
                  </a:cubicBezTo>
                  <a:cubicBezTo>
                    <a:pt x="109" y="92"/>
                    <a:pt x="109" y="92"/>
                    <a:pt x="109" y="92"/>
                  </a:cubicBezTo>
                  <a:cubicBezTo>
                    <a:pt x="109" y="93"/>
                    <a:pt x="110" y="93"/>
                    <a:pt x="110" y="93"/>
                  </a:cubicBezTo>
                  <a:cubicBezTo>
                    <a:pt x="110" y="93"/>
                    <a:pt x="110" y="93"/>
                    <a:pt x="110" y="93"/>
                  </a:cubicBezTo>
                  <a:cubicBezTo>
                    <a:pt x="108" y="91"/>
                    <a:pt x="108" y="91"/>
                    <a:pt x="108" y="91"/>
                  </a:cubicBezTo>
                  <a:cubicBezTo>
                    <a:pt x="108" y="91"/>
                    <a:pt x="108" y="91"/>
                    <a:pt x="108" y="91"/>
                  </a:cubicBezTo>
                  <a:cubicBezTo>
                    <a:pt x="108" y="90"/>
                    <a:pt x="108" y="90"/>
                    <a:pt x="108" y="90"/>
                  </a:cubicBezTo>
                  <a:cubicBezTo>
                    <a:pt x="108" y="90"/>
                    <a:pt x="108" y="90"/>
                    <a:pt x="108" y="90"/>
                  </a:cubicBezTo>
                  <a:cubicBezTo>
                    <a:pt x="107" y="89"/>
                    <a:pt x="107" y="89"/>
                    <a:pt x="107" y="89"/>
                  </a:cubicBezTo>
                  <a:cubicBezTo>
                    <a:pt x="107" y="89"/>
                    <a:pt x="107" y="89"/>
                    <a:pt x="107" y="89"/>
                  </a:cubicBezTo>
                  <a:cubicBezTo>
                    <a:pt x="107" y="89"/>
                    <a:pt x="107" y="89"/>
                    <a:pt x="107" y="89"/>
                  </a:cubicBezTo>
                  <a:cubicBezTo>
                    <a:pt x="105" y="87"/>
                    <a:pt x="105" y="87"/>
                    <a:pt x="105" y="87"/>
                  </a:cubicBezTo>
                  <a:cubicBezTo>
                    <a:pt x="105" y="87"/>
                    <a:pt x="105" y="87"/>
                    <a:pt x="105" y="87"/>
                  </a:cubicBezTo>
                  <a:cubicBezTo>
                    <a:pt x="106" y="87"/>
                    <a:pt x="106" y="87"/>
                    <a:pt x="106" y="87"/>
                  </a:cubicBezTo>
                  <a:cubicBezTo>
                    <a:pt x="107" y="88"/>
                    <a:pt x="107" y="88"/>
                    <a:pt x="107" y="88"/>
                  </a:cubicBezTo>
                  <a:cubicBezTo>
                    <a:pt x="108" y="88"/>
                    <a:pt x="108" y="88"/>
                    <a:pt x="108" y="88"/>
                  </a:cubicBezTo>
                  <a:cubicBezTo>
                    <a:pt x="109" y="89"/>
                    <a:pt x="109" y="89"/>
                    <a:pt x="109" y="89"/>
                  </a:cubicBezTo>
                  <a:moveTo>
                    <a:pt x="71" y="33"/>
                  </a:moveTo>
                  <a:cubicBezTo>
                    <a:pt x="69" y="33"/>
                    <a:pt x="68" y="32"/>
                    <a:pt x="67" y="30"/>
                  </a:cubicBezTo>
                  <a:cubicBezTo>
                    <a:pt x="68" y="30"/>
                    <a:pt x="69" y="30"/>
                    <a:pt x="71" y="31"/>
                  </a:cubicBezTo>
                  <a:cubicBezTo>
                    <a:pt x="71" y="32"/>
                    <a:pt x="71" y="32"/>
                    <a:pt x="71" y="33"/>
                  </a:cubicBezTo>
                  <a:cubicBezTo>
                    <a:pt x="71" y="33"/>
                    <a:pt x="71" y="33"/>
                    <a:pt x="71" y="33"/>
                  </a:cubicBezTo>
                  <a:moveTo>
                    <a:pt x="64" y="36"/>
                  </a:moveTo>
                  <a:cubicBezTo>
                    <a:pt x="65" y="36"/>
                    <a:pt x="66" y="36"/>
                    <a:pt x="66" y="36"/>
                  </a:cubicBezTo>
                  <a:cubicBezTo>
                    <a:pt x="67" y="33"/>
                    <a:pt x="67" y="33"/>
                    <a:pt x="60" y="30"/>
                  </a:cubicBezTo>
                  <a:cubicBezTo>
                    <a:pt x="60" y="30"/>
                    <a:pt x="60" y="30"/>
                    <a:pt x="60" y="30"/>
                  </a:cubicBezTo>
                  <a:cubicBezTo>
                    <a:pt x="60" y="29"/>
                    <a:pt x="60" y="29"/>
                    <a:pt x="60" y="29"/>
                  </a:cubicBezTo>
                  <a:cubicBezTo>
                    <a:pt x="61" y="29"/>
                    <a:pt x="62" y="29"/>
                    <a:pt x="63" y="29"/>
                  </a:cubicBezTo>
                  <a:cubicBezTo>
                    <a:pt x="63" y="29"/>
                    <a:pt x="64" y="29"/>
                    <a:pt x="65" y="29"/>
                  </a:cubicBezTo>
                  <a:cubicBezTo>
                    <a:pt x="66" y="30"/>
                    <a:pt x="67" y="31"/>
                    <a:pt x="67" y="32"/>
                  </a:cubicBezTo>
                  <a:cubicBezTo>
                    <a:pt x="69" y="33"/>
                    <a:pt x="69" y="33"/>
                    <a:pt x="69" y="33"/>
                  </a:cubicBezTo>
                  <a:cubicBezTo>
                    <a:pt x="70" y="35"/>
                    <a:pt x="70" y="35"/>
                    <a:pt x="70" y="35"/>
                  </a:cubicBezTo>
                  <a:cubicBezTo>
                    <a:pt x="68" y="34"/>
                    <a:pt x="68" y="34"/>
                    <a:pt x="68" y="34"/>
                  </a:cubicBezTo>
                  <a:cubicBezTo>
                    <a:pt x="68" y="37"/>
                    <a:pt x="68" y="37"/>
                    <a:pt x="68" y="37"/>
                  </a:cubicBezTo>
                  <a:cubicBezTo>
                    <a:pt x="70" y="39"/>
                    <a:pt x="70" y="39"/>
                    <a:pt x="70" y="39"/>
                  </a:cubicBezTo>
                  <a:cubicBezTo>
                    <a:pt x="71" y="40"/>
                    <a:pt x="71" y="40"/>
                    <a:pt x="71" y="40"/>
                  </a:cubicBezTo>
                  <a:cubicBezTo>
                    <a:pt x="68" y="39"/>
                    <a:pt x="68" y="39"/>
                    <a:pt x="67" y="38"/>
                  </a:cubicBezTo>
                  <a:cubicBezTo>
                    <a:pt x="67" y="39"/>
                    <a:pt x="67" y="39"/>
                    <a:pt x="67" y="40"/>
                  </a:cubicBezTo>
                  <a:cubicBezTo>
                    <a:pt x="68" y="40"/>
                    <a:pt x="69" y="40"/>
                    <a:pt x="69" y="40"/>
                  </a:cubicBezTo>
                  <a:cubicBezTo>
                    <a:pt x="70" y="42"/>
                    <a:pt x="70" y="42"/>
                    <a:pt x="70" y="42"/>
                  </a:cubicBezTo>
                  <a:cubicBezTo>
                    <a:pt x="70" y="42"/>
                    <a:pt x="70" y="42"/>
                    <a:pt x="70" y="42"/>
                  </a:cubicBezTo>
                  <a:cubicBezTo>
                    <a:pt x="68" y="42"/>
                    <a:pt x="67" y="41"/>
                    <a:pt x="66" y="40"/>
                  </a:cubicBezTo>
                  <a:cubicBezTo>
                    <a:pt x="65" y="40"/>
                    <a:pt x="65" y="40"/>
                    <a:pt x="65" y="40"/>
                  </a:cubicBezTo>
                  <a:cubicBezTo>
                    <a:pt x="63" y="37"/>
                    <a:pt x="63" y="37"/>
                    <a:pt x="63" y="37"/>
                  </a:cubicBezTo>
                  <a:cubicBezTo>
                    <a:pt x="60" y="36"/>
                    <a:pt x="60" y="36"/>
                    <a:pt x="59" y="35"/>
                  </a:cubicBezTo>
                  <a:cubicBezTo>
                    <a:pt x="61" y="35"/>
                    <a:pt x="62" y="36"/>
                    <a:pt x="64" y="36"/>
                  </a:cubicBezTo>
                  <a:moveTo>
                    <a:pt x="44" y="25"/>
                  </a:moveTo>
                  <a:cubicBezTo>
                    <a:pt x="43" y="25"/>
                    <a:pt x="43" y="25"/>
                    <a:pt x="43" y="25"/>
                  </a:cubicBezTo>
                  <a:cubicBezTo>
                    <a:pt x="43" y="25"/>
                    <a:pt x="40" y="23"/>
                    <a:pt x="39" y="21"/>
                  </a:cubicBezTo>
                  <a:cubicBezTo>
                    <a:pt x="41" y="21"/>
                    <a:pt x="41" y="21"/>
                    <a:pt x="42" y="23"/>
                  </a:cubicBezTo>
                  <a:cubicBezTo>
                    <a:pt x="44" y="23"/>
                    <a:pt x="44" y="23"/>
                    <a:pt x="44" y="23"/>
                  </a:cubicBezTo>
                  <a:cubicBezTo>
                    <a:pt x="45" y="24"/>
                    <a:pt x="46" y="24"/>
                    <a:pt x="47" y="25"/>
                  </a:cubicBezTo>
                  <a:cubicBezTo>
                    <a:pt x="47" y="24"/>
                    <a:pt x="46" y="24"/>
                    <a:pt x="46" y="23"/>
                  </a:cubicBezTo>
                  <a:cubicBezTo>
                    <a:pt x="55" y="27"/>
                    <a:pt x="55" y="27"/>
                    <a:pt x="56" y="28"/>
                  </a:cubicBezTo>
                  <a:cubicBezTo>
                    <a:pt x="56" y="29"/>
                    <a:pt x="55" y="29"/>
                    <a:pt x="55" y="29"/>
                  </a:cubicBezTo>
                  <a:cubicBezTo>
                    <a:pt x="54" y="29"/>
                    <a:pt x="52" y="28"/>
                    <a:pt x="50" y="28"/>
                  </a:cubicBezTo>
                  <a:cubicBezTo>
                    <a:pt x="50" y="27"/>
                    <a:pt x="50" y="27"/>
                    <a:pt x="50" y="27"/>
                  </a:cubicBezTo>
                  <a:cubicBezTo>
                    <a:pt x="50" y="26"/>
                    <a:pt x="50" y="26"/>
                    <a:pt x="50" y="26"/>
                  </a:cubicBezTo>
                  <a:cubicBezTo>
                    <a:pt x="48" y="25"/>
                    <a:pt x="48" y="25"/>
                    <a:pt x="48" y="25"/>
                  </a:cubicBezTo>
                  <a:cubicBezTo>
                    <a:pt x="47" y="26"/>
                    <a:pt x="47" y="26"/>
                    <a:pt x="47" y="26"/>
                  </a:cubicBezTo>
                  <a:cubicBezTo>
                    <a:pt x="46" y="25"/>
                    <a:pt x="46" y="25"/>
                    <a:pt x="46" y="25"/>
                  </a:cubicBezTo>
                  <a:cubicBezTo>
                    <a:pt x="46" y="25"/>
                    <a:pt x="46" y="25"/>
                    <a:pt x="46" y="25"/>
                  </a:cubicBezTo>
                  <a:cubicBezTo>
                    <a:pt x="46" y="26"/>
                    <a:pt x="46" y="26"/>
                    <a:pt x="46" y="26"/>
                  </a:cubicBezTo>
                  <a:cubicBezTo>
                    <a:pt x="46" y="26"/>
                    <a:pt x="46" y="26"/>
                    <a:pt x="46" y="26"/>
                  </a:cubicBezTo>
                  <a:cubicBezTo>
                    <a:pt x="45" y="26"/>
                    <a:pt x="45" y="25"/>
                    <a:pt x="44" y="25"/>
                  </a:cubicBezTo>
                  <a:cubicBezTo>
                    <a:pt x="44" y="25"/>
                    <a:pt x="44" y="25"/>
                    <a:pt x="44" y="25"/>
                  </a:cubicBezTo>
                  <a:cubicBezTo>
                    <a:pt x="44" y="25"/>
                    <a:pt x="44" y="25"/>
                    <a:pt x="44" y="25"/>
                  </a:cubicBezTo>
                  <a:moveTo>
                    <a:pt x="49" y="0"/>
                  </a:moveTo>
                  <a:cubicBezTo>
                    <a:pt x="49" y="0"/>
                    <a:pt x="49" y="0"/>
                    <a:pt x="49" y="0"/>
                  </a:cubicBezTo>
                  <a:cubicBezTo>
                    <a:pt x="51" y="1"/>
                    <a:pt x="51" y="1"/>
                    <a:pt x="51" y="1"/>
                  </a:cubicBezTo>
                  <a:cubicBezTo>
                    <a:pt x="51" y="1"/>
                    <a:pt x="51" y="1"/>
                    <a:pt x="51" y="1"/>
                  </a:cubicBezTo>
                  <a:cubicBezTo>
                    <a:pt x="53" y="2"/>
                    <a:pt x="55" y="3"/>
                    <a:pt x="56" y="4"/>
                  </a:cubicBezTo>
                  <a:cubicBezTo>
                    <a:pt x="56" y="4"/>
                    <a:pt x="56" y="4"/>
                    <a:pt x="56" y="4"/>
                  </a:cubicBezTo>
                  <a:cubicBezTo>
                    <a:pt x="57" y="5"/>
                    <a:pt x="58" y="5"/>
                    <a:pt x="59" y="6"/>
                  </a:cubicBezTo>
                  <a:cubicBezTo>
                    <a:pt x="59" y="6"/>
                    <a:pt x="59" y="6"/>
                    <a:pt x="59" y="6"/>
                  </a:cubicBezTo>
                  <a:cubicBezTo>
                    <a:pt x="58" y="6"/>
                    <a:pt x="57" y="6"/>
                    <a:pt x="55" y="5"/>
                  </a:cubicBezTo>
                  <a:cubicBezTo>
                    <a:pt x="54" y="4"/>
                    <a:pt x="54" y="4"/>
                    <a:pt x="54" y="4"/>
                  </a:cubicBezTo>
                  <a:cubicBezTo>
                    <a:pt x="55" y="5"/>
                    <a:pt x="55" y="5"/>
                    <a:pt x="55" y="5"/>
                  </a:cubicBezTo>
                  <a:cubicBezTo>
                    <a:pt x="54" y="5"/>
                    <a:pt x="54" y="5"/>
                    <a:pt x="54" y="5"/>
                  </a:cubicBezTo>
                  <a:cubicBezTo>
                    <a:pt x="54" y="5"/>
                    <a:pt x="54" y="5"/>
                    <a:pt x="54" y="5"/>
                  </a:cubicBezTo>
                  <a:cubicBezTo>
                    <a:pt x="54" y="5"/>
                    <a:pt x="54" y="5"/>
                    <a:pt x="56" y="6"/>
                  </a:cubicBezTo>
                  <a:cubicBezTo>
                    <a:pt x="58" y="8"/>
                    <a:pt x="58" y="8"/>
                    <a:pt x="58" y="9"/>
                  </a:cubicBezTo>
                  <a:cubicBezTo>
                    <a:pt x="50" y="5"/>
                    <a:pt x="46" y="4"/>
                    <a:pt x="43" y="4"/>
                  </a:cubicBezTo>
                  <a:cubicBezTo>
                    <a:pt x="42" y="4"/>
                    <a:pt x="41" y="4"/>
                    <a:pt x="41" y="4"/>
                  </a:cubicBezTo>
                  <a:cubicBezTo>
                    <a:pt x="41" y="5"/>
                    <a:pt x="41" y="5"/>
                    <a:pt x="41" y="5"/>
                  </a:cubicBezTo>
                  <a:cubicBezTo>
                    <a:pt x="41" y="6"/>
                    <a:pt x="41" y="6"/>
                    <a:pt x="41" y="6"/>
                  </a:cubicBezTo>
                  <a:cubicBezTo>
                    <a:pt x="40" y="6"/>
                    <a:pt x="40" y="6"/>
                    <a:pt x="39" y="6"/>
                  </a:cubicBezTo>
                  <a:cubicBezTo>
                    <a:pt x="38" y="6"/>
                    <a:pt x="37" y="6"/>
                    <a:pt x="35" y="6"/>
                  </a:cubicBezTo>
                  <a:cubicBezTo>
                    <a:pt x="34" y="6"/>
                    <a:pt x="34" y="6"/>
                    <a:pt x="34" y="6"/>
                  </a:cubicBezTo>
                  <a:cubicBezTo>
                    <a:pt x="34" y="6"/>
                    <a:pt x="34" y="7"/>
                    <a:pt x="35" y="7"/>
                  </a:cubicBezTo>
                  <a:cubicBezTo>
                    <a:pt x="35" y="7"/>
                    <a:pt x="34" y="7"/>
                    <a:pt x="34" y="7"/>
                  </a:cubicBezTo>
                  <a:cubicBezTo>
                    <a:pt x="34" y="7"/>
                    <a:pt x="33" y="7"/>
                    <a:pt x="33" y="7"/>
                  </a:cubicBezTo>
                  <a:cubicBezTo>
                    <a:pt x="28" y="7"/>
                    <a:pt x="28" y="7"/>
                    <a:pt x="28" y="7"/>
                  </a:cubicBezTo>
                  <a:cubicBezTo>
                    <a:pt x="27" y="7"/>
                    <a:pt x="27" y="7"/>
                    <a:pt x="27" y="7"/>
                  </a:cubicBezTo>
                  <a:cubicBezTo>
                    <a:pt x="26" y="7"/>
                    <a:pt x="26" y="7"/>
                    <a:pt x="26" y="7"/>
                  </a:cubicBezTo>
                  <a:cubicBezTo>
                    <a:pt x="26" y="7"/>
                    <a:pt x="26" y="7"/>
                    <a:pt x="26" y="7"/>
                  </a:cubicBezTo>
                  <a:cubicBezTo>
                    <a:pt x="25" y="8"/>
                    <a:pt x="25" y="8"/>
                    <a:pt x="25" y="8"/>
                  </a:cubicBezTo>
                  <a:cubicBezTo>
                    <a:pt x="25" y="8"/>
                    <a:pt x="25" y="8"/>
                    <a:pt x="25" y="8"/>
                  </a:cubicBezTo>
                  <a:cubicBezTo>
                    <a:pt x="25" y="8"/>
                    <a:pt x="25" y="8"/>
                    <a:pt x="25" y="8"/>
                  </a:cubicBezTo>
                  <a:cubicBezTo>
                    <a:pt x="25" y="8"/>
                    <a:pt x="25" y="8"/>
                    <a:pt x="25" y="8"/>
                  </a:cubicBezTo>
                  <a:cubicBezTo>
                    <a:pt x="25" y="8"/>
                    <a:pt x="24" y="8"/>
                    <a:pt x="24" y="8"/>
                  </a:cubicBezTo>
                  <a:cubicBezTo>
                    <a:pt x="25" y="8"/>
                    <a:pt x="25" y="8"/>
                    <a:pt x="25" y="8"/>
                  </a:cubicBezTo>
                  <a:cubicBezTo>
                    <a:pt x="24" y="7"/>
                    <a:pt x="24" y="7"/>
                    <a:pt x="24" y="7"/>
                  </a:cubicBezTo>
                  <a:cubicBezTo>
                    <a:pt x="23" y="7"/>
                    <a:pt x="23" y="7"/>
                    <a:pt x="23" y="7"/>
                  </a:cubicBezTo>
                  <a:cubicBezTo>
                    <a:pt x="23" y="7"/>
                    <a:pt x="23" y="7"/>
                    <a:pt x="23" y="7"/>
                  </a:cubicBezTo>
                  <a:cubicBezTo>
                    <a:pt x="23" y="6"/>
                    <a:pt x="23" y="6"/>
                    <a:pt x="23" y="6"/>
                  </a:cubicBezTo>
                  <a:cubicBezTo>
                    <a:pt x="21" y="6"/>
                    <a:pt x="20" y="6"/>
                    <a:pt x="19" y="5"/>
                  </a:cubicBezTo>
                  <a:cubicBezTo>
                    <a:pt x="19" y="5"/>
                    <a:pt x="19" y="5"/>
                    <a:pt x="19" y="5"/>
                  </a:cubicBezTo>
                  <a:cubicBezTo>
                    <a:pt x="18" y="5"/>
                    <a:pt x="18" y="5"/>
                    <a:pt x="18" y="5"/>
                  </a:cubicBezTo>
                  <a:cubicBezTo>
                    <a:pt x="18" y="5"/>
                    <a:pt x="18" y="5"/>
                    <a:pt x="18" y="5"/>
                  </a:cubicBezTo>
                  <a:cubicBezTo>
                    <a:pt x="17" y="5"/>
                    <a:pt x="17" y="4"/>
                    <a:pt x="16" y="4"/>
                  </a:cubicBezTo>
                  <a:cubicBezTo>
                    <a:pt x="16" y="4"/>
                    <a:pt x="16" y="4"/>
                    <a:pt x="16" y="5"/>
                  </a:cubicBezTo>
                  <a:cubicBezTo>
                    <a:pt x="17" y="6"/>
                    <a:pt x="17" y="6"/>
                    <a:pt x="17" y="6"/>
                  </a:cubicBezTo>
                  <a:cubicBezTo>
                    <a:pt x="17" y="6"/>
                    <a:pt x="17" y="6"/>
                    <a:pt x="17" y="6"/>
                  </a:cubicBezTo>
                  <a:cubicBezTo>
                    <a:pt x="16" y="5"/>
                    <a:pt x="16" y="5"/>
                    <a:pt x="16" y="5"/>
                  </a:cubicBezTo>
                  <a:cubicBezTo>
                    <a:pt x="15" y="5"/>
                    <a:pt x="15" y="5"/>
                    <a:pt x="15" y="5"/>
                  </a:cubicBezTo>
                  <a:cubicBezTo>
                    <a:pt x="15" y="5"/>
                    <a:pt x="15" y="5"/>
                    <a:pt x="15" y="5"/>
                  </a:cubicBezTo>
                  <a:cubicBezTo>
                    <a:pt x="14" y="5"/>
                    <a:pt x="14" y="5"/>
                    <a:pt x="14" y="5"/>
                  </a:cubicBezTo>
                  <a:cubicBezTo>
                    <a:pt x="14" y="5"/>
                    <a:pt x="14" y="5"/>
                    <a:pt x="13" y="5"/>
                  </a:cubicBezTo>
                  <a:cubicBezTo>
                    <a:pt x="13" y="5"/>
                    <a:pt x="13" y="5"/>
                    <a:pt x="13" y="5"/>
                  </a:cubicBezTo>
                  <a:cubicBezTo>
                    <a:pt x="14" y="6"/>
                    <a:pt x="14" y="6"/>
                    <a:pt x="14" y="6"/>
                  </a:cubicBezTo>
                  <a:cubicBezTo>
                    <a:pt x="12" y="7"/>
                    <a:pt x="9" y="9"/>
                    <a:pt x="6" y="12"/>
                  </a:cubicBezTo>
                  <a:cubicBezTo>
                    <a:pt x="5" y="11"/>
                    <a:pt x="5" y="11"/>
                    <a:pt x="5" y="11"/>
                  </a:cubicBezTo>
                  <a:cubicBezTo>
                    <a:pt x="5" y="10"/>
                    <a:pt x="5" y="10"/>
                    <a:pt x="5" y="10"/>
                  </a:cubicBezTo>
                  <a:cubicBezTo>
                    <a:pt x="1" y="10"/>
                    <a:pt x="1" y="10"/>
                    <a:pt x="0" y="12"/>
                  </a:cubicBezTo>
                  <a:cubicBezTo>
                    <a:pt x="1" y="13"/>
                    <a:pt x="1" y="13"/>
                    <a:pt x="1" y="13"/>
                  </a:cubicBezTo>
                  <a:cubicBezTo>
                    <a:pt x="1" y="13"/>
                    <a:pt x="2" y="13"/>
                    <a:pt x="4" y="13"/>
                  </a:cubicBezTo>
                  <a:cubicBezTo>
                    <a:pt x="4" y="14"/>
                    <a:pt x="4" y="14"/>
                    <a:pt x="4" y="14"/>
                  </a:cubicBezTo>
                  <a:cubicBezTo>
                    <a:pt x="5" y="16"/>
                    <a:pt x="5" y="16"/>
                    <a:pt x="5" y="16"/>
                  </a:cubicBezTo>
                  <a:cubicBezTo>
                    <a:pt x="9" y="15"/>
                    <a:pt x="9" y="15"/>
                    <a:pt x="9" y="14"/>
                  </a:cubicBezTo>
                  <a:cubicBezTo>
                    <a:pt x="9" y="13"/>
                    <a:pt x="9" y="13"/>
                    <a:pt x="9" y="13"/>
                  </a:cubicBezTo>
                  <a:cubicBezTo>
                    <a:pt x="10" y="13"/>
                    <a:pt x="11" y="13"/>
                    <a:pt x="11" y="13"/>
                  </a:cubicBezTo>
                  <a:cubicBezTo>
                    <a:pt x="12" y="13"/>
                    <a:pt x="12" y="13"/>
                    <a:pt x="13" y="13"/>
                  </a:cubicBezTo>
                  <a:cubicBezTo>
                    <a:pt x="12" y="12"/>
                    <a:pt x="12" y="12"/>
                    <a:pt x="12" y="12"/>
                  </a:cubicBezTo>
                  <a:cubicBezTo>
                    <a:pt x="13" y="12"/>
                    <a:pt x="13" y="12"/>
                    <a:pt x="13" y="12"/>
                  </a:cubicBezTo>
                  <a:cubicBezTo>
                    <a:pt x="13" y="12"/>
                    <a:pt x="14" y="12"/>
                    <a:pt x="14" y="12"/>
                  </a:cubicBezTo>
                  <a:cubicBezTo>
                    <a:pt x="15" y="15"/>
                    <a:pt x="16" y="15"/>
                    <a:pt x="17" y="15"/>
                  </a:cubicBezTo>
                  <a:cubicBezTo>
                    <a:pt x="18" y="15"/>
                    <a:pt x="19" y="15"/>
                    <a:pt x="20" y="15"/>
                  </a:cubicBezTo>
                  <a:cubicBezTo>
                    <a:pt x="20" y="16"/>
                    <a:pt x="20" y="16"/>
                    <a:pt x="20" y="16"/>
                  </a:cubicBezTo>
                  <a:cubicBezTo>
                    <a:pt x="18" y="16"/>
                    <a:pt x="17" y="17"/>
                    <a:pt x="18" y="19"/>
                  </a:cubicBezTo>
                  <a:cubicBezTo>
                    <a:pt x="26" y="22"/>
                    <a:pt x="26" y="22"/>
                    <a:pt x="33" y="25"/>
                  </a:cubicBezTo>
                  <a:cubicBezTo>
                    <a:pt x="34" y="24"/>
                    <a:pt x="34" y="24"/>
                    <a:pt x="34" y="24"/>
                  </a:cubicBezTo>
                  <a:cubicBezTo>
                    <a:pt x="37" y="25"/>
                    <a:pt x="37" y="25"/>
                    <a:pt x="39" y="26"/>
                  </a:cubicBezTo>
                  <a:cubicBezTo>
                    <a:pt x="40" y="25"/>
                    <a:pt x="40" y="25"/>
                    <a:pt x="40" y="25"/>
                  </a:cubicBezTo>
                  <a:cubicBezTo>
                    <a:pt x="41" y="26"/>
                    <a:pt x="41" y="26"/>
                    <a:pt x="41" y="26"/>
                  </a:cubicBezTo>
                  <a:cubicBezTo>
                    <a:pt x="42" y="26"/>
                    <a:pt x="42" y="27"/>
                    <a:pt x="43" y="27"/>
                  </a:cubicBezTo>
                  <a:cubicBezTo>
                    <a:pt x="43" y="27"/>
                    <a:pt x="43" y="27"/>
                    <a:pt x="43" y="27"/>
                  </a:cubicBezTo>
                  <a:cubicBezTo>
                    <a:pt x="43" y="28"/>
                    <a:pt x="43" y="28"/>
                    <a:pt x="43" y="28"/>
                  </a:cubicBezTo>
                  <a:cubicBezTo>
                    <a:pt x="42" y="27"/>
                    <a:pt x="42" y="27"/>
                    <a:pt x="42" y="27"/>
                  </a:cubicBezTo>
                  <a:cubicBezTo>
                    <a:pt x="41" y="27"/>
                    <a:pt x="41" y="27"/>
                    <a:pt x="41" y="27"/>
                  </a:cubicBezTo>
                  <a:cubicBezTo>
                    <a:pt x="42" y="28"/>
                    <a:pt x="42" y="28"/>
                    <a:pt x="42" y="28"/>
                  </a:cubicBezTo>
                  <a:cubicBezTo>
                    <a:pt x="41" y="29"/>
                    <a:pt x="41" y="29"/>
                    <a:pt x="41" y="29"/>
                  </a:cubicBezTo>
                  <a:cubicBezTo>
                    <a:pt x="40" y="28"/>
                    <a:pt x="40" y="28"/>
                    <a:pt x="40" y="28"/>
                  </a:cubicBezTo>
                  <a:cubicBezTo>
                    <a:pt x="39" y="28"/>
                    <a:pt x="39" y="28"/>
                    <a:pt x="39" y="28"/>
                  </a:cubicBezTo>
                  <a:cubicBezTo>
                    <a:pt x="40" y="30"/>
                    <a:pt x="40" y="30"/>
                    <a:pt x="40" y="30"/>
                  </a:cubicBezTo>
                  <a:cubicBezTo>
                    <a:pt x="39" y="29"/>
                    <a:pt x="39" y="29"/>
                    <a:pt x="39" y="29"/>
                  </a:cubicBezTo>
                  <a:cubicBezTo>
                    <a:pt x="39" y="30"/>
                    <a:pt x="39" y="30"/>
                    <a:pt x="39" y="30"/>
                  </a:cubicBezTo>
                  <a:cubicBezTo>
                    <a:pt x="40" y="31"/>
                    <a:pt x="40" y="31"/>
                    <a:pt x="40" y="31"/>
                  </a:cubicBezTo>
                  <a:cubicBezTo>
                    <a:pt x="39" y="32"/>
                    <a:pt x="39" y="32"/>
                    <a:pt x="39" y="32"/>
                  </a:cubicBezTo>
                  <a:cubicBezTo>
                    <a:pt x="38" y="31"/>
                    <a:pt x="38" y="31"/>
                    <a:pt x="38" y="31"/>
                  </a:cubicBezTo>
                  <a:cubicBezTo>
                    <a:pt x="37" y="31"/>
                    <a:pt x="37" y="31"/>
                    <a:pt x="37" y="31"/>
                  </a:cubicBezTo>
                  <a:cubicBezTo>
                    <a:pt x="38" y="33"/>
                    <a:pt x="38" y="33"/>
                    <a:pt x="38" y="33"/>
                  </a:cubicBezTo>
                  <a:cubicBezTo>
                    <a:pt x="39" y="33"/>
                    <a:pt x="39" y="33"/>
                    <a:pt x="39" y="33"/>
                  </a:cubicBezTo>
                  <a:cubicBezTo>
                    <a:pt x="40" y="32"/>
                    <a:pt x="40" y="32"/>
                    <a:pt x="40" y="32"/>
                  </a:cubicBezTo>
                  <a:cubicBezTo>
                    <a:pt x="40" y="33"/>
                    <a:pt x="40" y="33"/>
                    <a:pt x="40" y="33"/>
                  </a:cubicBezTo>
                  <a:cubicBezTo>
                    <a:pt x="39" y="34"/>
                    <a:pt x="39" y="34"/>
                    <a:pt x="39" y="34"/>
                  </a:cubicBezTo>
                  <a:cubicBezTo>
                    <a:pt x="40" y="35"/>
                    <a:pt x="40" y="35"/>
                    <a:pt x="40" y="35"/>
                  </a:cubicBezTo>
                  <a:cubicBezTo>
                    <a:pt x="39" y="37"/>
                    <a:pt x="39" y="37"/>
                    <a:pt x="39" y="37"/>
                  </a:cubicBezTo>
                  <a:cubicBezTo>
                    <a:pt x="39" y="38"/>
                    <a:pt x="39" y="38"/>
                    <a:pt x="39" y="38"/>
                  </a:cubicBezTo>
                  <a:cubicBezTo>
                    <a:pt x="39" y="39"/>
                    <a:pt x="39" y="39"/>
                    <a:pt x="39" y="39"/>
                  </a:cubicBezTo>
                  <a:cubicBezTo>
                    <a:pt x="39" y="43"/>
                    <a:pt x="39" y="43"/>
                    <a:pt x="39" y="43"/>
                  </a:cubicBezTo>
                  <a:cubicBezTo>
                    <a:pt x="39" y="44"/>
                    <a:pt x="39" y="44"/>
                    <a:pt x="39" y="44"/>
                  </a:cubicBezTo>
                  <a:cubicBezTo>
                    <a:pt x="38" y="45"/>
                    <a:pt x="38" y="45"/>
                    <a:pt x="38" y="45"/>
                  </a:cubicBezTo>
                  <a:cubicBezTo>
                    <a:pt x="39" y="46"/>
                    <a:pt x="39" y="46"/>
                    <a:pt x="39" y="46"/>
                  </a:cubicBezTo>
                  <a:cubicBezTo>
                    <a:pt x="39" y="46"/>
                    <a:pt x="38" y="46"/>
                    <a:pt x="38" y="46"/>
                  </a:cubicBezTo>
                  <a:cubicBezTo>
                    <a:pt x="38" y="46"/>
                    <a:pt x="38" y="47"/>
                    <a:pt x="37" y="48"/>
                  </a:cubicBezTo>
                  <a:cubicBezTo>
                    <a:pt x="37" y="48"/>
                    <a:pt x="35" y="49"/>
                    <a:pt x="35" y="49"/>
                  </a:cubicBezTo>
                  <a:cubicBezTo>
                    <a:pt x="34" y="51"/>
                    <a:pt x="34" y="51"/>
                    <a:pt x="37" y="55"/>
                  </a:cubicBezTo>
                  <a:cubicBezTo>
                    <a:pt x="36" y="56"/>
                    <a:pt x="36" y="56"/>
                    <a:pt x="36" y="56"/>
                  </a:cubicBezTo>
                  <a:cubicBezTo>
                    <a:pt x="36" y="57"/>
                    <a:pt x="36" y="57"/>
                    <a:pt x="36" y="57"/>
                  </a:cubicBezTo>
                  <a:cubicBezTo>
                    <a:pt x="38" y="57"/>
                    <a:pt x="38" y="57"/>
                    <a:pt x="38" y="57"/>
                  </a:cubicBezTo>
                  <a:cubicBezTo>
                    <a:pt x="37" y="59"/>
                    <a:pt x="37" y="59"/>
                    <a:pt x="37" y="59"/>
                  </a:cubicBezTo>
                  <a:cubicBezTo>
                    <a:pt x="39" y="60"/>
                    <a:pt x="39" y="60"/>
                    <a:pt x="39" y="60"/>
                  </a:cubicBezTo>
                  <a:cubicBezTo>
                    <a:pt x="41" y="61"/>
                    <a:pt x="41" y="61"/>
                    <a:pt x="41" y="61"/>
                  </a:cubicBezTo>
                  <a:cubicBezTo>
                    <a:pt x="43" y="59"/>
                    <a:pt x="43" y="59"/>
                    <a:pt x="43" y="59"/>
                  </a:cubicBezTo>
                  <a:cubicBezTo>
                    <a:pt x="43" y="57"/>
                    <a:pt x="43" y="57"/>
                    <a:pt x="43" y="57"/>
                  </a:cubicBezTo>
                  <a:cubicBezTo>
                    <a:pt x="44" y="57"/>
                    <a:pt x="44" y="57"/>
                    <a:pt x="44" y="57"/>
                  </a:cubicBezTo>
                  <a:cubicBezTo>
                    <a:pt x="44" y="56"/>
                    <a:pt x="44" y="56"/>
                    <a:pt x="44" y="56"/>
                  </a:cubicBezTo>
                  <a:cubicBezTo>
                    <a:pt x="45" y="57"/>
                    <a:pt x="45" y="57"/>
                    <a:pt x="45" y="57"/>
                  </a:cubicBezTo>
                  <a:cubicBezTo>
                    <a:pt x="46" y="58"/>
                    <a:pt x="46" y="58"/>
                    <a:pt x="46" y="58"/>
                  </a:cubicBezTo>
                  <a:cubicBezTo>
                    <a:pt x="49" y="62"/>
                    <a:pt x="49" y="62"/>
                    <a:pt x="49" y="62"/>
                  </a:cubicBezTo>
                  <a:cubicBezTo>
                    <a:pt x="51" y="65"/>
                    <a:pt x="51" y="65"/>
                    <a:pt x="51" y="65"/>
                  </a:cubicBezTo>
                  <a:cubicBezTo>
                    <a:pt x="52" y="66"/>
                    <a:pt x="52" y="66"/>
                    <a:pt x="52" y="66"/>
                  </a:cubicBezTo>
                  <a:cubicBezTo>
                    <a:pt x="53" y="66"/>
                    <a:pt x="53" y="66"/>
                    <a:pt x="53" y="66"/>
                  </a:cubicBezTo>
                  <a:cubicBezTo>
                    <a:pt x="53" y="64"/>
                    <a:pt x="53" y="64"/>
                    <a:pt x="53" y="64"/>
                  </a:cubicBezTo>
                  <a:cubicBezTo>
                    <a:pt x="54" y="64"/>
                    <a:pt x="54" y="64"/>
                    <a:pt x="55" y="64"/>
                  </a:cubicBezTo>
                  <a:cubicBezTo>
                    <a:pt x="55" y="62"/>
                    <a:pt x="55" y="62"/>
                    <a:pt x="55" y="62"/>
                  </a:cubicBezTo>
                  <a:cubicBezTo>
                    <a:pt x="54" y="58"/>
                    <a:pt x="54" y="58"/>
                    <a:pt x="54" y="58"/>
                  </a:cubicBezTo>
                  <a:cubicBezTo>
                    <a:pt x="55" y="57"/>
                    <a:pt x="55" y="57"/>
                    <a:pt x="55" y="57"/>
                  </a:cubicBezTo>
                  <a:cubicBezTo>
                    <a:pt x="55" y="56"/>
                    <a:pt x="55" y="56"/>
                    <a:pt x="55" y="56"/>
                  </a:cubicBezTo>
                  <a:cubicBezTo>
                    <a:pt x="55" y="54"/>
                    <a:pt x="55" y="54"/>
                    <a:pt x="55" y="54"/>
                  </a:cubicBezTo>
                  <a:cubicBezTo>
                    <a:pt x="53" y="53"/>
                    <a:pt x="53" y="53"/>
                    <a:pt x="53" y="53"/>
                  </a:cubicBezTo>
                  <a:cubicBezTo>
                    <a:pt x="51" y="52"/>
                    <a:pt x="51" y="52"/>
                    <a:pt x="51" y="52"/>
                  </a:cubicBezTo>
                  <a:cubicBezTo>
                    <a:pt x="50" y="50"/>
                    <a:pt x="50" y="50"/>
                    <a:pt x="50" y="50"/>
                  </a:cubicBezTo>
                  <a:cubicBezTo>
                    <a:pt x="50" y="49"/>
                    <a:pt x="50" y="49"/>
                    <a:pt x="50" y="49"/>
                  </a:cubicBezTo>
                  <a:cubicBezTo>
                    <a:pt x="50" y="47"/>
                    <a:pt x="50" y="47"/>
                    <a:pt x="50" y="47"/>
                  </a:cubicBezTo>
                  <a:cubicBezTo>
                    <a:pt x="50" y="46"/>
                    <a:pt x="50" y="46"/>
                    <a:pt x="50" y="46"/>
                  </a:cubicBezTo>
                  <a:cubicBezTo>
                    <a:pt x="51" y="45"/>
                    <a:pt x="51" y="45"/>
                    <a:pt x="51" y="45"/>
                  </a:cubicBezTo>
                  <a:cubicBezTo>
                    <a:pt x="51" y="45"/>
                    <a:pt x="51" y="45"/>
                    <a:pt x="51" y="40"/>
                  </a:cubicBezTo>
                  <a:cubicBezTo>
                    <a:pt x="51" y="39"/>
                    <a:pt x="51" y="39"/>
                    <a:pt x="51" y="39"/>
                  </a:cubicBezTo>
                  <a:cubicBezTo>
                    <a:pt x="52" y="39"/>
                    <a:pt x="53" y="39"/>
                    <a:pt x="54" y="39"/>
                  </a:cubicBezTo>
                  <a:cubicBezTo>
                    <a:pt x="54" y="40"/>
                    <a:pt x="54" y="40"/>
                    <a:pt x="54" y="40"/>
                  </a:cubicBezTo>
                  <a:cubicBezTo>
                    <a:pt x="54" y="40"/>
                    <a:pt x="54" y="40"/>
                    <a:pt x="55" y="41"/>
                  </a:cubicBezTo>
                  <a:cubicBezTo>
                    <a:pt x="54" y="41"/>
                    <a:pt x="54" y="41"/>
                    <a:pt x="54" y="41"/>
                  </a:cubicBezTo>
                  <a:cubicBezTo>
                    <a:pt x="54" y="44"/>
                    <a:pt x="54" y="44"/>
                    <a:pt x="54" y="44"/>
                  </a:cubicBezTo>
                  <a:cubicBezTo>
                    <a:pt x="54" y="45"/>
                    <a:pt x="54" y="45"/>
                    <a:pt x="54" y="45"/>
                  </a:cubicBezTo>
                  <a:cubicBezTo>
                    <a:pt x="53" y="46"/>
                    <a:pt x="53" y="46"/>
                    <a:pt x="53" y="46"/>
                  </a:cubicBezTo>
                  <a:cubicBezTo>
                    <a:pt x="54" y="48"/>
                    <a:pt x="54" y="48"/>
                    <a:pt x="54" y="48"/>
                  </a:cubicBezTo>
                  <a:cubicBezTo>
                    <a:pt x="56" y="50"/>
                    <a:pt x="56" y="50"/>
                    <a:pt x="56" y="50"/>
                  </a:cubicBezTo>
                  <a:cubicBezTo>
                    <a:pt x="56" y="50"/>
                    <a:pt x="56" y="51"/>
                    <a:pt x="57" y="52"/>
                  </a:cubicBezTo>
                  <a:cubicBezTo>
                    <a:pt x="60" y="53"/>
                    <a:pt x="60" y="53"/>
                    <a:pt x="60" y="53"/>
                  </a:cubicBezTo>
                  <a:cubicBezTo>
                    <a:pt x="61" y="52"/>
                    <a:pt x="63" y="52"/>
                    <a:pt x="64" y="51"/>
                  </a:cubicBezTo>
                  <a:cubicBezTo>
                    <a:pt x="65" y="50"/>
                    <a:pt x="65" y="50"/>
                    <a:pt x="65" y="50"/>
                  </a:cubicBezTo>
                  <a:cubicBezTo>
                    <a:pt x="66" y="52"/>
                    <a:pt x="66" y="52"/>
                    <a:pt x="66" y="52"/>
                  </a:cubicBezTo>
                  <a:cubicBezTo>
                    <a:pt x="67" y="52"/>
                    <a:pt x="67" y="52"/>
                    <a:pt x="67" y="52"/>
                  </a:cubicBezTo>
                  <a:cubicBezTo>
                    <a:pt x="66" y="53"/>
                    <a:pt x="66" y="53"/>
                    <a:pt x="66" y="53"/>
                  </a:cubicBezTo>
                  <a:cubicBezTo>
                    <a:pt x="66" y="54"/>
                    <a:pt x="65" y="54"/>
                    <a:pt x="65" y="54"/>
                  </a:cubicBezTo>
                  <a:cubicBezTo>
                    <a:pt x="64" y="54"/>
                    <a:pt x="64" y="54"/>
                    <a:pt x="64" y="54"/>
                  </a:cubicBezTo>
                  <a:cubicBezTo>
                    <a:pt x="61" y="55"/>
                    <a:pt x="61" y="55"/>
                    <a:pt x="61" y="55"/>
                  </a:cubicBezTo>
                  <a:cubicBezTo>
                    <a:pt x="62" y="56"/>
                    <a:pt x="62" y="56"/>
                    <a:pt x="62" y="56"/>
                  </a:cubicBezTo>
                  <a:cubicBezTo>
                    <a:pt x="63" y="57"/>
                    <a:pt x="63" y="57"/>
                    <a:pt x="63" y="57"/>
                  </a:cubicBezTo>
                  <a:cubicBezTo>
                    <a:pt x="64" y="58"/>
                    <a:pt x="64" y="58"/>
                    <a:pt x="64" y="58"/>
                  </a:cubicBezTo>
                  <a:cubicBezTo>
                    <a:pt x="64" y="59"/>
                    <a:pt x="64" y="59"/>
                    <a:pt x="64" y="59"/>
                  </a:cubicBezTo>
                  <a:cubicBezTo>
                    <a:pt x="64" y="59"/>
                    <a:pt x="65" y="60"/>
                    <a:pt x="65" y="60"/>
                  </a:cubicBezTo>
                  <a:cubicBezTo>
                    <a:pt x="64" y="60"/>
                    <a:pt x="62" y="60"/>
                    <a:pt x="61" y="60"/>
                  </a:cubicBezTo>
                  <a:cubicBezTo>
                    <a:pt x="61" y="62"/>
                    <a:pt x="61" y="62"/>
                    <a:pt x="61" y="62"/>
                  </a:cubicBezTo>
                  <a:cubicBezTo>
                    <a:pt x="62" y="64"/>
                    <a:pt x="62" y="64"/>
                    <a:pt x="62" y="64"/>
                  </a:cubicBezTo>
                  <a:cubicBezTo>
                    <a:pt x="63" y="66"/>
                    <a:pt x="63" y="66"/>
                    <a:pt x="63" y="66"/>
                  </a:cubicBezTo>
                  <a:cubicBezTo>
                    <a:pt x="63" y="66"/>
                    <a:pt x="63" y="66"/>
                    <a:pt x="63" y="66"/>
                  </a:cubicBezTo>
                  <a:cubicBezTo>
                    <a:pt x="62" y="66"/>
                    <a:pt x="62" y="66"/>
                    <a:pt x="62" y="66"/>
                  </a:cubicBezTo>
                  <a:cubicBezTo>
                    <a:pt x="62" y="68"/>
                    <a:pt x="62" y="68"/>
                    <a:pt x="62" y="68"/>
                  </a:cubicBezTo>
                  <a:cubicBezTo>
                    <a:pt x="61" y="68"/>
                    <a:pt x="60" y="67"/>
                    <a:pt x="59" y="67"/>
                  </a:cubicBezTo>
                  <a:cubicBezTo>
                    <a:pt x="58" y="68"/>
                    <a:pt x="57" y="69"/>
                    <a:pt x="55" y="70"/>
                  </a:cubicBezTo>
                  <a:cubicBezTo>
                    <a:pt x="55" y="69"/>
                    <a:pt x="54" y="69"/>
                    <a:pt x="53" y="69"/>
                  </a:cubicBezTo>
                  <a:cubicBezTo>
                    <a:pt x="51" y="69"/>
                    <a:pt x="50" y="69"/>
                    <a:pt x="49" y="69"/>
                  </a:cubicBezTo>
                  <a:cubicBezTo>
                    <a:pt x="46" y="69"/>
                    <a:pt x="46" y="68"/>
                    <a:pt x="46" y="66"/>
                  </a:cubicBezTo>
                  <a:cubicBezTo>
                    <a:pt x="46" y="65"/>
                    <a:pt x="47" y="65"/>
                    <a:pt x="47" y="64"/>
                  </a:cubicBezTo>
                  <a:cubicBezTo>
                    <a:pt x="46" y="63"/>
                    <a:pt x="46" y="63"/>
                    <a:pt x="46" y="63"/>
                  </a:cubicBezTo>
                  <a:cubicBezTo>
                    <a:pt x="46" y="61"/>
                    <a:pt x="46" y="61"/>
                    <a:pt x="46" y="61"/>
                  </a:cubicBezTo>
                  <a:cubicBezTo>
                    <a:pt x="45" y="62"/>
                    <a:pt x="45" y="63"/>
                    <a:pt x="44" y="63"/>
                  </a:cubicBezTo>
                  <a:cubicBezTo>
                    <a:pt x="44" y="64"/>
                    <a:pt x="44" y="65"/>
                    <a:pt x="44" y="65"/>
                  </a:cubicBezTo>
                  <a:cubicBezTo>
                    <a:pt x="46" y="68"/>
                    <a:pt x="46" y="68"/>
                    <a:pt x="46" y="68"/>
                  </a:cubicBezTo>
                  <a:cubicBezTo>
                    <a:pt x="47" y="71"/>
                    <a:pt x="47" y="71"/>
                    <a:pt x="47" y="71"/>
                  </a:cubicBezTo>
                  <a:cubicBezTo>
                    <a:pt x="46" y="72"/>
                    <a:pt x="46" y="72"/>
                    <a:pt x="46" y="72"/>
                  </a:cubicBezTo>
                  <a:cubicBezTo>
                    <a:pt x="44" y="71"/>
                    <a:pt x="44" y="71"/>
                    <a:pt x="44" y="71"/>
                  </a:cubicBezTo>
                  <a:cubicBezTo>
                    <a:pt x="43" y="72"/>
                    <a:pt x="43" y="72"/>
                    <a:pt x="43" y="72"/>
                  </a:cubicBezTo>
                  <a:cubicBezTo>
                    <a:pt x="42" y="72"/>
                    <a:pt x="42" y="72"/>
                    <a:pt x="42" y="72"/>
                  </a:cubicBezTo>
                  <a:cubicBezTo>
                    <a:pt x="42" y="74"/>
                    <a:pt x="42" y="74"/>
                    <a:pt x="42" y="74"/>
                  </a:cubicBezTo>
                  <a:cubicBezTo>
                    <a:pt x="41" y="73"/>
                    <a:pt x="41" y="73"/>
                    <a:pt x="41" y="73"/>
                  </a:cubicBezTo>
                  <a:cubicBezTo>
                    <a:pt x="40" y="78"/>
                    <a:pt x="40" y="78"/>
                    <a:pt x="37" y="79"/>
                  </a:cubicBezTo>
                  <a:cubicBezTo>
                    <a:pt x="37" y="81"/>
                    <a:pt x="37" y="81"/>
                    <a:pt x="37" y="81"/>
                  </a:cubicBezTo>
                  <a:cubicBezTo>
                    <a:pt x="36" y="81"/>
                    <a:pt x="36" y="81"/>
                    <a:pt x="36" y="81"/>
                  </a:cubicBezTo>
                  <a:cubicBezTo>
                    <a:pt x="35" y="83"/>
                    <a:pt x="35" y="83"/>
                    <a:pt x="35" y="83"/>
                  </a:cubicBezTo>
                  <a:cubicBezTo>
                    <a:pt x="33" y="83"/>
                    <a:pt x="33" y="83"/>
                    <a:pt x="33" y="83"/>
                  </a:cubicBezTo>
                  <a:cubicBezTo>
                    <a:pt x="32" y="83"/>
                    <a:pt x="32" y="83"/>
                    <a:pt x="32" y="83"/>
                  </a:cubicBezTo>
                  <a:cubicBezTo>
                    <a:pt x="33" y="85"/>
                    <a:pt x="33" y="85"/>
                    <a:pt x="33" y="85"/>
                  </a:cubicBezTo>
                  <a:cubicBezTo>
                    <a:pt x="32" y="85"/>
                    <a:pt x="32" y="85"/>
                    <a:pt x="32" y="85"/>
                  </a:cubicBezTo>
                  <a:cubicBezTo>
                    <a:pt x="31" y="85"/>
                    <a:pt x="31" y="85"/>
                    <a:pt x="31" y="85"/>
                  </a:cubicBezTo>
                  <a:cubicBezTo>
                    <a:pt x="30" y="84"/>
                    <a:pt x="30" y="84"/>
                    <a:pt x="30" y="84"/>
                  </a:cubicBezTo>
                  <a:cubicBezTo>
                    <a:pt x="28" y="84"/>
                    <a:pt x="28" y="84"/>
                    <a:pt x="28" y="84"/>
                  </a:cubicBezTo>
                  <a:cubicBezTo>
                    <a:pt x="27" y="85"/>
                    <a:pt x="27" y="85"/>
                    <a:pt x="27" y="85"/>
                  </a:cubicBezTo>
                  <a:cubicBezTo>
                    <a:pt x="28" y="86"/>
                    <a:pt x="28" y="86"/>
                    <a:pt x="28" y="86"/>
                  </a:cubicBezTo>
                  <a:cubicBezTo>
                    <a:pt x="31" y="87"/>
                    <a:pt x="31" y="87"/>
                    <a:pt x="31" y="87"/>
                  </a:cubicBezTo>
                  <a:cubicBezTo>
                    <a:pt x="33" y="89"/>
                    <a:pt x="33" y="89"/>
                    <a:pt x="33" y="89"/>
                  </a:cubicBezTo>
                  <a:cubicBezTo>
                    <a:pt x="35" y="91"/>
                    <a:pt x="35" y="91"/>
                    <a:pt x="35" y="91"/>
                  </a:cubicBezTo>
                  <a:cubicBezTo>
                    <a:pt x="36" y="92"/>
                    <a:pt x="36" y="92"/>
                    <a:pt x="36" y="92"/>
                  </a:cubicBezTo>
                  <a:cubicBezTo>
                    <a:pt x="35" y="93"/>
                    <a:pt x="35" y="93"/>
                    <a:pt x="35" y="93"/>
                  </a:cubicBezTo>
                  <a:cubicBezTo>
                    <a:pt x="35" y="95"/>
                    <a:pt x="35" y="95"/>
                    <a:pt x="35" y="95"/>
                  </a:cubicBezTo>
                  <a:cubicBezTo>
                    <a:pt x="35" y="97"/>
                    <a:pt x="35" y="97"/>
                    <a:pt x="35" y="97"/>
                  </a:cubicBezTo>
                  <a:cubicBezTo>
                    <a:pt x="30" y="98"/>
                    <a:pt x="30" y="98"/>
                    <a:pt x="30" y="98"/>
                  </a:cubicBezTo>
                  <a:cubicBezTo>
                    <a:pt x="29" y="97"/>
                    <a:pt x="29" y="97"/>
                    <a:pt x="29" y="97"/>
                  </a:cubicBezTo>
                  <a:cubicBezTo>
                    <a:pt x="24" y="97"/>
                    <a:pt x="24" y="97"/>
                    <a:pt x="24" y="97"/>
                  </a:cubicBezTo>
                  <a:cubicBezTo>
                    <a:pt x="22" y="98"/>
                    <a:pt x="22" y="98"/>
                    <a:pt x="22" y="98"/>
                  </a:cubicBezTo>
                  <a:cubicBezTo>
                    <a:pt x="21" y="99"/>
                    <a:pt x="21" y="99"/>
                    <a:pt x="21" y="99"/>
                  </a:cubicBezTo>
                  <a:cubicBezTo>
                    <a:pt x="22" y="101"/>
                    <a:pt x="22" y="101"/>
                    <a:pt x="22" y="101"/>
                  </a:cubicBezTo>
                  <a:cubicBezTo>
                    <a:pt x="22" y="107"/>
                    <a:pt x="22" y="107"/>
                    <a:pt x="22" y="107"/>
                  </a:cubicBezTo>
                  <a:cubicBezTo>
                    <a:pt x="21" y="108"/>
                    <a:pt x="21" y="108"/>
                    <a:pt x="21" y="108"/>
                  </a:cubicBezTo>
                  <a:cubicBezTo>
                    <a:pt x="23" y="111"/>
                    <a:pt x="23" y="111"/>
                    <a:pt x="23" y="111"/>
                  </a:cubicBezTo>
                  <a:cubicBezTo>
                    <a:pt x="23" y="112"/>
                    <a:pt x="23" y="113"/>
                    <a:pt x="23" y="114"/>
                  </a:cubicBezTo>
                  <a:cubicBezTo>
                    <a:pt x="26" y="113"/>
                    <a:pt x="26" y="113"/>
                    <a:pt x="26" y="113"/>
                  </a:cubicBezTo>
                  <a:cubicBezTo>
                    <a:pt x="27" y="113"/>
                    <a:pt x="27" y="113"/>
                    <a:pt x="27" y="113"/>
                  </a:cubicBezTo>
                  <a:cubicBezTo>
                    <a:pt x="28" y="115"/>
                    <a:pt x="28" y="115"/>
                    <a:pt x="28" y="115"/>
                  </a:cubicBezTo>
                  <a:cubicBezTo>
                    <a:pt x="30" y="115"/>
                    <a:pt x="30" y="115"/>
                    <a:pt x="30" y="115"/>
                  </a:cubicBezTo>
                  <a:cubicBezTo>
                    <a:pt x="33" y="114"/>
                    <a:pt x="33" y="114"/>
                    <a:pt x="33" y="114"/>
                  </a:cubicBezTo>
                  <a:cubicBezTo>
                    <a:pt x="34" y="114"/>
                    <a:pt x="35" y="114"/>
                    <a:pt x="36" y="114"/>
                  </a:cubicBezTo>
                  <a:cubicBezTo>
                    <a:pt x="37" y="113"/>
                    <a:pt x="37" y="113"/>
                    <a:pt x="37" y="113"/>
                  </a:cubicBezTo>
                  <a:cubicBezTo>
                    <a:pt x="37" y="111"/>
                    <a:pt x="37" y="111"/>
                    <a:pt x="37" y="111"/>
                  </a:cubicBezTo>
                  <a:cubicBezTo>
                    <a:pt x="39" y="111"/>
                    <a:pt x="39" y="111"/>
                    <a:pt x="39" y="111"/>
                  </a:cubicBezTo>
                  <a:cubicBezTo>
                    <a:pt x="40" y="109"/>
                    <a:pt x="40" y="109"/>
                    <a:pt x="40" y="109"/>
                  </a:cubicBezTo>
                  <a:cubicBezTo>
                    <a:pt x="39" y="108"/>
                    <a:pt x="39" y="108"/>
                    <a:pt x="39" y="108"/>
                  </a:cubicBezTo>
                  <a:cubicBezTo>
                    <a:pt x="40" y="104"/>
                    <a:pt x="40" y="104"/>
                    <a:pt x="40" y="104"/>
                  </a:cubicBezTo>
                  <a:cubicBezTo>
                    <a:pt x="42" y="103"/>
                    <a:pt x="42" y="103"/>
                    <a:pt x="42" y="103"/>
                  </a:cubicBezTo>
                  <a:cubicBezTo>
                    <a:pt x="44" y="101"/>
                    <a:pt x="44" y="101"/>
                    <a:pt x="44" y="101"/>
                  </a:cubicBezTo>
                  <a:cubicBezTo>
                    <a:pt x="44" y="100"/>
                    <a:pt x="44" y="100"/>
                    <a:pt x="44" y="100"/>
                  </a:cubicBezTo>
                  <a:cubicBezTo>
                    <a:pt x="44" y="97"/>
                    <a:pt x="44" y="97"/>
                    <a:pt x="44" y="97"/>
                  </a:cubicBezTo>
                  <a:cubicBezTo>
                    <a:pt x="46" y="97"/>
                    <a:pt x="46" y="97"/>
                    <a:pt x="46" y="97"/>
                  </a:cubicBezTo>
                  <a:cubicBezTo>
                    <a:pt x="48" y="97"/>
                    <a:pt x="48" y="97"/>
                    <a:pt x="48" y="97"/>
                  </a:cubicBezTo>
                  <a:cubicBezTo>
                    <a:pt x="50" y="98"/>
                    <a:pt x="50" y="98"/>
                    <a:pt x="50" y="98"/>
                  </a:cubicBezTo>
                  <a:cubicBezTo>
                    <a:pt x="50" y="96"/>
                    <a:pt x="51" y="96"/>
                    <a:pt x="52" y="95"/>
                  </a:cubicBezTo>
                  <a:cubicBezTo>
                    <a:pt x="52" y="94"/>
                    <a:pt x="53" y="94"/>
                    <a:pt x="53" y="94"/>
                  </a:cubicBezTo>
                  <a:cubicBezTo>
                    <a:pt x="54" y="94"/>
                    <a:pt x="54" y="94"/>
                    <a:pt x="55" y="95"/>
                  </a:cubicBezTo>
                  <a:cubicBezTo>
                    <a:pt x="55" y="96"/>
                    <a:pt x="56" y="97"/>
                    <a:pt x="56" y="98"/>
                  </a:cubicBezTo>
                  <a:cubicBezTo>
                    <a:pt x="58" y="99"/>
                    <a:pt x="58" y="99"/>
                    <a:pt x="58" y="99"/>
                  </a:cubicBezTo>
                  <a:cubicBezTo>
                    <a:pt x="61" y="101"/>
                    <a:pt x="61" y="101"/>
                    <a:pt x="61" y="101"/>
                  </a:cubicBezTo>
                  <a:cubicBezTo>
                    <a:pt x="63" y="101"/>
                    <a:pt x="63" y="101"/>
                    <a:pt x="63" y="101"/>
                  </a:cubicBezTo>
                  <a:cubicBezTo>
                    <a:pt x="65" y="104"/>
                    <a:pt x="65" y="104"/>
                    <a:pt x="65" y="104"/>
                  </a:cubicBezTo>
                  <a:cubicBezTo>
                    <a:pt x="68" y="105"/>
                    <a:pt x="68" y="105"/>
                    <a:pt x="68" y="105"/>
                  </a:cubicBezTo>
                  <a:cubicBezTo>
                    <a:pt x="67" y="108"/>
                    <a:pt x="67" y="108"/>
                    <a:pt x="67" y="108"/>
                  </a:cubicBezTo>
                  <a:cubicBezTo>
                    <a:pt x="68" y="109"/>
                    <a:pt x="68" y="109"/>
                    <a:pt x="68" y="109"/>
                  </a:cubicBezTo>
                  <a:cubicBezTo>
                    <a:pt x="69" y="108"/>
                    <a:pt x="69" y="107"/>
                    <a:pt x="70" y="106"/>
                  </a:cubicBezTo>
                  <a:cubicBezTo>
                    <a:pt x="70" y="106"/>
                    <a:pt x="69" y="105"/>
                    <a:pt x="69" y="104"/>
                  </a:cubicBezTo>
                  <a:cubicBezTo>
                    <a:pt x="69" y="103"/>
                    <a:pt x="69" y="103"/>
                    <a:pt x="69" y="103"/>
                  </a:cubicBezTo>
                  <a:cubicBezTo>
                    <a:pt x="70" y="103"/>
                    <a:pt x="70" y="103"/>
                    <a:pt x="71" y="103"/>
                  </a:cubicBezTo>
                  <a:cubicBezTo>
                    <a:pt x="72" y="103"/>
                    <a:pt x="72" y="103"/>
                    <a:pt x="72" y="103"/>
                  </a:cubicBezTo>
                  <a:cubicBezTo>
                    <a:pt x="70" y="101"/>
                    <a:pt x="69" y="101"/>
                    <a:pt x="67" y="101"/>
                  </a:cubicBezTo>
                  <a:cubicBezTo>
                    <a:pt x="67" y="100"/>
                    <a:pt x="67" y="100"/>
                    <a:pt x="66" y="99"/>
                  </a:cubicBezTo>
                  <a:cubicBezTo>
                    <a:pt x="63" y="99"/>
                    <a:pt x="63" y="99"/>
                    <a:pt x="62" y="95"/>
                  </a:cubicBezTo>
                  <a:cubicBezTo>
                    <a:pt x="58" y="94"/>
                    <a:pt x="58" y="93"/>
                    <a:pt x="57" y="91"/>
                  </a:cubicBezTo>
                  <a:cubicBezTo>
                    <a:pt x="58" y="91"/>
                    <a:pt x="58" y="91"/>
                    <a:pt x="59" y="90"/>
                  </a:cubicBezTo>
                  <a:cubicBezTo>
                    <a:pt x="59" y="90"/>
                    <a:pt x="59" y="90"/>
                    <a:pt x="59" y="90"/>
                  </a:cubicBezTo>
                  <a:cubicBezTo>
                    <a:pt x="60" y="90"/>
                    <a:pt x="60" y="90"/>
                    <a:pt x="60" y="90"/>
                  </a:cubicBezTo>
                  <a:cubicBezTo>
                    <a:pt x="60" y="92"/>
                    <a:pt x="60" y="92"/>
                    <a:pt x="60" y="92"/>
                  </a:cubicBezTo>
                  <a:cubicBezTo>
                    <a:pt x="62" y="92"/>
                    <a:pt x="62" y="92"/>
                    <a:pt x="62" y="92"/>
                  </a:cubicBezTo>
                  <a:cubicBezTo>
                    <a:pt x="62" y="92"/>
                    <a:pt x="62" y="92"/>
                    <a:pt x="62" y="92"/>
                  </a:cubicBezTo>
                  <a:cubicBezTo>
                    <a:pt x="66" y="97"/>
                    <a:pt x="73" y="100"/>
                    <a:pt x="76" y="106"/>
                  </a:cubicBezTo>
                  <a:cubicBezTo>
                    <a:pt x="77" y="106"/>
                    <a:pt x="77" y="106"/>
                    <a:pt x="78" y="106"/>
                  </a:cubicBezTo>
                  <a:cubicBezTo>
                    <a:pt x="77" y="107"/>
                    <a:pt x="77" y="107"/>
                    <a:pt x="77" y="107"/>
                  </a:cubicBezTo>
                  <a:cubicBezTo>
                    <a:pt x="77" y="109"/>
                    <a:pt x="78" y="111"/>
                    <a:pt x="80" y="111"/>
                  </a:cubicBezTo>
                  <a:cubicBezTo>
                    <a:pt x="80" y="110"/>
                    <a:pt x="80" y="110"/>
                    <a:pt x="80" y="110"/>
                  </a:cubicBezTo>
                  <a:cubicBezTo>
                    <a:pt x="79" y="109"/>
                    <a:pt x="79" y="109"/>
                    <a:pt x="79" y="109"/>
                  </a:cubicBezTo>
                  <a:cubicBezTo>
                    <a:pt x="80" y="109"/>
                    <a:pt x="80" y="108"/>
                    <a:pt x="80" y="108"/>
                  </a:cubicBezTo>
                  <a:cubicBezTo>
                    <a:pt x="81" y="108"/>
                    <a:pt x="81" y="108"/>
                    <a:pt x="81" y="108"/>
                  </a:cubicBezTo>
                  <a:cubicBezTo>
                    <a:pt x="81" y="107"/>
                    <a:pt x="81" y="107"/>
                    <a:pt x="81" y="107"/>
                  </a:cubicBezTo>
                  <a:cubicBezTo>
                    <a:pt x="81" y="106"/>
                    <a:pt x="81" y="106"/>
                    <a:pt x="81" y="106"/>
                  </a:cubicBezTo>
                  <a:cubicBezTo>
                    <a:pt x="80" y="105"/>
                    <a:pt x="80" y="105"/>
                    <a:pt x="80" y="105"/>
                  </a:cubicBezTo>
                  <a:cubicBezTo>
                    <a:pt x="79" y="105"/>
                    <a:pt x="78" y="104"/>
                    <a:pt x="78" y="104"/>
                  </a:cubicBezTo>
                  <a:cubicBezTo>
                    <a:pt x="77" y="103"/>
                    <a:pt x="77" y="103"/>
                    <a:pt x="77" y="103"/>
                  </a:cubicBezTo>
                  <a:cubicBezTo>
                    <a:pt x="77" y="102"/>
                    <a:pt x="77" y="102"/>
                    <a:pt x="77" y="102"/>
                  </a:cubicBezTo>
                  <a:cubicBezTo>
                    <a:pt x="77" y="102"/>
                    <a:pt x="77" y="102"/>
                    <a:pt x="77" y="102"/>
                  </a:cubicBezTo>
                  <a:cubicBezTo>
                    <a:pt x="77" y="102"/>
                    <a:pt x="77" y="102"/>
                    <a:pt x="77" y="102"/>
                  </a:cubicBezTo>
                  <a:cubicBezTo>
                    <a:pt x="77" y="102"/>
                    <a:pt x="77" y="102"/>
                    <a:pt x="77" y="102"/>
                  </a:cubicBezTo>
                  <a:cubicBezTo>
                    <a:pt x="77" y="102"/>
                    <a:pt x="77" y="102"/>
                    <a:pt x="77" y="102"/>
                  </a:cubicBezTo>
                  <a:cubicBezTo>
                    <a:pt x="77" y="102"/>
                    <a:pt x="77" y="102"/>
                    <a:pt x="77" y="102"/>
                  </a:cubicBezTo>
                  <a:cubicBezTo>
                    <a:pt x="78" y="101"/>
                    <a:pt x="78" y="101"/>
                    <a:pt x="78" y="101"/>
                  </a:cubicBezTo>
                  <a:cubicBezTo>
                    <a:pt x="79" y="102"/>
                    <a:pt x="79" y="102"/>
                    <a:pt x="79" y="102"/>
                  </a:cubicBezTo>
                  <a:cubicBezTo>
                    <a:pt x="79" y="102"/>
                    <a:pt x="79" y="102"/>
                    <a:pt x="79" y="102"/>
                  </a:cubicBezTo>
                  <a:cubicBezTo>
                    <a:pt x="79" y="100"/>
                    <a:pt x="79" y="100"/>
                    <a:pt x="79" y="100"/>
                  </a:cubicBezTo>
                  <a:cubicBezTo>
                    <a:pt x="80" y="100"/>
                    <a:pt x="81" y="100"/>
                    <a:pt x="82" y="100"/>
                  </a:cubicBezTo>
                  <a:cubicBezTo>
                    <a:pt x="83" y="101"/>
                    <a:pt x="83" y="101"/>
                    <a:pt x="83" y="101"/>
                  </a:cubicBezTo>
                  <a:cubicBezTo>
                    <a:pt x="84" y="101"/>
                    <a:pt x="84" y="101"/>
                    <a:pt x="84" y="101"/>
                  </a:cubicBezTo>
                  <a:cubicBezTo>
                    <a:pt x="84" y="100"/>
                    <a:pt x="85" y="99"/>
                    <a:pt x="85" y="99"/>
                  </a:cubicBezTo>
                  <a:cubicBezTo>
                    <a:pt x="86" y="99"/>
                    <a:pt x="87" y="99"/>
                    <a:pt x="88" y="100"/>
                  </a:cubicBezTo>
                  <a:cubicBezTo>
                    <a:pt x="88" y="100"/>
                    <a:pt x="87" y="100"/>
                    <a:pt x="87" y="101"/>
                  </a:cubicBezTo>
                  <a:cubicBezTo>
                    <a:pt x="84" y="101"/>
                    <a:pt x="84" y="101"/>
                    <a:pt x="83" y="103"/>
                  </a:cubicBezTo>
                  <a:cubicBezTo>
                    <a:pt x="84" y="103"/>
                    <a:pt x="84" y="103"/>
                    <a:pt x="84" y="103"/>
                  </a:cubicBezTo>
                  <a:cubicBezTo>
                    <a:pt x="85" y="104"/>
                    <a:pt x="85" y="104"/>
                    <a:pt x="85" y="104"/>
                  </a:cubicBezTo>
                  <a:cubicBezTo>
                    <a:pt x="85" y="104"/>
                    <a:pt x="85" y="105"/>
                    <a:pt x="85" y="106"/>
                  </a:cubicBezTo>
                  <a:cubicBezTo>
                    <a:pt x="88" y="110"/>
                    <a:pt x="88" y="110"/>
                    <a:pt x="92" y="110"/>
                  </a:cubicBezTo>
                  <a:cubicBezTo>
                    <a:pt x="92" y="110"/>
                    <a:pt x="91" y="110"/>
                    <a:pt x="91" y="109"/>
                  </a:cubicBezTo>
                  <a:cubicBezTo>
                    <a:pt x="92" y="109"/>
                    <a:pt x="92" y="109"/>
                    <a:pt x="93" y="109"/>
                  </a:cubicBezTo>
                  <a:cubicBezTo>
                    <a:pt x="93" y="109"/>
                    <a:pt x="94" y="110"/>
                    <a:pt x="94" y="110"/>
                  </a:cubicBezTo>
                  <a:cubicBezTo>
                    <a:pt x="95" y="110"/>
                    <a:pt x="95" y="110"/>
                    <a:pt x="96" y="110"/>
                  </a:cubicBezTo>
                  <a:cubicBezTo>
                    <a:pt x="97" y="109"/>
                    <a:pt x="97" y="109"/>
                    <a:pt x="97" y="109"/>
                  </a:cubicBezTo>
                  <a:cubicBezTo>
                    <a:pt x="98" y="108"/>
                    <a:pt x="98" y="108"/>
                    <a:pt x="98" y="108"/>
                  </a:cubicBezTo>
                  <a:cubicBezTo>
                    <a:pt x="99" y="108"/>
                    <a:pt x="99" y="108"/>
                    <a:pt x="99" y="108"/>
                  </a:cubicBezTo>
                  <a:cubicBezTo>
                    <a:pt x="100" y="108"/>
                    <a:pt x="100" y="108"/>
                    <a:pt x="100" y="108"/>
                  </a:cubicBezTo>
                  <a:cubicBezTo>
                    <a:pt x="99" y="109"/>
                    <a:pt x="99" y="109"/>
                    <a:pt x="99" y="109"/>
                  </a:cubicBezTo>
                  <a:cubicBezTo>
                    <a:pt x="100" y="112"/>
                    <a:pt x="101" y="114"/>
                    <a:pt x="100" y="121"/>
                  </a:cubicBezTo>
                  <a:cubicBezTo>
                    <a:pt x="98" y="122"/>
                    <a:pt x="98" y="122"/>
                    <a:pt x="97" y="122"/>
                  </a:cubicBezTo>
                  <a:cubicBezTo>
                    <a:pt x="97" y="122"/>
                    <a:pt x="96" y="122"/>
                    <a:pt x="96" y="121"/>
                  </a:cubicBezTo>
                  <a:cubicBezTo>
                    <a:pt x="93" y="121"/>
                    <a:pt x="91" y="123"/>
                    <a:pt x="89" y="123"/>
                  </a:cubicBezTo>
                  <a:cubicBezTo>
                    <a:pt x="89" y="123"/>
                    <a:pt x="88" y="122"/>
                    <a:pt x="88" y="122"/>
                  </a:cubicBezTo>
                  <a:cubicBezTo>
                    <a:pt x="87" y="122"/>
                    <a:pt x="87" y="122"/>
                    <a:pt x="86" y="122"/>
                  </a:cubicBezTo>
                  <a:cubicBezTo>
                    <a:pt x="86" y="122"/>
                    <a:pt x="86" y="122"/>
                    <a:pt x="85" y="122"/>
                  </a:cubicBezTo>
                  <a:cubicBezTo>
                    <a:pt x="82" y="120"/>
                    <a:pt x="82" y="120"/>
                    <a:pt x="79" y="120"/>
                  </a:cubicBezTo>
                  <a:cubicBezTo>
                    <a:pt x="77" y="122"/>
                    <a:pt x="77" y="122"/>
                    <a:pt x="77" y="122"/>
                  </a:cubicBezTo>
                  <a:cubicBezTo>
                    <a:pt x="78" y="124"/>
                    <a:pt x="78" y="124"/>
                    <a:pt x="78" y="124"/>
                  </a:cubicBezTo>
                  <a:cubicBezTo>
                    <a:pt x="77" y="127"/>
                    <a:pt x="77" y="127"/>
                    <a:pt x="77" y="127"/>
                  </a:cubicBezTo>
                  <a:cubicBezTo>
                    <a:pt x="73" y="124"/>
                    <a:pt x="73" y="124"/>
                    <a:pt x="71" y="124"/>
                  </a:cubicBezTo>
                  <a:cubicBezTo>
                    <a:pt x="68" y="121"/>
                    <a:pt x="63" y="122"/>
                    <a:pt x="60" y="118"/>
                  </a:cubicBezTo>
                  <a:cubicBezTo>
                    <a:pt x="60" y="118"/>
                    <a:pt x="61" y="117"/>
                    <a:pt x="61" y="116"/>
                  </a:cubicBezTo>
                  <a:cubicBezTo>
                    <a:pt x="61" y="116"/>
                    <a:pt x="60" y="115"/>
                    <a:pt x="60" y="115"/>
                  </a:cubicBezTo>
                  <a:cubicBezTo>
                    <a:pt x="60" y="115"/>
                    <a:pt x="60" y="114"/>
                    <a:pt x="60" y="114"/>
                  </a:cubicBezTo>
                  <a:cubicBezTo>
                    <a:pt x="61" y="113"/>
                    <a:pt x="61" y="113"/>
                    <a:pt x="61" y="113"/>
                  </a:cubicBezTo>
                  <a:cubicBezTo>
                    <a:pt x="60" y="112"/>
                    <a:pt x="59" y="112"/>
                    <a:pt x="59" y="111"/>
                  </a:cubicBezTo>
                  <a:cubicBezTo>
                    <a:pt x="43" y="115"/>
                    <a:pt x="41" y="116"/>
                    <a:pt x="40" y="116"/>
                  </a:cubicBezTo>
                  <a:cubicBezTo>
                    <a:pt x="40" y="116"/>
                    <a:pt x="40" y="116"/>
                    <a:pt x="40" y="116"/>
                  </a:cubicBezTo>
                  <a:cubicBezTo>
                    <a:pt x="39" y="116"/>
                    <a:pt x="38" y="117"/>
                    <a:pt x="38" y="118"/>
                  </a:cubicBezTo>
                  <a:cubicBezTo>
                    <a:pt x="36" y="118"/>
                    <a:pt x="34" y="118"/>
                    <a:pt x="33" y="118"/>
                  </a:cubicBezTo>
                  <a:cubicBezTo>
                    <a:pt x="31" y="117"/>
                    <a:pt x="31" y="117"/>
                    <a:pt x="31" y="117"/>
                  </a:cubicBezTo>
                  <a:cubicBezTo>
                    <a:pt x="31" y="116"/>
                    <a:pt x="31" y="116"/>
                    <a:pt x="31" y="116"/>
                  </a:cubicBezTo>
                  <a:cubicBezTo>
                    <a:pt x="31" y="117"/>
                    <a:pt x="31" y="117"/>
                    <a:pt x="26" y="122"/>
                  </a:cubicBezTo>
                  <a:cubicBezTo>
                    <a:pt x="24" y="122"/>
                    <a:pt x="24" y="122"/>
                    <a:pt x="24" y="122"/>
                  </a:cubicBezTo>
                  <a:cubicBezTo>
                    <a:pt x="22" y="125"/>
                    <a:pt x="22" y="125"/>
                    <a:pt x="22" y="125"/>
                  </a:cubicBezTo>
                  <a:cubicBezTo>
                    <a:pt x="23" y="134"/>
                    <a:pt x="14" y="136"/>
                    <a:pt x="12" y="143"/>
                  </a:cubicBezTo>
                  <a:cubicBezTo>
                    <a:pt x="10" y="144"/>
                    <a:pt x="10" y="144"/>
                    <a:pt x="10" y="144"/>
                  </a:cubicBezTo>
                  <a:cubicBezTo>
                    <a:pt x="8" y="150"/>
                    <a:pt x="8" y="150"/>
                    <a:pt x="8" y="150"/>
                  </a:cubicBezTo>
                  <a:cubicBezTo>
                    <a:pt x="8" y="151"/>
                    <a:pt x="8" y="151"/>
                    <a:pt x="8" y="152"/>
                  </a:cubicBezTo>
                  <a:cubicBezTo>
                    <a:pt x="8" y="152"/>
                    <a:pt x="9" y="153"/>
                    <a:pt x="10" y="154"/>
                  </a:cubicBezTo>
                  <a:cubicBezTo>
                    <a:pt x="9" y="155"/>
                    <a:pt x="9" y="155"/>
                    <a:pt x="9" y="155"/>
                  </a:cubicBezTo>
                  <a:cubicBezTo>
                    <a:pt x="9" y="156"/>
                    <a:pt x="10" y="157"/>
                    <a:pt x="10" y="157"/>
                  </a:cubicBezTo>
                  <a:cubicBezTo>
                    <a:pt x="8" y="164"/>
                    <a:pt x="8" y="164"/>
                    <a:pt x="8" y="165"/>
                  </a:cubicBezTo>
                  <a:cubicBezTo>
                    <a:pt x="8" y="168"/>
                    <a:pt x="9" y="171"/>
                    <a:pt x="9" y="171"/>
                  </a:cubicBezTo>
                  <a:cubicBezTo>
                    <a:pt x="11" y="173"/>
                    <a:pt x="11" y="173"/>
                    <a:pt x="16" y="179"/>
                  </a:cubicBezTo>
                  <a:cubicBezTo>
                    <a:pt x="17" y="181"/>
                    <a:pt x="17" y="181"/>
                    <a:pt x="17" y="181"/>
                  </a:cubicBezTo>
                  <a:cubicBezTo>
                    <a:pt x="19" y="183"/>
                    <a:pt x="19" y="183"/>
                    <a:pt x="19" y="183"/>
                  </a:cubicBezTo>
                  <a:cubicBezTo>
                    <a:pt x="21" y="184"/>
                    <a:pt x="21" y="184"/>
                    <a:pt x="21" y="184"/>
                  </a:cubicBezTo>
                  <a:cubicBezTo>
                    <a:pt x="23" y="186"/>
                    <a:pt x="23" y="186"/>
                    <a:pt x="23" y="186"/>
                  </a:cubicBezTo>
                  <a:cubicBezTo>
                    <a:pt x="24" y="188"/>
                    <a:pt x="26" y="188"/>
                    <a:pt x="28" y="188"/>
                  </a:cubicBezTo>
                  <a:cubicBezTo>
                    <a:pt x="30" y="188"/>
                    <a:pt x="31" y="188"/>
                    <a:pt x="33" y="187"/>
                  </a:cubicBezTo>
                  <a:cubicBezTo>
                    <a:pt x="35" y="187"/>
                    <a:pt x="36" y="187"/>
                    <a:pt x="38" y="187"/>
                  </a:cubicBezTo>
                  <a:cubicBezTo>
                    <a:pt x="38" y="187"/>
                    <a:pt x="38" y="187"/>
                    <a:pt x="38" y="187"/>
                  </a:cubicBezTo>
                  <a:cubicBezTo>
                    <a:pt x="39" y="187"/>
                    <a:pt x="40" y="187"/>
                    <a:pt x="40" y="187"/>
                  </a:cubicBezTo>
                  <a:cubicBezTo>
                    <a:pt x="50" y="185"/>
                    <a:pt x="53" y="184"/>
                    <a:pt x="54" y="184"/>
                  </a:cubicBezTo>
                  <a:cubicBezTo>
                    <a:pt x="54" y="184"/>
                    <a:pt x="54" y="184"/>
                    <a:pt x="54" y="184"/>
                  </a:cubicBezTo>
                  <a:cubicBezTo>
                    <a:pt x="55" y="186"/>
                    <a:pt x="55" y="186"/>
                    <a:pt x="55" y="186"/>
                  </a:cubicBezTo>
                  <a:cubicBezTo>
                    <a:pt x="61" y="187"/>
                    <a:pt x="61" y="187"/>
                    <a:pt x="62" y="187"/>
                  </a:cubicBezTo>
                  <a:cubicBezTo>
                    <a:pt x="62" y="190"/>
                    <a:pt x="62" y="190"/>
                    <a:pt x="61" y="195"/>
                  </a:cubicBezTo>
                  <a:cubicBezTo>
                    <a:pt x="60" y="197"/>
                    <a:pt x="60" y="197"/>
                    <a:pt x="60" y="197"/>
                  </a:cubicBezTo>
                  <a:cubicBezTo>
                    <a:pt x="60" y="198"/>
                    <a:pt x="60" y="198"/>
                    <a:pt x="60" y="198"/>
                  </a:cubicBezTo>
                  <a:cubicBezTo>
                    <a:pt x="61" y="201"/>
                    <a:pt x="63" y="203"/>
                    <a:pt x="64" y="205"/>
                  </a:cubicBezTo>
                  <a:cubicBezTo>
                    <a:pt x="65" y="207"/>
                    <a:pt x="65" y="207"/>
                    <a:pt x="65" y="207"/>
                  </a:cubicBezTo>
                  <a:cubicBezTo>
                    <a:pt x="65" y="208"/>
                    <a:pt x="65" y="208"/>
                    <a:pt x="64" y="209"/>
                  </a:cubicBezTo>
                  <a:cubicBezTo>
                    <a:pt x="66" y="212"/>
                    <a:pt x="66" y="212"/>
                    <a:pt x="66" y="212"/>
                  </a:cubicBezTo>
                  <a:cubicBezTo>
                    <a:pt x="65" y="214"/>
                    <a:pt x="65" y="214"/>
                    <a:pt x="65" y="214"/>
                  </a:cubicBezTo>
                  <a:cubicBezTo>
                    <a:pt x="66" y="220"/>
                    <a:pt x="62" y="223"/>
                    <a:pt x="61" y="228"/>
                  </a:cubicBezTo>
                  <a:cubicBezTo>
                    <a:pt x="60" y="228"/>
                    <a:pt x="60" y="228"/>
                    <a:pt x="60" y="229"/>
                  </a:cubicBezTo>
                  <a:cubicBezTo>
                    <a:pt x="60" y="229"/>
                    <a:pt x="60" y="229"/>
                    <a:pt x="60" y="229"/>
                  </a:cubicBezTo>
                  <a:cubicBezTo>
                    <a:pt x="60" y="230"/>
                    <a:pt x="60" y="230"/>
                    <a:pt x="60" y="230"/>
                  </a:cubicBezTo>
                  <a:cubicBezTo>
                    <a:pt x="60" y="231"/>
                    <a:pt x="60" y="231"/>
                    <a:pt x="60" y="231"/>
                  </a:cubicBezTo>
                  <a:cubicBezTo>
                    <a:pt x="60" y="231"/>
                    <a:pt x="60" y="231"/>
                    <a:pt x="60" y="231"/>
                  </a:cubicBezTo>
                  <a:cubicBezTo>
                    <a:pt x="60" y="232"/>
                    <a:pt x="60" y="232"/>
                    <a:pt x="60" y="232"/>
                  </a:cubicBezTo>
                  <a:cubicBezTo>
                    <a:pt x="60" y="232"/>
                    <a:pt x="60" y="232"/>
                    <a:pt x="60" y="232"/>
                  </a:cubicBezTo>
                  <a:cubicBezTo>
                    <a:pt x="59" y="232"/>
                    <a:pt x="59" y="232"/>
                    <a:pt x="59" y="232"/>
                  </a:cubicBezTo>
                  <a:cubicBezTo>
                    <a:pt x="61" y="235"/>
                    <a:pt x="61" y="235"/>
                    <a:pt x="61" y="249"/>
                  </a:cubicBezTo>
                  <a:cubicBezTo>
                    <a:pt x="61" y="250"/>
                    <a:pt x="61" y="250"/>
                    <a:pt x="61" y="250"/>
                  </a:cubicBezTo>
                  <a:cubicBezTo>
                    <a:pt x="61" y="250"/>
                    <a:pt x="61" y="250"/>
                    <a:pt x="61" y="250"/>
                  </a:cubicBezTo>
                  <a:cubicBezTo>
                    <a:pt x="61" y="251"/>
                    <a:pt x="61" y="252"/>
                    <a:pt x="61" y="253"/>
                  </a:cubicBezTo>
                  <a:cubicBezTo>
                    <a:pt x="61" y="255"/>
                    <a:pt x="61" y="255"/>
                    <a:pt x="61" y="255"/>
                  </a:cubicBezTo>
                  <a:cubicBezTo>
                    <a:pt x="61" y="256"/>
                    <a:pt x="61" y="256"/>
                    <a:pt x="60" y="258"/>
                  </a:cubicBezTo>
                  <a:cubicBezTo>
                    <a:pt x="60" y="259"/>
                    <a:pt x="60" y="260"/>
                    <a:pt x="60" y="260"/>
                  </a:cubicBezTo>
                  <a:cubicBezTo>
                    <a:pt x="61" y="261"/>
                    <a:pt x="61" y="261"/>
                    <a:pt x="61" y="261"/>
                  </a:cubicBezTo>
                  <a:cubicBezTo>
                    <a:pt x="61" y="261"/>
                    <a:pt x="61" y="261"/>
                    <a:pt x="70" y="259"/>
                  </a:cubicBezTo>
                  <a:cubicBezTo>
                    <a:pt x="72" y="258"/>
                    <a:pt x="72" y="258"/>
                    <a:pt x="72" y="258"/>
                  </a:cubicBezTo>
                  <a:cubicBezTo>
                    <a:pt x="76" y="255"/>
                    <a:pt x="79" y="251"/>
                    <a:pt x="83" y="248"/>
                  </a:cubicBezTo>
                  <a:cubicBezTo>
                    <a:pt x="85" y="245"/>
                    <a:pt x="85" y="245"/>
                    <a:pt x="85" y="245"/>
                  </a:cubicBezTo>
                  <a:cubicBezTo>
                    <a:pt x="86" y="244"/>
                    <a:pt x="86" y="244"/>
                    <a:pt x="86" y="244"/>
                  </a:cubicBezTo>
                  <a:cubicBezTo>
                    <a:pt x="86" y="243"/>
                    <a:pt x="86" y="243"/>
                    <a:pt x="86" y="243"/>
                  </a:cubicBezTo>
                  <a:cubicBezTo>
                    <a:pt x="87" y="242"/>
                    <a:pt x="87" y="242"/>
                    <a:pt x="87" y="242"/>
                  </a:cubicBezTo>
                  <a:cubicBezTo>
                    <a:pt x="90" y="240"/>
                    <a:pt x="90" y="240"/>
                    <a:pt x="90" y="240"/>
                  </a:cubicBezTo>
                  <a:cubicBezTo>
                    <a:pt x="92" y="236"/>
                    <a:pt x="92" y="236"/>
                    <a:pt x="92" y="236"/>
                  </a:cubicBezTo>
                  <a:cubicBezTo>
                    <a:pt x="92" y="234"/>
                    <a:pt x="93" y="232"/>
                    <a:pt x="94" y="231"/>
                  </a:cubicBezTo>
                  <a:cubicBezTo>
                    <a:pt x="95" y="231"/>
                    <a:pt x="95" y="232"/>
                    <a:pt x="95" y="232"/>
                  </a:cubicBezTo>
                  <a:cubicBezTo>
                    <a:pt x="95" y="233"/>
                    <a:pt x="96" y="233"/>
                    <a:pt x="97" y="233"/>
                  </a:cubicBezTo>
                  <a:cubicBezTo>
                    <a:pt x="97" y="234"/>
                    <a:pt x="97" y="234"/>
                    <a:pt x="97" y="234"/>
                  </a:cubicBezTo>
                  <a:cubicBezTo>
                    <a:pt x="98" y="234"/>
                    <a:pt x="98" y="234"/>
                    <a:pt x="98" y="234"/>
                  </a:cubicBezTo>
                  <a:cubicBezTo>
                    <a:pt x="97" y="235"/>
                    <a:pt x="97" y="236"/>
                    <a:pt x="96" y="236"/>
                  </a:cubicBezTo>
                  <a:cubicBezTo>
                    <a:pt x="97" y="237"/>
                    <a:pt x="97" y="237"/>
                    <a:pt x="97" y="237"/>
                  </a:cubicBezTo>
                  <a:cubicBezTo>
                    <a:pt x="97" y="237"/>
                    <a:pt x="98" y="238"/>
                    <a:pt x="99" y="238"/>
                  </a:cubicBezTo>
                  <a:cubicBezTo>
                    <a:pt x="99" y="239"/>
                    <a:pt x="99" y="239"/>
                    <a:pt x="99" y="239"/>
                  </a:cubicBezTo>
                  <a:cubicBezTo>
                    <a:pt x="100" y="239"/>
                    <a:pt x="100" y="239"/>
                    <a:pt x="100" y="239"/>
                  </a:cubicBezTo>
                  <a:cubicBezTo>
                    <a:pt x="99" y="240"/>
                    <a:pt x="99" y="240"/>
                    <a:pt x="99" y="241"/>
                  </a:cubicBezTo>
                  <a:cubicBezTo>
                    <a:pt x="100" y="241"/>
                    <a:pt x="100" y="241"/>
                    <a:pt x="100" y="241"/>
                  </a:cubicBezTo>
                  <a:cubicBezTo>
                    <a:pt x="101" y="241"/>
                    <a:pt x="101" y="240"/>
                    <a:pt x="103" y="239"/>
                  </a:cubicBezTo>
                  <a:cubicBezTo>
                    <a:pt x="104" y="238"/>
                    <a:pt x="104" y="238"/>
                    <a:pt x="104" y="238"/>
                  </a:cubicBezTo>
                  <a:cubicBezTo>
                    <a:pt x="104" y="238"/>
                    <a:pt x="104" y="238"/>
                    <a:pt x="104" y="238"/>
                  </a:cubicBezTo>
                  <a:cubicBezTo>
                    <a:pt x="104" y="237"/>
                    <a:pt x="105" y="236"/>
                    <a:pt x="105" y="235"/>
                  </a:cubicBezTo>
                  <a:cubicBezTo>
                    <a:pt x="106" y="234"/>
                    <a:pt x="107" y="233"/>
                    <a:pt x="108" y="231"/>
                  </a:cubicBezTo>
                  <a:cubicBezTo>
                    <a:pt x="110" y="228"/>
                    <a:pt x="112" y="226"/>
                    <a:pt x="114" y="223"/>
                  </a:cubicBezTo>
                  <a:cubicBezTo>
                    <a:pt x="113" y="224"/>
                    <a:pt x="113" y="224"/>
                    <a:pt x="113" y="224"/>
                  </a:cubicBezTo>
                  <a:cubicBezTo>
                    <a:pt x="113" y="222"/>
                    <a:pt x="113" y="222"/>
                    <a:pt x="113" y="222"/>
                  </a:cubicBezTo>
                  <a:cubicBezTo>
                    <a:pt x="116" y="219"/>
                    <a:pt x="117" y="215"/>
                    <a:pt x="117" y="214"/>
                  </a:cubicBezTo>
                  <a:cubicBezTo>
                    <a:pt x="116" y="214"/>
                    <a:pt x="116" y="214"/>
                    <a:pt x="116" y="214"/>
                  </a:cubicBezTo>
                  <a:cubicBezTo>
                    <a:pt x="116" y="211"/>
                    <a:pt x="116" y="211"/>
                    <a:pt x="114" y="209"/>
                  </a:cubicBezTo>
                  <a:cubicBezTo>
                    <a:pt x="114" y="209"/>
                    <a:pt x="112" y="206"/>
                    <a:pt x="114" y="203"/>
                  </a:cubicBezTo>
                  <a:cubicBezTo>
                    <a:pt x="114" y="202"/>
                    <a:pt x="114" y="202"/>
                    <a:pt x="114" y="202"/>
                  </a:cubicBezTo>
                  <a:cubicBezTo>
                    <a:pt x="113" y="202"/>
                    <a:pt x="113" y="202"/>
                    <a:pt x="113" y="202"/>
                  </a:cubicBezTo>
                  <a:cubicBezTo>
                    <a:pt x="113" y="200"/>
                    <a:pt x="113" y="200"/>
                    <a:pt x="113" y="200"/>
                  </a:cubicBezTo>
                  <a:cubicBezTo>
                    <a:pt x="113" y="201"/>
                    <a:pt x="113" y="201"/>
                    <a:pt x="113" y="201"/>
                  </a:cubicBezTo>
                  <a:cubicBezTo>
                    <a:pt x="112" y="201"/>
                    <a:pt x="112" y="201"/>
                    <a:pt x="113" y="199"/>
                  </a:cubicBezTo>
                  <a:cubicBezTo>
                    <a:pt x="113" y="198"/>
                    <a:pt x="113" y="198"/>
                    <a:pt x="113" y="197"/>
                  </a:cubicBezTo>
                  <a:cubicBezTo>
                    <a:pt x="112" y="197"/>
                    <a:pt x="112" y="197"/>
                    <a:pt x="112" y="197"/>
                  </a:cubicBezTo>
                  <a:cubicBezTo>
                    <a:pt x="112" y="196"/>
                    <a:pt x="112" y="196"/>
                    <a:pt x="112" y="196"/>
                  </a:cubicBezTo>
                  <a:cubicBezTo>
                    <a:pt x="111" y="195"/>
                    <a:pt x="111" y="195"/>
                    <a:pt x="111" y="195"/>
                  </a:cubicBezTo>
                  <a:cubicBezTo>
                    <a:pt x="110" y="196"/>
                    <a:pt x="109" y="197"/>
                    <a:pt x="109" y="197"/>
                  </a:cubicBezTo>
                  <a:cubicBezTo>
                    <a:pt x="111" y="193"/>
                    <a:pt x="113" y="190"/>
                    <a:pt x="116" y="186"/>
                  </a:cubicBezTo>
                  <a:cubicBezTo>
                    <a:pt x="116" y="188"/>
                    <a:pt x="117" y="189"/>
                    <a:pt x="117" y="189"/>
                  </a:cubicBezTo>
                  <a:cubicBezTo>
                    <a:pt x="117" y="188"/>
                    <a:pt x="117" y="188"/>
                    <a:pt x="117" y="187"/>
                  </a:cubicBezTo>
                  <a:cubicBezTo>
                    <a:pt x="116" y="185"/>
                    <a:pt x="116" y="185"/>
                    <a:pt x="116" y="185"/>
                  </a:cubicBezTo>
                  <a:cubicBezTo>
                    <a:pt x="117" y="184"/>
                    <a:pt x="118" y="182"/>
                    <a:pt x="119" y="181"/>
                  </a:cubicBezTo>
                  <a:cubicBezTo>
                    <a:pt x="119" y="179"/>
                    <a:pt x="120" y="178"/>
                    <a:pt x="121" y="176"/>
                  </a:cubicBezTo>
                  <a:cubicBezTo>
                    <a:pt x="121" y="176"/>
                    <a:pt x="121" y="176"/>
                    <a:pt x="121" y="176"/>
                  </a:cubicBezTo>
                  <a:cubicBezTo>
                    <a:pt x="121" y="177"/>
                    <a:pt x="121" y="177"/>
                    <a:pt x="122" y="177"/>
                  </a:cubicBezTo>
                  <a:cubicBezTo>
                    <a:pt x="122" y="177"/>
                    <a:pt x="122" y="177"/>
                    <a:pt x="122" y="176"/>
                  </a:cubicBezTo>
                  <a:cubicBezTo>
                    <a:pt x="123" y="175"/>
                    <a:pt x="123" y="175"/>
                    <a:pt x="123" y="173"/>
                  </a:cubicBezTo>
                  <a:cubicBezTo>
                    <a:pt x="123" y="173"/>
                    <a:pt x="123" y="173"/>
                    <a:pt x="123" y="173"/>
                  </a:cubicBezTo>
                  <a:cubicBezTo>
                    <a:pt x="124" y="174"/>
                    <a:pt x="124" y="174"/>
                    <a:pt x="124" y="174"/>
                  </a:cubicBezTo>
                  <a:cubicBezTo>
                    <a:pt x="123" y="176"/>
                    <a:pt x="123" y="176"/>
                    <a:pt x="123" y="176"/>
                  </a:cubicBezTo>
                  <a:cubicBezTo>
                    <a:pt x="123" y="179"/>
                    <a:pt x="123" y="179"/>
                    <a:pt x="123" y="179"/>
                  </a:cubicBezTo>
                  <a:cubicBezTo>
                    <a:pt x="123" y="179"/>
                    <a:pt x="123" y="179"/>
                    <a:pt x="123" y="179"/>
                  </a:cubicBezTo>
                  <a:cubicBezTo>
                    <a:pt x="124" y="178"/>
                    <a:pt x="124" y="178"/>
                    <a:pt x="124" y="178"/>
                  </a:cubicBezTo>
                  <a:cubicBezTo>
                    <a:pt x="124" y="176"/>
                    <a:pt x="124" y="176"/>
                    <a:pt x="124" y="176"/>
                  </a:cubicBezTo>
                  <a:cubicBezTo>
                    <a:pt x="125" y="175"/>
                    <a:pt x="125" y="175"/>
                    <a:pt x="125" y="175"/>
                  </a:cubicBezTo>
                  <a:cubicBezTo>
                    <a:pt x="125" y="174"/>
                    <a:pt x="125" y="174"/>
                    <a:pt x="125" y="172"/>
                  </a:cubicBezTo>
                  <a:cubicBezTo>
                    <a:pt x="125" y="171"/>
                    <a:pt x="125" y="171"/>
                    <a:pt x="126" y="170"/>
                  </a:cubicBezTo>
                  <a:cubicBezTo>
                    <a:pt x="126" y="169"/>
                    <a:pt x="125" y="169"/>
                    <a:pt x="125" y="168"/>
                  </a:cubicBezTo>
                  <a:cubicBezTo>
                    <a:pt x="125" y="168"/>
                    <a:pt x="125" y="167"/>
                    <a:pt x="126" y="167"/>
                  </a:cubicBezTo>
                  <a:cubicBezTo>
                    <a:pt x="126" y="165"/>
                    <a:pt x="126" y="165"/>
                    <a:pt x="126" y="165"/>
                  </a:cubicBezTo>
                  <a:cubicBezTo>
                    <a:pt x="124" y="164"/>
                    <a:pt x="124" y="164"/>
                    <a:pt x="124" y="164"/>
                  </a:cubicBezTo>
                  <a:cubicBezTo>
                    <a:pt x="124" y="164"/>
                    <a:pt x="124" y="164"/>
                    <a:pt x="124" y="164"/>
                  </a:cubicBezTo>
                  <a:cubicBezTo>
                    <a:pt x="124" y="163"/>
                    <a:pt x="124" y="163"/>
                    <a:pt x="124" y="162"/>
                  </a:cubicBezTo>
                  <a:cubicBezTo>
                    <a:pt x="123" y="162"/>
                    <a:pt x="122" y="163"/>
                    <a:pt x="121" y="164"/>
                  </a:cubicBezTo>
                  <a:cubicBezTo>
                    <a:pt x="121" y="163"/>
                    <a:pt x="121" y="163"/>
                    <a:pt x="121" y="163"/>
                  </a:cubicBezTo>
                  <a:cubicBezTo>
                    <a:pt x="120" y="163"/>
                    <a:pt x="120" y="163"/>
                    <a:pt x="120" y="163"/>
                  </a:cubicBezTo>
                  <a:cubicBezTo>
                    <a:pt x="120" y="163"/>
                    <a:pt x="120" y="163"/>
                    <a:pt x="120" y="163"/>
                  </a:cubicBezTo>
                  <a:cubicBezTo>
                    <a:pt x="120" y="164"/>
                    <a:pt x="120" y="164"/>
                    <a:pt x="120" y="164"/>
                  </a:cubicBezTo>
                  <a:cubicBezTo>
                    <a:pt x="119" y="166"/>
                    <a:pt x="117" y="167"/>
                    <a:pt x="117" y="167"/>
                  </a:cubicBezTo>
                  <a:cubicBezTo>
                    <a:pt x="116" y="165"/>
                    <a:pt x="116" y="165"/>
                    <a:pt x="116" y="165"/>
                  </a:cubicBezTo>
                  <a:cubicBezTo>
                    <a:pt x="115" y="166"/>
                    <a:pt x="115" y="166"/>
                    <a:pt x="115" y="166"/>
                  </a:cubicBezTo>
                  <a:cubicBezTo>
                    <a:pt x="114" y="164"/>
                    <a:pt x="114" y="164"/>
                    <a:pt x="114" y="164"/>
                  </a:cubicBezTo>
                  <a:cubicBezTo>
                    <a:pt x="115" y="163"/>
                    <a:pt x="115" y="163"/>
                    <a:pt x="115" y="163"/>
                  </a:cubicBezTo>
                  <a:cubicBezTo>
                    <a:pt x="114" y="160"/>
                    <a:pt x="114" y="160"/>
                    <a:pt x="114" y="160"/>
                  </a:cubicBezTo>
                  <a:cubicBezTo>
                    <a:pt x="112" y="158"/>
                    <a:pt x="112" y="158"/>
                    <a:pt x="112" y="158"/>
                  </a:cubicBezTo>
                  <a:cubicBezTo>
                    <a:pt x="110" y="157"/>
                    <a:pt x="110" y="157"/>
                    <a:pt x="110" y="157"/>
                  </a:cubicBezTo>
                  <a:cubicBezTo>
                    <a:pt x="110" y="155"/>
                    <a:pt x="110" y="155"/>
                    <a:pt x="110" y="155"/>
                  </a:cubicBezTo>
                  <a:cubicBezTo>
                    <a:pt x="108" y="149"/>
                    <a:pt x="108" y="149"/>
                    <a:pt x="108" y="149"/>
                  </a:cubicBezTo>
                  <a:cubicBezTo>
                    <a:pt x="107" y="149"/>
                    <a:pt x="107" y="149"/>
                    <a:pt x="107" y="149"/>
                  </a:cubicBezTo>
                  <a:cubicBezTo>
                    <a:pt x="106" y="143"/>
                    <a:pt x="106" y="143"/>
                    <a:pt x="106" y="143"/>
                  </a:cubicBezTo>
                  <a:cubicBezTo>
                    <a:pt x="105" y="141"/>
                    <a:pt x="105" y="141"/>
                    <a:pt x="105" y="141"/>
                  </a:cubicBezTo>
                  <a:cubicBezTo>
                    <a:pt x="104" y="140"/>
                    <a:pt x="104" y="140"/>
                    <a:pt x="104" y="140"/>
                  </a:cubicBezTo>
                  <a:cubicBezTo>
                    <a:pt x="104" y="138"/>
                    <a:pt x="104" y="138"/>
                    <a:pt x="104" y="138"/>
                  </a:cubicBezTo>
                  <a:cubicBezTo>
                    <a:pt x="100" y="132"/>
                    <a:pt x="100" y="132"/>
                    <a:pt x="101" y="129"/>
                  </a:cubicBezTo>
                  <a:cubicBezTo>
                    <a:pt x="101" y="126"/>
                    <a:pt x="101" y="126"/>
                    <a:pt x="101" y="126"/>
                  </a:cubicBezTo>
                  <a:cubicBezTo>
                    <a:pt x="101" y="130"/>
                    <a:pt x="105" y="133"/>
                    <a:pt x="106" y="136"/>
                  </a:cubicBezTo>
                  <a:cubicBezTo>
                    <a:pt x="106" y="137"/>
                    <a:pt x="106" y="137"/>
                    <a:pt x="106" y="137"/>
                  </a:cubicBezTo>
                  <a:cubicBezTo>
                    <a:pt x="108" y="138"/>
                    <a:pt x="108" y="138"/>
                    <a:pt x="109" y="143"/>
                  </a:cubicBezTo>
                  <a:cubicBezTo>
                    <a:pt x="110" y="145"/>
                    <a:pt x="110" y="145"/>
                    <a:pt x="110" y="145"/>
                  </a:cubicBezTo>
                  <a:cubicBezTo>
                    <a:pt x="111" y="145"/>
                    <a:pt x="111" y="145"/>
                    <a:pt x="111" y="145"/>
                  </a:cubicBezTo>
                  <a:cubicBezTo>
                    <a:pt x="114" y="153"/>
                    <a:pt x="114" y="153"/>
                    <a:pt x="115" y="157"/>
                  </a:cubicBezTo>
                  <a:cubicBezTo>
                    <a:pt x="115" y="160"/>
                    <a:pt x="115" y="160"/>
                    <a:pt x="115" y="160"/>
                  </a:cubicBezTo>
                  <a:cubicBezTo>
                    <a:pt x="116" y="162"/>
                    <a:pt x="116" y="162"/>
                    <a:pt x="116" y="162"/>
                  </a:cubicBezTo>
                  <a:cubicBezTo>
                    <a:pt x="116" y="162"/>
                    <a:pt x="116" y="162"/>
                    <a:pt x="116" y="162"/>
                  </a:cubicBezTo>
                  <a:cubicBezTo>
                    <a:pt x="116" y="162"/>
                    <a:pt x="116" y="162"/>
                    <a:pt x="116" y="162"/>
                  </a:cubicBezTo>
                  <a:cubicBezTo>
                    <a:pt x="116" y="164"/>
                    <a:pt x="116" y="164"/>
                    <a:pt x="116" y="164"/>
                  </a:cubicBezTo>
                  <a:cubicBezTo>
                    <a:pt x="116" y="166"/>
                    <a:pt x="116" y="166"/>
                    <a:pt x="116" y="166"/>
                  </a:cubicBezTo>
                  <a:cubicBezTo>
                    <a:pt x="117" y="163"/>
                    <a:pt x="117" y="163"/>
                    <a:pt x="117" y="163"/>
                  </a:cubicBezTo>
                  <a:cubicBezTo>
                    <a:pt x="117" y="161"/>
                    <a:pt x="117" y="161"/>
                    <a:pt x="117" y="161"/>
                  </a:cubicBezTo>
                  <a:cubicBezTo>
                    <a:pt x="118" y="161"/>
                    <a:pt x="119" y="160"/>
                    <a:pt x="120" y="159"/>
                  </a:cubicBezTo>
                  <a:cubicBezTo>
                    <a:pt x="121" y="158"/>
                    <a:pt x="121" y="158"/>
                    <a:pt x="121" y="158"/>
                  </a:cubicBezTo>
                  <a:cubicBezTo>
                    <a:pt x="121" y="158"/>
                    <a:pt x="122" y="158"/>
                    <a:pt x="122" y="157"/>
                  </a:cubicBezTo>
                  <a:cubicBezTo>
                    <a:pt x="123" y="156"/>
                    <a:pt x="124" y="154"/>
                    <a:pt x="125" y="152"/>
                  </a:cubicBezTo>
                  <a:cubicBezTo>
                    <a:pt x="126" y="150"/>
                    <a:pt x="126" y="150"/>
                    <a:pt x="126" y="150"/>
                  </a:cubicBezTo>
                  <a:cubicBezTo>
                    <a:pt x="126" y="150"/>
                    <a:pt x="127" y="150"/>
                    <a:pt x="127" y="150"/>
                  </a:cubicBezTo>
                  <a:cubicBezTo>
                    <a:pt x="128" y="149"/>
                    <a:pt x="128" y="148"/>
                    <a:pt x="128" y="147"/>
                  </a:cubicBezTo>
                  <a:cubicBezTo>
                    <a:pt x="128" y="148"/>
                    <a:pt x="128" y="148"/>
                    <a:pt x="128" y="148"/>
                  </a:cubicBezTo>
                  <a:cubicBezTo>
                    <a:pt x="129" y="149"/>
                    <a:pt x="129" y="149"/>
                    <a:pt x="129" y="149"/>
                  </a:cubicBezTo>
                  <a:cubicBezTo>
                    <a:pt x="129" y="149"/>
                    <a:pt x="129" y="150"/>
                    <a:pt x="130" y="151"/>
                  </a:cubicBezTo>
                  <a:cubicBezTo>
                    <a:pt x="130" y="150"/>
                    <a:pt x="130" y="150"/>
                    <a:pt x="130" y="150"/>
                  </a:cubicBezTo>
                  <a:cubicBezTo>
                    <a:pt x="129" y="149"/>
                    <a:pt x="129" y="149"/>
                    <a:pt x="129" y="148"/>
                  </a:cubicBezTo>
                  <a:cubicBezTo>
                    <a:pt x="129" y="148"/>
                    <a:pt x="129" y="147"/>
                    <a:pt x="129" y="147"/>
                  </a:cubicBezTo>
                  <a:cubicBezTo>
                    <a:pt x="129" y="147"/>
                    <a:pt x="129" y="147"/>
                    <a:pt x="129" y="147"/>
                  </a:cubicBezTo>
                  <a:cubicBezTo>
                    <a:pt x="129" y="145"/>
                    <a:pt x="129" y="145"/>
                    <a:pt x="129" y="145"/>
                  </a:cubicBezTo>
                  <a:cubicBezTo>
                    <a:pt x="130" y="144"/>
                    <a:pt x="130" y="144"/>
                    <a:pt x="130" y="144"/>
                  </a:cubicBezTo>
                  <a:cubicBezTo>
                    <a:pt x="130" y="141"/>
                    <a:pt x="130" y="141"/>
                    <a:pt x="130" y="141"/>
                  </a:cubicBezTo>
                  <a:cubicBezTo>
                    <a:pt x="130" y="140"/>
                    <a:pt x="130" y="140"/>
                    <a:pt x="130" y="140"/>
                  </a:cubicBezTo>
                  <a:cubicBezTo>
                    <a:pt x="131" y="138"/>
                    <a:pt x="131" y="138"/>
                    <a:pt x="131" y="138"/>
                  </a:cubicBezTo>
                  <a:cubicBezTo>
                    <a:pt x="131" y="136"/>
                    <a:pt x="131" y="136"/>
                    <a:pt x="131" y="136"/>
                  </a:cubicBezTo>
                  <a:cubicBezTo>
                    <a:pt x="130" y="133"/>
                    <a:pt x="130" y="133"/>
                    <a:pt x="130" y="133"/>
                  </a:cubicBezTo>
                  <a:cubicBezTo>
                    <a:pt x="129" y="133"/>
                    <a:pt x="129" y="133"/>
                    <a:pt x="129" y="133"/>
                  </a:cubicBezTo>
                  <a:cubicBezTo>
                    <a:pt x="128" y="133"/>
                    <a:pt x="128" y="133"/>
                    <a:pt x="128" y="133"/>
                  </a:cubicBezTo>
                  <a:cubicBezTo>
                    <a:pt x="127" y="129"/>
                    <a:pt x="127" y="129"/>
                    <a:pt x="127" y="129"/>
                  </a:cubicBezTo>
                  <a:cubicBezTo>
                    <a:pt x="126" y="130"/>
                    <a:pt x="126" y="130"/>
                    <a:pt x="126" y="130"/>
                  </a:cubicBezTo>
                  <a:cubicBezTo>
                    <a:pt x="126" y="127"/>
                    <a:pt x="126" y="127"/>
                    <a:pt x="126" y="127"/>
                  </a:cubicBezTo>
                  <a:cubicBezTo>
                    <a:pt x="126" y="126"/>
                    <a:pt x="126" y="126"/>
                    <a:pt x="126" y="126"/>
                  </a:cubicBezTo>
                  <a:cubicBezTo>
                    <a:pt x="126" y="126"/>
                    <a:pt x="126" y="126"/>
                    <a:pt x="126" y="126"/>
                  </a:cubicBezTo>
                  <a:cubicBezTo>
                    <a:pt x="126" y="126"/>
                    <a:pt x="127" y="126"/>
                    <a:pt x="127" y="127"/>
                  </a:cubicBezTo>
                  <a:cubicBezTo>
                    <a:pt x="128" y="129"/>
                    <a:pt x="128" y="129"/>
                    <a:pt x="129" y="129"/>
                  </a:cubicBezTo>
                  <a:cubicBezTo>
                    <a:pt x="131" y="129"/>
                    <a:pt x="132" y="128"/>
                    <a:pt x="134" y="127"/>
                  </a:cubicBezTo>
                  <a:cubicBezTo>
                    <a:pt x="134" y="127"/>
                    <a:pt x="134" y="127"/>
                    <a:pt x="134" y="127"/>
                  </a:cubicBezTo>
                  <a:cubicBezTo>
                    <a:pt x="134" y="127"/>
                    <a:pt x="134" y="127"/>
                    <a:pt x="134" y="127"/>
                  </a:cubicBezTo>
                  <a:cubicBezTo>
                    <a:pt x="134" y="129"/>
                    <a:pt x="134" y="129"/>
                    <a:pt x="134" y="129"/>
                  </a:cubicBezTo>
                  <a:cubicBezTo>
                    <a:pt x="135" y="129"/>
                    <a:pt x="135" y="129"/>
                    <a:pt x="135" y="129"/>
                  </a:cubicBezTo>
                  <a:cubicBezTo>
                    <a:pt x="135" y="130"/>
                    <a:pt x="135" y="130"/>
                    <a:pt x="135" y="130"/>
                  </a:cubicBezTo>
                  <a:cubicBezTo>
                    <a:pt x="135" y="130"/>
                    <a:pt x="135" y="130"/>
                    <a:pt x="135" y="130"/>
                  </a:cubicBezTo>
                  <a:cubicBezTo>
                    <a:pt x="136" y="130"/>
                    <a:pt x="136" y="130"/>
                    <a:pt x="136" y="130"/>
                  </a:cubicBezTo>
                  <a:cubicBezTo>
                    <a:pt x="136" y="129"/>
                    <a:pt x="136" y="129"/>
                    <a:pt x="136" y="129"/>
                  </a:cubicBezTo>
                  <a:cubicBezTo>
                    <a:pt x="136" y="130"/>
                    <a:pt x="136" y="130"/>
                    <a:pt x="136" y="130"/>
                  </a:cubicBezTo>
                  <a:cubicBezTo>
                    <a:pt x="136" y="132"/>
                    <a:pt x="136" y="135"/>
                    <a:pt x="136" y="140"/>
                  </a:cubicBezTo>
                  <a:cubicBezTo>
                    <a:pt x="136" y="145"/>
                    <a:pt x="136" y="147"/>
                    <a:pt x="137" y="148"/>
                  </a:cubicBezTo>
                  <a:cubicBezTo>
                    <a:pt x="138" y="150"/>
                    <a:pt x="138" y="150"/>
                    <a:pt x="138" y="150"/>
                  </a:cubicBezTo>
                  <a:cubicBezTo>
                    <a:pt x="138" y="151"/>
                    <a:pt x="138" y="152"/>
                    <a:pt x="138" y="152"/>
                  </a:cubicBezTo>
                  <a:cubicBezTo>
                    <a:pt x="138" y="151"/>
                    <a:pt x="138" y="150"/>
                    <a:pt x="138" y="150"/>
                  </a:cubicBezTo>
                  <a:cubicBezTo>
                    <a:pt x="139" y="148"/>
                    <a:pt x="139" y="146"/>
                    <a:pt x="140" y="145"/>
                  </a:cubicBezTo>
                  <a:cubicBezTo>
                    <a:pt x="140" y="146"/>
                    <a:pt x="141" y="149"/>
                    <a:pt x="141" y="151"/>
                  </a:cubicBezTo>
                  <a:cubicBezTo>
                    <a:pt x="141" y="153"/>
                    <a:pt x="141" y="154"/>
                    <a:pt x="140" y="156"/>
                  </a:cubicBezTo>
                  <a:cubicBezTo>
                    <a:pt x="140" y="161"/>
                    <a:pt x="135" y="164"/>
                    <a:pt x="138" y="169"/>
                  </a:cubicBezTo>
                  <a:cubicBezTo>
                    <a:pt x="141" y="164"/>
                    <a:pt x="140" y="159"/>
                    <a:pt x="141" y="155"/>
                  </a:cubicBezTo>
                  <a:cubicBezTo>
                    <a:pt x="142" y="157"/>
                    <a:pt x="142" y="159"/>
                    <a:pt x="142" y="162"/>
                  </a:cubicBezTo>
                  <a:cubicBezTo>
                    <a:pt x="142" y="160"/>
                    <a:pt x="142" y="160"/>
                    <a:pt x="143" y="156"/>
                  </a:cubicBezTo>
                  <a:cubicBezTo>
                    <a:pt x="143" y="149"/>
                    <a:pt x="143" y="148"/>
                    <a:pt x="143" y="146"/>
                  </a:cubicBezTo>
                  <a:cubicBezTo>
                    <a:pt x="143" y="143"/>
                    <a:pt x="143" y="139"/>
                    <a:pt x="143" y="139"/>
                  </a:cubicBezTo>
                  <a:cubicBezTo>
                    <a:pt x="143" y="136"/>
                    <a:pt x="143" y="132"/>
                    <a:pt x="142" y="127"/>
                  </a:cubicBezTo>
                  <a:cubicBezTo>
                    <a:pt x="142" y="128"/>
                    <a:pt x="142" y="128"/>
                    <a:pt x="142" y="128"/>
                  </a:cubicBezTo>
                  <a:cubicBezTo>
                    <a:pt x="142" y="127"/>
                    <a:pt x="142" y="127"/>
                    <a:pt x="142" y="127"/>
                  </a:cubicBezTo>
                  <a:cubicBezTo>
                    <a:pt x="140" y="115"/>
                    <a:pt x="137" y="103"/>
                    <a:pt x="132" y="89"/>
                  </a:cubicBezTo>
                  <a:cubicBezTo>
                    <a:pt x="129" y="80"/>
                    <a:pt x="124" y="72"/>
                    <a:pt x="120" y="64"/>
                  </a:cubicBezTo>
                  <a:cubicBezTo>
                    <a:pt x="112" y="50"/>
                    <a:pt x="101" y="36"/>
                    <a:pt x="86" y="24"/>
                  </a:cubicBezTo>
                  <a:cubicBezTo>
                    <a:pt x="79" y="19"/>
                    <a:pt x="74" y="15"/>
                    <a:pt x="69" y="12"/>
                  </a:cubicBezTo>
                  <a:cubicBezTo>
                    <a:pt x="68" y="11"/>
                    <a:pt x="67" y="10"/>
                    <a:pt x="65" y="9"/>
                  </a:cubicBezTo>
                  <a:cubicBezTo>
                    <a:pt x="65" y="9"/>
                    <a:pt x="65" y="9"/>
                    <a:pt x="65" y="9"/>
                  </a:cubicBezTo>
                  <a:cubicBezTo>
                    <a:pt x="65" y="9"/>
                    <a:pt x="65" y="9"/>
                    <a:pt x="65" y="9"/>
                  </a:cubicBezTo>
                  <a:cubicBezTo>
                    <a:pt x="62" y="7"/>
                    <a:pt x="57" y="4"/>
                    <a:pt x="52" y="1"/>
                  </a:cubicBezTo>
                  <a:cubicBezTo>
                    <a:pt x="52" y="2"/>
                    <a:pt x="52" y="2"/>
                    <a:pt x="52" y="2"/>
                  </a:cubicBezTo>
                  <a:cubicBezTo>
                    <a:pt x="52" y="1"/>
                    <a:pt x="52" y="1"/>
                    <a:pt x="52" y="1"/>
                  </a:cubicBezTo>
                  <a:cubicBezTo>
                    <a:pt x="52" y="1"/>
                    <a:pt x="52" y="1"/>
                    <a:pt x="52" y="1"/>
                  </a:cubicBezTo>
                  <a:cubicBezTo>
                    <a:pt x="52" y="1"/>
                    <a:pt x="52" y="1"/>
                    <a:pt x="52" y="1"/>
                  </a:cubicBezTo>
                  <a:cubicBezTo>
                    <a:pt x="50" y="1"/>
                    <a:pt x="50" y="1"/>
                    <a:pt x="50" y="1"/>
                  </a:cubicBezTo>
                  <a:cubicBezTo>
                    <a:pt x="49" y="0"/>
                    <a:pt x="49" y="0"/>
                    <a:pt x="49" y="0"/>
                  </a:cubicBezTo>
                </a:path>
              </a:pathLst>
            </a:custGeom>
            <a:solidFill>
              <a:schemeClr val="tx2">
                <a:lumMod val="40000"/>
                <a:lumOff val="60000"/>
              </a:schemeClr>
            </a:solidFill>
            <a:ln w="9525">
              <a:solidFill>
                <a:schemeClr val="accent6">
                  <a:lumMod val="40000"/>
                  <a:lumOff val="60000"/>
                </a:schemeClr>
              </a:solidFill>
              <a:round/>
              <a:headEnd/>
              <a:tailEnd/>
            </a:ln>
          </p:spPr>
          <p:txBody>
            <a:bodyPr anchor="ctr"/>
            <a:lstStyle/>
            <a:p>
              <a:pPr algn="ctr"/>
              <a:endParaRPr/>
            </a:p>
          </p:txBody>
        </p:sp>
      </p:grpSp>
      <p:sp>
        <p:nvSpPr>
          <p:cNvPr id="10" name="íśḷïḑè">
            <a:extLst>
              <a:ext uri="{FF2B5EF4-FFF2-40B4-BE49-F238E27FC236}">
                <a16:creationId xmlns:a16="http://schemas.microsoft.com/office/drawing/2014/main" id="{0CF998D6-AFB4-43A5-9C3B-79315D3355AE}"/>
              </a:ext>
            </a:extLst>
          </p:cNvPr>
          <p:cNvSpPr/>
          <p:nvPr/>
        </p:nvSpPr>
        <p:spPr bwMode="auto">
          <a:xfrm>
            <a:off x="6873421" y="2160176"/>
            <a:ext cx="1096931" cy="331701"/>
          </a:xfrm>
          <a:custGeom>
            <a:avLst/>
            <a:gdLst/>
            <a:ahLst/>
            <a:cxnLst>
              <a:cxn ang="0">
                <a:pos x="5" y="41"/>
              </a:cxn>
              <a:cxn ang="0">
                <a:pos x="7" y="42"/>
              </a:cxn>
              <a:cxn ang="0">
                <a:pos x="34" y="0"/>
              </a:cxn>
              <a:cxn ang="0">
                <a:pos x="34" y="0"/>
              </a:cxn>
              <a:cxn ang="0">
                <a:pos x="34" y="0"/>
              </a:cxn>
              <a:cxn ang="0">
                <a:pos x="166" y="0"/>
              </a:cxn>
              <a:cxn ang="0">
                <a:pos x="166" y="0"/>
              </a:cxn>
              <a:cxn ang="0">
                <a:pos x="34" y="0"/>
              </a:cxn>
              <a:cxn ang="0">
                <a:pos x="7" y="42"/>
              </a:cxn>
              <a:cxn ang="0">
                <a:pos x="9" y="46"/>
              </a:cxn>
              <a:cxn ang="0">
                <a:pos x="5" y="50"/>
              </a:cxn>
              <a:cxn ang="0">
                <a:pos x="0" y="46"/>
              </a:cxn>
              <a:cxn ang="0">
                <a:pos x="5" y="41"/>
              </a:cxn>
            </a:cxnLst>
            <a:rect l="0" t="0" r="r" b="b"/>
            <a:pathLst>
              <a:path w="166" h="50">
                <a:moveTo>
                  <a:pt x="5" y="41"/>
                </a:moveTo>
                <a:cubicBezTo>
                  <a:pt x="6" y="41"/>
                  <a:pt x="6" y="41"/>
                  <a:pt x="7" y="42"/>
                </a:cubicBezTo>
                <a:cubicBezTo>
                  <a:pt x="34" y="0"/>
                  <a:pt x="34" y="0"/>
                  <a:pt x="34" y="0"/>
                </a:cubicBezTo>
                <a:cubicBezTo>
                  <a:pt x="34" y="0"/>
                  <a:pt x="34" y="0"/>
                  <a:pt x="34" y="0"/>
                </a:cubicBezTo>
                <a:cubicBezTo>
                  <a:pt x="34" y="0"/>
                  <a:pt x="34" y="0"/>
                  <a:pt x="34" y="0"/>
                </a:cubicBezTo>
                <a:cubicBezTo>
                  <a:pt x="166" y="0"/>
                  <a:pt x="166" y="0"/>
                  <a:pt x="166" y="0"/>
                </a:cubicBezTo>
                <a:cubicBezTo>
                  <a:pt x="166" y="0"/>
                  <a:pt x="166" y="0"/>
                  <a:pt x="166" y="0"/>
                </a:cubicBezTo>
                <a:cubicBezTo>
                  <a:pt x="34" y="0"/>
                  <a:pt x="34" y="0"/>
                  <a:pt x="34" y="0"/>
                </a:cubicBezTo>
                <a:cubicBezTo>
                  <a:pt x="7" y="42"/>
                  <a:pt x="7" y="42"/>
                  <a:pt x="7" y="42"/>
                </a:cubicBezTo>
                <a:cubicBezTo>
                  <a:pt x="8" y="43"/>
                  <a:pt x="9" y="44"/>
                  <a:pt x="9" y="46"/>
                </a:cubicBezTo>
                <a:cubicBezTo>
                  <a:pt x="9" y="48"/>
                  <a:pt x="7" y="50"/>
                  <a:pt x="5" y="50"/>
                </a:cubicBezTo>
                <a:cubicBezTo>
                  <a:pt x="2" y="50"/>
                  <a:pt x="0" y="48"/>
                  <a:pt x="0" y="46"/>
                </a:cubicBezTo>
                <a:cubicBezTo>
                  <a:pt x="0" y="43"/>
                  <a:pt x="2" y="41"/>
                  <a:pt x="5" y="41"/>
                </a:cubicBezTo>
                <a:close/>
              </a:path>
            </a:pathLst>
          </a:custGeom>
          <a:solidFill>
            <a:schemeClr val="bg1">
              <a:lumMod val="50000"/>
            </a:schemeClr>
          </a:solidFill>
          <a:ln w="9525">
            <a:solidFill>
              <a:schemeClr val="bg1">
                <a:lumMod val="50000"/>
              </a:schemeClr>
            </a:solidFill>
            <a:round/>
            <a:headEnd/>
            <a:tailEnd/>
          </a:ln>
        </p:spPr>
        <p:txBody>
          <a:bodyPr anchor="ctr"/>
          <a:lstStyle/>
          <a:p>
            <a:pPr algn="ctr"/>
            <a:endParaRPr/>
          </a:p>
        </p:txBody>
      </p:sp>
      <p:sp>
        <p:nvSpPr>
          <p:cNvPr id="11" name="işľíďè">
            <a:extLst>
              <a:ext uri="{FF2B5EF4-FFF2-40B4-BE49-F238E27FC236}">
                <a16:creationId xmlns:a16="http://schemas.microsoft.com/office/drawing/2014/main" id="{D2CA7212-E9D1-4B44-9E3E-52F73C0D3BFC}"/>
              </a:ext>
            </a:extLst>
          </p:cNvPr>
          <p:cNvSpPr/>
          <p:nvPr/>
        </p:nvSpPr>
        <p:spPr bwMode="auto">
          <a:xfrm flipH="1">
            <a:off x="4242003" y="2160176"/>
            <a:ext cx="1096931" cy="331701"/>
          </a:xfrm>
          <a:custGeom>
            <a:avLst/>
            <a:gdLst/>
            <a:ahLst/>
            <a:cxnLst>
              <a:cxn ang="0">
                <a:pos x="5" y="41"/>
              </a:cxn>
              <a:cxn ang="0">
                <a:pos x="7" y="42"/>
              </a:cxn>
              <a:cxn ang="0">
                <a:pos x="34" y="0"/>
              </a:cxn>
              <a:cxn ang="0">
                <a:pos x="34" y="0"/>
              </a:cxn>
              <a:cxn ang="0">
                <a:pos x="34" y="0"/>
              </a:cxn>
              <a:cxn ang="0">
                <a:pos x="166" y="0"/>
              </a:cxn>
              <a:cxn ang="0">
                <a:pos x="166" y="0"/>
              </a:cxn>
              <a:cxn ang="0">
                <a:pos x="34" y="0"/>
              </a:cxn>
              <a:cxn ang="0">
                <a:pos x="7" y="42"/>
              </a:cxn>
              <a:cxn ang="0">
                <a:pos x="9" y="46"/>
              </a:cxn>
              <a:cxn ang="0">
                <a:pos x="5" y="50"/>
              </a:cxn>
              <a:cxn ang="0">
                <a:pos x="0" y="46"/>
              </a:cxn>
              <a:cxn ang="0">
                <a:pos x="5" y="41"/>
              </a:cxn>
            </a:cxnLst>
            <a:rect l="0" t="0" r="r" b="b"/>
            <a:pathLst>
              <a:path w="166" h="50">
                <a:moveTo>
                  <a:pt x="5" y="41"/>
                </a:moveTo>
                <a:cubicBezTo>
                  <a:pt x="6" y="41"/>
                  <a:pt x="6" y="41"/>
                  <a:pt x="7" y="42"/>
                </a:cubicBezTo>
                <a:cubicBezTo>
                  <a:pt x="34" y="0"/>
                  <a:pt x="34" y="0"/>
                  <a:pt x="34" y="0"/>
                </a:cubicBezTo>
                <a:cubicBezTo>
                  <a:pt x="34" y="0"/>
                  <a:pt x="34" y="0"/>
                  <a:pt x="34" y="0"/>
                </a:cubicBezTo>
                <a:cubicBezTo>
                  <a:pt x="34" y="0"/>
                  <a:pt x="34" y="0"/>
                  <a:pt x="34" y="0"/>
                </a:cubicBezTo>
                <a:cubicBezTo>
                  <a:pt x="166" y="0"/>
                  <a:pt x="166" y="0"/>
                  <a:pt x="166" y="0"/>
                </a:cubicBezTo>
                <a:cubicBezTo>
                  <a:pt x="166" y="0"/>
                  <a:pt x="166" y="0"/>
                  <a:pt x="166" y="0"/>
                </a:cubicBezTo>
                <a:cubicBezTo>
                  <a:pt x="34" y="0"/>
                  <a:pt x="34" y="0"/>
                  <a:pt x="34" y="0"/>
                </a:cubicBezTo>
                <a:cubicBezTo>
                  <a:pt x="7" y="42"/>
                  <a:pt x="7" y="42"/>
                  <a:pt x="7" y="42"/>
                </a:cubicBezTo>
                <a:cubicBezTo>
                  <a:pt x="8" y="43"/>
                  <a:pt x="9" y="44"/>
                  <a:pt x="9" y="46"/>
                </a:cubicBezTo>
                <a:cubicBezTo>
                  <a:pt x="9" y="48"/>
                  <a:pt x="7" y="50"/>
                  <a:pt x="5" y="50"/>
                </a:cubicBezTo>
                <a:cubicBezTo>
                  <a:pt x="2" y="50"/>
                  <a:pt x="0" y="48"/>
                  <a:pt x="0" y="46"/>
                </a:cubicBezTo>
                <a:cubicBezTo>
                  <a:pt x="0" y="43"/>
                  <a:pt x="2" y="41"/>
                  <a:pt x="5" y="41"/>
                </a:cubicBezTo>
                <a:close/>
              </a:path>
            </a:pathLst>
          </a:custGeom>
          <a:solidFill>
            <a:schemeClr val="bg1">
              <a:lumMod val="50000"/>
            </a:schemeClr>
          </a:solidFill>
          <a:ln w="9525">
            <a:solidFill>
              <a:schemeClr val="bg1">
                <a:lumMod val="50000"/>
              </a:schemeClr>
            </a:solidFill>
            <a:round/>
            <a:headEnd/>
            <a:tailEnd/>
          </a:ln>
        </p:spPr>
        <p:txBody>
          <a:bodyPr anchor="ctr"/>
          <a:lstStyle/>
          <a:p>
            <a:pPr algn="ctr"/>
            <a:endParaRPr/>
          </a:p>
        </p:txBody>
      </p:sp>
      <p:sp>
        <p:nvSpPr>
          <p:cNvPr id="12" name="íṩḻîḋè">
            <a:extLst>
              <a:ext uri="{FF2B5EF4-FFF2-40B4-BE49-F238E27FC236}">
                <a16:creationId xmlns:a16="http://schemas.microsoft.com/office/drawing/2014/main" id="{D8C71546-009E-4B09-883A-8D292022B97F}"/>
              </a:ext>
            </a:extLst>
          </p:cNvPr>
          <p:cNvSpPr/>
          <p:nvPr/>
        </p:nvSpPr>
        <p:spPr bwMode="auto">
          <a:xfrm flipV="1">
            <a:off x="6873421" y="5056826"/>
            <a:ext cx="1096931" cy="331701"/>
          </a:xfrm>
          <a:custGeom>
            <a:avLst/>
            <a:gdLst/>
            <a:ahLst/>
            <a:cxnLst>
              <a:cxn ang="0">
                <a:pos x="5" y="41"/>
              </a:cxn>
              <a:cxn ang="0">
                <a:pos x="7" y="42"/>
              </a:cxn>
              <a:cxn ang="0">
                <a:pos x="34" y="0"/>
              </a:cxn>
              <a:cxn ang="0">
                <a:pos x="34" y="0"/>
              </a:cxn>
              <a:cxn ang="0">
                <a:pos x="34" y="0"/>
              </a:cxn>
              <a:cxn ang="0">
                <a:pos x="166" y="0"/>
              </a:cxn>
              <a:cxn ang="0">
                <a:pos x="166" y="0"/>
              </a:cxn>
              <a:cxn ang="0">
                <a:pos x="34" y="0"/>
              </a:cxn>
              <a:cxn ang="0">
                <a:pos x="7" y="42"/>
              </a:cxn>
              <a:cxn ang="0">
                <a:pos x="9" y="46"/>
              </a:cxn>
              <a:cxn ang="0">
                <a:pos x="5" y="50"/>
              </a:cxn>
              <a:cxn ang="0">
                <a:pos x="0" y="46"/>
              </a:cxn>
              <a:cxn ang="0">
                <a:pos x="5" y="41"/>
              </a:cxn>
            </a:cxnLst>
            <a:rect l="0" t="0" r="r" b="b"/>
            <a:pathLst>
              <a:path w="166" h="50">
                <a:moveTo>
                  <a:pt x="5" y="41"/>
                </a:moveTo>
                <a:cubicBezTo>
                  <a:pt x="6" y="41"/>
                  <a:pt x="6" y="41"/>
                  <a:pt x="7" y="42"/>
                </a:cubicBezTo>
                <a:cubicBezTo>
                  <a:pt x="34" y="0"/>
                  <a:pt x="34" y="0"/>
                  <a:pt x="34" y="0"/>
                </a:cubicBezTo>
                <a:cubicBezTo>
                  <a:pt x="34" y="0"/>
                  <a:pt x="34" y="0"/>
                  <a:pt x="34" y="0"/>
                </a:cubicBezTo>
                <a:cubicBezTo>
                  <a:pt x="34" y="0"/>
                  <a:pt x="34" y="0"/>
                  <a:pt x="34" y="0"/>
                </a:cubicBezTo>
                <a:cubicBezTo>
                  <a:pt x="166" y="0"/>
                  <a:pt x="166" y="0"/>
                  <a:pt x="166" y="0"/>
                </a:cubicBezTo>
                <a:cubicBezTo>
                  <a:pt x="166" y="0"/>
                  <a:pt x="166" y="0"/>
                  <a:pt x="166" y="0"/>
                </a:cubicBezTo>
                <a:cubicBezTo>
                  <a:pt x="34" y="0"/>
                  <a:pt x="34" y="0"/>
                  <a:pt x="34" y="0"/>
                </a:cubicBezTo>
                <a:cubicBezTo>
                  <a:pt x="7" y="42"/>
                  <a:pt x="7" y="42"/>
                  <a:pt x="7" y="42"/>
                </a:cubicBezTo>
                <a:cubicBezTo>
                  <a:pt x="8" y="43"/>
                  <a:pt x="9" y="44"/>
                  <a:pt x="9" y="46"/>
                </a:cubicBezTo>
                <a:cubicBezTo>
                  <a:pt x="9" y="48"/>
                  <a:pt x="7" y="50"/>
                  <a:pt x="5" y="50"/>
                </a:cubicBezTo>
                <a:cubicBezTo>
                  <a:pt x="2" y="50"/>
                  <a:pt x="0" y="48"/>
                  <a:pt x="0" y="46"/>
                </a:cubicBezTo>
                <a:cubicBezTo>
                  <a:pt x="0" y="43"/>
                  <a:pt x="2" y="41"/>
                  <a:pt x="5" y="41"/>
                </a:cubicBezTo>
                <a:close/>
              </a:path>
            </a:pathLst>
          </a:custGeom>
          <a:solidFill>
            <a:schemeClr val="bg1">
              <a:lumMod val="50000"/>
            </a:schemeClr>
          </a:solidFill>
          <a:ln w="9525">
            <a:solidFill>
              <a:schemeClr val="bg1">
                <a:lumMod val="50000"/>
              </a:schemeClr>
            </a:solidFill>
            <a:round/>
            <a:headEnd/>
            <a:tailEnd/>
          </a:ln>
        </p:spPr>
        <p:txBody>
          <a:bodyPr anchor="ctr"/>
          <a:lstStyle/>
          <a:p>
            <a:pPr algn="ctr"/>
            <a:endParaRPr/>
          </a:p>
        </p:txBody>
      </p:sp>
      <p:sp>
        <p:nvSpPr>
          <p:cNvPr id="13" name="iŝḷiḑe">
            <a:extLst>
              <a:ext uri="{FF2B5EF4-FFF2-40B4-BE49-F238E27FC236}">
                <a16:creationId xmlns:a16="http://schemas.microsoft.com/office/drawing/2014/main" id="{5B79CA81-8C53-455D-BB3F-0884213D4CEB}"/>
              </a:ext>
            </a:extLst>
          </p:cNvPr>
          <p:cNvSpPr/>
          <p:nvPr/>
        </p:nvSpPr>
        <p:spPr bwMode="auto">
          <a:xfrm flipH="1" flipV="1">
            <a:off x="4242003" y="5056826"/>
            <a:ext cx="1096931" cy="331701"/>
          </a:xfrm>
          <a:custGeom>
            <a:avLst/>
            <a:gdLst/>
            <a:ahLst/>
            <a:cxnLst>
              <a:cxn ang="0">
                <a:pos x="5" y="41"/>
              </a:cxn>
              <a:cxn ang="0">
                <a:pos x="7" y="42"/>
              </a:cxn>
              <a:cxn ang="0">
                <a:pos x="34" y="0"/>
              </a:cxn>
              <a:cxn ang="0">
                <a:pos x="34" y="0"/>
              </a:cxn>
              <a:cxn ang="0">
                <a:pos x="34" y="0"/>
              </a:cxn>
              <a:cxn ang="0">
                <a:pos x="166" y="0"/>
              </a:cxn>
              <a:cxn ang="0">
                <a:pos x="166" y="0"/>
              </a:cxn>
              <a:cxn ang="0">
                <a:pos x="34" y="0"/>
              </a:cxn>
              <a:cxn ang="0">
                <a:pos x="7" y="42"/>
              </a:cxn>
              <a:cxn ang="0">
                <a:pos x="9" y="46"/>
              </a:cxn>
              <a:cxn ang="0">
                <a:pos x="5" y="50"/>
              </a:cxn>
              <a:cxn ang="0">
                <a:pos x="0" y="46"/>
              </a:cxn>
              <a:cxn ang="0">
                <a:pos x="5" y="41"/>
              </a:cxn>
            </a:cxnLst>
            <a:rect l="0" t="0" r="r" b="b"/>
            <a:pathLst>
              <a:path w="166" h="50">
                <a:moveTo>
                  <a:pt x="5" y="41"/>
                </a:moveTo>
                <a:cubicBezTo>
                  <a:pt x="6" y="41"/>
                  <a:pt x="6" y="41"/>
                  <a:pt x="7" y="42"/>
                </a:cubicBezTo>
                <a:cubicBezTo>
                  <a:pt x="34" y="0"/>
                  <a:pt x="34" y="0"/>
                  <a:pt x="34" y="0"/>
                </a:cubicBezTo>
                <a:cubicBezTo>
                  <a:pt x="34" y="0"/>
                  <a:pt x="34" y="0"/>
                  <a:pt x="34" y="0"/>
                </a:cubicBezTo>
                <a:cubicBezTo>
                  <a:pt x="34" y="0"/>
                  <a:pt x="34" y="0"/>
                  <a:pt x="34" y="0"/>
                </a:cubicBezTo>
                <a:cubicBezTo>
                  <a:pt x="166" y="0"/>
                  <a:pt x="166" y="0"/>
                  <a:pt x="166" y="0"/>
                </a:cubicBezTo>
                <a:cubicBezTo>
                  <a:pt x="166" y="0"/>
                  <a:pt x="166" y="0"/>
                  <a:pt x="166" y="0"/>
                </a:cubicBezTo>
                <a:cubicBezTo>
                  <a:pt x="34" y="0"/>
                  <a:pt x="34" y="0"/>
                  <a:pt x="34" y="0"/>
                </a:cubicBezTo>
                <a:cubicBezTo>
                  <a:pt x="7" y="42"/>
                  <a:pt x="7" y="42"/>
                  <a:pt x="7" y="42"/>
                </a:cubicBezTo>
                <a:cubicBezTo>
                  <a:pt x="8" y="43"/>
                  <a:pt x="9" y="44"/>
                  <a:pt x="9" y="46"/>
                </a:cubicBezTo>
                <a:cubicBezTo>
                  <a:pt x="9" y="48"/>
                  <a:pt x="7" y="50"/>
                  <a:pt x="5" y="50"/>
                </a:cubicBezTo>
                <a:cubicBezTo>
                  <a:pt x="2" y="50"/>
                  <a:pt x="0" y="48"/>
                  <a:pt x="0" y="46"/>
                </a:cubicBezTo>
                <a:cubicBezTo>
                  <a:pt x="0" y="43"/>
                  <a:pt x="2" y="41"/>
                  <a:pt x="5" y="41"/>
                </a:cubicBezTo>
                <a:close/>
              </a:path>
            </a:pathLst>
          </a:custGeom>
          <a:solidFill>
            <a:schemeClr val="bg1">
              <a:lumMod val="50000"/>
            </a:schemeClr>
          </a:solidFill>
          <a:ln w="9525">
            <a:solidFill>
              <a:schemeClr val="bg1">
                <a:lumMod val="50000"/>
              </a:schemeClr>
            </a:solidFill>
            <a:round/>
            <a:headEnd/>
            <a:tailEnd/>
          </a:ln>
        </p:spPr>
        <p:txBody>
          <a:bodyPr anchor="ctr"/>
          <a:lstStyle/>
          <a:p>
            <a:pPr algn="ctr"/>
            <a:endParaRPr/>
          </a:p>
        </p:txBody>
      </p:sp>
      <p:cxnSp>
        <p:nvCxnSpPr>
          <p:cNvPr id="14" name="直接连接符 13">
            <a:extLst>
              <a:ext uri="{FF2B5EF4-FFF2-40B4-BE49-F238E27FC236}">
                <a16:creationId xmlns:a16="http://schemas.microsoft.com/office/drawing/2014/main" id="{39B329C7-027A-4F16-AF3C-8A1500C4C09B}"/>
              </a:ext>
            </a:extLst>
          </p:cNvPr>
          <p:cNvCxnSpPr/>
          <p:nvPr/>
        </p:nvCxnSpPr>
        <p:spPr>
          <a:xfrm>
            <a:off x="7660601" y="3780241"/>
            <a:ext cx="932655" cy="2315"/>
          </a:xfrm>
          <a:prstGeom prst="line">
            <a:avLst/>
          </a:prstGeom>
          <a:ln>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F09375E-F0CD-4572-9F1C-6144CB8731B3}"/>
              </a:ext>
            </a:extLst>
          </p:cNvPr>
          <p:cNvCxnSpPr/>
          <p:nvPr/>
        </p:nvCxnSpPr>
        <p:spPr>
          <a:xfrm flipH="1">
            <a:off x="3598744" y="3780241"/>
            <a:ext cx="932655" cy="2315"/>
          </a:xfrm>
          <a:prstGeom prst="line">
            <a:avLst/>
          </a:prstGeom>
          <a:ln>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iṩḻíḑè">
            <a:extLst>
              <a:ext uri="{FF2B5EF4-FFF2-40B4-BE49-F238E27FC236}">
                <a16:creationId xmlns:a16="http://schemas.microsoft.com/office/drawing/2014/main" id="{B2282137-38E4-4658-A2A8-4B8CF1A98DA1}"/>
              </a:ext>
            </a:extLst>
          </p:cNvPr>
          <p:cNvSpPr txBox="1"/>
          <p:nvPr/>
        </p:nvSpPr>
        <p:spPr bwMode="auto">
          <a:xfrm>
            <a:off x="7960758" y="1583504"/>
            <a:ext cx="2879568" cy="352195"/>
          </a:xfrm>
          <a:prstGeom prst="rect">
            <a:avLst/>
          </a:prstGeom>
          <a:noFill/>
        </p:spPr>
        <p:txBody>
          <a:bodyPr wrap="none" lIns="90000" tIns="46800" rIns="90000" bIns="46800" anchor="ctr" anchorCtr="0">
            <a:normAutofit/>
          </a:bodyPr>
          <a:lstStyle/>
          <a:p>
            <a:pPr algn="l"/>
            <a:r>
              <a:rPr lang="zh-CN" altLang="en-US" sz="1400" b="1" dirty="0">
                <a:effectLst/>
              </a:rPr>
              <a:t>叶艳玲 王星雨</a:t>
            </a:r>
          </a:p>
        </p:txBody>
      </p:sp>
      <p:sp>
        <p:nvSpPr>
          <p:cNvPr id="17" name="iṩ1ïḍê">
            <a:extLst>
              <a:ext uri="{FF2B5EF4-FFF2-40B4-BE49-F238E27FC236}">
                <a16:creationId xmlns:a16="http://schemas.microsoft.com/office/drawing/2014/main" id="{95A6EB7F-54F2-4545-8D71-68B34F0E6EC4}"/>
              </a:ext>
            </a:extLst>
          </p:cNvPr>
          <p:cNvSpPr txBox="1"/>
          <p:nvPr/>
        </p:nvSpPr>
        <p:spPr bwMode="auto">
          <a:xfrm>
            <a:off x="7835027" y="1935699"/>
            <a:ext cx="2266292" cy="556179"/>
          </a:xfrm>
          <a:prstGeom prst="rect">
            <a:avLst/>
          </a:prstGeom>
          <a:noFill/>
        </p:spPr>
        <p:txBody>
          <a:bodyPr wrap="square" lIns="90000" tIns="46800" rIns="90000" bIns="46800">
            <a:normAutofit/>
          </a:bodyPr>
          <a:lstStyle/>
          <a:p>
            <a:pPr algn="r">
              <a:lnSpc>
                <a:spcPct val="120000"/>
              </a:lnSpc>
            </a:pPr>
            <a:r>
              <a:rPr lang="zh-CN" altLang="en-US" sz="1600" dirty="0">
                <a:solidFill>
                  <a:schemeClr val="bg2">
                    <a:lumMod val="25000"/>
                  </a:schemeClr>
                </a:solidFill>
              </a:rPr>
              <a:t>前台前端界面实现</a:t>
            </a:r>
            <a:endParaRPr lang="en-US" altLang="zh-CN" sz="1600" dirty="0">
              <a:solidFill>
                <a:schemeClr val="bg2">
                  <a:lumMod val="25000"/>
                </a:schemeClr>
              </a:solidFill>
            </a:endParaRPr>
          </a:p>
        </p:txBody>
      </p:sp>
      <p:sp>
        <p:nvSpPr>
          <p:cNvPr id="18" name="îṩḷîḓe">
            <a:extLst>
              <a:ext uri="{FF2B5EF4-FFF2-40B4-BE49-F238E27FC236}">
                <a16:creationId xmlns:a16="http://schemas.microsoft.com/office/drawing/2014/main" id="{1FA62C32-E597-41F8-8FEC-E40D84E1027A}"/>
              </a:ext>
            </a:extLst>
          </p:cNvPr>
          <p:cNvSpPr txBox="1"/>
          <p:nvPr/>
        </p:nvSpPr>
        <p:spPr bwMode="auto">
          <a:xfrm>
            <a:off x="1319221" y="1583504"/>
            <a:ext cx="2913191" cy="352195"/>
          </a:xfrm>
          <a:prstGeom prst="rect">
            <a:avLst/>
          </a:prstGeom>
          <a:noFill/>
        </p:spPr>
        <p:txBody>
          <a:bodyPr wrap="none" lIns="90000" tIns="46800" rIns="90000" bIns="46800" anchor="ctr" anchorCtr="0">
            <a:normAutofit/>
          </a:bodyPr>
          <a:lstStyle/>
          <a:p>
            <a:pPr algn="r"/>
            <a:r>
              <a:rPr lang="zh-CN" altLang="en-US" sz="1400" b="1" dirty="0">
                <a:effectLst/>
              </a:rPr>
              <a:t>胡成宇</a:t>
            </a:r>
          </a:p>
        </p:txBody>
      </p:sp>
      <p:sp>
        <p:nvSpPr>
          <p:cNvPr id="19" name="íS1îďê">
            <a:extLst>
              <a:ext uri="{FF2B5EF4-FFF2-40B4-BE49-F238E27FC236}">
                <a16:creationId xmlns:a16="http://schemas.microsoft.com/office/drawing/2014/main" id="{4DEFAB5F-6075-4C6D-93D2-1EA748C8DC6D}"/>
              </a:ext>
            </a:extLst>
          </p:cNvPr>
          <p:cNvSpPr txBox="1"/>
          <p:nvPr/>
        </p:nvSpPr>
        <p:spPr bwMode="auto">
          <a:xfrm>
            <a:off x="1213342" y="1935699"/>
            <a:ext cx="2913191" cy="556179"/>
          </a:xfrm>
          <a:prstGeom prst="rect">
            <a:avLst/>
          </a:prstGeom>
          <a:noFill/>
        </p:spPr>
        <p:txBody>
          <a:bodyPr wrap="square" lIns="90000" tIns="46800" rIns="90000" bIns="46800" anchor="t" anchorCtr="0">
            <a:normAutofit/>
          </a:bodyPr>
          <a:lstStyle/>
          <a:p>
            <a:pPr algn="r">
              <a:lnSpc>
                <a:spcPct val="120000"/>
              </a:lnSpc>
            </a:pPr>
            <a:r>
              <a:rPr lang="zh-CN" altLang="en-US" sz="1600" dirty="0">
                <a:solidFill>
                  <a:schemeClr val="bg2">
                    <a:lumMod val="25000"/>
                  </a:schemeClr>
                </a:solidFill>
              </a:rPr>
              <a:t>校园兼职模块</a:t>
            </a:r>
            <a:endParaRPr lang="en-US" altLang="zh-CN" sz="1600" dirty="0">
              <a:solidFill>
                <a:schemeClr val="bg2">
                  <a:lumMod val="25000"/>
                </a:schemeClr>
              </a:solidFill>
            </a:endParaRPr>
          </a:p>
        </p:txBody>
      </p:sp>
      <p:sp>
        <p:nvSpPr>
          <p:cNvPr id="20" name="íṥ1iḓê">
            <a:extLst>
              <a:ext uri="{FF2B5EF4-FFF2-40B4-BE49-F238E27FC236}">
                <a16:creationId xmlns:a16="http://schemas.microsoft.com/office/drawing/2014/main" id="{B87F46B7-FBC7-4346-8DE1-94DA94E8EC54}"/>
              </a:ext>
            </a:extLst>
          </p:cNvPr>
          <p:cNvSpPr txBox="1"/>
          <p:nvPr/>
        </p:nvSpPr>
        <p:spPr bwMode="auto">
          <a:xfrm>
            <a:off x="8583662" y="3304937"/>
            <a:ext cx="2879568" cy="352195"/>
          </a:xfrm>
          <a:prstGeom prst="rect">
            <a:avLst/>
          </a:prstGeom>
          <a:noFill/>
        </p:spPr>
        <p:txBody>
          <a:bodyPr wrap="none" lIns="90000" tIns="46800" rIns="90000" bIns="46800" anchor="ctr" anchorCtr="0">
            <a:normAutofit/>
          </a:bodyPr>
          <a:lstStyle/>
          <a:p>
            <a:pPr algn="l"/>
            <a:r>
              <a:rPr lang="zh-CN" altLang="en-US" sz="1400" b="1" dirty="0">
                <a:effectLst/>
              </a:rPr>
              <a:t>吴姗姗 邹旖</a:t>
            </a:r>
          </a:p>
        </p:txBody>
      </p:sp>
      <p:sp>
        <p:nvSpPr>
          <p:cNvPr id="21" name="ïsḷïḓe">
            <a:extLst>
              <a:ext uri="{FF2B5EF4-FFF2-40B4-BE49-F238E27FC236}">
                <a16:creationId xmlns:a16="http://schemas.microsoft.com/office/drawing/2014/main" id="{62008537-40B2-4F9C-89BD-E89BFC9E6AFA}"/>
              </a:ext>
            </a:extLst>
          </p:cNvPr>
          <p:cNvSpPr txBox="1"/>
          <p:nvPr/>
        </p:nvSpPr>
        <p:spPr bwMode="auto">
          <a:xfrm>
            <a:off x="7794418" y="3630501"/>
            <a:ext cx="2879568" cy="556179"/>
          </a:xfrm>
          <a:prstGeom prst="rect">
            <a:avLst/>
          </a:prstGeom>
          <a:noFill/>
        </p:spPr>
        <p:txBody>
          <a:bodyPr wrap="square" lIns="90000" tIns="46800" rIns="90000" bIns="46800">
            <a:normAutofit/>
          </a:bodyPr>
          <a:lstStyle/>
          <a:p>
            <a:pPr algn="r">
              <a:lnSpc>
                <a:spcPct val="120000"/>
              </a:lnSpc>
            </a:pPr>
            <a:r>
              <a:rPr lang="zh-CN" altLang="en-US" sz="1600" dirty="0">
                <a:solidFill>
                  <a:schemeClr val="bg2">
                    <a:lumMod val="25000"/>
                  </a:schemeClr>
                </a:solidFill>
              </a:rPr>
              <a:t>后台前端界面实现</a:t>
            </a:r>
            <a:endParaRPr lang="en-US" altLang="zh-CN" sz="1600" dirty="0">
              <a:solidFill>
                <a:schemeClr val="bg2">
                  <a:lumMod val="25000"/>
                </a:schemeClr>
              </a:solidFill>
            </a:endParaRPr>
          </a:p>
        </p:txBody>
      </p:sp>
      <p:sp>
        <p:nvSpPr>
          <p:cNvPr id="22" name="íŝľiḍè">
            <a:extLst>
              <a:ext uri="{FF2B5EF4-FFF2-40B4-BE49-F238E27FC236}">
                <a16:creationId xmlns:a16="http://schemas.microsoft.com/office/drawing/2014/main" id="{08AC7EA8-78E3-4A6A-A37F-9733DFA05582}"/>
              </a:ext>
            </a:extLst>
          </p:cNvPr>
          <p:cNvSpPr txBox="1"/>
          <p:nvPr/>
        </p:nvSpPr>
        <p:spPr bwMode="auto">
          <a:xfrm>
            <a:off x="675961" y="3304937"/>
            <a:ext cx="2913191" cy="352195"/>
          </a:xfrm>
          <a:prstGeom prst="rect">
            <a:avLst/>
          </a:prstGeom>
          <a:noFill/>
        </p:spPr>
        <p:txBody>
          <a:bodyPr wrap="none" lIns="90000" tIns="46800" rIns="90000" bIns="46800" anchor="ctr" anchorCtr="0">
            <a:normAutofit/>
          </a:bodyPr>
          <a:lstStyle/>
          <a:p>
            <a:pPr algn="r"/>
            <a:r>
              <a:rPr lang="zh-CN" altLang="en-US" sz="1400" b="1" dirty="0"/>
              <a:t>温俊欣 张启荣</a:t>
            </a:r>
            <a:endParaRPr lang="zh-CN" altLang="en-US" sz="1400" b="1" dirty="0">
              <a:effectLst/>
            </a:endParaRPr>
          </a:p>
        </p:txBody>
      </p:sp>
      <p:sp>
        <p:nvSpPr>
          <p:cNvPr id="23" name="íṥḻidê">
            <a:extLst>
              <a:ext uri="{FF2B5EF4-FFF2-40B4-BE49-F238E27FC236}">
                <a16:creationId xmlns:a16="http://schemas.microsoft.com/office/drawing/2014/main" id="{689A4226-866D-4DD7-8D01-4BC81DE2F16F}"/>
              </a:ext>
            </a:extLst>
          </p:cNvPr>
          <p:cNvSpPr txBox="1"/>
          <p:nvPr/>
        </p:nvSpPr>
        <p:spPr bwMode="auto">
          <a:xfrm>
            <a:off x="523267" y="3647507"/>
            <a:ext cx="2913191" cy="556179"/>
          </a:xfrm>
          <a:prstGeom prst="rect">
            <a:avLst/>
          </a:prstGeom>
          <a:noFill/>
        </p:spPr>
        <p:txBody>
          <a:bodyPr wrap="square" lIns="90000" tIns="46800" rIns="90000" bIns="46800" anchor="t" anchorCtr="0">
            <a:normAutofit/>
          </a:bodyPr>
          <a:lstStyle/>
          <a:p>
            <a:pPr algn="r">
              <a:lnSpc>
                <a:spcPct val="120000"/>
              </a:lnSpc>
            </a:pPr>
            <a:r>
              <a:rPr lang="zh-CN" altLang="en-US" sz="1600" dirty="0">
                <a:solidFill>
                  <a:schemeClr val="bg2">
                    <a:lumMod val="25000"/>
                  </a:schemeClr>
                </a:solidFill>
              </a:rPr>
              <a:t>校园顺风车模块</a:t>
            </a:r>
            <a:endParaRPr lang="en-US" altLang="zh-CN" sz="1600" dirty="0">
              <a:solidFill>
                <a:schemeClr val="bg2">
                  <a:lumMod val="25000"/>
                </a:schemeClr>
              </a:solidFill>
            </a:endParaRPr>
          </a:p>
        </p:txBody>
      </p:sp>
      <p:sp>
        <p:nvSpPr>
          <p:cNvPr id="24" name="îṩḻíḓé">
            <a:extLst>
              <a:ext uri="{FF2B5EF4-FFF2-40B4-BE49-F238E27FC236}">
                <a16:creationId xmlns:a16="http://schemas.microsoft.com/office/drawing/2014/main" id="{4AFD20AF-7A37-4E77-8BB7-CC1739DDD8EA}"/>
              </a:ext>
            </a:extLst>
          </p:cNvPr>
          <p:cNvSpPr txBox="1"/>
          <p:nvPr/>
        </p:nvSpPr>
        <p:spPr bwMode="auto">
          <a:xfrm>
            <a:off x="1319221" y="4938088"/>
            <a:ext cx="2913191" cy="352195"/>
          </a:xfrm>
          <a:prstGeom prst="rect">
            <a:avLst/>
          </a:prstGeom>
          <a:noFill/>
        </p:spPr>
        <p:txBody>
          <a:bodyPr wrap="none" lIns="90000" tIns="46800" rIns="90000" bIns="46800" anchor="ctr" anchorCtr="0">
            <a:normAutofit/>
          </a:bodyPr>
          <a:lstStyle/>
          <a:p>
            <a:pPr algn="r"/>
            <a:r>
              <a:rPr lang="zh-CN" altLang="en-US" sz="1400" b="1" dirty="0">
                <a:effectLst/>
              </a:rPr>
              <a:t>林国钦 黄槟鸿</a:t>
            </a:r>
          </a:p>
        </p:txBody>
      </p:sp>
      <p:sp>
        <p:nvSpPr>
          <p:cNvPr id="25" name="iṣļidê">
            <a:extLst>
              <a:ext uri="{FF2B5EF4-FFF2-40B4-BE49-F238E27FC236}">
                <a16:creationId xmlns:a16="http://schemas.microsoft.com/office/drawing/2014/main" id="{7D8F59AA-6183-407F-B373-378A2C37EC31}"/>
              </a:ext>
            </a:extLst>
          </p:cNvPr>
          <p:cNvSpPr txBox="1"/>
          <p:nvPr/>
        </p:nvSpPr>
        <p:spPr bwMode="auto">
          <a:xfrm>
            <a:off x="1319221" y="5290283"/>
            <a:ext cx="2913191" cy="556179"/>
          </a:xfrm>
          <a:prstGeom prst="rect">
            <a:avLst/>
          </a:prstGeom>
          <a:noFill/>
        </p:spPr>
        <p:txBody>
          <a:bodyPr wrap="square" lIns="90000" tIns="46800" rIns="90000" bIns="46800" anchor="t" anchorCtr="0">
            <a:normAutofit/>
          </a:bodyPr>
          <a:lstStyle/>
          <a:p>
            <a:pPr algn="r">
              <a:lnSpc>
                <a:spcPct val="120000"/>
              </a:lnSpc>
            </a:pPr>
            <a:r>
              <a:rPr lang="zh-CN" altLang="en-US" sz="1600" dirty="0">
                <a:solidFill>
                  <a:schemeClr val="bg2">
                    <a:lumMod val="25000"/>
                  </a:schemeClr>
                </a:solidFill>
              </a:rPr>
              <a:t>校园快递代取</a:t>
            </a:r>
            <a:endParaRPr lang="en-US" altLang="zh-CN" sz="1600" dirty="0">
              <a:solidFill>
                <a:schemeClr val="bg2">
                  <a:lumMod val="25000"/>
                </a:schemeClr>
              </a:solidFill>
            </a:endParaRPr>
          </a:p>
        </p:txBody>
      </p:sp>
      <p:sp>
        <p:nvSpPr>
          <p:cNvPr id="26" name="íšḷidè">
            <a:extLst>
              <a:ext uri="{FF2B5EF4-FFF2-40B4-BE49-F238E27FC236}">
                <a16:creationId xmlns:a16="http://schemas.microsoft.com/office/drawing/2014/main" id="{FFD20BAA-0ED5-4912-9584-8646633B3141}"/>
              </a:ext>
            </a:extLst>
          </p:cNvPr>
          <p:cNvSpPr txBox="1"/>
          <p:nvPr/>
        </p:nvSpPr>
        <p:spPr bwMode="auto">
          <a:xfrm>
            <a:off x="7960758" y="4938088"/>
            <a:ext cx="2879568" cy="352195"/>
          </a:xfrm>
          <a:prstGeom prst="rect">
            <a:avLst/>
          </a:prstGeom>
          <a:noFill/>
        </p:spPr>
        <p:txBody>
          <a:bodyPr wrap="none" lIns="90000" tIns="46800" rIns="90000" bIns="46800" anchor="ctr" anchorCtr="0">
            <a:normAutofit/>
          </a:bodyPr>
          <a:lstStyle/>
          <a:p>
            <a:pPr algn="l"/>
            <a:r>
              <a:rPr lang="zh-CN" altLang="en-US" sz="1400" b="1" dirty="0">
                <a:effectLst/>
              </a:rPr>
              <a:t>邱炜旭</a:t>
            </a:r>
          </a:p>
        </p:txBody>
      </p:sp>
      <p:sp>
        <p:nvSpPr>
          <p:cNvPr id="27" name="išḷîḍe">
            <a:extLst>
              <a:ext uri="{FF2B5EF4-FFF2-40B4-BE49-F238E27FC236}">
                <a16:creationId xmlns:a16="http://schemas.microsoft.com/office/drawing/2014/main" id="{7D9244DF-BBE4-45F7-8884-49E831394F9E}"/>
              </a:ext>
            </a:extLst>
          </p:cNvPr>
          <p:cNvSpPr txBox="1"/>
          <p:nvPr/>
        </p:nvSpPr>
        <p:spPr bwMode="auto">
          <a:xfrm>
            <a:off x="8253680" y="5242132"/>
            <a:ext cx="1096931" cy="556179"/>
          </a:xfrm>
          <a:prstGeom prst="rect">
            <a:avLst/>
          </a:prstGeom>
          <a:noFill/>
        </p:spPr>
        <p:txBody>
          <a:bodyPr wrap="square" lIns="90000" tIns="46800" rIns="90000" bIns="46800">
            <a:normAutofit/>
          </a:bodyPr>
          <a:lstStyle/>
          <a:p>
            <a:pPr algn="r">
              <a:lnSpc>
                <a:spcPct val="120000"/>
              </a:lnSpc>
            </a:pPr>
            <a:r>
              <a:rPr lang="zh-CN" altLang="en-US" sz="1600" dirty="0">
                <a:solidFill>
                  <a:schemeClr val="bg2">
                    <a:lumMod val="25000"/>
                  </a:schemeClr>
                </a:solidFill>
              </a:rPr>
              <a:t>文档编辑</a:t>
            </a:r>
            <a:endParaRPr lang="en-US" altLang="zh-CN" sz="1600" dirty="0">
              <a:solidFill>
                <a:schemeClr val="bg2">
                  <a:lumMod val="25000"/>
                </a:schemeClr>
              </a:solidFill>
            </a:endParaRPr>
          </a:p>
        </p:txBody>
      </p:sp>
      <p:pic>
        <p:nvPicPr>
          <p:cNvPr id="159" name="图片 158">
            <a:extLst>
              <a:ext uri="{FF2B5EF4-FFF2-40B4-BE49-F238E27FC236}">
                <a16:creationId xmlns:a16="http://schemas.microsoft.com/office/drawing/2014/main" id="{19C7E0D8-619C-4790-816C-75C09DED8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4002" y="1580884"/>
            <a:ext cx="625539" cy="625539"/>
          </a:xfrm>
          <a:prstGeom prst="rect">
            <a:avLst/>
          </a:prstGeom>
        </p:spPr>
      </p:pic>
      <p:pic>
        <p:nvPicPr>
          <p:cNvPr id="161" name="图片 160">
            <a:extLst>
              <a:ext uri="{FF2B5EF4-FFF2-40B4-BE49-F238E27FC236}">
                <a16:creationId xmlns:a16="http://schemas.microsoft.com/office/drawing/2014/main" id="{29708650-2437-409F-AFBE-BF0DAEEC9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9479" y="3236652"/>
            <a:ext cx="584876" cy="584876"/>
          </a:xfrm>
          <a:prstGeom prst="rect">
            <a:avLst/>
          </a:prstGeom>
        </p:spPr>
      </p:pic>
      <p:pic>
        <p:nvPicPr>
          <p:cNvPr id="163" name="图片 162">
            <a:extLst>
              <a:ext uri="{FF2B5EF4-FFF2-40B4-BE49-F238E27FC236}">
                <a16:creationId xmlns:a16="http://schemas.microsoft.com/office/drawing/2014/main" id="{D457F5DC-880F-4EA0-8840-056C9C4DA9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2741" y="5374117"/>
            <a:ext cx="581677" cy="581677"/>
          </a:xfrm>
          <a:prstGeom prst="rect">
            <a:avLst/>
          </a:prstGeom>
        </p:spPr>
      </p:pic>
      <p:pic>
        <p:nvPicPr>
          <p:cNvPr id="165" name="图片 164">
            <a:extLst>
              <a:ext uri="{FF2B5EF4-FFF2-40B4-BE49-F238E27FC236}">
                <a16:creationId xmlns:a16="http://schemas.microsoft.com/office/drawing/2014/main" id="{550B241C-553E-4CE5-8EF1-1C6E1E80D7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6477" y="1619509"/>
            <a:ext cx="550826" cy="550826"/>
          </a:xfrm>
          <a:prstGeom prst="rect">
            <a:avLst/>
          </a:prstGeom>
        </p:spPr>
      </p:pic>
      <p:pic>
        <p:nvPicPr>
          <p:cNvPr id="167" name="图片 166">
            <a:extLst>
              <a:ext uri="{FF2B5EF4-FFF2-40B4-BE49-F238E27FC236}">
                <a16:creationId xmlns:a16="http://schemas.microsoft.com/office/drawing/2014/main" id="{D2ED3CFB-3665-4793-9FE9-056E812506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1311" y="3264812"/>
            <a:ext cx="511792" cy="511792"/>
          </a:xfrm>
          <a:prstGeom prst="rect">
            <a:avLst/>
          </a:prstGeom>
        </p:spPr>
      </p:pic>
      <p:pic>
        <p:nvPicPr>
          <p:cNvPr id="169" name="图片 168">
            <a:extLst>
              <a:ext uri="{FF2B5EF4-FFF2-40B4-BE49-F238E27FC236}">
                <a16:creationId xmlns:a16="http://schemas.microsoft.com/office/drawing/2014/main" id="{97F542B9-A5AD-46E6-B6CF-371547DC22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16477" y="5377827"/>
            <a:ext cx="562783" cy="562783"/>
          </a:xfrm>
          <a:prstGeom prst="rect">
            <a:avLst/>
          </a:prstGeom>
        </p:spPr>
      </p:pic>
      <p:grpSp>
        <p:nvGrpSpPr>
          <p:cNvPr id="2" name="组合 1">
            <a:extLst>
              <a:ext uri="{FF2B5EF4-FFF2-40B4-BE49-F238E27FC236}">
                <a16:creationId xmlns:a16="http://schemas.microsoft.com/office/drawing/2014/main" id="{A54DEDD9-FB36-40D7-910C-95D8D09266F4}"/>
              </a:ext>
            </a:extLst>
          </p:cNvPr>
          <p:cNvGrpSpPr/>
          <p:nvPr/>
        </p:nvGrpSpPr>
        <p:grpSpPr>
          <a:xfrm>
            <a:off x="669924" y="272141"/>
            <a:ext cx="5333289" cy="787840"/>
            <a:chOff x="669924" y="272141"/>
            <a:chExt cx="6018164" cy="787840"/>
          </a:xfrm>
        </p:grpSpPr>
        <p:sp>
          <p:nvSpPr>
            <p:cNvPr id="170" name="标题 1">
              <a:extLst>
                <a:ext uri="{FF2B5EF4-FFF2-40B4-BE49-F238E27FC236}">
                  <a16:creationId xmlns:a16="http://schemas.microsoft.com/office/drawing/2014/main" id="{2B5BB1DA-536F-4725-A60D-A077ACDB6A4A}"/>
                </a:ext>
              </a:extLst>
            </p:cNvPr>
            <p:cNvSpPr txBox="1">
              <a:spLocks/>
            </p:cNvSpPr>
            <p:nvPr/>
          </p:nvSpPr>
          <p:spPr>
            <a:xfrm>
              <a:off x="669925" y="272141"/>
              <a:ext cx="4625310"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预期开发计划分工安排</a:t>
              </a:r>
            </a:p>
          </p:txBody>
        </p:sp>
        <p:cxnSp>
          <p:nvCxnSpPr>
            <p:cNvPr id="171" name="直接连接符 170">
              <a:extLst>
                <a:ext uri="{FF2B5EF4-FFF2-40B4-BE49-F238E27FC236}">
                  <a16:creationId xmlns:a16="http://schemas.microsoft.com/office/drawing/2014/main" id="{9F3E34A9-D629-4526-94D5-067124842251}"/>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6402836"/>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669925" y="2349500"/>
            <a:ext cx="7374981" cy="625637"/>
          </a:xfrm>
        </p:spPr>
        <p:txBody>
          <a:bodyPr>
            <a:normAutofit/>
          </a:bodyPr>
          <a:lstStyle/>
          <a:p>
            <a:r>
              <a:rPr lang="zh-CN" altLang="en-US" sz="3200" dirty="0"/>
              <a:t>   问题回答</a:t>
            </a:r>
            <a:endParaRPr lang="zh-CN" altLang="en-US" sz="3200" b="0" dirty="0"/>
          </a:p>
        </p:txBody>
      </p:sp>
      <p:sp>
        <p:nvSpPr>
          <p:cNvPr id="7" name="文本占位符 6"/>
          <p:cNvSpPr>
            <a:spLocks noGrp="1"/>
          </p:cNvSpPr>
          <p:nvPr>
            <p:ph type="body" idx="1"/>
          </p:nvPr>
        </p:nvSpPr>
        <p:spPr>
          <a:xfrm>
            <a:off x="762778" y="3322591"/>
            <a:ext cx="7374981" cy="890688"/>
          </a:xfrm>
        </p:spPr>
        <p:txBody>
          <a:bodyPr>
            <a:normAutofit/>
          </a:bodyPr>
          <a:lstStyle/>
          <a:p>
            <a:pPr marL="742928" lvl="1" indent="-285750">
              <a:lnSpc>
                <a:spcPct val="130000"/>
              </a:lnSpc>
              <a:buFont typeface="Arial" panose="020B0604020202020204" pitchFamily="34" charset="0"/>
              <a:buChar char="•"/>
            </a:pPr>
            <a:r>
              <a:rPr lang="zh-CN" altLang="en-US" dirty="0"/>
              <a:t>回答上次需求分析作业中其他队伍在评审表中给项目提出的问题，或解决问题的思路</a:t>
            </a:r>
          </a:p>
        </p:txBody>
      </p:sp>
      <p:cxnSp>
        <p:nvCxnSpPr>
          <p:cNvPr id="8" name="直接连接符 7">
            <a:extLst>
              <a:ext uri="{FF2B5EF4-FFF2-40B4-BE49-F238E27FC236}">
                <a16:creationId xmlns:a16="http://schemas.microsoft.com/office/drawing/2014/main" id="{B61F2F2A-D0BB-4AE4-A0D2-E8069CEF2370}"/>
              </a:ext>
            </a:extLst>
          </p:cNvPr>
          <p:cNvCxnSpPr>
            <a:cxnSpLocks/>
          </p:cNvCxnSpPr>
          <p:nvPr/>
        </p:nvCxnSpPr>
        <p:spPr>
          <a:xfrm>
            <a:off x="762778" y="3053054"/>
            <a:ext cx="742872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椭圆形标注 7">
            <a:extLst>
              <a:ext uri="{FF2B5EF4-FFF2-40B4-BE49-F238E27FC236}">
                <a16:creationId xmlns:a16="http://schemas.microsoft.com/office/drawing/2014/main" id="{D1562237-ABE2-4572-A687-CBABBF19B57D}"/>
              </a:ext>
            </a:extLst>
          </p:cNvPr>
          <p:cNvSpPr/>
          <p:nvPr/>
        </p:nvSpPr>
        <p:spPr>
          <a:xfrm flipH="1">
            <a:off x="5347226" y="1471926"/>
            <a:ext cx="1497548" cy="1497548"/>
          </a:xfrm>
          <a:prstGeom prst="wedgeEllipseCallout">
            <a:avLst>
              <a:gd name="adj1" fmla="val 54041"/>
              <a:gd name="adj2" fmla="val 43746"/>
            </a:avLst>
          </a:prstGeom>
          <a:solidFill>
            <a:schemeClr val="accent1">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srgbClr val="FFFFFF"/>
                </a:solidFill>
                <a:effectLst/>
                <a:uLnTx/>
                <a:uFillTx/>
                <a:latin typeface="Arial"/>
                <a:ea typeface="微软雅黑"/>
                <a:cs typeface="+mn-cs"/>
              </a:rPr>
              <a:t>03</a:t>
            </a:r>
            <a:endParaRPr kumimoji="0" lang="zh-CN" altLang="en-US" sz="1800" b="1"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3514015233"/>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8" name="ïṩḷiḋé">
            <a:extLst>
              <a:ext uri="{FF2B5EF4-FFF2-40B4-BE49-F238E27FC236}">
                <a16:creationId xmlns:a16="http://schemas.microsoft.com/office/drawing/2014/main" id="{53358D97-E55F-4806-BF05-BCC60C9C08BD}"/>
              </a:ext>
            </a:extLst>
          </p:cNvPr>
          <p:cNvSpPr txBox="1"/>
          <p:nvPr/>
        </p:nvSpPr>
        <p:spPr bwMode="auto">
          <a:xfrm>
            <a:off x="1523036" y="1640889"/>
            <a:ext cx="5583364"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zh-CN" altLang="en-US" sz="2000" b="1" dirty="0"/>
              <a:t>安全、诚信问题</a:t>
            </a:r>
            <a:endParaRPr lang="en-US" altLang="zh-CN" sz="2000" b="1" dirty="0"/>
          </a:p>
        </p:txBody>
      </p:sp>
      <p:sp>
        <p:nvSpPr>
          <p:cNvPr id="25" name="标题 1">
            <a:extLst>
              <a:ext uri="{FF2B5EF4-FFF2-40B4-BE49-F238E27FC236}">
                <a16:creationId xmlns:a16="http://schemas.microsoft.com/office/drawing/2014/main" id="{91D3BCD3-94D6-4007-BF7E-E49E25E8B3FF}"/>
              </a:ext>
            </a:extLst>
          </p:cNvPr>
          <p:cNvSpPr txBox="1">
            <a:spLocks/>
          </p:cNvSpPr>
          <p:nvPr/>
        </p:nvSpPr>
        <p:spPr>
          <a:xfrm>
            <a:off x="669924" y="272141"/>
            <a:ext cx="10850563"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问题回答</a:t>
            </a:r>
          </a:p>
        </p:txBody>
      </p:sp>
      <p:cxnSp>
        <p:nvCxnSpPr>
          <p:cNvPr id="26" name="直接连接符 25">
            <a:extLst>
              <a:ext uri="{FF2B5EF4-FFF2-40B4-BE49-F238E27FC236}">
                <a16:creationId xmlns:a16="http://schemas.microsoft.com/office/drawing/2014/main" id="{3B339795-6B0E-44CE-9A40-6E6E96D6713B}"/>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6C899AC6-0746-41D9-B28E-547F15E1D5D0}"/>
              </a:ext>
            </a:extLst>
          </p:cNvPr>
          <p:cNvGrpSpPr/>
          <p:nvPr/>
        </p:nvGrpSpPr>
        <p:grpSpPr>
          <a:xfrm>
            <a:off x="7106400" y="3084589"/>
            <a:ext cx="3981903" cy="3109735"/>
            <a:chOff x="7106400" y="3084590"/>
            <a:chExt cx="3981903" cy="2801442"/>
          </a:xfrm>
        </p:grpSpPr>
        <p:grpSp>
          <p:nvGrpSpPr>
            <p:cNvPr id="30" name="组合 29">
              <a:extLst>
                <a:ext uri="{FF2B5EF4-FFF2-40B4-BE49-F238E27FC236}">
                  <a16:creationId xmlns:a16="http://schemas.microsoft.com/office/drawing/2014/main" id="{6B4777F6-F7A6-4713-9767-75369E54243C}"/>
                </a:ext>
              </a:extLst>
            </p:cNvPr>
            <p:cNvGrpSpPr/>
            <p:nvPr/>
          </p:nvGrpSpPr>
          <p:grpSpPr>
            <a:xfrm>
              <a:off x="7106400" y="3291282"/>
              <a:ext cx="3981903" cy="2594750"/>
              <a:chOff x="7106400" y="3291282"/>
              <a:chExt cx="4628800" cy="2346252"/>
            </a:xfrm>
          </p:grpSpPr>
          <p:sp>
            <p:nvSpPr>
              <p:cNvPr id="9" name="iṥľïďè">
                <a:extLst>
                  <a:ext uri="{FF2B5EF4-FFF2-40B4-BE49-F238E27FC236}">
                    <a16:creationId xmlns:a16="http://schemas.microsoft.com/office/drawing/2014/main" id="{3165B098-FD31-4538-A9AC-4EEED88AB767}"/>
                  </a:ext>
                </a:extLst>
              </p:cNvPr>
              <p:cNvSpPr/>
              <p:nvPr/>
            </p:nvSpPr>
            <p:spPr>
              <a:xfrm>
                <a:off x="7106400" y="3291282"/>
                <a:ext cx="4628800" cy="2333031"/>
              </a:xfrm>
              <a:prstGeom prst="wedgeRectCallout">
                <a:avLst>
                  <a:gd name="adj1" fmla="val -85906"/>
                  <a:gd name="adj2" fmla="val 2317"/>
                </a:avLst>
              </a:prstGeom>
              <a:noFill/>
              <a:ln w="19050">
                <a:solidFill>
                  <a:srgbClr val="8ACFC8"/>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endParaRPr lang="zh-CN" altLang="en-US" sz="2000" b="1" dirty="0"/>
              </a:p>
            </p:txBody>
          </p:sp>
          <p:sp>
            <p:nvSpPr>
              <p:cNvPr id="29" name="文本框 28">
                <a:extLst>
                  <a:ext uri="{FF2B5EF4-FFF2-40B4-BE49-F238E27FC236}">
                    <a16:creationId xmlns:a16="http://schemas.microsoft.com/office/drawing/2014/main" id="{093DD700-F266-4F78-9CDA-B4632213A6FF}"/>
                  </a:ext>
                </a:extLst>
              </p:cNvPr>
              <p:cNvSpPr txBox="1"/>
              <p:nvPr/>
            </p:nvSpPr>
            <p:spPr>
              <a:xfrm>
                <a:off x="7228573" y="3475948"/>
                <a:ext cx="4398745" cy="2161586"/>
              </a:xfrm>
              <a:prstGeom prst="rect">
                <a:avLst/>
              </a:prstGeom>
              <a:noFill/>
            </p:spPr>
            <p:txBody>
              <a:bodyPr wrap="square" rtlCol="0">
                <a:spAutoFit/>
              </a:bodyPr>
              <a:lstStyle/>
              <a:p>
                <a:pPr>
                  <a:lnSpc>
                    <a:spcPct val="120000"/>
                  </a:lnSpc>
                </a:pPr>
                <a:r>
                  <a:rPr lang="en-US" altLang="zh-CN" dirty="0"/>
                  <a:t>       </a:t>
                </a:r>
                <a:r>
                  <a:rPr lang="zh-CN" altLang="en-US" dirty="0"/>
                  <a:t>我们会设置信誉分机制，用户可以举报其他用户，通过审核后降低被举报用户信誉分，信誉分过低的用户会进入黑名单。</a:t>
                </a:r>
                <a:endParaRPr lang="en-US" altLang="zh-CN" dirty="0"/>
              </a:p>
              <a:p>
                <a:pPr>
                  <a:lnSpc>
                    <a:spcPct val="120000"/>
                  </a:lnSpc>
                </a:pPr>
                <a:r>
                  <a:rPr lang="en-US" altLang="zh-CN" dirty="0"/>
                  <a:t>       </a:t>
                </a:r>
                <a:r>
                  <a:rPr lang="zh-CN" altLang="en-US" dirty="0"/>
                  <a:t>除此之外，如遇到严重的人身安全问题及兼职报酬克扣问题建议报警处理</a:t>
                </a:r>
              </a:p>
            </p:txBody>
          </p:sp>
        </p:grpSp>
        <p:sp>
          <p:nvSpPr>
            <p:cNvPr id="20" name="íšļîde">
              <a:extLst>
                <a:ext uri="{FF2B5EF4-FFF2-40B4-BE49-F238E27FC236}">
                  <a16:creationId xmlns:a16="http://schemas.microsoft.com/office/drawing/2014/main" id="{591F2F88-1297-4292-B9CA-ED5612092698}"/>
                </a:ext>
              </a:extLst>
            </p:cNvPr>
            <p:cNvSpPr txBox="1"/>
            <p:nvPr/>
          </p:nvSpPr>
          <p:spPr bwMode="auto">
            <a:xfrm>
              <a:off x="7636476" y="3084590"/>
              <a:ext cx="1015319" cy="369332"/>
            </a:xfrm>
            <a:prstGeom prst="rect">
              <a:avLst/>
            </a:prstGeom>
            <a:solidFill>
              <a:srgbClr val="F2F2F2"/>
            </a:solidFill>
            <a:ln>
              <a:solidFill>
                <a:srgbClr val="F2F2F2"/>
              </a:solidFill>
            </a:ln>
          </p:spPr>
          <p:txBody>
            <a:bodyPr wrap="none" lIns="90000" rIns="90000">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sz="1800" b="1" dirty="0">
                  <a:solidFill>
                    <a:srgbClr val="8ACFC8"/>
                  </a:solidFill>
                </a:rPr>
                <a:t>Answer</a:t>
              </a:r>
            </a:p>
          </p:txBody>
        </p:sp>
      </p:grpSp>
      <p:sp>
        <p:nvSpPr>
          <p:cNvPr id="27" name="îS1íde">
            <a:extLst>
              <a:ext uri="{FF2B5EF4-FFF2-40B4-BE49-F238E27FC236}">
                <a16:creationId xmlns:a16="http://schemas.microsoft.com/office/drawing/2014/main" id="{BDC7FE8F-A317-4223-8D0E-1557EB7018B7}"/>
              </a:ext>
            </a:extLst>
          </p:cNvPr>
          <p:cNvSpPr txBox="1"/>
          <p:nvPr/>
        </p:nvSpPr>
        <p:spPr>
          <a:xfrm>
            <a:off x="980277" y="1599091"/>
            <a:ext cx="413883" cy="395777"/>
          </a:xfrm>
          <a:prstGeom prst="rect">
            <a:avLst/>
          </a:prstGeom>
          <a:noFill/>
        </p:spPr>
        <p:txBody>
          <a:bodyPr wrap="square" lIns="90000" tIns="46800" rIns="90000" bIns="46800" anchor="ctr">
            <a:prstTxWarp prst="textPlain">
              <a:avLst/>
            </a:prstTxWarp>
            <a:normAutofit fontScale="47500" lnSpcReduction="20000"/>
          </a:bodyPr>
          <a:lstStyle/>
          <a:p>
            <a:r>
              <a:rPr lang="en-US" sz="4800" dirty="0">
                <a:solidFill>
                  <a:srgbClr val="8ACFC8"/>
                </a:solidFill>
              </a:rPr>
              <a:t>“</a:t>
            </a:r>
          </a:p>
        </p:txBody>
      </p:sp>
      <p:sp>
        <p:nvSpPr>
          <p:cNvPr id="28" name="文本框 27">
            <a:extLst>
              <a:ext uri="{FF2B5EF4-FFF2-40B4-BE49-F238E27FC236}">
                <a16:creationId xmlns:a16="http://schemas.microsoft.com/office/drawing/2014/main" id="{7751FC63-77B5-4D01-9B7E-8F093E3A5EA9}"/>
              </a:ext>
            </a:extLst>
          </p:cNvPr>
          <p:cNvSpPr txBox="1"/>
          <p:nvPr/>
        </p:nvSpPr>
        <p:spPr>
          <a:xfrm>
            <a:off x="685536" y="2135788"/>
            <a:ext cx="6950940" cy="295144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solidFill>
                  <a:schemeClr val="tx2">
                    <a:lumMod val="50000"/>
                  </a:schemeClr>
                </a:solidFill>
              </a:rPr>
              <a:t>同学选择去商家兼职，如何确保同学的的人身安全和正常的报酬？</a:t>
            </a:r>
          </a:p>
          <a:p>
            <a:pPr marL="285750" indent="-285750">
              <a:lnSpc>
                <a:spcPct val="150000"/>
              </a:lnSpc>
              <a:buFont typeface="Arial" panose="020B0604020202020204" pitchFamily="34" charset="0"/>
              <a:buChar char="•"/>
            </a:pPr>
            <a:r>
              <a:rPr lang="zh-CN" altLang="en-US" dirty="0">
                <a:solidFill>
                  <a:schemeClr val="tx2">
                    <a:lumMod val="50000"/>
                  </a:schemeClr>
                </a:solidFill>
              </a:rPr>
              <a:t>接单人员的诚信问题以及安全问题如何解决，未做具体叙述</a:t>
            </a:r>
          </a:p>
          <a:p>
            <a:pPr marL="285750" indent="-285750">
              <a:lnSpc>
                <a:spcPct val="150000"/>
              </a:lnSpc>
              <a:buFont typeface="Arial" panose="020B0604020202020204" pitchFamily="34" charset="0"/>
              <a:buChar char="•"/>
            </a:pPr>
            <a:r>
              <a:rPr lang="zh-CN" altLang="en-US" dirty="0">
                <a:solidFill>
                  <a:schemeClr val="tx2">
                    <a:lumMod val="50000"/>
                  </a:schemeClr>
                </a:solidFill>
              </a:rPr>
              <a:t>售后问题不明确</a:t>
            </a:r>
          </a:p>
          <a:p>
            <a:pPr marL="285750" indent="-285750">
              <a:lnSpc>
                <a:spcPct val="150000"/>
              </a:lnSpc>
              <a:buFont typeface="Arial" panose="020B0604020202020204" pitchFamily="34" charset="0"/>
              <a:buChar char="•"/>
            </a:pPr>
            <a:r>
              <a:rPr lang="zh-CN" altLang="en-US" dirty="0">
                <a:solidFill>
                  <a:schemeClr val="tx2">
                    <a:lumMod val="50000"/>
                  </a:schemeClr>
                </a:solidFill>
              </a:rPr>
              <a:t>接任务的人的信誉问题</a:t>
            </a:r>
          </a:p>
          <a:p>
            <a:pPr marL="285750" indent="-285750">
              <a:lnSpc>
                <a:spcPct val="150000"/>
              </a:lnSpc>
              <a:buFont typeface="Arial" panose="020B0604020202020204" pitchFamily="34" charset="0"/>
              <a:buChar char="•"/>
            </a:pPr>
            <a:r>
              <a:rPr lang="zh-CN" altLang="en-US" dirty="0">
                <a:solidFill>
                  <a:schemeClr val="tx2">
                    <a:lumMod val="50000"/>
                  </a:schemeClr>
                </a:solidFill>
              </a:rPr>
              <a:t>假如受到财产侵害等欺诈行为，用户如何维权？</a:t>
            </a:r>
          </a:p>
          <a:p>
            <a:pPr marL="285750" indent="-285750">
              <a:lnSpc>
                <a:spcPct val="150000"/>
              </a:lnSpc>
              <a:buFont typeface="Arial" panose="020B0604020202020204" pitchFamily="34" charset="0"/>
              <a:buChar char="•"/>
            </a:pPr>
            <a:r>
              <a:rPr lang="zh-CN" altLang="en-US" dirty="0">
                <a:solidFill>
                  <a:schemeClr val="tx2">
                    <a:lumMod val="50000"/>
                  </a:schemeClr>
                </a:solidFill>
              </a:rPr>
              <a:t>如何保证兼职收入能获得</a:t>
            </a:r>
          </a:p>
          <a:p>
            <a:pPr marL="285750" indent="-285750">
              <a:lnSpc>
                <a:spcPct val="150000"/>
              </a:lnSpc>
              <a:buFont typeface="Arial" panose="020B0604020202020204" pitchFamily="34" charset="0"/>
              <a:buChar char="•"/>
            </a:pPr>
            <a:r>
              <a:rPr lang="zh-CN" altLang="en-US" dirty="0">
                <a:solidFill>
                  <a:schemeClr val="tx2">
                    <a:lumMod val="50000"/>
                  </a:schemeClr>
                </a:solidFill>
              </a:rPr>
              <a:t>发布者与接单者之间联系与安全性怎么保障</a:t>
            </a:r>
          </a:p>
        </p:txBody>
      </p:sp>
    </p:spTree>
    <p:extLst>
      <p:ext uri="{BB962C8B-B14F-4D97-AF65-F5344CB8AC3E}">
        <p14:creationId xmlns:p14="http://schemas.microsoft.com/office/powerpoint/2010/main" val="1744094497"/>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7" name="îšḻîḓe">
            <a:extLst>
              <a:ext uri="{FF2B5EF4-FFF2-40B4-BE49-F238E27FC236}">
                <a16:creationId xmlns:a16="http://schemas.microsoft.com/office/drawing/2014/main" id="{8700AF6E-C8C8-4D09-96F2-36F5BB4F4913}"/>
              </a:ext>
            </a:extLst>
          </p:cNvPr>
          <p:cNvSpPr/>
          <p:nvPr/>
        </p:nvSpPr>
        <p:spPr>
          <a:xfrm>
            <a:off x="6839968" y="4200262"/>
            <a:ext cx="4680520" cy="1345848"/>
          </a:xfrm>
          <a:prstGeom prst="wedgeRectCallout">
            <a:avLst>
              <a:gd name="adj1" fmla="val -79252"/>
              <a:gd name="adj2" fmla="val 8004"/>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endParaRPr lang="zh-CN" altLang="en-US" sz="2000" b="1" dirty="0"/>
          </a:p>
        </p:txBody>
      </p:sp>
      <p:sp>
        <p:nvSpPr>
          <p:cNvPr id="21" name="iSḻide">
            <a:extLst>
              <a:ext uri="{FF2B5EF4-FFF2-40B4-BE49-F238E27FC236}">
                <a16:creationId xmlns:a16="http://schemas.microsoft.com/office/drawing/2014/main" id="{1FC3FAD2-AF4A-4EAB-8444-AF5D20781CBC}"/>
              </a:ext>
            </a:extLst>
          </p:cNvPr>
          <p:cNvSpPr/>
          <p:nvPr/>
        </p:nvSpPr>
        <p:spPr bwMode="auto">
          <a:xfrm>
            <a:off x="7106400" y="4329827"/>
            <a:ext cx="4107032" cy="940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endParaRPr lang="en-US" altLang="zh-CN" sz="1400" dirty="0"/>
          </a:p>
          <a:p>
            <a:pPr>
              <a:lnSpc>
                <a:spcPct val="150000"/>
              </a:lnSpc>
              <a:spcBef>
                <a:spcPct val="0"/>
              </a:spcBef>
            </a:pPr>
            <a:r>
              <a:rPr lang="zh-CN" altLang="en-US" sz="1400" dirty="0"/>
              <a:t>注册时绑定手机，会发送手机验证码验证。</a:t>
            </a:r>
          </a:p>
        </p:txBody>
      </p:sp>
      <p:sp>
        <p:nvSpPr>
          <p:cNvPr id="22" name="ïŝḻiḍè">
            <a:extLst>
              <a:ext uri="{FF2B5EF4-FFF2-40B4-BE49-F238E27FC236}">
                <a16:creationId xmlns:a16="http://schemas.microsoft.com/office/drawing/2014/main" id="{45EE1303-C604-4D76-B5C2-BCF01AFB637E}"/>
              </a:ext>
            </a:extLst>
          </p:cNvPr>
          <p:cNvSpPr txBox="1"/>
          <p:nvPr/>
        </p:nvSpPr>
        <p:spPr bwMode="auto">
          <a:xfrm>
            <a:off x="7106400" y="3979358"/>
            <a:ext cx="1015319" cy="36933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rIns="90000">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b="1" dirty="0">
                <a:solidFill>
                  <a:schemeClr val="accent3"/>
                </a:solidFill>
              </a:rPr>
              <a:t>Answer</a:t>
            </a:r>
            <a:endParaRPr lang="en-US" altLang="zh-CN" sz="1800" b="1" dirty="0">
              <a:solidFill>
                <a:schemeClr val="accent3"/>
              </a:solidFill>
            </a:endParaRPr>
          </a:p>
        </p:txBody>
      </p:sp>
      <p:sp>
        <p:nvSpPr>
          <p:cNvPr id="9" name="iṥľïďè">
            <a:extLst>
              <a:ext uri="{FF2B5EF4-FFF2-40B4-BE49-F238E27FC236}">
                <a16:creationId xmlns:a16="http://schemas.microsoft.com/office/drawing/2014/main" id="{3165B098-FD31-4538-A9AC-4EEED88AB767}"/>
              </a:ext>
            </a:extLst>
          </p:cNvPr>
          <p:cNvSpPr/>
          <p:nvPr/>
        </p:nvSpPr>
        <p:spPr>
          <a:xfrm>
            <a:off x="6839968" y="1444768"/>
            <a:ext cx="4680520" cy="1706502"/>
          </a:xfrm>
          <a:prstGeom prst="wedgeRectCallout">
            <a:avLst>
              <a:gd name="adj1" fmla="val -91403"/>
              <a:gd name="adj2" fmla="val 324"/>
            </a:avLst>
          </a:prstGeom>
          <a:noFill/>
          <a:ln w="19050">
            <a:solidFill>
              <a:srgbClr val="8ACFC8"/>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endParaRPr lang="zh-CN" altLang="en-US" sz="2000" b="1" dirty="0"/>
          </a:p>
        </p:txBody>
      </p:sp>
      <p:sp>
        <p:nvSpPr>
          <p:cNvPr id="19" name="iṧḻîḓê">
            <a:extLst>
              <a:ext uri="{FF2B5EF4-FFF2-40B4-BE49-F238E27FC236}">
                <a16:creationId xmlns:a16="http://schemas.microsoft.com/office/drawing/2014/main" id="{4EA6694C-2976-44C5-8972-CD4253E81139}"/>
              </a:ext>
            </a:extLst>
          </p:cNvPr>
          <p:cNvSpPr/>
          <p:nvPr/>
        </p:nvSpPr>
        <p:spPr bwMode="auto">
          <a:xfrm>
            <a:off x="7011209" y="1545454"/>
            <a:ext cx="4338038" cy="1484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nSpc>
                <a:spcPct val="150000"/>
              </a:lnSpc>
              <a:spcBef>
                <a:spcPct val="0"/>
              </a:spcBef>
            </a:pPr>
            <a:r>
              <a:rPr lang="zh-CN" altLang="en-US" sz="1400" dirty="0"/>
              <a:t>社区管理员：负责审核商家的入驻、用户的举报和订单的发布，每天轮播消息的增删改查。</a:t>
            </a:r>
            <a:endParaRPr lang="en-US" altLang="zh-CN" sz="1400" dirty="0"/>
          </a:p>
          <a:p>
            <a:pPr>
              <a:lnSpc>
                <a:spcPct val="150000"/>
              </a:lnSpc>
              <a:spcBef>
                <a:spcPct val="0"/>
              </a:spcBef>
            </a:pPr>
            <a:r>
              <a:rPr lang="zh-CN" altLang="en-US" sz="1400" dirty="0"/>
              <a:t>服务器：负责项目的部署，以及对请求的接收和对界面的相应</a:t>
            </a:r>
          </a:p>
        </p:txBody>
      </p:sp>
      <p:sp>
        <p:nvSpPr>
          <p:cNvPr id="20" name="íšļîde">
            <a:extLst>
              <a:ext uri="{FF2B5EF4-FFF2-40B4-BE49-F238E27FC236}">
                <a16:creationId xmlns:a16="http://schemas.microsoft.com/office/drawing/2014/main" id="{591F2F88-1297-4292-B9CA-ED5612092698}"/>
              </a:ext>
            </a:extLst>
          </p:cNvPr>
          <p:cNvSpPr txBox="1"/>
          <p:nvPr/>
        </p:nvSpPr>
        <p:spPr bwMode="auto">
          <a:xfrm>
            <a:off x="7241153" y="1213365"/>
            <a:ext cx="1171326" cy="36933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rIns="90000">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sz="1800" b="1" dirty="0">
                <a:solidFill>
                  <a:srgbClr val="8ACFC8"/>
                </a:solidFill>
              </a:rPr>
              <a:t>Answer</a:t>
            </a:r>
          </a:p>
        </p:txBody>
      </p:sp>
      <p:cxnSp>
        <p:nvCxnSpPr>
          <p:cNvPr id="12" name="直接连接符 11">
            <a:extLst>
              <a:ext uri="{FF2B5EF4-FFF2-40B4-BE49-F238E27FC236}">
                <a16:creationId xmlns:a16="http://schemas.microsoft.com/office/drawing/2014/main" id="{EF913C5C-FD14-425C-8FE7-5ED619680A7A}"/>
              </a:ext>
            </a:extLst>
          </p:cNvPr>
          <p:cNvCxnSpPr/>
          <p:nvPr/>
        </p:nvCxnSpPr>
        <p:spPr>
          <a:xfrm>
            <a:off x="708250" y="3570970"/>
            <a:ext cx="6018164"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7" name="işḷîḓè">
            <a:extLst>
              <a:ext uri="{FF2B5EF4-FFF2-40B4-BE49-F238E27FC236}">
                <a16:creationId xmlns:a16="http://schemas.microsoft.com/office/drawing/2014/main" id="{E1349864-DFCE-4782-9D43-B17C5467795F}"/>
              </a:ext>
            </a:extLst>
          </p:cNvPr>
          <p:cNvSpPr/>
          <p:nvPr/>
        </p:nvSpPr>
        <p:spPr>
          <a:xfrm>
            <a:off x="1523036" y="1753491"/>
            <a:ext cx="4572964" cy="110520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600" b="1" dirty="0"/>
              <a:t>没有考虑自己社区管理员的任务、服务器的任务</a:t>
            </a:r>
            <a:endParaRPr lang="en-US" altLang="zh-CN" sz="1600" b="1" dirty="0"/>
          </a:p>
          <a:p>
            <a:pPr>
              <a:lnSpc>
                <a:spcPct val="150000"/>
              </a:lnSpc>
              <a:spcBef>
                <a:spcPct val="0"/>
              </a:spcBef>
            </a:pPr>
            <a:r>
              <a:rPr lang="en-US" altLang="zh-CN" sz="1600" b="1" dirty="0"/>
              <a:t>(</a:t>
            </a:r>
            <a:r>
              <a:rPr lang="zh-CN" altLang="en-US" sz="1600" b="1" dirty="0"/>
              <a:t>手机信息收发等</a:t>
            </a:r>
            <a:r>
              <a:rPr lang="en-US" altLang="zh-CN" sz="1600" b="1" dirty="0"/>
              <a:t>) </a:t>
            </a:r>
          </a:p>
        </p:txBody>
      </p:sp>
      <p:sp>
        <p:nvSpPr>
          <p:cNvPr id="25" name="标题 1">
            <a:extLst>
              <a:ext uri="{FF2B5EF4-FFF2-40B4-BE49-F238E27FC236}">
                <a16:creationId xmlns:a16="http://schemas.microsoft.com/office/drawing/2014/main" id="{91D3BCD3-94D6-4007-BF7E-E49E25E8B3FF}"/>
              </a:ext>
            </a:extLst>
          </p:cNvPr>
          <p:cNvSpPr txBox="1">
            <a:spLocks/>
          </p:cNvSpPr>
          <p:nvPr/>
        </p:nvSpPr>
        <p:spPr>
          <a:xfrm>
            <a:off x="669924" y="272141"/>
            <a:ext cx="10850563"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问题回答</a:t>
            </a:r>
          </a:p>
        </p:txBody>
      </p:sp>
      <p:cxnSp>
        <p:nvCxnSpPr>
          <p:cNvPr id="26" name="直接连接符 25">
            <a:extLst>
              <a:ext uri="{FF2B5EF4-FFF2-40B4-BE49-F238E27FC236}">
                <a16:creationId xmlns:a16="http://schemas.microsoft.com/office/drawing/2014/main" id="{3B339795-6B0E-44CE-9A40-6E6E96D6713B}"/>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7" name="îS1íde">
            <a:extLst>
              <a:ext uri="{FF2B5EF4-FFF2-40B4-BE49-F238E27FC236}">
                <a16:creationId xmlns:a16="http://schemas.microsoft.com/office/drawing/2014/main" id="{BDC7FE8F-A317-4223-8D0E-1557EB7018B7}"/>
              </a:ext>
            </a:extLst>
          </p:cNvPr>
          <p:cNvSpPr txBox="1"/>
          <p:nvPr/>
        </p:nvSpPr>
        <p:spPr>
          <a:xfrm>
            <a:off x="1119151" y="4061107"/>
            <a:ext cx="413883" cy="395777"/>
          </a:xfrm>
          <a:prstGeom prst="rect">
            <a:avLst/>
          </a:prstGeom>
          <a:noFill/>
        </p:spPr>
        <p:txBody>
          <a:bodyPr wrap="square" lIns="90000" tIns="46800" rIns="90000" bIns="46800" anchor="ctr">
            <a:prstTxWarp prst="textPlain">
              <a:avLst/>
            </a:prstTxWarp>
            <a:normAutofit fontScale="47500" lnSpcReduction="20000"/>
          </a:bodyPr>
          <a:lstStyle/>
          <a:p>
            <a:r>
              <a:rPr lang="en-US" sz="4800" dirty="0">
                <a:solidFill>
                  <a:srgbClr val="00586A"/>
                </a:solidFill>
              </a:rPr>
              <a:t>“</a:t>
            </a:r>
          </a:p>
        </p:txBody>
      </p:sp>
      <p:sp>
        <p:nvSpPr>
          <p:cNvPr id="23" name="îS1íde">
            <a:extLst>
              <a:ext uri="{FF2B5EF4-FFF2-40B4-BE49-F238E27FC236}">
                <a16:creationId xmlns:a16="http://schemas.microsoft.com/office/drawing/2014/main" id="{FC895146-D302-48E1-A4CE-88B613D8FFA8}"/>
              </a:ext>
            </a:extLst>
          </p:cNvPr>
          <p:cNvSpPr txBox="1"/>
          <p:nvPr/>
        </p:nvSpPr>
        <p:spPr>
          <a:xfrm>
            <a:off x="1132677" y="1809241"/>
            <a:ext cx="413883" cy="395777"/>
          </a:xfrm>
          <a:prstGeom prst="rect">
            <a:avLst/>
          </a:prstGeom>
          <a:noFill/>
        </p:spPr>
        <p:txBody>
          <a:bodyPr wrap="square" lIns="90000" tIns="46800" rIns="90000" bIns="46800" anchor="ctr">
            <a:prstTxWarp prst="textPlain">
              <a:avLst/>
            </a:prstTxWarp>
            <a:normAutofit fontScale="47500" lnSpcReduction="20000"/>
          </a:bodyPr>
          <a:lstStyle/>
          <a:p>
            <a:r>
              <a:rPr lang="en-US" sz="4800" dirty="0">
                <a:solidFill>
                  <a:srgbClr val="8ACFC8"/>
                </a:solidFill>
              </a:rPr>
              <a:t>“</a:t>
            </a:r>
          </a:p>
        </p:txBody>
      </p:sp>
      <p:sp>
        <p:nvSpPr>
          <p:cNvPr id="24" name="işḷîḓè">
            <a:extLst>
              <a:ext uri="{FF2B5EF4-FFF2-40B4-BE49-F238E27FC236}">
                <a16:creationId xmlns:a16="http://schemas.microsoft.com/office/drawing/2014/main" id="{AE8000E2-59D2-4FF2-8D40-427871A90B9A}"/>
              </a:ext>
            </a:extLst>
          </p:cNvPr>
          <p:cNvSpPr/>
          <p:nvPr/>
        </p:nvSpPr>
        <p:spPr>
          <a:xfrm>
            <a:off x="1533034" y="4023044"/>
            <a:ext cx="3212221" cy="7010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a:lnSpc>
                <a:spcPct val="150000"/>
              </a:lnSpc>
              <a:spcBef>
                <a:spcPct val="0"/>
              </a:spcBef>
            </a:pPr>
            <a:r>
              <a:rPr lang="zh-CN" altLang="en-US" sz="1600" b="1" dirty="0"/>
              <a:t>如何保证用户信息真实性？</a:t>
            </a:r>
            <a:endParaRPr lang="en-US" altLang="zh-CN" sz="1600" b="1" dirty="0"/>
          </a:p>
        </p:txBody>
      </p:sp>
    </p:spTree>
    <p:extLst>
      <p:ext uri="{BB962C8B-B14F-4D97-AF65-F5344CB8AC3E}">
        <p14:creationId xmlns:p14="http://schemas.microsoft.com/office/powerpoint/2010/main" val="3079247736"/>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7" name="îšḻîḓe">
            <a:extLst>
              <a:ext uri="{FF2B5EF4-FFF2-40B4-BE49-F238E27FC236}">
                <a16:creationId xmlns:a16="http://schemas.microsoft.com/office/drawing/2014/main" id="{8700AF6E-C8C8-4D09-96F2-36F5BB4F4913}"/>
              </a:ext>
            </a:extLst>
          </p:cNvPr>
          <p:cNvSpPr/>
          <p:nvPr/>
        </p:nvSpPr>
        <p:spPr>
          <a:xfrm>
            <a:off x="6839968" y="4200262"/>
            <a:ext cx="4680520" cy="1345848"/>
          </a:xfrm>
          <a:prstGeom prst="wedgeRectCallout">
            <a:avLst>
              <a:gd name="adj1" fmla="val -79252"/>
              <a:gd name="adj2" fmla="val 8004"/>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21" name="iSḻide">
            <a:extLst>
              <a:ext uri="{FF2B5EF4-FFF2-40B4-BE49-F238E27FC236}">
                <a16:creationId xmlns:a16="http://schemas.microsoft.com/office/drawing/2014/main" id="{1FC3FAD2-AF4A-4EAB-8444-AF5D20781CBC}"/>
              </a:ext>
            </a:extLst>
          </p:cNvPr>
          <p:cNvSpPr/>
          <p:nvPr/>
        </p:nvSpPr>
        <p:spPr bwMode="auto">
          <a:xfrm>
            <a:off x="7106400" y="4329827"/>
            <a:ext cx="4107032" cy="940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lnSpc>
                <a:spcPct val="150000"/>
              </a:lnSpc>
              <a:spcBef>
                <a:spcPct val="0"/>
              </a:spcBef>
            </a:pPr>
            <a:endParaRPr lang="en-US" altLang="zh-CN" sz="1400" dirty="0"/>
          </a:p>
          <a:p>
            <a:pPr lvl="0">
              <a:lnSpc>
                <a:spcPct val="150000"/>
              </a:lnSpc>
              <a:spcBef>
                <a:spcPct val="0"/>
              </a:spcBef>
            </a:pPr>
            <a:r>
              <a:rPr lang="zh-CN" altLang="en-US" sz="1400" dirty="0"/>
              <a:t>对商家进行人工审核，同时采用信誉分机制。</a:t>
            </a:r>
            <a:endParaRPr kumimoji="0" lang="zh-CN" altLang="en-US" sz="14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2" name="ïŝḻiḍè">
            <a:extLst>
              <a:ext uri="{FF2B5EF4-FFF2-40B4-BE49-F238E27FC236}">
                <a16:creationId xmlns:a16="http://schemas.microsoft.com/office/drawing/2014/main" id="{45EE1303-C604-4D76-B5C2-BCF01AFB637E}"/>
              </a:ext>
            </a:extLst>
          </p:cNvPr>
          <p:cNvSpPr txBox="1"/>
          <p:nvPr/>
        </p:nvSpPr>
        <p:spPr bwMode="auto">
          <a:xfrm>
            <a:off x="7106400" y="3979358"/>
            <a:ext cx="1015319" cy="36933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rIns="90000">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dirty="0">
                <a:ln>
                  <a:noFill/>
                </a:ln>
                <a:solidFill>
                  <a:srgbClr val="00586A"/>
                </a:solidFill>
                <a:effectLst/>
                <a:uLnTx/>
                <a:uFillTx/>
                <a:latin typeface="Arial"/>
                <a:ea typeface="微软雅黑"/>
                <a:cs typeface="+mn-cs"/>
              </a:rPr>
              <a:t>Answer</a:t>
            </a:r>
          </a:p>
        </p:txBody>
      </p:sp>
      <p:sp>
        <p:nvSpPr>
          <p:cNvPr id="9" name="iṥľïďè">
            <a:extLst>
              <a:ext uri="{FF2B5EF4-FFF2-40B4-BE49-F238E27FC236}">
                <a16:creationId xmlns:a16="http://schemas.microsoft.com/office/drawing/2014/main" id="{3165B098-FD31-4538-A9AC-4EEED88AB767}"/>
              </a:ext>
            </a:extLst>
          </p:cNvPr>
          <p:cNvSpPr/>
          <p:nvPr/>
        </p:nvSpPr>
        <p:spPr>
          <a:xfrm>
            <a:off x="6839968" y="1444768"/>
            <a:ext cx="4680520" cy="1706502"/>
          </a:xfrm>
          <a:prstGeom prst="wedgeRectCallout">
            <a:avLst>
              <a:gd name="adj1" fmla="val -91403"/>
              <a:gd name="adj2" fmla="val 324"/>
            </a:avLst>
          </a:prstGeom>
          <a:noFill/>
          <a:ln w="19050">
            <a:solidFill>
              <a:srgbClr val="8ACFC8"/>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1"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19" name="iṧḻîḓê">
            <a:extLst>
              <a:ext uri="{FF2B5EF4-FFF2-40B4-BE49-F238E27FC236}">
                <a16:creationId xmlns:a16="http://schemas.microsoft.com/office/drawing/2014/main" id="{4EA6694C-2976-44C5-8972-CD4253E81139}"/>
              </a:ext>
            </a:extLst>
          </p:cNvPr>
          <p:cNvSpPr/>
          <p:nvPr/>
        </p:nvSpPr>
        <p:spPr bwMode="auto">
          <a:xfrm>
            <a:off x="7011209" y="1541489"/>
            <a:ext cx="4338038" cy="1317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lvl="0">
              <a:lnSpc>
                <a:spcPct val="150000"/>
              </a:lnSpc>
              <a:spcBef>
                <a:spcPct val="0"/>
              </a:spcBef>
            </a:pPr>
            <a:endParaRPr lang="en-US" altLang="zh-CN" sz="1400" dirty="0"/>
          </a:p>
          <a:p>
            <a:pPr lvl="0">
              <a:lnSpc>
                <a:spcPct val="150000"/>
              </a:lnSpc>
              <a:spcBef>
                <a:spcPct val="0"/>
              </a:spcBef>
            </a:pPr>
            <a:r>
              <a:rPr lang="zh-CN" altLang="en-US" sz="1400" dirty="0"/>
              <a:t>系统便利性由网页高自适应性、较快的响应速度保证</a:t>
            </a:r>
            <a:r>
              <a:rPr lang="en-US" altLang="zh-CN" sz="1400" dirty="0"/>
              <a:t>;</a:t>
            </a:r>
            <a:br>
              <a:rPr lang="zh-CN" altLang="en-US" sz="1400" dirty="0"/>
            </a:br>
            <a:r>
              <a:rPr lang="zh-CN" altLang="en-US" sz="1400" dirty="0"/>
              <a:t>信息集中在平台管理，便于检索、查看。</a:t>
            </a:r>
            <a:endParaRPr kumimoji="0" lang="zh-CN" altLang="en-US" sz="14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0" name="íšļîde">
            <a:extLst>
              <a:ext uri="{FF2B5EF4-FFF2-40B4-BE49-F238E27FC236}">
                <a16:creationId xmlns:a16="http://schemas.microsoft.com/office/drawing/2014/main" id="{591F2F88-1297-4292-B9CA-ED5612092698}"/>
              </a:ext>
            </a:extLst>
          </p:cNvPr>
          <p:cNvSpPr txBox="1"/>
          <p:nvPr/>
        </p:nvSpPr>
        <p:spPr bwMode="auto">
          <a:xfrm>
            <a:off x="7241153" y="1213365"/>
            <a:ext cx="1171326" cy="36933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rIns="90000">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dirty="0">
                <a:ln>
                  <a:noFill/>
                </a:ln>
                <a:solidFill>
                  <a:srgbClr val="8ACFC8"/>
                </a:solidFill>
                <a:effectLst/>
                <a:uLnTx/>
                <a:uFillTx/>
                <a:latin typeface="Arial"/>
                <a:ea typeface="微软雅黑"/>
                <a:cs typeface="+mn-cs"/>
              </a:rPr>
              <a:t>Answer</a:t>
            </a:r>
          </a:p>
        </p:txBody>
      </p:sp>
      <p:cxnSp>
        <p:nvCxnSpPr>
          <p:cNvPr id="12" name="直接连接符 11">
            <a:extLst>
              <a:ext uri="{FF2B5EF4-FFF2-40B4-BE49-F238E27FC236}">
                <a16:creationId xmlns:a16="http://schemas.microsoft.com/office/drawing/2014/main" id="{EF913C5C-FD14-425C-8FE7-5ED619680A7A}"/>
              </a:ext>
            </a:extLst>
          </p:cNvPr>
          <p:cNvCxnSpPr/>
          <p:nvPr/>
        </p:nvCxnSpPr>
        <p:spPr>
          <a:xfrm>
            <a:off x="708250" y="3570970"/>
            <a:ext cx="6018164"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7" name="işḷîḓè">
            <a:extLst>
              <a:ext uri="{FF2B5EF4-FFF2-40B4-BE49-F238E27FC236}">
                <a16:creationId xmlns:a16="http://schemas.microsoft.com/office/drawing/2014/main" id="{E1349864-DFCE-4782-9D43-B17C5467795F}"/>
              </a:ext>
            </a:extLst>
          </p:cNvPr>
          <p:cNvSpPr/>
          <p:nvPr/>
        </p:nvSpPr>
        <p:spPr>
          <a:xfrm>
            <a:off x="1523036" y="1753491"/>
            <a:ext cx="4572964" cy="110520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a:bodyPr>
          <a:lstStyle/>
          <a:p>
            <a:pPr lvl="0">
              <a:lnSpc>
                <a:spcPct val="150000"/>
              </a:lnSpc>
              <a:spcBef>
                <a:spcPct val="0"/>
              </a:spcBef>
            </a:pPr>
            <a:r>
              <a:rPr lang="zh-CN" altLang="en-US" sz="1600" b="1" dirty="0">
                <a:solidFill>
                  <a:srgbClr val="000000"/>
                </a:solidFill>
              </a:rPr>
              <a:t> 便利性如何保证？</a:t>
            </a:r>
            <a:endParaRPr kumimoji="0" lang="en-US" altLang="zh-CN" sz="1600" b="1" i="0" u="none" strike="noStrike" kern="1200" cap="none" spc="0" normalizeH="0" baseline="0" noProof="0" dirty="0">
              <a:ln>
                <a:noFill/>
              </a:ln>
              <a:solidFill>
                <a:srgbClr val="000000"/>
              </a:solidFill>
              <a:effectLst/>
              <a:uLnTx/>
              <a:uFillTx/>
              <a:latin typeface="Arial"/>
              <a:ea typeface="微软雅黑"/>
              <a:cs typeface="+mn-cs"/>
            </a:endParaRPr>
          </a:p>
        </p:txBody>
      </p:sp>
      <p:grpSp>
        <p:nvGrpSpPr>
          <p:cNvPr id="3" name="组合 2">
            <a:extLst>
              <a:ext uri="{FF2B5EF4-FFF2-40B4-BE49-F238E27FC236}">
                <a16:creationId xmlns:a16="http://schemas.microsoft.com/office/drawing/2014/main" id="{0E9B8FE6-3032-405D-AEA0-4259E77BF1B7}"/>
              </a:ext>
            </a:extLst>
          </p:cNvPr>
          <p:cNvGrpSpPr/>
          <p:nvPr/>
        </p:nvGrpSpPr>
        <p:grpSpPr>
          <a:xfrm>
            <a:off x="669924" y="272141"/>
            <a:ext cx="6018164" cy="787840"/>
            <a:chOff x="669924" y="272141"/>
            <a:chExt cx="6018164" cy="787840"/>
          </a:xfrm>
        </p:grpSpPr>
        <p:sp>
          <p:nvSpPr>
            <p:cNvPr id="25" name="标题 1">
              <a:extLst>
                <a:ext uri="{FF2B5EF4-FFF2-40B4-BE49-F238E27FC236}">
                  <a16:creationId xmlns:a16="http://schemas.microsoft.com/office/drawing/2014/main" id="{91D3BCD3-94D6-4007-BF7E-E49E25E8B3FF}"/>
                </a:ext>
              </a:extLst>
            </p:cNvPr>
            <p:cNvSpPr txBox="1">
              <a:spLocks/>
            </p:cNvSpPr>
            <p:nvPr/>
          </p:nvSpPr>
          <p:spPr>
            <a:xfrm>
              <a:off x="669925" y="272141"/>
              <a:ext cx="3873200"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问题回答</a:t>
              </a:r>
            </a:p>
          </p:txBody>
        </p:sp>
        <p:cxnSp>
          <p:nvCxnSpPr>
            <p:cNvPr id="26" name="直接连接符 25">
              <a:extLst>
                <a:ext uri="{FF2B5EF4-FFF2-40B4-BE49-F238E27FC236}">
                  <a16:creationId xmlns:a16="http://schemas.microsoft.com/office/drawing/2014/main" id="{3B339795-6B0E-44CE-9A40-6E6E96D6713B}"/>
                </a:ext>
              </a:extLst>
            </p:cNvPr>
            <p:cNvCxnSpPr>
              <a:cxnSpLocks/>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27" name="îS1íde">
            <a:extLst>
              <a:ext uri="{FF2B5EF4-FFF2-40B4-BE49-F238E27FC236}">
                <a16:creationId xmlns:a16="http://schemas.microsoft.com/office/drawing/2014/main" id="{BDC7FE8F-A317-4223-8D0E-1557EB7018B7}"/>
              </a:ext>
            </a:extLst>
          </p:cNvPr>
          <p:cNvSpPr txBox="1"/>
          <p:nvPr/>
        </p:nvSpPr>
        <p:spPr>
          <a:xfrm>
            <a:off x="1119151" y="4061107"/>
            <a:ext cx="413883" cy="395777"/>
          </a:xfrm>
          <a:prstGeom prst="rect">
            <a:avLst/>
          </a:prstGeom>
          <a:noFill/>
        </p:spPr>
        <p:txBody>
          <a:bodyPr wrap="square" lIns="90000" tIns="46800" rIns="90000" bIns="46800" anchor="ctr">
            <a:prstTxWarp prst="textPlain">
              <a:avLst/>
            </a:prstTxWarp>
            <a:normAutofit fontScale="4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00586A"/>
                </a:solidFill>
                <a:effectLst/>
                <a:uLnTx/>
                <a:uFillTx/>
                <a:latin typeface="Arial"/>
                <a:ea typeface="微软雅黑"/>
                <a:cs typeface="+mn-cs"/>
              </a:rPr>
              <a:t>“</a:t>
            </a:r>
          </a:p>
        </p:txBody>
      </p:sp>
      <p:sp>
        <p:nvSpPr>
          <p:cNvPr id="23" name="îS1íde">
            <a:extLst>
              <a:ext uri="{FF2B5EF4-FFF2-40B4-BE49-F238E27FC236}">
                <a16:creationId xmlns:a16="http://schemas.microsoft.com/office/drawing/2014/main" id="{FC895146-D302-48E1-A4CE-88B613D8FFA8}"/>
              </a:ext>
            </a:extLst>
          </p:cNvPr>
          <p:cNvSpPr txBox="1"/>
          <p:nvPr/>
        </p:nvSpPr>
        <p:spPr>
          <a:xfrm>
            <a:off x="1132677" y="1809241"/>
            <a:ext cx="413883" cy="395777"/>
          </a:xfrm>
          <a:prstGeom prst="rect">
            <a:avLst/>
          </a:prstGeom>
          <a:noFill/>
        </p:spPr>
        <p:txBody>
          <a:bodyPr wrap="square" lIns="90000" tIns="46800" rIns="90000" bIns="46800" anchor="ctr">
            <a:prstTxWarp prst="textPlain">
              <a:avLst/>
            </a:prstTxWarp>
            <a:normAutofit fontScale="4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8ACFC8"/>
                </a:solidFill>
                <a:effectLst/>
                <a:uLnTx/>
                <a:uFillTx/>
                <a:latin typeface="Arial"/>
                <a:ea typeface="微软雅黑"/>
                <a:cs typeface="+mn-cs"/>
              </a:rPr>
              <a:t>“</a:t>
            </a:r>
          </a:p>
        </p:txBody>
      </p:sp>
      <p:sp>
        <p:nvSpPr>
          <p:cNvPr id="24" name="işḷîḓè">
            <a:extLst>
              <a:ext uri="{FF2B5EF4-FFF2-40B4-BE49-F238E27FC236}">
                <a16:creationId xmlns:a16="http://schemas.microsoft.com/office/drawing/2014/main" id="{AE8000E2-59D2-4FF2-8D40-427871A90B9A}"/>
              </a:ext>
            </a:extLst>
          </p:cNvPr>
          <p:cNvSpPr/>
          <p:nvPr/>
        </p:nvSpPr>
        <p:spPr>
          <a:xfrm>
            <a:off x="1587419" y="4017105"/>
            <a:ext cx="3898981" cy="7010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anchor="t" anchorCtr="0">
            <a:normAutofit fontScale="92500" lnSpcReduction="10000"/>
          </a:bodyPr>
          <a:lstStyle/>
          <a:p>
            <a:pPr lvl="0">
              <a:lnSpc>
                <a:spcPct val="150000"/>
              </a:lnSpc>
              <a:spcBef>
                <a:spcPct val="0"/>
              </a:spcBef>
            </a:pPr>
            <a:r>
              <a:rPr lang="zh-CN" altLang="en-US" sz="1600" b="1" dirty="0">
                <a:solidFill>
                  <a:srgbClr val="000000"/>
                </a:solidFill>
              </a:rPr>
              <a:t>对于发布兼职职位的商家是否能够保证资质及安全性，如何体现</a:t>
            </a:r>
            <a:endParaRPr kumimoji="0" lang="en-US" altLang="zh-CN" sz="1600" b="1"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2498809180"/>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669925" y="2349500"/>
            <a:ext cx="7374981" cy="625637"/>
          </a:xfrm>
        </p:spPr>
        <p:txBody>
          <a:bodyPr>
            <a:normAutofit/>
          </a:bodyPr>
          <a:lstStyle/>
          <a:p>
            <a:r>
              <a:rPr lang="zh-CN" altLang="en-US" sz="3200" dirty="0"/>
              <a:t>   工作流程与分工</a:t>
            </a:r>
            <a:endParaRPr lang="zh-CN" altLang="en-US" sz="3200" b="0" dirty="0"/>
          </a:p>
        </p:txBody>
      </p:sp>
      <p:sp>
        <p:nvSpPr>
          <p:cNvPr id="7" name="文本占位符 6"/>
          <p:cNvSpPr>
            <a:spLocks noGrp="1"/>
          </p:cNvSpPr>
          <p:nvPr>
            <p:ph type="body" idx="1"/>
          </p:nvPr>
        </p:nvSpPr>
        <p:spPr>
          <a:xfrm>
            <a:off x="762778" y="3322590"/>
            <a:ext cx="7374981" cy="1759547"/>
          </a:xfrm>
        </p:spPr>
        <p:txBody>
          <a:bodyPr>
            <a:normAutofit/>
          </a:bodyPr>
          <a:lstStyle/>
          <a:p>
            <a:pPr marL="742928" lvl="1" indent="-285750">
              <a:lnSpc>
                <a:spcPct val="130000"/>
              </a:lnSpc>
              <a:buFont typeface="Arial" panose="020B0604020202020204" pitchFamily="34" charset="0"/>
              <a:buChar char="•"/>
            </a:pPr>
            <a:r>
              <a:rPr lang="zh-CN" altLang="en-US" dirty="0"/>
              <a:t>工作流程</a:t>
            </a:r>
            <a:endParaRPr lang="en-US" altLang="zh-CN" dirty="0"/>
          </a:p>
          <a:p>
            <a:pPr marL="742928" lvl="1" indent="-285750">
              <a:lnSpc>
                <a:spcPct val="130000"/>
              </a:lnSpc>
              <a:buFont typeface="Arial" panose="020B0604020202020204" pitchFamily="34" charset="0"/>
              <a:buChar char="•"/>
            </a:pPr>
            <a:r>
              <a:rPr lang="zh-CN" altLang="en-US" dirty="0"/>
              <a:t>组员分工</a:t>
            </a:r>
            <a:endParaRPr lang="en-US" altLang="zh-CN" dirty="0"/>
          </a:p>
          <a:p>
            <a:pPr marL="742928" lvl="1" indent="-285750">
              <a:lnSpc>
                <a:spcPct val="130000"/>
              </a:lnSpc>
              <a:buFont typeface="Arial" panose="020B0604020202020204" pitchFamily="34" charset="0"/>
              <a:buChar char="•"/>
            </a:pPr>
            <a:r>
              <a:rPr lang="zh-CN" altLang="en-US" dirty="0"/>
              <a:t>组员贡献度比例</a:t>
            </a:r>
          </a:p>
        </p:txBody>
      </p:sp>
      <p:cxnSp>
        <p:nvCxnSpPr>
          <p:cNvPr id="8" name="直接连接符 7">
            <a:extLst>
              <a:ext uri="{FF2B5EF4-FFF2-40B4-BE49-F238E27FC236}">
                <a16:creationId xmlns:a16="http://schemas.microsoft.com/office/drawing/2014/main" id="{B61F2F2A-D0BB-4AE4-A0D2-E8069CEF2370}"/>
              </a:ext>
            </a:extLst>
          </p:cNvPr>
          <p:cNvCxnSpPr>
            <a:cxnSpLocks/>
          </p:cNvCxnSpPr>
          <p:nvPr/>
        </p:nvCxnSpPr>
        <p:spPr>
          <a:xfrm>
            <a:off x="762778" y="3053054"/>
            <a:ext cx="742872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椭圆形标注 7">
            <a:extLst>
              <a:ext uri="{FF2B5EF4-FFF2-40B4-BE49-F238E27FC236}">
                <a16:creationId xmlns:a16="http://schemas.microsoft.com/office/drawing/2014/main" id="{D1562237-ABE2-4572-A687-CBABBF19B57D}"/>
              </a:ext>
            </a:extLst>
          </p:cNvPr>
          <p:cNvSpPr/>
          <p:nvPr/>
        </p:nvSpPr>
        <p:spPr>
          <a:xfrm flipH="1">
            <a:off x="5347226" y="1471926"/>
            <a:ext cx="1497548" cy="1497548"/>
          </a:xfrm>
          <a:prstGeom prst="wedgeEllipseCallout">
            <a:avLst>
              <a:gd name="adj1" fmla="val 54041"/>
              <a:gd name="adj2" fmla="val 43746"/>
            </a:avLst>
          </a:prstGeom>
          <a:solidFill>
            <a:schemeClr val="accent1">
              <a:lumMod val="60000"/>
              <a:lumOff val="4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srgbClr val="FFFFFF"/>
                </a:solidFill>
                <a:effectLst/>
                <a:uLnTx/>
                <a:uFillTx/>
                <a:latin typeface="Arial"/>
                <a:ea typeface="微软雅黑"/>
                <a:cs typeface="+mn-cs"/>
              </a:rPr>
              <a:t>04</a:t>
            </a:r>
            <a:endParaRPr kumimoji="0" lang="zh-CN" altLang="en-US" sz="1800" b="1"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1983806534"/>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163E3A15-78D3-44FE-9D98-C3B175D3CFDE}"/>
              </a:ext>
            </a:extLst>
          </p:cNvPr>
          <p:cNvGrpSpPr/>
          <p:nvPr/>
        </p:nvGrpSpPr>
        <p:grpSpPr>
          <a:xfrm>
            <a:off x="7936998" y="108610"/>
            <a:ext cx="4797226" cy="775809"/>
            <a:chOff x="669924" y="322672"/>
            <a:chExt cx="4797226" cy="775809"/>
          </a:xfrm>
        </p:grpSpPr>
        <p:sp>
          <p:nvSpPr>
            <p:cNvPr id="25" name="标题 1">
              <a:extLst>
                <a:ext uri="{FF2B5EF4-FFF2-40B4-BE49-F238E27FC236}">
                  <a16:creationId xmlns:a16="http://schemas.microsoft.com/office/drawing/2014/main" id="{91D3BCD3-94D6-4007-BF7E-E49E25E8B3FF}"/>
                </a:ext>
              </a:extLst>
            </p:cNvPr>
            <p:cNvSpPr txBox="1">
              <a:spLocks/>
            </p:cNvSpPr>
            <p:nvPr/>
          </p:nvSpPr>
          <p:spPr>
            <a:xfrm>
              <a:off x="2277343" y="322672"/>
              <a:ext cx="3189807"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工作流程</a:t>
              </a:r>
            </a:p>
          </p:txBody>
        </p:sp>
        <p:cxnSp>
          <p:nvCxnSpPr>
            <p:cNvPr id="26" name="直接连接符 25">
              <a:extLst>
                <a:ext uri="{FF2B5EF4-FFF2-40B4-BE49-F238E27FC236}">
                  <a16:creationId xmlns:a16="http://schemas.microsoft.com/office/drawing/2014/main" id="{3B339795-6B0E-44CE-9A40-6E6E96D6713B}"/>
                </a:ext>
              </a:extLst>
            </p:cNvPr>
            <p:cNvCxnSpPr>
              <a:cxnSpLocks/>
            </p:cNvCxnSpPr>
            <p:nvPr/>
          </p:nvCxnSpPr>
          <p:spPr>
            <a:xfrm>
              <a:off x="669924" y="1098481"/>
              <a:ext cx="3911701"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3" name="图片 2">
            <a:extLst>
              <a:ext uri="{FF2B5EF4-FFF2-40B4-BE49-F238E27FC236}">
                <a16:creationId xmlns:a16="http://schemas.microsoft.com/office/drawing/2014/main" id="{9EA16EE5-7B9D-4629-9EE3-2E45620BA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492" y="997456"/>
            <a:ext cx="11073015" cy="4901587"/>
          </a:xfrm>
          <a:prstGeom prst="rect">
            <a:avLst/>
          </a:prstGeom>
        </p:spPr>
      </p:pic>
    </p:spTree>
    <p:extLst>
      <p:ext uri="{BB962C8B-B14F-4D97-AF65-F5344CB8AC3E}">
        <p14:creationId xmlns:p14="http://schemas.microsoft.com/office/powerpoint/2010/main" val="2094113818"/>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5B8473F4-ACAA-4234-B1DC-9784AAFF8DAB}"/>
              </a:ext>
            </a:extLst>
          </p:cNvPr>
          <p:cNvGrpSpPr/>
          <p:nvPr/>
        </p:nvGrpSpPr>
        <p:grpSpPr>
          <a:xfrm>
            <a:off x="669924" y="272141"/>
            <a:ext cx="6018164" cy="787840"/>
            <a:chOff x="669924" y="272141"/>
            <a:chExt cx="6018164" cy="787840"/>
          </a:xfrm>
        </p:grpSpPr>
        <p:sp>
          <p:nvSpPr>
            <p:cNvPr id="21" name="标题 1">
              <a:extLst>
                <a:ext uri="{FF2B5EF4-FFF2-40B4-BE49-F238E27FC236}">
                  <a16:creationId xmlns:a16="http://schemas.microsoft.com/office/drawing/2014/main" id="{937E59CF-A965-4C1D-AD4B-EA092D005B6E}"/>
                </a:ext>
              </a:extLst>
            </p:cNvPr>
            <p:cNvSpPr txBox="1">
              <a:spLocks/>
            </p:cNvSpPr>
            <p:nvPr/>
          </p:nvSpPr>
          <p:spPr>
            <a:xfrm>
              <a:off x="669925" y="272141"/>
              <a:ext cx="3873200"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lang="zh-CN" altLang="en-US" dirty="0">
                  <a:solidFill>
                    <a:srgbClr val="000000"/>
                  </a:solidFill>
                  <a:latin typeface="Arial"/>
                  <a:ea typeface="微软雅黑"/>
                </a:rPr>
                <a:t>组员分工</a:t>
              </a:r>
              <a:endParaRPr kumimoji="0" lang="zh-CN" altLang="en-US" sz="2800" b="1" i="0" u="none" strike="noStrike" kern="1200" cap="none" spc="0" normalizeH="0" baseline="0" noProof="0" dirty="0">
                <a:ln>
                  <a:noFill/>
                </a:ln>
                <a:solidFill>
                  <a:srgbClr val="000000"/>
                </a:solidFill>
                <a:effectLst/>
                <a:uLnTx/>
                <a:uFillTx/>
                <a:latin typeface="Arial"/>
                <a:ea typeface="微软雅黑"/>
                <a:cs typeface="+mj-cs"/>
              </a:endParaRPr>
            </a:p>
          </p:txBody>
        </p:sp>
        <p:cxnSp>
          <p:nvCxnSpPr>
            <p:cNvPr id="22" name="直接连接符 21">
              <a:extLst>
                <a:ext uri="{FF2B5EF4-FFF2-40B4-BE49-F238E27FC236}">
                  <a16:creationId xmlns:a16="http://schemas.microsoft.com/office/drawing/2014/main" id="{ED280A99-401F-43F6-82E1-0AF97D300B18}"/>
                </a:ext>
              </a:extLst>
            </p:cNvPr>
            <p:cNvCxnSpPr>
              <a:cxnSpLocks/>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cxnSp>
        <p:nvCxnSpPr>
          <p:cNvPr id="40" name="直接连接符 39">
            <a:extLst>
              <a:ext uri="{FF2B5EF4-FFF2-40B4-BE49-F238E27FC236}">
                <a16:creationId xmlns:a16="http://schemas.microsoft.com/office/drawing/2014/main" id="{4B9B7579-77BA-425B-B0B6-EA88D8B895F5}"/>
              </a:ext>
            </a:extLst>
          </p:cNvPr>
          <p:cNvCxnSpPr>
            <a:cxnSpLocks/>
          </p:cNvCxnSpPr>
          <p:nvPr/>
        </p:nvCxnSpPr>
        <p:spPr>
          <a:xfrm>
            <a:off x="8037096" y="2786217"/>
            <a:ext cx="339272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组合 68">
            <a:extLst>
              <a:ext uri="{FF2B5EF4-FFF2-40B4-BE49-F238E27FC236}">
                <a16:creationId xmlns:a16="http://schemas.microsoft.com/office/drawing/2014/main" id="{2E40ABB7-B06F-4B59-BD2F-09023DB12019}"/>
              </a:ext>
            </a:extLst>
          </p:cNvPr>
          <p:cNvGrpSpPr/>
          <p:nvPr/>
        </p:nvGrpSpPr>
        <p:grpSpPr>
          <a:xfrm>
            <a:off x="3836865" y="1497751"/>
            <a:ext cx="4061564" cy="4605130"/>
            <a:chOff x="4054891" y="1295272"/>
            <a:chExt cx="4150091" cy="4759052"/>
          </a:xfrm>
        </p:grpSpPr>
        <p:grpSp>
          <p:nvGrpSpPr>
            <p:cNvPr id="42" name="组合 41">
              <a:extLst>
                <a:ext uri="{FF2B5EF4-FFF2-40B4-BE49-F238E27FC236}">
                  <a16:creationId xmlns:a16="http://schemas.microsoft.com/office/drawing/2014/main" id="{B8DC6DB7-368B-4841-917C-E93BFE311B82}"/>
                </a:ext>
              </a:extLst>
            </p:cNvPr>
            <p:cNvGrpSpPr/>
            <p:nvPr/>
          </p:nvGrpSpPr>
          <p:grpSpPr>
            <a:xfrm>
              <a:off x="4054891" y="1295272"/>
              <a:ext cx="3613712" cy="3646855"/>
              <a:chOff x="4054891" y="1295272"/>
              <a:chExt cx="3613712" cy="3646855"/>
            </a:xfrm>
          </p:grpSpPr>
          <p:sp>
            <p:nvSpPr>
              <p:cNvPr id="26" name="íṩľiḓe">
                <a:extLst>
                  <a:ext uri="{FF2B5EF4-FFF2-40B4-BE49-F238E27FC236}">
                    <a16:creationId xmlns:a16="http://schemas.microsoft.com/office/drawing/2014/main" id="{C696C14A-6E9B-41A7-8A12-1DC1181A1125}"/>
                  </a:ext>
                </a:extLst>
              </p:cNvPr>
              <p:cNvSpPr/>
              <p:nvPr/>
            </p:nvSpPr>
            <p:spPr bwMode="auto">
              <a:xfrm>
                <a:off x="5491368" y="2763512"/>
                <a:ext cx="2177235" cy="2178615"/>
              </a:xfrm>
              <a:custGeom>
                <a:avLst/>
                <a:gdLst>
                  <a:gd name="T0" fmla="*/ 427 w 746"/>
                  <a:gd name="T1" fmla="*/ 746 h 746"/>
                  <a:gd name="T2" fmla="*/ 444 w 746"/>
                  <a:gd name="T3" fmla="*/ 648 h 746"/>
                  <a:gd name="T4" fmla="*/ 518 w 746"/>
                  <a:gd name="T5" fmla="*/ 618 h 746"/>
                  <a:gd name="T6" fmla="*/ 599 w 746"/>
                  <a:gd name="T7" fmla="*/ 675 h 746"/>
                  <a:gd name="T8" fmla="*/ 675 w 746"/>
                  <a:gd name="T9" fmla="*/ 598 h 746"/>
                  <a:gd name="T10" fmla="*/ 618 w 746"/>
                  <a:gd name="T11" fmla="*/ 517 h 746"/>
                  <a:gd name="T12" fmla="*/ 649 w 746"/>
                  <a:gd name="T13" fmla="*/ 444 h 746"/>
                  <a:gd name="T14" fmla="*/ 746 w 746"/>
                  <a:gd name="T15" fmla="*/ 427 h 746"/>
                  <a:gd name="T16" fmla="*/ 746 w 746"/>
                  <a:gd name="T17" fmla="*/ 319 h 746"/>
                  <a:gd name="T18" fmla="*/ 648 w 746"/>
                  <a:gd name="T19" fmla="*/ 302 h 746"/>
                  <a:gd name="T20" fmla="*/ 645 w 746"/>
                  <a:gd name="T21" fmla="*/ 294 h 746"/>
                  <a:gd name="T22" fmla="*/ 645 w 746"/>
                  <a:gd name="T23" fmla="*/ 294 h 746"/>
                  <a:gd name="T24" fmla="*/ 633 w 746"/>
                  <a:gd name="T25" fmla="*/ 266 h 746"/>
                  <a:gd name="T26" fmla="*/ 628 w 746"/>
                  <a:gd name="T27" fmla="*/ 252 h 746"/>
                  <a:gd name="T28" fmla="*/ 628 w 746"/>
                  <a:gd name="T29" fmla="*/ 252 h 746"/>
                  <a:gd name="T30" fmla="*/ 618 w 746"/>
                  <a:gd name="T31" fmla="*/ 229 h 746"/>
                  <a:gd name="T32" fmla="*/ 675 w 746"/>
                  <a:gd name="T33" fmla="*/ 147 h 746"/>
                  <a:gd name="T34" fmla="*/ 599 w 746"/>
                  <a:gd name="T35" fmla="*/ 71 h 746"/>
                  <a:gd name="T36" fmla="*/ 518 w 746"/>
                  <a:gd name="T37" fmla="*/ 128 h 746"/>
                  <a:gd name="T38" fmla="*/ 444 w 746"/>
                  <a:gd name="T39" fmla="*/ 97 h 746"/>
                  <a:gd name="T40" fmla="*/ 427 w 746"/>
                  <a:gd name="T41" fmla="*/ 0 h 746"/>
                  <a:gd name="T42" fmla="*/ 319 w 746"/>
                  <a:gd name="T43" fmla="*/ 0 h 746"/>
                  <a:gd name="T44" fmla="*/ 302 w 746"/>
                  <a:gd name="T45" fmla="*/ 98 h 746"/>
                  <a:gd name="T46" fmla="*/ 229 w 746"/>
                  <a:gd name="T47" fmla="*/ 128 h 746"/>
                  <a:gd name="T48" fmla="*/ 148 w 746"/>
                  <a:gd name="T49" fmla="*/ 71 h 746"/>
                  <a:gd name="T50" fmla="*/ 71 w 746"/>
                  <a:gd name="T51" fmla="*/ 147 h 746"/>
                  <a:gd name="T52" fmla="*/ 129 w 746"/>
                  <a:gd name="T53" fmla="*/ 229 h 746"/>
                  <a:gd name="T54" fmla="*/ 98 w 746"/>
                  <a:gd name="T55" fmla="*/ 302 h 746"/>
                  <a:gd name="T56" fmla="*/ 0 w 746"/>
                  <a:gd name="T57" fmla="*/ 319 h 746"/>
                  <a:gd name="T58" fmla="*/ 0 w 746"/>
                  <a:gd name="T59" fmla="*/ 427 h 746"/>
                  <a:gd name="T60" fmla="*/ 98 w 746"/>
                  <a:gd name="T61" fmla="*/ 444 h 746"/>
                  <a:gd name="T62" fmla="*/ 129 w 746"/>
                  <a:gd name="T63" fmla="*/ 518 h 746"/>
                  <a:gd name="T64" fmla="*/ 72 w 746"/>
                  <a:gd name="T65" fmla="*/ 599 h 746"/>
                  <a:gd name="T66" fmla="*/ 148 w 746"/>
                  <a:gd name="T67" fmla="*/ 675 h 746"/>
                  <a:gd name="T68" fmla="*/ 229 w 746"/>
                  <a:gd name="T69" fmla="*/ 618 h 746"/>
                  <a:gd name="T70" fmla="*/ 303 w 746"/>
                  <a:gd name="T71" fmla="*/ 648 h 746"/>
                  <a:gd name="T72" fmla="*/ 320 w 746"/>
                  <a:gd name="T73" fmla="*/ 746 h 746"/>
                  <a:gd name="T74" fmla="*/ 427 w 746"/>
                  <a:gd name="T75" fmla="*/ 746 h 746"/>
                  <a:gd name="T76" fmla="*/ 571 w 746"/>
                  <a:gd name="T77" fmla="*/ 346 h 746"/>
                  <a:gd name="T78" fmla="*/ 400 w 746"/>
                  <a:gd name="T79" fmla="*/ 571 h 746"/>
                  <a:gd name="T80" fmla="*/ 175 w 746"/>
                  <a:gd name="T81" fmla="*/ 400 h 746"/>
                  <a:gd name="T82" fmla="*/ 346 w 746"/>
                  <a:gd name="T83" fmla="*/ 175 h 746"/>
                  <a:gd name="T84" fmla="*/ 438 w 746"/>
                  <a:gd name="T85" fmla="*/ 184 h 746"/>
                  <a:gd name="T86" fmla="*/ 438 w 746"/>
                  <a:gd name="T87" fmla="*/ 184 h 746"/>
                  <a:gd name="T88" fmla="*/ 514 w 746"/>
                  <a:gd name="T89" fmla="*/ 232 h 746"/>
                  <a:gd name="T90" fmla="*/ 546 w 746"/>
                  <a:gd name="T91" fmla="*/ 273 h 746"/>
                  <a:gd name="T92" fmla="*/ 571 w 746"/>
                  <a:gd name="T93" fmla="*/ 346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6" h="746">
                    <a:moveTo>
                      <a:pt x="427" y="746"/>
                    </a:moveTo>
                    <a:cubicBezTo>
                      <a:pt x="444" y="648"/>
                      <a:pt x="444" y="648"/>
                      <a:pt x="444" y="648"/>
                    </a:cubicBezTo>
                    <a:cubicBezTo>
                      <a:pt x="518" y="618"/>
                      <a:pt x="518" y="618"/>
                      <a:pt x="518" y="618"/>
                    </a:cubicBezTo>
                    <a:cubicBezTo>
                      <a:pt x="599" y="675"/>
                      <a:pt x="599" y="675"/>
                      <a:pt x="599" y="675"/>
                    </a:cubicBezTo>
                    <a:cubicBezTo>
                      <a:pt x="675" y="598"/>
                      <a:pt x="675" y="598"/>
                      <a:pt x="675" y="598"/>
                    </a:cubicBezTo>
                    <a:cubicBezTo>
                      <a:pt x="618" y="517"/>
                      <a:pt x="618" y="517"/>
                      <a:pt x="618" y="517"/>
                    </a:cubicBezTo>
                    <a:cubicBezTo>
                      <a:pt x="649" y="444"/>
                      <a:pt x="649" y="444"/>
                      <a:pt x="649" y="444"/>
                    </a:cubicBezTo>
                    <a:cubicBezTo>
                      <a:pt x="746" y="427"/>
                      <a:pt x="746" y="427"/>
                      <a:pt x="746" y="427"/>
                    </a:cubicBezTo>
                    <a:cubicBezTo>
                      <a:pt x="746" y="319"/>
                      <a:pt x="746" y="319"/>
                      <a:pt x="746" y="319"/>
                    </a:cubicBezTo>
                    <a:cubicBezTo>
                      <a:pt x="648" y="302"/>
                      <a:pt x="648" y="302"/>
                      <a:pt x="648" y="302"/>
                    </a:cubicBezTo>
                    <a:cubicBezTo>
                      <a:pt x="645" y="294"/>
                      <a:pt x="645" y="294"/>
                      <a:pt x="645" y="294"/>
                    </a:cubicBezTo>
                    <a:cubicBezTo>
                      <a:pt x="645" y="294"/>
                      <a:pt x="645" y="294"/>
                      <a:pt x="645" y="294"/>
                    </a:cubicBezTo>
                    <a:cubicBezTo>
                      <a:pt x="633" y="266"/>
                      <a:pt x="633" y="266"/>
                      <a:pt x="633" y="266"/>
                    </a:cubicBezTo>
                    <a:cubicBezTo>
                      <a:pt x="628" y="252"/>
                      <a:pt x="628" y="252"/>
                      <a:pt x="628" y="252"/>
                    </a:cubicBezTo>
                    <a:cubicBezTo>
                      <a:pt x="628" y="252"/>
                      <a:pt x="628" y="252"/>
                      <a:pt x="628" y="252"/>
                    </a:cubicBezTo>
                    <a:cubicBezTo>
                      <a:pt x="618" y="229"/>
                      <a:pt x="618" y="229"/>
                      <a:pt x="618" y="229"/>
                    </a:cubicBezTo>
                    <a:cubicBezTo>
                      <a:pt x="675" y="147"/>
                      <a:pt x="675" y="147"/>
                      <a:pt x="675" y="147"/>
                    </a:cubicBezTo>
                    <a:cubicBezTo>
                      <a:pt x="599" y="71"/>
                      <a:pt x="599" y="71"/>
                      <a:pt x="599" y="71"/>
                    </a:cubicBezTo>
                    <a:cubicBezTo>
                      <a:pt x="518" y="128"/>
                      <a:pt x="518" y="128"/>
                      <a:pt x="518" y="128"/>
                    </a:cubicBezTo>
                    <a:cubicBezTo>
                      <a:pt x="444" y="97"/>
                      <a:pt x="444" y="97"/>
                      <a:pt x="444" y="97"/>
                    </a:cubicBezTo>
                    <a:cubicBezTo>
                      <a:pt x="427" y="0"/>
                      <a:pt x="427" y="0"/>
                      <a:pt x="427" y="0"/>
                    </a:cubicBezTo>
                    <a:cubicBezTo>
                      <a:pt x="319" y="0"/>
                      <a:pt x="319" y="0"/>
                      <a:pt x="319" y="0"/>
                    </a:cubicBezTo>
                    <a:cubicBezTo>
                      <a:pt x="302" y="98"/>
                      <a:pt x="302" y="98"/>
                      <a:pt x="302" y="98"/>
                    </a:cubicBezTo>
                    <a:cubicBezTo>
                      <a:pt x="229" y="128"/>
                      <a:pt x="229" y="128"/>
                      <a:pt x="229" y="128"/>
                    </a:cubicBezTo>
                    <a:cubicBezTo>
                      <a:pt x="148" y="71"/>
                      <a:pt x="148" y="71"/>
                      <a:pt x="148" y="71"/>
                    </a:cubicBezTo>
                    <a:cubicBezTo>
                      <a:pt x="71" y="147"/>
                      <a:pt x="71" y="147"/>
                      <a:pt x="71" y="147"/>
                    </a:cubicBezTo>
                    <a:cubicBezTo>
                      <a:pt x="129" y="229"/>
                      <a:pt x="129" y="229"/>
                      <a:pt x="129" y="229"/>
                    </a:cubicBezTo>
                    <a:cubicBezTo>
                      <a:pt x="98" y="302"/>
                      <a:pt x="98" y="302"/>
                      <a:pt x="98" y="302"/>
                    </a:cubicBezTo>
                    <a:cubicBezTo>
                      <a:pt x="0" y="319"/>
                      <a:pt x="0" y="319"/>
                      <a:pt x="0" y="319"/>
                    </a:cubicBezTo>
                    <a:cubicBezTo>
                      <a:pt x="0" y="427"/>
                      <a:pt x="0" y="427"/>
                      <a:pt x="0" y="427"/>
                    </a:cubicBezTo>
                    <a:cubicBezTo>
                      <a:pt x="98" y="444"/>
                      <a:pt x="98" y="444"/>
                      <a:pt x="98" y="444"/>
                    </a:cubicBezTo>
                    <a:cubicBezTo>
                      <a:pt x="129" y="518"/>
                      <a:pt x="129" y="518"/>
                      <a:pt x="129" y="518"/>
                    </a:cubicBezTo>
                    <a:cubicBezTo>
                      <a:pt x="72" y="599"/>
                      <a:pt x="72" y="599"/>
                      <a:pt x="72" y="599"/>
                    </a:cubicBezTo>
                    <a:cubicBezTo>
                      <a:pt x="148" y="675"/>
                      <a:pt x="148" y="675"/>
                      <a:pt x="148" y="675"/>
                    </a:cubicBezTo>
                    <a:cubicBezTo>
                      <a:pt x="229" y="618"/>
                      <a:pt x="229" y="618"/>
                      <a:pt x="229" y="618"/>
                    </a:cubicBezTo>
                    <a:cubicBezTo>
                      <a:pt x="303" y="648"/>
                      <a:pt x="303" y="648"/>
                      <a:pt x="303" y="648"/>
                    </a:cubicBezTo>
                    <a:cubicBezTo>
                      <a:pt x="320" y="746"/>
                      <a:pt x="320" y="746"/>
                      <a:pt x="320" y="746"/>
                    </a:cubicBezTo>
                    <a:cubicBezTo>
                      <a:pt x="427" y="746"/>
                      <a:pt x="427" y="746"/>
                      <a:pt x="427" y="746"/>
                    </a:cubicBezTo>
                    <a:close/>
                    <a:moveTo>
                      <a:pt x="571" y="346"/>
                    </a:moveTo>
                    <a:cubicBezTo>
                      <a:pt x="586" y="455"/>
                      <a:pt x="509" y="556"/>
                      <a:pt x="400" y="571"/>
                    </a:cubicBezTo>
                    <a:cubicBezTo>
                      <a:pt x="291" y="586"/>
                      <a:pt x="190" y="509"/>
                      <a:pt x="175" y="400"/>
                    </a:cubicBezTo>
                    <a:cubicBezTo>
                      <a:pt x="160" y="291"/>
                      <a:pt x="237" y="190"/>
                      <a:pt x="346" y="175"/>
                    </a:cubicBezTo>
                    <a:cubicBezTo>
                      <a:pt x="378" y="171"/>
                      <a:pt x="410" y="174"/>
                      <a:pt x="438" y="184"/>
                    </a:cubicBezTo>
                    <a:cubicBezTo>
                      <a:pt x="438" y="184"/>
                      <a:pt x="438" y="184"/>
                      <a:pt x="438" y="184"/>
                    </a:cubicBezTo>
                    <a:cubicBezTo>
                      <a:pt x="467" y="194"/>
                      <a:pt x="493" y="210"/>
                      <a:pt x="514" y="232"/>
                    </a:cubicBezTo>
                    <a:cubicBezTo>
                      <a:pt x="527" y="244"/>
                      <a:pt x="537" y="258"/>
                      <a:pt x="546" y="273"/>
                    </a:cubicBezTo>
                    <a:cubicBezTo>
                      <a:pt x="559" y="295"/>
                      <a:pt x="568" y="320"/>
                      <a:pt x="571" y="346"/>
                    </a:cubicBezTo>
                    <a:close/>
                  </a:path>
                </a:pathLst>
              </a:custGeom>
              <a:solidFill>
                <a:schemeClr val="accent6">
                  <a:lumMod val="40000"/>
                  <a:lumOff val="60000"/>
                </a:schemeClr>
              </a:solidFill>
              <a:ln w="38100" cap="flat">
                <a:noFill/>
                <a:prstDash val="solid"/>
                <a:miter lim="800000"/>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000000"/>
                  </a:solidFill>
                  <a:effectLst/>
                  <a:uLnTx/>
                  <a:uFillTx/>
                </a:endParaRPr>
              </a:p>
            </p:txBody>
          </p:sp>
          <p:sp>
            <p:nvSpPr>
              <p:cNvPr id="27" name="îṧľiḑé">
                <a:extLst>
                  <a:ext uri="{FF2B5EF4-FFF2-40B4-BE49-F238E27FC236}">
                    <a16:creationId xmlns:a16="http://schemas.microsoft.com/office/drawing/2014/main" id="{287DEBF3-28FD-4174-80A2-BFC2E3D5D772}"/>
                  </a:ext>
                </a:extLst>
              </p:cNvPr>
              <p:cNvSpPr/>
              <p:nvPr/>
            </p:nvSpPr>
            <p:spPr bwMode="auto">
              <a:xfrm>
                <a:off x="6299293" y="3476778"/>
                <a:ext cx="542619" cy="687140"/>
              </a:xfrm>
              <a:custGeom>
                <a:avLst/>
                <a:gdLst>
                  <a:gd name="T0" fmla="*/ 120 w 241"/>
                  <a:gd name="T1" fmla="*/ 0 h 277"/>
                  <a:gd name="T2" fmla="*/ 187 w 241"/>
                  <a:gd name="T3" fmla="*/ 66 h 277"/>
                  <a:gd name="T4" fmla="*/ 120 w 241"/>
                  <a:gd name="T5" fmla="*/ 132 h 277"/>
                  <a:gd name="T6" fmla="*/ 54 w 241"/>
                  <a:gd name="T7" fmla="*/ 66 h 277"/>
                  <a:gd name="T8" fmla="*/ 120 w 241"/>
                  <a:gd name="T9" fmla="*/ 0 h 277"/>
                  <a:gd name="T10" fmla="*/ 49 w 241"/>
                  <a:gd name="T11" fmla="*/ 148 h 277"/>
                  <a:gd name="T12" fmla="*/ 79 w 241"/>
                  <a:gd name="T13" fmla="*/ 148 h 277"/>
                  <a:gd name="T14" fmla="*/ 106 w 241"/>
                  <a:gd name="T15" fmla="*/ 193 h 277"/>
                  <a:gd name="T16" fmla="*/ 134 w 241"/>
                  <a:gd name="T17" fmla="*/ 193 h 277"/>
                  <a:gd name="T18" fmla="*/ 161 w 241"/>
                  <a:gd name="T19" fmla="*/ 148 h 277"/>
                  <a:gd name="T20" fmla="*/ 192 w 241"/>
                  <a:gd name="T21" fmla="*/ 148 h 277"/>
                  <a:gd name="T22" fmla="*/ 241 w 241"/>
                  <a:gd name="T23" fmla="*/ 197 h 277"/>
                  <a:gd name="T24" fmla="*/ 241 w 241"/>
                  <a:gd name="T25" fmla="*/ 277 h 277"/>
                  <a:gd name="T26" fmla="*/ 0 w 241"/>
                  <a:gd name="T27" fmla="*/ 277 h 277"/>
                  <a:gd name="T28" fmla="*/ 0 w 241"/>
                  <a:gd name="T29" fmla="*/ 197 h 277"/>
                  <a:gd name="T30" fmla="*/ 49 w 241"/>
                  <a:gd name="T31" fmla="*/ 14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277">
                    <a:moveTo>
                      <a:pt x="120" y="0"/>
                    </a:moveTo>
                    <a:cubicBezTo>
                      <a:pt x="157" y="0"/>
                      <a:pt x="187" y="29"/>
                      <a:pt x="187" y="66"/>
                    </a:cubicBezTo>
                    <a:cubicBezTo>
                      <a:pt x="187" y="102"/>
                      <a:pt x="157" y="132"/>
                      <a:pt x="120" y="132"/>
                    </a:cubicBezTo>
                    <a:cubicBezTo>
                      <a:pt x="84" y="132"/>
                      <a:pt x="54" y="102"/>
                      <a:pt x="54" y="66"/>
                    </a:cubicBezTo>
                    <a:cubicBezTo>
                      <a:pt x="54" y="29"/>
                      <a:pt x="84" y="0"/>
                      <a:pt x="120" y="0"/>
                    </a:cubicBezTo>
                    <a:close/>
                    <a:moveTo>
                      <a:pt x="49" y="148"/>
                    </a:moveTo>
                    <a:cubicBezTo>
                      <a:pt x="79" y="148"/>
                      <a:pt x="79" y="148"/>
                      <a:pt x="79" y="148"/>
                    </a:cubicBezTo>
                    <a:cubicBezTo>
                      <a:pt x="106" y="193"/>
                      <a:pt x="106" y="193"/>
                      <a:pt x="106" y="193"/>
                    </a:cubicBezTo>
                    <a:cubicBezTo>
                      <a:pt x="114" y="206"/>
                      <a:pt x="127" y="206"/>
                      <a:pt x="134" y="193"/>
                    </a:cubicBezTo>
                    <a:cubicBezTo>
                      <a:pt x="161" y="148"/>
                      <a:pt x="161" y="148"/>
                      <a:pt x="161" y="148"/>
                    </a:cubicBezTo>
                    <a:cubicBezTo>
                      <a:pt x="192" y="148"/>
                      <a:pt x="192" y="148"/>
                      <a:pt x="192" y="148"/>
                    </a:cubicBezTo>
                    <a:cubicBezTo>
                      <a:pt x="219" y="148"/>
                      <a:pt x="241" y="171"/>
                      <a:pt x="241" y="197"/>
                    </a:cubicBezTo>
                    <a:cubicBezTo>
                      <a:pt x="241" y="277"/>
                      <a:pt x="241" y="277"/>
                      <a:pt x="241" y="277"/>
                    </a:cubicBezTo>
                    <a:cubicBezTo>
                      <a:pt x="202" y="277"/>
                      <a:pt x="39" y="277"/>
                      <a:pt x="0" y="277"/>
                    </a:cubicBezTo>
                    <a:cubicBezTo>
                      <a:pt x="0" y="197"/>
                      <a:pt x="0" y="197"/>
                      <a:pt x="0" y="197"/>
                    </a:cubicBezTo>
                    <a:cubicBezTo>
                      <a:pt x="0" y="171"/>
                      <a:pt x="22" y="148"/>
                      <a:pt x="49" y="148"/>
                    </a:cubicBez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rgbClr val="000000"/>
                  </a:solidFill>
                  <a:effectLst/>
                  <a:uLnTx/>
                  <a:uFillTx/>
                </a:endParaRPr>
              </a:p>
            </p:txBody>
          </p:sp>
          <p:sp>
            <p:nvSpPr>
              <p:cNvPr id="28" name="îs1ïdê">
                <a:extLst>
                  <a:ext uri="{FF2B5EF4-FFF2-40B4-BE49-F238E27FC236}">
                    <a16:creationId xmlns:a16="http://schemas.microsoft.com/office/drawing/2014/main" id="{53591015-1E6D-4F0A-93D9-E0685C895571}"/>
                  </a:ext>
                </a:extLst>
              </p:cNvPr>
              <p:cNvSpPr/>
              <p:nvPr/>
            </p:nvSpPr>
            <p:spPr bwMode="auto">
              <a:xfrm>
                <a:off x="4054891" y="1295272"/>
                <a:ext cx="2261347" cy="2254452"/>
              </a:xfrm>
              <a:custGeom>
                <a:avLst/>
                <a:gdLst>
                  <a:gd name="T0" fmla="*/ 630 w 775"/>
                  <a:gd name="T1" fmla="*/ 746 h 772"/>
                  <a:gd name="T2" fmla="*/ 628 w 775"/>
                  <a:gd name="T3" fmla="*/ 747 h 772"/>
                  <a:gd name="T4" fmla="*/ 533 w 775"/>
                  <a:gd name="T5" fmla="*/ 772 h 772"/>
                  <a:gd name="T6" fmla="*/ 385 w 775"/>
                  <a:gd name="T7" fmla="*/ 641 h 772"/>
                  <a:gd name="T8" fmla="*/ 418 w 775"/>
                  <a:gd name="T9" fmla="*/ 537 h 772"/>
                  <a:gd name="T10" fmla="*/ 421 w 775"/>
                  <a:gd name="T11" fmla="*/ 529 h 772"/>
                  <a:gd name="T12" fmla="*/ 34 w 775"/>
                  <a:gd name="T13" fmla="*/ 159 h 772"/>
                  <a:gd name="T14" fmla="*/ 37 w 775"/>
                  <a:gd name="T15" fmla="*/ 37 h 772"/>
                  <a:gd name="T16" fmla="*/ 37 w 775"/>
                  <a:gd name="T17" fmla="*/ 37 h 772"/>
                  <a:gd name="T18" fmla="*/ 159 w 775"/>
                  <a:gd name="T19" fmla="*/ 34 h 772"/>
                  <a:gd name="T20" fmla="*/ 527 w 775"/>
                  <a:gd name="T21" fmla="*/ 419 h 772"/>
                  <a:gd name="T22" fmla="*/ 540 w 775"/>
                  <a:gd name="T23" fmla="*/ 416 h 772"/>
                  <a:gd name="T24" fmla="*/ 643 w 775"/>
                  <a:gd name="T25" fmla="*/ 382 h 772"/>
                  <a:gd name="T26" fmla="*/ 775 w 775"/>
                  <a:gd name="T27" fmla="*/ 530 h 772"/>
                  <a:gd name="T28" fmla="*/ 749 w 775"/>
                  <a:gd name="T29" fmla="*/ 625 h 772"/>
                  <a:gd name="T30" fmla="*/ 749 w 775"/>
                  <a:gd name="T31" fmla="*/ 627 h 772"/>
                  <a:gd name="T32" fmla="*/ 745 w 775"/>
                  <a:gd name="T33" fmla="*/ 623 h 772"/>
                  <a:gd name="T34" fmla="*/ 646 w 775"/>
                  <a:gd name="T35" fmla="*/ 524 h 772"/>
                  <a:gd name="T36" fmla="*/ 567 w 775"/>
                  <a:gd name="T37" fmla="*/ 564 h 772"/>
                  <a:gd name="T38" fmla="*/ 527 w 775"/>
                  <a:gd name="T39" fmla="*/ 644 h 772"/>
                  <a:gd name="T40" fmla="*/ 625 w 775"/>
                  <a:gd name="T41" fmla="*/ 742 h 772"/>
                  <a:gd name="T42" fmla="*/ 630 w 775"/>
                  <a:gd name="T43" fmla="*/ 746 h 772"/>
                  <a:gd name="T44" fmla="*/ 129 w 775"/>
                  <a:gd name="T45" fmla="*/ 129 h 772"/>
                  <a:gd name="T46" fmla="*/ 71 w 775"/>
                  <a:gd name="T47" fmla="*/ 129 h 772"/>
                  <a:gd name="T48" fmla="*/ 71 w 775"/>
                  <a:gd name="T49" fmla="*/ 70 h 772"/>
                  <a:gd name="T50" fmla="*/ 129 w 775"/>
                  <a:gd name="T51" fmla="*/ 70 h 772"/>
                  <a:gd name="T52" fmla="*/ 129 w 775"/>
                  <a:gd name="T53" fmla="*/ 129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5" h="772">
                    <a:moveTo>
                      <a:pt x="630" y="746"/>
                    </a:moveTo>
                    <a:cubicBezTo>
                      <a:pt x="628" y="747"/>
                      <a:pt x="628" y="747"/>
                      <a:pt x="628" y="747"/>
                    </a:cubicBezTo>
                    <a:cubicBezTo>
                      <a:pt x="533" y="772"/>
                      <a:pt x="533" y="772"/>
                      <a:pt x="533" y="772"/>
                    </a:cubicBezTo>
                    <a:cubicBezTo>
                      <a:pt x="385" y="641"/>
                      <a:pt x="385" y="641"/>
                      <a:pt x="385" y="641"/>
                    </a:cubicBezTo>
                    <a:cubicBezTo>
                      <a:pt x="418" y="537"/>
                      <a:pt x="418" y="537"/>
                      <a:pt x="418" y="537"/>
                    </a:cubicBezTo>
                    <a:cubicBezTo>
                      <a:pt x="421" y="529"/>
                      <a:pt x="421" y="529"/>
                      <a:pt x="421" y="529"/>
                    </a:cubicBezTo>
                    <a:cubicBezTo>
                      <a:pt x="34" y="159"/>
                      <a:pt x="34" y="159"/>
                      <a:pt x="34" y="159"/>
                    </a:cubicBezTo>
                    <a:cubicBezTo>
                      <a:pt x="0" y="127"/>
                      <a:pt x="4" y="70"/>
                      <a:pt x="37" y="37"/>
                    </a:cubicBezTo>
                    <a:cubicBezTo>
                      <a:pt x="37" y="37"/>
                      <a:pt x="37" y="37"/>
                      <a:pt x="37" y="37"/>
                    </a:cubicBezTo>
                    <a:cubicBezTo>
                      <a:pt x="70" y="4"/>
                      <a:pt x="127" y="0"/>
                      <a:pt x="159" y="34"/>
                    </a:cubicBezTo>
                    <a:cubicBezTo>
                      <a:pt x="527" y="419"/>
                      <a:pt x="527" y="419"/>
                      <a:pt x="527" y="419"/>
                    </a:cubicBezTo>
                    <a:cubicBezTo>
                      <a:pt x="540" y="416"/>
                      <a:pt x="540" y="416"/>
                      <a:pt x="540" y="416"/>
                    </a:cubicBezTo>
                    <a:cubicBezTo>
                      <a:pt x="643" y="382"/>
                      <a:pt x="643" y="382"/>
                      <a:pt x="643" y="382"/>
                    </a:cubicBezTo>
                    <a:cubicBezTo>
                      <a:pt x="775" y="530"/>
                      <a:pt x="775" y="530"/>
                      <a:pt x="775" y="530"/>
                    </a:cubicBezTo>
                    <a:cubicBezTo>
                      <a:pt x="749" y="625"/>
                      <a:pt x="749" y="625"/>
                      <a:pt x="749" y="625"/>
                    </a:cubicBezTo>
                    <a:cubicBezTo>
                      <a:pt x="749" y="627"/>
                      <a:pt x="749" y="627"/>
                      <a:pt x="749" y="627"/>
                    </a:cubicBezTo>
                    <a:cubicBezTo>
                      <a:pt x="745" y="623"/>
                      <a:pt x="745" y="623"/>
                      <a:pt x="745" y="623"/>
                    </a:cubicBezTo>
                    <a:cubicBezTo>
                      <a:pt x="646" y="524"/>
                      <a:pt x="646" y="524"/>
                      <a:pt x="646" y="524"/>
                    </a:cubicBezTo>
                    <a:cubicBezTo>
                      <a:pt x="567" y="564"/>
                      <a:pt x="567" y="564"/>
                      <a:pt x="567" y="564"/>
                    </a:cubicBezTo>
                    <a:cubicBezTo>
                      <a:pt x="527" y="644"/>
                      <a:pt x="527" y="644"/>
                      <a:pt x="527" y="644"/>
                    </a:cubicBezTo>
                    <a:cubicBezTo>
                      <a:pt x="625" y="742"/>
                      <a:pt x="625" y="742"/>
                      <a:pt x="625" y="742"/>
                    </a:cubicBezTo>
                    <a:cubicBezTo>
                      <a:pt x="630" y="746"/>
                      <a:pt x="630" y="746"/>
                      <a:pt x="630" y="746"/>
                    </a:cubicBezTo>
                    <a:close/>
                    <a:moveTo>
                      <a:pt x="129" y="129"/>
                    </a:moveTo>
                    <a:cubicBezTo>
                      <a:pt x="113" y="145"/>
                      <a:pt x="87" y="145"/>
                      <a:pt x="71" y="129"/>
                    </a:cubicBezTo>
                    <a:cubicBezTo>
                      <a:pt x="55" y="113"/>
                      <a:pt x="55" y="86"/>
                      <a:pt x="71" y="70"/>
                    </a:cubicBezTo>
                    <a:cubicBezTo>
                      <a:pt x="87" y="54"/>
                      <a:pt x="113" y="54"/>
                      <a:pt x="129" y="70"/>
                    </a:cubicBezTo>
                    <a:cubicBezTo>
                      <a:pt x="145" y="86"/>
                      <a:pt x="145" y="113"/>
                      <a:pt x="129" y="129"/>
                    </a:cubicBezTo>
                    <a:close/>
                  </a:path>
                </a:pathLst>
              </a:custGeom>
              <a:solidFill>
                <a:srgbClr val="8ACFC8"/>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grpSp>
        <p:grpSp>
          <p:nvGrpSpPr>
            <p:cNvPr id="41" name="组合 40">
              <a:extLst>
                <a:ext uri="{FF2B5EF4-FFF2-40B4-BE49-F238E27FC236}">
                  <a16:creationId xmlns:a16="http://schemas.microsoft.com/office/drawing/2014/main" id="{59885D14-4C96-4928-A675-E70502A9EC10}"/>
                </a:ext>
              </a:extLst>
            </p:cNvPr>
            <p:cNvGrpSpPr/>
            <p:nvPr/>
          </p:nvGrpSpPr>
          <p:grpSpPr>
            <a:xfrm>
              <a:off x="5449594" y="4734745"/>
              <a:ext cx="1322336" cy="1319579"/>
              <a:chOff x="5449594" y="4796793"/>
              <a:chExt cx="1322336" cy="1319579"/>
            </a:xfrm>
          </p:grpSpPr>
          <p:sp>
            <p:nvSpPr>
              <p:cNvPr id="24" name="is1iḋê">
                <a:extLst>
                  <a:ext uri="{FF2B5EF4-FFF2-40B4-BE49-F238E27FC236}">
                    <a16:creationId xmlns:a16="http://schemas.microsoft.com/office/drawing/2014/main" id="{873A96BA-64D3-47D5-BF27-AFEDCD49B556}"/>
                  </a:ext>
                </a:extLst>
              </p:cNvPr>
              <p:cNvSpPr/>
              <p:nvPr/>
            </p:nvSpPr>
            <p:spPr bwMode="auto">
              <a:xfrm rot="689874">
                <a:off x="5449594" y="4796793"/>
                <a:ext cx="1322336" cy="1319579"/>
              </a:xfrm>
              <a:custGeom>
                <a:avLst/>
                <a:gdLst>
                  <a:gd name="T0" fmla="*/ 259 w 453"/>
                  <a:gd name="T1" fmla="*/ 452 h 452"/>
                  <a:gd name="T2" fmla="*/ 269 w 453"/>
                  <a:gd name="T3" fmla="*/ 393 h 452"/>
                  <a:gd name="T4" fmla="*/ 314 w 453"/>
                  <a:gd name="T5" fmla="*/ 374 h 452"/>
                  <a:gd name="T6" fmla="*/ 363 w 453"/>
                  <a:gd name="T7" fmla="*/ 409 h 452"/>
                  <a:gd name="T8" fmla="*/ 409 w 453"/>
                  <a:gd name="T9" fmla="*/ 363 h 452"/>
                  <a:gd name="T10" fmla="*/ 375 w 453"/>
                  <a:gd name="T11" fmla="*/ 313 h 452"/>
                  <a:gd name="T12" fmla="*/ 393 w 453"/>
                  <a:gd name="T13" fmla="*/ 269 h 452"/>
                  <a:gd name="T14" fmla="*/ 453 w 453"/>
                  <a:gd name="T15" fmla="*/ 258 h 452"/>
                  <a:gd name="T16" fmla="*/ 452 w 453"/>
                  <a:gd name="T17" fmla="*/ 193 h 452"/>
                  <a:gd name="T18" fmla="*/ 393 w 453"/>
                  <a:gd name="T19" fmla="*/ 183 h 452"/>
                  <a:gd name="T20" fmla="*/ 391 w 453"/>
                  <a:gd name="T21" fmla="*/ 178 h 452"/>
                  <a:gd name="T22" fmla="*/ 391 w 453"/>
                  <a:gd name="T23" fmla="*/ 178 h 452"/>
                  <a:gd name="T24" fmla="*/ 384 w 453"/>
                  <a:gd name="T25" fmla="*/ 161 h 452"/>
                  <a:gd name="T26" fmla="*/ 381 w 453"/>
                  <a:gd name="T27" fmla="*/ 152 h 452"/>
                  <a:gd name="T28" fmla="*/ 381 w 453"/>
                  <a:gd name="T29" fmla="*/ 152 h 452"/>
                  <a:gd name="T30" fmla="*/ 375 w 453"/>
                  <a:gd name="T31" fmla="*/ 139 h 452"/>
                  <a:gd name="T32" fmla="*/ 409 w 453"/>
                  <a:gd name="T33" fmla="*/ 89 h 452"/>
                  <a:gd name="T34" fmla="*/ 363 w 453"/>
                  <a:gd name="T35" fmla="*/ 43 h 452"/>
                  <a:gd name="T36" fmla="*/ 314 w 453"/>
                  <a:gd name="T37" fmla="*/ 78 h 452"/>
                  <a:gd name="T38" fmla="*/ 269 w 453"/>
                  <a:gd name="T39" fmla="*/ 59 h 452"/>
                  <a:gd name="T40" fmla="*/ 259 w 453"/>
                  <a:gd name="T41" fmla="*/ 0 h 452"/>
                  <a:gd name="T42" fmla="*/ 194 w 453"/>
                  <a:gd name="T43" fmla="*/ 0 h 452"/>
                  <a:gd name="T44" fmla="*/ 183 w 453"/>
                  <a:gd name="T45" fmla="*/ 59 h 452"/>
                  <a:gd name="T46" fmla="*/ 139 w 453"/>
                  <a:gd name="T47" fmla="*/ 78 h 452"/>
                  <a:gd name="T48" fmla="*/ 90 w 453"/>
                  <a:gd name="T49" fmla="*/ 43 h 452"/>
                  <a:gd name="T50" fmla="*/ 43 w 453"/>
                  <a:gd name="T51" fmla="*/ 89 h 452"/>
                  <a:gd name="T52" fmla="*/ 78 w 453"/>
                  <a:gd name="T53" fmla="*/ 139 h 452"/>
                  <a:gd name="T54" fmla="*/ 59 w 453"/>
                  <a:gd name="T55" fmla="*/ 183 h 452"/>
                  <a:gd name="T56" fmla="*/ 0 w 453"/>
                  <a:gd name="T57" fmla="*/ 193 h 452"/>
                  <a:gd name="T58" fmla="*/ 0 w 453"/>
                  <a:gd name="T59" fmla="*/ 259 h 452"/>
                  <a:gd name="T60" fmla="*/ 60 w 453"/>
                  <a:gd name="T61" fmla="*/ 269 h 452"/>
                  <a:gd name="T62" fmla="*/ 78 w 453"/>
                  <a:gd name="T63" fmla="*/ 314 h 452"/>
                  <a:gd name="T64" fmla="*/ 44 w 453"/>
                  <a:gd name="T65" fmla="*/ 363 h 452"/>
                  <a:gd name="T66" fmla="*/ 90 w 453"/>
                  <a:gd name="T67" fmla="*/ 409 h 452"/>
                  <a:gd name="T68" fmla="*/ 139 w 453"/>
                  <a:gd name="T69" fmla="*/ 374 h 452"/>
                  <a:gd name="T70" fmla="*/ 184 w 453"/>
                  <a:gd name="T71" fmla="*/ 393 h 452"/>
                  <a:gd name="T72" fmla="*/ 194 w 453"/>
                  <a:gd name="T73" fmla="*/ 452 h 452"/>
                  <a:gd name="T74" fmla="*/ 259 w 453"/>
                  <a:gd name="T75" fmla="*/ 452 h 452"/>
                  <a:gd name="T76" fmla="*/ 346 w 453"/>
                  <a:gd name="T77" fmla="*/ 210 h 452"/>
                  <a:gd name="T78" fmla="*/ 243 w 453"/>
                  <a:gd name="T79" fmla="*/ 346 h 452"/>
                  <a:gd name="T80" fmla="*/ 106 w 453"/>
                  <a:gd name="T81" fmla="*/ 242 h 452"/>
                  <a:gd name="T82" fmla="*/ 210 w 453"/>
                  <a:gd name="T83" fmla="*/ 106 h 452"/>
                  <a:gd name="T84" fmla="*/ 266 w 453"/>
                  <a:gd name="T85" fmla="*/ 111 h 452"/>
                  <a:gd name="T86" fmla="*/ 266 w 453"/>
                  <a:gd name="T87" fmla="*/ 111 h 452"/>
                  <a:gd name="T88" fmla="*/ 312 w 453"/>
                  <a:gd name="T89" fmla="*/ 140 h 452"/>
                  <a:gd name="T90" fmla="*/ 331 w 453"/>
                  <a:gd name="T91" fmla="*/ 165 h 452"/>
                  <a:gd name="T92" fmla="*/ 346 w 453"/>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3"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3" y="258"/>
                      <a:pt x="453" y="258"/>
                      <a:pt x="453" y="258"/>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1" y="152"/>
                      <a:pt x="381" y="152"/>
                      <a:pt x="381" y="152"/>
                    </a:cubicBezTo>
                    <a:cubicBezTo>
                      <a:pt x="381" y="152"/>
                      <a:pt x="381" y="152"/>
                      <a:pt x="381"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4" y="0"/>
                      <a:pt x="194" y="0"/>
                      <a:pt x="194" y="0"/>
                    </a:cubicBezTo>
                    <a:cubicBezTo>
                      <a:pt x="183" y="59"/>
                      <a:pt x="183" y="59"/>
                      <a:pt x="183" y="59"/>
                    </a:cubicBezTo>
                    <a:cubicBezTo>
                      <a:pt x="139" y="78"/>
                      <a:pt x="139" y="78"/>
                      <a:pt x="139" y="78"/>
                    </a:cubicBezTo>
                    <a:cubicBezTo>
                      <a:pt x="90" y="43"/>
                      <a:pt x="90" y="43"/>
                      <a:pt x="90"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4" y="363"/>
                      <a:pt x="44" y="363"/>
                      <a:pt x="44" y="363"/>
                    </a:cubicBezTo>
                    <a:cubicBezTo>
                      <a:pt x="90" y="409"/>
                      <a:pt x="90" y="409"/>
                      <a:pt x="90" y="409"/>
                    </a:cubicBezTo>
                    <a:cubicBezTo>
                      <a:pt x="139" y="374"/>
                      <a:pt x="139" y="374"/>
                      <a:pt x="139" y="374"/>
                    </a:cubicBezTo>
                    <a:cubicBezTo>
                      <a:pt x="184" y="393"/>
                      <a:pt x="184" y="393"/>
                      <a:pt x="184" y="393"/>
                    </a:cubicBezTo>
                    <a:cubicBezTo>
                      <a:pt x="194" y="452"/>
                      <a:pt x="194" y="452"/>
                      <a:pt x="194" y="452"/>
                    </a:cubicBezTo>
                    <a:cubicBezTo>
                      <a:pt x="259" y="452"/>
                      <a:pt x="259" y="452"/>
                      <a:pt x="259" y="452"/>
                    </a:cubicBezTo>
                    <a:close/>
                    <a:moveTo>
                      <a:pt x="346" y="210"/>
                    </a:moveTo>
                    <a:cubicBezTo>
                      <a:pt x="355" y="276"/>
                      <a:pt x="309" y="337"/>
                      <a:pt x="243" y="346"/>
                    </a:cubicBezTo>
                    <a:cubicBezTo>
                      <a:pt x="177"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accent5">
                  <a:lumMod val="40000"/>
                  <a:lumOff val="6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30" name="ï$líḍé">
                <a:extLst>
                  <a:ext uri="{FF2B5EF4-FFF2-40B4-BE49-F238E27FC236}">
                    <a16:creationId xmlns:a16="http://schemas.microsoft.com/office/drawing/2014/main" id="{5AC42F9E-8197-4BC3-894D-1759740822D3}"/>
                  </a:ext>
                </a:extLst>
              </p:cNvPr>
              <p:cNvSpPr/>
              <p:nvPr/>
            </p:nvSpPr>
            <p:spPr bwMode="auto">
              <a:xfrm>
                <a:off x="5954044" y="5197275"/>
                <a:ext cx="409223" cy="494683"/>
              </a:xfrm>
              <a:custGeom>
                <a:avLst/>
                <a:gdLst>
                  <a:gd name="T0" fmla="*/ 186 w 498"/>
                  <a:gd name="T1" fmla="*/ 490 h 602"/>
                  <a:gd name="T2" fmla="*/ 412 w 498"/>
                  <a:gd name="T3" fmla="*/ 138 h 602"/>
                  <a:gd name="T4" fmla="*/ 422 w 498"/>
                  <a:gd name="T5" fmla="*/ 150 h 602"/>
                  <a:gd name="T6" fmla="*/ 440 w 498"/>
                  <a:gd name="T7" fmla="*/ 180 h 602"/>
                  <a:gd name="T8" fmla="*/ 192 w 498"/>
                  <a:gd name="T9" fmla="*/ 516 h 602"/>
                  <a:gd name="T10" fmla="*/ 102 w 498"/>
                  <a:gd name="T11" fmla="*/ 550 h 602"/>
                  <a:gd name="T12" fmla="*/ 62 w 498"/>
                  <a:gd name="T13" fmla="*/ 568 h 602"/>
                  <a:gd name="T14" fmla="*/ 42 w 498"/>
                  <a:gd name="T15" fmla="*/ 572 h 602"/>
                  <a:gd name="T16" fmla="*/ 38 w 498"/>
                  <a:gd name="T17" fmla="*/ 570 h 602"/>
                  <a:gd name="T18" fmla="*/ 32 w 498"/>
                  <a:gd name="T19" fmla="*/ 560 h 602"/>
                  <a:gd name="T20" fmla="*/ 30 w 498"/>
                  <a:gd name="T21" fmla="*/ 536 h 602"/>
                  <a:gd name="T22" fmla="*/ 32 w 498"/>
                  <a:gd name="T23" fmla="*/ 502 h 602"/>
                  <a:gd name="T24" fmla="*/ 34 w 498"/>
                  <a:gd name="T25" fmla="*/ 502 h 602"/>
                  <a:gd name="T26" fmla="*/ 34 w 498"/>
                  <a:gd name="T27" fmla="*/ 500 h 602"/>
                  <a:gd name="T28" fmla="*/ 48 w 498"/>
                  <a:gd name="T29" fmla="*/ 500 h 602"/>
                  <a:gd name="T30" fmla="*/ 56 w 498"/>
                  <a:gd name="T31" fmla="*/ 504 h 602"/>
                  <a:gd name="T32" fmla="*/ 76 w 498"/>
                  <a:gd name="T33" fmla="*/ 516 h 602"/>
                  <a:gd name="T34" fmla="*/ 90 w 498"/>
                  <a:gd name="T35" fmla="*/ 530 h 602"/>
                  <a:gd name="T36" fmla="*/ 100 w 498"/>
                  <a:gd name="T37" fmla="*/ 540 h 602"/>
                  <a:gd name="T38" fmla="*/ 102 w 498"/>
                  <a:gd name="T39" fmla="*/ 550 h 602"/>
                  <a:gd name="T40" fmla="*/ 288 w 498"/>
                  <a:gd name="T41" fmla="*/ 72 h 602"/>
                  <a:gd name="T42" fmla="*/ 308 w 498"/>
                  <a:gd name="T43" fmla="*/ 76 h 602"/>
                  <a:gd name="T44" fmla="*/ 334 w 498"/>
                  <a:gd name="T45" fmla="*/ 86 h 602"/>
                  <a:gd name="T46" fmla="*/ 70 w 498"/>
                  <a:gd name="T47" fmla="*/ 396 h 602"/>
                  <a:gd name="T48" fmla="*/ 288 w 498"/>
                  <a:gd name="T49" fmla="*/ 72 h 602"/>
                  <a:gd name="T50" fmla="*/ 130 w 498"/>
                  <a:gd name="T51" fmla="*/ 480 h 602"/>
                  <a:gd name="T52" fmla="*/ 130 w 498"/>
                  <a:gd name="T53" fmla="*/ 444 h 602"/>
                  <a:gd name="T54" fmla="*/ 130 w 498"/>
                  <a:gd name="T55" fmla="*/ 442 h 602"/>
                  <a:gd name="T56" fmla="*/ 118 w 498"/>
                  <a:gd name="T57" fmla="*/ 442 h 602"/>
                  <a:gd name="T58" fmla="*/ 356 w 498"/>
                  <a:gd name="T59" fmla="*/ 96 h 602"/>
                  <a:gd name="T60" fmla="*/ 378 w 498"/>
                  <a:gd name="T61" fmla="*/ 108 h 602"/>
                  <a:gd name="T62" fmla="*/ 396 w 498"/>
                  <a:gd name="T63" fmla="*/ 122 h 602"/>
                  <a:gd name="T64" fmla="*/ 130 w 498"/>
                  <a:gd name="T65" fmla="*/ 480 h 602"/>
                  <a:gd name="T66" fmla="*/ 432 w 498"/>
                  <a:gd name="T67" fmla="*/ 38 h 602"/>
                  <a:gd name="T68" fmla="*/ 388 w 498"/>
                  <a:gd name="T69" fmla="*/ 14 h 602"/>
                  <a:gd name="T70" fmla="*/ 350 w 498"/>
                  <a:gd name="T71" fmla="*/ 2 h 602"/>
                  <a:gd name="T72" fmla="*/ 322 w 498"/>
                  <a:gd name="T73" fmla="*/ 0 h 602"/>
                  <a:gd name="T74" fmla="*/ 308 w 498"/>
                  <a:gd name="T75" fmla="*/ 4 h 602"/>
                  <a:gd name="T76" fmla="*/ 260 w 498"/>
                  <a:gd name="T77" fmla="*/ 70 h 602"/>
                  <a:gd name="T78" fmla="*/ 8 w 498"/>
                  <a:gd name="T79" fmla="*/ 408 h 602"/>
                  <a:gd name="T80" fmla="*/ 2 w 498"/>
                  <a:gd name="T81" fmla="*/ 450 h 602"/>
                  <a:gd name="T82" fmla="*/ 0 w 498"/>
                  <a:gd name="T83" fmla="*/ 516 h 602"/>
                  <a:gd name="T84" fmla="*/ 0 w 498"/>
                  <a:gd name="T85" fmla="*/ 538 h 602"/>
                  <a:gd name="T86" fmla="*/ 6 w 498"/>
                  <a:gd name="T87" fmla="*/ 578 h 602"/>
                  <a:gd name="T88" fmla="*/ 12 w 498"/>
                  <a:gd name="T89" fmla="*/ 598 h 602"/>
                  <a:gd name="T90" fmla="*/ 14 w 498"/>
                  <a:gd name="T91" fmla="*/ 602 h 602"/>
                  <a:gd name="T92" fmla="*/ 24 w 498"/>
                  <a:gd name="T93" fmla="*/ 602 h 602"/>
                  <a:gd name="T94" fmla="*/ 62 w 498"/>
                  <a:gd name="T95" fmla="*/ 596 h 602"/>
                  <a:gd name="T96" fmla="*/ 448 w 498"/>
                  <a:gd name="T97" fmla="*/ 210 h 602"/>
                  <a:gd name="T98" fmla="*/ 478 w 498"/>
                  <a:gd name="T99" fmla="*/ 168 h 602"/>
                  <a:gd name="T100" fmla="*/ 496 w 498"/>
                  <a:gd name="T101" fmla="*/ 144 h 602"/>
                  <a:gd name="T102" fmla="*/ 498 w 498"/>
                  <a:gd name="T103" fmla="*/ 128 h 602"/>
                  <a:gd name="T104" fmla="*/ 488 w 498"/>
                  <a:gd name="T105" fmla="*/ 100 h 602"/>
                  <a:gd name="T106" fmla="*/ 466 w 498"/>
                  <a:gd name="T107" fmla="*/ 68 h 602"/>
                  <a:gd name="T108" fmla="*/ 432 w 498"/>
                  <a:gd name="T109" fmla="*/ 38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98" h="602">
                    <a:moveTo>
                      <a:pt x="192" y="516"/>
                    </a:moveTo>
                    <a:lnTo>
                      <a:pt x="186" y="490"/>
                    </a:lnTo>
                    <a:lnTo>
                      <a:pt x="144" y="500"/>
                    </a:lnTo>
                    <a:lnTo>
                      <a:pt x="412" y="138"/>
                    </a:lnTo>
                    <a:lnTo>
                      <a:pt x="412" y="138"/>
                    </a:lnTo>
                    <a:lnTo>
                      <a:pt x="422" y="150"/>
                    </a:lnTo>
                    <a:lnTo>
                      <a:pt x="428" y="160"/>
                    </a:lnTo>
                    <a:lnTo>
                      <a:pt x="440" y="180"/>
                    </a:lnTo>
                    <a:lnTo>
                      <a:pt x="192" y="516"/>
                    </a:lnTo>
                    <a:lnTo>
                      <a:pt x="192" y="516"/>
                    </a:lnTo>
                    <a:close/>
                    <a:moveTo>
                      <a:pt x="102" y="550"/>
                    </a:moveTo>
                    <a:lnTo>
                      <a:pt x="102" y="550"/>
                    </a:lnTo>
                    <a:lnTo>
                      <a:pt x="80" y="560"/>
                    </a:lnTo>
                    <a:lnTo>
                      <a:pt x="62" y="568"/>
                    </a:lnTo>
                    <a:lnTo>
                      <a:pt x="52" y="570"/>
                    </a:lnTo>
                    <a:lnTo>
                      <a:pt x="42" y="572"/>
                    </a:lnTo>
                    <a:lnTo>
                      <a:pt x="42" y="572"/>
                    </a:lnTo>
                    <a:lnTo>
                      <a:pt x="38" y="570"/>
                    </a:lnTo>
                    <a:lnTo>
                      <a:pt x="36" y="568"/>
                    </a:lnTo>
                    <a:lnTo>
                      <a:pt x="32" y="560"/>
                    </a:lnTo>
                    <a:lnTo>
                      <a:pt x="32" y="550"/>
                    </a:lnTo>
                    <a:lnTo>
                      <a:pt x="30" y="536"/>
                    </a:lnTo>
                    <a:lnTo>
                      <a:pt x="32" y="512"/>
                    </a:lnTo>
                    <a:lnTo>
                      <a:pt x="32" y="502"/>
                    </a:lnTo>
                    <a:lnTo>
                      <a:pt x="34" y="502"/>
                    </a:lnTo>
                    <a:lnTo>
                      <a:pt x="34" y="502"/>
                    </a:lnTo>
                    <a:lnTo>
                      <a:pt x="34" y="500"/>
                    </a:lnTo>
                    <a:lnTo>
                      <a:pt x="34" y="500"/>
                    </a:lnTo>
                    <a:lnTo>
                      <a:pt x="40" y="500"/>
                    </a:lnTo>
                    <a:lnTo>
                      <a:pt x="48" y="500"/>
                    </a:lnTo>
                    <a:lnTo>
                      <a:pt x="56" y="504"/>
                    </a:lnTo>
                    <a:lnTo>
                      <a:pt x="56" y="504"/>
                    </a:lnTo>
                    <a:lnTo>
                      <a:pt x="66" y="508"/>
                    </a:lnTo>
                    <a:lnTo>
                      <a:pt x="76" y="516"/>
                    </a:lnTo>
                    <a:lnTo>
                      <a:pt x="76" y="516"/>
                    </a:lnTo>
                    <a:lnTo>
                      <a:pt x="90" y="530"/>
                    </a:lnTo>
                    <a:lnTo>
                      <a:pt x="100" y="540"/>
                    </a:lnTo>
                    <a:lnTo>
                      <a:pt x="100" y="540"/>
                    </a:lnTo>
                    <a:lnTo>
                      <a:pt x="102" y="546"/>
                    </a:lnTo>
                    <a:lnTo>
                      <a:pt x="102" y="550"/>
                    </a:lnTo>
                    <a:lnTo>
                      <a:pt x="102" y="550"/>
                    </a:lnTo>
                    <a:close/>
                    <a:moveTo>
                      <a:pt x="288" y="72"/>
                    </a:moveTo>
                    <a:lnTo>
                      <a:pt x="288" y="72"/>
                    </a:lnTo>
                    <a:lnTo>
                      <a:pt x="308" y="76"/>
                    </a:lnTo>
                    <a:lnTo>
                      <a:pt x="334" y="84"/>
                    </a:lnTo>
                    <a:lnTo>
                      <a:pt x="334" y="86"/>
                    </a:lnTo>
                    <a:lnTo>
                      <a:pt x="70" y="444"/>
                    </a:lnTo>
                    <a:lnTo>
                      <a:pt x="70" y="396"/>
                    </a:lnTo>
                    <a:lnTo>
                      <a:pt x="46" y="398"/>
                    </a:lnTo>
                    <a:lnTo>
                      <a:pt x="288" y="72"/>
                    </a:lnTo>
                    <a:lnTo>
                      <a:pt x="288" y="72"/>
                    </a:lnTo>
                    <a:close/>
                    <a:moveTo>
                      <a:pt x="130" y="480"/>
                    </a:moveTo>
                    <a:lnTo>
                      <a:pt x="130" y="480"/>
                    </a:lnTo>
                    <a:lnTo>
                      <a:pt x="130" y="444"/>
                    </a:lnTo>
                    <a:lnTo>
                      <a:pt x="130" y="444"/>
                    </a:lnTo>
                    <a:lnTo>
                      <a:pt x="130" y="442"/>
                    </a:lnTo>
                    <a:lnTo>
                      <a:pt x="126" y="442"/>
                    </a:lnTo>
                    <a:lnTo>
                      <a:pt x="118" y="442"/>
                    </a:lnTo>
                    <a:lnTo>
                      <a:pt x="92" y="452"/>
                    </a:lnTo>
                    <a:lnTo>
                      <a:pt x="356" y="96"/>
                    </a:lnTo>
                    <a:lnTo>
                      <a:pt x="356" y="96"/>
                    </a:lnTo>
                    <a:lnTo>
                      <a:pt x="378" y="108"/>
                    </a:lnTo>
                    <a:lnTo>
                      <a:pt x="378" y="108"/>
                    </a:lnTo>
                    <a:lnTo>
                      <a:pt x="396" y="122"/>
                    </a:lnTo>
                    <a:lnTo>
                      <a:pt x="130" y="480"/>
                    </a:lnTo>
                    <a:lnTo>
                      <a:pt x="130" y="480"/>
                    </a:lnTo>
                    <a:close/>
                    <a:moveTo>
                      <a:pt x="432" y="38"/>
                    </a:moveTo>
                    <a:lnTo>
                      <a:pt x="432" y="38"/>
                    </a:lnTo>
                    <a:lnTo>
                      <a:pt x="410" y="24"/>
                    </a:lnTo>
                    <a:lnTo>
                      <a:pt x="388" y="14"/>
                    </a:lnTo>
                    <a:lnTo>
                      <a:pt x="368" y="6"/>
                    </a:lnTo>
                    <a:lnTo>
                      <a:pt x="350" y="2"/>
                    </a:lnTo>
                    <a:lnTo>
                      <a:pt x="334" y="0"/>
                    </a:lnTo>
                    <a:lnTo>
                      <a:pt x="322" y="0"/>
                    </a:lnTo>
                    <a:lnTo>
                      <a:pt x="314" y="0"/>
                    </a:lnTo>
                    <a:lnTo>
                      <a:pt x="308" y="4"/>
                    </a:lnTo>
                    <a:lnTo>
                      <a:pt x="290" y="28"/>
                    </a:lnTo>
                    <a:lnTo>
                      <a:pt x="260" y="70"/>
                    </a:lnTo>
                    <a:lnTo>
                      <a:pt x="16" y="398"/>
                    </a:lnTo>
                    <a:lnTo>
                      <a:pt x="8" y="408"/>
                    </a:lnTo>
                    <a:lnTo>
                      <a:pt x="8" y="408"/>
                    </a:lnTo>
                    <a:lnTo>
                      <a:pt x="2" y="450"/>
                    </a:lnTo>
                    <a:lnTo>
                      <a:pt x="0" y="492"/>
                    </a:lnTo>
                    <a:lnTo>
                      <a:pt x="0" y="516"/>
                    </a:lnTo>
                    <a:lnTo>
                      <a:pt x="0" y="538"/>
                    </a:lnTo>
                    <a:lnTo>
                      <a:pt x="0" y="538"/>
                    </a:lnTo>
                    <a:lnTo>
                      <a:pt x="2" y="560"/>
                    </a:lnTo>
                    <a:lnTo>
                      <a:pt x="6" y="578"/>
                    </a:lnTo>
                    <a:lnTo>
                      <a:pt x="10" y="594"/>
                    </a:lnTo>
                    <a:lnTo>
                      <a:pt x="12" y="598"/>
                    </a:lnTo>
                    <a:lnTo>
                      <a:pt x="14" y="602"/>
                    </a:lnTo>
                    <a:lnTo>
                      <a:pt x="14" y="602"/>
                    </a:lnTo>
                    <a:lnTo>
                      <a:pt x="18" y="602"/>
                    </a:lnTo>
                    <a:lnTo>
                      <a:pt x="24" y="602"/>
                    </a:lnTo>
                    <a:lnTo>
                      <a:pt x="40" y="600"/>
                    </a:lnTo>
                    <a:lnTo>
                      <a:pt x="62" y="596"/>
                    </a:lnTo>
                    <a:lnTo>
                      <a:pt x="196" y="548"/>
                    </a:lnTo>
                    <a:lnTo>
                      <a:pt x="448" y="210"/>
                    </a:lnTo>
                    <a:lnTo>
                      <a:pt x="452" y="204"/>
                    </a:lnTo>
                    <a:lnTo>
                      <a:pt x="478" y="168"/>
                    </a:lnTo>
                    <a:lnTo>
                      <a:pt x="496" y="144"/>
                    </a:lnTo>
                    <a:lnTo>
                      <a:pt x="496" y="144"/>
                    </a:lnTo>
                    <a:lnTo>
                      <a:pt x="498" y="138"/>
                    </a:lnTo>
                    <a:lnTo>
                      <a:pt x="498" y="128"/>
                    </a:lnTo>
                    <a:lnTo>
                      <a:pt x="494" y="114"/>
                    </a:lnTo>
                    <a:lnTo>
                      <a:pt x="488" y="100"/>
                    </a:lnTo>
                    <a:lnTo>
                      <a:pt x="478" y="84"/>
                    </a:lnTo>
                    <a:lnTo>
                      <a:pt x="466" y="68"/>
                    </a:lnTo>
                    <a:lnTo>
                      <a:pt x="450" y="52"/>
                    </a:lnTo>
                    <a:lnTo>
                      <a:pt x="432" y="38"/>
                    </a:lnTo>
                    <a:lnTo>
                      <a:pt x="432" y="38"/>
                    </a:lnTo>
                    <a:close/>
                  </a:path>
                </a:pathLst>
              </a:custGeom>
              <a:solidFill>
                <a:schemeClr val="tx1">
                  <a:lumMod val="50000"/>
                  <a:lumOff val="5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ko-KR" altLang="en-US" sz="1600" b="0" i="0" u="none" strike="noStrike" kern="1200" cap="none" spc="0" normalizeH="0" baseline="0" noProof="0">
                  <a:ln>
                    <a:noFill/>
                  </a:ln>
                  <a:solidFill>
                    <a:srgbClr val="000000"/>
                  </a:solidFill>
                  <a:effectLst/>
                  <a:uLnTx/>
                  <a:uFillTx/>
                </a:endParaRPr>
              </a:p>
            </p:txBody>
          </p:sp>
        </p:grpSp>
        <p:grpSp>
          <p:nvGrpSpPr>
            <p:cNvPr id="45" name="组合 44">
              <a:extLst>
                <a:ext uri="{FF2B5EF4-FFF2-40B4-BE49-F238E27FC236}">
                  <a16:creationId xmlns:a16="http://schemas.microsoft.com/office/drawing/2014/main" id="{0C886553-166F-4E71-BAAC-272778BDB905}"/>
                </a:ext>
              </a:extLst>
            </p:cNvPr>
            <p:cNvGrpSpPr/>
            <p:nvPr/>
          </p:nvGrpSpPr>
          <p:grpSpPr>
            <a:xfrm>
              <a:off x="6886783" y="1697645"/>
              <a:ext cx="1318199" cy="1319579"/>
              <a:chOff x="6886783" y="1697645"/>
              <a:chExt cx="1318199" cy="1319579"/>
            </a:xfrm>
          </p:grpSpPr>
          <p:sp>
            <p:nvSpPr>
              <p:cNvPr id="25" name="iṧľiďè">
                <a:extLst>
                  <a:ext uri="{FF2B5EF4-FFF2-40B4-BE49-F238E27FC236}">
                    <a16:creationId xmlns:a16="http://schemas.microsoft.com/office/drawing/2014/main" id="{88543C31-B72F-4F8F-92E4-DD43D878218A}"/>
                  </a:ext>
                </a:extLst>
              </p:cNvPr>
              <p:cNvSpPr/>
              <p:nvPr/>
            </p:nvSpPr>
            <p:spPr bwMode="auto">
              <a:xfrm>
                <a:off x="6886783" y="1697645"/>
                <a:ext cx="1318199" cy="1319579"/>
              </a:xfrm>
              <a:custGeom>
                <a:avLst/>
                <a:gdLst>
                  <a:gd name="T0" fmla="*/ 259 w 452"/>
                  <a:gd name="T1" fmla="*/ 452 h 452"/>
                  <a:gd name="T2" fmla="*/ 269 w 452"/>
                  <a:gd name="T3" fmla="*/ 393 h 452"/>
                  <a:gd name="T4" fmla="*/ 314 w 452"/>
                  <a:gd name="T5" fmla="*/ 374 h 452"/>
                  <a:gd name="T6" fmla="*/ 363 w 452"/>
                  <a:gd name="T7" fmla="*/ 409 h 452"/>
                  <a:gd name="T8" fmla="*/ 409 w 452"/>
                  <a:gd name="T9" fmla="*/ 363 h 452"/>
                  <a:gd name="T10" fmla="*/ 375 w 452"/>
                  <a:gd name="T11" fmla="*/ 313 h 452"/>
                  <a:gd name="T12" fmla="*/ 393 w 452"/>
                  <a:gd name="T13" fmla="*/ 269 h 452"/>
                  <a:gd name="T14" fmla="*/ 452 w 452"/>
                  <a:gd name="T15" fmla="*/ 259 h 452"/>
                  <a:gd name="T16" fmla="*/ 452 w 452"/>
                  <a:gd name="T17" fmla="*/ 193 h 452"/>
                  <a:gd name="T18" fmla="*/ 393 w 452"/>
                  <a:gd name="T19" fmla="*/ 183 h 452"/>
                  <a:gd name="T20" fmla="*/ 391 w 452"/>
                  <a:gd name="T21" fmla="*/ 178 h 452"/>
                  <a:gd name="T22" fmla="*/ 391 w 452"/>
                  <a:gd name="T23" fmla="*/ 178 h 452"/>
                  <a:gd name="T24" fmla="*/ 384 w 452"/>
                  <a:gd name="T25" fmla="*/ 161 h 452"/>
                  <a:gd name="T26" fmla="*/ 380 w 452"/>
                  <a:gd name="T27" fmla="*/ 152 h 452"/>
                  <a:gd name="T28" fmla="*/ 380 w 452"/>
                  <a:gd name="T29" fmla="*/ 152 h 452"/>
                  <a:gd name="T30" fmla="*/ 375 w 452"/>
                  <a:gd name="T31" fmla="*/ 139 h 452"/>
                  <a:gd name="T32" fmla="*/ 409 w 452"/>
                  <a:gd name="T33" fmla="*/ 89 h 452"/>
                  <a:gd name="T34" fmla="*/ 363 w 452"/>
                  <a:gd name="T35" fmla="*/ 43 h 452"/>
                  <a:gd name="T36" fmla="*/ 314 w 452"/>
                  <a:gd name="T37" fmla="*/ 78 h 452"/>
                  <a:gd name="T38" fmla="*/ 269 w 452"/>
                  <a:gd name="T39" fmla="*/ 59 h 452"/>
                  <a:gd name="T40" fmla="*/ 259 w 452"/>
                  <a:gd name="T41" fmla="*/ 0 h 452"/>
                  <a:gd name="T42" fmla="*/ 193 w 452"/>
                  <a:gd name="T43" fmla="*/ 0 h 452"/>
                  <a:gd name="T44" fmla="*/ 183 w 452"/>
                  <a:gd name="T45" fmla="*/ 59 h 452"/>
                  <a:gd name="T46" fmla="*/ 138 w 452"/>
                  <a:gd name="T47" fmla="*/ 78 h 452"/>
                  <a:gd name="T48" fmla="*/ 89 w 452"/>
                  <a:gd name="T49" fmla="*/ 43 h 452"/>
                  <a:gd name="T50" fmla="*/ 43 w 452"/>
                  <a:gd name="T51" fmla="*/ 89 h 452"/>
                  <a:gd name="T52" fmla="*/ 78 w 452"/>
                  <a:gd name="T53" fmla="*/ 139 h 452"/>
                  <a:gd name="T54" fmla="*/ 59 w 452"/>
                  <a:gd name="T55" fmla="*/ 183 h 452"/>
                  <a:gd name="T56" fmla="*/ 0 w 452"/>
                  <a:gd name="T57" fmla="*/ 193 h 452"/>
                  <a:gd name="T58" fmla="*/ 0 w 452"/>
                  <a:gd name="T59" fmla="*/ 259 h 452"/>
                  <a:gd name="T60" fmla="*/ 60 w 452"/>
                  <a:gd name="T61" fmla="*/ 269 h 452"/>
                  <a:gd name="T62" fmla="*/ 78 w 452"/>
                  <a:gd name="T63" fmla="*/ 314 h 452"/>
                  <a:gd name="T64" fmla="*/ 43 w 452"/>
                  <a:gd name="T65" fmla="*/ 363 h 452"/>
                  <a:gd name="T66" fmla="*/ 90 w 452"/>
                  <a:gd name="T67" fmla="*/ 409 h 452"/>
                  <a:gd name="T68" fmla="*/ 139 w 452"/>
                  <a:gd name="T69" fmla="*/ 374 h 452"/>
                  <a:gd name="T70" fmla="*/ 183 w 452"/>
                  <a:gd name="T71" fmla="*/ 393 h 452"/>
                  <a:gd name="T72" fmla="*/ 194 w 452"/>
                  <a:gd name="T73" fmla="*/ 452 h 452"/>
                  <a:gd name="T74" fmla="*/ 259 w 452"/>
                  <a:gd name="T75" fmla="*/ 452 h 452"/>
                  <a:gd name="T76" fmla="*/ 346 w 452"/>
                  <a:gd name="T77" fmla="*/ 210 h 452"/>
                  <a:gd name="T78" fmla="*/ 243 w 452"/>
                  <a:gd name="T79" fmla="*/ 346 h 452"/>
                  <a:gd name="T80" fmla="*/ 106 w 452"/>
                  <a:gd name="T81" fmla="*/ 242 h 452"/>
                  <a:gd name="T82" fmla="*/ 210 w 452"/>
                  <a:gd name="T83" fmla="*/ 106 h 452"/>
                  <a:gd name="T84" fmla="*/ 266 w 452"/>
                  <a:gd name="T85" fmla="*/ 111 h 452"/>
                  <a:gd name="T86" fmla="*/ 266 w 452"/>
                  <a:gd name="T87" fmla="*/ 111 h 452"/>
                  <a:gd name="T88" fmla="*/ 312 w 452"/>
                  <a:gd name="T89" fmla="*/ 140 h 452"/>
                  <a:gd name="T90" fmla="*/ 331 w 452"/>
                  <a:gd name="T91" fmla="*/ 165 h 452"/>
                  <a:gd name="T92" fmla="*/ 346 w 452"/>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2"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2" y="259"/>
                      <a:pt x="452" y="259"/>
                      <a:pt x="452" y="259"/>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0" y="152"/>
                      <a:pt x="380" y="152"/>
                      <a:pt x="380" y="152"/>
                    </a:cubicBezTo>
                    <a:cubicBezTo>
                      <a:pt x="380" y="152"/>
                      <a:pt x="380" y="152"/>
                      <a:pt x="380"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3" y="0"/>
                      <a:pt x="193" y="0"/>
                      <a:pt x="193" y="0"/>
                    </a:cubicBezTo>
                    <a:cubicBezTo>
                      <a:pt x="183" y="59"/>
                      <a:pt x="183" y="59"/>
                      <a:pt x="183" y="59"/>
                    </a:cubicBezTo>
                    <a:cubicBezTo>
                      <a:pt x="138" y="78"/>
                      <a:pt x="138" y="78"/>
                      <a:pt x="138" y="78"/>
                    </a:cubicBezTo>
                    <a:cubicBezTo>
                      <a:pt x="89" y="43"/>
                      <a:pt x="89" y="43"/>
                      <a:pt x="89"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3" y="363"/>
                      <a:pt x="43" y="363"/>
                      <a:pt x="43" y="363"/>
                    </a:cubicBezTo>
                    <a:cubicBezTo>
                      <a:pt x="90" y="409"/>
                      <a:pt x="90" y="409"/>
                      <a:pt x="90" y="409"/>
                    </a:cubicBezTo>
                    <a:cubicBezTo>
                      <a:pt x="139" y="374"/>
                      <a:pt x="139" y="374"/>
                      <a:pt x="139" y="374"/>
                    </a:cubicBezTo>
                    <a:cubicBezTo>
                      <a:pt x="183" y="393"/>
                      <a:pt x="183" y="393"/>
                      <a:pt x="183" y="393"/>
                    </a:cubicBezTo>
                    <a:cubicBezTo>
                      <a:pt x="194" y="452"/>
                      <a:pt x="194" y="452"/>
                      <a:pt x="194" y="452"/>
                    </a:cubicBezTo>
                    <a:cubicBezTo>
                      <a:pt x="259" y="452"/>
                      <a:pt x="259" y="452"/>
                      <a:pt x="259" y="452"/>
                    </a:cubicBezTo>
                    <a:close/>
                    <a:moveTo>
                      <a:pt x="346" y="210"/>
                    </a:moveTo>
                    <a:cubicBezTo>
                      <a:pt x="355" y="276"/>
                      <a:pt x="309" y="337"/>
                      <a:pt x="243" y="346"/>
                    </a:cubicBezTo>
                    <a:cubicBezTo>
                      <a:pt x="176"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accent6">
                  <a:lumMod val="20000"/>
                  <a:lumOff val="80000"/>
                </a:schemeClr>
              </a:solidFill>
              <a:ln>
                <a:noFill/>
              </a:ln>
            </p:spPr>
            <p:txBody>
              <a:bodyPr vert="horz" wrap="square" lIns="91440" tIns="45720" rIns="91440" bIns="45720" numCol="1" anchor="t" anchorCtr="0" compatLnSpc="1">
                <a:norm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000000"/>
                  </a:solidFill>
                  <a:effectLst/>
                  <a:uLnTx/>
                  <a:uFillTx/>
                </a:endParaRPr>
              </a:p>
            </p:txBody>
          </p:sp>
          <p:sp>
            <p:nvSpPr>
              <p:cNvPr id="44" name="íślîdé">
                <a:extLst>
                  <a:ext uri="{FF2B5EF4-FFF2-40B4-BE49-F238E27FC236}">
                    <a16:creationId xmlns:a16="http://schemas.microsoft.com/office/drawing/2014/main" id="{217E46DA-C2D2-46CC-A452-890F2AE0CD1B}"/>
                  </a:ext>
                </a:extLst>
              </p:cNvPr>
              <p:cNvSpPr/>
              <p:nvPr/>
            </p:nvSpPr>
            <p:spPr bwMode="auto">
              <a:xfrm>
                <a:off x="7330301" y="2145076"/>
                <a:ext cx="472807" cy="424716"/>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7F7F7F"/>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grpSp>
      <p:cxnSp>
        <p:nvCxnSpPr>
          <p:cNvPr id="46" name="直接连接符 45">
            <a:extLst>
              <a:ext uri="{FF2B5EF4-FFF2-40B4-BE49-F238E27FC236}">
                <a16:creationId xmlns:a16="http://schemas.microsoft.com/office/drawing/2014/main" id="{8CB7660D-2BF0-4DCD-BC8F-7A13755F96B7}"/>
              </a:ext>
            </a:extLst>
          </p:cNvPr>
          <p:cNvCxnSpPr>
            <a:cxnSpLocks/>
          </p:cNvCxnSpPr>
          <p:nvPr/>
        </p:nvCxnSpPr>
        <p:spPr>
          <a:xfrm>
            <a:off x="8072615" y="3732701"/>
            <a:ext cx="357395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BFFE6606-C301-4E17-B719-072EB53625D4}"/>
              </a:ext>
            </a:extLst>
          </p:cNvPr>
          <p:cNvCxnSpPr/>
          <p:nvPr/>
        </p:nvCxnSpPr>
        <p:spPr>
          <a:xfrm>
            <a:off x="7935473" y="4709219"/>
            <a:ext cx="31670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0F91B6CB-DFA8-41FB-A7C3-2940E622AD90}"/>
              </a:ext>
            </a:extLst>
          </p:cNvPr>
          <p:cNvCxnSpPr>
            <a:cxnSpLocks/>
          </p:cNvCxnSpPr>
          <p:nvPr/>
        </p:nvCxnSpPr>
        <p:spPr>
          <a:xfrm flipV="1">
            <a:off x="7042406" y="5692194"/>
            <a:ext cx="4141440" cy="1"/>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B4B77C49-88BB-4B80-9048-3FDB94EE706F}"/>
              </a:ext>
            </a:extLst>
          </p:cNvPr>
          <p:cNvSpPr txBox="1"/>
          <p:nvPr/>
        </p:nvSpPr>
        <p:spPr>
          <a:xfrm>
            <a:off x="7851233" y="4395359"/>
            <a:ext cx="3371824" cy="338554"/>
          </a:xfrm>
          <a:prstGeom prst="rect">
            <a:avLst/>
          </a:prstGeom>
          <a:noFill/>
        </p:spPr>
        <p:txBody>
          <a:bodyPr wrap="square" rtlCol="0">
            <a:spAutoFit/>
          </a:bodyPr>
          <a:lstStyle/>
          <a:p>
            <a:r>
              <a:rPr lang="zh-CN" altLang="en-US" sz="1600" dirty="0"/>
              <a:t> 邹旖：系统设计说明书文档规范</a:t>
            </a:r>
          </a:p>
        </p:txBody>
      </p:sp>
      <p:sp>
        <p:nvSpPr>
          <p:cNvPr id="51" name="文本框 50">
            <a:extLst>
              <a:ext uri="{FF2B5EF4-FFF2-40B4-BE49-F238E27FC236}">
                <a16:creationId xmlns:a16="http://schemas.microsoft.com/office/drawing/2014/main" id="{D6359C1F-D1F3-4AA3-8C8F-278308B6DC0E}"/>
              </a:ext>
            </a:extLst>
          </p:cNvPr>
          <p:cNvSpPr txBox="1"/>
          <p:nvPr/>
        </p:nvSpPr>
        <p:spPr>
          <a:xfrm>
            <a:off x="8274391" y="2432216"/>
            <a:ext cx="3167063" cy="338554"/>
          </a:xfrm>
          <a:prstGeom prst="rect">
            <a:avLst/>
          </a:prstGeom>
          <a:noFill/>
        </p:spPr>
        <p:txBody>
          <a:bodyPr wrap="square" rtlCol="0">
            <a:spAutoFit/>
          </a:bodyPr>
          <a:lstStyle/>
          <a:p>
            <a:r>
              <a:rPr lang="zh-CN" altLang="en-US" sz="1600" dirty="0"/>
              <a:t>王星雨：</a:t>
            </a:r>
            <a:r>
              <a:rPr lang="en-US" altLang="zh-CN" sz="1600" dirty="0"/>
              <a:t>ppt</a:t>
            </a:r>
            <a:r>
              <a:rPr lang="zh-CN" altLang="en-US" sz="1600" dirty="0"/>
              <a:t>制作、博客框架</a:t>
            </a:r>
          </a:p>
        </p:txBody>
      </p:sp>
      <p:sp>
        <p:nvSpPr>
          <p:cNvPr id="52" name="文本框 51">
            <a:extLst>
              <a:ext uri="{FF2B5EF4-FFF2-40B4-BE49-F238E27FC236}">
                <a16:creationId xmlns:a16="http://schemas.microsoft.com/office/drawing/2014/main" id="{617874CA-CE17-44BB-A271-9C8970191A55}"/>
              </a:ext>
            </a:extLst>
          </p:cNvPr>
          <p:cNvSpPr txBox="1"/>
          <p:nvPr/>
        </p:nvSpPr>
        <p:spPr>
          <a:xfrm>
            <a:off x="8024490" y="3403591"/>
            <a:ext cx="3776083" cy="338554"/>
          </a:xfrm>
          <a:prstGeom prst="rect">
            <a:avLst/>
          </a:prstGeom>
          <a:noFill/>
        </p:spPr>
        <p:txBody>
          <a:bodyPr wrap="square" rtlCol="0">
            <a:spAutoFit/>
          </a:bodyPr>
          <a:lstStyle/>
          <a:p>
            <a:r>
              <a:rPr lang="zh-CN" altLang="en-US" sz="1600" dirty="0"/>
              <a:t>吴姗姗：数据库设计说明书文档规范</a:t>
            </a:r>
          </a:p>
        </p:txBody>
      </p:sp>
      <p:grpSp>
        <p:nvGrpSpPr>
          <p:cNvPr id="55" name="组合 54">
            <a:extLst>
              <a:ext uri="{FF2B5EF4-FFF2-40B4-BE49-F238E27FC236}">
                <a16:creationId xmlns:a16="http://schemas.microsoft.com/office/drawing/2014/main" id="{73041D03-CF7B-4B44-B954-C1A08E32AEB4}"/>
              </a:ext>
            </a:extLst>
          </p:cNvPr>
          <p:cNvGrpSpPr/>
          <p:nvPr/>
        </p:nvGrpSpPr>
        <p:grpSpPr>
          <a:xfrm>
            <a:off x="7935473" y="1542691"/>
            <a:ext cx="3505981" cy="338554"/>
            <a:chOff x="7935473" y="1350185"/>
            <a:chExt cx="3505981" cy="338554"/>
          </a:xfrm>
        </p:grpSpPr>
        <p:cxnSp>
          <p:nvCxnSpPr>
            <p:cNvPr id="39" name="直接连接符 38">
              <a:extLst>
                <a:ext uri="{FF2B5EF4-FFF2-40B4-BE49-F238E27FC236}">
                  <a16:creationId xmlns:a16="http://schemas.microsoft.com/office/drawing/2014/main" id="{792065B9-CDE2-4CE4-9033-43165BA7D444}"/>
                </a:ext>
              </a:extLst>
            </p:cNvPr>
            <p:cNvCxnSpPr>
              <a:cxnSpLocks/>
            </p:cNvCxnSpPr>
            <p:nvPr/>
          </p:nvCxnSpPr>
          <p:spPr>
            <a:xfrm>
              <a:off x="7935473" y="1684123"/>
              <a:ext cx="349434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E8722CA4-520C-4CB9-828C-DD763B84A035}"/>
                </a:ext>
              </a:extLst>
            </p:cNvPr>
            <p:cNvSpPr txBox="1"/>
            <p:nvPr/>
          </p:nvSpPr>
          <p:spPr>
            <a:xfrm>
              <a:off x="8037096" y="1350185"/>
              <a:ext cx="3404358" cy="338554"/>
            </a:xfrm>
            <a:prstGeom prst="rect">
              <a:avLst/>
            </a:prstGeom>
            <a:noFill/>
          </p:spPr>
          <p:txBody>
            <a:bodyPr wrap="square" rtlCol="0">
              <a:spAutoFit/>
            </a:bodyPr>
            <a:lstStyle/>
            <a:p>
              <a:r>
                <a:rPr lang="zh-CN" altLang="en-US" sz="1600" dirty="0"/>
                <a:t>叶艳玲：</a:t>
              </a:r>
              <a:r>
                <a:rPr lang="en-US" altLang="zh-CN" sz="1600" dirty="0"/>
                <a:t>ppt</a:t>
              </a:r>
              <a:r>
                <a:rPr lang="zh-CN" altLang="en-US" sz="1600" dirty="0"/>
                <a:t>制作、工作流程图绘制</a:t>
              </a:r>
            </a:p>
          </p:txBody>
        </p:sp>
      </p:grpSp>
      <p:sp>
        <p:nvSpPr>
          <p:cNvPr id="54" name="文本框 53">
            <a:extLst>
              <a:ext uri="{FF2B5EF4-FFF2-40B4-BE49-F238E27FC236}">
                <a16:creationId xmlns:a16="http://schemas.microsoft.com/office/drawing/2014/main" id="{D4964752-57FA-4759-AF64-F9BE47123A0F}"/>
              </a:ext>
            </a:extLst>
          </p:cNvPr>
          <p:cNvSpPr txBox="1"/>
          <p:nvPr/>
        </p:nvSpPr>
        <p:spPr>
          <a:xfrm>
            <a:off x="7042406" y="5341316"/>
            <a:ext cx="4141440" cy="338554"/>
          </a:xfrm>
          <a:prstGeom prst="rect">
            <a:avLst/>
          </a:prstGeom>
          <a:noFill/>
        </p:spPr>
        <p:txBody>
          <a:bodyPr wrap="square" rtlCol="0">
            <a:spAutoFit/>
          </a:bodyPr>
          <a:lstStyle/>
          <a:p>
            <a:r>
              <a:rPr lang="zh-CN" altLang="en-US" sz="1600" dirty="0"/>
              <a:t>邱炜旭：博客撰写、预期开发计划时间安排</a:t>
            </a:r>
          </a:p>
        </p:txBody>
      </p:sp>
      <p:cxnSp>
        <p:nvCxnSpPr>
          <p:cNvPr id="58" name="直接连接符 57">
            <a:extLst>
              <a:ext uri="{FF2B5EF4-FFF2-40B4-BE49-F238E27FC236}">
                <a16:creationId xmlns:a16="http://schemas.microsoft.com/office/drawing/2014/main" id="{0A2541AC-5AF2-4D0C-BD97-2DB50BF2B144}"/>
              </a:ext>
            </a:extLst>
          </p:cNvPr>
          <p:cNvCxnSpPr>
            <a:cxnSpLocks/>
          </p:cNvCxnSpPr>
          <p:nvPr/>
        </p:nvCxnSpPr>
        <p:spPr>
          <a:xfrm>
            <a:off x="1210607" y="2976404"/>
            <a:ext cx="3106949"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44D84C47-4E62-4668-900E-54A8B3CE7810}"/>
              </a:ext>
            </a:extLst>
          </p:cNvPr>
          <p:cNvCxnSpPr/>
          <p:nvPr/>
        </p:nvCxnSpPr>
        <p:spPr>
          <a:xfrm>
            <a:off x="1316487" y="3922888"/>
            <a:ext cx="31670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BAF9CB27-8BA5-4305-933F-525CD7B714D9}"/>
              </a:ext>
            </a:extLst>
          </p:cNvPr>
          <p:cNvCxnSpPr/>
          <p:nvPr/>
        </p:nvCxnSpPr>
        <p:spPr>
          <a:xfrm>
            <a:off x="1400727" y="4899406"/>
            <a:ext cx="31670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F7AA9A14-9F18-4BD0-B733-B7D0D5E7BAFC}"/>
              </a:ext>
            </a:extLst>
          </p:cNvPr>
          <p:cNvCxnSpPr>
            <a:cxnSpLocks/>
          </p:cNvCxnSpPr>
          <p:nvPr/>
        </p:nvCxnSpPr>
        <p:spPr>
          <a:xfrm>
            <a:off x="1783212" y="5905124"/>
            <a:ext cx="263260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3E99A389-D298-42CC-9EFD-28341190756A}"/>
              </a:ext>
            </a:extLst>
          </p:cNvPr>
          <p:cNvSpPr txBox="1"/>
          <p:nvPr/>
        </p:nvSpPr>
        <p:spPr>
          <a:xfrm>
            <a:off x="1316487" y="4585546"/>
            <a:ext cx="3167063" cy="338554"/>
          </a:xfrm>
          <a:prstGeom prst="rect">
            <a:avLst/>
          </a:prstGeom>
          <a:noFill/>
        </p:spPr>
        <p:txBody>
          <a:bodyPr wrap="square" rtlCol="0">
            <a:spAutoFit/>
          </a:bodyPr>
          <a:lstStyle/>
          <a:p>
            <a:r>
              <a:rPr lang="zh-CN" altLang="en-US" sz="1600" dirty="0"/>
              <a:t>林国钦：</a:t>
            </a:r>
            <a:r>
              <a:rPr lang="en-US" altLang="zh-CN" sz="1600" dirty="0"/>
              <a:t>《</a:t>
            </a:r>
            <a:r>
              <a:rPr lang="zh-CN" altLang="en-US" sz="1600" dirty="0"/>
              <a:t>系统设计说明书</a:t>
            </a:r>
            <a:r>
              <a:rPr lang="en-US" altLang="zh-CN" sz="1600" dirty="0"/>
              <a:t>》</a:t>
            </a:r>
            <a:endParaRPr lang="zh-CN" altLang="en-US" sz="1600" dirty="0"/>
          </a:p>
        </p:txBody>
      </p:sp>
      <p:sp>
        <p:nvSpPr>
          <p:cNvPr id="63" name="文本框 62">
            <a:extLst>
              <a:ext uri="{FF2B5EF4-FFF2-40B4-BE49-F238E27FC236}">
                <a16:creationId xmlns:a16="http://schemas.microsoft.com/office/drawing/2014/main" id="{CF99C5B1-D662-4C57-B1DC-4505737F24E9}"/>
              </a:ext>
            </a:extLst>
          </p:cNvPr>
          <p:cNvSpPr txBox="1"/>
          <p:nvPr/>
        </p:nvSpPr>
        <p:spPr>
          <a:xfrm>
            <a:off x="1248757" y="2622403"/>
            <a:ext cx="3167063" cy="338554"/>
          </a:xfrm>
          <a:prstGeom prst="rect">
            <a:avLst/>
          </a:prstGeom>
          <a:noFill/>
        </p:spPr>
        <p:txBody>
          <a:bodyPr wrap="square" rtlCol="0">
            <a:spAutoFit/>
          </a:bodyPr>
          <a:lstStyle/>
          <a:p>
            <a:r>
              <a:rPr lang="zh-CN" altLang="en-US" sz="1600" dirty="0"/>
              <a:t>张启荣：</a:t>
            </a:r>
            <a:r>
              <a:rPr lang="en-US" altLang="zh-CN" sz="1600" dirty="0"/>
              <a:t>《</a:t>
            </a:r>
            <a:r>
              <a:rPr lang="zh-CN" altLang="en-US" sz="1600" dirty="0"/>
              <a:t>系统设计说明书</a:t>
            </a:r>
            <a:r>
              <a:rPr lang="en-US" altLang="zh-CN" sz="1600" dirty="0"/>
              <a:t>》</a:t>
            </a:r>
            <a:endParaRPr lang="zh-CN" altLang="en-US" sz="1600" dirty="0"/>
          </a:p>
        </p:txBody>
      </p:sp>
      <p:sp>
        <p:nvSpPr>
          <p:cNvPr id="64" name="文本框 63">
            <a:extLst>
              <a:ext uri="{FF2B5EF4-FFF2-40B4-BE49-F238E27FC236}">
                <a16:creationId xmlns:a16="http://schemas.microsoft.com/office/drawing/2014/main" id="{F88DC342-BA8D-439D-A1BE-E1D71EFA4FCC}"/>
              </a:ext>
            </a:extLst>
          </p:cNvPr>
          <p:cNvSpPr txBox="1"/>
          <p:nvPr/>
        </p:nvSpPr>
        <p:spPr>
          <a:xfrm>
            <a:off x="1268362" y="3593778"/>
            <a:ext cx="3167063" cy="338554"/>
          </a:xfrm>
          <a:prstGeom prst="rect">
            <a:avLst/>
          </a:prstGeom>
          <a:noFill/>
        </p:spPr>
        <p:txBody>
          <a:bodyPr wrap="square" rtlCol="0">
            <a:spAutoFit/>
          </a:bodyPr>
          <a:lstStyle/>
          <a:p>
            <a:r>
              <a:rPr lang="zh-CN" altLang="en-US" sz="1600" dirty="0"/>
              <a:t>温俊欣：</a:t>
            </a:r>
            <a:r>
              <a:rPr lang="en-US" altLang="zh-CN" sz="1600" dirty="0"/>
              <a:t>《</a:t>
            </a:r>
            <a:r>
              <a:rPr lang="zh-CN" altLang="en-US" sz="1600" dirty="0"/>
              <a:t>数据库设计说明书</a:t>
            </a:r>
            <a:r>
              <a:rPr lang="en-US" altLang="zh-CN" sz="1600" dirty="0"/>
              <a:t>》</a:t>
            </a:r>
          </a:p>
        </p:txBody>
      </p:sp>
      <p:grpSp>
        <p:nvGrpSpPr>
          <p:cNvPr id="65" name="组合 64">
            <a:extLst>
              <a:ext uri="{FF2B5EF4-FFF2-40B4-BE49-F238E27FC236}">
                <a16:creationId xmlns:a16="http://schemas.microsoft.com/office/drawing/2014/main" id="{6CFD1844-5C32-4EFD-8504-DE342996C543}"/>
              </a:ext>
            </a:extLst>
          </p:cNvPr>
          <p:cNvGrpSpPr/>
          <p:nvPr/>
        </p:nvGrpSpPr>
        <p:grpSpPr>
          <a:xfrm>
            <a:off x="698109" y="1460144"/>
            <a:ext cx="4544590" cy="631228"/>
            <a:chOff x="7232855" y="1453641"/>
            <a:chExt cx="4017522" cy="230482"/>
          </a:xfrm>
        </p:grpSpPr>
        <p:cxnSp>
          <p:nvCxnSpPr>
            <p:cNvPr id="66" name="直接连接符 65">
              <a:extLst>
                <a:ext uri="{FF2B5EF4-FFF2-40B4-BE49-F238E27FC236}">
                  <a16:creationId xmlns:a16="http://schemas.microsoft.com/office/drawing/2014/main" id="{769950F3-6022-41E3-A701-A4D29B5C9BAA}"/>
                </a:ext>
              </a:extLst>
            </p:cNvPr>
            <p:cNvCxnSpPr/>
            <p:nvPr/>
          </p:nvCxnSpPr>
          <p:spPr>
            <a:xfrm>
              <a:off x="7232855" y="1684123"/>
              <a:ext cx="31670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655D087A-BE47-4FAE-AE02-00F36004286A}"/>
                </a:ext>
              </a:extLst>
            </p:cNvPr>
            <p:cNvSpPr txBox="1"/>
            <p:nvPr/>
          </p:nvSpPr>
          <p:spPr>
            <a:xfrm>
              <a:off x="7296925" y="1453641"/>
              <a:ext cx="3953452" cy="224899"/>
            </a:xfrm>
            <a:prstGeom prst="rect">
              <a:avLst/>
            </a:prstGeom>
            <a:noFill/>
          </p:spPr>
          <p:txBody>
            <a:bodyPr wrap="square" rtlCol="0">
              <a:spAutoFit/>
            </a:bodyPr>
            <a:lstStyle/>
            <a:p>
              <a:r>
                <a:rPr lang="zh-CN" altLang="en-US" sz="1600" dirty="0"/>
                <a:t>胡成宇：</a:t>
              </a:r>
              <a:r>
                <a:rPr lang="en-US" altLang="zh-CN" sz="1600" dirty="0"/>
                <a:t>《</a:t>
              </a:r>
              <a:r>
                <a:rPr lang="zh-CN" altLang="en-US" sz="1600" dirty="0"/>
                <a:t>数据库设计说明书</a:t>
              </a:r>
              <a:r>
                <a:rPr lang="en-US" altLang="zh-CN" sz="1600" dirty="0"/>
                <a:t>》</a:t>
              </a:r>
            </a:p>
            <a:p>
              <a:r>
                <a:rPr lang="zh-CN" altLang="en-US" sz="1600" dirty="0">
                  <a:solidFill>
                    <a:schemeClr val="bg2">
                      <a:lumMod val="50000"/>
                    </a:schemeClr>
                  </a:solidFill>
                </a:rPr>
                <a:t>逻辑结构设计、物理结构设计、运用设计</a:t>
              </a:r>
            </a:p>
          </p:txBody>
        </p:sp>
      </p:grpSp>
      <p:sp>
        <p:nvSpPr>
          <p:cNvPr id="68" name="文本框 67">
            <a:extLst>
              <a:ext uri="{FF2B5EF4-FFF2-40B4-BE49-F238E27FC236}">
                <a16:creationId xmlns:a16="http://schemas.microsoft.com/office/drawing/2014/main" id="{FEC73694-A71B-4360-B4B0-A33560AC2199}"/>
              </a:ext>
            </a:extLst>
          </p:cNvPr>
          <p:cNvSpPr txBox="1"/>
          <p:nvPr/>
        </p:nvSpPr>
        <p:spPr>
          <a:xfrm>
            <a:off x="1854938" y="5586757"/>
            <a:ext cx="2688187" cy="339040"/>
          </a:xfrm>
          <a:prstGeom prst="rect">
            <a:avLst/>
          </a:prstGeom>
          <a:noFill/>
        </p:spPr>
        <p:txBody>
          <a:bodyPr wrap="square" rtlCol="0">
            <a:spAutoFit/>
          </a:bodyPr>
          <a:lstStyle/>
          <a:p>
            <a:r>
              <a:rPr lang="zh-CN" altLang="en-US" sz="1600" dirty="0"/>
              <a:t>黄槟鸿：</a:t>
            </a:r>
            <a:r>
              <a:rPr lang="en-US" altLang="zh-CN" sz="1600" dirty="0"/>
              <a:t>ppt</a:t>
            </a:r>
            <a:r>
              <a:rPr lang="zh-CN" altLang="en-US" sz="1600" dirty="0"/>
              <a:t>演讲、答辩</a:t>
            </a:r>
            <a:endParaRPr lang="en-US" altLang="zh-CN" sz="1600" dirty="0"/>
          </a:p>
        </p:txBody>
      </p:sp>
    </p:spTree>
    <p:extLst>
      <p:ext uri="{BB962C8B-B14F-4D97-AF65-F5344CB8AC3E}">
        <p14:creationId xmlns:p14="http://schemas.microsoft.com/office/powerpoint/2010/main" val="953408756"/>
      </p:ext>
    </p:extLst>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2" name="ef7cabfa-7ac4-4cae-ba99-ded0d89b488b" descr="4AUAAB+LCAAAAAAABADNVE1PwzAM/S8BbhMqiA9pt/IxmBAfYtM4oB1C661GaTKlLhpM++84bbO1Wgfshnppn5/j92ynC7FPnzMQXTFIpaUrlFMr0z5BKjqiH4uuzpXqiAvUMerpjTX5LBPd18UqrR55QUoujTLW5WoklGokVc60Db6nbcQfJxOMYJhACp4zRE2hjgeJjJkRHAasx+I0IQ1ZVgGPb+8QUS2te+pYeZbwmXu93snx+VkYusOKMsFy6STGMOd3DwpfsNLoutBq1gXqXiv4SXLrgMC2+G2krIkd5zcDCqMINFXKS0MFvuHTy18V5a7M4IGPc0rF9ZysLCDf2/JjvOGRNXDFBrjs/D+nx9ucFuaGMKc/ehu3uFstbbmFvy6tp92jxjRPK1qh9l7Oa9BRUIIYxwrqtL7mXnysKhw5rBwTWS7QMzaVxAUXwfJgfTtOzg+Dtn31ev66r0W7dhqiy6jPsE3mLhOqFDQGVLr4YfmeTEZo9G7Kq6S6+BFYwkiqUOFUpyzAZRki4/51t8bil9HUDLNfoCjh+B3ArJr7AL+44ESqDOqXzBn3dvwVfAYlCT8ahAa2tXtN1pbLvO5MW0fH/HwDxAhjAeAFAAA=">
            <a:extLst>
              <a:ext uri="{FF2B5EF4-FFF2-40B4-BE49-F238E27FC236}">
                <a16:creationId xmlns:a16="http://schemas.microsoft.com/office/drawing/2014/main" id="{A53A9C72-DD18-4554-94E5-C528EA39824F}"/>
              </a:ext>
            </a:extLst>
          </p:cNvPr>
          <p:cNvGrpSpPr>
            <a:grpSpLocks noChangeAspect="1"/>
          </p:cNvGrpSpPr>
          <p:nvPr/>
        </p:nvGrpSpPr>
        <p:grpSpPr>
          <a:xfrm>
            <a:off x="4148489" y="1241659"/>
            <a:ext cx="1254532" cy="2100713"/>
            <a:chOff x="1554168" y="1362075"/>
            <a:chExt cx="2583004" cy="4871308"/>
          </a:xfrm>
        </p:grpSpPr>
        <p:sp>
          <p:nvSpPr>
            <p:cNvPr id="3" name="BackShape">
              <a:extLst>
                <a:ext uri="{FF2B5EF4-FFF2-40B4-BE49-F238E27FC236}">
                  <a16:creationId xmlns:a16="http://schemas.microsoft.com/office/drawing/2014/main" id="{7F31DCAA-B968-4A83-99C6-E0B659357D52}"/>
                </a:ext>
              </a:extLst>
            </p:cNvPr>
            <p:cNvSpPr/>
            <p:nvPr/>
          </p:nvSpPr>
          <p:spPr bwMode="auto">
            <a:xfrm>
              <a:off x="2275181" y="5162624"/>
              <a:ext cx="1076159" cy="333301"/>
            </a:xfrm>
            <a:prstGeom prst="can">
              <a:avLst>
                <a:gd name="adj" fmla="val 50000"/>
              </a:avLst>
            </a:prstGeom>
            <a:solidFill>
              <a:schemeClr val="tx2">
                <a:lumMod val="60000"/>
                <a:lumOff val="40000"/>
              </a:schemeClr>
            </a:solidFill>
            <a:ln w="19050">
              <a:noFill/>
              <a:round/>
              <a:headEnd/>
              <a:tailEnd/>
            </a:ln>
            <a:effectLst>
              <a:outerShdw blurRad="76200" dir="13500000" sy="23000" kx="1200000" algn="br" rotWithShape="0">
                <a:prstClr val="black">
                  <a:alpha val="20000"/>
                </a:prstClr>
              </a:outerShdw>
            </a:effectLst>
          </p:spPr>
          <p:txBody>
            <a:bodyPr anchor="ctr"/>
            <a:lstStyle/>
            <a:p>
              <a:pPr algn="ctr"/>
              <a:endParaRPr/>
            </a:p>
          </p:txBody>
        </p:sp>
        <p:sp>
          <p:nvSpPr>
            <p:cNvPr id="4" name="RelativeShape">
              <a:extLst>
                <a:ext uri="{FF2B5EF4-FFF2-40B4-BE49-F238E27FC236}">
                  <a16:creationId xmlns:a16="http://schemas.microsoft.com/office/drawing/2014/main" id="{97DCA0DB-29E6-47B2-940A-AED0477E9654}"/>
                </a:ext>
              </a:extLst>
            </p:cNvPr>
            <p:cNvSpPr/>
            <p:nvPr/>
          </p:nvSpPr>
          <p:spPr>
            <a:xfrm>
              <a:off x="2449883" y="1967639"/>
              <a:ext cx="726756" cy="3336066"/>
            </a:xfrm>
            <a:prstGeom prst="can">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5" name="ValueShape">
              <a:extLst>
                <a:ext uri="{FF2B5EF4-FFF2-40B4-BE49-F238E27FC236}">
                  <a16:creationId xmlns:a16="http://schemas.microsoft.com/office/drawing/2014/main" id="{20A845AC-4456-4121-A7E2-6A4305905D0C}"/>
                </a:ext>
              </a:extLst>
            </p:cNvPr>
            <p:cNvSpPr/>
            <p:nvPr/>
          </p:nvSpPr>
          <p:spPr>
            <a:xfrm>
              <a:off x="2449884" y="4438349"/>
              <a:ext cx="782071" cy="865354"/>
            </a:xfrm>
            <a:prstGeom prst="can">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p>
          </p:txBody>
        </p:sp>
        <p:sp>
          <p:nvSpPr>
            <p:cNvPr id="6" name="ValueText">
              <a:extLst>
                <a:ext uri="{FF2B5EF4-FFF2-40B4-BE49-F238E27FC236}">
                  <a16:creationId xmlns:a16="http://schemas.microsoft.com/office/drawing/2014/main" id="{E8827067-7B46-4050-A037-6AF483749CCB}"/>
                </a:ext>
              </a:extLst>
            </p:cNvPr>
            <p:cNvSpPr/>
            <p:nvPr/>
          </p:nvSpPr>
          <p:spPr>
            <a:xfrm>
              <a:off x="2586225" y="1362075"/>
              <a:ext cx="454069" cy="340551"/>
            </a:xfrm>
            <a:prstGeom prst="rect">
              <a:avLst/>
            </a:prstGeom>
          </p:spPr>
          <p:txBody>
            <a:bodyPr wrap="none" lIns="0" tIns="0" rIns="0" bIns="0" anchor="ctr" anchorCtr="1">
              <a:prstTxWarp prst="textPlain">
                <a:avLst/>
              </a:prstTxWarp>
              <a:normAutofit fontScale="25000" lnSpcReduction="20000"/>
            </a:bodyPr>
            <a:lstStyle/>
            <a:p>
              <a:pPr lvl="0" algn="ctr"/>
              <a:r>
                <a:rPr lang="en-US" altLang="zh-CN" sz="6000" dirty="0">
                  <a:solidFill>
                    <a:schemeClr val="accent1">
                      <a:lumMod val="100000"/>
                    </a:schemeClr>
                  </a:solidFill>
                  <a:latin typeface="Impact" panose="020B0806030902050204" pitchFamily="34" charset="0"/>
                </a:rPr>
                <a:t>12%</a:t>
              </a:r>
            </a:p>
          </p:txBody>
        </p:sp>
        <p:grpSp>
          <p:nvGrpSpPr>
            <p:cNvPr id="7" name="组合 6">
              <a:extLst>
                <a:ext uri="{FF2B5EF4-FFF2-40B4-BE49-F238E27FC236}">
                  <a16:creationId xmlns:a16="http://schemas.microsoft.com/office/drawing/2014/main" id="{5E0DA8A8-6F63-46E2-B11A-333F105E2D8F}"/>
                </a:ext>
              </a:extLst>
            </p:cNvPr>
            <p:cNvGrpSpPr/>
            <p:nvPr/>
          </p:nvGrpSpPr>
          <p:grpSpPr>
            <a:xfrm>
              <a:off x="1554168" y="5633044"/>
              <a:ext cx="2583004" cy="600339"/>
              <a:chOff x="2039094" y="4072426"/>
              <a:chExt cx="5823279" cy="600339"/>
            </a:xfrm>
          </p:grpSpPr>
          <p:sp>
            <p:nvSpPr>
              <p:cNvPr id="8" name="CustomText1">
                <a:extLst>
                  <a:ext uri="{FF2B5EF4-FFF2-40B4-BE49-F238E27FC236}">
                    <a16:creationId xmlns:a16="http://schemas.microsoft.com/office/drawing/2014/main" id="{5F73B500-05F1-4D6F-ABA3-53A2AF8B6863}"/>
                  </a:ext>
                </a:extLst>
              </p:cNvPr>
              <p:cNvSpPr/>
              <p:nvPr/>
            </p:nvSpPr>
            <p:spPr>
              <a:xfrm>
                <a:off x="2122062" y="4324172"/>
                <a:ext cx="5740311" cy="348593"/>
              </a:xfrm>
              <a:prstGeom prst="rect">
                <a:avLst/>
              </a:prstGeom>
              <a:noFill/>
            </p:spPr>
            <p:txBody>
              <a:bodyPr wrap="none" lIns="0" tIns="0" rIns="0" bIns="0">
                <a:normAutofit fontScale="92500" lnSpcReduction="20000"/>
              </a:bodyPr>
              <a:lstStyle/>
              <a:p>
                <a:pPr algn="ctr"/>
                <a:r>
                  <a:rPr lang="zh-CN" altLang="en-US" sz="1200" b="1" dirty="0"/>
                  <a:t>胡成宇</a:t>
                </a:r>
                <a:endParaRPr lang="en-US" altLang="zh-CN" sz="1200" b="1" dirty="0"/>
              </a:p>
            </p:txBody>
          </p:sp>
          <p:cxnSp>
            <p:nvCxnSpPr>
              <p:cNvPr id="9" name="LineShape">
                <a:extLst>
                  <a:ext uri="{FF2B5EF4-FFF2-40B4-BE49-F238E27FC236}">
                    <a16:creationId xmlns:a16="http://schemas.microsoft.com/office/drawing/2014/main" id="{09366286-1456-43E2-A538-ACBC1C70E1A6}"/>
                  </a:ext>
                </a:extLst>
              </p:cNvPr>
              <p:cNvCxnSpPr>
                <a:cxnSpLocks/>
              </p:cNvCxnSpPr>
              <p:nvPr/>
            </p:nvCxnSpPr>
            <p:spPr>
              <a:xfrm flipH="1">
                <a:off x="2039094" y="4072426"/>
                <a:ext cx="5708727" cy="0"/>
              </a:xfrm>
              <a:prstGeom prst="straightConnector1">
                <a:avLst/>
              </a:prstGeom>
              <a:noFill/>
              <a:ln w="3175" cap="flat" cmpd="sng">
                <a:solidFill>
                  <a:schemeClr val="bg1">
                    <a:lumMod val="75000"/>
                  </a:schemeClr>
                </a:solidFill>
                <a:prstDash val="solid"/>
                <a:miter/>
                <a:headEnd type="none" w="med" len="med"/>
                <a:tailEnd type="none" w="med" len="med"/>
              </a:ln>
            </p:spPr>
          </p:cxnSp>
        </p:grpSp>
      </p:grpSp>
      <p:grpSp>
        <p:nvGrpSpPr>
          <p:cNvPr id="82" name="ef7cabfa-7ac4-4cae-ba99-ded0d89b488b" descr="4AUAAB+LCAAAAAAABADNVE1PwzAM/S8BbhMqiA9pt/IxmBAfYtM4oB1C661GaTKlLhpM++84bbO1Wgfshnppn5/j92ynC7FPnzMQXTFIpaUrlFMr0z5BKjqiH4uuzpXqiAvUMerpjTX5LBPd18UqrR55QUoujTLW5WoklGokVc60Db6nbcQfJxOMYJhACp4zRE2hjgeJjJkRHAasx+I0IQ1ZVgGPb+8QUS2te+pYeZbwmXu93snx+VkYusOKMsFy6STGMOd3DwpfsNLoutBq1gXqXiv4SXLrgMC2+G2krIkd5zcDCqMINFXKS0MFvuHTy18V5a7M4IGPc0rF9ZysLCDf2/JjvOGRNXDFBrjs/D+nx9ucFuaGMKc/ehu3uFstbbmFvy6tp92jxjRPK1qh9l7Oa9BRUIIYxwrqtL7mXnysKhw5rBwTWS7QMzaVxAUXwfJgfTtOzg+Dtn31ev66r0W7dhqiy6jPsE3mLhOqFDQGVLr4YfmeTEZo9G7Kq6S6+BFYwkiqUOFUpyzAZRki4/51t8bil9HUDLNfoCjh+B3ArJr7AL+44ESqDOqXzBn3dvwVfAYlCT8ahAa2tXtN1pbLvO5MW0fH/HwDxAhjAeAFAAA=">
            <a:extLst>
              <a:ext uri="{FF2B5EF4-FFF2-40B4-BE49-F238E27FC236}">
                <a16:creationId xmlns:a16="http://schemas.microsoft.com/office/drawing/2014/main" id="{274F719E-2AEE-4C47-922A-24400DFD8391}"/>
              </a:ext>
            </a:extLst>
          </p:cNvPr>
          <p:cNvGrpSpPr>
            <a:grpSpLocks noChangeAspect="1"/>
          </p:cNvGrpSpPr>
          <p:nvPr/>
        </p:nvGrpSpPr>
        <p:grpSpPr>
          <a:xfrm>
            <a:off x="4132817" y="3921380"/>
            <a:ext cx="1254532" cy="2100713"/>
            <a:chOff x="1554168" y="1362075"/>
            <a:chExt cx="2583004" cy="4871308"/>
          </a:xfrm>
        </p:grpSpPr>
        <p:sp>
          <p:nvSpPr>
            <p:cNvPr id="83" name="BackShape">
              <a:extLst>
                <a:ext uri="{FF2B5EF4-FFF2-40B4-BE49-F238E27FC236}">
                  <a16:creationId xmlns:a16="http://schemas.microsoft.com/office/drawing/2014/main" id="{C56A38DE-4716-4B5A-A91A-50F629F0082A}"/>
                </a:ext>
              </a:extLst>
            </p:cNvPr>
            <p:cNvSpPr/>
            <p:nvPr/>
          </p:nvSpPr>
          <p:spPr bwMode="auto">
            <a:xfrm>
              <a:off x="2275181" y="5162624"/>
              <a:ext cx="1076159" cy="333301"/>
            </a:xfrm>
            <a:prstGeom prst="can">
              <a:avLst>
                <a:gd name="adj" fmla="val 50000"/>
              </a:avLst>
            </a:prstGeom>
            <a:solidFill>
              <a:schemeClr val="tx2">
                <a:lumMod val="60000"/>
                <a:lumOff val="40000"/>
              </a:schemeClr>
            </a:solidFill>
            <a:ln w="19050">
              <a:noFill/>
              <a:round/>
              <a:headEnd/>
              <a:tailEnd/>
            </a:ln>
            <a:effectLst>
              <a:outerShdw blurRad="76200" dir="13500000" sy="23000" kx="1200000" algn="br" rotWithShape="0">
                <a:prstClr val="black">
                  <a:alpha val="20000"/>
                </a:prstClr>
              </a:outerShdw>
            </a:effectLst>
          </p:spPr>
          <p:txBody>
            <a:bodyPr anchor="ctr"/>
            <a:lstStyle/>
            <a:p>
              <a:pPr algn="ctr"/>
              <a:endParaRPr/>
            </a:p>
          </p:txBody>
        </p:sp>
        <p:sp>
          <p:nvSpPr>
            <p:cNvPr id="84" name="RelativeShape">
              <a:extLst>
                <a:ext uri="{FF2B5EF4-FFF2-40B4-BE49-F238E27FC236}">
                  <a16:creationId xmlns:a16="http://schemas.microsoft.com/office/drawing/2014/main" id="{C67D641D-8FF9-442A-A4F4-15537A3B7F3A}"/>
                </a:ext>
              </a:extLst>
            </p:cNvPr>
            <p:cNvSpPr/>
            <p:nvPr/>
          </p:nvSpPr>
          <p:spPr>
            <a:xfrm>
              <a:off x="2449883" y="1967639"/>
              <a:ext cx="726756" cy="3336066"/>
            </a:xfrm>
            <a:prstGeom prst="can">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85" name="ValueShape">
              <a:extLst>
                <a:ext uri="{FF2B5EF4-FFF2-40B4-BE49-F238E27FC236}">
                  <a16:creationId xmlns:a16="http://schemas.microsoft.com/office/drawing/2014/main" id="{6FBA7B20-6EAF-4F09-8CED-226D45F0F73B}"/>
                </a:ext>
              </a:extLst>
            </p:cNvPr>
            <p:cNvSpPr/>
            <p:nvPr/>
          </p:nvSpPr>
          <p:spPr>
            <a:xfrm>
              <a:off x="2449884" y="4562289"/>
              <a:ext cx="782071" cy="741417"/>
            </a:xfrm>
            <a:prstGeom prst="can">
              <a:avLst/>
            </a:prstGeom>
            <a:solidFill>
              <a:srgbClr val="006699">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p>
          </p:txBody>
        </p:sp>
        <p:sp>
          <p:nvSpPr>
            <p:cNvPr id="86" name="ValueText">
              <a:extLst>
                <a:ext uri="{FF2B5EF4-FFF2-40B4-BE49-F238E27FC236}">
                  <a16:creationId xmlns:a16="http://schemas.microsoft.com/office/drawing/2014/main" id="{ACF2EFB6-0578-4AA6-87B8-D5962C663CC9}"/>
                </a:ext>
              </a:extLst>
            </p:cNvPr>
            <p:cNvSpPr/>
            <p:nvPr/>
          </p:nvSpPr>
          <p:spPr>
            <a:xfrm>
              <a:off x="2586225" y="1362075"/>
              <a:ext cx="454069" cy="340551"/>
            </a:xfrm>
            <a:prstGeom prst="rect">
              <a:avLst/>
            </a:prstGeom>
          </p:spPr>
          <p:txBody>
            <a:bodyPr wrap="none" lIns="0" tIns="0" rIns="0" bIns="0" anchor="ctr" anchorCtr="1">
              <a:prstTxWarp prst="textPlain">
                <a:avLst/>
              </a:prstTxWarp>
              <a:normAutofit fontScale="25000" lnSpcReduction="20000"/>
            </a:bodyPr>
            <a:lstStyle/>
            <a:p>
              <a:pPr lvl="0" algn="ctr"/>
              <a:r>
                <a:rPr lang="en-US" altLang="zh-CN" sz="6000" dirty="0">
                  <a:solidFill>
                    <a:schemeClr val="accent1">
                      <a:lumMod val="100000"/>
                    </a:schemeClr>
                  </a:solidFill>
                  <a:latin typeface="Impact" panose="020B0806030902050204" pitchFamily="34" charset="0"/>
                </a:rPr>
                <a:t>9%</a:t>
              </a:r>
            </a:p>
          </p:txBody>
        </p:sp>
        <p:grpSp>
          <p:nvGrpSpPr>
            <p:cNvPr id="87" name="组合 86">
              <a:extLst>
                <a:ext uri="{FF2B5EF4-FFF2-40B4-BE49-F238E27FC236}">
                  <a16:creationId xmlns:a16="http://schemas.microsoft.com/office/drawing/2014/main" id="{7A0EDB0E-EA8D-4D88-A30B-4EF7DBB66012}"/>
                </a:ext>
              </a:extLst>
            </p:cNvPr>
            <p:cNvGrpSpPr/>
            <p:nvPr/>
          </p:nvGrpSpPr>
          <p:grpSpPr>
            <a:xfrm>
              <a:off x="1554168" y="5633044"/>
              <a:ext cx="2583004" cy="600339"/>
              <a:chOff x="2039094" y="4072426"/>
              <a:chExt cx="5823279" cy="600339"/>
            </a:xfrm>
          </p:grpSpPr>
          <p:sp>
            <p:nvSpPr>
              <p:cNvPr id="88" name="CustomText1">
                <a:extLst>
                  <a:ext uri="{FF2B5EF4-FFF2-40B4-BE49-F238E27FC236}">
                    <a16:creationId xmlns:a16="http://schemas.microsoft.com/office/drawing/2014/main" id="{13D94AA8-BABD-4743-ACD0-BF6C3E3963E3}"/>
                  </a:ext>
                </a:extLst>
              </p:cNvPr>
              <p:cNvSpPr/>
              <p:nvPr/>
            </p:nvSpPr>
            <p:spPr>
              <a:xfrm>
                <a:off x="2122062" y="4324172"/>
                <a:ext cx="5740311" cy="348593"/>
              </a:xfrm>
              <a:prstGeom prst="rect">
                <a:avLst/>
              </a:prstGeom>
              <a:noFill/>
            </p:spPr>
            <p:txBody>
              <a:bodyPr wrap="none" lIns="0" tIns="0" rIns="0" bIns="0">
                <a:normAutofit fontScale="92500" lnSpcReduction="20000"/>
              </a:bodyPr>
              <a:lstStyle/>
              <a:p>
                <a:pPr algn="ctr"/>
                <a:r>
                  <a:rPr lang="zh-CN" altLang="en-US" sz="1200" b="1" dirty="0"/>
                  <a:t>邱炜旭</a:t>
                </a:r>
                <a:endParaRPr lang="en-US" altLang="zh-CN" sz="1200" b="1" dirty="0"/>
              </a:p>
            </p:txBody>
          </p:sp>
          <p:cxnSp>
            <p:nvCxnSpPr>
              <p:cNvPr id="89" name="LineShape">
                <a:extLst>
                  <a:ext uri="{FF2B5EF4-FFF2-40B4-BE49-F238E27FC236}">
                    <a16:creationId xmlns:a16="http://schemas.microsoft.com/office/drawing/2014/main" id="{46FA26C1-8C14-442A-9459-2F1BF63EE80A}"/>
                  </a:ext>
                </a:extLst>
              </p:cNvPr>
              <p:cNvCxnSpPr>
                <a:cxnSpLocks/>
              </p:cNvCxnSpPr>
              <p:nvPr/>
            </p:nvCxnSpPr>
            <p:spPr>
              <a:xfrm flipH="1">
                <a:off x="2039094" y="4072426"/>
                <a:ext cx="5708727" cy="0"/>
              </a:xfrm>
              <a:prstGeom prst="straightConnector1">
                <a:avLst/>
              </a:prstGeom>
              <a:noFill/>
              <a:ln w="3175" cap="flat" cmpd="sng">
                <a:solidFill>
                  <a:schemeClr val="bg1">
                    <a:lumMod val="75000"/>
                  </a:schemeClr>
                </a:solidFill>
                <a:prstDash val="solid"/>
                <a:miter/>
                <a:headEnd type="none" w="med" len="med"/>
                <a:tailEnd type="none" w="med" len="med"/>
              </a:ln>
            </p:spPr>
          </p:cxnSp>
        </p:grpSp>
      </p:grpSp>
      <p:grpSp>
        <p:nvGrpSpPr>
          <p:cNvPr id="90" name="ef7cabfa-7ac4-4cae-ba99-ded0d89b488b" descr="4AUAAB+LCAAAAAAABADNVE1PwzAM/S8BbhMqiA9pt/IxmBAfYtM4oB1C661GaTKlLhpM++84bbO1Wgfshnppn5/j92ynC7FPnzMQXTFIpaUrlFMr0z5BKjqiH4uuzpXqiAvUMerpjTX5LBPd18UqrR55QUoujTLW5WoklGokVc60Db6nbcQfJxOMYJhACp4zRE2hjgeJjJkRHAasx+I0IQ1ZVgGPb+8QUS2te+pYeZbwmXu93snx+VkYusOKMsFy6STGMOd3DwpfsNLoutBq1gXqXiv4SXLrgMC2+G2krIkd5zcDCqMINFXKS0MFvuHTy18V5a7M4IGPc0rF9ZysLCDf2/JjvOGRNXDFBrjs/D+nx9ucFuaGMKc/ehu3uFstbbmFvy6tp92jxjRPK1qh9l7Oa9BRUIIYxwrqtL7mXnysKhw5rBwTWS7QMzaVxAUXwfJgfTtOzg+Dtn31ev66r0W7dhqiy6jPsE3mLhOqFDQGVLr4YfmeTEZo9G7Kq6S6+BFYwkiqUOFUpyzAZRki4/51t8bil9HUDLNfoCjh+B3ArJr7AL+44ESqDOqXzBn3dvwVfAYlCT8ahAa2tXtN1pbLvO5MW0fH/HwDxAhjAeAFAAA=">
            <a:extLst>
              <a:ext uri="{FF2B5EF4-FFF2-40B4-BE49-F238E27FC236}">
                <a16:creationId xmlns:a16="http://schemas.microsoft.com/office/drawing/2014/main" id="{D1B83935-F2FF-478E-9CDF-C2B860A185AB}"/>
              </a:ext>
            </a:extLst>
          </p:cNvPr>
          <p:cNvGrpSpPr>
            <a:grpSpLocks noChangeAspect="1"/>
          </p:cNvGrpSpPr>
          <p:nvPr/>
        </p:nvGrpSpPr>
        <p:grpSpPr>
          <a:xfrm>
            <a:off x="5466279" y="1241659"/>
            <a:ext cx="1254532" cy="2100713"/>
            <a:chOff x="1554168" y="1362075"/>
            <a:chExt cx="2583004" cy="4871308"/>
          </a:xfrm>
        </p:grpSpPr>
        <p:sp>
          <p:nvSpPr>
            <p:cNvPr id="91" name="BackShape">
              <a:extLst>
                <a:ext uri="{FF2B5EF4-FFF2-40B4-BE49-F238E27FC236}">
                  <a16:creationId xmlns:a16="http://schemas.microsoft.com/office/drawing/2014/main" id="{6DF286F8-BCA3-470E-BDDF-04B217E7E357}"/>
                </a:ext>
              </a:extLst>
            </p:cNvPr>
            <p:cNvSpPr/>
            <p:nvPr/>
          </p:nvSpPr>
          <p:spPr bwMode="auto">
            <a:xfrm>
              <a:off x="2275181" y="5162624"/>
              <a:ext cx="1076159" cy="333301"/>
            </a:xfrm>
            <a:prstGeom prst="can">
              <a:avLst>
                <a:gd name="adj" fmla="val 50000"/>
              </a:avLst>
            </a:prstGeom>
            <a:solidFill>
              <a:schemeClr val="tx2">
                <a:lumMod val="60000"/>
                <a:lumOff val="40000"/>
              </a:schemeClr>
            </a:solidFill>
            <a:ln w="19050">
              <a:noFill/>
              <a:round/>
              <a:headEnd/>
              <a:tailEnd/>
            </a:ln>
            <a:effectLst>
              <a:outerShdw blurRad="76200" dir="13500000" sy="23000" kx="1200000" algn="br" rotWithShape="0">
                <a:prstClr val="black">
                  <a:alpha val="20000"/>
                </a:prstClr>
              </a:outerShdw>
            </a:effectLst>
          </p:spPr>
          <p:txBody>
            <a:bodyPr anchor="ctr"/>
            <a:lstStyle/>
            <a:p>
              <a:pPr algn="ctr"/>
              <a:endParaRPr/>
            </a:p>
          </p:txBody>
        </p:sp>
        <p:sp>
          <p:nvSpPr>
            <p:cNvPr id="92" name="RelativeShape">
              <a:extLst>
                <a:ext uri="{FF2B5EF4-FFF2-40B4-BE49-F238E27FC236}">
                  <a16:creationId xmlns:a16="http://schemas.microsoft.com/office/drawing/2014/main" id="{41850622-4317-4C50-999B-5FBDEAFBC540}"/>
                </a:ext>
              </a:extLst>
            </p:cNvPr>
            <p:cNvSpPr/>
            <p:nvPr/>
          </p:nvSpPr>
          <p:spPr>
            <a:xfrm>
              <a:off x="2449883" y="1967639"/>
              <a:ext cx="726756" cy="3336066"/>
            </a:xfrm>
            <a:prstGeom prst="can">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93" name="ValueShape">
              <a:extLst>
                <a:ext uri="{FF2B5EF4-FFF2-40B4-BE49-F238E27FC236}">
                  <a16:creationId xmlns:a16="http://schemas.microsoft.com/office/drawing/2014/main" id="{9E49B4C6-D2B5-4311-8F4A-74414E155237}"/>
                </a:ext>
              </a:extLst>
            </p:cNvPr>
            <p:cNvSpPr/>
            <p:nvPr/>
          </p:nvSpPr>
          <p:spPr>
            <a:xfrm>
              <a:off x="2449884" y="4438352"/>
              <a:ext cx="694486" cy="865356"/>
            </a:xfrm>
            <a:prstGeom prst="can">
              <a:avLst/>
            </a:prstGeom>
            <a:solidFill>
              <a:srgbClr val="006699">
                <a:alpha val="87059"/>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p>
          </p:txBody>
        </p:sp>
        <p:sp>
          <p:nvSpPr>
            <p:cNvPr id="94" name="ValueText">
              <a:extLst>
                <a:ext uri="{FF2B5EF4-FFF2-40B4-BE49-F238E27FC236}">
                  <a16:creationId xmlns:a16="http://schemas.microsoft.com/office/drawing/2014/main" id="{332B5890-C197-4DF5-B063-5D720FF504E8}"/>
                </a:ext>
              </a:extLst>
            </p:cNvPr>
            <p:cNvSpPr/>
            <p:nvPr/>
          </p:nvSpPr>
          <p:spPr>
            <a:xfrm>
              <a:off x="2586225" y="1362075"/>
              <a:ext cx="454069" cy="340551"/>
            </a:xfrm>
            <a:prstGeom prst="rect">
              <a:avLst/>
            </a:prstGeom>
          </p:spPr>
          <p:txBody>
            <a:bodyPr wrap="none" lIns="0" tIns="0" rIns="0" bIns="0" anchor="ctr" anchorCtr="1">
              <a:prstTxWarp prst="textPlain">
                <a:avLst/>
              </a:prstTxWarp>
              <a:normAutofit fontScale="25000" lnSpcReduction="20000"/>
            </a:bodyPr>
            <a:lstStyle/>
            <a:p>
              <a:pPr lvl="0" algn="ctr"/>
              <a:r>
                <a:rPr lang="en-US" altLang="zh-CN" sz="6000" dirty="0">
                  <a:solidFill>
                    <a:schemeClr val="accent1">
                      <a:lumMod val="100000"/>
                    </a:schemeClr>
                  </a:solidFill>
                  <a:latin typeface="Impact" panose="020B0806030902050204" pitchFamily="34" charset="0"/>
                </a:rPr>
                <a:t>12%</a:t>
              </a:r>
            </a:p>
          </p:txBody>
        </p:sp>
        <p:grpSp>
          <p:nvGrpSpPr>
            <p:cNvPr id="95" name="组合 94">
              <a:extLst>
                <a:ext uri="{FF2B5EF4-FFF2-40B4-BE49-F238E27FC236}">
                  <a16:creationId xmlns:a16="http://schemas.microsoft.com/office/drawing/2014/main" id="{6AE18553-57B7-4533-A202-4B80285C415E}"/>
                </a:ext>
              </a:extLst>
            </p:cNvPr>
            <p:cNvGrpSpPr/>
            <p:nvPr/>
          </p:nvGrpSpPr>
          <p:grpSpPr>
            <a:xfrm>
              <a:off x="1554168" y="5633044"/>
              <a:ext cx="2583004" cy="600339"/>
              <a:chOff x="2039094" y="4072426"/>
              <a:chExt cx="5823279" cy="600339"/>
            </a:xfrm>
          </p:grpSpPr>
          <p:sp>
            <p:nvSpPr>
              <p:cNvPr id="96" name="CustomText1">
                <a:extLst>
                  <a:ext uri="{FF2B5EF4-FFF2-40B4-BE49-F238E27FC236}">
                    <a16:creationId xmlns:a16="http://schemas.microsoft.com/office/drawing/2014/main" id="{02415F0D-519B-486C-876B-D67B0EFC9FA2}"/>
                  </a:ext>
                </a:extLst>
              </p:cNvPr>
              <p:cNvSpPr/>
              <p:nvPr/>
            </p:nvSpPr>
            <p:spPr>
              <a:xfrm>
                <a:off x="2122062" y="4324172"/>
                <a:ext cx="5740311" cy="348593"/>
              </a:xfrm>
              <a:prstGeom prst="rect">
                <a:avLst/>
              </a:prstGeom>
              <a:noFill/>
            </p:spPr>
            <p:txBody>
              <a:bodyPr wrap="none" lIns="0" tIns="0" rIns="0" bIns="0">
                <a:normAutofit fontScale="92500" lnSpcReduction="20000"/>
              </a:bodyPr>
              <a:lstStyle/>
              <a:p>
                <a:pPr algn="ctr"/>
                <a:r>
                  <a:rPr lang="zh-CN" altLang="en-US" sz="1200" b="1" dirty="0"/>
                  <a:t>张启荣</a:t>
                </a:r>
                <a:endParaRPr lang="en-US" altLang="zh-CN" sz="1200" b="1" dirty="0"/>
              </a:p>
            </p:txBody>
          </p:sp>
          <p:cxnSp>
            <p:nvCxnSpPr>
              <p:cNvPr id="97" name="LineShape">
                <a:extLst>
                  <a:ext uri="{FF2B5EF4-FFF2-40B4-BE49-F238E27FC236}">
                    <a16:creationId xmlns:a16="http://schemas.microsoft.com/office/drawing/2014/main" id="{B3E41DC2-9619-4EDE-8B23-1CDBF34F530C}"/>
                  </a:ext>
                </a:extLst>
              </p:cNvPr>
              <p:cNvCxnSpPr>
                <a:cxnSpLocks/>
              </p:cNvCxnSpPr>
              <p:nvPr/>
            </p:nvCxnSpPr>
            <p:spPr>
              <a:xfrm flipH="1">
                <a:off x="2039094" y="4072426"/>
                <a:ext cx="5708727" cy="0"/>
              </a:xfrm>
              <a:prstGeom prst="straightConnector1">
                <a:avLst/>
              </a:prstGeom>
              <a:noFill/>
              <a:ln w="3175" cap="flat" cmpd="sng">
                <a:solidFill>
                  <a:schemeClr val="bg1">
                    <a:lumMod val="75000"/>
                  </a:schemeClr>
                </a:solidFill>
                <a:prstDash val="solid"/>
                <a:miter/>
                <a:headEnd type="none" w="med" len="med"/>
                <a:tailEnd type="none" w="med" len="med"/>
              </a:ln>
            </p:spPr>
          </p:cxnSp>
        </p:grpSp>
      </p:grpSp>
      <p:grpSp>
        <p:nvGrpSpPr>
          <p:cNvPr id="98" name="ef7cabfa-7ac4-4cae-ba99-ded0d89b488b" descr="4AUAAB+LCAAAAAAABADNVE1PwzAM/S8BbhMqiA9pt/IxmBAfYtM4oB1C661GaTKlLhpM++84bbO1Wgfshnppn5/j92ynC7FPnzMQXTFIpaUrlFMr0z5BKjqiH4uuzpXqiAvUMerpjTX5LBPd18UqrR55QUoujTLW5WoklGokVc60Db6nbcQfJxOMYJhACp4zRE2hjgeJjJkRHAasx+I0IQ1ZVgGPb+8QUS2te+pYeZbwmXu93snx+VkYusOKMsFy6STGMOd3DwpfsNLoutBq1gXqXiv4SXLrgMC2+G2krIkd5zcDCqMINFXKS0MFvuHTy18V5a7M4IGPc0rF9ZysLCDf2/JjvOGRNXDFBrjs/D+nx9ucFuaGMKc/ehu3uFstbbmFvy6tp92jxjRPK1qh9l7Oa9BRUIIYxwrqtL7mXnysKhw5rBwTWS7QMzaVxAUXwfJgfTtOzg+Dtn31ev66r0W7dhqiy6jPsE3mLhOqFDQGVLr4YfmeTEZo9G7Kq6S6+BFYwkiqUOFUpyzAZRki4/51t8bil9HUDLNfoCjh+B3ArJr7AL+44ESqDOqXzBn3dvwVfAYlCT8ahAa2tXtN1pbLvO5MW0fH/HwDxAhjAeAFAAA=">
            <a:extLst>
              <a:ext uri="{FF2B5EF4-FFF2-40B4-BE49-F238E27FC236}">
                <a16:creationId xmlns:a16="http://schemas.microsoft.com/office/drawing/2014/main" id="{8938DA60-7106-4C66-9AE4-AC2CCF046FF2}"/>
              </a:ext>
            </a:extLst>
          </p:cNvPr>
          <p:cNvGrpSpPr>
            <a:grpSpLocks noChangeAspect="1"/>
          </p:cNvGrpSpPr>
          <p:nvPr/>
        </p:nvGrpSpPr>
        <p:grpSpPr>
          <a:xfrm>
            <a:off x="5450607" y="3921380"/>
            <a:ext cx="1254532" cy="2100713"/>
            <a:chOff x="1554168" y="1362075"/>
            <a:chExt cx="2583004" cy="4871308"/>
          </a:xfrm>
        </p:grpSpPr>
        <p:sp>
          <p:nvSpPr>
            <p:cNvPr id="99" name="BackShape">
              <a:extLst>
                <a:ext uri="{FF2B5EF4-FFF2-40B4-BE49-F238E27FC236}">
                  <a16:creationId xmlns:a16="http://schemas.microsoft.com/office/drawing/2014/main" id="{DDAB30C0-549A-4A9F-9083-3D492DE356B9}"/>
                </a:ext>
              </a:extLst>
            </p:cNvPr>
            <p:cNvSpPr/>
            <p:nvPr/>
          </p:nvSpPr>
          <p:spPr bwMode="auto">
            <a:xfrm>
              <a:off x="2275181" y="5162624"/>
              <a:ext cx="1076159" cy="333301"/>
            </a:xfrm>
            <a:prstGeom prst="can">
              <a:avLst>
                <a:gd name="adj" fmla="val 50000"/>
              </a:avLst>
            </a:prstGeom>
            <a:solidFill>
              <a:schemeClr val="tx2">
                <a:lumMod val="60000"/>
                <a:lumOff val="40000"/>
              </a:schemeClr>
            </a:solidFill>
            <a:ln w="19050">
              <a:noFill/>
              <a:round/>
              <a:headEnd/>
              <a:tailEnd/>
            </a:ln>
            <a:effectLst>
              <a:outerShdw blurRad="76200" dir="13500000" sy="23000" kx="1200000" algn="br" rotWithShape="0">
                <a:prstClr val="black">
                  <a:alpha val="20000"/>
                </a:prstClr>
              </a:outerShdw>
            </a:effectLst>
          </p:spPr>
          <p:txBody>
            <a:bodyPr anchor="ctr"/>
            <a:lstStyle/>
            <a:p>
              <a:pPr algn="ctr"/>
              <a:endParaRPr/>
            </a:p>
          </p:txBody>
        </p:sp>
        <p:sp>
          <p:nvSpPr>
            <p:cNvPr id="100" name="RelativeShape">
              <a:extLst>
                <a:ext uri="{FF2B5EF4-FFF2-40B4-BE49-F238E27FC236}">
                  <a16:creationId xmlns:a16="http://schemas.microsoft.com/office/drawing/2014/main" id="{4B568A5F-088D-4D2C-9311-0BFAE8F0B9E7}"/>
                </a:ext>
              </a:extLst>
            </p:cNvPr>
            <p:cNvSpPr/>
            <p:nvPr/>
          </p:nvSpPr>
          <p:spPr>
            <a:xfrm>
              <a:off x="2449883" y="1967639"/>
              <a:ext cx="726756" cy="3336066"/>
            </a:xfrm>
            <a:prstGeom prst="can">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01" name="ValueShape">
              <a:extLst>
                <a:ext uri="{FF2B5EF4-FFF2-40B4-BE49-F238E27FC236}">
                  <a16:creationId xmlns:a16="http://schemas.microsoft.com/office/drawing/2014/main" id="{33EA491D-5080-4EDB-95D2-C1948386C7A5}"/>
                </a:ext>
              </a:extLst>
            </p:cNvPr>
            <p:cNvSpPr/>
            <p:nvPr/>
          </p:nvSpPr>
          <p:spPr>
            <a:xfrm>
              <a:off x="2449884" y="4686924"/>
              <a:ext cx="759021" cy="616779"/>
            </a:xfrm>
            <a:prstGeom prst="can">
              <a:avLst/>
            </a:prstGeom>
            <a:solidFill>
              <a:srgbClr val="006699">
                <a:alpha val="52941"/>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p>
          </p:txBody>
        </p:sp>
        <p:sp>
          <p:nvSpPr>
            <p:cNvPr id="102" name="ValueText">
              <a:extLst>
                <a:ext uri="{FF2B5EF4-FFF2-40B4-BE49-F238E27FC236}">
                  <a16:creationId xmlns:a16="http://schemas.microsoft.com/office/drawing/2014/main" id="{53C430BC-0642-48B0-BAD0-A98B228E31BA}"/>
                </a:ext>
              </a:extLst>
            </p:cNvPr>
            <p:cNvSpPr/>
            <p:nvPr/>
          </p:nvSpPr>
          <p:spPr>
            <a:xfrm>
              <a:off x="2586225" y="1362075"/>
              <a:ext cx="454069" cy="340551"/>
            </a:xfrm>
            <a:prstGeom prst="rect">
              <a:avLst/>
            </a:prstGeom>
          </p:spPr>
          <p:txBody>
            <a:bodyPr wrap="none" lIns="0" tIns="0" rIns="0" bIns="0" anchor="ctr" anchorCtr="1">
              <a:prstTxWarp prst="textPlain">
                <a:avLst/>
              </a:prstTxWarp>
              <a:normAutofit fontScale="25000" lnSpcReduction="20000"/>
            </a:bodyPr>
            <a:lstStyle/>
            <a:p>
              <a:pPr lvl="0" algn="ctr"/>
              <a:r>
                <a:rPr lang="en-US" altLang="zh-CN" sz="6000" dirty="0">
                  <a:solidFill>
                    <a:schemeClr val="accent1">
                      <a:lumMod val="100000"/>
                    </a:schemeClr>
                  </a:solidFill>
                  <a:latin typeface="Impact" panose="020B0806030902050204" pitchFamily="34" charset="0"/>
                </a:rPr>
                <a:t>7%</a:t>
              </a:r>
            </a:p>
          </p:txBody>
        </p:sp>
        <p:grpSp>
          <p:nvGrpSpPr>
            <p:cNvPr id="103" name="组合 102">
              <a:extLst>
                <a:ext uri="{FF2B5EF4-FFF2-40B4-BE49-F238E27FC236}">
                  <a16:creationId xmlns:a16="http://schemas.microsoft.com/office/drawing/2014/main" id="{2FEA3C9E-E4AF-4558-9E52-92D61976FD43}"/>
                </a:ext>
              </a:extLst>
            </p:cNvPr>
            <p:cNvGrpSpPr/>
            <p:nvPr/>
          </p:nvGrpSpPr>
          <p:grpSpPr>
            <a:xfrm>
              <a:off x="1554168" y="5633044"/>
              <a:ext cx="2583004" cy="600339"/>
              <a:chOff x="2039094" y="4072426"/>
              <a:chExt cx="5823279" cy="600339"/>
            </a:xfrm>
          </p:grpSpPr>
          <p:sp>
            <p:nvSpPr>
              <p:cNvPr id="104" name="CustomText1">
                <a:extLst>
                  <a:ext uri="{FF2B5EF4-FFF2-40B4-BE49-F238E27FC236}">
                    <a16:creationId xmlns:a16="http://schemas.microsoft.com/office/drawing/2014/main" id="{EAC1291D-4504-480A-B8C7-1CF43CBA9BE8}"/>
                  </a:ext>
                </a:extLst>
              </p:cNvPr>
              <p:cNvSpPr/>
              <p:nvPr/>
            </p:nvSpPr>
            <p:spPr>
              <a:xfrm>
                <a:off x="2122062" y="4324172"/>
                <a:ext cx="5740311" cy="348593"/>
              </a:xfrm>
              <a:prstGeom prst="rect">
                <a:avLst/>
              </a:prstGeom>
              <a:noFill/>
            </p:spPr>
            <p:txBody>
              <a:bodyPr wrap="none" lIns="0" tIns="0" rIns="0" bIns="0">
                <a:normAutofit fontScale="92500" lnSpcReduction="20000"/>
              </a:bodyPr>
              <a:lstStyle/>
              <a:p>
                <a:pPr algn="ctr"/>
                <a:r>
                  <a:rPr lang="zh-CN" altLang="en-US" sz="1200" b="1" dirty="0"/>
                  <a:t>吴姗姗</a:t>
                </a:r>
                <a:endParaRPr lang="en-US" altLang="zh-CN" sz="1200" b="1" dirty="0"/>
              </a:p>
            </p:txBody>
          </p:sp>
          <p:cxnSp>
            <p:nvCxnSpPr>
              <p:cNvPr id="105" name="LineShape">
                <a:extLst>
                  <a:ext uri="{FF2B5EF4-FFF2-40B4-BE49-F238E27FC236}">
                    <a16:creationId xmlns:a16="http://schemas.microsoft.com/office/drawing/2014/main" id="{05E3379D-D95D-4046-AB8A-F7352D5DE027}"/>
                  </a:ext>
                </a:extLst>
              </p:cNvPr>
              <p:cNvCxnSpPr>
                <a:cxnSpLocks/>
              </p:cNvCxnSpPr>
              <p:nvPr/>
            </p:nvCxnSpPr>
            <p:spPr>
              <a:xfrm flipH="1">
                <a:off x="2039094" y="4072426"/>
                <a:ext cx="5708727" cy="0"/>
              </a:xfrm>
              <a:prstGeom prst="straightConnector1">
                <a:avLst/>
              </a:prstGeom>
              <a:noFill/>
              <a:ln w="3175" cap="flat" cmpd="sng">
                <a:solidFill>
                  <a:schemeClr val="bg1">
                    <a:lumMod val="75000"/>
                  </a:schemeClr>
                </a:solidFill>
                <a:prstDash val="solid"/>
                <a:miter/>
                <a:headEnd type="none" w="med" len="med"/>
                <a:tailEnd type="none" w="med" len="med"/>
              </a:ln>
            </p:spPr>
          </p:cxnSp>
        </p:grpSp>
      </p:grpSp>
      <p:grpSp>
        <p:nvGrpSpPr>
          <p:cNvPr id="106" name="ef7cabfa-7ac4-4cae-ba99-ded0d89b488b" descr="4AUAAB+LCAAAAAAABADNVE1PwzAM/S8BbhMqiA9pt/IxmBAfYtM4oB1C661GaTKlLhpM++84bbO1Wgfshnppn5/j92ynC7FPnzMQXTFIpaUrlFMr0z5BKjqiH4uuzpXqiAvUMerpjTX5LBPd18UqrR55QUoujTLW5WoklGokVc60Db6nbcQfJxOMYJhACp4zRE2hjgeJjJkRHAasx+I0IQ1ZVgGPb+8QUS2te+pYeZbwmXu93snx+VkYusOKMsFy6STGMOd3DwpfsNLoutBq1gXqXiv4SXLrgMC2+G2krIkd5zcDCqMINFXKS0MFvuHTy18V5a7M4IGPc0rF9ZysLCDf2/JjvOGRNXDFBrjs/D+nx9ucFuaGMKc/ehu3uFstbbmFvy6tp92jxjRPK1qh9l7Oa9BRUIIYxwrqtL7mXnysKhw5rBwTWS7QMzaVxAUXwfJgfTtOzg+Dtn31ev66r0W7dhqiy6jPsE3mLhOqFDQGVLr4YfmeTEZo9G7Kq6S6+BFYwkiqUOFUpyzAZRki4/51t8bil9HUDLNfoCjh+B3ArJr7AL+44ESqDOqXzBn3dvwVfAYlCT8ahAa2tXtN1pbLvO5MW0fH/HwDxAhjAeAFAAA=">
            <a:extLst>
              <a:ext uri="{FF2B5EF4-FFF2-40B4-BE49-F238E27FC236}">
                <a16:creationId xmlns:a16="http://schemas.microsoft.com/office/drawing/2014/main" id="{3B2C7698-89D6-45E5-BF1B-BE77332F345E}"/>
              </a:ext>
            </a:extLst>
          </p:cNvPr>
          <p:cNvGrpSpPr>
            <a:grpSpLocks noChangeAspect="1"/>
          </p:cNvGrpSpPr>
          <p:nvPr/>
        </p:nvGrpSpPr>
        <p:grpSpPr>
          <a:xfrm>
            <a:off x="6755194" y="1241659"/>
            <a:ext cx="1254532" cy="2100713"/>
            <a:chOff x="1554168" y="1362075"/>
            <a:chExt cx="2583004" cy="4871308"/>
          </a:xfrm>
        </p:grpSpPr>
        <p:sp>
          <p:nvSpPr>
            <p:cNvPr id="107" name="BackShape">
              <a:extLst>
                <a:ext uri="{FF2B5EF4-FFF2-40B4-BE49-F238E27FC236}">
                  <a16:creationId xmlns:a16="http://schemas.microsoft.com/office/drawing/2014/main" id="{5972A971-1FBD-4A06-8F03-1F12F349B1BE}"/>
                </a:ext>
              </a:extLst>
            </p:cNvPr>
            <p:cNvSpPr/>
            <p:nvPr/>
          </p:nvSpPr>
          <p:spPr bwMode="auto">
            <a:xfrm>
              <a:off x="2275181" y="5162624"/>
              <a:ext cx="1076159" cy="333301"/>
            </a:xfrm>
            <a:prstGeom prst="can">
              <a:avLst>
                <a:gd name="adj" fmla="val 50000"/>
              </a:avLst>
            </a:prstGeom>
            <a:solidFill>
              <a:schemeClr val="tx2">
                <a:lumMod val="60000"/>
                <a:lumOff val="40000"/>
              </a:schemeClr>
            </a:solidFill>
            <a:ln w="19050">
              <a:noFill/>
              <a:round/>
              <a:headEnd/>
              <a:tailEnd/>
            </a:ln>
            <a:effectLst>
              <a:outerShdw blurRad="76200" dir="13500000" sy="23000" kx="1200000" algn="br" rotWithShape="0">
                <a:prstClr val="black">
                  <a:alpha val="20000"/>
                </a:prstClr>
              </a:outerShdw>
            </a:effectLst>
          </p:spPr>
          <p:txBody>
            <a:bodyPr anchor="ctr"/>
            <a:lstStyle/>
            <a:p>
              <a:pPr algn="ctr"/>
              <a:endParaRPr/>
            </a:p>
          </p:txBody>
        </p:sp>
        <p:sp>
          <p:nvSpPr>
            <p:cNvPr id="108" name="RelativeShape">
              <a:extLst>
                <a:ext uri="{FF2B5EF4-FFF2-40B4-BE49-F238E27FC236}">
                  <a16:creationId xmlns:a16="http://schemas.microsoft.com/office/drawing/2014/main" id="{AA2D4F08-CFDD-45BE-806E-1AB0FE2ECD8D}"/>
                </a:ext>
              </a:extLst>
            </p:cNvPr>
            <p:cNvSpPr/>
            <p:nvPr/>
          </p:nvSpPr>
          <p:spPr>
            <a:xfrm>
              <a:off x="2449883" y="1967639"/>
              <a:ext cx="726756" cy="3336066"/>
            </a:xfrm>
            <a:prstGeom prst="can">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09" name="ValueShape">
              <a:extLst>
                <a:ext uri="{FF2B5EF4-FFF2-40B4-BE49-F238E27FC236}">
                  <a16:creationId xmlns:a16="http://schemas.microsoft.com/office/drawing/2014/main" id="{B3F963A2-031D-434D-93A3-9202DA7339EA}"/>
                </a:ext>
              </a:extLst>
            </p:cNvPr>
            <p:cNvSpPr/>
            <p:nvPr/>
          </p:nvSpPr>
          <p:spPr>
            <a:xfrm>
              <a:off x="2449884" y="4438352"/>
              <a:ext cx="726754" cy="865354"/>
            </a:xfrm>
            <a:prstGeom prst="can">
              <a:avLst/>
            </a:prstGeom>
            <a:solidFill>
              <a:srgbClr val="006699">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p>
          </p:txBody>
        </p:sp>
        <p:sp>
          <p:nvSpPr>
            <p:cNvPr id="110" name="ValueText">
              <a:extLst>
                <a:ext uri="{FF2B5EF4-FFF2-40B4-BE49-F238E27FC236}">
                  <a16:creationId xmlns:a16="http://schemas.microsoft.com/office/drawing/2014/main" id="{A86796B9-648D-42DC-AD4F-FAA074070C38}"/>
                </a:ext>
              </a:extLst>
            </p:cNvPr>
            <p:cNvSpPr/>
            <p:nvPr/>
          </p:nvSpPr>
          <p:spPr>
            <a:xfrm>
              <a:off x="2586225" y="1362075"/>
              <a:ext cx="454069" cy="340551"/>
            </a:xfrm>
            <a:prstGeom prst="rect">
              <a:avLst/>
            </a:prstGeom>
          </p:spPr>
          <p:txBody>
            <a:bodyPr wrap="none" lIns="0" tIns="0" rIns="0" bIns="0" anchor="ctr" anchorCtr="1">
              <a:prstTxWarp prst="textPlain">
                <a:avLst/>
              </a:prstTxWarp>
              <a:normAutofit fontScale="25000" lnSpcReduction="20000"/>
            </a:bodyPr>
            <a:lstStyle/>
            <a:p>
              <a:pPr lvl="0" algn="ctr"/>
              <a:r>
                <a:rPr lang="en-US" altLang="zh-CN" sz="6000" dirty="0">
                  <a:solidFill>
                    <a:schemeClr val="accent1">
                      <a:lumMod val="100000"/>
                    </a:schemeClr>
                  </a:solidFill>
                  <a:latin typeface="Impact" panose="020B0806030902050204" pitchFamily="34" charset="0"/>
                </a:rPr>
                <a:t>12%</a:t>
              </a:r>
            </a:p>
          </p:txBody>
        </p:sp>
        <p:grpSp>
          <p:nvGrpSpPr>
            <p:cNvPr id="111" name="组合 110">
              <a:extLst>
                <a:ext uri="{FF2B5EF4-FFF2-40B4-BE49-F238E27FC236}">
                  <a16:creationId xmlns:a16="http://schemas.microsoft.com/office/drawing/2014/main" id="{974FDBBC-3012-402F-8312-5D39AA264ACA}"/>
                </a:ext>
              </a:extLst>
            </p:cNvPr>
            <p:cNvGrpSpPr/>
            <p:nvPr/>
          </p:nvGrpSpPr>
          <p:grpSpPr>
            <a:xfrm>
              <a:off x="1554168" y="5633044"/>
              <a:ext cx="2583004" cy="600339"/>
              <a:chOff x="2039094" y="4072426"/>
              <a:chExt cx="5823279" cy="600339"/>
            </a:xfrm>
          </p:grpSpPr>
          <p:sp>
            <p:nvSpPr>
              <p:cNvPr id="112" name="CustomText1">
                <a:extLst>
                  <a:ext uri="{FF2B5EF4-FFF2-40B4-BE49-F238E27FC236}">
                    <a16:creationId xmlns:a16="http://schemas.microsoft.com/office/drawing/2014/main" id="{6A744FF9-0C1C-436A-9BD0-A4CFEB7E3049}"/>
                  </a:ext>
                </a:extLst>
              </p:cNvPr>
              <p:cNvSpPr/>
              <p:nvPr/>
            </p:nvSpPr>
            <p:spPr>
              <a:xfrm>
                <a:off x="2122062" y="4324172"/>
                <a:ext cx="5740311" cy="348593"/>
              </a:xfrm>
              <a:prstGeom prst="rect">
                <a:avLst/>
              </a:prstGeom>
              <a:noFill/>
            </p:spPr>
            <p:txBody>
              <a:bodyPr wrap="none" lIns="0" tIns="0" rIns="0" bIns="0">
                <a:normAutofit fontScale="92500" lnSpcReduction="20000"/>
              </a:bodyPr>
              <a:lstStyle/>
              <a:p>
                <a:pPr algn="ctr"/>
                <a:r>
                  <a:rPr lang="zh-CN" altLang="en-US" sz="1200" b="1" dirty="0"/>
                  <a:t>林国钦</a:t>
                </a:r>
                <a:endParaRPr lang="en-US" altLang="zh-CN" sz="1200" b="1" dirty="0"/>
              </a:p>
            </p:txBody>
          </p:sp>
          <p:cxnSp>
            <p:nvCxnSpPr>
              <p:cNvPr id="113" name="LineShape">
                <a:extLst>
                  <a:ext uri="{FF2B5EF4-FFF2-40B4-BE49-F238E27FC236}">
                    <a16:creationId xmlns:a16="http://schemas.microsoft.com/office/drawing/2014/main" id="{0EE7FA39-82FF-4C1D-B3F0-6D1EC856D9B8}"/>
                  </a:ext>
                </a:extLst>
              </p:cNvPr>
              <p:cNvCxnSpPr>
                <a:cxnSpLocks/>
              </p:cNvCxnSpPr>
              <p:nvPr/>
            </p:nvCxnSpPr>
            <p:spPr>
              <a:xfrm flipH="1">
                <a:off x="2039094" y="4072426"/>
                <a:ext cx="5708727" cy="0"/>
              </a:xfrm>
              <a:prstGeom prst="straightConnector1">
                <a:avLst/>
              </a:prstGeom>
              <a:noFill/>
              <a:ln w="3175" cap="flat" cmpd="sng">
                <a:solidFill>
                  <a:schemeClr val="bg1">
                    <a:lumMod val="75000"/>
                  </a:schemeClr>
                </a:solidFill>
                <a:prstDash val="solid"/>
                <a:miter/>
                <a:headEnd type="none" w="med" len="med"/>
                <a:tailEnd type="none" w="med" len="med"/>
              </a:ln>
            </p:spPr>
          </p:cxnSp>
        </p:grpSp>
      </p:grpSp>
      <p:grpSp>
        <p:nvGrpSpPr>
          <p:cNvPr id="114" name="ef7cabfa-7ac4-4cae-ba99-ded0d89b488b" descr="4AUAAB+LCAAAAAAABADNVE1PwzAM/S8BbhMqiA9pt/IxmBAfYtM4oB1C661GaTKlLhpM++84bbO1Wgfshnppn5/j92ynC7FPnzMQXTFIpaUrlFMr0z5BKjqiH4uuzpXqiAvUMerpjTX5LBPd18UqrR55QUoujTLW5WoklGokVc60Db6nbcQfJxOMYJhACp4zRE2hjgeJjJkRHAasx+I0IQ1ZVgGPb+8QUS2te+pYeZbwmXu93snx+VkYusOKMsFy6STGMOd3DwpfsNLoutBq1gXqXiv4SXLrgMC2+G2krIkd5zcDCqMINFXKS0MFvuHTy18V5a7M4IGPc0rF9ZysLCDf2/JjvOGRNXDFBrjs/D+nx9ucFuaGMKc/ehu3uFstbbmFvy6tp92jxjRPK1qh9l7Oa9BRUIIYxwrqtL7mXnysKhw5rBwTWS7QMzaVxAUXwfJgfTtOzg+Dtn31ev66r0W7dhqiy6jPsE3mLhOqFDQGVLr4YfmeTEZo9G7Kq6S6+BFYwkiqUOFUpyzAZRki4/51t8bil9HUDLNfoCjh+B3ArJr7AL+44ESqDOqXzBn3dvwVfAYlCT8ahAa2tXtN1pbLvO5MW0fH/HwDxAhjAeAFAAA=">
            <a:extLst>
              <a:ext uri="{FF2B5EF4-FFF2-40B4-BE49-F238E27FC236}">
                <a16:creationId xmlns:a16="http://schemas.microsoft.com/office/drawing/2014/main" id="{EC2C3ACD-9C54-41E4-AE0D-DF8CE5ABAE6B}"/>
              </a:ext>
            </a:extLst>
          </p:cNvPr>
          <p:cNvGrpSpPr>
            <a:grpSpLocks noChangeAspect="1"/>
          </p:cNvGrpSpPr>
          <p:nvPr/>
        </p:nvGrpSpPr>
        <p:grpSpPr>
          <a:xfrm>
            <a:off x="6739522" y="3921380"/>
            <a:ext cx="1254532" cy="2100713"/>
            <a:chOff x="1554168" y="1362075"/>
            <a:chExt cx="2583004" cy="4871308"/>
          </a:xfrm>
        </p:grpSpPr>
        <p:sp>
          <p:nvSpPr>
            <p:cNvPr id="115" name="BackShape">
              <a:extLst>
                <a:ext uri="{FF2B5EF4-FFF2-40B4-BE49-F238E27FC236}">
                  <a16:creationId xmlns:a16="http://schemas.microsoft.com/office/drawing/2014/main" id="{E132C014-7C16-4F6B-A6DD-AEEF942A1FCE}"/>
                </a:ext>
              </a:extLst>
            </p:cNvPr>
            <p:cNvSpPr/>
            <p:nvPr/>
          </p:nvSpPr>
          <p:spPr bwMode="auto">
            <a:xfrm>
              <a:off x="2275181" y="5162624"/>
              <a:ext cx="1076159" cy="333301"/>
            </a:xfrm>
            <a:prstGeom prst="can">
              <a:avLst>
                <a:gd name="adj" fmla="val 50000"/>
              </a:avLst>
            </a:prstGeom>
            <a:solidFill>
              <a:schemeClr val="tx2">
                <a:lumMod val="60000"/>
                <a:lumOff val="40000"/>
              </a:schemeClr>
            </a:solidFill>
            <a:ln w="19050">
              <a:noFill/>
              <a:round/>
              <a:headEnd/>
              <a:tailEnd/>
            </a:ln>
            <a:effectLst>
              <a:outerShdw blurRad="76200" dir="13500000" sy="23000" kx="1200000" algn="br" rotWithShape="0">
                <a:prstClr val="black">
                  <a:alpha val="20000"/>
                </a:prstClr>
              </a:outerShdw>
            </a:effectLst>
          </p:spPr>
          <p:txBody>
            <a:bodyPr anchor="ctr"/>
            <a:lstStyle/>
            <a:p>
              <a:pPr algn="ctr"/>
              <a:endParaRPr/>
            </a:p>
          </p:txBody>
        </p:sp>
        <p:sp>
          <p:nvSpPr>
            <p:cNvPr id="116" name="RelativeShape">
              <a:extLst>
                <a:ext uri="{FF2B5EF4-FFF2-40B4-BE49-F238E27FC236}">
                  <a16:creationId xmlns:a16="http://schemas.microsoft.com/office/drawing/2014/main" id="{CDBD8527-47D5-4498-9C2C-AC872689D44B}"/>
                </a:ext>
              </a:extLst>
            </p:cNvPr>
            <p:cNvSpPr/>
            <p:nvPr/>
          </p:nvSpPr>
          <p:spPr>
            <a:xfrm>
              <a:off x="2449883" y="1967639"/>
              <a:ext cx="726756" cy="3336066"/>
            </a:xfrm>
            <a:prstGeom prst="can">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17" name="ValueShape">
              <a:extLst>
                <a:ext uri="{FF2B5EF4-FFF2-40B4-BE49-F238E27FC236}">
                  <a16:creationId xmlns:a16="http://schemas.microsoft.com/office/drawing/2014/main" id="{911AB90E-C4D1-4F3E-B716-7E91568AA791}"/>
                </a:ext>
              </a:extLst>
            </p:cNvPr>
            <p:cNvSpPr/>
            <p:nvPr/>
          </p:nvSpPr>
          <p:spPr>
            <a:xfrm>
              <a:off x="2449884" y="4703365"/>
              <a:ext cx="726754" cy="600338"/>
            </a:xfrm>
            <a:prstGeom prst="can">
              <a:avLst/>
            </a:prstGeom>
            <a:solidFill>
              <a:srgbClr val="006699">
                <a:alpha val="47059"/>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p>
          </p:txBody>
        </p:sp>
        <p:sp>
          <p:nvSpPr>
            <p:cNvPr id="118" name="ValueText">
              <a:extLst>
                <a:ext uri="{FF2B5EF4-FFF2-40B4-BE49-F238E27FC236}">
                  <a16:creationId xmlns:a16="http://schemas.microsoft.com/office/drawing/2014/main" id="{390DD2FE-2666-468E-B461-1D0D290D2925}"/>
                </a:ext>
              </a:extLst>
            </p:cNvPr>
            <p:cNvSpPr/>
            <p:nvPr/>
          </p:nvSpPr>
          <p:spPr>
            <a:xfrm>
              <a:off x="2586225" y="1362075"/>
              <a:ext cx="454070" cy="340551"/>
            </a:xfrm>
            <a:prstGeom prst="rect">
              <a:avLst/>
            </a:prstGeom>
          </p:spPr>
          <p:txBody>
            <a:bodyPr wrap="none" lIns="0" tIns="0" rIns="0" bIns="0" anchor="ctr" anchorCtr="1">
              <a:prstTxWarp prst="textPlain">
                <a:avLst/>
              </a:prstTxWarp>
              <a:normAutofit fontScale="25000" lnSpcReduction="20000"/>
            </a:bodyPr>
            <a:lstStyle/>
            <a:p>
              <a:pPr lvl="0" algn="ctr"/>
              <a:r>
                <a:rPr lang="en-US" altLang="zh-CN" sz="6000" dirty="0">
                  <a:solidFill>
                    <a:schemeClr val="accent1">
                      <a:lumMod val="100000"/>
                    </a:schemeClr>
                  </a:solidFill>
                  <a:latin typeface="Impact" panose="020B0806030902050204" pitchFamily="34" charset="0"/>
                </a:rPr>
                <a:t>7%</a:t>
              </a:r>
            </a:p>
          </p:txBody>
        </p:sp>
        <p:grpSp>
          <p:nvGrpSpPr>
            <p:cNvPr id="119" name="组合 118">
              <a:extLst>
                <a:ext uri="{FF2B5EF4-FFF2-40B4-BE49-F238E27FC236}">
                  <a16:creationId xmlns:a16="http://schemas.microsoft.com/office/drawing/2014/main" id="{364DCF96-9BA8-4F80-B331-BE9A6F775F1C}"/>
                </a:ext>
              </a:extLst>
            </p:cNvPr>
            <p:cNvGrpSpPr/>
            <p:nvPr/>
          </p:nvGrpSpPr>
          <p:grpSpPr>
            <a:xfrm>
              <a:off x="1554168" y="5633044"/>
              <a:ext cx="2583004" cy="600339"/>
              <a:chOff x="2039094" y="4072426"/>
              <a:chExt cx="5823279" cy="600339"/>
            </a:xfrm>
          </p:grpSpPr>
          <p:sp>
            <p:nvSpPr>
              <p:cNvPr id="120" name="CustomText1">
                <a:extLst>
                  <a:ext uri="{FF2B5EF4-FFF2-40B4-BE49-F238E27FC236}">
                    <a16:creationId xmlns:a16="http://schemas.microsoft.com/office/drawing/2014/main" id="{510078FE-A47C-4C7F-B760-7654F3130A58}"/>
                  </a:ext>
                </a:extLst>
              </p:cNvPr>
              <p:cNvSpPr/>
              <p:nvPr/>
            </p:nvSpPr>
            <p:spPr>
              <a:xfrm>
                <a:off x="2122062" y="4324172"/>
                <a:ext cx="5740311" cy="348593"/>
              </a:xfrm>
              <a:prstGeom prst="rect">
                <a:avLst/>
              </a:prstGeom>
              <a:noFill/>
            </p:spPr>
            <p:txBody>
              <a:bodyPr wrap="none" lIns="0" tIns="0" rIns="0" bIns="0">
                <a:normAutofit fontScale="92500" lnSpcReduction="20000"/>
              </a:bodyPr>
              <a:lstStyle/>
              <a:p>
                <a:pPr algn="ctr"/>
                <a:r>
                  <a:rPr lang="zh-CN" altLang="en-US" sz="1200" b="1" dirty="0"/>
                  <a:t>邹旖</a:t>
                </a:r>
                <a:endParaRPr lang="en-US" altLang="zh-CN" sz="1200" b="1" dirty="0"/>
              </a:p>
            </p:txBody>
          </p:sp>
          <p:cxnSp>
            <p:nvCxnSpPr>
              <p:cNvPr id="121" name="LineShape">
                <a:extLst>
                  <a:ext uri="{FF2B5EF4-FFF2-40B4-BE49-F238E27FC236}">
                    <a16:creationId xmlns:a16="http://schemas.microsoft.com/office/drawing/2014/main" id="{6B7B397D-0106-4F68-9A08-D47FDA18BCBE}"/>
                  </a:ext>
                </a:extLst>
              </p:cNvPr>
              <p:cNvCxnSpPr>
                <a:cxnSpLocks/>
              </p:cNvCxnSpPr>
              <p:nvPr/>
            </p:nvCxnSpPr>
            <p:spPr>
              <a:xfrm flipH="1">
                <a:off x="2039094" y="4072426"/>
                <a:ext cx="5708727" cy="0"/>
              </a:xfrm>
              <a:prstGeom prst="straightConnector1">
                <a:avLst/>
              </a:prstGeom>
              <a:noFill/>
              <a:ln w="3175" cap="flat" cmpd="sng">
                <a:solidFill>
                  <a:schemeClr val="bg1">
                    <a:lumMod val="75000"/>
                  </a:schemeClr>
                </a:solidFill>
                <a:prstDash val="solid"/>
                <a:miter/>
                <a:headEnd type="none" w="med" len="med"/>
                <a:tailEnd type="none" w="med" len="med"/>
              </a:ln>
            </p:spPr>
          </p:cxnSp>
        </p:grpSp>
      </p:grpSp>
      <p:grpSp>
        <p:nvGrpSpPr>
          <p:cNvPr id="122" name="ef7cabfa-7ac4-4cae-ba99-ded0d89b488b" descr="4AUAAB+LCAAAAAAABADNVE1PwzAM/S8BbhMqiA9pt/IxmBAfYtM4oB1C661GaTKlLhpM++84bbO1Wgfshnppn5/j92ynC7FPnzMQXTFIpaUrlFMr0z5BKjqiH4uuzpXqiAvUMerpjTX5LBPd18UqrR55QUoujTLW5WoklGokVc60Db6nbcQfJxOMYJhACp4zRE2hjgeJjJkRHAasx+I0IQ1ZVgGPb+8QUS2te+pYeZbwmXu93snx+VkYusOKMsFy6STGMOd3DwpfsNLoutBq1gXqXiv4SXLrgMC2+G2krIkd5zcDCqMINFXKS0MFvuHTy18V5a7M4IGPc0rF9ZysLCDf2/JjvOGRNXDFBrjs/D+nx9ucFuaGMKc/ehu3uFstbbmFvy6tp92jxjRPK1qh9l7Oa9BRUIIYxwrqtL7mXnysKhw5rBwTWS7QMzaVxAUXwfJgfTtOzg+Dtn31ev66r0W7dhqiy6jPsE3mLhOqFDQGVLr4YfmeTEZo9G7Kq6S6+BFYwkiqUOFUpyzAZRki4/51t8bil9HUDLNfoCjh+B3ArJr7AL+44ESqDOqXzBn3dvwVfAYlCT8ahAa2tXtN1pbLvO5MW0fH/HwDxAhjAeAFAAA=">
            <a:extLst>
              <a:ext uri="{FF2B5EF4-FFF2-40B4-BE49-F238E27FC236}">
                <a16:creationId xmlns:a16="http://schemas.microsoft.com/office/drawing/2014/main" id="{0860DEC0-AA7A-4865-A7F1-CB94B86C9E62}"/>
              </a:ext>
            </a:extLst>
          </p:cNvPr>
          <p:cNvGrpSpPr>
            <a:grpSpLocks noChangeAspect="1"/>
          </p:cNvGrpSpPr>
          <p:nvPr/>
        </p:nvGrpSpPr>
        <p:grpSpPr>
          <a:xfrm>
            <a:off x="8046117" y="1241659"/>
            <a:ext cx="1254532" cy="2100713"/>
            <a:chOff x="1554168" y="1362075"/>
            <a:chExt cx="2583004" cy="4871308"/>
          </a:xfrm>
        </p:grpSpPr>
        <p:sp>
          <p:nvSpPr>
            <p:cNvPr id="123" name="BackShape">
              <a:extLst>
                <a:ext uri="{FF2B5EF4-FFF2-40B4-BE49-F238E27FC236}">
                  <a16:creationId xmlns:a16="http://schemas.microsoft.com/office/drawing/2014/main" id="{1598DD40-D770-490C-8272-C8226E77E42F}"/>
                </a:ext>
              </a:extLst>
            </p:cNvPr>
            <p:cNvSpPr/>
            <p:nvPr/>
          </p:nvSpPr>
          <p:spPr bwMode="auto">
            <a:xfrm>
              <a:off x="2275181" y="5162624"/>
              <a:ext cx="1076159" cy="333301"/>
            </a:xfrm>
            <a:prstGeom prst="can">
              <a:avLst>
                <a:gd name="adj" fmla="val 50000"/>
              </a:avLst>
            </a:prstGeom>
            <a:solidFill>
              <a:schemeClr val="tx2">
                <a:lumMod val="60000"/>
                <a:lumOff val="40000"/>
              </a:schemeClr>
            </a:solidFill>
            <a:ln w="19050">
              <a:noFill/>
              <a:round/>
              <a:headEnd/>
              <a:tailEnd/>
            </a:ln>
            <a:effectLst>
              <a:outerShdw blurRad="76200" dir="13500000" sy="23000" kx="1200000" algn="br" rotWithShape="0">
                <a:prstClr val="black">
                  <a:alpha val="20000"/>
                </a:prstClr>
              </a:outerShdw>
            </a:effectLst>
          </p:spPr>
          <p:txBody>
            <a:bodyPr anchor="ctr"/>
            <a:lstStyle/>
            <a:p>
              <a:pPr algn="ctr"/>
              <a:endParaRPr/>
            </a:p>
          </p:txBody>
        </p:sp>
        <p:sp>
          <p:nvSpPr>
            <p:cNvPr id="124" name="RelativeShape">
              <a:extLst>
                <a:ext uri="{FF2B5EF4-FFF2-40B4-BE49-F238E27FC236}">
                  <a16:creationId xmlns:a16="http://schemas.microsoft.com/office/drawing/2014/main" id="{80E9AE44-F584-465F-B503-300CFB477C96}"/>
                </a:ext>
              </a:extLst>
            </p:cNvPr>
            <p:cNvSpPr/>
            <p:nvPr/>
          </p:nvSpPr>
          <p:spPr>
            <a:xfrm>
              <a:off x="2449883" y="1967639"/>
              <a:ext cx="726756" cy="3336066"/>
            </a:xfrm>
            <a:prstGeom prst="can">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25" name="ValueShape">
              <a:extLst>
                <a:ext uri="{FF2B5EF4-FFF2-40B4-BE49-F238E27FC236}">
                  <a16:creationId xmlns:a16="http://schemas.microsoft.com/office/drawing/2014/main" id="{B43FC764-7BB6-4213-AC7B-DE04C4E609F2}"/>
                </a:ext>
              </a:extLst>
            </p:cNvPr>
            <p:cNvSpPr/>
            <p:nvPr/>
          </p:nvSpPr>
          <p:spPr>
            <a:xfrm>
              <a:off x="2449884" y="4615011"/>
              <a:ext cx="694486" cy="688694"/>
            </a:xfrm>
            <a:prstGeom prst="can">
              <a:avLst/>
            </a:prstGeom>
            <a:solidFill>
              <a:srgbClr val="006699">
                <a:alpha val="72157"/>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p>
          </p:txBody>
        </p:sp>
        <p:sp>
          <p:nvSpPr>
            <p:cNvPr id="126" name="ValueText">
              <a:extLst>
                <a:ext uri="{FF2B5EF4-FFF2-40B4-BE49-F238E27FC236}">
                  <a16:creationId xmlns:a16="http://schemas.microsoft.com/office/drawing/2014/main" id="{8B983418-8C17-444B-BC22-BE81BD50E4D8}"/>
                </a:ext>
              </a:extLst>
            </p:cNvPr>
            <p:cNvSpPr/>
            <p:nvPr/>
          </p:nvSpPr>
          <p:spPr>
            <a:xfrm>
              <a:off x="2586225" y="1362075"/>
              <a:ext cx="454069" cy="340551"/>
            </a:xfrm>
            <a:prstGeom prst="rect">
              <a:avLst/>
            </a:prstGeom>
          </p:spPr>
          <p:txBody>
            <a:bodyPr wrap="none" lIns="0" tIns="0" rIns="0" bIns="0" anchor="ctr" anchorCtr="1">
              <a:prstTxWarp prst="textPlain">
                <a:avLst/>
              </a:prstTxWarp>
              <a:normAutofit fontScale="25000" lnSpcReduction="20000"/>
            </a:bodyPr>
            <a:lstStyle/>
            <a:p>
              <a:pPr lvl="0" algn="ctr"/>
              <a:r>
                <a:rPr lang="en-US" altLang="zh-CN" sz="6000" dirty="0">
                  <a:solidFill>
                    <a:schemeClr val="accent1">
                      <a:lumMod val="100000"/>
                    </a:schemeClr>
                  </a:solidFill>
                  <a:latin typeface="Impact" panose="020B0806030902050204" pitchFamily="34" charset="0"/>
                </a:rPr>
                <a:t>7%</a:t>
              </a:r>
            </a:p>
          </p:txBody>
        </p:sp>
        <p:grpSp>
          <p:nvGrpSpPr>
            <p:cNvPr id="127" name="组合 126">
              <a:extLst>
                <a:ext uri="{FF2B5EF4-FFF2-40B4-BE49-F238E27FC236}">
                  <a16:creationId xmlns:a16="http://schemas.microsoft.com/office/drawing/2014/main" id="{55BA8738-908E-4181-9EDB-F313216D366D}"/>
                </a:ext>
              </a:extLst>
            </p:cNvPr>
            <p:cNvGrpSpPr/>
            <p:nvPr/>
          </p:nvGrpSpPr>
          <p:grpSpPr>
            <a:xfrm>
              <a:off x="1554168" y="5633044"/>
              <a:ext cx="2583004" cy="600339"/>
              <a:chOff x="2039094" y="4072426"/>
              <a:chExt cx="5823279" cy="600339"/>
            </a:xfrm>
          </p:grpSpPr>
          <p:sp>
            <p:nvSpPr>
              <p:cNvPr id="128" name="CustomText1">
                <a:extLst>
                  <a:ext uri="{FF2B5EF4-FFF2-40B4-BE49-F238E27FC236}">
                    <a16:creationId xmlns:a16="http://schemas.microsoft.com/office/drawing/2014/main" id="{5202528F-DB00-45C3-AC87-C34861B11510}"/>
                  </a:ext>
                </a:extLst>
              </p:cNvPr>
              <p:cNvSpPr/>
              <p:nvPr/>
            </p:nvSpPr>
            <p:spPr>
              <a:xfrm>
                <a:off x="2122062" y="4324172"/>
                <a:ext cx="5740311" cy="348593"/>
              </a:xfrm>
              <a:prstGeom prst="rect">
                <a:avLst/>
              </a:prstGeom>
              <a:noFill/>
            </p:spPr>
            <p:txBody>
              <a:bodyPr wrap="none" lIns="0" tIns="0" rIns="0" bIns="0">
                <a:normAutofit fontScale="92500" lnSpcReduction="20000"/>
              </a:bodyPr>
              <a:lstStyle/>
              <a:p>
                <a:pPr algn="ctr"/>
                <a:r>
                  <a:rPr lang="zh-CN" altLang="en-US" sz="1200" b="1" dirty="0"/>
                  <a:t>黄槟鸿</a:t>
                </a:r>
                <a:endParaRPr lang="en-US" altLang="zh-CN" sz="1200" b="1" dirty="0"/>
              </a:p>
            </p:txBody>
          </p:sp>
          <p:cxnSp>
            <p:nvCxnSpPr>
              <p:cNvPr id="129" name="LineShape">
                <a:extLst>
                  <a:ext uri="{FF2B5EF4-FFF2-40B4-BE49-F238E27FC236}">
                    <a16:creationId xmlns:a16="http://schemas.microsoft.com/office/drawing/2014/main" id="{DCD2CBFA-5FC1-492F-9CCA-D1098958AF72}"/>
                  </a:ext>
                </a:extLst>
              </p:cNvPr>
              <p:cNvCxnSpPr>
                <a:cxnSpLocks/>
              </p:cNvCxnSpPr>
              <p:nvPr/>
            </p:nvCxnSpPr>
            <p:spPr>
              <a:xfrm flipH="1">
                <a:off x="2039094" y="4072426"/>
                <a:ext cx="5708727" cy="0"/>
              </a:xfrm>
              <a:prstGeom prst="straightConnector1">
                <a:avLst/>
              </a:prstGeom>
              <a:noFill/>
              <a:ln w="3175" cap="flat" cmpd="sng">
                <a:solidFill>
                  <a:schemeClr val="bg1">
                    <a:lumMod val="75000"/>
                  </a:schemeClr>
                </a:solidFill>
                <a:prstDash val="solid"/>
                <a:miter/>
                <a:headEnd type="none" w="med" len="med"/>
                <a:tailEnd type="none" w="med" len="med"/>
              </a:ln>
            </p:spPr>
          </p:cxnSp>
        </p:grpSp>
      </p:grpSp>
      <p:grpSp>
        <p:nvGrpSpPr>
          <p:cNvPr id="130" name="ef7cabfa-7ac4-4cae-ba99-ded0d89b488b" descr="4AUAAB+LCAAAAAAABADNVE1PwzAM/S8BbhMqiA9pt/IxmBAfYtM4oB1C661GaTKlLhpM++84bbO1Wgfshnppn5/j92ynC7FPnzMQXTFIpaUrlFMr0z5BKjqiH4uuzpXqiAvUMerpjTX5LBPd18UqrR55QUoujTLW5WoklGokVc60Db6nbcQfJxOMYJhACp4zRE2hjgeJjJkRHAasx+I0IQ1ZVgGPb+8QUS2te+pYeZbwmXu93snx+VkYusOKMsFy6STGMOd3DwpfsNLoutBq1gXqXiv4SXLrgMC2+G2krIkd5zcDCqMINFXKS0MFvuHTy18V5a7M4IGPc0rF9ZysLCDf2/JjvOGRNXDFBrjs/D+nx9ucFuaGMKc/ehu3uFstbbmFvy6tp92jxjRPK1qh9l7Oa9BRUIIYxwrqtL7mXnysKhw5rBwTWS7QMzaVxAUXwfJgfTtOzg+Dtn31ev66r0W7dhqiy6jPsE3mLhOqFDQGVLr4YfmeTEZo9G7Kq6S6+BFYwkiqUOFUpyzAZRki4/51t8bil9HUDLNfoCjh+B3ArJr7AL+44ESqDOqXzBn3dvwVfAYlCT8ahAa2tXtN1pbLvO5MW0fH/HwDxAhjAeAFAAA=">
            <a:extLst>
              <a:ext uri="{FF2B5EF4-FFF2-40B4-BE49-F238E27FC236}">
                <a16:creationId xmlns:a16="http://schemas.microsoft.com/office/drawing/2014/main" id="{0563A321-B671-4B85-AE5A-859F0F8727D6}"/>
              </a:ext>
            </a:extLst>
          </p:cNvPr>
          <p:cNvGrpSpPr>
            <a:grpSpLocks noChangeAspect="1"/>
          </p:cNvGrpSpPr>
          <p:nvPr/>
        </p:nvGrpSpPr>
        <p:grpSpPr>
          <a:xfrm>
            <a:off x="8030445" y="3921380"/>
            <a:ext cx="1254532" cy="2100713"/>
            <a:chOff x="1554168" y="1362075"/>
            <a:chExt cx="2583004" cy="4871308"/>
          </a:xfrm>
        </p:grpSpPr>
        <p:sp>
          <p:nvSpPr>
            <p:cNvPr id="131" name="BackShape">
              <a:extLst>
                <a:ext uri="{FF2B5EF4-FFF2-40B4-BE49-F238E27FC236}">
                  <a16:creationId xmlns:a16="http://schemas.microsoft.com/office/drawing/2014/main" id="{F006AB16-DE23-4315-9591-9B9DAC138ED7}"/>
                </a:ext>
              </a:extLst>
            </p:cNvPr>
            <p:cNvSpPr/>
            <p:nvPr/>
          </p:nvSpPr>
          <p:spPr bwMode="auto">
            <a:xfrm>
              <a:off x="2275181" y="5162624"/>
              <a:ext cx="1076159" cy="333301"/>
            </a:xfrm>
            <a:prstGeom prst="can">
              <a:avLst>
                <a:gd name="adj" fmla="val 50000"/>
              </a:avLst>
            </a:prstGeom>
            <a:solidFill>
              <a:schemeClr val="tx2">
                <a:lumMod val="60000"/>
                <a:lumOff val="40000"/>
              </a:schemeClr>
            </a:solidFill>
            <a:ln w="19050">
              <a:noFill/>
              <a:round/>
              <a:headEnd/>
              <a:tailEnd/>
            </a:ln>
            <a:effectLst>
              <a:outerShdw blurRad="76200" dir="13500000" sy="23000" kx="1200000" algn="br" rotWithShape="0">
                <a:prstClr val="black">
                  <a:alpha val="20000"/>
                </a:prstClr>
              </a:outerShdw>
            </a:effectLst>
          </p:spPr>
          <p:txBody>
            <a:bodyPr anchor="ctr"/>
            <a:lstStyle/>
            <a:p>
              <a:pPr algn="ctr"/>
              <a:endParaRPr/>
            </a:p>
          </p:txBody>
        </p:sp>
        <p:sp>
          <p:nvSpPr>
            <p:cNvPr id="132" name="RelativeShape">
              <a:extLst>
                <a:ext uri="{FF2B5EF4-FFF2-40B4-BE49-F238E27FC236}">
                  <a16:creationId xmlns:a16="http://schemas.microsoft.com/office/drawing/2014/main" id="{D87F89E7-4077-43CC-AAF7-52875A66CBBA}"/>
                </a:ext>
              </a:extLst>
            </p:cNvPr>
            <p:cNvSpPr/>
            <p:nvPr/>
          </p:nvSpPr>
          <p:spPr>
            <a:xfrm>
              <a:off x="2449883" y="1967639"/>
              <a:ext cx="726756" cy="3336066"/>
            </a:xfrm>
            <a:prstGeom prst="can">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33" name="ValueShape">
              <a:extLst>
                <a:ext uri="{FF2B5EF4-FFF2-40B4-BE49-F238E27FC236}">
                  <a16:creationId xmlns:a16="http://schemas.microsoft.com/office/drawing/2014/main" id="{207BED8C-B77E-4AD8-A03E-EC9BD9DC76E0}"/>
                </a:ext>
              </a:extLst>
            </p:cNvPr>
            <p:cNvSpPr/>
            <p:nvPr/>
          </p:nvSpPr>
          <p:spPr>
            <a:xfrm>
              <a:off x="2449882" y="4425167"/>
              <a:ext cx="759021" cy="878539"/>
            </a:xfrm>
            <a:prstGeom prst="can">
              <a:avLst/>
            </a:prstGeom>
            <a:solidFill>
              <a:srgbClr val="006699">
                <a:alpha val="43137"/>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p>
          </p:txBody>
        </p:sp>
        <p:sp>
          <p:nvSpPr>
            <p:cNvPr id="134" name="ValueText">
              <a:extLst>
                <a:ext uri="{FF2B5EF4-FFF2-40B4-BE49-F238E27FC236}">
                  <a16:creationId xmlns:a16="http://schemas.microsoft.com/office/drawing/2014/main" id="{76EF530E-531A-4290-8339-283BDCD8B9FE}"/>
                </a:ext>
              </a:extLst>
            </p:cNvPr>
            <p:cNvSpPr/>
            <p:nvPr/>
          </p:nvSpPr>
          <p:spPr>
            <a:xfrm>
              <a:off x="2586225" y="1362075"/>
              <a:ext cx="454069" cy="340551"/>
            </a:xfrm>
            <a:prstGeom prst="rect">
              <a:avLst/>
            </a:prstGeom>
          </p:spPr>
          <p:txBody>
            <a:bodyPr wrap="none" lIns="0" tIns="0" rIns="0" bIns="0" anchor="ctr" anchorCtr="1">
              <a:prstTxWarp prst="textPlain">
                <a:avLst/>
              </a:prstTxWarp>
              <a:normAutofit fontScale="25000" lnSpcReduction="20000"/>
            </a:bodyPr>
            <a:lstStyle/>
            <a:p>
              <a:pPr lvl="0" algn="ctr"/>
              <a:r>
                <a:rPr lang="en-US" altLang="zh-CN" sz="6000" dirty="0">
                  <a:solidFill>
                    <a:schemeClr val="accent1">
                      <a:lumMod val="100000"/>
                    </a:schemeClr>
                  </a:solidFill>
                  <a:latin typeface="Impact" panose="020B0806030902050204" pitchFamily="34" charset="0"/>
                </a:rPr>
                <a:t>11%</a:t>
              </a:r>
            </a:p>
          </p:txBody>
        </p:sp>
        <p:grpSp>
          <p:nvGrpSpPr>
            <p:cNvPr id="135" name="组合 134">
              <a:extLst>
                <a:ext uri="{FF2B5EF4-FFF2-40B4-BE49-F238E27FC236}">
                  <a16:creationId xmlns:a16="http://schemas.microsoft.com/office/drawing/2014/main" id="{08C136B5-0422-4E1C-BB3B-5CCD16628952}"/>
                </a:ext>
              </a:extLst>
            </p:cNvPr>
            <p:cNvGrpSpPr/>
            <p:nvPr/>
          </p:nvGrpSpPr>
          <p:grpSpPr>
            <a:xfrm>
              <a:off x="1554168" y="5633044"/>
              <a:ext cx="2583004" cy="600339"/>
              <a:chOff x="2039094" y="4072426"/>
              <a:chExt cx="5823279" cy="600339"/>
            </a:xfrm>
          </p:grpSpPr>
          <p:sp>
            <p:nvSpPr>
              <p:cNvPr id="136" name="CustomText1">
                <a:extLst>
                  <a:ext uri="{FF2B5EF4-FFF2-40B4-BE49-F238E27FC236}">
                    <a16:creationId xmlns:a16="http://schemas.microsoft.com/office/drawing/2014/main" id="{84BD9194-26E4-4F68-8574-F44936E9A9CA}"/>
                  </a:ext>
                </a:extLst>
              </p:cNvPr>
              <p:cNvSpPr/>
              <p:nvPr/>
            </p:nvSpPr>
            <p:spPr>
              <a:xfrm>
                <a:off x="2122062" y="4324172"/>
                <a:ext cx="5740311" cy="348593"/>
              </a:xfrm>
              <a:prstGeom prst="rect">
                <a:avLst/>
              </a:prstGeom>
              <a:noFill/>
            </p:spPr>
            <p:txBody>
              <a:bodyPr wrap="none" lIns="0" tIns="0" rIns="0" bIns="0">
                <a:normAutofit fontScale="92500" lnSpcReduction="20000"/>
              </a:bodyPr>
              <a:lstStyle/>
              <a:p>
                <a:pPr algn="ctr"/>
                <a:r>
                  <a:rPr lang="zh-CN" altLang="en-US" sz="1200" b="1" dirty="0"/>
                  <a:t>王星雨</a:t>
                </a:r>
                <a:endParaRPr lang="en-US" altLang="zh-CN" sz="1200" b="1" dirty="0"/>
              </a:p>
            </p:txBody>
          </p:sp>
          <p:cxnSp>
            <p:nvCxnSpPr>
              <p:cNvPr id="137" name="LineShape">
                <a:extLst>
                  <a:ext uri="{FF2B5EF4-FFF2-40B4-BE49-F238E27FC236}">
                    <a16:creationId xmlns:a16="http://schemas.microsoft.com/office/drawing/2014/main" id="{E366B34B-AF96-418B-AE30-C8D4D491054B}"/>
                  </a:ext>
                </a:extLst>
              </p:cNvPr>
              <p:cNvCxnSpPr>
                <a:cxnSpLocks/>
              </p:cNvCxnSpPr>
              <p:nvPr/>
            </p:nvCxnSpPr>
            <p:spPr>
              <a:xfrm flipH="1">
                <a:off x="2039094" y="4072426"/>
                <a:ext cx="5708727" cy="0"/>
              </a:xfrm>
              <a:prstGeom prst="straightConnector1">
                <a:avLst/>
              </a:prstGeom>
              <a:noFill/>
              <a:ln w="3175" cap="flat" cmpd="sng">
                <a:solidFill>
                  <a:schemeClr val="bg1">
                    <a:lumMod val="75000"/>
                  </a:schemeClr>
                </a:solidFill>
                <a:prstDash val="solid"/>
                <a:miter/>
                <a:headEnd type="none" w="med" len="med"/>
                <a:tailEnd type="none" w="med" len="med"/>
              </a:ln>
            </p:spPr>
          </p:cxnSp>
        </p:grpSp>
      </p:grpSp>
      <p:grpSp>
        <p:nvGrpSpPr>
          <p:cNvPr id="138" name="ef7cabfa-7ac4-4cae-ba99-ded0d89b488b" descr="4AUAAB+LCAAAAAAABADNVE1PwzAM/S8BbhMqiA9pt/IxmBAfYtM4oB1C661GaTKlLhpM++84bbO1Wgfshnppn5/j92ynC7FPnzMQXTFIpaUrlFMr0z5BKjqiH4uuzpXqiAvUMerpjTX5LBPd18UqrR55QUoujTLW5WoklGokVc60Db6nbcQfJxOMYJhACp4zRE2hjgeJjJkRHAasx+I0IQ1ZVgGPb+8QUS2te+pYeZbwmXu93snx+VkYusOKMsFy6STGMOd3DwpfsNLoutBq1gXqXiv4SXLrgMC2+G2krIkd5zcDCqMINFXKS0MFvuHTy18V5a7M4IGPc0rF9ZysLCDf2/JjvOGRNXDFBrjs/D+nx9ucFuaGMKc/ehu3uFstbbmFvy6tp92jxjRPK1qh9l7Oa9BRUIIYxwrqtL7mXnysKhw5rBwTWS7QMzaVxAUXwfJgfTtOzg+Dtn31ev66r0W7dhqiy6jPsE3mLhOqFDQGVLr4YfmeTEZo9G7Kq6S6+BFYwkiqUOFUpyzAZRki4/51t8bil9HUDLNfoCjh+B3ArJr7AL+44ESqDOqXzBn3dvwVfAYlCT8ahAa2tXtN1pbLvO5MW0fH/HwDxAhjAeAFAAA=">
            <a:extLst>
              <a:ext uri="{FF2B5EF4-FFF2-40B4-BE49-F238E27FC236}">
                <a16:creationId xmlns:a16="http://schemas.microsoft.com/office/drawing/2014/main" id="{EC05B1C2-7940-4608-9DA7-F9210734B956}"/>
              </a:ext>
            </a:extLst>
          </p:cNvPr>
          <p:cNvGrpSpPr>
            <a:grpSpLocks noChangeAspect="1"/>
          </p:cNvGrpSpPr>
          <p:nvPr/>
        </p:nvGrpSpPr>
        <p:grpSpPr>
          <a:xfrm>
            <a:off x="9333257" y="1241659"/>
            <a:ext cx="1254532" cy="2100713"/>
            <a:chOff x="1554168" y="1362075"/>
            <a:chExt cx="2583004" cy="4871308"/>
          </a:xfrm>
        </p:grpSpPr>
        <p:sp>
          <p:nvSpPr>
            <p:cNvPr id="139" name="BackShape">
              <a:extLst>
                <a:ext uri="{FF2B5EF4-FFF2-40B4-BE49-F238E27FC236}">
                  <a16:creationId xmlns:a16="http://schemas.microsoft.com/office/drawing/2014/main" id="{090B2B0B-BE76-40CD-A75A-3D09A38C1E19}"/>
                </a:ext>
              </a:extLst>
            </p:cNvPr>
            <p:cNvSpPr/>
            <p:nvPr/>
          </p:nvSpPr>
          <p:spPr bwMode="auto">
            <a:xfrm>
              <a:off x="2275181" y="5162624"/>
              <a:ext cx="1076159" cy="333301"/>
            </a:xfrm>
            <a:prstGeom prst="can">
              <a:avLst>
                <a:gd name="adj" fmla="val 50000"/>
              </a:avLst>
            </a:prstGeom>
            <a:solidFill>
              <a:schemeClr val="tx2">
                <a:lumMod val="60000"/>
                <a:lumOff val="40000"/>
              </a:schemeClr>
            </a:solidFill>
            <a:ln w="19050">
              <a:noFill/>
              <a:round/>
              <a:headEnd/>
              <a:tailEnd/>
            </a:ln>
            <a:effectLst>
              <a:outerShdw blurRad="76200" dir="13500000" sy="23000" kx="1200000" algn="br" rotWithShape="0">
                <a:prstClr val="black">
                  <a:alpha val="20000"/>
                </a:prstClr>
              </a:outerShdw>
            </a:effectLst>
          </p:spPr>
          <p:txBody>
            <a:bodyPr anchor="ctr"/>
            <a:lstStyle/>
            <a:p>
              <a:pPr algn="ctr"/>
              <a:endParaRPr/>
            </a:p>
          </p:txBody>
        </p:sp>
        <p:sp>
          <p:nvSpPr>
            <p:cNvPr id="140" name="RelativeShape">
              <a:extLst>
                <a:ext uri="{FF2B5EF4-FFF2-40B4-BE49-F238E27FC236}">
                  <a16:creationId xmlns:a16="http://schemas.microsoft.com/office/drawing/2014/main" id="{5BFC120B-6897-436E-BBAE-B100D35FB32F}"/>
                </a:ext>
              </a:extLst>
            </p:cNvPr>
            <p:cNvSpPr/>
            <p:nvPr/>
          </p:nvSpPr>
          <p:spPr>
            <a:xfrm>
              <a:off x="2449883" y="1967639"/>
              <a:ext cx="726756" cy="3336066"/>
            </a:xfrm>
            <a:prstGeom prst="can">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41" name="ValueShape">
              <a:extLst>
                <a:ext uri="{FF2B5EF4-FFF2-40B4-BE49-F238E27FC236}">
                  <a16:creationId xmlns:a16="http://schemas.microsoft.com/office/drawing/2014/main" id="{3E817A7A-66DF-427D-907C-DA5904C22DEC}"/>
                </a:ext>
              </a:extLst>
            </p:cNvPr>
            <p:cNvSpPr/>
            <p:nvPr/>
          </p:nvSpPr>
          <p:spPr>
            <a:xfrm>
              <a:off x="2449884" y="4438349"/>
              <a:ext cx="755849" cy="865356"/>
            </a:xfrm>
            <a:prstGeom prst="can">
              <a:avLst/>
            </a:prstGeom>
            <a:solidFill>
              <a:srgbClr val="006699">
                <a:alpha val="65098"/>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p>
          </p:txBody>
        </p:sp>
        <p:sp>
          <p:nvSpPr>
            <p:cNvPr id="142" name="ValueText">
              <a:extLst>
                <a:ext uri="{FF2B5EF4-FFF2-40B4-BE49-F238E27FC236}">
                  <a16:creationId xmlns:a16="http://schemas.microsoft.com/office/drawing/2014/main" id="{785C2A74-3384-46BF-8E1F-686CC20E01EE}"/>
                </a:ext>
              </a:extLst>
            </p:cNvPr>
            <p:cNvSpPr/>
            <p:nvPr/>
          </p:nvSpPr>
          <p:spPr>
            <a:xfrm>
              <a:off x="2586225" y="1362075"/>
              <a:ext cx="454069" cy="340551"/>
            </a:xfrm>
            <a:prstGeom prst="rect">
              <a:avLst/>
            </a:prstGeom>
          </p:spPr>
          <p:txBody>
            <a:bodyPr wrap="none" lIns="0" tIns="0" rIns="0" bIns="0" anchor="ctr" anchorCtr="1">
              <a:prstTxWarp prst="textPlain">
                <a:avLst/>
              </a:prstTxWarp>
              <a:normAutofit fontScale="25000" lnSpcReduction="20000"/>
            </a:bodyPr>
            <a:lstStyle/>
            <a:p>
              <a:pPr lvl="0" algn="ctr"/>
              <a:r>
                <a:rPr lang="en-US" altLang="zh-CN" sz="6000" dirty="0">
                  <a:solidFill>
                    <a:schemeClr val="accent1">
                      <a:lumMod val="100000"/>
                    </a:schemeClr>
                  </a:solidFill>
                  <a:latin typeface="Impact" panose="020B0806030902050204" pitchFamily="34" charset="0"/>
                </a:rPr>
                <a:t>12%</a:t>
              </a:r>
            </a:p>
          </p:txBody>
        </p:sp>
        <p:grpSp>
          <p:nvGrpSpPr>
            <p:cNvPr id="143" name="组合 142">
              <a:extLst>
                <a:ext uri="{FF2B5EF4-FFF2-40B4-BE49-F238E27FC236}">
                  <a16:creationId xmlns:a16="http://schemas.microsoft.com/office/drawing/2014/main" id="{A58C5897-6E6D-47AB-8E8F-3E0DC2E48B3F}"/>
                </a:ext>
              </a:extLst>
            </p:cNvPr>
            <p:cNvGrpSpPr/>
            <p:nvPr/>
          </p:nvGrpSpPr>
          <p:grpSpPr>
            <a:xfrm>
              <a:off x="1554168" y="5633044"/>
              <a:ext cx="2583004" cy="600339"/>
              <a:chOff x="2039094" y="4072426"/>
              <a:chExt cx="5823279" cy="600339"/>
            </a:xfrm>
          </p:grpSpPr>
          <p:sp>
            <p:nvSpPr>
              <p:cNvPr id="144" name="CustomText1">
                <a:extLst>
                  <a:ext uri="{FF2B5EF4-FFF2-40B4-BE49-F238E27FC236}">
                    <a16:creationId xmlns:a16="http://schemas.microsoft.com/office/drawing/2014/main" id="{5D44BDD1-465C-408E-95A0-B38C8BD16554}"/>
                  </a:ext>
                </a:extLst>
              </p:cNvPr>
              <p:cNvSpPr/>
              <p:nvPr/>
            </p:nvSpPr>
            <p:spPr>
              <a:xfrm>
                <a:off x="2122062" y="4324172"/>
                <a:ext cx="5740311" cy="348593"/>
              </a:xfrm>
              <a:prstGeom prst="rect">
                <a:avLst/>
              </a:prstGeom>
              <a:noFill/>
            </p:spPr>
            <p:txBody>
              <a:bodyPr wrap="none" lIns="0" tIns="0" rIns="0" bIns="0">
                <a:normAutofit fontScale="92500" lnSpcReduction="20000"/>
              </a:bodyPr>
              <a:lstStyle/>
              <a:p>
                <a:pPr algn="ctr"/>
                <a:r>
                  <a:rPr lang="zh-CN" altLang="en-US" sz="1200" b="1" dirty="0"/>
                  <a:t>温俊欣</a:t>
                </a:r>
                <a:endParaRPr lang="en-US" altLang="zh-CN" sz="1200" b="1" dirty="0"/>
              </a:p>
            </p:txBody>
          </p:sp>
          <p:cxnSp>
            <p:nvCxnSpPr>
              <p:cNvPr id="145" name="LineShape">
                <a:extLst>
                  <a:ext uri="{FF2B5EF4-FFF2-40B4-BE49-F238E27FC236}">
                    <a16:creationId xmlns:a16="http://schemas.microsoft.com/office/drawing/2014/main" id="{FD74D7E3-834B-4F35-BAA1-932C5869213F}"/>
                  </a:ext>
                </a:extLst>
              </p:cNvPr>
              <p:cNvCxnSpPr>
                <a:cxnSpLocks/>
              </p:cNvCxnSpPr>
              <p:nvPr/>
            </p:nvCxnSpPr>
            <p:spPr>
              <a:xfrm flipH="1">
                <a:off x="2039094" y="4072426"/>
                <a:ext cx="5708727" cy="0"/>
              </a:xfrm>
              <a:prstGeom prst="straightConnector1">
                <a:avLst/>
              </a:prstGeom>
              <a:noFill/>
              <a:ln w="3175" cap="flat" cmpd="sng">
                <a:solidFill>
                  <a:schemeClr val="bg1">
                    <a:lumMod val="75000"/>
                  </a:schemeClr>
                </a:solidFill>
                <a:prstDash val="solid"/>
                <a:miter/>
                <a:headEnd type="none" w="med" len="med"/>
                <a:tailEnd type="none" w="med" len="med"/>
              </a:ln>
            </p:spPr>
          </p:cxnSp>
        </p:grpSp>
      </p:grpSp>
      <p:grpSp>
        <p:nvGrpSpPr>
          <p:cNvPr id="146" name="ef7cabfa-7ac4-4cae-ba99-ded0d89b488b" descr="4AUAAB+LCAAAAAAABADNVE1PwzAM/S8BbhMqiA9pt/IxmBAfYtM4oB1C661GaTKlLhpM++84bbO1Wgfshnppn5/j92ynC7FPnzMQXTFIpaUrlFMr0z5BKjqiH4uuzpXqiAvUMerpjTX5LBPd18UqrR55QUoujTLW5WoklGokVc60Db6nbcQfJxOMYJhACp4zRE2hjgeJjJkRHAasx+I0IQ1ZVgGPb+8QUS2te+pYeZbwmXu93snx+VkYusOKMsFy6STGMOd3DwpfsNLoutBq1gXqXiv4SXLrgMC2+G2krIkd5zcDCqMINFXKS0MFvuHTy18V5a7M4IGPc0rF9ZysLCDf2/JjvOGRNXDFBrjs/D+nx9ucFuaGMKc/ehu3uFstbbmFvy6tp92jxjRPK1qh9l7Oa9BRUIIYxwrqtL7mXnysKhw5rBwTWS7QMzaVxAUXwfJgfTtOzg+Dtn31ev66r0W7dhqiy6jPsE3mLhOqFDQGVLr4YfmeTEZo9G7Kq6S6+BFYwkiqUOFUpyzAZRki4/51t8bil9HUDLNfoCjh+B3ArJr7AL+44ESqDOqXzBn3dvwVfAYlCT8ahAa2tXtN1pbLvO5MW0fH/HwDxAhjAeAFAAA=">
            <a:extLst>
              <a:ext uri="{FF2B5EF4-FFF2-40B4-BE49-F238E27FC236}">
                <a16:creationId xmlns:a16="http://schemas.microsoft.com/office/drawing/2014/main" id="{7801BADC-8032-409B-A3EC-E9C2DC993EC6}"/>
              </a:ext>
            </a:extLst>
          </p:cNvPr>
          <p:cNvGrpSpPr>
            <a:grpSpLocks noChangeAspect="1"/>
          </p:cNvGrpSpPr>
          <p:nvPr/>
        </p:nvGrpSpPr>
        <p:grpSpPr>
          <a:xfrm>
            <a:off x="9317585" y="3921380"/>
            <a:ext cx="1254532" cy="2100713"/>
            <a:chOff x="1554168" y="1362075"/>
            <a:chExt cx="2583004" cy="4871308"/>
          </a:xfrm>
        </p:grpSpPr>
        <p:sp>
          <p:nvSpPr>
            <p:cNvPr id="147" name="BackShape">
              <a:extLst>
                <a:ext uri="{FF2B5EF4-FFF2-40B4-BE49-F238E27FC236}">
                  <a16:creationId xmlns:a16="http://schemas.microsoft.com/office/drawing/2014/main" id="{4870BF31-A0D4-4C38-8A87-2274C0938A7A}"/>
                </a:ext>
              </a:extLst>
            </p:cNvPr>
            <p:cNvSpPr/>
            <p:nvPr/>
          </p:nvSpPr>
          <p:spPr bwMode="auto">
            <a:xfrm>
              <a:off x="2275181" y="5162624"/>
              <a:ext cx="1076159" cy="333301"/>
            </a:xfrm>
            <a:prstGeom prst="can">
              <a:avLst>
                <a:gd name="adj" fmla="val 50000"/>
              </a:avLst>
            </a:prstGeom>
            <a:solidFill>
              <a:schemeClr val="tx2">
                <a:lumMod val="60000"/>
                <a:lumOff val="40000"/>
              </a:schemeClr>
            </a:solidFill>
            <a:ln w="19050">
              <a:noFill/>
              <a:round/>
              <a:headEnd/>
              <a:tailEnd/>
            </a:ln>
            <a:effectLst>
              <a:outerShdw blurRad="76200" dir="13500000" sy="23000" kx="1200000" algn="br" rotWithShape="0">
                <a:prstClr val="black">
                  <a:alpha val="20000"/>
                </a:prstClr>
              </a:outerShdw>
            </a:effectLst>
          </p:spPr>
          <p:txBody>
            <a:bodyPr anchor="ctr"/>
            <a:lstStyle/>
            <a:p>
              <a:pPr algn="ctr"/>
              <a:endParaRPr/>
            </a:p>
          </p:txBody>
        </p:sp>
        <p:sp>
          <p:nvSpPr>
            <p:cNvPr id="148" name="RelativeShape">
              <a:extLst>
                <a:ext uri="{FF2B5EF4-FFF2-40B4-BE49-F238E27FC236}">
                  <a16:creationId xmlns:a16="http://schemas.microsoft.com/office/drawing/2014/main" id="{2513B3F1-9883-4583-8C19-F72FB3CEF78F}"/>
                </a:ext>
              </a:extLst>
            </p:cNvPr>
            <p:cNvSpPr/>
            <p:nvPr/>
          </p:nvSpPr>
          <p:spPr>
            <a:xfrm>
              <a:off x="2449883" y="1967639"/>
              <a:ext cx="726756" cy="3336066"/>
            </a:xfrm>
            <a:prstGeom prst="can">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49" name="ValueShape">
              <a:extLst>
                <a:ext uri="{FF2B5EF4-FFF2-40B4-BE49-F238E27FC236}">
                  <a16:creationId xmlns:a16="http://schemas.microsoft.com/office/drawing/2014/main" id="{9621E1A0-1F9E-472F-86B3-05D5B02C5ED1}"/>
                </a:ext>
              </a:extLst>
            </p:cNvPr>
            <p:cNvSpPr/>
            <p:nvPr/>
          </p:nvSpPr>
          <p:spPr>
            <a:xfrm>
              <a:off x="2449882" y="4425167"/>
              <a:ext cx="788118" cy="878539"/>
            </a:xfrm>
            <a:prstGeom prst="can">
              <a:avLst/>
            </a:prstGeom>
            <a:solidFill>
              <a:srgbClr val="006699">
                <a:alpha val="38039"/>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p>
          </p:txBody>
        </p:sp>
        <p:sp>
          <p:nvSpPr>
            <p:cNvPr id="150" name="ValueText">
              <a:extLst>
                <a:ext uri="{FF2B5EF4-FFF2-40B4-BE49-F238E27FC236}">
                  <a16:creationId xmlns:a16="http://schemas.microsoft.com/office/drawing/2014/main" id="{218DB2FC-C510-4CCA-B305-A03B230A5ED8}"/>
                </a:ext>
              </a:extLst>
            </p:cNvPr>
            <p:cNvSpPr/>
            <p:nvPr/>
          </p:nvSpPr>
          <p:spPr>
            <a:xfrm>
              <a:off x="2586225" y="1362075"/>
              <a:ext cx="454069" cy="340551"/>
            </a:xfrm>
            <a:prstGeom prst="rect">
              <a:avLst/>
            </a:prstGeom>
          </p:spPr>
          <p:txBody>
            <a:bodyPr wrap="none" lIns="0" tIns="0" rIns="0" bIns="0" anchor="ctr" anchorCtr="1">
              <a:prstTxWarp prst="textPlain">
                <a:avLst/>
              </a:prstTxWarp>
              <a:normAutofit fontScale="25000" lnSpcReduction="20000"/>
            </a:bodyPr>
            <a:lstStyle/>
            <a:p>
              <a:pPr lvl="0" algn="ctr"/>
              <a:r>
                <a:rPr lang="en-US" altLang="zh-CN" sz="6000" dirty="0">
                  <a:solidFill>
                    <a:schemeClr val="accent1">
                      <a:lumMod val="100000"/>
                    </a:schemeClr>
                  </a:solidFill>
                  <a:latin typeface="Impact" panose="020B0806030902050204" pitchFamily="34" charset="0"/>
                </a:rPr>
                <a:t>11%</a:t>
              </a:r>
            </a:p>
          </p:txBody>
        </p:sp>
        <p:grpSp>
          <p:nvGrpSpPr>
            <p:cNvPr id="151" name="组合 150">
              <a:extLst>
                <a:ext uri="{FF2B5EF4-FFF2-40B4-BE49-F238E27FC236}">
                  <a16:creationId xmlns:a16="http://schemas.microsoft.com/office/drawing/2014/main" id="{5FC808FC-EBAC-42DA-8EC9-8F329C031DE9}"/>
                </a:ext>
              </a:extLst>
            </p:cNvPr>
            <p:cNvGrpSpPr/>
            <p:nvPr/>
          </p:nvGrpSpPr>
          <p:grpSpPr>
            <a:xfrm>
              <a:off x="1554168" y="5633044"/>
              <a:ext cx="2583004" cy="600339"/>
              <a:chOff x="2039094" y="4072426"/>
              <a:chExt cx="5823279" cy="600339"/>
            </a:xfrm>
          </p:grpSpPr>
          <p:sp>
            <p:nvSpPr>
              <p:cNvPr id="152" name="CustomText1">
                <a:extLst>
                  <a:ext uri="{FF2B5EF4-FFF2-40B4-BE49-F238E27FC236}">
                    <a16:creationId xmlns:a16="http://schemas.microsoft.com/office/drawing/2014/main" id="{83D2F9C9-FBA4-4A91-8B34-592AFB0BEF2D}"/>
                  </a:ext>
                </a:extLst>
              </p:cNvPr>
              <p:cNvSpPr/>
              <p:nvPr/>
            </p:nvSpPr>
            <p:spPr>
              <a:xfrm>
                <a:off x="2122062" y="4324172"/>
                <a:ext cx="5740311" cy="348593"/>
              </a:xfrm>
              <a:prstGeom prst="rect">
                <a:avLst/>
              </a:prstGeom>
              <a:noFill/>
            </p:spPr>
            <p:txBody>
              <a:bodyPr wrap="none" lIns="0" tIns="0" rIns="0" bIns="0">
                <a:normAutofit fontScale="92500" lnSpcReduction="20000"/>
              </a:bodyPr>
              <a:lstStyle/>
              <a:p>
                <a:pPr algn="ctr"/>
                <a:r>
                  <a:rPr lang="zh-CN" altLang="en-US" sz="1200" b="1" dirty="0"/>
                  <a:t>叶艳玲</a:t>
                </a:r>
                <a:endParaRPr lang="en-US" altLang="zh-CN" sz="1200" b="1" dirty="0"/>
              </a:p>
            </p:txBody>
          </p:sp>
          <p:cxnSp>
            <p:nvCxnSpPr>
              <p:cNvPr id="153" name="LineShape">
                <a:extLst>
                  <a:ext uri="{FF2B5EF4-FFF2-40B4-BE49-F238E27FC236}">
                    <a16:creationId xmlns:a16="http://schemas.microsoft.com/office/drawing/2014/main" id="{EF78A105-4FCC-45EB-9C11-27DEC6BB7253}"/>
                  </a:ext>
                </a:extLst>
              </p:cNvPr>
              <p:cNvCxnSpPr>
                <a:cxnSpLocks/>
              </p:cNvCxnSpPr>
              <p:nvPr/>
            </p:nvCxnSpPr>
            <p:spPr>
              <a:xfrm flipH="1">
                <a:off x="2039094" y="4072426"/>
                <a:ext cx="5708727" cy="0"/>
              </a:xfrm>
              <a:prstGeom prst="straightConnector1">
                <a:avLst/>
              </a:prstGeom>
              <a:noFill/>
              <a:ln w="3175" cap="flat" cmpd="sng">
                <a:solidFill>
                  <a:schemeClr val="bg1">
                    <a:lumMod val="75000"/>
                  </a:schemeClr>
                </a:solidFill>
                <a:prstDash val="solid"/>
                <a:miter/>
                <a:headEnd type="none" w="med" len="med"/>
                <a:tailEnd type="none" w="med" len="med"/>
              </a:ln>
            </p:spPr>
          </p:cxnSp>
        </p:grpSp>
      </p:grpSp>
      <p:sp>
        <p:nvSpPr>
          <p:cNvPr id="157" name="标题 1">
            <a:extLst>
              <a:ext uri="{FF2B5EF4-FFF2-40B4-BE49-F238E27FC236}">
                <a16:creationId xmlns:a16="http://schemas.microsoft.com/office/drawing/2014/main" id="{358C9482-088C-46C2-80E6-A95AB7AEB332}"/>
              </a:ext>
            </a:extLst>
          </p:cNvPr>
          <p:cNvSpPr txBox="1">
            <a:spLocks/>
          </p:cNvSpPr>
          <p:nvPr/>
        </p:nvSpPr>
        <p:spPr>
          <a:xfrm>
            <a:off x="862828" y="2880616"/>
            <a:ext cx="2535289"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3200" b="1" i="0" u="none" strike="noStrike" kern="1200" cap="none" spc="0" normalizeH="0" baseline="0" noProof="0" dirty="0">
                <a:ln>
                  <a:noFill/>
                </a:ln>
                <a:solidFill>
                  <a:srgbClr val="000000"/>
                </a:solidFill>
                <a:effectLst/>
                <a:uLnTx/>
                <a:uFillTx/>
                <a:latin typeface="Arial"/>
                <a:ea typeface="微软雅黑"/>
                <a:cs typeface="+mj-cs"/>
              </a:rPr>
              <a:t>  贡献度比例</a:t>
            </a:r>
          </a:p>
        </p:txBody>
      </p:sp>
      <p:cxnSp>
        <p:nvCxnSpPr>
          <p:cNvPr id="158" name="直接连接符 157">
            <a:extLst>
              <a:ext uri="{FF2B5EF4-FFF2-40B4-BE49-F238E27FC236}">
                <a16:creationId xmlns:a16="http://schemas.microsoft.com/office/drawing/2014/main" id="{CFA38100-3DA8-4EEE-B604-243D169478B2}"/>
              </a:ext>
            </a:extLst>
          </p:cNvPr>
          <p:cNvCxnSpPr>
            <a:cxnSpLocks/>
          </p:cNvCxnSpPr>
          <p:nvPr/>
        </p:nvCxnSpPr>
        <p:spPr>
          <a:xfrm>
            <a:off x="930203" y="3699465"/>
            <a:ext cx="2861158"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794141"/>
      </p:ext>
    </p:extLst>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551406" y="2059693"/>
            <a:ext cx="4859139" cy="1128345"/>
          </a:xfrm>
        </p:spPr>
        <p:txBody>
          <a:bodyPr>
            <a:normAutofit/>
          </a:bodyPr>
          <a:lstStyle/>
          <a:p>
            <a:r>
              <a:rPr lang="zh-CN" altLang="en-US" dirty="0"/>
              <a:t>感谢您对我们项目的关注</a:t>
            </a:r>
          </a:p>
        </p:txBody>
      </p:sp>
      <p:cxnSp>
        <p:nvCxnSpPr>
          <p:cNvPr id="16" name="直接连接符 15">
            <a:extLst>
              <a:ext uri="{FF2B5EF4-FFF2-40B4-BE49-F238E27FC236}">
                <a16:creationId xmlns:a16="http://schemas.microsoft.com/office/drawing/2014/main" id="{E6668B40-7096-4DA4-8E0B-8CDAC36E44ED}"/>
              </a:ext>
            </a:extLst>
          </p:cNvPr>
          <p:cNvCxnSpPr>
            <a:cxnSpLocks/>
          </p:cNvCxnSpPr>
          <p:nvPr/>
        </p:nvCxnSpPr>
        <p:spPr>
          <a:xfrm>
            <a:off x="6704600" y="3319649"/>
            <a:ext cx="45473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D4E19099-C765-43CD-BC4B-4379FEA80FEA}"/>
              </a:ext>
            </a:extLst>
          </p:cNvPr>
          <p:cNvGrpSpPr/>
          <p:nvPr/>
        </p:nvGrpSpPr>
        <p:grpSpPr>
          <a:xfrm>
            <a:off x="1307939" y="2265196"/>
            <a:ext cx="2526152" cy="1097660"/>
            <a:chOff x="2855913" y="-477838"/>
            <a:chExt cx="5757862" cy="2501900"/>
          </a:xfrm>
          <a:solidFill>
            <a:srgbClr val="CC4509"/>
          </a:solidFill>
        </p:grpSpPr>
        <p:sp>
          <p:nvSpPr>
            <p:cNvPr id="20" name="Freeform 5">
              <a:extLst>
                <a:ext uri="{FF2B5EF4-FFF2-40B4-BE49-F238E27FC236}">
                  <a16:creationId xmlns:a16="http://schemas.microsoft.com/office/drawing/2014/main" id="{8032C0E8-8B81-406A-9701-13587A6DBDCC}"/>
                </a:ext>
              </a:extLst>
            </p:cNvPr>
            <p:cNvSpPr>
              <a:spLocks/>
            </p:cNvSpPr>
            <p:nvPr userDrawn="1"/>
          </p:nvSpPr>
          <p:spPr bwMode="auto">
            <a:xfrm>
              <a:off x="2855913" y="76200"/>
              <a:ext cx="1317625" cy="1687513"/>
            </a:xfrm>
            <a:custGeom>
              <a:avLst/>
              <a:gdLst>
                <a:gd name="T0" fmla="*/ 557 w 702"/>
                <a:gd name="T1" fmla="*/ 136 h 898"/>
                <a:gd name="T2" fmla="*/ 681 w 702"/>
                <a:gd name="T3" fmla="*/ 72 h 898"/>
                <a:gd name="T4" fmla="*/ 700 w 702"/>
                <a:gd name="T5" fmla="*/ 55 h 898"/>
                <a:gd name="T6" fmla="*/ 673 w 702"/>
                <a:gd name="T7" fmla="*/ 31 h 898"/>
                <a:gd name="T8" fmla="*/ 656 w 702"/>
                <a:gd name="T9" fmla="*/ 16 h 898"/>
                <a:gd name="T10" fmla="*/ 569 w 702"/>
                <a:gd name="T11" fmla="*/ 21 h 898"/>
                <a:gd name="T12" fmla="*/ 286 w 702"/>
                <a:gd name="T13" fmla="*/ 79 h 898"/>
                <a:gd name="T14" fmla="*/ 38 w 702"/>
                <a:gd name="T15" fmla="*/ 130 h 898"/>
                <a:gd name="T16" fmla="*/ 4 w 702"/>
                <a:gd name="T17" fmla="*/ 193 h 898"/>
                <a:gd name="T18" fmla="*/ 34 w 702"/>
                <a:gd name="T19" fmla="*/ 231 h 898"/>
                <a:gd name="T20" fmla="*/ 216 w 702"/>
                <a:gd name="T21" fmla="*/ 210 h 898"/>
                <a:gd name="T22" fmla="*/ 381 w 702"/>
                <a:gd name="T23" fmla="*/ 176 h 898"/>
                <a:gd name="T24" fmla="*/ 374 w 702"/>
                <a:gd name="T25" fmla="*/ 216 h 898"/>
                <a:gd name="T26" fmla="*/ 351 w 702"/>
                <a:gd name="T27" fmla="*/ 487 h 898"/>
                <a:gd name="T28" fmla="*/ 338 w 702"/>
                <a:gd name="T29" fmla="*/ 716 h 898"/>
                <a:gd name="T30" fmla="*/ 329 w 702"/>
                <a:gd name="T31" fmla="*/ 755 h 898"/>
                <a:gd name="T32" fmla="*/ 350 w 702"/>
                <a:gd name="T33" fmla="*/ 771 h 898"/>
                <a:gd name="T34" fmla="*/ 350 w 702"/>
                <a:gd name="T35" fmla="*/ 799 h 898"/>
                <a:gd name="T36" fmla="*/ 345 w 702"/>
                <a:gd name="T37" fmla="*/ 843 h 898"/>
                <a:gd name="T38" fmla="*/ 358 w 702"/>
                <a:gd name="T39" fmla="*/ 840 h 898"/>
                <a:gd name="T40" fmla="*/ 397 w 702"/>
                <a:gd name="T41" fmla="*/ 885 h 898"/>
                <a:gd name="T42" fmla="*/ 402 w 702"/>
                <a:gd name="T43" fmla="*/ 896 h 898"/>
                <a:gd name="T44" fmla="*/ 412 w 702"/>
                <a:gd name="T45" fmla="*/ 870 h 898"/>
                <a:gd name="T46" fmla="*/ 427 w 702"/>
                <a:gd name="T47" fmla="*/ 828 h 898"/>
                <a:gd name="T48" fmla="*/ 444 w 702"/>
                <a:gd name="T49" fmla="*/ 704 h 898"/>
                <a:gd name="T50" fmla="*/ 534 w 702"/>
                <a:gd name="T51" fmla="*/ 164 h 898"/>
                <a:gd name="T52" fmla="*/ 557 w 702"/>
                <a:gd name="T53" fmla="*/ 136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2" h="898">
                  <a:moveTo>
                    <a:pt x="557" y="136"/>
                  </a:moveTo>
                  <a:cubicBezTo>
                    <a:pt x="599" y="117"/>
                    <a:pt x="649" y="111"/>
                    <a:pt x="681" y="72"/>
                  </a:cubicBezTo>
                  <a:cubicBezTo>
                    <a:pt x="686" y="65"/>
                    <a:pt x="702" y="68"/>
                    <a:pt x="700" y="55"/>
                  </a:cubicBezTo>
                  <a:cubicBezTo>
                    <a:pt x="698" y="40"/>
                    <a:pt x="685" y="35"/>
                    <a:pt x="673" y="31"/>
                  </a:cubicBezTo>
                  <a:cubicBezTo>
                    <a:pt x="666" y="27"/>
                    <a:pt x="680" y="0"/>
                    <a:pt x="656" y="16"/>
                  </a:cubicBezTo>
                  <a:cubicBezTo>
                    <a:pt x="627" y="16"/>
                    <a:pt x="598" y="15"/>
                    <a:pt x="569" y="21"/>
                  </a:cubicBezTo>
                  <a:cubicBezTo>
                    <a:pt x="475" y="41"/>
                    <a:pt x="380" y="60"/>
                    <a:pt x="286" y="79"/>
                  </a:cubicBezTo>
                  <a:cubicBezTo>
                    <a:pt x="203" y="96"/>
                    <a:pt x="121" y="114"/>
                    <a:pt x="38" y="130"/>
                  </a:cubicBezTo>
                  <a:cubicBezTo>
                    <a:pt x="0" y="138"/>
                    <a:pt x="7" y="167"/>
                    <a:pt x="4" y="193"/>
                  </a:cubicBezTo>
                  <a:cubicBezTo>
                    <a:pt x="1" y="216"/>
                    <a:pt x="12" y="226"/>
                    <a:pt x="34" y="231"/>
                  </a:cubicBezTo>
                  <a:cubicBezTo>
                    <a:pt x="98" y="247"/>
                    <a:pt x="156" y="221"/>
                    <a:pt x="216" y="210"/>
                  </a:cubicBezTo>
                  <a:cubicBezTo>
                    <a:pt x="271" y="201"/>
                    <a:pt x="324" y="180"/>
                    <a:pt x="381" y="176"/>
                  </a:cubicBezTo>
                  <a:cubicBezTo>
                    <a:pt x="378" y="192"/>
                    <a:pt x="375" y="204"/>
                    <a:pt x="374" y="216"/>
                  </a:cubicBezTo>
                  <a:cubicBezTo>
                    <a:pt x="362" y="306"/>
                    <a:pt x="365" y="397"/>
                    <a:pt x="351" y="487"/>
                  </a:cubicBezTo>
                  <a:cubicBezTo>
                    <a:pt x="338" y="562"/>
                    <a:pt x="341" y="640"/>
                    <a:pt x="338" y="716"/>
                  </a:cubicBezTo>
                  <a:cubicBezTo>
                    <a:pt x="335" y="729"/>
                    <a:pt x="333" y="742"/>
                    <a:pt x="329" y="755"/>
                  </a:cubicBezTo>
                  <a:cubicBezTo>
                    <a:pt x="324" y="776"/>
                    <a:pt x="336" y="774"/>
                    <a:pt x="350" y="771"/>
                  </a:cubicBezTo>
                  <a:cubicBezTo>
                    <a:pt x="345" y="781"/>
                    <a:pt x="350" y="790"/>
                    <a:pt x="350" y="799"/>
                  </a:cubicBezTo>
                  <a:cubicBezTo>
                    <a:pt x="344" y="813"/>
                    <a:pt x="341" y="829"/>
                    <a:pt x="345" y="843"/>
                  </a:cubicBezTo>
                  <a:cubicBezTo>
                    <a:pt x="349" y="859"/>
                    <a:pt x="352" y="835"/>
                    <a:pt x="358" y="840"/>
                  </a:cubicBezTo>
                  <a:cubicBezTo>
                    <a:pt x="381" y="847"/>
                    <a:pt x="379" y="875"/>
                    <a:pt x="397" y="885"/>
                  </a:cubicBezTo>
                  <a:cubicBezTo>
                    <a:pt x="397" y="889"/>
                    <a:pt x="398" y="898"/>
                    <a:pt x="402" y="896"/>
                  </a:cubicBezTo>
                  <a:cubicBezTo>
                    <a:pt x="413" y="891"/>
                    <a:pt x="411" y="879"/>
                    <a:pt x="412" y="870"/>
                  </a:cubicBezTo>
                  <a:cubicBezTo>
                    <a:pt x="424" y="858"/>
                    <a:pt x="425" y="842"/>
                    <a:pt x="427" y="828"/>
                  </a:cubicBezTo>
                  <a:cubicBezTo>
                    <a:pt x="433" y="787"/>
                    <a:pt x="438" y="745"/>
                    <a:pt x="444" y="704"/>
                  </a:cubicBezTo>
                  <a:cubicBezTo>
                    <a:pt x="467" y="523"/>
                    <a:pt x="495" y="342"/>
                    <a:pt x="534" y="164"/>
                  </a:cubicBezTo>
                  <a:cubicBezTo>
                    <a:pt x="537" y="149"/>
                    <a:pt x="541" y="143"/>
                    <a:pt x="557" y="13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6">
              <a:extLst>
                <a:ext uri="{FF2B5EF4-FFF2-40B4-BE49-F238E27FC236}">
                  <a16:creationId xmlns:a16="http://schemas.microsoft.com/office/drawing/2014/main" id="{114ECFCD-068E-46A8-B79D-C79193663B64}"/>
                </a:ext>
              </a:extLst>
            </p:cNvPr>
            <p:cNvSpPr>
              <a:spLocks/>
            </p:cNvSpPr>
            <p:nvPr userDrawn="1"/>
          </p:nvSpPr>
          <p:spPr bwMode="auto">
            <a:xfrm>
              <a:off x="5822950" y="-236538"/>
              <a:ext cx="796925" cy="1274763"/>
            </a:xfrm>
            <a:custGeom>
              <a:avLst/>
              <a:gdLst>
                <a:gd name="T0" fmla="*/ 70 w 425"/>
                <a:gd name="T1" fmla="*/ 666 h 678"/>
                <a:gd name="T2" fmla="*/ 102 w 425"/>
                <a:gd name="T3" fmla="*/ 625 h 678"/>
                <a:gd name="T4" fmla="*/ 140 w 425"/>
                <a:gd name="T5" fmla="*/ 469 h 678"/>
                <a:gd name="T6" fmla="*/ 199 w 425"/>
                <a:gd name="T7" fmla="*/ 577 h 678"/>
                <a:gd name="T8" fmla="*/ 248 w 425"/>
                <a:gd name="T9" fmla="*/ 639 h 678"/>
                <a:gd name="T10" fmla="*/ 383 w 425"/>
                <a:gd name="T11" fmla="*/ 548 h 678"/>
                <a:gd name="T12" fmla="*/ 392 w 425"/>
                <a:gd name="T13" fmla="*/ 470 h 678"/>
                <a:gd name="T14" fmla="*/ 395 w 425"/>
                <a:gd name="T15" fmla="*/ 377 h 678"/>
                <a:gd name="T16" fmla="*/ 414 w 425"/>
                <a:gd name="T17" fmla="*/ 160 h 678"/>
                <a:gd name="T18" fmla="*/ 421 w 425"/>
                <a:gd name="T19" fmla="*/ 110 h 678"/>
                <a:gd name="T20" fmla="*/ 408 w 425"/>
                <a:gd name="T21" fmla="*/ 136 h 678"/>
                <a:gd name="T22" fmla="*/ 408 w 425"/>
                <a:gd name="T23" fmla="*/ 61 h 678"/>
                <a:gd name="T24" fmla="*/ 403 w 425"/>
                <a:gd name="T25" fmla="*/ 47 h 678"/>
                <a:gd name="T26" fmla="*/ 385 w 425"/>
                <a:gd name="T27" fmla="*/ 53 h 678"/>
                <a:gd name="T28" fmla="*/ 369 w 425"/>
                <a:gd name="T29" fmla="*/ 31 h 678"/>
                <a:gd name="T30" fmla="*/ 348 w 425"/>
                <a:gd name="T31" fmla="*/ 0 h 678"/>
                <a:gd name="T32" fmla="*/ 341 w 425"/>
                <a:gd name="T33" fmla="*/ 24 h 678"/>
                <a:gd name="T34" fmla="*/ 325 w 425"/>
                <a:gd name="T35" fmla="*/ 70 h 678"/>
                <a:gd name="T36" fmla="*/ 285 w 425"/>
                <a:gd name="T37" fmla="*/ 308 h 678"/>
                <a:gd name="T38" fmla="*/ 264 w 425"/>
                <a:gd name="T39" fmla="*/ 407 h 678"/>
                <a:gd name="T40" fmla="*/ 165 w 425"/>
                <a:gd name="T41" fmla="*/ 251 h 678"/>
                <a:gd name="T42" fmla="*/ 89 w 425"/>
                <a:gd name="T43" fmla="*/ 222 h 678"/>
                <a:gd name="T44" fmla="*/ 55 w 425"/>
                <a:gd name="T45" fmla="*/ 274 h 678"/>
                <a:gd name="T46" fmla="*/ 7 w 425"/>
                <a:gd name="T47" fmla="*/ 539 h 678"/>
                <a:gd name="T48" fmla="*/ 6 w 425"/>
                <a:gd name="T49" fmla="*/ 622 h 678"/>
                <a:gd name="T50" fmla="*/ 70 w 425"/>
                <a:gd name="T51" fmla="*/ 66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25" h="678">
                  <a:moveTo>
                    <a:pt x="70" y="666"/>
                  </a:moveTo>
                  <a:cubicBezTo>
                    <a:pt x="91" y="660"/>
                    <a:pt x="97" y="641"/>
                    <a:pt x="102" y="625"/>
                  </a:cubicBezTo>
                  <a:cubicBezTo>
                    <a:pt x="115" y="575"/>
                    <a:pt x="126" y="525"/>
                    <a:pt x="140" y="469"/>
                  </a:cubicBezTo>
                  <a:cubicBezTo>
                    <a:pt x="156" y="511"/>
                    <a:pt x="186" y="537"/>
                    <a:pt x="199" y="577"/>
                  </a:cubicBezTo>
                  <a:cubicBezTo>
                    <a:pt x="206" y="598"/>
                    <a:pt x="211" y="636"/>
                    <a:pt x="248" y="639"/>
                  </a:cubicBezTo>
                  <a:cubicBezTo>
                    <a:pt x="327" y="646"/>
                    <a:pt x="360" y="624"/>
                    <a:pt x="383" y="548"/>
                  </a:cubicBezTo>
                  <a:cubicBezTo>
                    <a:pt x="391" y="523"/>
                    <a:pt x="394" y="497"/>
                    <a:pt x="392" y="470"/>
                  </a:cubicBezTo>
                  <a:cubicBezTo>
                    <a:pt x="391" y="439"/>
                    <a:pt x="386" y="405"/>
                    <a:pt x="395" y="377"/>
                  </a:cubicBezTo>
                  <a:cubicBezTo>
                    <a:pt x="416" y="305"/>
                    <a:pt x="410" y="232"/>
                    <a:pt x="414" y="160"/>
                  </a:cubicBezTo>
                  <a:cubicBezTo>
                    <a:pt x="421" y="144"/>
                    <a:pt x="425" y="127"/>
                    <a:pt x="421" y="110"/>
                  </a:cubicBezTo>
                  <a:cubicBezTo>
                    <a:pt x="408" y="114"/>
                    <a:pt x="424" y="133"/>
                    <a:pt x="408" y="136"/>
                  </a:cubicBezTo>
                  <a:cubicBezTo>
                    <a:pt x="402" y="111"/>
                    <a:pt x="404" y="86"/>
                    <a:pt x="408" y="61"/>
                  </a:cubicBezTo>
                  <a:cubicBezTo>
                    <a:pt x="409" y="55"/>
                    <a:pt x="410" y="49"/>
                    <a:pt x="403" y="47"/>
                  </a:cubicBezTo>
                  <a:cubicBezTo>
                    <a:pt x="396" y="45"/>
                    <a:pt x="388" y="45"/>
                    <a:pt x="385" y="53"/>
                  </a:cubicBezTo>
                  <a:cubicBezTo>
                    <a:pt x="374" y="50"/>
                    <a:pt x="370" y="41"/>
                    <a:pt x="369" y="31"/>
                  </a:cubicBezTo>
                  <a:cubicBezTo>
                    <a:pt x="373" y="14"/>
                    <a:pt x="351" y="14"/>
                    <a:pt x="348" y="0"/>
                  </a:cubicBezTo>
                  <a:cubicBezTo>
                    <a:pt x="346" y="8"/>
                    <a:pt x="344" y="16"/>
                    <a:pt x="341" y="24"/>
                  </a:cubicBezTo>
                  <a:cubicBezTo>
                    <a:pt x="332" y="38"/>
                    <a:pt x="328" y="54"/>
                    <a:pt x="325" y="70"/>
                  </a:cubicBezTo>
                  <a:cubicBezTo>
                    <a:pt x="312" y="149"/>
                    <a:pt x="300" y="229"/>
                    <a:pt x="285" y="308"/>
                  </a:cubicBezTo>
                  <a:cubicBezTo>
                    <a:pt x="279" y="341"/>
                    <a:pt x="278" y="376"/>
                    <a:pt x="264" y="407"/>
                  </a:cubicBezTo>
                  <a:cubicBezTo>
                    <a:pt x="209" y="367"/>
                    <a:pt x="207" y="297"/>
                    <a:pt x="165" y="251"/>
                  </a:cubicBezTo>
                  <a:cubicBezTo>
                    <a:pt x="144" y="228"/>
                    <a:pt x="117" y="220"/>
                    <a:pt x="89" y="222"/>
                  </a:cubicBezTo>
                  <a:cubicBezTo>
                    <a:pt x="61" y="224"/>
                    <a:pt x="57" y="252"/>
                    <a:pt x="55" y="274"/>
                  </a:cubicBezTo>
                  <a:cubicBezTo>
                    <a:pt x="45" y="363"/>
                    <a:pt x="29" y="452"/>
                    <a:pt x="7" y="539"/>
                  </a:cubicBezTo>
                  <a:cubicBezTo>
                    <a:pt x="0" y="566"/>
                    <a:pt x="2" y="595"/>
                    <a:pt x="6" y="622"/>
                  </a:cubicBezTo>
                  <a:cubicBezTo>
                    <a:pt x="14" y="673"/>
                    <a:pt x="22" y="678"/>
                    <a:pt x="70" y="66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7">
              <a:extLst>
                <a:ext uri="{FF2B5EF4-FFF2-40B4-BE49-F238E27FC236}">
                  <a16:creationId xmlns:a16="http://schemas.microsoft.com/office/drawing/2014/main" id="{0CE278D3-547B-466F-88F8-CC206FBF0AA0}"/>
                </a:ext>
              </a:extLst>
            </p:cNvPr>
            <p:cNvSpPr>
              <a:spLocks/>
            </p:cNvSpPr>
            <p:nvPr userDrawn="1"/>
          </p:nvSpPr>
          <p:spPr bwMode="auto">
            <a:xfrm>
              <a:off x="3781425" y="1284287"/>
              <a:ext cx="4832350" cy="739775"/>
            </a:xfrm>
            <a:custGeom>
              <a:avLst/>
              <a:gdLst>
                <a:gd name="T0" fmla="*/ 2501 w 2575"/>
                <a:gd name="T1" fmla="*/ 20 h 394"/>
                <a:gd name="T2" fmla="*/ 2494 w 2575"/>
                <a:gd name="T3" fmla="*/ 22 h 394"/>
                <a:gd name="T4" fmla="*/ 2477 w 2575"/>
                <a:gd name="T5" fmla="*/ 22 h 394"/>
                <a:gd name="T6" fmla="*/ 2278 w 2575"/>
                <a:gd name="T7" fmla="*/ 47 h 394"/>
                <a:gd name="T8" fmla="*/ 1713 w 2575"/>
                <a:gd name="T9" fmla="*/ 111 h 394"/>
                <a:gd name="T10" fmla="*/ 1248 w 2575"/>
                <a:gd name="T11" fmla="*/ 152 h 394"/>
                <a:gd name="T12" fmla="*/ 649 w 2575"/>
                <a:gd name="T13" fmla="*/ 207 h 394"/>
                <a:gd name="T14" fmla="*/ 107 w 2575"/>
                <a:gd name="T15" fmla="*/ 272 h 394"/>
                <a:gd name="T16" fmla="*/ 20 w 2575"/>
                <a:gd name="T17" fmla="*/ 296 h 394"/>
                <a:gd name="T18" fmla="*/ 2 w 2575"/>
                <a:gd name="T19" fmla="*/ 318 h 394"/>
                <a:gd name="T20" fmla="*/ 20 w 2575"/>
                <a:gd name="T21" fmla="*/ 335 h 394"/>
                <a:gd name="T22" fmla="*/ 53 w 2575"/>
                <a:gd name="T23" fmla="*/ 352 h 394"/>
                <a:gd name="T24" fmla="*/ 122 w 2575"/>
                <a:gd name="T25" fmla="*/ 385 h 394"/>
                <a:gd name="T26" fmla="*/ 500 w 2575"/>
                <a:gd name="T27" fmla="*/ 352 h 394"/>
                <a:gd name="T28" fmla="*/ 1185 w 2575"/>
                <a:gd name="T29" fmla="*/ 267 h 394"/>
                <a:gd name="T30" fmla="*/ 1483 w 2575"/>
                <a:gd name="T31" fmla="*/ 239 h 394"/>
                <a:gd name="T32" fmla="*/ 2021 w 2575"/>
                <a:gd name="T33" fmla="*/ 171 h 394"/>
                <a:gd name="T34" fmla="*/ 2075 w 2575"/>
                <a:gd name="T35" fmla="*/ 162 h 394"/>
                <a:gd name="T36" fmla="*/ 2134 w 2575"/>
                <a:gd name="T37" fmla="*/ 157 h 394"/>
                <a:gd name="T38" fmla="*/ 2172 w 2575"/>
                <a:gd name="T39" fmla="*/ 150 h 394"/>
                <a:gd name="T40" fmla="*/ 2206 w 2575"/>
                <a:gd name="T41" fmla="*/ 149 h 394"/>
                <a:gd name="T42" fmla="*/ 2234 w 2575"/>
                <a:gd name="T43" fmla="*/ 135 h 394"/>
                <a:gd name="T44" fmla="*/ 2258 w 2575"/>
                <a:gd name="T45" fmla="*/ 128 h 394"/>
                <a:gd name="T46" fmla="*/ 2416 w 2575"/>
                <a:gd name="T47" fmla="*/ 94 h 394"/>
                <a:gd name="T48" fmla="*/ 2448 w 2575"/>
                <a:gd name="T49" fmla="*/ 72 h 394"/>
                <a:gd name="T50" fmla="*/ 2450 w 2575"/>
                <a:gd name="T51" fmla="*/ 71 h 394"/>
                <a:gd name="T52" fmla="*/ 2453 w 2575"/>
                <a:gd name="T53" fmla="*/ 71 h 394"/>
                <a:gd name="T54" fmla="*/ 2475 w 2575"/>
                <a:gd name="T55" fmla="*/ 69 h 394"/>
                <a:gd name="T56" fmla="*/ 2475 w 2575"/>
                <a:gd name="T57" fmla="*/ 63 h 394"/>
                <a:gd name="T58" fmla="*/ 2455 w 2575"/>
                <a:gd name="T59" fmla="*/ 67 h 394"/>
                <a:gd name="T60" fmla="*/ 2463 w 2575"/>
                <a:gd name="T61" fmla="*/ 49 h 394"/>
                <a:gd name="T62" fmla="*/ 2471 w 2575"/>
                <a:gd name="T63" fmla="*/ 50 h 394"/>
                <a:gd name="T64" fmla="*/ 2471 w 2575"/>
                <a:gd name="T65" fmla="*/ 50 h 394"/>
                <a:gd name="T66" fmla="*/ 2516 w 2575"/>
                <a:gd name="T67" fmla="*/ 36 h 394"/>
                <a:gd name="T68" fmla="*/ 2575 w 2575"/>
                <a:gd name="T69" fmla="*/ 15 h 394"/>
                <a:gd name="T70" fmla="*/ 2501 w 2575"/>
                <a:gd name="T71" fmla="*/ 2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75" h="394">
                  <a:moveTo>
                    <a:pt x="2501" y="20"/>
                  </a:moveTo>
                  <a:cubicBezTo>
                    <a:pt x="2499" y="21"/>
                    <a:pt x="2496" y="21"/>
                    <a:pt x="2494" y="22"/>
                  </a:cubicBezTo>
                  <a:cubicBezTo>
                    <a:pt x="2488" y="22"/>
                    <a:pt x="2483" y="22"/>
                    <a:pt x="2477" y="22"/>
                  </a:cubicBezTo>
                  <a:cubicBezTo>
                    <a:pt x="2409" y="18"/>
                    <a:pt x="2344" y="37"/>
                    <a:pt x="2278" y="47"/>
                  </a:cubicBezTo>
                  <a:cubicBezTo>
                    <a:pt x="2091" y="74"/>
                    <a:pt x="1902" y="89"/>
                    <a:pt x="1713" y="111"/>
                  </a:cubicBezTo>
                  <a:cubicBezTo>
                    <a:pt x="1559" y="128"/>
                    <a:pt x="1403" y="134"/>
                    <a:pt x="1248" y="152"/>
                  </a:cubicBezTo>
                  <a:cubicBezTo>
                    <a:pt x="1049" y="174"/>
                    <a:pt x="849" y="186"/>
                    <a:pt x="649" y="207"/>
                  </a:cubicBezTo>
                  <a:cubicBezTo>
                    <a:pt x="468" y="227"/>
                    <a:pt x="287" y="244"/>
                    <a:pt x="107" y="272"/>
                  </a:cubicBezTo>
                  <a:cubicBezTo>
                    <a:pt x="77" y="277"/>
                    <a:pt x="47" y="283"/>
                    <a:pt x="20" y="296"/>
                  </a:cubicBezTo>
                  <a:cubicBezTo>
                    <a:pt x="11" y="301"/>
                    <a:pt x="0" y="306"/>
                    <a:pt x="2" y="318"/>
                  </a:cubicBezTo>
                  <a:cubicBezTo>
                    <a:pt x="3" y="328"/>
                    <a:pt x="12" y="331"/>
                    <a:pt x="20" y="335"/>
                  </a:cubicBezTo>
                  <a:cubicBezTo>
                    <a:pt x="32" y="340"/>
                    <a:pt x="50" y="340"/>
                    <a:pt x="53" y="352"/>
                  </a:cubicBezTo>
                  <a:cubicBezTo>
                    <a:pt x="63" y="394"/>
                    <a:pt x="96" y="387"/>
                    <a:pt x="122" y="385"/>
                  </a:cubicBezTo>
                  <a:cubicBezTo>
                    <a:pt x="248" y="376"/>
                    <a:pt x="374" y="366"/>
                    <a:pt x="500" y="352"/>
                  </a:cubicBezTo>
                  <a:cubicBezTo>
                    <a:pt x="729" y="326"/>
                    <a:pt x="955" y="282"/>
                    <a:pt x="1185" y="267"/>
                  </a:cubicBezTo>
                  <a:cubicBezTo>
                    <a:pt x="1284" y="260"/>
                    <a:pt x="1384" y="251"/>
                    <a:pt x="1483" y="239"/>
                  </a:cubicBezTo>
                  <a:cubicBezTo>
                    <a:pt x="1662" y="218"/>
                    <a:pt x="1842" y="194"/>
                    <a:pt x="2021" y="171"/>
                  </a:cubicBezTo>
                  <a:cubicBezTo>
                    <a:pt x="2039" y="168"/>
                    <a:pt x="2057" y="165"/>
                    <a:pt x="2075" y="162"/>
                  </a:cubicBezTo>
                  <a:cubicBezTo>
                    <a:pt x="2095" y="166"/>
                    <a:pt x="2113" y="148"/>
                    <a:pt x="2134" y="157"/>
                  </a:cubicBezTo>
                  <a:cubicBezTo>
                    <a:pt x="2148" y="161"/>
                    <a:pt x="2162" y="160"/>
                    <a:pt x="2172" y="150"/>
                  </a:cubicBezTo>
                  <a:cubicBezTo>
                    <a:pt x="2184" y="138"/>
                    <a:pt x="2194" y="146"/>
                    <a:pt x="2206" y="149"/>
                  </a:cubicBezTo>
                  <a:cubicBezTo>
                    <a:pt x="2214" y="141"/>
                    <a:pt x="2229" y="150"/>
                    <a:pt x="2234" y="135"/>
                  </a:cubicBezTo>
                  <a:cubicBezTo>
                    <a:pt x="2241" y="129"/>
                    <a:pt x="2256" y="152"/>
                    <a:pt x="2258" y="128"/>
                  </a:cubicBezTo>
                  <a:cubicBezTo>
                    <a:pt x="2310" y="114"/>
                    <a:pt x="2362" y="98"/>
                    <a:pt x="2416" y="94"/>
                  </a:cubicBezTo>
                  <a:cubicBezTo>
                    <a:pt x="2430" y="92"/>
                    <a:pt x="2455" y="105"/>
                    <a:pt x="2448" y="72"/>
                  </a:cubicBezTo>
                  <a:cubicBezTo>
                    <a:pt x="2450" y="71"/>
                    <a:pt x="2450" y="71"/>
                    <a:pt x="2450" y="71"/>
                  </a:cubicBezTo>
                  <a:cubicBezTo>
                    <a:pt x="2453" y="71"/>
                    <a:pt x="2453" y="71"/>
                    <a:pt x="2453" y="71"/>
                  </a:cubicBezTo>
                  <a:cubicBezTo>
                    <a:pt x="2461" y="76"/>
                    <a:pt x="2469" y="77"/>
                    <a:pt x="2475" y="69"/>
                  </a:cubicBezTo>
                  <a:cubicBezTo>
                    <a:pt x="2476" y="68"/>
                    <a:pt x="2476" y="63"/>
                    <a:pt x="2475" y="63"/>
                  </a:cubicBezTo>
                  <a:cubicBezTo>
                    <a:pt x="2468" y="59"/>
                    <a:pt x="2462" y="64"/>
                    <a:pt x="2455" y="67"/>
                  </a:cubicBezTo>
                  <a:cubicBezTo>
                    <a:pt x="2446" y="56"/>
                    <a:pt x="2453" y="52"/>
                    <a:pt x="2463" y="49"/>
                  </a:cubicBezTo>
                  <a:cubicBezTo>
                    <a:pt x="2466" y="50"/>
                    <a:pt x="2468" y="50"/>
                    <a:pt x="2471" y="50"/>
                  </a:cubicBezTo>
                  <a:cubicBezTo>
                    <a:pt x="2471" y="50"/>
                    <a:pt x="2471" y="50"/>
                    <a:pt x="2471" y="50"/>
                  </a:cubicBezTo>
                  <a:cubicBezTo>
                    <a:pt x="2487" y="50"/>
                    <a:pt x="2504" y="50"/>
                    <a:pt x="2516" y="36"/>
                  </a:cubicBezTo>
                  <a:cubicBezTo>
                    <a:pt x="2538" y="36"/>
                    <a:pt x="2551" y="11"/>
                    <a:pt x="2575" y="15"/>
                  </a:cubicBezTo>
                  <a:cubicBezTo>
                    <a:pt x="2549" y="0"/>
                    <a:pt x="2525" y="12"/>
                    <a:pt x="2501"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8">
              <a:extLst>
                <a:ext uri="{FF2B5EF4-FFF2-40B4-BE49-F238E27FC236}">
                  <a16:creationId xmlns:a16="http://schemas.microsoft.com/office/drawing/2014/main" id="{950B6E65-851A-469D-BC6C-A60B96D65DAD}"/>
                </a:ext>
              </a:extLst>
            </p:cNvPr>
            <p:cNvSpPr>
              <a:spLocks noEditPoints="1"/>
            </p:cNvSpPr>
            <p:nvPr userDrawn="1"/>
          </p:nvSpPr>
          <p:spPr bwMode="auto">
            <a:xfrm>
              <a:off x="3929063" y="6350"/>
              <a:ext cx="1911350" cy="1619250"/>
            </a:xfrm>
            <a:custGeom>
              <a:avLst/>
              <a:gdLst>
                <a:gd name="T0" fmla="*/ 47 w 1018"/>
                <a:gd name="T1" fmla="*/ 358 h 862"/>
                <a:gd name="T2" fmla="*/ 51 w 1018"/>
                <a:gd name="T3" fmla="*/ 449 h 862"/>
                <a:gd name="T4" fmla="*/ 70 w 1018"/>
                <a:gd name="T5" fmla="*/ 534 h 862"/>
                <a:gd name="T6" fmla="*/ 182 w 1018"/>
                <a:gd name="T7" fmla="*/ 591 h 862"/>
                <a:gd name="T8" fmla="*/ 210 w 1018"/>
                <a:gd name="T9" fmla="*/ 513 h 862"/>
                <a:gd name="T10" fmla="*/ 403 w 1018"/>
                <a:gd name="T11" fmla="*/ 371 h 862"/>
                <a:gd name="T12" fmla="*/ 332 w 1018"/>
                <a:gd name="T13" fmla="*/ 844 h 862"/>
                <a:gd name="T14" fmla="*/ 395 w 1018"/>
                <a:gd name="T15" fmla="*/ 829 h 862"/>
                <a:gd name="T16" fmla="*/ 514 w 1018"/>
                <a:gd name="T17" fmla="*/ 372 h 862"/>
                <a:gd name="T18" fmla="*/ 586 w 1018"/>
                <a:gd name="T19" fmla="*/ 338 h 862"/>
                <a:gd name="T20" fmla="*/ 588 w 1018"/>
                <a:gd name="T21" fmla="*/ 631 h 862"/>
                <a:gd name="T22" fmla="*/ 588 w 1018"/>
                <a:gd name="T23" fmla="*/ 631 h 862"/>
                <a:gd name="T24" fmla="*/ 609 w 1018"/>
                <a:gd name="T25" fmla="*/ 631 h 862"/>
                <a:gd name="T26" fmla="*/ 609 w 1018"/>
                <a:gd name="T27" fmla="*/ 631 h 862"/>
                <a:gd name="T28" fmla="*/ 692 w 1018"/>
                <a:gd name="T29" fmla="*/ 481 h 862"/>
                <a:gd name="T30" fmla="*/ 843 w 1018"/>
                <a:gd name="T31" fmla="*/ 477 h 862"/>
                <a:gd name="T32" fmla="*/ 978 w 1018"/>
                <a:gd name="T33" fmla="*/ 679 h 862"/>
                <a:gd name="T34" fmla="*/ 996 w 1018"/>
                <a:gd name="T35" fmla="*/ 573 h 862"/>
                <a:gd name="T36" fmla="*/ 946 w 1018"/>
                <a:gd name="T37" fmla="*/ 385 h 862"/>
                <a:gd name="T38" fmla="*/ 907 w 1018"/>
                <a:gd name="T39" fmla="*/ 334 h 862"/>
                <a:gd name="T40" fmla="*/ 753 w 1018"/>
                <a:gd name="T41" fmla="*/ 48 h 862"/>
                <a:gd name="T42" fmla="*/ 666 w 1018"/>
                <a:gd name="T43" fmla="*/ 83 h 862"/>
                <a:gd name="T44" fmla="*/ 673 w 1018"/>
                <a:gd name="T45" fmla="*/ 161 h 862"/>
                <a:gd name="T46" fmla="*/ 582 w 1018"/>
                <a:gd name="T47" fmla="*/ 89 h 862"/>
                <a:gd name="T48" fmla="*/ 486 w 1018"/>
                <a:gd name="T49" fmla="*/ 48 h 862"/>
                <a:gd name="T50" fmla="*/ 426 w 1018"/>
                <a:gd name="T51" fmla="*/ 250 h 862"/>
                <a:gd name="T52" fmla="*/ 276 w 1018"/>
                <a:gd name="T53" fmla="*/ 318 h 862"/>
                <a:gd name="T54" fmla="*/ 281 w 1018"/>
                <a:gd name="T55" fmla="*/ 191 h 862"/>
                <a:gd name="T56" fmla="*/ 279 w 1018"/>
                <a:gd name="T57" fmla="*/ 76 h 862"/>
                <a:gd name="T58" fmla="*/ 171 w 1018"/>
                <a:gd name="T59" fmla="*/ 100 h 862"/>
                <a:gd name="T60" fmla="*/ 59 w 1018"/>
                <a:gd name="T61" fmla="*/ 358 h 862"/>
                <a:gd name="T62" fmla="*/ 725 w 1018"/>
                <a:gd name="T63" fmla="*/ 232 h 862"/>
                <a:gd name="T64" fmla="*/ 779 w 1018"/>
                <a:gd name="T65" fmla="*/ 382 h 862"/>
                <a:gd name="T66" fmla="*/ 697 w 1018"/>
                <a:gd name="T67" fmla="*/ 28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8" h="862">
                  <a:moveTo>
                    <a:pt x="59" y="358"/>
                  </a:moveTo>
                  <a:cubicBezTo>
                    <a:pt x="55" y="358"/>
                    <a:pt x="51" y="357"/>
                    <a:pt x="47" y="358"/>
                  </a:cubicBezTo>
                  <a:cubicBezTo>
                    <a:pt x="29" y="362"/>
                    <a:pt x="8" y="362"/>
                    <a:pt x="2" y="386"/>
                  </a:cubicBezTo>
                  <a:cubicBezTo>
                    <a:pt x="0" y="398"/>
                    <a:pt x="40" y="448"/>
                    <a:pt x="51" y="449"/>
                  </a:cubicBezTo>
                  <a:cubicBezTo>
                    <a:pt x="97" y="456"/>
                    <a:pt x="97" y="456"/>
                    <a:pt x="79" y="502"/>
                  </a:cubicBezTo>
                  <a:cubicBezTo>
                    <a:pt x="75" y="512"/>
                    <a:pt x="70" y="523"/>
                    <a:pt x="70" y="534"/>
                  </a:cubicBezTo>
                  <a:cubicBezTo>
                    <a:pt x="69" y="550"/>
                    <a:pt x="60" y="573"/>
                    <a:pt x="83" y="580"/>
                  </a:cubicBezTo>
                  <a:cubicBezTo>
                    <a:pt x="115" y="590"/>
                    <a:pt x="149" y="598"/>
                    <a:pt x="182" y="591"/>
                  </a:cubicBezTo>
                  <a:cubicBezTo>
                    <a:pt x="196" y="589"/>
                    <a:pt x="208" y="578"/>
                    <a:pt x="208" y="559"/>
                  </a:cubicBezTo>
                  <a:cubicBezTo>
                    <a:pt x="208" y="544"/>
                    <a:pt x="209" y="528"/>
                    <a:pt x="210" y="513"/>
                  </a:cubicBezTo>
                  <a:cubicBezTo>
                    <a:pt x="211" y="482"/>
                    <a:pt x="210" y="443"/>
                    <a:pt x="238" y="427"/>
                  </a:cubicBezTo>
                  <a:cubicBezTo>
                    <a:pt x="286" y="398"/>
                    <a:pt x="343" y="388"/>
                    <a:pt x="403" y="371"/>
                  </a:cubicBezTo>
                  <a:cubicBezTo>
                    <a:pt x="386" y="444"/>
                    <a:pt x="369" y="509"/>
                    <a:pt x="354" y="576"/>
                  </a:cubicBezTo>
                  <a:cubicBezTo>
                    <a:pt x="333" y="664"/>
                    <a:pt x="320" y="753"/>
                    <a:pt x="332" y="844"/>
                  </a:cubicBezTo>
                  <a:cubicBezTo>
                    <a:pt x="334" y="862"/>
                    <a:pt x="350" y="858"/>
                    <a:pt x="351" y="858"/>
                  </a:cubicBezTo>
                  <a:cubicBezTo>
                    <a:pt x="365" y="846"/>
                    <a:pt x="386" y="841"/>
                    <a:pt x="395" y="829"/>
                  </a:cubicBezTo>
                  <a:cubicBezTo>
                    <a:pt x="410" y="808"/>
                    <a:pt x="418" y="781"/>
                    <a:pt x="426" y="756"/>
                  </a:cubicBezTo>
                  <a:cubicBezTo>
                    <a:pt x="463" y="630"/>
                    <a:pt x="490" y="501"/>
                    <a:pt x="514" y="372"/>
                  </a:cubicBezTo>
                  <a:cubicBezTo>
                    <a:pt x="524" y="323"/>
                    <a:pt x="547" y="297"/>
                    <a:pt x="593" y="285"/>
                  </a:cubicBezTo>
                  <a:cubicBezTo>
                    <a:pt x="596" y="304"/>
                    <a:pt x="591" y="322"/>
                    <a:pt x="586" y="338"/>
                  </a:cubicBezTo>
                  <a:cubicBezTo>
                    <a:pt x="566" y="401"/>
                    <a:pt x="553" y="465"/>
                    <a:pt x="558" y="530"/>
                  </a:cubicBezTo>
                  <a:cubicBezTo>
                    <a:pt x="560" y="563"/>
                    <a:pt x="546" y="607"/>
                    <a:pt x="588" y="631"/>
                  </a:cubicBezTo>
                  <a:cubicBezTo>
                    <a:pt x="588" y="631"/>
                    <a:pt x="588" y="631"/>
                    <a:pt x="588" y="631"/>
                  </a:cubicBezTo>
                  <a:cubicBezTo>
                    <a:pt x="588" y="631"/>
                    <a:pt x="588" y="631"/>
                    <a:pt x="588" y="631"/>
                  </a:cubicBezTo>
                  <a:cubicBezTo>
                    <a:pt x="591" y="641"/>
                    <a:pt x="594" y="650"/>
                    <a:pt x="598" y="661"/>
                  </a:cubicBezTo>
                  <a:cubicBezTo>
                    <a:pt x="607" y="651"/>
                    <a:pt x="609" y="642"/>
                    <a:pt x="609" y="631"/>
                  </a:cubicBezTo>
                  <a:cubicBezTo>
                    <a:pt x="607" y="629"/>
                    <a:pt x="604" y="627"/>
                    <a:pt x="602" y="626"/>
                  </a:cubicBezTo>
                  <a:cubicBezTo>
                    <a:pt x="604" y="625"/>
                    <a:pt x="607" y="626"/>
                    <a:pt x="609" y="631"/>
                  </a:cubicBezTo>
                  <a:cubicBezTo>
                    <a:pt x="624" y="577"/>
                    <a:pt x="623" y="519"/>
                    <a:pt x="642" y="463"/>
                  </a:cubicBezTo>
                  <a:cubicBezTo>
                    <a:pt x="658" y="474"/>
                    <a:pt x="674" y="479"/>
                    <a:pt x="692" y="481"/>
                  </a:cubicBezTo>
                  <a:cubicBezTo>
                    <a:pt x="733" y="487"/>
                    <a:pt x="770" y="466"/>
                    <a:pt x="810" y="461"/>
                  </a:cubicBezTo>
                  <a:cubicBezTo>
                    <a:pt x="830" y="459"/>
                    <a:pt x="836" y="462"/>
                    <a:pt x="843" y="477"/>
                  </a:cubicBezTo>
                  <a:cubicBezTo>
                    <a:pt x="865" y="521"/>
                    <a:pt x="881" y="567"/>
                    <a:pt x="890" y="617"/>
                  </a:cubicBezTo>
                  <a:cubicBezTo>
                    <a:pt x="902" y="691"/>
                    <a:pt x="905" y="690"/>
                    <a:pt x="978" y="679"/>
                  </a:cubicBezTo>
                  <a:cubicBezTo>
                    <a:pt x="1013" y="674"/>
                    <a:pt x="1018" y="655"/>
                    <a:pt x="1013" y="627"/>
                  </a:cubicBezTo>
                  <a:cubicBezTo>
                    <a:pt x="1010" y="609"/>
                    <a:pt x="1005" y="590"/>
                    <a:pt x="996" y="573"/>
                  </a:cubicBezTo>
                  <a:cubicBezTo>
                    <a:pt x="971" y="523"/>
                    <a:pt x="959" y="469"/>
                    <a:pt x="943" y="416"/>
                  </a:cubicBezTo>
                  <a:cubicBezTo>
                    <a:pt x="939" y="404"/>
                    <a:pt x="941" y="394"/>
                    <a:pt x="946" y="385"/>
                  </a:cubicBezTo>
                  <a:cubicBezTo>
                    <a:pt x="958" y="363"/>
                    <a:pt x="952" y="345"/>
                    <a:pt x="929" y="342"/>
                  </a:cubicBezTo>
                  <a:cubicBezTo>
                    <a:pt x="920" y="341"/>
                    <a:pt x="913" y="345"/>
                    <a:pt x="907" y="334"/>
                  </a:cubicBezTo>
                  <a:cubicBezTo>
                    <a:pt x="880" y="282"/>
                    <a:pt x="848" y="233"/>
                    <a:pt x="825" y="180"/>
                  </a:cubicBezTo>
                  <a:cubicBezTo>
                    <a:pt x="805" y="134"/>
                    <a:pt x="781" y="90"/>
                    <a:pt x="753" y="48"/>
                  </a:cubicBezTo>
                  <a:cubicBezTo>
                    <a:pt x="749" y="41"/>
                    <a:pt x="743" y="28"/>
                    <a:pt x="735" y="32"/>
                  </a:cubicBezTo>
                  <a:cubicBezTo>
                    <a:pt x="710" y="45"/>
                    <a:pt x="684" y="60"/>
                    <a:pt x="666" y="83"/>
                  </a:cubicBezTo>
                  <a:cubicBezTo>
                    <a:pt x="653" y="100"/>
                    <a:pt x="673" y="112"/>
                    <a:pt x="676" y="127"/>
                  </a:cubicBezTo>
                  <a:cubicBezTo>
                    <a:pt x="678" y="139"/>
                    <a:pt x="696" y="150"/>
                    <a:pt x="673" y="161"/>
                  </a:cubicBezTo>
                  <a:cubicBezTo>
                    <a:pt x="636" y="178"/>
                    <a:pt x="601" y="201"/>
                    <a:pt x="557" y="213"/>
                  </a:cubicBezTo>
                  <a:cubicBezTo>
                    <a:pt x="566" y="170"/>
                    <a:pt x="573" y="129"/>
                    <a:pt x="582" y="89"/>
                  </a:cubicBezTo>
                  <a:cubicBezTo>
                    <a:pt x="592" y="45"/>
                    <a:pt x="584" y="29"/>
                    <a:pt x="539" y="12"/>
                  </a:cubicBezTo>
                  <a:cubicBezTo>
                    <a:pt x="506" y="0"/>
                    <a:pt x="499" y="30"/>
                    <a:pt x="486" y="48"/>
                  </a:cubicBezTo>
                  <a:cubicBezTo>
                    <a:pt x="474" y="64"/>
                    <a:pt x="466" y="83"/>
                    <a:pt x="462" y="103"/>
                  </a:cubicBezTo>
                  <a:cubicBezTo>
                    <a:pt x="450" y="152"/>
                    <a:pt x="438" y="201"/>
                    <a:pt x="426" y="250"/>
                  </a:cubicBezTo>
                  <a:cubicBezTo>
                    <a:pt x="423" y="263"/>
                    <a:pt x="421" y="275"/>
                    <a:pt x="406" y="280"/>
                  </a:cubicBezTo>
                  <a:cubicBezTo>
                    <a:pt x="363" y="292"/>
                    <a:pt x="319" y="305"/>
                    <a:pt x="276" y="318"/>
                  </a:cubicBezTo>
                  <a:cubicBezTo>
                    <a:pt x="255" y="324"/>
                    <a:pt x="252" y="314"/>
                    <a:pt x="255" y="297"/>
                  </a:cubicBezTo>
                  <a:cubicBezTo>
                    <a:pt x="261" y="261"/>
                    <a:pt x="266" y="225"/>
                    <a:pt x="281" y="191"/>
                  </a:cubicBezTo>
                  <a:cubicBezTo>
                    <a:pt x="294" y="161"/>
                    <a:pt x="298" y="130"/>
                    <a:pt x="300" y="99"/>
                  </a:cubicBezTo>
                  <a:cubicBezTo>
                    <a:pt x="301" y="83"/>
                    <a:pt x="297" y="76"/>
                    <a:pt x="279" y="76"/>
                  </a:cubicBezTo>
                  <a:cubicBezTo>
                    <a:pt x="261" y="75"/>
                    <a:pt x="242" y="71"/>
                    <a:pt x="224" y="66"/>
                  </a:cubicBezTo>
                  <a:cubicBezTo>
                    <a:pt x="192" y="57"/>
                    <a:pt x="183" y="72"/>
                    <a:pt x="171" y="100"/>
                  </a:cubicBezTo>
                  <a:cubicBezTo>
                    <a:pt x="143" y="164"/>
                    <a:pt x="145" y="233"/>
                    <a:pt x="126" y="298"/>
                  </a:cubicBezTo>
                  <a:cubicBezTo>
                    <a:pt x="114" y="341"/>
                    <a:pt x="97" y="356"/>
                    <a:pt x="59" y="358"/>
                  </a:cubicBezTo>
                  <a:close/>
                  <a:moveTo>
                    <a:pt x="697" y="282"/>
                  </a:moveTo>
                  <a:cubicBezTo>
                    <a:pt x="703" y="265"/>
                    <a:pt x="715" y="249"/>
                    <a:pt x="725" y="232"/>
                  </a:cubicBezTo>
                  <a:cubicBezTo>
                    <a:pt x="757" y="273"/>
                    <a:pt x="777" y="314"/>
                    <a:pt x="794" y="358"/>
                  </a:cubicBezTo>
                  <a:cubicBezTo>
                    <a:pt x="802" y="378"/>
                    <a:pt x="797" y="383"/>
                    <a:pt x="779" y="382"/>
                  </a:cubicBezTo>
                  <a:cubicBezTo>
                    <a:pt x="774" y="382"/>
                    <a:pt x="769" y="383"/>
                    <a:pt x="764" y="383"/>
                  </a:cubicBezTo>
                  <a:cubicBezTo>
                    <a:pt x="618" y="393"/>
                    <a:pt x="664" y="384"/>
                    <a:pt x="697" y="28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9">
              <a:extLst>
                <a:ext uri="{FF2B5EF4-FFF2-40B4-BE49-F238E27FC236}">
                  <a16:creationId xmlns:a16="http://schemas.microsoft.com/office/drawing/2014/main" id="{9D7DE8AF-084C-442D-A852-B9B5A58FD608}"/>
                </a:ext>
              </a:extLst>
            </p:cNvPr>
            <p:cNvSpPr>
              <a:spLocks noEditPoints="1"/>
            </p:cNvSpPr>
            <p:nvPr userDrawn="1"/>
          </p:nvSpPr>
          <p:spPr bwMode="auto">
            <a:xfrm>
              <a:off x="6592888" y="-477838"/>
              <a:ext cx="1638300" cy="1947863"/>
            </a:xfrm>
            <a:custGeom>
              <a:avLst/>
              <a:gdLst>
                <a:gd name="T0" fmla="*/ 14 w 873"/>
                <a:gd name="T1" fmla="*/ 1009 h 1036"/>
                <a:gd name="T2" fmla="*/ 20 w 873"/>
                <a:gd name="T3" fmla="*/ 1026 h 1036"/>
                <a:gd name="T4" fmla="*/ 44 w 873"/>
                <a:gd name="T5" fmla="*/ 1024 h 1036"/>
                <a:gd name="T6" fmla="*/ 118 w 873"/>
                <a:gd name="T7" fmla="*/ 878 h 1036"/>
                <a:gd name="T8" fmla="*/ 151 w 873"/>
                <a:gd name="T9" fmla="*/ 746 h 1036"/>
                <a:gd name="T10" fmla="*/ 167 w 873"/>
                <a:gd name="T11" fmla="*/ 764 h 1036"/>
                <a:gd name="T12" fmla="*/ 280 w 873"/>
                <a:gd name="T13" fmla="*/ 911 h 1036"/>
                <a:gd name="T14" fmla="*/ 435 w 873"/>
                <a:gd name="T15" fmla="*/ 964 h 1036"/>
                <a:gd name="T16" fmla="*/ 466 w 873"/>
                <a:gd name="T17" fmla="*/ 913 h 1036"/>
                <a:gd name="T18" fmla="*/ 696 w 873"/>
                <a:gd name="T19" fmla="*/ 846 h 1036"/>
                <a:gd name="T20" fmla="*/ 762 w 873"/>
                <a:gd name="T21" fmla="*/ 639 h 1036"/>
                <a:gd name="T22" fmla="*/ 639 w 873"/>
                <a:gd name="T23" fmla="*/ 496 h 1036"/>
                <a:gd name="T24" fmla="*/ 650 w 873"/>
                <a:gd name="T25" fmla="*/ 490 h 1036"/>
                <a:gd name="T26" fmla="*/ 676 w 873"/>
                <a:gd name="T27" fmla="*/ 443 h 1036"/>
                <a:gd name="T28" fmla="*/ 650 w 873"/>
                <a:gd name="T29" fmla="*/ 416 h 1036"/>
                <a:gd name="T30" fmla="*/ 650 w 873"/>
                <a:gd name="T31" fmla="*/ 401 h 1036"/>
                <a:gd name="T32" fmla="*/ 766 w 873"/>
                <a:gd name="T33" fmla="*/ 311 h 1036"/>
                <a:gd name="T34" fmla="*/ 837 w 873"/>
                <a:gd name="T35" fmla="*/ 325 h 1036"/>
                <a:gd name="T36" fmla="*/ 837 w 873"/>
                <a:gd name="T37" fmla="*/ 325 h 1036"/>
                <a:gd name="T38" fmla="*/ 863 w 873"/>
                <a:gd name="T39" fmla="*/ 362 h 1036"/>
                <a:gd name="T40" fmla="*/ 858 w 873"/>
                <a:gd name="T41" fmla="*/ 317 h 1036"/>
                <a:gd name="T42" fmla="*/ 861 w 873"/>
                <a:gd name="T43" fmla="*/ 281 h 1036"/>
                <a:gd name="T44" fmla="*/ 677 w 873"/>
                <a:gd name="T45" fmla="*/ 218 h 1036"/>
                <a:gd name="T46" fmla="*/ 613 w 873"/>
                <a:gd name="T47" fmla="*/ 265 h 1036"/>
                <a:gd name="T48" fmla="*/ 474 w 873"/>
                <a:gd name="T49" fmla="*/ 462 h 1036"/>
                <a:gd name="T50" fmla="*/ 446 w 873"/>
                <a:gd name="T51" fmla="*/ 482 h 1036"/>
                <a:gd name="T52" fmla="*/ 227 w 873"/>
                <a:gd name="T53" fmla="*/ 529 h 1036"/>
                <a:gd name="T54" fmla="*/ 204 w 873"/>
                <a:gd name="T55" fmla="*/ 507 h 1036"/>
                <a:gd name="T56" fmla="*/ 256 w 873"/>
                <a:gd name="T57" fmla="*/ 298 h 1036"/>
                <a:gd name="T58" fmla="*/ 306 w 873"/>
                <a:gd name="T59" fmla="*/ 72 h 1036"/>
                <a:gd name="T60" fmla="*/ 256 w 873"/>
                <a:gd name="T61" fmla="*/ 12 h 1036"/>
                <a:gd name="T62" fmla="*/ 217 w 873"/>
                <a:gd name="T63" fmla="*/ 37 h 1036"/>
                <a:gd name="T64" fmla="*/ 173 w 873"/>
                <a:gd name="T65" fmla="*/ 140 h 1036"/>
                <a:gd name="T66" fmla="*/ 88 w 873"/>
                <a:gd name="T67" fmla="*/ 513 h 1036"/>
                <a:gd name="T68" fmla="*/ 57 w 873"/>
                <a:gd name="T69" fmla="*/ 633 h 1036"/>
                <a:gd name="T70" fmla="*/ 14 w 873"/>
                <a:gd name="T71" fmla="*/ 1009 h 1036"/>
                <a:gd name="T72" fmla="*/ 431 w 873"/>
                <a:gd name="T73" fmla="*/ 585 h 1036"/>
                <a:gd name="T74" fmla="*/ 442 w 873"/>
                <a:gd name="T75" fmla="*/ 583 h 1036"/>
                <a:gd name="T76" fmla="*/ 566 w 873"/>
                <a:gd name="T77" fmla="*/ 617 h 1036"/>
                <a:gd name="T78" fmla="*/ 617 w 873"/>
                <a:gd name="T79" fmla="*/ 656 h 1036"/>
                <a:gd name="T80" fmla="*/ 629 w 873"/>
                <a:gd name="T81" fmla="*/ 754 h 1036"/>
                <a:gd name="T82" fmla="*/ 521 w 873"/>
                <a:gd name="T83" fmla="*/ 826 h 1036"/>
                <a:gd name="T84" fmla="*/ 469 w 873"/>
                <a:gd name="T85" fmla="*/ 873 h 1036"/>
                <a:gd name="T86" fmla="*/ 456 w 873"/>
                <a:gd name="T87" fmla="*/ 875 h 1036"/>
                <a:gd name="T88" fmla="*/ 440 w 873"/>
                <a:gd name="T89" fmla="*/ 881 h 1036"/>
                <a:gd name="T90" fmla="*/ 440 w 873"/>
                <a:gd name="T91" fmla="*/ 881 h 1036"/>
                <a:gd name="T92" fmla="*/ 440 w 873"/>
                <a:gd name="T93" fmla="*/ 881 h 1036"/>
                <a:gd name="T94" fmla="*/ 370 w 873"/>
                <a:gd name="T95" fmla="*/ 820 h 1036"/>
                <a:gd name="T96" fmla="*/ 313 w 873"/>
                <a:gd name="T97" fmla="*/ 762 h 1036"/>
                <a:gd name="T98" fmla="*/ 205 w 873"/>
                <a:gd name="T99" fmla="*/ 650 h 1036"/>
                <a:gd name="T100" fmla="*/ 431 w 873"/>
                <a:gd name="T101" fmla="*/ 58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3" h="1036">
                  <a:moveTo>
                    <a:pt x="14" y="1009"/>
                  </a:moveTo>
                  <a:cubicBezTo>
                    <a:pt x="14" y="1015"/>
                    <a:pt x="9" y="1032"/>
                    <a:pt x="20" y="1026"/>
                  </a:cubicBezTo>
                  <a:cubicBezTo>
                    <a:pt x="29" y="1021"/>
                    <a:pt x="33" y="1036"/>
                    <a:pt x="44" y="1024"/>
                  </a:cubicBezTo>
                  <a:cubicBezTo>
                    <a:pt x="83" y="982"/>
                    <a:pt x="105" y="933"/>
                    <a:pt x="118" y="878"/>
                  </a:cubicBezTo>
                  <a:cubicBezTo>
                    <a:pt x="129" y="836"/>
                    <a:pt x="139" y="793"/>
                    <a:pt x="151" y="746"/>
                  </a:cubicBezTo>
                  <a:cubicBezTo>
                    <a:pt x="159" y="755"/>
                    <a:pt x="164" y="759"/>
                    <a:pt x="167" y="764"/>
                  </a:cubicBezTo>
                  <a:cubicBezTo>
                    <a:pt x="205" y="813"/>
                    <a:pt x="243" y="862"/>
                    <a:pt x="280" y="911"/>
                  </a:cubicBezTo>
                  <a:cubicBezTo>
                    <a:pt x="320" y="964"/>
                    <a:pt x="374" y="978"/>
                    <a:pt x="435" y="964"/>
                  </a:cubicBezTo>
                  <a:cubicBezTo>
                    <a:pt x="460" y="959"/>
                    <a:pt x="488" y="949"/>
                    <a:pt x="466" y="913"/>
                  </a:cubicBezTo>
                  <a:cubicBezTo>
                    <a:pt x="550" y="909"/>
                    <a:pt x="628" y="898"/>
                    <a:pt x="696" y="846"/>
                  </a:cubicBezTo>
                  <a:cubicBezTo>
                    <a:pt x="763" y="796"/>
                    <a:pt x="789" y="719"/>
                    <a:pt x="762" y="639"/>
                  </a:cubicBezTo>
                  <a:cubicBezTo>
                    <a:pt x="741" y="574"/>
                    <a:pt x="691" y="535"/>
                    <a:pt x="639" y="496"/>
                  </a:cubicBezTo>
                  <a:cubicBezTo>
                    <a:pt x="644" y="494"/>
                    <a:pt x="647" y="492"/>
                    <a:pt x="650" y="490"/>
                  </a:cubicBezTo>
                  <a:cubicBezTo>
                    <a:pt x="665" y="478"/>
                    <a:pt x="673" y="460"/>
                    <a:pt x="676" y="443"/>
                  </a:cubicBezTo>
                  <a:cubicBezTo>
                    <a:pt x="679" y="429"/>
                    <a:pt x="671" y="415"/>
                    <a:pt x="650" y="416"/>
                  </a:cubicBezTo>
                  <a:cubicBezTo>
                    <a:pt x="643" y="416"/>
                    <a:pt x="646" y="404"/>
                    <a:pt x="650" y="401"/>
                  </a:cubicBezTo>
                  <a:cubicBezTo>
                    <a:pt x="689" y="371"/>
                    <a:pt x="702" y="310"/>
                    <a:pt x="766" y="311"/>
                  </a:cubicBezTo>
                  <a:cubicBezTo>
                    <a:pt x="791" y="312"/>
                    <a:pt x="813" y="322"/>
                    <a:pt x="837" y="325"/>
                  </a:cubicBezTo>
                  <a:cubicBezTo>
                    <a:pt x="837" y="325"/>
                    <a:pt x="837" y="325"/>
                    <a:pt x="837" y="325"/>
                  </a:cubicBezTo>
                  <a:cubicBezTo>
                    <a:pt x="840" y="341"/>
                    <a:pt x="860" y="345"/>
                    <a:pt x="863" y="362"/>
                  </a:cubicBezTo>
                  <a:cubicBezTo>
                    <a:pt x="870" y="345"/>
                    <a:pt x="868" y="331"/>
                    <a:pt x="858" y="317"/>
                  </a:cubicBezTo>
                  <a:cubicBezTo>
                    <a:pt x="873" y="306"/>
                    <a:pt x="868" y="294"/>
                    <a:pt x="861" y="281"/>
                  </a:cubicBezTo>
                  <a:cubicBezTo>
                    <a:pt x="835" y="230"/>
                    <a:pt x="755" y="177"/>
                    <a:pt x="677" y="218"/>
                  </a:cubicBezTo>
                  <a:cubicBezTo>
                    <a:pt x="653" y="231"/>
                    <a:pt x="632" y="246"/>
                    <a:pt x="613" y="265"/>
                  </a:cubicBezTo>
                  <a:cubicBezTo>
                    <a:pt x="555" y="322"/>
                    <a:pt x="490" y="375"/>
                    <a:pt x="474" y="462"/>
                  </a:cubicBezTo>
                  <a:cubicBezTo>
                    <a:pt x="470" y="480"/>
                    <a:pt x="457" y="478"/>
                    <a:pt x="446" y="482"/>
                  </a:cubicBezTo>
                  <a:cubicBezTo>
                    <a:pt x="374" y="504"/>
                    <a:pt x="301" y="514"/>
                    <a:pt x="227" y="529"/>
                  </a:cubicBezTo>
                  <a:cubicBezTo>
                    <a:pt x="205" y="533"/>
                    <a:pt x="200" y="526"/>
                    <a:pt x="204" y="507"/>
                  </a:cubicBezTo>
                  <a:cubicBezTo>
                    <a:pt x="221" y="437"/>
                    <a:pt x="236" y="367"/>
                    <a:pt x="256" y="298"/>
                  </a:cubicBezTo>
                  <a:cubicBezTo>
                    <a:pt x="277" y="223"/>
                    <a:pt x="288" y="147"/>
                    <a:pt x="306" y="72"/>
                  </a:cubicBezTo>
                  <a:cubicBezTo>
                    <a:pt x="315" y="32"/>
                    <a:pt x="281" y="24"/>
                    <a:pt x="256" y="12"/>
                  </a:cubicBezTo>
                  <a:cubicBezTo>
                    <a:pt x="233" y="0"/>
                    <a:pt x="226" y="24"/>
                    <a:pt x="217" y="37"/>
                  </a:cubicBezTo>
                  <a:cubicBezTo>
                    <a:pt x="194" y="68"/>
                    <a:pt x="181" y="103"/>
                    <a:pt x="173" y="140"/>
                  </a:cubicBezTo>
                  <a:cubicBezTo>
                    <a:pt x="145" y="265"/>
                    <a:pt x="120" y="390"/>
                    <a:pt x="88" y="513"/>
                  </a:cubicBezTo>
                  <a:cubicBezTo>
                    <a:pt x="77" y="553"/>
                    <a:pt x="64" y="591"/>
                    <a:pt x="57" y="633"/>
                  </a:cubicBezTo>
                  <a:cubicBezTo>
                    <a:pt x="35" y="758"/>
                    <a:pt x="0" y="881"/>
                    <a:pt x="14" y="1009"/>
                  </a:cubicBezTo>
                  <a:close/>
                  <a:moveTo>
                    <a:pt x="431" y="585"/>
                  </a:moveTo>
                  <a:cubicBezTo>
                    <a:pt x="435" y="585"/>
                    <a:pt x="439" y="585"/>
                    <a:pt x="442" y="583"/>
                  </a:cubicBezTo>
                  <a:cubicBezTo>
                    <a:pt x="498" y="542"/>
                    <a:pt x="531" y="579"/>
                    <a:pt x="566" y="617"/>
                  </a:cubicBezTo>
                  <a:cubicBezTo>
                    <a:pt x="580" y="633"/>
                    <a:pt x="598" y="647"/>
                    <a:pt x="617" y="656"/>
                  </a:cubicBezTo>
                  <a:cubicBezTo>
                    <a:pt x="666" y="679"/>
                    <a:pt x="659" y="719"/>
                    <a:pt x="629" y="754"/>
                  </a:cubicBezTo>
                  <a:cubicBezTo>
                    <a:pt x="601" y="788"/>
                    <a:pt x="559" y="807"/>
                    <a:pt x="521" y="826"/>
                  </a:cubicBezTo>
                  <a:cubicBezTo>
                    <a:pt x="497" y="838"/>
                    <a:pt x="475" y="843"/>
                    <a:pt x="469" y="873"/>
                  </a:cubicBezTo>
                  <a:cubicBezTo>
                    <a:pt x="469" y="874"/>
                    <a:pt x="461" y="874"/>
                    <a:pt x="456" y="875"/>
                  </a:cubicBezTo>
                  <a:cubicBezTo>
                    <a:pt x="451" y="877"/>
                    <a:pt x="445" y="879"/>
                    <a:pt x="440" y="881"/>
                  </a:cubicBezTo>
                  <a:cubicBezTo>
                    <a:pt x="440" y="881"/>
                    <a:pt x="440" y="881"/>
                    <a:pt x="440" y="881"/>
                  </a:cubicBezTo>
                  <a:cubicBezTo>
                    <a:pt x="440" y="881"/>
                    <a:pt x="440" y="881"/>
                    <a:pt x="440" y="881"/>
                  </a:cubicBezTo>
                  <a:cubicBezTo>
                    <a:pt x="428" y="848"/>
                    <a:pt x="393" y="841"/>
                    <a:pt x="370" y="820"/>
                  </a:cubicBezTo>
                  <a:cubicBezTo>
                    <a:pt x="350" y="802"/>
                    <a:pt x="331" y="783"/>
                    <a:pt x="313" y="762"/>
                  </a:cubicBezTo>
                  <a:cubicBezTo>
                    <a:pt x="280" y="723"/>
                    <a:pt x="241" y="688"/>
                    <a:pt x="205" y="650"/>
                  </a:cubicBezTo>
                  <a:cubicBezTo>
                    <a:pt x="278" y="625"/>
                    <a:pt x="353" y="599"/>
                    <a:pt x="431" y="58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259043032"/>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1B8FC1FC-894A-4958-98EF-121540D23647}"/>
              </a:ext>
            </a:extLst>
          </p:cNvPr>
          <p:cNvSpPr txBox="1">
            <a:spLocks/>
          </p:cNvSpPr>
          <p:nvPr/>
        </p:nvSpPr>
        <p:spPr>
          <a:xfrm>
            <a:off x="669924" y="272141"/>
            <a:ext cx="4865637"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lang="en-US" altLang="zh-CN" sz="1800" dirty="0">
                <a:solidFill>
                  <a:schemeClr val="bg1">
                    <a:lumMod val="50000"/>
                  </a:schemeClr>
                </a:solidFill>
              </a:rPr>
              <a:t>《</a:t>
            </a:r>
            <a:r>
              <a:rPr lang="zh-CN" altLang="en-US" sz="1800" dirty="0">
                <a:solidFill>
                  <a:schemeClr val="bg1">
                    <a:lumMod val="50000"/>
                  </a:schemeClr>
                </a:solidFill>
              </a:rPr>
              <a:t>系统设计说明书</a:t>
            </a:r>
            <a:r>
              <a:rPr lang="en-US" altLang="zh-CN" sz="1800" dirty="0">
                <a:solidFill>
                  <a:schemeClr val="bg1">
                    <a:lumMod val="50000"/>
                  </a:schemeClr>
                </a:solidFill>
              </a:rPr>
              <a:t>》</a:t>
            </a:r>
            <a:r>
              <a:rPr lang="zh-CN" altLang="zh-CN" dirty="0">
                <a:solidFill>
                  <a:srgbClr val="000000"/>
                </a:solidFill>
              </a:rPr>
              <a:t>体系结构设计</a:t>
            </a:r>
            <a:endParaRPr kumimoji="0" lang="zh-CN" altLang="en-US" sz="2800" b="1" i="0" u="none" strike="noStrike" kern="1200" cap="none" spc="0" normalizeH="0" baseline="0" noProof="0" dirty="0">
              <a:ln>
                <a:noFill/>
              </a:ln>
              <a:solidFill>
                <a:srgbClr val="000000"/>
              </a:solidFill>
              <a:effectLst/>
              <a:uLnTx/>
              <a:uFillTx/>
              <a:latin typeface="Arial"/>
              <a:ea typeface="微软雅黑"/>
              <a:cs typeface="+mj-cs"/>
            </a:endParaRPr>
          </a:p>
        </p:txBody>
      </p:sp>
      <p:cxnSp>
        <p:nvCxnSpPr>
          <p:cNvPr id="6" name="直接连接符 5">
            <a:extLst>
              <a:ext uri="{FF2B5EF4-FFF2-40B4-BE49-F238E27FC236}">
                <a16:creationId xmlns:a16="http://schemas.microsoft.com/office/drawing/2014/main" id="{79990452-2026-4FB9-A264-F5B749C67D8A}"/>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1CE50B8C-668B-44DC-8D79-A4EC3EEA2DC9}"/>
              </a:ext>
            </a:extLst>
          </p:cNvPr>
          <p:cNvSpPr/>
          <p:nvPr/>
        </p:nvSpPr>
        <p:spPr>
          <a:xfrm>
            <a:off x="669923" y="1365625"/>
            <a:ext cx="5298257" cy="3450112"/>
          </a:xfrm>
          <a:prstGeom prst="rect">
            <a:avLst/>
          </a:prstGeom>
        </p:spPr>
        <p:txBody>
          <a:bodyPr wrap="square">
            <a:spAutoFit/>
          </a:bodyPr>
          <a:lstStyle/>
          <a:p>
            <a:pPr marL="45720" marR="0" lvl="0" indent="38100" algn="l" defTabSz="914400" rtl="0" eaLnBrk="1" fontAlgn="auto" latinLnBrk="0" hangingPunct="1">
              <a:lnSpc>
                <a:spcPct val="172000"/>
              </a:lnSpc>
              <a:spcBef>
                <a:spcPts val="0"/>
              </a:spcBef>
              <a:spcAft>
                <a:spcPts val="0"/>
              </a:spcAft>
              <a:buClrTx/>
              <a:buSzTx/>
              <a:buFontTx/>
              <a:buNone/>
              <a:tabLst/>
              <a:defRPr/>
            </a:pPr>
            <a:r>
              <a:rPr kumimoji="0" lang="en-US" altLang="zh-CN" sz="2400" b="1" i="0" u="none" strike="noStrike" kern="100" cap="none" spc="0" normalizeH="0" baseline="0" noProof="0" dirty="0">
                <a:ln>
                  <a:noFill/>
                </a:ln>
                <a:solidFill>
                  <a:srgbClr val="000000"/>
                </a:solidFill>
                <a:effectLst/>
                <a:uLnTx/>
                <a:uFillTx/>
                <a:latin typeface="Cambria" panose="02040503050406030204" pitchFamily="18" charset="0"/>
                <a:ea typeface="宋体" panose="02010600030101010101" pitchFamily="2" charset="-122"/>
                <a:cs typeface="Times New Roman" panose="02020603050405020304" pitchFamily="18" charset="0"/>
              </a:rPr>
              <a:t>       </a:t>
            </a:r>
            <a:r>
              <a:rPr kumimoji="0" lang="zh-CN" altLang="zh-CN" sz="2400" b="1" i="0" u="none" strike="noStrike" kern="100" cap="none" spc="0" normalizeH="0" baseline="0" noProof="0" dirty="0">
                <a:ln>
                  <a:noFill/>
                </a:ln>
                <a:solidFill>
                  <a:schemeClr val="tx2">
                    <a:lumMod val="50000"/>
                  </a:schemeClr>
                </a:solidFill>
                <a:effectLst/>
                <a:uLnTx/>
                <a:uFillTx/>
                <a:latin typeface="黑体" panose="02010609060101010101" pitchFamily="49" charset="-122"/>
                <a:ea typeface="黑体" panose="02010609060101010101" pitchFamily="49" charset="-122"/>
                <a:cs typeface="Times New Roman" panose="02020603050405020304" pitchFamily="18" charset="0"/>
              </a:rPr>
              <a:t>系统设计模式</a:t>
            </a:r>
          </a:p>
          <a:p>
            <a:pPr marL="152400" marR="0" lvl="0" indent="304800" algn="just"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152400" marR="0" lvl="0" indent="304800" algn="just" defTabSz="914400" rtl="0" eaLnBrk="1" fontAlgn="auto" latinLnBrk="0" hangingPunct="1">
              <a:lnSpc>
                <a:spcPct val="150000"/>
              </a:lnSpc>
              <a:spcBef>
                <a:spcPts val="0"/>
              </a:spcBef>
              <a:spcAft>
                <a:spcPts val="0"/>
              </a:spcAft>
              <a:buClrTx/>
              <a:buSzTx/>
              <a:buFontTx/>
              <a:buNone/>
              <a:tabLst/>
              <a:defRPr/>
            </a:pPr>
            <a:r>
              <a:rPr kumimoji="0" lang="zh-CN"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本系统的设计主要是基于</a:t>
            </a:r>
            <a:r>
              <a:rPr kumimoji="0" lang="en-US"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MVC</a:t>
            </a:r>
            <a:r>
              <a:rPr kumimoji="0" lang="zh-CN"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设计模式，</a:t>
            </a:r>
            <a:r>
              <a:rPr kumimoji="0" lang="en-US"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M</a:t>
            </a:r>
            <a:r>
              <a:rPr kumimoji="0" lang="zh-CN"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代表模型</a:t>
            </a:r>
            <a:r>
              <a:rPr kumimoji="0" lang="en-US"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Model</a:t>
            </a:r>
            <a:r>
              <a:rPr kumimoji="0" lang="zh-CN"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en-US"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V</a:t>
            </a:r>
            <a:r>
              <a:rPr kumimoji="0" lang="zh-CN"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代表视图</a:t>
            </a:r>
            <a:r>
              <a:rPr kumimoji="0" lang="en-US"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View</a:t>
            </a:r>
            <a:r>
              <a:rPr kumimoji="0" lang="zh-CN"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en-US"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C</a:t>
            </a:r>
            <a:r>
              <a:rPr kumimoji="0" lang="zh-CN"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代表控制器</a:t>
            </a:r>
            <a:r>
              <a:rPr kumimoji="0" lang="en-US"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Controller</a:t>
            </a:r>
            <a:r>
              <a:rPr kumimoji="0" lang="zh-CN"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en-US"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MVC</a:t>
            </a:r>
            <a:r>
              <a:rPr kumimoji="0" lang="zh-CN" altLang="zh-CN" sz="1800" b="0" i="0" u="none" strike="noStrike" kern="100" cap="none" spc="0" normalizeH="0" baseline="0" noProof="0" dirty="0">
                <a:ln>
                  <a:noFill/>
                </a:ln>
                <a:solidFill>
                  <a:srgbClr val="000000"/>
                </a:solidFill>
                <a:effectLst/>
                <a:uLnTx/>
                <a:uFillTx/>
                <a:latin typeface="+mn-ea"/>
                <a:cs typeface="Times New Roman" panose="02020603050405020304" pitchFamily="18" charset="0"/>
              </a:rPr>
              <a:t>设计模式将系统分为三层，层与层之间又通过一定的模式联系，使数据实体、业务逻辑与呈现视图分离，同时降低耦合性、提高重用性和可维护性。</a:t>
            </a:r>
          </a:p>
        </p:txBody>
      </p:sp>
      <p:sp>
        <p:nvSpPr>
          <p:cNvPr id="8" name="Rectangle 2">
            <a:extLst>
              <a:ext uri="{FF2B5EF4-FFF2-40B4-BE49-F238E27FC236}">
                <a16:creationId xmlns:a16="http://schemas.microsoft.com/office/drawing/2014/main" id="{3A18BE70-9757-48E9-A612-199BF6899D55}"/>
              </a:ext>
            </a:extLst>
          </p:cNvPr>
          <p:cNvSpPr>
            <a:spLocks noChangeArrowheads="1"/>
          </p:cNvSpPr>
          <p:nvPr/>
        </p:nvSpPr>
        <p:spPr bwMode="auto">
          <a:xfrm>
            <a:off x="7632628" y="1298071"/>
            <a:ext cx="2233060" cy="958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6023" tIns="45720" rIns="91440" bIns="0" numCol="1" anchor="ctr" anchorCtr="0" compatLnSpc="1">
            <a:prstTxWarp prst="textNoShape">
              <a:avLst/>
            </a:prstTxWarp>
            <a:spAutoFit/>
          </a:bodyPr>
          <a:lstStyle>
            <a:lvl1pPr indent="3810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 marR="0" lvl="0" indent="38100" algn="l" defTabSz="914400" rtl="0" eaLnBrk="1" fontAlgn="base" latinLnBrk="0" hangingPunct="1">
              <a:lnSpc>
                <a:spcPct val="172000"/>
              </a:lnSpc>
              <a:spcBef>
                <a:spcPct val="0"/>
              </a:spcBef>
              <a:spcAft>
                <a:spcPts val="0"/>
              </a:spcAft>
              <a:buClrTx/>
              <a:buSzTx/>
              <a:buFontTx/>
              <a:buNone/>
              <a:tabLst/>
              <a:defRPr/>
            </a:pPr>
            <a:r>
              <a:rPr kumimoji="0" lang="zh-CN" altLang="zh-CN" sz="2400" b="1" i="0" u="none" strike="noStrike" kern="100" cap="none" spc="0" normalizeH="0" baseline="0" noProof="0" dirty="0">
                <a:ln>
                  <a:noFill/>
                </a:ln>
                <a:solidFill>
                  <a:schemeClr val="tx2">
                    <a:lumMod val="50000"/>
                  </a:schemeClr>
                </a:solidFill>
                <a:effectLst/>
                <a:uLnTx/>
                <a:uFillTx/>
                <a:latin typeface="黑体" panose="02010609060101010101" pitchFamily="49" charset="-122"/>
                <a:ea typeface="黑体" panose="02010609060101010101" pitchFamily="49" charset="-122"/>
                <a:cs typeface="Times New Roman" panose="02020603050405020304" pitchFamily="18" charset="0"/>
              </a:rPr>
              <a:t>体系结构图</a:t>
            </a:r>
          </a:p>
          <a:p>
            <a:pPr marL="0" marR="0" lvl="0" indent="38100" algn="l"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dirty="0">
              <a:ln>
                <a:noFill/>
              </a:ln>
              <a:solidFill>
                <a:srgbClr val="000000"/>
              </a:solidFill>
              <a:effectLst/>
              <a:uLnTx/>
              <a:uFillTx/>
              <a:latin typeface="Arial" panose="020B0604020202020204" pitchFamily="34" charset="0"/>
              <a:ea typeface="微软雅黑"/>
              <a:cs typeface="+mn-cs"/>
            </a:endParaRPr>
          </a:p>
        </p:txBody>
      </p:sp>
      <p:pic>
        <p:nvPicPr>
          <p:cNvPr id="9" name="图片 26" descr="DCFFFA33E5A0AE06CC390438F17ED66C">
            <a:extLst>
              <a:ext uri="{FF2B5EF4-FFF2-40B4-BE49-F238E27FC236}">
                <a16:creationId xmlns:a16="http://schemas.microsoft.com/office/drawing/2014/main" id="{F24BD10C-DFAE-477B-8B68-0D01F967BF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13" t="1183" b="14592"/>
          <a:stretch>
            <a:fillRect/>
          </a:stretch>
        </p:blipFill>
        <p:spPr bwMode="auto">
          <a:xfrm>
            <a:off x="6399330" y="2212454"/>
            <a:ext cx="4976261" cy="363947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组合 9">
            <a:extLst>
              <a:ext uri="{FF2B5EF4-FFF2-40B4-BE49-F238E27FC236}">
                <a16:creationId xmlns:a16="http://schemas.microsoft.com/office/drawing/2014/main" id="{2083129B-C0AC-46B5-B446-332E73DB65E0}"/>
              </a:ext>
            </a:extLst>
          </p:cNvPr>
          <p:cNvGrpSpPr/>
          <p:nvPr/>
        </p:nvGrpSpPr>
        <p:grpSpPr>
          <a:xfrm>
            <a:off x="669923" y="1435639"/>
            <a:ext cx="606708" cy="595226"/>
            <a:chOff x="753462" y="4432495"/>
            <a:chExt cx="606708" cy="595226"/>
          </a:xfrm>
        </p:grpSpPr>
        <p:sp>
          <p:nvSpPr>
            <p:cNvPr id="11" name="iṣ1ïdé">
              <a:extLst>
                <a:ext uri="{FF2B5EF4-FFF2-40B4-BE49-F238E27FC236}">
                  <a16:creationId xmlns:a16="http://schemas.microsoft.com/office/drawing/2014/main" id="{1CDA7F63-CCA7-45D1-ABE4-28BAF3D11AF0}"/>
                </a:ext>
              </a:extLst>
            </p:cNvPr>
            <p:cNvSpPr/>
            <p:nvPr/>
          </p:nvSpPr>
          <p:spPr>
            <a:xfrm>
              <a:off x="753462" y="4432495"/>
              <a:ext cx="606708" cy="595226"/>
            </a:xfrm>
            <a:prstGeom prst="ellipse">
              <a:avLst/>
            </a:prstGeom>
            <a:solidFill>
              <a:srgbClr val="8ACFC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2" name="íśḻîḋé">
              <a:extLst>
                <a:ext uri="{FF2B5EF4-FFF2-40B4-BE49-F238E27FC236}">
                  <a16:creationId xmlns:a16="http://schemas.microsoft.com/office/drawing/2014/main" id="{B6CF3FCB-F94B-4217-B152-6651B3BCCA5F}"/>
                </a:ext>
              </a:extLst>
            </p:cNvPr>
            <p:cNvSpPr>
              <a:spLocks/>
            </p:cNvSpPr>
            <p:nvPr/>
          </p:nvSpPr>
          <p:spPr bwMode="auto">
            <a:xfrm>
              <a:off x="902134" y="4600875"/>
              <a:ext cx="309363" cy="28875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grpSp>
        <p:nvGrpSpPr>
          <p:cNvPr id="13" name="组合 12">
            <a:extLst>
              <a:ext uri="{FF2B5EF4-FFF2-40B4-BE49-F238E27FC236}">
                <a16:creationId xmlns:a16="http://schemas.microsoft.com/office/drawing/2014/main" id="{3549D34E-82F3-4D61-8EB8-113ABFACD490}"/>
              </a:ext>
            </a:extLst>
          </p:cNvPr>
          <p:cNvGrpSpPr/>
          <p:nvPr/>
        </p:nvGrpSpPr>
        <p:grpSpPr>
          <a:xfrm>
            <a:off x="7083671" y="1393739"/>
            <a:ext cx="606708" cy="595226"/>
            <a:chOff x="753462" y="4432495"/>
            <a:chExt cx="606708" cy="595226"/>
          </a:xfrm>
        </p:grpSpPr>
        <p:sp>
          <p:nvSpPr>
            <p:cNvPr id="14" name="iṣ1ïdé">
              <a:extLst>
                <a:ext uri="{FF2B5EF4-FFF2-40B4-BE49-F238E27FC236}">
                  <a16:creationId xmlns:a16="http://schemas.microsoft.com/office/drawing/2014/main" id="{454986A1-7F25-40DE-99D9-A1D03EA79389}"/>
                </a:ext>
              </a:extLst>
            </p:cNvPr>
            <p:cNvSpPr/>
            <p:nvPr/>
          </p:nvSpPr>
          <p:spPr>
            <a:xfrm>
              <a:off x="753462" y="4432495"/>
              <a:ext cx="606708" cy="595226"/>
            </a:xfrm>
            <a:prstGeom prst="ellipse">
              <a:avLst/>
            </a:prstGeom>
            <a:solidFill>
              <a:srgbClr val="8ACFC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5" name="íśḻîḋé">
              <a:extLst>
                <a:ext uri="{FF2B5EF4-FFF2-40B4-BE49-F238E27FC236}">
                  <a16:creationId xmlns:a16="http://schemas.microsoft.com/office/drawing/2014/main" id="{225D48EC-27A9-4E3D-9632-7DB0924E3558}"/>
                </a:ext>
              </a:extLst>
            </p:cNvPr>
            <p:cNvSpPr>
              <a:spLocks/>
            </p:cNvSpPr>
            <p:nvPr/>
          </p:nvSpPr>
          <p:spPr bwMode="auto">
            <a:xfrm>
              <a:off x="902134" y="4600875"/>
              <a:ext cx="309363" cy="28875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spTree>
    <p:extLst>
      <p:ext uri="{BB962C8B-B14F-4D97-AF65-F5344CB8AC3E}">
        <p14:creationId xmlns:p14="http://schemas.microsoft.com/office/powerpoint/2010/main" val="3462978331"/>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52C0E7A8-B9C9-44C8-8BA0-E0F33B6AC2A9}"/>
              </a:ext>
            </a:extLst>
          </p:cNvPr>
          <p:cNvSpPr txBox="1">
            <a:spLocks/>
          </p:cNvSpPr>
          <p:nvPr/>
        </p:nvSpPr>
        <p:spPr>
          <a:xfrm>
            <a:off x="669924" y="272141"/>
            <a:ext cx="4865637"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lang="en-US" altLang="zh-CN" sz="1800" dirty="0">
                <a:solidFill>
                  <a:schemeClr val="bg1">
                    <a:lumMod val="50000"/>
                  </a:schemeClr>
                </a:solidFill>
              </a:rPr>
              <a:t>《</a:t>
            </a:r>
            <a:r>
              <a:rPr lang="zh-CN" altLang="en-US" sz="1800" dirty="0">
                <a:solidFill>
                  <a:schemeClr val="bg1">
                    <a:lumMod val="50000"/>
                  </a:schemeClr>
                </a:solidFill>
              </a:rPr>
              <a:t>系统设计说明书</a:t>
            </a:r>
            <a:r>
              <a:rPr lang="en-US" altLang="zh-CN" sz="1800" dirty="0">
                <a:solidFill>
                  <a:schemeClr val="bg1">
                    <a:lumMod val="50000"/>
                  </a:schemeClr>
                </a:solidFill>
              </a:rPr>
              <a:t>》</a:t>
            </a:r>
            <a:r>
              <a:rPr lang="zh-CN" altLang="zh-CN" dirty="0"/>
              <a:t>功能模块设计</a:t>
            </a:r>
            <a:endParaRPr kumimoji="0" lang="zh-CN" altLang="en-US" sz="2800" b="1" i="0" u="none" strike="noStrike" kern="1200" cap="none" spc="0" normalizeH="0" baseline="0" noProof="0" dirty="0">
              <a:ln>
                <a:noFill/>
              </a:ln>
              <a:solidFill>
                <a:srgbClr val="000000"/>
              </a:solidFill>
              <a:effectLst/>
              <a:uLnTx/>
              <a:uFillTx/>
              <a:latin typeface="Arial"/>
              <a:ea typeface="微软雅黑"/>
              <a:cs typeface="+mj-cs"/>
            </a:endParaRPr>
          </a:p>
        </p:txBody>
      </p:sp>
      <p:cxnSp>
        <p:nvCxnSpPr>
          <p:cNvPr id="6" name="直接连接符 5">
            <a:extLst>
              <a:ext uri="{FF2B5EF4-FFF2-40B4-BE49-F238E27FC236}">
                <a16:creationId xmlns:a16="http://schemas.microsoft.com/office/drawing/2014/main" id="{932CF168-4B46-49F4-B828-554433BEF65C}"/>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0315C3F0-828E-42CB-813D-CF0813A545D1}"/>
              </a:ext>
            </a:extLst>
          </p:cNvPr>
          <p:cNvSpPr/>
          <p:nvPr/>
        </p:nvSpPr>
        <p:spPr>
          <a:xfrm>
            <a:off x="1488708" y="1973820"/>
            <a:ext cx="600611" cy="3785652"/>
          </a:xfrm>
          <a:prstGeom prst="rect">
            <a:avLst/>
          </a:prstGeom>
        </p:spPr>
        <p:txBody>
          <a:bodyPr wrap="square">
            <a:spAutoFit/>
          </a:bodyPr>
          <a:lstStyle/>
          <a:p>
            <a:r>
              <a:rPr lang="zh-CN" altLang="zh-CN" sz="2400" b="1" kern="100" dirty="0">
                <a:solidFill>
                  <a:schemeClr val="tx2">
                    <a:lumMod val="50000"/>
                  </a:schemeClr>
                </a:solidFill>
                <a:latin typeface="+mn-ea"/>
                <a:cs typeface="Times New Roman" panose="02020603050405020304" pitchFamily="18" charset="0"/>
              </a:rPr>
              <a:t>功能层次图</a:t>
            </a:r>
            <a:endParaRPr lang="en-US" altLang="zh-CN" sz="2400" b="1" kern="100" dirty="0">
              <a:solidFill>
                <a:schemeClr val="tx2">
                  <a:lumMod val="50000"/>
                </a:schemeClr>
              </a:solidFill>
              <a:latin typeface="+mn-ea"/>
              <a:cs typeface="Times New Roman" panose="02020603050405020304" pitchFamily="18" charset="0"/>
            </a:endParaRPr>
          </a:p>
          <a:p>
            <a:r>
              <a:rPr lang="zh-CN" altLang="en-US" sz="2400" b="1" kern="100" dirty="0">
                <a:solidFill>
                  <a:schemeClr val="tx2">
                    <a:lumMod val="50000"/>
                  </a:schemeClr>
                </a:solidFill>
                <a:latin typeface="+mn-ea"/>
                <a:cs typeface="Times New Roman" panose="02020603050405020304" pitchFamily="18" charset="0"/>
              </a:rPr>
              <a:t>：</a:t>
            </a:r>
            <a:endParaRPr lang="en-US" altLang="zh-CN" sz="2400" b="1" kern="100" dirty="0">
              <a:solidFill>
                <a:schemeClr val="tx2">
                  <a:lumMod val="50000"/>
                </a:schemeClr>
              </a:solidFill>
              <a:latin typeface="+mn-ea"/>
              <a:cs typeface="Times New Roman" panose="02020603050405020304" pitchFamily="18" charset="0"/>
            </a:endParaRPr>
          </a:p>
          <a:p>
            <a:r>
              <a:rPr lang="zh-CN" altLang="en-US" sz="2400" b="1" kern="100" dirty="0">
                <a:solidFill>
                  <a:schemeClr val="tx2">
                    <a:lumMod val="50000"/>
                  </a:schemeClr>
                </a:solidFill>
                <a:latin typeface="+mn-ea"/>
                <a:cs typeface="Times New Roman" panose="02020603050405020304" pitchFamily="18" charset="0"/>
              </a:rPr>
              <a:t>用户模块</a:t>
            </a:r>
            <a:endParaRPr lang="zh-CN" altLang="en-US" sz="2400" b="1" dirty="0">
              <a:solidFill>
                <a:schemeClr val="tx2">
                  <a:lumMod val="50000"/>
                </a:schemeClr>
              </a:solidFill>
              <a:latin typeface="+mn-ea"/>
            </a:endParaRPr>
          </a:p>
        </p:txBody>
      </p:sp>
      <p:pic>
        <p:nvPicPr>
          <p:cNvPr id="8" name="Picture 789">
            <a:extLst>
              <a:ext uri="{FF2B5EF4-FFF2-40B4-BE49-F238E27FC236}">
                <a16:creationId xmlns:a16="http://schemas.microsoft.com/office/drawing/2014/main" id="{B523AD58-E825-4F73-9E04-F73F9990FED6}"/>
              </a:ext>
            </a:extLst>
          </p:cNvPr>
          <p:cNvPicPr/>
          <p:nvPr/>
        </p:nvPicPr>
        <p:blipFill rotWithShape="1">
          <a:blip r:embed="rId2"/>
          <a:srcRect t="1364" b="1521"/>
          <a:stretch/>
        </p:blipFill>
        <p:spPr bwMode="auto">
          <a:xfrm>
            <a:off x="2387065" y="1197076"/>
            <a:ext cx="8316227" cy="5339140"/>
          </a:xfrm>
          <a:prstGeom prst="rect">
            <a:avLst/>
          </a:prstGeom>
          <a:ln>
            <a:noFill/>
          </a:ln>
          <a:extLst>
            <a:ext uri="{53640926-AAD7-44D8-BBD7-CCE9431645EC}">
              <a14:shadowObscured xmlns:a14="http://schemas.microsoft.com/office/drawing/2010/main"/>
            </a:ext>
          </a:extLst>
        </p:spPr>
      </p:pic>
      <p:grpSp>
        <p:nvGrpSpPr>
          <p:cNvPr id="9" name="组合 8">
            <a:extLst>
              <a:ext uri="{FF2B5EF4-FFF2-40B4-BE49-F238E27FC236}">
                <a16:creationId xmlns:a16="http://schemas.microsoft.com/office/drawing/2014/main" id="{21C8915C-79CD-45EC-8367-8564F43EF3D5}"/>
              </a:ext>
            </a:extLst>
          </p:cNvPr>
          <p:cNvGrpSpPr/>
          <p:nvPr/>
        </p:nvGrpSpPr>
        <p:grpSpPr>
          <a:xfrm>
            <a:off x="1411708" y="1397844"/>
            <a:ext cx="606708" cy="595226"/>
            <a:chOff x="753462" y="4432495"/>
            <a:chExt cx="606708" cy="595226"/>
          </a:xfrm>
        </p:grpSpPr>
        <p:sp>
          <p:nvSpPr>
            <p:cNvPr id="10" name="iṣ1ïdé">
              <a:extLst>
                <a:ext uri="{FF2B5EF4-FFF2-40B4-BE49-F238E27FC236}">
                  <a16:creationId xmlns:a16="http://schemas.microsoft.com/office/drawing/2014/main" id="{8B5FF06F-8A6E-48A9-8E28-7FB7B92033DF}"/>
                </a:ext>
              </a:extLst>
            </p:cNvPr>
            <p:cNvSpPr/>
            <p:nvPr/>
          </p:nvSpPr>
          <p:spPr>
            <a:xfrm>
              <a:off x="753462" y="4432495"/>
              <a:ext cx="606708" cy="595226"/>
            </a:xfrm>
            <a:prstGeom prst="ellipse">
              <a:avLst/>
            </a:prstGeom>
            <a:solidFill>
              <a:srgbClr val="8ACFC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1" name="íśḻîḋé">
              <a:extLst>
                <a:ext uri="{FF2B5EF4-FFF2-40B4-BE49-F238E27FC236}">
                  <a16:creationId xmlns:a16="http://schemas.microsoft.com/office/drawing/2014/main" id="{0EE175F5-0253-41A5-86DF-AC6889236A53}"/>
                </a:ext>
              </a:extLst>
            </p:cNvPr>
            <p:cNvSpPr>
              <a:spLocks/>
            </p:cNvSpPr>
            <p:nvPr/>
          </p:nvSpPr>
          <p:spPr bwMode="auto">
            <a:xfrm>
              <a:off x="902134" y="4600875"/>
              <a:ext cx="309363" cy="28875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spTree>
    <p:extLst>
      <p:ext uri="{BB962C8B-B14F-4D97-AF65-F5344CB8AC3E}">
        <p14:creationId xmlns:p14="http://schemas.microsoft.com/office/powerpoint/2010/main" val="27796035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52C0E7A8-B9C9-44C8-8BA0-E0F33B6AC2A9}"/>
              </a:ext>
            </a:extLst>
          </p:cNvPr>
          <p:cNvSpPr txBox="1">
            <a:spLocks/>
          </p:cNvSpPr>
          <p:nvPr/>
        </p:nvSpPr>
        <p:spPr>
          <a:xfrm>
            <a:off x="669924" y="272141"/>
            <a:ext cx="4865637"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系统设计说明书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功能模块</a:t>
            </a:r>
            <a:r>
              <a:rPr kumimoji="0" lang="zh-CN" altLang="zh-CN" sz="2800" b="1" i="0" u="none" strike="noStrike" kern="1200" cap="none" spc="0" normalizeH="0" baseline="0" noProof="0" dirty="0">
                <a:ln>
                  <a:noFill/>
                </a:ln>
                <a:solidFill>
                  <a:srgbClr val="000000"/>
                </a:solidFill>
                <a:effectLst/>
                <a:uLnTx/>
                <a:uFillTx/>
                <a:latin typeface="Arial"/>
                <a:ea typeface="微软雅黑"/>
                <a:cs typeface="+mj-cs"/>
              </a:rPr>
              <a:t>设计</a:t>
            </a:r>
            <a:endParaRPr kumimoji="0" lang="zh-CN" altLang="en-US" sz="2800" b="1" i="0" u="none" strike="noStrike" kern="1200" cap="none" spc="0" normalizeH="0" baseline="0" noProof="0" dirty="0">
              <a:ln>
                <a:noFill/>
              </a:ln>
              <a:solidFill>
                <a:srgbClr val="000000"/>
              </a:solidFill>
              <a:effectLst/>
              <a:uLnTx/>
              <a:uFillTx/>
              <a:latin typeface="Arial"/>
              <a:ea typeface="微软雅黑"/>
              <a:cs typeface="+mj-cs"/>
            </a:endParaRPr>
          </a:p>
        </p:txBody>
      </p:sp>
      <p:cxnSp>
        <p:nvCxnSpPr>
          <p:cNvPr id="6" name="直接连接符 5">
            <a:extLst>
              <a:ext uri="{FF2B5EF4-FFF2-40B4-BE49-F238E27FC236}">
                <a16:creationId xmlns:a16="http://schemas.microsoft.com/office/drawing/2014/main" id="{932CF168-4B46-49F4-B828-554433BEF65C}"/>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4" name="Picture 886">
            <a:extLst>
              <a:ext uri="{FF2B5EF4-FFF2-40B4-BE49-F238E27FC236}">
                <a16:creationId xmlns:a16="http://schemas.microsoft.com/office/drawing/2014/main" id="{473606AC-69AF-494B-94B0-7A973EE3A1A3}"/>
              </a:ext>
            </a:extLst>
          </p:cNvPr>
          <p:cNvPicPr/>
          <p:nvPr/>
        </p:nvPicPr>
        <p:blipFill rotWithShape="1">
          <a:blip r:embed="rId2"/>
          <a:srcRect t="2851" b="1771"/>
          <a:stretch/>
        </p:blipFill>
        <p:spPr bwMode="auto">
          <a:xfrm>
            <a:off x="2365015" y="1325878"/>
            <a:ext cx="7327216" cy="5110525"/>
          </a:xfrm>
          <a:prstGeom prst="rect">
            <a:avLst/>
          </a:prstGeom>
          <a:ln>
            <a:noFill/>
          </a:ln>
          <a:extLst>
            <a:ext uri="{53640926-AAD7-44D8-BBD7-CCE9431645EC}">
              <a14:shadowObscured xmlns:a14="http://schemas.microsoft.com/office/drawing/2010/main"/>
            </a:ext>
          </a:extLst>
        </p:spPr>
      </p:pic>
      <p:sp>
        <p:nvSpPr>
          <p:cNvPr id="7" name="矩形 6">
            <a:extLst>
              <a:ext uri="{FF2B5EF4-FFF2-40B4-BE49-F238E27FC236}">
                <a16:creationId xmlns:a16="http://schemas.microsoft.com/office/drawing/2014/main" id="{D6CB8B92-C254-4562-BCE4-DD45CA2C4948}"/>
              </a:ext>
            </a:extLst>
          </p:cNvPr>
          <p:cNvSpPr/>
          <p:nvPr/>
        </p:nvSpPr>
        <p:spPr>
          <a:xfrm>
            <a:off x="1507323" y="1990021"/>
            <a:ext cx="600611" cy="4154984"/>
          </a:xfrm>
          <a:prstGeom prst="rect">
            <a:avLst/>
          </a:prstGeom>
        </p:spPr>
        <p:txBody>
          <a:bodyPr wrap="square">
            <a:spAutoFit/>
          </a:bodyPr>
          <a:lstStyle/>
          <a:p>
            <a:r>
              <a:rPr lang="zh-CN" altLang="zh-CN" sz="2400" b="1" kern="100" dirty="0">
                <a:solidFill>
                  <a:schemeClr val="tx2">
                    <a:lumMod val="50000"/>
                  </a:schemeClr>
                </a:solidFill>
                <a:latin typeface="+mn-ea"/>
                <a:cs typeface="Times New Roman" panose="02020603050405020304" pitchFamily="18" charset="0"/>
              </a:rPr>
              <a:t>功能层次图</a:t>
            </a:r>
            <a:endParaRPr lang="en-US" altLang="zh-CN" sz="2400" b="1" kern="100" dirty="0">
              <a:solidFill>
                <a:schemeClr val="tx2">
                  <a:lumMod val="50000"/>
                </a:schemeClr>
              </a:solidFill>
              <a:latin typeface="+mn-ea"/>
              <a:cs typeface="Times New Roman" panose="02020603050405020304" pitchFamily="18" charset="0"/>
            </a:endParaRPr>
          </a:p>
          <a:p>
            <a:r>
              <a:rPr lang="zh-CN" altLang="en-US" sz="2400" b="1" kern="100" dirty="0">
                <a:solidFill>
                  <a:schemeClr val="tx2">
                    <a:lumMod val="50000"/>
                  </a:schemeClr>
                </a:solidFill>
                <a:latin typeface="+mn-ea"/>
                <a:cs typeface="Times New Roman" panose="02020603050405020304" pitchFamily="18" charset="0"/>
              </a:rPr>
              <a:t>：</a:t>
            </a:r>
            <a:endParaRPr lang="en-US" altLang="zh-CN" sz="2400" b="1" kern="100" dirty="0">
              <a:solidFill>
                <a:schemeClr val="tx2">
                  <a:lumMod val="50000"/>
                </a:schemeClr>
              </a:solidFill>
              <a:latin typeface="+mn-ea"/>
              <a:cs typeface="Times New Roman" panose="02020603050405020304" pitchFamily="18" charset="0"/>
            </a:endParaRPr>
          </a:p>
          <a:p>
            <a:r>
              <a:rPr lang="zh-CN" altLang="en-US" sz="2400" b="1" kern="100" dirty="0">
                <a:solidFill>
                  <a:schemeClr val="tx2">
                    <a:lumMod val="50000"/>
                  </a:schemeClr>
                </a:solidFill>
                <a:latin typeface="+mn-ea"/>
                <a:cs typeface="Times New Roman" panose="02020603050405020304" pitchFamily="18" charset="0"/>
              </a:rPr>
              <a:t>管理员模块</a:t>
            </a:r>
            <a:endParaRPr lang="zh-CN" altLang="en-US" sz="2400" b="1" dirty="0">
              <a:solidFill>
                <a:schemeClr val="tx2">
                  <a:lumMod val="50000"/>
                </a:schemeClr>
              </a:solidFill>
              <a:latin typeface="+mn-ea"/>
            </a:endParaRPr>
          </a:p>
        </p:txBody>
      </p:sp>
      <p:grpSp>
        <p:nvGrpSpPr>
          <p:cNvPr id="8" name="组合 7">
            <a:extLst>
              <a:ext uri="{FF2B5EF4-FFF2-40B4-BE49-F238E27FC236}">
                <a16:creationId xmlns:a16="http://schemas.microsoft.com/office/drawing/2014/main" id="{68C66B38-6CA9-49FC-8989-94B2829D26ED}"/>
              </a:ext>
            </a:extLst>
          </p:cNvPr>
          <p:cNvGrpSpPr/>
          <p:nvPr/>
        </p:nvGrpSpPr>
        <p:grpSpPr>
          <a:xfrm>
            <a:off x="1443475" y="1402013"/>
            <a:ext cx="606708" cy="595226"/>
            <a:chOff x="753462" y="4432495"/>
            <a:chExt cx="606708" cy="595226"/>
          </a:xfrm>
        </p:grpSpPr>
        <p:sp>
          <p:nvSpPr>
            <p:cNvPr id="9" name="iṣ1ïdé">
              <a:extLst>
                <a:ext uri="{FF2B5EF4-FFF2-40B4-BE49-F238E27FC236}">
                  <a16:creationId xmlns:a16="http://schemas.microsoft.com/office/drawing/2014/main" id="{B64F9D8D-B99E-4797-9B03-CEF29C3630EA}"/>
                </a:ext>
              </a:extLst>
            </p:cNvPr>
            <p:cNvSpPr/>
            <p:nvPr/>
          </p:nvSpPr>
          <p:spPr>
            <a:xfrm>
              <a:off x="753462" y="4432495"/>
              <a:ext cx="606708" cy="595226"/>
            </a:xfrm>
            <a:prstGeom prst="ellipse">
              <a:avLst/>
            </a:prstGeom>
            <a:solidFill>
              <a:srgbClr val="8ACFC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zh-CN" altLang="en-US" dirty="0"/>
            </a:p>
          </p:txBody>
        </p:sp>
        <p:sp>
          <p:nvSpPr>
            <p:cNvPr id="10" name="íśḻîḋé">
              <a:extLst>
                <a:ext uri="{FF2B5EF4-FFF2-40B4-BE49-F238E27FC236}">
                  <a16:creationId xmlns:a16="http://schemas.microsoft.com/office/drawing/2014/main" id="{FF08385C-7228-4300-9BA4-ABF823C1797B}"/>
                </a:ext>
              </a:extLst>
            </p:cNvPr>
            <p:cNvSpPr>
              <a:spLocks/>
            </p:cNvSpPr>
            <p:nvPr/>
          </p:nvSpPr>
          <p:spPr bwMode="auto">
            <a:xfrm>
              <a:off x="902134" y="4600875"/>
              <a:ext cx="309363" cy="288759"/>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grpSp>
    </p:spTree>
    <p:extLst>
      <p:ext uri="{BB962C8B-B14F-4D97-AF65-F5344CB8AC3E}">
        <p14:creationId xmlns:p14="http://schemas.microsoft.com/office/powerpoint/2010/main" val="2966642347"/>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52C0E7A8-B9C9-44C8-8BA0-E0F33B6AC2A9}"/>
              </a:ext>
            </a:extLst>
          </p:cNvPr>
          <p:cNvSpPr txBox="1">
            <a:spLocks/>
          </p:cNvSpPr>
          <p:nvPr/>
        </p:nvSpPr>
        <p:spPr>
          <a:xfrm>
            <a:off x="669924" y="272141"/>
            <a:ext cx="4865637" cy="756559"/>
          </a:xfrm>
          <a:prstGeom prst="rect">
            <a:avLst/>
          </a:prstGeom>
          <a:ln w="3175">
            <a:noFill/>
          </a:ln>
        </p:spPr>
        <p:txBody>
          <a:bodyPr vert="horz" lIns="91440" tIns="45720" rIns="91440" bIns="45720" rtlCol="0" anchor="b">
            <a:normAutofit fontScale="92500"/>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lvl="0">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系统设计说明书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lang="zh-CN" altLang="zh-CN" dirty="0"/>
              <a:t>网站功能模块设计</a:t>
            </a:r>
            <a:endParaRPr kumimoji="0" lang="zh-CN" altLang="en-US" sz="2800" b="1" i="0" u="none" strike="noStrike" kern="1200" cap="none" spc="0" normalizeH="0" baseline="0" noProof="0" dirty="0">
              <a:ln>
                <a:noFill/>
              </a:ln>
              <a:solidFill>
                <a:srgbClr val="000000"/>
              </a:solidFill>
              <a:effectLst/>
              <a:uLnTx/>
              <a:uFillTx/>
              <a:latin typeface="Arial"/>
              <a:ea typeface="微软雅黑"/>
              <a:cs typeface="+mj-cs"/>
            </a:endParaRPr>
          </a:p>
        </p:txBody>
      </p:sp>
      <p:cxnSp>
        <p:nvCxnSpPr>
          <p:cNvPr id="6" name="直接连接符 5">
            <a:extLst>
              <a:ext uri="{FF2B5EF4-FFF2-40B4-BE49-F238E27FC236}">
                <a16:creationId xmlns:a16="http://schemas.microsoft.com/office/drawing/2014/main" id="{932CF168-4B46-49F4-B828-554433BEF65C}"/>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 name="表格 1">
            <a:extLst>
              <a:ext uri="{FF2B5EF4-FFF2-40B4-BE49-F238E27FC236}">
                <a16:creationId xmlns:a16="http://schemas.microsoft.com/office/drawing/2014/main" id="{E7FDDEC8-46A3-4094-8DE5-8B13D520A89E}"/>
              </a:ext>
            </a:extLst>
          </p:cNvPr>
          <p:cNvGraphicFramePr>
            <a:graphicFrameLocks noGrp="1"/>
          </p:cNvGraphicFramePr>
          <p:nvPr>
            <p:extLst>
              <p:ext uri="{D42A27DB-BD31-4B8C-83A1-F6EECF244321}">
                <p14:modId xmlns:p14="http://schemas.microsoft.com/office/powerpoint/2010/main" val="175209878"/>
              </p:ext>
            </p:extLst>
          </p:nvPr>
        </p:nvGraphicFramePr>
        <p:xfrm>
          <a:off x="1110831" y="1091263"/>
          <a:ext cx="9602087" cy="5319125"/>
        </p:xfrm>
        <a:graphic>
          <a:graphicData uri="http://schemas.openxmlformats.org/drawingml/2006/table">
            <a:tbl>
              <a:tblPr firstRow="1" firstCol="1" bandRow="1">
                <a:tableStyleId>{00A15C55-8517-42AA-B614-E9B94910E393}</a:tableStyleId>
              </a:tblPr>
              <a:tblGrid>
                <a:gridCol w="1168500">
                  <a:extLst>
                    <a:ext uri="{9D8B030D-6E8A-4147-A177-3AD203B41FA5}">
                      <a16:colId xmlns:a16="http://schemas.microsoft.com/office/drawing/2014/main" val="1284742781"/>
                    </a:ext>
                  </a:extLst>
                </a:gridCol>
                <a:gridCol w="2666197">
                  <a:extLst>
                    <a:ext uri="{9D8B030D-6E8A-4147-A177-3AD203B41FA5}">
                      <a16:colId xmlns:a16="http://schemas.microsoft.com/office/drawing/2014/main" val="2955226982"/>
                    </a:ext>
                  </a:extLst>
                </a:gridCol>
                <a:gridCol w="1925053">
                  <a:extLst>
                    <a:ext uri="{9D8B030D-6E8A-4147-A177-3AD203B41FA5}">
                      <a16:colId xmlns:a16="http://schemas.microsoft.com/office/drawing/2014/main" val="2764848150"/>
                    </a:ext>
                  </a:extLst>
                </a:gridCol>
                <a:gridCol w="1448367">
                  <a:extLst>
                    <a:ext uri="{9D8B030D-6E8A-4147-A177-3AD203B41FA5}">
                      <a16:colId xmlns:a16="http://schemas.microsoft.com/office/drawing/2014/main" val="3171133654"/>
                    </a:ext>
                  </a:extLst>
                </a:gridCol>
                <a:gridCol w="2393970">
                  <a:extLst>
                    <a:ext uri="{9D8B030D-6E8A-4147-A177-3AD203B41FA5}">
                      <a16:colId xmlns:a16="http://schemas.microsoft.com/office/drawing/2014/main" val="1708662226"/>
                    </a:ext>
                  </a:extLst>
                </a:gridCol>
              </a:tblGrid>
              <a:tr h="281338">
                <a:tc>
                  <a:txBody>
                    <a:bodyPr/>
                    <a:lstStyle/>
                    <a:p>
                      <a:pPr algn="ctr">
                        <a:spcAft>
                          <a:spcPts val="0"/>
                        </a:spcAft>
                      </a:pPr>
                      <a:r>
                        <a:rPr lang="zh-CN" sz="1200" kern="100" dirty="0">
                          <a:effectLst/>
                        </a:rPr>
                        <a:t>功能名称</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gridSpan="2">
                  <a:txBody>
                    <a:bodyPr/>
                    <a:lstStyle/>
                    <a:p>
                      <a:pPr algn="ctr">
                        <a:spcAft>
                          <a:spcPts val="0"/>
                        </a:spcAft>
                      </a:pPr>
                      <a:r>
                        <a:rPr lang="zh-CN" sz="1200" kern="100">
                          <a:effectLst/>
                        </a:rPr>
                        <a:t>功能描述</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hMerge="1">
                  <a:txBody>
                    <a:bodyPr/>
                    <a:lstStyle/>
                    <a:p>
                      <a:endParaRPr lang="zh-CN" altLang="en-US"/>
                    </a:p>
                  </a:txBody>
                  <a:tcPr/>
                </a:tc>
                <a:tc>
                  <a:txBody>
                    <a:bodyPr/>
                    <a:lstStyle/>
                    <a:p>
                      <a:pPr algn="ctr">
                        <a:spcAft>
                          <a:spcPts val="0"/>
                        </a:spcAft>
                      </a:pPr>
                      <a:r>
                        <a:rPr lang="zh-CN" sz="1200" kern="100">
                          <a:effectLst/>
                        </a:rPr>
                        <a:t>权限</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a:effectLst/>
                        </a:rPr>
                        <a:t>备注</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extLst>
                  <a:ext uri="{0D108BD9-81ED-4DB2-BD59-A6C34878D82A}">
                    <a16:rowId xmlns:a16="http://schemas.microsoft.com/office/drawing/2014/main" val="876578456"/>
                  </a:ext>
                </a:extLst>
              </a:tr>
              <a:tr h="499496">
                <a:tc>
                  <a:txBody>
                    <a:bodyPr/>
                    <a:lstStyle/>
                    <a:p>
                      <a:pPr algn="ctr">
                        <a:spcAft>
                          <a:spcPts val="0"/>
                        </a:spcAft>
                      </a:pPr>
                      <a:r>
                        <a:rPr lang="en-US" sz="1200" kern="100" dirty="0">
                          <a:effectLst/>
                        </a:rPr>
                        <a:t>1.</a:t>
                      </a:r>
                      <a:r>
                        <a:rPr lang="zh-CN" sz="1200" kern="100" dirty="0">
                          <a:effectLst/>
                        </a:rPr>
                        <a:t>首页</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gridSpan="2">
                  <a:txBody>
                    <a:bodyPr/>
                    <a:lstStyle/>
                    <a:p>
                      <a:pPr algn="ctr">
                        <a:spcAft>
                          <a:spcPts val="0"/>
                        </a:spcAft>
                      </a:pPr>
                      <a:r>
                        <a:rPr lang="zh-CN" sz="1200" kern="100">
                          <a:effectLst/>
                        </a:rPr>
                        <a:t>首页设置轮播图展示易校园概览，并且设置登录注册入口</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hMerge="1">
                  <a:txBody>
                    <a:bodyPr/>
                    <a:lstStyle/>
                    <a:p>
                      <a:endParaRPr lang="zh-CN" altLang="en-US"/>
                    </a:p>
                  </a:txBody>
                  <a:tcPr/>
                </a:tc>
                <a:tc>
                  <a:txBody>
                    <a:bodyPr/>
                    <a:lstStyle/>
                    <a:p>
                      <a:pPr algn="ctr">
                        <a:spcAft>
                          <a:spcPts val="0"/>
                        </a:spcAft>
                      </a:pPr>
                      <a:r>
                        <a:rPr lang="zh-CN" sz="1200" kern="100">
                          <a:effectLst/>
                        </a:rPr>
                        <a:t>所有人</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en-US" sz="1200" kern="100">
                          <a:effectLst/>
                        </a:rPr>
                        <a:t> </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extLst>
                  <a:ext uri="{0D108BD9-81ED-4DB2-BD59-A6C34878D82A}">
                    <a16:rowId xmlns:a16="http://schemas.microsoft.com/office/drawing/2014/main" val="401404737"/>
                  </a:ext>
                </a:extLst>
              </a:tr>
              <a:tr h="499496">
                <a:tc rowSpan="3">
                  <a:txBody>
                    <a:bodyPr/>
                    <a:lstStyle/>
                    <a:p>
                      <a:pPr algn="ctr">
                        <a:spcAft>
                          <a:spcPts val="0"/>
                        </a:spcAft>
                      </a:pPr>
                      <a:r>
                        <a:rPr lang="en-US" sz="1200" kern="100" dirty="0">
                          <a:effectLst/>
                        </a:rPr>
                        <a:t>2.</a:t>
                      </a:r>
                      <a:r>
                        <a:rPr lang="zh-CN" sz="1200" kern="100" dirty="0">
                          <a:effectLst/>
                        </a:rPr>
                        <a:t>注册</a:t>
                      </a:r>
                    </a:p>
                    <a:p>
                      <a:pPr algn="ctr">
                        <a:spcAft>
                          <a:spcPts val="0"/>
                        </a:spcAft>
                      </a:pPr>
                      <a:r>
                        <a:rPr lang="en-US" sz="1200" kern="100" dirty="0">
                          <a:effectLst/>
                        </a:rPr>
                        <a:t>  </a:t>
                      </a:r>
                      <a:r>
                        <a:rPr lang="zh-CN" sz="1200" kern="100" dirty="0">
                          <a:effectLst/>
                        </a:rPr>
                        <a:t>登陆</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en-US" sz="1200" kern="100">
                          <a:effectLst/>
                        </a:rPr>
                        <a:t>2.1</a:t>
                      </a:r>
                      <a:r>
                        <a:rPr lang="zh-CN" sz="1200" kern="100">
                          <a:effectLst/>
                        </a:rPr>
                        <a:t>普通用户注册</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a:effectLst/>
                        </a:rPr>
                        <a:t>用户使用手机号进行注册</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a:effectLst/>
                        </a:rPr>
                        <a:t>所有人</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rowSpan="3">
                  <a:txBody>
                    <a:bodyPr/>
                    <a:lstStyle/>
                    <a:p>
                      <a:pPr algn="ctr">
                        <a:spcAft>
                          <a:spcPts val="0"/>
                        </a:spcAft>
                      </a:pPr>
                      <a:r>
                        <a:rPr lang="zh-CN" sz="1200" kern="100" dirty="0">
                          <a:effectLst/>
                        </a:rPr>
                        <a:t>普通用户登陆后，跳转至网站用户界面，管理员登陆后可选择跳转至管理员端。</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extLst>
                  <a:ext uri="{0D108BD9-81ED-4DB2-BD59-A6C34878D82A}">
                    <a16:rowId xmlns:a16="http://schemas.microsoft.com/office/drawing/2014/main" val="3141129793"/>
                  </a:ext>
                </a:extLst>
              </a:tr>
              <a:tr h="579552">
                <a:tc vMerge="1">
                  <a:txBody>
                    <a:bodyPr/>
                    <a:lstStyle/>
                    <a:p>
                      <a:endParaRPr lang="zh-CN" altLang="en-US"/>
                    </a:p>
                  </a:txBody>
                  <a:tcPr/>
                </a:tc>
                <a:tc>
                  <a:txBody>
                    <a:bodyPr/>
                    <a:lstStyle/>
                    <a:p>
                      <a:pPr algn="ctr">
                        <a:spcAft>
                          <a:spcPts val="0"/>
                        </a:spcAft>
                      </a:pPr>
                      <a:r>
                        <a:rPr lang="en-US" sz="1200" kern="100" dirty="0">
                          <a:effectLst/>
                        </a:rPr>
                        <a:t>2.2</a:t>
                      </a:r>
                      <a:r>
                        <a:rPr lang="zh-CN" sz="1200" kern="100" dirty="0">
                          <a:effectLst/>
                        </a:rPr>
                        <a:t>普通用户登陆</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a:effectLst/>
                        </a:rPr>
                        <a:t>用户使用手机号登陆</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a:effectLst/>
                        </a:rPr>
                        <a:t>注册用户</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vMerge="1">
                  <a:txBody>
                    <a:bodyPr/>
                    <a:lstStyle/>
                    <a:p>
                      <a:endParaRPr lang="zh-CN" altLang="en-US"/>
                    </a:p>
                  </a:txBody>
                  <a:tcPr/>
                </a:tc>
                <a:extLst>
                  <a:ext uri="{0D108BD9-81ED-4DB2-BD59-A6C34878D82A}">
                    <a16:rowId xmlns:a16="http://schemas.microsoft.com/office/drawing/2014/main" val="2950806906"/>
                  </a:ext>
                </a:extLst>
              </a:tr>
              <a:tr h="587141">
                <a:tc vMerge="1">
                  <a:txBody>
                    <a:bodyPr/>
                    <a:lstStyle/>
                    <a:p>
                      <a:endParaRPr lang="zh-CN" altLang="en-US"/>
                    </a:p>
                  </a:txBody>
                  <a:tcPr/>
                </a:tc>
                <a:tc>
                  <a:txBody>
                    <a:bodyPr/>
                    <a:lstStyle/>
                    <a:p>
                      <a:pPr algn="ctr">
                        <a:spcAft>
                          <a:spcPts val="0"/>
                        </a:spcAft>
                      </a:pPr>
                      <a:r>
                        <a:rPr lang="en-US" sz="1200" kern="100" dirty="0">
                          <a:effectLst/>
                        </a:rPr>
                        <a:t>2.3</a:t>
                      </a:r>
                      <a:r>
                        <a:rPr lang="zh-CN" sz="1200" kern="100" dirty="0">
                          <a:effectLst/>
                        </a:rPr>
                        <a:t>管理员登陆</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dirty="0">
                          <a:effectLst/>
                        </a:rPr>
                        <a:t>管理员使用管理员账号登陆</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dirty="0">
                          <a:effectLst/>
                        </a:rPr>
                        <a:t>管理员</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vMerge="1">
                  <a:txBody>
                    <a:bodyPr/>
                    <a:lstStyle/>
                    <a:p>
                      <a:endParaRPr lang="zh-CN" altLang="en-US"/>
                    </a:p>
                  </a:txBody>
                  <a:tcPr/>
                </a:tc>
                <a:extLst>
                  <a:ext uri="{0D108BD9-81ED-4DB2-BD59-A6C34878D82A}">
                    <a16:rowId xmlns:a16="http://schemas.microsoft.com/office/drawing/2014/main" val="1096548556"/>
                  </a:ext>
                </a:extLst>
              </a:tr>
              <a:tr h="1248740">
                <a:tc rowSpan="3">
                  <a:txBody>
                    <a:bodyPr/>
                    <a:lstStyle/>
                    <a:p>
                      <a:pPr algn="ctr">
                        <a:spcAft>
                          <a:spcPts val="0"/>
                        </a:spcAft>
                      </a:pPr>
                      <a:r>
                        <a:rPr lang="en-US" sz="1200" kern="100">
                          <a:effectLst/>
                        </a:rPr>
                        <a:t>3.</a:t>
                      </a:r>
                      <a:r>
                        <a:rPr lang="zh-CN" sz="1200" kern="100">
                          <a:effectLst/>
                        </a:rPr>
                        <a:t>顺风车</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en-US" sz="1200" kern="100" dirty="0">
                          <a:effectLst/>
                        </a:rPr>
                        <a:t>3.1</a:t>
                      </a:r>
                      <a:r>
                        <a:rPr lang="zh-CN" sz="1200" kern="100" dirty="0">
                          <a:effectLst/>
                        </a:rPr>
                        <a:t>顺风车订单列表</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a:effectLst/>
                        </a:rPr>
                        <a:t>展示订单的部分信息，设置分类查看，以底色区分发布者乘客和骑手类型</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dirty="0">
                          <a:effectLst/>
                        </a:rPr>
                        <a:t>所有人</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dirty="0">
                          <a:effectLst/>
                        </a:rPr>
                        <a:t>点击“查看详情”进入详情页查看详细信息</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extLst>
                  <a:ext uri="{0D108BD9-81ED-4DB2-BD59-A6C34878D82A}">
                    <a16:rowId xmlns:a16="http://schemas.microsoft.com/office/drawing/2014/main" val="3809726157"/>
                  </a:ext>
                </a:extLst>
              </a:tr>
              <a:tr h="874118">
                <a:tc vMerge="1">
                  <a:txBody>
                    <a:bodyPr/>
                    <a:lstStyle/>
                    <a:p>
                      <a:endParaRPr lang="zh-CN" altLang="en-US"/>
                    </a:p>
                  </a:txBody>
                  <a:tcPr/>
                </a:tc>
                <a:tc>
                  <a:txBody>
                    <a:bodyPr/>
                    <a:lstStyle/>
                    <a:p>
                      <a:pPr algn="ctr">
                        <a:spcAft>
                          <a:spcPts val="0"/>
                        </a:spcAft>
                      </a:pPr>
                      <a:r>
                        <a:rPr lang="en-US" sz="1200" kern="100">
                          <a:effectLst/>
                        </a:rPr>
                        <a:t>3.2</a:t>
                      </a:r>
                      <a:r>
                        <a:rPr lang="zh-CN" sz="1200" kern="100">
                          <a:effectLst/>
                        </a:rPr>
                        <a:t>发布新订单</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a:effectLst/>
                        </a:rPr>
                        <a:t>顺风车订单发布</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a:effectLst/>
                        </a:rPr>
                        <a:t>注册用户</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dirty="0">
                          <a:effectLst/>
                        </a:rPr>
                        <a:t>订单用户分为乘客和骑手，订单发布信息不同</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extLst>
                  <a:ext uri="{0D108BD9-81ED-4DB2-BD59-A6C34878D82A}">
                    <a16:rowId xmlns:a16="http://schemas.microsoft.com/office/drawing/2014/main" val="1871099299"/>
                  </a:ext>
                </a:extLst>
              </a:tr>
              <a:tr h="749244">
                <a:tc vMerge="1">
                  <a:txBody>
                    <a:bodyPr/>
                    <a:lstStyle/>
                    <a:p>
                      <a:endParaRPr lang="zh-CN" altLang="en-US"/>
                    </a:p>
                  </a:txBody>
                  <a:tcPr/>
                </a:tc>
                <a:tc>
                  <a:txBody>
                    <a:bodyPr/>
                    <a:lstStyle/>
                    <a:p>
                      <a:pPr algn="ctr">
                        <a:spcAft>
                          <a:spcPts val="0"/>
                        </a:spcAft>
                      </a:pPr>
                      <a:r>
                        <a:rPr lang="en-US" sz="1200" kern="100">
                          <a:effectLst/>
                        </a:rPr>
                        <a:t>3.3</a:t>
                      </a:r>
                      <a:r>
                        <a:rPr lang="zh-CN" sz="1200" kern="100">
                          <a:effectLst/>
                        </a:rPr>
                        <a:t>接单操作</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a:effectLst/>
                        </a:rPr>
                        <a:t>在详情页，用户进行接单操作</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a:effectLst/>
                        </a:rPr>
                        <a:t>注册用户</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tc>
                  <a:txBody>
                    <a:bodyPr/>
                    <a:lstStyle/>
                    <a:p>
                      <a:pPr algn="ctr">
                        <a:spcAft>
                          <a:spcPts val="0"/>
                        </a:spcAft>
                      </a:pPr>
                      <a:r>
                        <a:rPr lang="zh-CN" sz="1200" kern="100" dirty="0">
                          <a:effectLst/>
                        </a:rPr>
                        <a:t>接单后可获取对方的联系方式和其他信息</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46828" marR="46828" marT="0" marB="0" anchor="ctr"/>
                </a:tc>
                <a:extLst>
                  <a:ext uri="{0D108BD9-81ED-4DB2-BD59-A6C34878D82A}">
                    <a16:rowId xmlns:a16="http://schemas.microsoft.com/office/drawing/2014/main" val="2926209192"/>
                  </a:ext>
                </a:extLst>
              </a:tr>
            </a:tbl>
          </a:graphicData>
        </a:graphic>
      </p:graphicFrame>
    </p:spTree>
    <p:extLst>
      <p:ext uri="{BB962C8B-B14F-4D97-AF65-F5344CB8AC3E}">
        <p14:creationId xmlns:p14="http://schemas.microsoft.com/office/powerpoint/2010/main" val="159729963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52C0E7A8-B9C9-44C8-8BA0-E0F33B6AC2A9}"/>
              </a:ext>
            </a:extLst>
          </p:cNvPr>
          <p:cNvSpPr txBox="1">
            <a:spLocks/>
          </p:cNvSpPr>
          <p:nvPr/>
        </p:nvSpPr>
        <p:spPr>
          <a:xfrm>
            <a:off x="669924" y="272141"/>
            <a:ext cx="4865637" cy="756559"/>
          </a:xfrm>
          <a:prstGeom prst="rect">
            <a:avLst/>
          </a:prstGeom>
          <a:ln w="3175">
            <a:noFill/>
          </a:ln>
        </p:spPr>
        <p:txBody>
          <a:bodyPr vert="horz" lIns="91440" tIns="45720" rIns="91440" bIns="45720" rtlCol="0" anchor="b">
            <a:normAutofit fontScale="92500"/>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系统设计说明书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zh-CN" sz="2800" b="1" i="0" u="none" strike="noStrike" kern="1200" cap="none" spc="0" normalizeH="0" baseline="0" noProof="0" dirty="0">
                <a:ln>
                  <a:noFill/>
                </a:ln>
                <a:solidFill>
                  <a:srgbClr val="000000"/>
                </a:solidFill>
                <a:effectLst/>
                <a:uLnTx/>
                <a:uFillTx/>
                <a:latin typeface="Arial"/>
                <a:ea typeface="微软雅黑"/>
                <a:cs typeface="+mj-cs"/>
              </a:rPr>
              <a:t>网站功能模块设计</a:t>
            </a:r>
            <a:endParaRPr kumimoji="0" lang="zh-CN" altLang="en-US" sz="2800" b="1" i="0" u="none" strike="noStrike" kern="1200" cap="none" spc="0" normalizeH="0" baseline="0" noProof="0" dirty="0">
              <a:ln>
                <a:noFill/>
              </a:ln>
              <a:solidFill>
                <a:srgbClr val="000000"/>
              </a:solidFill>
              <a:effectLst/>
              <a:uLnTx/>
              <a:uFillTx/>
              <a:latin typeface="Arial"/>
              <a:ea typeface="微软雅黑"/>
              <a:cs typeface="+mj-cs"/>
            </a:endParaRPr>
          </a:p>
        </p:txBody>
      </p:sp>
      <p:cxnSp>
        <p:nvCxnSpPr>
          <p:cNvPr id="6" name="直接连接符 5">
            <a:extLst>
              <a:ext uri="{FF2B5EF4-FFF2-40B4-BE49-F238E27FC236}">
                <a16:creationId xmlns:a16="http://schemas.microsoft.com/office/drawing/2014/main" id="{932CF168-4B46-49F4-B828-554433BEF65C}"/>
              </a:ext>
            </a:extLst>
          </p:cNvPr>
          <p:cNvCxnSpPr/>
          <p:nvPr/>
        </p:nvCxnSpPr>
        <p:spPr>
          <a:xfrm>
            <a:off x="669924" y="1059981"/>
            <a:ext cx="6018164"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 name="表格 1">
            <a:extLst>
              <a:ext uri="{FF2B5EF4-FFF2-40B4-BE49-F238E27FC236}">
                <a16:creationId xmlns:a16="http://schemas.microsoft.com/office/drawing/2014/main" id="{77624238-BFA5-497B-A20D-143F2BFC4DE8}"/>
              </a:ext>
            </a:extLst>
          </p:cNvPr>
          <p:cNvGraphicFramePr>
            <a:graphicFrameLocks noGrp="1"/>
          </p:cNvGraphicFramePr>
          <p:nvPr>
            <p:extLst>
              <p:ext uri="{D42A27DB-BD31-4B8C-83A1-F6EECF244321}">
                <p14:modId xmlns:p14="http://schemas.microsoft.com/office/powerpoint/2010/main" val="1243994773"/>
              </p:ext>
            </p:extLst>
          </p:nvPr>
        </p:nvGraphicFramePr>
        <p:xfrm>
          <a:off x="878948" y="1147367"/>
          <a:ext cx="10434103" cy="5314965"/>
        </p:xfrm>
        <a:graphic>
          <a:graphicData uri="http://schemas.openxmlformats.org/drawingml/2006/table">
            <a:tbl>
              <a:tblPr firstRow="1" firstCol="1" bandRow="1">
                <a:tableStyleId>{00A15C55-8517-42AA-B614-E9B94910E393}</a:tableStyleId>
              </a:tblPr>
              <a:tblGrid>
                <a:gridCol w="1155031">
                  <a:extLst>
                    <a:ext uri="{9D8B030D-6E8A-4147-A177-3AD203B41FA5}">
                      <a16:colId xmlns:a16="http://schemas.microsoft.com/office/drawing/2014/main" val="3953599457"/>
                    </a:ext>
                  </a:extLst>
                </a:gridCol>
                <a:gridCol w="2101580">
                  <a:extLst>
                    <a:ext uri="{9D8B030D-6E8A-4147-A177-3AD203B41FA5}">
                      <a16:colId xmlns:a16="http://schemas.microsoft.com/office/drawing/2014/main" val="3473409649"/>
                    </a:ext>
                  </a:extLst>
                </a:gridCol>
                <a:gridCol w="3577642">
                  <a:extLst>
                    <a:ext uri="{9D8B030D-6E8A-4147-A177-3AD203B41FA5}">
                      <a16:colId xmlns:a16="http://schemas.microsoft.com/office/drawing/2014/main" val="3518150526"/>
                    </a:ext>
                  </a:extLst>
                </a:gridCol>
                <a:gridCol w="1587175">
                  <a:extLst>
                    <a:ext uri="{9D8B030D-6E8A-4147-A177-3AD203B41FA5}">
                      <a16:colId xmlns:a16="http://schemas.microsoft.com/office/drawing/2014/main" val="1107851023"/>
                    </a:ext>
                  </a:extLst>
                </a:gridCol>
                <a:gridCol w="2012675">
                  <a:extLst>
                    <a:ext uri="{9D8B030D-6E8A-4147-A177-3AD203B41FA5}">
                      <a16:colId xmlns:a16="http://schemas.microsoft.com/office/drawing/2014/main" val="992527110"/>
                    </a:ext>
                  </a:extLst>
                </a:gridCol>
              </a:tblGrid>
              <a:tr h="314025">
                <a:tc>
                  <a:txBody>
                    <a:bodyPr/>
                    <a:lstStyle/>
                    <a:p>
                      <a:pPr algn="ctr">
                        <a:spcAft>
                          <a:spcPts val="0"/>
                        </a:spcAft>
                      </a:pPr>
                      <a:r>
                        <a:rPr lang="zh-CN" sz="1200" kern="100" dirty="0">
                          <a:effectLst/>
                        </a:rPr>
                        <a:t>功能名称</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gridSpan="2">
                  <a:txBody>
                    <a:bodyPr/>
                    <a:lstStyle/>
                    <a:p>
                      <a:pPr algn="ctr">
                        <a:spcAft>
                          <a:spcPts val="0"/>
                        </a:spcAft>
                      </a:pPr>
                      <a:r>
                        <a:rPr lang="zh-CN" sz="1200" kern="100" dirty="0">
                          <a:effectLst/>
                        </a:rPr>
                        <a:t>功能描述</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hMerge="1">
                  <a:txBody>
                    <a:bodyPr/>
                    <a:lstStyle/>
                    <a:p>
                      <a:endParaRPr lang="zh-CN" altLang="en-US"/>
                    </a:p>
                  </a:txBody>
                  <a:tcPr/>
                </a:tc>
                <a:tc>
                  <a:txBody>
                    <a:bodyPr/>
                    <a:lstStyle/>
                    <a:p>
                      <a:pPr algn="ctr">
                        <a:spcAft>
                          <a:spcPts val="0"/>
                        </a:spcAft>
                      </a:pPr>
                      <a:r>
                        <a:rPr lang="zh-CN" sz="1200" kern="100">
                          <a:effectLst/>
                        </a:rPr>
                        <a:t>权限</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dirty="0">
                          <a:effectLst/>
                        </a:rPr>
                        <a:t>备注</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extLst>
                  <a:ext uri="{0D108BD9-81ED-4DB2-BD59-A6C34878D82A}">
                    <a16:rowId xmlns:a16="http://schemas.microsoft.com/office/drawing/2014/main" val="2794612097"/>
                  </a:ext>
                </a:extLst>
              </a:tr>
              <a:tr h="535453">
                <a:tc rowSpan="3">
                  <a:txBody>
                    <a:bodyPr/>
                    <a:lstStyle/>
                    <a:p>
                      <a:pPr algn="ctr">
                        <a:spcAft>
                          <a:spcPts val="0"/>
                        </a:spcAft>
                      </a:pPr>
                      <a:r>
                        <a:rPr lang="en-US" sz="1200" kern="100" dirty="0">
                          <a:effectLst/>
                        </a:rPr>
                        <a:t>4.</a:t>
                      </a:r>
                      <a:r>
                        <a:rPr lang="zh-CN" sz="1200" kern="100" dirty="0">
                          <a:effectLst/>
                        </a:rPr>
                        <a:t>快递</a:t>
                      </a:r>
                    </a:p>
                    <a:p>
                      <a:pPr algn="ctr">
                        <a:spcAft>
                          <a:spcPts val="0"/>
                        </a:spcAft>
                      </a:pPr>
                      <a:r>
                        <a:rPr lang="en-US" sz="1200" kern="100" dirty="0">
                          <a:effectLst/>
                        </a:rPr>
                        <a:t>  </a:t>
                      </a:r>
                      <a:r>
                        <a:rPr lang="zh-CN" sz="1200" kern="100" dirty="0">
                          <a:effectLst/>
                        </a:rPr>
                        <a:t>代取</a:t>
                      </a:r>
                    </a:p>
                    <a:p>
                      <a:pPr algn="ctr">
                        <a:spcAft>
                          <a:spcPts val="0"/>
                        </a:spcAft>
                      </a:pPr>
                      <a:r>
                        <a:rPr lang="en-US" sz="1200" kern="100" dirty="0">
                          <a:effectLst/>
                        </a:rPr>
                        <a:t> </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en-US" sz="1200" kern="100" dirty="0">
                          <a:effectLst/>
                        </a:rPr>
                        <a:t>4.1</a:t>
                      </a:r>
                      <a:r>
                        <a:rPr lang="zh-CN" sz="1200" kern="100" dirty="0">
                          <a:effectLst/>
                        </a:rPr>
                        <a:t>订单列表</a:t>
                      </a:r>
                    </a:p>
                  </a:txBody>
                  <a:tcPr marL="28012" marR="28012" marT="0" marB="0" anchor="ctr"/>
                </a:tc>
                <a:tc>
                  <a:txBody>
                    <a:bodyPr/>
                    <a:lstStyle/>
                    <a:p>
                      <a:pPr algn="ctr">
                        <a:spcAft>
                          <a:spcPts val="0"/>
                        </a:spcAft>
                      </a:pPr>
                      <a:r>
                        <a:rPr lang="zh-CN" sz="1200" kern="100" dirty="0">
                          <a:effectLst/>
                        </a:rPr>
                        <a:t>展示订单的部分信息和订单搜索功能</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a:effectLst/>
                        </a:rPr>
                        <a:t>所有人</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a:effectLst/>
                        </a:rPr>
                        <a:t>点击“查看详情”进入详情页查看详细信息</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extLst>
                  <a:ext uri="{0D108BD9-81ED-4DB2-BD59-A6C34878D82A}">
                    <a16:rowId xmlns:a16="http://schemas.microsoft.com/office/drawing/2014/main" val="2889201582"/>
                  </a:ext>
                </a:extLst>
              </a:tr>
              <a:tr h="328583">
                <a:tc vMerge="1">
                  <a:txBody>
                    <a:bodyPr/>
                    <a:lstStyle/>
                    <a:p>
                      <a:endParaRPr lang="zh-CN" altLang="en-US"/>
                    </a:p>
                  </a:txBody>
                  <a:tcPr/>
                </a:tc>
                <a:tc>
                  <a:txBody>
                    <a:bodyPr/>
                    <a:lstStyle/>
                    <a:p>
                      <a:pPr algn="ctr">
                        <a:spcAft>
                          <a:spcPts val="0"/>
                        </a:spcAft>
                      </a:pPr>
                      <a:r>
                        <a:rPr lang="en-US" sz="1200" kern="100" dirty="0">
                          <a:effectLst/>
                        </a:rPr>
                        <a:t>4.2</a:t>
                      </a:r>
                      <a:r>
                        <a:rPr lang="zh-CN" sz="1200" kern="100" dirty="0">
                          <a:effectLst/>
                        </a:rPr>
                        <a:t>订单发布</a:t>
                      </a:r>
                      <a:endParaRPr lang="zh-CN" altLang="en-US" sz="1200" kern="100" dirty="0">
                        <a:effectLst/>
                      </a:endParaRPr>
                    </a:p>
                  </a:txBody>
                  <a:tcPr marL="28012" marR="28012" marT="0" marB="0" anchor="ctr"/>
                </a:tc>
                <a:tc>
                  <a:txBody>
                    <a:bodyPr/>
                    <a:lstStyle/>
                    <a:p>
                      <a:pPr algn="ctr">
                        <a:spcAft>
                          <a:spcPts val="0"/>
                        </a:spcAft>
                      </a:pPr>
                      <a:r>
                        <a:rPr lang="zh-CN" sz="1200" kern="100" dirty="0">
                          <a:effectLst/>
                        </a:rPr>
                        <a:t>发布快递代取订单</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a:effectLst/>
                        </a:rPr>
                        <a:t>注册用户</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en-US" sz="1200" kern="100">
                          <a:effectLst/>
                        </a:rPr>
                        <a:t> </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extLst>
                  <a:ext uri="{0D108BD9-81ED-4DB2-BD59-A6C34878D82A}">
                    <a16:rowId xmlns:a16="http://schemas.microsoft.com/office/drawing/2014/main" val="638262470"/>
                  </a:ext>
                </a:extLst>
              </a:tr>
              <a:tr h="764933">
                <a:tc vMerge="1">
                  <a:txBody>
                    <a:bodyPr/>
                    <a:lstStyle/>
                    <a:p>
                      <a:endParaRPr lang="zh-CN" altLang="en-US"/>
                    </a:p>
                  </a:txBody>
                  <a:tcPr/>
                </a:tc>
                <a:tc>
                  <a:txBody>
                    <a:bodyPr/>
                    <a:lstStyle/>
                    <a:p>
                      <a:pPr algn="ctr">
                        <a:spcAft>
                          <a:spcPts val="0"/>
                        </a:spcAft>
                      </a:pPr>
                      <a:r>
                        <a:rPr lang="en-US" sz="1200" kern="100" dirty="0">
                          <a:effectLst/>
                        </a:rPr>
                        <a:t>4.3</a:t>
                      </a:r>
                      <a:r>
                        <a:rPr lang="zh-CN" sz="1200" kern="100" dirty="0">
                          <a:effectLst/>
                        </a:rPr>
                        <a:t>接单操作</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dirty="0">
                          <a:effectLst/>
                        </a:rPr>
                        <a:t>在详情页，用户进行接单操作</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a:effectLst/>
                        </a:rPr>
                        <a:t>注册用户</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a:effectLst/>
                        </a:rPr>
                        <a:t>接单前只能获取不涉及用户财产的信息，接单后可后去必备信息</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extLst>
                  <a:ext uri="{0D108BD9-81ED-4DB2-BD59-A6C34878D82A}">
                    <a16:rowId xmlns:a16="http://schemas.microsoft.com/office/drawing/2014/main" val="4033642686"/>
                  </a:ext>
                </a:extLst>
              </a:tr>
              <a:tr h="535453">
                <a:tc rowSpan="3">
                  <a:txBody>
                    <a:bodyPr/>
                    <a:lstStyle/>
                    <a:p>
                      <a:pPr algn="ctr">
                        <a:spcAft>
                          <a:spcPts val="0"/>
                        </a:spcAft>
                      </a:pPr>
                      <a:r>
                        <a:rPr lang="en-US" sz="1200" kern="100">
                          <a:effectLst/>
                        </a:rPr>
                        <a:t>5.</a:t>
                      </a:r>
                      <a:r>
                        <a:rPr lang="zh-CN" sz="1200" kern="100">
                          <a:effectLst/>
                        </a:rPr>
                        <a:t>校园</a:t>
                      </a:r>
                    </a:p>
                    <a:p>
                      <a:pPr algn="ctr">
                        <a:spcAft>
                          <a:spcPts val="0"/>
                        </a:spcAft>
                      </a:pPr>
                      <a:r>
                        <a:rPr lang="en-US" sz="1200" kern="100">
                          <a:effectLst/>
                        </a:rPr>
                        <a:t>  </a:t>
                      </a:r>
                      <a:r>
                        <a:rPr lang="zh-CN" sz="1200" kern="100">
                          <a:effectLst/>
                        </a:rPr>
                        <a:t>兼职</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en-US" sz="1200" kern="100" dirty="0">
                          <a:effectLst/>
                        </a:rPr>
                        <a:t>5.1</a:t>
                      </a:r>
                      <a:r>
                        <a:rPr lang="zh-CN" sz="1200" kern="100" dirty="0">
                          <a:effectLst/>
                        </a:rPr>
                        <a:t>订单列表</a:t>
                      </a:r>
                    </a:p>
                    <a:p>
                      <a:pPr algn="ctr">
                        <a:spcAft>
                          <a:spcPts val="0"/>
                        </a:spcAft>
                      </a:pPr>
                      <a:r>
                        <a:rPr lang="en-US" sz="1200" kern="100" dirty="0">
                          <a:effectLst/>
                        </a:rPr>
                        <a:t> </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dirty="0">
                          <a:effectLst/>
                        </a:rPr>
                        <a:t>展示订单的部分信息和搜索栏</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a:effectLst/>
                        </a:rPr>
                        <a:t>所有人</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a:effectLst/>
                        </a:rPr>
                        <a:t>点击“查看详情”进入详情页查看详细信息</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extLst>
                  <a:ext uri="{0D108BD9-81ED-4DB2-BD59-A6C34878D82A}">
                    <a16:rowId xmlns:a16="http://schemas.microsoft.com/office/drawing/2014/main" val="3946350242"/>
                  </a:ext>
                </a:extLst>
              </a:tr>
              <a:tr h="328583">
                <a:tc vMerge="1">
                  <a:txBody>
                    <a:bodyPr/>
                    <a:lstStyle/>
                    <a:p>
                      <a:endParaRPr lang="zh-CN" altLang="en-US"/>
                    </a:p>
                  </a:txBody>
                  <a:tcPr/>
                </a:tc>
                <a:tc>
                  <a:txBody>
                    <a:bodyPr/>
                    <a:lstStyle/>
                    <a:p>
                      <a:pPr algn="ctr">
                        <a:spcAft>
                          <a:spcPts val="0"/>
                        </a:spcAft>
                      </a:pPr>
                      <a:r>
                        <a:rPr lang="en-US" sz="1200" kern="100" dirty="0">
                          <a:effectLst/>
                        </a:rPr>
                        <a:t>5.2</a:t>
                      </a:r>
                      <a:r>
                        <a:rPr lang="zh-CN" sz="1200" kern="100" dirty="0">
                          <a:effectLst/>
                        </a:rPr>
                        <a:t>订单发布</a:t>
                      </a:r>
                    </a:p>
                  </a:txBody>
                  <a:tcPr marL="28012" marR="28012" marT="0" marB="0" anchor="ctr"/>
                </a:tc>
                <a:tc>
                  <a:txBody>
                    <a:bodyPr/>
                    <a:lstStyle/>
                    <a:p>
                      <a:pPr algn="ctr">
                        <a:spcAft>
                          <a:spcPts val="0"/>
                        </a:spcAft>
                      </a:pPr>
                      <a:r>
                        <a:rPr lang="zh-CN" sz="1200" kern="100">
                          <a:effectLst/>
                        </a:rPr>
                        <a:t>发布快递代取订单</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dirty="0">
                          <a:effectLst/>
                        </a:rPr>
                        <a:t>注册用户</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en-US" sz="1200" kern="100">
                          <a:effectLst/>
                        </a:rPr>
                        <a:t> </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extLst>
                  <a:ext uri="{0D108BD9-81ED-4DB2-BD59-A6C34878D82A}">
                    <a16:rowId xmlns:a16="http://schemas.microsoft.com/office/drawing/2014/main" val="3845402323"/>
                  </a:ext>
                </a:extLst>
              </a:tr>
              <a:tr h="458959">
                <a:tc vMerge="1">
                  <a:txBody>
                    <a:bodyPr/>
                    <a:lstStyle/>
                    <a:p>
                      <a:endParaRPr lang="zh-CN" altLang="en-US"/>
                    </a:p>
                  </a:txBody>
                  <a:tcPr/>
                </a:tc>
                <a:tc>
                  <a:txBody>
                    <a:bodyPr/>
                    <a:lstStyle/>
                    <a:p>
                      <a:pPr algn="ctr">
                        <a:spcAft>
                          <a:spcPts val="0"/>
                        </a:spcAft>
                      </a:pPr>
                      <a:r>
                        <a:rPr lang="en-US" sz="1200" kern="100">
                          <a:effectLst/>
                        </a:rPr>
                        <a:t>5.3</a:t>
                      </a:r>
                      <a:r>
                        <a:rPr lang="zh-CN" sz="1200" kern="100">
                          <a:effectLst/>
                        </a:rPr>
                        <a:t>兼职申请</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dirty="0">
                          <a:effectLst/>
                        </a:rPr>
                        <a:t>在详情页，用户填完信息进行兼职申请</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dirty="0">
                          <a:effectLst/>
                        </a:rPr>
                        <a:t>注册用户</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a:effectLst/>
                        </a:rPr>
                        <a:t>申请后订单状态变更为“已申请”</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extLst>
                  <a:ext uri="{0D108BD9-81ED-4DB2-BD59-A6C34878D82A}">
                    <a16:rowId xmlns:a16="http://schemas.microsoft.com/office/drawing/2014/main" val="2573244566"/>
                  </a:ext>
                </a:extLst>
              </a:tr>
              <a:tr h="934991">
                <a:tc rowSpan="3">
                  <a:txBody>
                    <a:bodyPr/>
                    <a:lstStyle/>
                    <a:p>
                      <a:pPr algn="ctr">
                        <a:spcAft>
                          <a:spcPts val="0"/>
                        </a:spcAft>
                      </a:pPr>
                      <a:r>
                        <a:rPr lang="en-US" sz="1200" kern="100">
                          <a:effectLst/>
                        </a:rPr>
                        <a:t>6.</a:t>
                      </a:r>
                      <a:r>
                        <a:rPr lang="zh-CN" sz="1200" kern="100">
                          <a:effectLst/>
                        </a:rPr>
                        <a:t>个人</a:t>
                      </a:r>
                    </a:p>
                    <a:p>
                      <a:pPr algn="ctr">
                        <a:spcAft>
                          <a:spcPts val="0"/>
                        </a:spcAft>
                      </a:pPr>
                      <a:r>
                        <a:rPr lang="en-US" sz="1200" kern="100">
                          <a:effectLst/>
                        </a:rPr>
                        <a:t>  </a:t>
                      </a:r>
                      <a:r>
                        <a:rPr lang="zh-CN" sz="1200" kern="100">
                          <a:effectLst/>
                        </a:rPr>
                        <a:t>主页</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en-US" sz="1200" kern="100">
                          <a:effectLst/>
                        </a:rPr>
                        <a:t>6.1</a:t>
                      </a:r>
                      <a:r>
                        <a:rPr lang="zh-CN" sz="1200" kern="100">
                          <a:effectLst/>
                        </a:rPr>
                        <a:t>个人资料</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dirty="0">
                          <a:effectLst/>
                        </a:rPr>
                        <a:t>个人资料页显示用户的手机号、用户名、身份证号、姓名等消息。</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dirty="0">
                          <a:effectLst/>
                        </a:rPr>
                        <a:t>注册用户</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dirty="0">
                          <a:effectLst/>
                        </a:rPr>
                        <a:t>提供个人信息修改和密码修改服务</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extLst>
                  <a:ext uri="{0D108BD9-81ED-4DB2-BD59-A6C34878D82A}">
                    <a16:rowId xmlns:a16="http://schemas.microsoft.com/office/drawing/2014/main" val="4271354701"/>
                  </a:ext>
                </a:extLst>
              </a:tr>
              <a:tr h="593088">
                <a:tc vMerge="1">
                  <a:txBody>
                    <a:bodyPr/>
                    <a:lstStyle/>
                    <a:p>
                      <a:endParaRPr lang="zh-CN" altLang="en-US"/>
                    </a:p>
                  </a:txBody>
                  <a:tcPr/>
                </a:tc>
                <a:tc>
                  <a:txBody>
                    <a:bodyPr/>
                    <a:lstStyle/>
                    <a:p>
                      <a:pPr algn="ctr">
                        <a:spcAft>
                          <a:spcPts val="0"/>
                        </a:spcAft>
                      </a:pPr>
                      <a:r>
                        <a:rPr lang="en-US" sz="1200" kern="100">
                          <a:effectLst/>
                        </a:rPr>
                        <a:t>6.2</a:t>
                      </a:r>
                      <a:r>
                        <a:rPr lang="zh-CN" sz="1200" kern="100">
                          <a:effectLst/>
                        </a:rPr>
                        <a:t>我的订单</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a:effectLst/>
                        </a:rPr>
                        <a:t>显示用户发布或接收的订单，便于用户查看</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dirty="0">
                          <a:effectLst/>
                        </a:rPr>
                        <a:t>注册用户</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dirty="0">
                          <a:effectLst/>
                        </a:rPr>
                        <a:t>在详情页，用户可以对订单进行修改与删除。但对于已被接单的订单，用户无 法修改，需与接单者取得联系</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extLst>
                  <a:ext uri="{0D108BD9-81ED-4DB2-BD59-A6C34878D82A}">
                    <a16:rowId xmlns:a16="http://schemas.microsoft.com/office/drawing/2014/main" val="3878875579"/>
                  </a:ext>
                </a:extLst>
              </a:tr>
              <a:tr h="382465">
                <a:tc vMerge="1">
                  <a:txBody>
                    <a:bodyPr/>
                    <a:lstStyle/>
                    <a:p>
                      <a:endParaRPr lang="zh-CN" altLang="en-US"/>
                    </a:p>
                  </a:txBody>
                  <a:tcPr/>
                </a:tc>
                <a:tc>
                  <a:txBody>
                    <a:bodyPr/>
                    <a:lstStyle/>
                    <a:p>
                      <a:pPr algn="ctr">
                        <a:spcAft>
                          <a:spcPts val="0"/>
                        </a:spcAft>
                      </a:pPr>
                      <a:r>
                        <a:rPr lang="en-US" sz="1200" kern="100">
                          <a:effectLst/>
                        </a:rPr>
                        <a:t>6.3</a:t>
                      </a:r>
                      <a:r>
                        <a:rPr lang="zh-CN" sz="1200" kern="100">
                          <a:effectLst/>
                        </a:rPr>
                        <a:t>帮助</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a:effectLst/>
                        </a:rPr>
                        <a:t>遇到困难，通过“帮助”进行联系</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zh-CN" sz="1200" kern="100">
                          <a:effectLst/>
                        </a:rPr>
                        <a:t>注册用户</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tc>
                  <a:txBody>
                    <a:bodyPr/>
                    <a:lstStyle/>
                    <a:p>
                      <a:pPr algn="ctr">
                        <a:spcAft>
                          <a:spcPts val="0"/>
                        </a:spcAft>
                      </a:pPr>
                      <a:r>
                        <a:rPr lang="en-US" sz="1200" kern="100" dirty="0">
                          <a:effectLst/>
                        </a:rPr>
                        <a:t> </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28012" marR="28012" marT="0" marB="0" anchor="ctr"/>
                </a:tc>
                <a:extLst>
                  <a:ext uri="{0D108BD9-81ED-4DB2-BD59-A6C34878D82A}">
                    <a16:rowId xmlns:a16="http://schemas.microsoft.com/office/drawing/2014/main" val="114649725"/>
                  </a:ext>
                </a:extLst>
              </a:tr>
            </a:tbl>
          </a:graphicData>
        </a:graphic>
      </p:graphicFrame>
    </p:spTree>
    <p:extLst>
      <p:ext uri="{BB962C8B-B14F-4D97-AF65-F5344CB8AC3E}">
        <p14:creationId xmlns:p14="http://schemas.microsoft.com/office/powerpoint/2010/main" val="198101125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52C0E7A8-B9C9-44C8-8BA0-E0F33B6AC2A9}"/>
              </a:ext>
            </a:extLst>
          </p:cNvPr>
          <p:cNvSpPr txBox="1">
            <a:spLocks/>
          </p:cNvSpPr>
          <p:nvPr/>
        </p:nvSpPr>
        <p:spPr>
          <a:xfrm>
            <a:off x="669924" y="272141"/>
            <a:ext cx="10466505" cy="756559"/>
          </a:xfrm>
          <a:prstGeom prst="rect">
            <a:avLst/>
          </a:prstGeom>
          <a:ln w="3175">
            <a:noFill/>
          </a:ln>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l" defTabSz="914354" rtl="0" eaLnBrk="1" fontAlgn="auto" latinLnBrk="0" hangingPunct="1">
              <a:lnSpc>
                <a:spcPct val="90000"/>
              </a:lnSpc>
              <a:spcBef>
                <a:spcPct val="0"/>
              </a:spcBef>
              <a:spcAft>
                <a:spcPts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Arial"/>
                <a:ea typeface="微软雅黑"/>
                <a:cs typeface="+mj-cs"/>
              </a:rPr>
              <a:t> </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en-US" sz="1800" b="1" i="0" u="none" strike="noStrike" kern="1200" cap="none" spc="0" normalizeH="0" baseline="0" noProof="0" dirty="0">
                <a:ln>
                  <a:noFill/>
                </a:ln>
                <a:solidFill>
                  <a:srgbClr val="FFFFFF">
                    <a:lumMod val="50000"/>
                  </a:srgbClr>
                </a:solidFill>
                <a:effectLst/>
                <a:uLnTx/>
                <a:uFillTx/>
                <a:latin typeface="Arial"/>
                <a:ea typeface="微软雅黑"/>
                <a:cs typeface="+mj-cs"/>
              </a:rPr>
              <a:t>系统设计说明书</a:t>
            </a:r>
            <a:r>
              <a:rPr kumimoji="0" lang="en-US" altLang="zh-CN" sz="1800" b="1" i="0" u="none" strike="noStrike" kern="1200" cap="none" spc="0" normalizeH="0" baseline="0" noProof="0" dirty="0">
                <a:ln>
                  <a:noFill/>
                </a:ln>
                <a:solidFill>
                  <a:srgbClr val="FFFFFF">
                    <a:lumMod val="50000"/>
                  </a:srgbClr>
                </a:solidFill>
                <a:effectLst/>
                <a:uLnTx/>
                <a:uFillTx/>
                <a:latin typeface="Arial"/>
                <a:ea typeface="微软雅黑"/>
                <a:cs typeface="+mj-cs"/>
              </a:rPr>
              <a:t>》</a:t>
            </a:r>
            <a:r>
              <a:rPr kumimoji="0" lang="zh-CN" altLang="zh-CN" sz="2800" b="1" i="0" u="none" strike="noStrike" kern="1200" cap="none" spc="0" normalizeH="0" baseline="0" noProof="0" dirty="0">
                <a:ln>
                  <a:noFill/>
                </a:ln>
                <a:solidFill>
                  <a:srgbClr val="000000"/>
                </a:solidFill>
                <a:effectLst/>
                <a:uLnTx/>
                <a:uFillTx/>
                <a:latin typeface="Arial"/>
                <a:ea typeface="微软雅黑"/>
                <a:cs typeface="+mj-cs"/>
              </a:rPr>
              <a:t>网站功能模块设计</a:t>
            </a:r>
            <a:endParaRPr kumimoji="0" lang="zh-CN" altLang="en-US" sz="2800" b="1" i="0" u="none" strike="noStrike" kern="1200" cap="none" spc="0" normalizeH="0" baseline="0" noProof="0" dirty="0">
              <a:ln>
                <a:noFill/>
              </a:ln>
              <a:solidFill>
                <a:srgbClr val="000000"/>
              </a:solidFill>
              <a:effectLst/>
              <a:uLnTx/>
              <a:uFillTx/>
              <a:latin typeface="Arial"/>
              <a:ea typeface="微软雅黑"/>
              <a:cs typeface="+mj-cs"/>
            </a:endParaRPr>
          </a:p>
        </p:txBody>
      </p:sp>
      <p:cxnSp>
        <p:nvCxnSpPr>
          <p:cNvPr id="6" name="直接连接符 5">
            <a:extLst>
              <a:ext uri="{FF2B5EF4-FFF2-40B4-BE49-F238E27FC236}">
                <a16:creationId xmlns:a16="http://schemas.microsoft.com/office/drawing/2014/main" id="{932CF168-4B46-49F4-B828-554433BEF65C}"/>
              </a:ext>
            </a:extLst>
          </p:cNvPr>
          <p:cNvCxnSpPr>
            <a:cxnSpLocks/>
          </p:cNvCxnSpPr>
          <p:nvPr/>
        </p:nvCxnSpPr>
        <p:spPr>
          <a:xfrm>
            <a:off x="669924" y="1059981"/>
            <a:ext cx="6799280" cy="0"/>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 name="表格 1">
            <a:extLst>
              <a:ext uri="{FF2B5EF4-FFF2-40B4-BE49-F238E27FC236}">
                <a16:creationId xmlns:a16="http://schemas.microsoft.com/office/drawing/2014/main" id="{297072C0-A8D7-4F01-93A3-B1E13A7D8280}"/>
              </a:ext>
            </a:extLst>
          </p:cNvPr>
          <p:cNvGraphicFramePr>
            <a:graphicFrameLocks noGrp="1"/>
          </p:cNvGraphicFramePr>
          <p:nvPr>
            <p:extLst>
              <p:ext uri="{D42A27DB-BD31-4B8C-83A1-F6EECF244321}">
                <p14:modId xmlns:p14="http://schemas.microsoft.com/office/powerpoint/2010/main" val="2472699591"/>
              </p:ext>
            </p:extLst>
          </p:nvPr>
        </p:nvGraphicFramePr>
        <p:xfrm>
          <a:off x="592922" y="2047437"/>
          <a:ext cx="3950172" cy="2655839"/>
        </p:xfrm>
        <a:graphic>
          <a:graphicData uri="http://schemas.openxmlformats.org/drawingml/2006/table">
            <a:tbl>
              <a:tblPr firstRow="1" firstCol="1" bandRow="1">
                <a:tableStyleId>{00A15C55-8517-42AA-B614-E9B94910E393}</a:tableStyleId>
              </a:tblPr>
              <a:tblGrid>
                <a:gridCol w="1043373">
                  <a:extLst>
                    <a:ext uri="{9D8B030D-6E8A-4147-A177-3AD203B41FA5}">
                      <a16:colId xmlns:a16="http://schemas.microsoft.com/office/drawing/2014/main" val="2663969042"/>
                    </a:ext>
                  </a:extLst>
                </a:gridCol>
                <a:gridCol w="1655545">
                  <a:extLst>
                    <a:ext uri="{9D8B030D-6E8A-4147-A177-3AD203B41FA5}">
                      <a16:colId xmlns:a16="http://schemas.microsoft.com/office/drawing/2014/main" val="887115763"/>
                    </a:ext>
                  </a:extLst>
                </a:gridCol>
                <a:gridCol w="1251254">
                  <a:extLst>
                    <a:ext uri="{9D8B030D-6E8A-4147-A177-3AD203B41FA5}">
                      <a16:colId xmlns:a16="http://schemas.microsoft.com/office/drawing/2014/main" val="2368508800"/>
                    </a:ext>
                  </a:extLst>
                </a:gridCol>
              </a:tblGrid>
              <a:tr h="521973">
                <a:tc>
                  <a:txBody>
                    <a:bodyPr/>
                    <a:lstStyle/>
                    <a:p>
                      <a:pPr algn="ctr">
                        <a:spcAft>
                          <a:spcPts val="0"/>
                        </a:spcAft>
                      </a:pPr>
                      <a:r>
                        <a:rPr lang="zh-CN" sz="1200" kern="100">
                          <a:effectLst/>
                        </a:rPr>
                        <a:t>功能名称</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00">
                          <a:effectLst/>
                        </a:rPr>
                        <a:t>功能介绍</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00" dirty="0">
                          <a:effectLst/>
                        </a:rPr>
                        <a:t>备注</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92295923"/>
                  </a:ext>
                </a:extLst>
              </a:tr>
              <a:tr h="1066933">
                <a:tc>
                  <a:txBody>
                    <a:bodyPr/>
                    <a:lstStyle/>
                    <a:p>
                      <a:pPr algn="ctr">
                        <a:spcAft>
                          <a:spcPts val="0"/>
                        </a:spcAft>
                      </a:pPr>
                      <a:r>
                        <a:rPr lang="en-US" sz="1200" kern="100">
                          <a:effectLst/>
                        </a:rPr>
                        <a:t>1. </a:t>
                      </a:r>
                      <a:r>
                        <a:rPr lang="zh-CN" sz="1200" kern="100">
                          <a:effectLst/>
                        </a:rPr>
                        <a:t>管理资料</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00" dirty="0">
                          <a:effectLst/>
                        </a:rPr>
                        <a:t>管理人员对用户资料进行管理</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00" dirty="0">
                          <a:effectLst/>
                        </a:rPr>
                        <a:t>管理员</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51327854"/>
                  </a:ext>
                </a:extLst>
              </a:tr>
              <a:tr h="1066933">
                <a:tc>
                  <a:txBody>
                    <a:bodyPr/>
                    <a:lstStyle/>
                    <a:p>
                      <a:pPr algn="ctr">
                        <a:spcAft>
                          <a:spcPts val="0"/>
                        </a:spcAft>
                      </a:pPr>
                      <a:r>
                        <a:rPr lang="en-US" sz="1200" kern="100">
                          <a:effectLst/>
                        </a:rPr>
                        <a:t>2. </a:t>
                      </a:r>
                      <a:r>
                        <a:rPr lang="zh-CN" sz="1200" kern="100">
                          <a:effectLst/>
                        </a:rPr>
                        <a:t>管理订单</a:t>
                      </a:r>
                      <a:endParaRPr lang="zh-CN" sz="1200" kern="1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00" dirty="0">
                          <a:effectLst/>
                        </a:rPr>
                        <a:t>管理人员对订单进行管理</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200" kern="100" dirty="0">
                          <a:effectLst/>
                        </a:rPr>
                        <a:t>管理员</a:t>
                      </a:r>
                      <a:endParaRPr lang="zh-CN" sz="12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98479760"/>
                  </a:ext>
                </a:extLst>
              </a:tr>
            </a:tbl>
          </a:graphicData>
        </a:graphic>
      </p:graphicFrame>
      <p:sp>
        <p:nvSpPr>
          <p:cNvPr id="4" name="文本框 3">
            <a:extLst>
              <a:ext uri="{FF2B5EF4-FFF2-40B4-BE49-F238E27FC236}">
                <a16:creationId xmlns:a16="http://schemas.microsoft.com/office/drawing/2014/main" id="{98CC32B8-AB04-48C0-8CEB-9D339309091F}"/>
              </a:ext>
            </a:extLst>
          </p:cNvPr>
          <p:cNvSpPr txBox="1"/>
          <p:nvPr/>
        </p:nvSpPr>
        <p:spPr>
          <a:xfrm>
            <a:off x="592922" y="1337907"/>
            <a:ext cx="2492944" cy="646331"/>
          </a:xfrm>
          <a:prstGeom prst="rect">
            <a:avLst/>
          </a:prstGeom>
          <a:noFill/>
        </p:spPr>
        <p:txBody>
          <a:bodyPr wrap="square" rtlCol="0">
            <a:spAutoFit/>
          </a:bodyPr>
          <a:lstStyle/>
          <a:p>
            <a:r>
              <a:rPr lang="zh-CN" altLang="zh-CN" dirty="0"/>
              <a:t>管理员功能模块设计</a:t>
            </a:r>
          </a:p>
          <a:p>
            <a:endParaRPr lang="zh-CN" altLang="en-US" dirty="0"/>
          </a:p>
        </p:txBody>
      </p:sp>
      <p:pic>
        <p:nvPicPr>
          <p:cNvPr id="7" name="图片 6">
            <a:extLst>
              <a:ext uri="{FF2B5EF4-FFF2-40B4-BE49-F238E27FC236}">
                <a16:creationId xmlns:a16="http://schemas.microsoft.com/office/drawing/2014/main" id="{E74B2A1A-0C97-4927-8FDE-9C88939D375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13489" y="219570"/>
            <a:ext cx="5935038" cy="6418860"/>
          </a:xfrm>
          <a:prstGeom prst="rect">
            <a:avLst/>
          </a:prstGeom>
          <a:noFill/>
          <a:ln>
            <a:noFill/>
          </a:ln>
        </p:spPr>
      </p:pic>
      <p:sp>
        <p:nvSpPr>
          <p:cNvPr id="8" name="文本框 7">
            <a:extLst>
              <a:ext uri="{FF2B5EF4-FFF2-40B4-BE49-F238E27FC236}">
                <a16:creationId xmlns:a16="http://schemas.microsoft.com/office/drawing/2014/main" id="{A4C3E22C-0A3F-4097-813B-7D7034844CF2}"/>
              </a:ext>
            </a:extLst>
          </p:cNvPr>
          <p:cNvSpPr txBox="1"/>
          <p:nvPr/>
        </p:nvSpPr>
        <p:spPr>
          <a:xfrm>
            <a:off x="5101389" y="2190049"/>
            <a:ext cx="625642" cy="1384995"/>
          </a:xfrm>
          <a:prstGeom prst="rect">
            <a:avLst/>
          </a:prstGeom>
          <a:noFill/>
        </p:spPr>
        <p:txBody>
          <a:bodyPr wrap="square" rtlCol="0">
            <a:spAutoFit/>
          </a:bodyPr>
          <a:lstStyle/>
          <a:p>
            <a:r>
              <a:rPr lang="zh-CN" altLang="en-US" sz="2800" b="1" dirty="0">
                <a:solidFill>
                  <a:srgbClr val="000000"/>
                </a:solidFill>
              </a:rPr>
              <a:t>类设计</a:t>
            </a:r>
            <a:endParaRPr lang="zh-CN" altLang="en-US" dirty="0"/>
          </a:p>
        </p:txBody>
      </p:sp>
      <p:cxnSp>
        <p:nvCxnSpPr>
          <p:cNvPr id="9" name="直接连接符 8">
            <a:extLst>
              <a:ext uri="{FF2B5EF4-FFF2-40B4-BE49-F238E27FC236}">
                <a16:creationId xmlns:a16="http://schemas.microsoft.com/office/drawing/2014/main" id="{5381BFBF-BC1B-47F2-8D6C-56469A7E569F}"/>
              </a:ext>
            </a:extLst>
          </p:cNvPr>
          <p:cNvCxnSpPr>
            <a:cxnSpLocks/>
          </p:cNvCxnSpPr>
          <p:nvPr/>
        </p:nvCxnSpPr>
        <p:spPr>
          <a:xfrm>
            <a:off x="5091763" y="2319771"/>
            <a:ext cx="0" cy="1506051"/>
          </a:xfrm>
          <a:prstGeom prst="line">
            <a:avLst/>
          </a:prstGeom>
          <a:ln w="19050"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448997"/>
      </p:ext>
    </p:extLst>
  </p:cSld>
  <p:clrMapOvr>
    <a:masterClrMapping/>
  </p:clrMapOvr>
  <p:transition spd="slow">
    <p:cover/>
  </p:transition>
</p:sld>
</file>

<file path=ppt/theme/theme1.xml><?xml version="1.0" encoding="utf-8"?>
<a:theme xmlns:a="http://schemas.openxmlformats.org/drawingml/2006/main" name="主题5">
  <a:themeElements>
    <a:clrScheme name="自定义 49">
      <a:dk1>
        <a:srgbClr val="000000"/>
      </a:dk1>
      <a:lt1>
        <a:srgbClr val="FFFFFF"/>
      </a:lt1>
      <a:dk2>
        <a:srgbClr val="778495"/>
      </a:dk2>
      <a:lt2>
        <a:srgbClr val="F0F0F0"/>
      </a:lt2>
      <a:accent1>
        <a:srgbClr val="076572"/>
      </a:accent1>
      <a:accent2>
        <a:srgbClr val="CE4C4B"/>
      </a:accent2>
      <a:accent3>
        <a:srgbClr val="00586A"/>
      </a:accent3>
      <a:accent4>
        <a:srgbClr val="778495"/>
      </a:accent4>
      <a:accent5>
        <a:srgbClr val="586270"/>
      </a:accent5>
      <a:accent6>
        <a:srgbClr val="56595B"/>
      </a:accent6>
      <a:hlink>
        <a:srgbClr val="0F6FC6"/>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毕业主题1">
  <a:themeElements>
    <a:clrScheme name="自定义 63">
      <a:dk1>
        <a:srgbClr val="000000"/>
      </a:dk1>
      <a:lt1>
        <a:srgbClr val="FFFFFF"/>
      </a:lt1>
      <a:dk2>
        <a:srgbClr val="44546A"/>
      </a:dk2>
      <a:lt2>
        <a:srgbClr val="E7E6E6"/>
      </a:lt2>
      <a:accent1>
        <a:srgbClr val="44A79D"/>
      </a:accent1>
      <a:accent2>
        <a:srgbClr val="525863"/>
      </a:accent2>
      <a:accent3>
        <a:srgbClr val="8496B0"/>
      </a:accent3>
      <a:accent4>
        <a:srgbClr val="44546A"/>
      </a:accent4>
      <a:accent5>
        <a:srgbClr val="89B4CF"/>
      </a:accent5>
      <a:accent6>
        <a:srgbClr val="89CFB1"/>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毕业主题1" id="{9AC18EE4-8EBC-4BBA-8975-69CE8062BDF8}" vid="{ECAC58BA-9EF3-4199-977C-E3FFD03E0BE9}"/>
    </a:ext>
  </a:extLst>
</a:theme>
</file>

<file path=ppt/theme/themeOverride1.xml><?xml version="1.0" encoding="utf-8"?>
<a:themeOverride xmlns:a="http://schemas.openxmlformats.org/drawingml/2006/main">
  <a:clrScheme name="自定义 49">
    <a:dk1>
      <a:srgbClr val="000000"/>
    </a:dk1>
    <a:lt1>
      <a:srgbClr val="FFFFFF"/>
    </a:lt1>
    <a:dk2>
      <a:srgbClr val="778495"/>
    </a:dk2>
    <a:lt2>
      <a:srgbClr val="F0F0F0"/>
    </a:lt2>
    <a:accent1>
      <a:srgbClr val="076572"/>
    </a:accent1>
    <a:accent2>
      <a:srgbClr val="CE4C4B"/>
    </a:accent2>
    <a:accent3>
      <a:srgbClr val="00586A"/>
    </a:accent3>
    <a:accent4>
      <a:srgbClr val="778495"/>
    </a:accent4>
    <a:accent5>
      <a:srgbClr val="586270"/>
    </a:accent5>
    <a:accent6>
      <a:srgbClr val="56595B"/>
    </a:accent6>
    <a:hlink>
      <a:srgbClr val="0F6FC6"/>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2996</Words>
  <Application>Microsoft Office PowerPoint</Application>
  <PresentationFormat>宽屏</PresentationFormat>
  <Paragraphs>633</Paragraphs>
  <Slides>39</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39</vt:i4>
      </vt:variant>
    </vt:vector>
  </HeadingPairs>
  <TitlesOfParts>
    <vt:vector size="51" baseType="lpstr">
      <vt:lpstr>黑体</vt:lpstr>
      <vt:lpstr>宋体</vt:lpstr>
      <vt:lpstr>微软雅黑</vt:lpstr>
      <vt:lpstr>幼圆</vt:lpstr>
      <vt:lpstr>Arial</vt:lpstr>
      <vt:lpstr>Bradley Hand ITC</vt:lpstr>
      <vt:lpstr>Calibri</vt:lpstr>
      <vt:lpstr>Cambria</vt:lpstr>
      <vt:lpstr>Impact</vt:lpstr>
      <vt:lpstr>Wingdings</vt:lpstr>
      <vt:lpstr>主题5</vt:lpstr>
      <vt:lpstr>毕业主题1</vt:lpstr>
      <vt:lpstr>易校园—— 项目系统设计与数据库设计</vt:lpstr>
      <vt:lpstr>PowerPoint 演示文稿</vt:lpstr>
      <vt:lpstr>   说明书内容展示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团队项目预期开发计划</vt:lpstr>
      <vt:lpstr>PowerPoint 演示文稿</vt:lpstr>
      <vt:lpstr>PowerPoint 演示文稿</vt:lpstr>
      <vt:lpstr>PowerPoint 演示文稿</vt:lpstr>
      <vt:lpstr>   问题回答</vt:lpstr>
      <vt:lpstr>PowerPoint 演示文稿</vt:lpstr>
      <vt:lpstr>PowerPoint 演示文稿</vt:lpstr>
      <vt:lpstr>PowerPoint 演示文稿</vt:lpstr>
      <vt:lpstr>   工作流程与分工</vt:lpstr>
      <vt:lpstr>PowerPoint 演示文稿</vt:lpstr>
      <vt:lpstr>PowerPoint 演示文稿</vt:lpstr>
      <vt:lpstr>PowerPoint 演示文稿</vt:lpstr>
      <vt:lpstr>感谢您对我们项目的关注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iSlide® PowerPoint standard template</dc:title>
  <dc:creator>X brucken</dc:creator>
  <cp:lastModifiedBy>CY H</cp:lastModifiedBy>
  <cp:revision>53</cp:revision>
  <dcterms:created xsi:type="dcterms:W3CDTF">2019-10-31T06:42:02Z</dcterms:created>
  <dcterms:modified xsi:type="dcterms:W3CDTF">2019-11-01T11:57:40Z</dcterms:modified>
</cp:coreProperties>
</file>