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8"/>
  </p:notesMasterIdLst>
  <p:sldIdLst>
    <p:sldId id="272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61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Raleway" pitchFamily="2" charset="-52"/>
      <p:regular r:id="rId29"/>
      <p:bold r:id="rId30"/>
      <p:italic r:id="rId31"/>
      <p:boldItalic r:id="rId32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17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7148D-5DB9-4BBB-9D5A-E72AF10D4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9907B6-8ED9-4DDE-9F54-690812C70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28E730-8D42-4E32-9BDC-6F80F76F1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3A5A-980C-4F92-8B8C-2AEB6B614AB7}" type="datetimeFigureOut">
              <a:rPr lang="ru-RU" smtClean="0"/>
              <a:t>19.01.2025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D03AFB-9783-4A82-9FF9-B2F9D6534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B6D5F-EBB2-4A56-9082-D521C8F55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78351862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1A9EF5-5334-4795-8C9F-75A60C8CB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E73DC7-A822-4532-81B6-F563CE8EB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2AF29A-3362-4E35-BAE0-05BD28FB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3A5A-980C-4F92-8B8C-2AEB6B614AB7}" type="datetimeFigureOut">
              <a:rPr lang="ru-RU" smtClean="0"/>
              <a:t>19.01.2025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448349-25E9-4AF7-8705-A4BEAD45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012488-2948-4FD6-8AF1-9E668DE0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5561581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9625003-174A-4283-BF83-5223C3BEF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77C5585-DAF8-4F67-A4AC-6C0520BA0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451B88-71C0-4B74-AA78-64961F427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3A5A-980C-4F92-8B8C-2AEB6B614AB7}" type="datetimeFigureOut">
              <a:rPr lang="ru-RU" smtClean="0"/>
              <a:t>19.01.2025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50BD76-C0C5-471C-8C23-1B34B05D3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2AD1C7-54EE-4743-9A7E-8C74CF1E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73427615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280E1D-11A0-4B9D-910A-CA0BADB7E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1BA7D3-6A74-4BC3-952A-00964B5A6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02DCE8-21A5-47B3-8871-DCE644790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19.01.2025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BA8A8A-139B-442B-A288-ABDB57875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009463-F847-4C44-9503-6745BA87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287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C823C-FD77-498E-B9F1-8ABF17C84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916426-FB6E-4143-B66A-F44D29D9A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7947E4-E896-4D02-9949-C0002304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3A5A-980C-4F92-8B8C-2AEB6B614AB7}" type="datetimeFigureOut">
              <a:rPr lang="ru-RU" smtClean="0"/>
              <a:t>19.01.2025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0A7DD5-04E4-429B-ADC8-86C0A57E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9CAAA1-FD93-4F59-858D-DC52156E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9881794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045F3B-3788-4D9A-AF81-1CD4A407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DC705F-45DB-4B3F-8B0B-A32D5DC2B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424662-8C8F-49F4-8F57-993561ADD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74DD4E-1298-4BAC-91B5-4B1319BA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3A5A-980C-4F92-8B8C-2AEB6B614AB7}" type="datetimeFigureOut">
              <a:rPr lang="ru-RU" smtClean="0"/>
              <a:t>19.01.2025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61D3DB-80C6-462C-92EE-3F442B2A3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C7872E-18F7-4C0B-B28A-7AB91F76E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07887928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170CD4-7794-43B0-AD88-335019031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6F86CA-165A-49CC-AFC6-924AEEC5D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9FB8A4-1DA7-4D62-9D75-B938CEF9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DD0BEA2-1A95-4D60-96F7-26076CAD74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5008748-171E-4B73-977B-579F5C636A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52AD04C-07A5-4F04-AE5B-E6482C537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3A5A-980C-4F92-8B8C-2AEB6B614AB7}" type="datetimeFigureOut">
              <a:rPr lang="ru-RU" smtClean="0"/>
              <a:t>19.01.2025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6C6A707-36A7-4312-A63F-47FCC30E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532D87F-75C5-4947-9DCC-294F10B7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99254039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0FF4D4-ACF8-4D0F-95A9-D80A66A24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B7CA4AD-EF39-4059-9B67-5DF90D4B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3A5A-980C-4F92-8B8C-2AEB6B614AB7}" type="datetimeFigureOut">
              <a:rPr lang="ru-RU" smtClean="0"/>
              <a:t>19.01.2025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1110103-928A-40BB-8795-0BBCD5768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533F91-41A9-4561-8C61-AF24BBFA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72424970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C3AC5D9-E3FB-4356-9729-577D82B0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3A5A-980C-4F92-8B8C-2AEB6B614AB7}" type="datetimeFigureOut">
              <a:rPr lang="ru-RU" smtClean="0"/>
              <a:t>19.01.2025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14D9054-C2CC-4568-8758-51FC66631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B003EE-181C-440D-8E23-B4600FDA6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3940273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3FEC0B-FBA6-42F1-9EB4-258598E3F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02695-05F8-4E1A-ADE6-1AEC68580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C655D8-620A-4E16-B973-554C4869F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647134-F943-4505-890F-DF0B6DF97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3A5A-980C-4F92-8B8C-2AEB6B614AB7}" type="datetimeFigureOut">
              <a:rPr lang="ru-RU" smtClean="0"/>
              <a:t>19.01.2025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18E5D7-1C0D-4A69-BF60-A2CF59C1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801AA2-74D1-46CB-87DD-9D6E6E2F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48983274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C5CA27-BF28-400E-9BF2-0E97E31EF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4BBFC4B-D97E-4D18-A357-7FBDD9EE1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A03918-E066-41EC-BDA9-AFDB68466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05E068-79CE-4515-8FCC-8585BEEEB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3A5A-980C-4F92-8B8C-2AEB6B614AB7}" type="datetimeFigureOut">
              <a:rPr lang="ru-RU" smtClean="0"/>
              <a:t>19.01.2025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2F4DD7-CD3F-4726-A722-D49868297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116573-F3ED-445D-9BEF-F0AA735E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4468363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031A83-29F8-476B-A75F-589A5E496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3C48ED-ABA7-47BD-98D7-15ACEC0B1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F7A565-0B97-4A61-B074-46CB176500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A3A5A-980C-4F92-8B8C-2AEB6B614AB7}" type="datetimeFigureOut">
              <a:rPr lang="ru-RU" smtClean="0"/>
              <a:t>19.01.2025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A455A3-3747-4214-A649-BF434152C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5D8419-F104-4BA5-9842-50CD54782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004354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5805" cy="51435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4" t="12302" r="3901" b="12632"/>
          <a:stretch/>
        </p:blipFill>
        <p:spPr>
          <a:xfrm>
            <a:off x="1733262" y="399218"/>
            <a:ext cx="1672120" cy="975761"/>
          </a:xfrm>
          <a:prstGeom prst="rect">
            <a:avLst/>
          </a:prstGeom>
        </p:spPr>
      </p:pic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7381246" y="423958"/>
          <a:ext cx="858958" cy="377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CorelDRAW" r:id="rId5" imgW="3084412" imgH="1354813" progId="CorelDraw.Graphic.22">
                  <p:embed/>
                </p:oleObj>
              </mc:Choice>
              <mc:Fallback>
                <p:oleObj name="CorelDRAW" r:id="rId5" imgW="3084412" imgH="1354813" progId="CorelDraw.Graphic.22">
                  <p:embed/>
                  <p:pic>
                    <p:nvPicPr>
                      <p:cNvPr id="15" name="Объект 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81246" y="423958"/>
                        <a:ext cx="858958" cy="3770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1"/>
          <p:cNvSpPr txBox="1">
            <a:spLocks/>
          </p:cNvSpPr>
          <p:nvPr/>
        </p:nvSpPr>
        <p:spPr>
          <a:xfrm>
            <a:off x="2194101" y="1896974"/>
            <a:ext cx="5616624" cy="174876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altLang="ru-RU" sz="2700" b="1" dirty="0">
                <a:solidFill>
                  <a:srgbClr val="0070C0"/>
                </a:solidFill>
                <a:latin typeface="Raleway" panose="020B0604020202020204" pitchFamily="2" charset="-52"/>
                <a:cs typeface="Arial" panose="020B0604020202020204" pitchFamily="34" charset="0"/>
              </a:rPr>
              <a:t>Маркетинговая аналитика в кибербезопасности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002413" y="3172006"/>
            <a:ext cx="29342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Raleway" panose="020B0604020202020204" pitchFamily="2" charset="-52"/>
                <a:cs typeface="Arial" panose="020B0604020202020204" pitchFamily="34" charset="0"/>
              </a:rPr>
              <a:t>Участники команды</a:t>
            </a:r>
            <a:r>
              <a:rPr lang="en-US" sz="1600" dirty="0">
                <a:latin typeface="Raleway" panose="020B0604020202020204" pitchFamily="2" charset="-52"/>
                <a:cs typeface="Arial" panose="020B0604020202020204" pitchFamily="34" charset="0"/>
              </a:rPr>
              <a:t>:</a:t>
            </a:r>
          </a:p>
          <a:p>
            <a:r>
              <a:rPr lang="ru-RU" sz="1600" dirty="0">
                <a:latin typeface="Raleway" panose="020B0604020202020204" pitchFamily="2" charset="-52"/>
                <a:cs typeface="Arial" panose="020B0604020202020204" pitchFamily="34" charset="0"/>
              </a:rPr>
              <a:t>Шадин Р.В РИ-231001</a:t>
            </a:r>
          </a:p>
          <a:p>
            <a:r>
              <a:rPr lang="ru-RU" sz="1600" dirty="0">
                <a:latin typeface="Raleway" panose="020B0604020202020204" pitchFamily="2" charset="-52"/>
                <a:cs typeface="Arial" panose="020B0604020202020204" pitchFamily="34" charset="0"/>
              </a:rPr>
              <a:t>Нижник Е.И. РИ-231002</a:t>
            </a:r>
          </a:p>
          <a:p>
            <a:r>
              <a:rPr lang="ru-RU" sz="1600" dirty="0">
                <a:latin typeface="Raleway" panose="020B0604020202020204" pitchFamily="2" charset="-52"/>
                <a:cs typeface="Arial" panose="020B0604020202020204" pitchFamily="34" charset="0"/>
              </a:rPr>
              <a:t>Жданов Д.В. РИ-231001</a:t>
            </a:r>
          </a:p>
          <a:p>
            <a:r>
              <a:rPr lang="ru-RU" sz="1600" dirty="0">
                <a:latin typeface="Raleway" panose="020B0604020202020204" pitchFamily="2" charset="-52"/>
                <a:cs typeface="Arial" panose="020B0604020202020204" pitchFamily="34" charset="0"/>
              </a:rPr>
              <a:t>Бердюгин К.А. РИ-231002</a:t>
            </a:r>
          </a:p>
          <a:p>
            <a:r>
              <a:rPr lang="ru-RU" sz="1600" dirty="0">
                <a:latin typeface="Raleway" panose="020B0604020202020204" pitchFamily="2" charset="-52"/>
                <a:cs typeface="Arial" panose="020B0604020202020204" pitchFamily="34" charset="0"/>
              </a:rPr>
              <a:t>Задорожный А.А. РИ-231001</a:t>
            </a:r>
          </a:p>
        </p:txBody>
      </p:sp>
    </p:spTree>
    <p:extLst>
      <p:ext uri="{BB962C8B-B14F-4D97-AF65-F5344CB8AC3E}">
        <p14:creationId xmlns:p14="http://schemas.microsoft.com/office/powerpoint/2010/main" val="1839489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7717387" y="162195"/>
          <a:ext cx="962051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17387" y="162195"/>
                        <a:ext cx="962051" cy="33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739589" y="567466"/>
            <a:ext cx="7939849" cy="16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46" y="171130"/>
            <a:ext cx="688292" cy="326226"/>
          </a:xfrm>
          <a:prstGeom prst="rect">
            <a:avLst/>
          </a:prstGeom>
        </p:spPr>
      </p:pic>
      <p:sp>
        <p:nvSpPr>
          <p:cNvPr id="5" name="Google Shape;92;p14">
            <a:extLst>
              <a:ext uri="{FF2B5EF4-FFF2-40B4-BE49-F238E27FC236}">
                <a16:creationId xmlns:a16="http://schemas.microsoft.com/office/drawing/2014/main" id="{228CAD8C-99AD-41E6-A08F-B3ACC21A20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0346" y="7637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aleway" pitchFamily="2" charset="-52"/>
              </a:rPr>
              <a:t>BSS</a:t>
            </a:r>
            <a:endParaRPr dirty="0">
              <a:latin typeface="Raleway" pitchFamily="2" charset="-52"/>
            </a:endParaRPr>
          </a:p>
        </p:txBody>
      </p:sp>
      <p:sp>
        <p:nvSpPr>
          <p:cNvPr id="6" name="Google Shape;93;p14">
            <a:extLst>
              <a:ext uri="{FF2B5EF4-FFF2-40B4-BE49-F238E27FC236}">
                <a16:creationId xmlns:a16="http://schemas.microsoft.com/office/drawing/2014/main" id="{E36B74C9-AFBA-467E-90AF-4F83C5E0250F}"/>
              </a:ext>
            </a:extLst>
          </p:cNvPr>
          <p:cNvSpPr txBox="1">
            <a:spLocks/>
          </p:cNvSpPr>
          <p:nvPr/>
        </p:nvSpPr>
        <p:spPr>
          <a:xfrm>
            <a:off x="490346" y="1298900"/>
            <a:ext cx="6603399" cy="298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270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ru-RU" sz="3200" dirty="0">
                <a:solidFill>
                  <a:srgbClr val="000000"/>
                </a:solidFill>
                <a:latin typeface="Raleway" panose="020B0604020202020204" pitchFamily="2" charset="-52"/>
                <a:ea typeface="Arial"/>
                <a:cs typeface="Arial"/>
                <a:sym typeface="Arial"/>
              </a:rPr>
              <a:t>Заказчики</a:t>
            </a:r>
            <a:endParaRPr lang="en-US" sz="3200" dirty="0">
              <a:solidFill>
                <a:srgbClr val="000000"/>
              </a:solidFill>
              <a:latin typeface="Raleway" panose="020B0604020202020204" pitchFamily="2" charset="-52"/>
              <a:ea typeface="Arial"/>
              <a:cs typeface="Arial"/>
              <a:sym typeface="Arial"/>
            </a:endParaRPr>
          </a:p>
          <a:p>
            <a:pPr marL="1270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ru-RU" sz="3200" dirty="0">
                <a:solidFill>
                  <a:srgbClr val="000000"/>
                </a:solidFill>
                <a:latin typeface="Raleway" panose="020B0604020202020204" pitchFamily="2" charset="-52"/>
                <a:ea typeface="Arial"/>
                <a:cs typeface="Arial"/>
                <a:sym typeface="Arial"/>
              </a:rPr>
              <a:t>1. Финансовые учреждения</a:t>
            </a:r>
          </a:p>
          <a:p>
            <a:pPr marL="127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ru-RU" sz="3200" dirty="0">
                <a:solidFill>
                  <a:srgbClr val="000000"/>
                </a:solidFill>
                <a:latin typeface="Raleway" panose="020B0604020202020204" pitchFamily="2" charset="-52"/>
                <a:ea typeface="Arial"/>
                <a:cs typeface="Arial"/>
                <a:sym typeface="Arial"/>
              </a:rPr>
              <a:t>2. Государственные организации</a:t>
            </a:r>
          </a:p>
          <a:p>
            <a:pPr marL="127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ru-RU" sz="3200" dirty="0">
                <a:solidFill>
                  <a:srgbClr val="000000"/>
                </a:solidFill>
                <a:latin typeface="Raleway" panose="020B0604020202020204" pitchFamily="2" charset="-52"/>
                <a:ea typeface="Arial"/>
                <a:cs typeface="Arial"/>
                <a:sym typeface="Arial"/>
              </a:rPr>
              <a:t>3. Здравоохранение</a:t>
            </a:r>
          </a:p>
          <a:p>
            <a:pPr marL="127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ru-RU" sz="3200" dirty="0">
                <a:solidFill>
                  <a:srgbClr val="000000"/>
                </a:solidFill>
                <a:latin typeface="Raleway" panose="020B0604020202020204" pitchFamily="2" charset="-52"/>
                <a:ea typeface="Arial"/>
                <a:cs typeface="Arial"/>
                <a:sym typeface="Arial"/>
              </a:rPr>
              <a:t>4. Технологические компании</a:t>
            </a:r>
            <a:endParaRPr lang="ru-RU" sz="3600" dirty="0">
              <a:latin typeface="Raleway" panose="020B0604020202020204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01261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7717387" y="162195"/>
          <a:ext cx="962051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17387" y="162195"/>
                        <a:ext cx="962051" cy="33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739589" y="567466"/>
            <a:ext cx="7939849" cy="16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46" y="171130"/>
            <a:ext cx="688292" cy="326226"/>
          </a:xfrm>
          <a:prstGeom prst="rect">
            <a:avLst/>
          </a:prstGeom>
        </p:spPr>
      </p:pic>
      <p:sp>
        <p:nvSpPr>
          <p:cNvPr id="5" name="Google Shape;92;p14">
            <a:extLst>
              <a:ext uri="{FF2B5EF4-FFF2-40B4-BE49-F238E27FC236}">
                <a16:creationId xmlns:a16="http://schemas.microsoft.com/office/drawing/2014/main" id="{228CAD8C-99AD-41E6-A08F-B3ACC21A20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0346" y="7637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aleway" pitchFamily="2" charset="-52"/>
              </a:rPr>
              <a:t>Итоги второго этапа</a:t>
            </a:r>
            <a:endParaRPr dirty="0">
              <a:latin typeface="Raleway" pitchFamily="2" charset="-52"/>
            </a:endParaRPr>
          </a:p>
        </p:txBody>
      </p:sp>
      <p:sp>
        <p:nvSpPr>
          <p:cNvPr id="6" name="Google Shape;93;p14">
            <a:extLst>
              <a:ext uri="{FF2B5EF4-FFF2-40B4-BE49-F238E27FC236}">
                <a16:creationId xmlns:a16="http://schemas.microsoft.com/office/drawing/2014/main" id="{E36B74C9-AFBA-467E-90AF-4F83C5E0250F}"/>
              </a:ext>
            </a:extLst>
          </p:cNvPr>
          <p:cNvSpPr txBox="1">
            <a:spLocks/>
          </p:cNvSpPr>
          <p:nvPr/>
        </p:nvSpPr>
        <p:spPr>
          <a:xfrm>
            <a:off x="490345" y="1298900"/>
            <a:ext cx="6346224" cy="3487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27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ru-RU" sz="2700" dirty="0">
                <a:solidFill>
                  <a:srgbClr val="000000"/>
                </a:solidFill>
                <a:latin typeface="Raleway" panose="020B0604020202020204" pitchFamily="2" charset="-52"/>
                <a:ea typeface="Arial"/>
                <a:cs typeface="Arial"/>
                <a:sym typeface="Arial"/>
              </a:rPr>
              <a:t>1. Анализ данных</a:t>
            </a:r>
          </a:p>
          <a:p>
            <a:pPr marL="127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ru-RU" sz="2700" dirty="0">
                <a:solidFill>
                  <a:srgbClr val="000000"/>
                </a:solidFill>
                <a:latin typeface="Raleway" panose="020B0604020202020204" pitchFamily="2" charset="-52"/>
                <a:ea typeface="Arial"/>
                <a:cs typeface="Arial"/>
                <a:sym typeface="Arial"/>
              </a:rPr>
              <a:t>2. Идентификация ключевых тем</a:t>
            </a:r>
          </a:p>
          <a:p>
            <a:pPr marL="127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ru-RU" sz="2700" dirty="0">
                <a:solidFill>
                  <a:srgbClr val="000000"/>
                </a:solidFill>
                <a:latin typeface="Raleway" panose="020B0604020202020204" pitchFamily="2" charset="-52"/>
                <a:ea typeface="Arial"/>
                <a:cs typeface="Arial"/>
                <a:sym typeface="Arial"/>
              </a:rPr>
              <a:t>3. Командное взаимодействие</a:t>
            </a:r>
            <a:endParaRPr lang="ru-RU" sz="2700" dirty="0">
              <a:latin typeface="Raleway" panose="020B0604020202020204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24654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7717387" y="162195"/>
          <a:ext cx="962051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17387" y="162195"/>
                        <a:ext cx="962051" cy="33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739589" y="567466"/>
            <a:ext cx="7939849" cy="16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46" y="171130"/>
            <a:ext cx="688292" cy="326226"/>
          </a:xfrm>
          <a:prstGeom prst="rect">
            <a:avLst/>
          </a:prstGeom>
        </p:spPr>
      </p:pic>
      <p:sp>
        <p:nvSpPr>
          <p:cNvPr id="5" name="Google Shape;92;p14">
            <a:extLst>
              <a:ext uri="{FF2B5EF4-FFF2-40B4-BE49-F238E27FC236}">
                <a16:creationId xmlns:a16="http://schemas.microsoft.com/office/drawing/2014/main" id="{228CAD8C-99AD-41E6-A08F-B3ACC21A20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0346" y="7637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aleway" pitchFamily="2" charset="-52"/>
              </a:rPr>
              <a:t>Третий этап</a:t>
            </a:r>
            <a:endParaRPr dirty="0">
              <a:latin typeface="Raleway" pitchFamily="2" charset="-52"/>
            </a:endParaRPr>
          </a:p>
        </p:txBody>
      </p:sp>
      <p:sp>
        <p:nvSpPr>
          <p:cNvPr id="6" name="Google Shape;93;p14">
            <a:extLst>
              <a:ext uri="{FF2B5EF4-FFF2-40B4-BE49-F238E27FC236}">
                <a16:creationId xmlns:a16="http://schemas.microsoft.com/office/drawing/2014/main" id="{E36B74C9-AFBA-467E-90AF-4F83C5E0250F}"/>
              </a:ext>
            </a:extLst>
          </p:cNvPr>
          <p:cNvSpPr txBox="1">
            <a:spLocks/>
          </p:cNvSpPr>
          <p:nvPr/>
        </p:nvSpPr>
        <p:spPr>
          <a:xfrm>
            <a:off x="490344" y="1298900"/>
            <a:ext cx="6760561" cy="3487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27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ru-RU" sz="2700" dirty="0">
                <a:solidFill>
                  <a:srgbClr val="000000"/>
                </a:solidFill>
                <a:highlight>
                  <a:srgbClr val="FFFFFF"/>
                </a:highlight>
                <a:latin typeface="Raleway" panose="020B0604020202020204" pitchFamily="2" charset="-52"/>
                <a:ea typeface="Times New Roman"/>
                <a:cs typeface="Times New Roman"/>
                <a:sym typeface="Times New Roman"/>
              </a:rPr>
              <a:t>1. Обсуждение результатов второй итерации</a:t>
            </a:r>
          </a:p>
          <a:p>
            <a:pPr marL="127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ru-RU" sz="2700" dirty="0">
                <a:solidFill>
                  <a:srgbClr val="000000"/>
                </a:solidFill>
                <a:highlight>
                  <a:srgbClr val="FFFFFF"/>
                </a:highlight>
                <a:latin typeface="Raleway" panose="020B0604020202020204" pitchFamily="2" charset="-52"/>
                <a:ea typeface="Times New Roman"/>
                <a:cs typeface="Times New Roman"/>
                <a:sym typeface="Times New Roman"/>
              </a:rPr>
              <a:t>2. Интеграция аналитических данных</a:t>
            </a:r>
          </a:p>
          <a:p>
            <a:pPr marL="127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ru-RU" sz="2700" dirty="0">
                <a:solidFill>
                  <a:srgbClr val="000000"/>
                </a:solidFill>
                <a:highlight>
                  <a:srgbClr val="FFFFFF"/>
                </a:highlight>
                <a:latin typeface="Raleway" panose="020B0604020202020204" pitchFamily="2" charset="-52"/>
                <a:ea typeface="Times New Roman"/>
                <a:cs typeface="Times New Roman"/>
                <a:sym typeface="Times New Roman"/>
              </a:rPr>
              <a:t>3. Редактирование текста</a:t>
            </a:r>
          </a:p>
          <a:p>
            <a:pPr marL="127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ru-RU" sz="2700" dirty="0">
                <a:solidFill>
                  <a:srgbClr val="000000"/>
                </a:solidFill>
                <a:highlight>
                  <a:srgbClr val="FFFFFF"/>
                </a:highlight>
                <a:latin typeface="Raleway" panose="020B0604020202020204" pitchFamily="2" charset="-52"/>
                <a:ea typeface="Times New Roman"/>
                <a:cs typeface="Times New Roman"/>
                <a:sym typeface="Times New Roman"/>
              </a:rPr>
              <a:t>4. Подготовка к презентации</a:t>
            </a:r>
            <a:endParaRPr lang="ru-RU" sz="2700" dirty="0">
              <a:latin typeface="Raleway" panose="020B0604020202020204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77926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7717387" y="162195"/>
          <a:ext cx="962051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17387" y="162195"/>
                        <a:ext cx="962051" cy="33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739589" y="567466"/>
            <a:ext cx="7939849" cy="16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46" y="171130"/>
            <a:ext cx="688292" cy="326226"/>
          </a:xfrm>
          <a:prstGeom prst="rect">
            <a:avLst/>
          </a:prstGeom>
        </p:spPr>
      </p:pic>
      <p:sp>
        <p:nvSpPr>
          <p:cNvPr id="5" name="Google Shape;92;p14">
            <a:extLst>
              <a:ext uri="{FF2B5EF4-FFF2-40B4-BE49-F238E27FC236}">
                <a16:creationId xmlns:a16="http://schemas.microsoft.com/office/drawing/2014/main" id="{228CAD8C-99AD-41E6-A08F-B3ACC21A20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0346" y="7637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aleway" pitchFamily="2" charset="-52"/>
              </a:rPr>
              <a:t>Продукт проекта</a:t>
            </a:r>
            <a:endParaRPr dirty="0">
              <a:latin typeface="Raleway" pitchFamily="2" charset="-52"/>
            </a:endParaRPr>
          </a:p>
        </p:txBody>
      </p:sp>
      <p:sp>
        <p:nvSpPr>
          <p:cNvPr id="6" name="Google Shape;93;p14">
            <a:extLst>
              <a:ext uri="{FF2B5EF4-FFF2-40B4-BE49-F238E27FC236}">
                <a16:creationId xmlns:a16="http://schemas.microsoft.com/office/drawing/2014/main" id="{E36B74C9-AFBA-467E-90AF-4F83C5E0250F}"/>
              </a:ext>
            </a:extLst>
          </p:cNvPr>
          <p:cNvSpPr txBox="1">
            <a:spLocks/>
          </p:cNvSpPr>
          <p:nvPr/>
        </p:nvSpPr>
        <p:spPr>
          <a:xfrm>
            <a:off x="490346" y="1031300"/>
            <a:ext cx="8310754" cy="348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270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ru-RU" sz="2700" dirty="0">
                <a:solidFill>
                  <a:srgbClr val="000000"/>
                </a:solidFill>
                <a:latin typeface="Raleway" panose="020B0604020202020204" pitchFamily="2" charset="-52"/>
                <a:ea typeface="Arial"/>
                <a:cs typeface="Arial"/>
                <a:sym typeface="Arial"/>
              </a:rPr>
              <a:t>1. Платформа для автоматизации взаимодействия с пользователями</a:t>
            </a:r>
          </a:p>
          <a:p>
            <a:pPr marL="127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ru-RU" sz="2700" dirty="0">
                <a:solidFill>
                  <a:srgbClr val="000000"/>
                </a:solidFill>
                <a:latin typeface="Raleway" panose="020B0604020202020204" pitchFamily="2" charset="-52"/>
                <a:ea typeface="Arial"/>
                <a:cs typeface="Arial"/>
                <a:sym typeface="Arial"/>
              </a:rPr>
              <a:t>2. Киберполигоны для обучения и тестирования</a:t>
            </a:r>
          </a:p>
          <a:p>
            <a:pPr marL="127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ru-RU" sz="2700" dirty="0">
                <a:solidFill>
                  <a:srgbClr val="000000"/>
                </a:solidFill>
                <a:latin typeface="Raleway" panose="020B0604020202020204" pitchFamily="2" charset="-52"/>
                <a:ea typeface="Arial"/>
                <a:cs typeface="Arial"/>
                <a:sym typeface="Arial"/>
              </a:rPr>
              <a:t>3. Создание  систем симуляции нарушений  (BSS)</a:t>
            </a:r>
            <a:endParaRPr lang="ru-RU" sz="2700" dirty="0">
              <a:latin typeface="Raleway" panose="020B0604020202020204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281231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7717387" y="162195"/>
          <a:ext cx="962051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17387" y="162195"/>
                        <a:ext cx="962051" cy="33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739589" y="567466"/>
            <a:ext cx="7939849" cy="16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46" y="171130"/>
            <a:ext cx="688292" cy="326226"/>
          </a:xfrm>
          <a:prstGeom prst="rect">
            <a:avLst/>
          </a:prstGeom>
        </p:spPr>
      </p:pic>
      <p:sp>
        <p:nvSpPr>
          <p:cNvPr id="5" name="Google Shape;92;p14">
            <a:extLst>
              <a:ext uri="{FF2B5EF4-FFF2-40B4-BE49-F238E27FC236}">
                <a16:creationId xmlns:a16="http://schemas.microsoft.com/office/drawing/2014/main" id="{228CAD8C-99AD-41E6-A08F-B3ACC21A20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0346" y="7637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aleway" pitchFamily="2" charset="-52"/>
              </a:rPr>
              <a:t>Ключевые показатели эффективности</a:t>
            </a:r>
            <a:endParaRPr dirty="0">
              <a:latin typeface="Raleway" pitchFamily="2" charset="-52"/>
            </a:endParaRPr>
          </a:p>
        </p:txBody>
      </p:sp>
      <p:sp>
        <p:nvSpPr>
          <p:cNvPr id="6" name="Google Shape;93;p14">
            <a:extLst>
              <a:ext uri="{FF2B5EF4-FFF2-40B4-BE49-F238E27FC236}">
                <a16:creationId xmlns:a16="http://schemas.microsoft.com/office/drawing/2014/main" id="{E36B74C9-AFBA-467E-90AF-4F83C5E0250F}"/>
              </a:ext>
            </a:extLst>
          </p:cNvPr>
          <p:cNvSpPr txBox="1">
            <a:spLocks/>
          </p:cNvSpPr>
          <p:nvPr/>
        </p:nvSpPr>
        <p:spPr>
          <a:xfrm>
            <a:off x="490346" y="1294319"/>
            <a:ext cx="8310754" cy="320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27000" lvl="0" indent="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ru-RU" sz="2700" dirty="0">
                <a:solidFill>
                  <a:srgbClr val="000000"/>
                </a:solidFill>
                <a:latin typeface="Raleway" panose="020B0604020202020204" pitchFamily="2" charset="-52"/>
                <a:ea typeface="Arial"/>
                <a:cs typeface="Arial"/>
                <a:sym typeface="Arial"/>
              </a:rPr>
              <a:t>1. Соблюдение сроков</a:t>
            </a:r>
          </a:p>
          <a:p>
            <a:pPr marL="127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ru-RU" sz="2700" dirty="0">
                <a:solidFill>
                  <a:srgbClr val="000000"/>
                </a:solidFill>
                <a:latin typeface="Raleway" panose="020B0604020202020204" pitchFamily="2" charset="-52"/>
                <a:ea typeface="Arial"/>
                <a:cs typeface="Arial"/>
                <a:sym typeface="Arial"/>
              </a:rPr>
              <a:t>2. Удовлетворенность клиента</a:t>
            </a:r>
          </a:p>
          <a:p>
            <a:pPr marL="127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ru-RU" sz="2700" dirty="0">
                <a:solidFill>
                  <a:srgbClr val="000000"/>
                </a:solidFill>
                <a:latin typeface="Raleway" panose="020B0604020202020204" pitchFamily="2" charset="-52"/>
                <a:ea typeface="Arial"/>
                <a:cs typeface="Arial"/>
                <a:sym typeface="Arial"/>
              </a:rPr>
              <a:t>3. Личностный рост членов команды</a:t>
            </a:r>
          </a:p>
          <a:p>
            <a:pPr marL="127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ru-RU" sz="2700" dirty="0">
                <a:solidFill>
                  <a:srgbClr val="000000"/>
                </a:solidFill>
                <a:latin typeface="Raleway" panose="020B0604020202020204" pitchFamily="2" charset="-52"/>
                <a:ea typeface="Arial"/>
                <a:cs typeface="Arial"/>
                <a:sym typeface="Arial"/>
              </a:rPr>
              <a:t>4. Актуальность темы проекта</a:t>
            </a:r>
            <a:endParaRPr lang="ru-RU" sz="2700" dirty="0">
              <a:latin typeface="Raleway" panose="020B0604020202020204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71980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7717387" y="162195"/>
          <a:ext cx="962051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17387" y="162195"/>
                        <a:ext cx="962051" cy="33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739589" y="567466"/>
            <a:ext cx="7939849" cy="16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46" y="171130"/>
            <a:ext cx="688292" cy="326226"/>
          </a:xfrm>
          <a:prstGeom prst="rect">
            <a:avLst/>
          </a:prstGeom>
        </p:spPr>
      </p:pic>
      <p:sp>
        <p:nvSpPr>
          <p:cNvPr id="5" name="Google Shape;92;p14">
            <a:extLst>
              <a:ext uri="{FF2B5EF4-FFF2-40B4-BE49-F238E27FC236}">
                <a16:creationId xmlns:a16="http://schemas.microsoft.com/office/drawing/2014/main" id="{228CAD8C-99AD-41E6-A08F-B3ACC21A20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0346" y="7637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aleway" pitchFamily="2" charset="-52"/>
              </a:rPr>
              <a:t>Заключение</a:t>
            </a:r>
            <a:endParaRPr dirty="0">
              <a:latin typeface="Raleway" pitchFamily="2" charset="-52"/>
            </a:endParaRPr>
          </a:p>
        </p:txBody>
      </p:sp>
      <p:sp>
        <p:nvSpPr>
          <p:cNvPr id="6" name="Google Shape;93;p14">
            <a:extLst>
              <a:ext uri="{FF2B5EF4-FFF2-40B4-BE49-F238E27FC236}">
                <a16:creationId xmlns:a16="http://schemas.microsoft.com/office/drawing/2014/main" id="{E36B74C9-AFBA-467E-90AF-4F83C5E0250F}"/>
              </a:ext>
            </a:extLst>
          </p:cNvPr>
          <p:cNvSpPr txBox="1">
            <a:spLocks/>
          </p:cNvSpPr>
          <p:nvPr/>
        </p:nvSpPr>
        <p:spPr>
          <a:xfrm>
            <a:off x="490346" y="1290494"/>
            <a:ext cx="8310754" cy="320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27000" lvl="0" indent="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ru-RU" sz="1800" dirty="0">
                <a:solidFill>
                  <a:srgbClr val="000000"/>
                </a:solidFill>
                <a:latin typeface="Raleway" panose="020B0604020202020204" pitchFamily="2" charset="-52"/>
                <a:ea typeface="Arial"/>
                <a:cs typeface="Arial"/>
                <a:sym typeface="Arial"/>
              </a:rPr>
              <a:t>В заключение, проект для UDV Group представляет собой комплексное решение, которое отвечает современным вызовам в области информационных технологий и кибербезопасности. Мы предложили эффективные инструменты для оперативного реагирования на киберугрозы и обучения специалистов, что позволяет существенно повысить уровень безопасности и оптимизировать бизнес-процессы.</a:t>
            </a:r>
          </a:p>
        </p:txBody>
      </p:sp>
    </p:spTree>
    <p:extLst>
      <p:ext uri="{BB962C8B-B14F-4D97-AF65-F5344CB8AC3E}">
        <p14:creationId xmlns:p14="http://schemas.microsoft.com/office/powerpoint/2010/main" val="1926757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7717387" y="162195"/>
          <a:ext cx="962051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17387" y="162195"/>
                        <a:ext cx="962051" cy="33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739589" y="567466"/>
            <a:ext cx="7939849" cy="16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46" y="171130"/>
            <a:ext cx="688292" cy="326226"/>
          </a:xfrm>
          <a:prstGeom prst="rect">
            <a:avLst/>
          </a:prstGeom>
        </p:spPr>
      </p:pic>
      <p:sp>
        <p:nvSpPr>
          <p:cNvPr id="6" name="Google Shape;92;p14">
            <a:extLst>
              <a:ext uri="{FF2B5EF4-FFF2-40B4-BE49-F238E27FC236}">
                <a16:creationId xmlns:a16="http://schemas.microsoft.com/office/drawing/2014/main" id="{3D9EEC1C-1A5C-42BB-8FF1-17C3535C02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57325" y="2121946"/>
            <a:ext cx="6229350" cy="899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 dirty="0">
                <a:latin typeface="Raleway" pitchFamily="2" charset="-52"/>
              </a:rPr>
              <a:t>Спасибо за внимание!</a:t>
            </a:r>
            <a:endParaRPr sz="4400" dirty="0">
              <a:latin typeface="Raleway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4244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7717387" y="162195"/>
          <a:ext cx="962051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17387" y="162195"/>
                        <a:ext cx="962051" cy="33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739589" y="567466"/>
            <a:ext cx="7939849" cy="16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46" y="171130"/>
            <a:ext cx="688292" cy="326226"/>
          </a:xfrm>
          <a:prstGeom prst="rect">
            <a:avLst/>
          </a:prstGeom>
        </p:spPr>
      </p:pic>
      <p:sp>
        <p:nvSpPr>
          <p:cNvPr id="5" name="Google Shape;92;p14">
            <a:extLst>
              <a:ext uri="{FF2B5EF4-FFF2-40B4-BE49-F238E27FC236}">
                <a16:creationId xmlns:a16="http://schemas.microsoft.com/office/drawing/2014/main" id="{228CAD8C-99AD-41E6-A08F-B3ACC21A20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0346" y="7637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aleway" pitchFamily="2" charset="-52"/>
              </a:rPr>
              <a:t>Введение</a:t>
            </a:r>
            <a:endParaRPr dirty="0">
              <a:latin typeface="Raleway" pitchFamily="2" charset="-52"/>
            </a:endParaRPr>
          </a:p>
        </p:txBody>
      </p:sp>
      <p:sp>
        <p:nvSpPr>
          <p:cNvPr id="6" name="Google Shape;93;p14">
            <a:extLst>
              <a:ext uri="{FF2B5EF4-FFF2-40B4-BE49-F238E27FC236}">
                <a16:creationId xmlns:a16="http://schemas.microsoft.com/office/drawing/2014/main" id="{E36B74C9-AFBA-467E-90AF-4F83C5E0250F}"/>
              </a:ext>
            </a:extLst>
          </p:cNvPr>
          <p:cNvSpPr txBox="1">
            <a:spLocks/>
          </p:cNvSpPr>
          <p:nvPr/>
        </p:nvSpPr>
        <p:spPr>
          <a:xfrm>
            <a:off x="490346" y="1298900"/>
            <a:ext cx="7688700" cy="21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ru-RU" sz="2400" dirty="0">
                <a:solidFill>
                  <a:schemeClr val="tx1"/>
                </a:solidFill>
                <a:latin typeface="Raleway" panose="020B0604020202020204" pitchFamily="2" charset="-52"/>
              </a:rPr>
              <a:t>Цель проекта</a:t>
            </a:r>
            <a:r>
              <a:rPr lang="en-US" sz="2400" dirty="0">
                <a:solidFill>
                  <a:schemeClr val="tx1"/>
                </a:solidFill>
                <a:latin typeface="Raleway" panose="020B0604020202020204" pitchFamily="2" charset="-52"/>
              </a:rPr>
              <a:t>:</a:t>
            </a:r>
          </a:p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ru-RU" sz="2400" dirty="0">
                <a:solidFill>
                  <a:schemeClr val="tx1"/>
                </a:solidFill>
                <a:latin typeface="Raleway" panose="020B0604020202020204" pitchFamily="2" charset="-52"/>
                <a:ea typeface="Times New Roman"/>
                <a:cs typeface="Times New Roman"/>
                <a:sym typeface="Times New Roman"/>
              </a:rPr>
              <a:t>На основе анализа рынка и решений в области информационной безопасности выделить перспективные направлениях развития для семейства продуктов UDV Group.</a:t>
            </a: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ru-RU" sz="2400" dirty="0">
              <a:solidFill>
                <a:schemeClr val="tx1"/>
              </a:solidFill>
              <a:latin typeface="Raleway" panose="020B0604020202020204" pitchFamily="2" charset="-52"/>
            </a:endParaRP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ru-RU" sz="2400" dirty="0">
              <a:solidFill>
                <a:schemeClr val="tx1"/>
              </a:solidFill>
              <a:latin typeface="Raleway" panose="020B0604020202020204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9915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7717387" y="162195"/>
          <a:ext cx="962051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17387" y="162195"/>
                        <a:ext cx="962051" cy="33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739589" y="567466"/>
            <a:ext cx="7939849" cy="16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46" y="171130"/>
            <a:ext cx="688292" cy="326226"/>
          </a:xfrm>
          <a:prstGeom prst="rect">
            <a:avLst/>
          </a:prstGeom>
        </p:spPr>
      </p:pic>
      <p:sp>
        <p:nvSpPr>
          <p:cNvPr id="5" name="Google Shape;92;p14">
            <a:extLst>
              <a:ext uri="{FF2B5EF4-FFF2-40B4-BE49-F238E27FC236}">
                <a16:creationId xmlns:a16="http://schemas.microsoft.com/office/drawing/2014/main" id="{228CAD8C-99AD-41E6-A08F-B3ACC21A20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0346" y="7637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aleway" pitchFamily="2" charset="-52"/>
              </a:rPr>
              <a:t>Первый этап</a:t>
            </a:r>
            <a:endParaRPr dirty="0">
              <a:latin typeface="Raleway" pitchFamily="2" charset="-52"/>
            </a:endParaRPr>
          </a:p>
        </p:txBody>
      </p:sp>
      <p:sp>
        <p:nvSpPr>
          <p:cNvPr id="6" name="Google Shape;93;p14">
            <a:extLst>
              <a:ext uri="{FF2B5EF4-FFF2-40B4-BE49-F238E27FC236}">
                <a16:creationId xmlns:a16="http://schemas.microsoft.com/office/drawing/2014/main" id="{E36B74C9-AFBA-467E-90AF-4F83C5E0250F}"/>
              </a:ext>
            </a:extLst>
          </p:cNvPr>
          <p:cNvSpPr txBox="1">
            <a:spLocks/>
          </p:cNvSpPr>
          <p:nvPr/>
        </p:nvSpPr>
        <p:spPr>
          <a:xfrm>
            <a:off x="490346" y="1298900"/>
            <a:ext cx="7688700" cy="21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endParaRPr lang="ru-RU" sz="2000" dirty="0">
              <a:latin typeface="Raleway" panose="020B0604020202020204" pitchFamily="2" charset="-52"/>
            </a:endParaRP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ru-RU" sz="1833" dirty="0">
              <a:latin typeface="Raleway" panose="020B0604020202020204" pitchFamily="2" charset="-52"/>
            </a:endParaRPr>
          </a:p>
        </p:txBody>
      </p:sp>
      <p:pic>
        <p:nvPicPr>
          <p:cNvPr id="7" name="Google Shape;100;p15">
            <a:extLst>
              <a:ext uri="{FF2B5EF4-FFF2-40B4-BE49-F238E27FC236}">
                <a16:creationId xmlns:a16="http://schemas.microsoft.com/office/drawing/2014/main" id="{B3E21C29-DFFE-4175-87EA-0D6C5A0C06B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19181" y="1298900"/>
            <a:ext cx="4505637" cy="3332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2576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7717387" y="162195"/>
          <a:ext cx="962051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17387" y="162195"/>
                        <a:ext cx="962051" cy="33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739589" y="567466"/>
            <a:ext cx="7939849" cy="16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46" y="171130"/>
            <a:ext cx="688292" cy="326226"/>
          </a:xfrm>
          <a:prstGeom prst="rect">
            <a:avLst/>
          </a:prstGeom>
        </p:spPr>
      </p:pic>
      <p:sp>
        <p:nvSpPr>
          <p:cNvPr id="5" name="Google Shape;92;p14">
            <a:extLst>
              <a:ext uri="{FF2B5EF4-FFF2-40B4-BE49-F238E27FC236}">
                <a16:creationId xmlns:a16="http://schemas.microsoft.com/office/drawing/2014/main" id="{228CAD8C-99AD-41E6-A08F-B3ACC21A20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0346" y="7637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aleway" pitchFamily="2" charset="-52"/>
              </a:rPr>
              <a:t>Первый этап</a:t>
            </a:r>
            <a:endParaRPr dirty="0">
              <a:latin typeface="Raleway" pitchFamily="2" charset="-52"/>
            </a:endParaRPr>
          </a:p>
        </p:txBody>
      </p:sp>
      <p:sp>
        <p:nvSpPr>
          <p:cNvPr id="6" name="Google Shape;93;p14">
            <a:extLst>
              <a:ext uri="{FF2B5EF4-FFF2-40B4-BE49-F238E27FC236}">
                <a16:creationId xmlns:a16="http://schemas.microsoft.com/office/drawing/2014/main" id="{E36B74C9-AFBA-467E-90AF-4F83C5E0250F}"/>
              </a:ext>
            </a:extLst>
          </p:cNvPr>
          <p:cNvSpPr txBox="1">
            <a:spLocks/>
          </p:cNvSpPr>
          <p:nvPr/>
        </p:nvSpPr>
        <p:spPr>
          <a:xfrm>
            <a:off x="490346" y="1298900"/>
            <a:ext cx="7688700" cy="3277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27000" indent="0">
              <a:lnSpc>
                <a:spcPct val="150000"/>
              </a:lnSpc>
              <a:buClr>
                <a:srgbClr val="000000"/>
              </a:buClr>
              <a:buSzPts val="1600"/>
              <a:buNone/>
            </a:pPr>
            <a:r>
              <a:rPr lang="ru-RU" sz="2900" dirty="0">
                <a:solidFill>
                  <a:schemeClr val="tx1"/>
                </a:solidFill>
                <a:highlight>
                  <a:srgbClr val="FFFFFF"/>
                </a:highlight>
                <a:latin typeface="Raleway" panose="020B0604020202020204" pitchFamily="2" charset="-52"/>
                <a:ea typeface="Times New Roman"/>
                <a:cs typeface="Times New Roman"/>
                <a:sym typeface="Times New Roman"/>
              </a:rPr>
              <a:t>Проблемы команды</a:t>
            </a:r>
          </a:p>
          <a:p>
            <a:pPr marL="127000" indent="0">
              <a:lnSpc>
                <a:spcPct val="150000"/>
              </a:lnSpc>
              <a:buClr>
                <a:srgbClr val="000000"/>
              </a:buClr>
              <a:buSzPts val="1600"/>
              <a:buNone/>
            </a:pPr>
            <a:endParaRPr lang="ru-RU" sz="2900" dirty="0">
              <a:solidFill>
                <a:schemeClr val="tx1"/>
              </a:solidFill>
              <a:highlight>
                <a:srgbClr val="FFFFFF"/>
              </a:highlight>
              <a:latin typeface="Raleway" panose="020B0604020202020204" pitchFamily="2" charset="-52"/>
              <a:ea typeface="Times New Roman"/>
              <a:cs typeface="Times New Roman"/>
              <a:sym typeface="Times New Roman"/>
            </a:endParaRPr>
          </a:p>
          <a:p>
            <a:pPr marL="127000" indent="0">
              <a:lnSpc>
                <a:spcPct val="150000"/>
              </a:lnSpc>
              <a:buClr>
                <a:srgbClr val="000000"/>
              </a:buClr>
              <a:buSzPts val="1600"/>
              <a:buNone/>
            </a:pPr>
            <a:r>
              <a:rPr lang="ru-RU" sz="2900" dirty="0">
                <a:solidFill>
                  <a:schemeClr val="tx1"/>
                </a:solidFill>
                <a:highlight>
                  <a:srgbClr val="FFFFFF"/>
                </a:highlight>
                <a:latin typeface="Raleway" panose="020B0604020202020204" pitchFamily="2" charset="-52"/>
                <a:ea typeface="Times New Roman"/>
                <a:cs typeface="Times New Roman"/>
                <a:sym typeface="Times New Roman"/>
              </a:rPr>
              <a:t>1. Наличие несостыковок: недостаточно глубокие ревизии привели к расхождениям в некоторых разделах доклада.</a:t>
            </a:r>
          </a:p>
          <a:p>
            <a:pPr marL="127000" indent="0">
              <a:lnSpc>
                <a:spcPct val="150000"/>
              </a:lnSpc>
              <a:buClr>
                <a:srgbClr val="000000"/>
              </a:buClr>
              <a:buSzPts val="1600"/>
              <a:buNone/>
            </a:pPr>
            <a:endParaRPr lang="ru-RU" sz="2900" dirty="0">
              <a:solidFill>
                <a:schemeClr val="tx1"/>
              </a:solidFill>
              <a:highlight>
                <a:srgbClr val="FFFFFF"/>
              </a:highlight>
              <a:latin typeface="Raleway" panose="020B0604020202020204" pitchFamily="2" charset="-52"/>
              <a:ea typeface="Times New Roman"/>
              <a:cs typeface="Times New Roman"/>
              <a:sym typeface="Times New Roman"/>
            </a:endParaRPr>
          </a:p>
          <a:p>
            <a:pPr marL="127000" indent="0">
              <a:lnSpc>
                <a:spcPct val="150000"/>
              </a:lnSpc>
              <a:buClr>
                <a:srgbClr val="000000"/>
              </a:buClr>
              <a:buSzPts val="1600"/>
              <a:buNone/>
            </a:pPr>
            <a:r>
              <a:rPr lang="ru-RU" sz="2900" dirty="0">
                <a:solidFill>
                  <a:schemeClr val="tx1"/>
                </a:solidFill>
                <a:highlight>
                  <a:srgbClr val="FFFFFF"/>
                </a:highlight>
                <a:latin typeface="Raleway" panose="020B0604020202020204" pitchFamily="2" charset="-52"/>
                <a:ea typeface="Times New Roman"/>
                <a:cs typeface="Times New Roman"/>
                <a:sym typeface="Times New Roman"/>
              </a:rPr>
              <a:t>2. Недостаточный уклон в маркетинг: Общий доклад больше был похож на образовательный, с общими терминами, производителями и т.д.</a:t>
            </a:r>
          </a:p>
          <a:p>
            <a:pPr marL="127000" indent="0">
              <a:lnSpc>
                <a:spcPct val="150000"/>
              </a:lnSpc>
              <a:buClr>
                <a:srgbClr val="000000"/>
              </a:buClr>
              <a:buSzPts val="1600"/>
              <a:buNone/>
            </a:pPr>
            <a:endParaRPr lang="ru-RU" sz="2900" dirty="0">
              <a:solidFill>
                <a:schemeClr val="tx1"/>
              </a:solidFill>
              <a:highlight>
                <a:srgbClr val="FFFFFF"/>
              </a:highlight>
              <a:latin typeface="Raleway" panose="020B0604020202020204" pitchFamily="2" charset="-52"/>
              <a:ea typeface="Times New Roman"/>
              <a:cs typeface="Times New Roman"/>
              <a:sym typeface="Times New Roman"/>
            </a:endParaRPr>
          </a:p>
          <a:p>
            <a:pPr marL="127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ru-RU" sz="2900" dirty="0">
                <a:solidFill>
                  <a:schemeClr val="tx1"/>
                </a:solidFill>
                <a:highlight>
                  <a:srgbClr val="FFFFFF"/>
                </a:highlight>
                <a:latin typeface="Raleway" panose="020B0604020202020204" pitchFamily="2" charset="-52"/>
                <a:ea typeface="Times New Roman"/>
                <a:cs typeface="Times New Roman"/>
                <a:sym typeface="Times New Roman"/>
              </a:rPr>
              <a:t>3. Недостаточный объем библиографии.</a:t>
            </a: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ru-RU" sz="2900" dirty="0">
              <a:solidFill>
                <a:schemeClr val="tx1"/>
              </a:solidFill>
              <a:latin typeface="Raleway" panose="020B0604020202020204" pitchFamily="2" charset="-52"/>
            </a:endParaRP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ru-RU" sz="1833" dirty="0">
              <a:solidFill>
                <a:schemeClr val="tx1"/>
              </a:solidFill>
              <a:latin typeface="Raleway" panose="020B0604020202020204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348839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7717387" y="162195"/>
          <a:ext cx="962051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17387" y="162195"/>
                        <a:ext cx="962051" cy="33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739589" y="567466"/>
            <a:ext cx="7939849" cy="16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46" y="171130"/>
            <a:ext cx="688292" cy="326226"/>
          </a:xfrm>
          <a:prstGeom prst="rect">
            <a:avLst/>
          </a:prstGeom>
        </p:spPr>
      </p:pic>
      <p:sp>
        <p:nvSpPr>
          <p:cNvPr id="5" name="Google Shape;92;p14">
            <a:extLst>
              <a:ext uri="{FF2B5EF4-FFF2-40B4-BE49-F238E27FC236}">
                <a16:creationId xmlns:a16="http://schemas.microsoft.com/office/drawing/2014/main" id="{228CAD8C-99AD-41E6-A08F-B3ACC21A20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0346" y="7637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aleway" pitchFamily="2" charset="-52"/>
              </a:rPr>
              <a:t>Второй этап</a:t>
            </a:r>
            <a:endParaRPr dirty="0">
              <a:latin typeface="Raleway" pitchFamily="2" charset="-52"/>
            </a:endParaRPr>
          </a:p>
        </p:txBody>
      </p:sp>
      <p:sp>
        <p:nvSpPr>
          <p:cNvPr id="6" name="Google Shape;93;p14">
            <a:extLst>
              <a:ext uri="{FF2B5EF4-FFF2-40B4-BE49-F238E27FC236}">
                <a16:creationId xmlns:a16="http://schemas.microsoft.com/office/drawing/2014/main" id="{E36B74C9-AFBA-467E-90AF-4F83C5E0250F}"/>
              </a:ext>
            </a:extLst>
          </p:cNvPr>
          <p:cNvSpPr txBox="1">
            <a:spLocks/>
          </p:cNvSpPr>
          <p:nvPr/>
        </p:nvSpPr>
        <p:spPr>
          <a:xfrm>
            <a:off x="490346" y="1298900"/>
            <a:ext cx="8189092" cy="3277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27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ru-RU" sz="3200" dirty="0">
                <a:solidFill>
                  <a:schemeClr val="tx1"/>
                </a:solidFill>
                <a:highlight>
                  <a:srgbClr val="FFFFFF"/>
                </a:highlight>
                <a:latin typeface="Raleway" panose="020B0604020202020204" pitchFamily="2" charset="-52"/>
                <a:ea typeface="Times New Roman"/>
                <a:cs typeface="Times New Roman"/>
                <a:sym typeface="Times New Roman"/>
              </a:rPr>
              <a:t>Работа над ошибками</a:t>
            </a:r>
          </a:p>
          <a:p>
            <a:pPr marL="127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ru-RU" sz="3200" dirty="0">
                <a:solidFill>
                  <a:schemeClr val="tx1"/>
                </a:solidFill>
                <a:highlight>
                  <a:srgbClr val="FFFFFF"/>
                </a:highlight>
                <a:latin typeface="Raleway" panose="020B0604020202020204" pitchFamily="2" charset="-52"/>
                <a:ea typeface="Times New Roman"/>
                <a:cs typeface="Times New Roman"/>
                <a:sym typeface="Times New Roman"/>
              </a:rPr>
              <a:t>1. Разбиение членов команды на отдельные темы.</a:t>
            </a:r>
          </a:p>
          <a:p>
            <a:pPr marL="127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endParaRPr lang="ru-RU" sz="3200" dirty="0">
              <a:solidFill>
                <a:schemeClr val="tx1"/>
              </a:solidFill>
              <a:highlight>
                <a:srgbClr val="FFFFFF"/>
              </a:highlight>
              <a:latin typeface="Raleway" panose="020B0604020202020204" pitchFamily="2" charset="-52"/>
              <a:ea typeface="Times New Roman"/>
              <a:cs typeface="Times New Roman"/>
              <a:sym typeface="Times New Roman"/>
            </a:endParaRPr>
          </a:p>
          <a:p>
            <a:pPr marL="127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ru-RU" sz="3200" dirty="0">
                <a:solidFill>
                  <a:schemeClr val="tx1"/>
                </a:solidFill>
                <a:highlight>
                  <a:srgbClr val="FFFFFF"/>
                </a:highlight>
                <a:latin typeface="Raleway" panose="020B0604020202020204" pitchFamily="2" charset="-52"/>
                <a:ea typeface="Times New Roman"/>
                <a:cs typeface="Times New Roman"/>
                <a:sym typeface="Times New Roman"/>
              </a:rPr>
              <a:t>2. Консультация с куратором в конце первой итерации помогла выявить недочеты в анализе, и глубже влиться в маркет</a:t>
            </a:r>
          </a:p>
          <a:p>
            <a:pPr marL="127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ru-RU" sz="3200" dirty="0">
                <a:solidFill>
                  <a:schemeClr val="tx1"/>
                </a:solidFill>
                <a:highlight>
                  <a:srgbClr val="FFFFFF"/>
                </a:highlight>
                <a:latin typeface="Raleway" panose="020B0604020202020204" pitchFamily="2" charset="-52"/>
                <a:ea typeface="Times New Roman"/>
                <a:cs typeface="Times New Roman"/>
                <a:sym typeface="Times New Roman"/>
              </a:rPr>
              <a:t>итоговый анализ.</a:t>
            </a:r>
          </a:p>
          <a:p>
            <a:pPr marL="127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endParaRPr lang="ru-RU" sz="3200" dirty="0">
              <a:solidFill>
                <a:schemeClr val="tx1"/>
              </a:solidFill>
              <a:highlight>
                <a:srgbClr val="FFFFFF"/>
              </a:highlight>
              <a:latin typeface="Raleway" panose="020B0604020202020204" pitchFamily="2" charset="-52"/>
              <a:ea typeface="Times New Roman"/>
              <a:cs typeface="Times New Roman"/>
              <a:sym typeface="Times New Roman"/>
            </a:endParaRPr>
          </a:p>
          <a:p>
            <a:pPr marL="127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ru-RU" sz="3200" dirty="0">
                <a:solidFill>
                  <a:schemeClr val="tx1"/>
                </a:solidFill>
                <a:highlight>
                  <a:srgbClr val="FFFFFF"/>
                </a:highlight>
                <a:latin typeface="Raleway" panose="020B0604020202020204" pitchFamily="2" charset="-52"/>
                <a:ea typeface="Times New Roman"/>
                <a:cs typeface="Times New Roman"/>
                <a:sym typeface="Times New Roman"/>
              </a:rPr>
              <a:t>3. Более тщательный поиск информации и выбор более достоверных источников.</a:t>
            </a: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ru-RU" sz="2900" dirty="0">
              <a:solidFill>
                <a:schemeClr val="tx1"/>
              </a:solidFill>
              <a:latin typeface="Raleway" panose="020B0604020202020204" pitchFamily="2" charset="-52"/>
            </a:endParaRP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ru-RU" sz="1833" dirty="0">
              <a:solidFill>
                <a:schemeClr val="tx1"/>
              </a:solidFill>
              <a:latin typeface="Raleway" panose="020B0604020202020204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53601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7717387" y="162195"/>
          <a:ext cx="962051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17387" y="162195"/>
                        <a:ext cx="962051" cy="33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739589" y="567466"/>
            <a:ext cx="7939849" cy="16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46" y="171130"/>
            <a:ext cx="688292" cy="326226"/>
          </a:xfrm>
          <a:prstGeom prst="rect">
            <a:avLst/>
          </a:prstGeom>
        </p:spPr>
      </p:pic>
      <p:sp>
        <p:nvSpPr>
          <p:cNvPr id="5" name="Google Shape;92;p14">
            <a:extLst>
              <a:ext uri="{FF2B5EF4-FFF2-40B4-BE49-F238E27FC236}">
                <a16:creationId xmlns:a16="http://schemas.microsoft.com/office/drawing/2014/main" id="{228CAD8C-99AD-41E6-A08F-B3ACC21A20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0346" y="7637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aleway" pitchFamily="2" charset="-52"/>
              </a:rPr>
              <a:t>LLM</a:t>
            </a:r>
            <a:endParaRPr dirty="0">
              <a:latin typeface="Raleway" pitchFamily="2" charset="-52"/>
            </a:endParaRPr>
          </a:p>
        </p:txBody>
      </p:sp>
      <p:sp>
        <p:nvSpPr>
          <p:cNvPr id="6" name="Google Shape;93;p14">
            <a:extLst>
              <a:ext uri="{FF2B5EF4-FFF2-40B4-BE49-F238E27FC236}">
                <a16:creationId xmlns:a16="http://schemas.microsoft.com/office/drawing/2014/main" id="{E36B74C9-AFBA-467E-90AF-4F83C5E0250F}"/>
              </a:ext>
            </a:extLst>
          </p:cNvPr>
          <p:cNvSpPr txBox="1">
            <a:spLocks/>
          </p:cNvSpPr>
          <p:nvPr/>
        </p:nvSpPr>
        <p:spPr>
          <a:xfrm>
            <a:off x="490346" y="1298900"/>
            <a:ext cx="7688700" cy="3277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15253" indent="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100000"/>
              <a:buNone/>
            </a:pPr>
            <a:r>
              <a:rPr lang="ru-RU" sz="3200" dirty="0">
                <a:solidFill>
                  <a:srgbClr val="000000"/>
                </a:solidFill>
                <a:latin typeface="Raleway" panose="020B0604020202020204" pitchFamily="2" charset="-52"/>
                <a:ea typeface="Times New Roman"/>
                <a:cs typeface="Times New Roman"/>
                <a:sym typeface="Times New Roman"/>
              </a:rPr>
              <a:t>Применение LLM в кибербезопасности</a:t>
            </a:r>
            <a:r>
              <a:rPr lang="en-US" sz="3200" dirty="0">
                <a:solidFill>
                  <a:srgbClr val="000000"/>
                </a:solidFill>
                <a:latin typeface="Raleway" panose="020B0604020202020204" pitchFamily="2" charset="-52"/>
                <a:ea typeface="Times New Roman"/>
                <a:cs typeface="Times New Roman"/>
                <a:sym typeface="Times New Roman"/>
              </a:rPr>
              <a:t>:</a:t>
            </a:r>
            <a:endParaRPr lang="ru-RU" sz="3200" dirty="0">
              <a:solidFill>
                <a:srgbClr val="000000"/>
              </a:solidFill>
              <a:latin typeface="Raleway" panose="020B0604020202020204" pitchFamily="2" charset="-52"/>
              <a:ea typeface="Times New Roman"/>
              <a:cs typeface="Times New Roman"/>
              <a:sym typeface="Times New Roman"/>
            </a:endParaRPr>
          </a:p>
          <a:p>
            <a:pPr marL="115253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ru-RU" sz="3200" dirty="0">
                <a:solidFill>
                  <a:srgbClr val="000000"/>
                </a:solidFill>
                <a:latin typeface="Raleway" panose="020B0604020202020204" pitchFamily="2" charset="-52"/>
                <a:ea typeface="Times New Roman"/>
                <a:cs typeface="Times New Roman"/>
                <a:sym typeface="Times New Roman"/>
              </a:rPr>
              <a:t>1. Обнаружение угроз</a:t>
            </a:r>
            <a:br>
              <a:rPr lang="ru-RU" sz="3200" dirty="0">
                <a:solidFill>
                  <a:srgbClr val="000000"/>
                </a:solidFill>
                <a:latin typeface="Raleway" panose="020B0604020202020204" pitchFamily="2" charset="-52"/>
                <a:ea typeface="Times New Roman"/>
                <a:cs typeface="Times New Roman"/>
                <a:sym typeface="Times New Roman"/>
              </a:rPr>
            </a:br>
            <a:endParaRPr lang="ru-RU" sz="3200" dirty="0">
              <a:solidFill>
                <a:srgbClr val="000000"/>
              </a:solidFill>
              <a:latin typeface="Raleway" panose="020B0604020202020204" pitchFamily="2" charset="-52"/>
              <a:ea typeface="Times New Roman"/>
              <a:cs typeface="Times New Roman"/>
              <a:sym typeface="Times New Roman"/>
            </a:endParaRPr>
          </a:p>
          <a:p>
            <a:pPr marL="115253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ru-RU" sz="3200" dirty="0">
                <a:solidFill>
                  <a:srgbClr val="000000"/>
                </a:solidFill>
                <a:latin typeface="Raleway" panose="020B0604020202020204" pitchFamily="2" charset="-52"/>
                <a:ea typeface="Times New Roman"/>
                <a:cs typeface="Times New Roman"/>
                <a:sym typeface="Times New Roman"/>
              </a:rPr>
              <a:t>2. Защита данных</a:t>
            </a:r>
            <a:br>
              <a:rPr lang="ru-RU" sz="3200" dirty="0">
                <a:solidFill>
                  <a:srgbClr val="000000"/>
                </a:solidFill>
                <a:latin typeface="Raleway" panose="020B0604020202020204" pitchFamily="2" charset="-52"/>
                <a:ea typeface="Times New Roman"/>
                <a:cs typeface="Times New Roman"/>
                <a:sym typeface="Times New Roman"/>
              </a:rPr>
            </a:br>
            <a:endParaRPr lang="ru-RU" sz="3200" dirty="0">
              <a:solidFill>
                <a:srgbClr val="000000"/>
              </a:solidFill>
              <a:latin typeface="Raleway" panose="020B0604020202020204" pitchFamily="2" charset="-52"/>
              <a:ea typeface="Times New Roman"/>
              <a:cs typeface="Times New Roman"/>
              <a:sym typeface="Times New Roman"/>
            </a:endParaRPr>
          </a:p>
          <a:p>
            <a:pPr marL="115253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ru-RU" sz="3200" dirty="0">
                <a:solidFill>
                  <a:srgbClr val="000000"/>
                </a:solidFill>
                <a:latin typeface="Raleway" panose="020B0604020202020204" pitchFamily="2" charset="-52"/>
                <a:ea typeface="Times New Roman"/>
                <a:cs typeface="Times New Roman"/>
                <a:sym typeface="Times New Roman"/>
              </a:rPr>
              <a:t>3. Анализ инцидентов</a:t>
            </a:r>
            <a:br>
              <a:rPr lang="ru-RU" sz="3200" dirty="0">
                <a:solidFill>
                  <a:srgbClr val="000000"/>
                </a:solidFill>
                <a:latin typeface="Raleway" panose="020B0604020202020204" pitchFamily="2" charset="-52"/>
                <a:ea typeface="Times New Roman"/>
                <a:cs typeface="Times New Roman"/>
                <a:sym typeface="Times New Roman"/>
              </a:rPr>
            </a:br>
            <a:endParaRPr lang="ru-RU" sz="3200" dirty="0">
              <a:solidFill>
                <a:srgbClr val="000000"/>
              </a:solidFill>
              <a:latin typeface="Raleway" panose="020B0604020202020204" pitchFamily="2" charset="-52"/>
              <a:ea typeface="Times New Roman"/>
              <a:cs typeface="Times New Roman"/>
              <a:sym typeface="Times New Roman"/>
            </a:endParaRPr>
          </a:p>
          <a:p>
            <a:pPr marL="115253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ru-RU" sz="3200" dirty="0">
                <a:solidFill>
                  <a:srgbClr val="000000"/>
                </a:solidFill>
                <a:latin typeface="Raleway" panose="020B0604020202020204" pitchFamily="2" charset="-52"/>
                <a:ea typeface="Times New Roman"/>
                <a:cs typeface="Times New Roman"/>
                <a:sym typeface="Times New Roman"/>
              </a:rPr>
              <a:t>4. Автоматизация киберзащиты</a:t>
            </a:r>
            <a:endParaRPr lang="ru-RU" sz="2900" dirty="0">
              <a:solidFill>
                <a:schemeClr val="bg2"/>
              </a:solidFill>
              <a:latin typeface="Raleway" panose="020B0604020202020204" pitchFamily="2" charset="-52"/>
            </a:endParaRP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ru-RU" sz="1833" dirty="0">
              <a:latin typeface="Raleway" panose="020B0604020202020204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25749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7717387" y="162195"/>
          <a:ext cx="962051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17387" y="162195"/>
                        <a:ext cx="962051" cy="33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739589" y="567466"/>
            <a:ext cx="7939849" cy="16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46" y="171130"/>
            <a:ext cx="688292" cy="326226"/>
          </a:xfrm>
          <a:prstGeom prst="rect">
            <a:avLst/>
          </a:prstGeom>
        </p:spPr>
      </p:pic>
      <p:sp>
        <p:nvSpPr>
          <p:cNvPr id="5" name="Google Shape;92;p14">
            <a:extLst>
              <a:ext uri="{FF2B5EF4-FFF2-40B4-BE49-F238E27FC236}">
                <a16:creationId xmlns:a16="http://schemas.microsoft.com/office/drawing/2014/main" id="{228CAD8C-99AD-41E6-A08F-B3ACC21A20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0346" y="7637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aleway" pitchFamily="2" charset="-52"/>
              </a:rPr>
              <a:t>LLM</a:t>
            </a:r>
            <a:endParaRPr dirty="0">
              <a:latin typeface="Raleway" pitchFamily="2" charset="-52"/>
            </a:endParaRPr>
          </a:p>
        </p:txBody>
      </p:sp>
      <p:sp>
        <p:nvSpPr>
          <p:cNvPr id="6" name="Google Shape;93;p14">
            <a:extLst>
              <a:ext uri="{FF2B5EF4-FFF2-40B4-BE49-F238E27FC236}">
                <a16:creationId xmlns:a16="http://schemas.microsoft.com/office/drawing/2014/main" id="{E36B74C9-AFBA-467E-90AF-4F83C5E0250F}"/>
              </a:ext>
            </a:extLst>
          </p:cNvPr>
          <p:cNvSpPr txBox="1">
            <a:spLocks/>
          </p:cNvSpPr>
          <p:nvPr/>
        </p:nvSpPr>
        <p:spPr>
          <a:xfrm>
            <a:off x="490346" y="1298900"/>
            <a:ext cx="7688700" cy="3277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r>
              <a:rPr lang="ru-RU" sz="3200" dirty="0">
                <a:solidFill>
                  <a:srgbClr val="000000"/>
                </a:solidFill>
                <a:latin typeface="Raleway" panose="020B0604020202020204" pitchFamily="2" charset="-52"/>
                <a:ea typeface="Times New Roman"/>
                <a:cs typeface="Times New Roman"/>
                <a:sym typeface="Times New Roman"/>
              </a:rPr>
              <a:t>Ожидаемые тренды в развитии LLM для кибербезопасности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endParaRPr lang="ru-RU" sz="3200" dirty="0">
              <a:solidFill>
                <a:srgbClr val="000000"/>
              </a:solidFill>
              <a:latin typeface="Raleway" panose="020B0604020202020204" pitchFamily="2" charset="-52"/>
              <a:ea typeface="Times New Roman"/>
              <a:cs typeface="Times New Roman"/>
              <a:sym typeface="Times New Roman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3200" dirty="0">
                <a:solidFill>
                  <a:srgbClr val="000000"/>
                </a:solidFill>
                <a:latin typeface="Raleway" panose="020B0604020202020204" pitchFamily="2" charset="-52"/>
                <a:ea typeface="Times New Roman"/>
                <a:cs typeface="Times New Roman"/>
                <a:sym typeface="Times New Roman"/>
              </a:rPr>
              <a:t>1. </a:t>
            </a:r>
            <a:r>
              <a:rPr lang="ru-RU" sz="3200" dirty="0">
                <a:solidFill>
                  <a:srgbClr val="000000"/>
                </a:solidFill>
                <a:latin typeface="Raleway" panose="020B0604020202020204" pitchFamily="2" charset="-52"/>
                <a:ea typeface="Times New Roman"/>
                <a:cs typeface="Times New Roman"/>
                <a:sym typeface="Times New Roman"/>
              </a:rPr>
              <a:t>Повышение эффективности защиты данных и обнаружения угроз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endParaRPr lang="ru-RU" sz="3200" dirty="0">
              <a:solidFill>
                <a:srgbClr val="000000"/>
              </a:solidFill>
              <a:latin typeface="Raleway" panose="020B0604020202020204" pitchFamily="2" charset="-52"/>
              <a:ea typeface="Times New Roman"/>
              <a:cs typeface="Times New Roman"/>
              <a:sym typeface="Times New Roman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3200" dirty="0">
                <a:solidFill>
                  <a:srgbClr val="000000"/>
                </a:solidFill>
                <a:latin typeface="Raleway" panose="020B0604020202020204" pitchFamily="2" charset="-52"/>
                <a:ea typeface="Times New Roman"/>
                <a:cs typeface="Times New Roman"/>
                <a:sym typeface="Times New Roman"/>
              </a:rPr>
              <a:t>2. </a:t>
            </a:r>
            <a:r>
              <a:rPr lang="ru-RU" sz="3200" dirty="0">
                <a:solidFill>
                  <a:srgbClr val="000000"/>
                </a:solidFill>
                <a:latin typeface="Raleway" panose="020B0604020202020204" pitchFamily="2" charset="-52"/>
                <a:ea typeface="Times New Roman"/>
                <a:cs typeface="Times New Roman"/>
                <a:sym typeface="Times New Roman"/>
              </a:rPr>
              <a:t>Интеграция с облачными решениями и IoT</a:t>
            </a: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ru-RU" sz="1833" dirty="0">
              <a:latin typeface="Raleway" panose="020B0604020202020204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984933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7717387" y="162195"/>
          <a:ext cx="962051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17387" y="162195"/>
                        <a:ext cx="962051" cy="33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739589" y="567466"/>
            <a:ext cx="7939849" cy="16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46" y="171130"/>
            <a:ext cx="688292" cy="326226"/>
          </a:xfrm>
          <a:prstGeom prst="rect">
            <a:avLst/>
          </a:prstGeom>
        </p:spPr>
      </p:pic>
      <p:sp>
        <p:nvSpPr>
          <p:cNvPr id="5" name="Google Shape;92;p14">
            <a:extLst>
              <a:ext uri="{FF2B5EF4-FFF2-40B4-BE49-F238E27FC236}">
                <a16:creationId xmlns:a16="http://schemas.microsoft.com/office/drawing/2014/main" id="{228CAD8C-99AD-41E6-A08F-B3ACC21A20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0346" y="7637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aleway" pitchFamily="2" charset="-52"/>
              </a:rPr>
              <a:t>Киберполигоны</a:t>
            </a:r>
            <a:endParaRPr dirty="0">
              <a:latin typeface="Raleway" pitchFamily="2" charset="-52"/>
            </a:endParaRPr>
          </a:p>
        </p:txBody>
      </p:sp>
      <p:sp>
        <p:nvSpPr>
          <p:cNvPr id="6" name="Google Shape;93;p14">
            <a:extLst>
              <a:ext uri="{FF2B5EF4-FFF2-40B4-BE49-F238E27FC236}">
                <a16:creationId xmlns:a16="http://schemas.microsoft.com/office/drawing/2014/main" id="{E36B74C9-AFBA-467E-90AF-4F83C5E0250F}"/>
              </a:ext>
            </a:extLst>
          </p:cNvPr>
          <p:cNvSpPr txBox="1">
            <a:spLocks/>
          </p:cNvSpPr>
          <p:nvPr/>
        </p:nvSpPr>
        <p:spPr>
          <a:xfrm>
            <a:off x="490345" y="1298900"/>
            <a:ext cx="6603399" cy="3277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000000"/>
                </a:solidFill>
                <a:latin typeface="Raleway" panose="020B0604020202020204" pitchFamily="2" charset="-52"/>
                <a:ea typeface="Roboto"/>
                <a:cs typeface="Roboto"/>
                <a:sym typeface="Roboto"/>
              </a:rPr>
              <a:t>Функции киберполигонов</a:t>
            </a:r>
            <a:r>
              <a:rPr lang="en-US" sz="3200" dirty="0">
                <a:solidFill>
                  <a:srgbClr val="000000"/>
                </a:solidFill>
                <a:latin typeface="Raleway" panose="020B0604020202020204" pitchFamily="2" charset="-52"/>
                <a:ea typeface="Roboto"/>
                <a:cs typeface="Roboto"/>
                <a:sym typeface="Roboto"/>
              </a:rPr>
              <a:t>:</a:t>
            </a:r>
            <a:endParaRPr lang="ru-RU" sz="3200" dirty="0">
              <a:solidFill>
                <a:srgbClr val="000000"/>
              </a:solidFill>
              <a:latin typeface="Raleway" panose="020B0604020202020204" pitchFamily="2" charset="-52"/>
              <a:ea typeface="Roboto"/>
              <a:cs typeface="Roboto"/>
              <a:sym typeface="Robo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000000"/>
                </a:solidFill>
                <a:latin typeface="Raleway" panose="020B0604020202020204" pitchFamily="2" charset="-52"/>
                <a:ea typeface="Roboto"/>
                <a:cs typeface="Roboto"/>
                <a:sym typeface="Roboto"/>
              </a:rPr>
              <a:t>1. Обучение и тренировка специалистов</a:t>
            </a:r>
            <a:endParaRPr lang="ru-RU" sz="3200" dirty="0">
              <a:solidFill>
                <a:srgbClr val="000000"/>
              </a:solidFill>
              <a:latin typeface="Raleway" panose="020B0604020202020204" pitchFamily="2" charset="-52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000000"/>
                </a:solidFill>
                <a:latin typeface="Raleway" panose="020B0604020202020204" pitchFamily="2" charset="-52"/>
                <a:ea typeface="Roboto"/>
                <a:cs typeface="Roboto"/>
                <a:sym typeface="Roboto"/>
              </a:rPr>
              <a:t>2. Симуляция инцидентов и атак</a:t>
            </a:r>
            <a:endParaRPr lang="ru-RU" sz="3200" dirty="0">
              <a:solidFill>
                <a:srgbClr val="000000"/>
              </a:solidFill>
              <a:latin typeface="Raleway" panose="020B0604020202020204" pitchFamily="2" charset="-52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000000"/>
                </a:solidFill>
                <a:latin typeface="Raleway" panose="020B0604020202020204" pitchFamily="2" charset="-52"/>
                <a:ea typeface="Roboto"/>
                <a:cs typeface="Roboto"/>
                <a:sym typeface="Roboto"/>
              </a:rPr>
              <a:t>3. Оценка готовности</a:t>
            </a:r>
            <a:endParaRPr lang="ru-RU" sz="3200" dirty="0">
              <a:solidFill>
                <a:srgbClr val="000000"/>
              </a:solidFill>
              <a:latin typeface="Raleway" panose="020B0604020202020204" pitchFamily="2" charset="-52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000000"/>
                </a:solidFill>
                <a:latin typeface="Raleway" panose="020B0604020202020204" pitchFamily="2" charset="-52"/>
                <a:ea typeface="Roboto"/>
                <a:cs typeface="Roboto"/>
                <a:sym typeface="Roboto"/>
              </a:rPr>
              <a:t>4. Разработка и тестирование новых технологий</a:t>
            </a:r>
            <a:endParaRPr lang="ru-RU" sz="3200" dirty="0">
              <a:solidFill>
                <a:srgbClr val="000000"/>
              </a:solidFill>
              <a:latin typeface="Raleway" panose="020B0604020202020204" pitchFamily="2" charset="-52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ru-RU" sz="3200" dirty="0">
                <a:solidFill>
                  <a:srgbClr val="000000"/>
                </a:solidFill>
                <a:latin typeface="Raleway" panose="020B0604020202020204" pitchFamily="2" charset="-52"/>
                <a:ea typeface="Roboto"/>
                <a:cs typeface="Roboto"/>
                <a:sym typeface="Roboto"/>
              </a:rPr>
              <a:t>5. Улучшение осведомленности</a:t>
            </a:r>
            <a:endParaRPr lang="ru-RU" sz="3200" dirty="0">
              <a:latin typeface="Raleway" panose="020B0604020202020204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3811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7717387" y="162195"/>
          <a:ext cx="962051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17387" y="162195"/>
                        <a:ext cx="962051" cy="33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739589" y="567466"/>
            <a:ext cx="7939849" cy="16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46" y="171130"/>
            <a:ext cx="688292" cy="326226"/>
          </a:xfrm>
          <a:prstGeom prst="rect">
            <a:avLst/>
          </a:prstGeom>
        </p:spPr>
      </p:pic>
      <p:sp>
        <p:nvSpPr>
          <p:cNvPr id="5" name="Google Shape;92;p14">
            <a:extLst>
              <a:ext uri="{FF2B5EF4-FFF2-40B4-BE49-F238E27FC236}">
                <a16:creationId xmlns:a16="http://schemas.microsoft.com/office/drawing/2014/main" id="{228CAD8C-99AD-41E6-A08F-B3ACC21A20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0346" y="7637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Raleway" pitchFamily="2" charset="-52"/>
              </a:rPr>
              <a:t>Киберполигоны</a:t>
            </a:r>
            <a:endParaRPr dirty="0">
              <a:latin typeface="Raleway" pitchFamily="2" charset="-52"/>
            </a:endParaRPr>
          </a:p>
        </p:txBody>
      </p:sp>
      <p:pic>
        <p:nvPicPr>
          <p:cNvPr id="7" name="Google Shape;137;p21">
            <a:extLst>
              <a:ext uri="{FF2B5EF4-FFF2-40B4-BE49-F238E27FC236}">
                <a16:creationId xmlns:a16="http://schemas.microsoft.com/office/drawing/2014/main" id="{B861EB54-EEFE-432D-A29E-330CBF51382D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57638" y="1298900"/>
            <a:ext cx="3846149" cy="34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93;p14">
            <a:extLst>
              <a:ext uri="{FF2B5EF4-FFF2-40B4-BE49-F238E27FC236}">
                <a16:creationId xmlns:a16="http://schemas.microsoft.com/office/drawing/2014/main" id="{65C9DA69-8E34-43D0-A52C-73916EA08D23}"/>
              </a:ext>
            </a:extLst>
          </p:cNvPr>
          <p:cNvSpPr txBox="1">
            <a:spLocks/>
          </p:cNvSpPr>
          <p:nvPr/>
        </p:nvSpPr>
        <p:spPr>
          <a:xfrm>
            <a:off x="490346" y="1356713"/>
            <a:ext cx="4174523" cy="664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rgbClr val="000000"/>
                </a:solidFill>
                <a:latin typeface="Raleway" panose="020B0604020202020204" pitchFamily="2" charset="-52"/>
                <a:ea typeface="Roboto"/>
                <a:cs typeface="Roboto"/>
                <a:sym typeface="Roboto"/>
              </a:rPr>
              <a:t>Возможности киберполигонов</a:t>
            </a:r>
            <a:r>
              <a:rPr lang="en-US" sz="3200" dirty="0">
                <a:solidFill>
                  <a:srgbClr val="000000"/>
                </a:solidFill>
                <a:latin typeface="Raleway" panose="020B0604020202020204" pitchFamily="2" charset="-52"/>
                <a:ea typeface="Roboto"/>
                <a:cs typeface="Roboto"/>
                <a:sym typeface="Roboto"/>
              </a:rPr>
              <a:t>:</a:t>
            </a:r>
            <a:endParaRPr lang="ru-RU" sz="3200" dirty="0">
              <a:solidFill>
                <a:srgbClr val="000000"/>
              </a:solidFill>
              <a:latin typeface="Raleway" panose="020B0604020202020204" pitchFamily="2" charset="-52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57082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401</Words>
  <Application>Microsoft Office PowerPoint</Application>
  <PresentationFormat>Экран (16:9)</PresentationFormat>
  <Paragraphs>75</Paragraphs>
  <Slides>16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Lato</vt:lpstr>
      <vt:lpstr>Raleway</vt:lpstr>
      <vt:lpstr>Тема Office</vt:lpstr>
      <vt:lpstr>CorelDRAW</vt:lpstr>
      <vt:lpstr>Презентация PowerPoint</vt:lpstr>
      <vt:lpstr>Введение</vt:lpstr>
      <vt:lpstr>Первый этап</vt:lpstr>
      <vt:lpstr>Первый этап</vt:lpstr>
      <vt:lpstr>Второй этап</vt:lpstr>
      <vt:lpstr>LLM</vt:lpstr>
      <vt:lpstr>LLM</vt:lpstr>
      <vt:lpstr>Киберполигоны</vt:lpstr>
      <vt:lpstr>Киберполигоны</vt:lpstr>
      <vt:lpstr>BSS</vt:lpstr>
      <vt:lpstr>Итоги второго этапа</vt:lpstr>
      <vt:lpstr>Третий этап</vt:lpstr>
      <vt:lpstr>Продукт проекта</vt:lpstr>
      <vt:lpstr>Ключевые показатели эффективности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name</dc:creator>
  <cp:lastModifiedBy>www zzz</cp:lastModifiedBy>
  <cp:revision>14</cp:revision>
  <dcterms:modified xsi:type="dcterms:W3CDTF">2025-01-19T17:29:24Z</dcterms:modified>
</cp:coreProperties>
</file>