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5143500" type="screen16x9"/>
  <p:notesSz cx="6858000" cy="9144000"/>
  <p:embeddedFontLst>
    <p:embeddedFont>
      <p:font typeface="Barlow" pitchFamily="2" charset="77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88198091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88198091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88198091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88198091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9ffe0a2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9ffe0a2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9ffe0a26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9ffe0a26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87f0a784c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87f0a784c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88198091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88198091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9ffe0a26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9ffe0a26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9ffe0a26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9ffe0a26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88198091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88198091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9ffe0a26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9ffe0a26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lobot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9097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414797" y="1429714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Lilo</a:t>
            </a:r>
            <a:endParaRPr sz="5400" dirty="0">
              <a:solidFill>
                <a:schemeClr val="tx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2918012"/>
            <a:ext cx="5188147" cy="16056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A research project of the ACTS Lab (NYU), the Design &amp; Partnership Lab (UC Irvine)  and CUNY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lilobot.io</a:t>
            </a:r>
            <a:endParaRPr dirty="0">
              <a:solidFill>
                <a:schemeClr val="tx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413597" y="579363"/>
            <a:ext cx="2430988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EFEFEF"/>
                </a:solidFill>
                <a:latin typeface="Barlow"/>
                <a:ea typeface="Barlow"/>
                <a:cs typeface="Barlow"/>
                <a:sym typeface="Barlow"/>
              </a:rPr>
              <a:t>Dr. Alisha Ali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EFEFEF"/>
                </a:solidFill>
                <a:latin typeface="Barlow"/>
                <a:ea typeface="Barlow"/>
                <a:cs typeface="Barlow"/>
                <a:sym typeface="Barlow"/>
              </a:rPr>
              <a:t>alisha.ali@nyu.edu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EFEFE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FEFEF"/>
                </a:solidFill>
                <a:latin typeface="Barlow"/>
                <a:ea typeface="Barlow"/>
                <a:cs typeface="Barlow"/>
                <a:sym typeface="Barlow"/>
              </a:rPr>
              <a:t>Dr. June Ahn</a:t>
            </a:r>
            <a:endParaRPr sz="1600" dirty="0">
              <a:solidFill>
                <a:srgbClr val="EFEFE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EFEFEF"/>
                </a:solidFill>
                <a:latin typeface="Barlow"/>
                <a:ea typeface="Barlow"/>
                <a:cs typeface="Barlow"/>
                <a:sym typeface="Barlow"/>
              </a:rPr>
              <a:t>june.ahn@uci.edu </a:t>
            </a:r>
            <a:endParaRPr sz="1600" b="1" dirty="0">
              <a:solidFill>
                <a:srgbClr val="EFEFE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EFEFE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FEFEF"/>
                </a:solidFill>
                <a:latin typeface="Barlow"/>
                <a:ea typeface="Barlow"/>
                <a:cs typeface="Barlow"/>
                <a:sym typeface="Barlow"/>
              </a:rPr>
              <a:t>Dr. Bruce Homer</a:t>
            </a:r>
            <a:endParaRPr sz="1600" dirty="0">
              <a:solidFill>
                <a:srgbClr val="EFEFE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EFEFEF"/>
                </a:solidFill>
                <a:latin typeface="Barlow"/>
                <a:ea typeface="Barlow"/>
                <a:cs typeface="Barlow"/>
                <a:sym typeface="Barlow"/>
              </a:rPr>
              <a:t>bhomer@gc.cuny.edu</a:t>
            </a:r>
            <a:endParaRPr sz="1600" b="1" dirty="0">
              <a:solidFill>
                <a:srgbClr val="EFEFE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EFEFE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1877" y="1617816"/>
            <a:ext cx="1008527" cy="63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>
            <a:off x="0" y="-11400"/>
            <a:ext cx="4572000" cy="5166300"/>
          </a:xfrm>
          <a:prstGeom prst="rect">
            <a:avLst/>
          </a:prstGeom>
          <a:solidFill>
            <a:srgbClr val="1590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330525" y="1022075"/>
            <a:ext cx="41094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3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Lilo visually tracks students’ progress toward enrollment.</a:t>
            </a:r>
            <a:endParaRPr sz="30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0150" y="76200"/>
            <a:ext cx="246767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0" y="-22650"/>
            <a:ext cx="9144000" cy="5166300"/>
          </a:xfrm>
          <a:prstGeom prst="rect">
            <a:avLst/>
          </a:prstGeom>
          <a:solidFill>
            <a:srgbClr val="2524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568550" y="525775"/>
            <a:ext cx="7423200" cy="335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</a:rPr>
              <a:t>Spring of 2022…</a:t>
            </a:r>
            <a:endParaRPr dirty="0">
              <a:solidFill>
                <a:srgbClr val="FFFFFF"/>
              </a:solidFill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 dirty="0">
                <a:solidFill>
                  <a:srgbClr val="FFFFFF"/>
                </a:solidFill>
              </a:rPr>
              <a:t>Mentors will be trained to provide support to students anonymously by text (you will choose a pseudonym).</a:t>
            </a:r>
            <a:endParaRPr sz="2000" dirty="0">
              <a:solidFill>
                <a:srgbClr val="FFFFFF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 dirty="0">
                <a:solidFill>
                  <a:srgbClr val="FFFFFF"/>
                </a:solidFill>
              </a:rPr>
              <a:t>We want to be ready to start texting with the students shortly after they received their acceptance notifications from CUNY.</a:t>
            </a:r>
            <a:endParaRPr sz="2000" dirty="0">
              <a:solidFill>
                <a:srgbClr val="FFFFFF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22650"/>
            <a:ext cx="9144000" cy="51663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12500" y="471436"/>
            <a:ext cx="8319000" cy="385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" sz="2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Lilo is an app built to address </a:t>
            </a:r>
            <a:r>
              <a:rPr lang="en" sz="2500"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Summer Melt</a:t>
            </a:r>
            <a:endParaRPr sz="2500" b="1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In our research with NYC High Schools: </a:t>
            </a:r>
            <a:r>
              <a:rPr lang="en" sz="2400" b="1" dirty="0">
                <a:solidFill>
                  <a:srgbClr val="FFFFFF"/>
                </a:solidFill>
              </a:rPr>
              <a:t>25-80% of low-income NYC students who are admitted to college, do not enroll.</a:t>
            </a:r>
            <a:endParaRPr sz="2400" b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</a:rPr>
              <a:t>(data from NYC College Advising Corps)</a:t>
            </a:r>
            <a:endParaRPr sz="12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These melt rates are double national averages of 8-40%.</a:t>
            </a:r>
            <a:r>
              <a:rPr lang="en" sz="1200" b="1" dirty="0">
                <a:solidFill>
                  <a:srgbClr val="FFFFFF"/>
                </a:solidFill>
              </a:rPr>
              <a:t> </a:t>
            </a:r>
            <a:r>
              <a:rPr lang="en" sz="1200" dirty="0">
                <a:solidFill>
                  <a:srgbClr val="FFFFFF"/>
                </a:solidFill>
              </a:rPr>
              <a:t>(Castleman &amp; Page, 2014</a:t>
            </a:r>
            <a:r>
              <a:rPr lang="en" sz="1200" baseline="30000" dirty="0">
                <a:solidFill>
                  <a:srgbClr val="FFFFFF"/>
                </a:solidFill>
              </a:rPr>
              <a:t>1</a:t>
            </a:r>
            <a:r>
              <a:rPr lang="en" sz="1200" dirty="0">
                <a:solidFill>
                  <a:srgbClr val="FFFFFF"/>
                </a:solidFill>
              </a:rPr>
              <a:t>)</a:t>
            </a:r>
            <a:endParaRPr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587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272550" y="815700"/>
            <a:ext cx="85989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arlow"/>
              <a:buChar char="●"/>
            </a:pPr>
            <a:r>
              <a:rPr lang="en" sz="30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Lilo is designed to reduce rates of summer melt and increase enrollment yield for colleges.</a:t>
            </a:r>
            <a:endParaRPr sz="3000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arlow"/>
              <a:buChar char="●"/>
            </a:pPr>
            <a:r>
              <a:rPr lang="en" sz="30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The app is designed to provide: </a:t>
            </a:r>
            <a:endParaRPr sz="3000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(1) informational support and reminders, and</a:t>
            </a:r>
            <a:endParaRPr sz="3000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(2) important socio-emotional conversations with trained mentors.</a:t>
            </a:r>
            <a:endParaRPr sz="3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11325" y="-22650"/>
            <a:ext cx="4560600" cy="5166300"/>
          </a:xfrm>
          <a:prstGeom prst="rect">
            <a:avLst/>
          </a:prstGeom>
          <a:solidFill>
            <a:srgbClr val="2524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750">
              <a:solidFill>
                <a:srgbClr val="FFFFFF"/>
              </a:solidFill>
              <a:highlight>
                <a:srgbClr val="25245D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161675" y="574950"/>
            <a:ext cx="41094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3000" dirty="0">
                <a:solidFill>
                  <a:srgbClr val="FFFFFF"/>
                </a:solidFill>
                <a:highlight>
                  <a:srgbClr val="25245D"/>
                </a:highlight>
              </a:rPr>
              <a:t>Lilo is an interactive chatbot assistant to help pre-matriculated students navigate the college enrollment process between April and August.</a:t>
            </a:r>
            <a:endParaRPr sz="3000" dirty="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675" y="64950"/>
            <a:ext cx="246767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0" y="-22650"/>
            <a:ext cx="4572000" cy="5166300"/>
          </a:xfrm>
          <a:prstGeom prst="rect">
            <a:avLst/>
          </a:prstGeom>
          <a:solidFill>
            <a:srgbClr val="1590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157350" y="397725"/>
            <a:ext cx="4257300" cy="370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Lilo sends reminders/nudges to help accepted students keep track of enrollment tasks.</a:t>
            </a:r>
            <a:endParaRPr sz="3000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3450" y="-11400"/>
            <a:ext cx="2554295" cy="5166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587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272550" y="815700"/>
            <a:ext cx="8598900" cy="3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</a:rPr>
              <a:t>Lilo adds two key, unique features:</a:t>
            </a:r>
            <a:endParaRPr sz="30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FFFFFF"/>
              </a:solidFill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-"/>
            </a:pPr>
            <a:r>
              <a:rPr lang="en" sz="2700" dirty="0">
                <a:solidFill>
                  <a:srgbClr val="FFFFFF"/>
                </a:solidFill>
              </a:rPr>
              <a:t>Using AI to answer students’ frequently asked questions</a:t>
            </a:r>
            <a:endParaRPr sz="2700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FFFFFF"/>
              </a:solidFill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-"/>
            </a:pPr>
            <a:r>
              <a:rPr lang="en" sz="2700" dirty="0">
                <a:solidFill>
                  <a:srgbClr val="FFFFFF"/>
                </a:solidFill>
              </a:rPr>
              <a:t>Linking students to human mentors who are on call to have deeper conversations</a:t>
            </a:r>
            <a:endParaRPr sz="27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-22650"/>
            <a:ext cx="4572000" cy="5166300"/>
          </a:xfrm>
          <a:prstGeom prst="rect">
            <a:avLst/>
          </a:prstGeom>
          <a:solidFill>
            <a:srgbClr val="2524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157350" y="425050"/>
            <a:ext cx="4257300" cy="351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Lilo uses machine learning to train itself with information about each college. </a:t>
            </a:r>
            <a:endParaRPr sz="2400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Students can text questions to Lilo and get answers to commonly asked questions.</a:t>
            </a:r>
            <a:endParaRPr sz="2400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800" y="76200"/>
            <a:ext cx="246767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>
            <a:off x="0" y="-158600"/>
            <a:ext cx="9144000" cy="1585200"/>
          </a:xfrm>
          <a:prstGeom prst="rect">
            <a:avLst/>
          </a:prstGeom>
          <a:solidFill>
            <a:srgbClr val="1590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176850" y="0"/>
            <a:ext cx="87903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3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In Lilo: Human mentors are also on call to provide socio-emotional conversations</a:t>
            </a:r>
            <a:r>
              <a:rPr lang="en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00" y="1579000"/>
            <a:ext cx="8559773" cy="336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-22650"/>
            <a:ext cx="4572000" cy="51663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157350" y="371075"/>
            <a:ext cx="4257300" cy="439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Mentor Interactions</a:t>
            </a:r>
            <a:endParaRPr sz="3000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600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381000" lvl="0" indent="-3429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"/>
              <a:buChar char="●"/>
            </a:pPr>
            <a:r>
              <a:rPr lang="en" sz="18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</a:t>
            </a:r>
            <a:r>
              <a:rPr lang="en" sz="19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he mentors are provided with flowcharts and written prompts to guide the content of the text messages they send to the college-bound students.</a:t>
            </a:r>
            <a:endParaRPr sz="1900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381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381000" lvl="0" indent="-34925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"/>
              <a:buChar char="●"/>
            </a:pPr>
            <a:r>
              <a:rPr lang="en" sz="19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The mentors lists of resources to provide to students who may be in distress.</a:t>
            </a:r>
            <a:endParaRPr sz="1900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263" y="558813"/>
            <a:ext cx="4357023" cy="35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4737175" y="4164425"/>
            <a:ext cx="4267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arlow"/>
                <a:ea typeface="Barlow"/>
                <a:cs typeface="Barlow"/>
                <a:sym typeface="Barlow"/>
              </a:rPr>
              <a:t>Example of flowchart guide that the mentors utilize</a:t>
            </a:r>
            <a:endParaRPr sz="13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365</Words>
  <Application>Microsoft Macintosh PowerPoint</Application>
  <PresentationFormat>On-screen Show (16:9)</PresentationFormat>
  <Paragraphs>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Barlow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Alisha Ali</dc:creator>
  <cp:lastModifiedBy>WANGJIAXIN</cp:lastModifiedBy>
  <cp:revision>6</cp:revision>
  <dcterms:modified xsi:type="dcterms:W3CDTF">2024-03-26T17:44:21Z</dcterms:modified>
</cp:coreProperties>
</file>