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9" r:id="rId4"/>
    <p:sldId id="286" r:id="rId5"/>
    <p:sldId id="265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70" r:id="rId21"/>
    <p:sldId id="258" r:id="rId22"/>
    <p:sldId id="260" r:id="rId23"/>
    <p:sldId id="261" r:id="rId24"/>
    <p:sldId id="263" r:id="rId25"/>
    <p:sldId id="267" r:id="rId26"/>
    <p:sldId id="268" r:id="rId27"/>
    <p:sldId id="271" r:id="rId28"/>
    <p:sldId id="272" r:id="rId29"/>
    <p:sldId id="273" r:id="rId30"/>
    <p:sldId id="27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36" autoAdjust="0"/>
  </p:normalViewPr>
  <p:slideViewPr>
    <p:cSldViewPr snapToGrid="0">
      <p:cViewPr varScale="1">
        <p:scale>
          <a:sx n="52" d="100"/>
          <a:sy n="52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FBC-BC7B-44D2-9277-A1640CE38A00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EF2A-CA54-46BA-9D19-E4C580B41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04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7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getline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读一行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读一个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cin</a:t>
            </a:r>
            <a:r>
              <a:rPr lang="en-US" altLang="zh-CN" dirty="0"/>
              <a:t> &gt;&gt; s)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50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在</a:t>
            </a:r>
            <a:r>
              <a:rPr lang="en-US" altLang="zh-CN" sz="1200" dirty="0"/>
              <a:t>C++11</a:t>
            </a:r>
            <a:r>
              <a:rPr lang="zh-CN" altLang="en-US" sz="1200" dirty="0"/>
              <a:t>当中合法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不合法，类型不一样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合法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// size:0,  no values.</a:t>
            </a:r>
          </a:p>
          <a:p>
            <a:r>
              <a:rPr lang="en-US" altLang="zh-CN" sz="1200" dirty="0"/>
              <a:t>// size:10, value:0</a:t>
            </a:r>
          </a:p>
          <a:p>
            <a:r>
              <a:rPr lang="en-US" altLang="zh-CN" sz="1200" dirty="0"/>
              <a:t>// size:10, value:42</a:t>
            </a:r>
          </a:p>
          <a:p>
            <a:r>
              <a:rPr lang="en-US" altLang="zh-CN" sz="1200" dirty="0"/>
              <a:t>// size:1,  value:10</a:t>
            </a:r>
          </a:p>
          <a:p>
            <a:r>
              <a:rPr lang="en-US" altLang="zh-CN" sz="1200" dirty="0"/>
              <a:t>// size:2,  value:10, 42</a:t>
            </a:r>
          </a:p>
          <a:p>
            <a:r>
              <a:rPr lang="en-US" altLang="zh-CN" sz="1200" dirty="0"/>
              <a:t> // size:10, value:""</a:t>
            </a:r>
          </a:p>
          <a:p>
            <a:r>
              <a:rPr lang="en-US" altLang="zh-CN" sz="1200" dirty="0"/>
              <a:t>// size:10, </a:t>
            </a:r>
            <a:r>
              <a:rPr lang="en-US" altLang="zh-CN" sz="1200" dirty="0" err="1"/>
              <a:t>value:"hi</a:t>
            </a:r>
            <a:r>
              <a:rPr lang="en-US" altLang="zh-CN" sz="1200" dirty="0"/>
              <a:t>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2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50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两个</a:t>
            </a:r>
            <a:r>
              <a:rPr lang="en-US" altLang="zh-CN" dirty="0" err="1"/>
              <a:t>cpp</a:t>
            </a:r>
            <a:r>
              <a:rPr lang="zh-CN" altLang="en-US" dirty="0"/>
              <a:t>需要用到同一个变量，如果要在多个文件中使用同一个变量，必须将声明和定义分开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75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98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1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字符字面值，宽字符字面值，字符串字面值，宽字符串字面值。</a:t>
            </a:r>
          </a:p>
          <a:p>
            <a:endParaRPr lang="zh-CN" altLang="en-US" dirty="0"/>
          </a:p>
          <a:p>
            <a:r>
              <a:rPr lang="en-US" altLang="zh-CN" dirty="0"/>
              <a:t>(b): </a:t>
            </a:r>
            <a:r>
              <a:rPr lang="zh-CN" altLang="en-US" dirty="0"/>
              <a:t>十进制整型，十进制无符号整型，十进制长整型，十进制无符号长整型，八进制整型，十六进制整型。</a:t>
            </a:r>
          </a:p>
          <a:p>
            <a:endParaRPr lang="zh-CN" altLang="en-US" dirty="0"/>
          </a:p>
          <a:p>
            <a:r>
              <a:rPr lang="en-US" altLang="zh-CN" dirty="0"/>
              <a:t>(c): double, float, long ,double</a:t>
            </a:r>
          </a:p>
          <a:p>
            <a:endParaRPr lang="en-US" altLang="zh-CN" dirty="0"/>
          </a:p>
          <a:p>
            <a:r>
              <a:rPr lang="en-US" altLang="zh-CN" dirty="0"/>
              <a:t>(d): </a:t>
            </a:r>
            <a:r>
              <a:rPr lang="zh-CN" altLang="en-US" dirty="0"/>
              <a:t>十进制整型，十进制无符号整型，</a:t>
            </a:r>
            <a:r>
              <a:rPr lang="en-US" altLang="zh-CN" dirty="0"/>
              <a:t>double, 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1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引用的底层实现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3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17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56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2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是全局变量，所以初值为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是局部变量并且没有初始化，它的初值是未定义的。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类的对象，该对象定义了默认的初始化方式，即初始化为空字符串。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6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(b):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(c): </a:t>
            </a:r>
            <a:r>
              <a:rPr lang="zh-CN" altLang="en-US" dirty="0"/>
              <a:t>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(a), (c), (d)</a:t>
            </a:r>
            <a:r>
              <a:rPr lang="zh-CN" altLang="en-US" dirty="0"/>
              <a:t>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覆盖了全局变量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引用必须绑定在对象上，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是不是一个空指针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if (*p)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所指向的对象的值是不是为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;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对象必须初始化</a:t>
            </a:r>
          </a:p>
          <a:p>
            <a:r>
              <a:rPr lang="en-US" altLang="zh-CN" sz="1200" dirty="0"/>
              <a:t>int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 = 0;       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++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++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;  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对象不能被改变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BCB3-18BB-4D94-AABF-D0BA3FA0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6ED0-FC36-4FA9-838B-AE896AFF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A1E0-7EE6-41AE-AB29-6B77C64D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797E-4597-4AA5-A748-C6D9663A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A8AD-C388-485C-A16E-70AFEC35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BE86-70A4-424C-AC06-A676002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679EE-BE57-41B8-8BF1-2C9A0AC5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BCAD-1D25-4169-8D16-844F62A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05C8-F39F-4100-9EA7-9226C67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F66E9-E699-4E92-88E7-E0DD5292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2CE1B-2614-4D8E-AD70-84CBB1AB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E28CD-F74B-45DD-9473-2AEF8522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61F1-A80F-49D3-BCB5-59D60B5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9CD6-6D9A-46BA-9064-F867906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B86C-3539-49A6-9EE4-5F942BE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CFF8-1414-4CBC-BBB9-1B76ADA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F7C91-F13A-465C-9EEA-8B4CF733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1B59B-3406-435C-874D-6C3320A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96AB3-A992-498A-ABBB-12DD9BA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CAB2-BFF4-454E-A9C1-A8EAD9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5465-B6DA-4A7E-97AC-1A0CBF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4CB43-87C6-4CB0-A429-C4E8681E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F7D2B-01DD-4CE4-A965-AEC2AD7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BCF3B-2A08-4BA0-934F-C499921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B4A3-E82C-46EF-9078-B4D0079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EE16-D357-4FB8-9A21-18D2E4C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FABC-ACC7-4FFB-A16A-5B4F6EB4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C9992-7468-4549-9C01-F9F4B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0250F-1E95-4DEA-A250-5DFFC9B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FCA5A-0E2A-4847-AADB-40A4C34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E7D9-3272-4088-9EB5-F67E824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7280-037B-4DD2-AC7F-0E81091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8A6D9-014D-4389-8FC5-BDD49F59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4CEF-AC69-4015-8CEC-2ED92927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AA1E0-AF6C-4E65-A0E2-7B4C2675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24A4-9889-4581-A63A-0061435F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C07E5-2CDF-451D-83DC-175AD60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F03A7-DC9C-468A-9076-625562B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543EC-EDF9-48B1-8FBF-DAD8802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EFED1-82E9-437F-B473-BC666B4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58F10-FC2D-4C07-9515-343A32F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13188-6DC7-497D-A956-B418135B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EF0A-613C-43FC-8D4D-62F8990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75BC-6F0F-48D1-9146-C2C21AA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E7DA2-8E35-4CA5-AA8E-BFD3C4B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79276-BC1F-408A-851D-D53AE6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629A-9C53-48F5-AE01-72D57A5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33F50-8360-45DC-97C6-A45E2008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7007-3CDC-4B20-9C04-0377590F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942A-4D1E-43E2-A9EC-10F6E0C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21F0-42FB-40E5-A7F9-69863FE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6B111-D9B2-435B-95BC-1D5833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78D-5AF6-461B-BB52-EB825AA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04666-4234-4448-9C4F-354ABE5D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5861A-A604-4569-B9DA-9ED167DB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89F6-4032-4760-967B-6E1FD69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901D7-88D2-4C4D-8D15-F9B8DAC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085EC-AA1F-4008-9C9A-FCCF25E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32863-EF1B-442A-B326-66BF5656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523F9-B013-47A1-82CE-B8D598D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3DB-08AA-4648-8BDA-F7F6BB48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20F1-B1E7-4D3D-BE4B-90FE01EB0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BC15-994E-4DE6-B19D-C5C6EC71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71331-FD9D-4447-9555-57416D783D79}"/>
              </a:ext>
            </a:extLst>
          </p:cNvPr>
          <p:cNvSpPr txBox="1"/>
          <p:nvPr/>
        </p:nvSpPr>
        <p:spPr>
          <a:xfrm>
            <a:off x="899176" y="2828835"/>
            <a:ext cx="18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IDE </a:t>
            </a:r>
            <a:endParaRPr lang="zh-CN" altLang="en-US" sz="7200" b="1" dirty="0"/>
          </a:p>
        </p:txBody>
      </p:sp>
      <p:pic>
        <p:nvPicPr>
          <p:cNvPr id="1034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ADEEEF-2F3A-4C2A-822A-C0D434C3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6701"/>
            <a:ext cx="6076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SVG Vector Logos - Vector Logo Zone">
            <a:extLst>
              <a:ext uri="{FF2B5EF4-FFF2-40B4-BE49-F238E27FC236}">
                <a16:creationId xmlns:a16="http://schemas.microsoft.com/office/drawing/2014/main" id="{59AAFC5E-8497-4326-ACBC-3252BB7E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305176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exercise7:</a:t>
            </a:r>
            <a:r>
              <a:rPr lang="zh-CN" altLang="en-US" sz="7200" b="1" dirty="0">
                <a:latin typeface="+mn-ea"/>
              </a:rPr>
              <a:t>引用的定义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下面的哪个定义是不合法的？为什么？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(a) int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 = 1.01;</a:t>
            </a:r>
          </a:p>
          <a:p>
            <a:r>
              <a:rPr lang="en-US" altLang="zh-CN" sz="3200" dirty="0"/>
              <a:t>(b) int &amp;rval1 = 1.01;</a:t>
            </a:r>
          </a:p>
          <a:p>
            <a:r>
              <a:rPr lang="en-US" altLang="zh-CN" sz="3200" dirty="0"/>
              <a:t>(c) int &amp;rval2 =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(d) int &amp;rval3;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84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exercise8:</a:t>
            </a:r>
            <a:r>
              <a:rPr lang="zh-CN" altLang="en-US" sz="7200" b="1" dirty="0">
                <a:latin typeface="+mn-ea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168900" y="2400299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p 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int </a:t>
            </a:r>
            <a:r>
              <a:rPr lang="zh-CN" altLang="en-US" sz="3200" dirty="0"/>
              <a:t>型指针，请说明下述代码的含义。</a:t>
            </a:r>
          </a:p>
          <a:p>
            <a:endParaRPr lang="zh-CN" altLang="en-US" sz="3200" dirty="0"/>
          </a:p>
          <a:p>
            <a:r>
              <a:rPr lang="en-US" altLang="zh-CN" sz="3200" b="1" dirty="0"/>
              <a:t>if (p) // ...</a:t>
            </a:r>
          </a:p>
          <a:p>
            <a:r>
              <a:rPr lang="en-US" altLang="zh-CN" sz="3200" dirty="0"/>
              <a:t>if (*p) // 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4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exercise9:const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下面哪些语句是合法的？如果不合法，请说明为什么？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;    //const</a:t>
            </a:r>
            <a:r>
              <a:rPr lang="zh-CN" altLang="en-US" sz="3200" dirty="0"/>
              <a:t>对象必须初始化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 = 0;        </a:t>
            </a:r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</a:t>
            </a:r>
          </a:p>
          <a:p>
            <a:r>
              <a:rPr lang="en-US" altLang="zh-CN" sz="3200" dirty="0"/>
              <a:t>++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3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267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+mn-ea"/>
              </a:rPr>
              <a:t>exercise10:</a:t>
            </a:r>
            <a:r>
              <a:rPr lang="zh-CN" altLang="en-US" sz="5400" b="1" dirty="0">
                <a:latin typeface="+mn-ea"/>
              </a:rPr>
              <a:t>顶层</a:t>
            </a:r>
            <a:r>
              <a:rPr lang="en-US" altLang="zh-CN" sz="5400" b="1" dirty="0">
                <a:latin typeface="+mn-ea"/>
              </a:rPr>
              <a:t>const</a:t>
            </a:r>
            <a:r>
              <a:rPr lang="zh-CN" altLang="en-US" sz="5400" b="1" dirty="0">
                <a:latin typeface="+mn-ea"/>
              </a:rPr>
              <a:t>和底层</a:t>
            </a:r>
            <a:r>
              <a:rPr lang="en-US" altLang="zh-CN" sz="5400" b="1" dirty="0">
                <a:latin typeface="+mn-ea"/>
              </a:rPr>
              <a:t>const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801533" y="2065685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对于下面的这些语句，请说明对象被声明成了顶层</a:t>
            </a:r>
            <a:r>
              <a:rPr lang="en-US" altLang="zh-CN" sz="3200" dirty="0"/>
              <a:t>const</a:t>
            </a:r>
            <a:r>
              <a:rPr lang="zh-CN" altLang="en-US" sz="3200" dirty="0"/>
              <a:t>还是底层</a:t>
            </a:r>
            <a:r>
              <a:rPr lang="en-US" altLang="zh-CN" sz="3200" dirty="0"/>
              <a:t>const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只针对复合类型而言（指针和引用）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v2 = 0; </a:t>
            </a:r>
          </a:p>
          <a:p>
            <a:r>
              <a:rPr lang="en-US" altLang="zh-CN" sz="3200" dirty="0"/>
              <a:t>int v1 = v2;</a:t>
            </a:r>
          </a:p>
          <a:p>
            <a:r>
              <a:rPr lang="en-US" altLang="zh-CN" sz="3200" dirty="0"/>
              <a:t>int *p1 = &amp;v1, &amp;r1 = v1;</a:t>
            </a:r>
          </a:p>
          <a:p>
            <a:r>
              <a:rPr lang="en-US" altLang="zh-CN" sz="3200" dirty="0"/>
              <a:t>const int *p2 = &amp;v2, *const p3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&amp;r2 = v2;</a:t>
            </a:r>
          </a:p>
        </p:txBody>
      </p:sp>
    </p:spTree>
    <p:extLst>
      <p:ext uri="{BB962C8B-B14F-4D97-AF65-F5344CB8AC3E}">
        <p14:creationId xmlns:p14="http://schemas.microsoft.com/office/powerpoint/2010/main" val="122108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exercise11:	auto</a:t>
            </a:r>
            <a:r>
              <a:rPr lang="zh-CN" altLang="en-US" sz="7200" b="1" dirty="0">
                <a:latin typeface="+mn-ea"/>
              </a:rPr>
              <a:t>推断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判断下列定义推断出的类型是什么，然后编写程序进行验证。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auto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const auto &amp;k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auto *p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//</a:t>
            </a:r>
            <a:r>
              <a:rPr lang="zh-CN" altLang="en-US" sz="3200" dirty="0"/>
              <a:t>待定</a:t>
            </a:r>
            <a:endParaRPr lang="en-US" altLang="zh-CN" sz="3200" dirty="0"/>
          </a:p>
          <a:p>
            <a:r>
              <a:rPr lang="en-US" altLang="zh-CN" sz="3200" dirty="0"/>
              <a:t>const auto j2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&amp;k2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1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exercise12:</a:t>
            </a:r>
            <a:r>
              <a:rPr lang="zh-CN" altLang="en-US" sz="7200" b="1" dirty="0">
                <a:latin typeface="+mn-ea"/>
              </a:rPr>
              <a:t>头文件保护符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说说</a:t>
            </a:r>
            <a:r>
              <a:rPr lang="en-US" altLang="zh-CN" sz="3200" dirty="0"/>
              <a:t>#</a:t>
            </a:r>
            <a:r>
              <a:rPr lang="en-US" altLang="zh-CN" sz="3200" b="1" dirty="0" err="1"/>
              <a:t>ifndef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#</a:t>
            </a:r>
            <a:r>
              <a:rPr lang="en-US" altLang="zh-CN" sz="3200" b="1" dirty="0"/>
              <a:t>pragma once</a:t>
            </a:r>
            <a:r>
              <a:rPr lang="zh-CN" altLang="en-US" sz="32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5832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288268" y="288399"/>
            <a:ext cx="4810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latin typeface="+mn-ea"/>
              </a:rPr>
              <a:t>第三章 字符串向量和数组</a:t>
            </a:r>
            <a:endParaRPr lang="zh-CN" altLang="zh-CN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9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exercise3.1: std::</a:t>
            </a:r>
            <a:r>
              <a:rPr lang="en-US" altLang="zh-CN" sz="7200" b="1" dirty="0" err="1">
                <a:latin typeface="+mn-ea"/>
              </a:rPr>
              <a:t>cin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75522" y="2255829"/>
            <a:ext cx="7511653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effectLst/>
                <a:latin typeface="-apple-system"/>
              </a:rPr>
              <a:t>编写一段程序从标准输入中一次读入一行，然后修改该程序使其一次读入一个词。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0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exercise3.1: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943048"/>
            <a:ext cx="7511653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对象的定义有不正确的吗？如果有，请指出来。对于正确的，描述其执行结果；对于不正确的，说明其错误的原因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vector&lt;vector&lt;int&gt;&gt;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 =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(10, "null");  </a:t>
            </a:r>
          </a:p>
        </p:txBody>
      </p:sp>
    </p:spTree>
    <p:extLst>
      <p:ext uri="{BB962C8B-B14F-4D97-AF65-F5344CB8AC3E}">
        <p14:creationId xmlns:p14="http://schemas.microsoft.com/office/powerpoint/2010/main" val="31581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exercise3.2: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432592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下列的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对象各包含多少个元素？这些元素的值分别是多少？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v1;    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v2(10);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v3(10, 42);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v4{ 10 };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v5{ 10, 42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v6{ 10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v7{ 10, "hi" }; </a:t>
            </a:r>
          </a:p>
        </p:txBody>
      </p:sp>
    </p:spTree>
    <p:extLst>
      <p:ext uri="{BB962C8B-B14F-4D97-AF65-F5344CB8AC3E}">
        <p14:creationId xmlns:p14="http://schemas.microsoft.com/office/powerpoint/2010/main" val="9446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223401" y="2780437"/>
            <a:ext cx="7139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编写程序，在标准输出上打印 </a:t>
            </a:r>
            <a:r>
              <a:rPr lang="en-US" altLang="zh-CN" sz="4800" b="1" dirty="0">
                <a:latin typeface="+mn-ea"/>
              </a:rPr>
              <a:t>Hello, World</a:t>
            </a:r>
            <a:r>
              <a:rPr lang="zh-CN" altLang="en-US" sz="1200" dirty="0">
                <a:latin typeface="+mn-ea"/>
              </a:rPr>
              <a:t>。</a:t>
            </a:r>
            <a:endParaRPr lang="zh-CN" altLang="en-US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97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288268" y="288399"/>
            <a:ext cx="3397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latin typeface="+mn-ea"/>
              </a:rPr>
              <a:t>2</a:t>
            </a:r>
            <a:r>
              <a:rPr lang="en-US" altLang="zh-CN" sz="3200" b="1" dirty="0">
                <a:latin typeface="+mn-ea"/>
              </a:rPr>
              <a:t> </a:t>
            </a:r>
            <a:r>
              <a:rPr lang="zh-CN" altLang="en-US" sz="3200" b="1" dirty="0">
                <a:latin typeface="+mn-ea"/>
              </a:rPr>
              <a:t>基本类型和变量</a:t>
            </a:r>
            <a:endParaRPr lang="zh-CN" altLang="zh-CN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89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41FE186-B41E-45A3-82FB-DC3E102A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057" y="1436683"/>
            <a:ext cx="84010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indent="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zh-CN" sz="2400" b="1" dirty="0">
                <a:latin typeface="+mn-ea"/>
              </a:rPr>
              <a:t>基本内置类型=算数类型+空类型</a:t>
            </a:r>
            <a:endParaRPr lang="en-US" altLang="zh-CN" sz="2400" b="1" dirty="0">
              <a:latin typeface="+mn-ea"/>
            </a:endParaRPr>
          </a:p>
          <a:p>
            <a:pPr marR="0" indent="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CN" altLang="zh-CN" sz="2400" b="1" dirty="0">
              <a:latin typeface="+mn-ea"/>
            </a:endParaRPr>
          </a:p>
          <a:p>
            <a:pPr marR="0" indent="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zh-CN" sz="2400" b="1" dirty="0">
                <a:latin typeface="+mn-ea"/>
              </a:rPr>
              <a:t>算术类型=字符类型+整数型+布尔值+浮点数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A14CC4-DCDF-4B98-885D-AE39794D0326}"/>
              </a:ext>
            </a:extLst>
          </p:cNvPr>
          <p:cNvSpPr/>
          <p:nvPr/>
        </p:nvSpPr>
        <p:spPr>
          <a:xfrm>
            <a:off x="288268" y="288399"/>
            <a:ext cx="2492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latin typeface="+mn-ea"/>
              </a:rPr>
              <a:t>2.1 </a:t>
            </a:r>
            <a:r>
              <a:rPr lang="zh-CN" altLang="zh-CN" sz="3200" b="1" dirty="0">
                <a:latin typeface="+mn-ea"/>
              </a:rPr>
              <a:t>基本类型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2F1B84-2816-41AC-94CF-C1DDDF5BE2A5}"/>
              </a:ext>
            </a:extLst>
          </p:cNvPr>
          <p:cNvSpPr/>
          <p:nvPr/>
        </p:nvSpPr>
        <p:spPr>
          <a:xfrm>
            <a:off x="7667625" y="3245613"/>
            <a:ext cx="3219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char ：1个字节</a:t>
            </a:r>
          </a:p>
          <a:p>
            <a:r>
              <a:rPr lang="zh-CN" altLang="en-US" b="1" dirty="0"/>
              <a:t>wchar_t：2个字节</a:t>
            </a:r>
            <a:endParaRPr lang="en-US" altLang="zh-CN" b="1" dirty="0"/>
          </a:p>
          <a:p>
            <a:r>
              <a:rPr lang="en-US" altLang="zh-CN" b="1" dirty="0"/>
              <a:t>void</a:t>
            </a:r>
            <a:r>
              <a:rPr lang="zh-CN" altLang="en-US" b="1" dirty="0"/>
              <a:t>*(指针变量): 8个字节</a:t>
            </a:r>
          </a:p>
          <a:p>
            <a:r>
              <a:rPr lang="zh-CN" altLang="en-US" b="1" dirty="0"/>
              <a:t>int： 4个字节</a:t>
            </a:r>
          </a:p>
          <a:p>
            <a:r>
              <a:rPr lang="zh-CN" altLang="en-US" b="1" dirty="0"/>
              <a:t>unsigned int : 4个字节</a:t>
            </a:r>
          </a:p>
          <a:p>
            <a:r>
              <a:rPr lang="zh-CN" altLang="en-US" b="1" dirty="0"/>
              <a:t>float: 4个字节</a:t>
            </a:r>
          </a:p>
          <a:p>
            <a:r>
              <a:rPr lang="zh-CN" altLang="en-US" b="1" dirty="0"/>
              <a:t>double:  8个字节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60CE66-EF70-49BE-A02F-102AB6C27324}"/>
              </a:ext>
            </a:extLst>
          </p:cNvPr>
          <p:cNvSpPr txBox="1"/>
          <p:nvPr/>
        </p:nvSpPr>
        <p:spPr>
          <a:xfrm>
            <a:off x="803925" y="3647895"/>
            <a:ext cx="5130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在</a:t>
            </a:r>
            <a:r>
              <a:rPr lang="en-US" altLang="zh-CN" sz="6000" b="1" dirty="0">
                <a:latin typeface="+mn-ea"/>
              </a:rPr>
              <a:t>64</a:t>
            </a:r>
            <a:r>
              <a:rPr lang="zh-CN" altLang="en-US" sz="6000" b="1" dirty="0">
                <a:latin typeface="+mn-ea"/>
              </a:rPr>
              <a:t>位机器上</a:t>
            </a:r>
          </a:p>
        </p:txBody>
      </p:sp>
    </p:spTree>
    <p:extLst>
      <p:ext uri="{BB962C8B-B14F-4D97-AF65-F5344CB8AC3E}">
        <p14:creationId xmlns:p14="http://schemas.microsoft.com/office/powerpoint/2010/main" val="136736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518176" y="466545"/>
            <a:ext cx="5130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highlight>
                  <a:srgbClr val="C0C0C0"/>
                </a:highlight>
                <a:latin typeface="+mn-ea"/>
              </a:rPr>
              <a:t>类型转换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7BA841E-2C3E-4048-89EC-59FC62187BA3}"/>
              </a:ext>
            </a:extLst>
          </p:cNvPr>
          <p:cNvSpPr txBox="1"/>
          <p:nvPr/>
        </p:nvSpPr>
        <p:spPr>
          <a:xfrm>
            <a:off x="3618563" y="2207954"/>
            <a:ext cx="3739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向上转型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E09A80-AF93-4F4C-844F-9A1A143FB3E3}"/>
              </a:ext>
            </a:extLst>
          </p:cNvPr>
          <p:cNvSpPr txBox="1"/>
          <p:nvPr/>
        </p:nvSpPr>
        <p:spPr>
          <a:xfrm>
            <a:off x="994426" y="4101763"/>
            <a:ext cx="1051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bool-&gt;int-&gt;long-&gt;float-&gt;double</a:t>
            </a:r>
            <a:endParaRPr lang="zh-CN" altLang="en-US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8984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518176" y="466545"/>
            <a:ext cx="5130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highlight>
                  <a:srgbClr val="C0C0C0"/>
                </a:highlight>
                <a:latin typeface="+mn-ea"/>
              </a:rPr>
              <a:t>字面值常量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7D703A-A18F-4474-ACDF-623FBE3F0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895942"/>
            <a:ext cx="1562100" cy="323165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Helvetica Neue"/>
              </a:rPr>
              <a:t>浮点型字面值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0D3C96-BD25-4972-8FEE-AFA3EE2E93EA}"/>
              </a:ext>
            </a:extLst>
          </p:cNvPr>
          <p:cNvSpPr/>
          <p:nvPr/>
        </p:nvSpPr>
        <p:spPr>
          <a:xfrm>
            <a:off x="828675" y="3329077"/>
            <a:ext cx="3339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3.14159</a:t>
            </a:r>
          </a:p>
          <a:p>
            <a:r>
              <a:rPr lang="zh-CN" altLang="en-US" dirty="0"/>
              <a:t>3.14159E0</a:t>
            </a:r>
          </a:p>
          <a:p>
            <a:r>
              <a:rPr lang="zh-CN" altLang="en-US" dirty="0"/>
              <a:t>0.</a:t>
            </a:r>
          </a:p>
          <a:p>
            <a:r>
              <a:rPr lang="zh-CN" altLang="en-US" dirty="0"/>
              <a:t>0e0</a:t>
            </a:r>
          </a:p>
          <a:p>
            <a:r>
              <a:rPr lang="zh-CN" altLang="en-US" dirty="0"/>
              <a:t>.001</a:t>
            </a:r>
          </a:p>
          <a:p>
            <a:r>
              <a:rPr lang="zh-CN" altLang="en-US" dirty="0"/>
              <a:t>//默认为double类型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0CFF027-9906-4CC8-B9DE-3FF10090C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397" y="2885055"/>
            <a:ext cx="1975485" cy="323165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DEDEDE"/>
                </a:solidFill>
                <a:latin typeface="Arial" panose="020B0604020202020204" pitchFamily="34" charset="0"/>
                <a:ea typeface="Helvetica Neue"/>
              </a:rPr>
              <a:t>字符和字符串字面值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B3BFEE-4029-47E9-982C-185A42780D5F}"/>
              </a:ext>
            </a:extLst>
          </p:cNvPr>
          <p:cNvSpPr/>
          <p:nvPr/>
        </p:nvSpPr>
        <p:spPr>
          <a:xfrm>
            <a:off x="3180397" y="3332928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'a'  //字符字面值  char类型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DA86C9-0040-41D1-9480-FA32EAF930E7}"/>
              </a:ext>
            </a:extLst>
          </p:cNvPr>
          <p:cNvSpPr/>
          <p:nvPr/>
        </p:nvSpPr>
        <p:spPr>
          <a:xfrm>
            <a:off x="3180397" y="3833390"/>
            <a:ext cx="429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"Hello World!"  //字符串字面值  char数组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B9D634-9BB7-4F6A-AFEA-4A8525E56846}"/>
              </a:ext>
            </a:extLst>
          </p:cNvPr>
          <p:cNvSpPr/>
          <p:nvPr/>
        </p:nvSpPr>
        <p:spPr>
          <a:xfrm>
            <a:off x="7226015" y="3362876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true false</a:t>
            </a:r>
            <a:endParaRPr lang="zh-CN" alt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C54A5F0-66CD-4369-B67E-03F38AAA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015" y="2863027"/>
            <a:ext cx="1975485" cy="323165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rgbClr val="DEDEDE"/>
                </a:solidFill>
                <a:latin typeface="Arial" panose="020B0604020202020204" pitchFamily="34" charset="0"/>
                <a:ea typeface="Helvetica Neue"/>
              </a:rPr>
              <a:t>bool</a:t>
            </a:r>
            <a:r>
              <a:rPr lang="zh-CN" altLang="en-US" sz="1500" b="1" dirty="0">
                <a:solidFill>
                  <a:srgbClr val="DEDEDE"/>
                </a:solidFill>
                <a:latin typeface="Arial" panose="020B0604020202020204" pitchFamily="34" charset="0"/>
                <a:ea typeface="Helvetica Neue"/>
              </a:rPr>
              <a:t>字面值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5E63A3F-8050-43F5-97A8-026045CBF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122" y="2895941"/>
            <a:ext cx="1975485" cy="323165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DEDEDE"/>
                </a:solidFill>
                <a:latin typeface="Arial" panose="020B0604020202020204" pitchFamily="34" charset="0"/>
                <a:ea typeface="Helvetica Neue"/>
              </a:rPr>
              <a:t>指针字面值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A7B83C-367F-484A-8977-63203348F9D1}"/>
              </a:ext>
            </a:extLst>
          </p:cNvPr>
          <p:cNvSpPr/>
          <p:nvPr/>
        </p:nvSpPr>
        <p:spPr>
          <a:xfrm>
            <a:off x="9991122" y="331409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nullptr</a:t>
            </a:r>
          </a:p>
        </p:txBody>
      </p:sp>
    </p:spTree>
    <p:extLst>
      <p:ext uri="{BB962C8B-B14F-4D97-AF65-F5344CB8AC3E}">
        <p14:creationId xmlns:p14="http://schemas.microsoft.com/office/powerpoint/2010/main" val="2226071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518176" y="466545"/>
            <a:ext cx="739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highlight>
                  <a:srgbClr val="C0C0C0"/>
                </a:highlight>
                <a:latin typeface="+mn-ea"/>
              </a:rPr>
              <a:t>2.</a:t>
            </a:r>
            <a:r>
              <a:rPr lang="zh-CN" altLang="en-US" sz="6000" b="1" dirty="0">
                <a:highlight>
                  <a:srgbClr val="C0C0C0"/>
                </a:highlight>
                <a:latin typeface="+mn-ea"/>
              </a:rPr>
              <a:t>变量的声明和定义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AB9C32-E7ED-4D7B-ACE4-AB285AA1EDEF}"/>
              </a:ext>
            </a:extLst>
          </p:cNvPr>
          <p:cNvSpPr/>
          <p:nvPr/>
        </p:nvSpPr>
        <p:spPr>
          <a:xfrm>
            <a:off x="3047999" y="2828836"/>
            <a:ext cx="8309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extern int i; //声明</a:t>
            </a:r>
          </a:p>
          <a:p>
            <a:r>
              <a:rPr lang="zh-CN" altLang="en-US" sz="2400" dirty="0"/>
              <a:t>extern int i=1; //定义  加了extern之后并初始化，则为定义</a:t>
            </a:r>
          </a:p>
          <a:p>
            <a:r>
              <a:rPr lang="zh-CN" altLang="en-US" sz="2400" dirty="0"/>
              <a:t>int j;  //声明并定义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D6ED8-5B3E-4C2D-929E-D17EE56DB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4" y="2421656"/>
            <a:ext cx="23812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1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518176" y="466545"/>
            <a:ext cx="466342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变量的名称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F58FCE9-6830-40A7-9AAA-B3B2BBDB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322" y="1913306"/>
            <a:ext cx="6891288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变量的名字，由数字、字母、下划线组成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不能连续出现两个下划线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不能下划线紧连大写字母开头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定义在函数体外的标识符不能以下划线开头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24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区分大小写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不能与关键字重复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3377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0" y="434061"/>
            <a:ext cx="739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作用域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65920D-EAC9-4974-B4B7-287EA1B3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2505502"/>
            <a:ext cx="673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effectLst/>
                <a:latin typeface="+mn-ea"/>
              </a:rPr>
              <a:t>全局作用域和块作用域，以{ }为限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effectLst/>
                <a:latin typeface="+mn-ea"/>
              </a:rPr>
              <a:t>嵌套作用域： 嵌套后分内层作用域和外层作用域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F1A636-39DE-4B36-BF2A-5A81B525BCDF}"/>
              </a:ext>
            </a:extLst>
          </p:cNvPr>
          <p:cNvSpPr/>
          <p:nvPr/>
        </p:nvSpPr>
        <p:spPr>
          <a:xfrm>
            <a:off x="3164795" y="4432392"/>
            <a:ext cx="6167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::域操作</a:t>
            </a:r>
            <a:r>
              <a:rPr lang="zh-CN" altLang="en-US" sz="2400" b="1" dirty="0">
                <a:solidFill>
                  <a:srgbClr val="00B050"/>
                </a:solidFill>
                <a:latin typeface="+mn-ea"/>
              </a:rPr>
              <a:t>注释</a:t>
            </a:r>
            <a:r>
              <a:rPr lang="zh-CN" altLang="en-US" sz="2400" dirty="0"/>
              <a:t>符左侧为空，调用全局中的变量</a:t>
            </a:r>
          </a:p>
        </p:txBody>
      </p:sp>
    </p:spTree>
    <p:extLst>
      <p:ext uri="{BB962C8B-B14F-4D97-AF65-F5344CB8AC3E}">
        <p14:creationId xmlns:p14="http://schemas.microsoft.com/office/powerpoint/2010/main" val="26263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746E2C-B96B-4186-B0EC-BE8E9F365025}"/>
              </a:ext>
            </a:extLst>
          </p:cNvPr>
          <p:cNvSpPr txBox="1"/>
          <p:nvPr/>
        </p:nvSpPr>
        <p:spPr>
          <a:xfrm>
            <a:off x="518176" y="466545"/>
            <a:ext cx="739379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复合类型</a:t>
            </a:r>
            <a:r>
              <a:rPr lang="en-US" altLang="zh-CN" sz="6000" b="1" dirty="0">
                <a:latin typeface="+mn-ea"/>
              </a:rPr>
              <a:t>:</a:t>
            </a:r>
            <a:r>
              <a:rPr lang="zh-CN" altLang="en-US" sz="6000" b="1" dirty="0">
                <a:latin typeface="+mn-ea"/>
              </a:rPr>
              <a:t>引用和指针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DE948A-1CAA-4351-BE39-ED5F086608C1}"/>
              </a:ext>
            </a:extLst>
          </p:cNvPr>
          <p:cNvSpPr txBox="1"/>
          <p:nvPr/>
        </p:nvSpPr>
        <p:spPr>
          <a:xfrm>
            <a:off x="1610376" y="2587445"/>
            <a:ext cx="6301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引用是类型别名</a:t>
            </a:r>
            <a:endParaRPr lang="en-US" altLang="zh-CN" sz="60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659E83-F713-40BF-964B-846CF2580AFE}"/>
              </a:ext>
            </a:extLst>
          </p:cNvPr>
          <p:cNvSpPr txBox="1"/>
          <p:nvPr/>
        </p:nvSpPr>
        <p:spPr>
          <a:xfrm>
            <a:off x="1610376" y="4009845"/>
            <a:ext cx="6301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指针是数据类型</a:t>
            </a:r>
            <a:endParaRPr lang="en-US" altLang="zh-CN" sz="6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791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D7020B-EEA1-465F-BFBB-58EAACD67653}"/>
              </a:ext>
            </a:extLst>
          </p:cNvPr>
          <p:cNvSpPr txBox="1"/>
          <p:nvPr/>
        </p:nvSpPr>
        <p:spPr>
          <a:xfrm>
            <a:off x="518176" y="2921168"/>
            <a:ext cx="10149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指向指针的指针  </a:t>
            </a:r>
            <a:r>
              <a:rPr lang="en-US" altLang="zh-CN" sz="4800" b="1" dirty="0">
                <a:latin typeface="+mn-ea"/>
              </a:rPr>
              <a:t>VS </a:t>
            </a:r>
            <a:r>
              <a:rPr lang="zh-CN" altLang="en-US" sz="4800" b="1" dirty="0">
                <a:latin typeface="+mn-ea"/>
              </a:rPr>
              <a:t>指向引用的指针</a:t>
            </a:r>
            <a:endParaRPr lang="en-US" altLang="zh-CN" sz="4800" b="1" dirty="0">
              <a:latin typeface="+mn-ea"/>
            </a:endParaRPr>
          </a:p>
          <a:p>
            <a:endParaRPr lang="en-US" altLang="zh-CN" sz="4800" b="1" dirty="0">
              <a:latin typeface="+mn-ea"/>
            </a:endParaRPr>
          </a:p>
          <a:p>
            <a:r>
              <a:rPr lang="zh-CN" altLang="en-US" sz="4800" b="1" dirty="0">
                <a:latin typeface="+mn-ea"/>
              </a:rPr>
              <a:t>指针的引用</a:t>
            </a:r>
          </a:p>
        </p:txBody>
      </p:sp>
    </p:spTree>
    <p:extLst>
      <p:ext uri="{BB962C8B-B14F-4D97-AF65-F5344CB8AC3E}">
        <p14:creationId xmlns:p14="http://schemas.microsoft.com/office/powerpoint/2010/main" val="3215900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D7020B-EEA1-465F-BFBB-58EAACD67653}"/>
              </a:ext>
            </a:extLst>
          </p:cNvPr>
          <p:cNvSpPr txBox="1"/>
          <p:nvPr/>
        </p:nvSpPr>
        <p:spPr>
          <a:xfrm>
            <a:off x="416576" y="800268"/>
            <a:ext cx="39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const</a:t>
            </a:r>
            <a:r>
              <a:rPr lang="zh-CN" altLang="en-US" sz="4800" b="1" dirty="0">
                <a:latin typeface="+mn-ea"/>
              </a:rPr>
              <a:t>限定符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6313B8-9C82-42B4-A678-CF794C875BEE}"/>
              </a:ext>
            </a:extLst>
          </p:cNvPr>
          <p:cNvSpPr txBox="1"/>
          <p:nvPr/>
        </p:nvSpPr>
        <p:spPr>
          <a:xfrm>
            <a:off x="1026176" y="2349500"/>
            <a:ext cx="39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const</a:t>
            </a:r>
            <a:r>
              <a:rPr lang="zh-CN" altLang="en-US" sz="4800" b="1" dirty="0">
                <a:latin typeface="+mn-ea"/>
              </a:rPr>
              <a:t>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7CF7BD-3B12-40E7-868C-B539C08FFE92}"/>
              </a:ext>
            </a:extLst>
          </p:cNvPr>
          <p:cNvSpPr txBox="1"/>
          <p:nvPr/>
        </p:nvSpPr>
        <p:spPr>
          <a:xfrm>
            <a:off x="1026176" y="3677504"/>
            <a:ext cx="39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const</a:t>
            </a:r>
            <a:r>
              <a:rPr lang="zh-CN" altLang="en-US" sz="4800" b="1" dirty="0">
                <a:latin typeface="+mn-ea"/>
              </a:rPr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49225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4649E9-7216-42A1-8405-5E5C020217FA}"/>
              </a:ext>
            </a:extLst>
          </p:cNvPr>
          <p:cNvSpPr txBox="1"/>
          <p:nvPr/>
        </p:nvSpPr>
        <p:spPr>
          <a:xfrm>
            <a:off x="518176" y="466545"/>
            <a:ext cx="1007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注释</a:t>
            </a:r>
            <a:r>
              <a:rPr lang="en-US" altLang="zh-CN" sz="7200" b="1" dirty="0">
                <a:latin typeface="+mn-ea"/>
              </a:rPr>
              <a:t>——</a:t>
            </a:r>
            <a:r>
              <a:rPr lang="zh-CN" altLang="en-US" sz="7200" b="1" dirty="0">
                <a:latin typeface="+mn-ea"/>
              </a:rPr>
              <a:t>三种方式</a:t>
            </a:r>
            <a:r>
              <a:rPr lang="en-US" altLang="zh-CN" sz="7200" b="1" dirty="0">
                <a:latin typeface="+mn-ea"/>
              </a:rPr>
              <a:t>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D27AB-F9B1-42B3-ADF8-6367FF98160B}"/>
              </a:ext>
            </a:extLst>
          </p:cNvPr>
          <p:cNvSpPr txBox="1"/>
          <p:nvPr/>
        </p:nvSpPr>
        <p:spPr>
          <a:xfrm>
            <a:off x="965851" y="2090703"/>
            <a:ext cx="31362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注释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1A8B-071A-419F-A3BD-91ADBFCFE5B6}"/>
              </a:ext>
            </a:extLst>
          </p:cNvPr>
          <p:cNvSpPr txBox="1"/>
          <p:nvPr/>
        </p:nvSpPr>
        <p:spPr>
          <a:xfrm>
            <a:off x="7117087" y="2090702"/>
            <a:ext cx="384301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*注释*</a:t>
            </a:r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endParaRPr lang="zh-CN" altLang="en-US" sz="7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6A65D-6155-4184-97E6-1A0AE37A8C7D}"/>
              </a:ext>
            </a:extLst>
          </p:cNvPr>
          <p:cNvSpPr/>
          <p:nvPr/>
        </p:nvSpPr>
        <p:spPr>
          <a:xfrm>
            <a:off x="4470400" y="3963865"/>
            <a:ext cx="264668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/*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 注释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2123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D7020B-EEA1-465F-BFBB-58EAACD67653}"/>
              </a:ext>
            </a:extLst>
          </p:cNvPr>
          <p:cNvSpPr txBox="1"/>
          <p:nvPr/>
        </p:nvSpPr>
        <p:spPr>
          <a:xfrm>
            <a:off x="416576" y="800268"/>
            <a:ext cx="39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const</a:t>
            </a:r>
            <a:r>
              <a:rPr lang="zh-CN" altLang="en-US" sz="4800" b="1" dirty="0">
                <a:latin typeface="+mn-ea"/>
              </a:rPr>
              <a:t>限定符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6313B8-9C82-42B4-A678-CF794C875BEE}"/>
              </a:ext>
            </a:extLst>
          </p:cNvPr>
          <p:cNvSpPr txBox="1"/>
          <p:nvPr/>
        </p:nvSpPr>
        <p:spPr>
          <a:xfrm>
            <a:off x="1483376" y="2598003"/>
            <a:ext cx="806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顶层</a:t>
            </a:r>
            <a:r>
              <a:rPr lang="en-US" altLang="zh-CN" sz="4800" b="1" dirty="0">
                <a:latin typeface="+mn-ea"/>
              </a:rPr>
              <a:t>const  vs </a:t>
            </a:r>
            <a:r>
              <a:rPr lang="zh-CN" altLang="en-US" sz="4800" b="1" dirty="0">
                <a:latin typeface="+mn-ea"/>
              </a:rPr>
              <a:t>底层 </a:t>
            </a:r>
            <a:r>
              <a:rPr lang="en-US" altLang="zh-CN" sz="4800" b="1" dirty="0">
                <a:latin typeface="+mn-ea"/>
              </a:rPr>
              <a:t>const</a:t>
            </a:r>
            <a:endParaRPr lang="zh-CN" altLang="en-US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877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A38C39-CAB9-B14F-A938-5050106311DB}"/>
              </a:ext>
            </a:extLst>
          </p:cNvPr>
          <p:cNvSpPr/>
          <p:nvPr/>
        </p:nvSpPr>
        <p:spPr>
          <a:xfrm>
            <a:off x="288268" y="288399"/>
            <a:ext cx="4400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latin typeface="+mn-ea"/>
              </a:rPr>
              <a:t>第二章 变量和基本类型</a:t>
            </a:r>
            <a:endParaRPr lang="zh-CN" altLang="zh-CN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9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044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exercise2:</a:t>
            </a:r>
            <a:r>
              <a:rPr lang="zh-CN" altLang="en-US" sz="7200" b="1" dirty="0">
                <a:latin typeface="+mn-ea"/>
              </a:rPr>
              <a:t> 字面值类型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172601" y="2360894"/>
            <a:ext cx="713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指出下述字面值的数据类型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30831-0F2C-4812-833A-790EB346DBE3}"/>
              </a:ext>
            </a:extLst>
          </p:cNvPr>
          <p:cNvSpPr/>
          <p:nvPr/>
        </p:nvSpPr>
        <p:spPr>
          <a:xfrm>
            <a:off x="4072263" y="329873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(a) 'a’,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 L'a’,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"a",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L"a"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(b)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O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12,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0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xC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(c) 3.14,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3.14f,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(d)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10.,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10e-2</a:t>
            </a:r>
            <a:endParaRPr lang="pl-PL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63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00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exercise3: </a:t>
            </a:r>
            <a:r>
              <a:rPr lang="zh-CN" altLang="en-US" sz="7200" b="1" dirty="0">
                <a:latin typeface="+mn-ea"/>
              </a:rPr>
              <a:t>默认初始化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4ED581-399C-42D9-B54D-CBC91D72C804}"/>
              </a:ext>
            </a:extLst>
          </p:cNvPr>
          <p:cNvSpPr/>
          <p:nvPr/>
        </p:nvSpPr>
        <p:spPr>
          <a:xfrm>
            <a:off x="4630256" y="1771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-apple-system"/>
              </a:rPr>
              <a:t>下列变量的初值分别是什么？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73DA6-E626-4D56-8125-DF6793B739DE}"/>
              </a:ext>
            </a:extLst>
          </p:cNvPr>
          <p:cNvSpPr/>
          <p:nvPr/>
        </p:nvSpPr>
        <p:spPr>
          <a:xfrm>
            <a:off x="4676417" y="26096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std::string global_str;</a:t>
            </a:r>
          </a:p>
          <a:p>
            <a:r>
              <a:rPr lang="zh-CN" altLang="en-US" sz="2800" dirty="0"/>
              <a:t>int global_int;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int local_int;</a:t>
            </a:r>
          </a:p>
          <a:p>
            <a:r>
              <a:rPr lang="zh-CN" altLang="en-US" sz="2800" dirty="0"/>
              <a:t>    std::string local_str;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35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exercise4:</a:t>
            </a:r>
            <a:r>
              <a:rPr lang="zh-CN" altLang="en-US" sz="7200" b="1" dirty="0">
                <a:latin typeface="+mn-ea"/>
              </a:rPr>
              <a:t>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 指出下面的语句是声明还是定义：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 (a) extern int ix = 1024;</a:t>
            </a:r>
          </a:p>
          <a:p>
            <a:r>
              <a:rPr lang="zh-CN" altLang="en-US" sz="2800" dirty="0"/>
              <a:t> (b) int iy;</a:t>
            </a:r>
          </a:p>
          <a:p>
            <a:r>
              <a:rPr lang="zh-CN" altLang="en-US" sz="2800" dirty="0"/>
              <a:t> (c) extern int iz;</a:t>
            </a:r>
          </a:p>
        </p:txBody>
      </p:sp>
    </p:spTree>
    <p:extLst>
      <p:ext uri="{BB962C8B-B14F-4D97-AF65-F5344CB8AC3E}">
        <p14:creationId xmlns:p14="http://schemas.microsoft.com/office/powerpoint/2010/main" val="32489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29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exercise5</a:t>
            </a:r>
            <a:r>
              <a:rPr lang="zh-CN" altLang="en-US" sz="7200" b="1" dirty="0">
                <a:latin typeface="+mn-ea"/>
              </a:rPr>
              <a:t>：变量命名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请指出下面的名字中哪些是非法的？</a:t>
            </a:r>
          </a:p>
          <a:p>
            <a:endParaRPr lang="zh-CN" altLang="en-US" sz="2800" dirty="0"/>
          </a:p>
          <a:p>
            <a:r>
              <a:rPr lang="en-US" altLang="zh-CN" sz="2800" dirty="0"/>
              <a:t>(a) int double = 3.14;</a:t>
            </a:r>
          </a:p>
          <a:p>
            <a:r>
              <a:rPr lang="en-US" altLang="zh-CN" sz="2800" dirty="0"/>
              <a:t>(b) int _;</a:t>
            </a:r>
          </a:p>
          <a:p>
            <a:r>
              <a:rPr lang="en-US" altLang="zh-CN" sz="2800" dirty="0"/>
              <a:t>(c) int catch-22;</a:t>
            </a:r>
          </a:p>
          <a:p>
            <a:r>
              <a:rPr lang="en-US" altLang="zh-CN" sz="2800" dirty="0"/>
              <a:t>(d) int 1_or_2 = 1;</a:t>
            </a:r>
          </a:p>
          <a:p>
            <a:r>
              <a:rPr lang="en-US" altLang="zh-CN" sz="2800" dirty="0"/>
              <a:t>(e) double </a:t>
            </a:r>
            <a:r>
              <a:rPr lang="en-US" altLang="zh-CN" sz="2800" dirty="0" err="1"/>
              <a:t>Double</a:t>
            </a:r>
            <a:r>
              <a:rPr lang="en-US" altLang="zh-CN" sz="2800" dirty="0"/>
              <a:t> = 3.14;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76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exercise6:</a:t>
            </a:r>
            <a:r>
              <a:rPr lang="zh-CN" altLang="en-US" sz="7200" b="1" dirty="0">
                <a:latin typeface="+mn-ea"/>
              </a:rPr>
              <a:t>作用域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下面程序中 </a:t>
            </a:r>
            <a:r>
              <a:rPr lang="en-US" altLang="zh-CN" sz="3200" dirty="0"/>
              <a:t>j </a:t>
            </a:r>
            <a:r>
              <a:rPr lang="zh-CN" altLang="en-US" sz="3200" dirty="0"/>
              <a:t>的值是多少？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int main()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100;</a:t>
            </a:r>
          </a:p>
          <a:p>
            <a:r>
              <a:rPr lang="en-US" altLang="zh-CN" sz="3200" dirty="0"/>
              <a:t>    int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4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1639</Words>
  <Application>Microsoft Office PowerPoint</Application>
  <PresentationFormat>宽屏</PresentationFormat>
  <Paragraphs>260</Paragraphs>
  <Slides>30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飞</dc:creator>
  <cp:lastModifiedBy>飞 陈</cp:lastModifiedBy>
  <cp:revision>70</cp:revision>
  <dcterms:created xsi:type="dcterms:W3CDTF">2023-12-11T11:39:45Z</dcterms:created>
  <dcterms:modified xsi:type="dcterms:W3CDTF">2023-12-13T01:54:35Z</dcterms:modified>
</cp:coreProperties>
</file>