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65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0" r:id="rId16"/>
    <p:sldId id="258" r:id="rId17"/>
    <p:sldId id="260" r:id="rId18"/>
    <p:sldId id="261" r:id="rId19"/>
    <p:sldId id="263" r:id="rId20"/>
    <p:sldId id="267" r:id="rId21"/>
    <p:sldId id="268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13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0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两个</a:t>
            </a:r>
            <a:r>
              <a:rPr lang="en-US" altLang="zh-CN" dirty="0" err="1"/>
              <a:t>cpp</a:t>
            </a:r>
            <a:r>
              <a:rPr lang="zh-CN" altLang="en-US" dirty="0"/>
              <a:t>需要用到同一个变量，如果要在多个文件中使用同一个变量，必须将声明和定义分开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7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98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1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引用的底层实现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17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56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2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288268" y="288399"/>
            <a:ext cx="3397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latin typeface="+mn-ea"/>
              </a:rPr>
              <a:t>2</a:t>
            </a:r>
            <a:r>
              <a:rPr lang="en-US" altLang="zh-CN" sz="3200" b="1" dirty="0">
                <a:latin typeface="+mn-ea"/>
              </a:rPr>
              <a:t> </a:t>
            </a:r>
            <a:r>
              <a:rPr lang="zh-CN" altLang="en-US" sz="3200" b="1" dirty="0">
                <a:latin typeface="+mn-ea"/>
              </a:rPr>
              <a:t>基本类型和变量</a:t>
            </a:r>
            <a:endParaRPr lang="zh-CN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89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41FE186-B41E-45A3-82FB-DC3E102A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057" y="1436683"/>
            <a:ext cx="8401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+mn-ea"/>
              </a:rPr>
              <a:t>基本内置类型=算数类型+空类型</a:t>
            </a:r>
            <a:endParaRPr lang="en-US" altLang="zh-CN" sz="2400" b="1" dirty="0">
              <a:latin typeface="+mn-ea"/>
            </a:endParaRPr>
          </a:p>
          <a:p>
            <a:pPr marR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zh-CN" sz="2400" b="1" dirty="0">
              <a:latin typeface="+mn-ea"/>
            </a:endParaRPr>
          </a:p>
          <a:p>
            <a:pPr marR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+mn-ea"/>
              </a:rPr>
              <a:t>算术类型=字符类型+整数型+布尔值+浮点数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A14CC4-DCDF-4B98-885D-AE39794D0326}"/>
              </a:ext>
            </a:extLst>
          </p:cNvPr>
          <p:cNvSpPr/>
          <p:nvPr/>
        </p:nvSpPr>
        <p:spPr>
          <a:xfrm>
            <a:off x="288268" y="288399"/>
            <a:ext cx="2492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n-ea"/>
              </a:rPr>
              <a:t>2.1 </a:t>
            </a:r>
            <a:r>
              <a:rPr lang="zh-CN" altLang="zh-CN" sz="3200" b="1" dirty="0">
                <a:latin typeface="+mn-ea"/>
              </a:rPr>
              <a:t>基本类型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2F1B84-2816-41AC-94CF-C1DDDF5BE2A5}"/>
              </a:ext>
            </a:extLst>
          </p:cNvPr>
          <p:cNvSpPr/>
          <p:nvPr/>
        </p:nvSpPr>
        <p:spPr>
          <a:xfrm>
            <a:off x="7667625" y="3245613"/>
            <a:ext cx="3219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char ：1个字节</a:t>
            </a:r>
          </a:p>
          <a:p>
            <a:r>
              <a:rPr lang="zh-CN" altLang="en-US" b="1" dirty="0"/>
              <a:t>wchar_t：2个字节</a:t>
            </a:r>
            <a:endParaRPr lang="en-US" altLang="zh-CN" b="1" dirty="0"/>
          </a:p>
          <a:p>
            <a:r>
              <a:rPr lang="en-US" altLang="zh-CN" b="1" dirty="0"/>
              <a:t>void</a:t>
            </a:r>
            <a:r>
              <a:rPr lang="zh-CN" altLang="en-US" b="1" dirty="0"/>
              <a:t>*(指针变量): 8个字节</a:t>
            </a:r>
          </a:p>
          <a:p>
            <a:r>
              <a:rPr lang="zh-CN" altLang="en-US" b="1" dirty="0"/>
              <a:t>int： 4个字节</a:t>
            </a:r>
          </a:p>
          <a:p>
            <a:r>
              <a:rPr lang="zh-CN" altLang="en-US" b="1" dirty="0"/>
              <a:t>unsigned int : 4个字节</a:t>
            </a:r>
          </a:p>
          <a:p>
            <a:r>
              <a:rPr lang="zh-CN" altLang="en-US" b="1" dirty="0"/>
              <a:t>float: 4个字节</a:t>
            </a:r>
          </a:p>
          <a:p>
            <a:r>
              <a:rPr lang="zh-CN" altLang="en-US" b="1" dirty="0"/>
              <a:t>double:  8个字节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60CE66-EF70-49BE-A02F-102AB6C27324}"/>
              </a:ext>
            </a:extLst>
          </p:cNvPr>
          <p:cNvSpPr txBox="1"/>
          <p:nvPr/>
        </p:nvSpPr>
        <p:spPr>
          <a:xfrm>
            <a:off x="803925" y="3647895"/>
            <a:ext cx="5130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在</a:t>
            </a:r>
            <a:r>
              <a:rPr lang="en-US" altLang="zh-CN" sz="6000" b="1" dirty="0">
                <a:latin typeface="+mn-ea"/>
              </a:rPr>
              <a:t>64</a:t>
            </a:r>
            <a:r>
              <a:rPr lang="zh-CN" altLang="en-US" sz="6000" b="1" dirty="0">
                <a:latin typeface="+mn-ea"/>
              </a:rPr>
              <a:t>位机器上</a:t>
            </a:r>
          </a:p>
        </p:txBody>
      </p:sp>
    </p:spTree>
    <p:extLst>
      <p:ext uri="{BB962C8B-B14F-4D97-AF65-F5344CB8AC3E}">
        <p14:creationId xmlns:p14="http://schemas.microsoft.com/office/powerpoint/2010/main" val="136736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5130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highlight>
                  <a:srgbClr val="C0C0C0"/>
                </a:highlight>
                <a:latin typeface="+mn-ea"/>
              </a:rPr>
              <a:t>类型转换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BA841E-2C3E-4048-89EC-59FC62187BA3}"/>
              </a:ext>
            </a:extLst>
          </p:cNvPr>
          <p:cNvSpPr txBox="1"/>
          <p:nvPr/>
        </p:nvSpPr>
        <p:spPr>
          <a:xfrm>
            <a:off x="3618563" y="2207954"/>
            <a:ext cx="373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向上转型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E09A80-AF93-4F4C-844F-9A1A143FB3E3}"/>
              </a:ext>
            </a:extLst>
          </p:cNvPr>
          <p:cNvSpPr txBox="1"/>
          <p:nvPr/>
        </p:nvSpPr>
        <p:spPr>
          <a:xfrm>
            <a:off x="994426" y="4101763"/>
            <a:ext cx="1051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bool-&gt;int-&gt;long-&gt;float-&gt;double</a:t>
            </a:r>
            <a:endParaRPr lang="zh-CN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98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5130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highlight>
                  <a:srgbClr val="C0C0C0"/>
                </a:highlight>
                <a:latin typeface="+mn-ea"/>
              </a:rPr>
              <a:t>字面值常量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D703A-A18F-4474-ACDF-623FBE3F0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895942"/>
            <a:ext cx="1562100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浮点型字面值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0D3C96-BD25-4972-8FEE-AFA3EE2E93EA}"/>
              </a:ext>
            </a:extLst>
          </p:cNvPr>
          <p:cNvSpPr/>
          <p:nvPr/>
        </p:nvSpPr>
        <p:spPr>
          <a:xfrm>
            <a:off x="828675" y="3329077"/>
            <a:ext cx="3339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3.14159</a:t>
            </a:r>
          </a:p>
          <a:p>
            <a:r>
              <a:rPr lang="zh-CN" altLang="en-US" dirty="0"/>
              <a:t>3.14159E0</a:t>
            </a:r>
          </a:p>
          <a:p>
            <a:r>
              <a:rPr lang="zh-CN" altLang="en-US" dirty="0"/>
              <a:t>0.</a:t>
            </a:r>
          </a:p>
          <a:p>
            <a:r>
              <a:rPr lang="zh-CN" altLang="en-US" dirty="0"/>
              <a:t>0e0</a:t>
            </a:r>
          </a:p>
          <a:p>
            <a:r>
              <a:rPr lang="zh-CN" altLang="en-US" dirty="0"/>
              <a:t>.001</a:t>
            </a:r>
          </a:p>
          <a:p>
            <a:r>
              <a:rPr lang="zh-CN" altLang="en-US" dirty="0"/>
              <a:t>//默认为double类型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0CFF027-9906-4CC8-B9DE-3FF10090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397" y="2885055"/>
            <a:ext cx="1975485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字符和字符串字面值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B3BFEE-4029-47E9-982C-185A42780D5F}"/>
              </a:ext>
            </a:extLst>
          </p:cNvPr>
          <p:cNvSpPr/>
          <p:nvPr/>
        </p:nvSpPr>
        <p:spPr>
          <a:xfrm>
            <a:off x="3180397" y="3332928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'a'  //字符字面值  char类型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A86C9-0040-41D1-9480-FA32EAF930E7}"/>
              </a:ext>
            </a:extLst>
          </p:cNvPr>
          <p:cNvSpPr/>
          <p:nvPr/>
        </p:nvSpPr>
        <p:spPr>
          <a:xfrm>
            <a:off x="3180397" y="3833390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"Hello World!"  //字符串字面值  char数组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B9D634-9BB7-4F6A-AFEA-4A8525E56846}"/>
              </a:ext>
            </a:extLst>
          </p:cNvPr>
          <p:cNvSpPr/>
          <p:nvPr/>
        </p:nvSpPr>
        <p:spPr>
          <a:xfrm>
            <a:off x="7226015" y="3362876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true false</a:t>
            </a:r>
            <a:endParaRPr lang="zh-CN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C54A5F0-66CD-4369-B67E-03F38AAA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015" y="2863027"/>
            <a:ext cx="1975485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bool</a:t>
            </a:r>
            <a:r>
              <a:rPr lang="zh-CN" altLang="en-US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字面值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5E63A3F-8050-43F5-97A8-026045CB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122" y="2895941"/>
            <a:ext cx="1975485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指针字面值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A7B83C-367F-484A-8977-63203348F9D1}"/>
              </a:ext>
            </a:extLst>
          </p:cNvPr>
          <p:cNvSpPr/>
          <p:nvPr/>
        </p:nvSpPr>
        <p:spPr>
          <a:xfrm>
            <a:off x="9991122" y="331409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nullptr</a:t>
            </a:r>
          </a:p>
        </p:txBody>
      </p:sp>
    </p:spTree>
    <p:extLst>
      <p:ext uri="{BB962C8B-B14F-4D97-AF65-F5344CB8AC3E}">
        <p14:creationId xmlns:p14="http://schemas.microsoft.com/office/powerpoint/2010/main" val="222607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73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highlight>
                  <a:srgbClr val="C0C0C0"/>
                </a:highlight>
                <a:latin typeface="+mn-ea"/>
              </a:rPr>
              <a:t>2.</a:t>
            </a:r>
            <a:r>
              <a:rPr lang="zh-CN" altLang="en-US" sz="6000" b="1" dirty="0">
                <a:highlight>
                  <a:srgbClr val="C0C0C0"/>
                </a:highlight>
                <a:latin typeface="+mn-ea"/>
              </a:rPr>
              <a:t>变量的声明和定义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B9C32-E7ED-4D7B-ACE4-AB285AA1EDEF}"/>
              </a:ext>
            </a:extLst>
          </p:cNvPr>
          <p:cNvSpPr/>
          <p:nvPr/>
        </p:nvSpPr>
        <p:spPr>
          <a:xfrm>
            <a:off x="3047999" y="2828836"/>
            <a:ext cx="8309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extern int i; //声明</a:t>
            </a:r>
          </a:p>
          <a:p>
            <a:r>
              <a:rPr lang="zh-CN" altLang="en-US" sz="2400" dirty="0"/>
              <a:t>extern int i=1; //定义  加了extern之后并初始化，则为定义</a:t>
            </a:r>
          </a:p>
          <a:p>
            <a:r>
              <a:rPr lang="zh-CN" altLang="en-US" sz="2400" dirty="0"/>
              <a:t>int j;  //声明并定义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D6ED8-5B3E-4C2D-929E-D17EE56DB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4" y="2421656"/>
            <a:ext cx="2381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223401" y="2780437"/>
            <a:ext cx="7139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编写程序，在标准输出上打印 </a:t>
            </a:r>
            <a:r>
              <a:rPr lang="en-US" altLang="zh-CN" sz="4800" b="1" dirty="0">
                <a:latin typeface="+mn-ea"/>
              </a:rPr>
              <a:t>Hello, World</a:t>
            </a:r>
            <a:r>
              <a:rPr lang="zh-CN" altLang="en-US" sz="1200" dirty="0">
                <a:latin typeface="+mn-ea"/>
              </a:rPr>
              <a:t>。</a:t>
            </a:r>
            <a:endParaRPr lang="zh-CN" altLang="en-US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97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466342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变量的名称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F58FCE9-6830-40A7-9AAA-B3B2BBD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22" y="1913306"/>
            <a:ext cx="689128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变量的名字，由数字、字母、下划线组成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不能连续出现两个下划线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不能下划线紧连大写字母开头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定义在函数体外的标识符不能以下划线开头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24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区分大小写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不能与关键字重复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37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0" y="434061"/>
            <a:ext cx="73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作用域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65920D-EAC9-4974-B4B7-287EA1B3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2505502"/>
            <a:ext cx="673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effectLst/>
                <a:latin typeface="+mn-ea"/>
              </a:rPr>
              <a:t>全局作用域和块作用域，以{ }为限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effectLst/>
                <a:latin typeface="+mn-ea"/>
              </a:rPr>
              <a:t>嵌套作用域： 嵌套后分内层作用域和外层作用域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F1A636-39DE-4B36-BF2A-5A81B525BCDF}"/>
              </a:ext>
            </a:extLst>
          </p:cNvPr>
          <p:cNvSpPr/>
          <p:nvPr/>
        </p:nvSpPr>
        <p:spPr>
          <a:xfrm>
            <a:off x="3164795" y="4432392"/>
            <a:ext cx="6167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::域操作</a:t>
            </a:r>
            <a:r>
              <a:rPr lang="zh-CN" altLang="en-US" sz="2400" b="1" dirty="0">
                <a:solidFill>
                  <a:srgbClr val="00B050"/>
                </a:solidFill>
                <a:latin typeface="+mn-ea"/>
              </a:rPr>
              <a:t>注释</a:t>
            </a:r>
            <a:r>
              <a:rPr lang="zh-CN" altLang="en-US" sz="2400" dirty="0"/>
              <a:t>符左侧为空，调用全局中的变量</a:t>
            </a:r>
          </a:p>
        </p:txBody>
      </p:sp>
    </p:spTree>
    <p:extLst>
      <p:ext uri="{BB962C8B-B14F-4D97-AF65-F5344CB8AC3E}">
        <p14:creationId xmlns:p14="http://schemas.microsoft.com/office/powerpoint/2010/main" val="26263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739379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复合类型</a:t>
            </a:r>
            <a:r>
              <a:rPr lang="en-US" altLang="zh-CN" sz="6000" b="1" dirty="0">
                <a:latin typeface="+mn-ea"/>
              </a:rPr>
              <a:t>:</a:t>
            </a:r>
            <a:r>
              <a:rPr lang="zh-CN" altLang="en-US" sz="6000" b="1" dirty="0">
                <a:latin typeface="+mn-ea"/>
              </a:rPr>
              <a:t>引用和指针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DE948A-1CAA-4351-BE39-ED5F086608C1}"/>
              </a:ext>
            </a:extLst>
          </p:cNvPr>
          <p:cNvSpPr txBox="1"/>
          <p:nvPr/>
        </p:nvSpPr>
        <p:spPr>
          <a:xfrm>
            <a:off x="1610376" y="2587445"/>
            <a:ext cx="6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引用是类型别名</a:t>
            </a:r>
            <a:endParaRPr lang="en-US" altLang="zh-CN" sz="60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659E83-F713-40BF-964B-846CF2580AFE}"/>
              </a:ext>
            </a:extLst>
          </p:cNvPr>
          <p:cNvSpPr txBox="1"/>
          <p:nvPr/>
        </p:nvSpPr>
        <p:spPr>
          <a:xfrm>
            <a:off x="1610376" y="4009845"/>
            <a:ext cx="6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指针是数据类型</a:t>
            </a:r>
            <a:endParaRPr lang="en-US" altLang="zh-CN" sz="6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791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D7020B-EEA1-465F-BFBB-58EAACD67653}"/>
              </a:ext>
            </a:extLst>
          </p:cNvPr>
          <p:cNvSpPr txBox="1"/>
          <p:nvPr/>
        </p:nvSpPr>
        <p:spPr>
          <a:xfrm>
            <a:off x="518176" y="2921168"/>
            <a:ext cx="10149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指向指针的指针  </a:t>
            </a:r>
            <a:r>
              <a:rPr lang="en-US" altLang="zh-CN" sz="4800" b="1" dirty="0">
                <a:latin typeface="+mn-ea"/>
              </a:rPr>
              <a:t>VS </a:t>
            </a:r>
            <a:r>
              <a:rPr lang="zh-CN" altLang="en-US" sz="4800" b="1" dirty="0">
                <a:latin typeface="+mn-ea"/>
              </a:rPr>
              <a:t>指向引用的指针</a:t>
            </a:r>
            <a:endParaRPr lang="en-US" altLang="zh-CN" sz="4800" b="1" dirty="0">
              <a:latin typeface="+mn-ea"/>
            </a:endParaRPr>
          </a:p>
          <a:p>
            <a:endParaRPr lang="en-US" altLang="zh-CN" sz="4800" b="1" dirty="0">
              <a:latin typeface="+mn-ea"/>
            </a:endParaRPr>
          </a:p>
          <a:p>
            <a:r>
              <a:rPr lang="zh-CN" altLang="en-US" sz="4800" b="1" dirty="0">
                <a:latin typeface="+mn-ea"/>
              </a:rPr>
              <a:t>指针的引用</a:t>
            </a:r>
          </a:p>
        </p:txBody>
      </p:sp>
    </p:spTree>
    <p:extLst>
      <p:ext uri="{BB962C8B-B14F-4D97-AF65-F5344CB8AC3E}">
        <p14:creationId xmlns:p14="http://schemas.microsoft.com/office/powerpoint/2010/main" val="321590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D7020B-EEA1-465F-BFBB-58EAACD67653}"/>
              </a:ext>
            </a:extLst>
          </p:cNvPr>
          <p:cNvSpPr txBox="1"/>
          <p:nvPr/>
        </p:nvSpPr>
        <p:spPr>
          <a:xfrm>
            <a:off x="416576" y="800268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限定符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6313B8-9C82-42B4-A678-CF794C875BEE}"/>
              </a:ext>
            </a:extLst>
          </p:cNvPr>
          <p:cNvSpPr txBox="1"/>
          <p:nvPr/>
        </p:nvSpPr>
        <p:spPr>
          <a:xfrm>
            <a:off x="1026176" y="2349500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7CF7BD-3B12-40E7-868C-B539C08FFE92}"/>
              </a:ext>
            </a:extLst>
          </p:cNvPr>
          <p:cNvSpPr txBox="1"/>
          <p:nvPr/>
        </p:nvSpPr>
        <p:spPr>
          <a:xfrm>
            <a:off x="1026176" y="3677504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49225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D7020B-EEA1-465F-BFBB-58EAACD67653}"/>
              </a:ext>
            </a:extLst>
          </p:cNvPr>
          <p:cNvSpPr txBox="1"/>
          <p:nvPr/>
        </p:nvSpPr>
        <p:spPr>
          <a:xfrm>
            <a:off x="416576" y="800268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限定符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6313B8-9C82-42B4-A678-CF794C875BEE}"/>
              </a:ext>
            </a:extLst>
          </p:cNvPr>
          <p:cNvSpPr txBox="1"/>
          <p:nvPr/>
        </p:nvSpPr>
        <p:spPr>
          <a:xfrm>
            <a:off x="1483376" y="2598003"/>
            <a:ext cx="806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顶层</a:t>
            </a:r>
            <a:r>
              <a:rPr lang="en-US" altLang="zh-CN" sz="4800" b="1" dirty="0">
                <a:latin typeface="+mn-ea"/>
              </a:rPr>
              <a:t>const  vs </a:t>
            </a:r>
            <a:r>
              <a:rPr lang="zh-CN" altLang="en-US" sz="4800" b="1" dirty="0">
                <a:latin typeface="+mn-ea"/>
              </a:rPr>
              <a:t>底层 </a:t>
            </a:r>
            <a:r>
              <a:rPr lang="en-US" altLang="zh-CN" sz="4800" b="1" dirty="0">
                <a:latin typeface="+mn-ea"/>
              </a:rPr>
              <a:t>const</a:t>
            </a:r>
            <a:endParaRPr lang="zh-CN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77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1218</Words>
  <Application>Microsoft Office PowerPoint</Application>
  <PresentationFormat>宽屏</PresentationFormat>
  <Paragraphs>190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61</cp:revision>
  <dcterms:created xsi:type="dcterms:W3CDTF">2023-12-11T11:39:45Z</dcterms:created>
  <dcterms:modified xsi:type="dcterms:W3CDTF">2023-12-12T14:02:55Z</dcterms:modified>
</cp:coreProperties>
</file>