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303" r:id="rId23"/>
    <p:sldId id="294" r:id="rId24"/>
    <p:sldId id="295" r:id="rId25"/>
    <p:sldId id="304" r:id="rId26"/>
    <p:sldId id="296" r:id="rId27"/>
    <p:sldId id="297" r:id="rId28"/>
    <p:sldId id="298" r:id="rId29"/>
    <p:sldId id="299" r:id="rId30"/>
    <p:sldId id="300" r:id="rId31"/>
    <p:sldId id="301" r:id="rId32"/>
    <p:sldId id="30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468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6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a&gt;b &amp;&amp; b&gt;c &amp;&amp; c&gt;d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5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61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合法。返回迭代器所指向的元素，然后迭代器递增。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元素类型是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不合法。这里应该加括号。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合法。判断迭代器当前的元素是否为空。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合法。判断迭代器当前元素是否为空，然后迭代器递增。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27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7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true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的值都自增并返回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0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'a'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相加后的结果转换为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，最后的结果转换为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70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"bool:\t\t"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(bool)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"char16_t:\t"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(char16_t)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"char32_t:\t"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(char32_t)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"short:\t\t"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(short)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"int:\t\t"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long:\t"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long)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"float:\t\t"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(float)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"double:\t\t"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double:\t"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double)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3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5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731185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循环采用范围</a:t>
            </a:r>
            <a:r>
              <a:rPr lang="en-US" altLang="zh-CN" sz="2400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和普通</a:t>
            </a:r>
            <a:r>
              <a:rPr lang="en-US" altLang="zh-CN" sz="2400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两种方式实现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76774" y="2640587"/>
            <a:ext cx="7712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  <a:r>
              <a:rPr lang="zh-CN" altLang="en-US" sz="7200" b="1" dirty="0">
                <a:latin typeface="+mn-ea"/>
              </a:rPr>
              <a:t>，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断点调试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exercise4.1: if</a:t>
            </a:r>
            <a:r>
              <a:rPr lang="zh-CN" altLang="en-US" sz="60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exercise4.1: if</a:t>
            </a:r>
            <a:r>
              <a:rPr lang="zh-CN" altLang="en-US" sz="60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exercise4.2: </a:t>
            </a:r>
            <a:r>
              <a:rPr lang="zh-CN" altLang="en-US" sz="6000" b="1" dirty="0">
                <a:latin typeface="+mn-ea"/>
              </a:rPr>
              <a:t>短路运算符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书写一条表达式用于判断是否 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如果是 </a:t>
            </a:r>
            <a:r>
              <a:rPr lang="en-US" altLang="zh-CN" sz="2400" b="0" i="0" dirty="0">
                <a:effectLst/>
                <a:latin typeface="+mn-ea"/>
              </a:rPr>
              <a:t>a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b </a:t>
            </a:r>
            <a:r>
              <a:rPr lang="zh-CN" altLang="en-US" sz="2400" b="0" i="0" dirty="0">
                <a:effectLst/>
                <a:latin typeface="+mn-ea"/>
              </a:rPr>
              <a:t>或者（</a:t>
            </a:r>
            <a:r>
              <a:rPr lang="en-US" altLang="zh-CN" sz="2400" b="0" i="0" dirty="0">
                <a:effectLst/>
                <a:latin typeface="+mn-ea"/>
              </a:rPr>
              <a:t>b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且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d</a:t>
            </a:r>
            <a:r>
              <a:rPr lang="zh-CN" altLang="en-US" sz="2400" b="0" i="0" dirty="0">
                <a:effectLst/>
                <a:latin typeface="+mn-ea"/>
              </a:rPr>
              <a:t>）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747542" y="26949"/>
            <a:ext cx="3650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运算顺序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BAE83-FEE8-40F8-8DFB-E572F345FC4C}"/>
              </a:ext>
            </a:extLst>
          </p:cNvPr>
          <p:cNvSpPr txBox="1"/>
          <p:nvPr/>
        </p:nvSpPr>
        <p:spPr>
          <a:xfrm>
            <a:off x="7010695" y="917992"/>
            <a:ext cx="4571705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逻辑运算符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逻辑与 </a:t>
            </a:r>
            <a:r>
              <a:rPr lang="en-US" altLang="zh-CN" sz="2400" dirty="0">
                <a:latin typeface="+mn-ea"/>
              </a:rPr>
              <a:t>(&amp;&amp;)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逻辑或 </a:t>
            </a:r>
            <a:r>
              <a:rPr lang="en-US" altLang="zh-CN" sz="2400" dirty="0">
                <a:latin typeface="+mn-ea"/>
              </a:rPr>
              <a:t>(||)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赋值运算符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赋值 </a:t>
            </a:r>
            <a:r>
              <a:rPr lang="en-US" altLang="zh-CN" sz="2400" dirty="0">
                <a:latin typeface="+mn-ea"/>
              </a:rPr>
              <a:t>(=)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加赋值、减赋值等 </a:t>
            </a:r>
            <a:r>
              <a:rPr lang="en-US" altLang="zh-CN" sz="2400" dirty="0">
                <a:latin typeface="+mn-ea"/>
              </a:rPr>
              <a:t>(+=, -=, *=, /=, %=)</a:t>
            </a:r>
            <a:endParaRPr lang="en-US" altLang="zh-CN" sz="2400" b="0" i="0" dirty="0"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8F8A78-32B4-4CF9-831B-C1D8F931F190}"/>
              </a:ext>
            </a:extLst>
          </p:cNvPr>
          <p:cNvSpPr txBox="1"/>
          <p:nvPr/>
        </p:nvSpPr>
        <p:spPr>
          <a:xfrm>
            <a:off x="986413" y="880610"/>
            <a:ext cx="5109587" cy="723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算术运算符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乘法、除法、取模 </a:t>
            </a:r>
            <a:r>
              <a:rPr lang="en-US" altLang="zh-CN" sz="2400" dirty="0">
                <a:latin typeface="+mn-ea"/>
              </a:rPr>
              <a:t>(*, /, %)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加法、减法 </a:t>
            </a:r>
            <a:r>
              <a:rPr lang="en-US" altLang="zh-CN" sz="2400" dirty="0">
                <a:latin typeface="+mn-ea"/>
              </a:rPr>
              <a:t>(+, -)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小于、小于等于 </a:t>
            </a:r>
            <a:r>
              <a:rPr lang="en-US" altLang="zh-CN" sz="2400" dirty="0">
                <a:latin typeface="+mn-ea"/>
              </a:rPr>
              <a:t>(&lt;, &lt;=)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大于、大于等于 </a:t>
            </a:r>
            <a:r>
              <a:rPr lang="en-US" altLang="zh-CN" sz="2400" dirty="0">
                <a:latin typeface="+mn-ea"/>
              </a:rPr>
              <a:t>(&gt;, &gt;=)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相等性运算符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等于、不等于 </a:t>
            </a:r>
            <a:r>
              <a:rPr lang="en-US" altLang="zh-CN" sz="2400" dirty="0">
                <a:latin typeface="+mn-ea"/>
              </a:rPr>
              <a:t>(==, !=)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4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exercise4.3: </a:t>
            </a:r>
            <a:r>
              <a:rPr lang="zh-CN" altLang="en-US" sz="6000" b="1" dirty="0">
                <a:latin typeface="+mn-ea"/>
              </a:rPr>
              <a:t>迭代器，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12755" y="1423155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假设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的类型是 </a:t>
            </a:r>
            <a:r>
              <a:rPr lang="en-US" altLang="zh-CN" sz="2400" dirty="0">
                <a:latin typeface="+mn-ea"/>
              </a:rPr>
              <a:t>vector&lt;string&gt;::iterator, </a:t>
            </a:r>
            <a:r>
              <a:rPr lang="zh-CN" altLang="en-US" sz="2400" dirty="0">
                <a:latin typeface="+mn-ea"/>
              </a:rPr>
              <a:t>说明下面的表达式是否合法。如果合法，表达式的含义是什么？如果不合法，错在何处？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(a) 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(b) (*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)++;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(c) *</a:t>
            </a:r>
            <a:r>
              <a:rPr lang="en-US" altLang="zh-CN" sz="2400" dirty="0" err="1">
                <a:latin typeface="+mn-ea"/>
              </a:rPr>
              <a:t>iter.empty</a:t>
            </a:r>
            <a:r>
              <a:rPr lang="en-US" altLang="zh-CN" sz="2400" dirty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(d)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-&gt;empty();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(e) ++*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(f)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++-&gt;empty();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4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exercise4.4: vector + </a:t>
            </a:r>
            <a:r>
              <a:rPr lang="zh-CN" altLang="en-US" sz="6000" b="1" dirty="0">
                <a:latin typeface="+mn-ea"/>
              </a:rPr>
              <a:t>条件判断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编写一段程序，使用条件运算符从 </a:t>
            </a:r>
            <a:r>
              <a:rPr lang="en-US" altLang="zh-CN" sz="2400" dirty="0"/>
              <a:t>vector </a:t>
            </a:r>
            <a:r>
              <a:rPr lang="zh-CN" altLang="en-US" sz="2400" dirty="0"/>
              <a:t>中找到哪些元素的值是奇数，然后将这些奇数值翻倍。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exercise4.5: &amp;&amp; </a:t>
            </a:r>
            <a:r>
              <a:rPr lang="zh-CN" altLang="en-US" sz="6000" b="1" dirty="0">
                <a:latin typeface="+mn-ea"/>
              </a:rPr>
              <a:t>和</a:t>
            </a:r>
            <a:r>
              <a:rPr lang="en-US" altLang="zh-CN" sz="6000" b="1" dirty="0">
                <a:latin typeface="+mn-ea"/>
              </a:rPr>
              <a:t>&amp; </a:t>
            </a:r>
            <a:r>
              <a:rPr lang="zh-CN" altLang="en-US" sz="6000" b="1" dirty="0">
                <a:latin typeface="+mn-ea"/>
              </a:rPr>
              <a:t>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下列表达式的结果是什么？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unsigned long ul1 = 3, ul2 = 7;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(a) ul1 &amp;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(b) ul1 |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(c) ul1 &amp;&amp; ul2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(d) ul1 || ul2 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exercise4.6</a:t>
            </a:r>
            <a:r>
              <a:rPr lang="zh-CN" altLang="en-US" sz="6000" b="1" dirty="0">
                <a:latin typeface="+mn-ea"/>
              </a:rPr>
              <a:t> 三目运算符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说明下面这条表达式的含义。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someValue</a:t>
            </a:r>
            <a:r>
              <a:rPr lang="en-US" altLang="zh-CN" sz="2400" dirty="0"/>
              <a:t> ? ++x, ++y : --x, --y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exercise4.7</a:t>
            </a:r>
            <a:r>
              <a:rPr lang="zh-CN" altLang="en-US" sz="6000" b="1" dirty="0">
                <a:latin typeface="+mn-ea"/>
              </a:rPr>
              <a:t> 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01998" y="1184773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假设有如下的定义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unsigned int </a:t>
            </a:r>
            <a:r>
              <a:rPr lang="en-US" altLang="zh-CN" dirty="0" err="1"/>
              <a:t>ui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请回答在下面的表达式中发生了隐式类型转换吗？如果有，指出来。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</a:t>
            </a:r>
            <a:r>
              <a:rPr lang="en-US" altLang="zh-CN" dirty="0" err="1"/>
              <a:t>cval</a:t>
            </a:r>
            <a:r>
              <a:rPr lang="en-US" altLang="zh-CN" dirty="0"/>
              <a:t> = 'a' + 3;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en-US" altLang="zh-CN" dirty="0" err="1"/>
              <a:t>fval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- </a:t>
            </a:r>
            <a:r>
              <a:rPr lang="en-US" altLang="zh-CN" dirty="0" err="1"/>
              <a:t>ival</a:t>
            </a:r>
            <a:r>
              <a:rPr lang="en-US" altLang="zh-CN" dirty="0"/>
              <a:t> * 1.0;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en-US" altLang="zh-CN" dirty="0" err="1"/>
              <a:t>dval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*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en-US" altLang="zh-CN" dirty="0" err="1"/>
              <a:t>cval</a:t>
            </a:r>
            <a:r>
              <a:rPr lang="en-US" altLang="zh-CN" dirty="0"/>
              <a:t> = </a:t>
            </a:r>
            <a:r>
              <a:rPr lang="en-US" altLang="zh-CN" dirty="0" err="1"/>
              <a:t>ival</a:t>
            </a:r>
            <a:r>
              <a:rPr lang="en-US" altLang="zh-CN" dirty="0"/>
              <a:t> + </a:t>
            </a:r>
            <a:r>
              <a:rPr lang="en-US" altLang="zh-CN" dirty="0" err="1"/>
              <a:t>fval</a:t>
            </a:r>
            <a:r>
              <a:rPr lang="en-US" altLang="zh-CN" dirty="0"/>
              <a:t> +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1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exercise4.8: </a:t>
            </a:r>
            <a:r>
              <a:rPr lang="en-US" altLang="zh-CN" sz="6000" b="1" dirty="0" err="1">
                <a:latin typeface="+mn-ea"/>
              </a:rPr>
              <a:t>sizeof</a:t>
            </a:r>
            <a:endParaRPr lang="zh-CN" altLang="en-US" sz="60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编写一段程序，输出每一种内置类型所占空间的大小。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特别注意：</a:t>
            </a:r>
            <a:r>
              <a:rPr lang="en-US" altLang="zh-CN" sz="2400" dirty="0">
                <a:latin typeface="+mn-ea"/>
              </a:rPr>
              <a:t>void</a:t>
            </a:r>
            <a:r>
              <a:rPr lang="zh-CN" altLang="en-US" sz="2400" dirty="0">
                <a:latin typeface="+mn-ea"/>
              </a:rPr>
              <a:t>类型，</a:t>
            </a:r>
            <a:r>
              <a:rPr lang="en-US" altLang="zh-CN" sz="2400" dirty="0">
                <a:latin typeface="+mn-ea"/>
              </a:rPr>
              <a:t>void* </a:t>
            </a:r>
            <a:r>
              <a:rPr lang="zh-CN" altLang="en-US" sz="2400" dirty="0">
                <a:latin typeface="+mn-ea"/>
              </a:rPr>
              <a:t>类型（指针）和引用类型 的大小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3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学习变量监视窗口</a:t>
            </a:r>
          </a:p>
        </p:txBody>
      </p:sp>
    </p:spTree>
    <p:extLst>
      <p:ext uri="{BB962C8B-B14F-4D97-AF65-F5344CB8AC3E}">
        <p14:creationId xmlns:p14="http://schemas.microsoft.com/office/powerpoint/2010/main" val="336749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2624</Words>
  <Application>Microsoft Office PowerPoint</Application>
  <PresentationFormat>宽屏</PresentationFormat>
  <Paragraphs>348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105</cp:revision>
  <dcterms:created xsi:type="dcterms:W3CDTF">2023-12-11T11:39:45Z</dcterms:created>
  <dcterms:modified xsi:type="dcterms:W3CDTF">2023-12-21T14:18:27Z</dcterms:modified>
</cp:coreProperties>
</file>