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93" r:id="rId3"/>
    <p:sldId id="269" r:id="rId4"/>
    <p:sldId id="286" r:id="rId5"/>
    <p:sldId id="265" r:id="rId6"/>
    <p:sldId id="275" r:id="rId7"/>
    <p:sldId id="276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7" r:id="rId17"/>
    <p:sldId id="288" r:id="rId18"/>
    <p:sldId id="289" r:id="rId19"/>
    <p:sldId id="290" r:id="rId20"/>
    <p:sldId id="291" r:id="rId21"/>
    <p:sldId id="292" r:id="rId22"/>
    <p:sldId id="294" r:id="rId23"/>
    <p:sldId id="295" r:id="rId24"/>
    <p:sldId id="304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6" r:id="rId33"/>
    <p:sldId id="307" r:id="rId34"/>
    <p:sldId id="305" r:id="rId35"/>
    <p:sldId id="308" r:id="rId36"/>
    <p:sldId id="309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387" autoAdjust="0"/>
  </p:normalViewPr>
  <p:slideViewPr>
    <p:cSldViewPr snapToGrid="0">
      <p:cViewPr varScale="1">
        <p:scale>
          <a:sx n="95" d="100"/>
          <a:sy n="95" d="100"/>
        </p:scale>
        <p:origin x="1134" y="84"/>
      </p:cViewPr>
      <p:guideLst/>
    </p:cSldViewPr>
  </p:slideViewPr>
  <p:notesTextViewPr>
    <p:cViewPr>
      <p:scale>
        <a:sx n="1" d="1"/>
        <a:sy n="1" d="1"/>
      </p:scale>
      <p:origin x="0" y="-27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3DFBC-BC7B-44D2-9277-A1640CE38A00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EF2A-CA54-46BA-9D19-E4C580B41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05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熟悉</a:t>
            </a:r>
            <a:r>
              <a:rPr lang="en-US" altLang="zh-CN" dirty="0"/>
              <a:t>IDE</a:t>
            </a:r>
            <a:r>
              <a:rPr lang="zh-CN" altLang="en-US" dirty="0"/>
              <a:t>的基本操作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779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const int </a:t>
            </a:r>
            <a:r>
              <a:rPr lang="en-US" altLang="zh-CN" sz="1200" dirty="0" err="1"/>
              <a:t>buf</a:t>
            </a:r>
            <a:r>
              <a:rPr lang="en-US" altLang="zh-CN" sz="1200" dirty="0"/>
              <a:t>;      // </a:t>
            </a:r>
            <a:r>
              <a:rPr lang="zh-CN" altLang="en-US" sz="1200" dirty="0"/>
              <a:t>不合法</a:t>
            </a:r>
            <a:r>
              <a:rPr lang="en-US" altLang="zh-CN" sz="1200" dirty="0"/>
              <a:t>, const </a:t>
            </a:r>
            <a:r>
              <a:rPr lang="zh-CN" altLang="en-US" sz="1200" dirty="0"/>
              <a:t>对象必须初始化</a:t>
            </a:r>
          </a:p>
          <a:p>
            <a:r>
              <a:rPr lang="en-US" altLang="zh-CN" sz="1200" dirty="0"/>
              <a:t>int </a:t>
            </a:r>
            <a:r>
              <a:rPr lang="en-US" altLang="zh-CN" sz="1200" dirty="0" err="1"/>
              <a:t>cnt</a:t>
            </a:r>
            <a:r>
              <a:rPr lang="en-US" altLang="zh-CN" sz="1200" dirty="0"/>
              <a:t> = 0;        // </a:t>
            </a:r>
            <a:r>
              <a:rPr lang="zh-CN" altLang="en-US" sz="1200" dirty="0"/>
              <a:t>合法</a:t>
            </a:r>
          </a:p>
          <a:p>
            <a:r>
              <a:rPr lang="en-US" altLang="zh-CN" sz="1200" dirty="0"/>
              <a:t>const int </a:t>
            </a:r>
            <a:r>
              <a:rPr lang="en-US" altLang="zh-CN" sz="1200" dirty="0" err="1"/>
              <a:t>sz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cnt</a:t>
            </a:r>
            <a:r>
              <a:rPr lang="en-US" altLang="zh-CN" sz="1200" dirty="0"/>
              <a:t>; // </a:t>
            </a:r>
            <a:r>
              <a:rPr lang="zh-CN" altLang="en-US" sz="1200" dirty="0"/>
              <a:t>合法</a:t>
            </a:r>
          </a:p>
          <a:p>
            <a:r>
              <a:rPr lang="en-US" altLang="zh-CN" sz="1200" dirty="0"/>
              <a:t>++</a:t>
            </a:r>
            <a:r>
              <a:rPr lang="en-US" altLang="zh-CN" sz="1200" dirty="0" err="1"/>
              <a:t>cnt</a:t>
            </a:r>
            <a:r>
              <a:rPr lang="en-US" altLang="zh-CN" sz="1200" dirty="0"/>
              <a:t>; ++</a:t>
            </a:r>
            <a:r>
              <a:rPr lang="en-US" altLang="zh-CN" sz="1200" dirty="0" err="1"/>
              <a:t>sz</a:t>
            </a:r>
            <a:r>
              <a:rPr lang="en-US" altLang="zh-CN" sz="1200" dirty="0"/>
              <a:t>;        // </a:t>
            </a:r>
            <a:r>
              <a:rPr lang="zh-CN" altLang="en-US" sz="1200" dirty="0"/>
              <a:t>不合法</a:t>
            </a:r>
            <a:r>
              <a:rPr lang="en-US" altLang="zh-CN" sz="1200" dirty="0"/>
              <a:t>, const </a:t>
            </a:r>
            <a:r>
              <a:rPr lang="zh-CN" altLang="en-US" sz="1200" dirty="0"/>
              <a:t>对象不能被改变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92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是顶层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是底层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p3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既是顶层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又是底层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是底层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297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的引用，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int *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int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的引用。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931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625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#include &lt;string&gt;</a:t>
            </a:r>
          </a:p>
          <a:p>
            <a:endParaRPr lang="en-US" altLang="zh-CN" dirty="0"/>
          </a:p>
          <a:p>
            <a:r>
              <a:rPr lang="en-US" altLang="zh-CN" dirty="0"/>
              <a:t>using std::string;</a:t>
            </a:r>
          </a:p>
          <a:p>
            <a:r>
              <a:rPr lang="en-US" altLang="zh-CN" dirty="0"/>
              <a:t>using std::</a:t>
            </a:r>
            <a:r>
              <a:rPr lang="en-US" altLang="zh-CN" dirty="0" err="1"/>
              <a:t>cin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using std::</a:t>
            </a:r>
            <a:r>
              <a:rPr lang="en-US" altLang="zh-CN" dirty="0" err="1"/>
              <a:t>cout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using std::endl;</a:t>
            </a:r>
          </a:p>
          <a:p>
            <a:r>
              <a:rPr lang="en-US" altLang="zh-CN" dirty="0"/>
              <a:t>using std::</a:t>
            </a:r>
            <a:r>
              <a:rPr lang="en-US" altLang="zh-CN" dirty="0" err="1"/>
              <a:t>getline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读一行</a:t>
            </a:r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string s;</a:t>
            </a:r>
          </a:p>
          <a:p>
            <a:r>
              <a:rPr lang="en-US" altLang="zh-CN" dirty="0"/>
              <a:t>	while (</a:t>
            </a:r>
            <a:r>
              <a:rPr lang="en-US" altLang="zh-CN" dirty="0" err="1"/>
              <a:t>getline</a:t>
            </a:r>
            <a:r>
              <a:rPr lang="en-US" altLang="zh-CN" dirty="0"/>
              <a:t>(</a:t>
            </a:r>
            <a:r>
              <a:rPr lang="en-US" altLang="zh-CN" dirty="0" err="1"/>
              <a:t>cin,s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 &lt;&lt; s &lt;&lt; endl;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读一个</a:t>
            </a:r>
            <a:endParaRPr lang="en-US" altLang="zh-CN" dirty="0"/>
          </a:p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#include &lt;string&gt;</a:t>
            </a:r>
          </a:p>
          <a:p>
            <a:endParaRPr lang="en-US" altLang="zh-CN" dirty="0"/>
          </a:p>
          <a:p>
            <a:r>
              <a:rPr lang="en-US" altLang="zh-CN" dirty="0"/>
              <a:t>using std::string;</a:t>
            </a:r>
          </a:p>
          <a:p>
            <a:r>
              <a:rPr lang="en-US" altLang="zh-CN" dirty="0"/>
              <a:t>using std::</a:t>
            </a:r>
            <a:r>
              <a:rPr lang="en-US" altLang="zh-CN" dirty="0" err="1"/>
              <a:t>cin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using std::</a:t>
            </a:r>
            <a:r>
              <a:rPr lang="en-US" altLang="zh-CN" dirty="0" err="1"/>
              <a:t>cout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using std::endl;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string s;</a:t>
            </a:r>
          </a:p>
          <a:p>
            <a:r>
              <a:rPr lang="en-US" altLang="zh-CN" dirty="0"/>
              <a:t>	while (</a:t>
            </a:r>
            <a:r>
              <a:rPr lang="en-US" altLang="zh-CN" dirty="0" err="1"/>
              <a:t>cin</a:t>
            </a:r>
            <a:r>
              <a:rPr lang="en-US" altLang="zh-CN" dirty="0"/>
              <a:t> &gt;&gt; s)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 &lt;&lt; s &lt;&lt; endl;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050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 </a:t>
            </a:r>
            <a:r>
              <a:rPr lang="en-US" altLang="zh-CN" sz="1200" dirty="0"/>
              <a:t>// </a:t>
            </a:r>
            <a:r>
              <a:rPr lang="zh-CN" altLang="en-US" sz="1200" dirty="0"/>
              <a:t>在</a:t>
            </a:r>
            <a:r>
              <a:rPr lang="en-US" altLang="zh-CN" sz="1200" dirty="0"/>
              <a:t>C++11</a:t>
            </a:r>
            <a:r>
              <a:rPr lang="zh-CN" altLang="en-US" sz="1200" dirty="0"/>
              <a:t>当中合法</a:t>
            </a:r>
          </a:p>
          <a:p>
            <a:r>
              <a:rPr lang="zh-CN" altLang="en-US" sz="1200" dirty="0"/>
              <a:t> </a:t>
            </a:r>
            <a:r>
              <a:rPr lang="en-US" altLang="zh-CN" sz="1200" dirty="0"/>
              <a:t>// </a:t>
            </a:r>
            <a:r>
              <a:rPr lang="zh-CN" altLang="en-US" sz="1200" dirty="0"/>
              <a:t>不合法，类型不一样</a:t>
            </a:r>
          </a:p>
          <a:p>
            <a:r>
              <a:rPr lang="zh-CN" altLang="en-US" sz="1200" dirty="0"/>
              <a:t> </a:t>
            </a:r>
            <a:r>
              <a:rPr lang="en-US" altLang="zh-CN" sz="1200" dirty="0"/>
              <a:t>// </a:t>
            </a:r>
            <a:r>
              <a:rPr lang="zh-CN" altLang="en-US" sz="1200" dirty="0"/>
              <a:t>合法</a:t>
            </a:r>
          </a:p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058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// size:0,  no values.</a:t>
            </a:r>
          </a:p>
          <a:p>
            <a:r>
              <a:rPr lang="en-US" altLang="zh-CN" sz="1200" dirty="0"/>
              <a:t>// size:10, value:0</a:t>
            </a:r>
          </a:p>
          <a:p>
            <a:r>
              <a:rPr lang="en-US" altLang="zh-CN" sz="1200" dirty="0"/>
              <a:t>// size:10, value:42</a:t>
            </a:r>
          </a:p>
          <a:p>
            <a:r>
              <a:rPr lang="en-US" altLang="zh-CN" sz="1200" dirty="0"/>
              <a:t>// size:1,  value:10</a:t>
            </a:r>
          </a:p>
          <a:p>
            <a:r>
              <a:rPr lang="en-US" altLang="zh-CN" sz="1200" dirty="0"/>
              <a:t>// size:2,  value:10, 42</a:t>
            </a:r>
          </a:p>
          <a:p>
            <a:r>
              <a:rPr lang="en-US" altLang="zh-CN" sz="1200" dirty="0"/>
              <a:t> // size:10, value:""</a:t>
            </a:r>
          </a:p>
          <a:p>
            <a:r>
              <a:rPr lang="en-US" altLang="zh-CN" sz="1200" dirty="0"/>
              <a:t>// size:10, </a:t>
            </a:r>
            <a:r>
              <a:rPr lang="en-US" altLang="zh-CN" sz="1200" dirty="0" err="1"/>
              <a:t>value:"hi</a:t>
            </a:r>
            <a:r>
              <a:rPr lang="en-US" altLang="zh-CN" sz="1200" dirty="0"/>
              <a:t>"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952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#include &lt;iostream&gt;</a:t>
            </a:r>
          </a:p>
          <a:p>
            <a:r>
              <a:rPr lang="en-US" altLang="zh-CN" sz="1200" dirty="0"/>
              <a:t>#include &lt;vector&gt;</a:t>
            </a:r>
          </a:p>
          <a:p>
            <a:endParaRPr lang="en-US" altLang="zh-CN" sz="1200" dirty="0"/>
          </a:p>
          <a:p>
            <a:r>
              <a:rPr lang="en-US" altLang="zh-CN" sz="1200" dirty="0"/>
              <a:t>using namespace std;</a:t>
            </a:r>
          </a:p>
          <a:p>
            <a:endParaRPr lang="en-US" altLang="zh-CN" sz="1200" dirty="0"/>
          </a:p>
          <a:p>
            <a:r>
              <a:rPr lang="en-US" altLang="zh-CN" sz="1200" dirty="0"/>
              <a:t>int main()</a:t>
            </a:r>
          </a:p>
          <a:p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	vector&lt;int&gt; </a:t>
            </a:r>
            <a:r>
              <a:rPr lang="en-US" altLang="zh-CN" sz="1200" dirty="0" err="1"/>
              <a:t>ivec</a:t>
            </a:r>
            <a:r>
              <a:rPr lang="en-US" altLang="zh-CN" sz="1200" dirty="0"/>
              <a:t>(10, 42);</a:t>
            </a:r>
          </a:p>
          <a:p>
            <a:endParaRPr lang="en-US" altLang="zh-CN" sz="1200" dirty="0"/>
          </a:p>
          <a:p>
            <a:r>
              <a:rPr lang="en-US" altLang="zh-CN" sz="1200" dirty="0"/>
              <a:t>	for (auto it= </a:t>
            </a:r>
            <a:r>
              <a:rPr lang="en-US" altLang="zh-CN" sz="1200" dirty="0" err="1"/>
              <a:t>ivec.begin</a:t>
            </a:r>
            <a:r>
              <a:rPr lang="en-US" altLang="zh-CN" sz="1200" dirty="0"/>
              <a:t>(); it!=</a:t>
            </a:r>
            <a:r>
              <a:rPr lang="en-US" altLang="zh-CN" sz="1200" dirty="0" err="1"/>
              <a:t>ivec.end</a:t>
            </a:r>
            <a:r>
              <a:rPr lang="en-US" altLang="zh-CN" sz="1200" dirty="0"/>
              <a:t>();it++)</a:t>
            </a:r>
          </a:p>
          <a:p>
            <a:r>
              <a:rPr lang="en-US" altLang="zh-CN" sz="1200" dirty="0"/>
              <a:t>	{</a:t>
            </a:r>
          </a:p>
          <a:p>
            <a:r>
              <a:rPr lang="en-US" altLang="zh-CN" sz="1200" dirty="0"/>
              <a:t>		*it = (*it) * 2;</a:t>
            </a:r>
          </a:p>
          <a:p>
            <a:r>
              <a:rPr lang="en-US" altLang="zh-CN" sz="1200" dirty="0"/>
              <a:t>		</a:t>
            </a:r>
            <a:r>
              <a:rPr lang="en-US" altLang="zh-CN" sz="1200" dirty="0" err="1"/>
              <a:t>cout</a:t>
            </a:r>
            <a:r>
              <a:rPr lang="en-US" altLang="zh-CN" sz="1200" dirty="0"/>
              <a:t> &lt;&lt; *it &lt;&lt; endl;</a:t>
            </a:r>
          </a:p>
          <a:p>
            <a:r>
              <a:rPr lang="en-US" altLang="zh-CN" sz="1200" dirty="0"/>
              <a:t>	}</a:t>
            </a:r>
          </a:p>
          <a:p>
            <a:r>
              <a:rPr lang="en-US" altLang="zh-CN" sz="1200" dirty="0"/>
              <a:t>	</a:t>
            </a:r>
          </a:p>
          <a:p>
            <a:r>
              <a:rPr lang="en-US" altLang="zh-CN" sz="1200" dirty="0"/>
              <a:t>	return 0;</a:t>
            </a:r>
          </a:p>
          <a:p>
            <a:r>
              <a:rPr lang="en-US" altLang="zh-CN" sz="1200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87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熟悉</a:t>
            </a:r>
            <a:r>
              <a:rPr lang="en-US" altLang="zh-CN" dirty="0"/>
              <a:t>IDE</a:t>
            </a:r>
            <a:r>
              <a:rPr lang="zh-CN" altLang="en-US" dirty="0"/>
              <a:t>的基本操作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754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首先判断 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，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不是一个空指针，因此 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为真。然后判断 </a:t>
            </a:r>
            <a:r>
              <a:rPr lang="zh-CN" altLang="en-US" dirty="0"/>
              <a:t>*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dirty="0"/>
              <a:t>*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的值是字符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'H'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，非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。因此最后的结果为真。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06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1487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a&gt;b &amp;&amp; b&gt;c &amp;&amp; c&gt;d</a:t>
            </a:r>
          </a:p>
          <a:p>
            <a:endParaRPr lang="en-US" altLang="zh-CN" sz="1200" dirty="0"/>
          </a:p>
          <a:p>
            <a:r>
              <a:rPr lang="en-US" altLang="zh-CN" sz="1200" dirty="0"/>
              <a:t>a&gt;b || (b&gt;c &amp;&amp; cd)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7852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首先判断 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，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不是一个空指针，因此 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为真。然后判断 </a:t>
            </a:r>
            <a:r>
              <a:rPr lang="zh-CN" altLang="en-US" dirty="0"/>
              <a:t>*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dirty="0"/>
              <a:t>*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的值是字符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'H'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，非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。因此最后的结果为真。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1613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合法。返回迭代器所指向的元素，然后迭代器递增。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不合法。因为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元素类型是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，没有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不合法。这里应该加括号。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合法。判断迭代器当前的元素是否为空。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不合法。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类型没有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合法。判断迭代器当前元素是否为空，然后迭代器递增。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6279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9306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 3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 7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(c) true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ture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6816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someValue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的值为真，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的值都自增并返回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值，然后丢弃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递减并返回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值。如果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someValue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的值为假，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递减并返回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值，然后丢弃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递减并返回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6408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 'a'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，然后与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相加的结果转换为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ival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，结果转换为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(c)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，结果转换为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ival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fval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相加后的结果转换为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，最后的结果转换为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3709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&lt;iostream&gt; 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namespace std;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main()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"bool:\t\t"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(bool) &lt;&lt; " bytes" &lt;&lt; endl &lt;&lt; endl;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"char:\t\t"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(char) &lt;&lt; " bytes" &lt;&lt; endl;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wchar_t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wchar_t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&lt;&lt; " bytes" &lt;&lt; endl;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"char16_t:\t"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(char16_t) &lt;&lt; " bytes" &lt;&lt; endl;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"char32_t:\t"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(char32_t) &lt;&lt; " bytes" &lt;&lt; endl &lt;&lt; endl;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"short:\t\t"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(short) &lt;&lt; " bytes" &lt;&lt; endl;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"int:\t\t"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(int) &lt;&lt; " bytes" &lt;&lt; endl;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"long:\t\t"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(long) &lt;&lt; " bytes" &lt;&lt; endl;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"long long:\t"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(long long) &lt;&lt; " bytes" &lt;&lt; endl &lt;&lt; endl;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"float:\t\t"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(float) &lt;&lt; " bytes" &lt;&lt; endl;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"double:\t\t"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(double) &lt;&lt; " bytes" &lt;&lt; endl;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"long double:\t"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(long double) &lt;&lt; " bytes" &lt;&lt; endl &lt;&lt; endl;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return 0;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3539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熟悉</a:t>
            </a:r>
            <a:r>
              <a:rPr lang="en-US" altLang="zh-CN" dirty="0"/>
              <a:t>IDE</a:t>
            </a:r>
            <a:r>
              <a:rPr lang="zh-CN" altLang="en-US" dirty="0"/>
              <a:t>的基本操作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554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不合法。顶层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不影响传入函数的对象。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961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(a): </a:t>
            </a:r>
            <a:r>
              <a:rPr lang="zh-CN" altLang="en-US" dirty="0"/>
              <a:t>字符字面值，宽字符字面值，字符串字面值，宽字符串字面值。</a:t>
            </a:r>
          </a:p>
          <a:p>
            <a:endParaRPr lang="zh-CN" altLang="en-US" dirty="0"/>
          </a:p>
          <a:p>
            <a:r>
              <a:rPr lang="en-US" altLang="zh-CN" dirty="0"/>
              <a:t>(b): </a:t>
            </a:r>
            <a:r>
              <a:rPr lang="zh-CN" altLang="en-US" dirty="0"/>
              <a:t>十进制整型，十进制无符号整型，十进制长整型，十进制无符号长整型，八进制整型，十六进制整型。</a:t>
            </a:r>
          </a:p>
          <a:p>
            <a:endParaRPr lang="zh-CN" altLang="en-US" dirty="0"/>
          </a:p>
          <a:p>
            <a:r>
              <a:rPr lang="en-US" altLang="zh-CN" dirty="0"/>
              <a:t>(c): double, float, long ,double</a:t>
            </a:r>
          </a:p>
          <a:p>
            <a:endParaRPr lang="en-US" altLang="zh-CN" dirty="0"/>
          </a:p>
          <a:p>
            <a:r>
              <a:rPr lang="en-US" altLang="zh-CN" dirty="0"/>
              <a:t>(d): </a:t>
            </a:r>
            <a:r>
              <a:rPr lang="zh-CN" altLang="en-US" dirty="0"/>
              <a:t>十进制整型，十进制无符号整型，</a:t>
            </a:r>
            <a:r>
              <a:rPr lang="en-US" altLang="zh-CN" dirty="0"/>
              <a:t>double, double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9016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7881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熟悉</a:t>
            </a:r>
            <a:r>
              <a:rPr lang="en-US" altLang="zh-CN" dirty="0"/>
              <a:t>IDE</a:t>
            </a:r>
            <a:r>
              <a:rPr lang="zh-CN" altLang="en-US" dirty="0"/>
              <a:t>的基本操作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058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class</a:t>
            </a:r>
            <a:r>
              <a:rPr lang="en-US" altLang="zh-CN" dirty="0"/>
              <a:t> </a:t>
            </a:r>
            <a:r>
              <a:rPr lang="en-US" altLang="zh-CN" dirty="0" err="1">
                <a:effectLst/>
              </a:rPr>
              <a:t>NoDefault</a:t>
            </a:r>
            <a:endParaRPr lang="en-US" altLang="zh-CN" dirty="0">
              <a:effectLst/>
            </a:endParaRPr>
          </a:p>
          <a:p>
            <a:r>
              <a:rPr lang="en-US" altLang="zh-CN" dirty="0"/>
              <a:t> { </a:t>
            </a:r>
          </a:p>
          <a:p>
            <a:r>
              <a:rPr lang="en-US" altLang="zh-CN" dirty="0">
                <a:effectLst/>
              </a:rPr>
              <a:t>    public:</a:t>
            </a:r>
            <a:r>
              <a:rPr lang="en-US" altLang="zh-CN" dirty="0"/>
              <a:t> </a:t>
            </a:r>
            <a:r>
              <a:rPr lang="en-US" altLang="zh-CN" dirty="0" err="1">
                <a:effectLst/>
              </a:rPr>
              <a:t>NoDefault</a:t>
            </a:r>
            <a:r>
              <a:rPr lang="en-US" altLang="zh-CN" dirty="0"/>
              <a:t>(</a:t>
            </a:r>
            <a:r>
              <a:rPr lang="en-US" altLang="zh-CN" dirty="0">
                <a:effectLst/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) { } 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>
                <a:effectLst/>
              </a:rPr>
              <a:t>class</a:t>
            </a:r>
            <a:r>
              <a:rPr lang="en-US" altLang="zh-CN" dirty="0"/>
              <a:t> </a:t>
            </a:r>
            <a:r>
              <a:rPr lang="en-US" altLang="zh-CN" dirty="0">
                <a:effectLst/>
              </a:rPr>
              <a:t>C</a:t>
            </a:r>
          </a:p>
          <a:p>
            <a:r>
              <a:rPr lang="en-US" altLang="zh-CN" dirty="0"/>
              <a:t>{ </a:t>
            </a:r>
          </a:p>
          <a:p>
            <a:r>
              <a:rPr lang="en-US" altLang="zh-CN" dirty="0">
                <a:effectLst/>
              </a:rPr>
              <a:t>public:</a:t>
            </a:r>
            <a:r>
              <a:rPr lang="en-US" altLang="zh-CN" dirty="0"/>
              <a:t> </a:t>
            </a:r>
            <a:r>
              <a:rPr lang="en-US" altLang="zh-CN" dirty="0">
                <a:effectLst/>
              </a:rPr>
              <a:t>C</a:t>
            </a:r>
            <a:r>
              <a:rPr lang="en-US" altLang="zh-CN" dirty="0"/>
              <a:t>() : def(</a:t>
            </a:r>
            <a:r>
              <a:rPr lang="en-US" altLang="zh-CN" dirty="0">
                <a:effectLst/>
              </a:rPr>
              <a:t>0</a:t>
            </a:r>
            <a:r>
              <a:rPr lang="en-US" altLang="zh-CN" dirty="0"/>
              <a:t>) { } </a:t>
            </a:r>
          </a:p>
          <a:p>
            <a:r>
              <a:rPr lang="en-US" altLang="zh-CN" dirty="0">
                <a:effectLst/>
              </a:rPr>
              <a:t>private: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NoDefault</a:t>
            </a:r>
            <a:r>
              <a:rPr lang="en-US" altLang="zh-CN" dirty="0"/>
              <a:t> def; </a:t>
            </a:r>
          </a:p>
          <a:p>
            <a:r>
              <a:rPr lang="en-US" altLang="zh-CN" dirty="0"/>
              <a:t>};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4617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不正确。如果我们的类没有显式地定义构造函数，那么编译器就会为我们隐式地定义一个默认构造函数，并称之为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合成的默认构造函数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不完全正确。为每个参数都提供了默认值的构造函数也是默认构造函数。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不正确。哪怕没有意义的值也需要初始化。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不正确。只有当一个类没有定义任何构造函数的时候，编译器才会生成一个默认构造函数。</a:t>
            </a: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35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global_int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是全局变量，所以初值为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local_int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是局部变量并且没有初始化，它的初值是未定义的。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global_str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local_str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类的对象，该对象定义了默认的初始化方式，即初始化为空字符串。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769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(a): </a:t>
            </a:r>
            <a:r>
              <a:rPr lang="zh-CN" altLang="en-US" dirty="0"/>
              <a:t>定义</a:t>
            </a:r>
          </a:p>
          <a:p>
            <a:r>
              <a:rPr lang="en-US" altLang="zh-CN" dirty="0"/>
              <a:t>(b): </a:t>
            </a:r>
            <a:r>
              <a:rPr lang="zh-CN" altLang="en-US" dirty="0"/>
              <a:t>定义</a:t>
            </a:r>
          </a:p>
          <a:p>
            <a:r>
              <a:rPr lang="en-US" altLang="zh-CN" dirty="0"/>
              <a:t>(c): </a:t>
            </a:r>
            <a:r>
              <a:rPr lang="zh-CN" altLang="en-US" dirty="0"/>
              <a:t>声明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882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(a), (c), (d)</a:t>
            </a:r>
            <a:r>
              <a:rPr lang="zh-CN" altLang="en-US" dirty="0"/>
              <a:t>非法。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774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的值是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，局部变量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覆盖了全局变量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54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不合法，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引用必须绑定在对象上，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引用必须初始化。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06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(p) // ...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是不是一个空指针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CN" dirty="0"/>
              <a:t>if (*p) // ...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所指向的对象的值是不是为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55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9BCB3-18BB-4D94-AABF-D0BA3FA03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8D6ED0-FC36-4FA9-838B-AE896AFF8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8AA1E0-7EE6-41AE-AB29-6B77C64D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A1797E-4597-4AA5-A748-C6D9663A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FA8AD-C388-485C-A16E-70AFEC35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66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0BE86-70A4-424C-AC06-A6760028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A679EE-BE57-41B8-8BF1-2C9A0AC56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DDBCAD-1D25-4169-8D16-844F62A2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2A05C8-F39F-4100-9EA7-9226C6776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2F66E9-E699-4E92-88E7-E0DD5292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69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42CE1B-2614-4D8E-AD70-84CBB1ABD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6E28CD-F74B-45DD-9473-2AEF85225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F61F1-A80F-49D3-BCB5-59D60B53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E19CD6-6D9A-46BA-9064-F8679066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BB86C-3539-49A6-9EE4-5F942BEF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76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FCFF8-1414-4CBC-BBB9-1B76ADAA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F7C91-F13A-465C-9EEA-8B4CF7332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1B59B-3406-435C-874D-6C3320AA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96AB3-A992-498A-ABBB-12DD9BA6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A7CAB2-BFF4-454E-A9C1-A8EAD97E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94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15465-B6DA-4A7E-97AC-1A0CBF07C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54CB43-87C6-4CB0-A429-C4E8681E4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2F7D2B-01DD-4CE4-A965-AEC2AD7A8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BCF3B-2A08-4BA0-934F-C4999218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37B4A3-E82C-46EF-9078-B4D00792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57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1EE16-D357-4FB8-9A21-18D2E4CA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AFABC-ACC7-4FFB-A16A-5B4F6EB44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BC9992-7468-4549-9C01-F9F4B9064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20250F-1E95-4DEA-A250-5DFFC9BE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CFCA5A-0E2A-4847-AADB-40A4C34E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DE7D9-3272-4088-9EB5-F67E8240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94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F7280-037B-4DD2-AC7F-0E81091C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08A6D9-014D-4389-8FC5-BDD49F593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754CEF-AC69-4015-8CEC-2ED929277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DAA1E0-AF6C-4E65-A0E2-7B4C26750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9124A4-9889-4581-A63A-0061435FC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3C07E5-2CDF-451D-83DC-175AD600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FF03A7-DC9C-468A-9076-625562B4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3543EC-EDF9-48B1-8FBF-DAD88024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85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EFED1-82E9-437F-B473-BC666B49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458F10-FC2D-4C07-9515-343A32F7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213188-6DC7-497D-A956-B418135B8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B3EF0A-613C-43FC-8D4D-62F8990A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89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2C75BC-6F0F-48D1-9146-C2C21AA6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2E7DA2-8E35-4CA5-AA8E-BFD3C4B9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479276-BC1F-408A-851D-D53AE67B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57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E629A-9C53-48F5-AE01-72D57A53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E33F50-8360-45DC-97C6-A45E20088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397007-3CDC-4B20-9C04-0377590F8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F0942A-4D1E-43E2-A9EC-10F6E0CC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A921F0-42FB-40E5-A7F9-69863FE2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F6B111-D9B2-435B-95BC-1D5833B8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02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E778D-5AF6-461B-BB52-EB825AA3B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604666-4234-4448-9C4F-354ABE5DC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45861A-A604-4569-B9DA-9ED167DB7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7589F6-4032-4760-967B-6E1FD697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5901D7-88D2-4C4D-8D15-F9B8DACD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4085EC-AA1F-4008-9C9A-FCCF25E7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71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232863-EF1B-442A-B326-66BF5656C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8523F9-B013-47A1-82CE-B8D598DFF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4273DB-08AA-4648-8BDA-F7F6BB488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740DE-654B-48BB-A6EB-4DD86D9E78E3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8220F1-B1E7-4D3D-BE4B-90FE01EB0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F7BC15-994E-4DE6-B19D-C5C6EC716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03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7A71331-FD9D-4447-9555-57416D783D79}"/>
              </a:ext>
            </a:extLst>
          </p:cNvPr>
          <p:cNvSpPr txBox="1"/>
          <p:nvPr/>
        </p:nvSpPr>
        <p:spPr>
          <a:xfrm>
            <a:off x="899176" y="2828835"/>
            <a:ext cx="1815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IDE </a:t>
            </a:r>
            <a:endParaRPr lang="zh-CN" altLang="en-US" sz="7200" b="1" dirty="0"/>
          </a:p>
        </p:txBody>
      </p:sp>
      <p:pic>
        <p:nvPicPr>
          <p:cNvPr id="1034" name="Picture 10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A5ADEEEF-2F3A-4C2A-822A-C0D434C39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266701"/>
            <a:ext cx="60769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isual Studio Code SVG Vector Logos - Vector Logo Zone">
            <a:extLst>
              <a:ext uri="{FF2B5EF4-FFF2-40B4-BE49-F238E27FC236}">
                <a16:creationId xmlns:a16="http://schemas.microsoft.com/office/drawing/2014/main" id="{59AAFC5E-8497-4326-ACBC-3252BB7EC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3305176"/>
            <a:ext cx="59817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87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65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exercise7:</a:t>
            </a:r>
            <a:r>
              <a:rPr lang="zh-CN" altLang="en-US" sz="7200" b="1" dirty="0">
                <a:latin typeface="+mn-ea"/>
              </a:rPr>
              <a:t>引用的定义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5029200" y="1946463"/>
            <a:ext cx="51435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下面的哪个定义是不合法的？为什么？</a:t>
            </a:r>
          </a:p>
          <a:p>
            <a:endParaRPr lang="zh-CN" altLang="en-US" sz="3200" dirty="0"/>
          </a:p>
          <a:p>
            <a:r>
              <a:rPr lang="en-US" altLang="zh-CN" sz="3200" dirty="0"/>
              <a:t>(a) int </a:t>
            </a:r>
            <a:r>
              <a:rPr lang="en-US" altLang="zh-CN" sz="3200" dirty="0" err="1"/>
              <a:t>ival</a:t>
            </a:r>
            <a:r>
              <a:rPr lang="en-US" altLang="zh-CN" sz="3200" dirty="0"/>
              <a:t> = 1.01;</a:t>
            </a:r>
          </a:p>
          <a:p>
            <a:r>
              <a:rPr lang="en-US" altLang="zh-CN" sz="3200" dirty="0"/>
              <a:t>(b) int &amp;rval1 = 1.01;</a:t>
            </a:r>
          </a:p>
          <a:p>
            <a:r>
              <a:rPr lang="en-US" altLang="zh-CN" sz="3200" dirty="0"/>
              <a:t>(c) int &amp;rval2 = </a:t>
            </a:r>
            <a:r>
              <a:rPr lang="en-US" altLang="zh-CN" sz="3200" dirty="0" err="1"/>
              <a:t>ival</a:t>
            </a:r>
            <a:r>
              <a:rPr lang="en-US" altLang="zh-CN" sz="3200" dirty="0"/>
              <a:t>;</a:t>
            </a:r>
          </a:p>
          <a:p>
            <a:r>
              <a:rPr lang="en-US" altLang="zh-CN" sz="3200" dirty="0"/>
              <a:t>(d) int &amp;rval3;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7842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65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exercise8:</a:t>
            </a:r>
            <a:r>
              <a:rPr lang="zh-CN" altLang="en-US" sz="7200" b="1" dirty="0">
                <a:latin typeface="+mn-ea"/>
              </a:rPr>
              <a:t>指针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5168900" y="2400299"/>
            <a:ext cx="5143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假设 </a:t>
            </a:r>
            <a:r>
              <a:rPr lang="en-US" altLang="zh-CN" sz="3200" dirty="0"/>
              <a:t>p </a:t>
            </a:r>
            <a:r>
              <a:rPr lang="zh-CN" altLang="en-US" sz="3200" dirty="0"/>
              <a:t>是一个 </a:t>
            </a:r>
            <a:r>
              <a:rPr lang="en-US" altLang="zh-CN" sz="3200" dirty="0"/>
              <a:t>int </a:t>
            </a:r>
            <a:r>
              <a:rPr lang="zh-CN" altLang="en-US" sz="3200" dirty="0"/>
              <a:t>型指针，请说明下述代码的含义。</a:t>
            </a:r>
          </a:p>
          <a:p>
            <a:endParaRPr lang="zh-CN" altLang="en-US" sz="3200" dirty="0"/>
          </a:p>
          <a:p>
            <a:r>
              <a:rPr lang="en-US" altLang="zh-CN" sz="3200" b="1" dirty="0"/>
              <a:t>if (p) // ...</a:t>
            </a:r>
          </a:p>
          <a:p>
            <a:r>
              <a:rPr lang="en-US" altLang="zh-CN" sz="3200" dirty="0"/>
              <a:t>if (*p) // ...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97419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65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exercise9:const</a:t>
            </a:r>
            <a:endParaRPr lang="zh-CN" altLang="en-US" sz="7200" b="1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3911600" y="2192685"/>
            <a:ext cx="7696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下面哪些语句是合法的？如果不合法，请说明为什么？</a:t>
            </a:r>
          </a:p>
          <a:p>
            <a:endParaRPr lang="zh-CN" altLang="en-US" sz="3200" dirty="0"/>
          </a:p>
          <a:p>
            <a:r>
              <a:rPr lang="en-US" altLang="zh-CN" sz="3200" dirty="0"/>
              <a:t>const int </a:t>
            </a:r>
            <a:r>
              <a:rPr lang="en-US" altLang="zh-CN" sz="3200" dirty="0" err="1"/>
              <a:t>buf</a:t>
            </a:r>
            <a:r>
              <a:rPr lang="en-US" altLang="zh-CN" sz="3200" dirty="0"/>
              <a:t>;    //const</a:t>
            </a:r>
            <a:r>
              <a:rPr lang="zh-CN" altLang="en-US" sz="3200" dirty="0"/>
              <a:t>对象必须初始化</a:t>
            </a:r>
            <a:r>
              <a:rPr lang="en-US" altLang="zh-CN" sz="3200" dirty="0"/>
              <a:t>  </a:t>
            </a:r>
          </a:p>
          <a:p>
            <a:r>
              <a:rPr lang="en-US" altLang="zh-CN" sz="3200" dirty="0"/>
              <a:t>int </a:t>
            </a:r>
            <a:r>
              <a:rPr lang="en-US" altLang="zh-CN" sz="3200" dirty="0" err="1"/>
              <a:t>cnt</a:t>
            </a:r>
            <a:r>
              <a:rPr lang="en-US" altLang="zh-CN" sz="3200" dirty="0"/>
              <a:t> = 0;        </a:t>
            </a:r>
          </a:p>
          <a:p>
            <a:r>
              <a:rPr lang="en-US" altLang="zh-CN" sz="3200" dirty="0"/>
              <a:t>const int </a:t>
            </a:r>
            <a:r>
              <a:rPr lang="en-US" altLang="zh-CN" sz="3200" dirty="0" err="1"/>
              <a:t>sz</a:t>
            </a:r>
            <a:r>
              <a:rPr lang="en-US" altLang="zh-CN" sz="3200" dirty="0"/>
              <a:t> = </a:t>
            </a:r>
            <a:r>
              <a:rPr lang="en-US" altLang="zh-CN" sz="3200" dirty="0" err="1"/>
              <a:t>cnt</a:t>
            </a:r>
            <a:r>
              <a:rPr lang="en-US" altLang="zh-CN" sz="3200" dirty="0"/>
              <a:t>; </a:t>
            </a:r>
          </a:p>
          <a:p>
            <a:r>
              <a:rPr lang="en-US" altLang="zh-CN" sz="3200" dirty="0"/>
              <a:t>++</a:t>
            </a:r>
            <a:r>
              <a:rPr lang="en-US" altLang="zh-CN" sz="3200" dirty="0" err="1"/>
              <a:t>cnt</a:t>
            </a:r>
            <a:r>
              <a:rPr lang="en-US" altLang="zh-CN" sz="3200" dirty="0"/>
              <a:t>; ++</a:t>
            </a:r>
            <a:r>
              <a:rPr lang="en-US" altLang="zh-CN" sz="3200" dirty="0" err="1"/>
              <a:t>sz</a:t>
            </a:r>
            <a:r>
              <a:rPr lang="en-US" altLang="zh-CN" sz="3200" dirty="0"/>
              <a:t>;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5302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5" y="466545"/>
            <a:ext cx="12673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latin typeface="+mn-ea"/>
              </a:rPr>
              <a:t>exercise10:</a:t>
            </a:r>
            <a:r>
              <a:rPr lang="zh-CN" altLang="en-US" sz="5400" b="1" dirty="0">
                <a:latin typeface="+mn-ea"/>
              </a:rPr>
              <a:t>顶层</a:t>
            </a:r>
            <a:r>
              <a:rPr lang="en-US" altLang="zh-CN" sz="5400" b="1" dirty="0">
                <a:latin typeface="+mn-ea"/>
              </a:rPr>
              <a:t>const</a:t>
            </a:r>
            <a:r>
              <a:rPr lang="zh-CN" altLang="en-US" sz="5400" b="1" dirty="0">
                <a:latin typeface="+mn-ea"/>
              </a:rPr>
              <a:t>和底层</a:t>
            </a:r>
            <a:r>
              <a:rPr lang="en-US" altLang="zh-CN" sz="5400" b="1" dirty="0">
                <a:latin typeface="+mn-ea"/>
              </a:rPr>
              <a:t>const</a:t>
            </a:r>
            <a:endParaRPr lang="zh-CN" altLang="en-US" sz="5400" b="1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3801533" y="2065685"/>
            <a:ext cx="7696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对于下面的这些语句，请说明对象被声明成了顶层</a:t>
            </a:r>
            <a:r>
              <a:rPr lang="en-US" altLang="zh-CN" sz="3200" dirty="0"/>
              <a:t>const</a:t>
            </a:r>
            <a:r>
              <a:rPr lang="zh-CN" altLang="en-US" sz="3200" dirty="0"/>
              <a:t>还是底层</a:t>
            </a:r>
            <a:r>
              <a:rPr lang="en-US" altLang="zh-CN" sz="3200" dirty="0"/>
              <a:t>const</a:t>
            </a:r>
            <a:r>
              <a:rPr lang="zh-CN" altLang="en-US" sz="3200" dirty="0"/>
              <a:t>？</a:t>
            </a:r>
            <a:endParaRPr lang="en-US" altLang="zh-CN" sz="3200" dirty="0"/>
          </a:p>
          <a:p>
            <a:r>
              <a:rPr lang="en-US" altLang="zh-CN" sz="3200" dirty="0"/>
              <a:t>//</a:t>
            </a:r>
            <a:r>
              <a:rPr lang="zh-CN" altLang="en-US" sz="3200" dirty="0"/>
              <a:t>只针对复合类型而言（指针和引用）</a:t>
            </a:r>
          </a:p>
          <a:p>
            <a:endParaRPr lang="zh-CN" altLang="en-US" sz="3200" dirty="0"/>
          </a:p>
          <a:p>
            <a:r>
              <a:rPr lang="en-US" altLang="zh-CN" sz="3200" dirty="0"/>
              <a:t>const int v2 = 0; </a:t>
            </a:r>
          </a:p>
          <a:p>
            <a:r>
              <a:rPr lang="en-US" altLang="zh-CN" sz="3200" dirty="0"/>
              <a:t>int v1 = v2;</a:t>
            </a:r>
          </a:p>
          <a:p>
            <a:r>
              <a:rPr lang="en-US" altLang="zh-CN" sz="3200" dirty="0"/>
              <a:t>int *p1 = &amp;v1, &amp;r1 = v1;</a:t>
            </a:r>
          </a:p>
          <a:p>
            <a:r>
              <a:rPr lang="en-US" altLang="zh-CN" sz="3200" dirty="0"/>
              <a:t>const int *p2 = &amp;v2, *const p3 = &amp;</a:t>
            </a:r>
            <a:r>
              <a:rPr lang="en-US" altLang="zh-CN" sz="3200" dirty="0" err="1"/>
              <a:t>i</a:t>
            </a:r>
            <a:r>
              <a:rPr lang="en-US" altLang="zh-CN" sz="3200" dirty="0"/>
              <a:t>, &amp;r2 = v2;</a:t>
            </a:r>
          </a:p>
        </p:txBody>
      </p:sp>
    </p:spTree>
    <p:extLst>
      <p:ext uri="{BB962C8B-B14F-4D97-AF65-F5344CB8AC3E}">
        <p14:creationId xmlns:p14="http://schemas.microsoft.com/office/powerpoint/2010/main" val="1221082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65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exercise11:	auto</a:t>
            </a:r>
            <a:r>
              <a:rPr lang="zh-CN" altLang="en-US" sz="7200" b="1" dirty="0">
                <a:latin typeface="+mn-ea"/>
              </a:rPr>
              <a:t>推断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3911600" y="2192685"/>
            <a:ext cx="7696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判断下列定义推断出的类型是什么，然后编写程序进行验证。</a:t>
            </a:r>
          </a:p>
          <a:p>
            <a:endParaRPr lang="zh-CN" altLang="en-US" sz="3200" dirty="0"/>
          </a:p>
          <a:p>
            <a:r>
              <a:rPr lang="en-US" altLang="zh-CN" sz="3200" dirty="0"/>
              <a:t>const int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= 42;</a:t>
            </a:r>
          </a:p>
          <a:p>
            <a:r>
              <a:rPr lang="en-US" altLang="zh-CN" sz="3200" dirty="0"/>
              <a:t>auto j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</a:t>
            </a:r>
          </a:p>
          <a:p>
            <a:r>
              <a:rPr lang="en-US" altLang="zh-CN" sz="3200" dirty="0"/>
              <a:t>const auto &amp;k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</a:t>
            </a:r>
          </a:p>
          <a:p>
            <a:r>
              <a:rPr lang="en-US" altLang="zh-CN" sz="3200" dirty="0"/>
              <a:t>auto *p = &amp;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  //</a:t>
            </a:r>
            <a:r>
              <a:rPr lang="zh-CN" altLang="en-US" sz="3200" dirty="0"/>
              <a:t>待定</a:t>
            </a:r>
            <a:endParaRPr lang="en-US" altLang="zh-CN" sz="3200" dirty="0"/>
          </a:p>
          <a:p>
            <a:r>
              <a:rPr lang="en-US" altLang="zh-CN" sz="3200" dirty="0"/>
              <a:t>const auto j2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, &amp;k2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42146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5" y="466545"/>
            <a:ext cx="1116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exercise12:</a:t>
            </a:r>
            <a:r>
              <a:rPr lang="zh-CN" altLang="en-US" sz="7200" b="1" dirty="0">
                <a:latin typeface="+mn-ea"/>
              </a:rPr>
              <a:t>头文件保护符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3911600" y="2192685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说说</a:t>
            </a:r>
            <a:r>
              <a:rPr lang="en-US" altLang="zh-CN" sz="3200" dirty="0"/>
              <a:t>#</a:t>
            </a:r>
            <a:r>
              <a:rPr lang="en-US" altLang="zh-CN" sz="3200" b="1" dirty="0" err="1"/>
              <a:t>ifndef</a:t>
            </a:r>
            <a:r>
              <a:rPr lang="en-US" altLang="zh-CN" sz="3200" dirty="0"/>
              <a:t> </a:t>
            </a:r>
            <a:r>
              <a:rPr lang="zh-CN" altLang="en-US" sz="3200" dirty="0"/>
              <a:t>和</a:t>
            </a:r>
            <a:r>
              <a:rPr lang="en-US" altLang="zh-CN" sz="3200" dirty="0"/>
              <a:t>#</a:t>
            </a:r>
            <a:r>
              <a:rPr lang="en-US" altLang="zh-CN" sz="3200" b="1" dirty="0"/>
              <a:t>pragma once</a:t>
            </a:r>
            <a:r>
              <a:rPr lang="zh-CN" altLang="en-US" sz="3200" dirty="0"/>
              <a:t>的区别</a:t>
            </a:r>
          </a:p>
        </p:txBody>
      </p:sp>
    </p:spTree>
    <p:extLst>
      <p:ext uri="{BB962C8B-B14F-4D97-AF65-F5344CB8AC3E}">
        <p14:creationId xmlns:p14="http://schemas.microsoft.com/office/powerpoint/2010/main" val="4158320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05E8B6D-950F-4396-9DBF-B652B1E45801}"/>
              </a:ext>
            </a:extLst>
          </p:cNvPr>
          <p:cNvSpPr/>
          <p:nvPr/>
        </p:nvSpPr>
        <p:spPr>
          <a:xfrm>
            <a:off x="1463925" y="2713596"/>
            <a:ext cx="972734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600" b="1" dirty="0">
                <a:latin typeface="+mn-ea"/>
              </a:rPr>
              <a:t>第三章 字符串向量和数组</a:t>
            </a:r>
            <a:endParaRPr lang="zh-CN" altLang="zh-CN" sz="6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9972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33167" y="134036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exercise3.1: std::</a:t>
            </a:r>
            <a:r>
              <a:rPr lang="en-US" altLang="zh-CN" sz="6000" b="1" dirty="0" err="1">
                <a:latin typeface="+mn-ea"/>
              </a:rPr>
              <a:t>cin</a:t>
            </a:r>
            <a:r>
              <a:rPr lang="en-US" altLang="zh-CN" sz="6000" b="1" dirty="0">
                <a:latin typeface="+mn-ea"/>
              </a:rPr>
              <a:t>  std::string</a:t>
            </a:r>
            <a:endParaRPr lang="zh-CN" altLang="en-US" sz="6000" b="1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A805A8-C94C-4542-B01C-8F47DC851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5" y="2600326"/>
            <a:ext cx="3207315" cy="20941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175522" y="2255829"/>
            <a:ext cx="7511653" cy="1494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0" i="0" dirty="0">
                <a:effectLst/>
                <a:latin typeface="-apple-system"/>
              </a:rPr>
              <a:t>编写一段程序从标准输入中一次读入一行，然后修改该程序使其一次读入一个词。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93047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304419" y="134036"/>
            <a:ext cx="1116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exercise3.2: std::vector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A805A8-C94C-4542-B01C-8F47DC851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5" y="2600326"/>
            <a:ext cx="3207315" cy="20941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162172" y="1943048"/>
            <a:ext cx="7511653" cy="39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i="0" dirty="0">
                <a:effectLst/>
                <a:latin typeface="+mn-ea"/>
              </a:rPr>
              <a:t>下列</a:t>
            </a:r>
            <a:r>
              <a:rPr lang="en-US" altLang="zh-CN" sz="2400" b="0" i="0" dirty="0">
                <a:effectLst/>
                <a:latin typeface="+mn-ea"/>
              </a:rPr>
              <a:t>vector</a:t>
            </a:r>
            <a:r>
              <a:rPr lang="zh-CN" altLang="en-US" sz="2400" b="0" i="0" dirty="0">
                <a:effectLst/>
                <a:latin typeface="+mn-ea"/>
              </a:rPr>
              <a:t>对象的定义有不正确的吗？如果有，请指出来。对于正确的，描述其执行结果；对于不正确的，说明其错误的原因</a:t>
            </a:r>
            <a:endParaRPr lang="en-US" altLang="zh-CN" sz="24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vector&lt;vector&lt;int&gt;&gt; </a:t>
            </a:r>
            <a:r>
              <a:rPr lang="en-US" altLang="zh-CN" sz="2400" b="0" i="0" dirty="0" err="1">
                <a:effectLst/>
                <a:latin typeface="+mn-ea"/>
              </a:rPr>
              <a:t>ivec</a:t>
            </a:r>
            <a:endParaRPr lang="zh-CN" altLang="en-US" sz="24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vector&lt;string&gt; </a:t>
            </a:r>
            <a:r>
              <a:rPr lang="en-US" altLang="zh-CN" sz="2400" b="0" i="0" dirty="0" err="1">
                <a:effectLst/>
                <a:latin typeface="+mn-ea"/>
              </a:rPr>
              <a:t>svec</a:t>
            </a:r>
            <a:r>
              <a:rPr lang="en-US" altLang="zh-CN" sz="2400" b="0" i="0" dirty="0">
                <a:effectLst/>
                <a:latin typeface="+mn-ea"/>
              </a:rPr>
              <a:t> = </a:t>
            </a:r>
            <a:r>
              <a:rPr lang="en-US" altLang="zh-CN" sz="2400" b="0" i="0" dirty="0" err="1">
                <a:effectLst/>
                <a:latin typeface="+mn-ea"/>
              </a:rPr>
              <a:t>ivec</a:t>
            </a:r>
            <a:endParaRPr lang="zh-CN" altLang="en-US" sz="24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vector&lt;string&gt; </a:t>
            </a:r>
            <a:r>
              <a:rPr lang="en-US" altLang="zh-CN" sz="2400" b="0" i="0" dirty="0" err="1">
                <a:effectLst/>
                <a:latin typeface="+mn-ea"/>
              </a:rPr>
              <a:t>svec</a:t>
            </a:r>
            <a:r>
              <a:rPr lang="en-US" altLang="zh-CN" sz="2400" b="0" i="0" dirty="0">
                <a:effectLst/>
                <a:latin typeface="+mn-ea"/>
              </a:rPr>
              <a:t>(10, "null");  </a:t>
            </a:r>
          </a:p>
        </p:txBody>
      </p:sp>
    </p:spTree>
    <p:extLst>
      <p:ext uri="{BB962C8B-B14F-4D97-AF65-F5344CB8AC3E}">
        <p14:creationId xmlns:p14="http://schemas.microsoft.com/office/powerpoint/2010/main" val="3158190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exercise3.3: std::vector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A805A8-C94C-4542-B01C-8F47DC851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5" y="2600326"/>
            <a:ext cx="3207315" cy="20941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334270" y="1432592"/>
            <a:ext cx="7511653" cy="5022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i="0" dirty="0">
                <a:effectLst/>
                <a:latin typeface="+mn-ea"/>
              </a:rPr>
              <a:t>下列的</a:t>
            </a:r>
            <a:r>
              <a:rPr lang="en-US" altLang="zh-CN" sz="2400" b="0" i="0" dirty="0">
                <a:effectLst/>
                <a:latin typeface="+mn-ea"/>
              </a:rPr>
              <a:t>vector</a:t>
            </a:r>
            <a:r>
              <a:rPr lang="zh-CN" altLang="en-US" sz="2400" b="0" i="0" dirty="0">
                <a:effectLst/>
                <a:latin typeface="+mn-ea"/>
              </a:rPr>
              <a:t>对象各包含多少个元素？这些元素的值分别是多少？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vector&lt;int&gt; v1;         	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vector&lt;int&gt; v2(10);     	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vector&lt;int&gt; v3(10, 42); 	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vector&lt;int&gt; v4{ 10 };     	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vector&lt;int&gt; v5{ 10, 42 }; 	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vector&lt;string&gt; v6{ 10 }; 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vector&lt;string&gt; v7{ 10, "hi" }; </a:t>
            </a:r>
          </a:p>
        </p:txBody>
      </p:sp>
    </p:spTree>
    <p:extLst>
      <p:ext uri="{BB962C8B-B14F-4D97-AF65-F5344CB8AC3E}">
        <p14:creationId xmlns:p14="http://schemas.microsoft.com/office/powerpoint/2010/main" val="94460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5130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IDE </a:t>
            </a:r>
            <a:r>
              <a:rPr lang="en-US" altLang="zh-CN" sz="7200" b="1" dirty="0" err="1">
                <a:latin typeface="+mn-ea"/>
              </a:rPr>
              <a:t>Practise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5" name="Picture 10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76A093F6-9428-4C8C-86C3-BA7CF1A43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932" y="65872"/>
            <a:ext cx="4315567" cy="21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CA22D0-D419-440E-85A0-3DC3BFD6A42B}"/>
              </a:ext>
            </a:extLst>
          </p:cNvPr>
          <p:cNvSpPr txBox="1"/>
          <p:nvPr/>
        </p:nvSpPr>
        <p:spPr>
          <a:xfrm>
            <a:off x="4446929" y="2780437"/>
            <a:ext cx="67752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+mn-ea"/>
              </a:rPr>
              <a:t>编写程序，在标准输出上打印 </a:t>
            </a:r>
            <a:r>
              <a:rPr lang="en-US" altLang="zh-CN" sz="3600" b="1" dirty="0">
                <a:latin typeface="+mn-ea"/>
              </a:rPr>
              <a:t>Hello, World</a:t>
            </a:r>
            <a:r>
              <a:rPr lang="zh-CN" altLang="en-US" sz="3600" dirty="0">
                <a:latin typeface="+mn-ea"/>
              </a:rPr>
              <a:t>。</a:t>
            </a:r>
            <a:endParaRPr lang="en-US" altLang="zh-CN" sz="3600" dirty="0">
              <a:latin typeface="+mn-ea"/>
            </a:endParaRPr>
          </a:p>
          <a:p>
            <a:endParaRPr lang="en-US" altLang="zh-CN" sz="3600" b="1" dirty="0">
              <a:latin typeface="+mn-ea"/>
            </a:endParaRPr>
          </a:p>
          <a:p>
            <a:r>
              <a:rPr lang="zh-CN" altLang="en-US" sz="3600" b="1" dirty="0">
                <a:latin typeface="+mn-ea"/>
              </a:rPr>
              <a:t>（学习项目的创建、编译、运行）</a:t>
            </a:r>
          </a:p>
        </p:txBody>
      </p:sp>
    </p:spTree>
    <p:extLst>
      <p:ext uri="{BB962C8B-B14F-4D97-AF65-F5344CB8AC3E}">
        <p14:creationId xmlns:p14="http://schemas.microsoft.com/office/powerpoint/2010/main" val="1050114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exercise3.4: std::vector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A805A8-C94C-4542-B01C-8F47DC851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5" y="2600326"/>
            <a:ext cx="3207315" cy="20941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162172" y="1731185"/>
            <a:ext cx="7511653" cy="2806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编写一段程序，创建一个含有</a:t>
            </a:r>
            <a:r>
              <a:rPr lang="en-US" altLang="zh-CN" sz="2400" dirty="0">
                <a:latin typeface="+mn-ea"/>
              </a:rPr>
              <a:t>10</a:t>
            </a:r>
            <a:r>
              <a:rPr lang="zh-CN" altLang="en-US" sz="2400" dirty="0">
                <a:latin typeface="+mn-ea"/>
              </a:rPr>
              <a:t>个整数的</a:t>
            </a:r>
            <a:r>
              <a:rPr lang="en-US" altLang="zh-CN" sz="2400" dirty="0">
                <a:latin typeface="+mn-ea"/>
              </a:rPr>
              <a:t>vector</a:t>
            </a:r>
            <a:r>
              <a:rPr lang="zh-CN" altLang="en-US" sz="2400" dirty="0">
                <a:latin typeface="+mn-ea"/>
              </a:rPr>
              <a:t>对象，然后使用迭代器将所有元素的值都变成原来的两倍。输出</a:t>
            </a:r>
            <a:r>
              <a:rPr lang="en-US" altLang="zh-CN" sz="2400" dirty="0">
                <a:latin typeface="+mn-ea"/>
              </a:rPr>
              <a:t>vector</a:t>
            </a:r>
            <a:r>
              <a:rPr lang="zh-CN" altLang="en-US" sz="2400" dirty="0">
                <a:latin typeface="+mn-ea"/>
              </a:rPr>
              <a:t>对象的内容，检验程序是否正确。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循环采用</a:t>
            </a:r>
            <a:r>
              <a:rPr lang="zh-CN" altLang="en-US" sz="2400" b="1" dirty="0">
                <a:latin typeface="+mn-ea"/>
              </a:rPr>
              <a:t>范围</a:t>
            </a:r>
            <a:r>
              <a:rPr lang="en-US" altLang="zh-CN" sz="2400" b="1" dirty="0">
                <a:latin typeface="+mn-ea"/>
              </a:rPr>
              <a:t>for</a:t>
            </a:r>
            <a:r>
              <a:rPr lang="zh-CN" altLang="en-US" sz="2400" dirty="0">
                <a:latin typeface="+mn-ea"/>
              </a:rPr>
              <a:t>和</a:t>
            </a:r>
            <a:r>
              <a:rPr lang="zh-CN" altLang="en-US" sz="2400" b="1" dirty="0">
                <a:latin typeface="+mn-ea"/>
              </a:rPr>
              <a:t>普通</a:t>
            </a:r>
            <a:r>
              <a:rPr lang="en-US" altLang="zh-CN" sz="2400" b="1" dirty="0">
                <a:latin typeface="+mn-ea"/>
              </a:rPr>
              <a:t>for</a:t>
            </a:r>
            <a:r>
              <a:rPr lang="zh-CN" altLang="en-US" sz="2400" dirty="0">
                <a:latin typeface="+mn-ea"/>
              </a:rPr>
              <a:t>两种方式实现</a:t>
            </a:r>
            <a:endParaRPr lang="en-US" altLang="zh-CN" sz="2400" b="0" i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3975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5130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IDE </a:t>
            </a:r>
            <a:r>
              <a:rPr lang="en-US" altLang="zh-CN" sz="7200" b="1" dirty="0" err="1">
                <a:latin typeface="+mn-ea"/>
              </a:rPr>
              <a:t>Practise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5" name="Picture 10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76A093F6-9428-4C8C-86C3-BA7CF1A43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932" y="65872"/>
            <a:ext cx="4315567" cy="21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CA22D0-D419-440E-85A0-3DC3BFD6A42B}"/>
              </a:ext>
            </a:extLst>
          </p:cNvPr>
          <p:cNvSpPr txBox="1"/>
          <p:nvPr/>
        </p:nvSpPr>
        <p:spPr>
          <a:xfrm>
            <a:off x="3818585" y="2640587"/>
            <a:ext cx="77127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latin typeface="+mn-ea"/>
              </a:rPr>
              <a:t>学习</a:t>
            </a:r>
            <a:r>
              <a:rPr lang="en-US" altLang="zh-CN" sz="7200" b="1" dirty="0">
                <a:latin typeface="+mn-ea"/>
              </a:rPr>
              <a:t>Debug</a:t>
            </a:r>
            <a:r>
              <a:rPr lang="zh-CN" altLang="en-US" sz="7200" b="1" dirty="0">
                <a:latin typeface="+mn-ea"/>
              </a:rPr>
              <a:t>，</a:t>
            </a:r>
            <a:endParaRPr lang="en-US" altLang="zh-CN" sz="7200" b="1" dirty="0">
              <a:latin typeface="+mn-ea"/>
            </a:endParaRPr>
          </a:p>
          <a:p>
            <a:r>
              <a:rPr lang="zh-CN" altLang="en-US" sz="7200" b="1" dirty="0">
                <a:latin typeface="+mn-ea"/>
              </a:rPr>
              <a:t>断点调试</a:t>
            </a:r>
            <a:endParaRPr lang="en-US" altLang="zh-CN" sz="7200" b="1" dirty="0">
              <a:latin typeface="+mn-ea"/>
            </a:endParaRPr>
          </a:p>
          <a:p>
            <a:r>
              <a:rPr lang="zh-CN" altLang="en-US" sz="7200" b="1" dirty="0">
                <a:latin typeface="+mn-ea"/>
              </a:rPr>
              <a:t>查看变量的值</a:t>
            </a:r>
          </a:p>
        </p:txBody>
      </p:sp>
    </p:spTree>
    <p:extLst>
      <p:ext uri="{BB962C8B-B14F-4D97-AF65-F5344CB8AC3E}">
        <p14:creationId xmlns:p14="http://schemas.microsoft.com/office/powerpoint/2010/main" val="2912205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exercise4.1: if</a:t>
            </a:r>
            <a:r>
              <a:rPr lang="zh-CN" altLang="en-US" sz="6000" b="1" dirty="0">
                <a:latin typeface="+mn-ea"/>
              </a:rPr>
              <a:t>语句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334270" y="1722872"/>
            <a:ext cx="7511653" cy="2252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解释在下面的 </a:t>
            </a:r>
            <a:r>
              <a:rPr lang="en-US" altLang="zh-CN" sz="2400" dirty="0">
                <a:latin typeface="+mn-ea"/>
              </a:rPr>
              <a:t>if </a:t>
            </a:r>
            <a:r>
              <a:rPr lang="zh-CN" altLang="en-US" sz="2400" dirty="0">
                <a:latin typeface="+mn-ea"/>
              </a:rPr>
              <a:t>语句中条件部分的判断过程。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const char *cp = "Hello World";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if (cp &amp;&amp; *cp)</a:t>
            </a:r>
            <a:endParaRPr lang="en-US" altLang="zh-CN" sz="2400" b="0" i="0" dirty="0"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97054-D472-4658-822B-8939E6B9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" y="1423155"/>
            <a:ext cx="3358752" cy="33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76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exercise4.2: </a:t>
            </a:r>
            <a:r>
              <a:rPr lang="zh-CN" altLang="en-US" sz="6000" b="1" dirty="0">
                <a:latin typeface="+mn-ea"/>
              </a:rPr>
              <a:t>短路运算符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334270" y="1722872"/>
            <a:ext cx="7511653" cy="2252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书写一条表达式用于判断是否 </a:t>
            </a: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大于</a:t>
            </a:r>
            <a:r>
              <a:rPr lang="en-US" altLang="zh-CN" sz="2400" dirty="0">
                <a:latin typeface="+mn-ea"/>
              </a:rPr>
              <a:t>b</a:t>
            </a:r>
            <a:r>
              <a:rPr lang="zh-CN" altLang="en-US" sz="2400" dirty="0">
                <a:latin typeface="+mn-ea"/>
              </a:rPr>
              <a:t>，且</a:t>
            </a:r>
            <a:r>
              <a:rPr lang="en-US" altLang="zh-CN" sz="2400" dirty="0">
                <a:latin typeface="+mn-ea"/>
              </a:rPr>
              <a:t>b</a:t>
            </a:r>
            <a:r>
              <a:rPr lang="zh-CN" altLang="en-US" sz="2400" dirty="0">
                <a:latin typeface="+mn-ea"/>
              </a:rPr>
              <a:t>大于</a:t>
            </a:r>
            <a:r>
              <a:rPr lang="en-US" altLang="zh-CN" sz="2400" dirty="0">
                <a:latin typeface="+mn-ea"/>
              </a:rPr>
              <a:t>c</a:t>
            </a:r>
            <a:r>
              <a:rPr lang="zh-CN" altLang="en-US" sz="2400" dirty="0">
                <a:latin typeface="+mn-ea"/>
              </a:rPr>
              <a:t>，且</a:t>
            </a:r>
            <a:r>
              <a:rPr lang="en-US" altLang="zh-CN" sz="2400" dirty="0">
                <a:latin typeface="+mn-ea"/>
              </a:rPr>
              <a:t>c</a:t>
            </a:r>
            <a:r>
              <a:rPr lang="zh-CN" altLang="en-US" sz="2400" dirty="0">
                <a:latin typeface="+mn-ea"/>
              </a:rPr>
              <a:t>大于</a:t>
            </a:r>
            <a:r>
              <a:rPr lang="en-US" altLang="zh-CN" sz="2400" dirty="0">
                <a:latin typeface="+mn-ea"/>
              </a:rPr>
              <a:t>d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i="0" dirty="0">
                <a:effectLst/>
                <a:latin typeface="+mn-ea"/>
              </a:rPr>
              <a:t>如果是 </a:t>
            </a:r>
            <a:r>
              <a:rPr lang="en-US" altLang="zh-CN" sz="2400" b="0" i="0" dirty="0">
                <a:effectLst/>
                <a:latin typeface="+mn-ea"/>
              </a:rPr>
              <a:t>a</a:t>
            </a:r>
            <a:r>
              <a:rPr lang="zh-CN" altLang="en-US" sz="2400" b="0" i="0" dirty="0">
                <a:effectLst/>
                <a:latin typeface="+mn-ea"/>
              </a:rPr>
              <a:t>大于</a:t>
            </a:r>
            <a:r>
              <a:rPr lang="en-US" altLang="zh-CN" sz="2400" b="0" i="0" dirty="0">
                <a:effectLst/>
                <a:latin typeface="+mn-ea"/>
              </a:rPr>
              <a:t>b </a:t>
            </a:r>
            <a:r>
              <a:rPr lang="zh-CN" altLang="en-US" sz="2400" b="0" i="0" dirty="0">
                <a:effectLst/>
                <a:latin typeface="+mn-ea"/>
              </a:rPr>
              <a:t>或者（</a:t>
            </a:r>
            <a:r>
              <a:rPr lang="en-US" altLang="zh-CN" sz="2400" b="0" i="0" dirty="0">
                <a:effectLst/>
                <a:latin typeface="+mn-ea"/>
              </a:rPr>
              <a:t>b</a:t>
            </a:r>
            <a:r>
              <a:rPr lang="zh-CN" altLang="en-US" sz="2400" b="0" i="0" dirty="0">
                <a:effectLst/>
                <a:latin typeface="+mn-ea"/>
              </a:rPr>
              <a:t>大于</a:t>
            </a:r>
            <a:r>
              <a:rPr lang="en-US" altLang="zh-CN" sz="2400" b="0" i="0" dirty="0">
                <a:effectLst/>
                <a:latin typeface="+mn-ea"/>
              </a:rPr>
              <a:t>c</a:t>
            </a:r>
            <a:r>
              <a:rPr lang="zh-CN" altLang="en-US" sz="2400" b="0" i="0" dirty="0">
                <a:effectLst/>
                <a:latin typeface="+mn-ea"/>
              </a:rPr>
              <a:t>且</a:t>
            </a:r>
            <a:r>
              <a:rPr lang="en-US" altLang="zh-CN" sz="2400" b="0" i="0" dirty="0">
                <a:effectLst/>
                <a:latin typeface="+mn-ea"/>
              </a:rPr>
              <a:t>c</a:t>
            </a:r>
            <a:r>
              <a:rPr lang="zh-CN" altLang="en-US" sz="2400" b="0" i="0" dirty="0">
                <a:effectLst/>
                <a:latin typeface="+mn-ea"/>
              </a:rPr>
              <a:t>大于</a:t>
            </a:r>
            <a:r>
              <a:rPr lang="en-US" altLang="zh-CN" sz="2400" b="0" i="0" dirty="0">
                <a:effectLst/>
                <a:latin typeface="+mn-ea"/>
              </a:rPr>
              <a:t>d</a:t>
            </a:r>
            <a:r>
              <a:rPr lang="zh-CN" altLang="en-US" sz="2400" b="0" i="0" dirty="0">
                <a:effectLst/>
                <a:latin typeface="+mn-ea"/>
              </a:rPr>
              <a:t>）</a:t>
            </a:r>
            <a:endParaRPr lang="en-US" altLang="zh-CN" sz="2400" b="0" i="0" dirty="0"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97054-D472-4658-822B-8939E6B9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" y="1423155"/>
            <a:ext cx="3358752" cy="33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59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3747542" y="26949"/>
            <a:ext cx="3650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atin typeface="+mn-ea"/>
              </a:rPr>
              <a:t>运算顺序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6BAE83-FEE8-40F8-8DFB-E572F345FC4C}"/>
              </a:ext>
            </a:extLst>
          </p:cNvPr>
          <p:cNvSpPr txBox="1"/>
          <p:nvPr/>
        </p:nvSpPr>
        <p:spPr>
          <a:xfrm>
            <a:off x="7010695" y="917992"/>
            <a:ext cx="4571705" cy="5022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4.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逻辑运算符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逻辑与 </a:t>
            </a:r>
            <a:r>
              <a:rPr lang="en-US" altLang="zh-CN" sz="2400" dirty="0">
                <a:latin typeface="+mn-ea"/>
              </a:rPr>
              <a:t>(&amp;&amp;)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逻辑或 </a:t>
            </a:r>
            <a:r>
              <a:rPr lang="en-US" altLang="zh-CN" sz="2400" dirty="0">
                <a:latin typeface="+mn-ea"/>
              </a:rPr>
              <a:t>(||)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5.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赋值运算符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赋值 </a:t>
            </a:r>
            <a:r>
              <a:rPr lang="en-US" altLang="zh-CN" sz="2400" dirty="0">
                <a:latin typeface="+mn-ea"/>
              </a:rPr>
              <a:t>(=)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加赋值、减赋值等 </a:t>
            </a:r>
            <a:r>
              <a:rPr lang="en-US" altLang="zh-CN" sz="2400" dirty="0">
                <a:latin typeface="+mn-ea"/>
              </a:rPr>
              <a:t>(+=, -=, *=, /=, %=)</a:t>
            </a:r>
            <a:endParaRPr lang="en-US" altLang="zh-CN" sz="2400" b="0" i="0" dirty="0">
              <a:effectLst/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8F8A78-32B4-4CF9-831B-C1D8F931F190}"/>
              </a:ext>
            </a:extLst>
          </p:cNvPr>
          <p:cNvSpPr txBox="1"/>
          <p:nvPr/>
        </p:nvSpPr>
        <p:spPr>
          <a:xfrm>
            <a:off x="986413" y="880610"/>
            <a:ext cx="5109587" cy="7238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1.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算术运算符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乘法、除法、取模 </a:t>
            </a:r>
            <a:r>
              <a:rPr lang="en-US" altLang="zh-CN" sz="2400" dirty="0">
                <a:latin typeface="+mn-ea"/>
              </a:rPr>
              <a:t>(*, /, %)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加法、减法 </a:t>
            </a:r>
            <a:r>
              <a:rPr lang="en-US" altLang="zh-CN" sz="2400" dirty="0">
                <a:latin typeface="+mn-ea"/>
              </a:rPr>
              <a:t>(+, -)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2.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关系运算符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小于、小于等于 </a:t>
            </a:r>
            <a:r>
              <a:rPr lang="en-US" altLang="zh-CN" sz="2400" dirty="0">
                <a:latin typeface="+mn-ea"/>
              </a:rPr>
              <a:t>(&lt;, &lt;=)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大于、大于等于 </a:t>
            </a:r>
            <a:r>
              <a:rPr lang="en-US" altLang="zh-CN" sz="2400" dirty="0">
                <a:latin typeface="+mn-ea"/>
              </a:rPr>
              <a:t>(&gt;, &gt;=)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3.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相等性运算符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等于、不等于 </a:t>
            </a:r>
            <a:r>
              <a:rPr lang="en-US" altLang="zh-CN" sz="2400" dirty="0">
                <a:latin typeface="+mn-ea"/>
              </a:rPr>
              <a:t>(==, !=)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4647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exercise4.3: </a:t>
            </a:r>
            <a:r>
              <a:rPr lang="zh-CN" altLang="en-US" sz="6000" b="1" dirty="0">
                <a:latin typeface="+mn-ea"/>
              </a:rPr>
              <a:t>迭代器，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312755" y="1423155"/>
            <a:ext cx="7511653" cy="5022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假设 </a:t>
            </a:r>
            <a:r>
              <a:rPr lang="en-US" altLang="zh-CN" sz="2400" dirty="0" err="1">
                <a:latin typeface="+mn-ea"/>
              </a:rPr>
              <a:t>iter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的类型是 </a:t>
            </a:r>
            <a:r>
              <a:rPr lang="en-US" altLang="zh-CN" sz="2400" dirty="0">
                <a:latin typeface="+mn-ea"/>
              </a:rPr>
              <a:t>vector&lt;string&gt;::iterator, </a:t>
            </a:r>
            <a:r>
              <a:rPr lang="zh-CN" altLang="en-US" sz="2400" dirty="0">
                <a:latin typeface="+mn-ea"/>
              </a:rPr>
              <a:t>说明下面的表达式是否合法。如果合法，表达式的含义是什么？如果不合法，错在何处？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(a) *</a:t>
            </a:r>
            <a:r>
              <a:rPr lang="en-US" altLang="zh-CN" sz="2400" dirty="0" err="1">
                <a:latin typeface="+mn-ea"/>
              </a:rPr>
              <a:t>iter</a:t>
            </a:r>
            <a:r>
              <a:rPr lang="en-US" altLang="zh-CN" sz="2400" dirty="0">
                <a:latin typeface="+mn-ea"/>
              </a:rPr>
              <a:t>++;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(b) (*</a:t>
            </a:r>
            <a:r>
              <a:rPr lang="en-US" altLang="zh-CN" sz="2400" dirty="0" err="1">
                <a:latin typeface="+mn-ea"/>
              </a:rPr>
              <a:t>iter</a:t>
            </a:r>
            <a:r>
              <a:rPr lang="en-US" altLang="zh-CN" sz="2400" dirty="0">
                <a:latin typeface="+mn-ea"/>
              </a:rPr>
              <a:t>)++;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(c) *</a:t>
            </a:r>
            <a:r>
              <a:rPr lang="en-US" altLang="zh-CN" sz="2400" dirty="0" err="1">
                <a:latin typeface="+mn-ea"/>
              </a:rPr>
              <a:t>iter.empty</a:t>
            </a:r>
            <a:r>
              <a:rPr lang="en-US" altLang="zh-CN" sz="2400" dirty="0">
                <a:latin typeface="+mn-ea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(d) </a:t>
            </a:r>
            <a:r>
              <a:rPr lang="en-US" altLang="zh-CN" sz="2400" dirty="0" err="1">
                <a:latin typeface="+mn-ea"/>
              </a:rPr>
              <a:t>iter</a:t>
            </a:r>
            <a:r>
              <a:rPr lang="en-US" altLang="zh-CN" sz="2400" dirty="0">
                <a:latin typeface="+mn-ea"/>
              </a:rPr>
              <a:t>-&gt;empty();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(e) ++*</a:t>
            </a:r>
            <a:r>
              <a:rPr lang="en-US" altLang="zh-CN" sz="2400" dirty="0" err="1">
                <a:latin typeface="+mn-ea"/>
              </a:rPr>
              <a:t>iter</a:t>
            </a:r>
            <a:r>
              <a:rPr lang="en-US" altLang="zh-CN" sz="2400" dirty="0">
                <a:latin typeface="+mn-ea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(f) </a:t>
            </a:r>
            <a:r>
              <a:rPr lang="en-US" altLang="zh-CN" sz="2400" dirty="0" err="1">
                <a:latin typeface="+mn-ea"/>
              </a:rPr>
              <a:t>iter</a:t>
            </a:r>
            <a:r>
              <a:rPr lang="en-US" altLang="zh-CN" sz="2400" dirty="0">
                <a:latin typeface="+mn-ea"/>
              </a:rPr>
              <a:t>++-&gt;empty();</a:t>
            </a:r>
            <a:endParaRPr lang="en-US" altLang="zh-CN" sz="2400" b="0" i="0" dirty="0"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97054-D472-4658-822B-8939E6B9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" y="1423155"/>
            <a:ext cx="3358752" cy="33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74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exercise4.4: vector + </a:t>
            </a:r>
            <a:r>
              <a:rPr lang="zh-CN" altLang="en-US" sz="6000" b="1" dirty="0">
                <a:latin typeface="+mn-ea"/>
              </a:rPr>
              <a:t>条件判断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194421" y="1958500"/>
            <a:ext cx="7511653" cy="2417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编写一段程序，使用条件运算符从 </a:t>
            </a:r>
            <a:r>
              <a:rPr lang="en-US" altLang="zh-CN" sz="2400" dirty="0"/>
              <a:t>vector </a:t>
            </a:r>
            <a:r>
              <a:rPr lang="zh-CN" altLang="en-US" sz="2400" dirty="0"/>
              <a:t>中找到哪些元素的值是质数，然后将这些奇数值翻倍。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3200" b="0" i="0" dirty="0"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97054-D472-4658-822B-8939E6B9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" y="1423155"/>
            <a:ext cx="3358752" cy="33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21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exercise4.5: &amp;&amp; </a:t>
            </a:r>
            <a:r>
              <a:rPr lang="zh-CN" altLang="en-US" sz="6000" b="1" dirty="0">
                <a:latin typeface="+mn-ea"/>
              </a:rPr>
              <a:t>和</a:t>
            </a:r>
            <a:r>
              <a:rPr lang="en-US" altLang="zh-CN" sz="6000" b="1" dirty="0">
                <a:latin typeface="+mn-ea"/>
              </a:rPr>
              <a:t>&amp; </a:t>
            </a:r>
            <a:r>
              <a:rPr lang="zh-CN" altLang="en-US" sz="6000" b="1" dirty="0">
                <a:latin typeface="+mn-ea"/>
              </a:rPr>
              <a:t>运算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194421" y="1958500"/>
            <a:ext cx="7511653" cy="3360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下列表达式的结果是什么？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unsigned long ul1 = 3, ul2 = 7;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(a) ul1 &amp; ul2 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(b) ul1 | ul2 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(c) ul1 &amp;&amp; ul2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(d) ul1 || ul2 </a:t>
            </a:r>
            <a:endParaRPr lang="en-US" altLang="zh-CN" sz="3200" b="0" i="0" dirty="0"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97054-D472-4658-822B-8939E6B9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" y="1423155"/>
            <a:ext cx="3358752" cy="33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67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exercise4.6</a:t>
            </a:r>
            <a:r>
              <a:rPr lang="zh-CN" altLang="en-US" sz="6000" b="1" dirty="0">
                <a:latin typeface="+mn-ea"/>
              </a:rPr>
              <a:t> 三目运算符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194421" y="1958500"/>
            <a:ext cx="7511653" cy="2806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说明下面这条表达式的含义。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Int x=1;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Int y=2;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Bool </a:t>
            </a:r>
            <a:r>
              <a:rPr lang="en-US" altLang="zh-CN" sz="2400" dirty="0" err="1"/>
              <a:t>someValue</a:t>
            </a:r>
            <a:r>
              <a:rPr lang="en-US" altLang="zh-CN" sz="2400" dirty="0"/>
              <a:t>=true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someValue</a:t>
            </a:r>
            <a:r>
              <a:rPr lang="en-US" altLang="zh-CN" sz="2400" dirty="0"/>
              <a:t> ? ++x, ++y : --x, --y</a:t>
            </a:r>
            <a:endParaRPr lang="en-US" altLang="zh-CN" sz="3200" b="0" i="0" dirty="0"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97054-D472-4658-822B-8939E6B9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" y="1423155"/>
            <a:ext cx="3358752" cy="33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0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exercise4.7</a:t>
            </a:r>
            <a:r>
              <a:rPr lang="zh-CN" altLang="en-US" sz="6000" b="1" dirty="0">
                <a:latin typeface="+mn-ea"/>
              </a:rPr>
              <a:t> 类型转换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301998" y="1184773"/>
            <a:ext cx="7511653" cy="5451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假设有如下的定义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char </a:t>
            </a:r>
            <a:r>
              <a:rPr lang="en-US" altLang="zh-CN" dirty="0" err="1"/>
              <a:t>cval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int </a:t>
            </a:r>
            <a:r>
              <a:rPr lang="en-US" altLang="zh-CN" dirty="0" err="1"/>
              <a:t>ival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unsigned int </a:t>
            </a:r>
            <a:r>
              <a:rPr lang="en-US" altLang="zh-CN" dirty="0" err="1"/>
              <a:t>ui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float </a:t>
            </a:r>
            <a:r>
              <a:rPr lang="en-US" altLang="zh-CN" dirty="0" err="1"/>
              <a:t>fval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double </a:t>
            </a:r>
            <a:r>
              <a:rPr lang="en-US" altLang="zh-CN" dirty="0" err="1"/>
              <a:t>dval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请回答在下面的表达式中发生了隐式类型转换吗？如果有，指出来。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(a) </a:t>
            </a:r>
            <a:r>
              <a:rPr lang="en-US" altLang="zh-CN" dirty="0" err="1"/>
              <a:t>cval</a:t>
            </a:r>
            <a:r>
              <a:rPr lang="en-US" altLang="zh-CN" dirty="0"/>
              <a:t> = 'a' + 3;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(b) </a:t>
            </a:r>
            <a:r>
              <a:rPr lang="en-US" altLang="zh-CN" dirty="0" err="1"/>
              <a:t>fval</a:t>
            </a:r>
            <a:r>
              <a:rPr lang="en-US" altLang="zh-CN" dirty="0"/>
              <a:t> = </a:t>
            </a:r>
            <a:r>
              <a:rPr lang="en-US" altLang="zh-CN" dirty="0" err="1"/>
              <a:t>ui</a:t>
            </a:r>
            <a:r>
              <a:rPr lang="en-US" altLang="zh-CN" dirty="0"/>
              <a:t> - </a:t>
            </a:r>
            <a:r>
              <a:rPr lang="en-US" altLang="zh-CN" dirty="0" err="1"/>
              <a:t>ival</a:t>
            </a:r>
            <a:r>
              <a:rPr lang="en-US" altLang="zh-CN" dirty="0"/>
              <a:t> * 1.0;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(c) </a:t>
            </a:r>
            <a:r>
              <a:rPr lang="en-US" altLang="zh-CN" dirty="0" err="1"/>
              <a:t>dval</a:t>
            </a:r>
            <a:r>
              <a:rPr lang="en-US" altLang="zh-CN" dirty="0"/>
              <a:t> = </a:t>
            </a:r>
            <a:r>
              <a:rPr lang="en-US" altLang="zh-CN" dirty="0" err="1"/>
              <a:t>ui</a:t>
            </a:r>
            <a:r>
              <a:rPr lang="en-US" altLang="zh-CN" dirty="0"/>
              <a:t> * </a:t>
            </a:r>
            <a:r>
              <a:rPr lang="en-US" altLang="zh-CN" dirty="0" err="1"/>
              <a:t>fval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(d) </a:t>
            </a:r>
            <a:r>
              <a:rPr lang="en-US" altLang="zh-CN" dirty="0" err="1"/>
              <a:t>cval</a:t>
            </a:r>
            <a:r>
              <a:rPr lang="en-US" altLang="zh-CN" dirty="0"/>
              <a:t> = </a:t>
            </a:r>
            <a:r>
              <a:rPr lang="en-US" altLang="zh-CN" dirty="0" err="1"/>
              <a:t>ival</a:t>
            </a:r>
            <a:r>
              <a:rPr lang="en-US" altLang="zh-CN" dirty="0"/>
              <a:t> + </a:t>
            </a:r>
            <a:r>
              <a:rPr lang="en-US" altLang="zh-CN" dirty="0" err="1"/>
              <a:t>fval</a:t>
            </a:r>
            <a:r>
              <a:rPr lang="en-US" altLang="zh-CN" dirty="0"/>
              <a:t> + </a:t>
            </a:r>
            <a:r>
              <a:rPr lang="en-US" altLang="zh-CN" dirty="0" err="1"/>
              <a:t>dval</a:t>
            </a:r>
            <a:r>
              <a:rPr lang="en-US" altLang="zh-CN" dirty="0"/>
              <a:t>;</a:t>
            </a:r>
            <a:endParaRPr lang="en-US" altLang="zh-CN" sz="2400" b="0" i="0" dirty="0"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97054-D472-4658-822B-8939E6B9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" y="1423155"/>
            <a:ext cx="3358752" cy="33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1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C4649E9-7216-42A1-8405-5E5C020217FA}"/>
              </a:ext>
            </a:extLst>
          </p:cNvPr>
          <p:cNvSpPr txBox="1"/>
          <p:nvPr/>
        </p:nvSpPr>
        <p:spPr>
          <a:xfrm>
            <a:off x="518176" y="466545"/>
            <a:ext cx="10076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latin typeface="+mn-ea"/>
              </a:rPr>
              <a:t>注释</a:t>
            </a:r>
            <a:r>
              <a:rPr lang="en-US" altLang="zh-CN" sz="7200" b="1" dirty="0">
                <a:latin typeface="+mn-ea"/>
              </a:rPr>
              <a:t>——</a:t>
            </a:r>
            <a:r>
              <a:rPr lang="zh-CN" altLang="en-US" sz="7200" b="1" dirty="0">
                <a:latin typeface="+mn-ea"/>
              </a:rPr>
              <a:t>三种方式</a:t>
            </a:r>
            <a:r>
              <a:rPr lang="en-US" altLang="zh-CN" sz="7200" b="1" dirty="0">
                <a:latin typeface="+mn-ea"/>
              </a:rPr>
              <a:t> </a:t>
            </a:r>
            <a:endParaRPr lang="zh-CN" altLang="en-US" sz="7200" b="1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3D27AB-F9B1-42B3-ADF8-6367FF98160B}"/>
              </a:ext>
            </a:extLst>
          </p:cNvPr>
          <p:cNvSpPr txBox="1"/>
          <p:nvPr/>
        </p:nvSpPr>
        <p:spPr>
          <a:xfrm>
            <a:off x="965851" y="2090703"/>
            <a:ext cx="313624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7200" b="1" dirty="0">
                <a:solidFill>
                  <a:srgbClr val="00B050"/>
                </a:solidFill>
                <a:latin typeface="+mn-ea"/>
              </a:rPr>
              <a:t>注释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421A8B-071A-419F-A3BD-91ADBFCFE5B6}"/>
              </a:ext>
            </a:extLst>
          </p:cNvPr>
          <p:cNvSpPr txBox="1"/>
          <p:nvPr/>
        </p:nvSpPr>
        <p:spPr>
          <a:xfrm>
            <a:off x="7117087" y="2090702"/>
            <a:ext cx="3843013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rgbClr val="00B050"/>
                </a:solidFill>
                <a:latin typeface="+mn-ea"/>
              </a:rPr>
              <a:t>/</a:t>
            </a:r>
            <a:r>
              <a:rPr lang="zh-CN" altLang="en-US" sz="7200" b="1" dirty="0">
                <a:solidFill>
                  <a:srgbClr val="00B050"/>
                </a:solidFill>
                <a:latin typeface="+mn-ea"/>
              </a:rPr>
              <a:t>*注释*</a:t>
            </a:r>
            <a:r>
              <a:rPr lang="en-US" altLang="zh-CN" sz="7200" b="1" dirty="0">
                <a:solidFill>
                  <a:srgbClr val="00B050"/>
                </a:solidFill>
                <a:latin typeface="+mn-ea"/>
              </a:rPr>
              <a:t>/</a:t>
            </a:r>
            <a:endParaRPr lang="zh-CN" altLang="en-US" sz="7200" b="1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026A65D-6155-4184-97E6-1A0AE37A8C7D}"/>
              </a:ext>
            </a:extLst>
          </p:cNvPr>
          <p:cNvSpPr/>
          <p:nvPr/>
        </p:nvSpPr>
        <p:spPr>
          <a:xfrm>
            <a:off x="4470400" y="3963865"/>
            <a:ext cx="2646687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sz="5400" b="1" dirty="0">
                <a:solidFill>
                  <a:srgbClr val="00B050"/>
                </a:solidFill>
              </a:rPr>
              <a:t>/*</a:t>
            </a:r>
          </a:p>
          <a:p>
            <a:r>
              <a:rPr lang="zh-CN" altLang="en-US" sz="5400" b="1" dirty="0">
                <a:solidFill>
                  <a:srgbClr val="00B050"/>
                </a:solidFill>
              </a:rPr>
              <a:t>* 注释</a:t>
            </a:r>
          </a:p>
          <a:p>
            <a:r>
              <a:rPr lang="zh-CN" altLang="en-US" sz="5400" b="1" dirty="0">
                <a:solidFill>
                  <a:srgbClr val="00B050"/>
                </a:solidFill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742123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exercise4.8: </a:t>
            </a:r>
            <a:r>
              <a:rPr lang="en-US" altLang="zh-CN" sz="6000" b="1" dirty="0" err="1">
                <a:latin typeface="+mn-ea"/>
              </a:rPr>
              <a:t>sizeof</a:t>
            </a:r>
            <a:endParaRPr lang="zh-CN" altLang="en-US" sz="6000" b="1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028167" y="1421885"/>
            <a:ext cx="7511653" cy="4468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编写一段程序，输出每一种内置类型所占空间的大小。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i="0" dirty="0">
                <a:effectLst/>
                <a:latin typeface="+mn-ea"/>
              </a:rPr>
              <a:t>特别注意：</a:t>
            </a:r>
            <a:r>
              <a:rPr lang="en-US" altLang="zh-CN" sz="2400" dirty="0">
                <a:latin typeface="+mn-ea"/>
              </a:rPr>
              <a:t>void</a:t>
            </a:r>
            <a:r>
              <a:rPr lang="zh-CN" altLang="en-US" sz="2400" dirty="0">
                <a:latin typeface="+mn-ea"/>
              </a:rPr>
              <a:t>类型，</a:t>
            </a:r>
            <a:r>
              <a:rPr lang="en-US" altLang="zh-CN" sz="2400" dirty="0">
                <a:latin typeface="+mn-ea"/>
              </a:rPr>
              <a:t>void* </a:t>
            </a:r>
            <a:r>
              <a:rPr lang="zh-CN" altLang="en-US" sz="2400" dirty="0">
                <a:latin typeface="+mn-ea"/>
              </a:rPr>
              <a:t>类型（指针）和引用类型 的大小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i="0" dirty="0">
                <a:effectLst/>
                <a:latin typeface="+mn-ea"/>
              </a:rPr>
              <a:t>拓展：定义一些结构体，包含几个基本类型，通过</a:t>
            </a:r>
            <a:r>
              <a:rPr lang="en-US" altLang="zh-CN" sz="2400" b="0" i="0" dirty="0" err="1">
                <a:effectLst/>
                <a:latin typeface="+mn-ea"/>
              </a:rPr>
              <a:t>sizeof</a:t>
            </a:r>
            <a:r>
              <a:rPr lang="zh-CN" altLang="en-US" sz="2400" b="0" i="0" dirty="0">
                <a:effectLst/>
                <a:latin typeface="+mn-ea"/>
              </a:rPr>
              <a:t>判断这些结构体的大小，可以找找规律</a:t>
            </a:r>
            <a:endParaRPr lang="en-US" altLang="zh-CN" sz="24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97054-D472-4658-822B-8939E6B9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" y="1423155"/>
            <a:ext cx="3358752" cy="33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53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5130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IDE </a:t>
            </a:r>
            <a:r>
              <a:rPr lang="en-US" altLang="zh-CN" sz="7200" b="1" dirty="0" err="1">
                <a:latin typeface="+mn-ea"/>
              </a:rPr>
              <a:t>Practise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5" name="Picture 10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76A093F6-9428-4C8C-86C3-BA7CF1A43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932" y="65872"/>
            <a:ext cx="4315567" cy="21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CA22D0-D419-440E-85A0-3DC3BFD6A42B}"/>
              </a:ext>
            </a:extLst>
          </p:cNvPr>
          <p:cNvSpPr txBox="1"/>
          <p:nvPr/>
        </p:nvSpPr>
        <p:spPr>
          <a:xfrm>
            <a:off x="3855259" y="3135439"/>
            <a:ext cx="7745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latin typeface="+mn-ea"/>
              </a:rPr>
              <a:t>学习变量监视窗口</a:t>
            </a:r>
          </a:p>
        </p:txBody>
      </p:sp>
    </p:spTree>
    <p:extLst>
      <p:ext uri="{BB962C8B-B14F-4D97-AF65-F5344CB8AC3E}">
        <p14:creationId xmlns:p14="http://schemas.microsoft.com/office/powerpoint/2010/main" val="3367490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exercise6.1: </a:t>
            </a:r>
            <a:r>
              <a:rPr lang="zh-CN" altLang="en-US" sz="6000" b="1" dirty="0">
                <a:latin typeface="+mn-ea"/>
              </a:rPr>
              <a:t>函数重载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028167" y="1421885"/>
            <a:ext cx="7511653" cy="4620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说明下列每组声明中的第二条语句会产生什么影响，并指出哪些不合法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(a) int calc(int&amp;, int&amp;);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int calc(const int&amp;, const int&amp;);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(b) int calc(char*, char*);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int calc(const char*, const char*); //</a:t>
            </a:r>
            <a:r>
              <a:rPr lang="zh-CN" altLang="en-US" dirty="0"/>
              <a:t>底层</a:t>
            </a:r>
            <a:r>
              <a:rPr lang="en-US" altLang="zh-CN" dirty="0"/>
              <a:t>const </a:t>
            </a:r>
            <a:r>
              <a:rPr lang="zh-CN" altLang="en-US" dirty="0"/>
              <a:t>，指针指向的值不能够修改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(c) int calc(char*, char*);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int calc(char* const, char* const);  //</a:t>
            </a:r>
            <a:r>
              <a:rPr lang="zh-CN" altLang="en-US" dirty="0"/>
              <a:t>顶层</a:t>
            </a:r>
            <a:r>
              <a:rPr lang="en-US" altLang="zh-CN" dirty="0"/>
              <a:t>const </a:t>
            </a:r>
            <a:r>
              <a:rPr lang="zh-CN" altLang="en-US" dirty="0"/>
              <a:t>不会构成重载，顶层</a:t>
            </a:r>
            <a:r>
              <a:rPr lang="en-US" altLang="zh-CN" dirty="0"/>
              <a:t>const</a:t>
            </a:r>
            <a:r>
              <a:rPr lang="zh-CN" altLang="en-US" dirty="0"/>
              <a:t>表示指针变量本身不能够修改（不能够改变指针的指向）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E80804-831F-4223-B271-A0EA42A00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76" y="1363288"/>
            <a:ext cx="2859578" cy="285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32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exercise6.2: </a:t>
            </a:r>
            <a:r>
              <a:rPr lang="zh-CN" altLang="en-US" sz="6000" b="1" dirty="0">
                <a:latin typeface="+mn-ea"/>
              </a:rPr>
              <a:t>数组作为函数参数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E80804-831F-4223-B271-A0EA42A00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76" y="1363288"/>
            <a:ext cx="2859578" cy="285957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E99D4A4-96C5-48CE-8002-225839A17A33}"/>
              </a:ext>
            </a:extLst>
          </p:cNvPr>
          <p:cNvSpPr txBox="1"/>
          <p:nvPr/>
        </p:nvSpPr>
        <p:spPr>
          <a:xfrm>
            <a:off x="4028167" y="1237269"/>
            <a:ext cx="7511653" cy="5451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void print(const int </a:t>
            </a:r>
            <a:r>
              <a:rPr lang="en-US" altLang="zh-CN" dirty="0" err="1"/>
              <a:t>ia</a:t>
            </a:r>
            <a:r>
              <a:rPr lang="en-US" altLang="zh-CN" dirty="0"/>
              <a:t>[10])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for (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!= 10; ++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ia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&lt;&lt; endl;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当数组作为实参的时候，会被自动转换为指向首元素的指针。因此函数形参接受的是一个指针。如果非要接收数组，可以将实参改为数组的引用。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void print(const int (&amp;</a:t>
            </a:r>
            <a:r>
              <a:rPr lang="en-US" altLang="zh-CN" dirty="0" err="1"/>
              <a:t>ia</a:t>
            </a:r>
            <a:r>
              <a:rPr lang="en-US" altLang="zh-CN" dirty="0"/>
              <a:t>)[10])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for (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!= 10; ++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ia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&lt;&lt; endl;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}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9995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5130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IDE </a:t>
            </a:r>
            <a:r>
              <a:rPr lang="en-US" altLang="zh-CN" sz="7200" b="1" dirty="0" err="1">
                <a:latin typeface="+mn-ea"/>
              </a:rPr>
              <a:t>Practise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5" name="Picture 10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76A093F6-9428-4C8C-86C3-BA7CF1A43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932" y="65872"/>
            <a:ext cx="4315567" cy="21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CA22D0-D419-440E-85A0-3DC3BFD6A42B}"/>
              </a:ext>
            </a:extLst>
          </p:cNvPr>
          <p:cNvSpPr txBox="1"/>
          <p:nvPr/>
        </p:nvSpPr>
        <p:spPr>
          <a:xfrm>
            <a:off x="3855259" y="3135439"/>
            <a:ext cx="7745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latin typeface="+mn-ea"/>
              </a:rPr>
              <a:t>学习调用堆栈窗口</a:t>
            </a:r>
          </a:p>
        </p:txBody>
      </p:sp>
    </p:spTree>
    <p:extLst>
      <p:ext uri="{BB962C8B-B14F-4D97-AF65-F5344CB8AC3E}">
        <p14:creationId xmlns:p14="http://schemas.microsoft.com/office/powerpoint/2010/main" val="8140867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+mn-ea"/>
              </a:rPr>
              <a:t>Exercise 7: </a:t>
            </a:r>
            <a:r>
              <a:rPr lang="zh-CN" altLang="en-US" sz="4800" b="1" dirty="0">
                <a:latin typeface="+mn-ea"/>
              </a:rPr>
              <a:t>类的定义：类成员的构造顺序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E80804-831F-4223-B271-A0EA42A00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76" y="1363288"/>
            <a:ext cx="2859578" cy="285957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E99D4A4-96C5-48CE-8002-225839A17A33}"/>
              </a:ext>
            </a:extLst>
          </p:cNvPr>
          <p:cNvSpPr txBox="1"/>
          <p:nvPr/>
        </p:nvSpPr>
        <p:spPr>
          <a:xfrm>
            <a:off x="4028167" y="1237269"/>
            <a:ext cx="7511653" cy="212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定义名为 </a:t>
            </a:r>
            <a:r>
              <a:rPr lang="en-US" altLang="zh-CN" dirty="0" err="1"/>
              <a:t>NoDefault</a:t>
            </a:r>
            <a:r>
              <a:rPr lang="en-US" altLang="zh-CN" dirty="0"/>
              <a:t> </a:t>
            </a:r>
            <a:r>
              <a:rPr lang="zh-CN" altLang="en-US" dirty="0"/>
              <a:t>的类，它有一个接受 </a:t>
            </a:r>
            <a:r>
              <a:rPr lang="en-US" altLang="zh-CN" dirty="0"/>
              <a:t>int</a:t>
            </a:r>
            <a:r>
              <a:rPr lang="zh-CN" altLang="en-US" dirty="0"/>
              <a:t>类型参数</a:t>
            </a:r>
            <a:r>
              <a:rPr lang="en-US" altLang="zh-CN" dirty="0"/>
              <a:t> </a:t>
            </a:r>
            <a:r>
              <a:rPr lang="zh-CN" altLang="en-US" dirty="0"/>
              <a:t>的构造函数，但是没有默认构造函数。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定义类 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C </a:t>
            </a:r>
            <a:r>
              <a:rPr lang="zh-CN" altLang="en-US" dirty="0"/>
              <a:t>有一个 </a:t>
            </a:r>
            <a:r>
              <a:rPr lang="en-US" altLang="zh-CN" dirty="0" err="1"/>
              <a:t>NoDefault</a:t>
            </a:r>
            <a:r>
              <a:rPr lang="en-US" altLang="zh-CN" dirty="0"/>
              <a:t> </a:t>
            </a:r>
            <a:r>
              <a:rPr lang="zh-CN" altLang="en-US" dirty="0"/>
              <a:t>类型的成员，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定义</a:t>
            </a:r>
            <a:r>
              <a:rPr lang="en-US" altLang="zh-CN" dirty="0"/>
              <a:t>C </a:t>
            </a:r>
            <a:r>
              <a:rPr lang="zh-CN" altLang="en-US" dirty="0"/>
              <a:t>的默认构造函数。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35097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+mn-ea"/>
              </a:rPr>
              <a:t>Exercise 7.2: </a:t>
            </a:r>
            <a:r>
              <a:rPr lang="zh-CN" altLang="en-US" sz="4400" b="1" dirty="0">
                <a:latin typeface="+mn-ea"/>
              </a:rPr>
              <a:t>类的概念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E80804-831F-4223-B271-A0EA42A00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76" y="1363288"/>
            <a:ext cx="2859578" cy="285957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E99D4A4-96C5-48CE-8002-225839A17A33}"/>
              </a:ext>
            </a:extLst>
          </p:cNvPr>
          <p:cNvSpPr txBox="1"/>
          <p:nvPr/>
        </p:nvSpPr>
        <p:spPr>
          <a:xfrm>
            <a:off x="4028167" y="1237269"/>
            <a:ext cx="7511653" cy="378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下面哪些论断是不正确的？为什么？</a:t>
            </a:r>
            <a:endParaRPr lang="en-US" altLang="zh-CN" dirty="0"/>
          </a:p>
          <a:p>
            <a:pPr>
              <a:lnSpc>
                <a:spcPct val="150000"/>
              </a:lnSpc>
            </a:pPr>
            <a:br>
              <a:rPr lang="en-US" altLang="zh-CN" dirty="0"/>
            </a:br>
            <a:r>
              <a:rPr lang="en-US" altLang="zh-CN" dirty="0"/>
              <a:t>(a) </a:t>
            </a:r>
            <a:r>
              <a:rPr lang="zh-CN" altLang="en-US" dirty="0"/>
              <a:t>一个类必须至少提供一个构造函数。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(b) </a:t>
            </a:r>
            <a:r>
              <a:rPr lang="zh-CN" altLang="en-US" dirty="0"/>
              <a:t>默认构造函数是参数列表为空的构造函数。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(c) </a:t>
            </a:r>
            <a:r>
              <a:rPr lang="zh-CN" altLang="en-US" dirty="0"/>
              <a:t>如果对于类来说不存在有意义的默认值，则类不应该提供默认构造函数。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(d) </a:t>
            </a:r>
            <a:r>
              <a:rPr lang="zh-CN" altLang="en-US" dirty="0"/>
              <a:t>如果类没有定义默认构造函数，则编译器将为其生成一个，并把每个数据成员初始化成相应类型的默认值。</a:t>
            </a:r>
            <a:br>
              <a:rPr lang="en-US" altLang="zh-CN" dirty="0"/>
            </a:b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408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4A38C39-CAB9-B14F-A938-5050106311DB}"/>
              </a:ext>
            </a:extLst>
          </p:cNvPr>
          <p:cNvSpPr/>
          <p:nvPr/>
        </p:nvSpPr>
        <p:spPr>
          <a:xfrm>
            <a:off x="1655521" y="2722841"/>
            <a:ext cx="888095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600" b="1" dirty="0">
                <a:latin typeface="+mn-ea"/>
              </a:rPr>
              <a:t>第二章 变量和基本类型</a:t>
            </a:r>
            <a:endParaRPr lang="zh-CN" altLang="zh-CN" sz="6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194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10441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exercise2:</a:t>
            </a:r>
            <a:r>
              <a:rPr lang="zh-CN" altLang="en-US" sz="7200" b="1" dirty="0">
                <a:latin typeface="+mn-ea"/>
              </a:rPr>
              <a:t> 字面值类型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1F00E6A-97D6-417E-B90B-B99D8290216F}"/>
              </a:ext>
            </a:extLst>
          </p:cNvPr>
          <p:cNvSpPr txBox="1"/>
          <p:nvPr/>
        </p:nvSpPr>
        <p:spPr>
          <a:xfrm>
            <a:off x="4172601" y="2360894"/>
            <a:ext cx="7139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指出下述字面值的数据类型</a:t>
            </a:r>
            <a:endParaRPr lang="zh-CN" altLang="en-US" sz="7200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230831-0F2C-4812-833A-790EB346DBE3}"/>
              </a:ext>
            </a:extLst>
          </p:cNvPr>
          <p:cNvSpPr/>
          <p:nvPr/>
        </p:nvSpPr>
        <p:spPr>
          <a:xfrm>
            <a:off x="4072263" y="3298736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(a) 'a’,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 L'a’,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"a",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L"a"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(b) 10,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10u,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10L,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10uL,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O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12,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0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xC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(c) 3.14,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3.14f,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3.14L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(d) 10,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10u,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10.,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10e-2</a:t>
            </a:r>
            <a:endParaRPr lang="pl-PL" altLang="zh-CN" sz="32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6639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11000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exercise3: </a:t>
            </a:r>
            <a:r>
              <a:rPr lang="zh-CN" altLang="en-US" sz="7200" b="1" dirty="0">
                <a:latin typeface="+mn-ea"/>
              </a:rPr>
              <a:t>默认初始化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4ED581-399C-42D9-B54D-CBC91D72C804}"/>
              </a:ext>
            </a:extLst>
          </p:cNvPr>
          <p:cNvSpPr/>
          <p:nvPr/>
        </p:nvSpPr>
        <p:spPr>
          <a:xfrm>
            <a:off x="4630256" y="1771976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-apple-system"/>
              </a:rPr>
              <a:t>下列变量的初值分别是什么？</a:t>
            </a:r>
            <a:endParaRPr lang="zh-CN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673DA6-E626-4D56-8125-DF6793B739DE}"/>
              </a:ext>
            </a:extLst>
          </p:cNvPr>
          <p:cNvSpPr/>
          <p:nvPr/>
        </p:nvSpPr>
        <p:spPr>
          <a:xfrm>
            <a:off x="4676417" y="2609673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std::string global_str;</a:t>
            </a:r>
          </a:p>
          <a:p>
            <a:r>
              <a:rPr lang="zh-CN" altLang="en-US" sz="2800" dirty="0"/>
              <a:t>int global_int;</a:t>
            </a:r>
          </a:p>
          <a:p>
            <a:r>
              <a:rPr lang="zh-CN" altLang="en-US" sz="2800" dirty="0"/>
              <a:t>int main()</a:t>
            </a:r>
          </a:p>
          <a:p>
            <a:r>
              <a:rPr lang="zh-CN" altLang="en-US" sz="2800" dirty="0"/>
              <a:t>{</a:t>
            </a:r>
          </a:p>
          <a:p>
            <a:r>
              <a:rPr lang="zh-CN" altLang="en-US" sz="2800" dirty="0"/>
              <a:t>    int local_int;</a:t>
            </a:r>
          </a:p>
          <a:p>
            <a:r>
              <a:rPr lang="zh-CN" altLang="en-US" sz="2800" dirty="0"/>
              <a:t>    std::string local_str;</a:t>
            </a:r>
          </a:p>
          <a:p>
            <a:r>
              <a:rPr lang="zh-CN" alt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573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11356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exercise4:</a:t>
            </a:r>
            <a:r>
              <a:rPr lang="zh-CN" altLang="en-US" sz="7200" b="1" dirty="0">
                <a:latin typeface="+mn-ea"/>
              </a:rPr>
              <a:t>声明和定义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E66CEC7-2221-4903-A1EF-F183B8418A0E}"/>
              </a:ext>
            </a:extLst>
          </p:cNvPr>
          <p:cNvSpPr/>
          <p:nvPr/>
        </p:nvSpPr>
        <p:spPr>
          <a:xfrm>
            <a:off x="4711700" y="2400299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 指出下面的语句是声明还是定义：</a:t>
            </a:r>
          </a:p>
          <a:p>
            <a:endParaRPr lang="zh-CN" altLang="en-US" sz="2800" dirty="0"/>
          </a:p>
          <a:p>
            <a:r>
              <a:rPr lang="zh-CN" altLang="en-US" sz="2800" dirty="0"/>
              <a:t> (a) extern int ix = 1024;</a:t>
            </a:r>
          </a:p>
          <a:p>
            <a:r>
              <a:rPr lang="zh-CN" altLang="en-US" sz="2800" dirty="0"/>
              <a:t> (b) int iy;</a:t>
            </a:r>
          </a:p>
          <a:p>
            <a:r>
              <a:rPr lang="zh-CN" altLang="en-US" sz="2800" dirty="0"/>
              <a:t> (c) extern int iz;</a:t>
            </a:r>
          </a:p>
        </p:txBody>
      </p:sp>
    </p:spTree>
    <p:extLst>
      <p:ext uri="{BB962C8B-B14F-4D97-AF65-F5344CB8AC3E}">
        <p14:creationId xmlns:p14="http://schemas.microsoft.com/office/powerpoint/2010/main" val="324899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298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exercise5</a:t>
            </a:r>
            <a:r>
              <a:rPr lang="zh-CN" altLang="en-US" sz="7200" b="1" dirty="0">
                <a:latin typeface="+mn-ea"/>
              </a:rPr>
              <a:t>：变量命名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E66CEC7-2221-4903-A1EF-F183B8418A0E}"/>
              </a:ext>
            </a:extLst>
          </p:cNvPr>
          <p:cNvSpPr/>
          <p:nvPr/>
        </p:nvSpPr>
        <p:spPr>
          <a:xfrm>
            <a:off x="4711700" y="2400299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请指出下面的名字中哪些是非法的？</a:t>
            </a:r>
          </a:p>
          <a:p>
            <a:endParaRPr lang="zh-CN" altLang="en-US" sz="2800" dirty="0"/>
          </a:p>
          <a:p>
            <a:r>
              <a:rPr lang="en-US" altLang="zh-CN" sz="2800" dirty="0"/>
              <a:t>(a) int double = 3.14;</a:t>
            </a:r>
          </a:p>
          <a:p>
            <a:r>
              <a:rPr lang="en-US" altLang="zh-CN" sz="2800" dirty="0"/>
              <a:t>(b) int _;</a:t>
            </a:r>
          </a:p>
          <a:p>
            <a:r>
              <a:rPr lang="en-US" altLang="zh-CN" sz="2800" dirty="0"/>
              <a:t>(c) int catch-22;</a:t>
            </a:r>
          </a:p>
          <a:p>
            <a:r>
              <a:rPr lang="en-US" altLang="zh-CN" sz="2800" dirty="0"/>
              <a:t>(d) int 1_or_2 = 1;</a:t>
            </a:r>
          </a:p>
          <a:p>
            <a:r>
              <a:rPr lang="en-US" altLang="zh-CN" sz="2800" dirty="0"/>
              <a:t>(e) double </a:t>
            </a:r>
            <a:r>
              <a:rPr lang="en-US" altLang="zh-CN" sz="2800" dirty="0" err="1"/>
              <a:t>Double</a:t>
            </a:r>
            <a:r>
              <a:rPr lang="en-US" altLang="zh-CN" sz="2800" dirty="0"/>
              <a:t> = 3.14;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9999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7609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exercise6:</a:t>
            </a:r>
            <a:r>
              <a:rPr lang="zh-CN" altLang="en-US" sz="7200" b="1" dirty="0">
                <a:latin typeface="+mn-ea"/>
              </a:rPr>
              <a:t>作用域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5029200" y="1946463"/>
            <a:ext cx="51435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下面程序中 </a:t>
            </a:r>
            <a:r>
              <a:rPr lang="en-US" altLang="zh-CN" sz="3200" dirty="0"/>
              <a:t>j </a:t>
            </a:r>
            <a:r>
              <a:rPr lang="zh-CN" altLang="en-US" sz="3200" dirty="0"/>
              <a:t>的值是多少？</a:t>
            </a:r>
          </a:p>
          <a:p>
            <a:endParaRPr lang="zh-CN" altLang="en-US" sz="3200" dirty="0"/>
          </a:p>
          <a:p>
            <a:r>
              <a:rPr lang="en-US" altLang="zh-CN" sz="3200" dirty="0"/>
              <a:t>int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= 42;</a:t>
            </a:r>
          </a:p>
          <a:p>
            <a:r>
              <a:rPr lang="en-US" altLang="zh-CN" sz="3200" dirty="0"/>
              <a:t>int main()</a:t>
            </a:r>
          </a:p>
          <a:p>
            <a:r>
              <a:rPr lang="en-US" altLang="zh-CN" sz="3200" dirty="0"/>
              <a:t>{</a:t>
            </a:r>
          </a:p>
          <a:p>
            <a:r>
              <a:rPr lang="en-US" altLang="zh-CN" sz="3200" dirty="0"/>
              <a:t>    int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= 100;</a:t>
            </a:r>
          </a:p>
          <a:p>
            <a:r>
              <a:rPr lang="en-US" altLang="zh-CN" sz="3200" dirty="0"/>
              <a:t>    int j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</a:t>
            </a:r>
          </a:p>
          <a:p>
            <a:r>
              <a:rPr lang="en-US" altLang="zh-CN" sz="3200" dirty="0"/>
              <a:t>}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6942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3179</Words>
  <Application>Microsoft Office PowerPoint</Application>
  <PresentationFormat>宽屏</PresentationFormat>
  <Paragraphs>405</Paragraphs>
  <Slides>36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飞</dc:creator>
  <cp:lastModifiedBy>陈 飞</cp:lastModifiedBy>
  <cp:revision>137</cp:revision>
  <dcterms:created xsi:type="dcterms:W3CDTF">2023-12-11T11:39:45Z</dcterms:created>
  <dcterms:modified xsi:type="dcterms:W3CDTF">2024-01-21T12:31:18Z</dcterms:modified>
</cp:coreProperties>
</file>