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86"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2016/10/25</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2016/10/25</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第七讲 缓冲区分析</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descr="@KD80Z)~F~@(JI@4Q$9({~C"/>
          <p:cNvPicPr>
            <a:picLocks noChangeAspect="1" noChangeArrowheads="1"/>
          </p:cNvPicPr>
          <p:nvPr/>
        </p:nvPicPr>
        <p:blipFill>
          <a:blip r:embed="rId2" cstate="print"/>
          <a:srcRect/>
          <a:stretch>
            <a:fillRect/>
          </a:stretch>
        </p:blipFill>
        <p:spPr bwMode="auto">
          <a:xfrm>
            <a:off x="457200" y="685800"/>
            <a:ext cx="8305800" cy="5715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descr="(W33YZV226@1`4Z(GN_OLFC"/>
          <p:cNvPicPr>
            <a:picLocks noChangeAspect="1" noChangeArrowheads="1"/>
          </p:cNvPicPr>
          <p:nvPr/>
        </p:nvPicPr>
        <p:blipFill>
          <a:blip r:embed="rId2" cstate="print"/>
          <a:srcRect/>
          <a:stretch>
            <a:fillRect/>
          </a:stretch>
        </p:blipFill>
        <p:spPr bwMode="auto">
          <a:xfrm>
            <a:off x="609600" y="228600"/>
            <a:ext cx="8172450" cy="633412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normAutofit fontScale="90000"/>
          </a:bodyPr>
          <a:lstStyle/>
          <a:p>
            <a:pPr algn="l"/>
            <a:r>
              <a:rPr lang="zh-CN" altLang="en-US" sz="2800"/>
              <a:t>运行程序，添加一个图层（多个图层时本例中默认选择的图层为第一个图层），点击“生成缓冲区”，运行结果如图。 </a:t>
            </a:r>
          </a:p>
        </p:txBody>
      </p:sp>
      <p:pic>
        <p:nvPicPr>
          <p:cNvPr id="19460" name="Picture 4"/>
          <p:cNvPicPr>
            <a:picLocks noGrp="1" noChangeAspect="1" noChangeArrowheads="1"/>
          </p:cNvPicPr>
          <p:nvPr>
            <p:ph idx="1"/>
          </p:nvPr>
        </p:nvPicPr>
        <p:blipFill>
          <a:blip r:embed="rId2" cstate="print"/>
          <a:stretch>
            <a:fillRect/>
          </a:stretch>
        </p:blipFill>
        <p:spPr>
          <a:xfrm>
            <a:off x="1155663" y="1935163"/>
            <a:ext cx="6832674" cy="4389437"/>
          </a:xfrm>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457200" y="704088"/>
            <a:ext cx="8229600" cy="367458"/>
          </a:xfrm>
        </p:spPr>
        <p:txBody>
          <a:bodyPr>
            <a:noAutofit/>
          </a:bodyPr>
          <a:lstStyle/>
          <a:p>
            <a:r>
              <a:rPr lang="en-US" altLang="zh-CN" sz="3200" dirty="0"/>
              <a:t/>
            </a:r>
            <a:br>
              <a:rPr lang="en-US" altLang="zh-CN" sz="3200" dirty="0"/>
            </a:br>
            <a:endParaRPr lang="en-US" altLang="zh-CN" sz="3200" dirty="0"/>
          </a:p>
        </p:txBody>
      </p:sp>
      <p:sp>
        <p:nvSpPr>
          <p:cNvPr id="20483" name="Rectangle 3"/>
          <p:cNvSpPr>
            <a:spLocks noGrp="1" noRot="1" noChangeArrowheads="1"/>
          </p:cNvSpPr>
          <p:nvPr>
            <p:ph idx="1"/>
          </p:nvPr>
        </p:nvSpPr>
        <p:spPr>
          <a:xfrm>
            <a:off x="304800" y="1571612"/>
            <a:ext cx="8540750" cy="4829188"/>
          </a:xfrm>
        </p:spPr>
        <p:txBody>
          <a:bodyPr/>
          <a:lstStyle/>
          <a:p>
            <a:pPr>
              <a:lnSpc>
                <a:spcPct val="150000"/>
              </a:lnSpc>
            </a:pPr>
            <a:r>
              <a:rPr lang="zh-CN" altLang="en-US" dirty="0"/>
              <a:t>本例中，我们使用</a:t>
            </a:r>
            <a:r>
              <a:rPr lang="en-US" altLang="zh-CN" dirty="0" err="1"/>
              <a:t>Geoprocessor</a:t>
            </a:r>
            <a:r>
              <a:rPr lang="zh-CN" altLang="en-US" dirty="0"/>
              <a:t>工具实现了缓冲区分析。</a:t>
            </a:r>
          </a:p>
          <a:p>
            <a:pPr>
              <a:lnSpc>
                <a:spcPct val="150000"/>
              </a:lnSpc>
            </a:pPr>
            <a:r>
              <a:rPr lang="zh-CN" altLang="en-US" dirty="0"/>
              <a:t>从中可以得到</a:t>
            </a:r>
            <a:r>
              <a:rPr lang="en-US" altLang="zh-CN" dirty="0" err="1"/>
              <a:t>Geoprocessor</a:t>
            </a:r>
            <a:r>
              <a:rPr lang="zh-CN" altLang="en-US" dirty="0"/>
              <a:t>工具使用的一般方法：在使用</a:t>
            </a:r>
            <a:r>
              <a:rPr lang="en-US" altLang="zh-CN" dirty="0" err="1"/>
              <a:t>Geoprocessor</a:t>
            </a:r>
            <a:r>
              <a:rPr lang="zh-CN" altLang="en-US" dirty="0"/>
              <a:t>时，一般需先定义一个</a:t>
            </a:r>
            <a:r>
              <a:rPr lang="en-US" altLang="zh-CN" dirty="0" err="1"/>
              <a:t>Geoprocessor</a:t>
            </a:r>
            <a:r>
              <a:rPr lang="zh-CN" altLang="en-US" dirty="0"/>
              <a:t>对象，然后设置该对象的参数，如本例中的</a:t>
            </a:r>
            <a:r>
              <a:rPr lang="en-US" altLang="zh-CN" dirty="0" err="1"/>
              <a:t>OverwriteOutput</a:t>
            </a:r>
            <a:r>
              <a:rPr lang="zh-CN" altLang="en-US" dirty="0"/>
              <a:t>，再定义一个具体的操作类，如本例中的</a:t>
            </a:r>
            <a:r>
              <a:rPr lang="en-US" altLang="zh-CN" dirty="0"/>
              <a:t>Buffer</a:t>
            </a:r>
            <a:r>
              <a:rPr lang="zh-CN" altLang="en-US" dirty="0"/>
              <a:t>类，在设置完操作类的参数后，则通过</a:t>
            </a:r>
            <a:r>
              <a:rPr lang="en-US" altLang="zh-CN" dirty="0" err="1"/>
              <a:t>Geoprocessor</a:t>
            </a:r>
            <a:r>
              <a:rPr lang="zh-CN" altLang="en-US" dirty="0"/>
              <a:t>的</a:t>
            </a:r>
            <a:r>
              <a:rPr lang="en-US" altLang="zh-CN" dirty="0" err="1"/>
              <a:t>Excute</a:t>
            </a:r>
            <a:r>
              <a:rPr lang="zh-CN" altLang="en-US" dirty="0"/>
              <a:t>函数来执行。</a:t>
            </a:r>
          </a:p>
          <a:p>
            <a:pPr>
              <a:lnSpc>
                <a:spcPct val="150000"/>
              </a:lnSpc>
            </a:pPr>
            <a:endParaRPr lang="en-US" altLang="zh-CN" dirty="0"/>
          </a:p>
        </p:txBody>
      </p:sp>
      <p:sp>
        <p:nvSpPr>
          <p:cNvPr id="20484" name="Rectangle 4"/>
          <p:cNvSpPr>
            <a:spLocks noChangeArrowheads="1"/>
          </p:cNvSpPr>
          <p:nvPr/>
        </p:nvSpPr>
        <p:spPr bwMode="auto">
          <a:xfrm>
            <a:off x="685800" y="642918"/>
            <a:ext cx="7772400" cy="584775"/>
          </a:xfrm>
          <a:prstGeom prst="rect">
            <a:avLst/>
          </a:prstGeom>
          <a:noFill/>
          <a:ln w="9525">
            <a:noFill/>
            <a:miter lim="800000"/>
            <a:headEnd/>
            <a:tailEnd/>
          </a:ln>
          <a:effectLst/>
        </p:spPr>
        <p:txBody>
          <a:bodyPr wrap="square">
            <a:spAutoFit/>
          </a:bodyPr>
          <a:lstStyle/>
          <a:p>
            <a:r>
              <a:rPr lang="en-US" altLang="zh-CN" sz="3200" dirty="0">
                <a:solidFill>
                  <a:schemeClr val="tx2"/>
                </a:solidFill>
              </a:rPr>
              <a:t>1.3 </a:t>
            </a:r>
            <a:r>
              <a:rPr lang="zh-CN" altLang="en-US" sz="3200" dirty="0">
                <a:solidFill>
                  <a:schemeClr val="tx2"/>
                </a:solidFill>
              </a:rPr>
              <a:t>小结</a:t>
            </a:r>
          </a:p>
        </p:txBody>
      </p:sp>
      <p:pic>
        <p:nvPicPr>
          <p:cNvPr id="5" name="Picture 4" descr="line"/>
          <p:cNvPicPr>
            <a:picLocks noChangeAspect="1" noChangeArrowheads="1" noCrop="1"/>
          </p:cNvPicPr>
          <p:nvPr/>
        </p:nvPicPr>
        <p:blipFill>
          <a:blip r:embed="rId2"/>
          <a:srcRect/>
          <a:stretch>
            <a:fillRect/>
          </a:stretch>
        </p:blipFill>
        <p:spPr bwMode="auto">
          <a:xfrm>
            <a:off x="928662" y="1357298"/>
            <a:ext cx="7305675" cy="1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533400" y="685800"/>
            <a:ext cx="8308975" cy="609600"/>
          </a:xfrm>
        </p:spPr>
        <p:txBody>
          <a:bodyPr/>
          <a:lstStyle/>
          <a:p>
            <a:pPr algn="l"/>
            <a:r>
              <a:rPr lang="en-US" altLang="zh-CN" sz="3600" dirty="0" smtClean="0"/>
              <a:t>2</a:t>
            </a:r>
            <a:r>
              <a:rPr lang="zh-CN" altLang="en-US" sz="3600" dirty="0" smtClean="0"/>
              <a:t>、</a:t>
            </a:r>
            <a:r>
              <a:rPr lang="en-US" altLang="zh-CN" sz="3600" dirty="0" err="1" smtClean="0"/>
              <a:t>MyGIS</a:t>
            </a:r>
            <a:r>
              <a:rPr lang="zh-CN" altLang="en-US" sz="3600" dirty="0"/>
              <a:t>中添加缓冲区分析 </a:t>
            </a:r>
          </a:p>
        </p:txBody>
      </p:sp>
      <p:sp>
        <p:nvSpPr>
          <p:cNvPr id="24579" name="Rectangle 3"/>
          <p:cNvSpPr>
            <a:spLocks noGrp="1" noRot="1" noChangeArrowheads="1"/>
          </p:cNvSpPr>
          <p:nvPr>
            <p:ph idx="1"/>
          </p:nvPr>
        </p:nvSpPr>
        <p:spPr>
          <a:xfrm>
            <a:off x="304800" y="1447800"/>
            <a:ext cx="8540750" cy="4953000"/>
          </a:xfrm>
        </p:spPr>
        <p:txBody>
          <a:bodyPr/>
          <a:lstStyle/>
          <a:p>
            <a:pPr>
              <a:lnSpc>
                <a:spcPct val="150000"/>
              </a:lnSpc>
            </a:pPr>
            <a:r>
              <a:rPr lang="zh-CN" altLang="en-US" dirty="0"/>
              <a:t>在使用缓冲区分析时，需要设定原始的图层，缓冲半径以及生成缓冲区的保存路径。本节内容将在上一节的基础上进一步实现缓冲区分析，实现缓冲图层，缓冲半径和保存路径的可选设置。 </a:t>
            </a:r>
          </a:p>
        </p:txBody>
      </p:sp>
      <p:pic>
        <p:nvPicPr>
          <p:cNvPr id="4" name="Picture 4" descr="line"/>
          <p:cNvPicPr>
            <a:picLocks noChangeAspect="1" noChangeArrowheads="1" noCrop="1"/>
          </p:cNvPicPr>
          <p:nvPr/>
        </p:nvPicPr>
        <p:blipFill>
          <a:blip r:embed="rId2"/>
          <a:srcRect/>
          <a:stretch>
            <a:fillRect/>
          </a:stretch>
        </p:blipFill>
        <p:spPr bwMode="auto">
          <a:xfrm>
            <a:off x="928662" y="1357298"/>
            <a:ext cx="7305675" cy="1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533400" y="685800"/>
            <a:ext cx="8308975" cy="533400"/>
          </a:xfrm>
        </p:spPr>
        <p:txBody>
          <a:bodyPr>
            <a:normAutofit fontScale="90000"/>
          </a:bodyPr>
          <a:lstStyle/>
          <a:p>
            <a:pPr algn="l"/>
            <a:r>
              <a:rPr lang="en-US" altLang="zh-CN" sz="3600" dirty="0"/>
              <a:t>2.1 </a:t>
            </a:r>
            <a:r>
              <a:rPr lang="zh-CN" altLang="en-US" sz="3600" dirty="0"/>
              <a:t>添加控件</a:t>
            </a:r>
          </a:p>
        </p:txBody>
      </p:sp>
      <p:sp>
        <p:nvSpPr>
          <p:cNvPr id="25603" name="Rectangle 3"/>
          <p:cNvSpPr>
            <a:spLocks noGrp="1" noRot="1" noChangeArrowheads="1"/>
          </p:cNvSpPr>
          <p:nvPr>
            <p:ph idx="1"/>
          </p:nvPr>
        </p:nvSpPr>
        <p:spPr>
          <a:xfrm>
            <a:off x="304800" y="1295400"/>
            <a:ext cx="8540750" cy="5181600"/>
          </a:xfrm>
        </p:spPr>
        <p:txBody>
          <a:bodyPr/>
          <a:lstStyle/>
          <a:p>
            <a:pPr>
              <a:lnSpc>
                <a:spcPct val="150000"/>
              </a:lnSpc>
            </a:pPr>
            <a:r>
              <a:rPr lang="zh-CN" altLang="en-US" dirty="0"/>
              <a:t>打开项目</a:t>
            </a:r>
            <a:r>
              <a:rPr lang="en-US" altLang="zh-CN" dirty="0" err="1"/>
              <a:t>MyGIS</a:t>
            </a:r>
            <a:r>
              <a:rPr lang="zh-CN" altLang="en-US" dirty="0"/>
              <a:t>，在</a:t>
            </a:r>
            <a:r>
              <a:rPr lang="en-US" altLang="zh-CN" dirty="0" err="1"/>
              <a:t>MyGIS</a:t>
            </a:r>
            <a:r>
              <a:rPr lang="zh-CN" altLang="en-US" dirty="0"/>
              <a:t>的主菜单添加一个新的菜单项“空间分析”，并添加子菜单“缓冲区分析”，</a:t>
            </a:r>
            <a:r>
              <a:rPr lang="en-US" altLang="zh-CN" dirty="0"/>
              <a:t>Name</a:t>
            </a:r>
            <a:r>
              <a:rPr lang="zh-CN" altLang="en-US" dirty="0"/>
              <a:t>属性修改为“</a:t>
            </a:r>
            <a:r>
              <a:rPr lang="en-US" altLang="zh-CN" dirty="0" err="1"/>
              <a:t>menuBuffer</a:t>
            </a:r>
            <a:r>
              <a:rPr lang="en-US" altLang="zh-CN" dirty="0"/>
              <a:t>”</a:t>
            </a:r>
            <a:r>
              <a:rPr lang="zh-CN" altLang="en-US" dirty="0"/>
              <a:t>。 项目中添加一个新的窗体，名称为“</a:t>
            </a:r>
            <a:r>
              <a:rPr lang="en-US" altLang="zh-CN" dirty="0" err="1"/>
              <a:t>BufferForm</a:t>
            </a:r>
            <a:r>
              <a:rPr lang="en-US" altLang="zh-CN" dirty="0"/>
              <a:t>”</a:t>
            </a:r>
            <a:r>
              <a:rPr lang="zh-CN" altLang="en-US" dirty="0"/>
              <a:t>，</a:t>
            </a:r>
            <a:r>
              <a:rPr lang="en-US" altLang="zh-CN" dirty="0"/>
              <a:t>Name</a:t>
            </a:r>
            <a:r>
              <a:rPr lang="zh-CN" altLang="en-US" dirty="0"/>
              <a:t>属性设为“缓冲区分析”，添加四个</a:t>
            </a:r>
            <a:r>
              <a:rPr lang="en-US" altLang="zh-CN" dirty="0"/>
              <a:t>Label</a:t>
            </a:r>
            <a:r>
              <a:rPr lang="zh-CN" altLang="en-US" dirty="0"/>
              <a:t>、一个</a:t>
            </a:r>
            <a:r>
              <a:rPr lang="en-US" altLang="zh-CN" dirty="0" err="1"/>
              <a:t>ComboBox</a:t>
            </a:r>
            <a:r>
              <a:rPr lang="zh-CN" altLang="en-US" dirty="0"/>
              <a:t>、两个</a:t>
            </a:r>
            <a:r>
              <a:rPr lang="en-US" altLang="zh-CN" dirty="0" err="1"/>
              <a:t>TextBox</a:t>
            </a:r>
            <a:r>
              <a:rPr lang="zh-CN" altLang="en-US" dirty="0"/>
              <a:t>、三个</a:t>
            </a:r>
            <a:r>
              <a:rPr lang="en-US" altLang="zh-CN" dirty="0"/>
              <a:t>Button</a:t>
            </a:r>
            <a:r>
              <a:rPr lang="zh-CN" altLang="en-US" dirty="0"/>
              <a:t>控件，控件属性设置如下： </a:t>
            </a:r>
          </a:p>
        </p:txBody>
      </p:sp>
      <p:pic>
        <p:nvPicPr>
          <p:cNvPr id="4" name="Picture 4" descr="line"/>
          <p:cNvPicPr>
            <a:picLocks noChangeAspect="1" noChangeArrowheads="1" noCrop="1"/>
          </p:cNvPicPr>
          <p:nvPr/>
        </p:nvPicPr>
        <p:blipFill>
          <a:blip r:embed="rId2"/>
          <a:srcRect/>
          <a:stretch>
            <a:fillRect/>
          </a:stretch>
        </p:blipFill>
        <p:spPr bwMode="auto">
          <a:xfrm>
            <a:off x="928662" y="1214422"/>
            <a:ext cx="7305675" cy="1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descr="A[1PK6HPE97MUU2{P73%}OM"/>
          <p:cNvPicPr>
            <a:picLocks noChangeAspect="1" noChangeArrowheads="1"/>
          </p:cNvPicPr>
          <p:nvPr/>
        </p:nvPicPr>
        <p:blipFill>
          <a:blip r:embed="rId2" cstate="print"/>
          <a:srcRect/>
          <a:stretch>
            <a:fillRect/>
          </a:stretch>
        </p:blipFill>
        <p:spPr bwMode="auto">
          <a:xfrm>
            <a:off x="990600" y="762000"/>
            <a:ext cx="7162800" cy="457200"/>
          </a:xfrm>
          <a:prstGeom prst="rect">
            <a:avLst/>
          </a:prstGeom>
          <a:noFill/>
        </p:spPr>
      </p:pic>
      <p:pic>
        <p:nvPicPr>
          <p:cNvPr id="26629" name="Picture 5" descr="AH1_E(F[20AD~VHXGLAV8T5"/>
          <p:cNvPicPr>
            <a:picLocks noChangeAspect="1" noChangeArrowheads="1"/>
          </p:cNvPicPr>
          <p:nvPr/>
        </p:nvPicPr>
        <p:blipFill>
          <a:blip r:embed="rId3" cstate="print"/>
          <a:srcRect/>
          <a:stretch>
            <a:fillRect/>
          </a:stretch>
        </p:blipFill>
        <p:spPr bwMode="auto">
          <a:xfrm>
            <a:off x="1143000" y="1219200"/>
            <a:ext cx="7010400" cy="42672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928794" y="857232"/>
            <a:ext cx="5143536" cy="56283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xfrm>
            <a:off x="609600" y="685800"/>
            <a:ext cx="8232775" cy="609600"/>
          </a:xfrm>
        </p:spPr>
        <p:txBody>
          <a:bodyPr/>
          <a:lstStyle/>
          <a:p>
            <a:pPr algn="l"/>
            <a:r>
              <a:rPr lang="en-US" altLang="zh-CN" sz="3600"/>
              <a:t>2.2 </a:t>
            </a:r>
            <a:r>
              <a:rPr lang="zh-CN" altLang="en-US" sz="3600"/>
              <a:t>代码添加及解释 </a:t>
            </a:r>
          </a:p>
        </p:txBody>
      </p:sp>
      <p:sp>
        <p:nvSpPr>
          <p:cNvPr id="27651" name="Rectangle 3"/>
          <p:cNvSpPr>
            <a:spLocks noGrp="1" noRot="1" noChangeArrowheads="1"/>
          </p:cNvSpPr>
          <p:nvPr>
            <p:ph idx="1"/>
          </p:nvPr>
        </p:nvSpPr>
        <p:spPr>
          <a:xfrm>
            <a:off x="304800" y="1500174"/>
            <a:ext cx="8540750" cy="4824426"/>
          </a:xfrm>
        </p:spPr>
        <p:txBody>
          <a:bodyPr/>
          <a:lstStyle/>
          <a:p>
            <a:r>
              <a:rPr lang="zh-CN" altLang="en-US" dirty="0"/>
              <a:t>该项目需添加如下引用： </a:t>
            </a:r>
          </a:p>
          <a:p>
            <a:pPr>
              <a:buFont typeface="Wingdings" pitchFamily="2" charset="2"/>
              <a:buNone/>
            </a:pPr>
            <a:r>
              <a:rPr lang="en-US" altLang="zh-CN" dirty="0"/>
              <a:t>using </a:t>
            </a:r>
            <a:r>
              <a:rPr lang="en-US" altLang="zh-CN" dirty="0" err="1"/>
              <a:t>ESRI.ArcGIS.Controls</a:t>
            </a:r>
            <a:r>
              <a:rPr lang="en-US" altLang="zh-CN" dirty="0"/>
              <a:t>; </a:t>
            </a:r>
          </a:p>
          <a:p>
            <a:pPr>
              <a:buFont typeface="Wingdings" pitchFamily="2" charset="2"/>
              <a:buNone/>
            </a:pPr>
            <a:r>
              <a:rPr lang="en-US" altLang="zh-CN" dirty="0"/>
              <a:t>using </a:t>
            </a:r>
            <a:r>
              <a:rPr lang="en-US" altLang="zh-CN" dirty="0" err="1"/>
              <a:t>ESRI.ArcGIS.Geoprocessor</a:t>
            </a:r>
            <a:r>
              <a:rPr lang="en-US" altLang="zh-CN" dirty="0"/>
              <a:t>; </a:t>
            </a:r>
          </a:p>
          <a:p>
            <a:pPr>
              <a:buFont typeface="Wingdings" pitchFamily="2" charset="2"/>
              <a:buNone/>
            </a:pPr>
            <a:r>
              <a:rPr lang="en-US" altLang="zh-CN" dirty="0"/>
              <a:t>using </a:t>
            </a:r>
            <a:r>
              <a:rPr lang="en-US" altLang="zh-CN" dirty="0" err="1"/>
              <a:t>ESRI.ArcGIS.Carto</a:t>
            </a:r>
            <a:r>
              <a:rPr lang="en-US" altLang="zh-CN" dirty="0"/>
              <a:t>; </a:t>
            </a:r>
          </a:p>
          <a:p>
            <a:pPr>
              <a:buFont typeface="Wingdings" pitchFamily="2" charset="2"/>
              <a:buNone/>
            </a:pPr>
            <a:r>
              <a:rPr lang="en-US" altLang="zh-CN" dirty="0"/>
              <a:t>using </a:t>
            </a:r>
            <a:r>
              <a:rPr lang="en-US" altLang="zh-CN" dirty="0" err="1"/>
              <a:t>ESRI.ArcGIS.Geoprocessing</a:t>
            </a:r>
            <a:r>
              <a:rPr lang="en-US" altLang="zh-CN" dirty="0"/>
              <a:t>; </a:t>
            </a:r>
          </a:p>
          <a:p>
            <a:pPr>
              <a:buFont typeface="Wingdings" pitchFamily="2" charset="2"/>
              <a:buNone/>
            </a:pPr>
            <a:r>
              <a:rPr lang="en-US" altLang="zh-CN" dirty="0"/>
              <a:t>using </a:t>
            </a:r>
            <a:r>
              <a:rPr lang="en-US" altLang="zh-CN" dirty="0" err="1"/>
              <a:t>ESRI.ArcGIS.esriSystem</a:t>
            </a:r>
            <a:r>
              <a:rPr lang="en-US" altLang="zh-CN" dirty="0"/>
              <a:t>; </a:t>
            </a:r>
          </a:p>
        </p:txBody>
      </p:sp>
      <p:pic>
        <p:nvPicPr>
          <p:cNvPr id="4" name="Picture 4" descr="line"/>
          <p:cNvPicPr>
            <a:picLocks noChangeAspect="1" noChangeArrowheads="1" noCrop="1"/>
          </p:cNvPicPr>
          <p:nvPr/>
        </p:nvPicPr>
        <p:blipFill>
          <a:blip r:embed="rId2"/>
          <a:srcRect/>
          <a:stretch>
            <a:fillRect/>
          </a:stretch>
        </p:blipFill>
        <p:spPr bwMode="auto">
          <a:xfrm>
            <a:off x="928662" y="1357298"/>
            <a:ext cx="7305675" cy="1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descr="6F8FMU$O[SLE%K4PWX20}CR"/>
          <p:cNvPicPr>
            <a:picLocks noChangeAspect="1" noChangeArrowheads="1"/>
          </p:cNvPicPr>
          <p:nvPr/>
        </p:nvPicPr>
        <p:blipFill>
          <a:blip r:embed="rId2" cstate="print"/>
          <a:srcRect/>
          <a:stretch>
            <a:fillRect/>
          </a:stretch>
        </p:blipFill>
        <p:spPr bwMode="auto">
          <a:xfrm>
            <a:off x="685800" y="609600"/>
            <a:ext cx="8001000" cy="584041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Rot="1" noChangeArrowheads="1"/>
          </p:cNvSpPr>
          <p:nvPr>
            <p:ph idx="1"/>
          </p:nvPr>
        </p:nvSpPr>
        <p:spPr>
          <a:xfrm>
            <a:off x="457200" y="1357298"/>
            <a:ext cx="8229600" cy="5119702"/>
          </a:xfrm>
        </p:spPr>
        <p:txBody>
          <a:bodyPr>
            <a:normAutofit fontScale="92500" lnSpcReduction="10000"/>
          </a:bodyPr>
          <a:lstStyle/>
          <a:p>
            <a:pPr>
              <a:lnSpc>
                <a:spcPct val="150000"/>
              </a:lnSpc>
            </a:pPr>
            <a:r>
              <a:rPr lang="zh-CN" altLang="en-US" dirty="0"/>
              <a:t>缓冲区分析指为了识别某一地理实体或空间物体对其周围地物影响度而在其周围建立的具有一定宽度的区域，以确定哪些实体落在了被影响的区域范围之内。</a:t>
            </a:r>
          </a:p>
          <a:p>
            <a:pPr>
              <a:lnSpc>
                <a:spcPct val="150000"/>
              </a:lnSpc>
            </a:pPr>
            <a:r>
              <a:rPr lang="zh-CN" altLang="en-US" dirty="0"/>
              <a:t>缓冲区分析是根据设定的距离条件对一类地物建立缓冲区多边形，</a:t>
            </a:r>
            <a:r>
              <a:rPr lang="zh-CN" altLang="en-US" dirty="0">
                <a:solidFill>
                  <a:srgbClr val="FFC000"/>
                </a:solidFill>
              </a:rPr>
              <a:t>存储到一个新的图层中</a:t>
            </a:r>
            <a:r>
              <a:rPr lang="zh-CN" altLang="en-US" dirty="0"/>
              <a:t>。然后再将新的图层与需要进行缓冲区分析的图层进行叠置分析，得到所需要的结果。 </a:t>
            </a:r>
          </a:p>
          <a:p>
            <a:pPr>
              <a:lnSpc>
                <a:spcPct val="150000"/>
              </a:lnSpc>
            </a:pPr>
            <a:r>
              <a:rPr lang="zh-CN" altLang="en-US" dirty="0"/>
              <a:t>因此，缓冲区分析实际上进行了两步的操作，</a:t>
            </a:r>
            <a:r>
              <a:rPr lang="zh-CN" altLang="en-US" dirty="0">
                <a:solidFill>
                  <a:srgbClr val="FFC000"/>
                </a:solidFill>
              </a:rPr>
              <a:t>第一步是建立缓冲区图层，第二步是进行叠置剪裁分析。</a:t>
            </a:r>
          </a:p>
        </p:txBody>
      </p:sp>
      <p:pic>
        <p:nvPicPr>
          <p:cNvPr id="4" name="Picture 4" descr="line"/>
          <p:cNvPicPr>
            <a:picLocks noChangeAspect="1" noChangeArrowheads="1" noCrop="1"/>
          </p:cNvPicPr>
          <p:nvPr/>
        </p:nvPicPr>
        <p:blipFill>
          <a:blip r:embed="rId2"/>
          <a:srcRect/>
          <a:stretch>
            <a:fillRect/>
          </a:stretch>
        </p:blipFill>
        <p:spPr bwMode="auto">
          <a:xfrm>
            <a:off x="857224" y="1071546"/>
            <a:ext cx="7305675" cy="1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4" descr="HKWQB8N3IUP8E`DAU52ZG%P"/>
          <p:cNvPicPr>
            <a:picLocks noChangeAspect="1" noChangeArrowheads="1"/>
          </p:cNvPicPr>
          <p:nvPr/>
        </p:nvPicPr>
        <p:blipFill>
          <a:blip r:embed="rId2" cstate="print"/>
          <a:srcRect/>
          <a:stretch>
            <a:fillRect/>
          </a:stretch>
        </p:blipFill>
        <p:spPr bwMode="auto">
          <a:xfrm>
            <a:off x="838200" y="685800"/>
            <a:ext cx="7924800" cy="1771650"/>
          </a:xfrm>
          <a:prstGeom prst="rect">
            <a:avLst/>
          </a:prstGeom>
          <a:noFill/>
        </p:spPr>
      </p:pic>
      <p:pic>
        <p:nvPicPr>
          <p:cNvPr id="29701" name="Picture 5" descr="YJFX$R@AMCJ%LMK{YHIT_}F"/>
          <p:cNvPicPr>
            <a:picLocks noChangeAspect="1" noChangeArrowheads="1"/>
          </p:cNvPicPr>
          <p:nvPr/>
        </p:nvPicPr>
        <p:blipFill>
          <a:blip r:embed="rId3" cstate="print"/>
          <a:srcRect/>
          <a:stretch>
            <a:fillRect/>
          </a:stretch>
        </p:blipFill>
        <p:spPr bwMode="auto">
          <a:xfrm>
            <a:off x="838200" y="2438400"/>
            <a:ext cx="7848600" cy="397192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Rot="1" noChangeArrowheads="1"/>
          </p:cNvSpPr>
          <p:nvPr>
            <p:ph type="title"/>
          </p:nvPr>
        </p:nvSpPr>
        <p:spPr>
          <a:xfrm>
            <a:off x="609600" y="685800"/>
            <a:ext cx="8232775" cy="1371600"/>
          </a:xfrm>
        </p:spPr>
        <p:txBody>
          <a:bodyPr>
            <a:normAutofit fontScale="90000"/>
          </a:bodyPr>
          <a:lstStyle/>
          <a:p>
            <a:pPr algn="l"/>
            <a:r>
              <a:rPr lang="en-US" altLang="zh-CN" sz="2800"/>
              <a:t>BufferForm</a:t>
            </a:r>
            <a:r>
              <a:rPr lang="zh-CN" altLang="en-US" sz="2800"/>
              <a:t>在载入时需要加载当前</a:t>
            </a:r>
            <a:r>
              <a:rPr lang="en-US" altLang="zh-CN" sz="2800"/>
              <a:t>MapControl</a:t>
            </a:r>
            <a:r>
              <a:rPr lang="zh-CN" altLang="en-US" sz="2800"/>
              <a:t>中的图层名称到</a:t>
            </a:r>
            <a:r>
              <a:rPr lang="en-US" altLang="zh-CN" sz="2800"/>
              <a:t>cboLayers</a:t>
            </a:r>
            <a:r>
              <a:rPr lang="zh-CN" altLang="en-US" sz="2800"/>
              <a:t>，读取当前地图的地图单位，设置缓冲区文件的默认输出路径，将默认输出路径设为“</a:t>
            </a:r>
            <a:r>
              <a:rPr lang="en-US" altLang="zh-CN" sz="2800"/>
              <a:t>D:\Temp\”</a:t>
            </a:r>
            <a:r>
              <a:rPr lang="zh-CN" altLang="en-US" sz="2800"/>
              <a:t>。 </a:t>
            </a:r>
          </a:p>
        </p:txBody>
      </p:sp>
      <p:pic>
        <p:nvPicPr>
          <p:cNvPr id="30725" name="Picture 5" descr="VVCX65RX_C(QW$]G@SG6UES"/>
          <p:cNvPicPr>
            <a:picLocks noChangeAspect="1" noChangeArrowheads="1"/>
          </p:cNvPicPr>
          <p:nvPr/>
        </p:nvPicPr>
        <p:blipFill>
          <a:blip r:embed="rId2" cstate="print"/>
          <a:srcRect/>
          <a:stretch>
            <a:fillRect/>
          </a:stretch>
        </p:blipFill>
        <p:spPr bwMode="auto">
          <a:xfrm>
            <a:off x="533400" y="2286000"/>
            <a:ext cx="8153400" cy="421005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4" descr="1()KP_X[GXKZDP@F`{}L6@H"/>
          <p:cNvPicPr>
            <a:picLocks noChangeAspect="1" noChangeArrowheads="1"/>
          </p:cNvPicPr>
          <p:nvPr/>
        </p:nvPicPr>
        <p:blipFill>
          <a:blip r:embed="rId2" cstate="print"/>
          <a:srcRect/>
          <a:stretch>
            <a:fillRect/>
          </a:stretch>
        </p:blipFill>
        <p:spPr bwMode="auto">
          <a:xfrm>
            <a:off x="762000" y="685800"/>
            <a:ext cx="8077200" cy="54864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Rot="1" noChangeArrowheads="1"/>
          </p:cNvSpPr>
          <p:nvPr>
            <p:ph type="title"/>
          </p:nvPr>
        </p:nvSpPr>
        <p:spPr>
          <a:xfrm>
            <a:off x="785786" y="571480"/>
            <a:ext cx="8156575" cy="942996"/>
          </a:xfrm>
        </p:spPr>
        <p:txBody>
          <a:bodyPr>
            <a:normAutofit fontScale="90000"/>
          </a:bodyPr>
          <a:lstStyle/>
          <a:p>
            <a:pPr algn="l"/>
            <a:r>
              <a:rPr lang="zh-CN" altLang="en-US" sz="3200" dirty="0"/>
              <a:t>双击路径设置按钮，进入代码编辑界面，添加如下代码： </a:t>
            </a:r>
          </a:p>
        </p:txBody>
      </p:sp>
      <p:pic>
        <p:nvPicPr>
          <p:cNvPr id="33797" name="Picture 5" descr="%T}2{QGUJ$[(CV(M1$ZVP_O"/>
          <p:cNvPicPr>
            <a:picLocks noChangeAspect="1" noChangeArrowheads="1"/>
          </p:cNvPicPr>
          <p:nvPr/>
        </p:nvPicPr>
        <p:blipFill>
          <a:blip r:embed="rId2" cstate="print"/>
          <a:srcRect/>
          <a:stretch>
            <a:fillRect/>
          </a:stretch>
        </p:blipFill>
        <p:spPr bwMode="auto">
          <a:xfrm>
            <a:off x="914400" y="1524000"/>
            <a:ext cx="7848600" cy="50292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Rot="1" noChangeArrowheads="1"/>
          </p:cNvSpPr>
          <p:nvPr>
            <p:ph type="title"/>
          </p:nvPr>
        </p:nvSpPr>
        <p:spPr>
          <a:xfrm>
            <a:off x="762000" y="685800"/>
            <a:ext cx="8080375" cy="457200"/>
          </a:xfrm>
        </p:spPr>
        <p:txBody>
          <a:bodyPr>
            <a:normAutofit fontScale="90000"/>
          </a:bodyPr>
          <a:lstStyle/>
          <a:p>
            <a:pPr algn="l"/>
            <a:r>
              <a:rPr lang="zh-CN" altLang="en-US" sz="2800"/>
              <a:t>双击“分析”按钮，添加代码如下： </a:t>
            </a:r>
          </a:p>
        </p:txBody>
      </p:sp>
      <p:pic>
        <p:nvPicPr>
          <p:cNvPr id="35845" name="Picture 5" descr="RM)R~RZ[GPQTO3_E)5TLIKP"/>
          <p:cNvPicPr>
            <a:picLocks noChangeAspect="1" noChangeArrowheads="1"/>
          </p:cNvPicPr>
          <p:nvPr/>
        </p:nvPicPr>
        <p:blipFill>
          <a:blip r:embed="rId2" cstate="print"/>
          <a:srcRect/>
          <a:stretch>
            <a:fillRect/>
          </a:stretch>
        </p:blipFill>
        <p:spPr bwMode="auto">
          <a:xfrm>
            <a:off x="685800" y="1143000"/>
            <a:ext cx="8001000" cy="54102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4" descr="Q6GEKKX`[VDAD0D5RA1%4{0"/>
          <p:cNvPicPr>
            <a:picLocks noChangeAspect="1" noChangeArrowheads="1"/>
          </p:cNvPicPr>
          <p:nvPr/>
        </p:nvPicPr>
        <p:blipFill>
          <a:blip r:embed="rId2" cstate="print"/>
          <a:srcRect/>
          <a:stretch>
            <a:fillRect/>
          </a:stretch>
        </p:blipFill>
        <p:spPr bwMode="auto">
          <a:xfrm>
            <a:off x="381000" y="611188"/>
            <a:ext cx="8382000" cy="5865812"/>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4" descr="C8{DY5{NCI@D1I_7TVKWQ1A"/>
          <p:cNvPicPr>
            <a:picLocks noChangeAspect="1" noChangeArrowheads="1"/>
          </p:cNvPicPr>
          <p:nvPr/>
        </p:nvPicPr>
        <p:blipFill>
          <a:blip r:embed="rId2" cstate="print"/>
          <a:srcRect/>
          <a:stretch>
            <a:fillRect/>
          </a:stretch>
        </p:blipFill>
        <p:spPr bwMode="auto">
          <a:xfrm>
            <a:off x="762000" y="685800"/>
            <a:ext cx="7924800" cy="576262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Grp="1" noRot="1" noChangeArrowheads="1"/>
          </p:cNvSpPr>
          <p:nvPr>
            <p:ph type="title"/>
          </p:nvPr>
        </p:nvSpPr>
        <p:spPr>
          <a:xfrm>
            <a:off x="714348" y="714356"/>
            <a:ext cx="8156575" cy="804882"/>
          </a:xfrm>
        </p:spPr>
        <p:txBody>
          <a:bodyPr>
            <a:normAutofit fontScale="90000"/>
          </a:bodyPr>
          <a:lstStyle/>
          <a:p>
            <a:pPr algn="l"/>
            <a:r>
              <a:rPr lang="zh-CN" altLang="en-US" sz="3200" dirty="0"/>
              <a:t>进入</a:t>
            </a:r>
            <a:r>
              <a:rPr lang="en-US" altLang="zh-CN" sz="3200" dirty="0" err="1"/>
              <a:t>MyGIS</a:t>
            </a:r>
            <a:r>
              <a:rPr lang="zh-CN" altLang="en-US" sz="3200" dirty="0"/>
              <a:t>的主窗体，双击菜单中的“缓冲区分析”，添加代码如下： </a:t>
            </a:r>
          </a:p>
        </p:txBody>
      </p:sp>
      <p:pic>
        <p:nvPicPr>
          <p:cNvPr id="39941" name="Picture 5" descr="FI%8W(L53QP{7UUMU4MQ@50"/>
          <p:cNvPicPr>
            <a:picLocks noChangeAspect="1" noChangeArrowheads="1"/>
          </p:cNvPicPr>
          <p:nvPr/>
        </p:nvPicPr>
        <p:blipFill>
          <a:blip r:embed="rId2" cstate="print"/>
          <a:srcRect/>
          <a:stretch>
            <a:fillRect/>
          </a:stretch>
        </p:blipFill>
        <p:spPr bwMode="auto">
          <a:xfrm>
            <a:off x="0" y="1785926"/>
            <a:ext cx="7610475" cy="1676400"/>
          </a:xfrm>
          <a:prstGeom prst="rect">
            <a:avLst/>
          </a:prstGeom>
          <a:noFill/>
        </p:spPr>
      </p:pic>
      <p:pic>
        <p:nvPicPr>
          <p:cNvPr id="39942" name="Picture 6" descr="4EM35CPAO[GT{GW]IWES5_S"/>
          <p:cNvPicPr>
            <a:picLocks noChangeAspect="1" noChangeArrowheads="1"/>
          </p:cNvPicPr>
          <p:nvPr/>
        </p:nvPicPr>
        <p:blipFill>
          <a:blip r:embed="rId3" cstate="print"/>
          <a:srcRect/>
          <a:stretch>
            <a:fillRect/>
          </a:stretch>
        </p:blipFill>
        <p:spPr bwMode="auto">
          <a:xfrm>
            <a:off x="214282" y="3857628"/>
            <a:ext cx="8534400" cy="214312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Rot="1" noChangeArrowheads="1"/>
          </p:cNvSpPr>
          <p:nvPr>
            <p:ph type="title"/>
          </p:nvPr>
        </p:nvSpPr>
        <p:spPr>
          <a:xfrm>
            <a:off x="571472" y="500042"/>
            <a:ext cx="8232775" cy="1471634"/>
          </a:xfrm>
        </p:spPr>
        <p:txBody>
          <a:bodyPr>
            <a:normAutofit fontScale="90000"/>
          </a:bodyPr>
          <a:lstStyle/>
          <a:p>
            <a:pPr algn="l"/>
            <a:r>
              <a:rPr lang="zh-CN" altLang="en-US" sz="3200" dirty="0"/>
              <a:t>至此，代码编辑完成，运行程序，添加数据</a:t>
            </a:r>
            <a:r>
              <a:rPr lang="en-US" altLang="zh-CN" sz="3200" dirty="0"/>
              <a:t>usa.mxd</a:t>
            </a:r>
            <a:r>
              <a:rPr lang="zh-CN" altLang="en-US" sz="3200" dirty="0"/>
              <a:t>，选择图层</a:t>
            </a:r>
            <a:r>
              <a:rPr lang="en-US" altLang="zh-CN" sz="3200" dirty="0"/>
              <a:t>wind</a:t>
            </a:r>
            <a:r>
              <a:rPr lang="zh-CN" altLang="en-US" sz="3200" dirty="0"/>
              <a:t>，设置缓冲区半径为</a:t>
            </a:r>
            <a:r>
              <a:rPr lang="en-US" altLang="zh-CN" sz="3200" dirty="0"/>
              <a:t>0.8</a:t>
            </a:r>
            <a:r>
              <a:rPr lang="zh-CN" altLang="en-US" sz="3200" dirty="0"/>
              <a:t>，点击“分析”，效果如下图所示。 </a:t>
            </a:r>
          </a:p>
        </p:txBody>
      </p:sp>
      <p:pic>
        <p:nvPicPr>
          <p:cNvPr id="41989" name="Picture 5"/>
          <p:cNvPicPr>
            <a:picLocks noChangeAspect="1" noChangeArrowheads="1"/>
          </p:cNvPicPr>
          <p:nvPr/>
        </p:nvPicPr>
        <p:blipFill>
          <a:blip r:embed="rId2" cstate="print"/>
          <a:srcRect/>
          <a:stretch>
            <a:fillRect/>
          </a:stretch>
        </p:blipFill>
        <p:spPr bwMode="auto">
          <a:xfrm>
            <a:off x="1066800" y="2057400"/>
            <a:ext cx="670560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Rot="1" noChangeArrowheads="1"/>
          </p:cNvSpPr>
          <p:nvPr>
            <p:ph idx="1"/>
          </p:nvPr>
        </p:nvSpPr>
        <p:spPr>
          <a:xfrm>
            <a:off x="304800" y="928670"/>
            <a:ext cx="8540750" cy="5319730"/>
          </a:xfrm>
        </p:spPr>
        <p:txBody>
          <a:bodyPr/>
          <a:lstStyle/>
          <a:p>
            <a:pPr>
              <a:lnSpc>
                <a:spcPct val="150000"/>
              </a:lnSpc>
            </a:pPr>
            <a:r>
              <a:rPr lang="zh-CN" altLang="en-US" dirty="0"/>
              <a:t>如果运行过程中出现错误“正试图在 </a:t>
            </a:r>
            <a:r>
              <a:rPr lang="en-US" altLang="zh-CN" dirty="0"/>
              <a:t>OS </a:t>
            </a:r>
            <a:r>
              <a:rPr lang="zh-CN" altLang="en-US" dirty="0"/>
              <a:t>加载程序锁内执行托管代码。不要尝试在 </a:t>
            </a:r>
            <a:r>
              <a:rPr lang="en-US" altLang="zh-CN" dirty="0" err="1"/>
              <a:t>DllMain</a:t>
            </a:r>
            <a:r>
              <a:rPr lang="en-US" altLang="zh-CN" dirty="0"/>
              <a:t> </a:t>
            </a:r>
            <a:r>
              <a:rPr lang="zh-CN" altLang="en-US" dirty="0"/>
              <a:t>或映像初始化函数内运行托管代码，这样做会导致应用程序挂起。” </a:t>
            </a:r>
          </a:p>
          <a:p>
            <a:pPr>
              <a:lnSpc>
                <a:spcPct val="150000"/>
              </a:lnSpc>
            </a:pPr>
            <a:r>
              <a:rPr lang="zh-CN" altLang="en-US" dirty="0"/>
              <a:t>请采用如下方法解决： 把</a:t>
            </a:r>
            <a:r>
              <a:rPr lang="en-US" altLang="zh-CN" dirty="0" smtClean="0"/>
              <a:t>vs2010</a:t>
            </a:r>
            <a:r>
              <a:rPr lang="zh-CN" altLang="en-US" dirty="0" smtClean="0"/>
              <a:t>菜单</a:t>
            </a:r>
            <a:r>
              <a:rPr lang="zh-CN" altLang="en-US" dirty="0"/>
              <a:t>的调试</a:t>
            </a:r>
            <a:r>
              <a:rPr lang="en-US" altLang="zh-CN" dirty="0"/>
              <a:t>-&gt;</a:t>
            </a:r>
            <a:r>
              <a:rPr lang="zh-CN" altLang="en-US" dirty="0"/>
              <a:t>异常</a:t>
            </a:r>
            <a:r>
              <a:rPr lang="en-US" altLang="zh-CN" dirty="0"/>
              <a:t>-&gt;Managed </a:t>
            </a:r>
            <a:r>
              <a:rPr lang="en-US" altLang="zh-CN" dirty="0" err="1"/>
              <a:t>Debuggin</a:t>
            </a:r>
            <a:r>
              <a:rPr lang="en-US" altLang="zh-CN" dirty="0"/>
              <a:t> Assistants-&gt;</a:t>
            </a:r>
            <a:r>
              <a:rPr lang="en-US" altLang="zh-CN" dirty="0" err="1"/>
              <a:t>LoaderLock</a:t>
            </a:r>
            <a:r>
              <a:rPr lang="en-US" altLang="zh-CN" dirty="0"/>
              <a:t> </a:t>
            </a:r>
            <a:r>
              <a:rPr lang="zh-CN" altLang="en-US" dirty="0"/>
              <a:t>的选中状态去掉即可！如果异常（</a:t>
            </a:r>
            <a:r>
              <a:rPr lang="en-US" altLang="zh-CN" dirty="0"/>
              <a:t>exception</a:t>
            </a:r>
            <a:r>
              <a:rPr lang="zh-CN" altLang="en-US" dirty="0"/>
              <a:t>）这一项没有的话，在工具</a:t>
            </a:r>
            <a:r>
              <a:rPr lang="en-US" altLang="zh-CN" dirty="0"/>
              <a:t>---</a:t>
            </a:r>
            <a:r>
              <a:rPr lang="zh-CN" altLang="en-US" dirty="0"/>
              <a:t>自定义</a:t>
            </a:r>
            <a:r>
              <a:rPr lang="en-US" altLang="zh-CN" dirty="0"/>
              <a:t>---</a:t>
            </a:r>
            <a:r>
              <a:rPr lang="zh-CN" altLang="en-US" dirty="0"/>
              <a:t>命令选项卡，选择左边“调试”，找到右边“异常”拖到菜单上。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Rot="1" noChangeArrowheads="1"/>
          </p:cNvSpPr>
          <p:nvPr>
            <p:ph idx="1"/>
          </p:nvPr>
        </p:nvSpPr>
        <p:spPr>
          <a:xfrm>
            <a:off x="304800" y="1214422"/>
            <a:ext cx="8540750" cy="4957778"/>
          </a:xfrm>
        </p:spPr>
        <p:txBody>
          <a:bodyPr/>
          <a:lstStyle/>
          <a:p>
            <a:pPr>
              <a:lnSpc>
                <a:spcPct val="150000"/>
              </a:lnSpc>
            </a:pPr>
            <a:r>
              <a:rPr lang="en-US" altLang="zh-CN" dirty="0" err="1"/>
              <a:t>ArcGIS</a:t>
            </a:r>
            <a:r>
              <a:rPr lang="zh-CN" altLang="en-US" dirty="0"/>
              <a:t>的</a:t>
            </a:r>
            <a:r>
              <a:rPr lang="en-US" altLang="zh-CN" dirty="0" err="1"/>
              <a:t>ArcToolBox</a:t>
            </a:r>
            <a:r>
              <a:rPr lang="zh-CN" altLang="en-US" dirty="0"/>
              <a:t>中的分析工具提供了缓冲区分析的功能，首先使用</a:t>
            </a:r>
            <a:r>
              <a:rPr lang="en-US" altLang="zh-CN" dirty="0" err="1"/>
              <a:t>Geoprocessor</a:t>
            </a:r>
            <a:r>
              <a:rPr lang="zh-CN" altLang="en-US" dirty="0"/>
              <a:t>方法实现一个简单的缓冲区分析功能，然后将缓冲区分析功能添加到</a:t>
            </a:r>
            <a:r>
              <a:rPr lang="en-US" altLang="zh-CN" dirty="0" err="1"/>
              <a:t>MyGIS</a:t>
            </a:r>
            <a:r>
              <a:rPr lang="zh-CN" altLang="en-US" dirty="0"/>
              <a:t>项目中。</a:t>
            </a:r>
          </a:p>
          <a:p>
            <a:pPr>
              <a:lnSpc>
                <a:spcPct val="150000"/>
              </a:lnSpc>
            </a:pPr>
            <a:r>
              <a:rPr lang="zh-CN" altLang="en-US" dirty="0"/>
              <a:t>程序运行前首先需要在</a:t>
            </a:r>
            <a:r>
              <a:rPr lang="en-US" altLang="zh-CN" dirty="0"/>
              <a:t>D</a:t>
            </a:r>
            <a:r>
              <a:rPr lang="zh-CN" altLang="en-US" dirty="0"/>
              <a:t>盘下新建一个名为</a:t>
            </a:r>
            <a:r>
              <a:rPr lang="en-US" altLang="zh-CN" dirty="0"/>
              <a:t>Temp</a:t>
            </a:r>
            <a:r>
              <a:rPr lang="zh-CN" altLang="en-US" dirty="0"/>
              <a:t>的文件夹，存放叠置分析生成的文件。  </a:t>
            </a:r>
          </a:p>
        </p:txBody>
      </p:sp>
      <p:pic>
        <p:nvPicPr>
          <p:cNvPr id="3" name="Picture 4" descr="line"/>
          <p:cNvPicPr>
            <a:picLocks noChangeAspect="1" noChangeArrowheads="1" noCrop="1"/>
          </p:cNvPicPr>
          <p:nvPr/>
        </p:nvPicPr>
        <p:blipFill>
          <a:blip r:embed="rId2"/>
          <a:srcRect/>
          <a:stretch>
            <a:fillRect/>
          </a:stretch>
        </p:blipFill>
        <p:spPr bwMode="auto">
          <a:xfrm>
            <a:off x="928662" y="1071546"/>
            <a:ext cx="7305675" cy="1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685800" y="2057400"/>
            <a:ext cx="8229600" cy="1143000"/>
          </a:xfrm>
        </p:spPr>
        <p:txBody>
          <a:bodyPr/>
          <a:lstStyle/>
          <a:p>
            <a:pPr algn="ctr" eaLnBrk="1" hangingPunct="1"/>
            <a:r>
              <a:rPr lang="zh-CN" altLang="en-US" smtClean="0"/>
              <a:t>谢谢</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533400" y="685800"/>
            <a:ext cx="8308975" cy="762000"/>
          </a:xfrm>
        </p:spPr>
        <p:txBody>
          <a:bodyPr/>
          <a:lstStyle/>
          <a:p>
            <a:pPr algn="l"/>
            <a:r>
              <a:rPr lang="en-US" altLang="zh-CN" sz="3600" dirty="0"/>
              <a:t>1 </a:t>
            </a:r>
            <a:r>
              <a:rPr lang="zh-CN" altLang="en-US" sz="3600" dirty="0" smtClean="0"/>
              <a:t>、</a:t>
            </a:r>
            <a:r>
              <a:rPr lang="en-US" altLang="zh-CN" sz="3600" dirty="0" err="1" smtClean="0"/>
              <a:t>Geoprocessor</a:t>
            </a:r>
            <a:r>
              <a:rPr lang="zh-CN" altLang="en-US" sz="3600" dirty="0"/>
              <a:t>实现缓冲区分析 </a:t>
            </a:r>
          </a:p>
        </p:txBody>
      </p:sp>
      <p:sp>
        <p:nvSpPr>
          <p:cNvPr id="11267" name="Rectangle 3"/>
          <p:cNvSpPr>
            <a:spLocks noGrp="1" noRot="1" noChangeArrowheads="1"/>
          </p:cNvSpPr>
          <p:nvPr>
            <p:ph idx="1"/>
          </p:nvPr>
        </p:nvSpPr>
        <p:spPr>
          <a:xfrm>
            <a:off x="285720" y="1785926"/>
            <a:ext cx="8540750" cy="4686312"/>
          </a:xfrm>
        </p:spPr>
        <p:txBody>
          <a:bodyPr/>
          <a:lstStyle/>
          <a:p>
            <a:pPr>
              <a:lnSpc>
                <a:spcPct val="150000"/>
              </a:lnSpc>
            </a:pPr>
            <a:r>
              <a:rPr lang="zh-CN" altLang="en-US" dirty="0"/>
              <a:t>为了降低开发难度和提高开发效率，</a:t>
            </a:r>
            <a:r>
              <a:rPr lang="en-US" altLang="zh-CN" dirty="0" err="1"/>
              <a:t>ArcGIS</a:t>
            </a:r>
            <a:r>
              <a:rPr lang="en-US" altLang="zh-CN" dirty="0"/>
              <a:t> Engine</a:t>
            </a:r>
            <a:r>
              <a:rPr lang="zh-CN" altLang="en-US" dirty="0"/>
              <a:t>中添加了</a:t>
            </a:r>
            <a:r>
              <a:rPr lang="en-US" altLang="zh-CN" dirty="0" err="1"/>
              <a:t>GeoProcessor</a:t>
            </a:r>
            <a:r>
              <a:rPr lang="zh-CN" altLang="en-US" dirty="0"/>
              <a:t>类，使用</a:t>
            </a:r>
            <a:r>
              <a:rPr lang="en-US" altLang="zh-CN" dirty="0" err="1"/>
              <a:t>Geoprocessor</a:t>
            </a:r>
            <a:r>
              <a:rPr lang="zh-CN" altLang="en-US" dirty="0"/>
              <a:t>能帮助用户直接实现一些简单的工具性的功能，所有在</a:t>
            </a:r>
            <a:r>
              <a:rPr lang="en-US" altLang="zh-CN" dirty="0" err="1"/>
              <a:t>ArcToolBox</a:t>
            </a:r>
            <a:r>
              <a:rPr lang="zh-CN" altLang="en-US" dirty="0"/>
              <a:t>中的功能，基本都可以用</a:t>
            </a:r>
            <a:r>
              <a:rPr lang="en-US" altLang="zh-CN" dirty="0" err="1"/>
              <a:t>Geoprocessor</a:t>
            </a:r>
            <a:r>
              <a:rPr lang="zh-CN" altLang="en-US" dirty="0"/>
              <a:t>编程实现。</a:t>
            </a:r>
          </a:p>
          <a:p>
            <a:pPr>
              <a:lnSpc>
                <a:spcPct val="150000"/>
              </a:lnSpc>
            </a:pPr>
            <a:r>
              <a:rPr lang="zh-CN" altLang="en-US" dirty="0"/>
              <a:t>本节我们使用</a:t>
            </a:r>
            <a:r>
              <a:rPr lang="en-US" altLang="zh-CN" dirty="0" err="1"/>
              <a:t>Geoprocessor</a:t>
            </a:r>
            <a:r>
              <a:rPr lang="zh-CN" altLang="en-US" dirty="0"/>
              <a:t>实现缓冲区分析的功能。 </a:t>
            </a:r>
          </a:p>
        </p:txBody>
      </p:sp>
      <p:pic>
        <p:nvPicPr>
          <p:cNvPr id="4" name="Picture 4" descr="line"/>
          <p:cNvPicPr>
            <a:picLocks noChangeAspect="1" noChangeArrowheads="1" noCrop="1"/>
          </p:cNvPicPr>
          <p:nvPr/>
        </p:nvPicPr>
        <p:blipFill>
          <a:blip r:embed="rId2"/>
          <a:srcRect/>
          <a:stretch>
            <a:fillRect/>
          </a:stretch>
        </p:blipFill>
        <p:spPr bwMode="auto">
          <a:xfrm>
            <a:off x="928662" y="1571612"/>
            <a:ext cx="7305675" cy="1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457200" y="685800"/>
            <a:ext cx="8385175" cy="533400"/>
          </a:xfrm>
        </p:spPr>
        <p:txBody>
          <a:bodyPr>
            <a:normAutofit fontScale="90000"/>
          </a:bodyPr>
          <a:lstStyle/>
          <a:p>
            <a:pPr algn="l"/>
            <a:r>
              <a:rPr lang="en-US" altLang="zh-CN" sz="3600"/>
              <a:t>1.1 </a:t>
            </a:r>
            <a:r>
              <a:rPr lang="zh-CN" altLang="en-US" sz="3600"/>
              <a:t>添加控件</a:t>
            </a:r>
          </a:p>
        </p:txBody>
      </p:sp>
      <p:sp>
        <p:nvSpPr>
          <p:cNvPr id="12291" name="Rectangle 3"/>
          <p:cNvSpPr>
            <a:spLocks noGrp="1" noRot="1" noChangeArrowheads="1"/>
          </p:cNvSpPr>
          <p:nvPr>
            <p:ph idx="1"/>
          </p:nvPr>
        </p:nvSpPr>
        <p:spPr>
          <a:xfrm>
            <a:off x="304800" y="1500174"/>
            <a:ext cx="8540750" cy="4824426"/>
          </a:xfrm>
        </p:spPr>
        <p:txBody>
          <a:bodyPr>
            <a:normAutofit lnSpcReduction="10000"/>
          </a:bodyPr>
          <a:lstStyle/>
          <a:p>
            <a:pPr>
              <a:lnSpc>
                <a:spcPct val="150000"/>
              </a:lnSpc>
            </a:pPr>
            <a:r>
              <a:rPr lang="zh-CN" altLang="en-US" dirty="0"/>
              <a:t>新建一个</a:t>
            </a:r>
            <a:r>
              <a:rPr lang="en-US" altLang="zh-CN" dirty="0" err="1"/>
              <a:t>C#.Net</a:t>
            </a:r>
            <a:r>
              <a:rPr lang="zh-CN" altLang="en-US" dirty="0"/>
              <a:t>项目，项目名称为</a:t>
            </a:r>
            <a:r>
              <a:rPr lang="en-US" altLang="zh-CN" dirty="0"/>
              <a:t>Buffer</a:t>
            </a:r>
            <a:r>
              <a:rPr lang="zh-CN" altLang="en-US" dirty="0"/>
              <a:t>，将</a:t>
            </a:r>
            <a:r>
              <a:rPr lang="en-US" altLang="zh-CN" dirty="0"/>
              <a:t>Form1</a:t>
            </a:r>
            <a:r>
              <a:rPr lang="zh-CN" altLang="en-US" dirty="0"/>
              <a:t>的名字设置为</a:t>
            </a:r>
            <a:r>
              <a:rPr lang="en-US" altLang="zh-CN" dirty="0" err="1"/>
              <a:t>MainForm</a:t>
            </a:r>
            <a:r>
              <a:rPr lang="zh-CN" altLang="en-US" dirty="0"/>
              <a:t>，并添加</a:t>
            </a:r>
            <a:r>
              <a:rPr lang="en-US" altLang="zh-CN" dirty="0" err="1"/>
              <a:t>ToolbarControl</a:t>
            </a:r>
            <a:r>
              <a:rPr lang="en-US" altLang="zh-CN" dirty="0"/>
              <a:t> </a:t>
            </a:r>
            <a:r>
              <a:rPr lang="zh-CN" altLang="en-US" dirty="0"/>
              <a:t>、</a:t>
            </a:r>
            <a:r>
              <a:rPr lang="en-US" altLang="zh-CN" dirty="0" err="1"/>
              <a:t>MapControl</a:t>
            </a:r>
            <a:r>
              <a:rPr lang="zh-CN" altLang="en-US" dirty="0"/>
              <a:t>、</a:t>
            </a:r>
            <a:r>
              <a:rPr lang="en-US" altLang="zh-CN" dirty="0" err="1"/>
              <a:t>TOCControl</a:t>
            </a:r>
            <a:r>
              <a:rPr lang="zh-CN" altLang="en-US" dirty="0"/>
              <a:t>、</a:t>
            </a:r>
            <a:r>
              <a:rPr lang="en-US" altLang="zh-CN" dirty="0" err="1"/>
              <a:t>LicenceControl</a:t>
            </a:r>
            <a:r>
              <a:rPr lang="zh-CN" altLang="en-US" dirty="0"/>
              <a:t>和</a:t>
            </a:r>
            <a:r>
              <a:rPr lang="en-US" altLang="zh-CN" dirty="0"/>
              <a:t>Button</a:t>
            </a:r>
            <a:r>
              <a:rPr lang="zh-CN" altLang="en-US" dirty="0"/>
              <a:t>等五个控件。</a:t>
            </a:r>
          </a:p>
          <a:p>
            <a:pPr>
              <a:lnSpc>
                <a:spcPct val="150000"/>
              </a:lnSpc>
            </a:pPr>
            <a:r>
              <a:rPr lang="zh-CN" altLang="en-US" dirty="0"/>
              <a:t>将</a:t>
            </a:r>
            <a:r>
              <a:rPr lang="en-US" altLang="zh-CN" dirty="0" err="1"/>
              <a:t>ToolbarControl</a:t>
            </a:r>
            <a:r>
              <a:rPr lang="en-US" altLang="zh-CN" dirty="0"/>
              <a:t> </a:t>
            </a:r>
            <a:r>
              <a:rPr lang="zh-CN" altLang="en-US" dirty="0"/>
              <a:t>、</a:t>
            </a:r>
            <a:r>
              <a:rPr lang="en-US" altLang="zh-CN" dirty="0" err="1"/>
              <a:t>TOCControl</a:t>
            </a:r>
            <a:r>
              <a:rPr lang="zh-CN" altLang="en-US" dirty="0"/>
              <a:t>的伙伴控件设为</a:t>
            </a:r>
            <a:r>
              <a:rPr lang="en-US" altLang="zh-CN" dirty="0" err="1"/>
              <a:t>MapControl</a:t>
            </a:r>
            <a:r>
              <a:rPr lang="zh-CN" altLang="en-US" dirty="0"/>
              <a:t>，</a:t>
            </a:r>
            <a:r>
              <a:rPr lang="en-US" altLang="zh-CN" dirty="0"/>
              <a:t>Button</a:t>
            </a:r>
            <a:r>
              <a:rPr lang="zh-CN" altLang="en-US" dirty="0"/>
              <a:t>控件的</a:t>
            </a:r>
            <a:r>
              <a:rPr lang="en-US" altLang="zh-CN" dirty="0"/>
              <a:t>Name</a:t>
            </a:r>
            <a:r>
              <a:rPr lang="zh-CN" altLang="en-US" dirty="0"/>
              <a:t>属性设定为</a:t>
            </a:r>
            <a:r>
              <a:rPr lang="en-US" altLang="zh-CN" dirty="0" err="1"/>
              <a:t>btnBuffer</a:t>
            </a:r>
            <a:r>
              <a:rPr lang="zh-CN" altLang="en-US" dirty="0"/>
              <a:t>，</a:t>
            </a:r>
            <a:r>
              <a:rPr lang="en-US" altLang="zh-CN" dirty="0"/>
              <a:t>Text</a:t>
            </a:r>
            <a:r>
              <a:rPr lang="zh-CN" altLang="en-US" dirty="0"/>
              <a:t>属性设定为“缓冲区分析”。控件布局效果如下图所示。 </a:t>
            </a:r>
          </a:p>
        </p:txBody>
      </p:sp>
      <p:pic>
        <p:nvPicPr>
          <p:cNvPr id="4" name="Picture 4" descr="line"/>
          <p:cNvPicPr>
            <a:picLocks noChangeAspect="1" noChangeArrowheads="1" noCrop="1"/>
          </p:cNvPicPr>
          <p:nvPr/>
        </p:nvPicPr>
        <p:blipFill>
          <a:blip r:embed="rId2"/>
          <a:srcRect/>
          <a:stretch>
            <a:fillRect/>
          </a:stretch>
        </p:blipFill>
        <p:spPr bwMode="auto">
          <a:xfrm>
            <a:off x="928662" y="1357298"/>
            <a:ext cx="7305675" cy="1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p:cNvPicPr>
            <a:picLocks noChangeAspect="1" noChangeArrowheads="1"/>
          </p:cNvPicPr>
          <p:nvPr/>
        </p:nvPicPr>
        <p:blipFill>
          <a:blip r:embed="rId2" cstate="print"/>
          <a:srcRect/>
          <a:stretch>
            <a:fillRect/>
          </a:stretch>
        </p:blipFill>
        <p:spPr bwMode="auto">
          <a:xfrm>
            <a:off x="762000" y="838200"/>
            <a:ext cx="7972425" cy="51768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500034" y="928670"/>
            <a:ext cx="8308975" cy="838200"/>
          </a:xfrm>
        </p:spPr>
        <p:txBody>
          <a:bodyPr>
            <a:normAutofit fontScale="90000"/>
          </a:bodyPr>
          <a:lstStyle/>
          <a:p>
            <a:pPr algn="l"/>
            <a:r>
              <a:rPr lang="zh-CN" altLang="en-US" sz="3200" dirty="0"/>
              <a:t>在</a:t>
            </a:r>
            <a:r>
              <a:rPr lang="en-US" altLang="zh-CN" sz="3200" dirty="0" err="1"/>
              <a:t>ToolbarControl</a:t>
            </a:r>
            <a:r>
              <a:rPr lang="en-US" altLang="zh-CN" sz="3200" dirty="0"/>
              <a:t> </a:t>
            </a:r>
            <a:r>
              <a:rPr lang="zh-CN" altLang="en-US" sz="3200" dirty="0"/>
              <a:t>加载添加数据按钮和地图浏览的功能按钮，如下图所示。 </a:t>
            </a:r>
          </a:p>
        </p:txBody>
      </p:sp>
      <p:pic>
        <p:nvPicPr>
          <p:cNvPr id="14340" name="Picture 4"/>
          <p:cNvPicPr>
            <a:picLocks noGrp="1" noChangeAspect="1" noChangeArrowheads="1"/>
          </p:cNvPicPr>
          <p:nvPr>
            <p:ph idx="1"/>
          </p:nvPr>
        </p:nvPicPr>
        <p:blipFill>
          <a:blip r:embed="rId2" cstate="print"/>
          <a:stretch>
            <a:fillRect/>
          </a:stretch>
        </p:blipFill>
        <p:spPr>
          <a:xfrm>
            <a:off x="1657350" y="2256631"/>
            <a:ext cx="5829300" cy="3746500"/>
          </a:xfrm>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457200" y="685800"/>
            <a:ext cx="8385175" cy="609600"/>
          </a:xfrm>
        </p:spPr>
        <p:txBody>
          <a:bodyPr/>
          <a:lstStyle/>
          <a:p>
            <a:pPr algn="l"/>
            <a:r>
              <a:rPr lang="en-US" altLang="zh-CN" sz="3600"/>
              <a:t>1.2 </a:t>
            </a:r>
            <a:r>
              <a:rPr lang="zh-CN" altLang="en-US" sz="3600"/>
              <a:t>代码添加及解释 </a:t>
            </a:r>
          </a:p>
        </p:txBody>
      </p:sp>
      <p:sp>
        <p:nvSpPr>
          <p:cNvPr id="15363" name="Rectangle 3"/>
          <p:cNvSpPr>
            <a:spLocks noGrp="1" noRot="1" noChangeArrowheads="1"/>
          </p:cNvSpPr>
          <p:nvPr>
            <p:ph idx="1"/>
          </p:nvPr>
        </p:nvSpPr>
        <p:spPr>
          <a:xfrm>
            <a:off x="304800" y="1447800"/>
            <a:ext cx="8540750" cy="5029200"/>
          </a:xfrm>
        </p:spPr>
        <p:txBody>
          <a:bodyPr/>
          <a:lstStyle/>
          <a:p>
            <a:pPr>
              <a:lnSpc>
                <a:spcPct val="150000"/>
              </a:lnSpc>
            </a:pPr>
            <a:r>
              <a:rPr lang="zh-CN" altLang="en-US" dirty="0"/>
              <a:t>首先添加如下四个命名空间的引用。 </a:t>
            </a:r>
          </a:p>
          <a:p>
            <a:pPr>
              <a:lnSpc>
                <a:spcPct val="150000"/>
              </a:lnSpc>
              <a:buFont typeface="Wingdings" pitchFamily="2" charset="2"/>
              <a:buNone/>
            </a:pPr>
            <a:r>
              <a:rPr lang="en-US" altLang="zh-CN" dirty="0"/>
              <a:t>using </a:t>
            </a:r>
            <a:r>
              <a:rPr lang="en-US" altLang="zh-CN" dirty="0" err="1"/>
              <a:t>ESRI.ArcGIS.Carto</a:t>
            </a:r>
            <a:r>
              <a:rPr lang="en-US" altLang="zh-CN" dirty="0"/>
              <a:t>; </a:t>
            </a:r>
          </a:p>
          <a:p>
            <a:pPr>
              <a:lnSpc>
                <a:spcPct val="150000"/>
              </a:lnSpc>
              <a:buFont typeface="Wingdings" pitchFamily="2" charset="2"/>
              <a:buNone/>
            </a:pPr>
            <a:r>
              <a:rPr lang="en-US" altLang="zh-CN" dirty="0"/>
              <a:t>using </a:t>
            </a:r>
            <a:r>
              <a:rPr lang="en-US" altLang="zh-CN" dirty="0" err="1"/>
              <a:t>ESRI.ArcGIS.Geoprocessor</a:t>
            </a:r>
            <a:r>
              <a:rPr lang="en-US" altLang="zh-CN" dirty="0"/>
              <a:t>; </a:t>
            </a:r>
          </a:p>
          <a:p>
            <a:pPr>
              <a:lnSpc>
                <a:spcPct val="150000"/>
              </a:lnSpc>
              <a:buFont typeface="Wingdings" pitchFamily="2" charset="2"/>
              <a:buNone/>
            </a:pPr>
            <a:r>
              <a:rPr lang="en-US" altLang="zh-CN" dirty="0"/>
              <a:t>using </a:t>
            </a:r>
            <a:r>
              <a:rPr lang="en-US" altLang="zh-CN" dirty="0" err="1"/>
              <a:t>ESRI.ArcGIS.Geoprocessing</a:t>
            </a:r>
            <a:r>
              <a:rPr lang="en-US" altLang="zh-CN" dirty="0"/>
              <a:t>;</a:t>
            </a:r>
          </a:p>
          <a:p>
            <a:pPr>
              <a:lnSpc>
                <a:spcPct val="150000"/>
              </a:lnSpc>
              <a:buFont typeface="Wingdings" pitchFamily="2" charset="2"/>
              <a:buNone/>
            </a:pPr>
            <a:r>
              <a:rPr lang="en-US" altLang="zh-CN" dirty="0"/>
              <a:t>using </a:t>
            </a:r>
            <a:r>
              <a:rPr lang="en-US" altLang="zh-CN" dirty="0" err="1"/>
              <a:t>ESRI.ArcGIS.esriSystem</a:t>
            </a:r>
            <a:r>
              <a:rPr lang="en-US" altLang="zh-CN" dirty="0"/>
              <a:t>; </a:t>
            </a:r>
          </a:p>
        </p:txBody>
      </p:sp>
      <p:pic>
        <p:nvPicPr>
          <p:cNvPr id="4" name="Picture 4" descr="line"/>
          <p:cNvPicPr>
            <a:picLocks noChangeAspect="1" noChangeArrowheads="1" noCrop="1"/>
          </p:cNvPicPr>
          <p:nvPr/>
        </p:nvPicPr>
        <p:blipFill>
          <a:blip r:embed="rId2"/>
          <a:srcRect/>
          <a:stretch>
            <a:fillRect/>
          </a:stretch>
        </p:blipFill>
        <p:spPr bwMode="auto">
          <a:xfrm>
            <a:off x="928662" y="1357298"/>
            <a:ext cx="7305675" cy="1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Rot="1" noChangeArrowheads="1"/>
          </p:cNvSpPr>
          <p:nvPr>
            <p:ph idx="1"/>
          </p:nvPr>
        </p:nvSpPr>
        <p:spPr>
          <a:xfrm>
            <a:off x="304800" y="762000"/>
            <a:ext cx="8540750" cy="5638800"/>
          </a:xfrm>
        </p:spPr>
        <p:txBody>
          <a:bodyPr/>
          <a:lstStyle/>
          <a:p>
            <a:pPr>
              <a:lnSpc>
                <a:spcPct val="150000"/>
              </a:lnSpc>
            </a:pPr>
            <a:r>
              <a:rPr lang="zh-CN" altLang="en-US" dirty="0"/>
              <a:t>在使用</a:t>
            </a:r>
            <a:r>
              <a:rPr lang="en-US" altLang="zh-CN" dirty="0" err="1"/>
              <a:t>Geoprocessor</a:t>
            </a:r>
            <a:r>
              <a:rPr lang="zh-CN" altLang="en-US" dirty="0"/>
              <a:t>工具实现缓冲区分析时，需要首先定义一个</a:t>
            </a:r>
            <a:r>
              <a:rPr lang="en-US" altLang="zh-CN" dirty="0" err="1"/>
              <a:t>Geoprocessor</a:t>
            </a:r>
            <a:r>
              <a:rPr lang="zh-CN" altLang="en-US" dirty="0"/>
              <a:t>对象，因为命名空间“</a:t>
            </a:r>
            <a:r>
              <a:rPr lang="en-US" altLang="zh-CN" dirty="0" err="1"/>
              <a:t>ESRI.ArcGIS.Geoprocessing</a:t>
            </a:r>
            <a:r>
              <a:rPr lang="en-US" altLang="zh-CN" dirty="0"/>
              <a:t>”</a:t>
            </a:r>
            <a:r>
              <a:rPr lang="zh-CN" altLang="en-US" dirty="0"/>
              <a:t>也包含</a:t>
            </a:r>
            <a:r>
              <a:rPr lang="en-US" altLang="zh-CN" dirty="0" err="1"/>
              <a:t>Geoprocessor</a:t>
            </a:r>
            <a:r>
              <a:rPr lang="zh-CN" altLang="en-US" dirty="0"/>
              <a:t>类，为了避免混淆，使用命名空间来定义</a:t>
            </a:r>
            <a:r>
              <a:rPr lang="en-US" altLang="zh-CN" dirty="0" err="1"/>
              <a:t>Geoprocessor</a:t>
            </a:r>
            <a:r>
              <a:rPr lang="zh-CN" altLang="en-US" dirty="0"/>
              <a:t>；</a:t>
            </a:r>
          </a:p>
          <a:p>
            <a:pPr>
              <a:lnSpc>
                <a:spcPct val="150000"/>
              </a:lnSpc>
            </a:pPr>
            <a:r>
              <a:rPr lang="zh-CN" altLang="en-US" dirty="0"/>
              <a:t>然后设置</a:t>
            </a:r>
            <a:r>
              <a:rPr lang="en-US" altLang="zh-CN" dirty="0" err="1"/>
              <a:t>Geoprocessor</a:t>
            </a:r>
            <a:r>
              <a:rPr lang="zh-CN" altLang="en-US" dirty="0"/>
              <a:t>中的环境参数，这里使用默认参数。然后定义一个操作类</a:t>
            </a:r>
            <a:r>
              <a:rPr lang="en-US" altLang="zh-CN" dirty="0"/>
              <a:t>Buffer</a:t>
            </a:r>
            <a:r>
              <a:rPr lang="zh-CN" altLang="en-US" dirty="0"/>
              <a:t>，并设置参数，生成缓冲区的参数包含原始图层，缓冲半径和输出路径，最后使用已定义的</a:t>
            </a:r>
            <a:r>
              <a:rPr lang="en-US" altLang="zh-CN" dirty="0" err="1"/>
              <a:t>Geoprocessor</a:t>
            </a:r>
            <a:r>
              <a:rPr lang="zh-CN" altLang="en-US" dirty="0"/>
              <a:t>对象执行即可。双击“生成缓存区”按钮，添加代码如下：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TotalTime>
  <Words>965</Words>
  <Application>Microsoft Office PowerPoint</Application>
  <PresentationFormat>全屏显示(4:3)</PresentationFormat>
  <Paragraphs>45</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流畅</vt:lpstr>
      <vt:lpstr>第七讲 缓冲区分析</vt:lpstr>
      <vt:lpstr>幻灯片 2</vt:lpstr>
      <vt:lpstr>幻灯片 3</vt:lpstr>
      <vt:lpstr>1 、Geoprocessor实现缓冲区分析 </vt:lpstr>
      <vt:lpstr>1.1 添加控件</vt:lpstr>
      <vt:lpstr>幻灯片 6</vt:lpstr>
      <vt:lpstr>在ToolbarControl 加载添加数据按钮和地图浏览的功能按钮，如下图所示。 </vt:lpstr>
      <vt:lpstr>1.2 代码添加及解释 </vt:lpstr>
      <vt:lpstr>幻灯片 9</vt:lpstr>
      <vt:lpstr>幻灯片 10</vt:lpstr>
      <vt:lpstr>幻灯片 11</vt:lpstr>
      <vt:lpstr>运行程序，添加一个图层（多个图层时本例中默认选择的图层为第一个图层），点击“生成缓冲区”，运行结果如图。 </vt:lpstr>
      <vt:lpstr> </vt:lpstr>
      <vt:lpstr>2、MyGIS中添加缓冲区分析 </vt:lpstr>
      <vt:lpstr>2.1 添加控件</vt:lpstr>
      <vt:lpstr>幻灯片 16</vt:lpstr>
      <vt:lpstr>幻灯片 17</vt:lpstr>
      <vt:lpstr>2.2 代码添加及解释 </vt:lpstr>
      <vt:lpstr>幻灯片 19</vt:lpstr>
      <vt:lpstr>幻灯片 20</vt:lpstr>
      <vt:lpstr>BufferForm在载入时需要加载当前MapControl中的图层名称到cboLayers，读取当前地图的地图单位，设置缓冲区文件的默认输出路径，将默认输出路径设为“D:\Temp\”。 </vt:lpstr>
      <vt:lpstr>幻灯片 22</vt:lpstr>
      <vt:lpstr>双击路径设置按钮，进入代码编辑界面，添加如下代码： </vt:lpstr>
      <vt:lpstr>双击“分析”按钮，添加代码如下： </vt:lpstr>
      <vt:lpstr>幻灯片 25</vt:lpstr>
      <vt:lpstr>幻灯片 26</vt:lpstr>
      <vt:lpstr>进入MyGIS的主窗体，双击菜单中的“缓冲区分析”，添加代码如下： </vt:lpstr>
      <vt:lpstr>至此，代码编辑完成，运行程序，添加数据usa.mxd，选择图层wind，设置缓冲区半径为0.8，点击“分析”，效果如下图所示。 </vt:lpstr>
      <vt:lpstr>幻灯片 29</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第八讲 缓冲区分析</dc:title>
  <dc:creator>lw</dc:creator>
  <cp:lastModifiedBy>LEOOVO</cp:lastModifiedBy>
  <cp:revision>5</cp:revision>
  <dcterms:created xsi:type="dcterms:W3CDTF">2015-12-01T14:01:42Z</dcterms:created>
  <dcterms:modified xsi:type="dcterms:W3CDTF">2016-10-25T03:39:12Z</dcterms:modified>
</cp:coreProperties>
</file>