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288"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0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2015-12-9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第八讲 叠置分析 </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T7LP8EJGGTE83CSK74O`8M6"/>
          <p:cNvPicPr>
            <a:picLocks noChangeAspect="1" noChangeArrowheads="1"/>
          </p:cNvPicPr>
          <p:nvPr/>
        </p:nvPicPr>
        <p:blipFill>
          <a:blip r:embed="rId2"/>
          <a:srcRect/>
          <a:stretch>
            <a:fillRect/>
          </a:stretch>
        </p:blipFill>
        <p:spPr bwMode="auto">
          <a:xfrm>
            <a:off x="533400" y="838200"/>
            <a:ext cx="8010525" cy="3505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609600" y="685800"/>
            <a:ext cx="8232775" cy="1143000"/>
          </a:xfrm>
        </p:spPr>
        <p:txBody>
          <a:bodyPr/>
          <a:lstStyle/>
          <a:p>
            <a:pPr algn="l"/>
            <a:r>
              <a:rPr lang="zh-CN" altLang="en-US" sz="3200"/>
              <a:t>运行程序，添加叠置分析的数据，至少为两个图层，点击“叠置求交”，运行结果如图。</a:t>
            </a:r>
          </a:p>
        </p:txBody>
      </p:sp>
      <p:pic>
        <p:nvPicPr>
          <p:cNvPr id="14340" name="Picture 4"/>
          <p:cNvPicPr>
            <a:picLocks noGrp="1" noChangeAspect="1" noChangeArrowheads="1"/>
          </p:cNvPicPr>
          <p:nvPr>
            <p:ph idx="1"/>
          </p:nvPr>
        </p:nvPicPr>
        <p:blipFill>
          <a:blip r:embed="rId2"/>
          <a:srcRect/>
          <a:stretch>
            <a:fillRect/>
          </a:stretch>
        </p:blipFill>
        <p:spPr>
          <a:xfrm>
            <a:off x="1219200" y="1981200"/>
            <a:ext cx="6680200" cy="4343400"/>
          </a:xfrm>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533400" y="685800"/>
            <a:ext cx="8308975" cy="639763"/>
          </a:xfrm>
        </p:spPr>
        <p:txBody>
          <a:bodyPr>
            <a:normAutofit/>
          </a:bodyPr>
          <a:lstStyle/>
          <a:p>
            <a:pPr algn="l"/>
            <a:r>
              <a:rPr lang="en-US" altLang="zh-CN" sz="3600" dirty="0"/>
              <a:t>2 </a:t>
            </a:r>
            <a:r>
              <a:rPr lang="zh-CN" altLang="en-US" sz="3600" dirty="0" smtClean="0"/>
              <a:t>、小结</a:t>
            </a:r>
            <a:endParaRPr lang="zh-CN" altLang="en-US" sz="3600" dirty="0"/>
          </a:p>
        </p:txBody>
      </p:sp>
      <p:sp>
        <p:nvSpPr>
          <p:cNvPr id="15363" name="Rectangle 3"/>
          <p:cNvSpPr>
            <a:spLocks noGrp="1" noRot="1" noChangeArrowheads="1"/>
          </p:cNvSpPr>
          <p:nvPr>
            <p:ph idx="1"/>
          </p:nvPr>
        </p:nvSpPr>
        <p:spPr>
          <a:xfrm>
            <a:off x="457200" y="1524000"/>
            <a:ext cx="8229600" cy="4602163"/>
          </a:xfrm>
        </p:spPr>
        <p:txBody>
          <a:bodyPr/>
          <a:lstStyle/>
          <a:p>
            <a:pPr>
              <a:lnSpc>
                <a:spcPct val="150000"/>
              </a:lnSpc>
            </a:pPr>
            <a:r>
              <a:rPr lang="zh-CN" altLang="en-US" dirty="0"/>
              <a:t>使用</a:t>
            </a:r>
            <a:r>
              <a:rPr lang="en-US" altLang="zh-CN" dirty="0" err="1"/>
              <a:t>Geoprocessor</a:t>
            </a:r>
            <a:r>
              <a:rPr lang="zh-CN" altLang="en-US" dirty="0"/>
              <a:t>实现叠置分析与实现缓冲区分析的基本思路是一致的，只是不同的操作方法设置了不同的参数。</a:t>
            </a:r>
          </a:p>
          <a:p>
            <a:pPr>
              <a:lnSpc>
                <a:spcPct val="150000"/>
              </a:lnSpc>
            </a:pPr>
            <a:r>
              <a:rPr lang="zh-CN" altLang="en-US" dirty="0"/>
              <a:t>另外，注意在进行叠置分析时要通过</a:t>
            </a:r>
            <a:r>
              <a:rPr lang="en-US" altLang="zh-CN" dirty="0" err="1"/>
              <a:t>IGpValueTableObject</a:t>
            </a:r>
            <a:r>
              <a:rPr lang="zh-CN" altLang="en-US" dirty="0"/>
              <a:t>接口加载多个要素。</a:t>
            </a:r>
          </a:p>
        </p:txBody>
      </p:sp>
      <p:pic>
        <p:nvPicPr>
          <p:cNvPr id="4" name="Picture 4" descr="line"/>
          <p:cNvPicPr>
            <a:picLocks noChangeAspect="1" noChangeArrowheads="1" noCrop="1"/>
          </p:cNvPicPr>
          <p:nvPr/>
        </p:nvPicPr>
        <p:blipFill>
          <a:blip r:embed="rId2"/>
          <a:srcRect/>
          <a:stretch>
            <a:fillRect/>
          </a:stretch>
        </p:blipFill>
        <p:spPr bwMode="auto">
          <a:xfrm>
            <a:off x="714348" y="1357298"/>
            <a:ext cx="7305675" cy="12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body" idx="1"/>
          </p:nvPr>
        </p:nvSpPr>
        <p:spPr>
          <a:xfrm>
            <a:off x="457200" y="1357298"/>
            <a:ext cx="8229600" cy="4768865"/>
          </a:xfrm>
        </p:spPr>
        <p:txBody>
          <a:bodyPr>
            <a:normAutofit/>
          </a:bodyPr>
          <a:lstStyle/>
          <a:p>
            <a:pPr>
              <a:lnSpc>
                <a:spcPct val="150000"/>
              </a:lnSpc>
              <a:buFont typeface="Wingdings" pitchFamily="2" charset="2"/>
              <a:buNone/>
            </a:pPr>
            <a:r>
              <a:rPr lang="en-US" altLang="zh-CN" sz="2400" b="1" dirty="0"/>
              <a:t>1.1 </a:t>
            </a:r>
            <a:r>
              <a:rPr lang="en-US" altLang="zh-CN" sz="2400" b="1" dirty="0" smtClean="0"/>
              <a:t> </a:t>
            </a:r>
            <a:r>
              <a:rPr lang="zh-CN" altLang="en-US" sz="2400" b="1" dirty="0" smtClean="0"/>
              <a:t>添加</a:t>
            </a:r>
            <a:r>
              <a:rPr lang="zh-CN" altLang="en-US" sz="2400" b="1" dirty="0"/>
              <a:t>控件</a:t>
            </a:r>
          </a:p>
          <a:p>
            <a:pPr>
              <a:lnSpc>
                <a:spcPct val="150000"/>
              </a:lnSpc>
              <a:buFont typeface="Wingdings" pitchFamily="2" charset="2"/>
              <a:buNone/>
            </a:pPr>
            <a:r>
              <a:rPr lang="zh-CN" altLang="en-US" sz="2400" dirty="0"/>
              <a:t>   打开项目</a:t>
            </a:r>
            <a:r>
              <a:rPr lang="en-US" altLang="zh-CN" sz="2400" dirty="0" err="1"/>
              <a:t>MyGIS</a:t>
            </a:r>
            <a:r>
              <a:rPr lang="zh-CN" altLang="en-US" sz="2400" dirty="0"/>
              <a:t>，在</a:t>
            </a:r>
            <a:r>
              <a:rPr lang="en-US" altLang="zh-CN" sz="2400" dirty="0" err="1"/>
              <a:t>MyGIS</a:t>
            </a:r>
            <a:r>
              <a:rPr lang="zh-CN" altLang="en-US" sz="2400" dirty="0"/>
              <a:t>的主菜单 “空间分析”中添加子菜单“叠置分析”，</a:t>
            </a:r>
            <a:r>
              <a:rPr lang="en-US" altLang="zh-CN" sz="2400" dirty="0"/>
              <a:t>Name</a:t>
            </a:r>
            <a:r>
              <a:rPr lang="zh-CN" altLang="en-US" sz="2400" dirty="0"/>
              <a:t>属性修改为“</a:t>
            </a:r>
            <a:r>
              <a:rPr lang="en-US" altLang="zh-CN" sz="2400" dirty="0" err="1"/>
              <a:t>menuOverlay</a:t>
            </a:r>
            <a:r>
              <a:rPr lang="en-US" altLang="zh-CN" sz="2400" dirty="0"/>
              <a:t>”</a:t>
            </a:r>
            <a:r>
              <a:rPr lang="zh-CN" altLang="en-US" sz="2400" dirty="0"/>
              <a:t>。 项目中添加一个新的窗体，名称为“</a:t>
            </a:r>
            <a:r>
              <a:rPr lang="en-US" altLang="zh-CN" sz="2400" dirty="0" err="1"/>
              <a:t>OverlayForm</a:t>
            </a:r>
            <a:r>
              <a:rPr lang="en-US" altLang="zh-CN" sz="2400" dirty="0"/>
              <a:t>”</a:t>
            </a:r>
            <a:r>
              <a:rPr lang="zh-CN" altLang="en-US" sz="2400" dirty="0"/>
              <a:t>，</a:t>
            </a:r>
            <a:r>
              <a:rPr lang="en-US" altLang="zh-CN" sz="2400" dirty="0"/>
              <a:t>Name</a:t>
            </a:r>
            <a:r>
              <a:rPr lang="zh-CN" altLang="en-US" sz="2400" dirty="0"/>
              <a:t>属性设为“叠置分析”，添加四个</a:t>
            </a:r>
            <a:r>
              <a:rPr lang="en-US" altLang="zh-CN" sz="2400" dirty="0"/>
              <a:t>Label</a:t>
            </a:r>
            <a:r>
              <a:rPr lang="zh-CN" altLang="en-US" sz="2400" dirty="0"/>
              <a:t>、一个</a:t>
            </a:r>
            <a:r>
              <a:rPr lang="en-US" altLang="zh-CN" sz="2400" dirty="0" err="1"/>
              <a:t>ComboBox</a:t>
            </a:r>
            <a:r>
              <a:rPr lang="zh-CN" altLang="en-US" sz="2400" dirty="0"/>
              <a:t>、四个</a:t>
            </a:r>
            <a:r>
              <a:rPr lang="en-US" altLang="zh-CN" sz="2400" dirty="0" err="1"/>
              <a:t>TextBox</a:t>
            </a:r>
            <a:r>
              <a:rPr lang="zh-CN" altLang="en-US" sz="2400" dirty="0"/>
              <a:t>、五个</a:t>
            </a:r>
            <a:r>
              <a:rPr lang="en-US" altLang="zh-CN" sz="2400" dirty="0"/>
              <a:t>Button</a:t>
            </a:r>
            <a:r>
              <a:rPr lang="zh-CN" altLang="en-US" sz="2400" dirty="0"/>
              <a:t>控件和一个</a:t>
            </a:r>
            <a:r>
              <a:rPr lang="en-US" altLang="zh-CN" sz="2400" dirty="0" err="1"/>
              <a:t>GroupBox</a:t>
            </a:r>
            <a:r>
              <a:rPr lang="zh-CN" altLang="en-US" sz="2400" dirty="0"/>
              <a:t>，控件属性设置如下：</a:t>
            </a:r>
          </a:p>
        </p:txBody>
      </p:sp>
      <p:sp>
        <p:nvSpPr>
          <p:cNvPr id="3" name="Rectangle 2"/>
          <p:cNvSpPr>
            <a:spLocks noGrp="1" noRot="1" noChangeArrowheads="1"/>
          </p:cNvSpPr>
          <p:nvPr>
            <p:ph type="title"/>
          </p:nvPr>
        </p:nvSpPr>
        <p:spPr>
          <a:xfrm>
            <a:off x="685800" y="685800"/>
            <a:ext cx="8156575" cy="609600"/>
          </a:xfrm>
        </p:spPr>
        <p:txBody>
          <a:bodyPr/>
          <a:lstStyle/>
          <a:p>
            <a:pPr algn="l"/>
            <a:r>
              <a:rPr lang="en-US" altLang="zh-CN" sz="3600" dirty="0" smtClean="0"/>
              <a:t>3</a:t>
            </a:r>
            <a:r>
              <a:rPr lang="zh-CN" altLang="en-US" sz="3600" dirty="0" smtClean="0"/>
              <a:t>、</a:t>
            </a:r>
            <a:r>
              <a:rPr lang="en-US" altLang="zh-CN" sz="3600" dirty="0" err="1" smtClean="0"/>
              <a:t>MyGIS</a:t>
            </a:r>
            <a:r>
              <a:rPr lang="zh-CN" altLang="en-US" sz="3600" dirty="0"/>
              <a:t>中添加叠置分析</a:t>
            </a:r>
          </a:p>
        </p:txBody>
      </p:sp>
      <p:pic>
        <p:nvPicPr>
          <p:cNvPr id="5" name="Picture 4" descr="line"/>
          <p:cNvPicPr>
            <a:picLocks noChangeAspect="1" noChangeArrowheads="1" noCrop="1"/>
          </p:cNvPicPr>
          <p:nvPr/>
        </p:nvPicPr>
        <p:blipFill>
          <a:blip r:embed="rId2"/>
          <a:srcRect/>
          <a:stretch>
            <a:fillRect/>
          </a:stretch>
        </p:blipFill>
        <p:spPr bwMode="auto">
          <a:xfrm>
            <a:off x="714348" y="1357298"/>
            <a:ext cx="7305675" cy="12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X`M@%O(U`O3R(Z)B8TFE~PP"/>
          <p:cNvPicPr>
            <a:picLocks noChangeAspect="1" noChangeArrowheads="1"/>
          </p:cNvPicPr>
          <p:nvPr/>
        </p:nvPicPr>
        <p:blipFill>
          <a:blip r:embed="rId2"/>
          <a:srcRect/>
          <a:stretch>
            <a:fillRect/>
          </a:stretch>
        </p:blipFill>
        <p:spPr bwMode="auto">
          <a:xfrm>
            <a:off x="381000" y="0"/>
            <a:ext cx="8305800" cy="3171825"/>
          </a:xfrm>
          <a:prstGeom prst="rect">
            <a:avLst/>
          </a:prstGeom>
          <a:noFill/>
        </p:spPr>
      </p:pic>
      <p:pic>
        <p:nvPicPr>
          <p:cNvPr id="19459" name="Picture 3" descr="~Y0}XF7U_9PBEDY[28I4EAT"/>
          <p:cNvPicPr>
            <a:picLocks noChangeAspect="1" noChangeArrowheads="1"/>
          </p:cNvPicPr>
          <p:nvPr/>
        </p:nvPicPr>
        <p:blipFill>
          <a:blip r:embed="rId3"/>
          <a:srcRect/>
          <a:stretch>
            <a:fillRect/>
          </a:stretch>
        </p:blipFill>
        <p:spPr bwMode="auto">
          <a:xfrm>
            <a:off x="381000" y="3200400"/>
            <a:ext cx="8362950" cy="34766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71604" y="785794"/>
            <a:ext cx="5929353" cy="585651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571472" y="642918"/>
            <a:ext cx="8308975" cy="457200"/>
          </a:xfrm>
        </p:spPr>
        <p:txBody>
          <a:bodyPr>
            <a:normAutofit/>
          </a:bodyPr>
          <a:lstStyle/>
          <a:p>
            <a:pPr algn="l"/>
            <a:r>
              <a:rPr lang="en-US" altLang="zh-CN" sz="2400" b="1" dirty="0">
                <a:solidFill>
                  <a:schemeClr val="tx1"/>
                </a:solidFill>
                <a:latin typeface="+mn-ea"/>
                <a:ea typeface="+mn-ea"/>
              </a:rPr>
              <a:t>1.2 </a:t>
            </a:r>
            <a:r>
              <a:rPr lang="zh-CN" altLang="en-US" sz="2400" b="1" dirty="0">
                <a:solidFill>
                  <a:schemeClr val="tx1"/>
                </a:solidFill>
                <a:latin typeface="+mn-ea"/>
                <a:ea typeface="+mn-ea"/>
              </a:rPr>
              <a:t>代码添加及解释</a:t>
            </a:r>
          </a:p>
        </p:txBody>
      </p:sp>
      <p:sp>
        <p:nvSpPr>
          <p:cNvPr id="20483" name="Rectangle 3"/>
          <p:cNvSpPr>
            <a:spLocks noGrp="1" noRot="1" noChangeArrowheads="1"/>
          </p:cNvSpPr>
          <p:nvPr>
            <p:ph type="body" idx="1"/>
          </p:nvPr>
        </p:nvSpPr>
        <p:spPr>
          <a:xfrm>
            <a:off x="0" y="1428736"/>
            <a:ext cx="9144000" cy="5429264"/>
          </a:xfrm>
        </p:spPr>
        <p:txBody>
          <a:bodyPr>
            <a:noAutofit/>
          </a:bodyPr>
          <a:lstStyle/>
          <a:p>
            <a:pPr>
              <a:lnSpc>
                <a:spcPct val="150000"/>
              </a:lnSpc>
            </a:pPr>
            <a:r>
              <a:rPr lang="zh-CN" altLang="en-US" sz="2400" dirty="0"/>
              <a:t>该工程需要添加如下引用： </a:t>
            </a:r>
          </a:p>
          <a:p>
            <a:pPr>
              <a:lnSpc>
                <a:spcPct val="150000"/>
              </a:lnSpc>
              <a:buFont typeface="Wingdings" pitchFamily="2" charset="2"/>
              <a:buNone/>
            </a:pPr>
            <a:r>
              <a:rPr lang="en-US" altLang="zh-CN" sz="2400" dirty="0"/>
              <a:t>using </a:t>
            </a:r>
            <a:r>
              <a:rPr lang="en-US" altLang="zh-CN" sz="2400" dirty="0" err="1"/>
              <a:t>ESRI.ArcGIS.Controls</a:t>
            </a:r>
            <a:r>
              <a:rPr lang="en-US" altLang="zh-CN" sz="2400" dirty="0"/>
              <a:t>; </a:t>
            </a:r>
          </a:p>
          <a:p>
            <a:pPr>
              <a:lnSpc>
                <a:spcPct val="150000"/>
              </a:lnSpc>
              <a:buFont typeface="Wingdings" pitchFamily="2" charset="2"/>
              <a:buNone/>
            </a:pPr>
            <a:r>
              <a:rPr lang="en-US" altLang="zh-CN" sz="2400" dirty="0"/>
              <a:t>using </a:t>
            </a:r>
            <a:r>
              <a:rPr lang="en-US" altLang="zh-CN" sz="2400" dirty="0" err="1"/>
              <a:t>ESRI.ArcGIS.AnalysisTools</a:t>
            </a:r>
            <a:r>
              <a:rPr lang="en-US" altLang="zh-CN" sz="2400" dirty="0"/>
              <a:t>; </a:t>
            </a:r>
          </a:p>
          <a:p>
            <a:pPr>
              <a:lnSpc>
                <a:spcPct val="150000"/>
              </a:lnSpc>
              <a:buFont typeface="Wingdings" pitchFamily="2" charset="2"/>
              <a:buNone/>
            </a:pPr>
            <a:r>
              <a:rPr lang="en-US" altLang="zh-CN" sz="2400" dirty="0"/>
              <a:t>using </a:t>
            </a:r>
            <a:r>
              <a:rPr lang="en-US" altLang="zh-CN" sz="2400" dirty="0" err="1"/>
              <a:t>ESRI.ArcGIS.Geoprocessing</a:t>
            </a:r>
            <a:r>
              <a:rPr lang="en-US" altLang="zh-CN" sz="2400" dirty="0"/>
              <a:t>; </a:t>
            </a:r>
          </a:p>
          <a:p>
            <a:pPr>
              <a:lnSpc>
                <a:spcPct val="150000"/>
              </a:lnSpc>
            </a:pPr>
            <a:r>
              <a:rPr lang="zh-CN" altLang="en-US" sz="2400" dirty="0"/>
              <a:t>首先声明一个成员变量，用于保存叠置分析输出文件的路径。 </a:t>
            </a:r>
          </a:p>
          <a:p>
            <a:pPr>
              <a:lnSpc>
                <a:spcPct val="150000"/>
              </a:lnSpc>
              <a:buClr>
                <a:schemeClr val="tx1"/>
              </a:buClr>
              <a:buFont typeface="Wingdings" pitchFamily="2" charset="2"/>
              <a:buNone/>
            </a:pPr>
            <a:r>
              <a:rPr lang="en-US" altLang="zh-CN" sz="2400" dirty="0">
                <a:solidFill>
                  <a:srgbClr val="FF9900"/>
                </a:solidFill>
              </a:rPr>
              <a:t>public string </a:t>
            </a:r>
            <a:r>
              <a:rPr lang="en-US" altLang="zh-CN" sz="2400" dirty="0" err="1">
                <a:solidFill>
                  <a:srgbClr val="FF9900"/>
                </a:solidFill>
              </a:rPr>
              <a:t>strOutputPath</a:t>
            </a:r>
            <a:r>
              <a:rPr lang="en-US" altLang="zh-CN" sz="2400" dirty="0"/>
              <a:t>;</a:t>
            </a:r>
          </a:p>
          <a:p>
            <a:pPr>
              <a:lnSpc>
                <a:spcPct val="150000"/>
              </a:lnSpc>
            </a:pPr>
            <a:r>
              <a:rPr lang="en-US" altLang="zh-CN" sz="2400" dirty="0"/>
              <a:t> </a:t>
            </a:r>
            <a:r>
              <a:rPr lang="en-US" altLang="zh-CN" sz="2400" dirty="0" err="1"/>
              <a:t>OverlayForm</a:t>
            </a:r>
            <a:r>
              <a:rPr lang="zh-CN" altLang="en-US" sz="2400" dirty="0"/>
              <a:t>在载入时需要加载三种叠置方式到</a:t>
            </a:r>
            <a:r>
              <a:rPr lang="en-US" altLang="zh-CN" sz="2400" dirty="0" err="1"/>
              <a:t>cboOverlay</a:t>
            </a:r>
            <a:r>
              <a:rPr lang="zh-CN" altLang="en-US" sz="2400" dirty="0"/>
              <a:t>中，并且需要设置叠置文件的默认输出路径，将默认输出路径设为“</a:t>
            </a:r>
            <a:r>
              <a:rPr lang="en-US" altLang="zh-CN" sz="2400" dirty="0"/>
              <a:t>D:\Temp\”</a:t>
            </a:r>
            <a:r>
              <a:rPr lang="zh-CN" altLang="en-US" sz="2400" dirty="0"/>
              <a:t>。</a:t>
            </a:r>
          </a:p>
        </p:txBody>
      </p:sp>
      <p:pic>
        <p:nvPicPr>
          <p:cNvPr id="4" name="Picture 4" descr="line"/>
          <p:cNvPicPr>
            <a:picLocks noChangeAspect="1" noChangeArrowheads="1" noCrop="1"/>
          </p:cNvPicPr>
          <p:nvPr/>
        </p:nvPicPr>
        <p:blipFill>
          <a:blip r:embed="rId2"/>
          <a:srcRect/>
          <a:stretch>
            <a:fillRect/>
          </a:stretch>
        </p:blipFill>
        <p:spPr bwMode="auto">
          <a:xfrm>
            <a:off x="714348" y="1214422"/>
            <a:ext cx="7305675" cy="127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Z%~H]Z5PJYMNUPM(DBK@K{T"/>
          <p:cNvPicPr>
            <a:picLocks noChangeAspect="1" noChangeArrowheads="1"/>
          </p:cNvPicPr>
          <p:nvPr/>
        </p:nvPicPr>
        <p:blipFill>
          <a:blip r:embed="rId2"/>
          <a:srcRect/>
          <a:stretch>
            <a:fillRect/>
          </a:stretch>
        </p:blipFill>
        <p:spPr bwMode="auto">
          <a:xfrm>
            <a:off x="1066800" y="914400"/>
            <a:ext cx="7543800" cy="490696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571472" y="785794"/>
            <a:ext cx="8232775" cy="719158"/>
          </a:xfrm>
        </p:spPr>
        <p:txBody>
          <a:bodyPr>
            <a:normAutofit fontScale="90000"/>
          </a:bodyPr>
          <a:lstStyle/>
          <a:p>
            <a:pPr algn="l"/>
            <a:r>
              <a:rPr lang="zh-CN" altLang="en-US" sz="2800" dirty="0"/>
              <a:t>双击输入要素的文件选择按钮，进入代码编辑界面，添加代码如下：</a:t>
            </a:r>
          </a:p>
        </p:txBody>
      </p:sp>
      <p:sp>
        <p:nvSpPr>
          <p:cNvPr id="22531" name="Rectangle 3"/>
          <p:cNvSpPr>
            <a:spLocks noChangeArrowheads="1"/>
          </p:cNvSpPr>
          <p:nvPr/>
        </p:nvSpPr>
        <p:spPr bwMode="auto">
          <a:xfrm>
            <a:off x="1219200" y="1371600"/>
            <a:ext cx="6216650" cy="641350"/>
          </a:xfrm>
          <a:prstGeom prst="rect">
            <a:avLst/>
          </a:prstGeom>
          <a:noFill/>
          <a:ln w="9525">
            <a:noFill/>
            <a:miter lim="800000"/>
            <a:headEnd/>
            <a:tailEnd/>
          </a:ln>
          <a:effectLst/>
        </p:spPr>
        <p:txBody>
          <a:bodyPr>
            <a:spAutoFit/>
          </a:bodyPr>
          <a:lstStyle/>
          <a:p>
            <a:r>
              <a:rPr lang="en-US" altLang="zh-CN" dirty="0"/>
              <a:t>private void </a:t>
            </a:r>
            <a:r>
              <a:rPr lang="en-US" altLang="zh-CN" dirty="0" err="1"/>
              <a:t>btnInputFeat_Click</a:t>
            </a:r>
            <a:r>
              <a:rPr lang="en-US" altLang="zh-CN" dirty="0"/>
              <a:t>(object sender, </a:t>
            </a:r>
            <a:r>
              <a:rPr lang="en-US" altLang="zh-CN" dirty="0" err="1"/>
              <a:t>EventArgs</a:t>
            </a:r>
            <a:r>
              <a:rPr lang="en-US" altLang="zh-CN" dirty="0"/>
              <a:t> e)</a:t>
            </a:r>
          </a:p>
          <a:p>
            <a:r>
              <a:rPr lang="en-US" altLang="zh-CN" dirty="0"/>
              <a:t> {</a:t>
            </a:r>
          </a:p>
        </p:txBody>
      </p:sp>
      <p:pic>
        <p:nvPicPr>
          <p:cNvPr id="22532" name="Picture 4" descr="FX]J3ETWHGLQ%SE)5S3}IVX"/>
          <p:cNvPicPr>
            <a:picLocks noChangeAspect="1" noChangeArrowheads="1"/>
          </p:cNvPicPr>
          <p:nvPr/>
        </p:nvPicPr>
        <p:blipFill>
          <a:blip r:embed="rId2"/>
          <a:srcRect/>
          <a:stretch>
            <a:fillRect/>
          </a:stretch>
        </p:blipFill>
        <p:spPr bwMode="auto">
          <a:xfrm>
            <a:off x="1600200" y="1905000"/>
            <a:ext cx="6492875" cy="4572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762000" y="533400"/>
            <a:ext cx="8159750" cy="609600"/>
          </a:xfrm>
        </p:spPr>
        <p:txBody>
          <a:bodyPr/>
          <a:lstStyle/>
          <a:p>
            <a:pPr algn="l"/>
            <a:r>
              <a:rPr lang="zh-CN" altLang="en-US" sz="2800"/>
              <a:t>双击叠置要素的文件选择按钮，添加代码如下；</a:t>
            </a:r>
          </a:p>
        </p:txBody>
      </p:sp>
      <p:pic>
        <p:nvPicPr>
          <p:cNvPr id="23555" name="Picture 3"/>
          <p:cNvPicPr>
            <a:picLocks noChangeAspect="1" noChangeArrowheads="1"/>
          </p:cNvPicPr>
          <p:nvPr/>
        </p:nvPicPr>
        <p:blipFill>
          <a:blip r:embed="rId2"/>
          <a:srcRect/>
          <a:stretch>
            <a:fillRect/>
          </a:stretch>
        </p:blipFill>
        <p:spPr bwMode="auto">
          <a:xfrm>
            <a:off x="838200" y="1066800"/>
            <a:ext cx="7696200" cy="5410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Rot="1" noChangeArrowheads="1"/>
          </p:cNvSpPr>
          <p:nvPr>
            <p:ph idx="1"/>
          </p:nvPr>
        </p:nvSpPr>
        <p:spPr>
          <a:xfrm>
            <a:off x="457200" y="1142984"/>
            <a:ext cx="8229600" cy="4983179"/>
          </a:xfrm>
        </p:spPr>
        <p:txBody>
          <a:bodyPr/>
          <a:lstStyle/>
          <a:p>
            <a:pPr>
              <a:lnSpc>
                <a:spcPct val="150000"/>
              </a:lnSpc>
            </a:pPr>
            <a:r>
              <a:rPr lang="zh-CN" altLang="en-US" dirty="0"/>
              <a:t>叠置分析是</a:t>
            </a:r>
            <a:r>
              <a:rPr lang="en-US" altLang="zh-CN" dirty="0"/>
              <a:t>GIS</a:t>
            </a:r>
            <a:r>
              <a:rPr lang="zh-CN" altLang="en-US" dirty="0"/>
              <a:t>中一种常见的分析功能，它是将有关主题层组成的各个数据层面进行叠置产生一个新的数据层面，其结果综合了原来两个或多个层面要素所具有的属性，同时叠置分析不仅生成了新的空间关系，而且还将输入的多个数据层的属性联系起来产生了新的属性关系。 </a:t>
            </a:r>
          </a:p>
          <a:p>
            <a:pPr>
              <a:lnSpc>
                <a:spcPct val="150000"/>
              </a:lnSpc>
            </a:pPr>
            <a:r>
              <a:rPr lang="zh-CN" altLang="en-US" dirty="0"/>
              <a:t>程序运行前首先需要在</a:t>
            </a:r>
            <a:r>
              <a:rPr lang="en-US" altLang="zh-CN" dirty="0"/>
              <a:t>D</a:t>
            </a:r>
            <a:r>
              <a:rPr lang="zh-CN" altLang="en-US" dirty="0"/>
              <a:t>盘下新建一个名为</a:t>
            </a:r>
            <a:r>
              <a:rPr lang="en-US" altLang="zh-CN" dirty="0"/>
              <a:t>Temp</a:t>
            </a:r>
            <a:r>
              <a:rPr lang="zh-CN" altLang="en-US" dirty="0"/>
              <a:t>的文件夹，存放叠置分析生成的文件。 </a:t>
            </a:r>
          </a:p>
        </p:txBody>
      </p:sp>
      <p:pic>
        <p:nvPicPr>
          <p:cNvPr id="3" name="Picture 4" descr="line"/>
          <p:cNvPicPr>
            <a:picLocks noChangeAspect="1" noChangeArrowheads="1" noCrop="1"/>
          </p:cNvPicPr>
          <p:nvPr/>
        </p:nvPicPr>
        <p:blipFill>
          <a:blip r:embed="rId2"/>
          <a:srcRect/>
          <a:stretch>
            <a:fillRect/>
          </a:stretch>
        </p:blipFill>
        <p:spPr bwMode="auto">
          <a:xfrm>
            <a:off x="714348" y="928670"/>
            <a:ext cx="7305675" cy="127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714348" y="642918"/>
            <a:ext cx="8080375" cy="457200"/>
          </a:xfrm>
        </p:spPr>
        <p:txBody>
          <a:bodyPr>
            <a:normAutofit fontScale="90000"/>
          </a:bodyPr>
          <a:lstStyle/>
          <a:p>
            <a:pPr algn="l"/>
            <a:r>
              <a:rPr lang="zh-CN" altLang="en-US" sz="2800" dirty="0"/>
              <a:t>双击输出图层的路径选择按钮，添加代码如下：</a:t>
            </a:r>
          </a:p>
        </p:txBody>
      </p:sp>
      <p:pic>
        <p:nvPicPr>
          <p:cNvPr id="24579" name="Picture 3" descr="$4]LBO]]G$P4_XF_[F`L)YY"/>
          <p:cNvPicPr>
            <a:picLocks noChangeAspect="1" noChangeArrowheads="1"/>
          </p:cNvPicPr>
          <p:nvPr/>
        </p:nvPicPr>
        <p:blipFill>
          <a:blip r:embed="rId2"/>
          <a:srcRect/>
          <a:stretch>
            <a:fillRect/>
          </a:stretch>
        </p:blipFill>
        <p:spPr bwMode="auto">
          <a:xfrm>
            <a:off x="785786" y="1214422"/>
            <a:ext cx="7391400" cy="2171700"/>
          </a:xfrm>
          <a:prstGeom prst="rect">
            <a:avLst/>
          </a:prstGeom>
          <a:noFill/>
        </p:spPr>
      </p:pic>
      <p:pic>
        <p:nvPicPr>
          <p:cNvPr id="24580" name="Picture 4" descr="UF@6DS[68)T3E}3%H@}QS}O"/>
          <p:cNvPicPr>
            <a:picLocks noChangeAspect="1" noChangeArrowheads="1"/>
          </p:cNvPicPr>
          <p:nvPr/>
        </p:nvPicPr>
        <p:blipFill>
          <a:blip r:embed="rId3"/>
          <a:srcRect/>
          <a:stretch>
            <a:fillRect/>
          </a:stretch>
        </p:blipFill>
        <p:spPr bwMode="auto">
          <a:xfrm>
            <a:off x="857224" y="3390900"/>
            <a:ext cx="7391400" cy="34671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685800" y="685800"/>
            <a:ext cx="8156575" cy="381000"/>
          </a:xfrm>
        </p:spPr>
        <p:txBody>
          <a:bodyPr>
            <a:normAutofit fontScale="90000"/>
          </a:bodyPr>
          <a:lstStyle/>
          <a:p>
            <a:pPr algn="l"/>
            <a:r>
              <a:rPr lang="zh-CN" altLang="en-US" sz="2800"/>
              <a:t>双击“分析”按钮，添加代码如下。</a:t>
            </a:r>
          </a:p>
        </p:txBody>
      </p:sp>
      <p:pic>
        <p:nvPicPr>
          <p:cNvPr id="25603" name="Picture 3" descr="G2WLYPT1%B]%B{XYFW_2{)4"/>
          <p:cNvPicPr>
            <a:picLocks noChangeAspect="1" noChangeArrowheads="1"/>
          </p:cNvPicPr>
          <p:nvPr/>
        </p:nvPicPr>
        <p:blipFill>
          <a:blip r:embed="rId2"/>
          <a:srcRect/>
          <a:stretch>
            <a:fillRect/>
          </a:stretch>
        </p:blipFill>
        <p:spPr bwMode="auto">
          <a:xfrm>
            <a:off x="762000" y="1143000"/>
            <a:ext cx="8077200" cy="5257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3P@KS5WY0HC]L`%}ZI0TK~B"/>
          <p:cNvPicPr>
            <a:picLocks noChangeAspect="1" noChangeArrowheads="1"/>
          </p:cNvPicPr>
          <p:nvPr/>
        </p:nvPicPr>
        <p:blipFill>
          <a:blip r:embed="rId2"/>
          <a:srcRect/>
          <a:stretch>
            <a:fillRect/>
          </a:stretch>
        </p:blipFill>
        <p:spPr bwMode="auto">
          <a:xfrm>
            <a:off x="914400" y="579438"/>
            <a:ext cx="7696200" cy="589756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V}T]24K5_H0M9B__%OFOXH8"/>
          <p:cNvPicPr>
            <a:picLocks noChangeAspect="1" noChangeArrowheads="1"/>
          </p:cNvPicPr>
          <p:nvPr/>
        </p:nvPicPr>
        <p:blipFill>
          <a:blip r:embed="rId2"/>
          <a:srcRect/>
          <a:stretch>
            <a:fillRect/>
          </a:stretch>
        </p:blipFill>
        <p:spPr bwMode="auto">
          <a:xfrm>
            <a:off x="685800" y="609600"/>
            <a:ext cx="8077200" cy="58483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Z{P_$EU2}W@03TZ6VVMQ~71"/>
          <p:cNvPicPr>
            <a:picLocks noChangeAspect="1" noChangeArrowheads="1"/>
          </p:cNvPicPr>
          <p:nvPr/>
        </p:nvPicPr>
        <p:blipFill>
          <a:blip r:embed="rId2"/>
          <a:srcRect/>
          <a:stretch>
            <a:fillRect/>
          </a:stretch>
        </p:blipFill>
        <p:spPr bwMode="auto">
          <a:xfrm>
            <a:off x="838200" y="685800"/>
            <a:ext cx="7848600" cy="5715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TFVJ8{9$NE(RCS)$OYVD4YN"/>
          <p:cNvPicPr>
            <a:picLocks noChangeAspect="1" noChangeArrowheads="1"/>
          </p:cNvPicPr>
          <p:nvPr/>
        </p:nvPicPr>
        <p:blipFill>
          <a:blip r:embed="rId2"/>
          <a:srcRect/>
          <a:stretch>
            <a:fillRect/>
          </a:stretch>
        </p:blipFill>
        <p:spPr bwMode="auto">
          <a:xfrm>
            <a:off x="762000" y="609600"/>
            <a:ext cx="7696200" cy="1828800"/>
          </a:xfrm>
          <a:prstGeom prst="rect">
            <a:avLst/>
          </a:prstGeom>
          <a:noFill/>
        </p:spPr>
      </p:pic>
      <p:pic>
        <p:nvPicPr>
          <p:cNvPr id="29699" name="Picture 3" descr="Q8T]PC`RX42M}GK@%_5P_N7"/>
          <p:cNvPicPr>
            <a:picLocks noChangeAspect="1" noChangeArrowheads="1"/>
          </p:cNvPicPr>
          <p:nvPr/>
        </p:nvPicPr>
        <p:blipFill>
          <a:blip r:embed="rId3"/>
          <a:srcRect/>
          <a:stretch>
            <a:fillRect/>
          </a:stretch>
        </p:blipFill>
        <p:spPr bwMode="auto">
          <a:xfrm>
            <a:off x="228600" y="2362200"/>
            <a:ext cx="8305800" cy="41148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body" idx="1"/>
          </p:nvPr>
        </p:nvSpPr>
        <p:spPr>
          <a:xfrm>
            <a:off x="304800" y="609600"/>
            <a:ext cx="8540750" cy="5791200"/>
          </a:xfrm>
        </p:spPr>
        <p:txBody>
          <a:bodyPr/>
          <a:lstStyle/>
          <a:p>
            <a:pPr>
              <a:lnSpc>
                <a:spcPct val="150000"/>
              </a:lnSpc>
            </a:pPr>
            <a:r>
              <a:rPr lang="en-US" altLang="zh-CN" dirty="0"/>
              <a:t>Identity</a:t>
            </a:r>
            <a:r>
              <a:rPr lang="zh-CN" altLang="en-US" dirty="0"/>
              <a:t>工具需要本机中具有</a:t>
            </a:r>
            <a:r>
              <a:rPr lang="en-US" altLang="zh-CN" dirty="0" err="1"/>
              <a:t>ArcInfo</a:t>
            </a:r>
            <a:r>
              <a:rPr lang="zh-CN" altLang="en-US" dirty="0"/>
              <a:t>级别的</a:t>
            </a:r>
            <a:r>
              <a:rPr lang="en-US" altLang="zh-CN" dirty="0" err="1"/>
              <a:t>Licence</a:t>
            </a:r>
            <a:r>
              <a:rPr lang="zh-CN" altLang="en-US" dirty="0"/>
              <a:t>权限，如果你的当前电脑没有安装</a:t>
            </a:r>
            <a:r>
              <a:rPr lang="en-US" altLang="zh-CN" dirty="0" err="1"/>
              <a:t>ArcInfo</a:t>
            </a:r>
            <a:r>
              <a:rPr lang="zh-CN" altLang="en-US" dirty="0"/>
              <a:t>，请在实现的过程中将</a:t>
            </a:r>
            <a:r>
              <a:rPr lang="en-US" altLang="zh-CN" dirty="0"/>
              <a:t>Identity</a:t>
            </a:r>
            <a:r>
              <a:rPr lang="zh-CN" altLang="en-US" dirty="0"/>
              <a:t>的相关代码进行屏蔽；</a:t>
            </a:r>
          </a:p>
          <a:p>
            <a:pPr>
              <a:lnSpc>
                <a:spcPct val="150000"/>
              </a:lnSpc>
            </a:pPr>
            <a:r>
              <a:rPr lang="zh-CN" altLang="en-US" dirty="0"/>
              <a:t>如果装有</a:t>
            </a:r>
            <a:r>
              <a:rPr lang="en-US" altLang="zh-CN" dirty="0" err="1"/>
              <a:t>ArcInfo</a:t>
            </a:r>
            <a:r>
              <a:rPr lang="zh-CN" altLang="en-US" dirty="0"/>
              <a:t>，在运行程序之前，首先需要打开</a:t>
            </a:r>
            <a:r>
              <a:rPr lang="en-US" altLang="zh-CN" dirty="0" err="1"/>
              <a:t>ArcGIS</a:t>
            </a:r>
            <a:r>
              <a:rPr lang="en-US" altLang="zh-CN" dirty="0"/>
              <a:t> </a:t>
            </a:r>
            <a:r>
              <a:rPr lang="en-US" altLang="zh-CN" dirty="0" err="1"/>
              <a:t>LicenceManager</a:t>
            </a:r>
            <a:r>
              <a:rPr lang="zh-CN" altLang="en-US" dirty="0"/>
              <a:t>的服务。通过以下方式设置</a:t>
            </a:r>
            <a:r>
              <a:rPr lang="en-US" altLang="zh-CN" dirty="0" err="1"/>
              <a:t>Licence</a:t>
            </a:r>
            <a:r>
              <a:rPr lang="zh-CN" altLang="en-US" dirty="0"/>
              <a:t>权限：进入到</a:t>
            </a:r>
            <a:r>
              <a:rPr lang="en-US" altLang="zh-CN" dirty="0" err="1"/>
              <a:t>MyGIS</a:t>
            </a:r>
            <a:r>
              <a:rPr lang="zh-CN" altLang="en-US" dirty="0"/>
              <a:t>的</a:t>
            </a:r>
            <a:r>
              <a:rPr lang="en-US" altLang="zh-CN" dirty="0" err="1"/>
              <a:t>MainForm</a:t>
            </a:r>
            <a:r>
              <a:rPr lang="zh-CN" altLang="en-US" dirty="0"/>
              <a:t>窗体的设计器界面，右键单击</a:t>
            </a:r>
            <a:r>
              <a:rPr lang="en-US" altLang="zh-CN" dirty="0" err="1"/>
              <a:t>LicenceControl</a:t>
            </a:r>
            <a:r>
              <a:rPr lang="zh-CN" altLang="en-US" dirty="0"/>
              <a:t>，选择菜单中的“属性”选项。选择</a:t>
            </a:r>
            <a:r>
              <a:rPr lang="en-US" altLang="zh-CN" dirty="0"/>
              <a:t>Products</a:t>
            </a:r>
            <a:r>
              <a:rPr lang="zh-CN" altLang="en-US" dirty="0"/>
              <a:t>中的</a:t>
            </a:r>
            <a:r>
              <a:rPr lang="en-US" altLang="zh-CN" dirty="0" err="1"/>
              <a:t>ArcInfo</a:t>
            </a:r>
            <a:r>
              <a:rPr lang="zh-CN" altLang="en-US" dirty="0"/>
              <a:t>选项。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838200" y="914400"/>
            <a:ext cx="7391400" cy="448786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685800" y="685800"/>
            <a:ext cx="8156575" cy="1143000"/>
          </a:xfrm>
        </p:spPr>
        <p:txBody>
          <a:bodyPr>
            <a:normAutofit fontScale="90000"/>
          </a:bodyPr>
          <a:lstStyle/>
          <a:p>
            <a:pPr algn="l"/>
            <a:r>
              <a:rPr lang="zh-CN" altLang="en-US" sz="2800"/>
              <a:t>运行程序，点击菜单“叠置分析”，弹出叠置分析参数设置窗口，添加叠置分析要素文件，并设置输出路径如下。</a:t>
            </a:r>
          </a:p>
        </p:txBody>
      </p:sp>
      <p:pic>
        <p:nvPicPr>
          <p:cNvPr id="32771" name="Picture 3"/>
          <p:cNvPicPr>
            <a:picLocks noChangeAspect="1" noChangeArrowheads="1"/>
          </p:cNvPicPr>
          <p:nvPr/>
        </p:nvPicPr>
        <p:blipFill>
          <a:blip r:embed="rId2"/>
          <a:srcRect/>
          <a:stretch>
            <a:fillRect/>
          </a:stretch>
        </p:blipFill>
        <p:spPr bwMode="auto">
          <a:xfrm>
            <a:off x="2362200" y="1981200"/>
            <a:ext cx="4564063" cy="40989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609600" y="609600"/>
            <a:ext cx="8226425" cy="609600"/>
          </a:xfrm>
        </p:spPr>
        <p:txBody>
          <a:bodyPr/>
          <a:lstStyle/>
          <a:p>
            <a:pPr algn="l"/>
            <a:r>
              <a:rPr lang="zh-CN" altLang="en-US" sz="2800"/>
              <a:t>点击分析，可得到如下结果。</a:t>
            </a:r>
          </a:p>
        </p:txBody>
      </p:sp>
      <p:pic>
        <p:nvPicPr>
          <p:cNvPr id="33795" name="Picture 3"/>
          <p:cNvPicPr>
            <a:picLocks noGrp="1" noChangeAspect="1" noChangeArrowheads="1"/>
          </p:cNvPicPr>
          <p:nvPr>
            <p:ph type="body" idx="1"/>
          </p:nvPr>
        </p:nvPicPr>
        <p:blipFill>
          <a:blip r:embed="rId2"/>
          <a:srcRect/>
          <a:stretch>
            <a:fillRect/>
          </a:stretch>
        </p:blipFill>
        <p:spPr>
          <a:xfrm>
            <a:off x="1143000" y="1295400"/>
            <a:ext cx="7005638" cy="4876800"/>
          </a:xfrm>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28596" y="785794"/>
            <a:ext cx="8304212" cy="457200"/>
          </a:xfrm>
        </p:spPr>
        <p:txBody>
          <a:bodyPr>
            <a:normAutofit fontScale="90000"/>
          </a:bodyPr>
          <a:lstStyle/>
          <a:p>
            <a:pPr algn="l"/>
            <a:r>
              <a:rPr lang="en-US" altLang="zh-CN" sz="3600" dirty="0" smtClean="0"/>
              <a:t>1</a:t>
            </a:r>
            <a:r>
              <a:rPr lang="zh-CN" altLang="en-US" sz="3600" dirty="0" smtClean="0"/>
              <a:t>、</a:t>
            </a:r>
            <a:r>
              <a:rPr lang="en-US" altLang="zh-CN" sz="3600" dirty="0" err="1" smtClean="0"/>
              <a:t>Geoprocessor</a:t>
            </a:r>
            <a:r>
              <a:rPr lang="zh-CN" altLang="en-US" sz="3600" dirty="0"/>
              <a:t>实现叠置分析 </a:t>
            </a:r>
          </a:p>
        </p:txBody>
      </p:sp>
      <p:sp>
        <p:nvSpPr>
          <p:cNvPr id="6147" name="Rectangle 3"/>
          <p:cNvSpPr>
            <a:spLocks noGrp="1" noRot="1" noChangeArrowheads="1"/>
          </p:cNvSpPr>
          <p:nvPr>
            <p:ph idx="1"/>
          </p:nvPr>
        </p:nvSpPr>
        <p:spPr>
          <a:xfrm>
            <a:off x="457200" y="1500174"/>
            <a:ext cx="8229600" cy="4900626"/>
          </a:xfrm>
        </p:spPr>
        <p:txBody>
          <a:bodyPr>
            <a:normAutofit fontScale="92500" lnSpcReduction="10000"/>
          </a:bodyPr>
          <a:lstStyle/>
          <a:p>
            <a:pPr>
              <a:lnSpc>
                <a:spcPct val="150000"/>
              </a:lnSpc>
            </a:pPr>
            <a:r>
              <a:rPr lang="en-US" altLang="zh-CN" sz="2800" dirty="0"/>
              <a:t>1.1 </a:t>
            </a:r>
            <a:r>
              <a:rPr lang="zh-CN" altLang="en-US" sz="2800" dirty="0"/>
              <a:t>添加控件 </a:t>
            </a:r>
          </a:p>
          <a:p>
            <a:pPr>
              <a:lnSpc>
                <a:spcPct val="150000"/>
              </a:lnSpc>
              <a:buFont typeface="Wingdings" pitchFamily="2" charset="2"/>
              <a:buNone/>
            </a:pPr>
            <a:r>
              <a:rPr lang="zh-CN" altLang="en-US" sz="2800" dirty="0"/>
              <a:t>   新建一个</a:t>
            </a:r>
            <a:r>
              <a:rPr lang="en-US" altLang="zh-CN" sz="2800" dirty="0" err="1"/>
              <a:t>C#.Net</a:t>
            </a:r>
            <a:r>
              <a:rPr lang="zh-CN" altLang="en-US" sz="2800" dirty="0"/>
              <a:t>项目，项目名称为</a:t>
            </a:r>
            <a:r>
              <a:rPr lang="en-US" altLang="zh-CN" sz="2800" dirty="0" err="1"/>
              <a:t>OverLay</a:t>
            </a:r>
            <a:r>
              <a:rPr lang="zh-CN" altLang="en-US" sz="2800" dirty="0"/>
              <a:t>，将</a:t>
            </a:r>
            <a:r>
              <a:rPr lang="en-US" altLang="zh-CN" sz="2800" dirty="0"/>
              <a:t>Form1</a:t>
            </a:r>
            <a:r>
              <a:rPr lang="zh-CN" altLang="en-US" sz="2800" dirty="0"/>
              <a:t>的名字设置为</a:t>
            </a:r>
            <a:r>
              <a:rPr lang="en-US" altLang="zh-CN" sz="2800" dirty="0" err="1"/>
              <a:t>MainForm</a:t>
            </a:r>
            <a:r>
              <a:rPr lang="zh-CN" altLang="en-US" sz="2800" dirty="0"/>
              <a:t>，并添加</a:t>
            </a:r>
            <a:r>
              <a:rPr lang="en-US" altLang="zh-CN" sz="2800" dirty="0" err="1"/>
              <a:t>ToolbarControl</a:t>
            </a:r>
            <a:r>
              <a:rPr lang="en-US" altLang="zh-CN" sz="2800" dirty="0"/>
              <a:t> </a:t>
            </a:r>
            <a:r>
              <a:rPr lang="zh-CN" altLang="en-US" sz="2800" dirty="0"/>
              <a:t>、</a:t>
            </a:r>
            <a:r>
              <a:rPr lang="en-US" altLang="zh-CN" sz="2800" dirty="0" err="1"/>
              <a:t>MapControl</a:t>
            </a:r>
            <a:r>
              <a:rPr lang="zh-CN" altLang="en-US" sz="2800" dirty="0"/>
              <a:t>、</a:t>
            </a:r>
            <a:r>
              <a:rPr lang="en-US" altLang="zh-CN" sz="2800" dirty="0" err="1"/>
              <a:t>TOCControl</a:t>
            </a:r>
            <a:r>
              <a:rPr lang="zh-CN" altLang="en-US" sz="2800" dirty="0"/>
              <a:t>、</a:t>
            </a:r>
            <a:r>
              <a:rPr lang="en-US" altLang="zh-CN" sz="2800" dirty="0" err="1"/>
              <a:t>LicenceControl</a:t>
            </a:r>
            <a:r>
              <a:rPr lang="zh-CN" altLang="en-US" sz="2800" dirty="0"/>
              <a:t>和</a:t>
            </a:r>
            <a:r>
              <a:rPr lang="en-US" altLang="zh-CN" sz="2800" dirty="0"/>
              <a:t>Button</a:t>
            </a:r>
            <a:r>
              <a:rPr lang="zh-CN" altLang="en-US" sz="2800" dirty="0"/>
              <a:t>等五个控件。并将</a:t>
            </a:r>
            <a:r>
              <a:rPr lang="en-US" altLang="zh-CN" sz="2800" dirty="0" err="1"/>
              <a:t>ToolbarControl</a:t>
            </a:r>
            <a:r>
              <a:rPr lang="en-US" altLang="zh-CN" sz="2800" dirty="0"/>
              <a:t> </a:t>
            </a:r>
            <a:r>
              <a:rPr lang="zh-CN" altLang="en-US" sz="2800" dirty="0"/>
              <a:t>、</a:t>
            </a:r>
            <a:r>
              <a:rPr lang="en-US" altLang="zh-CN" sz="2800" dirty="0" err="1"/>
              <a:t>TOCControl</a:t>
            </a:r>
            <a:r>
              <a:rPr lang="zh-CN" altLang="en-US" sz="2800" dirty="0"/>
              <a:t>的伙伴控件设为</a:t>
            </a:r>
            <a:r>
              <a:rPr lang="en-US" altLang="zh-CN" sz="2800" dirty="0" err="1"/>
              <a:t>MapControl</a:t>
            </a:r>
            <a:r>
              <a:rPr lang="zh-CN" altLang="en-US" sz="2800" dirty="0"/>
              <a:t>，</a:t>
            </a:r>
            <a:r>
              <a:rPr lang="en-US" altLang="zh-CN" sz="2800" dirty="0"/>
              <a:t>Button</a:t>
            </a:r>
            <a:r>
              <a:rPr lang="zh-CN" altLang="en-US" sz="2800" dirty="0"/>
              <a:t>控件的</a:t>
            </a:r>
            <a:r>
              <a:rPr lang="en-US" altLang="zh-CN" sz="2800" dirty="0"/>
              <a:t>Name</a:t>
            </a:r>
            <a:r>
              <a:rPr lang="zh-CN" altLang="en-US" sz="2800" dirty="0"/>
              <a:t>属性设定为</a:t>
            </a:r>
            <a:r>
              <a:rPr lang="en-US" altLang="zh-CN" sz="2800" dirty="0" err="1"/>
              <a:t>btnIntersect</a:t>
            </a:r>
            <a:r>
              <a:rPr lang="zh-CN" altLang="en-US" sz="2800" dirty="0"/>
              <a:t>，</a:t>
            </a:r>
            <a:r>
              <a:rPr lang="en-US" altLang="zh-CN" sz="2800" dirty="0"/>
              <a:t>Text</a:t>
            </a:r>
            <a:r>
              <a:rPr lang="zh-CN" altLang="en-US" sz="2800" dirty="0"/>
              <a:t>属性设定为“叠置求交”。控件布局效果如下图所示。 </a:t>
            </a:r>
          </a:p>
        </p:txBody>
      </p:sp>
      <p:pic>
        <p:nvPicPr>
          <p:cNvPr id="4" name="Picture 4" descr="line"/>
          <p:cNvPicPr>
            <a:picLocks noChangeAspect="1" noChangeArrowheads="1" noCrop="1"/>
          </p:cNvPicPr>
          <p:nvPr/>
        </p:nvPicPr>
        <p:blipFill>
          <a:blip r:embed="rId2"/>
          <a:srcRect/>
          <a:stretch>
            <a:fillRect/>
          </a:stretch>
        </p:blipFill>
        <p:spPr bwMode="auto">
          <a:xfrm>
            <a:off x="714348" y="1357298"/>
            <a:ext cx="7305675" cy="127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685800" y="2057400"/>
            <a:ext cx="8229600" cy="1143000"/>
          </a:xfrm>
        </p:spPr>
        <p:txBody>
          <a:bodyPr/>
          <a:lstStyle/>
          <a:p>
            <a:pPr algn="ctr" eaLnBrk="1" hangingPunct="1"/>
            <a:r>
              <a:rPr lang="zh-CN" altLang="en-US" smtClean="0"/>
              <a:t>谢谢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srcRect/>
          <a:stretch>
            <a:fillRect/>
          </a:stretch>
        </p:blipFill>
        <p:spPr bwMode="auto">
          <a:xfrm>
            <a:off x="914400" y="762000"/>
            <a:ext cx="7769225" cy="54578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609600" y="685800"/>
            <a:ext cx="8232775" cy="1143000"/>
          </a:xfrm>
        </p:spPr>
        <p:txBody>
          <a:bodyPr/>
          <a:lstStyle/>
          <a:p>
            <a:pPr algn="l"/>
            <a:r>
              <a:rPr lang="zh-CN" altLang="en-US" sz="3200"/>
              <a:t>在</a:t>
            </a:r>
            <a:r>
              <a:rPr lang="en-US" altLang="zh-CN" sz="3200"/>
              <a:t>ToolbarControl </a:t>
            </a:r>
            <a:r>
              <a:rPr lang="zh-CN" altLang="en-US" sz="3200"/>
              <a:t>加载添加数据按钮和地图浏览的功能按钮，如下图所示。</a:t>
            </a:r>
          </a:p>
        </p:txBody>
      </p:sp>
      <p:pic>
        <p:nvPicPr>
          <p:cNvPr id="8196" name="Picture 4"/>
          <p:cNvPicPr>
            <a:picLocks noGrp="1" noChangeAspect="1" noChangeArrowheads="1"/>
          </p:cNvPicPr>
          <p:nvPr>
            <p:ph idx="1"/>
          </p:nvPr>
        </p:nvPicPr>
        <p:blipFill>
          <a:blip r:embed="rId2"/>
          <a:srcRect/>
          <a:stretch>
            <a:fillRect/>
          </a:stretch>
        </p:blipFill>
        <p:spPr>
          <a:xfrm>
            <a:off x="990600" y="2057400"/>
            <a:ext cx="7118350" cy="4038600"/>
          </a:xfrm>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09600" y="685800"/>
            <a:ext cx="8232775" cy="868363"/>
          </a:xfrm>
        </p:spPr>
        <p:txBody>
          <a:bodyPr/>
          <a:lstStyle/>
          <a:p>
            <a:pPr algn="l"/>
            <a:r>
              <a:rPr lang="en-US" altLang="zh-CN" sz="3600"/>
              <a:t>1.2 </a:t>
            </a:r>
            <a:r>
              <a:rPr lang="zh-CN" altLang="en-US" sz="3600"/>
              <a:t>代码添加及解释</a:t>
            </a:r>
          </a:p>
        </p:txBody>
      </p:sp>
      <p:sp>
        <p:nvSpPr>
          <p:cNvPr id="9219" name="Rectangle 3"/>
          <p:cNvSpPr>
            <a:spLocks noGrp="1" noRot="1" noChangeArrowheads="1"/>
          </p:cNvSpPr>
          <p:nvPr>
            <p:ph idx="1"/>
          </p:nvPr>
        </p:nvSpPr>
        <p:spPr/>
        <p:txBody>
          <a:bodyPr/>
          <a:lstStyle/>
          <a:p>
            <a:pPr>
              <a:lnSpc>
                <a:spcPct val="150000"/>
              </a:lnSpc>
            </a:pPr>
            <a:r>
              <a:rPr lang="zh-CN" altLang="en-US" dirty="0"/>
              <a:t>首先添加如下引用： </a:t>
            </a:r>
          </a:p>
          <a:p>
            <a:pPr>
              <a:lnSpc>
                <a:spcPct val="150000"/>
              </a:lnSpc>
              <a:buFont typeface="Wingdings" pitchFamily="2" charset="2"/>
              <a:buNone/>
            </a:pPr>
            <a:r>
              <a:rPr lang="en-US" altLang="zh-CN" dirty="0"/>
              <a:t>using </a:t>
            </a:r>
            <a:r>
              <a:rPr lang="en-US" altLang="zh-CN" dirty="0" err="1"/>
              <a:t>ESRI.ArcGIS.Carto</a:t>
            </a:r>
            <a:r>
              <a:rPr lang="en-US" altLang="zh-CN" dirty="0"/>
              <a:t>; </a:t>
            </a:r>
          </a:p>
          <a:p>
            <a:pPr>
              <a:lnSpc>
                <a:spcPct val="150000"/>
              </a:lnSpc>
              <a:buFont typeface="Wingdings" pitchFamily="2" charset="2"/>
              <a:buNone/>
            </a:pPr>
            <a:r>
              <a:rPr lang="en-US" altLang="zh-CN" dirty="0"/>
              <a:t>using </a:t>
            </a:r>
            <a:r>
              <a:rPr lang="en-US" altLang="zh-CN" dirty="0" err="1"/>
              <a:t>ESRI.ArcGIS.AnalysisTools</a:t>
            </a:r>
            <a:r>
              <a:rPr lang="en-US" altLang="zh-CN" dirty="0"/>
              <a:t>;</a:t>
            </a:r>
          </a:p>
          <a:p>
            <a:pPr>
              <a:lnSpc>
                <a:spcPct val="150000"/>
              </a:lnSpc>
              <a:buFont typeface="Wingdings" pitchFamily="2" charset="2"/>
              <a:buNone/>
            </a:pPr>
            <a:r>
              <a:rPr lang="en-US" altLang="zh-CN" dirty="0"/>
              <a:t>using </a:t>
            </a:r>
            <a:r>
              <a:rPr lang="en-US" altLang="zh-CN" dirty="0" err="1"/>
              <a:t>ESRI.ArcGIS.Geoprocessor</a:t>
            </a:r>
            <a:r>
              <a:rPr lang="en-US" altLang="zh-CN" dirty="0"/>
              <a:t>;</a:t>
            </a:r>
          </a:p>
          <a:p>
            <a:pPr>
              <a:lnSpc>
                <a:spcPct val="150000"/>
              </a:lnSpc>
              <a:buFont typeface="Wingdings" pitchFamily="2" charset="2"/>
              <a:buNone/>
            </a:pPr>
            <a:r>
              <a:rPr lang="en-US" altLang="zh-CN" dirty="0"/>
              <a:t>using </a:t>
            </a:r>
            <a:r>
              <a:rPr lang="en-US" altLang="zh-CN" dirty="0" err="1"/>
              <a:t>ESRI.ArcGIS.Geoprocessing</a:t>
            </a:r>
            <a:r>
              <a:rPr lang="en-US" altLang="zh-CN" dirty="0"/>
              <a:t>;</a:t>
            </a:r>
          </a:p>
        </p:txBody>
      </p:sp>
      <p:pic>
        <p:nvPicPr>
          <p:cNvPr id="4" name="Picture 4" descr="line"/>
          <p:cNvPicPr>
            <a:picLocks noChangeAspect="1" noChangeArrowheads="1" noCrop="1"/>
          </p:cNvPicPr>
          <p:nvPr/>
        </p:nvPicPr>
        <p:blipFill>
          <a:blip r:embed="rId2"/>
          <a:srcRect/>
          <a:stretch>
            <a:fillRect/>
          </a:stretch>
        </p:blipFill>
        <p:spPr bwMode="auto">
          <a:xfrm>
            <a:off x="714348" y="1714488"/>
            <a:ext cx="7305675" cy="127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Rot="1" noChangeArrowheads="1"/>
          </p:cNvSpPr>
          <p:nvPr>
            <p:ph idx="1"/>
          </p:nvPr>
        </p:nvSpPr>
        <p:spPr>
          <a:xfrm>
            <a:off x="457200" y="785794"/>
            <a:ext cx="8229600" cy="5691206"/>
          </a:xfrm>
        </p:spPr>
        <p:txBody>
          <a:bodyPr>
            <a:normAutofit fontScale="92500" lnSpcReduction="20000"/>
          </a:bodyPr>
          <a:lstStyle/>
          <a:p>
            <a:pPr>
              <a:lnSpc>
                <a:spcPct val="150000"/>
              </a:lnSpc>
            </a:pPr>
            <a:r>
              <a:rPr lang="zh-CN" altLang="en-US" sz="2800" dirty="0"/>
              <a:t>与缓冲区分析的实现类似，在使用</a:t>
            </a:r>
            <a:r>
              <a:rPr lang="en-US" altLang="zh-CN" sz="2800" dirty="0" err="1"/>
              <a:t>Geoprocessor</a:t>
            </a:r>
            <a:r>
              <a:rPr lang="zh-CN" altLang="en-US" sz="2800" dirty="0"/>
              <a:t>工具实现叠置分析时，需要首先定义一个</a:t>
            </a:r>
            <a:r>
              <a:rPr lang="en-US" altLang="zh-CN" sz="2800" dirty="0" err="1"/>
              <a:t>Geoprocessor</a:t>
            </a:r>
            <a:r>
              <a:rPr lang="zh-CN" altLang="en-US" sz="2800" dirty="0"/>
              <a:t>对象，因为命名空间“</a:t>
            </a:r>
            <a:r>
              <a:rPr lang="en-US" altLang="zh-CN" sz="2800" dirty="0" err="1"/>
              <a:t>ESRI.ArcGIS.Geoprocessing</a:t>
            </a:r>
            <a:r>
              <a:rPr lang="en-US" altLang="zh-CN" sz="2800" dirty="0"/>
              <a:t>”</a:t>
            </a:r>
            <a:r>
              <a:rPr lang="zh-CN" altLang="en-US" sz="2800" dirty="0"/>
              <a:t>也包含</a:t>
            </a:r>
            <a:r>
              <a:rPr lang="en-US" altLang="zh-CN" sz="2800" dirty="0" err="1"/>
              <a:t>Geoprocessor</a:t>
            </a:r>
            <a:r>
              <a:rPr lang="zh-CN" altLang="en-US" sz="2800" dirty="0"/>
              <a:t>类，为了避免混淆，我们使用命名空间来定义</a:t>
            </a:r>
            <a:r>
              <a:rPr lang="en-US" altLang="zh-CN" sz="2800" dirty="0" err="1"/>
              <a:t>Geoprocessor</a:t>
            </a:r>
            <a:r>
              <a:rPr lang="zh-CN" altLang="en-US" sz="2800" dirty="0"/>
              <a:t>，然后设置</a:t>
            </a:r>
            <a:r>
              <a:rPr lang="en-US" altLang="zh-CN" sz="2800" dirty="0" err="1"/>
              <a:t>Geoprocessor</a:t>
            </a:r>
            <a:r>
              <a:rPr lang="zh-CN" altLang="en-US" sz="2800" dirty="0"/>
              <a:t>中的环境参数，这里使用默认参数。</a:t>
            </a:r>
          </a:p>
          <a:p>
            <a:pPr>
              <a:lnSpc>
                <a:spcPct val="150000"/>
              </a:lnSpc>
            </a:pPr>
            <a:r>
              <a:rPr lang="zh-CN" altLang="en-US" sz="2800" dirty="0"/>
              <a:t>然后定义一个操作类，这里为</a:t>
            </a:r>
            <a:r>
              <a:rPr lang="en-US" altLang="zh-CN" sz="2800" dirty="0"/>
              <a:t>Intersect</a:t>
            </a:r>
            <a:r>
              <a:rPr lang="zh-CN" altLang="en-US" sz="2800" dirty="0"/>
              <a:t>，然后设置其操作参数，这里仅设置输入的要素，最后使用已定义的</a:t>
            </a:r>
            <a:r>
              <a:rPr lang="en-US" altLang="zh-CN" sz="2800" dirty="0" err="1"/>
              <a:t>Geoprocessor</a:t>
            </a:r>
            <a:r>
              <a:rPr lang="zh-CN" altLang="en-US" sz="2800" dirty="0"/>
              <a:t>对象执行即可。双击“叠置求交”按钮，添加代码如下：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B}SRD)GU3`OL@LGAYZR7Q3V"/>
          <p:cNvPicPr>
            <a:picLocks noChangeAspect="1" noChangeArrowheads="1"/>
          </p:cNvPicPr>
          <p:nvPr/>
        </p:nvPicPr>
        <p:blipFill>
          <a:blip r:embed="rId2"/>
          <a:srcRect/>
          <a:stretch>
            <a:fillRect/>
          </a:stretch>
        </p:blipFill>
        <p:spPr bwMode="auto">
          <a:xfrm>
            <a:off x="609600" y="304800"/>
            <a:ext cx="8153400" cy="6172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C~4QG[(TF8(74~`7UIW6FJT"/>
          <p:cNvPicPr>
            <a:picLocks noChangeAspect="1" noChangeArrowheads="1"/>
          </p:cNvPicPr>
          <p:nvPr/>
        </p:nvPicPr>
        <p:blipFill>
          <a:blip r:embed="rId2"/>
          <a:srcRect/>
          <a:stretch>
            <a:fillRect/>
          </a:stretch>
        </p:blipFill>
        <p:spPr bwMode="auto">
          <a:xfrm>
            <a:off x="381000" y="381000"/>
            <a:ext cx="8610600" cy="60198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TotalTime>
  <Words>772</Words>
  <PresentationFormat>全屏显示(4:3)</PresentationFormat>
  <Paragraphs>41</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流畅</vt:lpstr>
      <vt:lpstr>第八讲 叠置分析 </vt:lpstr>
      <vt:lpstr>幻灯片 2</vt:lpstr>
      <vt:lpstr>1、Geoprocessor实现叠置分析 </vt:lpstr>
      <vt:lpstr>幻灯片 4</vt:lpstr>
      <vt:lpstr>在ToolbarControl 加载添加数据按钮和地图浏览的功能按钮，如下图所示。</vt:lpstr>
      <vt:lpstr>1.2 代码添加及解释</vt:lpstr>
      <vt:lpstr>幻灯片 7</vt:lpstr>
      <vt:lpstr>幻灯片 8</vt:lpstr>
      <vt:lpstr>幻灯片 9</vt:lpstr>
      <vt:lpstr>幻灯片 10</vt:lpstr>
      <vt:lpstr>运行程序，添加叠置分析的数据，至少为两个图层，点击“叠置求交”，运行结果如图。</vt:lpstr>
      <vt:lpstr>2 、小结</vt:lpstr>
      <vt:lpstr>3、MyGIS中添加叠置分析</vt:lpstr>
      <vt:lpstr>幻灯片 14</vt:lpstr>
      <vt:lpstr>幻灯片 15</vt:lpstr>
      <vt:lpstr>1.2 代码添加及解释</vt:lpstr>
      <vt:lpstr>幻灯片 17</vt:lpstr>
      <vt:lpstr>双击输入要素的文件选择按钮，进入代码编辑界面，添加代码如下：</vt:lpstr>
      <vt:lpstr>双击叠置要素的文件选择按钮，添加代码如下；</vt:lpstr>
      <vt:lpstr>双击输出图层的路径选择按钮，添加代码如下：</vt:lpstr>
      <vt:lpstr>双击“分析”按钮，添加代码如下。</vt:lpstr>
      <vt:lpstr>幻灯片 22</vt:lpstr>
      <vt:lpstr>幻灯片 23</vt:lpstr>
      <vt:lpstr>幻灯片 24</vt:lpstr>
      <vt:lpstr>幻灯片 25</vt:lpstr>
      <vt:lpstr>幻灯片 26</vt:lpstr>
      <vt:lpstr>幻灯片 27</vt:lpstr>
      <vt:lpstr>运行程序，点击菜单“叠置分析”，弹出叠置分析参数设置窗口，添加叠置分析要素文件，并设置输出路径如下。</vt:lpstr>
      <vt:lpstr>点击分析，可得到如下结果。</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第九讲 叠置分析 </dc:title>
  <dc:creator>lw</dc:creator>
  <cp:lastModifiedBy>微软用户</cp:lastModifiedBy>
  <cp:revision>3</cp:revision>
  <dcterms:created xsi:type="dcterms:W3CDTF">2015-12-01T14:13:30Z</dcterms:created>
  <dcterms:modified xsi:type="dcterms:W3CDTF">2015-12-09T06:10:00Z</dcterms:modified>
</cp:coreProperties>
</file>