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8" r:id="rId12"/>
    <p:sldId id="275" r:id="rId13"/>
    <p:sldId id="269" r:id="rId14"/>
    <p:sldId id="270" r:id="rId15"/>
    <p:sldId id="276" r:id="rId16"/>
    <p:sldId id="272" r:id="rId17"/>
    <p:sldId id="273" r:id="rId18"/>
    <p:sldId id="277" r:id="rId19"/>
    <p:sldId id="278" r:id="rId20"/>
    <p:sldId id="279"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480" y="13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2015/11/10</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2015/11/10</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3400" y="1371600"/>
            <a:ext cx="8396318" cy="1828800"/>
          </a:xfrm>
        </p:spPr>
        <p:txBody>
          <a:bodyPr/>
          <a:lstStyle/>
          <a:p>
            <a:r>
              <a:rPr lang="zh-CN" altLang="en-US" dirty="0" smtClean="0"/>
              <a:t>第四讲  </a:t>
            </a:r>
            <a:r>
              <a:rPr lang="en-US" altLang="zh-CN" dirty="0" err="1" smtClean="0"/>
              <a:t>ArcGIS</a:t>
            </a:r>
            <a:r>
              <a:rPr lang="en-US" altLang="zh-CN" dirty="0" smtClean="0"/>
              <a:t> Engine </a:t>
            </a:r>
            <a:r>
              <a:rPr lang="zh-CN" altLang="en-US" dirty="0" smtClean="0"/>
              <a:t>类库</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500034" y="928670"/>
            <a:ext cx="8229600" cy="418352"/>
          </a:xfrm>
        </p:spPr>
        <p:txBody>
          <a:bodyPr>
            <a:noAutofit/>
          </a:bodyPr>
          <a:lstStyle/>
          <a:p>
            <a:pPr algn="ctr"/>
            <a:r>
              <a:rPr lang="zh-CN" altLang="en-US" sz="3200" dirty="0"/>
              <a:t>二、创建一个</a:t>
            </a:r>
            <a:r>
              <a:rPr lang="zh-CN" altLang="en-US" sz="3200" dirty="0" smtClean="0"/>
              <a:t>“查询”</a:t>
            </a:r>
            <a:r>
              <a:rPr lang="zh-CN" altLang="en-US" sz="3200" dirty="0"/>
              <a:t>程序</a:t>
            </a:r>
          </a:p>
        </p:txBody>
      </p:sp>
      <p:sp>
        <p:nvSpPr>
          <p:cNvPr id="18435" name="Rectangle 3"/>
          <p:cNvSpPr>
            <a:spLocks noGrp="1" noRot="1" noChangeArrowheads="1"/>
          </p:cNvSpPr>
          <p:nvPr>
            <p:ph sz="half" idx="1"/>
          </p:nvPr>
        </p:nvSpPr>
        <p:spPr>
          <a:xfrm>
            <a:off x="457200" y="1714488"/>
            <a:ext cx="4038600" cy="4640437"/>
          </a:xfrm>
        </p:spPr>
        <p:txBody>
          <a:bodyPr>
            <a:normAutofit fontScale="92500"/>
          </a:bodyPr>
          <a:lstStyle/>
          <a:p>
            <a:pPr>
              <a:lnSpc>
                <a:spcPct val="150000"/>
              </a:lnSpc>
              <a:spcBef>
                <a:spcPct val="0"/>
              </a:spcBef>
              <a:buNone/>
            </a:pPr>
            <a:r>
              <a:rPr lang="en-US" altLang="zh-CN" sz="2700" dirty="0">
                <a:solidFill>
                  <a:schemeClr val="tx2"/>
                </a:solidFill>
                <a:latin typeface="+mj-lt"/>
                <a:ea typeface="+mj-ea"/>
                <a:cs typeface="+mj-cs"/>
              </a:rPr>
              <a:t>2.1 </a:t>
            </a:r>
            <a:r>
              <a:rPr lang="zh-CN" altLang="en-US" sz="2700" dirty="0">
                <a:solidFill>
                  <a:schemeClr val="tx2"/>
                </a:solidFill>
                <a:latin typeface="+mj-lt"/>
                <a:ea typeface="+mj-ea"/>
                <a:cs typeface="+mj-cs"/>
              </a:rPr>
              <a:t>添加控件</a:t>
            </a:r>
          </a:p>
          <a:p>
            <a:pPr>
              <a:lnSpc>
                <a:spcPct val="150000"/>
              </a:lnSpc>
              <a:buFont typeface="Wingdings" pitchFamily="2" charset="2"/>
              <a:buNone/>
            </a:pPr>
            <a:r>
              <a:rPr lang="zh-CN" altLang="en-US" dirty="0"/>
              <a:t>        在窗体中添加一个</a:t>
            </a:r>
            <a:r>
              <a:rPr lang="en-US" altLang="zh-CN" dirty="0"/>
              <a:t>Label</a:t>
            </a:r>
            <a:r>
              <a:rPr lang="zh-CN" altLang="en-US" dirty="0"/>
              <a:t>和一个</a:t>
            </a:r>
            <a:r>
              <a:rPr lang="en-US" altLang="zh-CN" dirty="0" err="1"/>
              <a:t>TextBox</a:t>
            </a:r>
            <a:r>
              <a:rPr lang="zh-CN" altLang="en-US" dirty="0"/>
              <a:t>。将</a:t>
            </a:r>
            <a:r>
              <a:rPr lang="en-US" altLang="zh-CN" dirty="0"/>
              <a:t>Label</a:t>
            </a:r>
            <a:r>
              <a:rPr lang="zh-CN" altLang="en-US" dirty="0"/>
              <a:t>控件的“</a:t>
            </a:r>
            <a:r>
              <a:rPr lang="en-US" altLang="zh-CN" dirty="0"/>
              <a:t>Text”</a:t>
            </a:r>
            <a:r>
              <a:rPr lang="zh-CN" altLang="en-US" dirty="0"/>
              <a:t>属性修改为“</a:t>
            </a:r>
            <a:r>
              <a:rPr lang="en-US" altLang="zh-CN" dirty="0" err="1"/>
              <a:t>StateName</a:t>
            </a:r>
            <a:r>
              <a:rPr lang="en-US" altLang="zh-CN" dirty="0"/>
              <a:t>”</a:t>
            </a:r>
            <a:r>
              <a:rPr lang="zh-CN" altLang="en-US" dirty="0"/>
              <a:t>，</a:t>
            </a:r>
            <a:r>
              <a:rPr lang="en-US" altLang="zh-CN" dirty="0" err="1"/>
              <a:t>TextBox</a:t>
            </a:r>
            <a:r>
              <a:rPr lang="zh-CN" altLang="en-US" dirty="0"/>
              <a:t>控件的</a:t>
            </a:r>
            <a:r>
              <a:rPr lang="en-US" altLang="zh-CN" dirty="0"/>
              <a:t>Name</a:t>
            </a:r>
            <a:r>
              <a:rPr lang="zh-CN" altLang="en-US" dirty="0"/>
              <a:t>属性修改为</a:t>
            </a:r>
            <a:r>
              <a:rPr lang="en-US" altLang="zh-CN" dirty="0" err="1"/>
              <a:t>txtStateName</a:t>
            </a:r>
            <a:r>
              <a:rPr lang="zh-CN" altLang="en-US" dirty="0"/>
              <a:t>。控件添加完毕后效果如下图： </a:t>
            </a:r>
          </a:p>
        </p:txBody>
      </p:sp>
      <p:pic>
        <p:nvPicPr>
          <p:cNvPr id="4" name="Picture 4" descr="line"/>
          <p:cNvPicPr>
            <a:picLocks noChangeAspect="1" noChangeArrowheads="1" noCrop="1"/>
          </p:cNvPicPr>
          <p:nvPr/>
        </p:nvPicPr>
        <p:blipFill>
          <a:blip r:embed="rId2"/>
          <a:srcRect/>
          <a:stretch>
            <a:fillRect/>
          </a:stretch>
        </p:blipFill>
        <p:spPr bwMode="auto">
          <a:xfrm>
            <a:off x="928662" y="1428736"/>
            <a:ext cx="7305675" cy="12700"/>
          </a:xfrm>
          <a:prstGeom prst="rect">
            <a:avLst/>
          </a:prstGeom>
          <a:noFill/>
          <a:ln w="9525">
            <a:noFill/>
            <a:miter lim="800000"/>
            <a:headEnd/>
            <a:tailEnd/>
          </a:ln>
        </p:spPr>
      </p:pic>
      <p:pic>
        <p:nvPicPr>
          <p:cNvPr id="6" name="Picture 4"/>
          <p:cNvPicPr>
            <a:picLocks noGrp="1" noChangeAspect="1" noChangeArrowheads="1"/>
          </p:cNvPicPr>
          <p:nvPr>
            <p:ph sz="half" idx="2"/>
          </p:nvPr>
        </p:nvPicPr>
        <p:blipFill>
          <a:blip r:embed="rId3"/>
          <a:srcRect/>
          <a:stretch>
            <a:fillRect/>
          </a:stretch>
        </p:blipFill>
        <p:spPr bwMode="auto">
          <a:xfrm>
            <a:off x="4648200" y="2376405"/>
            <a:ext cx="4038600" cy="35228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sz="half" idx="1"/>
          </p:nvPr>
        </p:nvSpPr>
        <p:spPr>
          <a:xfrm>
            <a:off x="457200" y="1643050"/>
            <a:ext cx="4038600" cy="4711875"/>
          </a:xfrm>
        </p:spPr>
        <p:txBody>
          <a:bodyPr>
            <a:normAutofit/>
          </a:bodyPr>
          <a:lstStyle/>
          <a:p>
            <a:pPr>
              <a:lnSpc>
                <a:spcPct val="150000"/>
              </a:lnSpc>
              <a:spcBef>
                <a:spcPct val="0"/>
              </a:spcBef>
              <a:buNone/>
            </a:pPr>
            <a:r>
              <a:rPr lang="en-US" altLang="zh-CN" sz="2500" dirty="0" smtClean="0">
                <a:solidFill>
                  <a:schemeClr val="tx2"/>
                </a:solidFill>
                <a:latin typeface="+mj-lt"/>
                <a:ea typeface="+mj-ea"/>
                <a:cs typeface="+mj-cs"/>
              </a:rPr>
              <a:t>2.2 </a:t>
            </a:r>
            <a:r>
              <a:rPr lang="zh-CN" altLang="en-US" sz="2500" dirty="0" smtClean="0">
                <a:solidFill>
                  <a:schemeClr val="tx2"/>
                </a:solidFill>
                <a:latin typeface="+mj-lt"/>
                <a:ea typeface="+mj-ea"/>
                <a:cs typeface="+mj-cs"/>
              </a:rPr>
              <a:t>添加引用和代码</a:t>
            </a:r>
            <a:endParaRPr lang="en-US" altLang="zh-CN" sz="2500" dirty="0" smtClean="0">
              <a:solidFill>
                <a:schemeClr val="tx2"/>
              </a:solidFill>
              <a:latin typeface="+mj-lt"/>
              <a:ea typeface="+mj-ea"/>
              <a:cs typeface="+mj-cs"/>
            </a:endParaRPr>
          </a:p>
          <a:p>
            <a:pPr>
              <a:lnSpc>
                <a:spcPct val="150000"/>
              </a:lnSpc>
            </a:pPr>
            <a:r>
              <a:rPr lang="zh-CN" altLang="en-US" sz="2400" dirty="0" smtClean="0"/>
              <a:t>（</a:t>
            </a:r>
            <a:r>
              <a:rPr lang="en-US" altLang="zh-CN" sz="2400" dirty="0"/>
              <a:t>1</a:t>
            </a:r>
            <a:r>
              <a:rPr lang="zh-CN" altLang="en-US" sz="2400" dirty="0"/>
              <a:t>）首先添加引用。在项目的“解决方案资源管理器窗口”中单击展开“引用”选项，查看项目中已添加引用</a:t>
            </a:r>
            <a:r>
              <a:rPr lang="zh-CN" altLang="en-US" sz="2400" dirty="0" smtClean="0"/>
              <a:t>。</a:t>
            </a:r>
            <a:endParaRPr lang="zh-CN" altLang="en-US" sz="2400" dirty="0"/>
          </a:p>
        </p:txBody>
      </p:sp>
      <p:sp>
        <p:nvSpPr>
          <p:cNvPr id="5" name="Rectangle 2"/>
          <p:cNvSpPr txBox="1">
            <a:spLocks noRot="1" noChangeArrowheads="1"/>
          </p:cNvSpPr>
          <p:nvPr/>
        </p:nvSpPr>
        <p:spPr>
          <a:xfrm>
            <a:off x="500034" y="785794"/>
            <a:ext cx="8229600" cy="418352"/>
          </a:xfrm>
          <a:prstGeom prst="rect">
            <a:avLst/>
          </a:prstGeom>
        </p:spPr>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200" b="0" i="0" u="none" strike="noStrike" kern="1200" cap="none" spc="0" normalizeH="0" baseline="0" noProof="0" dirty="0" smtClean="0">
                <a:ln>
                  <a:noFill/>
                </a:ln>
                <a:solidFill>
                  <a:schemeClr val="tx2"/>
                </a:solidFill>
                <a:effectLst/>
                <a:uLnTx/>
                <a:uFillTx/>
                <a:latin typeface="+mj-lt"/>
                <a:ea typeface="+mj-ea"/>
                <a:cs typeface="+mj-cs"/>
              </a:rPr>
              <a:t>二、创建一个“属性查询”程序</a:t>
            </a:r>
            <a:endParaRPr kumimoji="0" lang="zh-CN" altLang="en-US" sz="3200" b="0" i="0" u="none" strike="noStrike" kern="1200" cap="none" spc="0" normalizeH="0" baseline="0" noProof="0" dirty="0">
              <a:ln>
                <a:noFill/>
              </a:ln>
              <a:solidFill>
                <a:schemeClr val="tx2"/>
              </a:solidFill>
              <a:effectLst/>
              <a:uLnTx/>
              <a:uFillTx/>
              <a:latin typeface="+mj-lt"/>
              <a:ea typeface="+mj-ea"/>
              <a:cs typeface="+mj-cs"/>
            </a:endParaRPr>
          </a:p>
        </p:txBody>
      </p:sp>
      <p:pic>
        <p:nvPicPr>
          <p:cNvPr id="6" name="Picture 4" descr="line"/>
          <p:cNvPicPr>
            <a:picLocks noChangeAspect="1" noChangeArrowheads="1" noCrop="1"/>
          </p:cNvPicPr>
          <p:nvPr/>
        </p:nvPicPr>
        <p:blipFill>
          <a:blip r:embed="rId2"/>
          <a:srcRect/>
          <a:stretch>
            <a:fillRect/>
          </a:stretch>
        </p:blipFill>
        <p:spPr bwMode="auto">
          <a:xfrm>
            <a:off x="928662" y="1285860"/>
            <a:ext cx="7305675" cy="12700"/>
          </a:xfrm>
          <a:prstGeom prst="rect">
            <a:avLst/>
          </a:prstGeom>
          <a:noFill/>
          <a:ln w="9525">
            <a:noFill/>
            <a:miter lim="800000"/>
            <a:headEnd/>
            <a:tailEnd/>
          </a:ln>
        </p:spPr>
      </p:pic>
      <p:pic>
        <p:nvPicPr>
          <p:cNvPr id="7" name="Picture 2"/>
          <p:cNvPicPr>
            <a:picLocks noChangeAspect="1" noChangeArrowheads="1"/>
          </p:cNvPicPr>
          <p:nvPr/>
        </p:nvPicPr>
        <p:blipFill>
          <a:blip r:embed="rId3"/>
          <a:srcRect/>
          <a:stretch>
            <a:fillRect/>
          </a:stretch>
        </p:blipFill>
        <p:spPr bwMode="auto">
          <a:xfrm>
            <a:off x="5143504" y="1643050"/>
            <a:ext cx="3143272" cy="48521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lgn="ctr"/>
            <a:r>
              <a:rPr lang="zh-CN" altLang="en-US" sz="3600" dirty="0" smtClean="0"/>
              <a:t>二、创建一个“属性查询”程序</a:t>
            </a:r>
            <a:r>
              <a:rPr lang="zh-CN" altLang="en-US" sz="5400" dirty="0" smtClean="0"/>
              <a:t/>
            </a:r>
            <a:br>
              <a:rPr lang="zh-CN" altLang="en-US" sz="5400" dirty="0" smtClean="0"/>
            </a:br>
            <a:endParaRPr lang="zh-CN" altLang="en-US" dirty="0"/>
          </a:p>
        </p:txBody>
      </p:sp>
      <p:sp>
        <p:nvSpPr>
          <p:cNvPr id="3" name="内容占位符 2"/>
          <p:cNvSpPr>
            <a:spLocks noGrp="1"/>
          </p:cNvSpPr>
          <p:nvPr>
            <p:ph sz="half" idx="1"/>
          </p:nvPr>
        </p:nvSpPr>
        <p:spPr>
          <a:xfrm>
            <a:off x="285720" y="1571612"/>
            <a:ext cx="4210080" cy="5143536"/>
          </a:xfrm>
        </p:spPr>
        <p:txBody>
          <a:bodyPr>
            <a:noAutofit/>
          </a:bodyPr>
          <a:lstStyle/>
          <a:p>
            <a:pPr>
              <a:lnSpc>
                <a:spcPts val="3700"/>
              </a:lnSpc>
            </a:pPr>
            <a:r>
              <a:rPr lang="zh-CN" altLang="en-US" sz="2400" dirty="0" smtClean="0"/>
              <a:t>（</a:t>
            </a:r>
            <a:r>
              <a:rPr lang="en-US" altLang="zh-CN" sz="2400" dirty="0" smtClean="0"/>
              <a:t>2</a:t>
            </a:r>
            <a:r>
              <a:rPr lang="zh-CN" altLang="en-US" sz="2400" dirty="0" smtClean="0"/>
              <a:t>）这个项目中需要使用“</a:t>
            </a:r>
            <a:r>
              <a:rPr lang="en-US" altLang="zh-CN" sz="2400" dirty="0" err="1" smtClean="0"/>
              <a:t>ESRI.ArcGIS.Carto</a:t>
            </a:r>
            <a:r>
              <a:rPr lang="en-US" altLang="zh-CN" sz="2400" dirty="0" smtClean="0"/>
              <a:t>”</a:t>
            </a:r>
            <a:r>
              <a:rPr lang="zh-CN" altLang="en-US" sz="2400" dirty="0" smtClean="0"/>
              <a:t>和“</a:t>
            </a:r>
            <a:r>
              <a:rPr lang="en-US" altLang="zh-CN" sz="2400" dirty="0" err="1" smtClean="0"/>
              <a:t>ESRI.ArcGIS.Geodatabase</a:t>
            </a:r>
            <a:r>
              <a:rPr lang="en-US" altLang="zh-CN" sz="2400" dirty="0" smtClean="0"/>
              <a:t>”</a:t>
            </a:r>
            <a:r>
              <a:rPr lang="zh-CN" altLang="en-US" sz="2400" dirty="0" smtClean="0"/>
              <a:t>两个引用项，点击菜单栏上的“项目”</a:t>
            </a:r>
            <a:r>
              <a:rPr lang="en-US" altLang="zh-CN" sz="2400" dirty="0" smtClean="0"/>
              <a:t>—&gt;“</a:t>
            </a:r>
            <a:r>
              <a:rPr lang="zh-CN" altLang="en-US" sz="2400" dirty="0" smtClean="0"/>
              <a:t>添加引用”（或者在“解决方案资源管理器窗口”中右击“引用”，在弹出菜单中选择“添加引用”），在弹出的对话框中选择需要添加的引用，点击确定。</a:t>
            </a:r>
          </a:p>
          <a:p>
            <a:pPr>
              <a:lnSpc>
                <a:spcPct val="150000"/>
              </a:lnSpc>
            </a:pPr>
            <a:endParaRPr lang="zh-CN" altLang="en-US" sz="2400" dirty="0"/>
          </a:p>
        </p:txBody>
      </p:sp>
      <p:pic>
        <p:nvPicPr>
          <p:cNvPr id="5" name="Picture 4" descr="line"/>
          <p:cNvPicPr>
            <a:picLocks noChangeAspect="1" noChangeArrowheads="1" noCrop="1"/>
          </p:cNvPicPr>
          <p:nvPr/>
        </p:nvPicPr>
        <p:blipFill>
          <a:blip r:embed="rId2"/>
          <a:srcRect/>
          <a:stretch>
            <a:fillRect/>
          </a:stretch>
        </p:blipFill>
        <p:spPr bwMode="auto">
          <a:xfrm>
            <a:off x="928662" y="1285860"/>
            <a:ext cx="7305675" cy="12700"/>
          </a:xfrm>
          <a:prstGeom prst="rect">
            <a:avLst/>
          </a:prstGeom>
          <a:noFill/>
          <a:ln w="9525">
            <a:noFill/>
            <a:miter lim="800000"/>
            <a:headEnd/>
            <a:tailEnd/>
          </a:ln>
        </p:spPr>
      </p:pic>
      <p:pic>
        <p:nvPicPr>
          <p:cNvPr id="2050" name="Picture 2"/>
          <p:cNvPicPr>
            <a:picLocks noGrp="1" noChangeAspect="1" noChangeArrowheads="1"/>
          </p:cNvPicPr>
          <p:nvPr>
            <p:ph sz="half" idx="2"/>
          </p:nvPr>
        </p:nvPicPr>
        <p:blipFill>
          <a:blip r:embed="rId3"/>
          <a:srcRect/>
          <a:stretch>
            <a:fillRect/>
          </a:stretch>
        </p:blipFill>
        <p:spPr bwMode="auto">
          <a:xfrm>
            <a:off x="4786314" y="2143116"/>
            <a:ext cx="4038600"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Rot="1" noChangeArrowheads="1"/>
          </p:cNvSpPr>
          <p:nvPr>
            <p:ph idx="1"/>
          </p:nvPr>
        </p:nvSpPr>
        <p:spPr>
          <a:xfrm>
            <a:off x="304800" y="762000"/>
            <a:ext cx="8540750" cy="5715000"/>
          </a:xfrm>
        </p:spPr>
        <p:txBody>
          <a:bodyPr>
            <a:normAutofit/>
          </a:bodyPr>
          <a:lstStyle/>
          <a:p>
            <a:pPr>
              <a:lnSpc>
                <a:spcPct val="150000"/>
              </a:lnSpc>
            </a:pPr>
            <a:r>
              <a:rPr lang="zh-CN" altLang="en-US" sz="2400" dirty="0"/>
              <a:t>（</a:t>
            </a:r>
            <a:r>
              <a:rPr lang="en-US" altLang="zh-CN" sz="2400" dirty="0"/>
              <a:t>3</a:t>
            </a:r>
            <a:r>
              <a:rPr lang="zh-CN" altLang="en-US" sz="2400" dirty="0"/>
              <a:t>）之后双击</a:t>
            </a:r>
            <a:r>
              <a:rPr lang="en-US" altLang="zh-CN" sz="2400" dirty="0" err="1"/>
              <a:t>TextBox</a:t>
            </a:r>
            <a:r>
              <a:rPr lang="zh-CN" altLang="en-US" sz="2400" dirty="0"/>
              <a:t>控件，进入代码编辑界面。在代码编辑区域的命名空间（</a:t>
            </a:r>
            <a:r>
              <a:rPr lang="en-US" altLang="zh-CN" sz="2400" dirty="0"/>
              <a:t>namespace</a:t>
            </a:r>
            <a:r>
              <a:rPr lang="zh-CN" altLang="en-US" sz="2400" dirty="0"/>
              <a:t>）的上方输入以下内容：</a:t>
            </a:r>
          </a:p>
          <a:p>
            <a:pPr>
              <a:lnSpc>
                <a:spcPct val="150000"/>
              </a:lnSpc>
              <a:buFont typeface="Wingdings" pitchFamily="2" charset="2"/>
              <a:buNone/>
            </a:pPr>
            <a:r>
              <a:rPr lang="zh-CN" altLang="en-US" sz="2400" dirty="0"/>
              <a:t>   </a:t>
            </a:r>
            <a:r>
              <a:rPr lang="en-US" altLang="zh-CN" sz="2400" dirty="0"/>
              <a:t>using </a:t>
            </a:r>
            <a:r>
              <a:rPr lang="en-US" altLang="zh-CN" sz="2400" dirty="0" err="1"/>
              <a:t>ESRI.ArcGIS.Carto</a:t>
            </a:r>
            <a:r>
              <a:rPr lang="en-US" altLang="zh-CN" sz="2400" dirty="0"/>
              <a:t>;</a:t>
            </a:r>
          </a:p>
          <a:p>
            <a:pPr>
              <a:lnSpc>
                <a:spcPct val="150000"/>
              </a:lnSpc>
              <a:buFont typeface="Wingdings" pitchFamily="2" charset="2"/>
              <a:buNone/>
            </a:pPr>
            <a:r>
              <a:rPr lang="en-US" altLang="zh-CN" sz="2400" dirty="0"/>
              <a:t>   using </a:t>
            </a:r>
            <a:r>
              <a:rPr lang="en-US" altLang="zh-CN" sz="2400" dirty="0" err="1"/>
              <a:t>ESRI.ArcGIS.Geodatabase</a:t>
            </a:r>
            <a:r>
              <a:rPr lang="en-US" altLang="zh-CN" sz="2400" dirty="0"/>
              <a:t>; </a:t>
            </a:r>
          </a:p>
          <a:p>
            <a:pPr>
              <a:lnSpc>
                <a:spcPct val="150000"/>
              </a:lnSpc>
              <a:buFont typeface="Wingdings" pitchFamily="2" charset="2"/>
              <a:buNone/>
            </a:pPr>
            <a:endParaRPr lang="en-US" altLang="zh-CN" sz="2400" dirty="0"/>
          </a:p>
        </p:txBody>
      </p:sp>
      <p:pic>
        <p:nvPicPr>
          <p:cNvPr id="23556" name="Picture 4"/>
          <p:cNvPicPr>
            <a:picLocks noChangeAspect="1" noChangeArrowheads="1"/>
          </p:cNvPicPr>
          <p:nvPr/>
        </p:nvPicPr>
        <p:blipFill>
          <a:blip r:embed="rId2"/>
          <a:srcRect/>
          <a:stretch>
            <a:fillRect/>
          </a:stretch>
        </p:blipFill>
        <p:spPr bwMode="auto">
          <a:xfrm>
            <a:off x="714348" y="3214686"/>
            <a:ext cx="7467600" cy="3146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Rot="1" noChangeArrowheads="1"/>
          </p:cNvSpPr>
          <p:nvPr>
            <p:ph sz="half" idx="1"/>
          </p:nvPr>
        </p:nvSpPr>
        <p:spPr>
          <a:xfrm>
            <a:off x="642910" y="1714488"/>
            <a:ext cx="4038600" cy="4434840"/>
          </a:xfrm>
        </p:spPr>
        <p:txBody>
          <a:bodyPr>
            <a:normAutofit/>
          </a:bodyPr>
          <a:lstStyle/>
          <a:p>
            <a:pPr>
              <a:lnSpc>
                <a:spcPct val="150000"/>
              </a:lnSpc>
            </a:pPr>
            <a:r>
              <a:rPr lang="zh-CN" altLang="en-US" sz="2400" dirty="0"/>
              <a:t>（</a:t>
            </a:r>
            <a:r>
              <a:rPr lang="en-US" altLang="zh-CN" sz="2400" dirty="0"/>
              <a:t>4</a:t>
            </a:r>
            <a:r>
              <a:rPr lang="zh-CN" altLang="en-US" sz="2400" dirty="0"/>
              <a:t>）之后在控件</a:t>
            </a:r>
            <a:r>
              <a:rPr lang="en-US" altLang="zh-CN" sz="2400" dirty="0" err="1"/>
              <a:t>TextBox</a:t>
            </a:r>
            <a:r>
              <a:rPr lang="zh-CN" altLang="en-US" sz="2400" dirty="0"/>
              <a:t>的事件中选择</a:t>
            </a:r>
            <a:r>
              <a:rPr lang="en-US" altLang="zh-CN" sz="2400" dirty="0" err="1"/>
              <a:t>KeyUp</a:t>
            </a:r>
            <a:r>
              <a:rPr lang="zh-CN" altLang="en-US" sz="2400" dirty="0"/>
              <a:t>，在</a:t>
            </a:r>
            <a:r>
              <a:rPr lang="en-US" altLang="zh-CN" sz="2400" dirty="0" err="1"/>
              <a:t>KeyUp</a:t>
            </a:r>
            <a:r>
              <a:rPr lang="zh-CN" altLang="en-US" sz="2400" dirty="0"/>
              <a:t>事件中添加代码，如下所示：</a:t>
            </a:r>
          </a:p>
          <a:p>
            <a:pPr>
              <a:lnSpc>
                <a:spcPct val="150000"/>
              </a:lnSpc>
            </a:pPr>
            <a:endParaRPr lang="en-US" altLang="zh-CN" sz="2400" dirty="0"/>
          </a:p>
        </p:txBody>
      </p:sp>
      <p:pic>
        <p:nvPicPr>
          <p:cNvPr id="7" name="Picture 2"/>
          <p:cNvPicPr>
            <a:picLocks noGrp="1" noChangeAspect="1" noChangeArrowheads="1"/>
          </p:cNvPicPr>
          <p:nvPr>
            <p:ph sz="half" idx="2"/>
          </p:nvPr>
        </p:nvPicPr>
        <p:blipFill>
          <a:blip r:embed="rId2"/>
          <a:srcRect/>
          <a:stretch>
            <a:fillRect/>
          </a:stretch>
        </p:blipFill>
        <p:spPr bwMode="auto">
          <a:xfrm>
            <a:off x="5429256" y="1785926"/>
            <a:ext cx="3071834" cy="3742274"/>
          </a:xfrm>
          <a:prstGeom prst="rect">
            <a:avLst/>
          </a:prstGeom>
          <a:noFill/>
          <a:ln w="9525">
            <a:noFill/>
            <a:miter lim="800000"/>
            <a:headEnd/>
            <a:tailEnd/>
          </a:ln>
          <a:effectLst/>
        </p:spPr>
      </p:pic>
      <p:sp>
        <p:nvSpPr>
          <p:cNvPr id="8" name="标题 1"/>
          <p:cNvSpPr>
            <a:spLocks noGrp="1"/>
          </p:cNvSpPr>
          <p:nvPr>
            <p:ph type="title"/>
          </p:nvPr>
        </p:nvSpPr>
        <p:spPr/>
        <p:txBody>
          <a:bodyPr>
            <a:normAutofit fontScale="90000"/>
          </a:bodyPr>
          <a:lstStyle/>
          <a:p>
            <a:pPr lvl="0" algn="ctr"/>
            <a:r>
              <a:rPr lang="zh-CN" altLang="en-US" sz="3600" dirty="0" smtClean="0"/>
              <a:t>二、创建一个“属性查询”程序</a:t>
            </a:r>
            <a:r>
              <a:rPr lang="zh-CN" altLang="en-US" sz="5400" dirty="0" smtClean="0"/>
              <a:t/>
            </a:r>
            <a:br>
              <a:rPr lang="zh-CN" altLang="en-US" sz="5400" dirty="0" smtClean="0"/>
            </a:br>
            <a:endParaRPr lang="zh-CN" altLang="en-US" dirty="0"/>
          </a:p>
        </p:txBody>
      </p:sp>
      <p:pic>
        <p:nvPicPr>
          <p:cNvPr id="9" name="Picture 4" descr="line"/>
          <p:cNvPicPr>
            <a:picLocks noChangeAspect="1" noChangeArrowheads="1" noCrop="1"/>
          </p:cNvPicPr>
          <p:nvPr/>
        </p:nvPicPr>
        <p:blipFill>
          <a:blip r:embed="rId3"/>
          <a:srcRect/>
          <a:stretch>
            <a:fillRect/>
          </a:stretch>
        </p:blipFill>
        <p:spPr bwMode="auto">
          <a:xfrm>
            <a:off x="928662" y="1285860"/>
            <a:ext cx="7305675" cy="1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T67JU323D((SL_NQY{(P1OM"/>
          <p:cNvPicPr>
            <a:picLocks noChangeAspect="1" noChangeArrowheads="1"/>
          </p:cNvPicPr>
          <p:nvPr/>
        </p:nvPicPr>
        <p:blipFill>
          <a:blip r:embed="rId2"/>
          <a:srcRect/>
          <a:stretch>
            <a:fillRect/>
          </a:stretch>
        </p:blipFill>
        <p:spPr bwMode="auto">
          <a:xfrm>
            <a:off x="1142976" y="1714488"/>
            <a:ext cx="7315200" cy="4929222"/>
          </a:xfrm>
          <a:prstGeom prst="rect">
            <a:avLst/>
          </a:prstGeom>
          <a:noFill/>
        </p:spPr>
      </p:pic>
      <p:sp>
        <p:nvSpPr>
          <p:cNvPr id="4" name="矩形 3"/>
          <p:cNvSpPr/>
          <p:nvPr/>
        </p:nvSpPr>
        <p:spPr>
          <a:xfrm>
            <a:off x="928662" y="785795"/>
            <a:ext cx="7000924" cy="1200329"/>
          </a:xfrm>
          <a:prstGeom prst="rect">
            <a:avLst/>
          </a:prstGeom>
        </p:spPr>
        <p:txBody>
          <a:bodyPr wrap="square">
            <a:spAutoFit/>
          </a:bodyPr>
          <a:lstStyle/>
          <a:p>
            <a:r>
              <a:rPr lang="en-US" altLang="zh-CN" dirty="0" smtClean="0"/>
              <a:t>private void </a:t>
            </a:r>
            <a:r>
              <a:rPr lang="en-US" altLang="zh-CN" dirty="0" err="1" smtClean="0"/>
              <a:t>txtStateName_KeyUp</a:t>
            </a:r>
            <a:r>
              <a:rPr lang="en-US" altLang="zh-CN" dirty="0" smtClean="0"/>
              <a:t>(object sender, </a:t>
            </a:r>
            <a:r>
              <a:rPr lang="en-US" altLang="zh-CN" dirty="0" err="1" smtClean="0"/>
              <a:t>KeyEventArgs</a:t>
            </a:r>
            <a:r>
              <a:rPr lang="en-US" altLang="zh-CN" dirty="0" smtClean="0"/>
              <a:t> e) </a:t>
            </a:r>
            <a:endParaRPr lang="en-US" altLang="zh-CN" dirty="0" smtClean="0"/>
          </a:p>
          <a:p>
            <a:r>
              <a:rPr lang="en-US" altLang="zh-CN" dirty="0" smtClean="0"/>
              <a:t>{</a:t>
            </a:r>
          </a:p>
          <a:p>
            <a:r>
              <a:rPr lang="en-US" altLang="zh-CN" dirty="0" smtClean="0">
                <a:solidFill>
                  <a:schemeClr val="accent3">
                    <a:lumMod val="75000"/>
                  </a:schemeClr>
                </a:solidFill>
              </a:rPr>
              <a:t>    //</a:t>
            </a:r>
            <a:r>
              <a:rPr lang="zh-CN" altLang="en-US" dirty="0" smtClean="0">
                <a:solidFill>
                  <a:schemeClr val="accent3">
                    <a:lumMod val="75000"/>
                  </a:schemeClr>
                </a:solidFill>
              </a:rPr>
              <a:t>判断鼠标键值，如果</a:t>
            </a:r>
            <a:r>
              <a:rPr lang="en-US" altLang="zh-CN" dirty="0" smtClean="0">
                <a:solidFill>
                  <a:schemeClr val="accent3">
                    <a:lumMod val="75000"/>
                  </a:schemeClr>
                </a:solidFill>
              </a:rPr>
              <a:t>Enter</a:t>
            </a:r>
            <a:r>
              <a:rPr lang="zh-CN" altLang="en-US" dirty="0" smtClean="0">
                <a:solidFill>
                  <a:schemeClr val="accent3">
                    <a:lumMod val="75000"/>
                  </a:schemeClr>
                </a:solidFill>
              </a:rPr>
              <a:t>键按下抬起后，进入查询 </a:t>
            </a: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descr="38@L8A]Y`]5`7FYG64[F1$X"/>
          <p:cNvPicPr>
            <a:picLocks noChangeAspect="1" noChangeArrowheads="1"/>
          </p:cNvPicPr>
          <p:nvPr/>
        </p:nvPicPr>
        <p:blipFill>
          <a:blip r:embed="rId2"/>
          <a:srcRect/>
          <a:stretch>
            <a:fillRect/>
          </a:stretch>
        </p:blipFill>
        <p:spPr bwMode="auto">
          <a:xfrm>
            <a:off x="685800" y="609600"/>
            <a:ext cx="8077200" cy="5867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Rot="1" noChangeArrowheads="1"/>
          </p:cNvSpPr>
          <p:nvPr>
            <p:ph type="title"/>
          </p:nvPr>
        </p:nvSpPr>
        <p:spPr>
          <a:xfrm>
            <a:off x="762000" y="685800"/>
            <a:ext cx="8080375" cy="1143000"/>
          </a:xfrm>
        </p:spPr>
        <p:txBody>
          <a:bodyPr>
            <a:normAutofit/>
          </a:bodyPr>
          <a:lstStyle/>
          <a:p>
            <a:pPr algn="l"/>
            <a:r>
              <a:rPr lang="zh-CN" altLang="en-US" sz="2400" dirty="0">
                <a:solidFill>
                  <a:schemeClr val="tx1"/>
                </a:solidFill>
                <a:latin typeface="+mn-lt"/>
                <a:ea typeface="+mn-ea"/>
                <a:cs typeface="+mn-cs"/>
              </a:rPr>
              <a:t>（</a:t>
            </a:r>
            <a:r>
              <a:rPr lang="en-US" altLang="zh-CN" sz="2400" dirty="0">
                <a:solidFill>
                  <a:schemeClr val="tx1"/>
                </a:solidFill>
                <a:latin typeface="+mn-lt"/>
                <a:ea typeface="+mn-ea"/>
                <a:cs typeface="+mn-cs"/>
              </a:rPr>
              <a:t>5</a:t>
            </a:r>
            <a:r>
              <a:rPr lang="zh-CN" altLang="en-US" sz="2400" dirty="0">
                <a:solidFill>
                  <a:schemeClr val="tx1"/>
                </a:solidFill>
                <a:latin typeface="+mn-lt"/>
                <a:ea typeface="+mn-ea"/>
                <a:cs typeface="+mn-cs"/>
              </a:rPr>
              <a:t>）运行程序，分别向编辑框中输入“</a:t>
            </a:r>
            <a:r>
              <a:rPr lang="en-US" altLang="zh-CN" sz="2400" dirty="0">
                <a:solidFill>
                  <a:schemeClr val="tx1"/>
                </a:solidFill>
                <a:latin typeface="+mn-lt"/>
                <a:ea typeface="+mn-ea"/>
                <a:cs typeface="+mn-cs"/>
              </a:rPr>
              <a:t>Texas”</a:t>
            </a:r>
            <a:r>
              <a:rPr lang="zh-CN" altLang="en-US" sz="2400" dirty="0">
                <a:solidFill>
                  <a:schemeClr val="tx1"/>
                </a:solidFill>
                <a:latin typeface="+mn-lt"/>
                <a:ea typeface="+mn-ea"/>
                <a:cs typeface="+mn-cs"/>
              </a:rPr>
              <a:t>和“</a:t>
            </a:r>
            <a:r>
              <a:rPr lang="en-US" altLang="zh-CN" sz="2400" dirty="0">
                <a:solidFill>
                  <a:schemeClr val="tx1"/>
                </a:solidFill>
                <a:latin typeface="+mn-lt"/>
                <a:ea typeface="+mn-ea"/>
                <a:cs typeface="+mn-cs"/>
              </a:rPr>
              <a:t>RS”</a:t>
            </a:r>
            <a:r>
              <a:rPr lang="zh-CN" altLang="en-US" sz="2400" dirty="0">
                <a:solidFill>
                  <a:schemeClr val="tx1"/>
                </a:solidFill>
                <a:latin typeface="+mn-lt"/>
                <a:ea typeface="+mn-ea"/>
                <a:cs typeface="+mn-cs"/>
              </a:rPr>
              <a:t>，键入回车，如下图所示： </a:t>
            </a:r>
          </a:p>
        </p:txBody>
      </p:sp>
      <p:pic>
        <p:nvPicPr>
          <p:cNvPr id="27654" name="Picture 6"/>
          <p:cNvPicPr>
            <a:picLocks noGrp="1" noChangeAspect="1" noChangeArrowheads="1"/>
          </p:cNvPicPr>
          <p:nvPr>
            <p:ph sz="half" idx="1"/>
          </p:nvPr>
        </p:nvPicPr>
        <p:blipFill>
          <a:blip r:embed="rId2"/>
          <a:srcRect/>
          <a:stretch>
            <a:fillRect/>
          </a:stretch>
        </p:blipFill>
        <p:spPr>
          <a:xfrm>
            <a:off x="304800" y="2100263"/>
            <a:ext cx="4194175" cy="3686191"/>
          </a:xfrm>
          <a:noFill/>
          <a:ln/>
        </p:spPr>
      </p:pic>
      <p:pic>
        <p:nvPicPr>
          <p:cNvPr id="27655" name="Picture 7"/>
          <p:cNvPicPr>
            <a:picLocks noGrp="1" noChangeAspect="1" noChangeArrowheads="1"/>
          </p:cNvPicPr>
          <p:nvPr>
            <p:ph sz="half" idx="2"/>
          </p:nvPr>
        </p:nvPicPr>
        <p:blipFill>
          <a:blip r:embed="rId3"/>
          <a:stretch>
            <a:fillRect/>
          </a:stretch>
        </p:blipFill>
        <p:spPr>
          <a:xfrm>
            <a:off x="4857752" y="2143116"/>
            <a:ext cx="4038600" cy="3643338"/>
          </a:xfrm>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71472" y="642918"/>
            <a:ext cx="8229600" cy="571504"/>
          </a:xfrm>
        </p:spPr>
        <p:txBody>
          <a:bodyPr>
            <a:noAutofit/>
          </a:bodyPr>
          <a:lstStyle/>
          <a:p>
            <a:r>
              <a:rPr lang="en-US" altLang="zh-CN" sz="2800" dirty="0" smtClean="0"/>
              <a:t/>
            </a:r>
            <a:br>
              <a:rPr lang="en-US" altLang="zh-CN" sz="2800" dirty="0" smtClean="0"/>
            </a:br>
            <a:r>
              <a:rPr lang="en-US" altLang="zh-CN" sz="2800" dirty="0" smtClean="0"/>
              <a:t/>
            </a:r>
            <a:br>
              <a:rPr lang="en-US" altLang="zh-CN" sz="2800" dirty="0" smtClean="0"/>
            </a:br>
            <a:r>
              <a:rPr lang="en-US" altLang="zh-CN" sz="2800" dirty="0" smtClean="0"/>
              <a:t/>
            </a:r>
            <a:br>
              <a:rPr lang="en-US" altLang="zh-CN" sz="2800" dirty="0" smtClean="0"/>
            </a:br>
            <a:r>
              <a:rPr lang="zh-CN" altLang="en-US" sz="2800" dirty="0" smtClean="0"/>
              <a:t/>
            </a:r>
            <a:br>
              <a:rPr lang="zh-CN" altLang="en-US" sz="2800" dirty="0" smtClean="0"/>
            </a:br>
            <a:r>
              <a:rPr lang="en-US" altLang="zh-CN" sz="2800" dirty="0" smtClean="0"/>
              <a:t>2.3 </a:t>
            </a:r>
            <a:r>
              <a:rPr lang="zh-CN" altLang="en-US" sz="2800" dirty="0" smtClean="0"/>
              <a:t>代码解释</a:t>
            </a:r>
            <a:endParaRPr lang="zh-CN" altLang="en-US" sz="2800" dirty="0"/>
          </a:p>
        </p:txBody>
      </p:sp>
      <p:sp>
        <p:nvSpPr>
          <p:cNvPr id="6" name="内容占位符 5"/>
          <p:cNvSpPr>
            <a:spLocks noGrp="1"/>
          </p:cNvSpPr>
          <p:nvPr>
            <p:ph idx="1"/>
          </p:nvPr>
        </p:nvSpPr>
        <p:spPr>
          <a:xfrm>
            <a:off x="457200" y="1214422"/>
            <a:ext cx="8229600" cy="5357850"/>
          </a:xfrm>
        </p:spPr>
        <p:txBody>
          <a:bodyPr>
            <a:noAutofit/>
          </a:bodyPr>
          <a:lstStyle/>
          <a:p>
            <a:pPr>
              <a:lnSpc>
                <a:spcPts val="3100"/>
              </a:lnSpc>
              <a:buFont typeface="Wingdings" pitchFamily="2" charset="2"/>
              <a:buChar char="l"/>
            </a:pPr>
            <a:r>
              <a:rPr lang="en-US" altLang="zh-CN" sz="2400" dirty="0" smtClean="0"/>
              <a:t>if (</a:t>
            </a:r>
            <a:r>
              <a:rPr lang="en-US" altLang="zh-CN" sz="2400" dirty="0" err="1" smtClean="0"/>
              <a:t>e.KeyCode</a:t>
            </a:r>
            <a:r>
              <a:rPr lang="en-US" altLang="zh-CN" sz="2400" dirty="0" smtClean="0"/>
              <a:t>==</a:t>
            </a:r>
            <a:r>
              <a:rPr lang="en-US" altLang="zh-CN" sz="2400" dirty="0" err="1" smtClean="0"/>
              <a:t>Keys.Enter</a:t>
            </a:r>
            <a:r>
              <a:rPr lang="en-US" altLang="zh-CN" sz="2400" dirty="0" smtClean="0"/>
              <a:t>) </a:t>
            </a:r>
            <a:endParaRPr lang="en-US" altLang="zh-CN" sz="2400" dirty="0" smtClean="0"/>
          </a:p>
          <a:p>
            <a:pPr>
              <a:lnSpc>
                <a:spcPts val="3100"/>
              </a:lnSpc>
              <a:buNone/>
            </a:pPr>
            <a:r>
              <a:rPr lang="en-US" altLang="zh-CN" sz="2400" dirty="0" smtClean="0"/>
              <a:t> </a:t>
            </a:r>
            <a:r>
              <a:rPr lang="en-US" altLang="zh-CN" sz="2400" dirty="0" smtClean="0"/>
              <a:t>  </a:t>
            </a:r>
            <a:r>
              <a:rPr lang="zh-CN" altLang="en-US" sz="2400" dirty="0" smtClean="0"/>
              <a:t>上述</a:t>
            </a:r>
            <a:r>
              <a:rPr lang="zh-CN" altLang="en-US" sz="2400" dirty="0" smtClean="0"/>
              <a:t>代码是一个判断语句，即当用户输入回车的时候，开始进行查询。 </a:t>
            </a:r>
            <a:endParaRPr lang="en-US" altLang="zh-CN" sz="2400" dirty="0" smtClean="0"/>
          </a:p>
          <a:p>
            <a:pPr>
              <a:lnSpc>
                <a:spcPts val="3100"/>
              </a:lnSpc>
              <a:buFont typeface="Wingdings" pitchFamily="2" charset="2"/>
              <a:buChar char="l"/>
            </a:pPr>
            <a:r>
              <a:rPr lang="zh-CN" altLang="en-US" sz="2400" dirty="0" smtClean="0"/>
              <a:t>下面</a:t>
            </a:r>
            <a:r>
              <a:rPr lang="zh-CN" altLang="en-US" sz="2400" dirty="0" smtClean="0"/>
              <a:t>两行代码是定义查询的范围，</a:t>
            </a:r>
            <a:r>
              <a:rPr lang="zh-CN" altLang="en-US" sz="2400" dirty="0" smtClean="0"/>
              <a:t>默认添加</a:t>
            </a:r>
            <a:r>
              <a:rPr lang="zh-CN" altLang="en-US" sz="2400" dirty="0" smtClean="0"/>
              <a:t>的图</a:t>
            </a:r>
            <a:r>
              <a:rPr lang="zh-CN" altLang="en-US" sz="2400" dirty="0" smtClean="0"/>
              <a:t>层是“</a:t>
            </a:r>
            <a:r>
              <a:rPr lang="en-US" altLang="zh-CN" sz="2400" dirty="0" smtClean="0"/>
              <a:t>states”</a:t>
            </a:r>
            <a:r>
              <a:rPr lang="zh-CN" altLang="en-US" sz="2400" dirty="0" smtClean="0"/>
              <a:t>，如果找不到这个图层则自动退出。 </a:t>
            </a:r>
            <a:endParaRPr lang="en-US" altLang="zh-CN" sz="2400" dirty="0" smtClean="0"/>
          </a:p>
          <a:p>
            <a:pPr>
              <a:lnSpc>
                <a:spcPts val="3100"/>
              </a:lnSpc>
              <a:buNone/>
            </a:pPr>
            <a:r>
              <a:rPr lang="en-US" altLang="zh-CN" sz="2400" dirty="0" smtClean="0">
                <a:solidFill>
                  <a:schemeClr val="accent3">
                    <a:lumMod val="75000"/>
                  </a:schemeClr>
                </a:solidFill>
              </a:rPr>
              <a:t> </a:t>
            </a:r>
            <a:r>
              <a:rPr lang="en-US" altLang="zh-CN" sz="2400" dirty="0" smtClean="0">
                <a:solidFill>
                  <a:schemeClr val="accent3">
                    <a:lumMod val="75000"/>
                  </a:schemeClr>
                </a:solidFill>
              </a:rPr>
              <a:t>  //</a:t>
            </a:r>
            <a:r>
              <a:rPr lang="zh-CN" altLang="en-US" sz="2400" dirty="0" smtClean="0">
                <a:solidFill>
                  <a:schemeClr val="accent3">
                    <a:lumMod val="75000"/>
                  </a:schemeClr>
                </a:solidFill>
              </a:rPr>
              <a:t>获取图</a:t>
            </a:r>
            <a:r>
              <a:rPr lang="zh-CN" altLang="en-US" sz="2400" dirty="0" smtClean="0">
                <a:solidFill>
                  <a:schemeClr val="accent3">
                    <a:lumMod val="75000"/>
                  </a:schemeClr>
                </a:solidFill>
              </a:rPr>
              <a:t>层</a:t>
            </a:r>
            <a:endParaRPr lang="en-US" altLang="zh-CN" sz="2400" dirty="0" smtClean="0">
              <a:solidFill>
                <a:schemeClr val="accent3">
                  <a:lumMod val="75000"/>
                </a:schemeClr>
              </a:solidFill>
            </a:endParaRPr>
          </a:p>
          <a:p>
            <a:pPr>
              <a:lnSpc>
                <a:spcPts val="3100"/>
              </a:lnSpc>
              <a:buNone/>
            </a:pPr>
            <a:r>
              <a:rPr lang="en-US" altLang="zh-CN" sz="2400" dirty="0" smtClean="0"/>
              <a:t> </a:t>
            </a:r>
            <a:r>
              <a:rPr lang="zh-CN" altLang="en-US" sz="2400" dirty="0" smtClean="0"/>
              <a:t> </a:t>
            </a:r>
            <a:r>
              <a:rPr lang="en-US" altLang="zh-CN" sz="2400" dirty="0" err="1" smtClean="0"/>
              <a:t>pFeatureLayer</a:t>
            </a:r>
            <a:r>
              <a:rPr lang="en-US" altLang="zh-CN" sz="2400" dirty="0" smtClean="0"/>
              <a:t> = this.axMapControl1.Map.get_Layer(0) as </a:t>
            </a:r>
            <a:r>
              <a:rPr lang="en-US" altLang="zh-CN" sz="2400" dirty="0" err="1" smtClean="0"/>
              <a:t>IFeatureLayer</a:t>
            </a:r>
            <a:r>
              <a:rPr lang="en-US" altLang="zh-CN" sz="2400" dirty="0" smtClean="0"/>
              <a:t>; </a:t>
            </a:r>
            <a:endParaRPr lang="en-US" altLang="zh-CN" sz="2400" dirty="0" smtClean="0"/>
          </a:p>
          <a:p>
            <a:pPr>
              <a:lnSpc>
                <a:spcPts val="3100"/>
              </a:lnSpc>
              <a:buNone/>
            </a:pPr>
            <a:r>
              <a:rPr lang="en-US" altLang="zh-CN" sz="2400" dirty="0" smtClean="0">
                <a:solidFill>
                  <a:schemeClr val="accent3">
                    <a:lumMod val="75000"/>
                  </a:schemeClr>
                </a:solidFill>
              </a:rPr>
              <a:t>//</a:t>
            </a:r>
            <a:r>
              <a:rPr lang="zh-CN" altLang="en-US" sz="2400" dirty="0" smtClean="0">
                <a:solidFill>
                  <a:schemeClr val="accent3">
                    <a:lumMod val="75000"/>
                  </a:schemeClr>
                </a:solidFill>
              </a:rPr>
              <a:t>如果图层名称不是</a:t>
            </a:r>
            <a:r>
              <a:rPr lang="en-US" altLang="zh-CN" sz="2400" dirty="0" smtClean="0">
                <a:solidFill>
                  <a:schemeClr val="accent3">
                    <a:lumMod val="75000"/>
                  </a:schemeClr>
                </a:solidFill>
              </a:rPr>
              <a:t>states</a:t>
            </a:r>
            <a:r>
              <a:rPr lang="zh-CN" altLang="en-US" sz="2400" dirty="0" smtClean="0">
                <a:solidFill>
                  <a:schemeClr val="accent3">
                    <a:lumMod val="75000"/>
                  </a:schemeClr>
                </a:solidFill>
              </a:rPr>
              <a:t>，程序退出 </a:t>
            </a:r>
            <a:endParaRPr lang="en-US" altLang="zh-CN" sz="2400" dirty="0" smtClean="0">
              <a:solidFill>
                <a:schemeClr val="accent3">
                  <a:lumMod val="75000"/>
                </a:schemeClr>
              </a:solidFill>
            </a:endParaRPr>
          </a:p>
          <a:p>
            <a:pPr>
              <a:lnSpc>
                <a:spcPts val="3100"/>
              </a:lnSpc>
              <a:buNone/>
            </a:pPr>
            <a:r>
              <a:rPr lang="en-US" altLang="zh-CN" sz="2400" dirty="0" smtClean="0">
                <a:solidFill>
                  <a:schemeClr val="accent3">
                    <a:lumMod val="75000"/>
                  </a:schemeClr>
                </a:solidFill>
              </a:rPr>
              <a:t> </a:t>
            </a:r>
            <a:r>
              <a:rPr lang="en-US" altLang="zh-CN" sz="2400" dirty="0" smtClean="0">
                <a:solidFill>
                  <a:schemeClr val="accent3">
                    <a:lumMod val="75000"/>
                  </a:schemeClr>
                </a:solidFill>
              </a:rPr>
              <a:t> </a:t>
            </a:r>
            <a:r>
              <a:rPr lang="en-US" altLang="zh-CN" sz="2400" dirty="0" smtClean="0"/>
              <a:t>if</a:t>
            </a:r>
            <a:r>
              <a:rPr lang="en-US" altLang="zh-CN" sz="2400" dirty="0" smtClean="0">
                <a:solidFill>
                  <a:schemeClr val="accent3">
                    <a:lumMod val="75000"/>
                  </a:schemeClr>
                </a:solidFill>
              </a:rPr>
              <a:t> </a:t>
            </a:r>
            <a:r>
              <a:rPr lang="en-US" altLang="zh-CN" sz="2400" dirty="0" smtClean="0"/>
              <a:t>(</a:t>
            </a:r>
            <a:r>
              <a:rPr lang="en-US" altLang="zh-CN" sz="2400" dirty="0" err="1" smtClean="0"/>
              <a:t>pFeatureLayer.Name</a:t>
            </a:r>
            <a:r>
              <a:rPr lang="en-US" altLang="zh-CN" sz="2400" dirty="0" smtClean="0"/>
              <a:t> != "states") return; </a:t>
            </a:r>
            <a:endParaRPr lang="en-US" altLang="zh-CN" sz="2400" dirty="0" smtClean="0"/>
          </a:p>
          <a:p>
            <a:pPr>
              <a:lnSpc>
                <a:spcPts val="3100"/>
              </a:lnSpc>
              <a:buNone/>
            </a:pPr>
            <a:r>
              <a:rPr lang="en-US" altLang="zh-CN" sz="2400" dirty="0" smtClean="0">
                <a:solidFill>
                  <a:schemeClr val="accent3">
                    <a:lumMod val="75000"/>
                  </a:schemeClr>
                </a:solidFill>
              </a:rPr>
              <a:t>//</a:t>
            </a:r>
            <a:r>
              <a:rPr lang="zh-CN" altLang="en-US" sz="2400" dirty="0" smtClean="0">
                <a:solidFill>
                  <a:schemeClr val="accent3">
                    <a:lumMod val="75000"/>
                  </a:schemeClr>
                </a:solidFill>
              </a:rPr>
              <a:t>清除上次查询结果 </a:t>
            </a:r>
            <a:endParaRPr lang="en-US" altLang="zh-CN" sz="2400" dirty="0" smtClean="0">
              <a:solidFill>
                <a:schemeClr val="accent3">
                  <a:lumMod val="75000"/>
                </a:schemeClr>
              </a:solidFill>
            </a:endParaRPr>
          </a:p>
          <a:p>
            <a:pPr>
              <a:lnSpc>
                <a:spcPts val="3100"/>
              </a:lnSpc>
              <a:buNone/>
            </a:pPr>
            <a:r>
              <a:rPr lang="en-US" altLang="zh-CN" sz="2400" dirty="0" smtClean="0"/>
              <a:t>his.axMapControl1.Map.ClearSelection(); </a:t>
            </a:r>
            <a:endParaRPr lang="zh-CN" altLang="en-US" sz="2400"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472518" cy="5429288"/>
          </a:xfrm>
        </p:spPr>
        <p:txBody>
          <a:bodyPr>
            <a:noAutofit/>
          </a:bodyPr>
          <a:lstStyle/>
          <a:p>
            <a:pPr>
              <a:lnSpc>
                <a:spcPct val="150000"/>
              </a:lnSpc>
            </a:pPr>
            <a:r>
              <a:rPr lang="zh-CN" altLang="en-US" sz="2000" dirty="0" smtClean="0"/>
              <a:t>下面部分是生成一个新的查询器，选择条件（</a:t>
            </a:r>
            <a:r>
              <a:rPr lang="en-US" altLang="zh-CN" sz="2000" dirty="0" err="1" smtClean="0"/>
              <a:t>WhereClause</a:t>
            </a:r>
            <a:r>
              <a:rPr lang="zh-CN" altLang="en-US" sz="2000" dirty="0" smtClean="0"/>
              <a:t>）就是检索是否有与用户输入相符的州，并将结果从查询得到的</a:t>
            </a:r>
            <a:r>
              <a:rPr lang="en-US" altLang="zh-CN" sz="2000" dirty="0" err="1" smtClean="0"/>
              <a:t>pCursor</a:t>
            </a:r>
            <a:r>
              <a:rPr lang="zh-CN" altLang="en-US" sz="2000" dirty="0" smtClean="0"/>
              <a:t>中读取出来。 </a:t>
            </a:r>
            <a:endParaRPr lang="en-US" altLang="zh-CN" sz="2000" dirty="0" smtClean="0"/>
          </a:p>
          <a:p>
            <a:pPr>
              <a:lnSpc>
                <a:spcPct val="150000"/>
              </a:lnSpc>
            </a:pPr>
            <a:r>
              <a:rPr lang="en-US" altLang="zh-CN" sz="2000" dirty="0" smtClean="0">
                <a:solidFill>
                  <a:schemeClr val="accent3">
                    <a:lumMod val="75000"/>
                  </a:schemeClr>
                </a:solidFill>
              </a:rPr>
              <a:t>//</a:t>
            </a:r>
            <a:r>
              <a:rPr lang="en-US" altLang="zh-CN" sz="2000" dirty="0" err="1" smtClean="0">
                <a:solidFill>
                  <a:schemeClr val="accent3">
                    <a:lumMod val="75000"/>
                  </a:schemeClr>
                </a:solidFill>
              </a:rPr>
              <a:t>pQueryFilter</a:t>
            </a:r>
            <a:r>
              <a:rPr lang="zh-CN" altLang="en-US" sz="2000" dirty="0" smtClean="0">
                <a:solidFill>
                  <a:schemeClr val="accent3">
                    <a:lumMod val="75000"/>
                  </a:schemeClr>
                </a:solidFill>
              </a:rPr>
              <a:t>的实例化 </a:t>
            </a:r>
            <a:endParaRPr lang="en-US" altLang="zh-CN" sz="2000" dirty="0" smtClean="0">
              <a:solidFill>
                <a:schemeClr val="accent3">
                  <a:lumMod val="75000"/>
                </a:schemeClr>
              </a:solidFill>
            </a:endParaRPr>
          </a:p>
          <a:p>
            <a:pPr>
              <a:lnSpc>
                <a:spcPct val="150000"/>
              </a:lnSpc>
              <a:buNone/>
            </a:pPr>
            <a:r>
              <a:rPr lang="en-US" altLang="zh-CN" sz="2000" dirty="0" err="1" smtClean="0"/>
              <a:t>pQueryFilter</a:t>
            </a:r>
            <a:r>
              <a:rPr lang="en-US" altLang="zh-CN" sz="2000" dirty="0" smtClean="0"/>
              <a:t> </a:t>
            </a:r>
            <a:r>
              <a:rPr lang="en-US" altLang="zh-CN" sz="2000" dirty="0" smtClean="0"/>
              <a:t>= new </a:t>
            </a:r>
            <a:r>
              <a:rPr lang="en-US" altLang="zh-CN" sz="2000" dirty="0" err="1" smtClean="0"/>
              <a:t>QueryFilterClass</a:t>
            </a:r>
            <a:r>
              <a:rPr lang="en-US" altLang="zh-CN" sz="2000" dirty="0" smtClean="0"/>
              <a:t>(); </a:t>
            </a:r>
            <a:endParaRPr lang="en-US" altLang="zh-CN" sz="2000" dirty="0" smtClean="0"/>
          </a:p>
          <a:p>
            <a:pPr>
              <a:lnSpc>
                <a:spcPct val="150000"/>
              </a:lnSpc>
              <a:buNone/>
            </a:pPr>
            <a:r>
              <a:rPr lang="en-US" altLang="zh-CN" sz="2000" dirty="0" smtClean="0">
                <a:solidFill>
                  <a:schemeClr val="accent3">
                    <a:lumMod val="75000"/>
                  </a:schemeClr>
                </a:solidFill>
              </a:rPr>
              <a:t>//</a:t>
            </a:r>
            <a:r>
              <a:rPr lang="zh-CN" altLang="en-US" sz="2000" dirty="0" smtClean="0">
                <a:solidFill>
                  <a:schemeClr val="accent3">
                    <a:lumMod val="75000"/>
                  </a:schemeClr>
                </a:solidFill>
              </a:rPr>
              <a:t>设置查询过滤条件 </a:t>
            </a:r>
            <a:endParaRPr lang="en-US" altLang="zh-CN" sz="2000" dirty="0" smtClean="0">
              <a:solidFill>
                <a:schemeClr val="accent3">
                  <a:lumMod val="75000"/>
                </a:schemeClr>
              </a:solidFill>
            </a:endParaRPr>
          </a:p>
          <a:p>
            <a:pPr>
              <a:lnSpc>
                <a:spcPct val="150000"/>
              </a:lnSpc>
              <a:buNone/>
            </a:pPr>
            <a:r>
              <a:rPr lang="en-US" altLang="zh-CN" sz="2000" dirty="0" err="1" smtClean="0"/>
              <a:t>pQueryFilter.WhereClause</a:t>
            </a:r>
            <a:r>
              <a:rPr lang="en-US" altLang="zh-CN" sz="2000" dirty="0" smtClean="0"/>
              <a:t> </a:t>
            </a:r>
            <a:r>
              <a:rPr lang="en-US" altLang="zh-CN" sz="2000" dirty="0" smtClean="0"/>
              <a:t>= "STATE_NAME='" + </a:t>
            </a:r>
            <a:r>
              <a:rPr lang="en-US" altLang="zh-CN" sz="2000" dirty="0" err="1" smtClean="0"/>
              <a:t>txtStateName.Text</a:t>
            </a:r>
            <a:r>
              <a:rPr lang="en-US" altLang="zh-CN" sz="2000" dirty="0" smtClean="0"/>
              <a:t> + </a:t>
            </a:r>
            <a:r>
              <a:rPr lang="en-US" altLang="zh-CN" sz="2000" dirty="0" smtClean="0"/>
              <a:t>"'";</a:t>
            </a:r>
          </a:p>
          <a:p>
            <a:pPr>
              <a:lnSpc>
                <a:spcPct val="150000"/>
              </a:lnSpc>
              <a:buNone/>
            </a:pPr>
            <a:r>
              <a:rPr lang="en-US" altLang="zh-CN" sz="2000" dirty="0" smtClean="0">
                <a:solidFill>
                  <a:schemeClr val="accent3">
                    <a:lumMod val="75000"/>
                  </a:schemeClr>
                </a:solidFill>
              </a:rPr>
              <a:t> </a:t>
            </a:r>
            <a:r>
              <a:rPr lang="en-US" altLang="zh-CN" sz="2000" dirty="0" smtClean="0">
                <a:solidFill>
                  <a:schemeClr val="accent3">
                    <a:lumMod val="75000"/>
                  </a:schemeClr>
                </a:solidFill>
              </a:rPr>
              <a:t>//</a:t>
            </a:r>
            <a:r>
              <a:rPr lang="zh-CN" altLang="en-US" sz="2000" dirty="0" smtClean="0">
                <a:solidFill>
                  <a:schemeClr val="accent3">
                    <a:lumMod val="75000"/>
                  </a:schemeClr>
                </a:solidFill>
              </a:rPr>
              <a:t>查询</a:t>
            </a:r>
            <a:endParaRPr lang="en-US" altLang="zh-CN" sz="2000" dirty="0" smtClean="0">
              <a:solidFill>
                <a:schemeClr val="accent3">
                  <a:lumMod val="75000"/>
                </a:schemeClr>
              </a:solidFill>
            </a:endParaRPr>
          </a:p>
          <a:p>
            <a:pPr>
              <a:lnSpc>
                <a:spcPct val="150000"/>
              </a:lnSpc>
              <a:buNone/>
            </a:pPr>
            <a:r>
              <a:rPr lang="zh-CN" altLang="en-US" sz="2000" dirty="0" smtClean="0"/>
              <a:t> </a:t>
            </a:r>
            <a:r>
              <a:rPr lang="en-US" altLang="zh-CN" sz="2000" dirty="0" err="1" smtClean="0"/>
              <a:t>pFeatureCursor</a:t>
            </a:r>
            <a:r>
              <a:rPr lang="en-US" altLang="zh-CN" sz="2000" dirty="0" smtClean="0"/>
              <a:t> = </a:t>
            </a:r>
            <a:r>
              <a:rPr lang="en-US" altLang="zh-CN" sz="2000" dirty="0" err="1" smtClean="0"/>
              <a:t>pFeatureLayer.Search</a:t>
            </a:r>
            <a:r>
              <a:rPr lang="en-US" altLang="zh-CN" sz="2000" dirty="0" smtClean="0"/>
              <a:t>(</a:t>
            </a:r>
            <a:r>
              <a:rPr lang="en-US" altLang="zh-CN" sz="2000" dirty="0" err="1" smtClean="0"/>
              <a:t>pQueryFilter</a:t>
            </a:r>
            <a:r>
              <a:rPr lang="en-US" altLang="zh-CN" sz="2000" dirty="0" smtClean="0"/>
              <a:t>, true); </a:t>
            </a:r>
            <a:endParaRPr lang="en-US" altLang="zh-CN" sz="2000" dirty="0" smtClean="0"/>
          </a:p>
          <a:p>
            <a:pPr>
              <a:lnSpc>
                <a:spcPct val="150000"/>
              </a:lnSpc>
              <a:buNone/>
            </a:pPr>
            <a:r>
              <a:rPr lang="en-US" altLang="zh-CN" sz="2000" dirty="0" smtClean="0">
                <a:solidFill>
                  <a:schemeClr val="accent3">
                    <a:lumMod val="75000"/>
                  </a:schemeClr>
                </a:solidFill>
              </a:rPr>
              <a:t>//</a:t>
            </a:r>
            <a:r>
              <a:rPr lang="zh-CN" altLang="en-US" sz="2000" dirty="0" smtClean="0">
                <a:solidFill>
                  <a:schemeClr val="accent3">
                    <a:lumMod val="75000"/>
                  </a:schemeClr>
                </a:solidFill>
              </a:rPr>
              <a:t>获取查询到的要素 </a:t>
            </a:r>
            <a:endParaRPr lang="en-US" altLang="zh-CN" sz="2000" dirty="0" smtClean="0">
              <a:solidFill>
                <a:schemeClr val="accent3">
                  <a:lumMod val="75000"/>
                </a:schemeClr>
              </a:solidFill>
            </a:endParaRPr>
          </a:p>
          <a:p>
            <a:pPr>
              <a:lnSpc>
                <a:spcPct val="150000"/>
              </a:lnSpc>
              <a:buNone/>
            </a:pPr>
            <a:r>
              <a:rPr lang="en-US" altLang="zh-CN" sz="2000" dirty="0" err="1" smtClean="0"/>
              <a:t>pFeature</a:t>
            </a:r>
            <a:r>
              <a:rPr lang="en-US" altLang="zh-CN" sz="2000" dirty="0" smtClean="0"/>
              <a:t> </a:t>
            </a:r>
            <a:r>
              <a:rPr lang="en-US" altLang="zh-CN" sz="2000" dirty="0" smtClean="0"/>
              <a:t>= </a:t>
            </a:r>
            <a:r>
              <a:rPr lang="en-US" altLang="zh-CN" sz="2000" dirty="0" err="1" smtClean="0"/>
              <a:t>pFeatureCursor.NextFeature</a:t>
            </a:r>
            <a:r>
              <a:rPr lang="en-US" altLang="zh-CN" sz="2000" dirty="0" smtClean="0"/>
              <a:t>(); </a:t>
            </a:r>
            <a:endParaRPr lang="zh-CN" altLang="en-US" sz="2000" dirty="0"/>
          </a:p>
        </p:txBody>
      </p:sp>
      <p:sp>
        <p:nvSpPr>
          <p:cNvPr id="4" name="标题 4"/>
          <p:cNvSpPr>
            <a:spLocks noGrp="1"/>
          </p:cNvSpPr>
          <p:nvPr>
            <p:ph type="title"/>
          </p:nvPr>
        </p:nvSpPr>
        <p:spPr>
          <a:xfrm>
            <a:off x="571472" y="642918"/>
            <a:ext cx="8229600" cy="571504"/>
          </a:xfrm>
        </p:spPr>
        <p:txBody>
          <a:bodyPr>
            <a:noAutofit/>
          </a:bodyPr>
          <a:lstStyle/>
          <a:p>
            <a:r>
              <a:rPr lang="en-US" altLang="zh-CN" sz="2800" dirty="0" smtClean="0"/>
              <a:t/>
            </a:r>
            <a:br>
              <a:rPr lang="en-US" altLang="zh-CN" sz="2800" dirty="0" smtClean="0"/>
            </a:br>
            <a:r>
              <a:rPr lang="en-US" altLang="zh-CN" sz="2800" dirty="0" smtClean="0"/>
              <a:t/>
            </a:r>
            <a:br>
              <a:rPr lang="en-US" altLang="zh-CN" sz="2800" dirty="0" smtClean="0"/>
            </a:br>
            <a:r>
              <a:rPr lang="en-US" altLang="zh-CN" sz="2800" dirty="0" smtClean="0"/>
              <a:t/>
            </a:r>
            <a:br>
              <a:rPr lang="en-US" altLang="zh-CN" sz="2800" dirty="0" smtClean="0"/>
            </a:br>
            <a:r>
              <a:rPr lang="zh-CN" altLang="en-US" sz="2800" dirty="0" smtClean="0"/>
              <a:t/>
            </a:r>
            <a:br>
              <a:rPr lang="zh-CN" altLang="en-US" sz="2800" dirty="0" smtClean="0"/>
            </a:br>
            <a:r>
              <a:rPr lang="en-US" altLang="zh-CN" sz="2800" dirty="0" smtClean="0"/>
              <a:t>2.3 </a:t>
            </a:r>
            <a:r>
              <a:rPr lang="zh-CN" altLang="en-US" sz="2800" dirty="0" smtClean="0"/>
              <a:t>代码解释</a:t>
            </a:r>
            <a:endParaRPr lang="zh-CN" alt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Grp="1" noRot="1" noChangeArrowheads="1"/>
          </p:cNvSpPr>
          <p:nvPr>
            <p:ph type="title"/>
          </p:nvPr>
        </p:nvSpPr>
        <p:spPr>
          <a:xfrm>
            <a:off x="857224" y="571480"/>
            <a:ext cx="6858000" cy="685800"/>
          </a:xfrm>
        </p:spPr>
        <p:txBody>
          <a:bodyPr>
            <a:normAutofit/>
          </a:bodyPr>
          <a:lstStyle/>
          <a:p>
            <a:pPr algn="ctr"/>
            <a:r>
              <a:rPr lang="zh-CN" altLang="en-US" sz="3200" dirty="0"/>
              <a:t>一、 </a:t>
            </a:r>
            <a:r>
              <a:rPr lang="en-US" altLang="zh-CN" sz="3200" dirty="0" err="1"/>
              <a:t>ArcGIS</a:t>
            </a:r>
            <a:r>
              <a:rPr lang="en-US" altLang="zh-CN" sz="3200" dirty="0"/>
              <a:t> Engine </a:t>
            </a:r>
            <a:r>
              <a:rPr lang="zh-CN" altLang="en-US" sz="3200" dirty="0"/>
              <a:t>类库介绍</a:t>
            </a:r>
          </a:p>
        </p:txBody>
      </p:sp>
      <p:sp>
        <p:nvSpPr>
          <p:cNvPr id="17411" name="Rectangle 3"/>
          <p:cNvSpPr>
            <a:spLocks noGrp="1" noRot="1" noChangeArrowheads="1"/>
          </p:cNvSpPr>
          <p:nvPr>
            <p:ph type="body" idx="4294967295"/>
          </p:nvPr>
        </p:nvSpPr>
        <p:spPr>
          <a:xfrm>
            <a:off x="285720" y="1600200"/>
            <a:ext cx="8540750" cy="5114948"/>
          </a:xfrm>
        </p:spPr>
        <p:txBody>
          <a:bodyPr>
            <a:normAutofit fontScale="85000" lnSpcReduction="20000"/>
          </a:bodyPr>
          <a:lstStyle/>
          <a:p>
            <a:pPr>
              <a:lnSpc>
                <a:spcPct val="150000"/>
              </a:lnSpc>
            </a:pPr>
            <a:r>
              <a:rPr lang="en-US" altLang="zh-CN" sz="2800" dirty="0" err="1"/>
              <a:t>ArcGIS</a:t>
            </a:r>
            <a:r>
              <a:rPr lang="en-US" altLang="zh-CN" sz="2800" dirty="0"/>
              <a:t> Engine</a:t>
            </a:r>
            <a:r>
              <a:rPr lang="zh-CN" altLang="en-US" sz="2800" dirty="0"/>
              <a:t>包含了三十多个类库，这些类库分别负责完成</a:t>
            </a:r>
            <a:r>
              <a:rPr lang="zh-CN" altLang="en-US" sz="2800" dirty="0">
                <a:solidFill>
                  <a:srgbClr val="FF0000"/>
                </a:solidFill>
              </a:rPr>
              <a:t>一部分</a:t>
            </a:r>
            <a:r>
              <a:rPr lang="en-US" altLang="zh-CN" sz="2800" dirty="0">
                <a:solidFill>
                  <a:srgbClr val="FF0000"/>
                </a:solidFill>
              </a:rPr>
              <a:t>GIS</a:t>
            </a:r>
            <a:r>
              <a:rPr lang="zh-CN" altLang="en-US" sz="2800" dirty="0">
                <a:solidFill>
                  <a:srgbClr val="FF0000"/>
                </a:solidFill>
              </a:rPr>
              <a:t>的功能</a:t>
            </a:r>
            <a:r>
              <a:rPr lang="zh-CN" altLang="en-US" sz="2800" dirty="0"/>
              <a:t>，例如：地图显示、几何体操作、空间数据访问等。</a:t>
            </a:r>
          </a:p>
          <a:p>
            <a:pPr>
              <a:lnSpc>
                <a:spcPct val="150000"/>
              </a:lnSpc>
            </a:pPr>
            <a:r>
              <a:rPr lang="en-US" altLang="zh-CN" sz="2800" dirty="0" err="1"/>
              <a:t>ArcGIS</a:t>
            </a:r>
            <a:r>
              <a:rPr lang="en-US" altLang="zh-CN" sz="2800" dirty="0"/>
              <a:t> Engine</a:t>
            </a:r>
            <a:r>
              <a:rPr lang="zh-CN" altLang="en-US" sz="2800" dirty="0"/>
              <a:t>可以供开发人员使用的对象有几千个，这些对象分别位于各个不同的类库中。这些对象之间存在着各种各样的关系，例如：继承、实例化等。</a:t>
            </a:r>
          </a:p>
          <a:p>
            <a:pPr>
              <a:lnSpc>
                <a:spcPct val="150000"/>
              </a:lnSpc>
            </a:pPr>
            <a:r>
              <a:rPr lang="en-US" altLang="zh-CN" sz="2800" dirty="0" err="1"/>
              <a:t>ArcGIS</a:t>
            </a:r>
            <a:r>
              <a:rPr lang="en-US" altLang="zh-CN" sz="2800" dirty="0"/>
              <a:t> Engine</a:t>
            </a:r>
            <a:r>
              <a:rPr lang="zh-CN" altLang="en-US" sz="2800" dirty="0"/>
              <a:t>的类都实现了一个或多个接口，这些接口分两种类型，一种</a:t>
            </a:r>
            <a:r>
              <a:rPr lang="zh-CN" altLang="en-US" sz="2800" dirty="0" smtClean="0"/>
              <a:t>是</a:t>
            </a:r>
            <a:r>
              <a:rPr lang="zh-CN" altLang="en-US" sz="2800" dirty="0" smtClean="0">
                <a:solidFill>
                  <a:srgbClr val="FF0000"/>
                </a:solidFill>
              </a:rPr>
              <a:t>入接口</a:t>
            </a:r>
            <a:r>
              <a:rPr lang="zh-CN" altLang="en-US" sz="2800" dirty="0" smtClean="0"/>
              <a:t>，另</a:t>
            </a:r>
            <a:r>
              <a:rPr lang="zh-CN" altLang="en-US" sz="2800" dirty="0"/>
              <a:t>一种是</a:t>
            </a:r>
            <a:r>
              <a:rPr lang="zh-CN" altLang="en-US" sz="2800" dirty="0" smtClean="0">
                <a:solidFill>
                  <a:srgbClr val="FF0000"/>
                </a:solidFill>
              </a:rPr>
              <a:t>出接口</a:t>
            </a:r>
            <a:r>
              <a:rPr lang="zh-CN" altLang="en-US" sz="2800" dirty="0"/>
              <a:t>，入接口封装了若干属性和方法</a:t>
            </a:r>
            <a:r>
              <a:rPr lang="zh-CN" altLang="en-US" sz="2800" dirty="0" smtClean="0"/>
              <a:t>；出</a:t>
            </a:r>
            <a:r>
              <a:rPr lang="zh-CN" altLang="en-US" sz="2800" dirty="0"/>
              <a:t>接口主要是封装的事件，即对象支持哪些事件的触发。</a:t>
            </a:r>
          </a:p>
        </p:txBody>
      </p:sp>
      <p:pic>
        <p:nvPicPr>
          <p:cNvPr id="4" name="Picture 4" descr="line"/>
          <p:cNvPicPr>
            <a:picLocks noChangeAspect="1" noChangeArrowheads="1" noCrop="1"/>
          </p:cNvPicPr>
          <p:nvPr/>
        </p:nvPicPr>
        <p:blipFill>
          <a:blip r:embed="rId2"/>
          <a:srcRect/>
          <a:stretch>
            <a:fillRect/>
          </a:stretch>
        </p:blipFill>
        <p:spPr bwMode="auto">
          <a:xfrm>
            <a:off x="928662" y="1428736"/>
            <a:ext cx="7305675" cy="1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42984"/>
            <a:ext cx="9001156" cy="5715016"/>
          </a:xfrm>
        </p:spPr>
        <p:txBody>
          <a:bodyPr>
            <a:noAutofit/>
          </a:bodyPr>
          <a:lstStyle/>
          <a:p>
            <a:pPr>
              <a:lnSpc>
                <a:spcPts val="3000"/>
              </a:lnSpc>
            </a:pPr>
            <a:r>
              <a:rPr lang="zh-CN" altLang="en-US" sz="2000" dirty="0" smtClean="0"/>
              <a:t>下面部分是一个判断语句，若查询得到的结果为空，则刷新地图，弹出对话框通知用户没有查询到结果，并退出程序</a:t>
            </a:r>
            <a:r>
              <a:rPr lang="zh-CN" altLang="en-US" sz="2000" dirty="0" smtClean="0"/>
              <a:t>。如果</a:t>
            </a:r>
            <a:r>
              <a:rPr lang="zh-CN" altLang="en-US" sz="2000" dirty="0" smtClean="0"/>
              <a:t>查询得到的结果不为空，则将这个结果加入地图的选择集，并将地图的显示范围定为查询结果的外轮廓，这样得到的州将高亮显示同时居中放大到屏幕中心。 </a:t>
            </a:r>
            <a:endParaRPr lang="en-US" altLang="zh-CN" sz="2000" dirty="0" smtClean="0"/>
          </a:p>
          <a:p>
            <a:pPr>
              <a:lnSpc>
                <a:spcPts val="2000"/>
              </a:lnSpc>
            </a:pPr>
            <a:r>
              <a:rPr lang="en-US" altLang="zh-CN" sz="2000" dirty="0" smtClean="0">
                <a:solidFill>
                  <a:schemeClr val="accent3">
                    <a:lumMod val="75000"/>
                  </a:schemeClr>
                </a:solidFill>
              </a:rPr>
              <a:t>//</a:t>
            </a:r>
            <a:r>
              <a:rPr lang="zh-CN" altLang="en-US" sz="2000" dirty="0" smtClean="0">
                <a:solidFill>
                  <a:schemeClr val="accent3">
                    <a:lumMod val="75000"/>
                  </a:schemeClr>
                </a:solidFill>
              </a:rPr>
              <a:t>判断是否获取到要素 </a:t>
            </a:r>
            <a:endParaRPr lang="en-US" altLang="zh-CN" sz="2000" dirty="0" smtClean="0">
              <a:solidFill>
                <a:schemeClr val="accent3">
                  <a:lumMod val="75000"/>
                </a:schemeClr>
              </a:solidFill>
            </a:endParaRPr>
          </a:p>
          <a:p>
            <a:pPr>
              <a:lnSpc>
                <a:spcPts val="2000"/>
              </a:lnSpc>
              <a:buNone/>
            </a:pPr>
            <a:r>
              <a:rPr lang="en-US" altLang="zh-CN" sz="2000" dirty="0" smtClean="0"/>
              <a:t>   if </a:t>
            </a:r>
            <a:r>
              <a:rPr lang="en-US" altLang="zh-CN" sz="2000" dirty="0" smtClean="0"/>
              <a:t>(</a:t>
            </a:r>
            <a:r>
              <a:rPr lang="en-US" altLang="zh-CN" sz="2000" dirty="0" err="1" smtClean="0"/>
              <a:t>pFeature</a:t>
            </a:r>
            <a:r>
              <a:rPr lang="en-US" altLang="zh-CN" sz="2000" dirty="0" smtClean="0"/>
              <a:t>!=null) </a:t>
            </a:r>
            <a:endParaRPr lang="en-US" altLang="zh-CN" sz="2000" dirty="0" smtClean="0"/>
          </a:p>
          <a:p>
            <a:pPr>
              <a:lnSpc>
                <a:spcPts val="2000"/>
              </a:lnSpc>
              <a:buNone/>
            </a:pPr>
            <a:r>
              <a:rPr lang="en-US" altLang="zh-CN" sz="2000" dirty="0" smtClean="0"/>
              <a:t> </a:t>
            </a:r>
            <a:r>
              <a:rPr lang="en-US" altLang="zh-CN" sz="2000" dirty="0" smtClean="0"/>
              <a:t>{ </a:t>
            </a:r>
          </a:p>
          <a:p>
            <a:pPr>
              <a:lnSpc>
                <a:spcPts val="2000"/>
              </a:lnSpc>
              <a:buNone/>
            </a:pPr>
            <a:r>
              <a:rPr lang="en-US" altLang="zh-CN" sz="2000" dirty="0" smtClean="0"/>
              <a:t> </a:t>
            </a:r>
            <a:r>
              <a:rPr lang="en-US" altLang="zh-CN" sz="2000" dirty="0" smtClean="0"/>
              <a:t>  </a:t>
            </a:r>
            <a:r>
              <a:rPr lang="en-US" altLang="zh-CN" sz="2000" dirty="0" smtClean="0">
                <a:solidFill>
                  <a:schemeClr val="accent3">
                    <a:lumMod val="75000"/>
                  </a:schemeClr>
                </a:solidFill>
              </a:rPr>
              <a:t>//</a:t>
            </a:r>
            <a:r>
              <a:rPr lang="zh-CN" altLang="en-US" sz="2000" dirty="0" smtClean="0">
                <a:solidFill>
                  <a:schemeClr val="accent3">
                    <a:lumMod val="75000"/>
                  </a:schemeClr>
                </a:solidFill>
              </a:rPr>
              <a:t>选择</a:t>
            </a:r>
            <a:r>
              <a:rPr lang="zh-CN" altLang="en-US" sz="2000" dirty="0" smtClean="0">
                <a:solidFill>
                  <a:schemeClr val="accent3">
                    <a:lumMod val="75000"/>
                  </a:schemeClr>
                </a:solidFill>
              </a:rPr>
              <a:t>要素</a:t>
            </a:r>
            <a:endParaRPr lang="en-US" altLang="zh-CN" sz="2000" dirty="0" smtClean="0">
              <a:solidFill>
                <a:schemeClr val="accent3">
                  <a:lumMod val="75000"/>
                </a:schemeClr>
              </a:solidFill>
            </a:endParaRPr>
          </a:p>
          <a:p>
            <a:pPr>
              <a:lnSpc>
                <a:spcPts val="2000"/>
              </a:lnSpc>
              <a:buNone/>
            </a:pPr>
            <a:r>
              <a:rPr lang="en-US" altLang="zh-CN" sz="2000" dirty="0" smtClean="0">
                <a:solidFill>
                  <a:schemeClr val="accent3">
                    <a:lumMod val="75000"/>
                  </a:schemeClr>
                </a:solidFill>
              </a:rPr>
              <a:t> </a:t>
            </a:r>
            <a:r>
              <a:rPr lang="en-US" altLang="zh-CN" sz="2000" dirty="0" smtClean="0">
                <a:solidFill>
                  <a:schemeClr val="accent3">
                    <a:lumMod val="75000"/>
                  </a:schemeClr>
                </a:solidFill>
              </a:rPr>
              <a:t> </a:t>
            </a:r>
            <a:r>
              <a:rPr lang="zh-CN" altLang="en-US" sz="2000" dirty="0" smtClean="0">
                <a:solidFill>
                  <a:schemeClr val="accent3">
                    <a:lumMod val="75000"/>
                  </a:schemeClr>
                </a:solidFill>
              </a:rPr>
              <a:t> </a:t>
            </a:r>
            <a:r>
              <a:rPr lang="en-US" altLang="zh-CN" sz="2000" dirty="0" smtClean="0"/>
              <a:t>this.axMapControl1.Map.SelectFeature(</a:t>
            </a:r>
            <a:r>
              <a:rPr lang="en-US" altLang="zh-CN" sz="2000" dirty="0" err="1" smtClean="0"/>
              <a:t>pFeatureLayer</a:t>
            </a:r>
            <a:r>
              <a:rPr lang="en-US" altLang="zh-CN" sz="2000" dirty="0" smtClean="0"/>
              <a:t>, </a:t>
            </a:r>
            <a:r>
              <a:rPr lang="en-US" altLang="zh-CN" sz="2000" dirty="0" err="1" smtClean="0"/>
              <a:t>pFeature</a:t>
            </a:r>
            <a:r>
              <a:rPr lang="en-US" altLang="zh-CN" sz="2000" dirty="0" smtClean="0"/>
              <a:t>); </a:t>
            </a:r>
            <a:endParaRPr lang="en-US" altLang="zh-CN" sz="2000" dirty="0" smtClean="0"/>
          </a:p>
          <a:p>
            <a:pPr>
              <a:lnSpc>
                <a:spcPts val="2000"/>
              </a:lnSpc>
              <a:buNone/>
            </a:pPr>
            <a:r>
              <a:rPr lang="en-US" altLang="zh-CN" sz="2000" dirty="0" smtClean="0">
                <a:solidFill>
                  <a:schemeClr val="accent3">
                    <a:lumMod val="75000"/>
                  </a:schemeClr>
                </a:solidFill>
              </a:rPr>
              <a:t> </a:t>
            </a:r>
            <a:r>
              <a:rPr lang="en-US" altLang="zh-CN" sz="2000" dirty="0" smtClean="0">
                <a:solidFill>
                  <a:schemeClr val="accent3">
                    <a:lumMod val="75000"/>
                  </a:schemeClr>
                </a:solidFill>
              </a:rPr>
              <a:t> //</a:t>
            </a:r>
            <a:r>
              <a:rPr lang="zh-CN" altLang="en-US" sz="2000" dirty="0" smtClean="0">
                <a:solidFill>
                  <a:schemeClr val="accent3">
                    <a:lumMod val="75000"/>
                  </a:schemeClr>
                </a:solidFill>
              </a:rPr>
              <a:t>放大到要素 </a:t>
            </a:r>
            <a:endParaRPr lang="en-US" altLang="zh-CN" sz="2000" dirty="0" smtClean="0">
              <a:solidFill>
                <a:schemeClr val="accent3">
                  <a:lumMod val="75000"/>
                </a:schemeClr>
              </a:solidFill>
            </a:endParaRPr>
          </a:p>
          <a:p>
            <a:pPr>
              <a:lnSpc>
                <a:spcPts val="2000"/>
              </a:lnSpc>
              <a:buNone/>
            </a:pPr>
            <a:r>
              <a:rPr lang="en-US" altLang="zh-CN" sz="2000" dirty="0" smtClean="0"/>
              <a:t>   this.axMapControl1.Extent </a:t>
            </a:r>
            <a:r>
              <a:rPr lang="en-US" altLang="zh-CN" sz="2000" dirty="0" smtClean="0"/>
              <a:t>= </a:t>
            </a:r>
            <a:r>
              <a:rPr lang="en-US" altLang="zh-CN" sz="2000" dirty="0" err="1" smtClean="0"/>
              <a:t>pFeature.Shape.Envelope</a:t>
            </a:r>
            <a:r>
              <a:rPr lang="en-US" altLang="zh-CN" sz="2000" dirty="0" smtClean="0"/>
              <a:t>; </a:t>
            </a:r>
            <a:endParaRPr lang="en-US" altLang="zh-CN" sz="2000" dirty="0" smtClean="0"/>
          </a:p>
          <a:p>
            <a:pPr>
              <a:lnSpc>
                <a:spcPts val="2000"/>
              </a:lnSpc>
              <a:buNone/>
            </a:pPr>
            <a:r>
              <a:rPr lang="en-US" altLang="zh-CN" sz="2000" dirty="0" smtClean="0"/>
              <a:t> </a:t>
            </a:r>
            <a:r>
              <a:rPr lang="en-US" altLang="zh-CN" sz="2000" dirty="0" smtClean="0"/>
              <a:t>} </a:t>
            </a:r>
          </a:p>
          <a:p>
            <a:pPr>
              <a:lnSpc>
                <a:spcPts val="2000"/>
              </a:lnSpc>
              <a:buNone/>
            </a:pPr>
            <a:r>
              <a:rPr lang="en-US" altLang="zh-CN" sz="2000" dirty="0" smtClean="0"/>
              <a:t>else </a:t>
            </a:r>
          </a:p>
          <a:p>
            <a:pPr>
              <a:lnSpc>
                <a:spcPts val="2000"/>
              </a:lnSpc>
              <a:buNone/>
            </a:pPr>
            <a:r>
              <a:rPr lang="en-US" altLang="zh-CN" sz="2000" dirty="0" smtClean="0"/>
              <a:t>{ </a:t>
            </a:r>
          </a:p>
          <a:p>
            <a:pPr>
              <a:lnSpc>
                <a:spcPts val="2000"/>
              </a:lnSpc>
              <a:buNone/>
            </a:pPr>
            <a:r>
              <a:rPr lang="en-US" altLang="zh-CN" sz="2000" dirty="0" smtClean="0"/>
              <a:t> </a:t>
            </a:r>
            <a:r>
              <a:rPr lang="en-US" altLang="zh-CN" sz="2000" dirty="0" smtClean="0"/>
              <a:t> </a:t>
            </a:r>
            <a:r>
              <a:rPr lang="en-US" altLang="zh-CN" sz="2000" dirty="0" smtClean="0">
                <a:solidFill>
                  <a:schemeClr val="accent3">
                    <a:lumMod val="75000"/>
                  </a:schemeClr>
                </a:solidFill>
              </a:rPr>
              <a:t>//</a:t>
            </a:r>
            <a:r>
              <a:rPr lang="zh-CN" altLang="en-US" sz="2000" dirty="0" smtClean="0">
                <a:solidFill>
                  <a:schemeClr val="accent3">
                    <a:lumMod val="75000"/>
                  </a:schemeClr>
                </a:solidFill>
              </a:rPr>
              <a:t>没有得到</a:t>
            </a:r>
            <a:r>
              <a:rPr lang="en-US" altLang="zh-CN" sz="2000" dirty="0" err="1" smtClean="0">
                <a:solidFill>
                  <a:schemeClr val="accent3">
                    <a:lumMod val="75000"/>
                  </a:schemeClr>
                </a:solidFill>
              </a:rPr>
              <a:t>pFeature</a:t>
            </a:r>
            <a:r>
              <a:rPr lang="zh-CN" altLang="en-US" sz="2000" dirty="0" smtClean="0">
                <a:solidFill>
                  <a:schemeClr val="accent3">
                    <a:lumMod val="75000"/>
                  </a:schemeClr>
                </a:solidFill>
              </a:rPr>
              <a:t>的提示</a:t>
            </a:r>
            <a:r>
              <a:rPr lang="zh-CN" altLang="en-US" sz="2000" dirty="0" smtClean="0"/>
              <a:t> </a:t>
            </a:r>
            <a:endParaRPr lang="en-US" altLang="zh-CN" sz="2000" dirty="0" smtClean="0"/>
          </a:p>
          <a:p>
            <a:pPr>
              <a:lnSpc>
                <a:spcPts val="2000"/>
              </a:lnSpc>
              <a:buNone/>
            </a:pPr>
            <a:r>
              <a:rPr lang="en-US" altLang="zh-CN" sz="2000" dirty="0" smtClean="0"/>
              <a:t> </a:t>
            </a:r>
            <a:r>
              <a:rPr lang="en-US" altLang="zh-CN" sz="2000" dirty="0" smtClean="0"/>
              <a:t> </a:t>
            </a:r>
            <a:r>
              <a:rPr lang="en-US" altLang="zh-CN" sz="2000" dirty="0" err="1" smtClean="0"/>
              <a:t>MessageBox.Show</a:t>
            </a:r>
            <a:r>
              <a:rPr lang="en-US" altLang="zh-CN" sz="2000" dirty="0" smtClean="0"/>
              <a:t>("</a:t>
            </a:r>
            <a:r>
              <a:rPr lang="zh-CN" altLang="en-US" sz="2000" dirty="0" smtClean="0"/>
              <a:t>没有找到名为</a:t>
            </a:r>
            <a:r>
              <a:rPr lang="en-US" altLang="zh-CN" sz="2000" dirty="0" smtClean="0"/>
              <a:t>" + </a:t>
            </a:r>
            <a:r>
              <a:rPr lang="en-US" altLang="zh-CN" sz="2000" dirty="0" err="1" smtClean="0"/>
              <a:t>txtStateName.Text</a:t>
            </a:r>
            <a:r>
              <a:rPr lang="en-US" altLang="zh-CN" sz="2000" dirty="0" smtClean="0"/>
              <a:t> + "</a:t>
            </a:r>
            <a:r>
              <a:rPr lang="zh-CN" altLang="en-US" sz="2000" dirty="0" smtClean="0"/>
              <a:t>的州</a:t>
            </a:r>
            <a:r>
              <a:rPr lang="en-US" altLang="zh-CN" sz="2000" dirty="0" smtClean="0"/>
              <a:t>", "</a:t>
            </a:r>
            <a:r>
              <a:rPr lang="zh-CN" altLang="en-US" sz="2000" dirty="0" smtClean="0"/>
              <a:t>提示</a:t>
            </a:r>
            <a:r>
              <a:rPr lang="en-US" altLang="zh-CN" sz="2000" dirty="0" smtClean="0"/>
              <a:t>"); </a:t>
            </a:r>
            <a:endParaRPr lang="en-US" altLang="zh-CN" sz="2000" dirty="0" smtClean="0"/>
          </a:p>
          <a:p>
            <a:pPr>
              <a:lnSpc>
                <a:spcPts val="2000"/>
              </a:lnSpc>
              <a:buNone/>
            </a:pPr>
            <a:r>
              <a:rPr lang="en-US" altLang="zh-CN" sz="2000" dirty="0" smtClean="0"/>
              <a:t>} </a:t>
            </a:r>
            <a:endParaRPr lang="zh-CN" altLang="en-US" sz="2000" dirty="0"/>
          </a:p>
        </p:txBody>
      </p:sp>
      <p:sp>
        <p:nvSpPr>
          <p:cNvPr id="4" name="标题 4"/>
          <p:cNvSpPr>
            <a:spLocks noGrp="1"/>
          </p:cNvSpPr>
          <p:nvPr>
            <p:ph type="title"/>
          </p:nvPr>
        </p:nvSpPr>
        <p:spPr>
          <a:xfrm>
            <a:off x="571472" y="642918"/>
            <a:ext cx="8229600" cy="571504"/>
          </a:xfrm>
        </p:spPr>
        <p:txBody>
          <a:bodyPr>
            <a:noAutofit/>
          </a:bodyPr>
          <a:lstStyle/>
          <a:p>
            <a:r>
              <a:rPr lang="en-US" altLang="zh-CN" sz="2800" dirty="0" smtClean="0"/>
              <a:t/>
            </a:r>
            <a:br>
              <a:rPr lang="en-US" altLang="zh-CN" sz="2800" dirty="0" smtClean="0"/>
            </a:br>
            <a:r>
              <a:rPr lang="en-US" altLang="zh-CN" sz="2800" dirty="0" smtClean="0"/>
              <a:t/>
            </a:r>
            <a:br>
              <a:rPr lang="en-US" altLang="zh-CN" sz="2800" dirty="0" smtClean="0"/>
            </a:br>
            <a:r>
              <a:rPr lang="en-US" altLang="zh-CN" sz="2800" dirty="0" smtClean="0"/>
              <a:t/>
            </a:r>
            <a:br>
              <a:rPr lang="en-US" altLang="zh-CN" sz="2800" dirty="0" smtClean="0"/>
            </a:br>
            <a:r>
              <a:rPr lang="zh-CN" altLang="en-US" sz="2800" dirty="0" smtClean="0"/>
              <a:t/>
            </a:r>
            <a:br>
              <a:rPr lang="zh-CN" altLang="en-US" sz="2800" dirty="0" smtClean="0"/>
            </a:br>
            <a:r>
              <a:rPr lang="en-US" altLang="zh-CN" sz="2800" dirty="0" smtClean="0"/>
              <a:t>2.3 </a:t>
            </a:r>
            <a:r>
              <a:rPr lang="zh-CN" altLang="en-US" sz="2800" dirty="0" smtClean="0"/>
              <a:t>代码解释</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762000" y="685800"/>
            <a:ext cx="8080375" cy="533400"/>
          </a:xfrm>
        </p:spPr>
        <p:txBody>
          <a:bodyPr>
            <a:normAutofit fontScale="90000"/>
          </a:bodyPr>
          <a:lstStyle/>
          <a:p>
            <a:pPr algn="l"/>
            <a:r>
              <a:rPr lang="en-US" altLang="zh-CN" sz="4000" dirty="0"/>
              <a:t>1. System</a:t>
            </a:r>
            <a:r>
              <a:rPr lang="zh-CN" altLang="en-US" sz="4000" dirty="0"/>
              <a:t>库</a:t>
            </a:r>
          </a:p>
        </p:txBody>
      </p:sp>
      <p:sp>
        <p:nvSpPr>
          <p:cNvPr id="6147" name="Rectangle 3"/>
          <p:cNvSpPr>
            <a:spLocks noGrp="1" noRot="1" noChangeArrowheads="1"/>
          </p:cNvSpPr>
          <p:nvPr>
            <p:ph idx="1"/>
          </p:nvPr>
        </p:nvSpPr>
        <p:spPr>
          <a:xfrm>
            <a:off x="428596" y="1571612"/>
            <a:ext cx="8229600" cy="5105400"/>
          </a:xfrm>
        </p:spPr>
        <p:txBody>
          <a:bodyPr>
            <a:normAutofit/>
          </a:bodyPr>
          <a:lstStyle/>
          <a:p>
            <a:pPr>
              <a:lnSpc>
                <a:spcPct val="150000"/>
              </a:lnSpc>
            </a:pPr>
            <a:r>
              <a:rPr lang="en-US" altLang="zh-CN" sz="2400" dirty="0"/>
              <a:t>System</a:t>
            </a:r>
            <a:r>
              <a:rPr lang="zh-CN" altLang="en-US" sz="2400" dirty="0"/>
              <a:t>是</a:t>
            </a:r>
            <a:r>
              <a:rPr lang="en-US" altLang="zh-CN" sz="2400" dirty="0" err="1"/>
              <a:t>ArcGIS</a:t>
            </a:r>
            <a:r>
              <a:rPr lang="zh-CN" altLang="en-US" sz="2400" dirty="0"/>
              <a:t>体系中的最低级的组件库，该库包含了组成</a:t>
            </a:r>
            <a:r>
              <a:rPr lang="en-US" altLang="zh-CN" sz="2400" dirty="0" err="1"/>
              <a:t>ArcGIS</a:t>
            </a:r>
            <a:r>
              <a:rPr lang="zh-CN" altLang="en-US" sz="2400" dirty="0"/>
              <a:t>的</a:t>
            </a:r>
            <a:r>
              <a:rPr lang="zh-CN" altLang="en-US" sz="2400" dirty="0">
                <a:solidFill>
                  <a:srgbClr val="FF0000"/>
                </a:solidFill>
              </a:rPr>
              <a:t>其他组件库所使用的服务</a:t>
            </a:r>
            <a:r>
              <a:rPr lang="zh-CN" altLang="en-US" sz="2400" dirty="0"/>
              <a:t>。</a:t>
            </a:r>
          </a:p>
          <a:p>
            <a:pPr>
              <a:lnSpc>
                <a:spcPct val="150000"/>
              </a:lnSpc>
            </a:pPr>
            <a:r>
              <a:rPr lang="en-US" altLang="zh-CN" sz="2400" dirty="0"/>
              <a:t>System</a:t>
            </a:r>
            <a:r>
              <a:rPr lang="zh-CN" altLang="en-US" sz="2400" dirty="0"/>
              <a:t>类库中定义了大量开发者可以实现的接口。</a:t>
            </a:r>
            <a:r>
              <a:rPr lang="en-US" altLang="zh-CN" sz="2400" dirty="0" err="1">
                <a:solidFill>
                  <a:srgbClr val="92D050"/>
                </a:solidFill>
              </a:rPr>
              <a:t>AoInitializer</a:t>
            </a:r>
            <a:r>
              <a:rPr lang="zh-CN" altLang="en-US" sz="2400" dirty="0">
                <a:solidFill>
                  <a:srgbClr val="92D050"/>
                </a:solidFill>
              </a:rPr>
              <a:t>对象就是在</a:t>
            </a:r>
            <a:r>
              <a:rPr lang="en-US" altLang="zh-CN" sz="2400" dirty="0">
                <a:solidFill>
                  <a:srgbClr val="92D050"/>
                </a:solidFill>
              </a:rPr>
              <a:t>System</a:t>
            </a:r>
            <a:r>
              <a:rPr lang="zh-CN" altLang="en-US" sz="2400" dirty="0">
                <a:solidFill>
                  <a:srgbClr val="92D050"/>
                </a:solidFill>
              </a:rPr>
              <a:t>类库中定义的，所有的开发者必须使用这个对象来初始化</a:t>
            </a:r>
            <a:r>
              <a:rPr lang="en-US" altLang="zh-CN" sz="2400" dirty="0" err="1">
                <a:solidFill>
                  <a:srgbClr val="92D050"/>
                </a:solidFill>
              </a:rPr>
              <a:t>ArcGIS</a:t>
            </a:r>
            <a:r>
              <a:rPr lang="en-US" altLang="zh-CN" sz="2400" dirty="0">
                <a:solidFill>
                  <a:srgbClr val="92D050"/>
                </a:solidFill>
              </a:rPr>
              <a:t> Engine</a:t>
            </a:r>
            <a:r>
              <a:rPr lang="zh-CN" altLang="en-US" sz="2400" dirty="0">
                <a:solidFill>
                  <a:srgbClr val="92D050"/>
                </a:solidFill>
              </a:rPr>
              <a:t>和解除</a:t>
            </a:r>
            <a:r>
              <a:rPr lang="en-US" altLang="zh-CN" sz="2400" dirty="0" err="1">
                <a:solidFill>
                  <a:srgbClr val="92D050"/>
                </a:solidFill>
              </a:rPr>
              <a:t>ArcGIS</a:t>
            </a:r>
            <a:r>
              <a:rPr lang="en-US" altLang="zh-CN" sz="2400" dirty="0">
                <a:solidFill>
                  <a:srgbClr val="92D050"/>
                </a:solidFill>
              </a:rPr>
              <a:t> Engine</a:t>
            </a:r>
            <a:r>
              <a:rPr lang="zh-CN" altLang="en-US" sz="2400" dirty="0">
                <a:solidFill>
                  <a:srgbClr val="92D050"/>
                </a:solidFill>
              </a:rPr>
              <a:t>的初始化。</a:t>
            </a:r>
          </a:p>
          <a:p>
            <a:pPr>
              <a:lnSpc>
                <a:spcPct val="150000"/>
              </a:lnSpc>
            </a:pPr>
            <a:r>
              <a:rPr lang="zh-CN" altLang="en-US" sz="2400" dirty="0"/>
              <a:t>开发者</a:t>
            </a:r>
            <a:r>
              <a:rPr lang="zh-CN" altLang="en-US" sz="2400" dirty="0">
                <a:solidFill>
                  <a:srgbClr val="FF0000"/>
                </a:solidFill>
              </a:rPr>
              <a:t>不能扩展这个类库</a:t>
            </a:r>
            <a:r>
              <a:rPr lang="zh-CN" altLang="en-US" sz="2400" dirty="0"/>
              <a:t>，但可以通过实现这个类库中包含的接口来扩展</a:t>
            </a:r>
            <a:r>
              <a:rPr lang="en-US" altLang="zh-CN" sz="2400" dirty="0" err="1"/>
              <a:t>ArcGIS</a:t>
            </a:r>
            <a:r>
              <a:rPr lang="zh-CN" altLang="en-US" sz="2400" dirty="0"/>
              <a:t>系统。 </a:t>
            </a:r>
          </a:p>
        </p:txBody>
      </p:sp>
      <p:pic>
        <p:nvPicPr>
          <p:cNvPr id="4" name="Picture 4" descr="line"/>
          <p:cNvPicPr>
            <a:picLocks noChangeAspect="1" noChangeArrowheads="1" noCrop="1"/>
          </p:cNvPicPr>
          <p:nvPr/>
        </p:nvPicPr>
        <p:blipFill>
          <a:blip r:embed="rId2"/>
          <a:srcRect/>
          <a:stretch>
            <a:fillRect/>
          </a:stretch>
        </p:blipFill>
        <p:spPr bwMode="auto">
          <a:xfrm>
            <a:off x="857224" y="1357298"/>
            <a:ext cx="7305675" cy="1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914400" y="685800"/>
            <a:ext cx="7927975" cy="533400"/>
          </a:xfrm>
        </p:spPr>
        <p:txBody>
          <a:bodyPr>
            <a:normAutofit fontScale="90000"/>
          </a:bodyPr>
          <a:lstStyle/>
          <a:p>
            <a:pPr algn="l"/>
            <a:r>
              <a:rPr lang="en-US" altLang="zh-CN" sz="4000" dirty="0"/>
              <a:t>2.SystemUI</a:t>
            </a:r>
            <a:r>
              <a:rPr lang="zh-CN" altLang="en-US" sz="4000" dirty="0"/>
              <a:t>类库 </a:t>
            </a:r>
          </a:p>
        </p:txBody>
      </p:sp>
      <p:sp>
        <p:nvSpPr>
          <p:cNvPr id="11267" name="Rectangle 3"/>
          <p:cNvSpPr>
            <a:spLocks noGrp="1" noRot="1" noChangeArrowheads="1"/>
          </p:cNvSpPr>
          <p:nvPr>
            <p:ph idx="1"/>
          </p:nvPr>
        </p:nvSpPr>
        <p:spPr>
          <a:xfrm>
            <a:off x="304800" y="1571612"/>
            <a:ext cx="8540750" cy="4295788"/>
          </a:xfrm>
        </p:spPr>
        <p:txBody>
          <a:bodyPr>
            <a:normAutofit lnSpcReduction="10000"/>
          </a:bodyPr>
          <a:lstStyle/>
          <a:p>
            <a:pPr>
              <a:lnSpc>
                <a:spcPct val="150000"/>
              </a:lnSpc>
            </a:pPr>
            <a:r>
              <a:rPr lang="en-US" altLang="zh-CN" dirty="0" err="1"/>
              <a:t>SystemUI</a:t>
            </a:r>
            <a:r>
              <a:rPr lang="zh-CN" altLang="en-US" dirty="0"/>
              <a:t>库主要包含了</a:t>
            </a:r>
            <a:r>
              <a:rPr lang="en-US" altLang="zh-CN" dirty="0" err="1"/>
              <a:t>ArcGIS</a:t>
            </a:r>
            <a:r>
              <a:rPr lang="en-US" altLang="zh-CN" dirty="0"/>
              <a:t> Engine</a:t>
            </a:r>
            <a:r>
              <a:rPr lang="zh-CN" altLang="en-US" dirty="0"/>
              <a:t>能够扩展的用户界面的一些接口，</a:t>
            </a:r>
            <a:r>
              <a:rPr lang="en-US" altLang="zh-CN" dirty="0" err="1"/>
              <a:t>ICommand</a:t>
            </a:r>
            <a:r>
              <a:rPr lang="zh-CN" altLang="en-US" dirty="0"/>
              <a:t>、</a:t>
            </a:r>
            <a:r>
              <a:rPr lang="en-US" altLang="zh-CN" dirty="0" err="1"/>
              <a:t>ITool</a:t>
            </a:r>
            <a:r>
              <a:rPr lang="zh-CN" altLang="en-US" dirty="0"/>
              <a:t>和</a:t>
            </a:r>
            <a:r>
              <a:rPr lang="en-US" altLang="zh-CN" dirty="0" err="1"/>
              <a:t>IToolControl</a:t>
            </a:r>
            <a:r>
              <a:rPr lang="zh-CN" altLang="en-US" dirty="0"/>
              <a:t>接口。开发者能够使用这些接口去</a:t>
            </a:r>
            <a:r>
              <a:rPr lang="zh-CN" altLang="en-US" dirty="0">
                <a:solidFill>
                  <a:srgbClr val="FF0000"/>
                </a:solidFill>
              </a:rPr>
              <a:t>扩展用户界面组件</a:t>
            </a:r>
            <a:r>
              <a:rPr lang="zh-CN" altLang="en-US" dirty="0"/>
              <a:t>。</a:t>
            </a:r>
          </a:p>
          <a:p>
            <a:pPr>
              <a:lnSpc>
                <a:spcPct val="150000"/>
              </a:lnSpc>
            </a:pPr>
            <a:r>
              <a:rPr lang="zh-CN" altLang="en-US" dirty="0"/>
              <a:t>该库所包含的对象主要是方便开发者关于用户接口的开发工作。</a:t>
            </a:r>
          </a:p>
          <a:p>
            <a:pPr>
              <a:lnSpc>
                <a:spcPct val="150000"/>
              </a:lnSpc>
            </a:pPr>
            <a:r>
              <a:rPr lang="zh-CN" altLang="en-US" dirty="0"/>
              <a:t>开发者</a:t>
            </a:r>
            <a:r>
              <a:rPr lang="zh-CN" altLang="en-US" dirty="0">
                <a:solidFill>
                  <a:srgbClr val="FF0000"/>
                </a:solidFill>
              </a:rPr>
              <a:t>不能扩展这个类库</a:t>
            </a:r>
            <a:r>
              <a:rPr lang="zh-CN" altLang="en-US" dirty="0"/>
              <a:t>，但可以通过实现这个类库中包含的接口来扩展</a:t>
            </a:r>
            <a:r>
              <a:rPr lang="en-US" altLang="zh-CN" dirty="0" err="1"/>
              <a:t>ArcGIS</a:t>
            </a:r>
            <a:r>
              <a:rPr lang="zh-CN" altLang="en-US" dirty="0"/>
              <a:t>系统。 </a:t>
            </a:r>
          </a:p>
        </p:txBody>
      </p:sp>
      <p:pic>
        <p:nvPicPr>
          <p:cNvPr id="4" name="Picture 4" descr="line"/>
          <p:cNvPicPr>
            <a:picLocks noChangeAspect="1" noChangeArrowheads="1" noCrop="1"/>
          </p:cNvPicPr>
          <p:nvPr/>
        </p:nvPicPr>
        <p:blipFill>
          <a:blip r:embed="rId2"/>
          <a:srcRect/>
          <a:stretch>
            <a:fillRect/>
          </a:stretch>
        </p:blipFill>
        <p:spPr bwMode="auto">
          <a:xfrm>
            <a:off x="857224" y="1357298"/>
            <a:ext cx="7305675" cy="1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838200" y="533400"/>
            <a:ext cx="8004175" cy="685800"/>
          </a:xfrm>
        </p:spPr>
        <p:txBody>
          <a:bodyPr>
            <a:normAutofit/>
          </a:bodyPr>
          <a:lstStyle/>
          <a:p>
            <a:pPr algn="l"/>
            <a:r>
              <a:rPr lang="en-US" altLang="zh-CN" sz="4000"/>
              <a:t>3.Geometry</a:t>
            </a:r>
            <a:r>
              <a:rPr lang="zh-CN" altLang="en-US" sz="4000"/>
              <a:t>类库 </a:t>
            </a:r>
          </a:p>
        </p:txBody>
      </p:sp>
      <p:sp>
        <p:nvSpPr>
          <p:cNvPr id="12291" name="Rectangle 3"/>
          <p:cNvSpPr>
            <a:spLocks noGrp="1" noRot="1" noChangeArrowheads="1"/>
          </p:cNvSpPr>
          <p:nvPr>
            <p:ph idx="1"/>
          </p:nvPr>
        </p:nvSpPr>
        <p:spPr>
          <a:xfrm>
            <a:off x="304800" y="1524000"/>
            <a:ext cx="8540750" cy="4876800"/>
          </a:xfrm>
        </p:spPr>
        <p:txBody>
          <a:bodyPr/>
          <a:lstStyle/>
          <a:p>
            <a:pPr>
              <a:lnSpc>
                <a:spcPct val="150000"/>
              </a:lnSpc>
            </a:pPr>
            <a:r>
              <a:rPr lang="en-US" altLang="zh-CN" dirty="0"/>
              <a:t>Geometry</a:t>
            </a:r>
            <a:r>
              <a:rPr lang="zh-CN" altLang="en-US" dirty="0"/>
              <a:t>类库处理存储在要素类中的要素几何图形或形状或其他图形元素。</a:t>
            </a:r>
          </a:p>
          <a:p>
            <a:pPr>
              <a:lnSpc>
                <a:spcPct val="150000"/>
              </a:lnSpc>
            </a:pPr>
            <a:r>
              <a:rPr lang="zh-CN" altLang="en-US" dirty="0"/>
              <a:t>提供了</a:t>
            </a:r>
            <a:r>
              <a:rPr lang="zh-CN" altLang="en-US" dirty="0">
                <a:solidFill>
                  <a:srgbClr val="FF0000"/>
                </a:solidFill>
              </a:rPr>
              <a:t>和矢量的几何体相关的对象</a:t>
            </a:r>
            <a:r>
              <a:rPr lang="zh-CN" altLang="en-US" dirty="0"/>
              <a:t>，如：点、线、面、三维模型等。</a:t>
            </a:r>
          </a:p>
          <a:p>
            <a:pPr>
              <a:lnSpc>
                <a:spcPct val="150000"/>
              </a:lnSpc>
            </a:pPr>
            <a:r>
              <a:rPr lang="zh-CN" altLang="en-US" dirty="0"/>
              <a:t>空间参考对象，包括投影坐标和地理坐标系统，都包括在</a:t>
            </a:r>
            <a:r>
              <a:rPr lang="en-US" altLang="zh-CN" dirty="0"/>
              <a:t>Geometry</a:t>
            </a:r>
            <a:r>
              <a:rPr lang="zh-CN" altLang="en-US" dirty="0"/>
              <a:t>类库中。开发者可以通过添加新的空间参考和投影来</a:t>
            </a:r>
            <a:r>
              <a:rPr lang="zh-CN" altLang="en-US" dirty="0">
                <a:solidFill>
                  <a:srgbClr val="FF0000"/>
                </a:solidFill>
              </a:rPr>
              <a:t>扩展空间参考系统</a:t>
            </a:r>
            <a:r>
              <a:rPr lang="zh-CN" altLang="en-US" dirty="0"/>
              <a:t>。 </a:t>
            </a:r>
          </a:p>
        </p:txBody>
      </p:sp>
      <p:pic>
        <p:nvPicPr>
          <p:cNvPr id="4" name="Picture 4" descr="line"/>
          <p:cNvPicPr>
            <a:picLocks noChangeAspect="1" noChangeArrowheads="1" noCrop="1"/>
          </p:cNvPicPr>
          <p:nvPr/>
        </p:nvPicPr>
        <p:blipFill>
          <a:blip r:embed="rId2"/>
          <a:srcRect/>
          <a:stretch>
            <a:fillRect/>
          </a:stretch>
        </p:blipFill>
        <p:spPr bwMode="auto">
          <a:xfrm>
            <a:off x="857224" y="1357298"/>
            <a:ext cx="7305675" cy="1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762000" y="685800"/>
            <a:ext cx="8080375" cy="457200"/>
          </a:xfrm>
        </p:spPr>
        <p:txBody>
          <a:bodyPr>
            <a:normAutofit fontScale="90000"/>
          </a:bodyPr>
          <a:lstStyle/>
          <a:p>
            <a:pPr algn="l"/>
            <a:r>
              <a:rPr lang="en-US" altLang="zh-CN" sz="4000"/>
              <a:t>4.Display</a:t>
            </a:r>
            <a:r>
              <a:rPr lang="zh-CN" altLang="en-US" sz="4000"/>
              <a:t>类库 </a:t>
            </a:r>
          </a:p>
        </p:txBody>
      </p:sp>
      <p:sp>
        <p:nvSpPr>
          <p:cNvPr id="13315" name="Rectangle 3"/>
          <p:cNvSpPr>
            <a:spLocks noGrp="1" noRot="1" noChangeArrowheads="1"/>
          </p:cNvSpPr>
          <p:nvPr>
            <p:ph idx="1"/>
          </p:nvPr>
        </p:nvSpPr>
        <p:spPr>
          <a:xfrm>
            <a:off x="304800" y="1428736"/>
            <a:ext cx="8540750" cy="5124464"/>
          </a:xfrm>
        </p:spPr>
        <p:txBody>
          <a:bodyPr>
            <a:normAutofit fontScale="92500" lnSpcReduction="20000"/>
          </a:bodyPr>
          <a:lstStyle/>
          <a:p>
            <a:pPr>
              <a:lnSpc>
                <a:spcPct val="150000"/>
              </a:lnSpc>
            </a:pPr>
            <a:r>
              <a:rPr lang="en-US" altLang="zh-CN" sz="2800" dirty="0"/>
              <a:t>Display</a:t>
            </a:r>
            <a:r>
              <a:rPr lang="zh-CN" altLang="en-US" sz="2800" dirty="0"/>
              <a:t>类库包含用于</a:t>
            </a:r>
            <a:r>
              <a:rPr lang="zh-CN" altLang="en-US" sz="2800" dirty="0">
                <a:solidFill>
                  <a:srgbClr val="FF0000"/>
                </a:solidFill>
              </a:rPr>
              <a:t>显示</a:t>
            </a:r>
            <a:r>
              <a:rPr lang="en-US" altLang="zh-CN" sz="2800" dirty="0">
                <a:solidFill>
                  <a:srgbClr val="FF0000"/>
                </a:solidFill>
              </a:rPr>
              <a:t>GIS</a:t>
            </a:r>
            <a:r>
              <a:rPr lang="zh-CN" altLang="en-US" sz="2800" dirty="0">
                <a:solidFill>
                  <a:srgbClr val="FF0000"/>
                </a:solidFill>
              </a:rPr>
              <a:t>数据的对象</a:t>
            </a:r>
            <a:r>
              <a:rPr lang="zh-CN" altLang="en-US" sz="2800" dirty="0"/>
              <a:t>。除了负责实际输出图像的主要显示对象外，这个类库还</a:t>
            </a:r>
            <a:r>
              <a:rPr lang="zh-CN" altLang="en-US" sz="2800" dirty="0">
                <a:solidFill>
                  <a:srgbClr val="FF0000"/>
                </a:solidFill>
              </a:rPr>
              <a:t>包含表示符号和颜色的对象</a:t>
            </a:r>
            <a:r>
              <a:rPr lang="zh-CN" altLang="en-US" sz="2800" dirty="0"/>
              <a:t>，它们用来控制在显示上绘制时实体的属性。</a:t>
            </a:r>
          </a:p>
          <a:p>
            <a:pPr>
              <a:lnSpc>
                <a:spcPct val="150000"/>
              </a:lnSpc>
            </a:pPr>
            <a:r>
              <a:rPr lang="en-US" altLang="zh-CN" sz="2800" dirty="0"/>
              <a:t>Display</a:t>
            </a:r>
            <a:r>
              <a:rPr lang="zh-CN" altLang="en-US" sz="2800" dirty="0"/>
              <a:t>类库还包含在与显示交互时提供给用户可视化反馈的对象。开发者与</a:t>
            </a:r>
            <a:r>
              <a:rPr lang="en-US" altLang="zh-CN" sz="2800" dirty="0"/>
              <a:t>Display</a:t>
            </a:r>
            <a:r>
              <a:rPr lang="zh-CN" altLang="en-US" sz="2800" dirty="0"/>
              <a:t>最常用的交互方式就是类似于</a:t>
            </a:r>
            <a:r>
              <a:rPr lang="en-US" altLang="zh-CN" sz="2800" dirty="0"/>
              <a:t>Map</a:t>
            </a:r>
            <a:r>
              <a:rPr lang="zh-CN" altLang="en-US" sz="2800" dirty="0"/>
              <a:t>对象或</a:t>
            </a:r>
            <a:r>
              <a:rPr lang="en-US" altLang="zh-CN" sz="2800" dirty="0" err="1"/>
              <a:t>PageLayout</a:t>
            </a:r>
            <a:r>
              <a:rPr lang="zh-CN" altLang="en-US" sz="2800" dirty="0"/>
              <a:t>对象提供的视图。</a:t>
            </a:r>
          </a:p>
          <a:p>
            <a:pPr>
              <a:lnSpc>
                <a:spcPct val="150000"/>
              </a:lnSpc>
            </a:pPr>
            <a:r>
              <a:rPr lang="en-US" altLang="zh-CN" sz="2800" dirty="0"/>
              <a:t>Display</a:t>
            </a:r>
            <a:r>
              <a:rPr lang="zh-CN" altLang="en-US" sz="2800" dirty="0"/>
              <a:t>类库的</a:t>
            </a:r>
            <a:r>
              <a:rPr lang="zh-CN" altLang="en-US" sz="2800" dirty="0">
                <a:solidFill>
                  <a:srgbClr val="FF0000"/>
                </a:solidFill>
              </a:rPr>
              <a:t>所有部分都能进行扩展</a:t>
            </a:r>
            <a:r>
              <a:rPr lang="zh-CN" altLang="en-US" sz="2800" dirty="0"/>
              <a:t>；通常扩展的对象包括符号、颜色和显示反馈。 </a:t>
            </a:r>
          </a:p>
        </p:txBody>
      </p:sp>
      <p:pic>
        <p:nvPicPr>
          <p:cNvPr id="4" name="Picture 4" descr="line"/>
          <p:cNvPicPr>
            <a:picLocks noChangeAspect="1" noChangeArrowheads="1" noCrop="1"/>
          </p:cNvPicPr>
          <p:nvPr/>
        </p:nvPicPr>
        <p:blipFill>
          <a:blip r:embed="rId2"/>
          <a:srcRect/>
          <a:stretch>
            <a:fillRect/>
          </a:stretch>
        </p:blipFill>
        <p:spPr bwMode="auto">
          <a:xfrm>
            <a:off x="785786" y="1214422"/>
            <a:ext cx="7305675" cy="1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838200" y="685800"/>
            <a:ext cx="8004175" cy="609600"/>
          </a:xfrm>
        </p:spPr>
        <p:txBody>
          <a:bodyPr>
            <a:normAutofit fontScale="90000"/>
          </a:bodyPr>
          <a:lstStyle/>
          <a:p>
            <a:pPr algn="l"/>
            <a:r>
              <a:rPr lang="en-US" altLang="zh-CN" sz="4000"/>
              <a:t>5.Output</a:t>
            </a:r>
            <a:r>
              <a:rPr lang="zh-CN" altLang="en-US" sz="4000"/>
              <a:t>类库 </a:t>
            </a:r>
          </a:p>
        </p:txBody>
      </p:sp>
      <p:sp>
        <p:nvSpPr>
          <p:cNvPr id="14339" name="Rectangle 3"/>
          <p:cNvSpPr>
            <a:spLocks noGrp="1" noRot="1" noChangeArrowheads="1"/>
          </p:cNvSpPr>
          <p:nvPr>
            <p:ph idx="1"/>
          </p:nvPr>
        </p:nvSpPr>
        <p:spPr>
          <a:xfrm>
            <a:off x="304800" y="1500174"/>
            <a:ext cx="8540750" cy="4748226"/>
          </a:xfrm>
        </p:spPr>
        <p:txBody>
          <a:bodyPr/>
          <a:lstStyle/>
          <a:p>
            <a:pPr>
              <a:lnSpc>
                <a:spcPct val="150000"/>
              </a:lnSpc>
            </a:pPr>
            <a:r>
              <a:rPr lang="en-US" altLang="zh-CN" dirty="0"/>
              <a:t>Output</a:t>
            </a:r>
            <a:r>
              <a:rPr lang="zh-CN" altLang="en-US" dirty="0"/>
              <a:t>类库用于</a:t>
            </a:r>
            <a:r>
              <a:rPr lang="zh-CN" altLang="en-US" dirty="0">
                <a:solidFill>
                  <a:srgbClr val="FF0000"/>
                </a:solidFill>
              </a:rPr>
              <a:t>创建图形输出</a:t>
            </a:r>
            <a:r>
              <a:rPr lang="zh-CN" altLang="en-US" dirty="0"/>
              <a:t>到诸如打印机和绘图仪等设备及诸如增强型元文件和栅格图像格式（</a:t>
            </a:r>
            <a:r>
              <a:rPr lang="en-US" altLang="zh-CN" dirty="0"/>
              <a:t>JPG</a:t>
            </a:r>
            <a:r>
              <a:rPr lang="zh-CN" altLang="en-US" dirty="0"/>
              <a:t>、</a:t>
            </a:r>
            <a:r>
              <a:rPr lang="en-US" altLang="zh-CN" dirty="0"/>
              <a:t>BMP</a:t>
            </a:r>
            <a:r>
              <a:rPr lang="zh-CN" altLang="en-US" dirty="0"/>
              <a:t>等）等硬拷贝格式。</a:t>
            </a:r>
          </a:p>
          <a:p>
            <a:pPr>
              <a:lnSpc>
                <a:spcPct val="150000"/>
              </a:lnSpc>
            </a:pPr>
            <a:r>
              <a:rPr lang="zh-CN" altLang="en-US" dirty="0"/>
              <a:t>开发人员用这个类库中的对象及</a:t>
            </a:r>
            <a:r>
              <a:rPr lang="en-US" altLang="zh-CN" dirty="0" err="1"/>
              <a:t>ArcGIS</a:t>
            </a:r>
            <a:r>
              <a:rPr lang="zh-CN" altLang="en-US" dirty="0"/>
              <a:t>系统的其他部分创建图形输出。通常是</a:t>
            </a:r>
            <a:r>
              <a:rPr lang="en-US" altLang="zh-CN" dirty="0"/>
              <a:t>Display</a:t>
            </a:r>
            <a:r>
              <a:rPr lang="zh-CN" altLang="en-US" dirty="0"/>
              <a:t>和</a:t>
            </a:r>
            <a:r>
              <a:rPr lang="en-US" altLang="zh-CN" dirty="0" err="1"/>
              <a:t>Carto</a:t>
            </a:r>
            <a:r>
              <a:rPr lang="zh-CN" altLang="en-US" dirty="0"/>
              <a:t>类库中的对象。</a:t>
            </a:r>
          </a:p>
          <a:p>
            <a:pPr>
              <a:lnSpc>
                <a:spcPct val="150000"/>
              </a:lnSpc>
            </a:pPr>
            <a:r>
              <a:rPr lang="zh-CN" altLang="en-US" dirty="0"/>
              <a:t>开发者可以为自定义设备和输出格式扩展</a:t>
            </a:r>
            <a:r>
              <a:rPr lang="en-US" altLang="zh-CN" dirty="0"/>
              <a:t>Output</a:t>
            </a:r>
            <a:r>
              <a:rPr lang="zh-CN" altLang="en-US" dirty="0"/>
              <a:t>类库。 </a:t>
            </a:r>
          </a:p>
        </p:txBody>
      </p:sp>
      <p:pic>
        <p:nvPicPr>
          <p:cNvPr id="4" name="Picture 4" descr="line"/>
          <p:cNvPicPr>
            <a:picLocks noChangeAspect="1" noChangeArrowheads="1" noCrop="1"/>
          </p:cNvPicPr>
          <p:nvPr/>
        </p:nvPicPr>
        <p:blipFill>
          <a:blip r:embed="rId2"/>
          <a:srcRect/>
          <a:stretch>
            <a:fillRect/>
          </a:stretch>
        </p:blipFill>
        <p:spPr bwMode="auto">
          <a:xfrm>
            <a:off x="857224" y="1357298"/>
            <a:ext cx="7305675" cy="1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762000" y="685800"/>
            <a:ext cx="8080375" cy="381000"/>
          </a:xfrm>
        </p:spPr>
        <p:txBody>
          <a:bodyPr>
            <a:normAutofit fontScale="90000"/>
          </a:bodyPr>
          <a:lstStyle/>
          <a:p>
            <a:pPr algn="l"/>
            <a:r>
              <a:rPr lang="en-US" altLang="zh-CN" sz="4000"/>
              <a:t>6. GeoDatabase</a:t>
            </a:r>
            <a:r>
              <a:rPr lang="zh-CN" altLang="en-US" sz="4000"/>
              <a:t>类库 </a:t>
            </a:r>
          </a:p>
        </p:txBody>
      </p:sp>
      <p:sp>
        <p:nvSpPr>
          <p:cNvPr id="15363" name="Rectangle 3"/>
          <p:cNvSpPr>
            <a:spLocks noGrp="1" noRot="1" noChangeArrowheads="1"/>
          </p:cNvSpPr>
          <p:nvPr>
            <p:ph idx="1"/>
          </p:nvPr>
        </p:nvSpPr>
        <p:spPr>
          <a:xfrm>
            <a:off x="304800" y="1447800"/>
            <a:ext cx="8540750" cy="4419600"/>
          </a:xfrm>
        </p:spPr>
        <p:txBody>
          <a:bodyPr/>
          <a:lstStyle/>
          <a:p>
            <a:pPr>
              <a:lnSpc>
                <a:spcPct val="150000"/>
              </a:lnSpc>
            </a:pPr>
            <a:r>
              <a:rPr lang="en-US" altLang="zh-CN" dirty="0" err="1"/>
              <a:t>Geodatabase</a:t>
            </a:r>
            <a:r>
              <a:rPr lang="zh-CN" altLang="en-US" dirty="0"/>
              <a:t>类库提供统一的接口来</a:t>
            </a:r>
            <a:r>
              <a:rPr lang="zh-CN" altLang="en-US" dirty="0">
                <a:solidFill>
                  <a:srgbClr val="FF0000"/>
                </a:solidFill>
              </a:rPr>
              <a:t>访问空间数据</a:t>
            </a:r>
            <a:r>
              <a:rPr lang="zh-CN" altLang="en-US" dirty="0"/>
              <a:t>，使用频率非常高的接口</a:t>
            </a:r>
            <a:r>
              <a:rPr lang="en-US" altLang="zh-CN" dirty="0" err="1"/>
              <a:t>IFeatureClass</a:t>
            </a:r>
            <a:r>
              <a:rPr lang="zh-CN" altLang="en-US" dirty="0"/>
              <a:t>、</a:t>
            </a:r>
            <a:r>
              <a:rPr lang="en-US" altLang="zh-CN" dirty="0" err="1"/>
              <a:t>Itable</a:t>
            </a:r>
            <a:r>
              <a:rPr lang="zh-CN" altLang="en-US" dirty="0"/>
              <a:t>、</a:t>
            </a:r>
            <a:r>
              <a:rPr lang="en-US" altLang="zh-CN" dirty="0" err="1"/>
              <a:t>IQueryFilter</a:t>
            </a:r>
            <a:r>
              <a:rPr lang="zh-CN" altLang="en-US" dirty="0"/>
              <a:t>等接口都位于该类库中。</a:t>
            </a:r>
          </a:p>
          <a:p>
            <a:pPr>
              <a:lnSpc>
                <a:spcPct val="150000"/>
              </a:lnSpc>
            </a:pPr>
            <a:r>
              <a:rPr lang="zh-CN" altLang="en-US" dirty="0"/>
              <a:t>用户在打开要素表、打开表、查询数据、读取数据、更新数据时都需要引用此类库。</a:t>
            </a:r>
          </a:p>
        </p:txBody>
      </p:sp>
      <p:pic>
        <p:nvPicPr>
          <p:cNvPr id="4" name="Picture 4" descr="line"/>
          <p:cNvPicPr>
            <a:picLocks noChangeAspect="1" noChangeArrowheads="1" noCrop="1"/>
          </p:cNvPicPr>
          <p:nvPr/>
        </p:nvPicPr>
        <p:blipFill>
          <a:blip r:embed="rId2"/>
          <a:srcRect/>
          <a:stretch>
            <a:fillRect/>
          </a:stretch>
        </p:blipFill>
        <p:spPr bwMode="auto">
          <a:xfrm>
            <a:off x="857224" y="1142984"/>
            <a:ext cx="7305675" cy="1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838200" y="838200"/>
            <a:ext cx="8080375" cy="381000"/>
          </a:xfrm>
        </p:spPr>
        <p:txBody>
          <a:bodyPr>
            <a:normAutofit fontScale="90000"/>
          </a:bodyPr>
          <a:lstStyle/>
          <a:p>
            <a:pPr algn="l"/>
            <a:r>
              <a:rPr lang="en-US" altLang="zh-CN" sz="4000"/>
              <a:t>7.Carto</a:t>
            </a:r>
            <a:r>
              <a:rPr lang="zh-CN" altLang="en-US" sz="4000"/>
              <a:t>类库 </a:t>
            </a:r>
          </a:p>
        </p:txBody>
      </p:sp>
      <p:sp>
        <p:nvSpPr>
          <p:cNvPr id="16387" name="Rectangle 3"/>
          <p:cNvSpPr>
            <a:spLocks noGrp="1" noRot="1" noChangeArrowheads="1"/>
          </p:cNvSpPr>
          <p:nvPr>
            <p:ph idx="1"/>
          </p:nvPr>
        </p:nvSpPr>
        <p:spPr>
          <a:xfrm>
            <a:off x="304800" y="1676400"/>
            <a:ext cx="8540750" cy="4572000"/>
          </a:xfrm>
        </p:spPr>
        <p:txBody>
          <a:bodyPr/>
          <a:lstStyle/>
          <a:p>
            <a:pPr>
              <a:lnSpc>
                <a:spcPct val="150000"/>
              </a:lnSpc>
            </a:pPr>
            <a:r>
              <a:rPr lang="en-US" altLang="zh-CN" dirty="0" err="1"/>
              <a:t>Carto</a:t>
            </a:r>
            <a:r>
              <a:rPr lang="zh-CN" altLang="en-US" dirty="0"/>
              <a:t>类库支持</a:t>
            </a:r>
            <a:r>
              <a:rPr lang="zh-CN" altLang="en-US" dirty="0">
                <a:solidFill>
                  <a:srgbClr val="FF0000"/>
                </a:solidFill>
              </a:rPr>
              <a:t>地图的创建和显示</a:t>
            </a:r>
            <a:r>
              <a:rPr lang="zh-CN" altLang="en-US" dirty="0"/>
              <a:t>；这些地图可以在一幅地图或由许多地图及其地图元素组成的页面中包含数据。</a:t>
            </a:r>
          </a:p>
          <a:p>
            <a:pPr>
              <a:lnSpc>
                <a:spcPct val="150000"/>
              </a:lnSpc>
            </a:pPr>
            <a:r>
              <a:rPr lang="zh-CN" altLang="en-US" dirty="0"/>
              <a:t>该库包含了用于显示数据的对象，使用频率比较高的</a:t>
            </a:r>
            <a:r>
              <a:rPr lang="en-US" altLang="zh-CN" dirty="0" err="1"/>
              <a:t>IMap</a:t>
            </a:r>
            <a:r>
              <a:rPr lang="zh-CN" altLang="en-US" dirty="0"/>
              <a:t>、</a:t>
            </a:r>
            <a:r>
              <a:rPr lang="en-US" altLang="zh-CN" dirty="0" err="1"/>
              <a:t>ILayer</a:t>
            </a:r>
            <a:r>
              <a:rPr lang="zh-CN" altLang="en-US" dirty="0"/>
              <a:t>、</a:t>
            </a:r>
            <a:r>
              <a:rPr lang="en-US" altLang="zh-CN" dirty="0" err="1"/>
              <a:t>IFeatureLayer</a:t>
            </a:r>
            <a:r>
              <a:rPr lang="zh-CN" altLang="en-US" dirty="0"/>
              <a:t>等都在该库中。</a:t>
            </a:r>
          </a:p>
          <a:p>
            <a:pPr>
              <a:lnSpc>
                <a:spcPct val="150000"/>
              </a:lnSpc>
            </a:pPr>
            <a:endParaRPr lang="en-US" altLang="zh-CN" dirty="0"/>
          </a:p>
        </p:txBody>
      </p:sp>
      <p:pic>
        <p:nvPicPr>
          <p:cNvPr id="4" name="Picture 4" descr="line"/>
          <p:cNvPicPr>
            <a:picLocks noChangeAspect="1" noChangeArrowheads="1" noCrop="1"/>
          </p:cNvPicPr>
          <p:nvPr/>
        </p:nvPicPr>
        <p:blipFill>
          <a:blip r:embed="rId2"/>
          <a:srcRect/>
          <a:stretch>
            <a:fillRect/>
          </a:stretch>
        </p:blipFill>
        <p:spPr bwMode="auto">
          <a:xfrm>
            <a:off x="857224" y="1357298"/>
            <a:ext cx="7305675" cy="1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TotalTime>
  <Words>1317</Words>
  <PresentationFormat>全屏显示(4:3)</PresentationFormat>
  <Paragraphs>83</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流畅</vt:lpstr>
      <vt:lpstr>第四讲  ArcGIS Engine 类库</vt:lpstr>
      <vt:lpstr>一、 ArcGIS Engine 类库介绍</vt:lpstr>
      <vt:lpstr>1. System库</vt:lpstr>
      <vt:lpstr>2.SystemUI类库 </vt:lpstr>
      <vt:lpstr>3.Geometry类库 </vt:lpstr>
      <vt:lpstr>4.Display类库 </vt:lpstr>
      <vt:lpstr>5.Output类库 </vt:lpstr>
      <vt:lpstr>6. GeoDatabase类库 </vt:lpstr>
      <vt:lpstr>7.Carto类库 </vt:lpstr>
      <vt:lpstr>二、创建一个“查询”程序</vt:lpstr>
      <vt:lpstr>幻灯片 11</vt:lpstr>
      <vt:lpstr>二、创建一个“属性查询”程序 </vt:lpstr>
      <vt:lpstr>幻灯片 13</vt:lpstr>
      <vt:lpstr>二、创建一个“属性查询”程序 </vt:lpstr>
      <vt:lpstr>幻灯片 15</vt:lpstr>
      <vt:lpstr>幻灯片 16</vt:lpstr>
      <vt:lpstr>（5）运行程序，分别向编辑框中输入“Texas”和“RS”，键入回车，如下图所示： </vt:lpstr>
      <vt:lpstr>    2.3 代码解释</vt:lpstr>
      <vt:lpstr>    2.3 代码解释</vt:lpstr>
      <vt:lpstr>    2.3 代码解释</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第四讲  ArcGIS Engine 类库</dc:title>
  <dc:creator>lw</dc:creator>
  <cp:lastModifiedBy>LEOOVO</cp:lastModifiedBy>
  <cp:revision>9</cp:revision>
  <dcterms:created xsi:type="dcterms:W3CDTF">2015-11-10T13:43:28Z</dcterms:created>
  <dcterms:modified xsi:type="dcterms:W3CDTF">2015-11-10T15:07:38Z</dcterms:modified>
</cp:coreProperties>
</file>