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4" r:id="rId3"/>
    <p:sldId id="335" r:id="rId4"/>
    <p:sldId id="351" r:id="rId5"/>
    <p:sldId id="336" r:id="rId6"/>
    <p:sldId id="356" r:id="rId7"/>
    <p:sldId id="357" r:id="rId8"/>
    <p:sldId id="337" r:id="rId9"/>
    <p:sldId id="355" r:id="rId10"/>
    <p:sldId id="338" r:id="rId11"/>
    <p:sldId id="339" r:id="rId12"/>
    <p:sldId id="341" r:id="rId13"/>
    <p:sldId id="354" r:id="rId14"/>
    <p:sldId id="342" r:id="rId15"/>
    <p:sldId id="343" r:id="rId16"/>
    <p:sldId id="344" r:id="rId17"/>
    <p:sldId id="353" r:id="rId18"/>
    <p:sldId id="352" r:id="rId19"/>
    <p:sldId id="345" r:id="rId20"/>
    <p:sldId id="346" r:id="rId21"/>
    <p:sldId id="350" r:id="rId22"/>
    <p:sldId id="347" r:id="rId23"/>
    <p:sldId id="34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967" autoAdjust="0"/>
  </p:normalViewPr>
  <p:slideViewPr>
    <p:cSldViewPr snapToGrid="0">
      <p:cViewPr varScale="1">
        <p:scale>
          <a:sx n="72" d="100"/>
          <a:sy n="72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CBDF7-C86F-4471-AAC9-6FF7EBB28D4B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348E-9CF4-427E-B5E7-ACF8D82D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33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29B6-56DE-4118-91DB-8EFAA3C993C9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BBE9-EE08-48D2-84B5-DE6F55073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9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0BBE9-EE08-48D2-84B5-DE6F55073A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9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 区块头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版本号，标示软件及协议的相关版本信息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父区块哈希值，引用的区块链中父区块头的哈希值 ，通过这个值每个区块才首尾相连组成了区块链， 并且这个值对区块链的安全性起到了至关重要的作 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Merkle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根，这个值是由区块主体中所有交易的哈希 值再逐级两两哈希计算出来的一个数值，主要用于 检验一笔交易是否在这个区块中存在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时间戳，记录该区块产生的时间，精确到秒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难度值，该区块相关数学题的难度目标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(Nonce)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，记录解密该区块相关数学题的答案的值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0BBE9-EE08-48D2-84B5-DE6F55073A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0BBE9-EE08-48D2-84B5-DE6F55073A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0BBE9-EE08-48D2-84B5-DE6F55073A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6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0BBE9-EE08-48D2-84B5-DE6F55073A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1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2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2018/5/17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56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5/17/2018</a:t>
            </a:fld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altLang="zh-CN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325" y="1745605"/>
            <a:ext cx="9947275" cy="32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11" y="477715"/>
            <a:ext cx="8060603" cy="51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883" y="134082"/>
            <a:ext cx="6941008" cy="56372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69066" y="281225"/>
            <a:ext cx="46086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加密机制可以很好地解决对称加密所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的提前分发密钥问题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。加密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体系中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加密密钥和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解密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密钥分别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称为公钥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和私钥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公钥是公开的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任何用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户均可获取的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私钥一般是用户自己持有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不能被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他人获取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加密机制的优点是公钥与私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钥分开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即使在不安全通道仍可使用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其缺点是加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解密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速度较慢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通常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与对称加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解密算法相比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解密算法要慢两到三个数量级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而且其加密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强度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相比对称加密要差。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加密机制在区块链中有着十分重要的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应用。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比特币系统中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每个比特币与其当前所有者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的公共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ECDSA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密钥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相关联。当用户向某个对象发送一些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比特币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该用户将创建一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将接收方的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钥附加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到这些比特币上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并使用该用户的私钥进行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签名。当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这笔交易广播到比特币系统时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全网便知道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这些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比特币的新拥有者是该公钥的所有者。交易的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完整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历史由系统中每个节点保留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任何用户在任何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时候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都可以验证谁是某特定比特币的当前持有者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8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35" y="0"/>
            <a:ext cx="9247619" cy="27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662765" y="2752381"/>
                <a:ext cx="11234161" cy="410507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比特</a:t>
                </a:r>
                <a:r>
                  <a:rPr lang="zh-CN" altLang="en-US" sz="1600" dirty="0"/>
                  <a:t>币系统一般通过调用操作系统底层的</a:t>
                </a:r>
                <a:r>
                  <a:rPr lang="zh-CN" altLang="en-US" sz="1600" dirty="0" smtClean="0"/>
                  <a:t>随机数</a:t>
                </a:r>
                <a:r>
                  <a:rPr lang="zh-CN" altLang="en-US" sz="1600" dirty="0"/>
                  <a:t>生成器来生成 </a:t>
                </a:r>
                <a:r>
                  <a:rPr lang="en-US" altLang="zh-CN" sz="1600" dirty="0"/>
                  <a:t>256 </a:t>
                </a:r>
                <a:r>
                  <a:rPr lang="zh-CN" altLang="en-US" sz="1600" dirty="0"/>
                  <a:t>位随机数作为私钥</a:t>
                </a:r>
                <a:r>
                  <a:rPr lang="en-US" altLang="zh-CN" sz="1600" dirty="0"/>
                  <a:t>. </a:t>
                </a:r>
                <a:r>
                  <a:rPr lang="zh-CN" altLang="en-US" sz="1600" dirty="0" smtClean="0"/>
                  <a:t>比特币</a:t>
                </a:r>
                <a:r>
                  <a:rPr lang="zh-CN" altLang="en-US" sz="1600" dirty="0"/>
                  <a:t>私钥的总量可达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US" altLang="zh-CN" sz="1600" dirty="0" smtClean="0"/>
                  <a:t>, </a:t>
                </a:r>
                <a:r>
                  <a:rPr lang="zh-CN" altLang="en-US" sz="1600" dirty="0"/>
                  <a:t>极难通过遍历全部私钥</a:t>
                </a:r>
                <a:r>
                  <a:rPr lang="zh-CN" altLang="en-US" sz="1600" dirty="0" smtClean="0"/>
                  <a:t>空间</a:t>
                </a:r>
                <a:r>
                  <a:rPr lang="zh-CN" altLang="en-US" sz="1600" dirty="0"/>
                  <a:t>来获得存有比特币的私钥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因而是密码学安全的</a:t>
                </a:r>
                <a:r>
                  <a:rPr lang="en-US" altLang="zh-CN" sz="1600" dirty="0" smtClean="0"/>
                  <a:t>.</a:t>
                </a:r>
                <a:r>
                  <a:rPr lang="zh-CN" altLang="en-US" sz="1600" dirty="0" smtClean="0"/>
                  <a:t>为</a:t>
                </a:r>
                <a:r>
                  <a:rPr lang="zh-CN" altLang="en-US" sz="1600" dirty="0"/>
                  <a:t>便于识别</a:t>
                </a:r>
                <a:r>
                  <a:rPr lang="en-US" altLang="zh-CN" sz="1600" dirty="0"/>
                  <a:t>, 256 </a:t>
                </a:r>
                <a:r>
                  <a:rPr lang="zh-CN" altLang="en-US" sz="1600" dirty="0"/>
                  <a:t>位二进制形式的比特币私钥将</a:t>
                </a:r>
                <a:r>
                  <a:rPr lang="zh-CN" altLang="en-US" sz="1600" dirty="0" smtClean="0"/>
                  <a:t>通过 </a:t>
                </a:r>
                <a:r>
                  <a:rPr lang="en-US" altLang="zh-CN" sz="1600" dirty="0"/>
                  <a:t>SHA256 </a:t>
                </a:r>
                <a:r>
                  <a:rPr lang="zh-CN" altLang="en-US" sz="1600" dirty="0"/>
                  <a:t>哈希算法和 </a:t>
                </a:r>
                <a:r>
                  <a:rPr lang="en-US" altLang="zh-CN" sz="1600" dirty="0"/>
                  <a:t>Base58 </a:t>
                </a:r>
                <a:r>
                  <a:rPr lang="zh-CN" altLang="en-US" sz="1600" dirty="0"/>
                  <a:t>转换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形成 </a:t>
                </a:r>
                <a:r>
                  <a:rPr lang="en-US" altLang="zh-CN" sz="1600" dirty="0"/>
                  <a:t>50 </a:t>
                </a:r>
                <a:r>
                  <a:rPr lang="zh-CN" altLang="en-US" sz="1600" dirty="0"/>
                  <a:t>个</a:t>
                </a:r>
                <a:r>
                  <a:rPr lang="zh-CN" altLang="en-US" sz="1600" dirty="0" smtClean="0"/>
                  <a:t>字符</a:t>
                </a:r>
                <a:r>
                  <a:rPr lang="zh-CN" altLang="en-US" sz="1600" dirty="0"/>
                  <a:t>长度的易识别和书写的私钥提供给用户</a:t>
                </a:r>
                <a:r>
                  <a:rPr lang="en-US" altLang="zh-CN" sz="1600" dirty="0"/>
                  <a:t>; 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比特币的</a:t>
                </a:r>
                <a:r>
                  <a:rPr lang="zh-CN" altLang="en-US" sz="1600" dirty="0"/>
                  <a:t>公钥是由私钥首先经过 </a:t>
                </a:r>
                <a:r>
                  <a:rPr lang="en-US" altLang="zh-CN" sz="1600" dirty="0"/>
                  <a:t>Secp256k1 </a:t>
                </a:r>
                <a:r>
                  <a:rPr lang="zh-CN" altLang="en-US" sz="1600" dirty="0"/>
                  <a:t>椭圆曲线</a:t>
                </a:r>
                <a:r>
                  <a:rPr lang="zh-CN" altLang="en-US" sz="1600" dirty="0" smtClean="0"/>
                  <a:t>算法生成 </a:t>
                </a:r>
                <a:r>
                  <a:rPr lang="en-US" altLang="zh-CN" sz="1600" dirty="0"/>
                  <a:t>65 </a:t>
                </a:r>
                <a:r>
                  <a:rPr lang="zh-CN" altLang="en-US" sz="1600" dirty="0"/>
                  <a:t>字节长度的随机数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该公钥可用于产生</a:t>
                </a:r>
                <a:r>
                  <a:rPr lang="zh-CN" altLang="en-US" sz="1600" dirty="0" smtClean="0"/>
                  <a:t>比特</a:t>
                </a:r>
                <a:r>
                  <a:rPr lang="zh-CN" altLang="en-US" sz="1600" dirty="0"/>
                  <a:t>币交易时使用的地址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其生成过程为首先将公</a:t>
                </a:r>
                <a:r>
                  <a:rPr lang="zh-CN" altLang="en-US" sz="1600" dirty="0" smtClean="0"/>
                  <a:t>钥进行 </a:t>
                </a:r>
                <a:r>
                  <a:rPr lang="en-US" altLang="zh-CN" sz="1600" dirty="0"/>
                  <a:t>SHA256 </a:t>
                </a:r>
                <a:r>
                  <a:rPr lang="zh-CN" altLang="en-US" sz="1600" dirty="0"/>
                  <a:t>和 </a:t>
                </a:r>
                <a:r>
                  <a:rPr lang="en-US" altLang="zh-CN" sz="1600" dirty="0"/>
                  <a:t>RIPEMD160 </a:t>
                </a:r>
                <a:r>
                  <a:rPr lang="zh-CN" altLang="en-US" sz="1600" dirty="0"/>
                  <a:t>双哈希运算并</a:t>
                </a:r>
                <a:r>
                  <a:rPr lang="zh-CN" altLang="en-US" sz="1600" dirty="0" smtClean="0"/>
                  <a:t>生成</a:t>
                </a:r>
                <a:r>
                  <a:rPr lang="en-US" altLang="zh-CN" sz="1600" dirty="0" smtClean="0"/>
                  <a:t>20 </a:t>
                </a:r>
                <a:r>
                  <a:rPr lang="zh-CN" altLang="en-US" sz="1600" dirty="0"/>
                  <a:t>字节长度的摘要结果 </a:t>
                </a:r>
                <a:r>
                  <a:rPr lang="en-US" altLang="zh-CN" sz="1600" dirty="0" smtClean="0"/>
                  <a:t>(hash160 </a:t>
                </a:r>
                <a:r>
                  <a:rPr lang="zh-CN" altLang="en-US" sz="1600" dirty="0"/>
                  <a:t>结果</a:t>
                </a:r>
                <a:r>
                  <a:rPr lang="en-US" altLang="zh-CN" sz="1600" dirty="0"/>
                  <a:t>), </a:t>
                </a:r>
                <a:r>
                  <a:rPr lang="zh-CN" altLang="en-US" sz="1600" dirty="0"/>
                  <a:t>再</a:t>
                </a:r>
                <a:r>
                  <a:rPr lang="zh-CN" altLang="en-US" sz="1600" dirty="0" smtClean="0"/>
                  <a:t>经过</a:t>
                </a:r>
                <a:r>
                  <a:rPr lang="en-US" altLang="zh-CN" sz="1600" dirty="0" smtClean="0"/>
                  <a:t>SHA256 </a:t>
                </a:r>
                <a:r>
                  <a:rPr lang="zh-CN" altLang="en-US" sz="1600" dirty="0"/>
                  <a:t>哈希算法和 </a:t>
                </a:r>
                <a:r>
                  <a:rPr lang="en-US" altLang="zh-CN" sz="1600" dirty="0"/>
                  <a:t>Base58 </a:t>
                </a:r>
                <a:r>
                  <a:rPr lang="zh-CN" altLang="en-US" sz="1600" dirty="0"/>
                  <a:t>转换形成 </a:t>
                </a:r>
                <a:r>
                  <a:rPr lang="en-US" altLang="zh-CN" sz="1600" dirty="0"/>
                  <a:t>33 </a:t>
                </a:r>
                <a:r>
                  <a:rPr lang="zh-CN" altLang="en-US" sz="1600" dirty="0"/>
                  <a:t>字符</a:t>
                </a:r>
                <a:r>
                  <a:rPr lang="zh-CN" altLang="en-US" sz="1600" dirty="0" smtClean="0"/>
                  <a:t>长度的</a:t>
                </a:r>
                <a:r>
                  <a:rPr lang="zh-CN" altLang="en-US" sz="1600" dirty="0"/>
                  <a:t>比特币</a:t>
                </a:r>
                <a:r>
                  <a:rPr lang="zh-CN" altLang="en-US" sz="1600" dirty="0" smtClean="0"/>
                  <a:t>地址。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 </a:t>
                </a:r>
                <a:r>
                  <a:rPr lang="zh-CN" altLang="en-US" sz="1600" dirty="0"/>
                  <a:t>公钥生成过程是不可逆的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即</a:t>
                </a:r>
                <a:r>
                  <a:rPr lang="zh-CN" altLang="en-US" sz="1600" dirty="0" smtClean="0"/>
                  <a:t>不能</a:t>
                </a:r>
                <a:r>
                  <a:rPr lang="zh-CN" altLang="en-US" sz="1600" dirty="0"/>
                  <a:t>通过公钥反推出私钥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比特币的公钥和私 钥 通 </a:t>
                </a:r>
                <a:r>
                  <a:rPr lang="zh-CN" altLang="en-US" sz="1600" dirty="0" smtClean="0"/>
                  <a:t>常</a:t>
                </a:r>
                <a:r>
                  <a:rPr lang="zh-CN" altLang="en-US" sz="1600" dirty="0"/>
                  <a:t>保存于比特币钱包文件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其中私钥最为重要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丢失</a:t>
                </a:r>
                <a:r>
                  <a:rPr lang="zh-CN" altLang="en-US" sz="1600" dirty="0" smtClean="0"/>
                  <a:t>私钥</a:t>
                </a:r>
                <a:r>
                  <a:rPr lang="zh-CN" altLang="en-US" sz="1600" dirty="0"/>
                  <a:t>就意味着丢失了对应地址的全部比特币资产</a:t>
                </a:r>
                <a:r>
                  <a:rPr lang="en-US" altLang="zh-CN" sz="1600" dirty="0"/>
                  <a:t>. </a:t>
                </a:r>
                <a:r>
                  <a:rPr lang="zh-CN" altLang="en-US" sz="1600" dirty="0" smtClean="0"/>
                  <a:t>现有</a:t>
                </a:r>
                <a:r>
                  <a:rPr lang="zh-CN" altLang="en-US" sz="1600" dirty="0"/>
                  <a:t>的比特币和区块链系统中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根据实际应用需求</a:t>
                </a:r>
                <a:r>
                  <a:rPr lang="zh-CN" altLang="en-US" sz="1600" dirty="0" smtClean="0"/>
                  <a:t>已经</a:t>
                </a:r>
                <a:r>
                  <a:rPr lang="zh-CN" altLang="en-US" sz="1600" dirty="0"/>
                  <a:t>衍生出多私钥加密技术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以满足多重签名等</a:t>
                </a:r>
                <a:r>
                  <a:rPr lang="zh-CN" altLang="en-US" sz="1600" dirty="0" smtClean="0"/>
                  <a:t>更为灵活</a:t>
                </a:r>
                <a:r>
                  <a:rPr lang="zh-CN" altLang="en-US" sz="1600" dirty="0"/>
                  <a:t>和复杂的</a:t>
                </a:r>
                <a:r>
                  <a:rPr lang="zh-CN" altLang="en-US" sz="1600" dirty="0" smtClean="0"/>
                  <a:t>场景。</a:t>
                </a:r>
                <a:r>
                  <a:rPr lang="zh-CN" altLang="en-US" sz="1600" dirty="0"/>
                  <a:t/>
                </a:r>
                <a:br>
                  <a:rPr lang="zh-CN" altLang="en-US" sz="1600" dirty="0"/>
                </a:br>
                <a:endParaRPr lang="zh-CN" altLang="en-US" sz="1600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765" y="2752381"/>
                <a:ext cx="11234161" cy="4105073"/>
              </a:xfrm>
              <a:blipFill rotWithShape="0"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97" y="807007"/>
            <a:ext cx="6259679" cy="43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12176" y="1459523"/>
                <a:ext cx="10184423" cy="43316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比特币交易的基本单位是未经使用的一个交易输出， 简称</a:t>
                </a:r>
                <a:r>
                  <a:rPr lang="en-US" altLang="zh-CN" sz="1600" dirty="0"/>
                  <a:t>UTXO</a:t>
                </a:r>
                <a:r>
                  <a:rPr lang="zh-CN" altLang="en-US" sz="1600" dirty="0"/>
                  <a:t>。 被交易消耗的</a:t>
                </a:r>
                <a:r>
                  <a:rPr lang="en-US" altLang="zh-CN" sz="1600" dirty="0"/>
                  <a:t>UTXO</a:t>
                </a:r>
                <a:r>
                  <a:rPr lang="zh-CN" altLang="en-US" sz="1600" dirty="0"/>
                  <a:t>被称为</a:t>
                </a:r>
                <a:r>
                  <a:rPr lang="zh-CN" altLang="en-US" sz="1600" dirty="0" smtClean="0"/>
                  <a:t>交易输入</a:t>
                </a:r>
                <a:r>
                  <a:rPr lang="zh-CN" altLang="en-US" sz="1600" dirty="0"/>
                  <a:t>， 由交易创建的</a:t>
                </a:r>
                <a:r>
                  <a:rPr lang="en-US" altLang="zh-CN" sz="1600" dirty="0"/>
                  <a:t>UTXO</a:t>
                </a:r>
                <a:r>
                  <a:rPr lang="zh-CN" altLang="en-US" sz="1600" dirty="0"/>
                  <a:t>被称为交易输出。 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一</a:t>
                </a:r>
                <a:r>
                  <a:rPr lang="zh-CN" altLang="en-US" sz="1600" dirty="0"/>
                  <a:t>笔比特币交易通过使用所有者的签名来解锁</a:t>
                </a:r>
                <a:r>
                  <a:rPr lang="en-US" altLang="zh-CN" sz="1600" dirty="0"/>
                  <a:t>UTXO</a:t>
                </a:r>
                <a:r>
                  <a:rPr lang="zh-CN" altLang="en-US" sz="1600" dirty="0" smtClean="0"/>
                  <a:t>，并</a:t>
                </a:r>
                <a:r>
                  <a:rPr lang="zh-CN" altLang="en-US" sz="1600" dirty="0"/>
                  <a:t>通过新的所有者的比特币地址来锁定并创建</a:t>
                </a:r>
                <a:r>
                  <a:rPr lang="en-US" altLang="zh-CN" sz="1600" dirty="0"/>
                  <a:t>UTXO</a:t>
                </a:r>
                <a:r>
                  <a:rPr lang="zh-CN" altLang="en-US" sz="1600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 </a:t>
                </a:r>
                <a:r>
                  <a:rPr lang="zh-CN" altLang="en-US" sz="1600" dirty="0"/>
                  <a:t>例如， 假设您有一个交易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 </a:t>
                </a:r>
                <a:r>
                  <a:rPr lang="zh-CN" altLang="en-US" sz="1600" dirty="0"/>
                  <a:t>它</a:t>
                </a:r>
                <a:r>
                  <a:rPr lang="zh-CN" altLang="en-US" sz="1600" dirty="0" smtClean="0"/>
                  <a:t>有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个</a:t>
                </a:r>
                <a:r>
                  <a:rPr lang="zh-CN" altLang="en-US" sz="1600" dirty="0"/>
                  <a:t>输入和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个输出：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。 这些输出中的两个（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,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）已</a:t>
                </a:r>
                <a:r>
                  <a:rPr lang="zh-CN" altLang="en-US" sz="1600" dirty="0"/>
                  <a:t>被用作后来交易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的输入</a:t>
                </a:r>
                <a:r>
                  <a:rPr lang="zh-CN" altLang="en-US" sz="1600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生效</a:t>
                </a:r>
                <a:r>
                  <a:rPr lang="zh-CN" altLang="en-US" sz="1600" dirty="0"/>
                  <a:t>后，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只</a:t>
                </a:r>
                <a:r>
                  <a:rPr lang="zh-CN" altLang="en-US" sz="1600" dirty="0" smtClean="0"/>
                  <a:t>有</a:t>
                </a:r>
                <a:r>
                  <a:rPr lang="zh-CN" altLang="en-US" sz="1600" dirty="0"/>
                  <a:t>一个实际有用输出项 </a:t>
                </a:r>
                <a:r>
                  <a:rPr lang="en-US" altLang="zh-CN" sz="1600" dirty="0"/>
                  <a:t>O3</a:t>
                </a:r>
                <a:r>
                  <a:rPr lang="zh-CN" altLang="en-US" sz="1600" dirty="0"/>
                  <a:t>。 没有理由将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全部</a:t>
                </a:r>
                <a:r>
                  <a:rPr lang="zh-CN" altLang="en-US" sz="1600" dirty="0" smtClean="0"/>
                  <a:t>保留</a:t>
                </a:r>
                <a:r>
                  <a:rPr lang="zh-CN" altLang="en-US" sz="1600" dirty="0"/>
                  <a:t>。 相反，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的精简版本就足够了， 仅包含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（锁定脚本</a:t>
                </a:r>
                <a:r>
                  <a:rPr lang="en-US" altLang="zh-CN" sz="1600" dirty="0" err="1"/>
                  <a:t>scriptPubKey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和数量） 以及有关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（交易所</a:t>
                </a:r>
                <a:r>
                  <a:rPr lang="zh-CN" altLang="en-US" sz="1600" dirty="0"/>
                  <a:t>在区块的高度， 是否为</a:t>
                </a:r>
                <a:r>
                  <a:rPr lang="en-US" altLang="zh-CN" sz="1600" dirty="0" err="1"/>
                  <a:t>coinbase</a:t>
                </a:r>
                <a:r>
                  <a:rPr lang="zh-CN" altLang="en-US" sz="1600" dirty="0"/>
                  <a:t>交易等</a:t>
                </a:r>
                <a:r>
                  <a:rPr lang="zh-CN" altLang="en-US" sz="1600" dirty="0" smtClean="0"/>
                  <a:t>）的</a:t>
                </a:r>
                <a:r>
                  <a:rPr lang="zh-CN" altLang="en-US" sz="1600" dirty="0"/>
                  <a:t>某些基本信息。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176" y="1459523"/>
                <a:ext cx="10184423" cy="4331678"/>
              </a:xfrm>
              <a:blipFill rotWithShape="0"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5269" y="615461"/>
            <a:ext cx="424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Unspent Transaction 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57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34" y="438150"/>
            <a:ext cx="10157691" cy="57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188" y="3381374"/>
            <a:ext cx="10396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数据区块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数据区块一般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区块头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(Header)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和区块体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(Body)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两部分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区块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头封装了当前版本号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(Version)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前一区块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Prev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-block)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当前区块的目标哈希值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(Bits)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当前区块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共识过程的解随机数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(Nonce)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Merkle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Merkle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-root)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以及时间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戳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Timestamp)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比特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币网络可以动态调整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共识过程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的难度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最先找到正确的解随机数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Nonce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并经过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全体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矿工验证的矿工将会获得当前区块的记账权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区块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体则包括当前区块的交易数量以及经过验证的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、区块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创建过程中生成的所有交易记录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这些记录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Merkle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树的哈希过程生成唯一的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Merkle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根并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记入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区块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头。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8" y="128571"/>
            <a:ext cx="2009524" cy="3085714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1178" y="257142"/>
            <a:ext cx="4857143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4592" y="4246685"/>
                <a:ext cx="11051931" cy="226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区块形成过程 在当前区块加入区块链后，所有矿工就立即开始下一个区块的生成工作。 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把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在本地内存中的交易信息记录到区块主体中 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在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区块主体中生成此区块中所有交易信息的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𝑀𝑒𝑟𝑘𝑙𝑒</m:t>
                    </m:r>
                  </m:oMath>
                </a14:m>
                <a:r>
                  <a:rPr lang="en-US" altLang="zh-CN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树，把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𝑀𝑒𝑟𝑘𝑙𝑒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树根的值保存在区块头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把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上一个刚刚生成的区块的区块头的数据通过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𝑆𝐻𝐴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256</m:t>
                    </m:r>
                  </m:oMath>
                </a14:m>
                <a:r>
                  <a:rPr lang="en-US" altLang="zh-CN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算法生成一个 哈希值填入到当前区块的父哈希值中 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把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当前时间保存在时间戳字段中 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难度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值字段会根据之前一段时间区块的平均生成时间进行调整以应对整 个网络不断变化的整体计算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总量</a:t>
                </a:r>
                <a:endPara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4246685"/>
                <a:ext cx="11051931" cy="2265300"/>
              </a:xfrm>
              <a:prstGeom prst="rect">
                <a:avLst/>
              </a:prstGeom>
              <a:blipFill rotWithShape="0">
                <a:blip r:embed="rId3"/>
                <a:stretch>
                  <a:fillRect l="-386" b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43449" y="233572"/>
            <a:ext cx="5628975" cy="39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7724" y="476252"/>
            <a:ext cx="11039475" cy="506729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哈希函数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区</a:t>
            </a:r>
            <a:r>
              <a:rPr lang="zh-CN" altLang="en-US" sz="1600" dirty="0"/>
              <a:t>块链通常并不直接保存</a:t>
            </a:r>
            <a:r>
              <a:rPr lang="zh-CN" altLang="en-US" sz="1600" dirty="0" smtClean="0"/>
              <a:t>原始数据或</a:t>
            </a:r>
            <a:r>
              <a:rPr lang="zh-CN" altLang="en-US" sz="1600" dirty="0"/>
              <a:t>交易记录</a:t>
            </a:r>
            <a:r>
              <a:rPr lang="en-US" altLang="zh-CN" sz="1600" dirty="0"/>
              <a:t>, </a:t>
            </a:r>
            <a:r>
              <a:rPr lang="zh-CN" altLang="en-US" sz="1600" dirty="0"/>
              <a:t>而是保存其哈希函数值</a:t>
            </a:r>
            <a:r>
              <a:rPr lang="en-US" altLang="zh-CN" sz="1600" dirty="0"/>
              <a:t>, </a:t>
            </a:r>
            <a:r>
              <a:rPr lang="zh-CN" altLang="en-US" sz="1600" dirty="0"/>
              <a:t>即将</a:t>
            </a:r>
            <a:r>
              <a:rPr lang="zh-CN" altLang="en-US" sz="1600" dirty="0" smtClean="0"/>
              <a:t>原始数据编码</a:t>
            </a:r>
            <a:r>
              <a:rPr lang="zh-CN" altLang="en-US" sz="1600" dirty="0"/>
              <a:t>为特定长度的由数字和字母组成的字符串</a:t>
            </a:r>
            <a:r>
              <a:rPr lang="zh-CN" altLang="en-US" sz="1600" dirty="0" smtClean="0"/>
              <a:t>后记入</a:t>
            </a:r>
            <a:r>
              <a:rPr lang="zh-CN" altLang="en-US" sz="1600" dirty="0"/>
              <a:t>区块链</a:t>
            </a:r>
            <a:r>
              <a:rPr lang="en-US" altLang="zh-CN" sz="1600" dirty="0"/>
              <a:t>. </a:t>
            </a:r>
            <a:r>
              <a:rPr lang="zh-CN" altLang="en-US" sz="1600" dirty="0"/>
              <a:t>哈希函数 </a:t>
            </a:r>
            <a:r>
              <a:rPr lang="en-US" altLang="zh-CN" sz="1600" dirty="0"/>
              <a:t>(</a:t>
            </a:r>
            <a:r>
              <a:rPr lang="zh-CN" altLang="en-US" sz="1600" dirty="0"/>
              <a:t>也称散列函数</a:t>
            </a:r>
            <a:r>
              <a:rPr lang="en-US" altLang="zh-CN" sz="1600" dirty="0"/>
              <a:t>) </a:t>
            </a:r>
            <a:r>
              <a:rPr lang="zh-CN" altLang="en-US" sz="1600" dirty="0"/>
              <a:t>具有诸多</a:t>
            </a:r>
            <a:r>
              <a:rPr lang="zh-CN" altLang="en-US" sz="1600" dirty="0" smtClean="0"/>
              <a:t>优良特点</a:t>
            </a:r>
            <a:r>
              <a:rPr lang="en-US" altLang="zh-CN" sz="1600" dirty="0"/>
              <a:t>, </a:t>
            </a:r>
            <a:r>
              <a:rPr lang="zh-CN" altLang="en-US" sz="1600" dirty="0"/>
              <a:t>因而特别适合用于存储区块链数据</a:t>
            </a:r>
            <a:r>
              <a:rPr lang="en-US" altLang="zh-CN" sz="1600" dirty="0"/>
              <a:t>. </a:t>
            </a:r>
            <a:r>
              <a:rPr lang="zh-CN" altLang="en-US" sz="1600" dirty="0"/>
              <a:t>例如</a:t>
            </a:r>
            <a:r>
              <a:rPr lang="en-US" altLang="zh-CN" sz="1600" dirty="0"/>
              <a:t>, </a:t>
            </a:r>
            <a:r>
              <a:rPr lang="zh-CN" altLang="en-US" sz="1600" dirty="0" smtClean="0"/>
              <a:t>通过</a:t>
            </a:r>
            <a:r>
              <a:rPr lang="zh-CN" altLang="en-US" sz="1600" dirty="0"/>
              <a:t>哈希输出几乎不能反推输入值 </a:t>
            </a:r>
            <a:r>
              <a:rPr lang="en-US" altLang="zh-CN" sz="1600" dirty="0"/>
              <a:t>(</a:t>
            </a:r>
            <a:r>
              <a:rPr lang="zh-CN" altLang="en-US" sz="1600" dirty="0"/>
              <a:t>单向性</a:t>
            </a:r>
            <a:r>
              <a:rPr lang="en-US" altLang="zh-CN" sz="1600" dirty="0"/>
              <a:t>), </a:t>
            </a:r>
            <a:r>
              <a:rPr lang="zh-CN" altLang="en-US" sz="1600" dirty="0"/>
              <a:t>不同</a:t>
            </a:r>
            <a:r>
              <a:rPr lang="zh-CN" altLang="en-US" sz="1600" dirty="0" smtClean="0"/>
              <a:t>长度</a:t>
            </a:r>
            <a:r>
              <a:rPr lang="zh-CN" altLang="en-US" sz="1600" dirty="0"/>
              <a:t>输入的哈希过程消耗大约相同的时间 </a:t>
            </a:r>
            <a:r>
              <a:rPr lang="en-US" altLang="zh-CN" sz="1600" dirty="0"/>
              <a:t>(</a:t>
            </a:r>
            <a:r>
              <a:rPr lang="zh-CN" altLang="en-US" sz="1600" dirty="0"/>
              <a:t>定时性</a:t>
            </a:r>
            <a:r>
              <a:rPr lang="en-US" altLang="zh-CN" sz="1600" dirty="0"/>
              <a:t>) </a:t>
            </a:r>
            <a:r>
              <a:rPr lang="zh-CN" altLang="en-US" sz="1600" dirty="0" smtClean="0"/>
              <a:t>且产生</a:t>
            </a:r>
            <a:r>
              <a:rPr lang="zh-CN" altLang="en-US" sz="1600" dirty="0"/>
              <a:t>固定长度的输出 </a:t>
            </a:r>
            <a:r>
              <a:rPr lang="en-US" altLang="zh-CN" sz="1600" dirty="0"/>
              <a:t>(</a:t>
            </a:r>
            <a:r>
              <a:rPr lang="zh-CN" altLang="en-US" sz="1600" dirty="0"/>
              <a:t>定长性</a:t>
            </a:r>
            <a:r>
              <a:rPr lang="en-US" altLang="zh-CN" sz="1600" dirty="0"/>
              <a:t>), </a:t>
            </a:r>
            <a:r>
              <a:rPr lang="zh-CN" altLang="en-US" sz="1600" dirty="0"/>
              <a:t>即使输入仅相差</a:t>
            </a:r>
            <a:r>
              <a:rPr lang="zh-CN" altLang="en-US" sz="1600" dirty="0" smtClean="0"/>
              <a:t>一个</a:t>
            </a:r>
            <a:r>
              <a:rPr lang="zh-CN" altLang="en-US" sz="1600" dirty="0"/>
              <a:t>字节也会产生显著不同的输出值 </a:t>
            </a:r>
            <a:r>
              <a:rPr lang="en-US" altLang="zh-CN" sz="1600" dirty="0"/>
              <a:t>(</a:t>
            </a:r>
            <a:r>
              <a:rPr lang="zh-CN" altLang="en-US" sz="1600" dirty="0"/>
              <a:t>随机性</a:t>
            </a:r>
            <a:r>
              <a:rPr lang="en-US" altLang="zh-CN" sz="1600" dirty="0"/>
              <a:t>) </a:t>
            </a:r>
            <a:r>
              <a:rPr lang="zh-CN" altLang="en-US" sz="1600" dirty="0"/>
              <a:t>等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比特</a:t>
            </a:r>
            <a:r>
              <a:rPr lang="zh-CN" altLang="en-US" sz="1600" dirty="0"/>
              <a:t>币区块链通常采用双 </a:t>
            </a:r>
            <a:r>
              <a:rPr lang="en-US" altLang="zh-CN" sz="1600" dirty="0"/>
              <a:t>SHA256 </a:t>
            </a:r>
            <a:r>
              <a:rPr lang="zh-CN" altLang="en-US" sz="1600" dirty="0"/>
              <a:t>哈希函数</a:t>
            </a:r>
            <a:r>
              <a:rPr lang="en-US" altLang="zh-CN" sz="1600" dirty="0"/>
              <a:t>, </a:t>
            </a:r>
            <a:r>
              <a:rPr lang="zh-CN" altLang="en-US" sz="1600" dirty="0"/>
              <a:t>即将</a:t>
            </a:r>
            <a:r>
              <a:rPr lang="zh-CN" altLang="en-US" sz="1600" dirty="0" smtClean="0"/>
              <a:t>任意</a:t>
            </a:r>
            <a:r>
              <a:rPr lang="zh-CN" altLang="en-US" sz="1600" dirty="0"/>
              <a:t>长度的原始数据经过两次 </a:t>
            </a:r>
            <a:r>
              <a:rPr lang="en-US" altLang="zh-CN" sz="1600" dirty="0"/>
              <a:t>SHA256 </a:t>
            </a:r>
            <a:r>
              <a:rPr lang="zh-CN" altLang="en-US" sz="1600" dirty="0"/>
              <a:t>哈希运算后</a:t>
            </a:r>
            <a:r>
              <a:rPr lang="zh-CN" altLang="en-US" sz="1600" dirty="0" smtClean="0"/>
              <a:t>转换</a:t>
            </a:r>
            <a:r>
              <a:rPr lang="zh-CN" altLang="en-US" sz="1600" dirty="0"/>
              <a:t>为长度为 </a:t>
            </a:r>
            <a:r>
              <a:rPr lang="en-US" altLang="zh-CN" sz="1600" dirty="0"/>
              <a:t>256 </a:t>
            </a:r>
            <a:r>
              <a:rPr lang="zh-CN" altLang="en-US" sz="1600" dirty="0"/>
              <a:t>位 </a:t>
            </a:r>
            <a:r>
              <a:rPr lang="en-US" altLang="zh-CN" sz="1600" dirty="0"/>
              <a:t>(32 </a:t>
            </a:r>
            <a:r>
              <a:rPr lang="zh-CN" altLang="en-US" sz="1600" dirty="0"/>
              <a:t>字节</a:t>
            </a:r>
            <a:r>
              <a:rPr lang="en-US" altLang="zh-CN" sz="1600" dirty="0"/>
              <a:t>) </a:t>
            </a:r>
            <a:r>
              <a:rPr lang="zh-CN" altLang="en-US" sz="1600" dirty="0"/>
              <a:t>的二进制数字来</a:t>
            </a:r>
            <a:r>
              <a:rPr lang="zh-CN" altLang="en-US" sz="1600" dirty="0" smtClean="0"/>
              <a:t>统一存储</a:t>
            </a:r>
            <a:r>
              <a:rPr lang="zh-CN" altLang="en-US" sz="1600" dirty="0"/>
              <a:t>和识别</a:t>
            </a:r>
            <a:r>
              <a:rPr lang="en-US" altLang="zh-CN" sz="1600" dirty="0"/>
              <a:t>. </a:t>
            </a:r>
            <a:r>
              <a:rPr lang="zh-CN" altLang="en-US" sz="1600" dirty="0"/>
              <a:t>除上述特点外</a:t>
            </a:r>
            <a:r>
              <a:rPr lang="en-US" altLang="zh-CN" sz="1600" dirty="0"/>
              <a:t>, SHA256 </a:t>
            </a:r>
            <a:r>
              <a:rPr lang="zh-CN" altLang="en-US" sz="1600" dirty="0"/>
              <a:t>算法还具有</a:t>
            </a:r>
            <a:r>
              <a:rPr lang="zh-CN" altLang="en-US" sz="1600" dirty="0" smtClean="0"/>
              <a:t>巨大</a:t>
            </a:r>
            <a:r>
              <a:rPr lang="zh-CN" altLang="en-US" sz="1600" dirty="0"/>
              <a:t>的散列空间 </a:t>
            </a:r>
            <a:r>
              <a:rPr lang="en-US" altLang="zh-CN" sz="1600" dirty="0"/>
              <a:t>(2256) </a:t>
            </a:r>
            <a:r>
              <a:rPr lang="zh-CN" altLang="en-US" sz="1600" dirty="0"/>
              <a:t>和抗碰撞 </a:t>
            </a:r>
            <a:r>
              <a:rPr lang="en-US" altLang="zh-CN" sz="1600" dirty="0"/>
              <a:t>(</a:t>
            </a:r>
            <a:r>
              <a:rPr lang="zh-CN" altLang="en-US" sz="1600" dirty="0"/>
              <a:t>避免不同输入值</a:t>
            </a:r>
            <a:r>
              <a:rPr lang="zh-CN" altLang="en-US" sz="1600" dirty="0" smtClean="0"/>
              <a:t>产生</a:t>
            </a:r>
            <a:r>
              <a:rPr lang="zh-CN" altLang="en-US" sz="1600" dirty="0"/>
              <a:t>相同哈希值</a:t>
            </a:r>
            <a:r>
              <a:rPr lang="en-US" altLang="zh-CN" sz="1600" dirty="0"/>
              <a:t>) </a:t>
            </a:r>
            <a:r>
              <a:rPr lang="zh-CN" altLang="en-US" sz="1600" dirty="0"/>
              <a:t>等特性</a:t>
            </a:r>
            <a:r>
              <a:rPr lang="en-US" altLang="zh-CN" sz="1600" dirty="0"/>
              <a:t>, </a:t>
            </a:r>
            <a:r>
              <a:rPr lang="zh-CN" altLang="en-US" sz="1600" dirty="0"/>
              <a:t>可满足比特币的任何相关</a:t>
            </a:r>
            <a:r>
              <a:rPr lang="zh-CN" altLang="en-US" sz="1600" dirty="0" smtClean="0"/>
              <a:t>标记</a:t>
            </a:r>
            <a:r>
              <a:rPr lang="zh-CN" altLang="en-US" sz="1600" dirty="0"/>
              <a:t>需要而不会出现冲突 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6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390526"/>
                <a:ext cx="11315700" cy="600074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 err="1" smtClean="0">
                    <a:solidFill>
                      <a:srgbClr val="FF0000"/>
                    </a:solidFill>
                  </a:rPr>
                  <a:t>Merkle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树</a:t>
                </a:r>
                <a:r>
                  <a:rPr lang="zh-CN" altLang="en-US" sz="1600" dirty="0"/>
                  <a:t>是区块链的重要</a:t>
                </a:r>
                <a:r>
                  <a:rPr lang="zh-CN" altLang="en-US" sz="1600" dirty="0" smtClean="0"/>
                  <a:t>数据结构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其作用是快速归纳和校验区块数据的</a:t>
                </a:r>
                <a:r>
                  <a:rPr lang="zh-CN" altLang="en-US" sz="1600" dirty="0" smtClean="0"/>
                  <a:t>存在性和</a:t>
                </a:r>
                <a:r>
                  <a:rPr lang="zh-CN" altLang="en-US" sz="1600" dirty="0"/>
                  <a:t>完整性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如</a:t>
                </a:r>
                <a:r>
                  <a:rPr lang="zh-CN" altLang="en-US" sz="1600" dirty="0" smtClean="0"/>
                  <a:t>图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所</a:t>
                </a:r>
                <a:r>
                  <a:rPr lang="zh-CN" altLang="en-US" sz="1600" dirty="0"/>
                  <a:t>示</a:t>
                </a:r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树通常包含</a:t>
                </a:r>
                <a:r>
                  <a:rPr lang="zh-CN" altLang="en-US" sz="1600" dirty="0" smtClean="0"/>
                  <a:t>区块体</a:t>
                </a:r>
                <a:r>
                  <a:rPr lang="zh-CN" altLang="en-US" sz="1600" dirty="0"/>
                  <a:t>的底层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交易</a:t>
                </a:r>
                <a:r>
                  <a:rPr lang="en-US" altLang="zh-CN" sz="1600" dirty="0"/>
                  <a:t>) </a:t>
                </a:r>
                <a:r>
                  <a:rPr lang="zh-CN" altLang="en-US" sz="1600" dirty="0"/>
                  <a:t>数据库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区块头的根哈希值 </a:t>
                </a:r>
                <a:r>
                  <a:rPr lang="en-US" altLang="zh-CN" sz="1600" dirty="0"/>
                  <a:t>(</a:t>
                </a:r>
                <a:r>
                  <a:rPr lang="zh-CN" altLang="en-US" sz="1600" dirty="0" smtClean="0"/>
                  <a:t>即</a:t>
                </a:r>
                <a:r>
                  <a:rPr lang="en-US" altLang="zh-CN" sz="1600" dirty="0" err="1" smtClean="0"/>
                  <a:t>Merkle</a:t>
                </a:r>
                <a:r>
                  <a:rPr lang="en-US" altLang="zh-CN" sz="1600" dirty="0" smtClean="0"/>
                  <a:t> </a:t>
                </a:r>
                <a:r>
                  <a:rPr lang="zh-CN" altLang="en-US" sz="1600" dirty="0"/>
                  <a:t>根</a:t>
                </a:r>
                <a:r>
                  <a:rPr lang="en-US" altLang="zh-CN" sz="1600" dirty="0"/>
                  <a:t>) </a:t>
                </a:r>
                <a:r>
                  <a:rPr lang="zh-CN" altLang="en-US" sz="1600" dirty="0"/>
                  <a:t>以及所有沿底层区块数据到根哈希的</a:t>
                </a:r>
                <a:r>
                  <a:rPr lang="zh-CN" altLang="en-US" sz="1600" dirty="0" smtClean="0"/>
                  <a:t>分支</a:t>
                </a:r>
                <a:r>
                  <a:rPr lang="en-US" altLang="zh-CN" sz="1600" dirty="0"/>
                  <a:t>.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树运算过程一般是将区块体的数据</a:t>
                </a:r>
                <a:r>
                  <a:rPr lang="zh-CN" altLang="en-US" sz="1600" dirty="0" smtClean="0"/>
                  <a:t>进行</a:t>
                </a:r>
                <a:r>
                  <a:rPr lang="zh-CN" altLang="en-US" sz="1600" dirty="0"/>
                  <a:t>分组哈希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并将生成的新哈希值插入到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 smtClean="0"/>
                  <a:t>树中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如此递归直到只剩最后一个根哈希</a:t>
                </a:r>
                <a:r>
                  <a:rPr lang="zh-CN" altLang="en-US" sz="1600" dirty="0" smtClean="0"/>
                  <a:t>值并记</a:t>
                </a:r>
                <a:r>
                  <a:rPr lang="zh-CN" altLang="en-US" sz="1600" dirty="0"/>
                  <a:t>为</a:t>
                </a:r>
                <a:r>
                  <a:rPr lang="zh-CN" altLang="en-US" sz="1600" dirty="0" smtClean="0"/>
                  <a:t>区块</a:t>
                </a:r>
                <a:r>
                  <a:rPr lang="zh-CN" altLang="en-US" sz="1600" dirty="0"/>
                  <a:t>头</a:t>
                </a:r>
                <a:r>
                  <a:rPr lang="zh-CN" altLang="en-US" sz="1600" dirty="0" smtClean="0"/>
                  <a:t>的</a:t>
                </a:r>
                <a:r>
                  <a:rPr lang="en-US" altLang="zh-CN" sz="1600" dirty="0" err="1" smtClean="0"/>
                  <a:t>Merkle</a:t>
                </a:r>
                <a:r>
                  <a:rPr lang="en-US" altLang="zh-CN" sz="1600" dirty="0" smtClean="0"/>
                  <a:t> </a:t>
                </a:r>
                <a:r>
                  <a:rPr lang="zh-CN" altLang="en-US" sz="1600" dirty="0"/>
                  <a:t>根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最常见的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树是比特币</a:t>
                </a:r>
                <a:r>
                  <a:rPr lang="zh-CN" altLang="en-US" sz="1600" dirty="0" smtClean="0"/>
                  <a:t>采用</a:t>
                </a:r>
                <a:r>
                  <a:rPr lang="zh-CN" altLang="en-US" sz="1600" dirty="0"/>
                  <a:t>的二叉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其每个哈希节点总是包含两</a:t>
                </a:r>
                <a:r>
                  <a:rPr lang="zh-CN" altLang="en-US" sz="1600" dirty="0" smtClean="0"/>
                  <a:t>个相邻</a:t>
                </a:r>
                <a:r>
                  <a:rPr lang="zh-CN" altLang="en-US" sz="1600" dirty="0"/>
                  <a:t>的数据块或其</a:t>
                </a:r>
                <a:r>
                  <a:rPr lang="zh-CN" altLang="en-US" sz="1600" dirty="0" smtClean="0"/>
                  <a:t>哈希值</a:t>
                </a:r>
                <a:r>
                  <a:rPr lang="en-US" altLang="zh-CN" sz="1600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 err="1" smtClean="0"/>
                  <a:t>Merkle</a:t>
                </a:r>
                <a:r>
                  <a:rPr lang="en-US" altLang="zh-CN" sz="1600" dirty="0" smtClean="0"/>
                  <a:t> </a:t>
                </a:r>
                <a:r>
                  <a:rPr lang="zh-CN" altLang="en-US" sz="1600" dirty="0"/>
                  <a:t>树有</a:t>
                </a:r>
                <a:r>
                  <a:rPr lang="zh-CN" altLang="en-US" sz="1600" dirty="0" smtClean="0"/>
                  <a:t>诸多优点</a:t>
                </a:r>
                <a:r>
                  <a:rPr lang="en-US" altLang="zh-CN" sz="1600" dirty="0"/>
                  <a:t>: </a:t>
                </a:r>
                <a:r>
                  <a:rPr lang="zh-CN" altLang="en-US" sz="1600" dirty="0"/>
                  <a:t>首先是极大地提高了区块链的运行效率和</a:t>
                </a:r>
                <a:r>
                  <a:rPr lang="zh-CN" altLang="en-US" sz="1600" dirty="0" smtClean="0"/>
                  <a:t>可扩展性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使得区块头只需包含根哈希值而不必</a:t>
                </a:r>
                <a:r>
                  <a:rPr lang="zh-CN" altLang="en-US" sz="1600" dirty="0" smtClean="0"/>
                  <a:t>封装所有</a:t>
                </a:r>
                <a:r>
                  <a:rPr lang="zh-CN" altLang="en-US" sz="1600" dirty="0"/>
                  <a:t>底层数据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这使得哈希运算可以高效地运行</a:t>
                </a:r>
                <a:r>
                  <a:rPr lang="zh-CN" altLang="en-US" sz="1600" dirty="0" smtClean="0"/>
                  <a:t>在智能</a:t>
                </a:r>
                <a:r>
                  <a:rPr lang="zh-CN" altLang="en-US" sz="1600" dirty="0"/>
                  <a:t>手机甚至物联网设备上</a:t>
                </a:r>
                <a:r>
                  <a:rPr lang="en-US" altLang="zh-CN" sz="1600" dirty="0"/>
                  <a:t>; </a:t>
                </a:r>
                <a:r>
                  <a:rPr lang="zh-CN" altLang="en-US" sz="1600" dirty="0"/>
                  <a:t>其次是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树可</a:t>
                </a:r>
                <a:r>
                  <a:rPr lang="zh-CN" altLang="en-US" sz="1600" dirty="0" smtClean="0"/>
                  <a:t>支</a:t>
                </a:r>
                <a:r>
                  <a:rPr lang="zh-CN" altLang="en-US" sz="1600" dirty="0"/>
                  <a:t>持 </a:t>
                </a:r>
                <a:r>
                  <a:rPr lang="en-US" altLang="zh-CN" sz="1600" dirty="0"/>
                  <a:t>\</a:t>
                </a:r>
                <a:r>
                  <a:rPr lang="zh-CN" altLang="en-US" sz="1600" dirty="0"/>
                  <a:t>简化支付验证</a:t>
                </a:r>
                <a:r>
                  <a:rPr lang="en-US" altLang="zh-CN" sz="1600" dirty="0"/>
                  <a:t>" </a:t>
                </a:r>
                <a:r>
                  <a:rPr lang="zh-CN" altLang="en-US" sz="1600" dirty="0"/>
                  <a:t>协议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即在不运行完整区块链</a:t>
                </a:r>
                <a:r>
                  <a:rPr lang="zh-CN" altLang="en-US" sz="1600" dirty="0" smtClean="0"/>
                  <a:t>网络</a:t>
                </a:r>
                <a:r>
                  <a:rPr lang="zh-CN" altLang="en-US" sz="1600" dirty="0"/>
                  <a:t>节点的情况下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也能够对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交易</a:t>
                </a:r>
                <a:r>
                  <a:rPr lang="en-US" altLang="zh-CN" sz="1600" dirty="0"/>
                  <a:t>) </a:t>
                </a:r>
                <a:r>
                  <a:rPr lang="zh-CN" altLang="en-US" sz="1600" dirty="0"/>
                  <a:t>数据进行</a:t>
                </a:r>
                <a:r>
                  <a:rPr lang="zh-CN" altLang="en-US" sz="1600" dirty="0" smtClean="0"/>
                  <a:t>检验</a:t>
                </a:r>
                <a:r>
                  <a:rPr lang="en-US" altLang="zh-CN" sz="16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例如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为验证图 </a:t>
                </a:r>
                <a:r>
                  <a:rPr lang="en-US" altLang="zh-CN" sz="1600" dirty="0"/>
                  <a:t>3 </a:t>
                </a:r>
                <a:r>
                  <a:rPr lang="zh-CN" altLang="en-US" sz="1600" dirty="0"/>
                  <a:t>中交易 </a:t>
                </a:r>
                <a:r>
                  <a:rPr lang="en-US" altLang="zh-CN" sz="1600" dirty="0"/>
                  <a:t>6, </a:t>
                </a:r>
                <a:r>
                  <a:rPr lang="zh-CN" altLang="en-US" sz="1600" dirty="0"/>
                  <a:t>一个没有下载完整区</a:t>
                </a:r>
                <a:r>
                  <a:rPr lang="zh-CN" altLang="en-US" sz="1600" dirty="0" smtClean="0"/>
                  <a:t>块链</a:t>
                </a:r>
                <a:r>
                  <a:rPr lang="zh-CN" altLang="en-US" sz="1600" dirty="0"/>
                  <a:t>数据的客户端可以通过向其他节点索要包括从</a:t>
                </a:r>
                <a:r>
                  <a:rPr lang="zh-CN" altLang="en-US" sz="1600" dirty="0" smtClean="0"/>
                  <a:t>交易 </a:t>
                </a:r>
                <a:r>
                  <a:rPr lang="en-US" altLang="zh-CN" sz="1600" dirty="0"/>
                  <a:t>6 </a:t>
                </a:r>
                <a:r>
                  <a:rPr lang="zh-CN" altLang="en-US" sz="1600" dirty="0"/>
                  <a:t>哈希值沿 </a:t>
                </a:r>
                <a:r>
                  <a:rPr lang="en-US" altLang="zh-CN" sz="1600" dirty="0" err="1"/>
                  <a:t>Merkle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树上溯至区块头根哈希处</a:t>
                </a:r>
                <a:r>
                  <a:rPr lang="zh-CN" altLang="en-US" sz="1600" dirty="0" smtClean="0"/>
                  <a:t>的哈希</a:t>
                </a:r>
                <a:r>
                  <a:rPr lang="zh-CN" altLang="en-US" sz="1600" dirty="0"/>
                  <a:t>序列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即哈希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 6, 5, 56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78, 5 678, 1 234) </m:t>
                    </m:r>
                  </m:oMath>
                </a14:m>
                <a:r>
                  <a:rPr lang="zh-CN" altLang="en-US" sz="1600" dirty="0" smtClean="0"/>
                  <a:t>来快速</a:t>
                </a:r>
                <a:r>
                  <a:rPr lang="zh-CN" altLang="en-US" sz="1600" dirty="0"/>
                  <a:t>确认交易的存在性和正确性</a:t>
                </a:r>
                <a:r>
                  <a:rPr lang="en-US" altLang="zh-CN" sz="1600" dirty="0"/>
                  <a:t>. </a:t>
                </a:r>
                <a:r>
                  <a:rPr lang="zh-CN" altLang="en-US" sz="1600" dirty="0"/>
                  <a:t>一般说来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 smtClean="0"/>
                  <a:t>个</a:t>
                </a:r>
                <a:r>
                  <a:rPr lang="zh-CN" altLang="en-US" sz="1600" dirty="0"/>
                  <a:t>交易组成的区块体中确认任一交易的算法复杂</a:t>
                </a:r>
                <a:r>
                  <a:rPr lang="zh-CN" altLang="en-US" sz="1600" dirty="0" smtClean="0"/>
                  <a:t>度仅</a:t>
                </a:r>
                <a:r>
                  <a:rPr lang="zh-CN" altLang="en-US" sz="1600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lo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600" dirty="0"/>
                  <a:t>. </a:t>
                </a:r>
                <a:r>
                  <a:rPr lang="zh-CN" altLang="en-US" sz="1600" dirty="0"/>
                  <a:t>这将极大地降低区块链运行所需的</a:t>
                </a:r>
                <a:r>
                  <a:rPr lang="zh-CN" altLang="en-US" sz="1600" dirty="0" smtClean="0"/>
                  <a:t>带宽</a:t>
                </a:r>
                <a:r>
                  <a:rPr lang="zh-CN" altLang="en-US" sz="1600" dirty="0"/>
                  <a:t>和验证时间</a:t>
                </a:r>
                <a:r>
                  <a:rPr lang="en-US" altLang="zh-CN" sz="1600" dirty="0"/>
                  <a:t>, </a:t>
                </a:r>
                <a:r>
                  <a:rPr lang="zh-CN" altLang="en-US" sz="1600" dirty="0"/>
                  <a:t>并使得仅保存部分相关区块链</a:t>
                </a:r>
                <a:r>
                  <a:rPr lang="zh-CN" altLang="en-US" sz="1600" dirty="0" smtClean="0"/>
                  <a:t>数据的</a:t>
                </a:r>
                <a:r>
                  <a:rPr lang="zh-CN" altLang="en-US" sz="1600" dirty="0"/>
                  <a:t>轻量级客户端成为可能</a:t>
                </a:r>
                <a:r>
                  <a:rPr lang="en-US" altLang="zh-CN" sz="1600" dirty="0"/>
                  <a:t>.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390526"/>
                <a:ext cx="11315700" cy="6000749"/>
              </a:xfrm>
              <a:blipFill rotWithShape="0">
                <a:blip r:embed="rId3"/>
                <a:stretch>
                  <a:fillRect l="-216" r="-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1" y="381000"/>
            <a:ext cx="10342776" cy="57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48707" y="6013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903966"/>
              </p:ext>
            </p:extLst>
          </p:nvPr>
        </p:nvGraphicFramePr>
        <p:xfrm>
          <a:off x="3078306" y="1899138"/>
          <a:ext cx="6358770" cy="7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MathType 6.0 Equation" r:id="rId3" imgW="3365500" imgH="393700" progId="Equation.DSMT4">
                  <p:embed/>
                </p:oleObj>
              </mc:Choice>
              <mc:Fallback>
                <p:oleObj name="MathType 6.0 Equation" r:id="rId3" imgW="33655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306" y="1899138"/>
                        <a:ext cx="6358770" cy="73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7593" y="732692"/>
            <a:ext cx="1562475" cy="381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73972" y="599077"/>
            <a:ext cx="908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难度：衡量挖出一个新区块有多困难的相对尺度。挖矿难度根据网络散列算力定期调整。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挖出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个区块，挖矿难度就会改变一次，这个周期大约是两个星期。难度的改变是根据上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个区块的挖矿效率来决定的。用下列公式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44262" y="2637692"/>
                <a:ext cx="94165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比特币系统具体共识过程如下 ：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矿工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根据当前区块链末端的数据块计算新数据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块的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头部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𝑝𝑟𝑒𝑣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矿工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生成随机数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，并将新数据块的头部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𝑝𝑟𝑒𝑣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、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随机数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</m:oMath>
                </a14:m>
                <a:r>
                  <a:rPr lang="en-US" altLang="zh-CN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作为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挑战哈希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𝐻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()</m:t>
                    </m:r>
                  </m:oMath>
                </a14:m>
                <a:r>
                  <a:rPr lang="en-US" altLang="zh-CN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的输入（在比特币系统中，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𝐻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()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为连续两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𝑆𝐻𝐴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256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），计算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𝐻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𝑝𝑟𝑒</m:t>
                    </m:r>
                    <m:sSub>
                      <m:sSubPr>
                        <m:ctrlPr>
                          <a:rPr lang="en-US" altLang="zh-CN" sz="1600" i="1" dirty="0" err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 dirty="0" err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i="1" dirty="0" err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h𝑎𝑠h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Mer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𝑘𝑙𝑒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𝑟𝑜𝑜𝑡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|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。若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𝐻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()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的函数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值小于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某一个预设的阈值，则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</m:oMath>
                </a14:m>
                <a:r>
                  <a:rPr lang="en-US" altLang="zh-CN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合法 ；否则，重新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生成</a:t>
                </a:r>
                <a:r>
                  <a:rPr lang="en-US" altLang="zh-CN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nonce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，继续计算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矿工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找到合法的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</m:oMath>
                </a14:m>
                <a:r>
                  <a:rPr lang="en-US" altLang="zh-CN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后迅速进行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P</m:t>
                    </m:r>
                    <m:r>
                      <a:rPr lang="en-US" altLang="zh-CN" sz="1600" i="0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P</m:t>
                    </m:r>
                    <m:r>
                      <a:rPr lang="en-US" altLang="zh-CN" sz="1600" i="0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广播，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其他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矿工在收到该消息后停止挖矿并进行验证，验证通过后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，认为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新的区块已产生（达成共识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）。</a:t>
                </a:r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新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区块产生的同时，找到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𝑛𝑜𝑛𝑐𝑒</m:t>
                    </m:r>
                  </m:oMath>
                </a14:m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的矿工从系统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得到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一定数量的比特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币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作为奖励 。</a:t>
                </a:r>
                <a:endPara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矿工基于新产生的区块继续挖</a:t>
                </a:r>
                <a:r>
                  <a:rPr lang="zh-CN" altLang="en-US" sz="16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矿</a:t>
                </a:r>
                <a: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/>
                </a:r>
                <a:br>
                  <a:rPr lang="zh-CN" alt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</a:br>
                <a:endPara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2637692"/>
                <a:ext cx="9416561" cy="2800767"/>
              </a:xfrm>
              <a:prstGeom prst="rect">
                <a:avLst/>
              </a:prstGeom>
              <a:blipFill rotWithShape="0">
                <a:blip r:embed="rId6"/>
                <a:stretch>
                  <a:fillRect l="-453" t="-654"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48707" y="6013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93" y="700188"/>
            <a:ext cx="1884586" cy="45954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14" y="922560"/>
            <a:ext cx="4434350" cy="41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23" y="407377"/>
            <a:ext cx="11163385" cy="48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231" y="433753"/>
            <a:ext cx="10657218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71029151309550?watermark/2/text/aHR0cDovL2Jsb2cuY3Nkbi5uZXQvanVzdEFTdHJpdmVy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5" y="451338"/>
            <a:ext cx="10030722" cy="56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1790" y="281227"/>
            <a:ext cx="10811609" cy="2776298"/>
          </a:xfrm>
        </p:spPr>
        <p:txBody>
          <a:bodyPr/>
          <a:lstStyle/>
          <a:p>
            <a:pPr algn="just"/>
            <a:r>
              <a:rPr lang="en-US" altLang="zh-CN" dirty="0" smtClean="0"/>
              <a:t> </a:t>
            </a:r>
            <a:r>
              <a:rPr lang="zh-CN" altLang="en-US" dirty="0"/>
              <a:t>区块链的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区</a:t>
            </a:r>
            <a:r>
              <a:rPr lang="zh-CN" altLang="en-US" sz="1600" dirty="0"/>
              <a:t>块链作为支撑比特币运行的核心技术，是一种</a:t>
            </a:r>
            <a:r>
              <a:rPr lang="zh-CN" altLang="en-US" sz="1600" dirty="0" smtClean="0"/>
              <a:t>利用链式</a:t>
            </a:r>
            <a:r>
              <a:rPr lang="zh-CN" altLang="en-US" sz="1600" dirty="0"/>
              <a:t>数据结构来验证和存储数据、利用分布式节点共识</a:t>
            </a:r>
            <a:r>
              <a:rPr lang="zh-CN" altLang="en-US" sz="1600" dirty="0" smtClean="0"/>
              <a:t>机制</a:t>
            </a:r>
            <a:r>
              <a:rPr lang="zh-CN" altLang="en-US" sz="1600" dirty="0"/>
              <a:t>来生成和更新数据的去中心化基础架构 </a:t>
            </a:r>
            <a:r>
              <a:rPr lang="zh-CN" altLang="en-US" sz="1600" dirty="0" smtClean="0"/>
              <a:t>。</a:t>
            </a:r>
            <a:r>
              <a:rPr lang="zh-CN" altLang="en-US" sz="1600" dirty="0">
                <a:solidFill>
                  <a:srgbClr val="FF0000"/>
                </a:solidFill>
              </a:rPr>
              <a:t>去中心化</a:t>
            </a:r>
            <a:r>
              <a:rPr lang="zh-CN" altLang="en-US" sz="1600" dirty="0" smtClean="0">
                <a:solidFill>
                  <a:srgbClr val="FF0000"/>
                </a:solidFill>
              </a:rPr>
              <a:t>、可</a:t>
            </a:r>
            <a:r>
              <a:rPr lang="zh-CN" altLang="en-US" sz="1600" dirty="0">
                <a:solidFill>
                  <a:srgbClr val="FF0000"/>
                </a:solidFill>
              </a:rPr>
              <a:t>验证、防篡改</a:t>
            </a:r>
            <a:r>
              <a:rPr lang="zh-CN" altLang="en-US" sz="1600" dirty="0"/>
              <a:t>是其基本性质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数据结构仅仅是区块链的存储</a:t>
            </a:r>
            <a:r>
              <a:rPr lang="zh-CN" altLang="en-US" sz="1600" dirty="0" smtClean="0"/>
              <a:t>结构。如何</a:t>
            </a:r>
            <a:r>
              <a:rPr lang="zh-CN" altLang="en-US" sz="1600" dirty="0"/>
              <a:t>形成</a:t>
            </a:r>
            <a:r>
              <a:rPr lang="zh-CN" altLang="en-US" sz="1600" dirty="0" smtClean="0"/>
              <a:t>这样</a:t>
            </a:r>
            <a:r>
              <a:rPr lang="zh-CN" altLang="en-US" sz="1600" dirty="0"/>
              <a:t>的存储结构、如何保证其可信、如何保证其安全性、</a:t>
            </a:r>
            <a:r>
              <a:rPr lang="zh-CN" altLang="en-US" sz="1600" dirty="0" smtClean="0"/>
              <a:t>如何</a:t>
            </a:r>
            <a:r>
              <a:rPr lang="zh-CN" altLang="en-US" sz="1600" dirty="0"/>
              <a:t>保证分布式存储的一致性，都依赖于共识机制。因此</a:t>
            </a:r>
            <a:r>
              <a:rPr lang="zh-CN" altLang="en-US" sz="1600" dirty="0" smtClean="0"/>
              <a:t>，共识</a:t>
            </a:r>
            <a:r>
              <a:rPr lang="zh-CN" altLang="en-US" sz="1600" dirty="0"/>
              <a:t>机制是区块链的灵魂，区块链的工作原理和应用</a:t>
            </a:r>
            <a:r>
              <a:rPr lang="zh-CN" altLang="en-US" sz="1600" dirty="0" smtClean="0"/>
              <a:t>场都取决于其</a:t>
            </a:r>
            <a:r>
              <a:rPr lang="zh-CN" altLang="en-US" sz="1600" dirty="0"/>
              <a:t>共识</a:t>
            </a:r>
            <a:r>
              <a:rPr lang="zh-CN" altLang="en-US" sz="1600" dirty="0" smtClean="0"/>
              <a:t>机制</a:t>
            </a:r>
            <a:r>
              <a:rPr lang="zh-CN" altLang="en-US" sz="1600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02" y="2845072"/>
            <a:ext cx="5000726" cy="1957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1791" y="5161085"/>
                <a:ext cx="11040209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Microsoft YaHei UI" panose="020B0503020204020204" pitchFamily="34" charset="-122"/>
                  </a:rPr>
                  <a:t>在比特币系统中，采用了一种链式结构存储用户转账记录。与传统的链式数据结构略有不同，比特币系统中用哈希指针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（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𝐻𝑎𝑠h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𝑃𝑜𝑖𝑛𝑡𝑒𝑟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sz="1600" dirty="0">
                    <a:ea typeface="Microsoft YaHei UI" panose="020B0503020204020204" pitchFamily="34" charset="-122"/>
                  </a:rPr>
                  <a:t>实现数据块之间的逻辑链接，即当前数据块的头部记录着上一数据块的哈希</a:t>
                </a:r>
                <a:r>
                  <a:rPr lang="zh-CN" altLang="en-US" sz="1600" dirty="0" smtClean="0">
                    <a:ea typeface="Microsoft YaHei UI" panose="020B0503020204020204" pitchFamily="34" charset="-122"/>
                  </a:rPr>
                  <a:t>值。 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91" y="5161085"/>
                <a:ext cx="11040209" cy="1246495"/>
              </a:xfrm>
              <a:prstGeom prst="rect">
                <a:avLst/>
              </a:prstGeom>
              <a:blipFill rotWithShape="0">
                <a:blip r:embed="rId3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7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09" y="416169"/>
            <a:ext cx="10185572" cy="50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238125"/>
            <a:ext cx="9601200" cy="760413"/>
          </a:xfrm>
        </p:spPr>
        <p:txBody>
          <a:bodyPr/>
          <a:lstStyle/>
          <a:p>
            <a:r>
              <a:rPr lang="zh-CN" altLang="en-US" b="0" dirty="0">
                <a:solidFill>
                  <a:srgbClr val="FF0000"/>
                </a:solidFill>
              </a:rPr>
              <a:t>区</a:t>
            </a:r>
            <a:r>
              <a:rPr lang="zh-CN" altLang="en-US" b="0" dirty="0" smtClean="0">
                <a:solidFill>
                  <a:srgbClr val="FF0000"/>
                </a:solidFill>
              </a:rPr>
              <a:t>块链性质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200151"/>
            <a:ext cx="11353800" cy="380999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去中心化</a:t>
            </a:r>
            <a:r>
              <a:rPr lang="en-US" altLang="zh-CN" sz="1600" dirty="0" smtClean="0">
                <a:solidFill>
                  <a:srgbClr val="FF0000"/>
                </a:solidFill>
              </a:rPr>
              <a:t>:</a:t>
            </a:r>
            <a:r>
              <a:rPr lang="zh-CN" altLang="en-US" sz="1600" dirty="0" smtClean="0"/>
              <a:t>去</a:t>
            </a:r>
            <a:r>
              <a:rPr lang="zh-CN" altLang="en-US" sz="1600" dirty="0"/>
              <a:t>中心化是区块链技术最本质的特征。 区块链技术</a:t>
            </a:r>
            <a:r>
              <a:rPr lang="zh-CN" altLang="en-US" sz="1600" dirty="0" smtClean="0"/>
              <a:t>的产生</a:t>
            </a:r>
            <a:r>
              <a:rPr lang="zh-CN" altLang="en-US" sz="1600" dirty="0"/>
              <a:t>意味着在没有中央处理节点的情况下，实现了全网</a:t>
            </a:r>
            <a:r>
              <a:rPr lang="zh-CN" altLang="en-US" sz="1600" dirty="0" smtClean="0"/>
              <a:t>所有</a:t>
            </a:r>
            <a:r>
              <a:rPr lang="zh-CN" altLang="en-US" sz="1600" dirty="0"/>
              <a:t>数据的分布式记录、存储并且能够保证数据记录的</a:t>
            </a:r>
            <a:r>
              <a:rPr lang="zh-CN" altLang="en-US" sz="1600" dirty="0" smtClean="0"/>
              <a:t>真实性</a:t>
            </a:r>
            <a:r>
              <a:rPr lang="zh-CN" altLang="en-US" sz="1600" dirty="0"/>
              <a:t>。 区块链技术通过 </a:t>
            </a:r>
            <a:r>
              <a:rPr lang="en-US" altLang="zh-CN" sz="1600" dirty="0"/>
              <a:t>P2P</a:t>
            </a:r>
            <a:r>
              <a:rPr lang="zh-CN" altLang="en-US" sz="1600" dirty="0"/>
              <a:t>（点对点）协议组成网络。 不同</a:t>
            </a:r>
            <a:r>
              <a:rPr lang="zh-CN" altLang="en-US" sz="1600" dirty="0" smtClean="0"/>
              <a:t>于中心化</a:t>
            </a:r>
            <a:r>
              <a:rPr lang="zh-CN" altLang="en-US" sz="1600" dirty="0"/>
              <a:t>网络模式 ，</a:t>
            </a:r>
            <a:r>
              <a:rPr lang="en-US" altLang="zh-CN" sz="1600" dirty="0"/>
              <a:t>P2P </a:t>
            </a:r>
            <a:r>
              <a:rPr lang="zh-CN" altLang="en-US" sz="1600" dirty="0"/>
              <a:t>网络中各节点的计算机地位平等 </a:t>
            </a:r>
            <a:r>
              <a:rPr lang="zh-CN" altLang="en-US" sz="1600" dirty="0" smtClean="0"/>
              <a:t>，每个</a:t>
            </a:r>
            <a:r>
              <a:rPr lang="zh-CN" altLang="en-US" sz="1600" dirty="0"/>
              <a:t>节点有相同的网络权力，不存在中心化的服务器。 </a:t>
            </a:r>
            <a:endParaRPr lang="en-US" altLang="zh-CN" sz="16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数据及操作的</a:t>
            </a:r>
            <a:r>
              <a:rPr lang="zh-CN" altLang="en-US" sz="1600" dirty="0" smtClean="0">
                <a:solidFill>
                  <a:srgbClr val="FF0000"/>
                </a:solidFill>
              </a:rPr>
              <a:t>透明性：</a:t>
            </a:r>
            <a:r>
              <a:rPr lang="zh-CN" altLang="en-US" sz="1600" dirty="0"/>
              <a:t>区块链技术作为分布式账本技术，系统内所有的</a:t>
            </a:r>
            <a:r>
              <a:rPr lang="zh-CN" altLang="en-US" sz="1600" dirty="0" smtClean="0"/>
              <a:t>数据记录</a:t>
            </a:r>
            <a:r>
              <a:rPr lang="zh-CN" altLang="en-US" sz="1600" dirty="0"/>
              <a:t>及操作对于所有在网节点都是透明的。 在典型的</a:t>
            </a:r>
            <a:r>
              <a:rPr lang="zh-CN" altLang="en-US" sz="1600" dirty="0" smtClean="0"/>
              <a:t>区块链</a:t>
            </a:r>
            <a:r>
              <a:rPr lang="zh-CN" altLang="en-US" sz="1600" dirty="0"/>
              <a:t>网络中，每一个节点都能够存储全网发生的历史交易</a:t>
            </a:r>
            <a:r>
              <a:rPr lang="zh-CN" altLang="en-US" sz="1600" dirty="0" smtClean="0"/>
              <a:t>记录的完整、一致账本。 区块链通过对非对称加密算法、散列加密等密码学技术的组合应用，保证区块链信息在全网的高度透明性。 并且区块链网络运行的程序、规则、节点的接入方式都是公开的，这是区块链网络信任的基础。 这些机制的运用，保证了区块链中记录的数据可以被全网所有节点审查、追溯。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97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238125"/>
            <a:ext cx="9601200" cy="760413"/>
          </a:xfrm>
        </p:spPr>
        <p:txBody>
          <a:bodyPr/>
          <a:lstStyle/>
          <a:p>
            <a:r>
              <a:rPr lang="zh-CN" altLang="en-US" b="0" dirty="0">
                <a:solidFill>
                  <a:srgbClr val="FF0000"/>
                </a:solidFill>
              </a:rPr>
              <a:t>区</a:t>
            </a:r>
            <a:r>
              <a:rPr lang="zh-CN" altLang="en-US" b="0" dirty="0" smtClean="0">
                <a:solidFill>
                  <a:srgbClr val="FF0000"/>
                </a:solidFill>
              </a:rPr>
              <a:t>块链性质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200151"/>
            <a:ext cx="11353800" cy="48291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solidFill>
                  <a:srgbClr val="FF0000"/>
                </a:solidFill>
              </a:rPr>
              <a:t>信息不可篡改</a:t>
            </a:r>
            <a:r>
              <a:rPr lang="zh-CN" altLang="en-US" sz="1600" dirty="0" smtClean="0">
                <a:solidFill>
                  <a:srgbClr val="FF0000"/>
                </a:solidFill>
              </a:rPr>
              <a:t>性：</a:t>
            </a:r>
            <a:r>
              <a:rPr lang="zh-CN" altLang="en-US" sz="1600" dirty="0" smtClean="0"/>
              <a:t>区</a:t>
            </a:r>
            <a:r>
              <a:rPr lang="zh-CN" altLang="en-US" sz="1600" dirty="0"/>
              <a:t>块链区块中的信息是不可篡改的，一旦数据信息</a:t>
            </a:r>
            <a:r>
              <a:rPr lang="zh-CN" altLang="en-US" sz="1600" dirty="0" smtClean="0"/>
              <a:t>被验证</a:t>
            </a:r>
            <a:r>
              <a:rPr lang="zh-CN" altLang="en-US" sz="1600" dirty="0"/>
              <a:t>通过写入区块并加入区块链中，就无法被篡改。 区</a:t>
            </a:r>
            <a:r>
              <a:rPr lang="zh-CN" altLang="en-US" sz="1600" dirty="0" smtClean="0"/>
              <a:t>块链</a:t>
            </a:r>
            <a:r>
              <a:rPr lang="zh-CN" altLang="en-US" sz="1600" dirty="0"/>
              <a:t>的数据信息必须经过全网大部分节点的审核以后， </a:t>
            </a:r>
            <a:r>
              <a:rPr lang="zh-CN" altLang="en-US" sz="1600" dirty="0" smtClean="0"/>
              <a:t>才能允许</a:t>
            </a:r>
            <a:r>
              <a:rPr lang="zh-CN" altLang="en-US" sz="1600" dirty="0"/>
              <a:t>被记录。 除非能够控制系统中 </a:t>
            </a:r>
            <a:r>
              <a:rPr lang="en-US" altLang="zh-CN" sz="1600" dirty="0"/>
              <a:t>51%</a:t>
            </a:r>
            <a:r>
              <a:rPr lang="zh-CN" altLang="en-US" sz="1600" dirty="0"/>
              <a:t>以上在网节点，</a:t>
            </a:r>
            <a:r>
              <a:rPr lang="zh-CN" altLang="en-US" sz="1600" dirty="0" smtClean="0"/>
              <a:t>否则对</a:t>
            </a:r>
            <a:r>
              <a:rPr lang="zh-CN" altLang="en-US" sz="1600" dirty="0"/>
              <a:t>单节点的区块记录篡改是没有意义的。 即对个别节点</a:t>
            </a:r>
            <a:r>
              <a:rPr lang="zh-CN" altLang="en-US" sz="1600" dirty="0" smtClean="0"/>
              <a:t>的账本</a:t>
            </a:r>
            <a:r>
              <a:rPr lang="zh-CN" altLang="en-US" sz="1600" dirty="0"/>
              <a:t>数据的篡改、攻击不会影响全网总账的安全性。 这种</a:t>
            </a:r>
            <a:r>
              <a:rPr lang="zh-CN" altLang="en-US" sz="1600" dirty="0" smtClean="0"/>
              <a:t>信息</a:t>
            </a:r>
            <a:r>
              <a:rPr lang="zh-CN" altLang="en-US" sz="1600" dirty="0"/>
              <a:t>的不可篡改性保证了区块链数据的稳定性与可靠性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solidFill>
                  <a:srgbClr val="FF0000"/>
                </a:solidFill>
              </a:rPr>
              <a:t>匿名</a:t>
            </a:r>
            <a:r>
              <a:rPr lang="zh-CN" altLang="en-US" sz="1600" dirty="0" smtClean="0">
                <a:solidFill>
                  <a:srgbClr val="FF0000"/>
                </a:solidFill>
              </a:rPr>
              <a:t>性：</a:t>
            </a:r>
            <a:r>
              <a:rPr lang="zh-CN" altLang="en-US" sz="1600" dirty="0" smtClean="0"/>
              <a:t>区</a:t>
            </a:r>
            <a:r>
              <a:rPr lang="zh-CN" altLang="en-US" sz="1600" dirty="0"/>
              <a:t>块链技术在复杂的网络环境中解决了在网节点</a:t>
            </a:r>
            <a:r>
              <a:rPr lang="zh-CN" altLang="en-US" sz="1600" dirty="0" smtClean="0"/>
              <a:t>间的</a:t>
            </a:r>
            <a:r>
              <a:rPr lang="zh-CN" altLang="en-US" sz="1600" dirty="0"/>
              <a:t>信任问题，因而区块链网络中的交易节点可以在无需</a:t>
            </a:r>
            <a:r>
              <a:rPr lang="zh-CN" altLang="en-US" sz="1600" dirty="0" smtClean="0"/>
              <a:t>了解</a:t>
            </a:r>
            <a:r>
              <a:rPr lang="zh-CN" altLang="en-US" sz="1600" dirty="0"/>
              <a:t>对方身份的情况下进行交易。 区块链网络中的交易是</a:t>
            </a:r>
            <a:r>
              <a:rPr lang="zh-CN" altLang="en-US" sz="1600" dirty="0" smtClean="0"/>
              <a:t>基于</a:t>
            </a:r>
            <a:r>
              <a:rPr lang="zh-CN" altLang="en-US" sz="1600" dirty="0"/>
              <a:t>加密地址，而不会对交易双方身份进行认证。 交易</a:t>
            </a:r>
            <a:r>
              <a:rPr lang="zh-CN" altLang="en-US" sz="1600" dirty="0" smtClean="0"/>
              <a:t>双方仅</a:t>
            </a:r>
            <a:r>
              <a:rPr lang="zh-CN" altLang="en-US" sz="1600" dirty="0"/>
              <a:t>需要公布自己的地址就可以与对方进行交易通信。 </a:t>
            </a:r>
            <a:r>
              <a:rPr lang="zh-CN" altLang="en-US" sz="1600" dirty="0" smtClean="0"/>
              <a:t>这种匿名</a:t>
            </a:r>
            <a:r>
              <a:rPr lang="zh-CN" altLang="en-US" sz="1600" dirty="0"/>
              <a:t>性的技术基础就是非对称</a:t>
            </a:r>
            <a:r>
              <a:rPr lang="zh-CN" altLang="en-US" sz="1600" dirty="0" smtClean="0"/>
              <a:t>加密算法。</a:t>
            </a:r>
            <a:endParaRPr lang="en-US" altLang="zh-CN" sz="1600" dirty="0" smtClean="0"/>
          </a:p>
          <a:p>
            <a:pPr marL="685800" lvl="1" indent="-457200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区块链网络的节点使用非对称加密技术构建节点</a:t>
            </a:r>
            <a:r>
              <a:rPr lang="zh-CN" altLang="en-US" sz="1400" dirty="0" smtClean="0">
                <a:solidFill>
                  <a:srgbClr val="FF0000"/>
                </a:solidFill>
              </a:rPr>
              <a:t>间在</a:t>
            </a:r>
            <a:r>
              <a:rPr lang="zh-CN" altLang="en-US" sz="1400" dirty="0">
                <a:solidFill>
                  <a:srgbClr val="FF0000"/>
                </a:solidFill>
              </a:rPr>
              <a:t>匿名环境下的信任。 </a:t>
            </a:r>
            <a:r>
              <a:rPr lang="zh-CN" altLang="en-US" sz="1400" dirty="0"/>
              <a:t>所有节点维持自身的公私钥对，</a:t>
            </a:r>
            <a:r>
              <a:rPr lang="zh-CN" altLang="en-US" sz="1400" dirty="0" smtClean="0"/>
              <a:t>对区</a:t>
            </a:r>
            <a:r>
              <a:rPr lang="zh-CN" altLang="en-US" sz="1400" dirty="0"/>
              <a:t>块链网络节点间的通信信息进行加密和解密。 节点</a:t>
            </a:r>
            <a:r>
              <a:rPr lang="zh-CN" altLang="en-US" sz="1400" dirty="0" smtClean="0"/>
              <a:t>公开发布</a:t>
            </a:r>
            <a:r>
              <a:rPr lang="zh-CN" altLang="en-US" sz="1400" dirty="0"/>
              <a:t>自己的公钥，保留自己的私钥。 进行信息传递的</a:t>
            </a:r>
            <a:r>
              <a:rPr lang="zh-CN" altLang="en-US" sz="1400" dirty="0" smtClean="0"/>
              <a:t>发送方</a:t>
            </a:r>
            <a:r>
              <a:rPr lang="zh-CN" altLang="en-US" sz="1400" dirty="0"/>
              <a:t>，使用信息接收方公布的公钥对将要传递的信息进行</a:t>
            </a:r>
            <a:r>
              <a:rPr lang="zh-CN" altLang="en-US" sz="1400" dirty="0" smtClean="0"/>
              <a:t>加密</a:t>
            </a:r>
            <a:r>
              <a:rPr lang="zh-CN" altLang="en-US" sz="1400" dirty="0"/>
              <a:t>。 信息接收方在接收到传递的加密信息后，使用自己</a:t>
            </a:r>
            <a:r>
              <a:rPr lang="zh-CN" altLang="en-US" sz="1400" dirty="0" smtClean="0"/>
              <a:t>的私</a:t>
            </a:r>
            <a:r>
              <a:rPr lang="zh-CN" altLang="en-US" sz="1400" dirty="0"/>
              <a:t>钥对加密过的信息进行解密。 通过这样的方式，节点</a:t>
            </a:r>
            <a:r>
              <a:rPr lang="zh-CN" altLang="en-US" sz="1400" dirty="0" smtClean="0"/>
              <a:t>间可以</a:t>
            </a:r>
            <a:r>
              <a:rPr lang="zh-CN" altLang="en-US" sz="1400" dirty="0"/>
              <a:t>在不需要身份认证的情况下，完成匿名环境下的</a:t>
            </a:r>
            <a:r>
              <a:rPr lang="zh-CN" altLang="en-US" sz="1400" dirty="0" smtClean="0"/>
              <a:t>信任交易</a:t>
            </a:r>
            <a:r>
              <a:rPr lang="zh-CN" altLang="en-US" sz="1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2763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88" y="262303"/>
            <a:ext cx="9735672" cy="57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66700"/>
            <a:ext cx="9601200" cy="522288"/>
          </a:xfrm>
        </p:spPr>
        <p:txBody>
          <a:bodyPr>
            <a:normAutofit fontScale="90000"/>
          </a:bodyPr>
          <a:lstStyle/>
          <a:p>
            <a:r>
              <a:rPr lang="zh-CN" altLang="en-US" b="0" dirty="0"/>
              <a:t>比特币的工作过程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00125"/>
            <a:ext cx="10972800" cy="55245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比特币网络的全节点无时无刻不在</a:t>
            </a:r>
            <a:r>
              <a:rPr lang="zh-CN" altLang="en-US" sz="1600" dirty="0" smtClean="0"/>
              <a:t>进行</a:t>
            </a:r>
            <a:r>
              <a:rPr lang="zh-CN" altLang="en-US" sz="1600" dirty="0"/>
              <a:t>数学运算（挖矿、工作量证明），每个节点</a:t>
            </a:r>
            <a:r>
              <a:rPr lang="zh-CN" altLang="en-US" sz="1600" dirty="0" smtClean="0"/>
              <a:t>贡献自己</a:t>
            </a:r>
            <a:r>
              <a:rPr lang="zh-CN" altLang="en-US" sz="1600" dirty="0"/>
              <a:t>的算力来竞争解决一个动态可调整的数学</a:t>
            </a:r>
            <a:r>
              <a:rPr lang="zh-CN" altLang="en-US" sz="1600" dirty="0" smtClean="0"/>
              <a:t>问题</a:t>
            </a:r>
            <a:r>
              <a:rPr lang="zh-CN" altLang="en-US" sz="1600" dirty="0"/>
              <a:t>（进行 </a:t>
            </a:r>
            <a:r>
              <a:rPr lang="en-US" altLang="zh-CN" sz="1600" dirty="0"/>
              <a:t>SHA256 </a:t>
            </a:r>
            <a:r>
              <a:rPr lang="zh-CN" altLang="en-US" sz="1600" dirty="0"/>
              <a:t>运算的结果小于某个值），</a:t>
            </a:r>
            <a:r>
              <a:rPr lang="zh-CN" altLang="en-US" sz="1600" dirty="0" smtClean="0"/>
              <a:t>成功解决</a:t>
            </a:r>
            <a:r>
              <a:rPr lang="zh-CN" altLang="en-US" sz="1600" dirty="0"/>
              <a:t>该数学问题的节点将获得一定数量的比特</a:t>
            </a:r>
            <a:r>
              <a:rPr lang="zh-CN" altLang="en-US" sz="1600" dirty="0" smtClean="0"/>
              <a:t>币（</a:t>
            </a:r>
            <a:r>
              <a:rPr lang="zh-CN" altLang="en-US" sz="1600" dirty="0"/>
              <a:t>初始 </a:t>
            </a:r>
            <a:r>
              <a:rPr lang="en-US" altLang="zh-CN" sz="1600" dirty="0"/>
              <a:t>50 </a:t>
            </a:r>
            <a:r>
              <a:rPr lang="zh-CN" altLang="en-US" sz="1600" dirty="0"/>
              <a:t>比特币，每挖出 </a:t>
            </a:r>
            <a:r>
              <a:rPr lang="en-US" altLang="zh-CN" sz="1600" dirty="0" smtClean="0"/>
              <a:t>21W </a:t>
            </a:r>
            <a:r>
              <a:rPr lang="zh-CN" altLang="en-US" sz="1600" dirty="0"/>
              <a:t>个区块减少</a:t>
            </a:r>
            <a:r>
              <a:rPr lang="zh-CN" altLang="en-US" sz="1600" dirty="0" smtClean="0"/>
              <a:t>一半</a:t>
            </a:r>
            <a:r>
              <a:rPr lang="zh-CN" altLang="en-US" sz="1600" dirty="0"/>
              <a:t>）以及该区块的记账权，该节点将当前时间</a:t>
            </a:r>
            <a:r>
              <a:rPr lang="zh-CN" altLang="en-US" sz="1600" dirty="0" smtClean="0"/>
              <a:t>段的</a:t>
            </a:r>
            <a:r>
              <a:rPr lang="zh-CN" altLang="en-US" sz="1600" dirty="0"/>
              <a:t>所有交易打包计入一个新的区块，获得基于</a:t>
            </a:r>
            <a:r>
              <a:rPr lang="zh-CN" altLang="en-US" sz="1600" dirty="0" smtClean="0"/>
              <a:t>自愿</a:t>
            </a:r>
            <a:r>
              <a:rPr lang="zh-CN" altLang="en-US" sz="1600" dirty="0"/>
              <a:t>原则的交易手续费，所有的交易都会经过</a:t>
            </a:r>
            <a:r>
              <a:rPr lang="zh-CN" altLang="en-US" sz="1600" dirty="0" smtClean="0"/>
              <a:t>算法处理</a:t>
            </a:r>
            <a:r>
              <a:rPr lang="zh-CN" altLang="en-US" sz="1600" dirty="0"/>
              <a:t>（</a:t>
            </a:r>
            <a:r>
              <a:rPr lang="en-US" altLang="zh-CN" sz="1600" dirty="0"/>
              <a:t>SHA256</a:t>
            </a:r>
            <a:r>
              <a:rPr lang="zh-CN" altLang="en-US" sz="1600" dirty="0"/>
              <a:t>），并且经过验证，产生一定</a:t>
            </a:r>
            <a:r>
              <a:rPr lang="zh-CN" altLang="en-US" sz="1600" dirty="0" smtClean="0"/>
              <a:t>格式的</a:t>
            </a:r>
            <a:r>
              <a:rPr lang="zh-CN" altLang="en-US" sz="1600" dirty="0"/>
              <a:t>区块（按一定格式计算出的包含前一区块</a:t>
            </a:r>
            <a:r>
              <a:rPr lang="zh-CN" altLang="en-US" sz="1600" dirty="0" smtClean="0"/>
              <a:t>信息的</a:t>
            </a:r>
            <a:r>
              <a:rPr lang="zh-CN" altLang="en-US" sz="1600" dirty="0"/>
              <a:t>块头，由树形结构组织的交易数据构成块体</a:t>
            </a:r>
            <a:r>
              <a:rPr lang="zh-CN" altLang="en-US" sz="1600" dirty="0" smtClean="0"/>
              <a:t>）， 最后</a:t>
            </a:r>
            <a:r>
              <a:rPr lang="zh-CN" altLang="en-US" sz="1600" dirty="0"/>
              <a:t>将该区块链接到主链上</a:t>
            </a:r>
            <a:r>
              <a:rPr lang="zh-CN" altLang="en-US" sz="1600" dirty="0" smtClean="0"/>
              <a:t>。整个</a:t>
            </a:r>
            <a:r>
              <a:rPr lang="zh-CN" altLang="en-US" sz="1600" dirty="0"/>
              <a:t>比特币网络</a:t>
            </a:r>
            <a:r>
              <a:rPr lang="zh-CN" altLang="en-US" sz="1600" dirty="0" smtClean="0"/>
              <a:t>周而复始</a:t>
            </a:r>
            <a:r>
              <a:rPr lang="zh-CN" altLang="en-US" sz="1600" dirty="0"/>
              <a:t>，比特币网络顺利运行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“挖矿”</a:t>
            </a:r>
            <a:r>
              <a:rPr lang="zh-CN" altLang="en-US" sz="1600" dirty="0"/>
              <a:t>是所有</a:t>
            </a:r>
            <a:r>
              <a:rPr lang="zh-CN" altLang="en-US" sz="1600" dirty="0" smtClean="0"/>
              <a:t>节点</a:t>
            </a:r>
            <a:r>
              <a:rPr lang="zh-CN" altLang="en-US" sz="1600" dirty="0"/>
              <a:t>通过数学运算达成共识的过程，</a:t>
            </a:r>
            <a:r>
              <a:rPr lang="zh-CN" altLang="en-US" sz="1600" dirty="0" smtClean="0"/>
              <a:t>由于</a:t>
            </a:r>
            <a:r>
              <a:rPr lang="en-US" altLang="zh-CN" sz="1600" dirty="0" smtClean="0"/>
              <a:t>SHA256 </a:t>
            </a:r>
            <a:r>
              <a:rPr lang="zh-CN" altLang="en-US" sz="1600" dirty="0"/>
              <a:t>的性质，理论上保证记账权获得</a:t>
            </a:r>
            <a:r>
              <a:rPr lang="zh-CN" altLang="en-US" sz="1600" dirty="0" smtClean="0"/>
              <a:t>的随机性。一笔交易数据经全部节点验证通过后，进行 </a:t>
            </a:r>
            <a:r>
              <a:rPr lang="en-US" altLang="zh-CN" sz="1600" dirty="0" smtClean="0"/>
              <a:t>SHA256 </a:t>
            </a:r>
            <a:r>
              <a:rPr lang="zh-CN" altLang="en-US" sz="1600" dirty="0" smtClean="0"/>
              <a:t>运算，与其他交易两两匹配，再进行</a:t>
            </a:r>
            <a:r>
              <a:rPr lang="en-US" altLang="zh-CN" sz="1600" dirty="0" smtClean="0"/>
              <a:t>SHA256 </a:t>
            </a:r>
            <a:r>
              <a:rPr lang="zh-CN" altLang="en-US" sz="1600" dirty="0" smtClean="0"/>
              <a:t>运算，直到最后剩下一个“树根”，矿工将上一区块的散列值（</a:t>
            </a:r>
            <a:r>
              <a:rPr lang="en-US" altLang="zh-CN" sz="1600" dirty="0" smtClean="0"/>
              <a:t>SHA256 </a:t>
            </a:r>
            <a:r>
              <a:rPr lang="zh-CN" altLang="en-US" sz="1600" dirty="0" smtClean="0"/>
              <a:t>运算结果）、时间戳、本区块的计算难度值、一个随机数和本区块的“树根”（</a:t>
            </a:r>
            <a:r>
              <a:rPr lang="en-US" altLang="zh-CN" sz="1600" dirty="0" err="1" smtClean="0"/>
              <a:t>Merkle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树根）打包成块头，加上</a:t>
            </a:r>
            <a:r>
              <a:rPr lang="en-US" altLang="zh-CN" sz="1600" dirty="0" err="1" smtClean="0"/>
              <a:t>Merkle</a:t>
            </a:r>
            <a:r>
              <a:rPr lang="en-US" altLang="zh-CN" sz="1600" dirty="0" smtClean="0"/>
              <a:t> tree</a:t>
            </a:r>
            <a:r>
              <a:rPr lang="zh-CN" altLang="en-US" sz="1600" dirty="0" smtClean="0"/>
              <a:t>作为块体，形成完整的区块添加到区块链上。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由于每个区块都带有前一区块的特征，想要篡改一个区块的交易记录，必须要重新计算该块之后的所有区块，需要修改时间越久的区块，所花费的算力越大，一般来说，一个区块后面有 </a:t>
            </a:r>
            <a:r>
              <a:rPr lang="en-US" altLang="zh-CN" sz="1600" dirty="0" smtClean="0"/>
              <a:t>6 </a:t>
            </a:r>
            <a:r>
              <a:rPr lang="zh-CN" altLang="en-US" sz="1600" dirty="0" smtClean="0"/>
              <a:t>个区块，就无法被修改了（根据比特币网络算力以及现有计算设备综合考虑）。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44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2606</Words>
  <Application>Microsoft Office PowerPoint</Application>
  <PresentationFormat>宽屏</PresentationFormat>
  <Paragraphs>55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Microsoft YaHei UI</vt:lpstr>
      <vt:lpstr>宋体</vt:lpstr>
      <vt:lpstr>幼圆</vt:lpstr>
      <vt:lpstr>Arial</vt:lpstr>
      <vt:lpstr>Calibri</vt:lpstr>
      <vt:lpstr>Cambria Math</vt:lpstr>
      <vt:lpstr>Wingdings</vt:lpstr>
      <vt:lpstr>Diamond Grid 16x9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区块链性质</vt:lpstr>
      <vt:lpstr>区块链性质</vt:lpstr>
      <vt:lpstr>PowerPoint 演示文稿</vt:lpstr>
      <vt:lpstr>比特币的工作过程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</dc:title>
  <dc:creator>Microsoft 帐户</dc:creator>
  <cp:lastModifiedBy>lxd006052@outlook.com</cp:lastModifiedBy>
  <cp:revision>533</cp:revision>
  <dcterms:created xsi:type="dcterms:W3CDTF">2017-07-20T11:42:14Z</dcterms:created>
  <dcterms:modified xsi:type="dcterms:W3CDTF">2018-05-17T07:15:21Z</dcterms:modified>
</cp:coreProperties>
</file>