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404" r:id="rId4"/>
    <p:sldId id="258" r:id="rId5"/>
    <p:sldId id="257" r:id="rId6"/>
    <p:sldId id="406" r:id="rId7"/>
    <p:sldId id="407" r:id="rId8"/>
    <p:sldId id="408" r:id="rId9"/>
    <p:sldId id="411" r:id="rId10"/>
    <p:sldId id="410" r:id="rId11"/>
    <p:sldId id="409" r:id="rId12"/>
    <p:sldId id="405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CC0000"/>
    <a:srgbClr val="FF0000"/>
    <a:srgbClr val="FFFF66"/>
    <a:srgbClr val="CCFF66"/>
    <a:srgbClr val="66FF99"/>
    <a:srgbClr val="66FFCC"/>
    <a:srgbClr val="66FFFF"/>
    <a:srgbClr val="3CCEFC"/>
    <a:srgbClr val="A55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8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大一至大</a:t>
            </a: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二成绩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绩点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大一上</c:v>
                </c:pt>
                <c:pt idx="1">
                  <c:v>大一下</c:v>
                </c:pt>
                <c:pt idx="2">
                  <c:v>大二上</c:v>
                </c:pt>
                <c:pt idx="3">
                  <c:v>大二下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3.28</c:v>
                </c:pt>
                <c:pt idx="1">
                  <c:v>3.38</c:v>
                </c:pt>
                <c:pt idx="2">
                  <c:v>3.42</c:v>
                </c:pt>
                <c:pt idx="3">
                  <c:v>3.47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74352640"/>
        <c:axId val="-1474347744"/>
      </c:lineChart>
      <c:catAx>
        <c:axId val="-147435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347744"/>
        <c:crosses val="autoZero"/>
        <c:auto val="1"/>
        <c:lblAlgn val="ctr"/>
        <c:lblOffset val="100"/>
        <c:noMultiLvlLbl val="0"/>
      </c:catAx>
      <c:valAx>
        <c:axId val="-1474347744"/>
        <c:scaling>
          <c:orientation val="minMax"/>
          <c:max val="3.8"/>
          <c:min val="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3526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大一至大</a:t>
            </a: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排名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大一上</c:v>
                </c:pt>
                <c:pt idx="1">
                  <c:v>大一下</c:v>
                </c:pt>
                <c:pt idx="2">
                  <c:v>大二上</c:v>
                </c:pt>
                <c:pt idx="3">
                  <c:v>大二下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19</c:v>
                </c:pt>
                <c:pt idx="2">
                  <c:v>17</c:v>
                </c:pt>
                <c:pt idx="3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74342848"/>
        <c:axId val="-1474349376"/>
      </c:lineChart>
      <c:catAx>
        <c:axId val="-147434284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349376"/>
        <c:crosses val="autoZero"/>
        <c:auto val="1"/>
        <c:lblAlgn val="ctr"/>
        <c:lblOffset val="100"/>
        <c:noMultiLvlLbl val="0"/>
      </c:catAx>
      <c:valAx>
        <c:axId val="-1474349376"/>
        <c:scaling>
          <c:orientation val="maxMin"/>
          <c:max val="25"/>
          <c:min val="1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34284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A618DFB5-EC77-432F-96E1-B55C592C98E3}" type="datetimeFigureOut">
              <a:rPr lang="zh-CN" altLang="en-US"/>
              <a:pPr>
                <a:defRPr/>
              </a:pPr>
              <a:t>2015/11/23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4149563-3070-4260-8E8A-F0A24FE6FA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65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2E4C-409C-4DF7-BCDB-39FF0181143C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ACDE8-3F80-44A6-99F0-B03BA3CC7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54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F903-D05D-4BD0-BC9C-3B7E7C3FA4F2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F22B-EE47-4180-96D2-648D49576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18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DE2C4-6116-45BF-A104-DA1F67D7BF87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D69CA-945E-427C-AF77-12537738B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97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363B7-F30E-43F7-BD14-6F399674781F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656F7-A9A7-4372-B31F-7A349601C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73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17CA6-5997-4A61-A86A-36BD80425CF2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46EDA-4F1F-4679-A537-D3F4B7047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2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7B3D4-9FFB-4FC3-84D5-9CF3C15B8AAC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F60D-17C0-494D-A31B-E0A3420F43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3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DE869-5127-4073-9ED7-0A1A0820456A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961D9-5A92-45D6-B091-6B989908C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69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54A79-1836-4C69-B71C-9CBE1913C342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DB1F1-EB46-4D96-AC96-78A66F713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01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978ED-72A8-4315-96E8-883FFE6E7915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0038E-AE2B-4898-A66D-B279D5750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4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B7495-6041-41B3-BD4B-ED2CDB693013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21A0-082D-4564-BDA6-C1EB53F40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01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B404B-38BA-47FF-90F5-03F7538919A5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EDAC-4A21-423F-8128-EC15B8B0D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90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D706-07B4-41DD-8072-37CB827DEDB1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8855F-BED4-4B5E-9202-1CF9A058C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76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33F48-FECA-4A47-B967-2A394EFE6191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A338-A5EB-4152-BC50-954046886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23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1CB71-4933-436C-AB4D-CC6267B47F71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DE13-87E1-4F7C-8057-F72141D0E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57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64D2E-9BEC-49B3-80CA-722CDA1801DD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20BD5-67B1-49E2-B854-D9A1016B6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63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CB9FC-13D8-4A3E-AD89-B8300231E5FA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C5F1A-E20E-4DD5-84DC-9EBFA908C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1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9C98-F5AD-4BE8-ABA1-D8F0C906FEFD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E1E74-3C8B-4888-B34A-864CBECFA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48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E10A-5610-4420-B066-9FB1C8DA7E50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390BA-B39C-4FA8-A85D-CA40A8F1A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86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D548C-9769-423B-8378-FD832304F17E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17A4-44C5-4B70-B70B-4A571F285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6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478E8-007F-4F1C-B6C6-95E2ED7DF17A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DCC-7EDB-476B-B07D-A35FF4B4DF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05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22CDF-10F8-4798-975D-1AACFD7F9BF6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71B1-D63D-4A23-A2B1-99F61A662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15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11FD4-C23D-45F8-B3FB-FADB88C078B9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7567F-945E-400C-A43B-D5406B2B0D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8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C34598-F6B5-485F-98AF-8458858C9E2F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8E00C8-BE23-4A87-91D6-5BA4F94BF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06CF269-2E5A-4589-B7CD-7ED212B4A235}" type="datetimeFigureOut">
              <a:rPr lang="en-US" altLang="zh-CN"/>
              <a:pPr>
                <a:defRPr/>
              </a:pPr>
              <a:t>11/23/2015</a:t>
            </a:fld>
            <a:endParaRPr lang="en-US" altLang="zh-CN"/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07B108-A2D7-4650-A7B4-67D3E4E98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同侧角的矩形 1"/>
          <p:cNvSpPr/>
          <p:nvPr/>
        </p:nvSpPr>
        <p:spPr bwMode="auto">
          <a:xfrm>
            <a:off x="2433638" y="920750"/>
            <a:ext cx="4305300" cy="5135563"/>
          </a:xfrm>
          <a:prstGeom prst="snip2SameRect">
            <a:avLst/>
          </a:prstGeom>
          <a:solidFill>
            <a:srgbClr val="FF0000">
              <a:alpha val="13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3192463" y="3206750"/>
            <a:ext cx="2679700" cy="219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联网工程学院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1302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陈巧媛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.11.25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325688" y="942975"/>
            <a:ext cx="4413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预备党员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转正答辩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2" name="矩形 1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生活方面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1" t="2919" r="25022" b="22187"/>
          <a:stretch/>
        </p:blipFill>
        <p:spPr>
          <a:xfrm>
            <a:off x="67785" y="2443056"/>
            <a:ext cx="2641597" cy="3277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19365" b="7423"/>
          <a:stretch/>
        </p:blipFill>
        <p:spPr>
          <a:xfrm>
            <a:off x="304803" y="3125326"/>
            <a:ext cx="3625746" cy="25948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9735" r="15873" b="32487"/>
          <a:stretch/>
        </p:blipFill>
        <p:spPr>
          <a:xfrm>
            <a:off x="834418" y="4081622"/>
            <a:ext cx="5312229" cy="284919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067782" y="1508777"/>
            <a:ext cx="4895953" cy="4654424"/>
            <a:chOff x="3930548" y="1318984"/>
            <a:chExt cx="4895953" cy="4654424"/>
          </a:xfrm>
        </p:grpSpPr>
        <p:sp>
          <p:nvSpPr>
            <p:cNvPr id="4" name="文本框 3"/>
            <p:cNvSpPr txBox="1"/>
            <p:nvPr/>
          </p:nvSpPr>
          <p:spPr>
            <a:xfrm>
              <a:off x="3930548" y="1318984"/>
              <a:ext cx="489595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zh-CN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大学生党员，更要要带头树立良好的生活作风还必须从身边的小事做起，通过日常生活中的点滴，与同学建立和睦融洽的感情，尊重他人，善待他人，常</a:t>
              </a:r>
              <a:r>
                <a:rPr lang="zh-CN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26630" y="3757417"/>
              <a:ext cx="251278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他人沟通，了解同学们的困难与需求，</a:t>
              </a:r>
              <a:r>
                <a:rPr lang="zh-CN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并帮助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他们解决。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911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6"/>
          <a:stretch/>
        </p:blipFill>
        <p:spPr>
          <a:xfrm>
            <a:off x="-43543" y="1059543"/>
            <a:ext cx="9202057" cy="57984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1620" y="2449790"/>
            <a:ext cx="4078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谢谢各位！</a:t>
            </a:r>
            <a:endParaRPr lang="en-US" altLang="zh-CN" sz="6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713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同侧角的矩形 1"/>
          <p:cNvSpPr/>
          <p:nvPr/>
        </p:nvSpPr>
        <p:spPr bwMode="auto">
          <a:xfrm>
            <a:off x="2433638" y="920750"/>
            <a:ext cx="4305300" cy="5135563"/>
          </a:xfrm>
          <a:prstGeom prst="snip2SameRect">
            <a:avLst/>
          </a:prstGeom>
          <a:solidFill>
            <a:srgbClr val="FF0000">
              <a:alpha val="13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2675"/>
            <a:ext cx="91440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74791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7863" y="14288"/>
            <a:ext cx="13627101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7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0.22205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04803" y="1306284"/>
            <a:ext cx="2167563" cy="711553"/>
          </a:xfrm>
          <a:prstGeom prst="rect">
            <a:avLst/>
          </a:prstGeom>
          <a:solidFill>
            <a:srgbClr val="E2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normalizeH="0" baseline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409" y="15087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9" y="2620235"/>
            <a:ext cx="6328229" cy="358599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5050970" y="2017837"/>
            <a:ext cx="3686629" cy="3170099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陈巧媛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名族：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籍贯：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福建南安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政治面貌：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预备党员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00">
        <p:fade/>
      </p:transition>
    </mc:Choice>
    <mc:Fallback>
      <p:transition spd="med" advTm="3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8572" y="1959432"/>
            <a:ext cx="71990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2014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级本科第一联合党支部大会讨论通过，上级党组织批准，我成为一名光荣的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中共预备党员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日预备期满一年，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按照章程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的有关规定，在此我正式向党组织提出入党转正申请，申请转为中国共产党正式党员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，我将自己在预备期内的思想、工作和学习情况向党组织做一个全面的汇报，以接受组织的考验。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59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2" name="矩形 1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思想方面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9945" y="2452206"/>
            <a:ext cx="8229597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进入大学后，我积极投递入党申请书，向党组织靠拢，有幸加入了第一批入党积极分子行列。通过党校的学习，对党有了更深一步的了解，更加坚定了入党的信念。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通过了党组织的考验成为预备党员后，我更加积极关心国家大事，随时随地关注国家领导人的最新动态和国内外发生的最新要闻。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两年来我树立了正确人生观、价值观和世界观，同时在学习工作中和同学友好相处、互帮互助，积极参加实践活动。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95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2" name="矩形 1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学习方面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0298" y="2075539"/>
            <a:ext cx="7828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在党组织的关怀下，我的成绩有明显的进步。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大一和大二学年均获得了“江南大学二等学业奖学金”。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65942542"/>
              </p:ext>
            </p:extLst>
          </p:nvPr>
        </p:nvGraphicFramePr>
        <p:xfrm>
          <a:off x="304803" y="3102391"/>
          <a:ext cx="4199562" cy="3515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179939186"/>
              </p:ext>
            </p:extLst>
          </p:nvPr>
        </p:nvGraphicFramePr>
        <p:xfrm>
          <a:off x="4622947" y="3102391"/>
          <a:ext cx="4199562" cy="3515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2024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3" name="矩形 2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学习方面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04803" y="2234490"/>
            <a:ext cx="44576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专业课的学习，我还积极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参加了科创比赛。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在今年的第十届飞思卡尔智能小车竞赛中，我们的队伍获得了华东赛区一等奖的好成绩。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光有理论知识是不够的，还需要有切实的实践，实践出真知！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1963" b="5505"/>
          <a:stretch/>
        </p:blipFill>
        <p:spPr>
          <a:xfrm>
            <a:off x="5949949" y="1662060"/>
            <a:ext cx="2863851" cy="38435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r="2291" b="5227"/>
          <a:stretch/>
        </p:blipFill>
        <p:spPr>
          <a:xfrm>
            <a:off x="4943473" y="2714598"/>
            <a:ext cx="2851151" cy="38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4803" y="1306284"/>
            <a:ext cx="2167563" cy="725713"/>
            <a:chOff x="304803" y="1306284"/>
            <a:chExt cx="2167563" cy="725713"/>
          </a:xfrm>
        </p:grpSpPr>
        <p:sp>
          <p:nvSpPr>
            <p:cNvPr id="2" name="矩形 1"/>
            <p:cNvSpPr/>
            <p:nvPr/>
          </p:nvSpPr>
          <p:spPr bwMode="auto">
            <a:xfrm>
              <a:off x="304803" y="1306284"/>
              <a:ext cx="2167563" cy="711553"/>
            </a:xfrm>
            <a:prstGeom prst="rect">
              <a:avLst/>
            </a:prstGeom>
            <a:solidFill>
              <a:srgbClr val="E2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1409" y="15087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工作方面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9944" y="2119437"/>
            <a:ext cx="8296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二学年我担任了物联网工程学院大学生科协创意部的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部长，期间和干事们友好相处，共同进步，留下许多了美好的记忆。在这一年的任期中，我真切地体会到了“从群众中来，到群众中去”这句话。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b="891"/>
          <a:stretch/>
        </p:blipFill>
        <p:spPr>
          <a:xfrm>
            <a:off x="449944" y="3599543"/>
            <a:ext cx="3975403" cy="2859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6720" r="13750"/>
          <a:stretch/>
        </p:blipFill>
        <p:spPr>
          <a:xfrm>
            <a:off x="4659087" y="3599543"/>
            <a:ext cx="4087054" cy="28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4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CCFFCC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Pages>0</Pages>
  <Words>211</Words>
  <Characters>0</Characters>
  <Application>Microsoft Office PowerPoint</Application>
  <DocSecurity>0</DocSecurity>
  <PresentationFormat>全屏显示(4:3)</PresentationFormat>
  <Lines>0</Lines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Wingdings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Jing Gou</dc:creator>
  <cp:keywords/>
  <dc:description/>
  <cp:lastModifiedBy>陈巧媛</cp:lastModifiedBy>
  <cp:revision>127</cp:revision>
  <dcterms:created xsi:type="dcterms:W3CDTF">2011-03-20T16:23:32Z</dcterms:created>
  <dcterms:modified xsi:type="dcterms:W3CDTF">2015-11-23T15:27:30Z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