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63" r:id="rId5"/>
    <p:sldId id="264" r:id="rId6"/>
    <p:sldId id="265" r:id="rId7"/>
    <p:sldId id="266" r:id="rId8"/>
    <p:sldId id="258" r:id="rId9"/>
    <p:sldId id="259" r:id="rId10"/>
    <p:sldId id="260" r:id="rId11"/>
    <p:sldId id="261" r:id="rId12"/>
  </p:sldIdLst>
  <p:sldSz cx="9144000" cy="5715000" type="screen16x10"/>
  <p:notesSz cx="6858000" cy="9144000"/>
  <p:defaultTextStyle>
    <a:defPPr>
      <a:defRPr lang="zh-CN"/>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3" d="100"/>
          <a:sy n="83" d="100"/>
        </p:scale>
        <p:origin x="996" y="60"/>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2700" y="0"/>
            <a:ext cx="9173370" cy="5713512"/>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559276"/>
            <a:ext cx="5111752" cy="1262944"/>
          </a:xfrm>
        </p:spPr>
        <p:txBody>
          <a:bodyPr anchor="b">
            <a:noAutofit/>
          </a:bodyPr>
          <a:lstStyle>
            <a:lvl1pPr algn="ctr">
              <a:defRPr sz="405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019299" y="3047998"/>
            <a:ext cx="5111752" cy="1100668"/>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5987425" y="4198053"/>
            <a:ext cx="673100" cy="232833"/>
          </a:xfrm>
        </p:spPr>
        <p:txBody>
          <a:bodyPr/>
          <a:lstStyle/>
          <a:p>
            <a:fld id="{B1486551-5810-41E4-A812-83C4A93C31AB}" type="datetimeFigureOut">
              <a:rPr lang="zh-CN" altLang="en-US" smtClean="0"/>
              <a:t>2016/4/13</a:t>
            </a:fld>
            <a:endParaRPr lang="zh-CN" altLang="en-US"/>
          </a:p>
        </p:txBody>
      </p:sp>
      <p:sp>
        <p:nvSpPr>
          <p:cNvPr id="5" name="Footer Placeholder 4"/>
          <p:cNvSpPr>
            <a:spLocks noGrp="1"/>
          </p:cNvSpPr>
          <p:nvPr>
            <p:ph type="ftr" sz="quarter" idx="11"/>
          </p:nvPr>
        </p:nvSpPr>
        <p:spPr>
          <a:xfrm>
            <a:off x="2019298" y="4198053"/>
            <a:ext cx="3910976" cy="232833"/>
          </a:xfrm>
        </p:spPr>
        <p:txBody>
          <a:bodyPr/>
          <a:lstStyle/>
          <a:p>
            <a:endParaRPr lang="zh-CN" altLang="en-US"/>
          </a:p>
        </p:txBody>
      </p:sp>
      <p:sp>
        <p:nvSpPr>
          <p:cNvPr id="6" name="Slide Number Placeholder 5"/>
          <p:cNvSpPr>
            <a:spLocks noGrp="1"/>
          </p:cNvSpPr>
          <p:nvPr>
            <p:ph type="sldNum" sz="quarter" idx="12"/>
          </p:nvPr>
        </p:nvSpPr>
        <p:spPr>
          <a:xfrm>
            <a:off x="6717676" y="4198053"/>
            <a:ext cx="413375" cy="232833"/>
          </a:xfrm>
        </p:spPr>
        <p:txBody>
          <a:bodyPr/>
          <a:lstStyle/>
          <a:p>
            <a:fld id="{E1E46F24-845D-4CE3-B6BA-FD11270DE6EF}" type="slidenum">
              <a:rPr lang="zh-CN" altLang="en-US" smtClean="0"/>
              <a:t>‹#›</a:t>
            </a:fld>
            <a:endParaRPr lang="zh-CN" altLang="en-US"/>
          </a:p>
        </p:txBody>
      </p:sp>
      <p:cxnSp>
        <p:nvCxnSpPr>
          <p:cNvPr id="15" name="Straight Connector 14"/>
          <p:cNvCxnSpPr/>
          <p:nvPr/>
        </p:nvCxnSpPr>
        <p:spPr>
          <a:xfrm>
            <a:off x="2019299" y="2935109"/>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9550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971551" y="4012846"/>
            <a:ext cx="7207250" cy="472282"/>
          </a:xfrm>
        </p:spPr>
        <p:txBody>
          <a:bodyPr anchor="b">
            <a:normAutofit/>
          </a:bodyPr>
          <a:lstStyle>
            <a:lvl1pPr algn="ctr">
              <a:defRPr sz="18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81070" y="867833"/>
            <a:ext cx="7579479" cy="2779891"/>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71551" y="4485127"/>
            <a:ext cx="7207250" cy="411427"/>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1486551-5810-41E4-A812-83C4A93C31AB}" type="datetimeFigureOut">
              <a:rPr lang="zh-CN" altLang="en-US" smtClean="0"/>
              <a:t>2016/4/13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E46F24-845D-4CE3-B6BA-FD11270DE6EF}" type="slidenum">
              <a:rPr lang="zh-CN" altLang="en-US" smtClean="0"/>
              <a:t>‹#›</a:t>
            </a:fld>
            <a:endParaRPr lang="zh-CN" altLang="en-US"/>
          </a:p>
        </p:txBody>
      </p:sp>
    </p:spTree>
    <p:extLst>
      <p:ext uri="{BB962C8B-B14F-4D97-AF65-F5344CB8AC3E}">
        <p14:creationId xmlns:p14="http://schemas.microsoft.com/office/powerpoint/2010/main" val="3841856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77901" y="818443"/>
            <a:ext cx="7194549" cy="2462390"/>
          </a:xfrm>
        </p:spPr>
        <p:txBody>
          <a:bodyPr anchor="ctr">
            <a:normAutofit/>
          </a:bodyPr>
          <a:lstStyle>
            <a:lvl1pPr algn="ctr">
              <a:defRPr sz="2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7901" y="3619500"/>
            <a:ext cx="7194549" cy="1277056"/>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1486551-5810-41E4-A812-83C4A93C31AB}" type="datetimeFigureOut">
              <a:rPr lang="zh-CN" altLang="en-US" smtClean="0"/>
              <a:t>2016/4/13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E46F24-845D-4CE3-B6BA-FD11270DE6EF}" type="slidenum">
              <a:rPr lang="zh-CN" altLang="en-US" smtClean="0"/>
              <a:t>‹#›</a:t>
            </a:fld>
            <a:endParaRPr lang="zh-CN" altLang="en-US"/>
          </a:p>
        </p:txBody>
      </p:sp>
      <p:cxnSp>
        <p:nvCxnSpPr>
          <p:cNvPr id="15" name="Straight Connector 14"/>
          <p:cNvCxnSpPr/>
          <p:nvPr/>
        </p:nvCxnSpPr>
        <p:spPr>
          <a:xfrm>
            <a:off x="1047127" y="34501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1513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084660" y="818443"/>
            <a:ext cx="6972299" cy="1975557"/>
          </a:xfrm>
        </p:spPr>
        <p:txBody>
          <a:bodyPr anchor="ctr">
            <a:normAutofit/>
          </a:bodyPr>
          <a:lstStyle>
            <a:lvl1pPr algn="ctr">
              <a:defRPr sz="24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256109" y="2794000"/>
            <a:ext cx="6629402" cy="486833"/>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971551" y="3619500"/>
            <a:ext cx="7207250" cy="1277056"/>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1486551-5810-41E4-A812-83C4A93C31AB}" type="datetimeFigureOut">
              <a:rPr lang="zh-CN" altLang="en-US" smtClean="0"/>
              <a:t>2016/4/13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E46F24-845D-4CE3-B6BA-FD11270DE6EF}" type="slidenum">
              <a:rPr lang="zh-CN" altLang="en-US" smtClean="0"/>
              <a:t>‹#›</a:t>
            </a:fld>
            <a:endParaRPr lang="zh-CN" altLang="en-US"/>
          </a:p>
        </p:txBody>
      </p:sp>
      <p:sp>
        <p:nvSpPr>
          <p:cNvPr id="14" name="TextBox 13"/>
          <p:cNvSpPr txBox="1"/>
          <p:nvPr/>
        </p:nvSpPr>
        <p:spPr>
          <a:xfrm>
            <a:off x="646510" y="733301"/>
            <a:ext cx="457200" cy="487313"/>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356559"/>
            <a:ext cx="457200" cy="487313"/>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4501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6688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71552" y="2757151"/>
            <a:ext cx="7207251" cy="1224000"/>
          </a:xfrm>
        </p:spPr>
        <p:txBody>
          <a:bodyPr anchor="b">
            <a:normAutofit/>
          </a:bodyPr>
          <a:lstStyle>
            <a:lvl1pPr algn="l">
              <a:defRPr sz="2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1551" y="3981151"/>
            <a:ext cx="7207251" cy="7170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1486551-5810-41E4-A812-83C4A93C31AB}" type="datetimeFigureOut">
              <a:rPr lang="zh-CN" altLang="en-US" smtClean="0"/>
              <a:t>2016/4/13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E46F24-845D-4CE3-B6BA-FD11270DE6EF}" type="slidenum">
              <a:rPr lang="zh-CN" altLang="en-US" smtClean="0"/>
              <a:t>‹#›</a:t>
            </a:fld>
            <a:endParaRPr lang="zh-CN" altLang="en-US"/>
          </a:p>
        </p:txBody>
      </p:sp>
    </p:spTree>
    <p:extLst>
      <p:ext uri="{BB962C8B-B14F-4D97-AF65-F5344CB8AC3E}">
        <p14:creationId xmlns:p14="http://schemas.microsoft.com/office/powerpoint/2010/main" val="1941083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084660" y="818443"/>
            <a:ext cx="6972299" cy="1869723"/>
          </a:xfrm>
        </p:spPr>
        <p:txBody>
          <a:bodyPr anchor="ctr">
            <a:normAutofit/>
          </a:bodyPr>
          <a:lstStyle>
            <a:lvl1pPr algn="ctr">
              <a:defRPr sz="24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p:nvPr>
        </p:nvSpPr>
        <p:spPr>
          <a:xfrm>
            <a:off x="971551" y="3032760"/>
            <a:ext cx="7207251" cy="739140"/>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971551" y="3774723"/>
            <a:ext cx="7207251" cy="1121833"/>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1486551-5810-41E4-A812-83C4A93C31AB}" type="datetimeFigureOut">
              <a:rPr lang="zh-CN" altLang="en-US" smtClean="0"/>
              <a:t>2016/4/13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E46F24-845D-4CE3-B6BA-FD11270DE6EF}" type="slidenum">
              <a:rPr lang="zh-CN" altLang="en-US" smtClean="0"/>
              <a:t>‹#›</a:t>
            </a:fld>
            <a:endParaRPr lang="zh-CN" altLang="en-US"/>
          </a:p>
        </p:txBody>
      </p:sp>
      <p:sp>
        <p:nvSpPr>
          <p:cNvPr id="12" name="TextBox 11"/>
          <p:cNvSpPr txBox="1"/>
          <p:nvPr/>
        </p:nvSpPr>
        <p:spPr>
          <a:xfrm>
            <a:off x="646510" y="733301"/>
            <a:ext cx="457200" cy="487313"/>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2166051"/>
            <a:ext cx="457200" cy="487313"/>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8575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627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971551" y="818443"/>
            <a:ext cx="7207250" cy="1869723"/>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p:nvPr>
        </p:nvSpPr>
        <p:spPr>
          <a:xfrm>
            <a:off x="971551" y="3025140"/>
            <a:ext cx="7207251" cy="701040"/>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971550" y="3725333"/>
            <a:ext cx="7207253" cy="1171223"/>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1486551-5810-41E4-A812-83C4A93C31AB}" type="datetimeFigureOut">
              <a:rPr lang="zh-CN" altLang="en-US" smtClean="0"/>
              <a:t>2016/4/13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E46F24-845D-4CE3-B6BA-FD11270DE6EF}" type="slidenum">
              <a:rPr lang="zh-CN" altLang="en-US" smtClean="0"/>
              <a:t>‹#›</a:t>
            </a:fld>
            <a:endParaRPr lang="zh-CN" altLang="en-US"/>
          </a:p>
        </p:txBody>
      </p:sp>
      <p:cxnSp>
        <p:nvCxnSpPr>
          <p:cNvPr id="15" name="Straight Connector 14"/>
          <p:cNvCxnSpPr/>
          <p:nvPr/>
        </p:nvCxnSpPr>
        <p:spPr>
          <a:xfrm>
            <a:off x="1047127" y="28575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7029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1486551-5810-41E4-A812-83C4A93C31AB}" type="datetimeFigureOut">
              <a:rPr lang="zh-CN" altLang="en-US" smtClean="0"/>
              <a:t>2016/4/13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E46F24-845D-4CE3-B6BA-FD11270DE6EF}" type="slidenum">
              <a:rPr lang="zh-CN" altLang="en-US" smtClean="0"/>
              <a:t>‹#›</a:t>
            </a:fld>
            <a:endParaRPr lang="zh-CN" altLang="en-US"/>
          </a:p>
        </p:txBody>
      </p:sp>
      <p:cxnSp>
        <p:nvCxnSpPr>
          <p:cNvPr id="14" name="Straight Connector 13"/>
          <p:cNvCxnSpPr/>
          <p:nvPr/>
        </p:nvCxnSpPr>
        <p:spPr>
          <a:xfrm>
            <a:off x="1047127" y="2017888"/>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7306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818443"/>
            <a:ext cx="1418171" cy="4078113"/>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71549" y="818443"/>
            <a:ext cx="5574769" cy="4078112"/>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1486551-5810-41E4-A812-83C4A93C31AB}" type="datetimeFigureOut">
              <a:rPr lang="zh-CN" altLang="en-US" smtClean="0"/>
              <a:t>2016/4/13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E46F24-845D-4CE3-B6BA-FD11270DE6EF}" type="slidenum">
              <a:rPr lang="zh-CN" altLang="en-US" smtClean="0"/>
              <a:t>‹#›</a:t>
            </a:fld>
            <a:endParaRPr lang="zh-CN" altLang="en-US"/>
          </a:p>
        </p:txBody>
      </p:sp>
      <p:cxnSp>
        <p:nvCxnSpPr>
          <p:cNvPr id="14" name="Straight Connector 13"/>
          <p:cNvCxnSpPr/>
          <p:nvPr/>
        </p:nvCxnSpPr>
        <p:spPr>
          <a:xfrm>
            <a:off x="6647918" y="825500"/>
            <a:ext cx="0" cy="40640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6225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047127" y="2017888"/>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1486551-5810-41E4-A812-83C4A93C31AB}" type="datetimeFigureOut">
              <a:rPr lang="zh-CN" altLang="en-US" smtClean="0"/>
              <a:t>2016/4/13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E46F24-845D-4CE3-B6BA-FD11270DE6EF}" type="slidenum">
              <a:rPr lang="zh-CN" altLang="en-US" smtClean="0"/>
              <a:t>‹#›</a:t>
            </a:fld>
            <a:endParaRPr lang="zh-CN" altLang="en-US"/>
          </a:p>
        </p:txBody>
      </p:sp>
    </p:spTree>
    <p:extLst>
      <p:ext uri="{BB962C8B-B14F-4D97-AF65-F5344CB8AC3E}">
        <p14:creationId xmlns:p14="http://schemas.microsoft.com/office/powerpoint/2010/main" val="166853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511302" y="1460505"/>
            <a:ext cx="6119016" cy="1518762"/>
          </a:xfrm>
        </p:spPr>
        <p:txBody>
          <a:bodyPr anchor="b">
            <a:normAutofit/>
          </a:bodyPr>
          <a:lstStyle>
            <a:lvl1pPr algn="ctr">
              <a:defRPr sz="33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511300" y="3205043"/>
            <a:ext cx="6119018" cy="795456"/>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1486551-5810-41E4-A812-83C4A93C31AB}" type="datetimeFigureOut">
              <a:rPr lang="zh-CN" altLang="en-US" smtClean="0"/>
              <a:t>2016/4/13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E46F24-845D-4CE3-B6BA-FD11270DE6EF}" type="slidenum">
              <a:rPr lang="zh-CN" altLang="en-US" smtClean="0"/>
              <a:t>‹#›</a:t>
            </a:fld>
            <a:endParaRPr lang="zh-CN" altLang="en-US"/>
          </a:p>
        </p:txBody>
      </p:sp>
      <p:cxnSp>
        <p:nvCxnSpPr>
          <p:cNvPr id="16" name="Straight Connector 15"/>
          <p:cNvCxnSpPr/>
          <p:nvPr/>
        </p:nvCxnSpPr>
        <p:spPr>
          <a:xfrm>
            <a:off x="1509542" y="3092154"/>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1562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047127" y="2017888"/>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973836" y="2133600"/>
            <a:ext cx="3538728" cy="275844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36008" y="2133600"/>
            <a:ext cx="3538728" cy="275844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1486551-5810-41E4-A812-83C4A93C31AB}" type="datetimeFigureOut">
              <a:rPr lang="zh-CN" altLang="en-US" smtClean="0"/>
              <a:t>2016/4/13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E46F24-845D-4CE3-B6BA-FD11270DE6EF}" type="slidenum">
              <a:rPr lang="zh-CN" altLang="en-US" smtClean="0"/>
              <a:t>‹#›</a:t>
            </a:fld>
            <a:endParaRPr lang="zh-CN" altLang="en-US"/>
          </a:p>
        </p:txBody>
      </p:sp>
    </p:spTree>
    <p:extLst>
      <p:ext uri="{BB962C8B-B14F-4D97-AF65-F5344CB8AC3E}">
        <p14:creationId xmlns:p14="http://schemas.microsoft.com/office/powerpoint/2010/main" val="113708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1550" y="2215444"/>
            <a:ext cx="3538728" cy="480218"/>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971550" y="2702719"/>
            <a:ext cx="3538728" cy="219383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35503" y="2215444"/>
            <a:ext cx="3538728" cy="480218"/>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35503" y="2702719"/>
            <a:ext cx="3538728" cy="219383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1486551-5810-41E4-A812-83C4A93C31AB}" type="datetimeFigureOut">
              <a:rPr lang="zh-CN" altLang="en-US" smtClean="0"/>
              <a:t>2016/4/13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1E46F24-845D-4CE3-B6BA-FD11270DE6EF}" type="slidenum">
              <a:rPr lang="zh-CN" altLang="en-US" smtClean="0"/>
              <a:t>‹#›</a:t>
            </a:fld>
            <a:endParaRPr lang="zh-CN" altLang="en-US"/>
          </a:p>
        </p:txBody>
      </p:sp>
      <p:cxnSp>
        <p:nvCxnSpPr>
          <p:cNvPr id="18" name="Straight Connector 17"/>
          <p:cNvCxnSpPr/>
          <p:nvPr/>
        </p:nvCxnSpPr>
        <p:spPr>
          <a:xfrm>
            <a:off x="1047127" y="2017888"/>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0427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1486551-5810-41E4-A812-83C4A93C31AB}" type="datetimeFigureOut">
              <a:rPr lang="zh-CN" altLang="en-US" smtClean="0"/>
              <a:t>2016/4/13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1E46F24-845D-4CE3-B6BA-FD11270DE6EF}" type="slidenum">
              <a:rPr lang="zh-CN" altLang="en-US" smtClean="0"/>
              <a:t>‹#›</a:t>
            </a:fld>
            <a:endParaRPr lang="zh-CN" altLang="en-US"/>
          </a:p>
        </p:txBody>
      </p:sp>
      <p:cxnSp>
        <p:nvCxnSpPr>
          <p:cNvPr id="14" name="Straight Connector 13"/>
          <p:cNvCxnSpPr/>
          <p:nvPr/>
        </p:nvCxnSpPr>
        <p:spPr>
          <a:xfrm>
            <a:off x="1047127" y="2017888"/>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455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486551-5810-41E4-A812-83C4A93C31AB}" type="datetimeFigureOut">
              <a:rPr lang="zh-CN" altLang="en-US" smtClean="0"/>
              <a:t>2016/4/13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1E46F24-845D-4CE3-B6BA-FD11270DE6EF}" type="slidenum">
              <a:rPr lang="zh-CN" altLang="en-US" smtClean="0"/>
              <a:t>‹#›</a:t>
            </a:fld>
            <a:endParaRPr lang="zh-CN" altLang="en-US"/>
          </a:p>
        </p:txBody>
      </p:sp>
    </p:spTree>
    <p:extLst>
      <p:ext uri="{BB962C8B-B14F-4D97-AF65-F5344CB8AC3E}">
        <p14:creationId xmlns:p14="http://schemas.microsoft.com/office/powerpoint/2010/main" val="1807208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70359" y="1157112"/>
            <a:ext cx="2788841" cy="1143000"/>
          </a:xfrm>
        </p:spPr>
        <p:txBody>
          <a:bodyPr anchor="b">
            <a:normAutofit/>
          </a:bodyPr>
          <a:lstStyle>
            <a:lvl1pPr algn="ctr">
              <a:defRPr sz="18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064001" y="818443"/>
            <a:ext cx="4102100" cy="407811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70359" y="2525888"/>
            <a:ext cx="2788841" cy="20320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1486551-5810-41E4-A812-83C4A93C31AB}" type="datetimeFigureOut">
              <a:rPr lang="zh-CN" altLang="en-US" smtClean="0"/>
              <a:t>2016/4/13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E46F24-845D-4CE3-B6BA-FD11270DE6EF}" type="slidenum">
              <a:rPr lang="zh-CN" altLang="en-US" smtClean="0"/>
              <a:t>‹#›</a:t>
            </a:fld>
            <a:endParaRPr lang="zh-CN" altLang="en-US"/>
          </a:p>
        </p:txBody>
      </p:sp>
      <p:cxnSp>
        <p:nvCxnSpPr>
          <p:cNvPr id="16" name="Straight Connector 15"/>
          <p:cNvCxnSpPr/>
          <p:nvPr/>
        </p:nvCxnSpPr>
        <p:spPr>
          <a:xfrm>
            <a:off x="1047127" y="2427111"/>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6106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71549" y="1569860"/>
            <a:ext cx="4681362" cy="1143000"/>
          </a:xfrm>
        </p:spPr>
        <p:txBody>
          <a:bodyPr anchor="b">
            <a:normAutofit/>
          </a:bodyPr>
          <a:lstStyle>
            <a:lvl1pPr algn="ctr">
              <a:defRPr sz="21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6071124" y="867834"/>
            <a:ext cx="2297510" cy="3979333"/>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71549" y="2712860"/>
            <a:ext cx="4681362" cy="15240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1486551-5810-41E4-A812-83C4A93C31AB}" type="datetimeFigureOut">
              <a:rPr lang="zh-CN" altLang="en-US" smtClean="0"/>
              <a:t>2016/4/13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E46F24-845D-4CE3-B6BA-FD11270DE6EF}" type="slidenum">
              <a:rPr lang="zh-CN" altLang="en-US" smtClean="0"/>
              <a:t>‹#›</a:t>
            </a:fld>
            <a:endParaRPr lang="zh-CN" altLang="en-US"/>
          </a:p>
        </p:txBody>
      </p:sp>
    </p:spTree>
    <p:extLst>
      <p:ext uri="{BB962C8B-B14F-4D97-AF65-F5344CB8AC3E}">
        <p14:creationId xmlns:p14="http://schemas.microsoft.com/office/powerpoint/2010/main" val="2729448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1802" y="0"/>
            <a:ext cx="9172472" cy="5713512"/>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818444"/>
            <a:ext cx="7200897" cy="1086556"/>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1551" y="2130777"/>
            <a:ext cx="7200897" cy="2765780"/>
          </a:xfrm>
          <a:prstGeom prst="rect">
            <a:avLst/>
          </a:prstGeom>
        </p:spPr>
        <p:txBody>
          <a:bodyPr vert="horz" lIns="91440" tIns="45720" rIns="91440" bIns="45720" rtlCol="0"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508126" y="4974167"/>
            <a:ext cx="1200150" cy="232833"/>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1486551-5810-41E4-A812-83C4A93C31AB}" type="datetimeFigureOut">
              <a:rPr lang="zh-CN" altLang="en-US" smtClean="0"/>
              <a:t>2016/4/13</a:t>
            </a:fld>
            <a:endParaRPr lang="zh-CN" altLang="en-US"/>
          </a:p>
        </p:txBody>
      </p:sp>
      <p:sp>
        <p:nvSpPr>
          <p:cNvPr id="5" name="Footer Placeholder 4"/>
          <p:cNvSpPr>
            <a:spLocks noGrp="1"/>
          </p:cNvSpPr>
          <p:nvPr>
            <p:ph type="ftr" sz="quarter" idx="3"/>
          </p:nvPr>
        </p:nvSpPr>
        <p:spPr>
          <a:xfrm>
            <a:off x="971551" y="4974167"/>
            <a:ext cx="5479425" cy="232833"/>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7765426" y="4974167"/>
            <a:ext cx="407023" cy="232833"/>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E1E46F24-845D-4CE3-B6BA-FD11270DE6EF}" type="slidenum">
              <a:rPr lang="zh-CN" altLang="en-US" smtClean="0"/>
              <a:t>‹#›</a:t>
            </a:fld>
            <a:endParaRPr lang="zh-CN" altLang="en-US"/>
          </a:p>
        </p:txBody>
      </p:sp>
    </p:spTree>
    <p:extLst>
      <p:ext uri="{BB962C8B-B14F-4D97-AF65-F5344CB8AC3E}">
        <p14:creationId xmlns:p14="http://schemas.microsoft.com/office/powerpoint/2010/main" val="30353363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20240" y="2026503"/>
            <a:ext cx="5394960" cy="830997"/>
          </a:xfrm>
          <a:prstGeom prst="rect">
            <a:avLst/>
          </a:prstGeom>
          <a:noFill/>
        </p:spPr>
        <p:txBody>
          <a:bodyPr wrap="square" rtlCol="0">
            <a:spAutoFit/>
          </a:bodyPr>
          <a:lstStyle/>
          <a:p>
            <a:pPr algn="ctr"/>
            <a:r>
              <a:rPr lang="zh-CN" altLang="en-US" sz="4800" dirty="0" smtClean="0">
                <a:latin typeface="华文行楷" panose="02010800040101010101" pitchFamily="2" charset="-122"/>
                <a:ea typeface="华文行楷" panose="02010800040101010101" pitchFamily="2" charset="-122"/>
              </a:rPr>
              <a:t>预备党员转正答辩</a:t>
            </a:r>
            <a:endParaRPr lang="zh-CN" altLang="en-US" sz="4800" dirty="0">
              <a:latin typeface="华文行楷" panose="02010800040101010101" pitchFamily="2" charset="-122"/>
              <a:ea typeface="华文行楷" panose="02010800040101010101" pitchFamily="2" charset="-122"/>
            </a:endParaRPr>
          </a:p>
        </p:txBody>
      </p:sp>
      <p:sp>
        <p:nvSpPr>
          <p:cNvPr id="5" name="文本框 4"/>
          <p:cNvSpPr txBox="1"/>
          <p:nvPr/>
        </p:nvSpPr>
        <p:spPr>
          <a:xfrm>
            <a:off x="2301240" y="2964180"/>
            <a:ext cx="4541520" cy="830997"/>
          </a:xfrm>
          <a:prstGeom prst="rect">
            <a:avLst/>
          </a:prstGeom>
          <a:noFill/>
        </p:spPr>
        <p:txBody>
          <a:bodyPr wrap="square" rtlCol="0">
            <a:spAutoFit/>
          </a:bodyPr>
          <a:lstStyle/>
          <a:p>
            <a:pPr algn="ctr"/>
            <a:r>
              <a:rPr lang="zh-CN" altLang="en-US" sz="4800" dirty="0" smtClean="0">
                <a:latin typeface="华文行楷" panose="02010800040101010101" pitchFamily="2" charset="-122"/>
                <a:ea typeface="华文行楷" panose="02010800040101010101" pitchFamily="2" charset="-122"/>
              </a:rPr>
              <a:t>孙学智</a:t>
            </a:r>
            <a:endParaRPr lang="zh-CN" altLang="en-US" sz="480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5751853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7200" y="518160"/>
            <a:ext cx="2057400" cy="523220"/>
          </a:xfrm>
          <a:prstGeom prst="rect">
            <a:avLst/>
          </a:prstGeom>
          <a:noFill/>
        </p:spPr>
        <p:txBody>
          <a:bodyPr wrap="square" rtlCol="0">
            <a:spAutoFit/>
          </a:bodyPr>
          <a:lstStyle/>
          <a:p>
            <a:r>
              <a:rPr lang="zh-CN" altLang="en-US" sz="2800" smtClean="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不足之处：</a:t>
            </a:r>
            <a:endParaRPr lang="zh-CN" altLang="en-US" sz="280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3" name="文本框 2"/>
          <p:cNvSpPr txBox="1"/>
          <p:nvPr/>
        </p:nvSpPr>
        <p:spPr>
          <a:xfrm>
            <a:off x="754380" y="6418221"/>
            <a:ext cx="7635240" cy="2936958"/>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400" smtClean="0">
                <a:latin typeface="方正粗倩简体" panose="03000509000000000000" pitchFamily="65" charset="-122"/>
                <a:ea typeface="方正粗倩简体" panose="03000509000000000000" pitchFamily="65" charset="-122"/>
              </a:rPr>
              <a:t>学习、工作、研究方面时间分配不够合理，导致部分效率明显下降</a:t>
            </a:r>
            <a:endParaRPr lang="en-US" altLang="zh-CN" sz="2400" smtClean="0">
              <a:latin typeface="方正粗倩简体" panose="03000509000000000000" pitchFamily="65" charset="-122"/>
              <a:ea typeface="方正粗倩简体" panose="03000509000000000000" pitchFamily="65" charset="-122"/>
            </a:endParaRPr>
          </a:p>
          <a:p>
            <a:pPr marL="342900" indent="-342900">
              <a:lnSpc>
                <a:spcPct val="200000"/>
              </a:lnSpc>
              <a:buFont typeface="Arial" panose="020B0604020202020204" pitchFamily="34" charset="0"/>
              <a:buChar char="•"/>
            </a:pPr>
            <a:r>
              <a:rPr lang="zh-CN" altLang="en-US" sz="2400" smtClean="0">
                <a:latin typeface="方正粗倩简体" panose="03000509000000000000" pitchFamily="65" charset="-122"/>
                <a:ea typeface="方正粗倩简体" panose="03000509000000000000" pitchFamily="65" charset="-122"/>
              </a:rPr>
              <a:t>有时惰性偏强，做事略显拖沓</a:t>
            </a:r>
            <a:endParaRPr lang="en-US" altLang="zh-CN" sz="2400" smtClean="0">
              <a:latin typeface="方正粗倩简体" panose="03000509000000000000" pitchFamily="65" charset="-122"/>
              <a:ea typeface="方正粗倩简体" panose="03000509000000000000" pitchFamily="65" charset="-122"/>
            </a:endParaRPr>
          </a:p>
          <a:p>
            <a:pPr marL="342900" indent="-342900">
              <a:lnSpc>
                <a:spcPct val="200000"/>
              </a:lnSpc>
              <a:buFont typeface="Arial" panose="020B0604020202020204" pitchFamily="34" charset="0"/>
              <a:buChar char="•"/>
            </a:pPr>
            <a:r>
              <a:rPr lang="zh-CN" altLang="en-US" sz="2400" smtClean="0">
                <a:latin typeface="方正粗倩简体" panose="03000509000000000000" pitchFamily="65" charset="-122"/>
                <a:ea typeface="方正粗倩简体" panose="03000509000000000000" pitchFamily="65" charset="-122"/>
              </a:rPr>
              <a:t>学习主动性欠缺，问题没有及时与老师沟通</a:t>
            </a:r>
            <a:endParaRPr lang="en-US" altLang="zh-CN" sz="2400" smtClean="0">
              <a:latin typeface="方正粗倩简体" panose="03000509000000000000" pitchFamily="65" charset="-122"/>
              <a:ea typeface="方正粗倩简体" panose="03000509000000000000" pitchFamily="65" charset="-122"/>
            </a:endParaRPr>
          </a:p>
        </p:txBody>
      </p:sp>
      <p:sp>
        <p:nvSpPr>
          <p:cNvPr id="5" name="文本框 4"/>
          <p:cNvSpPr txBox="1"/>
          <p:nvPr/>
        </p:nvSpPr>
        <p:spPr>
          <a:xfrm>
            <a:off x="754380" y="1368994"/>
            <a:ext cx="7299284" cy="3357137"/>
          </a:xfrm>
          <a:prstGeom prst="rect">
            <a:avLst/>
          </a:prstGeom>
          <a:noFill/>
        </p:spPr>
        <p:txBody>
          <a:bodyPr wrap="square" rtlCol="0">
            <a:spAutoFit/>
          </a:bodyPr>
          <a:lstStyle/>
          <a:p>
            <a:pPr>
              <a:lnSpc>
                <a:spcPct val="150000"/>
              </a:lnSpc>
            </a:pPr>
            <a:r>
              <a:rPr lang="en-US" altLang="zh-CN" sz="2400" dirty="0" smtClean="0">
                <a:latin typeface="Adobe 楷体 Std R" panose="02020400000000000000" pitchFamily="18" charset="-122"/>
                <a:ea typeface="Adobe 楷体 Std R" panose="02020400000000000000" pitchFamily="18" charset="-122"/>
              </a:rPr>
              <a:t>1</a:t>
            </a:r>
            <a:r>
              <a:rPr lang="zh-CN" altLang="en-US" sz="2400" dirty="0" smtClean="0">
                <a:latin typeface="Adobe 楷体 Std R" panose="02020400000000000000" pitchFamily="18" charset="-122"/>
                <a:ea typeface="Adobe 楷体 Std R" panose="02020400000000000000" pitchFamily="18" charset="-122"/>
              </a:rPr>
              <a:t>、没有处理好学习与学生工作、班级事务之间的时间分配，学习方面做得不够，成绩有些下滑，需要加倍努力</a:t>
            </a:r>
            <a:endParaRPr lang="en-US" altLang="zh-CN" sz="2400" dirty="0" smtClean="0">
              <a:latin typeface="Adobe 楷体 Std R" panose="02020400000000000000" pitchFamily="18" charset="-122"/>
              <a:ea typeface="Adobe 楷体 Std R" panose="02020400000000000000" pitchFamily="18" charset="-122"/>
            </a:endParaRPr>
          </a:p>
          <a:p>
            <a:pPr>
              <a:lnSpc>
                <a:spcPct val="150000"/>
              </a:lnSpc>
            </a:pPr>
            <a:r>
              <a:rPr lang="en-US" altLang="zh-CN" sz="2400" dirty="0" smtClean="0">
                <a:latin typeface="Adobe 楷体 Std R" panose="02020400000000000000" pitchFamily="18" charset="-122"/>
                <a:ea typeface="Adobe 楷体 Std R" panose="02020400000000000000" pitchFamily="18" charset="-122"/>
              </a:rPr>
              <a:t>2</a:t>
            </a:r>
            <a:r>
              <a:rPr lang="zh-CN" altLang="en-US" sz="2400" dirty="0" smtClean="0">
                <a:latin typeface="Adobe 楷体 Std R" panose="02020400000000000000" pitchFamily="18" charset="-122"/>
                <a:ea typeface="Adobe 楷体 Std R" panose="02020400000000000000" pitchFamily="18" charset="-122"/>
              </a:rPr>
              <a:t>、有时惰性较强，有些拖沓</a:t>
            </a:r>
            <a:endParaRPr lang="en-US" altLang="zh-CN" sz="2400" dirty="0" smtClean="0">
              <a:latin typeface="Adobe 楷体 Std R" panose="02020400000000000000" pitchFamily="18" charset="-122"/>
              <a:ea typeface="Adobe 楷体 Std R" panose="02020400000000000000" pitchFamily="18" charset="-122"/>
            </a:endParaRPr>
          </a:p>
          <a:p>
            <a:pPr>
              <a:lnSpc>
                <a:spcPct val="150000"/>
              </a:lnSpc>
            </a:pPr>
            <a:r>
              <a:rPr lang="en-US" altLang="zh-CN" sz="2400" dirty="0" smtClean="0">
                <a:latin typeface="Adobe 楷体 Std R" panose="02020400000000000000" pitchFamily="18" charset="-122"/>
                <a:ea typeface="Adobe 楷体 Std R" panose="02020400000000000000" pitchFamily="18" charset="-122"/>
              </a:rPr>
              <a:t>3</a:t>
            </a:r>
            <a:r>
              <a:rPr lang="zh-CN" altLang="en-US" sz="2400" dirty="0" smtClean="0">
                <a:latin typeface="Adobe 楷体 Std R" panose="02020400000000000000" pitchFamily="18" charset="-122"/>
                <a:ea typeface="Adobe 楷体 Std R" panose="02020400000000000000" pitchFamily="18" charset="-122"/>
              </a:rPr>
              <a:t>、在学习方面缺乏主动性，只是按时完成作业，没有与老师与更多的互动</a:t>
            </a:r>
            <a:endParaRPr lang="zh-CN" altLang="en-US" sz="2400" dirty="0">
              <a:latin typeface="Adobe 楷体 Std R" panose="02020400000000000000" pitchFamily="18" charset="-122"/>
              <a:ea typeface="Adobe 楷体 Std R" panose="02020400000000000000" pitchFamily="18" charset="-122"/>
            </a:endParaRPr>
          </a:p>
        </p:txBody>
      </p:sp>
    </p:spTree>
    <p:extLst>
      <p:ext uri="{BB962C8B-B14F-4D97-AF65-F5344CB8AC3E}">
        <p14:creationId xmlns:p14="http://schemas.microsoft.com/office/powerpoint/2010/main" val="66892039"/>
      </p:ext>
    </p:extLst>
  </p:cSld>
  <p:clrMapOvr>
    <a:masterClrMapping/>
  </p:clrMapOvr>
  <mc:AlternateContent xmlns:mc="http://schemas.openxmlformats.org/markup-compatibility/2006" xmlns:p14="http://schemas.microsoft.com/office/powerpoint/2010/main">
    <mc:Choice Requires="p14">
      <p:transition spd="slow" p14:dur="1500">
        <p:split/>
      </p:transition>
    </mc:Choice>
    <mc:Fallback xmlns="">
      <p:transition spd="slow">
        <p:spli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3" y="1677822"/>
            <a:ext cx="7632854" cy="2359356"/>
          </a:xfrm>
          <a:prstGeom prst="rect">
            <a:avLst/>
          </a:prstGeom>
        </p:spPr>
      </p:pic>
    </p:spTree>
    <p:extLst>
      <p:ext uri="{BB962C8B-B14F-4D97-AF65-F5344CB8AC3E}">
        <p14:creationId xmlns:p14="http://schemas.microsoft.com/office/powerpoint/2010/main" val="23803930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7200" y="518160"/>
            <a:ext cx="2057400" cy="523220"/>
          </a:xfrm>
          <a:prstGeom prst="rect">
            <a:avLst/>
          </a:prstGeom>
          <a:noFill/>
        </p:spPr>
        <p:txBody>
          <a:bodyPr wrap="square" rtlCol="0">
            <a:spAutoFit/>
          </a:bodyPr>
          <a:lstStyle/>
          <a:p>
            <a:r>
              <a:rPr lang="zh-CN" altLang="en-US" sz="2800" smtClean="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个人发展：</a:t>
            </a:r>
            <a:endParaRPr lang="zh-CN" altLang="en-US" sz="280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5" name="文本框 4"/>
          <p:cNvSpPr txBox="1"/>
          <p:nvPr/>
        </p:nvSpPr>
        <p:spPr>
          <a:xfrm>
            <a:off x="613458" y="946082"/>
            <a:ext cx="7776162" cy="4207883"/>
          </a:xfrm>
          <a:prstGeom prst="rect">
            <a:avLst/>
          </a:prstGeom>
          <a:noFill/>
        </p:spPr>
        <p:txBody>
          <a:bodyPr wrap="square" rtlCol="0">
            <a:spAutoFit/>
          </a:bodyPr>
          <a:lstStyle/>
          <a:p>
            <a:pPr>
              <a:lnSpc>
                <a:spcPct val="150000"/>
              </a:lnSpc>
            </a:pPr>
            <a:r>
              <a:rPr lang="zh-CN" altLang="en-US" sz="2000" b="1" dirty="0" smtClean="0">
                <a:latin typeface="Adobe 楷体 Std R" panose="02020400000000000000" pitchFamily="18" charset="-122"/>
                <a:ea typeface="Adobe 楷体 Std R" panose="02020400000000000000" pitchFamily="18" charset="-122"/>
              </a:rPr>
              <a:t>一、学生工作</a:t>
            </a:r>
            <a:endParaRPr lang="en-US" altLang="zh-CN" sz="2000" b="1" dirty="0" smtClean="0">
              <a:latin typeface="Adobe 楷体 Std R" panose="02020400000000000000" pitchFamily="18" charset="-122"/>
              <a:ea typeface="Adobe 楷体 Std R" panose="02020400000000000000" pitchFamily="18" charset="-122"/>
            </a:endParaRPr>
          </a:p>
          <a:p>
            <a:pPr>
              <a:lnSpc>
                <a:spcPct val="150000"/>
              </a:lnSpc>
            </a:pPr>
            <a:r>
              <a:rPr lang="zh-CN" altLang="en-US" sz="1600" dirty="0" smtClean="0">
                <a:latin typeface="Adobe 楷体 Std R" panose="02020400000000000000" pitchFamily="18" charset="-122"/>
                <a:ea typeface="Adobe 楷体 Std R" panose="02020400000000000000" pitchFamily="18" charset="-122"/>
              </a:rPr>
              <a:t>       担任</a:t>
            </a:r>
            <a:r>
              <a:rPr lang="zh-CN" altLang="en-US" sz="1600" dirty="0">
                <a:latin typeface="Adobe 楷体 Std R" panose="02020400000000000000" pitchFamily="18" charset="-122"/>
                <a:ea typeface="Adobe 楷体 Std R" panose="02020400000000000000" pitchFamily="18" charset="-122"/>
              </a:rPr>
              <a:t>江南大学大学生科技协会主席，协助校团委开展科技创新、创业就业等方面工作，统筹校大学生科协的整体工作。曾策划、组织江南大学第十四、第十五届“创新江南”科技创新与创意创业文化节，服务江南学子，积极营造科技创新氛围；组织各学院分科协共同举办“科普进社区”活动，为社区居民传递科普知识</a:t>
            </a:r>
            <a:r>
              <a:rPr lang="zh-CN" altLang="en-US" sz="1600" dirty="0" smtClean="0">
                <a:latin typeface="Adobe 楷体 Std R" panose="02020400000000000000" pitchFamily="18" charset="-122"/>
                <a:ea typeface="Adobe 楷体 Std R" panose="02020400000000000000" pitchFamily="18" charset="-122"/>
              </a:rPr>
              <a:t>。曾担任学院大学生科协主席助理，策划</a:t>
            </a:r>
            <a:r>
              <a:rPr lang="zh-CN" altLang="en-US" sz="1600" dirty="0">
                <a:latin typeface="Adobe 楷体 Std R" panose="02020400000000000000" pitchFamily="18" charset="-122"/>
                <a:ea typeface="Adobe 楷体 Std R" panose="02020400000000000000" pitchFamily="18" charset="-122"/>
              </a:rPr>
              <a:t>、组织举办“江南大学第七届计算机技能团体挑战赛”、“江南大学信息技术技能应用大赛”等系列科创类活动。先后出访南京航空航天大学、南京理工大学、河海大学，进行访问交流，吸取其他高校科协经验。协助老师开展“挑战杯”、“创青春”大型科创类赛事的校内选拔活动，努力将“挑战杯”、“创青春”与大学生科技创新活动更好地融合，加大“挑战杯”、“创青春”等赛事的宣传力度。</a:t>
            </a:r>
            <a:endParaRPr lang="en-US" altLang="zh-CN" sz="1600" dirty="0" smtClean="0">
              <a:latin typeface="Adobe 楷体 Std R" panose="02020400000000000000" pitchFamily="18" charset="-122"/>
              <a:ea typeface="Adobe 楷体 Std R" panose="02020400000000000000" pitchFamily="18" charset="-122"/>
            </a:endParaRPr>
          </a:p>
        </p:txBody>
      </p:sp>
    </p:spTree>
    <p:extLst>
      <p:ext uri="{BB962C8B-B14F-4D97-AF65-F5344CB8AC3E}">
        <p14:creationId xmlns:p14="http://schemas.microsoft.com/office/powerpoint/2010/main" val="1721319907"/>
      </p:ext>
    </p:extLst>
  </p:cSld>
  <p:clrMapOvr>
    <a:masterClrMapping/>
  </p:clrMapOvr>
  <mc:AlternateContent xmlns:mc="http://schemas.openxmlformats.org/markup-compatibility/2006" xmlns:p14="http://schemas.microsoft.com/office/powerpoint/2010/main">
    <mc:Choice Requires="p14">
      <p:transition spd="slow" p14:dur="1500">
        <p:split dir="in"/>
      </p:transition>
    </mc:Choice>
    <mc:Fallback xmlns="">
      <p:transition spd="slow">
        <p:split dir="in"/>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02028" y="1014662"/>
            <a:ext cx="7776162" cy="3831818"/>
          </a:xfrm>
          <a:prstGeom prst="rect">
            <a:avLst/>
          </a:prstGeom>
          <a:noFill/>
        </p:spPr>
        <p:txBody>
          <a:bodyPr wrap="square" rtlCol="0">
            <a:spAutoFit/>
          </a:bodyPr>
          <a:lstStyle/>
          <a:p>
            <a:pPr>
              <a:lnSpc>
                <a:spcPct val="150000"/>
              </a:lnSpc>
            </a:pPr>
            <a:r>
              <a:rPr lang="zh-CN" altLang="en-US" sz="1800" dirty="0" smtClean="0">
                <a:latin typeface="Adobe 楷体 Std R" panose="02020400000000000000" pitchFamily="18" charset="-122"/>
                <a:ea typeface="Adobe 楷体 Std R" panose="02020400000000000000" pitchFamily="18" charset="-122"/>
              </a:rPr>
              <a:t>       担任</a:t>
            </a:r>
            <a:r>
              <a:rPr lang="zh-CN" altLang="en-US" sz="1800" dirty="0">
                <a:latin typeface="Adobe 楷体 Std R" panose="02020400000000000000" pitchFamily="18" charset="-122"/>
                <a:ea typeface="Adobe 楷体 Std R" panose="02020400000000000000" pitchFamily="18" charset="-122"/>
              </a:rPr>
              <a:t>江南大学物联网工程学院学生会副主席，协助学院分团委开展日常工作，分管学生会新闻宣传中心、新媒体工作室两大宣传部门，配合学院各项活动线上、线下宣传，统筹协调学院宣传资源，为学院各项活动提供微信墙、抽奖、抢票等线上服务，指导原创文案的选题与创意策划。创立物联网工程学院新媒体工作室，并担任主要负责人。组建物联网工程学院新媒体团队，培养新媒体方面人才，运营学院官方微信微博，制作原创精品内容，任期内粉丝数量增长</a:t>
            </a:r>
            <a:r>
              <a:rPr lang="en-US" altLang="zh-CN" sz="1800" dirty="0">
                <a:latin typeface="Adobe 楷体 Std R" panose="02020400000000000000" pitchFamily="18" charset="-122"/>
                <a:ea typeface="Adobe 楷体 Std R" panose="02020400000000000000" pitchFamily="18" charset="-122"/>
              </a:rPr>
              <a:t>7</a:t>
            </a:r>
            <a:r>
              <a:rPr lang="zh-CN" altLang="en-US" sz="1800" dirty="0">
                <a:latin typeface="Adobe 楷体 Std R" panose="02020400000000000000" pitchFamily="18" charset="-122"/>
                <a:ea typeface="Adobe 楷体 Std R" panose="02020400000000000000" pitchFamily="18" charset="-122"/>
              </a:rPr>
              <a:t>倍</a:t>
            </a:r>
            <a:r>
              <a:rPr lang="zh-CN" altLang="en-US" sz="1800" dirty="0" smtClean="0">
                <a:latin typeface="Adobe 楷体 Std R" panose="02020400000000000000" pitchFamily="18" charset="-122"/>
                <a:ea typeface="Adobe 楷体 Std R" panose="02020400000000000000" pitchFamily="18" charset="-122"/>
              </a:rPr>
              <a:t>，参与策划</a:t>
            </a:r>
            <a:r>
              <a:rPr lang="zh-CN" altLang="en-US" sz="1800" dirty="0">
                <a:latin typeface="Adobe 楷体 Std R" panose="02020400000000000000" pitchFamily="18" charset="-122"/>
                <a:ea typeface="Adobe 楷体 Std R" panose="02020400000000000000" pitchFamily="18" charset="-122"/>
              </a:rPr>
              <a:t>、制作的微信专题文章</a:t>
            </a:r>
            <a:r>
              <a:rPr lang="en-US" altLang="zh-CN" sz="1800" dirty="0">
                <a:latin typeface="Adobe 楷体 Std R" panose="02020400000000000000" pitchFamily="18" charset="-122"/>
                <a:ea typeface="Adobe 楷体 Std R" panose="02020400000000000000" pitchFamily="18" charset="-122"/>
              </a:rPr>
              <a:t>《</a:t>
            </a:r>
            <a:r>
              <a:rPr lang="zh-CN" altLang="en-US" sz="1800" dirty="0">
                <a:latin typeface="Adobe 楷体 Std R" panose="02020400000000000000" pitchFamily="18" charset="-122"/>
                <a:ea typeface="Adobe 楷体 Std R" panose="02020400000000000000" pitchFamily="18" charset="-122"/>
              </a:rPr>
              <a:t>为了期末考试辅导员老师们都拼了！你还不去复习！</a:t>
            </a:r>
            <a:r>
              <a:rPr lang="en-US" altLang="zh-CN" sz="1800" dirty="0">
                <a:latin typeface="Adobe 楷体 Std R" panose="02020400000000000000" pitchFamily="18" charset="-122"/>
                <a:ea typeface="Adobe 楷体 Std R" panose="02020400000000000000" pitchFamily="18" charset="-122"/>
              </a:rPr>
              <a:t>》</a:t>
            </a:r>
            <a:r>
              <a:rPr lang="zh-CN" altLang="en-US" sz="1800" dirty="0">
                <a:latin typeface="Adobe 楷体 Std R" panose="02020400000000000000" pitchFamily="18" charset="-122"/>
                <a:ea typeface="Adobe 楷体 Std R" panose="02020400000000000000" pitchFamily="18" charset="-122"/>
              </a:rPr>
              <a:t>被</a:t>
            </a:r>
            <a:r>
              <a:rPr lang="en-US" altLang="zh-CN" sz="1800" dirty="0">
                <a:latin typeface="Adobe 楷体 Std R" panose="02020400000000000000" pitchFamily="18" charset="-122"/>
                <a:ea typeface="Adobe 楷体 Std R" panose="02020400000000000000" pitchFamily="18" charset="-122"/>
              </a:rPr>
              <a:t>@</a:t>
            </a:r>
            <a:r>
              <a:rPr lang="zh-CN" altLang="en-US" sz="1800" dirty="0">
                <a:latin typeface="Adobe 楷体 Std R" panose="02020400000000000000" pitchFamily="18" charset="-122"/>
                <a:ea typeface="Adobe 楷体 Std R" panose="02020400000000000000" pitchFamily="18" charset="-122"/>
              </a:rPr>
              <a:t>光明日报、</a:t>
            </a:r>
            <a:r>
              <a:rPr lang="en-US" altLang="zh-CN" sz="1800" dirty="0">
                <a:latin typeface="Adobe 楷体 Std R" panose="02020400000000000000" pitchFamily="18" charset="-122"/>
                <a:ea typeface="Adobe 楷体 Std R" panose="02020400000000000000" pitchFamily="18" charset="-122"/>
              </a:rPr>
              <a:t>@</a:t>
            </a:r>
            <a:r>
              <a:rPr lang="zh-CN" altLang="en-US" sz="1800" dirty="0">
                <a:latin typeface="Adobe 楷体 Std R" panose="02020400000000000000" pitchFamily="18" charset="-122"/>
                <a:ea typeface="Adobe 楷体 Std R" panose="02020400000000000000" pitchFamily="18" charset="-122"/>
              </a:rPr>
              <a:t>江南晚报、</a:t>
            </a:r>
            <a:r>
              <a:rPr lang="en-US" altLang="zh-CN" sz="1800" dirty="0">
                <a:latin typeface="Adobe 楷体 Std R" panose="02020400000000000000" pitchFamily="18" charset="-122"/>
                <a:ea typeface="Adobe 楷体 Std R" panose="02020400000000000000" pitchFamily="18" charset="-122"/>
              </a:rPr>
              <a:t>@</a:t>
            </a:r>
            <a:r>
              <a:rPr lang="zh-CN" altLang="en-US" sz="1800" dirty="0">
                <a:latin typeface="Adobe 楷体 Std R" panose="02020400000000000000" pitchFamily="18" charset="-122"/>
                <a:ea typeface="Adobe 楷体 Std R" panose="02020400000000000000" pitchFamily="18" charset="-122"/>
              </a:rPr>
              <a:t>江南大学等多家校内外媒体报道、转载</a:t>
            </a:r>
            <a:r>
              <a:rPr lang="zh-CN" altLang="en-US" sz="1800" dirty="0" smtClean="0">
                <a:latin typeface="Adobe 楷体 Std R" panose="02020400000000000000" pitchFamily="18" charset="-122"/>
                <a:ea typeface="Adobe 楷体 Std R" panose="02020400000000000000" pitchFamily="18" charset="-122"/>
              </a:rPr>
              <a:t>。</a:t>
            </a:r>
            <a:endParaRPr lang="en-US" altLang="zh-CN" sz="1800" dirty="0" smtClean="0">
              <a:latin typeface="Adobe 楷体 Std R" panose="02020400000000000000" pitchFamily="18" charset="-122"/>
              <a:ea typeface="Adobe 楷体 Std R" panose="02020400000000000000" pitchFamily="18" charset="-122"/>
            </a:endParaRPr>
          </a:p>
        </p:txBody>
      </p:sp>
    </p:spTree>
    <p:extLst>
      <p:ext uri="{BB962C8B-B14F-4D97-AF65-F5344CB8AC3E}">
        <p14:creationId xmlns:p14="http://schemas.microsoft.com/office/powerpoint/2010/main" val="1047658007"/>
      </p:ext>
    </p:extLst>
  </p:cSld>
  <p:clrMapOvr>
    <a:masterClrMapping/>
  </p:clrMapOvr>
  <mc:AlternateContent xmlns:mc="http://schemas.openxmlformats.org/markup-compatibility/2006" xmlns:p14="http://schemas.microsoft.com/office/powerpoint/2010/main">
    <mc:Choice Requires="p14">
      <p:transition spd="slow" p14:dur="1500">
        <p:split dir="in"/>
      </p:transition>
    </mc:Choice>
    <mc:Fallback xmlns="">
      <p:transition spd="slow">
        <p:split dir="in"/>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70608" y="1357562"/>
            <a:ext cx="7776162" cy="2862322"/>
          </a:xfrm>
          <a:prstGeom prst="rect">
            <a:avLst/>
          </a:prstGeom>
          <a:noFill/>
        </p:spPr>
        <p:txBody>
          <a:bodyPr wrap="square" rtlCol="0">
            <a:spAutoFit/>
          </a:bodyPr>
          <a:lstStyle/>
          <a:p>
            <a:pPr>
              <a:lnSpc>
                <a:spcPct val="150000"/>
              </a:lnSpc>
            </a:pPr>
            <a:r>
              <a:rPr lang="zh-CN" altLang="en-US" sz="2000" b="1" dirty="0" smtClean="0">
                <a:latin typeface="Adobe 楷体 Std R" panose="02020400000000000000" pitchFamily="18" charset="-122"/>
                <a:ea typeface="Adobe 楷体 Std R" panose="02020400000000000000" pitchFamily="18" charset="-122"/>
              </a:rPr>
              <a:t>二、班级工作</a:t>
            </a:r>
            <a:endParaRPr lang="en-US" altLang="zh-CN" sz="2000" b="1" dirty="0">
              <a:latin typeface="Adobe 楷体 Std R" panose="02020400000000000000" pitchFamily="18" charset="-122"/>
              <a:ea typeface="Adobe 楷体 Std R" panose="02020400000000000000" pitchFamily="18" charset="-122"/>
            </a:endParaRPr>
          </a:p>
          <a:p>
            <a:pPr>
              <a:lnSpc>
                <a:spcPct val="150000"/>
              </a:lnSpc>
            </a:pPr>
            <a:r>
              <a:rPr lang="en-US" altLang="zh-CN" sz="1800" dirty="0" smtClean="0">
                <a:latin typeface="Adobe 楷体 Std R" panose="02020400000000000000" pitchFamily="18" charset="-122"/>
                <a:ea typeface="Adobe 楷体 Std R" panose="02020400000000000000" pitchFamily="18" charset="-122"/>
              </a:rPr>
              <a:t>       </a:t>
            </a:r>
            <a:r>
              <a:rPr lang="zh-CN" altLang="en-US" sz="2000" dirty="0" smtClean="0">
                <a:latin typeface="Adobe 楷体 Std R" panose="02020400000000000000" pitchFamily="18" charset="-122"/>
                <a:ea typeface="Adobe 楷体 Std R" panose="02020400000000000000" pitchFamily="18" charset="-122"/>
              </a:rPr>
              <a:t>担任</a:t>
            </a:r>
            <a:r>
              <a:rPr lang="zh-CN" altLang="en-US" sz="2000" dirty="0">
                <a:latin typeface="Adobe 楷体 Std R" panose="02020400000000000000" pitchFamily="18" charset="-122"/>
                <a:ea typeface="Adobe 楷体 Std R" panose="02020400000000000000" pitchFamily="18" charset="-122"/>
              </a:rPr>
              <a:t>计算机</a:t>
            </a:r>
            <a:r>
              <a:rPr lang="en-US" altLang="zh-CN" sz="2000" dirty="0">
                <a:latin typeface="Adobe 楷体 Std R" panose="02020400000000000000" pitchFamily="18" charset="-122"/>
                <a:ea typeface="Adobe 楷体 Std R" panose="02020400000000000000" pitchFamily="18" charset="-122"/>
              </a:rPr>
              <a:t>1304</a:t>
            </a:r>
            <a:r>
              <a:rPr lang="zh-CN" altLang="en-US" sz="2000" dirty="0">
                <a:latin typeface="Adobe 楷体 Std R" panose="02020400000000000000" pitchFamily="18" charset="-122"/>
                <a:ea typeface="Adobe 楷体 Std R" panose="02020400000000000000" pitchFamily="18" charset="-122"/>
              </a:rPr>
              <a:t>班班长期间，在班级内倡导优良学风建设，引领同学们加强专业课学习。积极响应学院号召，开展“早餐、早读、早锻炼、不做低头刷屏族”的“三早一不”活动，引领健康的学习生活方式。课余时间带领班级同学举行班级聚餐、长广溪出游、日租房等多种活动丰富大家的课余生活，增强了班级的凝聚力。</a:t>
            </a:r>
            <a:endParaRPr lang="en-US" altLang="zh-CN" sz="2000" dirty="0" smtClean="0">
              <a:latin typeface="Adobe 楷体 Std R" panose="02020400000000000000" pitchFamily="18" charset="-122"/>
              <a:ea typeface="Adobe 楷体 Std R" panose="02020400000000000000" pitchFamily="18" charset="-122"/>
            </a:endParaRPr>
          </a:p>
        </p:txBody>
      </p:sp>
    </p:spTree>
    <p:extLst>
      <p:ext uri="{BB962C8B-B14F-4D97-AF65-F5344CB8AC3E}">
        <p14:creationId xmlns:p14="http://schemas.microsoft.com/office/powerpoint/2010/main" val="1353214670"/>
      </p:ext>
    </p:extLst>
  </p:cSld>
  <p:clrMapOvr>
    <a:masterClrMapping/>
  </p:clrMapOvr>
  <mc:AlternateContent xmlns:mc="http://schemas.openxmlformats.org/markup-compatibility/2006" xmlns:p14="http://schemas.microsoft.com/office/powerpoint/2010/main">
    <mc:Choice Requires="p14">
      <p:transition spd="slow" p14:dur="1500">
        <p:split dir="in"/>
      </p:transition>
    </mc:Choice>
    <mc:Fallback xmlns="">
      <p:transition spd="slow">
        <p:split dir="in"/>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70608" y="1403282"/>
            <a:ext cx="7776162" cy="3046988"/>
          </a:xfrm>
          <a:prstGeom prst="rect">
            <a:avLst/>
          </a:prstGeom>
          <a:noFill/>
        </p:spPr>
        <p:txBody>
          <a:bodyPr wrap="square" rtlCol="0">
            <a:spAutoFit/>
          </a:bodyPr>
          <a:lstStyle/>
          <a:p>
            <a:pPr>
              <a:lnSpc>
                <a:spcPct val="150000"/>
              </a:lnSpc>
            </a:pPr>
            <a:r>
              <a:rPr lang="zh-CN" altLang="en-US" sz="2000" b="1" dirty="0">
                <a:latin typeface="Adobe 楷体 Std R" panose="02020400000000000000" pitchFamily="18" charset="-122"/>
                <a:ea typeface="Adobe 楷体 Std R" panose="02020400000000000000" pitchFamily="18" charset="-122"/>
              </a:rPr>
              <a:t>三</a:t>
            </a:r>
            <a:r>
              <a:rPr lang="zh-CN" altLang="en-US" sz="2000" b="1" dirty="0" smtClean="0">
                <a:latin typeface="Adobe 楷体 Std R" panose="02020400000000000000" pitchFamily="18" charset="-122"/>
                <a:ea typeface="Adobe 楷体 Std R" panose="02020400000000000000" pitchFamily="18" charset="-122"/>
              </a:rPr>
              <a:t>、社会实践</a:t>
            </a:r>
            <a:endParaRPr lang="en-US" altLang="zh-CN" sz="2000" b="1" dirty="0">
              <a:latin typeface="Adobe 楷体 Std R" panose="02020400000000000000" pitchFamily="18" charset="-122"/>
              <a:ea typeface="Adobe 楷体 Std R" panose="02020400000000000000" pitchFamily="18" charset="-122"/>
            </a:endParaRPr>
          </a:p>
          <a:p>
            <a:pPr>
              <a:lnSpc>
                <a:spcPct val="150000"/>
              </a:lnSpc>
            </a:pPr>
            <a:r>
              <a:rPr lang="zh-CN" altLang="en-US" sz="1800" dirty="0" smtClean="0">
                <a:latin typeface="Adobe 楷体 Std R" panose="02020400000000000000" pitchFamily="18" charset="-122"/>
                <a:ea typeface="Adobe 楷体 Std R" panose="02020400000000000000" pitchFamily="18" charset="-122"/>
              </a:rPr>
              <a:t>      积极</a:t>
            </a:r>
            <a:r>
              <a:rPr lang="zh-CN" altLang="en-US" sz="1800" dirty="0">
                <a:latin typeface="Adobe 楷体 Std R" panose="02020400000000000000" pitchFamily="18" charset="-122"/>
                <a:ea typeface="Adobe 楷体 Std R" panose="02020400000000000000" pitchFamily="18" charset="-122"/>
              </a:rPr>
              <a:t>参加各项志愿服务活动，</a:t>
            </a:r>
            <a:r>
              <a:rPr lang="en-US" altLang="zh-CN" sz="1800" dirty="0">
                <a:latin typeface="Adobe 楷体 Std R" panose="02020400000000000000" pitchFamily="18" charset="-122"/>
                <a:ea typeface="Adobe 楷体 Std R" panose="02020400000000000000" pitchFamily="18" charset="-122"/>
              </a:rPr>
              <a:t>2014</a:t>
            </a:r>
            <a:r>
              <a:rPr lang="zh-CN" altLang="en-US" sz="1800" dirty="0">
                <a:latin typeface="Adobe 楷体 Std R" panose="02020400000000000000" pitchFamily="18" charset="-122"/>
                <a:ea typeface="Adobe 楷体 Std R" panose="02020400000000000000" pitchFamily="18" charset="-122"/>
              </a:rPr>
              <a:t>年</a:t>
            </a:r>
            <a:r>
              <a:rPr lang="en-US" altLang="zh-CN" sz="1800" dirty="0">
                <a:latin typeface="Adobe 楷体 Std R" panose="02020400000000000000" pitchFamily="18" charset="-122"/>
                <a:ea typeface="Adobe 楷体 Std R" panose="02020400000000000000" pitchFamily="18" charset="-122"/>
              </a:rPr>
              <a:t>8</a:t>
            </a:r>
            <a:r>
              <a:rPr lang="zh-CN" altLang="en-US" sz="1800" dirty="0">
                <a:latin typeface="Adobe 楷体 Std R" panose="02020400000000000000" pitchFamily="18" charset="-122"/>
                <a:ea typeface="Adobe 楷体 Std R" panose="02020400000000000000" pitchFamily="18" charset="-122"/>
              </a:rPr>
              <a:t>月参加“聚焦西部崛起，共绘物联能源</a:t>
            </a:r>
            <a:r>
              <a:rPr lang="en-US" altLang="zh-CN" sz="1800" dirty="0">
                <a:latin typeface="Adobe 楷体 Std R" panose="02020400000000000000" pitchFamily="18" charset="-122"/>
                <a:ea typeface="Adobe 楷体 Std R" panose="02020400000000000000" pitchFamily="18" charset="-122"/>
              </a:rPr>
              <a:t>——</a:t>
            </a:r>
            <a:r>
              <a:rPr lang="zh-CN" altLang="en-US" sz="1800" dirty="0">
                <a:latin typeface="Adobe 楷体 Std R" panose="02020400000000000000" pitchFamily="18" charset="-122"/>
                <a:ea typeface="Adobe 楷体 Std R" panose="02020400000000000000" pitchFamily="18" charset="-122"/>
              </a:rPr>
              <a:t>江南大学暑期赴内蒙古赤峰市平庄地区社会实践小分队”，在内蒙古赤峰市平庄六家煤矿进行社会实践，深入基层，走到矿工身边，关注矿工对现代自动化开采模式的意见与建议，宣传推广能源物联网发展，并且由矿工队长师傅带头亲身下矿井，深入地下</a:t>
            </a:r>
            <a:r>
              <a:rPr lang="en-US" altLang="zh-CN" sz="1800" dirty="0">
                <a:latin typeface="Adobe 楷体 Std R" panose="02020400000000000000" pitchFamily="18" charset="-122"/>
                <a:ea typeface="Adobe 楷体 Std R" panose="02020400000000000000" pitchFamily="18" charset="-122"/>
              </a:rPr>
              <a:t>600</a:t>
            </a:r>
            <a:r>
              <a:rPr lang="zh-CN" altLang="en-US" sz="1800" dirty="0">
                <a:latin typeface="Adobe 楷体 Std R" panose="02020400000000000000" pitchFamily="18" charset="-122"/>
                <a:ea typeface="Adobe 楷体 Std R" panose="02020400000000000000" pitchFamily="18" charset="-122"/>
              </a:rPr>
              <a:t>米深的矿井，到工作第一线体验井下生活。</a:t>
            </a:r>
            <a:endParaRPr lang="en-US" altLang="zh-CN" sz="2000" dirty="0" smtClean="0">
              <a:latin typeface="Adobe 楷体 Std R" panose="02020400000000000000" pitchFamily="18" charset="-122"/>
              <a:ea typeface="Adobe 楷体 Std R" panose="02020400000000000000" pitchFamily="18" charset="-122"/>
            </a:endParaRPr>
          </a:p>
        </p:txBody>
      </p:sp>
    </p:spTree>
    <p:extLst>
      <p:ext uri="{BB962C8B-B14F-4D97-AF65-F5344CB8AC3E}">
        <p14:creationId xmlns:p14="http://schemas.microsoft.com/office/powerpoint/2010/main" val="857212453"/>
      </p:ext>
    </p:extLst>
  </p:cSld>
  <p:clrMapOvr>
    <a:masterClrMapping/>
  </p:clrMapOvr>
  <mc:AlternateContent xmlns:mc="http://schemas.openxmlformats.org/markup-compatibility/2006" xmlns:p14="http://schemas.microsoft.com/office/powerpoint/2010/main">
    <mc:Choice Requires="p14">
      <p:transition spd="slow" p14:dur="1500">
        <p:split dir="in"/>
      </p:transition>
    </mc:Choice>
    <mc:Fallback xmlns="">
      <p:transition spd="slow">
        <p:split dir="in"/>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70608" y="1654742"/>
            <a:ext cx="7776162" cy="2215991"/>
          </a:xfrm>
          <a:prstGeom prst="rect">
            <a:avLst/>
          </a:prstGeom>
          <a:noFill/>
        </p:spPr>
        <p:txBody>
          <a:bodyPr wrap="square" rtlCol="0">
            <a:spAutoFit/>
          </a:bodyPr>
          <a:lstStyle/>
          <a:p>
            <a:pPr>
              <a:lnSpc>
                <a:spcPct val="150000"/>
              </a:lnSpc>
            </a:pPr>
            <a:r>
              <a:rPr lang="zh-CN" altLang="en-US" sz="2000" b="1" dirty="0" smtClean="0">
                <a:latin typeface="Adobe 楷体 Std R" panose="02020400000000000000" pitchFamily="18" charset="-122"/>
                <a:ea typeface="Adobe 楷体 Std R" panose="02020400000000000000" pitchFamily="18" charset="-122"/>
              </a:rPr>
              <a:t>四、海外游学</a:t>
            </a:r>
            <a:endParaRPr lang="en-US" altLang="zh-CN" sz="2000" b="1" dirty="0">
              <a:latin typeface="Adobe 楷体 Std R" panose="02020400000000000000" pitchFamily="18" charset="-122"/>
              <a:ea typeface="Adobe 楷体 Std R" panose="02020400000000000000" pitchFamily="18" charset="-122"/>
            </a:endParaRPr>
          </a:p>
          <a:p>
            <a:pPr>
              <a:lnSpc>
                <a:spcPct val="150000"/>
              </a:lnSpc>
            </a:pPr>
            <a:r>
              <a:rPr lang="en-US" altLang="zh-CN" sz="1800" dirty="0" smtClean="0">
                <a:latin typeface="Adobe 楷体 Std R" panose="02020400000000000000" pitchFamily="18" charset="-122"/>
                <a:ea typeface="Adobe 楷体 Std R" panose="02020400000000000000" pitchFamily="18" charset="-122"/>
              </a:rPr>
              <a:t>       2014</a:t>
            </a:r>
            <a:r>
              <a:rPr lang="zh-CN" altLang="en-US" sz="1800" dirty="0">
                <a:latin typeface="Adobe 楷体 Std R" panose="02020400000000000000" pitchFamily="18" charset="-122"/>
                <a:ea typeface="Adobe 楷体 Std R" panose="02020400000000000000" pitchFamily="18" charset="-122"/>
              </a:rPr>
              <a:t>年</a:t>
            </a:r>
            <a:r>
              <a:rPr lang="en-US" altLang="zh-CN" sz="1800" dirty="0">
                <a:latin typeface="Adobe 楷体 Std R" panose="02020400000000000000" pitchFamily="18" charset="-122"/>
                <a:ea typeface="Adobe 楷体 Std R" panose="02020400000000000000" pitchFamily="18" charset="-122"/>
              </a:rPr>
              <a:t>7</a:t>
            </a:r>
            <a:r>
              <a:rPr lang="zh-CN" altLang="en-US" sz="1800" dirty="0">
                <a:latin typeface="Adobe 楷体 Std R" panose="02020400000000000000" pitchFamily="18" charset="-122"/>
                <a:ea typeface="Adobe 楷体 Std R" panose="02020400000000000000" pitchFamily="18" charset="-122"/>
              </a:rPr>
              <a:t>月参加江南大学至善学院第二届台湾暑期项目“</a:t>
            </a:r>
            <a:r>
              <a:rPr lang="en-US" altLang="zh-CN" sz="1800" dirty="0">
                <a:latin typeface="Adobe 楷体 Std R" panose="02020400000000000000" pitchFamily="18" charset="-122"/>
                <a:ea typeface="Adobe 楷体 Std R" panose="02020400000000000000" pitchFamily="18" charset="-122"/>
              </a:rPr>
              <a:t>2014</a:t>
            </a:r>
            <a:r>
              <a:rPr lang="zh-CN" altLang="en-US" sz="1800" dirty="0">
                <a:latin typeface="Adobe 楷体 Std R" panose="02020400000000000000" pitchFamily="18" charset="-122"/>
                <a:ea typeface="Adobe 楷体 Std R" panose="02020400000000000000" pitchFamily="18" charset="-122"/>
              </a:rPr>
              <a:t>年铭传大学暑期研习营”，在台湾铭传大学交流学习。</a:t>
            </a:r>
            <a:r>
              <a:rPr lang="en-US" altLang="zh-CN" sz="1800" dirty="0">
                <a:latin typeface="Adobe 楷体 Std R" panose="02020400000000000000" pitchFamily="18" charset="-122"/>
                <a:ea typeface="Adobe 楷体 Std R" panose="02020400000000000000" pitchFamily="18" charset="-122"/>
              </a:rPr>
              <a:t>2015</a:t>
            </a:r>
            <a:r>
              <a:rPr lang="zh-CN" altLang="en-US" sz="1800" dirty="0">
                <a:latin typeface="Adobe 楷体 Std R" panose="02020400000000000000" pitchFamily="18" charset="-122"/>
                <a:ea typeface="Adobe 楷体 Std R" panose="02020400000000000000" pitchFamily="18" charset="-122"/>
              </a:rPr>
              <a:t>年</a:t>
            </a:r>
            <a:r>
              <a:rPr lang="en-US" altLang="zh-CN" sz="1800" dirty="0">
                <a:latin typeface="Adobe 楷体 Std R" panose="02020400000000000000" pitchFamily="18" charset="-122"/>
                <a:ea typeface="Adobe 楷体 Std R" panose="02020400000000000000" pitchFamily="18" charset="-122"/>
              </a:rPr>
              <a:t>7</a:t>
            </a:r>
            <a:r>
              <a:rPr lang="zh-CN" altLang="en-US" sz="1800" dirty="0">
                <a:latin typeface="Adobe 楷体 Std R" panose="02020400000000000000" pitchFamily="18" charset="-122"/>
                <a:ea typeface="Adobe 楷体 Std R" panose="02020400000000000000" pitchFamily="18" charset="-122"/>
              </a:rPr>
              <a:t>月参加“江南大学青马工程创新训练营”，在香港理工大学交流学习，并参加英国保诚集团企业实训。海外游学开拓了我的视野，了解到更多的知识。</a:t>
            </a:r>
            <a:endParaRPr lang="en-US" altLang="zh-CN" sz="2000" dirty="0" smtClean="0">
              <a:latin typeface="Adobe 楷体 Std R" panose="02020400000000000000" pitchFamily="18" charset="-122"/>
              <a:ea typeface="Adobe 楷体 Std R" panose="02020400000000000000" pitchFamily="18" charset="-122"/>
            </a:endParaRPr>
          </a:p>
        </p:txBody>
      </p:sp>
    </p:spTree>
    <p:extLst>
      <p:ext uri="{BB962C8B-B14F-4D97-AF65-F5344CB8AC3E}">
        <p14:creationId xmlns:p14="http://schemas.microsoft.com/office/powerpoint/2010/main" val="1148153442"/>
      </p:ext>
    </p:extLst>
  </p:cSld>
  <p:clrMapOvr>
    <a:masterClrMapping/>
  </p:clrMapOvr>
  <mc:AlternateContent xmlns:mc="http://schemas.openxmlformats.org/markup-compatibility/2006" xmlns:p14="http://schemas.microsoft.com/office/powerpoint/2010/main">
    <mc:Choice Requires="p14">
      <p:transition spd="slow" p14:dur="1500">
        <p:split dir="in"/>
      </p:transition>
    </mc:Choice>
    <mc:Fallback xmlns="">
      <p:transition spd="slow">
        <p:split dir="in"/>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02028" y="1014662"/>
            <a:ext cx="7776162" cy="3323987"/>
          </a:xfrm>
          <a:prstGeom prst="rect">
            <a:avLst/>
          </a:prstGeom>
          <a:noFill/>
        </p:spPr>
        <p:txBody>
          <a:bodyPr wrap="square" rtlCol="0">
            <a:spAutoFit/>
          </a:bodyPr>
          <a:lstStyle/>
          <a:p>
            <a:pPr>
              <a:lnSpc>
                <a:spcPct val="150000"/>
              </a:lnSpc>
            </a:pPr>
            <a:r>
              <a:rPr lang="zh-CN" altLang="en-US" sz="2000" dirty="0" smtClean="0">
                <a:latin typeface="Adobe 楷体 Std R" panose="02020400000000000000" pitchFamily="18" charset="-122"/>
                <a:ea typeface="Adobe 楷体 Std R" panose="02020400000000000000" pitchFamily="18" charset="-122"/>
              </a:rPr>
              <a:t>通过大学英语四级、六级考试</a:t>
            </a:r>
            <a:endParaRPr lang="en-US" altLang="zh-CN" sz="2000" dirty="0" smtClean="0">
              <a:latin typeface="Adobe 楷体 Std R" panose="02020400000000000000" pitchFamily="18" charset="-122"/>
              <a:ea typeface="Adobe 楷体 Std R" panose="02020400000000000000" pitchFamily="18" charset="-122"/>
            </a:endParaRPr>
          </a:p>
          <a:p>
            <a:pPr>
              <a:lnSpc>
                <a:spcPct val="150000"/>
              </a:lnSpc>
            </a:pPr>
            <a:r>
              <a:rPr lang="zh-CN" altLang="en-US" sz="2000" dirty="0" smtClean="0">
                <a:latin typeface="Adobe 楷体 Std R" panose="02020400000000000000" pitchFamily="18" charset="-122"/>
                <a:ea typeface="Adobe 楷体 Std R" panose="02020400000000000000" pitchFamily="18" charset="-122"/>
              </a:rPr>
              <a:t>荣获</a:t>
            </a:r>
            <a:r>
              <a:rPr lang="en-US" altLang="zh-CN" sz="2000" dirty="0">
                <a:latin typeface="Adobe 楷体 Std R" panose="02020400000000000000" pitchFamily="18" charset="-122"/>
                <a:ea typeface="Adobe 楷体 Std R" panose="02020400000000000000" pitchFamily="18" charset="-122"/>
              </a:rPr>
              <a:t>2013-2014</a:t>
            </a:r>
            <a:r>
              <a:rPr lang="zh-CN" altLang="en-US" sz="2000" dirty="0">
                <a:latin typeface="Adobe 楷体 Std R" panose="02020400000000000000" pitchFamily="18" charset="-122"/>
                <a:ea typeface="Adobe 楷体 Std R" panose="02020400000000000000" pitchFamily="18" charset="-122"/>
              </a:rPr>
              <a:t>学年三等学业奖学金、</a:t>
            </a:r>
            <a:r>
              <a:rPr lang="en-US" altLang="zh-CN" sz="2000" dirty="0">
                <a:latin typeface="Adobe 楷体 Std R" panose="02020400000000000000" pitchFamily="18" charset="-122"/>
                <a:ea typeface="Adobe 楷体 Std R" panose="02020400000000000000" pitchFamily="18" charset="-122"/>
              </a:rPr>
              <a:t>2013-2014</a:t>
            </a:r>
            <a:r>
              <a:rPr lang="zh-CN" altLang="en-US" sz="2000" dirty="0">
                <a:latin typeface="Adobe 楷体 Std R" panose="02020400000000000000" pitchFamily="18" charset="-122"/>
                <a:ea typeface="Adobe 楷体 Std R" panose="02020400000000000000" pitchFamily="18" charset="-122"/>
              </a:rPr>
              <a:t>学年远翔</a:t>
            </a:r>
            <a:r>
              <a:rPr lang="zh-CN" altLang="en-US" sz="2000" dirty="0" smtClean="0">
                <a:latin typeface="Adobe 楷体 Std R" panose="02020400000000000000" pitchFamily="18" charset="-122"/>
                <a:ea typeface="Adobe 楷体 Std R" panose="02020400000000000000" pitchFamily="18" charset="-122"/>
              </a:rPr>
              <a:t>奖学金</a:t>
            </a:r>
            <a:endParaRPr lang="en-US" altLang="zh-CN" sz="2000" dirty="0" smtClean="0">
              <a:latin typeface="Adobe 楷体 Std R" panose="02020400000000000000" pitchFamily="18" charset="-122"/>
              <a:ea typeface="Adobe 楷体 Std R" panose="02020400000000000000" pitchFamily="18" charset="-122"/>
            </a:endParaRPr>
          </a:p>
          <a:p>
            <a:pPr>
              <a:lnSpc>
                <a:spcPct val="150000"/>
              </a:lnSpc>
            </a:pPr>
            <a:r>
              <a:rPr lang="en-US" altLang="zh-CN" sz="2000" dirty="0" smtClean="0">
                <a:latin typeface="Adobe 楷体 Std R" panose="02020400000000000000" pitchFamily="18" charset="-122"/>
                <a:ea typeface="Adobe 楷体 Std R" panose="02020400000000000000" pitchFamily="18" charset="-122"/>
              </a:rPr>
              <a:t>2014-2015</a:t>
            </a:r>
            <a:r>
              <a:rPr lang="zh-CN" altLang="en-US" sz="2000" dirty="0" smtClean="0">
                <a:latin typeface="Adobe 楷体 Std R" panose="02020400000000000000" pitchFamily="18" charset="-122"/>
                <a:ea typeface="Adobe 楷体 Std R" panose="02020400000000000000" pitchFamily="18" charset="-122"/>
              </a:rPr>
              <a:t>学年社会工作单项奖学金</a:t>
            </a:r>
            <a:endParaRPr lang="zh-CN" altLang="en-US" sz="2000" dirty="0">
              <a:latin typeface="Adobe 楷体 Std R" panose="02020400000000000000" pitchFamily="18" charset="-122"/>
              <a:ea typeface="Adobe 楷体 Std R" panose="02020400000000000000" pitchFamily="18" charset="-122"/>
            </a:endParaRPr>
          </a:p>
          <a:p>
            <a:pPr>
              <a:lnSpc>
                <a:spcPct val="150000"/>
              </a:lnSpc>
            </a:pPr>
            <a:r>
              <a:rPr lang="zh-CN" altLang="en-US" sz="2000" dirty="0">
                <a:latin typeface="Adobe 楷体 Std R" panose="02020400000000000000" pitchFamily="18" charset="-122"/>
                <a:ea typeface="Adobe 楷体 Std R" panose="02020400000000000000" pitchFamily="18" charset="-122"/>
              </a:rPr>
              <a:t>获物联网工程学院暑期社会实践策划大赛团体三等奖</a:t>
            </a:r>
          </a:p>
          <a:p>
            <a:pPr>
              <a:lnSpc>
                <a:spcPct val="150000"/>
              </a:lnSpc>
            </a:pPr>
            <a:r>
              <a:rPr lang="zh-CN" altLang="en-US" sz="2000" dirty="0">
                <a:latin typeface="Adobe 楷体 Std R" panose="02020400000000000000" pitchFamily="18" charset="-122"/>
                <a:ea typeface="Adobe 楷体 Std R" panose="02020400000000000000" pitchFamily="18" charset="-122"/>
              </a:rPr>
              <a:t>荣获</a:t>
            </a:r>
            <a:r>
              <a:rPr lang="en-US" altLang="zh-CN" sz="2000" dirty="0">
                <a:latin typeface="Adobe 楷体 Std R" panose="02020400000000000000" pitchFamily="18" charset="-122"/>
                <a:ea typeface="Adobe 楷体 Std R" panose="02020400000000000000" pitchFamily="18" charset="-122"/>
              </a:rPr>
              <a:t>2014</a:t>
            </a:r>
            <a:r>
              <a:rPr lang="zh-CN" altLang="en-US" sz="2000" dirty="0">
                <a:latin typeface="Adobe 楷体 Std R" panose="02020400000000000000" pitchFamily="18" charset="-122"/>
                <a:ea typeface="Adobe 楷体 Std R" panose="02020400000000000000" pitchFamily="18" charset="-122"/>
              </a:rPr>
              <a:t>暑期社会实践校级先进个人，所在团队获校级优秀团队</a:t>
            </a:r>
          </a:p>
          <a:p>
            <a:pPr>
              <a:lnSpc>
                <a:spcPct val="150000"/>
              </a:lnSpc>
            </a:pPr>
            <a:r>
              <a:rPr lang="zh-CN" altLang="en-US" sz="2000" dirty="0">
                <a:latin typeface="Adobe 楷体 Std R" panose="02020400000000000000" pitchFamily="18" charset="-122"/>
                <a:ea typeface="Adobe 楷体 Std R" panose="02020400000000000000" pitchFamily="18" charset="-122"/>
              </a:rPr>
              <a:t>荣获</a:t>
            </a:r>
            <a:r>
              <a:rPr lang="en-US" altLang="zh-CN" sz="2000" dirty="0">
                <a:latin typeface="Adobe 楷体 Std R" panose="02020400000000000000" pitchFamily="18" charset="-122"/>
                <a:ea typeface="Adobe 楷体 Std R" panose="02020400000000000000" pitchFamily="18" charset="-122"/>
              </a:rPr>
              <a:t>2015</a:t>
            </a:r>
            <a:r>
              <a:rPr lang="zh-CN" altLang="en-US" sz="2000" dirty="0">
                <a:latin typeface="Adobe 楷体 Std R" panose="02020400000000000000" pitchFamily="18" charset="-122"/>
                <a:ea typeface="Adobe 楷体 Std R" panose="02020400000000000000" pitchFamily="18" charset="-122"/>
              </a:rPr>
              <a:t>物联网工程学院寒假社会实践优秀调研</a:t>
            </a:r>
            <a:r>
              <a:rPr lang="zh-CN" altLang="en-US" sz="2000" dirty="0" smtClean="0">
                <a:latin typeface="Adobe 楷体 Std R" panose="02020400000000000000" pitchFamily="18" charset="-122"/>
                <a:ea typeface="Adobe 楷体 Std R" panose="02020400000000000000" pitchFamily="18" charset="-122"/>
              </a:rPr>
              <a:t>报告</a:t>
            </a:r>
            <a:endParaRPr lang="en-US" altLang="zh-CN" sz="2000" dirty="0" smtClean="0">
              <a:latin typeface="Adobe 楷体 Std R" panose="02020400000000000000" pitchFamily="18" charset="-122"/>
              <a:ea typeface="Adobe 楷体 Std R" panose="02020400000000000000" pitchFamily="18" charset="-122"/>
            </a:endParaRPr>
          </a:p>
          <a:p>
            <a:pPr>
              <a:lnSpc>
                <a:spcPct val="150000"/>
              </a:lnSpc>
            </a:pPr>
            <a:r>
              <a:rPr lang="zh-CN" altLang="en-US" sz="2000" dirty="0" smtClean="0">
                <a:latin typeface="Adobe 楷体 Std R" panose="02020400000000000000" pitchFamily="18" charset="-122"/>
                <a:ea typeface="Adobe 楷体 Std R" panose="02020400000000000000" pitchFamily="18" charset="-122"/>
              </a:rPr>
              <a:t>荣获</a:t>
            </a:r>
            <a:r>
              <a:rPr lang="en-US" altLang="zh-CN" sz="2000" dirty="0" smtClean="0">
                <a:latin typeface="Adobe 楷体 Std R" panose="02020400000000000000" pitchFamily="18" charset="-122"/>
                <a:ea typeface="Adobe 楷体 Std R" panose="02020400000000000000" pitchFamily="18" charset="-122"/>
              </a:rPr>
              <a:t>2014-2015</a:t>
            </a:r>
            <a:r>
              <a:rPr lang="zh-CN" altLang="en-US" sz="2000" dirty="0" smtClean="0">
                <a:latin typeface="Adobe 楷体 Std R" panose="02020400000000000000" pitchFamily="18" charset="-122"/>
                <a:ea typeface="Adobe 楷体 Std R" panose="02020400000000000000" pitchFamily="18" charset="-122"/>
              </a:rPr>
              <a:t>学年校级优秀学生干部</a:t>
            </a:r>
            <a:endParaRPr lang="en-US" altLang="zh-CN" sz="2000" dirty="0" smtClean="0">
              <a:latin typeface="Adobe 楷体 Std R" panose="02020400000000000000" pitchFamily="18" charset="-122"/>
              <a:ea typeface="Adobe 楷体 Std R" panose="02020400000000000000" pitchFamily="18" charset="-122"/>
            </a:endParaRPr>
          </a:p>
        </p:txBody>
      </p:sp>
    </p:spTree>
    <p:extLst>
      <p:ext uri="{BB962C8B-B14F-4D97-AF65-F5344CB8AC3E}">
        <p14:creationId xmlns:p14="http://schemas.microsoft.com/office/powerpoint/2010/main" val="707485474"/>
      </p:ext>
    </p:extLst>
  </p:cSld>
  <p:clrMapOvr>
    <a:masterClrMapping/>
  </p:clrMapOvr>
  <mc:AlternateContent xmlns:mc="http://schemas.openxmlformats.org/markup-compatibility/2006" xmlns:p14="http://schemas.microsoft.com/office/powerpoint/2010/main">
    <mc:Choice Requires="p14">
      <p:transition spd="slow" p14:dur="1500">
        <p:split dir="in"/>
      </p:transition>
    </mc:Choice>
    <mc:Fallback xmlns="">
      <p:transition spd="slow">
        <p:split dir="in"/>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7200" y="518160"/>
            <a:ext cx="2057400" cy="523220"/>
          </a:xfrm>
          <a:prstGeom prst="rect">
            <a:avLst/>
          </a:prstGeom>
          <a:noFill/>
        </p:spPr>
        <p:txBody>
          <a:bodyPr wrap="square" rtlCol="0">
            <a:spAutoFit/>
          </a:bodyPr>
          <a:lstStyle/>
          <a:p>
            <a:r>
              <a:rPr lang="zh-CN" altLang="en-US" sz="2800" smtClean="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思想发展：</a:t>
            </a:r>
            <a:endParaRPr lang="zh-CN" altLang="en-US" sz="280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3" name="文本框 2"/>
          <p:cNvSpPr txBox="1"/>
          <p:nvPr/>
        </p:nvSpPr>
        <p:spPr>
          <a:xfrm>
            <a:off x="754380" y="6383000"/>
            <a:ext cx="7635240" cy="3831818"/>
          </a:xfrm>
          <a:prstGeom prst="rect">
            <a:avLst/>
          </a:prstGeom>
          <a:noFill/>
        </p:spPr>
        <p:txBody>
          <a:bodyPr wrap="square" rtlCol="0">
            <a:spAutoFit/>
          </a:bodyPr>
          <a:lstStyle/>
          <a:p>
            <a:pPr>
              <a:lnSpc>
                <a:spcPct val="150000"/>
              </a:lnSpc>
            </a:pPr>
            <a:r>
              <a:rPr lang="en-US" altLang="zh-CN" sz="1800" smtClean="0">
                <a:latin typeface="方正粗倩简体" panose="03000509000000000000" pitchFamily="65" charset="-122"/>
                <a:ea typeface="方正粗倩简体" panose="03000509000000000000" pitchFamily="65" charset="-122"/>
              </a:rPr>
              <a:t>2013</a:t>
            </a:r>
            <a:r>
              <a:rPr lang="zh-CN" altLang="en-US" sz="1800" smtClean="0">
                <a:latin typeface="方正粗倩简体" panose="03000509000000000000" pitchFamily="65" charset="-122"/>
                <a:ea typeface="方正粗倩简体" panose="03000509000000000000" pitchFamily="65" charset="-122"/>
              </a:rPr>
              <a:t>年</a:t>
            </a:r>
            <a:r>
              <a:rPr lang="en-US" altLang="zh-CN" sz="1800" smtClean="0">
                <a:latin typeface="方正粗倩简体" panose="03000509000000000000" pitchFamily="65" charset="-122"/>
                <a:ea typeface="方正粗倩简体" panose="03000509000000000000" pitchFamily="65" charset="-122"/>
              </a:rPr>
              <a:t>9</a:t>
            </a:r>
            <a:r>
              <a:rPr lang="zh-CN" altLang="en-US" sz="1800" smtClean="0">
                <a:latin typeface="方正粗倩简体" panose="03000509000000000000" pitchFamily="65" charset="-122"/>
                <a:ea typeface="方正粗倩简体" panose="03000509000000000000" pitchFamily="65" charset="-122"/>
              </a:rPr>
              <a:t>月提交入党申请书</a:t>
            </a:r>
            <a:endParaRPr lang="en-US" altLang="zh-CN" sz="1800" smtClean="0">
              <a:latin typeface="方正粗倩简体" panose="03000509000000000000" pitchFamily="65" charset="-122"/>
              <a:ea typeface="方正粗倩简体" panose="03000509000000000000" pitchFamily="65" charset="-122"/>
            </a:endParaRPr>
          </a:p>
          <a:p>
            <a:pPr>
              <a:lnSpc>
                <a:spcPct val="150000"/>
              </a:lnSpc>
            </a:pPr>
            <a:r>
              <a:rPr lang="en-US" altLang="zh-CN" sz="1800" smtClean="0">
                <a:latin typeface="方正粗倩简体" panose="03000509000000000000" pitchFamily="65" charset="-122"/>
                <a:ea typeface="方正粗倩简体" panose="03000509000000000000" pitchFamily="65" charset="-122"/>
              </a:rPr>
              <a:t>2014</a:t>
            </a:r>
            <a:r>
              <a:rPr lang="zh-CN" altLang="en-US" sz="1800" smtClean="0">
                <a:latin typeface="方正粗倩简体" panose="03000509000000000000" pitchFamily="65" charset="-122"/>
                <a:ea typeface="方正粗倩简体" panose="03000509000000000000" pitchFamily="65" charset="-122"/>
              </a:rPr>
              <a:t>年</a:t>
            </a:r>
            <a:r>
              <a:rPr lang="en-US" altLang="zh-CN" sz="1800" smtClean="0">
                <a:latin typeface="方正粗倩简体" panose="03000509000000000000" pitchFamily="65" charset="-122"/>
                <a:ea typeface="方正粗倩简体" panose="03000509000000000000" pitchFamily="65" charset="-122"/>
              </a:rPr>
              <a:t>5</a:t>
            </a:r>
            <a:r>
              <a:rPr lang="zh-CN" altLang="en-US" sz="1800" smtClean="0">
                <a:latin typeface="方正粗倩简体" panose="03000509000000000000" pitchFamily="65" charset="-122"/>
                <a:ea typeface="方正粗倩简体" panose="03000509000000000000" pitchFamily="65" charset="-122"/>
              </a:rPr>
              <a:t>月进入第二十七期党校</a:t>
            </a:r>
            <a:endParaRPr lang="en-US" altLang="zh-CN" sz="1800" smtClean="0">
              <a:latin typeface="方正粗倩简体" panose="03000509000000000000" pitchFamily="65" charset="-122"/>
              <a:ea typeface="方正粗倩简体" panose="03000509000000000000" pitchFamily="65" charset="-122"/>
            </a:endParaRPr>
          </a:p>
          <a:p>
            <a:pPr>
              <a:lnSpc>
                <a:spcPct val="150000"/>
              </a:lnSpc>
            </a:pPr>
            <a:r>
              <a:rPr lang="en-US" altLang="zh-CN" sz="1800" smtClean="0">
                <a:latin typeface="方正粗倩简体" panose="03000509000000000000" pitchFamily="65" charset="-122"/>
                <a:ea typeface="方正粗倩简体" panose="03000509000000000000" pitchFamily="65" charset="-122"/>
              </a:rPr>
              <a:t>2014</a:t>
            </a:r>
            <a:r>
              <a:rPr lang="zh-CN" altLang="en-US" sz="1800" smtClean="0">
                <a:latin typeface="方正粗倩简体" panose="03000509000000000000" pitchFamily="65" charset="-122"/>
                <a:ea typeface="方正粗倩简体" panose="03000509000000000000" pitchFamily="65" charset="-122"/>
              </a:rPr>
              <a:t>年</a:t>
            </a:r>
            <a:r>
              <a:rPr lang="en-US" altLang="zh-CN" sz="1800" smtClean="0">
                <a:latin typeface="方正粗倩简体" panose="03000509000000000000" pitchFamily="65" charset="-122"/>
                <a:ea typeface="方正粗倩简体" panose="03000509000000000000" pitchFamily="65" charset="-122"/>
              </a:rPr>
              <a:t>5-6</a:t>
            </a:r>
            <a:r>
              <a:rPr lang="zh-CN" altLang="en-US" sz="1800" smtClean="0">
                <a:latin typeface="方正粗倩简体" panose="03000509000000000000" pitchFamily="65" charset="-122"/>
                <a:ea typeface="方正粗倩简体" panose="03000509000000000000" pitchFamily="65" charset="-122"/>
              </a:rPr>
              <a:t>月期间不断学习党的相关文件精神，理解党的基本纲领，深入了解马克思主义、毛泽东思想、邓小平理论、三个代表重要思想、科学发展观、社会主义核心价值观等一系列相关理论</a:t>
            </a:r>
            <a:endParaRPr lang="en-US" altLang="zh-CN" sz="1800" smtClean="0">
              <a:latin typeface="方正粗倩简体" panose="03000509000000000000" pitchFamily="65" charset="-122"/>
              <a:ea typeface="方正粗倩简体" panose="03000509000000000000" pitchFamily="65" charset="-122"/>
            </a:endParaRPr>
          </a:p>
          <a:p>
            <a:pPr>
              <a:lnSpc>
                <a:spcPct val="150000"/>
              </a:lnSpc>
            </a:pPr>
            <a:r>
              <a:rPr lang="en-US" altLang="zh-CN" sz="1800" smtClean="0">
                <a:latin typeface="方正粗倩简体" panose="03000509000000000000" pitchFamily="65" charset="-122"/>
                <a:ea typeface="方正粗倩简体" panose="03000509000000000000" pitchFamily="65" charset="-122"/>
              </a:rPr>
              <a:t>2014</a:t>
            </a:r>
            <a:r>
              <a:rPr lang="zh-CN" altLang="en-US" sz="1800" smtClean="0">
                <a:latin typeface="方正粗倩简体" panose="03000509000000000000" pitchFamily="65" charset="-122"/>
                <a:ea typeface="方正粗倩简体" panose="03000509000000000000" pitchFamily="65" charset="-122"/>
              </a:rPr>
              <a:t>年</a:t>
            </a:r>
            <a:r>
              <a:rPr lang="en-US" altLang="zh-CN" sz="1800" smtClean="0">
                <a:latin typeface="方正粗倩简体" panose="03000509000000000000" pitchFamily="65" charset="-122"/>
                <a:ea typeface="方正粗倩简体" panose="03000509000000000000" pitchFamily="65" charset="-122"/>
              </a:rPr>
              <a:t>6</a:t>
            </a:r>
            <a:r>
              <a:rPr lang="zh-CN" altLang="en-US" sz="1800" smtClean="0">
                <a:latin typeface="方正粗倩简体" panose="03000509000000000000" pitchFamily="65" charset="-122"/>
                <a:ea typeface="方正粗倩简体" panose="03000509000000000000" pitchFamily="65" charset="-122"/>
              </a:rPr>
              <a:t>月顺利从党校毕业</a:t>
            </a:r>
            <a:endParaRPr lang="en-US" altLang="zh-CN" sz="1800" smtClean="0">
              <a:latin typeface="方正粗倩简体" panose="03000509000000000000" pitchFamily="65" charset="-122"/>
              <a:ea typeface="方正粗倩简体" panose="03000509000000000000" pitchFamily="65" charset="-122"/>
            </a:endParaRPr>
          </a:p>
          <a:p>
            <a:pPr>
              <a:lnSpc>
                <a:spcPct val="150000"/>
              </a:lnSpc>
            </a:pPr>
            <a:r>
              <a:rPr lang="en-US" altLang="zh-CN" sz="1800" smtClean="0">
                <a:latin typeface="方正粗倩简体" panose="03000509000000000000" pitchFamily="65" charset="-122"/>
                <a:ea typeface="方正粗倩简体" panose="03000509000000000000" pitchFamily="65" charset="-122"/>
              </a:rPr>
              <a:t>2014</a:t>
            </a:r>
            <a:r>
              <a:rPr lang="zh-CN" altLang="en-US" sz="1800" smtClean="0">
                <a:latin typeface="方正粗倩简体" panose="03000509000000000000" pitchFamily="65" charset="-122"/>
                <a:ea typeface="方正粗倩简体" panose="03000509000000000000" pitchFamily="65" charset="-122"/>
              </a:rPr>
              <a:t>年</a:t>
            </a:r>
            <a:r>
              <a:rPr lang="en-US" altLang="zh-CN" sz="1800" smtClean="0">
                <a:latin typeface="方正粗倩简体" panose="03000509000000000000" pitchFamily="65" charset="-122"/>
                <a:ea typeface="方正粗倩简体" panose="03000509000000000000" pitchFamily="65" charset="-122"/>
              </a:rPr>
              <a:t>9-12</a:t>
            </a:r>
            <a:r>
              <a:rPr lang="zh-CN" altLang="en-US" sz="1800" smtClean="0">
                <a:latin typeface="方正粗倩简体" panose="03000509000000000000" pitchFamily="65" charset="-122"/>
                <a:ea typeface="方正粗倩简体" panose="03000509000000000000" pitchFamily="65" charset="-122"/>
              </a:rPr>
              <a:t>月期间接手学生会团务中心工作，充分认知团委、党委工作要领，了解工作内容及基本内涵，并根据指导思想完成各项活动</a:t>
            </a:r>
            <a:endParaRPr lang="en-US" altLang="zh-CN" sz="1800" smtClean="0">
              <a:latin typeface="方正粗倩简体" panose="03000509000000000000" pitchFamily="65" charset="-122"/>
              <a:ea typeface="方正粗倩简体" panose="03000509000000000000" pitchFamily="65" charset="-122"/>
            </a:endParaRPr>
          </a:p>
          <a:p>
            <a:pPr>
              <a:lnSpc>
                <a:spcPct val="150000"/>
              </a:lnSpc>
            </a:pPr>
            <a:r>
              <a:rPr lang="en-US" altLang="zh-CN" sz="1800" smtClean="0">
                <a:latin typeface="方正粗倩简体" panose="03000509000000000000" pitchFamily="65" charset="-122"/>
                <a:ea typeface="方正粗倩简体" panose="03000509000000000000" pitchFamily="65" charset="-122"/>
              </a:rPr>
              <a:t>2014</a:t>
            </a:r>
            <a:r>
              <a:rPr lang="zh-CN" altLang="en-US" sz="1800" smtClean="0">
                <a:latin typeface="方正粗倩简体" panose="03000509000000000000" pitchFamily="65" charset="-122"/>
                <a:ea typeface="方正粗倩简体" panose="03000509000000000000" pitchFamily="65" charset="-122"/>
              </a:rPr>
              <a:t>年</a:t>
            </a:r>
            <a:r>
              <a:rPr lang="en-US" altLang="zh-CN" sz="1800" smtClean="0">
                <a:latin typeface="方正粗倩简体" panose="03000509000000000000" pitchFamily="65" charset="-122"/>
                <a:ea typeface="方正粗倩简体" panose="03000509000000000000" pitchFamily="65" charset="-122"/>
              </a:rPr>
              <a:t>12</a:t>
            </a:r>
            <a:r>
              <a:rPr lang="zh-CN" altLang="en-US" sz="1800" smtClean="0">
                <a:latin typeface="方正粗倩简体" panose="03000509000000000000" pitchFamily="65" charset="-122"/>
                <a:ea typeface="方正粗倩简体" panose="03000509000000000000" pitchFamily="65" charset="-122"/>
              </a:rPr>
              <a:t>月成为预备党员</a:t>
            </a:r>
          </a:p>
        </p:txBody>
      </p:sp>
      <p:sp>
        <p:nvSpPr>
          <p:cNvPr id="4" name="文本框 3"/>
          <p:cNvSpPr txBox="1"/>
          <p:nvPr/>
        </p:nvSpPr>
        <p:spPr>
          <a:xfrm>
            <a:off x="579747" y="1124625"/>
            <a:ext cx="7729863" cy="4154984"/>
          </a:xfrm>
          <a:prstGeom prst="rect">
            <a:avLst/>
          </a:prstGeom>
          <a:noFill/>
        </p:spPr>
        <p:txBody>
          <a:bodyPr wrap="square" rtlCol="0">
            <a:spAutoFit/>
          </a:bodyPr>
          <a:lstStyle/>
          <a:p>
            <a:r>
              <a:rPr lang="en-US" altLang="zh-CN" sz="2400" dirty="0" smtClean="0">
                <a:latin typeface="Adobe 楷体 Std R" panose="02020400000000000000" pitchFamily="18" charset="-122"/>
                <a:ea typeface="Adobe 楷体 Std R" panose="02020400000000000000" pitchFamily="18" charset="-122"/>
              </a:rPr>
              <a:t>2013</a:t>
            </a:r>
            <a:r>
              <a:rPr lang="zh-CN" altLang="en-US" sz="2400" dirty="0" smtClean="0">
                <a:latin typeface="Adobe 楷体 Std R" panose="02020400000000000000" pitchFamily="18" charset="-122"/>
                <a:ea typeface="Adobe 楷体 Std R" panose="02020400000000000000" pitchFamily="18" charset="-122"/>
              </a:rPr>
              <a:t>年</a:t>
            </a:r>
            <a:r>
              <a:rPr lang="en-US" altLang="zh-CN" sz="2400" dirty="0" smtClean="0">
                <a:latin typeface="Adobe 楷体 Std R" panose="02020400000000000000" pitchFamily="18" charset="-122"/>
                <a:ea typeface="Adobe 楷体 Std R" panose="02020400000000000000" pitchFamily="18" charset="-122"/>
              </a:rPr>
              <a:t>9</a:t>
            </a:r>
            <a:r>
              <a:rPr lang="zh-CN" altLang="en-US" sz="2400" dirty="0" smtClean="0">
                <a:latin typeface="Adobe 楷体 Std R" panose="02020400000000000000" pitchFamily="18" charset="-122"/>
                <a:ea typeface="Adobe 楷体 Std R" panose="02020400000000000000" pitchFamily="18" charset="-122"/>
              </a:rPr>
              <a:t>月递交入党申请书</a:t>
            </a:r>
            <a:endParaRPr lang="en-US" altLang="zh-CN" sz="2400" dirty="0" smtClean="0">
              <a:latin typeface="Adobe 楷体 Std R" panose="02020400000000000000" pitchFamily="18" charset="-122"/>
              <a:ea typeface="Adobe 楷体 Std R" panose="02020400000000000000" pitchFamily="18" charset="-122"/>
            </a:endParaRPr>
          </a:p>
          <a:p>
            <a:r>
              <a:rPr lang="en-US" altLang="zh-CN" sz="2400" dirty="0" smtClean="0">
                <a:latin typeface="Adobe 楷体 Std R" panose="02020400000000000000" pitchFamily="18" charset="-122"/>
                <a:ea typeface="Adobe 楷体 Std R" panose="02020400000000000000" pitchFamily="18" charset="-122"/>
              </a:rPr>
              <a:t>2014</a:t>
            </a:r>
            <a:r>
              <a:rPr lang="zh-CN" altLang="en-US" sz="2400" dirty="0" smtClean="0">
                <a:latin typeface="Adobe 楷体 Std R" panose="02020400000000000000" pitchFamily="18" charset="-122"/>
                <a:ea typeface="Adobe 楷体 Std R" panose="02020400000000000000" pitchFamily="18" charset="-122"/>
              </a:rPr>
              <a:t>年</a:t>
            </a:r>
            <a:r>
              <a:rPr lang="en-US" altLang="zh-CN" sz="2400" dirty="0" smtClean="0">
                <a:latin typeface="Adobe 楷体 Std R" panose="02020400000000000000" pitchFamily="18" charset="-122"/>
                <a:ea typeface="Adobe 楷体 Std R" panose="02020400000000000000" pitchFamily="18" charset="-122"/>
              </a:rPr>
              <a:t>10</a:t>
            </a:r>
            <a:r>
              <a:rPr lang="zh-CN" altLang="en-US" sz="2400" dirty="0" smtClean="0">
                <a:latin typeface="Adobe 楷体 Std R" panose="02020400000000000000" pitchFamily="18" charset="-122"/>
                <a:ea typeface="Adobe 楷体 Std R" panose="02020400000000000000" pitchFamily="18" charset="-122"/>
              </a:rPr>
              <a:t>月进入第</a:t>
            </a:r>
            <a:r>
              <a:rPr lang="en-US" altLang="zh-CN" sz="2400" dirty="0" smtClean="0">
                <a:latin typeface="Adobe 楷体 Std R" panose="02020400000000000000" pitchFamily="18" charset="-122"/>
                <a:ea typeface="Adobe 楷体 Std R" panose="02020400000000000000" pitchFamily="18" charset="-122"/>
              </a:rPr>
              <a:t>28</a:t>
            </a:r>
            <a:r>
              <a:rPr lang="zh-CN" altLang="en-US" sz="2400" dirty="0" smtClean="0">
                <a:latin typeface="Adobe 楷体 Std R" panose="02020400000000000000" pitchFamily="18" charset="-122"/>
                <a:ea typeface="Adobe 楷体 Std R" panose="02020400000000000000" pitchFamily="18" charset="-122"/>
              </a:rPr>
              <a:t>期党校</a:t>
            </a:r>
            <a:endParaRPr lang="en-US" altLang="zh-CN" sz="2400" dirty="0" smtClean="0">
              <a:latin typeface="Adobe 楷体 Std R" panose="02020400000000000000" pitchFamily="18" charset="-122"/>
              <a:ea typeface="Adobe 楷体 Std R" panose="02020400000000000000" pitchFamily="18" charset="-122"/>
            </a:endParaRPr>
          </a:p>
          <a:p>
            <a:r>
              <a:rPr lang="en-US" altLang="zh-CN" sz="2400" dirty="0" smtClean="0">
                <a:latin typeface="Adobe 楷体 Std R" panose="02020400000000000000" pitchFamily="18" charset="-122"/>
                <a:ea typeface="Adobe 楷体 Std R" panose="02020400000000000000" pitchFamily="18" charset="-122"/>
              </a:rPr>
              <a:t>2014</a:t>
            </a:r>
            <a:r>
              <a:rPr lang="zh-CN" altLang="en-US" sz="2400" dirty="0" smtClean="0">
                <a:latin typeface="Adobe 楷体 Std R" panose="02020400000000000000" pitchFamily="18" charset="-122"/>
                <a:ea typeface="Adobe 楷体 Std R" panose="02020400000000000000" pitchFamily="18" charset="-122"/>
              </a:rPr>
              <a:t>年</a:t>
            </a:r>
            <a:r>
              <a:rPr lang="en-US" altLang="zh-CN" sz="2400" dirty="0" smtClean="0">
                <a:latin typeface="Adobe 楷体 Std R" panose="02020400000000000000" pitchFamily="18" charset="-122"/>
                <a:ea typeface="Adobe 楷体 Std R" panose="02020400000000000000" pitchFamily="18" charset="-122"/>
              </a:rPr>
              <a:t>10</a:t>
            </a:r>
            <a:r>
              <a:rPr lang="zh-CN" altLang="en-US" sz="2400" dirty="0" smtClean="0">
                <a:latin typeface="Adobe 楷体 Std R" panose="02020400000000000000" pitchFamily="18" charset="-122"/>
                <a:ea typeface="Adobe 楷体 Std R" panose="02020400000000000000" pitchFamily="18" charset="-122"/>
              </a:rPr>
              <a:t>月至</a:t>
            </a:r>
            <a:r>
              <a:rPr lang="en-US" altLang="zh-CN" sz="2400" dirty="0" smtClean="0">
                <a:latin typeface="Adobe 楷体 Std R" panose="02020400000000000000" pitchFamily="18" charset="-122"/>
                <a:ea typeface="Adobe 楷体 Std R" panose="02020400000000000000" pitchFamily="18" charset="-122"/>
              </a:rPr>
              <a:t>12</a:t>
            </a:r>
            <a:r>
              <a:rPr lang="zh-CN" altLang="en-US" sz="2400" dirty="0" smtClean="0">
                <a:latin typeface="Adobe 楷体 Std R" panose="02020400000000000000" pitchFamily="18" charset="-122"/>
                <a:ea typeface="Adobe 楷体 Std R" panose="02020400000000000000" pitchFamily="18" charset="-122"/>
              </a:rPr>
              <a:t>月不断学习党的相关文件精神，了解马克思主义、毛泽东思想、邓小平理论、三个代表重要思想、科学发展观、社会主义核心价值观等一系列相关理论</a:t>
            </a:r>
            <a:endParaRPr lang="en-US" altLang="zh-CN" sz="2400" dirty="0" smtClean="0">
              <a:latin typeface="Adobe 楷体 Std R" panose="02020400000000000000" pitchFamily="18" charset="-122"/>
              <a:ea typeface="Adobe 楷体 Std R" panose="02020400000000000000" pitchFamily="18" charset="-122"/>
            </a:endParaRPr>
          </a:p>
          <a:p>
            <a:r>
              <a:rPr lang="en-US" altLang="zh-CN" sz="2400" dirty="0" smtClean="0">
                <a:latin typeface="Adobe 楷体 Std R" panose="02020400000000000000" pitchFamily="18" charset="-122"/>
                <a:ea typeface="Adobe 楷体 Std R" panose="02020400000000000000" pitchFamily="18" charset="-122"/>
              </a:rPr>
              <a:t>2014</a:t>
            </a:r>
            <a:r>
              <a:rPr lang="zh-CN" altLang="en-US" sz="2400" dirty="0" smtClean="0">
                <a:latin typeface="Adobe 楷体 Std R" panose="02020400000000000000" pitchFamily="18" charset="-122"/>
                <a:ea typeface="Adobe 楷体 Std R" panose="02020400000000000000" pitchFamily="18" charset="-122"/>
              </a:rPr>
              <a:t>年</a:t>
            </a:r>
            <a:r>
              <a:rPr lang="en-US" altLang="zh-CN" sz="2400" dirty="0" smtClean="0">
                <a:latin typeface="Adobe 楷体 Std R" panose="02020400000000000000" pitchFamily="18" charset="-122"/>
                <a:ea typeface="Adobe 楷体 Std R" panose="02020400000000000000" pitchFamily="18" charset="-122"/>
              </a:rPr>
              <a:t>12</a:t>
            </a:r>
            <a:r>
              <a:rPr lang="zh-CN" altLang="en-US" sz="2400" dirty="0" smtClean="0">
                <a:latin typeface="Adobe 楷体 Std R" panose="02020400000000000000" pitchFamily="18" charset="-122"/>
                <a:ea typeface="Adobe 楷体 Std R" panose="02020400000000000000" pitchFamily="18" charset="-122"/>
              </a:rPr>
              <a:t>月从党校毕业</a:t>
            </a:r>
            <a:endParaRPr lang="en-US" altLang="zh-CN" sz="2400" dirty="0" smtClean="0">
              <a:latin typeface="Adobe 楷体 Std R" panose="02020400000000000000" pitchFamily="18" charset="-122"/>
              <a:ea typeface="Adobe 楷体 Std R" panose="02020400000000000000" pitchFamily="18" charset="-122"/>
            </a:endParaRPr>
          </a:p>
          <a:p>
            <a:r>
              <a:rPr lang="en-US" altLang="zh-CN" sz="2400" dirty="0">
                <a:latin typeface="Adobe 楷体 Std R" panose="02020400000000000000" pitchFamily="18" charset="-122"/>
                <a:ea typeface="Adobe 楷体 Std R" panose="02020400000000000000" pitchFamily="18" charset="-122"/>
              </a:rPr>
              <a:t>2015</a:t>
            </a:r>
            <a:r>
              <a:rPr lang="zh-CN" altLang="en-US" sz="2400" dirty="0">
                <a:latin typeface="Adobe 楷体 Std R" panose="02020400000000000000" pitchFamily="18" charset="-122"/>
                <a:ea typeface="Adobe 楷体 Std R" panose="02020400000000000000" pitchFamily="18" charset="-122"/>
              </a:rPr>
              <a:t>年</a:t>
            </a:r>
            <a:r>
              <a:rPr lang="en-US" altLang="zh-CN" sz="2400" dirty="0">
                <a:latin typeface="Adobe 楷体 Std R" panose="02020400000000000000" pitchFamily="18" charset="-122"/>
                <a:ea typeface="Adobe 楷体 Std R" panose="02020400000000000000" pitchFamily="18" charset="-122"/>
              </a:rPr>
              <a:t>4</a:t>
            </a:r>
            <a:r>
              <a:rPr lang="zh-CN" altLang="en-US" sz="2400" dirty="0">
                <a:latin typeface="Adobe 楷体 Std R" panose="02020400000000000000" pitchFamily="18" charset="-122"/>
                <a:ea typeface="Adobe 楷体 Std R" panose="02020400000000000000" pitchFamily="18" charset="-122"/>
              </a:rPr>
              <a:t>月至</a:t>
            </a:r>
            <a:r>
              <a:rPr lang="en-US" altLang="zh-CN" sz="2400" dirty="0">
                <a:latin typeface="Adobe 楷体 Std R" panose="02020400000000000000" pitchFamily="18" charset="-122"/>
                <a:ea typeface="Adobe 楷体 Std R" panose="02020400000000000000" pitchFamily="18" charset="-122"/>
              </a:rPr>
              <a:t>12</a:t>
            </a:r>
            <a:r>
              <a:rPr lang="zh-CN" altLang="en-US" sz="2400" dirty="0">
                <a:latin typeface="Adobe 楷体 Std R" panose="02020400000000000000" pitchFamily="18" charset="-122"/>
                <a:ea typeface="Adobe 楷体 Std R" panose="02020400000000000000" pitchFamily="18" charset="-122"/>
              </a:rPr>
              <a:t>月参加江南大学第八届青年马克思主义者培养工程暨第九届优秀学生训练营，顺利</a:t>
            </a:r>
            <a:r>
              <a:rPr lang="zh-CN" altLang="en-US" sz="2400" dirty="0" smtClean="0">
                <a:latin typeface="Adobe 楷体 Std R" panose="02020400000000000000" pitchFamily="18" charset="-122"/>
                <a:ea typeface="Adobe 楷体 Std R" panose="02020400000000000000" pitchFamily="18" charset="-122"/>
              </a:rPr>
              <a:t>结业</a:t>
            </a:r>
            <a:endParaRPr lang="en-US" altLang="zh-CN" sz="2400" dirty="0" smtClean="0">
              <a:latin typeface="Adobe 楷体 Std R" panose="02020400000000000000" pitchFamily="18" charset="-122"/>
              <a:ea typeface="Adobe 楷体 Std R" panose="02020400000000000000" pitchFamily="18" charset="-122"/>
            </a:endParaRPr>
          </a:p>
          <a:p>
            <a:r>
              <a:rPr lang="en-US" altLang="zh-CN" sz="2400" dirty="0">
                <a:latin typeface="Adobe 楷体 Std R" panose="02020400000000000000" pitchFamily="18" charset="-122"/>
                <a:ea typeface="Adobe 楷体 Std R" panose="02020400000000000000" pitchFamily="18" charset="-122"/>
              </a:rPr>
              <a:t>2015</a:t>
            </a:r>
            <a:r>
              <a:rPr lang="zh-CN" altLang="en-US" sz="2400" dirty="0">
                <a:latin typeface="Adobe 楷体 Std R" panose="02020400000000000000" pitchFamily="18" charset="-122"/>
                <a:ea typeface="Adobe 楷体 Std R" panose="02020400000000000000" pitchFamily="18" charset="-122"/>
              </a:rPr>
              <a:t>年</a:t>
            </a:r>
            <a:r>
              <a:rPr lang="en-US" altLang="zh-CN" sz="2400" dirty="0">
                <a:latin typeface="Adobe 楷体 Std R" panose="02020400000000000000" pitchFamily="18" charset="-122"/>
                <a:ea typeface="Adobe 楷体 Std R" panose="02020400000000000000" pitchFamily="18" charset="-122"/>
              </a:rPr>
              <a:t>8</a:t>
            </a:r>
            <a:r>
              <a:rPr lang="zh-CN" altLang="en-US" sz="2400" dirty="0">
                <a:latin typeface="Adobe 楷体 Std R" panose="02020400000000000000" pitchFamily="18" charset="-122"/>
                <a:ea typeface="Adobe 楷体 Std R" panose="02020400000000000000" pitchFamily="18" charset="-122"/>
              </a:rPr>
              <a:t>月参加第九期江苏省大学生菁英人才学校培训班并担任班委</a:t>
            </a:r>
            <a:endParaRPr lang="en-US" altLang="zh-CN" sz="2400" dirty="0" smtClean="0">
              <a:latin typeface="Adobe 楷体 Std R" panose="02020400000000000000" pitchFamily="18" charset="-122"/>
              <a:ea typeface="Adobe 楷体 Std R" panose="02020400000000000000" pitchFamily="18" charset="-122"/>
            </a:endParaRPr>
          </a:p>
        </p:txBody>
      </p:sp>
    </p:spTree>
    <p:extLst>
      <p:ext uri="{BB962C8B-B14F-4D97-AF65-F5344CB8AC3E}">
        <p14:creationId xmlns:p14="http://schemas.microsoft.com/office/powerpoint/2010/main" val="611064864"/>
      </p:ext>
    </p:extLst>
  </p:cSld>
  <p:clrMapOvr>
    <a:masterClrMapping/>
  </p:clrMapOvr>
  <mc:AlternateContent xmlns:mc="http://schemas.openxmlformats.org/markup-compatibility/2006" xmlns:p14="http://schemas.microsoft.com/office/powerpoint/2010/main">
    <mc:Choice Requires="p14">
      <p:transition spd="slow" p14:dur="1500">
        <p:split dir="in"/>
      </p:transition>
    </mc:Choice>
    <mc:Fallback xmlns="">
      <p:transition spd="slow">
        <p:split dir="in"/>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7200" y="518160"/>
            <a:ext cx="2057400" cy="523220"/>
          </a:xfrm>
          <a:prstGeom prst="rect">
            <a:avLst/>
          </a:prstGeom>
          <a:noFill/>
        </p:spPr>
        <p:txBody>
          <a:bodyPr wrap="square" rtlCol="0">
            <a:spAutoFit/>
          </a:bodyPr>
          <a:lstStyle/>
          <a:p>
            <a:r>
              <a:rPr lang="zh-CN" altLang="en-US" sz="2800" smtClean="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个人感悟：</a:t>
            </a:r>
            <a:endParaRPr lang="zh-CN" altLang="en-US" sz="280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3" name="文本框 2"/>
          <p:cNvSpPr txBox="1"/>
          <p:nvPr/>
        </p:nvSpPr>
        <p:spPr>
          <a:xfrm>
            <a:off x="754380" y="6578241"/>
            <a:ext cx="7635240" cy="3046988"/>
          </a:xfrm>
          <a:prstGeom prst="rect">
            <a:avLst/>
          </a:prstGeom>
          <a:noFill/>
        </p:spPr>
        <p:txBody>
          <a:bodyPr wrap="square" rtlCol="0">
            <a:spAutoFit/>
          </a:bodyPr>
          <a:lstStyle/>
          <a:p>
            <a:pPr marL="342900" indent="-342900">
              <a:lnSpc>
                <a:spcPct val="200000"/>
              </a:lnSpc>
              <a:buFont typeface="方正粗倩简体" panose="03000509000000000000" pitchFamily="65" charset="-122"/>
              <a:buChar char="&gt;"/>
            </a:pPr>
            <a:r>
              <a:rPr lang="zh-CN" altLang="en-US" sz="2400" smtClean="0">
                <a:latin typeface="方正粗倩简体" panose="03000509000000000000" pitchFamily="65" charset="-122"/>
                <a:ea typeface="方正粗倩简体" panose="03000509000000000000" pitchFamily="65" charset="-122"/>
              </a:rPr>
              <a:t>关心时政，时刻了解国家、国际新闻</a:t>
            </a:r>
          </a:p>
          <a:p>
            <a:pPr marL="342900" indent="-342900">
              <a:lnSpc>
                <a:spcPct val="200000"/>
              </a:lnSpc>
              <a:buFont typeface="方正粗倩简体" panose="03000509000000000000" pitchFamily="65" charset="-122"/>
              <a:buChar char="&gt;"/>
            </a:pPr>
            <a:r>
              <a:rPr lang="zh-CN" altLang="en-US" sz="2400" smtClean="0">
                <a:latin typeface="方正粗倩简体" panose="03000509000000000000" pitchFamily="65" charset="-122"/>
                <a:ea typeface="方正粗倩简体" panose="03000509000000000000" pitchFamily="65" charset="-122"/>
              </a:rPr>
              <a:t>刻苦勤奋，确保上课出勤，高效听课</a:t>
            </a:r>
            <a:endParaRPr lang="en-US" altLang="zh-CN" sz="2400" smtClean="0">
              <a:latin typeface="方正粗倩简体" panose="03000509000000000000" pitchFamily="65" charset="-122"/>
              <a:ea typeface="方正粗倩简体" panose="03000509000000000000" pitchFamily="65" charset="-122"/>
            </a:endParaRPr>
          </a:p>
          <a:p>
            <a:pPr marL="342900" indent="-342900">
              <a:lnSpc>
                <a:spcPct val="200000"/>
              </a:lnSpc>
              <a:buFont typeface="方正粗倩简体" panose="03000509000000000000" pitchFamily="65" charset="-122"/>
              <a:buChar char="&gt;"/>
            </a:pPr>
            <a:r>
              <a:rPr lang="zh-CN" altLang="en-US" sz="2400" smtClean="0">
                <a:latin typeface="方正粗倩简体" panose="03000509000000000000" pitchFamily="65" charset="-122"/>
                <a:ea typeface="方正粗倩简体" panose="03000509000000000000" pitchFamily="65" charset="-122"/>
              </a:rPr>
              <a:t>严于律己，遵守生活区、教学区的各项基本要求</a:t>
            </a:r>
            <a:endParaRPr lang="en-US" altLang="zh-CN" sz="2400" smtClean="0">
              <a:latin typeface="方正粗倩简体" panose="03000509000000000000" pitchFamily="65" charset="-122"/>
              <a:ea typeface="方正粗倩简体" panose="03000509000000000000" pitchFamily="65" charset="-122"/>
            </a:endParaRPr>
          </a:p>
          <a:p>
            <a:pPr marL="342900" indent="-342900">
              <a:lnSpc>
                <a:spcPct val="200000"/>
              </a:lnSpc>
              <a:buFont typeface="方正粗倩简体" panose="03000509000000000000" pitchFamily="65" charset="-122"/>
              <a:buChar char="&gt;"/>
            </a:pPr>
            <a:r>
              <a:rPr lang="zh-CN" altLang="en-US" sz="2400" smtClean="0">
                <a:latin typeface="方正粗倩简体" panose="03000509000000000000" pitchFamily="65" charset="-122"/>
                <a:ea typeface="方正粗倩简体" panose="03000509000000000000" pitchFamily="65" charset="-122"/>
              </a:rPr>
              <a:t>严谨负责，做好每一项分团委工作、学生会事宜</a:t>
            </a:r>
            <a:endParaRPr lang="en-US" altLang="zh-CN" sz="2400" smtClean="0">
              <a:latin typeface="方正粗倩简体" panose="03000509000000000000" pitchFamily="65" charset="-122"/>
              <a:ea typeface="方正粗倩简体" panose="03000509000000000000" pitchFamily="65" charset="-122"/>
            </a:endParaRPr>
          </a:p>
        </p:txBody>
      </p:sp>
      <p:sp>
        <p:nvSpPr>
          <p:cNvPr id="5" name="文本框 4"/>
          <p:cNvSpPr txBox="1"/>
          <p:nvPr/>
        </p:nvSpPr>
        <p:spPr>
          <a:xfrm>
            <a:off x="950137" y="1597306"/>
            <a:ext cx="7243726" cy="2862322"/>
          </a:xfrm>
          <a:prstGeom prst="rect">
            <a:avLst/>
          </a:prstGeom>
          <a:noFill/>
        </p:spPr>
        <p:txBody>
          <a:bodyPr wrap="square" rtlCol="0">
            <a:spAutoFit/>
          </a:bodyPr>
          <a:lstStyle/>
          <a:p>
            <a:pPr>
              <a:lnSpc>
                <a:spcPct val="150000"/>
              </a:lnSpc>
            </a:pPr>
            <a:r>
              <a:rPr lang="en-US" altLang="zh-CN" sz="2400" dirty="0" smtClean="0">
                <a:latin typeface="Adobe 楷体 Std R" panose="02020400000000000000" pitchFamily="18" charset="-122"/>
                <a:ea typeface="Adobe 楷体 Std R" panose="02020400000000000000" pitchFamily="18" charset="-122"/>
              </a:rPr>
              <a:t>1</a:t>
            </a:r>
            <a:r>
              <a:rPr lang="zh-CN" altLang="en-US" sz="2400" dirty="0" smtClean="0">
                <a:latin typeface="Adobe 楷体 Std R" panose="02020400000000000000" pitchFamily="18" charset="-122"/>
                <a:ea typeface="Adobe 楷体 Std R" panose="02020400000000000000" pitchFamily="18" charset="-122"/>
              </a:rPr>
              <a:t>、关心国家大事，了解国家动态</a:t>
            </a:r>
            <a:endParaRPr lang="en-US" altLang="zh-CN" sz="2400" dirty="0" smtClean="0">
              <a:latin typeface="Adobe 楷体 Std R" panose="02020400000000000000" pitchFamily="18" charset="-122"/>
              <a:ea typeface="Adobe 楷体 Std R" panose="02020400000000000000" pitchFamily="18" charset="-122"/>
            </a:endParaRPr>
          </a:p>
          <a:p>
            <a:pPr>
              <a:lnSpc>
                <a:spcPct val="150000"/>
              </a:lnSpc>
            </a:pPr>
            <a:r>
              <a:rPr lang="en-US" altLang="zh-CN" sz="2400" dirty="0" smtClean="0">
                <a:latin typeface="Adobe 楷体 Std R" panose="02020400000000000000" pitchFamily="18" charset="-122"/>
                <a:ea typeface="Adobe 楷体 Std R" panose="02020400000000000000" pitchFamily="18" charset="-122"/>
              </a:rPr>
              <a:t>2</a:t>
            </a:r>
            <a:r>
              <a:rPr lang="zh-CN" altLang="en-US" sz="2400" dirty="0" smtClean="0">
                <a:latin typeface="Adobe 楷体 Std R" panose="02020400000000000000" pitchFamily="18" charset="-122"/>
                <a:ea typeface="Adobe 楷体 Std R" panose="02020400000000000000" pitchFamily="18" charset="-122"/>
              </a:rPr>
              <a:t>、</a:t>
            </a:r>
            <a:r>
              <a:rPr lang="zh-CN" altLang="en-US" sz="2400" dirty="0" smtClean="0">
                <a:latin typeface="Adobe 楷体 Std R" panose="02020400000000000000" pitchFamily="18" charset="-122"/>
                <a:ea typeface="Adobe 楷体 Std R" panose="02020400000000000000" pitchFamily="18" charset="-122"/>
              </a:rPr>
              <a:t>严于律己</a:t>
            </a:r>
            <a:endParaRPr lang="en-US" altLang="zh-CN" sz="2400" dirty="0" smtClean="0">
              <a:latin typeface="Adobe 楷体 Std R" panose="02020400000000000000" pitchFamily="18" charset="-122"/>
              <a:ea typeface="Adobe 楷体 Std R" panose="02020400000000000000" pitchFamily="18" charset="-122"/>
            </a:endParaRPr>
          </a:p>
          <a:p>
            <a:pPr>
              <a:lnSpc>
                <a:spcPct val="150000"/>
              </a:lnSpc>
            </a:pPr>
            <a:r>
              <a:rPr lang="en-US" altLang="zh-CN" sz="2400" dirty="0" smtClean="0">
                <a:latin typeface="Adobe 楷体 Std R" panose="02020400000000000000" pitchFamily="18" charset="-122"/>
                <a:ea typeface="Adobe 楷体 Std R" panose="02020400000000000000" pitchFamily="18" charset="-122"/>
              </a:rPr>
              <a:t>3</a:t>
            </a:r>
            <a:r>
              <a:rPr lang="zh-CN" altLang="en-US" sz="2400" dirty="0" smtClean="0">
                <a:latin typeface="Adobe 楷体 Std R" panose="02020400000000000000" pitchFamily="18" charset="-122"/>
                <a:ea typeface="Adobe 楷体 Std R" panose="02020400000000000000" pitchFamily="18" charset="-122"/>
              </a:rPr>
              <a:t>、学习态度端正，课上认真听讲，保质保量完成老师布置的作业</a:t>
            </a:r>
            <a:endParaRPr lang="en-US" altLang="zh-CN" sz="2400" dirty="0" smtClean="0">
              <a:latin typeface="Adobe 楷体 Std R" panose="02020400000000000000" pitchFamily="18" charset="-122"/>
              <a:ea typeface="Adobe 楷体 Std R" panose="02020400000000000000" pitchFamily="18" charset="-122"/>
            </a:endParaRPr>
          </a:p>
          <a:p>
            <a:pPr>
              <a:lnSpc>
                <a:spcPct val="150000"/>
              </a:lnSpc>
            </a:pPr>
            <a:r>
              <a:rPr lang="en-US" altLang="zh-CN" sz="2400" dirty="0" smtClean="0">
                <a:latin typeface="Adobe 楷体 Std R" panose="02020400000000000000" pitchFamily="18" charset="-122"/>
                <a:ea typeface="Adobe 楷体 Std R" panose="02020400000000000000" pitchFamily="18" charset="-122"/>
              </a:rPr>
              <a:t>4</a:t>
            </a:r>
            <a:r>
              <a:rPr lang="zh-CN" altLang="en-US" sz="2400" dirty="0" smtClean="0">
                <a:latin typeface="Adobe 楷体 Std R" panose="02020400000000000000" pitchFamily="18" charset="-122"/>
                <a:ea typeface="Adobe 楷体 Std R" panose="02020400000000000000" pitchFamily="18" charset="-122"/>
              </a:rPr>
              <a:t>、学生工作方面，积极主动，具有一定的创新意识</a:t>
            </a:r>
            <a:endParaRPr lang="en-US" altLang="zh-CN" sz="2400" dirty="0" smtClean="0">
              <a:latin typeface="Adobe 楷体 Std R" panose="02020400000000000000" pitchFamily="18" charset="-122"/>
              <a:ea typeface="Adobe 楷体 Std R" panose="02020400000000000000" pitchFamily="18" charset="-122"/>
            </a:endParaRPr>
          </a:p>
        </p:txBody>
      </p:sp>
    </p:spTree>
    <p:extLst>
      <p:ext uri="{BB962C8B-B14F-4D97-AF65-F5344CB8AC3E}">
        <p14:creationId xmlns:p14="http://schemas.microsoft.com/office/powerpoint/2010/main" val="2344506795"/>
      </p:ext>
    </p:extLst>
  </p:cSld>
  <p:clrMapOvr>
    <a:masterClrMapping/>
  </p:clrMapOvr>
  <mc:AlternateContent xmlns:mc="http://schemas.openxmlformats.org/markup-compatibility/2006" xmlns:p14="http://schemas.microsoft.com/office/powerpoint/2010/main">
    <mc:Choice Requires="p14">
      <p:transition spd="slow" p14:dur="1500">
        <p:split/>
      </p:transition>
    </mc:Choice>
    <mc:Fallback xmlns="">
      <p:transition spd="slow">
        <p:spli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374</TotalTime>
  <Words>1098</Words>
  <Application>Microsoft Office PowerPoint</Application>
  <PresentationFormat>全屏显示(16:10)</PresentationFormat>
  <Paragraphs>48</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Adobe 楷体 Std R</vt:lpstr>
      <vt:lpstr>方正粗倩简体</vt:lpstr>
      <vt:lpstr>方正舒体</vt:lpstr>
      <vt:lpstr>华文行楷</vt:lpstr>
      <vt:lpstr>Arial</vt:lpstr>
      <vt:lpstr>Garamond</vt:lpstr>
      <vt:lpstr>环保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孙学智</dc:creator>
  <cp:lastModifiedBy>apollo sun</cp:lastModifiedBy>
  <cp:revision>39</cp:revision>
  <dcterms:created xsi:type="dcterms:W3CDTF">2015-01-20T10:49:41Z</dcterms:created>
  <dcterms:modified xsi:type="dcterms:W3CDTF">2016-04-13T14:30:54Z</dcterms:modified>
</cp:coreProperties>
</file>