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C10"/>
    <a:srgbClr val="FFD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0" d="100"/>
          <a:sy n="70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501A-2F61-43A6-BE31-BF015CC14B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F9C6-ED76-4E27-BAD0-AF9983394D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9" b="4518"/>
          <a:stretch>
            <a:fillRect/>
          </a:stretch>
        </p:blipFill>
        <p:spPr>
          <a:xfrm>
            <a:off x="838200" y="296214"/>
            <a:ext cx="10515600" cy="5880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9857" y="2923571"/>
            <a:ext cx="5326288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预备党员转正答辩</a:t>
            </a:r>
            <a:endParaRPr lang="zh-CN" altLang="en-US" sz="4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78350c6727ad54429db6cdfd3c64db67.jpg"/>
          <p:cNvPicPr>
            <a:picLocks noChangeAspect="1"/>
          </p:cNvPicPr>
          <p:nvPr/>
        </p:nvPicPr>
        <p:blipFill>
          <a:blip r:embed="rId1" cstate="print"/>
          <a:srcRect b="6616"/>
          <a:stretch>
            <a:fillRect/>
          </a:stretch>
        </p:blipFill>
        <p:spPr>
          <a:xfrm>
            <a:off x="846161" y="300251"/>
            <a:ext cx="10508776" cy="582759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743203" y="1249866"/>
            <a:ext cx="6359857" cy="3754763"/>
            <a:chOff x="3070750" y="976910"/>
            <a:chExt cx="6359857" cy="3754763"/>
          </a:xfrm>
        </p:grpSpPr>
        <p:sp>
          <p:nvSpPr>
            <p:cNvPr id="20" name="文本框 6"/>
            <p:cNvSpPr txBox="1"/>
            <p:nvPr/>
          </p:nvSpPr>
          <p:spPr>
            <a:xfrm>
              <a:off x="4951532" y="976910"/>
              <a:ext cx="27048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/>
              <a:r>
                <a:rPr lang="zh-CN" altLang="en-US" sz="4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自我介绍</a:t>
              </a:r>
              <a:endPara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0750" y="1897033"/>
              <a:ext cx="6359857" cy="2834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latin typeface="+mn-ea"/>
                </a:rPr>
                <a:t>    我叫郑文辉，来自计科</a:t>
              </a:r>
              <a:r>
                <a:rPr lang="en-US" altLang="zh-CN" sz="2400" dirty="0" smtClean="0">
                  <a:latin typeface="+mn-ea"/>
                </a:rPr>
                <a:t>1306</a:t>
              </a:r>
              <a:r>
                <a:rPr lang="zh-CN" altLang="en-US" sz="2400" dirty="0" smtClean="0">
                  <a:latin typeface="+mn-ea"/>
                </a:rPr>
                <a:t>班。</a:t>
              </a:r>
              <a:r>
                <a:rPr lang="en-US" altLang="zh-CN" sz="2400" dirty="0" smtClean="0">
                  <a:latin typeface="+mn-ea"/>
                </a:rPr>
                <a:t>2015</a:t>
              </a:r>
              <a:r>
                <a:rPr lang="zh-CN" altLang="en-US" sz="2400" dirty="0" smtClean="0">
                  <a:latin typeface="+mn-ea"/>
                </a:rPr>
                <a:t>年 </a:t>
              </a:r>
              <a:r>
                <a:rPr lang="en-US" altLang="zh-CN" sz="2400" dirty="0" smtClean="0">
                  <a:latin typeface="+mn-ea"/>
                </a:rPr>
                <a:t>5</a:t>
              </a:r>
              <a:r>
                <a:rPr lang="zh-CN" altLang="en-US" sz="2400" dirty="0" smtClean="0">
                  <a:latin typeface="+mn-ea"/>
                </a:rPr>
                <a:t>月</a:t>
              </a:r>
              <a:r>
                <a:rPr lang="en-US" altLang="zh-CN" sz="2400" dirty="0" smtClean="0">
                  <a:latin typeface="+mn-ea"/>
                </a:rPr>
                <a:t>25</a:t>
              </a:r>
              <a:r>
                <a:rPr lang="zh-CN" altLang="en-US" sz="2400" dirty="0" smtClean="0">
                  <a:latin typeface="+mn-ea"/>
                </a:rPr>
                <a:t>日</a:t>
              </a:r>
              <a:r>
                <a:rPr lang="en-US" altLang="zh-CN" sz="2400" dirty="0" smtClean="0">
                  <a:latin typeface="+mn-ea"/>
                </a:rPr>
                <a:t>,</a:t>
              </a:r>
              <a:r>
                <a:rPr lang="zh-CN" altLang="en-US" sz="2400" dirty="0" smtClean="0">
                  <a:latin typeface="+mn-ea"/>
                </a:rPr>
                <a:t>经党组织通过，我光荣地加入中国共产党，成为一名中共预备党员。</a:t>
              </a:r>
              <a:r>
                <a:rPr lang="zh-CN" altLang="en-US" sz="2400" dirty="0" smtClean="0"/>
                <a:t>在我的预备期即将届满之际</a:t>
              </a:r>
              <a:r>
                <a:rPr lang="zh-CN" altLang="en-US" sz="2400" dirty="0" smtClean="0">
                  <a:latin typeface="+mn-ea"/>
                </a:rPr>
                <a:t>，在此特向党组织提出转正申请，希望能批准我按期成为一名正式党员。</a:t>
              </a:r>
              <a:endParaRPr lang="zh-CN" altLang="en-US" sz="2400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752833fd0d93931b5666d39460d1cb19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46161" y="300250"/>
            <a:ext cx="10511051" cy="5895833"/>
          </a:xfrm>
          <a:prstGeom prst="rect">
            <a:avLst/>
          </a:prstGeom>
        </p:spPr>
      </p:pic>
      <p:sp>
        <p:nvSpPr>
          <p:cNvPr id="13" name="文本框 9"/>
          <p:cNvSpPr txBox="1"/>
          <p:nvPr/>
        </p:nvSpPr>
        <p:spPr>
          <a:xfrm>
            <a:off x="5131558" y="2638148"/>
            <a:ext cx="60892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         自从我被党组织批准为一名光荣的中国共产党预备党员，这一光荣称号一直激励着我，成为我学习、工作、生活的新动力。在这一年里，我有了一种新的归属感。在这个充满正能量的集体中，我不断成长。今天，我将从以下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各方面进行汇报。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>
            <a:fillRect/>
          </a:stretch>
        </p:blipFill>
        <p:spPr>
          <a:xfrm>
            <a:off x="790632" y="296214"/>
            <a:ext cx="10563168" cy="5880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1218" y="1563772"/>
            <a:ext cx="39787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n"/>
            </a:pP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思想转变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n"/>
            </a:pP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日常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学习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n"/>
            </a:pP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工作生活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n"/>
            </a:pP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自我反省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7"/>
          <a:stretch>
            <a:fillRect/>
          </a:stretch>
        </p:blipFill>
        <p:spPr>
          <a:xfrm>
            <a:off x="838200" y="296214"/>
            <a:ext cx="10682090" cy="58807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02332" y="877586"/>
            <a:ext cx="3002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思想转变</a:t>
            </a:r>
            <a:endParaRPr lang="en-US" altLang="zh-CN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9600" y="1985582"/>
            <a:ext cx="7583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作为一名预备党员，在一年的成长过程中，我通过各种方式关注党和国家的动态，保持与时俱进的思想。在不断学习和反思的过程中加深对党的认识，坚定共产主义信仰。同时也以身边的优秀党员为榜样，严格要求自己，时刻发挥党员的先锋模范作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>
            <a:fillRect/>
          </a:stretch>
        </p:blipFill>
        <p:spPr>
          <a:xfrm>
            <a:off x="838200" y="296215"/>
            <a:ext cx="10515600" cy="5880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23741" y="2528237"/>
            <a:ext cx="7144518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在过去一年的大学生活中，我认真学习专业知识，努力提高自己的科学文化素养，并积极帮助班级的其他同学。预备期的一年中，我的德育、智育、综测成绩都不错，并获得了学业二等奖学金、国家励志奖学金、</a:t>
            </a:r>
            <a:r>
              <a:rPr lang="en-US" altLang="zh-CN" sz="2400" dirty="0" smtClean="0"/>
              <a:t>2015-2016</a:t>
            </a:r>
            <a:r>
              <a:rPr lang="zh-CN" altLang="en-US" sz="2400" dirty="0" smtClean="0"/>
              <a:t>年度校级三好学生。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665415" y="1488195"/>
            <a:ext cx="300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日常学习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"/>
          <a:stretch>
            <a:fillRect/>
          </a:stretch>
        </p:blipFill>
        <p:spPr>
          <a:xfrm>
            <a:off x="838200" y="296215"/>
            <a:ext cx="10524540" cy="5880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2332" y="1055857"/>
            <a:ext cx="4062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工作生活</a:t>
            </a:r>
            <a:endParaRPr lang="en-US" altLang="zh-CN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21935" y="1908250"/>
            <a:ext cx="8590683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  </a:t>
            </a:r>
            <a:r>
              <a:rPr lang="zh-CN" altLang="en-US" sz="2400" dirty="0" smtClean="0"/>
              <a:t>大二一学年，</a:t>
            </a:r>
            <a:r>
              <a:rPr lang="zh-CN" altLang="en-US" sz="2400">
                <a:sym typeface="+mn-ea"/>
              </a:rPr>
              <a:t>在工作上，我在班级里担任学习委员的职务，负责考勤、收发作业。我积极帮助学业上有困难的同学，替他们解决课业上的问题。及时向老师反映同学们在学习上遇到的问题，做老师与同学们之间沟通的桥梁。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  同时，我协助班长和团支书管理班级、组织互动，提高班级同学们的凝聚力，为班级的进步贡献出自己的一份力量。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9" b="4518"/>
          <a:stretch>
            <a:fillRect/>
          </a:stretch>
        </p:blipFill>
        <p:spPr>
          <a:xfrm>
            <a:off x="838200" y="296214"/>
            <a:ext cx="10515600" cy="58807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"/>
          <a:stretch>
            <a:fillRect/>
          </a:stretch>
        </p:blipFill>
        <p:spPr>
          <a:xfrm>
            <a:off x="838201" y="296214"/>
            <a:ext cx="10515600" cy="58807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78726" y="692273"/>
            <a:ext cx="3002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自我反省</a:t>
            </a:r>
            <a:endParaRPr lang="en-US" altLang="zh-CN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33017" y="1588618"/>
            <a:ext cx="9335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  </a:t>
            </a:r>
            <a:r>
              <a:rPr lang="zh-CN" altLang="en-US" sz="2400" dirty="0" smtClean="0"/>
              <a:t>在一年的预备期里，我努力从各方面严格要求自己，认真学习，努力提高自己的政治思想觉悟和综合素质，发挥了一个共产党员的带头模范作用。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尽管如此，但我知道，我还有很多不足之处，比如，对党和国家的认识还不够深刻；政治理论水平还有待提高；做事容易急躁</a:t>
            </a:r>
            <a:r>
              <a:rPr lang="en-US" altLang="zh-CN" sz="2400" dirty="0" smtClean="0"/>
              <a:t>….</a:t>
            </a:r>
            <a:r>
              <a:rPr lang="zh-CN" altLang="en-US" sz="2400" dirty="0" smtClean="0"/>
              <a:t>在接下来的生活中，我会努力向先进党员看起，不断完善自己，自觉做到在政治、思想、行动上与党中央保持高度一致，成为一名坚持不懈、实事求是、意志坚强的中国共产党员！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b="3710"/>
          <a:stretch>
            <a:fillRect/>
          </a:stretch>
        </p:blipFill>
        <p:spPr>
          <a:xfrm>
            <a:off x="838201" y="296213"/>
            <a:ext cx="10515600" cy="588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2660" y="1194078"/>
            <a:ext cx="38205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>
                <a:solidFill>
                  <a:srgbClr val="FFDF70"/>
                </a:solidFill>
              </a:rPr>
              <a:t>谢谢</a:t>
            </a:r>
            <a:endParaRPr lang="zh-CN" altLang="en-US" sz="13800" b="1" dirty="0">
              <a:solidFill>
                <a:srgbClr val="FFDF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自定义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</dc:creator>
  <cp:lastModifiedBy>Administrator</cp:lastModifiedBy>
  <cp:revision>29</cp:revision>
  <dcterms:created xsi:type="dcterms:W3CDTF">2015-01-20T09:04:00Z</dcterms:created>
  <dcterms:modified xsi:type="dcterms:W3CDTF">2016-04-14T13:13:12Z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