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4" r:id="rId4"/>
    <p:sldId id="266" r:id="rId5"/>
    <p:sldId id="267" r:id="rId6"/>
    <p:sldId id="283" r:id="rId7"/>
    <p:sldId id="286" r:id="rId8"/>
    <p:sldId id="287" r:id="rId9"/>
    <p:sldId id="288" r:id="rId10"/>
    <p:sldId id="289" r:id="rId11"/>
    <p:sldId id="291" r:id="rId12"/>
    <p:sldId id="292" r:id="rId13"/>
    <p:sldId id="269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0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09" autoAdjust="0"/>
  </p:normalViewPr>
  <p:slideViewPr>
    <p:cSldViewPr snapToGrid="0">
      <p:cViewPr varScale="1">
        <p:scale>
          <a:sx n="61" d="100"/>
          <a:sy n="61" d="100"/>
        </p:scale>
        <p:origin x="882" y="6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40EC9-6C7B-4418-AA85-2ABA9A99A55F}" type="doc">
      <dgm:prSet loTypeId="urn:microsoft.com/office/officeart/2005/8/layout/chevron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7B99752-C416-415D-AA64-2EA5AB570810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B04F6D1A-0987-4B0E-B4E8-92F2323C324A}" type="parTrans" cxnId="{0194639B-E62C-46EE-9004-D4E51A856E78}">
      <dgm:prSet/>
      <dgm:spPr/>
      <dgm:t>
        <a:bodyPr/>
        <a:lstStyle/>
        <a:p>
          <a:endParaRPr lang="zh-CN" altLang="en-US"/>
        </a:p>
      </dgm:t>
    </dgm:pt>
    <dgm:pt modelId="{1AD4E08E-A239-4B0C-80A1-B30CB643914A}" type="sibTrans" cxnId="{0194639B-E62C-46EE-9004-D4E51A856E78}">
      <dgm:prSet/>
      <dgm:spPr/>
      <dgm:t>
        <a:bodyPr/>
        <a:lstStyle/>
        <a:p>
          <a:endParaRPr lang="zh-CN" altLang="en-US"/>
        </a:p>
      </dgm:t>
    </dgm:pt>
    <dgm:pt modelId="{07D49AC7-90F6-4525-A996-4FDC610581B7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bg2"/>
              </a:solidFill>
            </a:rPr>
            <a:t>校准系统，记录各点坐标</a:t>
          </a:r>
        </a:p>
      </dgm:t>
    </dgm:pt>
    <dgm:pt modelId="{6B288305-22C0-4AC2-A92F-F4D1637F8D72}" type="parTrans" cxnId="{404768AB-C672-451F-B7A4-787514EA8CC9}">
      <dgm:prSet/>
      <dgm:spPr/>
      <dgm:t>
        <a:bodyPr/>
        <a:lstStyle/>
        <a:p>
          <a:endParaRPr lang="zh-CN" altLang="en-US"/>
        </a:p>
      </dgm:t>
    </dgm:pt>
    <dgm:pt modelId="{B4E13671-C7B8-477E-8258-F8BC643D44C3}" type="sibTrans" cxnId="{404768AB-C672-451F-B7A4-787514EA8CC9}">
      <dgm:prSet/>
      <dgm:spPr/>
      <dgm:t>
        <a:bodyPr/>
        <a:lstStyle/>
        <a:p>
          <a:endParaRPr lang="zh-CN" altLang="en-US"/>
        </a:p>
      </dgm:t>
    </dgm:pt>
    <dgm:pt modelId="{D946C434-5AF6-45D8-AB2C-DEA047ED601C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52ED68EE-5D26-4AAE-9AA8-DC913B9D31AA}" type="parTrans" cxnId="{68B78123-8787-42A7-BF21-4216F4C86A3D}">
      <dgm:prSet/>
      <dgm:spPr/>
      <dgm:t>
        <a:bodyPr/>
        <a:lstStyle/>
        <a:p>
          <a:endParaRPr lang="zh-CN" altLang="en-US"/>
        </a:p>
      </dgm:t>
    </dgm:pt>
    <dgm:pt modelId="{0097D778-1003-41C5-A75C-FF5514A94790}" type="sibTrans" cxnId="{68B78123-8787-42A7-BF21-4216F4C86A3D}">
      <dgm:prSet/>
      <dgm:spPr/>
      <dgm:t>
        <a:bodyPr/>
        <a:lstStyle/>
        <a:p>
          <a:endParaRPr lang="zh-CN" altLang="en-US"/>
        </a:p>
      </dgm:t>
    </dgm:pt>
    <dgm:pt modelId="{DB419C94-D0E3-4852-ACDD-D35A8C9C469F}">
      <dgm:prSet phldrT="[文本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rgbClr val="EEECE1"/>
              </a:solidFill>
              <a:latin typeface="Times New Roman"/>
              <a:ea typeface="微软雅黑"/>
              <a:cs typeface="+mn-cs"/>
            </a:rPr>
            <a:t>调整支撑柱，模拟沉降</a:t>
          </a:r>
        </a:p>
      </dgm:t>
    </dgm:pt>
    <dgm:pt modelId="{E4A7D9EE-DEEE-4FB6-B975-CDC1D5C01663}" type="parTrans" cxnId="{79E67D56-420A-4D8C-B590-42FE1E465BF2}">
      <dgm:prSet/>
      <dgm:spPr/>
      <dgm:t>
        <a:bodyPr/>
        <a:lstStyle/>
        <a:p>
          <a:endParaRPr lang="zh-CN" altLang="en-US"/>
        </a:p>
      </dgm:t>
    </dgm:pt>
    <dgm:pt modelId="{6D8631C9-BEDA-4362-9A3D-40D494A8033C}" type="sibTrans" cxnId="{79E67D56-420A-4D8C-B590-42FE1E465BF2}">
      <dgm:prSet/>
      <dgm:spPr/>
      <dgm:t>
        <a:bodyPr/>
        <a:lstStyle/>
        <a:p>
          <a:endParaRPr lang="zh-CN" altLang="en-US"/>
        </a:p>
      </dgm:t>
    </dgm:pt>
    <dgm:pt modelId="{C66233F0-FCFA-4781-BFF7-ADC024E2F19C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65872BEB-9599-420D-BDE8-6F9D2C960A52}" type="parTrans" cxnId="{7A2E1FBA-268D-4B08-AE14-19B10A72DC6E}">
      <dgm:prSet/>
      <dgm:spPr/>
      <dgm:t>
        <a:bodyPr/>
        <a:lstStyle/>
        <a:p>
          <a:endParaRPr lang="zh-CN" altLang="en-US"/>
        </a:p>
      </dgm:t>
    </dgm:pt>
    <dgm:pt modelId="{95577E24-2BBD-4F1C-8DE4-C826AA11B1D1}" type="sibTrans" cxnId="{7A2E1FBA-268D-4B08-AE14-19B10A72DC6E}">
      <dgm:prSet/>
      <dgm:spPr/>
      <dgm:t>
        <a:bodyPr/>
        <a:lstStyle/>
        <a:p>
          <a:endParaRPr lang="zh-CN" altLang="en-US"/>
        </a:p>
      </dgm:t>
    </dgm:pt>
    <dgm:pt modelId="{DCEE8308-BDD7-46B9-8043-A5310B8AA165}">
      <dgm:prSet phldrT="[文本]"/>
      <dgm:spPr/>
      <dgm:t>
        <a:bodyPr/>
        <a:lstStyle/>
        <a:p>
          <a:endParaRPr lang="zh-CN" altLang="en-US" dirty="0"/>
        </a:p>
      </dgm:t>
    </dgm:pt>
    <dgm:pt modelId="{94AAB56D-4422-4A70-8699-ED6DD8621C67}" type="parTrans" cxnId="{58AF8C5C-E64B-48F3-A5A6-58CD9BFEBC3E}">
      <dgm:prSet/>
      <dgm:spPr/>
      <dgm:t>
        <a:bodyPr/>
        <a:lstStyle/>
        <a:p>
          <a:endParaRPr lang="zh-CN" altLang="en-US"/>
        </a:p>
      </dgm:t>
    </dgm:pt>
    <dgm:pt modelId="{1BE71B69-434D-4721-B3BD-EFD8746F5698}" type="sibTrans" cxnId="{58AF8C5C-E64B-48F3-A5A6-58CD9BFEBC3E}">
      <dgm:prSet/>
      <dgm:spPr/>
      <dgm:t>
        <a:bodyPr/>
        <a:lstStyle/>
        <a:p>
          <a:endParaRPr lang="zh-CN" altLang="en-US"/>
        </a:p>
      </dgm:t>
    </dgm:pt>
    <dgm:pt modelId="{BCCF7B0F-1802-480C-ACEF-52C327A7774E}">
      <dgm:prSet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rgbClr val="EEECE1"/>
              </a:solidFill>
              <a:latin typeface="Times New Roman"/>
              <a:ea typeface="微软雅黑"/>
              <a:cs typeface="+mn-cs"/>
            </a:rPr>
            <a:t>借助监测系统恢复姿态</a:t>
          </a:r>
        </a:p>
      </dgm:t>
    </dgm:pt>
    <dgm:pt modelId="{F92BF382-1F26-49C7-818A-8E3FE2F196AB}" type="parTrans" cxnId="{4EE52AF4-EFB8-44AF-9AE9-6A6715B58C1E}">
      <dgm:prSet/>
      <dgm:spPr/>
      <dgm:t>
        <a:bodyPr/>
        <a:lstStyle/>
        <a:p>
          <a:endParaRPr lang="zh-CN" altLang="en-US"/>
        </a:p>
      </dgm:t>
    </dgm:pt>
    <dgm:pt modelId="{DA69D87E-0443-4A9E-B8CB-FC9C6301B80D}" type="sibTrans" cxnId="{4EE52AF4-EFB8-44AF-9AE9-6A6715B58C1E}">
      <dgm:prSet/>
      <dgm:spPr/>
      <dgm:t>
        <a:bodyPr/>
        <a:lstStyle/>
        <a:p>
          <a:endParaRPr lang="zh-CN" altLang="en-US"/>
        </a:p>
      </dgm:t>
    </dgm:pt>
    <dgm:pt modelId="{63957032-D95E-4CE9-AF19-91519EA9518F}">
      <dgm:prSet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rgbClr val="EEECE1"/>
              </a:solidFill>
              <a:latin typeface="Times New Roman"/>
              <a:ea typeface="微软雅黑"/>
              <a:cs typeface="+mn-cs"/>
            </a:rPr>
            <a:t>对比各点坐标</a:t>
          </a:r>
        </a:p>
      </dgm:t>
    </dgm:pt>
    <dgm:pt modelId="{3CB62126-742B-4DBF-B01F-42F271DD0CE7}" type="parTrans" cxnId="{47E13379-EB09-4E43-836B-21B06F1C25BB}">
      <dgm:prSet/>
      <dgm:spPr/>
      <dgm:t>
        <a:bodyPr/>
        <a:lstStyle/>
        <a:p>
          <a:endParaRPr lang="zh-CN" altLang="en-US"/>
        </a:p>
      </dgm:t>
    </dgm:pt>
    <dgm:pt modelId="{6BA5A1CB-ECDC-4AA7-B84F-CD4BB10B2DB2}" type="sibTrans" cxnId="{47E13379-EB09-4E43-836B-21B06F1C25BB}">
      <dgm:prSet/>
      <dgm:spPr/>
      <dgm:t>
        <a:bodyPr/>
        <a:lstStyle/>
        <a:p>
          <a:endParaRPr lang="zh-CN" altLang="en-US"/>
        </a:p>
      </dgm:t>
    </dgm:pt>
    <dgm:pt modelId="{C5411A08-6F6A-4D4B-8009-4C8C3D86AAB2}" type="pres">
      <dgm:prSet presAssocID="{54B40EC9-6C7B-4418-AA85-2ABA9A99A55F}" presName="linearFlow" presStyleCnt="0">
        <dgm:presLayoutVars>
          <dgm:dir/>
          <dgm:animLvl val="lvl"/>
          <dgm:resizeHandles val="exact"/>
        </dgm:presLayoutVars>
      </dgm:prSet>
      <dgm:spPr/>
    </dgm:pt>
    <dgm:pt modelId="{A15066A8-914C-4595-A5EE-47A09141FE37}" type="pres">
      <dgm:prSet presAssocID="{17B99752-C416-415D-AA64-2EA5AB570810}" presName="composite" presStyleCnt="0"/>
      <dgm:spPr/>
    </dgm:pt>
    <dgm:pt modelId="{62B0915C-7E75-47A5-8CE4-02845C62746D}" type="pres">
      <dgm:prSet presAssocID="{17B99752-C416-415D-AA64-2EA5AB57081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DFFB11B-3DA1-4F0B-97C8-1DD419526B7D}" type="pres">
      <dgm:prSet presAssocID="{17B99752-C416-415D-AA64-2EA5AB570810}" presName="descendantText" presStyleLbl="alignAcc1" presStyleIdx="0" presStyleCnt="4">
        <dgm:presLayoutVars>
          <dgm:bulletEnabled val="1"/>
        </dgm:presLayoutVars>
      </dgm:prSet>
      <dgm:spPr/>
    </dgm:pt>
    <dgm:pt modelId="{AC785284-1B2C-4697-96A3-6C86502B1C88}" type="pres">
      <dgm:prSet presAssocID="{1AD4E08E-A239-4B0C-80A1-B30CB643914A}" presName="sp" presStyleCnt="0"/>
      <dgm:spPr/>
    </dgm:pt>
    <dgm:pt modelId="{4C85D202-2D41-4A38-A355-79C0CC031916}" type="pres">
      <dgm:prSet presAssocID="{D946C434-5AF6-45D8-AB2C-DEA047ED601C}" presName="composite" presStyleCnt="0"/>
      <dgm:spPr/>
    </dgm:pt>
    <dgm:pt modelId="{9553CE3B-88F2-46B4-8255-30DAFECD4A91}" type="pres">
      <dgm:prSet presAssocID="{D946C434-5AF6-45D8-AB2C-DEA047ED601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ACD0A4C-F362-4B01-B06B-2F2531BD6C14}" type="pres">
      <dgm:prSet presAssocID="{D946C434-5AF6-45D8-AB2C-DEA047ED601C}" presName="descendantText" presStyleLbl="alignAcc1" presStyleIdx="1" presStyleCnt="4">
        <dgm:presLayoutVars>
          <dgm:bulletEnabled val="1"/>
        </dgm:presLayoutVars>
      </dgm:prSet>
      <dgm:spPr/>
    </dgm:pt>
    <dgm:pt modelId="{5B582DA3-7C88-4E7F-9DB4-910C10DC6D39}" type="pres">
      <dgm:prSet presAssocID="{0097D778-1003-41C5-A75C-FF5514A94790}" presName="sp" presStyleCnt="0"/>
      <dgm:spPr/>
    </dgm:pt>
    <dgm:pt modelId="{46470F96-0F05-4572-B3A3-CA4E02366DA5}" type="pres">
      <dgm:prSet presAssocID="{C66233F0-FCFA-4781-BFF7-ADC024E2F19C}" presName="composite" presStyleCnt="0"/>
      <dgm:spPr/>
    </dgm:pt>
    <dgm:pt modelId="{188BA829-148F-4E37-90C1-5875DD2778BA}" type="pres">
      <dgm:prSet presAssocID="{C66233F0-FCFA-4781-BFF7-ADC024E2F19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0CE19F3-E580-47F4-A0FA-A83916158377}" type="pres">
      <dgm:prSet presAssocID="{C66233F0-FCFA-4781-BFF7-ADC024E2F19C}" presName="descendantText" presStyleLbl="alignAcc1" presStyleIdx="2" presStyleCnt="4">
        <dgm:presLayoutVars>
          <dgm:bulletEnabled val="1"/>
        </dgm:presLayoutVars>
      </dgm:prSet>
      <dgm:spPr/>
    </dgm:pt>
    <dgm:pt modelId="{DAFE86C8-B7D7-4DAA-AE86-2ED6967FE22F}" type="pres">
      <dgm:prSet presAssocID="{95577E24-2BBD-4F1C-8DE4-C826AA11B1D1}" presName="sp" presStyleCnt="0"/>
      <dgm:spPr/>
    </dgm:pt>
    <dgm:pt modelId="{42E4FE28-3A53-4E0B-AB10-DA3F3D580D96}" type="pres">
      <dgm:prSet presAssocID="{DCEE8308-BDD7-46B9-8043-A5310B8AA165}" presName="composite" presStyleCnt="0"/>
      <dgm:spPr/>
    </dgm:pt>
    <dgm:pt modelId="{26BAA06B-19BB-406E-8142-787D5A192CAD}" type="pres">
      <dgm:prSet presAssocID="{DCEE8308-BDD7-46B9-8043-A5310B8AA16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5D7B977-2E5E-4F4C-BEFC-4659395F12A1}" type="pres">
      <dgm:prSet presAssocID="{DCEE8308-BDD7-46B9-8043-A5310B8AA16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AEB4D20-71E6-4FA3-8130-BBD96FC138D3}" type="presOf" srcId="{17B99752-C416-415D-AA64-2EA5AB570810}" destId="{62B0915C-7E75-47A5-8CE4-02845C62746D}" srcOrd="0" destOrd="0" presId="urn:microsoft.com/office/officeart/2005/8/layout/chevron2"/>
    <dgm:cxn modelId="{68B78123-8787-42A7-BF21-4216F4C86A3D}" srcId="{54B40EC9-6C7B-4418-AA85-2ABA9A99A55F}" destId="{D946C434-5AF6-45D8-AB2C-DEA047ED601C}" srcOrd="1" destOrd="0" parTransId="{52ED68EE-5D26-4AAE-9AA8-DC913B9D31AA}" sibTransId="{0097D778-1003-41C5-A75C-FF5514A94790}"/>
    <dgm:cxn modelId="{58AF8C5C-E64B-48F3-A5A6-58CD9BFEBC3E}" srcId="{54B40EC9-6C7B-4418-AA85-2ABA9A99A55F}" destId="{DCEE8308-BDD7-46B9-8043-A5310B8AA165}" srcOrd="3" destOrd="0" parTransId="{94AAB56D-4422-4A70-8699-ED6DD8621C67}" sibTransId="{1BE71B69-434D-4721-B3BD-EFD8746F5698}"/>
    <dgm:cxn modelId="{2146094B-D1FC-4CD9-88C6-62EBAC7373E5}" type="presOf" srcId="{D946C434-5AF6-45D8-AB2C-DEA047ED601C}" destId="{9553CE3B-88F2-46B4-8255-30DAFECD4A91}" srcOrd="0" destOrd="0" presId="urn:microsoft.com/office/officeart/2005/8/layout/chevron2"/>
    <dgm:cxn modelId="{79E67D56-420A-4D8C-B590-42FE1E465BF2}" srcId="{D946C434-5AF6-45D8-AB2C-DEA047ED601C}" destId="{DB419C94-D0E3-4852-ACDD-D35A8C9C469F}" srcOrd="0" destOrd="0" parTransId="{E4A7D9EE-DEEE-4FB6-B975-CDC1D5C01663}" sibTransId="{6D8631C9-BEDA-4362-9A3D-40D494A8033C}"/>
    <dgm:cxn modelId="{47E13379-EB09-4E43-836B-21B06F1C25BB}" srcId="{DCEE8308-BDD7-46B9-8043-A5310B8AA165}" destId="{63957032-D95E-4CE9-AF19-91519EA9518F}" srcOrd="0" destOrd="0" parTransId="{3CB62126-742B-4DBF-B01F-42F271DD0CE7}" sibTransId="{6BA5A1CB-ECDC-4AA7-B84F-CD4BB10B2DB2}"/>
    <dgm:cxn modelId="{53A69682-6087-42D3-A038-393C98F8264B}" type="presOf" srcId="{BCCF7B0F-1802-480C-ACEF-52C327A7774E}" destId="{C0CE19F3-E580-47F4-A0FA-A83916158377}" srcOrd="0" destOrd="0" presId="urn:microsoft.com/office/officeart/2005/8/layout/chevron2"/>
    <dgm:cxn modelId="{0194639B-E62C-46EE-9004-D4E51A856E78}" srcId="{54B40EC9-6C7B-4418-AA85-2ABA9A99A55F}" destId="{17B99752-C416-415D-AA64-2EA5AB570810}" srcOrd="0" destOrd="0" parTransId="{B04F6D1A-0987-4B0E-B4E8-92F2323C324A}" sibTransId="{1AD4E08E-A239-4B0C-80A1-B30CB643914A}"/>
    <dgm:cxn modelId="{A6A497A1-8158-405E-896A-C9FC7273FD97}" type="presOf" srcId="{63957032-D95E-4CE9-AF19-91519EA9518F}" destId="{C5D7B977-2E5E-4F4C-BEFC-4659395F12A1}" srcOrd="0" destOrd="0" presId="urn:microsoft.com/office/officeart/2005/8/layout/chevron2"/>
    <dgm:cxn modelId="{8AF9BDA6-47E7-4CE4-B179-D903E9A7638F}" type="presOf" srcId="{DCEE8308-BDD7-46B9-8043-A5310B8AA165}" destId="{26BAA06B-19BB-406E-8142-787D5A192CAD}" srcOrd="0" destOrd="0" presId="urn:microsoft.com/office/officeart/2005/8/layout/chevron2"/>
    <dgm:cxn modelId="{404768AB-C672-451F-B7A4-787514EA8CC9}" srcId="{17B99752-C416-415D-AA64-2EA5AB570810}" destId="{07D49AC7-90F6-4525-A996-4FDC610581B7}" srcOrd="0" destOrd="0" parTransId="{6B288305-22C0-4AC2-A92F-F4D1637F8D72}" sibTransId="{B4E13671-C7B8-477E-8258-F8BC643D44C3}"/>
    <dgm:cxn modelId="{36849BB9-0F69-4B8E-8E0B-A54CA0B88E6D}" type="presOf" srcId="{07D49AC7-90F6-4525-A996-4FDC610581B7}" destId="{6DFFB11B-3DA1-4F0B-97C8-1DD419526B7D}" srcOrd="0" destOrd="0" presId="urn:microsoft.com/office/officeart/2005/8/layout/chevron2"/>
    <dgm:cxn modelId="{7A2E1FBA-268D-4B08-AE14-19B10A72DC6E}" srcId="{54B40EC9-6C7B-4418-AA85-2ABA9A99A55F}" destId="{C66233F0-FCFA-4781-BFF7-ADC024E2F19C}" srcOrd="2" destOrd="0" parTransId="{65872BEB-9599-420D-BDE8-6F9D2C960A52}" sibTransId="{95577E24-2BBD-4F1C-8DE4-C826AA11B1D1}"/>
    <dgm:cxn modelId="{63F7BAC9-E69D-44B7-970C-B00FAC0CCB34}" type="presOf" srcId="{C66233F0-FCFA-4781-BFF7-ADC024E2F19C}" destId="{188BA829-148F-4E37-90C1-5875DD2778BA}" srcOrd="0" destOrd="0" presId="urn:microsoft.com/office/officeart/2005/8/layout/chevron2"/>
    <dgm:cxn modelId="{39149CED-A9CC-479D-A004-26CE7B8C250F}" type="presOf" srcId="{54B40EC9-6C7B-4418-AA85-2ABA9A99A55F}" destId="{C5411A08-6F6A-4D4B-8009-4C8C3D86AAB2}" srcOrd="0" destOrd="0" presId="urn:microsoft.com/office/officeart/2005/8/layout/chevron2"/>
    <dgm:cxn modelId="{4EE52AF4-EFB8-44AF-9AE9-6A6715B58C1E}" srcId="{C66233F0-FCFA-4781-BFF7-ADC024E2F19C}" destId="{BCCF7B0F-1802-480C-ACEF-52C327A7774E}" srcOrd="0" destOrd="0" parTransId="{F92BF382-1F26-49C7-818A-8E3FE2F196AB}" sibTransId="{DA69D87E-0443-4A9E-B8CB-FC9C6301B80D}"/>
    <dgm:cxn modelId="{939093FE-277E-44DF-A8A7-4E471A616E0F}" type="presOf" srcId="{DB419C94-D0E3-4852-ACDD-D35A8C9C469F}" destId="{0ACD0A4C-F362-4B01-B06B-2F2531BD6C14}" srcOrd="0" destOrd="0" presId="urn:microsoft.com/office/officeart/2005/8/layout/chevron2"/>
    <dgm:cxn modelId="{FB44AD43-93B1-4FE2-ACBE-4142688306E2}" type="presParOf" srcId="{C5411A08-6F6A-4D4B-8009-4C8C3D86AAB2}" destId="{A15066A8-914C-4595-A5EE-47A09141FE37}" srcOrd="0" destOrd="0" presId="urn:microsoft.com/office/officeart/2005/8/layout/chevron2"/>
    <dgm:cxn modelId="{EF8554F5-557B-4180-A075-5399F5AB506A}" type="presParOf" srcId="{A15066A8-914C-4595-A5EE-47A09141FE37}" destId="{62B0915C-7E75-47A5-8CE4-02845C62746D}" srcOrd="0" destOrd="0" presId="urn:microsoft.com/office/officeart/2005/8/layout/chevron2"/>
    <dgm:cxn modelId="{82ED3297-E279-47E8-BC49-AFFE7FE12FA4}" type="presParOf" srcId="{A15066A8-914C-4595-A5EE-47A09141FE37}" destId="{6DFFB11B-3DA1-4F0B-97C8-1DD419526B7D}" srcOrd="1" destOrd="0" presId="urn:microsoft.com/office/officeart/2005/8/layout/chevron2"/>
    <dgm:cxn modelId="{34D3BB38-6F73-40B5-8738-2DA40892BF2D}" type="presParOf" srcId="{C5411A08-6F6A-4D4B-8009-4C8C3D86AAB2}" destId="{AC785284-1B2C-4697-96A3-6C86502B1C88}" srcOrd="1" destOrd="0" presId="urn:microsoft.com/office/officeart/2005/8/layout/chevron2"/>
    <dgm:cxn modelId="{605124F8-004F-44B8-94C3-67C6EC0472A6}" type="presParOf" srcId="{C5411A08-6F6A-4D4B-8009-4C8C3D86AAB2}" destId="{4C85D202-2D41-4A38-A355-79C0CC031916}" srcOrd="2" destOrd="0" presId="urn:microsoft.com/office/officeart/2005/8/layout/chevron2"/>
    <dgm:cxn modelId="{B58ABEFE-58D0-4C0A-981D-56960DA9414C}" type="presParOf" srcId="{4C85D202-2D41-4A38-A355-79C0CC031916}" destId="{9553CE3B-88F2-46B4-8255-30DAFECD4A91}" srcOrd="0" destOrd="0" presId="urn:microsoft.com/office/officeart/2005/8/layout/chevron2"/>
    <dgm:cxn modelId="{25E9F573-70AD-4D55-975E-97B51750AAED}" type="presParOf" srcId="{4C85D202-2D41-4A38-A355-79C0CC031916}" destId="{0ACD0A4C-F362-4B01-B06B-2F2531BD6C14}" srcOrd="1" destOrd="0" presId="urn:microsoft.com/office/officeart/2005/8/layout/chevron2"/>
    <dgm:cxn modelId="{BAA8612E-B672-4F38-8FC4-4BF16EA03238}" type="presParOf" srcId="{C5411A08-6F6A-4D4B-8009-4C8C3D86AAB2}" destId="{5B582DA3-7C88-4E7F-9DB4-910C10DC6D39}" srcOrd="3" destOrd="0" presId="urn:microsoft.com/office/officeart/2005/8/layout/chevron2"/>
    <dgm:cxn modelId="{0450F90F-7FCC-45A8-BC7F-5EDEB0439DA1}" type="presParOf" srcId="{C5411A08-6F6A-4D4B-8009-4C8C3D86AAB2}" destId="{46470F96-0F05-4572-B3A3-CA4E02366DA5}" srcOrd="4" destOrd="0" presId="urn:microsoft.com/office/officeart/2005/8/layout/chevron2"/>
    <dgm:cxn modelId="{FA68BE41-40CF-416C-9B0B-EC30FD5C2594}" type="presParOf" srcId="{46470F96-0F05-4572-B3A3-CA4E02366DA5}" destId="{188BA829-148F-4E37-90C1-5875DD2778BA}" srcOrd="0" destOrd="0" presId="urn:microsoft.com/office/officeart/2005/8/layout/chevron2"/>
    <dgm:cxn modelId="{CBB2191D-7BB2-4E50-9087-E4555289C6A3}" type="presParOf" srcId="{46470F96-0F05-4572-B3A3-CA4E02366DA5}" destId="{C0CE19F3-E580-47F4-A0FA-A83916158377}" srcOrd="1" destOrd="0" presId="urn:microsoft.com/office/officeart/2005/8/layout/chevron2"/>
    <dgm:cxn modelId="{13501122-F3C8-4B1E-A0BD-B02A27E1B2F6}" type="presParOf" srcId="{C5411A08-6F6A-4D4B-8009-4C8C3D86AAB2}" destId="{DAFE86C8-B7D7-4DAA-AE86-2ED6967FE22F}" srcOrd="5" destOrd="0" presId="urn:microsoft.com/office/officeart/2005/8/layout/chevron2"/>
    <dgm:cxn modelId="{58E21EC3-841D-4177-BE8A-97F12EB59C41}" type="presParOf" srcId="{C5411A08-6F6A-4D4B-8009-4C8C3D86AAB2}" destId="{42E4FE28-3A53-4E0B-AB10-DA3F3D580D96}" srcOrd="6" destOrd="0" presId="urn:microsoft.com/office/officeart/2005/8/layout/chevron2"/>
    <dgm:cxn modelId="{152F922F-81A1-401E-A217-C84F0FBF54FE}" type="presParOf" srcId="{42E4FE28-3A53-4E0B-AB10-DA3F3D580D96}" destId="{26BAA06B-19BB-406E-8142-787D5A192CAD}" srcOrd="0" destOrd="0" presId="urn:microsoft.com/office/officeart/2005/8/layout/chevron2"/>
    <dgm:cxn modelId="{D92345A3-B895-48F8-A9DB-EBE8ACDE8153}" type="presParOf" srcId="{42E4FE28-3A53-4E0B-AB10-DA3F3D580D96}" destId="{C5D7B977-2E5E-4F4C-BEFC-4659395F12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0915C-7E75-47A5-8CE4-02845C62746D}">
      <dsp:nvSpPr>
        <dsp:cNvPr id="0" name=""/>
        <dsp:cNvSpPr/>
      </dsp:nvSpPr>
      <dsp:spPr>
        <a:xfrm rot="5400000">
          <a:off x="-142749" y="144660"/>
          <a:ext cx="951665" cy="66616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 </a:t>
          </a:r>
          <a:endParaRPr lang="zh-CN" altLang="en-US" sz="1900" kern="1200" dirty="0"/>
        </a:p>
      </dsp:txBody>
      <dsp:txXfrm rot="-5400000">
        <a:off x="1" y="334993"/>
        <a:ext cx="666166" cy="285499"/>
      </dsp:txXfrm>
    </dsp:sp>
    <dsp:sp modelId="{6DFFB11B-3DA1-4F0B-97C8-1DD419526B7D}">
      <dsp:nvSpPr>
        <dsp:cNvPr id="0" name=""/>
        <dsp:cNvSpPr/>
      </dsp:nvSpPr>
      <dsp:spPr>
        <a:xfrm rot="5400000">
          <a:off x="2287160" y="-1619083"/>
          <a:ext cx="618582" cy="38605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bg2"/>
              </a:solidFill>
            </a:rPr>
            <a:t>校准系统，记录各点坐标</a:t>
          </a:r>
        </a:p>
      </dsp:txBody>
      <dsp:txXfrm rot="-5400000">
        <a:off x="666167" y="32107"/>
        <a:ext cx="3830373" cy="558188"/>
      </dsp:txXfrm>
    </dsp:sp>
    <dsp:sp modelId="{9553CE3B-88F2-46B4-8255-30DAFECD4A91}">
      <dsp:nvSpPr>
        <dsp:cNvPr id="0" name=""/>
        <dsp:cNvSpPr/>
      </dsp:nvSpPr>
      <dsp:spPr>
        <a:xfrm rot="5400000">
          <a:off x="-142749" y="944358"/>
          <a:ext cx="951665" cy="66616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 </a:t>
          </a:r>
          <a:endParaRPr lang="zh-CN" altLang="en-US" sz="1900" kern="1200" dirty="0"/>
        </a:p>
      </dsp:txBody>
      <dsp:txXfrm rot="-5400000">
        <a:off x="1" y="1134691"/>
        <a:ext cx="666166" cy="285499"/>
      </dsp:txXfrm>
    </dsp:sp>
    <dsp:sp modelId="{0ACD0A4C-F362-4B01-B06B-2F2531BD6C14}">
      <dsp:nvSpPr>
        <dsp:cNvPr id="0" name=""/>
        <dsp:cNvSpPr/>
      </dsp:nvSpPr>
      <dsp:spPr>
        <a:xfrm rot="5400000">
          <a:off x="2287160" y="-819385"/>
          <a:ext cx="618582" cy="38605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rgbClr val="EEECE1"/>
              </a:solidFill>
              <a:latin typeface="Times New Roman"/>
              <a:ea typeface="微软雅黑"/>
              <a:cs typeface="+mn-cs"/>
            </a:rPr>
            <a:t>调整支撑柱，模拟沉降</a:t>
          </a:r>
        </a:p>
      </dsp:txBody>
      <dsp:txXfrm rot="-5400000">
        <a:off x="666167" y="831805"/>
        <a:ext cx="3830373" cy="558188"/>
      </dsp:txXfrm>
    </dsp:sp>
    <dsp:sp modelId="{188BA829-148F-4E37-90C1-5875DD2778BA}">
      <dsp:nvSpPr>
        <dsp:cNvPr id="0" name=""/>
        <dsp:cNvSpPr/>
      </dsp:nvSpPr>
      <dsp:spPr>
        <a:xfrm rot="5400000">
          <a:off x="-142749" y="1744056"/>
          <a:ext cx="951665" cy="66616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 </a:t>
          </a:r>
          <a:endParaRPr lang="zh-CN" altLang="en-US" sz="1900" kern="1200" dirty="0"/>
        </a:p>
      </dsp:txBody>
      <dsp:txXfrm rot="-5400000">
        <a:off x="1" y="1934389"/>
        <a:ext cx="666166" cy="285499"/>
      </dsp:txXfrm>
    </dsp:sp>
    <dsp:sp modelId="{C0CE19F3-E580-47F4-A0FA-A83916158377}">
      <dsp:nvSpPr>
        <dsp:cNvPr id="0" name=""/>
        <dsp:cNvSpPr/>
      </dsp:nvSpPr>
      <dsp:spPr>
        <a:xfrm rot="5400000">
          <a:off x="2287160" y="-19687"/>
          <a:ext cx="618582" cy="38605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rgbClr val="EEECE1"/>
              </a:solidFill>
              <a:latin typeface="Times New Roman"/>
              <a:ea typeface="微软雅黑"/>
              <a:cs typeface="+mn-cs"/>
            </a:rPr>
            <a:t>借助监测系统恢复姿态</a:t>
          </a:r>
        </a:p>
      </dsp:txBody>
      <dsp:txXfrm rot="-5400000">
        <a:off x="666167" y="1631503"/>
        <a:ext cx="3830373" cy="558188"/>
      </dsp:txXfrm>
    </dsp:sp>
    <dsp:sp modelId="{26BAA06B-19BB-406E-8142-787D5A192CAD}">
      <dsp:nvSpPr>
        <dsp:cNvPr id="0" name=""/>
        <dsp:cNvSpPr/>
      </dsp:nvSpPr>
      <dsp:spPr>
        <a:xfrm rot="5400000">
          <a:off x="-142749" y="2543754"/>
          <a:ext cx="951665" cy="6661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 dirty="0"/>
        </a:p>
      </dsp:txBody>
      <dsp:txXfrm rot="-5400000">
        <a:off x="1" y="2734087"/>
        <a:ext cx="666166" cy="285499"/>
      </dsp:txXfrm>
    </dsp:sp>
    <dsp:sp modelId="{C5D7B977-2E5E-4F4C-BEFC-4659395F12A1}">
      <dsp:nvSpPr>
        <dsp:cNvPr id="0" name=""/>
        <dsp:cNvSpPr/>
      </dsp:nvSpPr>
      <dsp:spPr>
        <a:xfrm rot="5400000">
          <a:off x="2287160" y="780010"/>
          <a:ext cx="618582" cy="38605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rgbClr val="EEECE1"/>
              </a:solidFill>
              <a:latin typeface="Times New Roman"/>
              <a:ea typeface="微软雅黑"/>
              <a:cs typeface="+mn-cs"/>
            </a:rPr>
            <a:t>对比各点坐标</a:t>
          </a:r>
        </a:p>
      </dsp:txBody>
      <dsp:txXfrm rot="-5400000">
        <a:off x="666167" y="2431201"/>
        <a:ext cx="3830373" cy="558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44C89-E08B-4C18-B8E7-17433887AF58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D41AD-FB8A-47C0-B6DA-1185D70E7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0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大概准备</a:t>
            </a:r>
            <a:r>
              <a:rPr lang="en-US" altLang="zh-CN" dirty="0"/>
              <a:t>8</a:t>
            </a:r>
            <a:r>
              <a:rPr lang="zh-CN" altLang="en-US" dirty="0"/>
              <a:t>分钟左右，主要讲自己做的东西，原理、实现、结果、分析等，以图表</a:t>
            </a:r>
            <a:r>
              <a:rPr lang="en-US" altLang="zh-CN" dirty="0"/>
              <a:t>+</a:t>
            </a:r>
            <a:r>
              <a:rPr lang="zh-CN" altLang="en-US" dirty="0"/>
              <a:t>小段文字为主，忌大篇幅文字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D41AD-FB8A-47C0-B6DA-1185D70E75A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97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D41AD-FB8A-47C0-B6DA-1185D70E75A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3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D41AD-FB8A-47C0-B6DA-1185D70E75A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7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大概准备</a:t>
            </a:r>
            <a:r>
              <a:rPr lang="en-US" altLang="zh-CN" dirty="0"/>
              <a:t>8</a:t>
            </a:r>
            <a:r>
              <a:rPr lang="zh-CN" altLang="en-US" dirty="0"/>
              <a:t>分钟左右，主要讲自己做的东西，原理、实现、结果、分析等，以图表</a:t>
            </a:r>
            <a:r>
              <a:rPr lang="en-US" altLang="zh-CN" dirty="0"/>
              <a:t>+</a:t>
            </a:r>
            <a:r>
              <a:rPr lang="zh-CN" altLang="en-US" dirty="0"/>
              <a:t>小段文字为主，忌大篇幅文字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D41AD-FB8A-47C0-B6DA-1185D70E75A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2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飞机装配技术是飞机制造过程中最重要的技术之一，据统计，飞机制造过程中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50%~70%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的时间和成本都用在了飞机装配上，数字化、自动化、柔性化是当前国外飞机制造水平的一个重要标志。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在大客关键技术攻关、民机专项、创新基金等项目的支持下，中心开展了多项民用飞机的装配技术研究，主要包括数字化飞机装配工艺、飞机装配连接质量控制、自动钻铆技术、大部件自动对接、柔线工装等方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D41AD-FB8A-47C0-B6DA-1185D70E75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0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行人再识别又称为行人重识别、行人检索，即在没有视野重叠的视频画面中，对于摄像头中出现的目标行人，判断其是否在其他摄像头中出现过的过程。</a:t>
            </a:r>
            <a:endParaRPr lang="en-US" altLang="zh-CN" sz="1200" dirty="0"/>
          </a:p>
          <a:p>
            <a:r>
              <a:rPr lang="en-US" altLang="zh-CN" sz="1200" dirty="0"/>
              <a:t>【</a:t>
            </a:r>
            <a:r>
              <a:rPr lang="zh-CN" altLang="en-US" sz="1200" dirty="0"/>
              <a:t>应用</a:t>
            </a:r>
            <a:r>
              <a:rPr lang="en-US" altLang="zh-CN" sz="1200" dirty="0"/>
              <a:t>】</a:t>
            </a:r>
            <a:r>
              <a:rPr lang="zh-CN" altLang="en-US" sz="1200" dirty="0"/>
              <a:t>（还需要修改）</a:t>
            </a:r>
            <a:endParaRPr lang="en-US" altLang="zh-CN" sz="1200" dirty="0"/>
          </a:p>
          <a:p>
            <a:r>
              <a:rPr lang="zh-CN" altLang="en-US" sz="1200" dirty="0"/>
              <a:t>       在行人跟踪领域，目标行人在跟踪期间被暂时遮挡，利用行人再识别技术可以重新捕获目标；在房屋安全应用中，人们在分布式空间的私人住宅中移动时需要穿越多个房间，再识别可以提供一种有用的工具，以无缝的方式提供各房间的权限。在确认人的身份信息时，大部分是“合作目标识别”，例如，面部识别、指纹识别、虹膜识别等等。而行人再识别解决的是“非合作目标识别”，例如在超市或商场，寻找与父母走失的儿童。或者只是为了了解人们如何在复杂的环境中移动，例如机场和火车站为更好的人群交通管理和拥挤控制。在零售环境中，行人重识别可以提供有用的信息，来改善客户服务和购物空间管理等等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dirty="0"/>
              <a:t>根据上述定义，本课题设计的行人再识别系统结构如图所示。系统由一台终端电脑和两个网络摄像头组成，网络摄像头和终端电脑通过路由器连接。</a:t>
            </a:r>
            <a:endParaRPr lang="en-US" altLang="zh-CN" dirty="0"/>
          </a:p>
          <a:p>
            <a:r>
              <a:rPr lang="zh-CN" altLang="en-US" dirty="0"/>
              <a:t>终端电脑通过路由获得摄像头的画面，在行人再识别程序中进行处理，最后将结果显示在用户界面上。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D41AD-FB8A-47C0-B6DA-1185D70E75A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D41AD-FB8A-47C0-B6DA-1185D70E75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398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D41AD-FB8A-47C0-B6DA-1185D70E75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35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D41AD-FB8A-47C0-B6DA-1185D70E75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7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D41AD-FB8A-47C0-B6DA-1185D70E75A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2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D41AD-FB8A-47C0-B6DA-1185D70E75A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30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D41AD-FB8A-47C0-B6DA-1185D70E75A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867025"/>
            <a:ext cx="6858000" cy="1519238"/>
          </a:xfrm>
        </p:spPr>
        <p:txBody>
          <a:bodyPr anchor="b">
            <a:noAutofit/>
          </a:bodyPr>
          <a:lstStyle>
            <a:lvl1pPr algn="ctr"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478338"/>
            <a:ext cx="6858000" cy="5984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1E-A3F7-4A6A-ADD1-23AE781C5D29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D0C0-A004-4575-AA3A-67A90D74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33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1E-A3F7-4A6A-ADD1-23AE781C5D29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D0C0-A004-4575-AA3A-67A90D74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6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1E-A3F7-4A6A-ADD1-23AE781C5D29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D0C0-A004-4575-AA3A-67A90D74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9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1E-A3F7-4A6A-ADD1-23AE781C5D29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D0C0-A004-4575-AA3A-67A90D74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6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1E-A3F7-4A6A-ADD1-23AE781C5D29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D0C0-A004-4575-AA3A-67A90D74F5F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0" y="331837"/>
            <a:ext cx="9144000" cy="720626"/>
            <a:chOff x="0" y="331837"/>
            <a:chExt cx="9144000" cy="720626"/>
          </a:xfrm>
        </p:grpSpPr>
        <p:sp>
          <p:nvSpPr>
            <p:cNvPr id="8" name="矩形 7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55640" y="331837"/>
              <a:ext cx="6288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23392" y="398876"/>
            <a:ext cx="2232248" cy="586548"/>
          </a:xfrm>
        </p:spPr>
        <p:txBody>
          <a:bodyPr>
            <a:noAutofit/>
          </a:bodyPr>
          <a:lstStyle>
            <a:lvl1pPr algn="ctr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节标题</a:t>
            </a:r>
          </a:p>
        </p:txBody>
      </p:sp>
      <p:sp>
        <p:nvSpPr>
          <p:cNvPr id="17" name="文本占位符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972021" y="398876"/>
            <a:ext cx="5964164" cy="586548"/>
          </a:xfrm>
        </p:spPr>
        <p:txBody>
          <a:bodyPr anchor="ctr"/>
          <a:lstStyle>
            <a:lvl1pPr marL="0" indent="0">
              <a:buNone/>
              <a:defRPr b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单击输入小标题 </a:t>
            </a:r>
            <a:r>
              <a:rPr lang="en-US" altLang="zh-CN" dirty="0"/>
              <a:t>Insert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5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1E-A3F7-4A6A-ADD1-23AE781C5D29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D0C0-A004-4575-AA3A-67A90D74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8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1E-A3F7-4A6A-ADD1-23AE781C5D29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D0C0-A004-4575-AA3A-67A90D74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1E-A3F7-4A6A-ADD1-23AE781C5D29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D0C0-A004-4575-AA3A-67A90D74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3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1E-A3F7-4A6A-ADD1-23AE781C5D29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D0C0-A004-4575-AA3A-67A90D74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4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1E-A3F7-4A6A-ADD1-23AE781C5D29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D0C0-A004-4575-AA3A-67A90D74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0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125071" y="0"/>
            <a:ext cx="6893859" cy="6858000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664624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1E-A3F7-4A6A-ADD1-23AE781C5D29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D0C0-A004-4575-AA3A-67A90D74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2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1E-A3F7-4A6A-ADD1-23AE781C5D29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D0C0-A004-4575-AA3A-67A90D74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47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E21E-A3F7-4A6A-ADD1-23AE781C5D29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D0C0-A004-4575-AA3A-67A90D74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6.png"/><Relationship Id="rId9" Type="http://schemas.microsoft.com/office/2007/relationships/diagramDrawing" Target="../diagrams/drawin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4431" y="2680583"/>
            <a:ext cx="7815136" cy="15192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cs typeface="+mn-ea"/>
                <a:sym typeface="+mn-lt"/>
              </a:rPr>
              <a:t>用于大飞机装配的基于</a:t>
            </a:r>
            <a:r>
              <a:rPr lang="en-US" altLang="zh-CN" sz="3600" dirty="0">
                <a:cs typeface="+mn-ea"/>
                <a:sym typeface="+mn-lt"/>
              </a:rPr>
              <a:t>MEMS</a:t>
            </a:r>
            <a:r>
              <a:rPr lang="zh-CN" altLang="en-US" sz="3600" dirty="0">
                <a:cs typeface="+mn-ea"/>
                <a:sym typeface="+mn-lt"/>
              </a:rPr>
              <a:t>传感器 </a:t>
            </a:r>
            <a:br>
              <a:rPr lang="zh-CN" altLang="en-US" sz="3600" dirty="0">
                <a:cs typeface="+mn-ea"/>
                <a:sym typeface="+mn-lt"/>
              </a:rPr>
            </a:br>
            <a:r>
              <a:rPr lang="zh-CN" altLang="en-US" sz="3600" dirty="0">
                <a:cs typeface="+mn-ea"/>
                <a:sym typeface="+mn-lt"/>
              </a:rPr>
              <a:t>平面装配监测系统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3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指导老师：</a:t>
            </a:r>
            <a:r>
              <a:rPr lang="zh-CN" altLang="en-US" dirty="0">
                <a:solidFill>
                  <a:srgbClr val="00376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王</a:t>
            </a:r>
            <a:r>
              <a:rPr lang="zh-CN" altLang="en-US" b="1" dirty="0">
                <a:solidFill>
                  <a:srgbClr val="003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呈       汇报人：明   坤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16632"/>
            <a:ext cx="9144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" y="6200384"/>
            <a:ext cx="9144001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1384" y="5759663"/>
            <a:ext cx="324000" cy="324000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21" y="965015"/>
            <a:ext cx="1476475" cy="147795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2" name="原创设计小乖qq:2013440355"/>
          <p:cNvSpPr/>
          <p:nvPr/>
        </p:nvSpPr>
        <p:spPr>
          <a:xfrm>
            <a:off x="299384" y="5507663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且为免费推广模板"/>
          <p:cNvSpPr/>
          <p:nvPr/>
        </p:nvSpPr>
        <p:spPr>
          <a:xfrm>
            <a:off x="8472362" y="1080831"/>
            <a:ext cx="324000" cy="324000"/>
          </a:xfrm>
          <a:prstGeom prst="rect">
            <a:avLst/>
          </a:prstGeom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此模板为小乖乖设计原创"/>
          <p:cNvSpPr/>
          <p:nvPr/>
        </p:nvSpPr>
        <p:spPr>
          <a:xfrm>
            <a:off x="8220362" y="828831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监测方案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监测难点与解决方案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94" y="2210248"/>
            <a:ext cx="3042783" cy="2880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70627" y="1989530"/>
            <a:ext cx="345453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监测难点：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型架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结构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非刚性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配装工作带来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影响</a:t>
            </a:r>
            <a:endParaRPr lang="zh-CN" altLang="en-US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2780" y="3692818"/>
            <a:ext cx="384309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解决方案：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dirty="0"/>
              <a:t>基于多节点测量的型架姿态监测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FIR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低通滤波器减少高频振动的干扰</a:t>
            </a:r>
            <a:endParaRPr lang="zh-CN" altLang="en-US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2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监测方案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姿态调整方案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23392" y="2498302"/>
            <a:ext cx="4162097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</a:rPr>
              <a:t>姿态调整方案：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kern="100" dirty="0"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600" kern="100" dirty="0">
                <a:latin typeface="+mn-ea"/>
              </a:rPr>
              <a:t>借助激光测绘仪辅助设置零点</a:t>
            </a:r>
            <a:endParaRPr lang="en-US" altLang="zh-CN" sz="1600" kern="100" dirty="0"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600" kern="100" dirty="0">
                <a:latin typeface="+mn-ea"/>
              </a:rPr>
              <a:t>先调整短边，再调整长边。</a:t>
            </a:r>
            <a:endParaRPr lang="en-US" altLang="zh-CN" sz="1600" kern="100" dirty="0"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600" kern="100" dirty="0">
                <a:latin typeface="+mn-ea"/>
              </a:rPr>
              <a:t>最后进行微调。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77" y="1608082"/>
            <a:ext cx="351137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4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表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16" y="2081076"/>
            <a:ext cx="5563140" cy="331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进行实地测试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1" y="1639643"/>
            <a:ext cx="3291817" cy="4114771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34530233"/>
              </p:ext>
            </p:extLst>
          </p:nvPr>
        </p:nvGraphicFramePr>
        <p:xfrm>
          <a:off x="4191594" y="2081076"/>
          <a:ext cx="4526737" cy="3354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6173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分析与展望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Analysis and Prospect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66649" y="2804031"/>
            <a:ext cx="6936828" cy="184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  更高精度的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MEMS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加速度器件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 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需要长期稳定性测试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改用电机调整型架姿态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6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4431" y="2743338"/>
            <a:ext cx="7815136" cy="151923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cs typeface="+mn-ea"/>
                <a:sym typeface="+mn-lt"/>
              </a:rPr>
              <a:t>谢谢聆听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0" y="116632"/>
            <a:ext cx="9144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" y="6200384"/>
            <a:ext cx="9144001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1384" y="5759663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41" y="1096014"/>
            <a:ext cx="1622315" cy="1623938"/>
          </a:xfrm>
          <a:prstGeom prst="rect">
            <a:avLst/>
          </a:prstGeom>
        </p:spPr>
      </p:pic>
      <p:sp>
        <p:nvSpPr>
          <p:cNvPr id="12" name="原创设计小乖qq:2013440355"/>
          <p:cNvSpPr/>
          <p:nvPr/>
        </p:nvSpPr>
        <p:spPr>
          <a:xfrm>
            <a:off x="299384" y="5507663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且为免费推广模板"/>
          <p:cNvSpPr/>
          <p:nvPr/>
        </p:nvSpPr>
        <p:spPr>
          <a:xfrm>
            <a:off x="8472362" y="1080831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此模板为小乖乖设计原创"/>
          <p:cNvSpPr/>
          <p:nvPr/>
        </p:nvSpPr>
        <p:spPr>
          <a:xfrm>
            <a:off x="8220362" y="828831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146467" y="4006453"/>
            <a:ext cx="6851064" cy="523220"/>
            <a:chOff x="1146467" y="3943698"/>
            <a:chExt cx="6851064" cy="523220"/>
          </a:xfrm>
        </p:grpSpPr>
        <p:sp>
          <p:nvSpPr>
            <p:cNvPr id="16" name="文本框 9"/>
            <p:cNvSpPr txBox="1">
              <a:spLocks noChangeArrowheads="1"/>
            </p:cNvSpPr>
            <p:nvPr/>
          </p:nvSpPr>
          <p:spPr bwMode="auto">
            <a:xfrm>
              <a:off x="2586467" y="3943698"/>
              <a:ext cx="39710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Thanks for listening!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连接符 21"/>
            <p:cNvCxnSpPr>
              <a:cxnSpLocks/>
            </p:cNvCxnSpPr>
            <p:nvPr/>
          </p:nvCxnSpPr>
          <p:spPr>
            <a:xfrm flipH="1" flipV="1">
              <a:off x="1146467" y="4199821"/>
              <a:ext cx="1440000" cy="54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6" idx="3"/>
            </p:cNvCxnSpPr>
            <p:nvPr/>
          </p:nvCxnSpPr>
          <p:spPr>
            <a:xfrm flipV="1">
              <a:off x="6557531" y="4199821"/>
              <a:ext cx="1440000" cy="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96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491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64402" y="184318"/>
            <a:ext cx="2320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11848" y="1022183"/>
            <a:ext cx="3225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3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89483" y="2032833"/>
            <a:ext cx="3380812" cy="721876"/>
            <a:chOff x="8134913" y="1684028"/>
            <a:chExt cx="3380812" cy="721876"/>
          </a:xfrm>
        </p:grpSpPr>
        <p:grpSp>
          <p:nvGrpSpPr>
            <p:cNvPr id="6" name="组合 5"/>
            <p:cNvGrpSpPr/>
            <p:nvPr/>
          </p:nvGrpSpPr>
          <p:grpSpPr>
            <a:xfrm>
              <a:off x="9115666" y="1684028"/>
              <a:ext cx="2400059" cy="721876"/>
              <a:chOff x="9037198" y="1373760"/>
              <a:chExt cx="2400059" cy="721876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9042399" y="1373760"/>
                <a:ext cx="2394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</a:rPr>
                  <a:t>系统设计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9037198" y="1757082"/>
                <a:ext cx="2394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Design</a:t>
                </a:r>
                <a:endPara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8134913" y="1685526"/>
              <a:ext cx="720000" cy="72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1386682" y="2021721"/>
            <a:ext cx="2772830" cy="732988"/>
            <a:chOff x="4534840" y="1666934"/>
            <a:chExt cx="2772830" cy="732988"/>
          </a:xfrm>
        </p:grpSpPr>
        <p:grpSp>
          <p:nvGrpSpPr>
            <p:cNvPr id="27" name="组合 26"/>
            <p:cNvGrpSpPr/>
            <p:nvPr/>
          </p:nvGrpSpPr>
          <p:grpSpPr>
            <a:xfrm>
              <a:off x="4912812" y="1666934"/>
              <a:ext cx="2394858" cy="732988"/>
              <a:chOff x="4818742" y="1356667"/>
              <a:chExt cx="2394858" cy="732988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4818742" y="1356667"/>
                <a:ext cx="2394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</a:rPr>
                  <a:t>研究背景</a:t>
                </a: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818742" y="1751101"/>
                <a:ext cx="2394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Background</a:t>
                </a:r>
                <a:endPara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534840" y="1676411"/>
              <a:ext cx="720000" cy="72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8664624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8" name="直接连接符 47"/>
          <p:cNvCxnSpPr>
            <a:cxnSpLocks/>
          </p:cNvCxnSpPr>
          <p:nvPr/>
        </p:nvCxnSpPr>
        <p:spPr>
          <a:xfrm>
            <a:off x="4424497" y="1750398"/>
            <a:ext cx="0" cy="441433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灯片编号占位符 5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 flipH="1">
            <a:off x="1386682" y="3547807"/>
            <a:ext cx="2772830" cy="732988"/>
            <a:chOff x="4534840" y="1666934"/>
            <a:chExt cx="2772830" cy="732988"/>
          </a:xfrm>
        </p:grpSpPr>
        <p:grpSp>
          <p:nvGrpSpPr>
            <p:cNvPr id="51" name="组合 50"/>
            <p:cNvGrpSpPr/>
            <p:nvPr/>
          </p:nvGrpSpPr>
          <p:grpSpPr>
            <a:xfrm>
              <a:off x="4912812" y="1666934"/>
              <a:ext cx="2394858" cy="732988"/>
              <a:chOff x="4818742" y="1356667"/>
              <a:chExt cx="2394858" cy="732988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4818742" y="1356667"/>
                <a:ext cx="2394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</a:rPr>
                  <a:t>监测方案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818742" y="1751101"/>
                <a:ext cx="2394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Monitoring Scheme</a:t>
                </a: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4534840" y="1676411"/>
              <a:ext cx="720000" cy="72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flipH="1">
            <a:off x="1386682" y="5073893"/>
            <a:ext cx="2772830" cy="732988"/>
            <a:chOff x="4534840" y="1666934"/>
            <a:chExt cx="2772830" cy="732988"/>
          </a:xfrm>
        </p:grpSpPr>
        <p:grpSp>
          <p:nvGrpSpPr>
            <p:cNvPr id="56" name="组合 55"/>
            <p:cNvGrpSpPr/>
            <p:nvPr/>
          </p:nvGrpSpPr>
          <p:grpSpPr>
            <a:xfrm>
              <a:off x="4912812" y="1666934"/>
              <a:ext cx="2394858" cy="732988"/>
              <a:chOff x="4818742" y="1356667"/>
              <a:chExt cx="2394858" cy="732988"/>
            </a:xfrm>
          </p:grpSpPr>
          <p:sp>
            <p:nvSpPr>
              <p:cNvPr id="58" name="文本框 57"/>
              <p:cNvSpPr txBox="1"/>
              <p:nvPr/>
            </p:nvSpPr>
            <p:spPr>
              <a:xfrm>
                <a:off x="4818742" y="1356667"/>
                <a:ext cx="2394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</a:rPr>
                  <a:t>分析与展望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818742" y="1751101"/>
                <a:ext cx="2394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 and Prospect</a:t>
                </a: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4534840" y="1676411"/>
              <a:ext cx="720000" cy="72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684282" y="3547807"/>
            <a:ext cx="3380812" cy="721876"/>
            <a:chOff x="8134913" y="1684028"/>
            <a:chExt cx="3380812" cy="721876"/>
          </a:xfrm>
        </p:grpSpPr>
        <p:grpSp>
          <p:nvGrpSpPr>
            <p:cNvPr id="71" name="组合 70"/>
            <p:cNvGrpSpPr/>
            <p:nvPr/>
          </p:nvGrpSpPr>
          <p:grpSpPr>
            <a:xfrm>
              <a:off x="9115666" y="1684028"/>
              <a:ext cx="2400059" cy="721876"/>
              <a:chOff x="9037198" y="1373760"/>
              <a:chExt cx="2400059" cy="721876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9042399" y="1373760"/>
                <a:ext cx="2394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</a:rPr>
                  <a:t>实验结果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9037198" y="1757082"/>
                <a:ext cx="2394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Result</a:t>
                </a:r>
              </a:p>
            </p:txBody>
          </p:sp>
        </p:grpSp>
        <p:sp>
          <p:nvSpPr>
            <p:cNvPr id="72" name="矩形 71"/>
            <p:cNvSpPr/>
            <p:nvPr/>
          </p:nvSpPr>
          <p:spPr>
            <a:xfrm>
              <a:off x="8134913" y="1685526"/>
              <a:ext cx="720000" cy="72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89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/>
          <p:bldP spid="4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研究背景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Research Background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3868" y="6079078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用于飞机装配的型架</a:t>
            </a:r>
          </a:p>
        </p:txBody>
      </p:sp>
      <p:sp>
        <p:nvSpPr>
          <p:cNvPr id="5" name="AutoShape 2" descr="https://timgsa.baidu.com/timg?image&amp;quality=80&amp;size=b9999_10000&amp;sec=1497002681007&amp;di=8a9f55dafc7bbb3db9c158a9b307e306&amp;imgtype=0&amp;src=http%3A%2F%2Fimg.taopic.com%2Fuploads%2Fallimg%2F140630%2F318757-14063006400710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110" y="1204710"/>
            <a:ext cx="245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飞机装配技术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67110" y="1666375"/>
            <a:ext cx="319823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accent1"/>
                </a:solidFill>
              </a:rPr>
              <a:t>飞机制造关键技术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accent1"/>
                </a:solidFill>
              </a:rPr>
              <a:t>占时间与成本的一半以上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accent1"/>
                </a:solidFill>
              </a:rPr>
              <a:t>飞机自动化制造的基础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7" r="23532" b="16241"/>
          <a:stretch/>
        </p:blipFill>
        <p:spPr>
          <a:xfrm>
            <a:off x="1067110" y="3267128"/>
            <a:ext cx="3123003" cy="2642400"/>
          </a:xfrm>
          <a:prstGeom prst="rect">
            <a:avLst/>
          </a:prstGeom>
        </p:spPr>
      </p:pic>
      <p:pic>
        <p:nvPicPr>
          <p:cNvPr id="11" name="图片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0" t="525" r="14128" b="18365"/>
          <a:stretch>
            <a:fillRect/>
          </a:stretch>
        </p:blipFill>
        <p:spPr bwMode="auto">
          <a:xfrm>
            <a:off x="4724400" y="3276600"/>
            <a:ext cx="374967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系统设计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System Design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49108"/>
            <a:ext cx="7886700" cy="1603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       </a:t>
            </a:r>
            <a:r>
              <a:rPr lang="zh-CN" altLang="en-US" sz="2000" b="1" dirty="0">
                <a:solidFill>
                  <a:schemeClr val="accent1"/>
                </a:solidFill>
              </a:rPr>
              <a:t>型架监测系统</a:t>
            </a:r>
            <a:r>
              <a:rPr lang="zh-CN" altLang="en-US" sz="2000" dirty="0">
                <a:solidFill>
                  <a:srgbClr val="000000"/>
                </a:solidFill>
              </a:rPr>
              <a:t>使用</a:t>
            </a:r>
            <a:r>
              <a:rPr lang="en-US" altLang="zh-CN" sz="2000" dirty="0">
                <a:solidFill>
                  <a:srgbClr val="000000"/>
                </a:solidFill>
              </a:rPr>
              <a:t>MEMS</a:t>
            </a:r>
            <a:r>
              <a:rPr lang="zh-CN" altLang="en-US" sz="2000" dirty="0">
                <a:solidFill>
                  <a:srgbClr val="000000"/>
                </a:solidFill>
              </a:rPr>
              <a:t>加速度计获取型架关键部位的角度姿态，监测型架在装配过程中的姿态变化，保证在飞机装配过程中，两侧型架姿态的稳定。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2837889" y="6200877"/>
            <a:ext cx="3468220" cy="61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accent1"/>
                </a:solidFill>
              </a:rPr>
              <a:t>型架监测系统结构</a:t>
            </a:r>
          </a:p>
        </p:txBody>
      </p:sp>
      <p:pic>
        <p:nvPicPr>
          <p:cNvPr id="2050" name="Picture 2" descr="监测系统架构图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2" b="6803"/>
          <a:stretch/>
        </p:blipFill>
        <p:spPr bwMode="auto">
          <a:xfrm>
            <a:off x="1423192" y="2317531"/>
            <a:ext cx="6297613" cy="388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54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9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9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MEMS</a:t>
            </a:r>
            <a:r>
              <a:rPr lang="zh-CN" altLang="en-US" dirty="0"/>
              <a:t>加速度计原理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322158" y="5926621"/>
            <a:ext cx="29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MEMS</a:t>
            </a:r>
            <a:r>
              <a:rPr lang="zh-CN" altLang="en-US" sz="2000" dirty="0"/>
              <a:t>加速度计电镜照片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2220" y="5915761"/>
            <a:ext cx="3248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MEMS</a:t>
            </a:r>
            <a:r>
              <a:rPr lang="zh-CN" altLang="en-US" sz="2000" dirty="0"/>
              <a:t>加速度计结构示意图</a:t>
            </a:r>
          </a:p>
        </p:txBody>
      </p:sp>
      <p:pic>
        <p:nvPicPr>
          <p:cNvPr id="3074" name="Picture 2" descr="MEMS加速度计-知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8"/>
          <a:stretch>
            <a:fillRect/>
          </a:stretch>
        </p:blipFill>
        <p:spPr bwMode="auto">
          <a:xfrm>
            <a:off x="498463" y="3406621"/>
            <a:ext cx="4265969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MEMS加速度计原理图-不带标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8" b="5620"/>
          <a:stretch>
            <a:fillRect/>
          </a:stretch>
        </p:blipFill>
        <p:spPr bwMode="auto">
          <a:xfrm>
            <a:off x="5005774" y="3406621"/>
            <a:ext cx="3624294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835575" y="1439354"/>
            <a:ext cx="4060587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en-US" altLang="zh-CN" dirty="0"/>
              <a:t>MEMS</a:t>
            </a:r>
            <a:r>
              <a:rPr lang="zh-CN" altLang="en-US" dirty="0"/>
              <a:t>加速度计的三个关键部分</a:t>
            </a:r>
            <a:r>
              <a:rPr lang="zh-CN" altLang="en-US" kern="100" dirty="0">
                <a:latin typeface="+mn-ea"/>
              </a:rPr>
              <a:t>：</a:t>
            </a:r>
            <a:endParaRPr lang="en-US" altLang="zh-CN" kern="100" dirty="0">
              <a:latin typeface="+mn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chemeClr val="accent1"/>
                </a:solidFill>
              </a:rPr>
              <a:t>质量块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chemeClr val="accent1"/>
                </a:solidFill>
              </a:rPr>
              <a:t>弹簧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chemeClr val="accent1"/>
                </a:solidFill>
              </a:rPr>
              <a:t>梳状电容</a:t>
            </a:r>
          </a:p>
        </p:txBody>
      </p:sp>
    </p:spTree>
    <p:extLst>
      <p:ext uri="{BB962C8B-B14F-4D97-AF65-F5344CB8AC3E}">
        <p14:creationId xmlns:p14="http://schemas.microsoft.com/office/powerpoint/2010/main" val="26905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MEMS</a:t>
            </a:r>
            <a:r>
              <a:rPr lang="zh-CN" altLang="en-US" dirty="0"/>
              <a:t>加速度计选型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57199" y="1555812"/>
            <a:ext cx="775663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" marR="19685" indent="304800" algn="just">
              <a:lnSpc>
                <a:spcPct val="12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kern="100" dirty="0">
                <a:latin typeface="+mn-ea"/>
              </a:rPr>
              <a:t>ADXL355</a:t>
            </a:r>
            <a:r>
              <a:rPr lang="zh-CN" altLang="zh-CN" kern="100" dirty="0">
                <a:latin typeface="+mn-ea"/>
              </a:rPr>
              <a:t>是</a:t>
            </a:r>
            <a:r>
              <a:rPr lang="en-US" altLang="zh-CN" kern="100" dirty="0">
                <a:latin typeface="+mn-ea"/>
              </a:rPr>
              <a:t>ADI</a:t>
            </a:r>
            <a:r>
              <a:rPr lang="zh-CN" altLang="zh-CN" kern="100" dirty="0">
                <a:latin typeface="+mn-ea"/>
              </a:rPr>
              <a:t>公司</a:t>
            </a:r>
            <a:r>
              <a:rPr lang="en-US" altLang="zh-CN" kern="100" dirty="0">
                <a:latin typeface="+mn-ea"/>
              </a:rPr>
              <a:t>(</a:t>
            </a:r>
            <a:r>
              <a:rPr lang="en-US" altLang="zh-CN" kern="100" dirty="0">
                <a:solidFill>
                  <a:srgbClr val="333333"/>
                </a:solidFill>
                <a:latin typeface="+mn-ea"/>
              </a:rPr>
              <a:t>Analog Devices, Inc</a:t>
            </a:r>
            <a:r>
              <a:rPr lang="en-US" altLang="zh-CN" kern="100" dirty="0">
                <a:latin typeface="+mn-ea"/>
              </a:rPr>
              <a:t>)</a:t>
            </a:r>
            <a:r>
              <a:rPr lang="zh-CN" altLang="zh-CN" kern="100" dirty="0">
                <a:latin typeface="+mn-ea"/>
              </a:rPr>
              <a:t>生产的带数字输出的低噪声、低漂移、低功耗</a:t>
            </a:r>
            <a:r>
              <a:rPr lang="en-US" altLang="zh-CN" kern="100" dirty="0">
                <a:latin typeface="+mn-ea"/>
              </a:rPr>
              <a:t>3</a:t>
            </a:r>
            <a:r>
              <a:rPr lang="zh-CN" altLang="zh-CN" kern="100" dirty="0">
                <a:latin typeface="+mn-ea"/>
              </a:rPr>
              <a:t>轴加速度计。其内置</a:t>
            </a:r>
            <a:r>
              <a:rPr lang="en-US" altLang="zh-CN" kern="100" dirty="0">
                <a:latin typeface="+mn-ea"/>
              </a:rPr>
              <a:t>20-bit ADC</a:t>
            </a:r>
            <a:r>
              <a:rPr lang="zh-CN" altLang="zh-CN" kern="100" dirty="0">
                <a:latin typeface="+mn-ea"/>
              </a:rPr>
              <a:t>和可编程数字低通、高通滤波器，并配置有</a:t>
            </a:r>
            <a:r>
              <a:rPr lang="en-US" altLang="zh-CN" kern="100" dirty="0">
                <a:latin typeface="+mn-ea"/>
              </a:rPr>
              <a:t>SPI</a:t>
            </a:r>
            <a:r>
              <a:rPr lang="zh-CN" altLang="zh-CN" kern="100" dirty="0">
                <a:latin typeface="+mn-ea"/>
              </a:rPr>
              <a:t>接口。</a:t>
            </a:r>
            <a:endParaRPr lang="zh-CN" altLang="zh-CN" sz="1400" kern="100" dirty="0">
              <a:effectLst/>
              <a:latin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10815"/>
              </p:ext>
            </p:extLst>
          </p:nvPr>
        </p:nvGraphicFramePr>
        <p:xfrm>
          <a:off x="623392" y="2718418"/>
          <a:ext cx="7763862" cy="18288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92778">
                  <a:extLst>
                    <a:ext uri="{9D8B030D-6E8A-4147-A177-3AD203B41FA5}">
                      <a16:colId xmlns:a16="http://schemas.microsoft.com/office/drawing/2014/main" val="1003183229"/>
                    </a:ext>
                  </a:extLst>
                </a:gridCol>
                <a:gridCol w="1594221">
                  <a:extLst>
                    <a:ext uri="{9D8B030D-6E8A-4147-A177-3AD203B41FA5}">
                      <a16:colId xmlns:a16="http://schemas.microsoft.com/office/drawing/2014/main" val="406079666"/>
                    </a:ext>
                  </a:extLst>
                </a:gridCol>
                <a:gridCol w="940591">
                  <a:extLst>
                    <a:ext uri="{9D8B030D-6E8A-4147-A177-3AD203B41FA5}">
                      <a16:colId xmlns:a16="http://schemas.microsoft.com/office/drawing/2014/main" val="3688266881"/>
                    </a:ext>
                  </a:extLst>
                </a:gridCol>
                <a:gridCol w="924648">
                  <a:extLst>
                    <a:ext uri="{9D8B030D-6E8A-4147-A177-3AD203B41FA5}">
                      <a16:colId xmlns:a16="http://schemas.microsoft.com/office/drawing/2014/main" val="318989621"/>
                    </a:ext>
                  </a:extLst>
                </a:gridCol>
                <a:gridCol w="940025">
                  <a:extLst>
                    <a:ext uri="{9D8B030D-6E8A-4147-A177-3AD203B41FA5}">
                      <a16:colId xmlns:a16="http://schemas.microsoft.com/office/drawing/2014/main" val="2646282335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741566081"/>
                    </a:ext>
                  </a:extLst>
                </a:gridCol>
              </a:tblGrid>
              <a:tr h="3906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参数</a:t>
                      </a:r>
                      <a:endParaRPr lang="zh-CN" sz="1600" kern="100" dirty="0">
                        <a:solidFill>
                          <a:srgbClr val="EEECE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测试条件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备注</a:t>
                      </a:r>
                      <a:endParaRPr lang="zh-CN" sz="1600" kern="100" dirty="0">
                        <a:solidFill>
                          <a:srgbClr val="EEECE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最小值</a:t>
                      </a:r>
                      <a:endParaRPr lang="zh-CN" sz="1600" kern="100" dirty="0">
                        <a:solidFill>
                          <a:srgbClr val="EEECE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典型值</a:t>
                      </a:r>
                      <a:endParaRPr lang="zh-CN" sz="1600" kern="100" dirty="0">
                        <a:solidFill>
                          <a:srgbClr val="EEECE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最大值</a:t>
                      </a:r>
                      <a:endParaRPr lang="zh-CN" sz="1600" kern="100" dirty="0">
                        <a:solidFill>
                          <a:srgbClr val="EEECE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单位</a:t>
                      </a:r>
                      <a:endParaRPr lang="zh-CN" sz="1600" kern="100" dirty="0">
                        <a:solidFill>
                          <a:srgbClr val="EEECE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786054"/>
                  </a:ext>
                </a:extLst>
              </a:tr>
              <a:tr h="292815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测量范围</a:t>
                      </a:r>
                      <a:endParaRPr lang="zh-CN" sz="1600" kern="100" dirty="0">
                        <a:solidFill>
                          <a:srgbClr val="EEECE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用户可选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n-ea"/>
                          <a:ea typeface="+mn-ea"/>
                        </a:rPr>
                        <a:t>-8.192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±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2.048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n-ea"/>
                          <a:ea typeface="+mn-ea"/>
                        </a:rPr>
                        <a:t>8.192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4476119"/>
                  </a:ext>
                </a:extLst>
              </a:tr>
              <a:tr h="292815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非线性度</a:t>
                      </a:r>
                      <a:endParaRPr lang="zh-CN" sz="1600" kern="100" dirty="0">
                        <a:solidFill>
                          <a:srgbClr val="EEECE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±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2g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0.1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%FS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5312984"/>
                  </a:ext>
                </a:extLst>
              </a:tr>
              <a:tr h="292815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灵敏度</a:t>
                      </a:r>
                      <a:endParaRPr lang="zh-CN" sz="1600" kern="100" dirty="0">
                        <a:solidFill>
                          <a:srgbClr val="EEECE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±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2g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235520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256000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276480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LSB/g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7506240"/>
                  </a:ext>
                </a:extLst>
              </a:tr>
              <a:tr h="292815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比例因子</a:t>
                      </a:r>
                      <a:endParaRPr lang="zh-CN" sz="1600" kern="100" dirty="0">
                        <a:solidFill>
                          <a:srgbClr val="EEECE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±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2g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3.9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µg/LSB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9706202"/>
                  </a:ext>
                </a:extLst>
              </a:tr>
              <a:tr h="292815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噪声密度</a:t>
                      </a:r>
                      <a:endParaRPr lang="zh-CN" sz="1600" kern="100" dirty="0">
                        <a:solidFill>
                          <a:srgbClr val="EEECE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µg/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√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Hz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65380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69639" y="4925593"/>
            <a:ext cx="5074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当传感器姿态处于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°附近时，它的分辨能力为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396268" y="4748059"/>
                <a:ext cx="2817566" cy="661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arcsin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3.9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)=0.00022°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268" y="4748059"/>
                <a:ext cx="2817566" cy="661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569638" y="5440926"/>
            <a:ext cx="5074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计算传感器内部噪声：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2364830" y="5288214"/>
                <a:ext cx="5912068" cy="670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总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噪声＝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25µ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e>
                          </m:ra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1.6×0.977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Hz</m:t>
                          </m:r>
                        </m:e>
                      </m:ra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=31.257µ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830" y="5288214"/>
                <a:ext cx="5912068" cy="670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569638" y="6005273"/>
            <a:ext cx="5074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受到噪声影响后的精度：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154143" y="5863379"/>
                <a:ext cx="3202287" cy="66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arcsin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31.257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)=0.00179°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143" y="5863379"/>
                <a:ext cx="3202287" cy="666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54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MEMS</a:t>
            </a:r>
            <a:r>
              <a:rPr lang="zh-CN" altLang="en-US" dirty="0"/>
              <a:t>传感器的软件设计</a:t>
            </a:r>
            <a:endParaRPr lang="en-US" altLang="zh-CN" dirty="0"/>
          </a:p>
        </p:txBody>
      </p:sp>
      <p:pic>
        <p:nvPicPr>
          <p:cNvPr id="8194" name="Picture 2" descr="毕设-传感器软件流程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44" y="1441818"/>
            <a:ext cx="557847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94622" y="5191493"/>
            <a:ext cx="799311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zh-CN" altLang="zh-CN" kern="100" dirty="0">
                <a:latin typeface="+mn-ea"/>
              </a:rPr>
              <a:t>传感器系统上电后，</a:t>
            </a:r>
            <a:r>
              <a:rPr lang="zh-CN" altLang="en-US" kern="100" dirty="0">
                <a:latin typeface="+mn-ea"/>
              </a:rPr>
              <a:t>先完成各外设的配置，随后</a:t>
            </a:r>
            <a:r>
              <a:rPr lang="zh-CN" altLang="zh-CN" kern="100" dirty="0">
                <a:latin typeface="+mn-ea"/>
              </a:rPr>
              <a:t>读取</a:t>
            </a:r>
            <a:r>
              <a:rPr lang="en-US" altLang="zh-CN" kern="100" dirty="0">
                <a:latin typeface="+mn-ea"/>
              </a:rPr>
              <a:t>Flash</a:t>
            </a:r>
            <a:r>
              <a:rPr lang="zh-CN" altLang="zh-CN" kern="100" dirty="0">
                <a:latin typeface="+mn-ea"/>
              </a:rPr>
              <a:t>中的参数，</a:t>
            </a:r>
            <a:r>
              <a:rPr lang="zh-CN" altLang="en-US" kern="100" dirty="0">
                <a:latin typeface="+mn-ea"/>
              </a:rPr>
              <a:t>并完成对加速度计的配置</a:t>
            </a:r>
            <a:r>
              <a:rPr lang="zh-CN" altLang="zh-CN" kern="100" dirty="0">
                <a:latin typeface="+mn-ea"/>
              </a:rPr>
              <a:t>。当接收到</a:t>
            </a:r>
            <a:r>
              <a:rPr lang="en-US" altLang="zh-CN" kern="100" dirty="0">
                <a:latin typeface="+mn-ea"/>
              </a:rPr>
              <a:t>485</a:t>
            </a:r>
            <a:r>
              <a:rPr lang="zh-CN" altLang="zh-CN" kern="100" dirty="0">
                <a:latin typeface="+mn-ea"/>
              </a:rPr>
              <a:t>总线上的命令时，</a:t>
            </a:r>
            <a:r>
              <a:rPr lang="zh-CN" altLang="en-US" kern="100" dirty="0">
                <a:latin typeface="+mn-ea"/>
              </a:rPr>
              <a:t>会根据命令类型进行相应处理</a:t>
            </a:r>
            <a:r>
              <a:rPr lang="zh-CN" altLang="zh-CN" kern="100" dirty="0">
                <a:latin typeface="+mn-ea"/>
              </a:rPr>
              <a:t>。</a:t>
            </a:r>
            <a:endParaRPr lang="zh-CN" altLang="zh-CN" kern="100" dirty="0">
              <a:effectLst/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624" y="1222527"/>
            <a:ext cx="799311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en-US" altLang="zh-CN" kern="100" dirty="0">
                <a:effectLst/>
                <a:latin typeface="+mn-ea"/>
              </a:rPr>
              <a:t>MEMS</a:t>
            </a:r>
            <a:r>
              <a:rPr lang="zh-CN" altLang="en-US" kern="100" dirty="0">
                <a:effectLst/>
                <a:latin typeface="+mn-ea"/>
              </a:rPr>
              <a:t>传感器系统的软件流程图如下图所示：</a:t>
            </a:r>
            <a:endParaRPr lang="zh-CN" altLang="zh-CN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180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通信协议设计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23392" y="1954959"/>
            <a:ext cx="7788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本系统采用了现在工业总线中常用的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Modbus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RTU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模式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进行数据传输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，命令一般由地址码、功能码、寄存器地址码、寄存器数量码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数据域和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CRC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校验码组成。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5446"/>
              </p:ext>
            </p:extLst>
          </p:nvPr>
        </p:nvGraphicFramePr>
        <p:xfrm>
          <a:off x="816190" y="3294995"/>
          <a:ext cx="7402568" cy="21816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5321">
                  <a:extLst>
                    <a:ext uri="{9D8B030D-6E8A-4147-A177-3AD203B41FA5}">
                      <a16:colId xmlns:a16="http://schemas.microsoft.com/office/drawing/2014/main" val="2436404013"/>
                    </a:ext>
                  </a:extLst>
                </a:gridCol>
                <a:gridCol w="925321">
                  <a:extLst>
                    <a:ext uri="{9D8B030D-6E8A-4147-A177-3AD203B41FA5}">
                      <a16:colId xmlns:a16="http://schemas.microsoft.com/office/drawing/2014/main" val="966429243"/>
                    </a:ext>
                  </a:extLst>
                </a:gridCol>
                <a:gridCol w="925321">
                  <a:extLst>
                    <a:ext uri="{9D8B030D-6E8A-4147-A177-3AD203B41FA5}">
                      <a16:colId xmlns:a16="http://schemas.microsoft.com/office/drawing/2014/main" val="496362545"/>
                    </a:ext>
                  </a:extLst>
                </a:gridCol>
                <a:gridCol w="925321">
                  <a:extLst>
                    <a:ext uri="{9D8B030D-6E8A-4147-A177-3AD203B41FA5}">
                      <a16:colId xmlns:a16="http://schemas.microsoft.com/office/drawing/2014/main" val="782492080"/>
                    </a:ext>
                  </a:extLst>
                </a:gridCol>
                <a:gridCol w="925321">
                  <a:extLst>
                    <a:ext uri="{9D8B030D-6E8A-4147-A177-3AD203B41FA5}">
                      <a16:colId xmlns:a16="http://schemas.microsoft.com/office/drawing/2014/main" val="484235980"/>
                    </a:ext>
                  </a:extLst>
                </a:gridCol>
                <a:gridCol w="925321">
                  <a:extLst>
                    <a:ext uri="{9D8B030D-6E8A-4147-A177-3AD203B41FA5}">
                      <a16:colId xmlns:a16="http://schemas.microsoft.com/office/drawing/2014/main" val="3940682535"/>
                    </a:ext>
                  </a:extLst>
                </a:gridCol>
                <a:gridCol w="925321">
                  <a:extLst>
                    <a:ext uri="{9D8B030D-6E8A-4147-A177-3AD203B41FA5}">
                      <a16:colId xmlns:a16="http://schemas.microsoft.com/office/drawing/2014/main" val="2510557516"/>
                    </a:ext>
                  </a:extLst>
                </a:gridCol>
                <a:gridCol w="925321">
                  <a:extLst>
                    <a:ext uri="{9D8B030D-6E8A-4147-A177-3AD203B41FA5}">
                      <a16:colId xmlns:a16="http://schemas.microsoft.com/office/drawing/2014/main" val="3802918159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命令功能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命令帧结构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20543683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地址码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功能码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寄存器 高位地址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寄存器</a:t>
                      </a:r>
                      <a:r>
                        <a:rPr lang="en-US" sz="1050" kern="100" dirty="0">
                          <a:effectLst/>
                        </a:rPr>
                        <a:t>  </a:t>
                      </a:r>
                      <a:r>
                        <a:rPr lang="zh-CN" sz="1050" kern="100" dirty="0">
                          <a:effectLst/>
                        </a:rPr>
                        <a:t>低位地址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寄存器数量</a:t>
                      </a:r>
                      <a:r>
                        <a:rPr lang="en-US" sz="1050" kern="100" dirty="0">
                          <a:effectLst/>
                        </a:rPr>
                        <a:t>  /</a:t>
                      </a:r>
                      <a:r>
                        <a:rPr lang="zh-CN" sz="1050" kern="100" dirty="0">
                          <a:effectLst/>
                        </a:rPr>
                        <a:t>数据域</a:t>
                      </a:r>
                      <a:r>
                        <a:rPr lang="en-US" sz="1050" kern="100" dirty="0">
                          <a:effectLst/>
                        </a:rPr>
                        <a:t>   </a:t>
                      </a:r>
                      <a:r>
                        <a:rPr lang="zh-CN" sz="1050" kern="100" dirty="0">
                          <a:effectLst/>
                        </a:rPr>
                        <a:t>高位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寄存器数量</a:t>
                      </a:r>
                      <a:r>
                        <a:rPr lang="en-US" sz="1050" kern="100" dirty="0">
                          <a:effectLst/>
                        </a:rPr>
                        <a:t> /</a:t>
                      </a:r>
                      <a:r>
                        <a:rPr lang="zh-CN" sz="1050" kern="100" dirty="0">
                          <a:effectLst/>
                        </a:rPr>
                        <a:t>数据域</a:t>
                      </a:r>
                      <a:r>
                        <a:rPr lang="en-US" sz="1050" kern="100" dirty="0">
                          <a:effectLst/>
                        </a:rPr>
                        <a:t>   </a:t>
                      </a:r>
                      <a:r>
                        <a:rPr lang="zh-CN" sz="1050" kern="100" dirty="0">
                          <a:effectLst/>
                        </a:rPr>
                        <a:t>低位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CRC  </a:t>
                      </a:r>
                      <a:r>
                        <a:rPr lang="zh-CN" sz="1050" kern="100" dirty="0">
                          <a:effectLst/>
                        </a:rPr>
                        <a:t>校验码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extLst>
                  <a:ext uri="{0D108BD9-81ED-4DB2-BD59-A6C34878D82A}">
                    <a16:rowId xmlns:a16="http://schemas.microsoft.com/office/drawing/2014/main" val="74532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读取</a:t>
                      </a:r>
                      <a:r>
                        <a:rPr lang="en-US" sz="1050" kern="100" dirty="0">
                          <a:effectLst/>
                        </a:rPr>
                        <a:t>X</a:t>
                      </a:r>
                      <a:r>
                        <a:rPr lang="zh-CN" sz="1050" kern="100" dirty="0">
                          <a:effectLst/>
                        </a:rPr>
                        <a:t>轴角度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设备地址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XXXX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extLst>
                  <a:ext uri="{0D108BD9-81ED-4DB2-BD59-A6C34878D82A}">
                    <a16:rowId xmlns:a16="http://schemas.microsoft.com/office/drawing/2014/main" val="32941120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读取</a:t>
                      </a:r>
                      <a:r>
                        <a:rPr lang="en-US" sz="1050" kern="100" dirty="0">
                          <a:effectLst/>
                        </a:rPr>
                        <a:t>Y</a:t>
                      </a:r>
                      <a:r>
                        <a:rPr lang="zh-CN" sz="1050" kern="100" dirty="0">
                          <a:effectLst/>
                        </a:rPr>
                        <a:t>轴角度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设备地址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XXXX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extLst>
                  <a:ext uri="{0D108BD9-81ED-4DB2-BD59-A6C34878D82A}">
                    <a16:rowId xmlns:a16="http://schemas.microsoft.com/office/drawing/2014/main" val="6393220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设置波特率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设备地址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XXXX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extLst>
                  <a:ext uri="{0D108BD9-81ED-4DB2-BD59-A6C34878D82A}">
                    <a16:rowId xmlns:a16="http://schemas.microsoft.com/office/drawing/2014/main" val="4181857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设置模块地址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原地址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新地址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XXXX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282" marR="53282" marT="0" marB="0" anchor="ctr"/>
                </a:tc>
                <a:extLst>
                  <a:ext uri="{0D108BD9-81ED-4DB2-BD59-A6C34878D82A}">
                    <a16:rowId xmlns:a16="http://schemas.microsoft.com/office/drawing/2014/main" val="1755754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2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工控组态屏程序设计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23392" y="1671177"/>
            <a:ext cx="7788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传感器系统采用北京昆仑通态公司的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寸触摸组态屏作为控制、显示终端，使用该公司提供的软件编写界面实现功能。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总共为两个界面：主界面和历史数据界面。</a:t>
            </a:r>
            <a:endParaRPr lang="zh-CN" altLang="en-US" dirty="0">
              <a:latin typeface="+mn-ea"/>
            </a:endParaRPr>
          </a:p>
        </p:txBody>
      </p:sp>
      <p:pic>
        <p:nvPicPr>
          <p:cNvPr id="10242" name="Picture 2" descr="组态屏主界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0" y="3143694"/>
            <a:ext cx="3622172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组态屏数据保存界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135" y="3143694"/>
            <a:ext cx="3621422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59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乳">
      <a:dk1>
        <a:srgbClr val="262626"/>
      </a:dk1>
      <a:lt1>
        <a:srgbClr val="003760"/>
      </a:lt1>
      <a:dk2>
        <a:srgbClr val="EEECE1"/>
      </a:dk2>
      <a:lt2>
        <a:srgbClr val="EEECE1"/>
      </a:lt2>
      <a:accent1>
        <a:srgbClr val="003760"/>
      </a:accent1>
      <a:accent2>
        <a:srgbClr val="92CDDC"/>
      </a:accent2>
      <a:accent3>
        <a:srgbClr val="00B0F0"/>
      </a:accent3>
      <a:accent4>
        <a:srgbClr val="6565FF"/>
      </a:accent4>
      <a:accent5>
        <a:srgbClr val="4BACC6"/>
      </a:accent5>
      <a:accent6>
        <a:srgbClr val="002060"/>
      </a:accent6>
      <a:hlink>
        <a:srgbClr val="003760"/>
      </a:hlink>
      <a:folHlink>
        <a:srgbClr val="7F7F7F"/>
      </a:folHlink>
    </a:clrScheme>
    <a:fontScheme name="微软雅黑+TimesNewRoman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1046</Words>
  <Application>Microsoft Office PowerPoint</Application>
  <PresentationFormat>全屏显示(4:3)</PresentationFormat>
  <Paragraphs>189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用于大飞机装配的基于MEMS传感器  平面装配监测系统</vt:lpstr>
      <vt:lpstr>PowerPoint 演示文稿</vt:lpstr>
      <vt:lpstr>研究背景</vt:lpstr>
      <vt:lpstr>系统设计</vt:lpstr>
      <vt:lpstr>系统设计</vt:lpstr>
      <vt:lpstr>系统设计</vt:lpstr>
      <vt:lpstr>系统设计</vt:lpstr>
      <vt:lpstr>系统设计</vt:lpstr>
      <vt:lpstr>系统设计</vt:lpstr>
      <vt:lpstr>监测方案</vt:lpstr>
      <vt:lpstr>监测方案</vt:lpstr>
      <vt:lpstr>实验结果</vt:lpstr>
      <vt:lpstr>分析与展望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陈巧媛</dc:creator>
  <cp:lastModifiedBy>明坤</cp:lastModifiedBy>
  <cp:revision>90</cp:revision>
  <dcterms:created xsi:type="dcterms:W3CDTF">2017-06-07T03:05:29Z</dcterms:created>
  <dcterms:modified xsi:type="dcterms:W3CDTF">2017-06-11T19:19:29Z</dcterms:modified>
</cp:coreProperties>
</file>