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74" r:id="rId4"/>
    <p:sldId id="265" r:id="rId5"/>
    <p:sldId id="266" r:id="rId6"/>
    <p:sldId id="276" r:id="rId7"/>
    <p:sldId id="275" r:id="rId8"/>
    <p:sldId id="280" r:id="rId9"/>
    <p:sldId id="267" r:id="rId10"/>
    <p:sldId id="277" r:id="rId11"/>
    <p:sldId id="281" r:id="rId12"/>
    <p:sldId id="282" r:id="rId13"/>
    <p:sldId id="278" r:id="rId14"/>
    <p:sldId id="279" r:id="rId15"/>
    <p:sldId id="268" r:id="rId16"/>
    <p:sldId id="269" r:id="rId17"/>
    <p:sldId id="273" r:id="rId18"/>
    <p:sldId id="271"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EEECE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09" autoAdjust="0"/>
  </p:normalViewPr>
  <p:slideViewPr>
    <p:cSldViewPr snapToGrid="0">
      <p:cViewPr varScale="1">
        <p:scale>
          <a:sx n="96" d="100"/>
          <a:sy n="96" d="100"/>
        </p:scale>
        <p:origin x="2034" y="84"/>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44C89-E08B-4C18-B8E7-17433887AF58}" type="datetimeFigureOut">
              <a:rPr lang="zh-CN" altLang="en-US" smtClean="0"/>
              <a:t>2017/6/10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D41AD-FB8A-47C0-B6DA-1185D70E75AD}" type="slidenum">
              <a:rPr lang="zh-CN" altLang="en-US" smtClean="0"/>
              <a:t>‹#›</a:t>
            </a:fld>
            <a:endParaRPr lang="zh-CN" altLang="en-US"/>
          </a:p>
        </p:txBody>
      </p:sp>
    </p:spTree>
    <p:extLst>
      <p:ext uri="{BB962C8B-B14F-4D97-AF65-F5344CB8AC3E}">
        <p14:creationId xmlns:p14="http://schemas.microsoft.com/office/powerpoint/2010/main" val="1489300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PPT</a:t>
            </a:r>
            <a:r>
              <a:rPr lang="zh-CN" altLang="en-US" dirty="0"/>
              <a:t>大概准备</a:t>
            </a:r>
            <a:r>
              <a:rPr lang="en-US" altLang="zh-CN" dirty="0"/>
              <a:t>8</a:t>
            </a:r>
            <a:r>
              <a:rPr lang="zh-CN" altLang="en-US" dirty="0"/>
              <a:t>分钟左右，主要讲自己做的东西，原理、实现、结果、分析等，以图表</a:t>
            </a:r>
            <a:r>
              <a:rPr lang="en-US" altLang="zh-CN" dirty="0"/>
              <a:t>+</a:t>
            </a:r>
            <a:r>
              <a:rPr lang="zh-CN" altLang="en-US" dirty="0"/>
              <a:t>小段文字为主，忌大篇幅文字</a:t>
            </a:r>
          </a:p>
        </p:txBody>
      </p:sp>
      <p:sp>
        <p:nvSpPr>
          <p:cNvPr id="4" name="灯片编号占位符 3"/>
          <p:cNvSpPr>
            <a:spLocks noGrp="1"/>
          </p:cNvSpPr>
          <p:nvPr>
            <p:ph type="sldNum" sz="quarter" idx="10"/>
          </p:nvPr>
        </p:nvSpPr>
        <p:spPr/>
        <p:txBody>
          <a:bodyPr/>
          <a:lstStyle/>
          <a:p>
            <a:fld id="{23DD41AD-FB8A-47C0-B6DA-1185D70E75AD}" type="slidenum">
              <a:rPr lang="zh-CN" altLang="en-US" smtClean="0"/>
              <a:t>1</a:t>
            </a:fld>
            <a:endParaRPr lang="zh-CN" altLang="en-US"/>
          </a:p>
        </p:txBody>
      </p:sp>
    </p:spTree>
    <p:extLst>
      <p:ext uri="{BB962C8B-B14F-4D97-AF65-F5344CB8AC3E}">
        <p14:creationId xmlns:p14="http://schemas.microsoft.com/office/powerpoint/2010/main" val="186499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DD41AD-FB8A-47C0-B6DA-1185D70E75AD}" type="slidenum">
              <a:rPr lang="zh-CN" altLang="en-US" smtClean="0"/>
              <a:t>11</a:t>
            </a:fld>
            <a:endParaRPr lang="zh-CN" altLang="en-US"/>
          </a:p>
        </p:txBody>
      </p:sp>
    </p:spTree>
    <p:extLst>
      <p:ext uri="{BB962C8B-B14F-4D97-AF65-F5344CB8AC3E}">
        <p14:creationId xmlns:p14="http://schemas.microsoft.com/office/powerpoint/2010/main" val="1260100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DD41AD-FB8A-47C0-B6DA-1185D70E75AD}" type="slidenum">
              <a:rPr lang="zh-CN" altLang="en-US" smtClean="0"/>
              <a:t>12</a:t>
            </a:fld>
            <a:endParaRPr lang="zh-CN" altLang="en-US"/>
          </a:p>
        </p:txBody>
      </p:sp>
    </p:spTree>
    <p:extLst>
      <p:ext uri="{BB962C8B-B14F-4D97-AF65-F5344CB8AC3E}">
        <p14:creationId xmlns:p14="http://schemas.microsoft.com/office/powerpoint/2010/main" val="2844302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眼在直观感受一幅图像时，首先会看到场景中最显眼、最引人注意的某一个部分。这个最显眼的区域就是该视觉场景中最显著的区域，当然，计算机和人眼判断的结果很可能不同。所以视觉显著性检测实际上就是让计算机模拟人从一整幅视觉场景中找到最引人注目的部分。</a:t>
            </a:r>
          </a:p>
        </p:txBody>
      </p:sp>
      <p:sp>
        <p:nvSpPr>
          <p:cNvPr id="4" name="灯片编号占位符 3"/>
          <p:cNvSpPr>
            <a:spLocks noGrp="1"/>
          </p:cNvSpPr>
          <p:nvPr>
            <p:ph type="sldNum" sz="quarter" idx="10"/>
          </p:nvPr>
        </p:nvSpPr>
        <p:spPr/>
        <p:txBody>
          <a:bodyPr/>
          <a:lstStyle/>
          <a:p>
            <a:fld id="{23DD41AD-FB8A-47C0-B6DA-1185D70E75AD}" type="slidenum">
              <a:rPr lang="zh-CN" altLang="en-US" smtClean="0"/>
              <a:t>13</a:t>
            </a:fld>
            <a:endParaRPr lang="zh-CN" altLang="en-US"/>
          </a:p>
        </p:txBody>
      </p:sp>
    </p:spTree>
    <p:extLst>
      <p:ext uri="{BB962C8B-B14F-4D97-AF65-F5344CB8AC3E}">
        <p14:creationId xmlns:p14="http://schemas.microsoft.com/office/powerpoint/2010/main" val="1932678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PPT</a:t>
            </a:r>
            <a:r>
              <a:rPr lang="zh-CN" altLang="en-US" dirty="0"/>
              <a:t>大概准备</a:t>
            </a:r>
            <a:r>
              <a:rPr lang="en-US" altLang="zh-CN" dirty="0"/>
              <a:t>8</a:t>
            </a:r>
            <a:r>
              <a:rPr lang="zh-CN" altLang="en-US" dirty="0"/>
              <a:t>分钟左右，主要讲自己做的东西，原理、实现、结果、分析等，以图表</a:t>
            </a:r>
            <a:r>
              <a:rPr lang="en-US" altLang="zh-CN" dirty="0"/>
              <a:t>+</a:t>
            </a:r>
            <a:r>
              <a:rPr lang="zh-CN" altLang="en-US" dirty="0"/>
              <a:t>小段文字为主，忌大篇幅文字</a:t>
            </a:r>
          </a:p>
        </p:txBody>
      </p:sp>
      <p:sp>
        <p:nvSpPr>
          <p:cNvPr id="4" name="灯片编号占位符 3"/>
          <p:cNvSpPr>
            <a:spLocks noGrp="1"/>
          </p:cNvSpPr>
          <p:nvPr>
            <p:ph type="sldNum" sz="quarter" idx="10"/>
          </p:nvPr>
        </p:nvSpPr>
        <p:spPr/>
        <p:txBody>
          <a:bodyPr/>
          <a:lstStyle/>
          <a:p>
            <a:fld id="{23DD41AD-FB8A-47C0-B6DA-1185D70E75AD}" type="slidenum">
              <a:rPr lang="zh-CN" altLang="en-US" smtClean="0"/>
              <a:t>18</a:t>
            </a:fld>
            <a:endParaRPr lang="zh-CN" altLang="en-US"/>
          </a:p>
        </p:txBody>
      </p:sp>
    </p:spTree>
    <p:extLst>
      <p:ext uri="{BB962C8B-B14F-4D97-AF65-F5344CB8AC3E}">
        <p14:creationId xmlns:p14="http://schemas.microsoft.com/office/powerpoint/2010/main" val="357172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 监控系统现如今随处可见，它在一定程度上保障了我们的日常安全。例如我们校内就有非常完善的监控系统，摄像头在校园的各个角落。下图是民警通过</a:t>
            </a:r>
            <a:r>
              <a:rPr lang="zh-CN" altLang="zh-CN" dirty="0"/>
              <a:t>实时监控设备进行视频巡逻</a:t>
            </a:r>
            <a:r>
              <a:rPr lang="zh-CN" altLang="en-US" dirty="0"/>
              <a:t>，显然，这种</a:t>
            </a:r>
            <a:r>
              <a:rPr lang="zh-CN" altLang="en-US" sz="1200" dirty="0">
                <a:latin typeface="微软雅黑" panose="020B0503020204020204" pitchFamily="34" charset="-122"/>
                <a:ea typeface="微软雅黑" panose="020B0503020204020204" pitchFamily="34" charset="-122"/>
              </a:rPr>
              <a:t>传统的人工查看监控的方式不仅效率底下，而且在长时间劳动后，正确率会锐减。</a:t>
            </a:r>
            <a:endParaRPr lang="zh-CN" altLang="en-US" dirty="0"/>
          </a:p>
        </p:txBody>
      </p:sp>
      <p:sp>
        <p:nvSpPr>
          <p:cNvPr id="4" name="灯片编号占位符 3"/>
          <p:cNvSpPr>
            <a:spLocks noGrp="1"/>
          </p:cNvSpPr>
          <p:nvPr>
            <p:ph type="sldNum" sz="quarter" idx="10"/>
          </p:nvPr>
        </p:nvSpPr>
        <p:spPr/>
        <p:txBody>
          <a:bodyPr/>
          <a:lstStyle/>
          <a:p>
            <a:fld id="{23DD41AD-FB8A-47C0-B6DA-1185D70E75AD}" type="slidenum">
              <a:rPr lang="zh-CN" altLang="en-US" smtClean="0"/>
              <a:t>3</a:t>
            </a:fld>
            <a:endParaRPr lang="zh-CN" altLang="en-US"/>
          </a:p>
        </p:txBody>
      </p:sp>
    </p:spTree>
    <p:extLst>
      <p:ext uri="{BB962C8B-B14F-4D97-AF65-F5344CB8AC3E}">
        <p14:creationId xmlns:p14="http://schemas.microsoft.com/office/powerpoint/2010/main" val="787101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想要解决这个问题，我们可以开发智能监控系统。随着图像处理和机器视觉技术的进步，智能监控系统变得更加可靠，在各个领域都有了应用。例如企业签到使用的人脸识别系统，智慧交通里的车牌识别系统，自动驾驶里的行人识别系统，还有就是行人再识别系统，这也是我的毕设课题。</a:t>
            </a:r>
          </a:p>
        </p:txBody>
      </p:sp>
      <p:sp>
        <p:nvSpPr>
          <p:cNvPr id="4" name="灯片编号占位符 3"/>
          <p:cNvSpPr>
            <a:spLocks noGrp="1"/>
          </p:cNvSpPr>
          <p:nvPr>
            <p:ph type="sldNum" sz="quarter" idx="10"/>
          </p:nvPr>
        </p:nvSpPr>
        <p:spPr/>
        <p:txBody>
          <a:bodyPr/>
          <a:lstStyle/>
          <a:p>
            <a:fld id="{23DD41AD-FB8A-47C0-B6DA-1185D70E75AD}" type="slidenum">
              <a:rPr lang="zh-CN" altLang="en-US" smtClean="0"/>
              <a:t>4</a:t>
            </a:fld>
            <a:endParaRPr lang="zh-CN" altLang="en-US"/>
          </a:p>
        </p:txBody>
      </p:sp>
    </p:spTree>
    <p:extLst>
      <p:ext uri="{BB962C8B-B14F-4D97-AF65-F5344CB8AC3E}">
        <p14:creationId xmlns:p14="http://schemas.microsoft.com/office/powerpoint/2010/main" val="308652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行人再识别又称为行人重识别、行人检索，即在没有视野重叠的视频画面中，对于摄像头中出现的目标行人，判断其是否在其他摄像头中出现过的过程。</a:t>
            </a:r>
            <a:endParaRPr lang="en-US" altLang="zh-CN" sz="1200" dirty="0"/>
          </a:p>
          <a:p>
            <a:r>
              <a:rPr lang="en-US" altLang="zh-CN" sz="1200" dirty="0"/>
              <a:t>【</a:t>
            </a:r>
            <a:r>
              <a:rPr lang="zh-CN" altLang="en-US" sz="1200" dirty="0"/>
              <a:t>应用</a:t>
            </a:r>
            <a:r>
              <a:rPr lang="en-US" altLang="zh-CN" sz="1200" dirty="0"/>
              <a:t>】</a:t>
            </a:r>
            <a:r>
              <a:rPr lang="zh-CN" altLang="en-US" sz="1200" dirty="0"/>
              <a:t>（还需要修改）</a:t>
            </a:r>
            <a:endParaRPr lang="en-US" altLang="zh-CN" sz="1200" dirty="0"/>
          </a:p>
          <a:p>
            <a:r>
              <a:rPr lang="zh-CN" altLang="en-US" sz="1200" dirty="0"/>
              <a:t>       在行人跟踪领域，目标行人在跟踪期间被暂时遮挡，利用行人再识别技术可以重新捕获目标；在房屋安全应用中，人们在分布式空间的私人住宅中移动时需要穿越多个房间，再识别可以提供一种有用的工具，以无缝的方式提供各房间的权限。在确认人的身份信息时，大部分是“合作目标识别”，例如，面部识别、指纹识别、虹膜识别等等。而行人再识别解决的是“非合作目标识别”，例如在超市或商场，寻找与父母走失的儿童。或者只是为了了解人们如何在复杂的环境中移动，例如机场和火车站为更好的人群交通管理和拥挤控制。在零售环境中，行人重识别可以提供有用的信息，来改善客户服务和购物空间管理等等。</a:t>
            </a:r>
            <a:endParaRPr lang="en-US" altLang="zh-CN" sz="1200" dirty="0"/>
          </a:p>
          <a:p>
            <a:endParaRPr lang="en-US" altLang="zh-CN" sz="1200" dirty="0"/>
          </a:p>
          <a:p>
            <a:r>
              <a:rPr lang="zh-CN" altLang="en-US" dirty="0"/>
              <a:t>根据上述定义，本课题设计的行人再识别系统结构如图所示。系统由一台终端电脑和两个网络摄像头组成，网络摄像头和终端电脑通过路由器连接。</a:t>
            </a:r>
            <a:endParaRPr lang="en-US" altLang="zh-CN" dirty="0"/>
          </a:p>
          <a:p>
            <a:r>
              <a:rPr lang="zh-CN" altLang="en-US" dirty="0"/>
              <a:t>终端电脑通过路由获得摄像头的画面，在行人再识别程序中进行处理，最后将结果显示在用户界面上。</a:t>
            </a:r>
          </a:p>
        </p:txBody>
      </p:sp>
      <p:sp>
        <p:nvSpPr>
          <p:cNvPr id="4" name="灯片编号占位符 3"/>
          <p:cNvSpPr>
            <a:spLocks noGrp="1"/>
          </p:cNvSpPr>
          <p:nvPr>
            <p:ph type="sldNum" sz="quarter" idx="10"/>
          </p:nvPr>
        </p:nvSpPr>
        <p:spPr/>
        <p:txBody>
          <a:bodyPr/>
          <a:lstStyle/>
          <a:p>
            <a:fld id="{23DD41AD-FB8A-47C0-B6DA-1185D70E75AD}" type="slidenum">
              <a:rPr lang="zh-CN" altLang="en-US" smtClean="0"/>
              <a:t>5</a:t>
            </a:fld>
            <a:endParaRPr lang="zh-CN" altLang="en-US"/>
          </a:p>
        </p:txBody>
      </p:sp>
    </p:spTree>
    <p:extLst>
      <p:ext uri="{BB962C8B-B14F-4D97-AF65-F5344CB8AC3E}">
        <p14:creationId xmlns:p14="http://schemas.microsoft.com/office/powerpoint/2010/main" val="6404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10"/>
          </p:nvPr>
        </p:nvSpPr>
        <p:spPr/>
        <p:txBody>
          <a:bodyPr/>
          <a:lstStyle/>
          <a:p>
            <a:fld id="{23DD41AD-FB8A-47C0-B6DA-1185D70E75AD}" type="slidenum">
              <a:rPr lang="zh-CN" altLang="en-US" smtClean="0"/>
              <a:t>6</a:t>
            </a:fld>
            <a:endParaRPr lang="zh-CN" altLang="en-US"/>
          </a:p>
        </p:txBody>
      </p:sp>
    </p:spTree>
    <p:extLst>
      <p:ext uri="{BB962C8B-B14F-4D97-AF65-F5344CB8AC3E}">
        <p14:creationId xmlns:p14="http://schemas.microsoft.com/office/powerpoint/2010/main" val="224414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根据上面的系统工作流程，我将系统划分为以下模块：</a:t>
            </a:r>
            <a:endParaRPr lang="en-US" altLang="zh-CN" dirty="0"/>
          </a:p>
          <a:p>
            <a:r>
              <a:rPr lang="zh-CN" altLang="en-US" b="1" dirty="0"/>
              <a:t>视频画面获取模块 </a:t>
            </a:r>
            <a:r>
              <a:rPr lang="zh-CN" altLang="en-US" b="0" dirty="0"/>
              <a:t>负责与摄像头的通信</a:t>
            </a:r>
            <a:endParaRPr lang="en-US" altLang="zh-CN" b="0" dirty="0"/>
          </a:p>
          <a:p>
            <a:r>
              <a:rPr lang="zh-CN" altLang="en-US" b="1" dirty="0"/>
              <a:t>行人再识别模块 </a:t>
            </a:r>
            <a:r>
              <a:rPr lang="zh-CN" altLang="en-US" b="0" dirty="0"/>
              <a:t>这是系统的核心模块，其中又分为行人检测模块，显著性检测模块以及特征提取与匹配模块</a:t>
            </a:r>
            <a:endParaRPr lang="en-US" altLang="zh-CN" b="0" dirty="0"/>
          </a:p>
          <a:p>
            <a:r>
              <a:rPr lang="zh-CN" altLang="en-US" b="1" i="0" dirty="0"/>
              <a:t>界面显示模块 </a:t>
            </a:r>
            <a:r>
              <a:rPr lang="zh-CN" altLang="en-US" b="0" i="0" dirty="0"/>
              <a:t>负责用户与系统的交互和显示信息</a:t>
            </a:r>
            <a:endParaRPr lang="en-US" altLang="zh-CN" b="0" i="0" dirty="0"/>
          </a:p>
          <a:p>
            <a:r>
              <a:rPr lang="zh-CN" altLang="en-US" b="0" i="0" dirty="0"/>
              <a:t>接下来我将按照这个顺序来介绍每个模块涉及到的算法以及程序</a:t>
            </a:r>
          </a:p>
        </p:txBody>
      </p:sp>
      <p:sp>
        <p:nvSpPr>
          <p:cNvPr id="4" name="灯片编号占位符 3"/>
          <p:cNvSpPr>
            <a:spLocks noGrp="1"/>
          </p:cNvSpPr>
          <p:nvPr>
            <p:ph type="sldNum" sz="quarter" idx="10"/>
          </p:nvPr>
        </p:nvSpPr>
        <p:spPr/>
        <p:txBody>
          <a:bodyPr/>
          <a:lstStyle/>
          <a:p>
            <a:fld id="{23DD41AD-FB8A-47C0-B6DA-1185D70E75AD}" type="slidenum">
              <a:rPr lang="zh-CN" altLang="en-US" smtClean="0"/>
              <a:t>7</a:t>
            </a:fld>
            <a:endParaRPr lang="zh-CN" altLang="en-US"/>
          </a:p>
        </p:txBody>
      </p:sp>
    </p:spTree>
    <p:extLst>
      <p:ext uri="{BB962C8B-B14F-4D97-AF65-F5344CB8AC3E}">
        <p14:creationId xmlns:p14="http://schemas.microsoft.com/office/powerpoint/2010/main" val="3009512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t>本课题使用微软公司的</a:t>
            </a:r>
            <a:r>
              <a:rPr lang="en-US" altLang="zh-CN" b="0" i="0" dirty="0"/>
              <a:t>Visual Studio 2015</a:t>
            </a:r>
            <a:r>
              <a:rPr lang="zh-CN" altLang="en-US" b="0" i="0" dirty="0"/>
              <a:t>来完成整个工程所有的代码编写和生成。</a:t>
            </a:r>
            <a:endParaRPr lang="en-US" altLang="zh-CN" b="0" i="0" dirty="0"/>
          </a:p>
          <a:p>
            <a:r>
              <a:rPr lang="zh-CN" altLang="en-US" b="0" i="0" dirty="0"/>
              <a:t>所有程序均使用</a:t>
            </a:r>
            <a:r>
              <a:rPr lang="en-US" altLang="zh-CN" b="0" i="0" dirty="0"/>
              <a:t>C++</a:t>
            </a:r>
            <a:r>
              <a:rPr lang="zh-CN" altLang="en-US" b="0" i="0" dirty="0"/>
              <a:t>编写，包括与网络摄像头的通信、行人再识别程序和界面程序。</a:t>
            </a:r>
            <a:endParaRPr lang="en-US" altLang="zh-CN" b="0" i="0" dirty="0"/>
          </a:p>
          <a:p>
            <a:r>
              <a:rPr lang="zh-CN" altLang="en-US" b="0" i="0" dirty="0"/>
              <a:t>行人再识别程序使用了库函数，界面程序利用</a:t>
            </a:r>
            <a:r>
              <a:rPr lang="en-US" altLang="zh-CN" b="0" i="0" dirty="0"/>
              <a:t>MFC</a:t>
            </a:r>
            <a:r>
              <a:rPr lang="zh-CN" altLang="en-US" b="0" i="0" dirty="0"/>
              <a:t>编写。</a:t>
            </a:r>
          </a:p>
        </p:txBody>
      </p:sp>
      <p:sp>
        <p:nvSpPr>
          <p:cNvPr id="4" name="灯片编号占位符 3"/>
          <p:cNvSpPr>
            <a:spLocks noGrp="1"/>
          </p:cNvSpPr>
          <p:nvPr>
            <p:ph type="sldNum" sz="quarter" idx="10"/>
          </p:nvPr>
        </p:nvSpPr>
        <p:spPr/>
        <p:txBody>
          <a:bodyPr/>
          <a:lstStyle/>
          <a:p>
            <a:fld id="{23DD41AD-FB8A-47C0-B6DA-1185D70E75AD}" type="slidenum">
              <a:rPr lang="zh-CN" altLang="en-US" smtClean="0"/>
              <a:t>8</a:t>
            </a:fld>
            <a:endParaRPr lang="zh-CN" altLang="en-US"/>
          </a:p>
        </p:txBody>
      </p:sp>
    </p:spTree>
    <p:extLst>
      <p:ext uri="{BB962C8B-B14F-4D97-AF65-F5344CB8AC3E}">
        <p14:creationId xmlns:p14="http://schemas.microsoft.com/office/powerpoint/2010/main" val="94835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本文所使用的摄像头为网络摄像头。其参数能够由内置的</a:t>
            </a:r>
            <a:r>
              <a:rPr lang="en-US" altLang="zh-CN" dirty="0"/>
              <a:t>CGI</a:t>
            </a:r>
            <a:r>
              <a:rPr lang="zh-CN" altLang="en-US" dirty="0"/>
              <a:t>（</a:t>
            </a:r>
            <a:r>
              <a:rPr lang="en-US" altLang="zh-CN" dirty="0"/>
              <a:t>Common Gateway Interface</a:t>
            </a:r>
            <a:r>
              <a:rPr lang="zh-CN" altLang="en-US" dirty="0"/>
              <a:t>，通用网关接口）程序控制，由终端电脑发送指定</a:t>
            </a:r>
            <a:r>
              <a:rPr lang="en-US" altLang="zh-CN" dirty="0"/>
              <a:t>HTTP</a:t>
            </a:r>
            <a:r>
              <a:rPr lang="zh-CN" altLang="en-US" dirty="0"/>
              <a:t>请求，能够调用</a:t>
            </a:r>
            <a:r>
              <a:rPr lang="en-US" altLang="zh-CN" dirty="0"/>
              <a:t>CGI</a:t>
            </a:r>
            <a:r>
              <a:rPr lang="zh-CN" altLang="en-US" dirty="0"/>
              <a:t>程序来控制摄像头的参数或与其交换数据。表</a:t>
            </a:r>
            <a:r>
              <a:rPr lang="en-US" altLang="zh-CN" dirty="0"/>
              <a:t>2-1</a:t>
            </a:r>
            <a:r>
              <a:rPr lang="zh-CN" altLang="en-US" dirty="0"/>
              <a:t>列举出本文使用到的</a:t>
            </a:r>
            <a:r>
              <a:rPr lang="en-US" altLang="zh-CN" dirty="0"/>
              <a:t>HTTP</a:t>
            </a:r>
            <a:r>
              <a:rPr lang="zh-CN" altLang="en-US" dirty="0"/>
              <a:t>请求语句，除此之外，还可以设置网络摄像头的分辨率等等。其中</a:t>
            </a:r>
            <a:r>
              <a:rPr lang="en-US" altLang="zh-CN" dirty="0" err="1"/>
              <a:t>ip</a:t>
            </a:r>
            <a:r>
              <a:rPr lang="zh-CN" altLang="en-US" dirty="0"/>
              <a:t>为该摄像头在局域网中的</a:t>
            </a:r>
            <a:r>
              <a:rPr lang="en-US" altLang="zh-CN" dirty="0"/>
              <a:t>IP</a:t>
            </a:r>
            <a:r>
              <a:rPr lang="zh-CN" altLang="en-US" dirty="0"/>
              <a:t>地址，</a:t>
            </a:r>
            <a:r>
              <a:rPr lang="en-US" altLang="zh-CN" dirty="0"/>
              <a:t>port</a:t>
            </a:r>
            <a:r>
              <a:rPr lang="zh-CN" altLang="en-US" dirty="0"/>
              <a:t>为端口号，</a:t>
            </a:r>
            <a:r>
              <a:rPr lang="en-US" altLang="zh-CN" dirty="0"/>
              <a:t>admin</a:t>
            </a:r>
            <a:r>
              <a:rPr lang="zh-CN" altLang="en-US" dirty="0"/>
              <a:t>为登录名，</a:t>
            </a:r>
            <a:r>
              <a:rPr lang="en-US" altLang="zh-CN" dirty="0"/>
              <a:t>888888</a:t>
            </a:r>
            <a:r>
              <a:rPr lang="zh-CN" altLang="en-US" dirty="0"/>
              <a:t>为密码。在实际使用的过程中，</a:t>
            </a:r>
            <a:r>
              <a:rPr lang="en-US" altLang="zh-CN" dirty="0"/>
              <a:t>IP</a:t>
            </a:r>
            <a:r>
              <a:rPr lang="zh-CN" altLang="en-US" dirty="0"/>
              <a:t>地址会随着网络环境变化而变化，需要在每次使用时重新设置，端口号固定为</a:t>
            </a:r>
            <a:r>
              <a:rPr lang="en-US" altLang="zh-CN" dirty="0"/>
              <a:t>81</a:t>
            </a:r>
            <a:r>
              <a:rPr lang="zh-CN" altLang="en-US" dirty="0"/>
              <a:t>，默认用户名为</a:t>
            </a:r>
            <a:r>
              <a:rPr lang="en-US" altLang="zh-CN" dirty="0"/>
              <a:t>admin</a:t>
            </a:r>
            <a:r>
              <a:rPr lang="zh-CN" altLang="en-US" dirty="0"/>
              <a:t>，默认密码为</a:t>
            </a:r>
            <a:r>
              <a:rPr lang="en-US" altLang="zh-CN" dirty="0"/>
              <a:t>888888</a:t>
            </a:r>
            <a:r>
              <a:rPr lang="zh-CN" altLang="en-US" dirty="0"/>
              <a:t>，用户名和密码可以根据需要进行更改。</a:t>
            </a:r>
          </a:p>
        </p:txBody>
      </p:sp>
      <p:sp>
        <p:nvSpPr>
          <p:cNvPr id="4" name="灯片编号占位符 3"/>
          <p:cNvSpPr>
            <a:spLocks noGrp="1"/>
          </p:cNvSpPr>
          <p:nvPr>
            <p:ph type="sldNum" sz="quarter" idx="10"/>
          </p:nvPr>
        </p:nvSpPr>
        <p:spPr/>
        <p:txBody>
          <a:bodyPr/>
          <a:lstStyle/>
          <a:p>
            <a:fld id="{23DD41AD-FB8A-47C0-B6DA-1185D70E75AD}" type="slidenum">
              <a:rPr lang="zh-CN" altLang="en-US" smtClean="0"/>
              <a:t>9</a:t>
            </a:fld>
            <a:endParaRPr lang="zh-CN" altLang="en-US"/>
          </a:p>
        </p:txBody>
      </p:sp>
    </p:spTree>
    <p:extLst>
      <p:ext uri="{BB962C8B-B14F-4D97-AF65-F5344CB8AC3E}">
        <p14:creationId xmlns:p14="http://schemas.microsoft.com/office/powerpoint/2010/main" val="1775398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本课题使用的是</a:t>
            </a:r>
            <a:r>
              <a:rPr lang="en-US" altLang="zh-CN" dirty="0"/>
              <a:t>HOG</a:t>
            </a:r>
            <a:r>
              <a:rPr lang="zh-CN" altLang="en-US" dirty="0"/>
              <a:t>特征结合</a:t>
            </a:r>
            <a:r>
              <a:rPr lang="en-US" altLang="zh-CN" dirty="0"/>
              <a:t>SVM</a:t>
            </a:r>
            <a:r>
              <a:rPr lang="zh-CN" altLang="en-US" dirty="0"/>
              <a:t>分类器的行人检测方法，该方法是行人检测中的经典方法。梯度方向直方图是在</a:t>
            </a:r>
            <a:r>
              <a:rPr lang="en-US" altLang="zh-CN" dirty="0"/>
              <a:t>2005</a:t>
            </a:r>
            <a:r>
              <a:rPr lang="zh-CN" altLang="en-US" dirty="0"/>
              <a:t>年</a:t>
            </a:r>
            <a:r>
              <a:rPr lang="en-US" altLang="zh-CN" dirty="0"/>
              <a:t>CVPR</a:t>
            </a:r>
            <a:r>
              <a:rPr lang="zh-CN" altLang="en-US" dirty="0"/>
              <a:t>会议上由</a:t>
            </a:r>
            <a:r>
              <a:rPr lang="en-US" altLang="zh-CN" dirty="0" err="1"/>
              <a:t>Dalal</a:t>
            </a:r>
            <a:r>
              <a:rPr lang="zh-CN" altLang="en-US" dirty="0"/>
              <a:t>等</a:t>
            </a:r>
            <a:r>
              <a:rPr lang="en-US" altLang="zh-CN" dirty="0"/>
              <a:t>[8]</a:t>
            </a:r>
            <a:r>
              <a:rPr lang="zh-CN" altLang="en-US" dirty="0"/>
              <a:t>人提出的，它是一种图像描述子，用于解决人体目标检测。在</a:t>
            </a:r>
            <a:r>
              <a:rPr lang="en-US" altLang="zh-CN" dirty="0" err="1"/>
              <a:t>Dalal</a:t>
            </a:r>
            <a:r>
              <a:rPr lang="zh-CN" altLang="en-US" dirty="0"/>
              <a:t>等人的论文中，使用了支持向量机分类器，</a:t>
            </a:r>
            <a:r>
              <a:rPr lang="en-US" altLang="zh-CN" dirty="0"/>
              <a:t>SVM</a:t>
            </a:r>
            <a:r>
              <a:rPr lang="zh-CN" altLang="en-US" dirty="0"/>
              <a:t>分类器广泛运用于模式识别中，因其有着小样本表现好，非线性表现优异等特点。</a:t>
            </a:r>
            <a:r>
              <a:rPr lang="en-US" altLang="zh-CN" dirty="0"/>
              <a:t>HOG</a:t>
            </a:r>
            <a:r>
              <a:rPr lang="zh-CN" altLang="en-US" dirty="0"/>
              <a:t>特征结合</a:t>
            </a:r>
            <a:r>
              <a:rPr lang="en-US" altLang="zh-CN" dirty="0"/>
              <a:t>SVM</a:t>
            </a:r>
            <a:r>
              <a:rPr lang="zh-CN" altLang="en-US" dirty="0"/>
              <a:t>分类器可用于图像识别，特别是在行人检测中表现极佳。基于</a:t>
            </a:r>
            <a:r>
              <a:rPr lang="en-US" altLang="zh-CN" dirty="0"/>
              <a:t>HOG</a:t>
            </a:r>
            <a:r>
              <a:rPr lang="zh-CN" altLang="en-US" dirty="0"/>
              <a:t>特征的行人再识别方法具有较好的准确率和较高的实时性，故本课题使用此方法进行第一步的行人检测。 </a:t>
            </a:r>
          </a:p>
        </p:txBody>
      </p:sp>
      <p:sp>
        <p:nvSpPr>
          <p:cNvPr id="4" name="灯片编号占位符 3"/>
          <p:cNvSpPr>
            <a:spLocks noGrp="1"/>
          </p:cNvSpPr>
          <p:nvPr>
            <p:ph type="sldNum" sz="quarter" idx="10"/>
          </p:nvPr>
        </p:nvSpPr>
        <p:spPr/>
        <p:txBody>
          <a:bodyPr/>
          <a:lstStyle/>
          <a:p>
            <a:fld id="{23DD41AD-FB8A-47C0-B6DA-1185D70E75AD}" type="slidenum">
              <a:rPr lang="zh-CN" altLang="en-US" smtClean="0"/>
              <a:t>10</a:t>
            </a:fld>
            <a:endParaRPr lang="zh-CN" altLang="en-US"/>
          </a:p>
        </p:txBody>
      </p:sp>
    </p:spTree>
    <p:extLst>
      <p:ext uri="{BB962C8B-B14F-4D97-AF65-F5344CB8AC3E}">
        <p14:creationId xmlns:p14="http://schemas.microsoft.com/office/powerpoint/2010/main" val="10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2867025"/>
            <a:ext cx="6858000" cy="1519238"/>
          </a:xfrm>
        </p:spPr>
        <p:txBody>
          <a:bodyPr anchor="b">
            <a:noAutofit/>
          </a:bodyPr>
          <a:lstStyle>
            <a:lvl1pPr algn="ctr">
              <a:defRPr sz="4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143000" y="4478338"/>
            <a:ext cx="6858000" cy="598487"/>
          </a:xfrm>
        </p:spPr>
        <p:txBody>
          <a:bodyPr/>
          <a:lstStyle>
            <a:lvl1pPr marL="0" indent="0" algn="ctr">
              <a:buNone/>
              <a:defRPr sz="2400" b="1">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185133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125396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2876693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378126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25625"/>
            <a:ext cx="78867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2CD0C0-A004-4575-AA3A-67A90D74F5FD}" type="slidenum">
              <a:rPr lang="zh-CN" altLang="en-US" smtClean="0"/>
              <a:t>‹#›</a:t>
            </a:fld>
            <a:endParaRPr lang="zh-CN" altLang="en-US"/>
          </a:p>
        </p:txBody>
      </p:sp>
      <p:grpSp>
        <p:nvGrpSpPr>
          <p:cNvPr id="19" name="组合 18"/>
          <p:cNvGrpSpPr/>
          <p:nvPr userDrawn="1"/>
        </p:nvGrpSpPr>
        <p:grpSpPr>
          <a:xfrm>
            <a:off x="0" y="331837"/>
            <a:ext cx="9144000" cy="720626"/>
            <a:chOff x="0" y="331837"/>
            <a:chExt cx="9144000" cy="720626"/>
          </a:xfrm>
        </p:grpSpPr>
        <p:sp>
          <p:nvSpPr>
            <p:cNvPr id="8" name="矩形 7"/>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55640" y="331837"/>
              <a:ext cx="6288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userDrawn="1">
            <p:ph type="title" hasCustomPrompt="1"/>
          </p:nvPr>
        </p:nvSpPr>
        <p:spPr>
          <a:xfrm>
            <a:off x="623392" y="398876"/>
            <a:ext cx="2232248" cy="586548"/>
          </a:xfrm>
        </p:spPr>
        <p:txBody>
          <a:bodyPr>
            <a:noAutofit/>
          </a:bodyPr>
          <a:lstStyle>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节标题</a:t>
            </a:r>
          </a:p>
        </p:txBody>
      </p:sp>
      <p:sp>
        <p:nvSpPr>
          <p:cNvPr id="17" name="文本占位符 16"/>
          <p:cNvSpPr>
            <a:spLocks noGrp="1"/>
          </p:cNvSpPr>
          <p:nvPr userDrawn="1">
            <p:ph type="body" sz="quarter" idx="13" hasCustomPrompt="1"/>
          </p:nvPr>
        </p:nvSpPr>
        <p:spPr>
          <a:xfrm>
            <a:off x="2972021" y="398876"/>
            <a:ext cx="5964164" cy="586548"/>
          </a:xfrm>
        </p:spPr>
        <p:txBody>
          <a:bodyPr anchor="ctr"/>
          <a:lstStyle>
            <a:lvl1pPr marL="0" indent="0">
              <a:buNone/>
              <a:defRPr b="1">
                <a:solidFill>
                  <a:schemeClr val="tx2"/>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dirty="0"/>
              <a:t>单击输入小标题 </a:t>
            </a:r>
            <a:r>
              <a:rPr lang="en-US" altLang="zh-CN" dirty="0"/>
              <a:t>Insert</a:t>
            </a:r>
            <a:endParaRPr lang="zh-CN" altLang="en-US" dirty="0"/>
          </a:p>
        </p:txBody>
      </p:sp>
    </p:spTree>
    <p:extLst>
      <p:ext uri="{BB962C8B-B14F-4D97-AF65-F5344CB8AC3E}">
        <p14:creationId xmlns:p14="http://schemas.microsoft.com/office/powerpoint/2010/main" val="336525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300"/>
                                        <p:tgtEl>
                                          <p:spTgt spid="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wipe(left)">
                                      <p:cBhvr>
                                        <p:cTn id="1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238968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40148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108973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92714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301380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标题">
    <p:spTree>
      <p:nvGrpSpPr>
        <p:cNvPr id="1" name=""/>
        <p:cNvGrpSpPr/>
        <p:nvPr/>
      </p:nvGrpSpPr>
      <p:grpSpPr>
        <a:xfrm>
          <a:off x="0" y="0"/>
          <a:ext cx="0" cy="0"/>
          <a:chOff x="0" y="0"/>
          <a:chExt cx="0" cy="0"/>
        </a:xfrm>
      </p:grpSpPr>
      <p:sp>
        <p:nvSpPr>
          <p:cNvPr id="6" name="矩形 5"/>
          <p:cNvSpPr/>
          <p:nvPr userDrawn="1"/>
        </p:nvSpPr>
        <p:spPr>
          <a:xfrm>
            <a:off x="1125071" y="0"/>
            <a:ext cx="6893859" cy="6858000"/>
          </a:xfrm>
          <a:prstGeom prst="rect">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479376" cy="6880056"/>
          </a:xfrm>
          <a:prstGeom prst="rect">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userDrawn="1"/>
        </p:nvSpPr>
        <p:spPr>
          <a:xfrm>
            <a:off x="8664624" y="-22056"/>
            <a:ext cx="479376" cy="6880056"/>
          </a:xfrm>
          <a:prstGeom prst="rect">
            <a:avLst/>
          </a:prstGeom>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日期占位符 2"/>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71472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961E21E-A3F7-4A6A-ADD1-23AE781C5D29}" type="datetimeFigureOut">
              <a:rPr lang="zh-CN" altLang="en-US" smtClean="0"/>
              <a:t>2017/6/10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307047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E21E-A3F7-4A6A-ADD1-23AE781C5D29}" type="datetimeFigureOut">
              <a:rPr lang="zh-CN" altLang="en-US" smtClean="0"/>
              <a:t>2017/6/10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CD0C0-A004-4575-AA3A-67A90D74F5FD}" type="slidenum">
              <a:rPr lang="zh-CN" altLang="en-US" smtClean="0"/>
              <a:t>‹#›</a:t>
            </a:fld>
            <a:endParaRPr lang="zh-CN" altLang="en-US"/>
          </a:p>
        </p:txBody>
      </p:sp>
    </p:spTree>
    <p:extLst>
      <p:ext uri="{BB962C8B-B14F-4D97-AF65-F5344CB8AC3E}">
        <p14:creationId xmlns:p14="http://schemas.microsoft.com/office/powerpoint/2010/main" val="395165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4431" y="2680583"/>
            <a:ext cx="7815136" cy="1519238"/>
          </a:xfrm>
        </p:spPr>
        <p:txBody>
          <a:bodyPr>
            <a:noAutofit/>
          </a:bodyPr>
          <a:lstStyle/>
          <a:p>
            <a:pPr>
              <a:lnSpc>
                <a:spcPct val="150000"/>
              </a:lnSpc>
            </a:pPr>
            <a:r>
              <a:rPr lang="zh-CN" altLang="en-US" sz="3600" b="1" dirty="0">
                <a:cs typeface="+mn-ea"/>
                <a:sym typeface="+mn-lt"/>
              </a:rPr>
              <a:t>基于显著性特征的行人再识别系统</a:t>
            </a:r>
            <a:br>
              <a:rPr lang="en-US" altLang="zh-CN" sz="3600" b="1" dirty="0">
                <a:cs typeface="+mn-ea"/>
                <a:sym typeface="+mn-lt"/>
              </a:rPr>
            </a:br>
            <a:r>
              <a:rPr lang="zh-CN" altLang="en-US" sz="3600" b="1" dirty="0">
                <a:cs typeface="+mn-ea"/>
                <a:sym typeface="+mn-lt"/>
              </a:rPr>
              <a:t>设计及实现</a:t>
            </a:r>
            <a:endParaRPr lang="zh-CN" altLang="en-US" sz="3600" dirty="0"/>
          </a:p>
        </p:txBody>
      </p:sp>
      <p:sp>
        <p:nvSpPr>
          <p:cNvPr id="3" name="副标题 2"/>
          <p:cNvSpPr>
            <a:spLocks noGrp="1"/>
          </p:cNvSpPr>
          <p:nvPr>
            <p:ph type="subTitle" idx="1"/>
          </p:nvPr>
        </p:nvSpPr>
        <p:spPr/>
        <p:txBody>
          <a:bodyPr>
            <a:normAutofit/>
          </a:bodyPr>
          <a:lstStyle/>
          <a:p>
            <a:pPr lvl="0">
              <a:lnSpc>
                <a:spcPct val="100000"/>
              </a:lnSpc>
              <a:spcBef>
                <a:spcPts val="0"/>
              </a:spcBef>
            </a:pPr>
            <a:r>
              <a:rPr lang="zh-CN" altLang="en-US" b="1" dirty="0">
                <a:solidFill>
                  <a:srgbClr val="003760"/>
                </a:solidFill>
                <a:latin typeface="Arial" panose="020B0604020202020204" pitchFamily="34" charset="0"/>
                <a:ea typeface="微软雅黑" panose="020B0503020204020204" pitchFamily="34" charset="-122"/>
                <a:sym typeface="Arial" panose="020B0604020202020204" pitchFamily="34" charset="0"/>
              </a:rPr>
              <a:t>指导老师：陈    莹       汇报人：陈巧媛</a:t>
            </a:r>
          </a:p>
        </p:txBody>
      </p:sp>
      <p:sp>
        <p:nvSpPr>
          <p:cNvPr id="4" name="矩形 3"/>
          <p:cNvSpPr/>
          <p:nvPr/>
        </p:nvSpPr>
        <p:spPr>
          <a:xfrm>
            <a:off x="0" y="116632"/>
            <a:ext cx="9144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flipV="1">
            <a:off x="-1" y="6200384"/>
            <a:ext cx="9144001"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551384" y="5759663"/>
            <a:ext cx="324000" cy="324000"/>
          </a:xfrm>
          <a:prstGeom prst="rect">
            <a:avLst/>
          </a:prstGeom>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4121" y="965015"/>
            <a:ext cx="1476475" cy="1477952"/>
          </a:xfrm>
          <a:prstGeom prst="rect">
            <a:avLst/>
          </a:prstGeom>
          <a:effectLst>
            <a:outerShdw blurRad="50800" dist="38100" dir="16200000" rotWithShape="0">
              <a:prstClr val="black">
                <a:alpha val="40000"/>
              </a:prstClr>
            </a:outerShdw>
          </a:effectLst>
        </p:spPr>
      </p:pic>
      <p:sp>
        <p:nvSpPr>
          <p:cNvPr id="12" name="原创设计小乖qq:2013440355"/>
          <p:cNvSpPr/>
          <p:nvPr/>
        </p:nvSpPr>
        <p:spPr>
          <a:xfrm>
            <a:off x="299384" y="5507663"/>
            <a:ext cx="252000" cy="252000"/>
          </a:xfrm>
          <a:prstGeom prst="rect">
            <a:avLst/>
          </a:prstGeom>
          <a:solidFill>
            <a:schemeClr val="accent1">
              <a:lumMod val="7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且为免费推广模板"/>
          <p:cNvSpPr/>
          <p:nvPr/>
        </p:nvSpPr>
        <p:spPr>
          <a:xfrm>
            <a:off x="8472362" y="1080831"/>
            <a:ext cx="324000" cy="324000"/>
          </a:xfrm>
          <a:prstGeom prst="rect">
            <a:avLst/>
          </a:prstGeom>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此模板为小乖乖设计原创"/>
          <p:cNvSpPr/>
          <p:nvPr/>
        </p:nvSpPr>
        <p:spPr>
          <a:xfrm>
            <a:off x="8220362" y="828831"/>
            <a:ext cx="252000" cy="252000"/>
          </a:xfrm>
          <a:prstGeom prst="rect">
            <a:avLst/>
          </a:prstGeom>
          <a:solidFill>
            <a:schemeClr val="accent1">
              <a:lumMod val="75000"/>
            </a:schemeClr>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40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53" presetClass="entr" presetSubtype="16" fill="hold" nodeType="withEffect">
                                  <p:stCondLst>
                                    <p:cond delay="4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par>
                                <p:cTn id="16" presetID="6" presetClass="emph" presetSubtype="0" autoRev="1" fill="hold" nodeType="withEffect">
                                  <p:stCondLst>
                                    <p:cond delay="800"/>
                                  </p:stCondLst>
                                  <p:childTnLst>
                                    <p:animScale>
                                      <p:cBhvr>
                                        <p:cTn id="17" dur="250" fill="hold"/>
                                        <p:tgtEl>
                                          <p:spTgt spid="11"/>
                                        </p:tgtEl>
                                      </p:cBhvr>
                                      <p:by x="115000" y="115000"/>
                                    </p:animScale>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800"/>
                            </p:stCondLst>
                            <p:childTnLst>
                              <p:par>
                                <p:cTn id="23" presetID="22" presetClass="entr" presetSubtype="8" fill="hold" grpId="0"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left)">
                                      <p:cBhvr>
                                        <p:cTn id="25" dur="500"/>
                                        <p:tgtEl>
                                          <p:spTgt spid="3">
                                            <p:txEl>
                                              <p:pRg st="0" end="0"/>
                                            </p:txEl>
                                          </p:spTgt>
                                        </p:tgtEl>
                                      </p:cBhvr>
                                    </p:animEffect>
                                  </p:childTnLst>
                                </p:cTn>
                              </p:par>
                            </p:childTnLst>
                          </p:cTn>
                        </p:par>
                        <p:par>
                          <p:cTn id="26" fill="hold">
                            <p:stCondLst>
                              <p:cond delay="23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2800"/>
                            </p:stCondLst>
                            <p:childTnLst>
                              <p:par>
                                <p:cTn id="34" presetID="10"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P spid="10" grpId="0" animBg="1"/>
      <p:bldP spid="12" grpId="0" animBg="1"/>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44857" y="1438000"/>
            <a:ext cx="4654286" cy="748609"/>
          </a:xfrm>
        </p:spPr>
        <p:txBody>
          <a:bodyPr/>
          <a:lstStyle/>
          <a:p>
            <a:pPr marL="0" indent="0" algn="ctr">
              <a:buNone/>
            </a:pPr>
            <a:r>
              <a:rPr lang="en-US" altLang="zh-CN" b="1" dirty="0"/>
              <a:t>Hog + SVM</a:t>
            </a:r>
            <a:endParaRPr lang="zh-CN" altLang="en-US" b="1" dirty="0"/>
          </a:p>
        </p:txBody>
      </p:sp>
      <p:sp>
        <p:nvSpPr>
          <p:cNvPr id="3" name="标题 2"/>
          <p:cNvSpPr>
            <a:spLocks noGrp="1"/>
          </p:cNvSpPr>
          <p:nvPr>
            <p:ph type="title"/>
          </p:nvPr>
        </p:nvSpPr>
        <p:spPr/>
        <p:txBody>
          <a:bodyPr/>
          <a:lstStyle/>
          <a:p>
            <a:r>
              <a:rPr lang="zh-CN" altLang="en-US" dirty="0"/>
              <a:t>算法和程序</a:t>
            </a:r>
          </a:p>
        </p:txBody>
      </p:sp>
      <p:sp>
        <p:nvSpPr>
          <p:cNvPr id="4" name="文本占位符 3"/>
          <p:cNvSpPr>
            <a:spLocks noGrp="1"/>
          </p:cNvSpPr>
          <p:nvPr>
            <p:ph type="body" sz="quarter" idx="13"/>
          </p:nvPr>
        </p:nvSpPr>
        <p:spPr/>
        <p:txBody>
          <a:bodyPr/>
          <a:lstStyle/>
          <a:p>
            <a:r>
              <a:rPr lang="zh-CN" altLang="en-US" dirty="0"/>
              <a:t>行人检测</a:t>
            </a:r>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765" y="1997765"/>
            <a:ext cx="5910469" cy="4432852"/>
          </a:xfrm>
          <a:prstGeom prst="rect">
            <a:avLst/>
          </a:prstGeom>
        </p:spPr>
      </p:pic>
    </p:spTree>
    <p:extLst>
      <p:ext uri="{BB962C8B-B14F-4D97-AF65-F5344CB8AC3E}">
        <p14:creationId xmlns:p14="http://schemas.microsoft.com/office/powerpoint/2010/main" val="116581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44857" y="1438001"/>
            <a:ext cx="4654286" cy="510070"/>
          </a:xfrm>
        </p:spPr>
        <p:txBody>
          <a:bodyPr/>
          <a:lstStyle/>
          <a:p>
            <a:pPr marL="0" indent="0" algn="ctr">
              <a:buNone/>
            </a:pPr>
            <a:r>
              <a:rPr lang="en-US" altLang="zh-CN" b="1" dirty="0"/>
              <a:t>OpenCV</a:t>
            </a:r>
            <a:r>
              <a:rPr lang="zh-CN" altLang="en-US" b="1" dirty="0"/>
              <a:t>函数</a:t>
            </a:r>
          </a:p>
        </p:txBody>
      </p:sp>
      <p:sp>
        <p:nvSpPr>
          <p:cNvPr id="3" name="标题 2"/>
          <p:cNvSpPr>
            <a:spLocks noGrp="1"/>
          </p:cNvSpPr>
          <p:nvPr>
            <p:ph type="title"/>
          </p:nvPr>
        </p:nvSpPr>
        <p:spPr/>
        <p:txBody>
          <a:bodyPr/>
          <a:lstStyle/>
          <a:p>
            <a:r>
              <a:rPr lang="zh-CN" altLang="en-US" dirty="0"/>
              <a:t>算法和程序</a:t>
            </a:r>
          </a:p>
        </p:txBody>
      </p:sp>
      <p:sp>
        <p:nvSpPr>
          <p:cNvPr id="4" name="文本占位符 3"/>
          <p:cNvSpPr>
            <a:spLocks noGrp="1"/>
          </p:cNvSpPr>
          <p:nvPr>
            <p:ph type="body" sz="quarter" idx="13"/>
          </p:nvPr>
        </p:nvSpPr>
        <p:spPr/>
        <p:txBody>
          <a:bodyPr/>
          <a:lstStyle/>
          <a:p>
            <a:r>
              <a:rPr lang="zh-CN" altLang="en-US" dirty="0"/>
              <a:t>行人检测</a:t>
            </a:r>
            <a:endParaRPr lang="en-US" altLang="zh-CN" dirty="0"/>
          </a:p>
        </p:txBody>
      </p:sp>
      <p:sp>
        <p:nvSpPr>
          <p:cNvPr id="8" name="文本框 7"/>
          <p:cNvSpPr txBox="1"/>
          <p:nvPr/>
        </p:nvSpPr>
        <p:spPr>
          <a:xfrm>
            <a:off x="992670" y="2037523"/>
            <a:ext cx="7158659" cy="3785652"/>
          </a:xfrm>
          <a:prstGeom prst="rect">
            <a:avLst/>
          </a:prstGeom>
          <a:solidFill>
            <a:schemeClr val="tx1">
              <a:lumMod val="25000"/>
              <a:lumOff val="75000"/>
            </a:schemeClr>
          </a:solidFill>
        </p:spPr>
        <p:txBody>
          <a:bodyPr wrap="square" rtlCol="0">
            <a:spAutoFit/>
          </a:bodyPr>
          <a:lstStyle/>
          <a:p>
            <a:endParaRPr lang="en-US" altLang="zh-CN" sz="1600" dirty="0">
              <a:solidFill>
                <a:srgbClr val="009900"/>
              </a:solidFill>
              <a:latin typeface="宋体" panose="02010600030101010101" pitchFamily="2" charset="-122"/>
              <a:ea typeface="宋体" panose="02010600030101010101" pitchFamily="2" charset="-122"/>
            </a:endParaRPr>
          </a:p>
          <a:p>
            <a:r>
              <a:rPr lang="en-US" altLang="zh-CN" sz="1600" dirty="0">
                <a:solidFill>
                  <a:srgbClr val="009900"/>
                </a:solidFill>
                <a:latin typeface="宋体" panose="02010600030101010101" pitchFamily="2" charset="-122"/>
                <a:ea typeface="宋体" panose="02010600030101010101" pitchFamily="2" charset="-122"/>
              </a:rPr>
              <a:t>// </a:t>
            </a:r>
            <a:r>
              <a:rPr lang="zh-CN" altLang="en-US" sz="1600" dirty="0">
                <a:solidFill>
                  <a:srgbClr val="009900"/>
                </a:solidFill>
                <a:latin typeface="宋体" panose="02010600030101010101" pitchFamily="2" charset="-122"/>
                <a:ea typeface="宋体" panose="02010600030101010101" pitchFamily="2" charset="-122"/>
              </a:rPr>
              <a:t>定义</a:t>
            </a:r>
            <a:r>
              <a:rPr lang="en-US" altLang="zh-CN" sz="1600" dirty="0">
                <a:solidFill>
                  <a:srgbClr val="009900"/>
                </a:solidFill>
                <a:latin typeface="宋体" panose="02010600030101010101" pitchFamily="2" charset="-122"/>
                <a:ea typeface="宋体" panose="02010600030101010101" pitchFamily="2" charset="-122"/>
              </a:rPr>
              <a:t>HOG</a:t>
            </a:r>
            <a:r>
              <a:rPr lang="zh-CN" altLang="en-US" sz="1600" dirty="0">
                <a:solidFill>
                  <a:srgbClr val="009900"/>
                </a:solidFill>
                <a:latin typeface="宋体" panose="02010600030101010101" pitchFamily="2" charset="-122"/>
                <a:ea typeface="宋体" panose="02010600030101010101" pitchFamily="2" charset="-122"/>
              </a:rPr>
              <a:t>对象</a:t>
            </a:r>
          </a:p>
          <a:p>
            <a:r>
              <a:rPr lang="en-US" altLang="zh-CN" sz="1600" dirty="0">
                <a:solidFill>
                  <a:srgbClr val="0070C0"/>
                </a:solidFill>
              </a:rPr>
              <a:t>static</a:t>
            </a:r>
            <a:r>
              <a:rPr lang="en-US" altLang="zh-CN" sz="1600" dirty="0"/>
              <a:t> cv::</a:t>
            </a:r>
            <a:r>
              <a:rPr lang="en-US" altLang="zh-CN" sz="1600" dirty="0" err="1">
                <a:solidFill>
                  <a:schemeClr val="accent5"/>
                </a:solidFill>
              </a:rPr>
              <a:t>HOGDescriptor</a:t>
            </a:r>
            <a:r>
              <a:rPr lang="en-US" altLang="zh-CN" sz="1600" dirty="0"/>
              <a:t> hog</a:t>
            </a:r>
          </a:p>
          <a:p>
            <a:r>
              <a:rPr lang="en-US" altLang="zh-CN" sz="1600" dirty="0"/>
              <a:t>(</a:t>
            </a:r>
          </a:p>
          <a:p>
            <a:r>
              <a:rPr lang="en-US" altLang="zh-CN" sz="1600" dirty="0"/>
              <a:t>cv::</a:t>
            </a:r>
            <a:r>
              <a:rPr lang="en-US" altLang="zh-CN" sz="1600" dirty="0">
                <a:solidFill>
                  <a:schemeClr val="accent5"/>
                </a:solidFill>
              </a:rPr>
              <a:t>Size</a:t>
            </a:r>
            <a:r>
              <a:rPr lang="en-US" altLang="zh-CN" sz="1600" dirty="0"/>
              <a:t>(64, 128), cv::</a:t>
            </a:r>
            <a:r>
              <a:rPr lang="en-US" altLang="zh-CN" sz="1600" dirty="0">
                <a:solidFill>
                  <a:schemeClr val="accent5"/>
                </a:solidFill>
              </a:rPr>
              <a:t>Size</a:t>
            </a:r>
            <a:r>
              <a:rPr lang="en-US" altLang="zh-CN" sz="1600" dirty="0"/>
              <a:t>(16, 16),</a:t>
            </a:r>
          </a:p>
          <a:p>
            <a:r>
              <a:rPr lang="en-US" altLang="zh-CN" sz="1600" dirty="0"/>
              <a:t>cv::</a:t>
            </a:r>
            <a:r>
              <a:rPr lang="en-US" altLang="zh-CN" sz="1600" dirty="0">
                <a:solidFill>
                  <a:schemeClr val="accent5"/>
                </a:solidFill>
              </a:rPr>
              <a:t>Size</a:t>
            </a:r>
            <a:r>
              <a:rPr lang="en-US" altLang="zh-CN" sz="1600" dirty="0"/>
              <a:t>(8, 8), cv::</a:t>
            </a:r>
            <a:r>
              <a:rPr lang="en-US" altLang="zh-CN" sz="1600" dirty="0">
                <a:solidFill>
                  <a:schemeClr val="accent5"/>
                </a:solidFill>
              </a:rPr>
              <a:t>Size</a:t>
            </a:r>
            <a:r>
              <a:rPr lang="en-US" altLang="zh-CN" sz="1600" dirty="0"/>
              <a:t>(8, 8), 9, 1, -1,</a:t>
            </a:r>
          </a:p>
          <a:p>
            <a:r>
              <a:rPr lang="en-US" altLang="zh-CN" sz="1600" dirty="0"/>
              <a:t>cv::</a:t>
            </a:r>
            <a:r>
              <a:rPr lang="en-US" altLang="zh-CN" sz="1600" dirty="0" err="1">
                <a:solidFill>
                  <a:schemeClr val="accent5"/>
                </a:solidFill>
              </a:rPr>
              <a:t>HOGDescriptor</a:t>
            </a:r>
            <a:r>
              <a:rPr lang="en-US" altLang="zh-CN" sz="1600" dirty="0"/>
              <a:t>::L2Hys, 0.2, </a:t>
            </a:r>
            <a:r>
              <a:rPr lang="en-US" altLang="zh-CN" sz="1600" dirty="0">
                <a:solidFill>
                  <a:srgbClr val="0070C0"/>
                </a:solidFill>
              </a:rPr>
              <a:t>true</a:t>
            </a:r>
            <a:r>
              <a:rPr lang="en-US" altLang="zh-CN" sz="1600" dirty="0"/>
              <a:t>, cv::</a:t>
            </a:r>
            <a:r>
              <a:rPr lang="en-US" altLang="zh-CN" sz="1600" dirty="0" err="1">
                <a:solidFill>
                  <a:schemeClr val="accent5"/>
                </a:solidFill>
              </a:rPr>
              <a:t>HOGDescriptor</a:t>
            </a:r>
            <a:r>
              <a:rPr lang="en-US" altLang="zh-CN" sz="1600" dirty="0"/>
              <a:t>::DEFAULT_NLEVELS</a:t>
            </a:r>
          </a:p>
          <a:p>
            <a:r>
              <a:rPr lang="en-US" altLang="zh-CN" sz="1600" dirty="0"/>
              <a:t>);</a:t>
            </a:r>
          </a:p>
          <a:p>
            <a:endParaRPr lang="en-US" altLang="zh-CN" sz="1600" dirty="0"/>
          </a:p>
          <a:p>
            <a:r>
              <a:rPr lang="en-US" altLang="zh-CN" sz="1600" dirty="0">
                <a:solidFill>
                  <a:srgbClr val="009900"/>
                </a:solidFill>
                <a:latin typeface="宋体" panose="02010600030101010101" pitchFamily="2" charset="-122"/>
                <a:ea typeface="宋体" panose="02010600030101010101" pitchFamily="2" charset="-122"/>
              </a:rPr>
              <a:t>// </a:t>
            </a:r>
            <a:r>
              <a:rPr lang="zh-CN" altLang="en-US" sz="1600" dirty="0">
                <a:solidFill>
                  <a:srgbClr val="009900"/>
                </a:solidFill>
                <a:latin typeface="宋体" panose="02010600030101010101" pitchFamily="2" charset="-122"/>
                <a:ea typeface="宋体" panose="02010600030101010101" pitchFamily="2" charset="-122"/>
              </a:rPr>
              <a:t>采用已经训练好的行人检测分类器</a:t>
            </a:r>
            <a:endParaRPr lang="en-US" altLang="zh-CN" sz="1600" dirty="0">
              <a:solidFill>
                <a:srgbClr val="009900"/>
              </a:solidFill>
              <a:latin typeface="宋体" panose="02010600030101010101" pitchFamily="2" charset="-122"/>
              <a:ea typeface="宋体" panose="02010600030101010101" pitchFamily="2" charset="-122"/>
            </a:endParaRPr>
          </a:p>
          <a:p>
            <a:r>
              <a:rPr lang="en-US" altLang="zh-CN" sz="1600" dirty="0" err="1"/>
              <a:t>hog.setSVMDetector</a:t>
            </a:r>
            <a:r>
              <a:rPr lang="en-US" altLang="zh-CN" sz="1600" dirty="0"/>
              <a:t>(cv::</a:t>
            </a:r>
            <a:r>
              <a:rPr lang="en-US" altLang="zh-CN" sz="1600" dirty="0" err="1">
                <a:solidFill>
                  <a:schemeClr val="accent5"/>
                </a:solidFill>
              </a:rPr>
              <a:t>HOGDescriptor</a:t>
            </a:r>
            <a:r>
              <a:rPr lang="en-US" altLang="zh-CN" sz="1600" dirty="0"/>
              <a:t>::</a:t>
            </a:r>
            <a:r>
              <a:rPr lang="en-US" altLang="zh-CN" sz="1600" dirty="0" err="1"/>
              <a:t>getDefaultPeopleDetector</a:t>
            </a:r>
            <a:r>
              <a:rPr lang="en-US" altLang="zh-CN" sz="1600" dirty="0"/>
              <a:t>());</a:t>
            </a:r>
          </a:p>
          <a:p>
            <a:endParaRPr lang="en-US" altLang="zh-CN" sz="1600" dirty="0"/>
          </a:p>
          <a:p>
            <a:r>
              <a:rPr lang="en-US" altLang="zh-CN" sz="1600" dirty="0">
                <a:solidFill>
                  <a:srgbClr val="009900"/>
                </a:solidFill>
                <a:latin typeface="宋体" panose="02010600030101010101" pitchFamily="2" charset="-122"/>
                <a:ea typeface="宋体" panose="02010600030101010101" pitchFamily="2" charset="-122"/>
              </a:rPr>
              <a:t>// </a:t>
            </a:r>
            <a:r>
              <a:rPr lang="zh-CN" altLang="en-US" sz="1600" dirty="0">
                <a:solidFill>
                  <a:srgbClr val="009900"/>
                </a:solidFill>
                <a:latin typeface="宋体" panose="02010600030101010101" pitchFamily="2" charset="-122"/>
                <a:ea typeface="宋体" panose="02010600030101010101" pitchFamily="2" charset="-122"/>
              </a:rPr>
              <a:t>在图像上检测行人区域</a:t>
            </a:r>
            <a:r>
              <a:rPr lang="zh-CN" altLang="en-US" sz="1600" dirty="0"/>
              <a:t>			</a:t>
            </a:r>
          </a:p>
          <a:p>
            <a:r>
              <a:rPr lang="en-US" altLang="zh-CN" sz="1600" dirty="0" err="1"/>
              <a:t>hog.detectMultiScale</a:t>
            </a:r>
            <a:r>
              <a:rPr lang="en-US" altLang="zh-CN" sz="1600" dirty="0"/>
              <a:t>(</a:t>
            </a:r>
            <a:r>
              <a:rPr lang="en-US" altLang="zh-CN" sz="1600" dirty="0" err="1"/>
              <a:t>frameA</a:t>
            </a:r>
            <a:r>
              <a:rPr lang="en-US" altLang="zh-CN" sz="1600" dirty="0"/>
              <a:t>, regions, 0, cv::</a:t>
            </a:r>
            <a:r>
              <a:rPr lang="en-US" altLang="zh-CN" sz="1600" dirty="0">
                <a:solidFill>
                  <a:schemeClr val="accent5"/>
                </a:solidFill>
              </a:rPr>
              <a:t>Size</a:t>
            </a:r>
            <a:r>
              <a:rPr lang="en-US" altLang="zh-CN" sz="1600" dirty="0"/>
              <a:t>(8, 8), cv::</a:t>
            </a:r>
            <a:r>
              <a:rPr lang="en-US" altLang="zh-CN" sz="1600" dirty="0">
                <a:solidFill>
                  <a:schemeClr val="accent5"/>
                </a:solidFill>
              </a:rPr>
              <a:t>Size</a:t>
            </a:r>
            <a:r>
              <a:rPr lang="en-US" altLang="zh-CN" sz="1600" dirty="0"/>
              <a:t>(0, 0), 1.25, 1, 0);</a:t>
            </a:r>
          </a:p>
          <a:p>
            <a:endParaRPr lang="zh-CN" altLang="en-US" sz="1600" dirty="0"/>
          </a:p>
        </p:txBody>
      </p:sp>
    </p:spTree>
    <p:extLst>
      <p:ext uri="{BB962C8B-B14F-4D97-AF65-F5344CB8AC3E}">
        <p14:creationId xmlns:p14="http://schemas.microsoft.com/office/powerpoint/2010/main" val="378808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44857" y="1438001"/>
            <a:ext cx="4654286" cy="510070"/>
          </a:xfrm>
        </p:spPr>
        <p:txBody>
          <a:bodyPr/>
          <a:lstStyle/>
          <a:p>
            <a:pPr marL="0" indent="0" algn="ctr">
              <a:buNone/>
            </a:pPr>
            <a:r>
              <a:rPr lang="en-US" altLang="zh-CN" b="1" dirty="0"/>
              <a:t>OpenCV</a:t>
            </a:r>
            <a:r>
              <a:rPr lang="zh-CN" altLang="en-US" b="1" dirty="0"/>
              <a:t>函数</a:t>
            </a:r>
          </a:p>
        </p:txBody>
      </p:sp>
      <p:sp>
        <p:nvSpPr>
          <p:cNvPr id="3" name="标题 2"/>
          <p:cNvSpPr>
            <a:spLocks noGrp="1"/>
          </p:cNvSpPr>
          <p:nvPr>
            <p:ph type="title"/>
          </p:nvPr>
        </p:nvSpPr>
        <p:spPr/>
        <p:txBody>
          <a:bodyPr/>
          <a:lstStyle/>
          <a:p>
            <a:r>
              <a:rPr lang="zh-CN" altLang="en-US" dirty="0"/>
              <a:t>算法和程序</a:t>
            </a:r>
          </a:p>
        </p:txBody>
      </p:sp>
      <p:sp>
        <p:nvSpPr>
          <p:cNvPr id="4" name="文本占位符 3"/>
          <p:cNvSpPr>
            <a:spLocks noGrp="1"/>
          </p:cNvSpPr>
          <p:nvPr>
            <p:ph type="body" sz="quarter" idx="13"/>
          </p:nvPr>
        </p:nvSpPr>
        <p:spPr/>
        <p:txBody>
          <a:bodyPr/>
          <a:lstStyle/>
          <a:p>
            <a:r>
              <a:rPr lang="zh-CN" altLang="en-US" dirty="0"/>
              <a:t>行人检测</a:t>
            </a:r>
            <a:endParaRPr lang="en-US" altLang="zh-CN" dirty="0"/>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896" y="2282412"/>
            <a:ext cx="5352207" cy="40213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47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算法和程序</a:t>
            </a:r>
          </a:p>
        </p:txBody>
      </p:sp>
      <p:sp>
        <p:nvSpPr>
          <p:cNvPr id="4" name="文本占位符 3"/>
          <p:cNvSpPr>
            <a:spLocks noGrp="1"/>
          </p:cNvSpPr>
          <p:nvPr>
            <p:ph type="body" sz="quarter" idx="13"/>
          </p:nvPr>
        </p:nvSpPr>
        <p:spPr/>
        <p:txBody>
          <a:bodyPr/>
          <a:lstStyle/>
          <a:p>
            <a:r>
              <a:rPr lang="zh-CN" altLang="en-US" dirty="0"/>
              <a:t>显著性检测</a:t>
            </a:r>
            <a:endParaRPr lang="en-US" altLang="zh-CN" dirty="0"/>
          </a:p>
        </p:txBody>
      </p:sp>
      <p:grpSp>
        <p:nvGrpSpPr>
          <p:cNvPr id="6" name="Group 2"/>
          <p:cNvGrpSpPr>
            <a:grpSpLocks/>
          </p:cNvGrpSpPr>
          <p:nvPr/>
        </p:nvGrpSpPr>
        <p:grpSpPr bwMode="auto">
          <a:xfrm>
            <a:off x="1739516" y="4588289"/>
            <a:ext cx="5526088" cy="1452563"/>
            <a:chOff x="1167" y="11470"/>
            <a:chExt cx="8702" cy="2286"/>
          </a:xfrm>
        </p:grpSpPr>
        <p:grpSp>
          <p:nvGrpSpPr>
            <p:cNvPr id="7" name="Group 3"/>
            <p:cNvGrpSpPr>
              <a:grpSpLocks/>
            </p:cNvGrpSpPr>
            <p:nvPr/>
          </p:nvGrpSpPr>
          <p:grpSpPr bwMode="auto">
            <a:xfrm>
              <a:off x="1167" y="11488"/>
              <a:ext cx="4146" cy="2268"/>
              <a:chOff x="2996" y="11385"/>
              <a:chExt cx="4146" cy="2268"/>
            </a:xfrm>
          </p:grpSpPr>
          <p:pic>
            <p:nvPicPr>
              <p:cNvPr id="102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6" y="11385"/>
                <a:ext cx="983" cy="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 y="11385"/>
                <a:ext cx="1063" cy="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2" y="11385"/>
                <a:ext cx="1026"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
              <p:cNvPicPr>
                <a:picLocks noChangeAspect="1" noChangeArrowheads="1"/>
              </p:cNvPicPr>
              <p:nvPr/>
            </p:nvPicPr>
            <p:blipFill>
              <a:blip r:embed="rId6">
                <a:extLst>
                  <a:ext uri="{28A0092B-C50C-407E-A947-70E740481C1C}">
                    <a14:useLocalDpi xmlns:a14="http://schemas.microsoft.com/office/drawing/2010/main" val="0"/>
                  </a:ext>
                </a:extLst>
              </a:blip>
              <a:srcRect l="5075"/>
              <a:stretch>
                <a:fillRect/>
              </a:stretch>
            </p:blipFill>
            <p:spPr bwMode="auto">
              <a:xfrm>
                <a:off x="6056" y="11385"/>
                <a:ext cx="1086" cy="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8"/>
            <p:cNvGrpSpPr>
              <a:grpSpLocks/>
            </p:cNvGrpSpPr>
            <p:nvPr/>
          </p:nvGrpSpPr>
          <p:grpSpPr bwMode="auto">
            <a:xfrm>
              <a:off x="5984" y="11470"/>
              <a:ext cx="3885" cy="2263"/>
              <a:chOff x="1134" y="14068"/>
              <a:chExt cx="3885" cy="2263"/>
            </a:xfrm>
          </p:grpSpPr>
          <p:pic>
            <p:nvPicPr>
              <p:cNvPr id="1033" name="Picture 9" descr="d-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0" y="14068"/>
                <a:ext cx="1029" cy="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c-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6" y="14068"/>
                <a:ext cx="914" cy="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b-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3" y="14068"/>
                <a:ext cx="983" cy="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a-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4" y="14068"/>
                <a:ext cx="960" cy="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813087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算法和程序</a:t>
            </a:r>
          </a:p>
        </p:txBody>
      </p:sp>
      <p:sp>
        <p:nvSpPr>
          <p:cNvPr id="4" name="文本占位符 3"/>
          <p:cNvSpPr>
            <a:spLocks noGrp="1"/>
          </p:cNvSpPr>
          <p:nvPr>
            <p:ph type="body" sz="quarter" idx="13"/>
          </p:nvPr>
        </p:nvSpPr>
        <p:spPr/>
        <p:txBody>
          <a:bodyPr/>
          <a:lstStyle/>
          <a:p>
            <a:r>
              <a:rPr lang="zh-CN" altLang="en-US" dirty="0"/>
              <a:t>特征提取与特征匹配</a:t>
            </a:r>
            <a:endParaRPr lang="en-US" altLang="zh-CN" dirty="0"/>
          </a:p>
        </p:txBody>
      </p:sp>
    </p:spTree>
    <p:extLst>
      <p:ext uri="{BB962C8B-B14F-4D97-AF65-F5344CB8AC3E}">
        <p14:creationId xmlns:p14="http://schemas.microsoft.com/office/powerpoint/2010/main" val="194688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系统实现</a:t>
            </a:r>
          </a:p>
        </p:txBody>
      </p:sp>
      <p:sp>
        <p:nvSpPr>
          <p:cNvPr id="4" name="文本占位符 3"/>
          <p:cNvSpPr>
            <a:spLocks noGrp="1"/>
          </p:cNvSpPr>
          <p:nvPr>
            <p:ph type="body" sz="quarter" idx="13"/>
          </p:nvPr>
        </p:nvSpPr>
        <p:spPr/>
        <p:txBody>
          <a:bodyPr/>
          <a:lstStyle/>
          <a:p>
            <a:r>
              <a:rPr lang="en-US" altLang="zh-CN" dirty="0"/>
              <a:t>System Implementation</a:t>
            </a:r>
          </a:p>
        </p:txBody>
      </p:sp>
    </p:spTree>
    <p:extLst>
      <p:ext uri="{BB962C8B-B14F-4D97-AF65-F5344CB8AC3E}">
        <p14:creationId xmlns:p14="http://schemas.microsoft.com/office/powerpoint/2010/main" val="877267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分析与展望</a:t>
            </a:r>
          </a:p>
        </p:txBody>
      </p:sp>
      <p:sp>
        <p:nvSpPr>
          <p:cNvPr id="4" name="文本占位符 3"/>
          <p:cNvSpPr>
            <a:spLocks noGrp="1"/>
          </p:cNvSpPr>
          <p:nvPr>
            <p:ph type="body" sz="quarter" idx="13"/>
          </p:nvPr>
        </p:nvSpPr>
        <p:spPr/>
        <p:txBody>
          <a:bodyPr/>
          <a:lstStyle/>
          <a:p>
            <a:r>
              <a:rPr lang="en-US" altLang="zh-CN" dirty="0"/>
              <a:t>Analysis and Prospect</a:t>
            </a:r>
          </a:p>
        </p:txBody>
      </p:sp>
    </p:spTree>
    <p:extLst>
      <p:ext uri="{BB962C8B-B14F-4D97-AF65-F5344CB8AC3E}">
        <p14:creationId xmlns:p14="http://schemas.microsoft.com/office/powerpoint/2010/main" val="121066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2"/>
          <p:cNvSpPr>
            <a:spLocks noEditPoints="1"/>
          </p:cNvSpPr>
          <p:nvPr/>
        </p:nvSpPr>
        <p:spPr bwMode="auto">
          <a:xfrm>
            <a:off x="3677269" y="2037217"/>
            <a:ext cx="1789461" cy="1396792"/>
          </a:xfrm>
          <a:custGeom>
            <a:avLst/>
            <a:gdLst>
              <a:gd name="T0" fmla="*/ 451 w 771"/>
              <a:gd name="T1" fmla="*/ 411 h 602"/>
              <a:gd name="T2" fmla="*/ 457 w 771"/>
              <a:gd name="T3" fmla="*/ 396 h 602"/>
              <a:gd name="T4" fmla="*/ 459 w 771"/>
              <a:gd name="T5" fmla="*/ 388 h 602"/>
              <a:gd name="T6" fmla="*/ 463 w 771"/>
              <a:gd name="T7" fmla="*/ 372 h 602"/>
              <a:gd name="T8" fmla="*/ 464 w 771"/>
              <a:gd name="T9" fmla="*/ 365 h 602"/>
              <a:gd name="T10" fmla="*/ 466 w 771"/>
              <a:gd name="T11" fmla="*/ 341 h 602"/>
              <a:gd name="T12" fmla="*/ 233 w 771"/>
              <a:gd name="T13" fmla="*/ 139 h 602"/>
              <a:gd name="T14" fmla="*/ 201 w 771"/>
              <a:gd name="T15" fmla="*/ 141 h 602"/>
              <a:gd name="T16" fmla="*/ 201 w 771"/>
              <a:gd name="T17" fmla="*/ 141 h 602"/>
              <a:gd name="T18" fmla="*/ 0 w 771"/>
              <a:gd name="T19" fmla="*/ 341 h 602"/>
              <a:gd name="T20" fmla="*/ 61 w 771"/>
              <a:gd name="T21" fmla="*/ 477 h 602"/>
              <a:gd name="T22" fmla="*/ 37 w 771"/>
              <a:gd name="T23" fmla="*/ 602 h 602"/>
              <a:gd name="T24" fmla="*/ 129 w 771"/>
              <a:gd name="T25" fmla="*/ 522 h 602"/>
              <a:gd name="T26" fmla="*/ 233 w 771"/>
              <a:gd name="T27" fmla="*/ 544 h 602"/>
              <a:gd name="T28" fmla="*/ 363 w 771"/>
              <a:gd name="T29" fmla="*/ 509 h 602"/>
              <a:gd name="T30" fmla="*/ 363 w 771"/>
              <a:gd name="T31" fmla="*/ 509 h 602"/>
              <a:gd name="T32" fmla="*/ 383 w 771"/>
              <a:gd name="T33" fmla="*/ 496 h 602"/>
              <a:gd name="T34" fmla="*/ 389 w 771"/>
              <a:gd name="T35" fmla="*/ 491 h 602"/>
              <a:gd name="T36" fmla="*/ 402 w 771"/>
              <a:gd name="T37" fmla="*/ 480 h 602"/>
              <a:gd name="T38" fmla="*/ 408 w 771"/>
              <a:gd name="T39" fmla="*/ 474 h 602"/>
              <a:gd name="T40" fmla="*/ 419 w 771"/>
              <a:gd name="T41" fmla="*/ 462 h 602"/>
              <a:gd name="T42" fmla="*/ 424 w 771"/>
              <a:gd name="T43" fmla="*/ 457 h 602"/>
              <a:gd name="T44" fmla="*/ 448 w 771"/>
              <a:gd name="T45" fmla="*/ 417 h 602"/>
              <a:gd name="T46" fmla="*/ 451 w 771"/>
              <a:gd name="T47" fmla="*/ 411 h 602"/>
              <a:gd name="T48" fmla="*/ 771 w 771"/>
              <a:gd name="T49" fmla="*/ 263 h 602"/>
              <a:gd name="T50" fmla="*/ 771 w 771"/>
              <a:gd name="T51" fmla="*/ 263 h 602"/>
              <a:gd name="T52" fmla="*/ 469 w 771"/>
              <a:gd name="T53" fmla="*/ 0 h 602"/>
              <a:gd name="T54" fmla="*/ 243 w 771"/>
              <a:gd name="T55" fmla="*/ 89 h 602"/>
              <a:gd name="T56" fmla="*/ 508 w 771"/>
              <a:gd name="T57" fmla="*/ 341 h 602"/>
              <a:gd name="T58" fmla="*/ 424 w 771"/>
              <a:gd name="T59" fmla="*/ 523 h 602"/>
              <a:gd name="T60" fmla="*/ 469 w 771"/>
              <a:gd name="T61" fmla="*/ 526 h 602"/>
              <a:gd name="T62" fmla="*/ 603 w 771"/>
              <a:gd name="T63" fmla="*/ 498 h 602"/>
              <a:gd name="T64" fmla="*/ 722 w 771"/>
              <a:gd name="T65" fmla="*/ 602 h 602"/>
              <a:gd name="T66" fmla="*/ 692 w 771"/>
              <a:gd name="T67" fmla="*/ 440 h 602"/>
              <a:gd name="T68" fmla="*/ 771 w 771"/>
              <a:gd name="T69" fmla="*/ 26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lnTo>
                  <a:pt x="201" y="141"/>
                </a:ln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2"/>
          </a:solidFill>
          <a:ln>
            <a:noFill/>
          </a:ln>
          <a:extLst/>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effectLst>
                <a:outerShdw blurRad="38100" dist="38100" dir="2700000" algn="tl">
                  <a:srgbClr val="000000">
                    <a:alpha val="43137"/>
                  </a:srgbClr>
                </a:outerShdw>
              </a:effectLst>
              <a:ea typeface="宋体" panose="02010600030101010101" pitchFamily="2" charset="-122"/>
            </a:endParaRPr>
          </a:p>
        </p:txBody>
      </p:sp>
      <p:sp>
        <p:nvSpPr>
          <p:cNvPr id="3" name="文本框 2"/>
          <p:cNvSpPr txBox="1"/>
          <p:nvPr/>
        </p:nvSpPr>
        <p:spPr>
          <a:xfrm>
            <a:off x="3238499" y="3778462"/>
            <a:ext cx="2667001" cy="707886"/>
          </a:xfrm>
          <a:prstGeom prst="rect">
            <a:avLst/>
          </a:prstGeom>
          <a:noFill/>
        </p:spPr>
        <p:txBody>
          <a:bodyPr wrap="square" rtlCol="0">
            <a:spAutoFit/>
          </a:bodyPr>
          <a:lstStyle/>
          <a:p>
            <a:pPr algn="dist"/>
            <a:r>
              <a:rPr lang="zh-CN" altLang="en-US" sz="40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提问环节</a:t>
            </a:r>
          </a:p>
        </p:txBody>
      </p:sp>
      <p:sp>
        <p:nvSpPr>
          <p:cNvPr id="4" name="文本框 3"/>
          <p:cNvSpPr txBox="1"/>
          <p:nvPr/>
        </p:nvSpPr>
        <p:spPr>
          <a:xfrm>
            <a:off x="2938682" y="4486348"/>
            <a:ext cx="3248646" cy="461665"/>
          </a:xfrm>
          <a:prstGeom prst="rect">
            <a:avLst/>
          </a:prstGeom>
          <a:noFill/>
        </p:spPr>
        <p:txBody>
          <a:bodyPr wrap="none" rtlCol="0">
            <a:spAutoFit/>
          </a:bodyPr>
          <a:lstStyle/>
          <a:p>
            <a:r>
              <a:rPr lang="en-US" altLang="zh-CN" sz="24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Questions and Answers</a:t>
            </a:r>
            <a:endParaRPr lang="zh-CN" altLang="en-US" sz="24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94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6" presetClass="emph" presetSubtype="0" autoRev="1" fill="hold" grpId="1" nodeType="withEffect">
                                  <p:stCondLst>
                                    <p:cond delay="800"/>
                                  </p:stCondLst>
                                  <p:childTnLst>
                                    <p:animScale>
                                      <p:cBhvr>
                                        <p:cTn id="11" dur="250" fill="hold"/>
                                        <p:tgtEl>
                                          <p:spTgt spid="2"/>
                                        </p:tgtEl>
                                      </p:cBhvr>
                                      <p:by x="115000" y="115000"/>
                                    </p:animScale>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4431" y="2743338"/>
            <a:ext cx="7815136" cy="1519238"/>
          </a:xfrm>
        </p:spPr>
        <p:txBody>
          <a:bodyPr anchor="ctr">
            <a:noAutofit/>
          </a:bodyPr>
          <a:lstStyle/>
          <a:p>
            <a:pPr>
              <a:lnSpc>
                <a:spcPct val="150000"/>
              </a:lnSpc>
            </a:pPr>
            <a:r>
              <a:rPr lang="zh-CN" altLang="en-US" sz="4000" dirty="0">
                <a:cs typeface="+mn-ea"/>
                <a:sym typeface="+mn-lt"/>
              </a:rPr>
              <a:t>谢谢聆听</a:t>
            </a:r>
            <a:endParaRPr lang="zh-CN" altLang="en-US" sz="4000" dirty="0"/>
          </a:p>
        </p:txBody>
      </p:sp>
      <p:sp>
        <p:nvSpPr>
          <p:cNvPr id="4" name="矩形 3"/>
          <p:cNvSpPr/>
          <p:nvPr/>
        </p:nvSpPr>
        <p:spPr>
          <a:xfrm>
            <a:off x="0" y="116632"/>
            <a:ext cx="9144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flipV="1">
            <a:off x="-1" y="6200384"/>
            <a:ext cx="9144001"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0841" y="1096014"/>
            <a:ext cx="1622315" cy="1623938"/>
          </a:xfrm>
          <a:prstGeom prst="rect">
            <a:avLst/>
          </a:prstGeom>
        </p:spPr>
      </p:pic>
      <p:sp>
        <p:nvSpPr>
          <p:cNvPr id="1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且为免费推广模板"/>
          <p:cNvSpPr/>
          <p:nvPr/>
        </p:nvSpPr>
        <p:spPr>
          <a:xfrm>
            <a:off x="8472362" y="1080831"/>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此模板为小乖乖设计原创"/>
          <p:cNvSpPr/>
          <p:nvPr/>
        </p:nvSpPr>
        <p:spPr>
          <a:xfrm>
            <a:off x="8220362" y="828831"/>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146467" y="4006453"/>
            <a:ext cx="6851064" cy="523220"/>
            <a:chOff x="1146467" y="3943698"/>
            <a:chExt cx="6851064" cy="523220"/>
          </a:xfrm>
        </p:grpSpPr>
        <p:sp>
          <p:nvSpPr>
            <p:cNvPr id="16" name="文本框 9"/>
            <p:cNvSpPr txBox="1">
              <a:spLocks noChangeArrowheads="1"/>
            </p:cNvSpPr>
            <p:nvPr/>
          </p:nvSpPr>
          <p:spPr bwMode="auto">
            <a:xfrm>
              <a:off x="2586467" y="3943698"/>
              <a:ext cx="39710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Thanks for listening!</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p:cNvCxnSpPr>
              <a:cxnSpLocks/>
            </p:cNvCxnSpPr>
            <p:nvPr/>
          </p:nvCxnSpPr>
          <p:spPr>
            <a:xfrm flipH="1" flipV="1">
              <a:off x="1146467" y="4199821"/>
              <a:ext cx="1440000" cy="54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p:cNvCxnSpPr>
              <a:stCxn id="16" idx="3"/>
            </p:cNvCxnSpPr>
            <p:nvPr/>
          </p:nvCxnSpPr>
          <p:spPr>
            <a:xfrm flipV="1">
              <a:off x="6557531" y="4199821"/>
              <a:ext cx="1440000" cy="548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96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53" presetClass="entr" presetSubtype="16" fill="hold" nodeType="withEffect">
                                  <p:stCondLst>
                                    <p:cond delay="4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par>
                                <p:cTn id="16" presetID="6" presetClass="emph" presetSubtype="0" autoRev="1" fill="hold" nodeType="withEffect">
                                  <p:stCondLst>
                                    <p:cond delay="800"/>
                                  </p:stCondLst>
                                  <p:childTnLst>
                                    <p:animScale>
                                      <p:cBhvr>
                                        <p:cTn id="17" dur="250" fill="hold"/>
                                        <p:tgtEl>
                                          <p:spTgt spid="11"/>
                                        </p:tgtEl>
                                      </p:cBhvr>
                                      <p:by x="115000" y="115000"/>
                                    </p:animScale>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2"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par>
                          <p:cTn id="25" fill="hold">
                            <p:stCondLst>
                              <p:cond delay="18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3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10"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91" y="-22056"/>
            <a:ext cx="479376" cy="6880056"/>
          </a:xfrm>
          <a:prstGeom prst="rect">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3264402" y="184318"/>
            <a:ext cx="2320188" cy="830997"/>
          </a:xfrm>
          <a:prstGeom prst="rect">
            <a:avLst/>
          </a:prstGeom>
          <a:noFill/>
        </p:spPr>
        <p:txBody>
          <a:bodyPr wrap="square" rtlCol="0">
            <a:spAutoFit/>
          </a:bodyPr>
          <a:lstStyle/>
          <a:p>
            <a:pPr algn="ctr"/>
            <a:r>
              <a:rPr lang="zh-CN" altLang="en-US" sz="4800" b="1" dirty="0">
                <a:solidFill>
                  <a:schemeClr val="bg1"/>
                </a:solidFill>
                <a:effectLst/>
                <a:latin typeface="微软雅黑" panose="020B0503020204020204" pitchFamily="34" charset="-122"/>
                <a:ea typeface="微软雅黑" panose="020B0503020204020204" pitchFamily="34" charset="-122"/>
              </a:rPr>
              <a:t>目录</a:t>
            </a:r>
          </a:p>
        </p:txBody>
      </p:sp>
      <p:sp>
        <p:nvSpPr>
          <p:cNvPr id="4" name="文本框 3"/>
          <p:cNvSpPr txBox="1"/>
          <p:nvPr/>
        </p:nvSpPr>
        <p:spPr>
          <a:xfrm>
            <a:off x="2811848" y="1022183"/>
            <a:ext cx="3225297" cy="584775"/>
          </a:xfrm>
          <a:prstGeom prst="rect">
            <a:avLst/>
          </a:prstGeom>
          <a:noFill/>
        </p:spPr>
        <p:txBody>
          <a:bodyPr wrap="square" rtlCol="0">
            <a:spAutoFit/>
          </a:bodyPr>
          <a:lstStyle/>
          <a:p>
            <a:pPr algn="ctr"/>
            <a:r>
              <a:rPr lang="en-US" altLang="zh-CN" sz="3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32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4689483" y="2032833"/>
            <a:ext cx="3380812" cy="721876"/>
            <a:chOff x="8134913" y="1684028"/>
            <a:chExt cx="3380812" cy="721876"/>
          </a:xfrm>
        </p:grpSpPr>
        <p:grpSp>
          <p:nvGrpSpPr>
            <p:cNvPr id="6" name="组合 5"/>
            <p:cNvGrpSpPr/>
            <p:nvPr/>
          </p:nvGrpSpPr>
          <p:grpSpPr>
            <a:xfrm>
              <a:off x="9115666" y="1684028"/>
              <a:ext cx="2400059" cy="721876"/>
              <a:chOff x="9037198" y="1373760"/>
              <a:chExt cx="2400059" cy="721876"/>
            </a:xfrm>
          </p:grpSpPr>
          <p:sp>
            <p:nvSpPr>
              <p:cNvPr id="10" name="文本框 9"/>
              <p:cNvSpPr txBox="1"/>
              <p:nvPr/>
            </p:nvSpPr>
            <p:spPr>
              <a:xfrm>
                <a:off x="9042399" y="1373760"/>
                <a:ext cx="2394858" cy="461665"/>
              </a:xfrm>
              <a:prstGeom prst="rect">
                <a:avLst/>
              </a:prstGeom>
              <a:noFill/>
            </p:spPr>
            <p:txBody>
              <a:bodyPr wrap="square" rtlCol="0">
                <a:spAutoFit/>
              </a:bodyPr>
              <a:lstStyle/>
              <a:p>
                <a:r>
                  <a:rPr lang="zh-CN" altLang="en-US" sz="2400" b="1" dirty="0">
                    <a:latin typeface="微软雅黑" panose="020B0503020204020204" pitchFamily="34" charset="-122"/>
                  </a:rPr>
                  <a:t>系统设计</a:t>
                </a:r>
              </a:p>
            </p:txBody>
          </p:sp>
          <p:sp>
            <p:nvSpPr>
              <p:cNvPr id="11" name="文本框 10"/>
              <p:cNvSpPr txBox="1"/>
              <p:nvPr/>
            </p:nvSpPr>
            <p:spPr>
              <a:xfrm>
                <a:off x="9037198" y="1757082"/>
                <a:ext cx="2394858"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System Design</a:t>
                </a:r>
                <a:endParaRPr lang="zh-CN" altLang="en-US" sz="1600" dirty="0">
                  <a:solidFill>
                    <a:schemeClr val="bg1">
                      <a:lumMod val="65000"/>
                    </a:schemeClr>
                  </a:solidFill>
                  <a:latin typeface="Times New Roman" panose="02020603050405020304" pitchFamily="18" charset="0"/>
                  <a:cs typeface="Times New Roman" panose="02020603050405020304" pitchFamily="18" charset="0"/>
                </a:endParaRPr>
              </a:p>
            </p:txBody>
          </p:sp>
        </p:grpSp>
        <p:sp>
          <p:nvSpPr>
            <p:cNvPr id="9" name="矩形 8"/>
            <p:cNvSpPr/>
            <p:nvPr/>
          </p:nvSpPr>
          <p:spPr>
            <a:xfrm>
              <a:off x="8134913" y="1685526"/>
              <a:ext cx="720000" cy="72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02</a:t>
              </a:r>
              <a:endParaRPr lang="zh-CN" altLang="en-US" sz="3200" b="1"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flipH="1">
            <a:off x="1386682" y="2021721"/>
            <a:ext cx="2772830" cy="732988"/>
            <a:chOff x="4534840" y="1666934"/>
            <a:chExt cx="2772830" cy="732988"/>
          </a:xfrm>
        </p:grpSpPr>
        <p:grpSp>
          <p:nvGrpSpPr>
            <p:cNvPr id="27" name="组合 26"/>
            <p:cNvGrpSpPr/>
            <p:nvPr/>
          </p:nvGrpSpPr>
          <p:grpSpPr>
            <a:xfrm>
              <a:off x="4912812" y="1666934"/>
              <a:ext cx="2394858" cy="732988"/>
              <a:chOff x="4818742" y="1356667"/>
              <a:chExt cx="2394858" cy="732988"/>
            </a:xfrm>
          </p:grpSpPr>
          <p:sp>
            <p:nvSpPr>
              <p:cNvPr id="31" name="文本框 30"/>
              <p:cNvSpPr txBox="1"/>
              <p:nvPr/>
            </p:nvSpPr>
            <p:spPr>
              <a:xfrm>
                <a:off x="4818742" y="1356667"/>
                <a:ext cx="2394858" cy="461665"/>
              </a:xfrm>
              <a:prstGeom prst="rect">
                <a:avLst/>
              </a:prstGeom>
              <a:noFill/>
            </p:spPr>
            <p:txBody>
              <a:bodyPr wrap="square" rtlCol="0">
                <a:spAutoFit/>
              </a:bodyPr>
              <a:lstStyle/>
              <a:p>
                <a:r>
                  <a:rPr lang="zh-CN" altLang="en-US" sz="2400" b="1" dirty="0">
                    <a:latin typeface="微软雅黑" panose="020B0503020204020204" pitchFamily="34" charset="-122"/>
                  </a:rPr>
                  <a:t>研究背景</a:t>
                </a:r>
              </a:p>
            </p:txBody>
          </p:sp>
          <p:sp>
            <p:nvSpPr>
              <p:cNvPr id="32" name="文本框 31"/>
              <p:cNvSpPr txBox="1"/>
              <p:nvPr/>
            </p:nvSpPr>
            <p:spPr>
              <a:xfrm>
                <a:off x="4818742" y="1751101"/>
                <a:ext cx="2394858"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Research Background</a:t>
                </a:r>
                <a:endParaRPr lang="zh-CN" altLang="en-US" sz="160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0" name="矩形 29"/>
            <p:cNvSpPr/>
            <p:nvPr/>
          </p:nvSpPr>
          <p:spPr>
            <a:xfrm>
              <a:off x="4534840" y="1676411"/>
              <a:ext cx="720000" cy="72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01</a:t>
              </a:r>
              <a:endParaRPr lang="zh-CN" altLang="en-US" sz="3200" b="1" dirty="0">
                <a:latin typeface="微软雅黑" panose="020B0503020204020204" pitchFamily="34" charset="-122"/>
                <a:ea typeface="微软雅黑" panose="020B0503020204020204" pitchFamily="34" charset="-122"/>
              </a:endParaRPr>
            </a:p>
          </p:txBody>
        </p:sp>
      </p:grpSp>
      <p:sp>
        <p:nvSpPr>
          <p:cNvPr id="47" name="矩形 46"/>
          <p:cNvSpPr/>
          <p:nvPr/>
        </p:nvSpPr>
        <p:spPr>
          <a:xfrm>
            <a:off x="8664624" y="-22056"/>
            <a:ext cx="479376" cy="6880056"/>
          </a:xfrm>
          <a:prstGeom prst="rect">
            <a:avLst/>
          </a:prstGeom>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8" name="直接连接符 47"/>
          <p:cNvCxnSpPr>
            <a:cxnSpLocks/>
          </p:cNvCxnSpPr>
          <p:nvPr/>
        </p:nvCxnSpPr>
        <p:spPr>
          <a:xfrm>
            <a:off x="4424497" y="1750398"/>
            <a:ext cx="0" cy="4414330"/>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sp>
        <p:nvSpPr>
          <p:cNvPr id="49" name="灯片编号占位符 55"/>
          <p:cNvSpPr>
            <a:spLocks noGrp="1"/>
          </p:cNvSpPr>
          <p:nvPr>
            <p:ph type="sldNum" sz="quarter" idx="12"/>
          </p:nvPr>
        </p:nvSpPr>
        <p:spPr>
          <a:xfrm>
            <a:off x="8737600" y="6356351"/>
            <a:ext cx="2844800" cy="365125"/>
          </a:xfrm>
        </p:spPr>
        <p:txBody>
          <a:bodyPr/>
          <a:lstStyle/>
          <a:p>
            <a:fld id="{0C913308-F349-4B6D-A68A-DD1791B4A57B}" type="slidenum">
              <a:rPr lang="zh-CN" altLang="en-US" smtClean="0"/>
              <a:t>2</a:t>
            </a:fld>
            <a:endParaRPr lang="zh-CN" altLang="en-US"/>
          </a:p>
        </p:txBody>
      </p:sp>
      <p:grpSp>
        <p:nvGrpSpPr>
          <p:cNvPr id="50" name="组合 49"/>
          <p:cNvGrpSpPr/>
          <p:nvPr/>
        </p:nvGrpSpPr>
        <p:grpSpPr>
          <a:xfrm flipH="1">
            <a:off x="1386682" y="3547807"/>
            <a:ext cx="2772830" cy="732988"/>
            <a:chOff x="4534840" y="1666934"/>
            <a:chExt cx="2772830" cy="732988"/>
          </a:xfrm>
        </p:grpSpPr>
        <p:grpSp>
          <p:nvGrpSpPr>
            <p:cNvPr id="51" name="组合 50"/>
            <p:cNvGrpSpPr/>
            <p:nvPr/>
          </p:nvGrpSpPr>
          <p:grpSpPr>
            <a:xfrm>
              <a:off x="4912812" y="1666934"/>
              <a:ext cx="2394858" cy="732988"/>
              <a:chOff x="4818742" y="1356667"/>
              <a:chExt cx="2394858" cy="732988"/>
            </a:xfrm>
          </p:grpSpPr>
          <p:sp>
            <p:nvSpPr>
              <p:cNvPr id="53" name="文本框 52"/>
              <p:cNvSpPr txBox="1"/>
              <p:nvPr/>
            </p:nvSpPr>
            <p:spPr>
              <a:xfrm>
                <a:off x="4818742" y="1356667"/>
                <a:ext cx="2394858" cy="461665"/>
              </a:xfrm>
              <a:prstGeom prst="rect">
                <a:avLst/>
              </a:prstGeom>
              <a:noFill/>
            </p:spPr>
            <p:txBody>
              <a:bodyPr wrap="square" rtlCol="0">
                <a:spAutoFit/>
              </a:bodyPr>
              <a:lstStyle/>
              <a:p>
                <a:r>
                  <a:rPr lang="zh-CN" altLang="en-US" sz="2400" b="1" dirty="0">
                    <a:latin typeface="微软雅黑" panose="020B0503020204020204" pitchFamily="34" charset="-122"/>
                  </a:rPr>
                  <a:t>算法和程序</a:t>
                </a:r>
              </a:p>
            </p:txBody>
          </p:sp>
          <p:sp>
            <p:nvSpPr>
              <p:cNvPr id="54" name="文本框 53"/>
              <p:cNvSpPr txBox="1"/>
              <p:nvPr/>
            </p:nvSpPr>
            <p:spPr>
              <a:xfrm>
                <a:off x="4818742" y="1751101"/>
                <a:ext cx="2394858"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Algorithm and Program</a:t>
                </a:r>
              </a:p>
            </p:txBody>
          </p:sp>
        </p:grpSp>
        <p:sp>
          <p:nvSpPr>
            <p:cNvPr id="52" name="矩形 51"/>
            <p:cNvSpPr/>
            <p:nvPr/>
          </p:nvSpPr>
          <p:spPr>
            <a:xfrm>
              <a:off x="4534840" y="1676411"/>
              <a:ext cx="720000" cy="72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03</a:t>
              </a:r>
              <a:endParaRPr lang="zh-CN" altLang="en-US" sz="3200" b="1" dirty="0">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flipH="1">
            <a:off x="1386682" y="5073893"/>
            <a:ext cx="2772830" cy="732988"/>
            <a:chOff x="4534840" y="1666934"/>
            <a:chExt cx="2772830" cy="732988"/>
          </a:xfrm>
        </p:grpSpPr>
        <p:grpSp>
          <p:nvGrpSpPr>
            <p:cNvPr id="56" name="组合 55"/>
            <p:cNvGrpSpPr/>
            <p:nvPr/>
          </p:nvGrpSpPr>
          <p:grpSpPr>
            <a:xfrm>
              <a:off x="4912812" y="1666934"/>
              <a:ext cx="2394858" cy="732988"/>
              <a:chOff x="4818742" y="1356667"/>
              <a:chExt cx="2394858" cy="732988"/>
            </a:xfrm>
          </p:grpSpPr>
          <p:sp>
            <p:nvSpPr>
              <p:cNvPr id="58" name="文本框 57"/>
              <p:cNvSpPr txBox="1"/>
              <p:nvPr/>
            </p:nvSpPr>
            <p:spPr>
              <a:xfrm>
                <a:off x="4818742" y="1356667"/>
                <a:ext cx="2394858" cy="461665"/>
              </a:xfrm>
              <a:prstGeom prst="rect">
                <a:avLst/>
              </a:prstGeom>
              <a:noFill/>
            </p:spPr>
            <p:txBody>
              <a:bodyPr wrap="square" rtlCol="0">
                <a:spAutoFit/>
              </a:bodyPr>
              <a:lstStyle/>
              <a:p>
                <a:r>
                  <a:rPr lang="zh-CN" altLang="en-US" sz="2400" b="1" dirty="0">
                    <a:latin typeface="微软雅黑" panose="020B0503020204020204" pitchFamily="34" charset="-122"/>
                  </a:rPr>
                  <a:t>分析与展望</a:t>
                </a:r>
              </a:p>
            </p:txBody>
          </p:sp>
          <p:sp>
            <p:nvSpPr>
              <p:cNvPr id="59" name="文本框 58"/>
              <p:cNvSpPr txBox="1"/>
              <p:nvPr/>
            </p:nvSpPr>
            <p:spPr>
              <a:xfrm>
                <a:off x="4818742" y="1751101"/>
                <a:ext cx="2394858"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Analysis and Prospect</a:t>
                </a:r>
              </a:p>
            </p:txBody>
          </p:sp>
        </p:grpSp>
        <p:sp>
          <p:nvSpPr>
            <p:cNvPr id="57" name="矩形 56"/>
            <p:cNvSpPr/>
            <p:nvPr/>
          </p:nvSpPr>
          <p:spPr>
            <a:xfrm>
              <a:off x="4534840" y="1676411"/>
              <a:ext cx="720000" cy="72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05</a:t>
              </a:r>
              <a:endParaRPr lang="zh-CN" altLang="en-US" sz="3200" b="1" dirty="0">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4684282" y="3547807"/>
            <a:ext cx="3380812" cy="721876"/>
            <a:chOff x="8134913" y="1684028"/>
            <a:chExt cx="3380812" cy="721876"/>
          </a:xfrm>
        </p:grpSpPr>
        <p:grpSp>
          <p:nvGrpSpPr>
            <p:cNvPr id="71" name="组合 70"/>
            <p:cNvGrpSpPr/>
            <p:nvPr/>
          </p:nvGrpSpPr>
          <p:grpSpPr>
            <a:xfrm>
              <a:off x="9115666" y="1684028"/>
              <a:ext cx="2400059" cy="721876"/>
              <a:chOff x="9037198" y="1373760"/>
              <a:chExt cx="2400059" cy="721876"/>
            </a:xfrm>
          </p:grpSpPr>
          <p:sp>
            <p:nvSpPr>
              <p:cNvPr id="73" name="文本框 72"/>
              <p:cNvSpPr txBox="1"/>
              <p:nvPr/>
            </p:nvSpPr>
            <p:spPr>
              <a:xfrm>
                <a:off x="9042399" y="1373760"/>
                <a:ext cx="2394858" cy="461665"/>
              </a:xfrm>
              <a:prstGeom prst="rect">
                <a:avLst/>
              </a:prstGeom>
              <a:noFill/>
            </p:spPr>
            <p:txBody>
              <a:bodyPr wrap="square" rtlCol="0">
                <a:spAutoFit/>
              </a:bodyPr>
              <a:lstStyle/>
              <a:p>
                <a:r>
                  <a:rPr lang="zh-CN" altLang="en-US" sz="2400" b="1" dirty="0">
                    <a:latin typeface="微软雅黑" panose="020B0503020204020204" pitchFamily="34" charset="-122"/>
                  </a:rPr>
                  <a:t>系统实现</a:t>
                </a:r>
              </a:p>
            </p:txBody>
          </p:sp>
          <p:sp>
            <p:nvSpPr>
              <p:cNvPr id="74" name="文本框 73"/>
              <p:cNvSpPr txBox="1"/>
              <p:nvPr/>
            </p:nvSpPr>
            <p:spPr>
              <a:xfrm>
                <a:off x="9037198" y="1757082"/>
                <a:ext cx="2394858"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System Implementation</a:t>
                </a:r>
                <a:endParaRPr lang="zh-CN" altLang="en-US" sz="160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2" name="矩形 71"/>
            <p:cNvSpPr/>
            <p:nvPr/>
          </p:nvSpPr>
          <p:spPr>
            <a:xfrm>
              <a:off x="8134913" y="1685526"/>
              <a:ext cx="720000" cy="72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04</a:t>
              </a:r>
              <a:endParaRPr lang="zh-CN" altLang="en-US" sz="3200" b="1" dirty="0">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4693233" y="5083370"/>
            <a:ext cx="3380812" cy="721876"/>
            <a:chOff x="8134913" y="1684028"/>
            <a:chExt cx="3380812" cy="721876"/>
          </a:xfrm>
        </p:grpSpPr>
        <p:grpSp>
          <p:nvGrpSpPr>
            <p:cNvPr id="76" name="组合 75"/>
            <p:cNvGrpSpPr/>
            <p:nvPr/>
          </p:nvGrpSpPr>
          <p:grpSpPr>
            <a:xfrm>
              <a:off x="9115666" y="1684028"/>
              <a:ext cx="2400059" cy="721876"/>
              <a:chOff x="9037198" y="1373760"/>
              <a:chExt cx="2400059" cy="721876"/>
            </a:xfrm>
          </p:grpSpPr>
          <p:sp>
            <p:nvSpPr>
              <p:cNvPr id="78" name="文本框 77"/>
              <p:cNvSpPr txBox="1"/>
              <p:nvPr/>
            </p:nvSpPr>
            <p:spPr>
              <a:xfrm>
                <a:off x="9042399" y="1373760"/>
                <a:ext cx="2394858" cy="461665"/>
              </a:xfrm>
              <a:prstGeom prst="rect">
                <a:avLst/>
              </a:prstGeom>
              <a:noFill/>
            </p:spPr>
            <p:txBody>
              <a:bodyPr wrap="square" rtlCol="0">
                <a:spAutoFit/>
              </a:bodyPr>
              <a:lstStyle/>
              <a:p>
                <a:r>
                  <a:rPr lang="en-US" altLang="zh-CN" sz="2400" b="1" dirty="0">
                    <a:latin typeface="微软雅黑" panose="020B0503020204020204" pitchFamily="34" charset="-122"/>
                  </a:rPr>
                  <a:t>Q&amp;A</a:t>
                </a:r>
                <a:endParaRPr lang="zh-CN" altLang="en-US" sz="2400" b="1" dirty="0">
                  <a:latin typeface="微软雅黑" panose="020B0503020204020204" pitchFamily="34" charset="-122"/>
                </a:endParaRPr>
              </a:p>
            </p:txBody>
          </p:sp>
          <p:sp>
            <p:nvSpPr>
              <p:cNvPr id="79" name="文本框 78"/>
              <p:cNvSpPr txBox="1"/>
              <p:nvPr/>
            </p:nvSpPr>
            <p:spPr>
              <a:xfrm>
                <a:off x="9037198" y="1757082"/>
                <a:ext cx="2394858"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Questions and Answers</a:t>
                </a:r>
                <a:endParaRPr lang="zh-CN" altLang="en-US" sz="160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7" name="矩形 76"/>
            <p:cNvSpPr/>
            <p:nvPr/>
          </p:nvSpPr>
          <p:spPr>
            <a:xfrm>
              <a:off x="8134913" y="1685526"/>
              <a:ext cx="720000" cy="72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06</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338950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8"/>
                                            </p:tgtEl>
                                            <p:attrNameLst>
                                              <p:attrName>style.visibility</p:attrName>
                                            </p:attrNameLst>
                                          </p:cBhvr>
                                          <p:to>
                                            <p:strVal val="visible"/>
                                          </p:to>
                                        </p:set>
                                        <p:animEffect transition="in" filter="wipe(up)">
                                          <p:cBhvr>
                                            <p:cTn id="19" dur="500"/>
                                            <p:tgtEl>
                                              <p:spTgt spid="48"/>
                                            </p:tgtEl>
                                          </p:cBhvr>
                                        </p:animEffect>
                                      </p:childTnLst>
                                    </p:cTn>
                                  </p:par>
                                  <p:par>
                                    <p:cTn id="20" presetID="2" presetClass="entr" presetSubtype="2" fill="hold" nodeType="withEffect" p14:presetBounceEnd="40000">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14:bounceEnd="40000">
                                          <p:cBhvr additive="base">
                                            <p:cTn id="22"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300"/>
                                      </p:stCondLst>
                                      <p:childTnLst>
                                        <p:set>
                                          <p:cBhvr>
                                            <p:cTn id="25" dur="1" fill="hold">
                                              <p:stCondLst>
                                                <p:cond delay="0"/>
                                              </p:stCondLst>
                                            </p:cTn>
                                            <p:tgtEl>
                                              <p:spTgt spid="26"/>
                                            </p:tgtEl>
                                            <p:attrNameLst>
                                              <p:attrName>style.visibility</p:attrName>
                                            </p:attrNameLst>
                                          </p:cBhvr>
                                          <p:to>
                                            <p:strVal val="visible"/>
                                          </p:to>
                                        </p:set>
                                        <p:anim calcmode="lin" valueType="num" p14:bounceEnd="40000">
                                          <p:cBhvr additive="base">
                                            <p:cTn id="26" dur="5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300"/>
                                      </p:stCondLst>
                                      <p:childTnLst>
                                        <p:set>
                                          <p:cBhvr>
                                            <p:cTn id="29" dur="1" fill="hold">
                                              <p:stCondLst>
                                                <p:cond delay="0"/>
                                              </p:stCondLst>
                                            </p:cTn>
                                            <p:tgtEl>
                                              <p:spTgt spid="50"/>
                                            </p:tgtEl>
                                            <p:attrNameLst>
                                              <p:attrName>style.visibility</p:attrName>
                                            </p:attrNameLst>
                                          </p:cBhvr>
                                          <p:to>
                                            <p:strVal val="visible"/>
                                          </p:to>
                                        </p:set>
                                        <p:anim calcmode="lin" valueType="num" p14:bounceEnd="40000">
                                          <p:cBhvr additive="base">
                                            <p:cTn id="30" dur="500" fill="hold"/>
                                            <p:tgtEl>
                                              <p:spTgt spid="50"/>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50"/>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14:presetBounceEnd="40000">
                                      <p:stCondLst>
                                        <p:cond delay="300"/>
                                      </p:stCondLst>
                                      <p:childTnLst>
                                        <p:set>
                                          <p:cBhvr>
                                            <p:cTn id="33" dur="1" fill="hold">
                                              <p:stCondLst>
                                                <p:cond delay="0"/>
                                              </p:stCondLst>
                                            </p:cTn>
                                            <p:tgtEl>
                                              <p:spTgt spid="55"/>
                                            </p:tgtEl>
                                            <p:attrNameLst>
                                              <p:attrName>style.visibility</p:attrName>
                                            </p:attrNameLst>
                                          </p:cBhvr>
                                          <p:to>
                                            <p:strVal val="visible"/>
                                          </p:to>
                                        </p:set>
                                        <p:anim calcmode="lin" valueType="num" p14:bounceEnd="40000">
                                          <p:cBhvr additive="base">
                                            <p:cTn id="34" dur="500" fill="hold"/>
                                            <p:tgtEl>
                                              <p:spTgt spid="55"/>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55"/>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14:presetBounceEnd="40000">
                                      <p:stCondLst>
                                        <p:cond delay="600"/>
                                      </p:stCondLst>
                                      <p:childTnLst>
                                        <p:set>
                                          <p:cBhvr>
                                            <p:cTn id="37" dur="1" fill="hold">
                                              <p:stCondLst>
                                                <p:cond delay="0"/>
                                              </p:stCondLst>
                                            </p:cTn>
                                            <p:tgtEl>
                                              <p:spTgt spid="70"/>
                                            </p:tgtEl>
                                            <p:attrNameLst>
                                              <p:attrName>style.visibility</p:attrName>
                                            </p:attrNameLst>
                                          </p:cBhvr>
                                          <p:to>
                                            <p:strVal val="visible"/>
                                          </p:to>
                                        </p:set>
                                        <p:anim calcmode="lin" valueType="num" p14:bounceEnd="40000">
                                          <p:cBhvr additive="base">
                                            <p:cTn id="38"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39" dur="500" fill="hold"/>
                                            <p:tgtEl>
                                              <p:spTgt spid="70"/>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40000">
                                      <p:stCondLst>
                                        <p:cond delay="600"/>
                                      </p:stCondLst>
                                      <p:childTnLst>
                                        <p:set>
                                          <p:cBhvr>
                                            <p:cTn id="41" dur="1" fill="hold">
                                              <p:stCondLst>
                                                <p:cond delay="0"/>
                                              </p:stCondLst>
                                            </p:cTn>
                                            <p:tgtEl>
                                              <p:spTgt spid="75"/>
                                            </p:tgtEl>
                                            <p:attrNameLst>
                                              <p:attrName>style.visibility</p:attrName>
                                            </p:attrNameLst>
                                          </p:cBhvr>
                                          <p:to>
                                            <p:strVal val="visible"/>
                                          </p:to>
                                        </p:set>
                                        <p:anim calcmode="lin" valueType="num" p14:bounceEnd="40000">
                                          <p:cBhvr additive="base">
                                            <p:cTn id="42" dur="500" fill="hold"/>
                                            <p:tgtEl>
                                              <p:spTgt spid="75"/>
                                            </p:tgtEl>
                                            <p:attrNameLst>
                                              <p:attrName>ppt_x</p:attrName>
                                            </p:attrNameLst>
                                          </p:cBhvr>
                                          <p:tavLst>
                                            <p:tav tm="0">
                                              <p:val>
                                                <p:strVal val="1+#ppt_w/2"/>
                                              </p:val>
                                            </p:tav>
                                            <p:tav tm="100000">
                                              <p:val>
                                                <p:strVal val="#ppt_x"/>
                                              </p:val>
                                            </p:tav>
                                          </p:tavLst>
                                        </p:anim>
                                        <p:anim calcmode="lin" valueType="num" p14:bounceEnd="40000">
                                          <p:cBhvr additive="base">
                                            <p:cTn id="43"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8"/>
                                            </p:tgtEl>
                                            <p:attrNameLst>
                                              <p:attrName>style.visibility</p:attrName>
                                            </p:attrNameLst>
                                          </p:cBhvr>
                                          <p:to>
                                            <p:strVal val="visible"/>
                                          </p:to>
                                        </p:set>
                                        <p:animEffect transition="in" filter="wipe(up)">
                                          <p:cBhvr>
                                            <p:cTn id="19" dur="500"/>
                                            <p:tgtEl>
                                              <p:spTgt spid="48"/>
                                            </p:tgtEl>
                                          </p:cBhvr>
                                        </p:animEffect>
                                      </p:childTnLst>
                                    </p:cTn>
                                  </p:par>
                                  <p:par>
                                    <p:cTn id="20" presetID="2" presetClass="entr" presetSubtype="2" fill="hold" nodeType="withEffect">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3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1+#ppt_w/2"/>
                                              </p:val>
                                            </p:tav>
                                            <p:tav tm="100000">
                                              <p:val>
                                                <p:strVal val="#ppt_x"/>
                                              </p:val>
                                            </p:tav>
                                          </p:tavLst>
                                        </p:anim>
                                        <p:anim calcmode="lin" valueType="num">
                                          <p:cBhvr additive="base">
                                            <p:cTn id="27" dur="5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300"/>
                                      </p:stCondLst>
                                      <p:childTnLst>
                                        <p:set>
                                          <p:cBhvr>
                                            <p:cTn id="29" dur="1" fill="hold">
                                              <p:stCondLst>
                                                <p:cond delay="0"/>
                                              </p:stCondLst>
                                            </p:cTn>
                                            <p:tgtEl>
                                              <p:spTgt spid="50"/>
                                            </p:tgtEl>
                                            <p:attrNameLst>
                                              <p:attrName>style.visibility</p:attrName>
                                            </p:attrNameLst>
                                          </p:cBhvr>
                                          <p:to>
                                            <p:strVal val="visible"/>
                                          </p:to>
                                        </p:set>
                                        <p:anim calcmode="lin" valueType="num">
                                          <p:cBhvr additive="base">
                                            <p:cTn id="30" dur="500" fill="hold"/>
                                            <p:tgtEl>
                                              <p:spTgt spid="50"/>
                                            </p:tgtEl>
                                            <p:attrNameLst>
                                              <p:attrName>ppt_x</p:attrName>
                                            </p:attrNameLst>
                                          </p:cBhvr>
                                          <p:tavLst>
                                            <p:tav tm="0">
                                              <p:val>
                                                <p:strVal val="1+#ppt_w/2"/>
                                              </p:val>
                                            </p:tav>
                                            <p:tav tm="100000">
                                              <p:val>
                                                <p:strVal val="#ppt_x"/>
                                              </p:val>
                                            </p:tav>
                                          </p:tavLst>
                                        </p:anim>
                                        <p:anim calcmode="lin" valueType="num">
                                          <p:cBhvr additive="base">
                                            <p:cTn id="31" dur="500" fill="hold"/>
                                            <p:tgtEl>
                                              <p:spTgt spid="50"/>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30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1+#ppt_w/2"/>
                                              </p:val>
                                            </p:tav>
                                            <p:tav tm="100000">
                                              <p:val>
                                                <p:strVal val="#ppt_x"/>
                                              </p:val>
                                            </p:tav>
                                          </p:tavLst>
                                        </p:anim>
                                        <p:anim calcmode="lin" valueType="num">
                                          <p:cBhvr additive="base">
                                            <p:cTn id="35" dur="500" fill="hold"/>
                                            <p:tgtEl>
                                              <p:spTgt spid="55"/>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600"/>
                                      </p:stCondLst>
                                      <p:childTnLst>
                                        <p:set>
                                          <p:cBhvr>
                                            <p:cTn id="37" dur="1" fill="hold">
                                              <p:stCondLst>
                                                <p:cond delay="0"/>
                                              </p:stCondLst>
                                            </p:cTn>
                                            <p:tgtEl>
                                              <p:spTgt spid="70"/>
                                            </p:tgtEl>
                                            <p:attrNameLst>
                                              <p:attrName>style.visibility</p:attrName>
                                            </p:attrNameLst>
                                          </p:cBhvr>
                                          <p:to>
                                            <p:strVal val="visible"/>
                                          </p:to>
                                        </p:set>
                                        <p:anim calcmode="lin" valueType="num">
                                          <p:cBhvr additive="base">
                                            <p:cTn id="38" dur="500" fill="hold"/>
                                            <p:tgtEl>
                                              <p:spTgt spid="70"/>
                                            </p:tgtEl>
                                            <p:attrNameLst>
                                              <p:attrName>ppt_x</p:attrName>
                                            </p:attrNameLst>
                                          </p:cBhvr>
                                          <p:tavLst>
                                            <p:tav tm="0">
                                              <p:val>
                                                <p:strVal val="1+#ppt_w/2"/>
                                              </p:val>
                                            </p:tav>
                                            <p:tav tm="100000">
                                              <p:val>
                                                <p:strVal val="#ppt_x"/>
                                              </p:val>
                                            </p:tav>
                                          </p:tavLst>
                                        </p:anim>
                                        <p:anim calcmode="lin" valueType="num">
                                          <p:cBhvr additive="base">
                                            <p:cTn id="39" dur="500" fill="hold"/>
                                            <p:tgtEl>
                                              <p:spTgt spid="70"/>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600"/>
                                      </p:stCondLst>
                                      <p:childTnLst>
                                        <p:set>
                                          <p:cBhvr>
                                            <p:cTn id="41" dur="1" fill="hold">
                                              <p:stCondLst>
                                                <p:cond delay="0"/>
                                              </p:stCondLst>
                                            </p:cTn>
                                            <p:tgtEl>
                                              <p:spTgt spid="75"/>
                                            </p:tgtEl>
                                            <p:attrNameLst>
                                              <p:attrName>style.visibility</p:attrName>
                                            </p:attrNameLst>
                                          </p:cBhvr>
                                          <p:to>
                                            <p:strVal val="visible"/>
                                          </p:to>
                                        </p:set>
                                        <p:anim calcmode="lin" valueType="num">
                                          <p:cBhvr additive="base">
                                            <p:cTn id="42" dur="500" fill="hold"/>
                                            <p:tgtEl>
                                              <p:spTgt spid="75"/>
                                            </p:tgtEl>
                                            <p:attrNameLst>
                                              <p:attrName>ppt_x</p:attrName>
                                            </p:attrNameLst>
                                          </p:cBhvr>
                                          <p:tavLst>
                                            <p:tav tm="0">
                                              <p:val>
                                                <p:strVal val="1+#ppt_w/2"/>
                                              </p:val>
                                            </p:tav>
                                            <p:tav tm="100000">
                                              <p:val>
                                                <p:strVal val="#ppt_x"/>
                                              </p:val>
                                            </p:tav>
                                          </p:tavLst>
                                        </p:anim>
                                        <p:anim calcmode="lin" valueType="num">
                                          <p:cBhvr additive="base">
                                            <p:cTn id="43"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研究背景</a:t>
            </a:r>
          </a:p>
        </p:txBody>
      </p:sp>
      <p:sp>
        <p:nvSpPr>
          <p:cNvPr id="4" name="文本占位符 3"/>
          <p:cNvSpPr>
            <a:spLocks noGrp="1"/>
          </p:cNvSpPr>
          <p:nvPr>
            <p:ph type="body" sz="quarter" idx="13"/>
          </p:nvPr>
        </p:nvSpPr>
        <p:spPr/>
        <p:txBody>
          <a:bodyPr/>
          <a:lstStyle/>
          <a:p>
            <a:r>
              <a:rPr lang="en-US" altLang="zh-CN" dirty="0"/>
              <a:t>Research Background</a:t>
            </a:r>
          </a:p>
        </p:txBody>
      </p:sp>
      <p:pic>
        <p:nvPicPr>
          <p:cNvPr id="1026" name="Picture 2" descr="1424059552315172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531" y="3582297"/>
            <a:ext cx="3258366"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mp2880512_1424060021568_1_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4837" y="3582297"/>
            <a:ext cx="324087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513868" y="6079078"/>
            <a:ext cx="4152123" cy="369332"/>
          </a:xfrm>
          <a:prstGeom prst="rect">
            <a:avLst/>
          </a:prstGeom>
          <a:noFill/>
        </p:spPr>
        <p:txBody>
          <a:bodyPr wrap="square" rtlCol="0">
            <a:spAutoFit/>
          </a:bodyPr>
          <a:lstStyle/>
          <a:p>
            <a:pPr algn="ctr"/>
            <a:r>
              <a:rPr lang="zh-CN" altLang="zh-CN" dirty="0"/>
              <a:t>民警通过实时监控设备进行视频巡逻</a:t>
            </a:r>
            <a:endParaRPr lang="zh-CN" altLang="en-US" dirty="0"/>
          </a:p>
        </p:txBody>
      </p:sp>
      <p:sp>
        <p:nvSpPr>
          <p:cNvPr id="5" name="AutoShape 2" descr="https://timgsa.baidu.com/timg?image&amp;quality=80&amp;size=b9999_10000&amp;sec=1497002681007&amp;di=8a9f55dafc7bbb3db9c158a9b307e306&amp;imgtype=0&amp;src=http%3A%2F%2Fimg.taopic.com%2Fuploads%2Fallimg%2F140630%2F318757-140630064007100.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l="9431" t="8603" r="8253" b="9081"/>
          <a:stretch/>
        </p:blipFill>
        <p:spPr>
          <a:xfrm>
            <a:off x="1081911" y="1666375"/>
            <a:ext cx="1368000" cy="1368000"/>
          </a:xfrm>
          <a:prstGeom prst="rect">
            <a:avLst/>
          </a:prstGeom>
        </p:spPr>
      </p:pic>
      <p:sp>
        <p:nvSpPr>
          <p:cNvPr id="10" name="文本框 9"/>
          <p:cNvSpPr txBox="1"/>
          <p:nvPr/>
        </p:nvSpPr>
        <p:spPr>
          <a:xfrm>
            <a:off x="2720340" y="2165709"/>
            <a:ext cx="1851660" cy="461665"/>
          </a:xfrm>
          <a:prstGeom prst="rect">
            <a:avLst/>
          </a:prstGeom>
          <a:noFill/>
        </p:spPr>
        <p:txBody>
          <a:bodyPr wrap="square" rtlCol="0">
            <a:spAutoFit/>
          </a:bodyPr>
          <a:lstStyle/>
          <a:p>
            <a:r>
              <a:rPr lang="zh-CN" altLang="en-US" sz="2400" dirty="0"/>
              <a:t>监控系统</a:t>
            </a:r>
          </a:p>
        </p:txBody>
      </p:sp>
      <p:sp>
        <p:nvSpPr>
          <p:cNvPr id="8" name="文本框 7"/>
          <p:cNvSpPr txBox="1"/>
          <p:nvPr/>
        </p:nvSpPr>
        <p:spPr>
          <a:xfrm>
            <a:off x="4842429" y="1751685"/>
            <a:ext cx="2263140" cy="1289712"/>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n"/>
            </a:pPr>
            <a:r>
              <a:rPr lang="zh-CN" altLang="en-US" dirty="0">
                <a:solidFill>
                  <a:schemeClr val="accent1"/>
                </a:solidFill>
              </a:rPr>
              <a:t>效率低下</a:t>
            </a:r>
            <a:endParaRPr lang="en-US" altLang="zh-CN" dirty="0">
              <a:solidFill>
                <a:schemeClr val="accent1"/>
              </a:solidFill>
            </a:endParaRPr>
          </a:p>
          <a:p>
            <a:pPr marL="285750" indent="-285750">
              <a:lnSpc>
                <a:spcPct val="150000"/>
              </a:lnSpc>
              <a:buClr>
                <a:schemeClr val="accent1"/>
              </a:buClr>
              <a:buFont typeface="Wingdings" panose="05000000000000000000" pitchFamily="2" charset="2"/>
              <a:buChar char="n"/>
            </a:pPr>
            <a:r>
              <a:rPr lang="zh-CN" altLang="en-US" dirty="0">
                <a:solidFill>
                  <a:schemeClr val="accent1"/>
                </a:solidFill>
              </a:rPr>
              <a:t>容易疲劳</a:t>
            </a:r>
            <a:endParaRPr lang="en-US" altLang="zh-CN" dirty="0">
              <a:solidFill>
                <a:schemeClr val="accent1"/>
              </a:solidFill>
            </a:endParaRPr>
          </a:p>
          <a:p>
            <a:pPr marL="285750" indent="-285750">
              <a:lnSpc>
                <a:spcPct val="150000"/>
              </a:lnSpc>
              <a:buClr>
                <a:schemeClr val="accent1"/>
              </a:buClr>
              <a:buFont typeface="Wingdings" panose="05000000000000000000" pitchFamily="2" charset="2"/>
              <a:buChar char="n"/>
            </a:pPr>
            <a:r>
              <a:rPr lang="zh-CN" altLang="en-US" dirty="0">
                <a:solidFill>
                  <a:schemeClr val="accent1"/>
                </a:solidFill>
              </a:rPr>
              <a:t>正确率低</a:t>
            </a:r>
          </a:p>
        </p:txBody>
      </p:sp>
      <p:sp>
        <p:nvSpPr>
          <p:cNvPr id="12" name="Rectangle 3"/>
          <p:cNvSpPr>
            <a:spLocks noGrp="1" noChangeAspect="1" noChangeArrowheads="1"/>
          </p:cNvSpPr>
          <p:nvPr/>
        </p:nvSpPr>
        <p:spPr bwMode="auto">
          <a:xfrm>
            <a:off x="6577898" y="1666375"/>
            <a:ext cx="1437809" cy="1375022"/>
          </a:xfrm>
          <a:prstGeom prst="rect">
            <a:avLst/>
          </a:prstGeom>
          <a:blipFill dpi="0" rotWithShape="1">
            <a:blip r:embed="rId6"/>
            <a:srcRect/>
            <a:stretch>
              <a:fillRect t="707" b="-3191"/>
            </a:stretch>
          </a:blipFill>
          <a:ln w="9525">
            <a:noFill/>
            <a:miter lim="800000"/>
            <a:headEnd/>
            <a:tailEnd/>
          </a:ln>
        </p:spPr>
        <p:txBody>
          <a:bodyPr/>
          <a:lstStyle/>
          <a:p>
            <a:pPr>
              <a:defRPr/>
            </a:pPr>
            <a:endParaRPr lang="zh-CN" altLang="zh-CN" dirty="0">
              <a:latin typeface="Calibri" pitchFamily="34" charset="0"/>
            </a:endParaRPr>
          </a:p>
        </p:txBody>
      </p:sp>
    </p:spTree>
    <p:extLst>
      <p:ext uri="{BB962C8B-B14F-4D97-AF65-F5344CB8AC3E}">
        <p14:creationId xmlns:p14="http://schemas.microsoft.com/office/powerpoint/2010/main" val="23759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200"/>
                                        <p:tgtEl>
                                          <p:spTgt spid="1027"/>
                                        </p:tgtEl>
                                      </p:cBhvr>
                                    </p:animEffect>
                                  </p:childTnLst>
                                </p:cTn>
                              </p:par>
                            </p:childTnLst>
                          </p:cTn>
                        </p:par>
                        <p:par>
                          <p:cTn id="21" fill="hold">
                            <p:stCondLst>
                              <p:cond delay="7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1200"/>
                            </p:stCondLst>
                            <p:childTnLst>
                              <p:par>
                                <p:cTn id="26" presetID="42" presetClass="entr" presetSubtype="0" fill="hold" grpId="0"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500"/>
                                        <p:tgtEl>
                                          <p:spTgt spid="8">
                                            <p:txEl>
                                              <p:pRg st="0" end="0"/>
                                            </p:txEl>
                                          </p:spTgt>
                                        </p:tgtEl>
                                      </p:cBhvr>
                                    </p:animEffect>
                                    <p:anim calcmode="lin" valueType="num">
                                      <p:cBhvr>
                                        <p:cTn id="2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1700"/>
                            </p:stCondLst>
                            <p:childTnLst>
                              <p:par>
                                <p:cTn id="32" presetID="42" presetClass="entr" presetSubtype="0" fill="hold" grpId="0" nodeType="after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fade">
                                      <p:cBhvr>
                                        <p:cTn id="34" dur="500"/>
                                        <p:tgtEl>
                                          <p:spTgt spid="8">
                                            <p:txEl>
                                              <p:pRg st="1" end="1"/>
                                            </p:txEl>
                                          </p:spTgt>
                                        </p:tgtEl>
                                      </p:cBhvr>
                                    </p:animEffect>
                                    <p:anim calcmode="lin" valueType="num">
                                      <p:cBhvr>
                                        <p:cTn id="3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6"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37" fill="hold">
                            <p:stCondLst>
                              <p:cond delay="2200"/>
                            </p:stCondLst>
                            <p:childTnLst>
                              <p:par>
                                <p:cTn id="38" presetID="42" presetClass="entr" presetSubtype="0" fill="hold" grpId="0" nodeType="after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fade">
                                      <p:cBhvr>
                                        <p:cTn id="40" dur="500"/>
                                        <p:tgtEl>
                                          <p:spTgt spid="8">
                                            <p:txEl>
                                              <p:pRg st="2" end="2"/>
                                            </p:txEl>
                                          </p:spTgt>
                                        </p:tgtEl>
                                      </p:cBhvr>
                                    </p:animEffect>
                                    <p:anim calcmode="lin" valueType="num">
                                      <p:cBhvr>
                                        <p:cTn id="4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2"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43" fill="hold">
                            <p:stCondLst>
                              <p:cond delay="27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8" grpId="0" uiExpand="1" build="p"/>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研究背景</a:t>
            </a:r>
          </a:p>
        </p:txBody>
      </p:sp>
      <p:sp>
        <p:nvSpPr>
          <p:cNvPr id="4" name="文本占位符 3"/>
          <p:cNvSpPr>
            <a:spLocks noGrp="1"/>
          </p:cNvSpPr>
          <p:nvPr>
            <p:ph type="body" sz="quarter" idx="13"/>
          </p:nvPr>
        </p:nvSpPr>
        <p:spPr/>
        <p:txBody>
          <a:bodyPr/>
          <a:lstStyle/>
          <a:p>
            <a:r>
              <a:rPr lang="en-US" altLang="zh-CN" dirty="0"/>
              <a:t>Research Background</a:t>
            </a:r>
          </a:p>
        </p:txBody>
      </p:sp>
      <p:sp>
        <p:nvSpPr>
          <p:cNvPr id="9" name="椭圆 8"/>
          <p:cNvSpPr/>
          <p:nvPr/>
        </p:nvSpPr>
        <p:spPr>
          <a:xfrm>
            <a:off x="3207122" y="2648398"/>
            <a:ext cx="2302136" cy="1919119"/>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dirty="0">
                <a:solidFill>
                  <a:schemeClr val="tx2"/>
                </a:solidFill>
              </a:rPr>
              <a:t>智能监控系统</a:t>
            </a:r>
          </a:p>
        </p:txBody>
      </p:sp>
      <p:sp>
        <p:nvSpPr>
          <p:cNvPr id="11" name="椭圆 10"/>
          <p:cNvSpPr/>
          <p:nvPr/>
        </p:nvSpPr>
        <p:spPr>
          <a:xfrm>
            <a:off x="750277" y="1909929"/>
            <a:ext cx="1891553" cy="1178859"/>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tx2"/>
                </a:solidFill>
              </a:rPr>
              <a:t>图像处理</a:t>
            </a:r>
          </a:p>
        </p:txBody>
      </p:sp>
      <p:sp>
        <p:nvSpPr>
          <p:cNvPr id="15" name="椭圆 14"/>
          <p:cNvSpPr/>
          <p:nvPr/>
        </p:nvSpPr>
        <p:spPr>
          <a:xfrm>
            <a:off x="750277" y="4046016"/>
            <a:ext cx="1891553" cy="1178859"/>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tx2"/>
                </a:solidFill>
              </a:rPr>
              <a:t>机器视觉</a:t>
            </a:r>
          </a:p>
        </p:txBody>
      </p:sp>
      <p:cxnSp>
        <p:nvCxnSpPr>
          <p:cNvPr id="17" name="连接符: 曲线 16"/>
          <p:cNvCxnSpPr>
            <a:stCxn id="11" idx="6"/>
            <a:endCxn id="9" idx="1"/>
          </p:cNvCxnSpPr>
          <p:nvPr/>
        </p:nvCxnSpPr>
        <p:spPr>
          <a:xfrm>
            <a:off x="2641830" y="2499359"/>
            <a:ext cx="902432" cy="430087"/>
          </a:xfrm>
          <a:prstGeom prst="curved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9" name="连接符: 曲线 18"/>
          <p:cNvCxnSpPr>
            <a:stCxn id="15" idx="6"/>
            <a:endCxn id="9" idx="3"/>
          </p:cNvCxnSpPr>
          <p:nvPr/>
        </p:nvCxnSpPr>
        <p:spPr>
          <a:xfrm flipV="1">
            <a:off x="2641830" y="4286469"/>
            <a:ext cx="902432" cy="348977"/>
          </a:xfrm>
          <a:prstGeom prst="curved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椭圆 21"/>
          <p:cNvSpPr/>
          <p:nvPr/>
        </p:nvSpPr>
        <p:spPr>
          <a:xfrm>
            <a:off x="6074550" y="1450151"/>
            <a:ext cx="1891553" cy="91955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tx2"/>
                </a:solidFill>
              </a:rPr>
              <a:t>人脸识别</a:t>
            </a:r>
          </a:p>
        </p:txBody>
      </p:sp>
      <p:sp>
        <p:nvSpPr>
          <p:cNvPr id="23" name="椭圆 22"/>
          <p:cNvSpPr/>
          <p:nvPr/>
        </p:nvSpPr>
        <p:spPr>
          <a:xfrm>
            <a:off x="6074550" y="2668081"/>
            <a:ext cx="1891553" cy="91955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tx2"/>
                </a:solidFill>
              </a:rPr>
              <a:t>车牌识别</a:t>
            </a:r>
          </a:p>
        </p:txBody>
      </p:sp>
      <p:sp>
        <p:nvSpPr>
          <p:cNvPr id="24" name="椭圆 23"/>
          <p:cNvSpPr/>
          <p:nvPr/>
        </p:nvSpPr>
        <p:spPr>
          <a:xfrm>
            <a:off x="6074549" y="4305319"/>
            <a:ext cx="1891553" cy="91955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tx2"/>
                </a:solidFill>
              </a:rPr>
              <a:t>行人识别</a:t>
            </a:r>
          </a:p>
        </p:txBody>
      </p:sp>
      <p:sp>
        <p:nvSpPr>
          <p:cNvPr id="25" name="椭圆 24"/>
          <p:cNvSpPr/>
          <p:nvPr/>
        </p:nvSpPr>
        <p:spPr>
          <a:xfrm>
            <a:off x="6074549" y="5426681"/>
            <a:ext cx="1891553" cy="91955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tx2"/>
                </a:solidFill>
              </a:rPr>
              <a:t>行人再识别</a:t>
            </a:r>
          </a:p>
        </p:txBody>
      </p:sp>
      <p:cxnSp>
        <p:nvCxnSpPr>
          <p:cNvPr id="47" name="连接符: 曲线 46"/>
          <p:cNvCxnSpPr>
            <a:stCxn id="9" idx="0"/>
            <a:endCxn id="22" idx="2"/>
          </p:cNvCxnSpPr>
          <p:nvPr/>
        </p:nvCxnSpPr>
        <p:spPr>
          <a:xfrm rot="5400000" flipH="1" flipV="1">
            <a:off x="4847136" y="1420984"/>
            <a:ext cx="738469" cy="171636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连接符: 曲线 48"/>
          <p:cNvCxnSpPr>
            <a:stCxn id="9" idx="4"/>
            <a:endCxn id="25" idx="2"/>
          </p:cNvCxnSpPr>
          <p:nvPr/>
        </p:nvCxnSpPr>
        <p:spPr>
          <a:xfrm rot="16200000" flipH="1">
            <a:off x="4556898" y="4368808"/>
            <a:ext cx="1318942" cy="171635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连接符: 曲线 52"/>
          <p:cNvCxnSpPr>
            <a:stCxn id="9" idx="7"/>
            <a:endCxn id="23" idx="1"/>
          </p:cNvCxnSpPr>
          <p:nvPr/>
        </p:nvCxnSpPr>
        <p:spPr>
          <a:xfrm rot="5400000" flipH="1" flipV="1">
            <a:off x="5698491" y="2276375"/>
            <a:ext cx="126699" cy="1179444"/>
          </a:xfrm>
          <a:prstGeom prst="curvedConnector3">
            <a:avLst>
              <a:gd name="adj1" fmla="val 21828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连接符: 曲线 54"/>
          <p:cNvCxnSpPr>
            <a:cxnSpLocks/>
            <a:stCxn id="9" idx="5"/>
            <a:endCxn id="24" idx="2"/>
          </p:cNvCxnSpPr>
          <p:nvPr/>
        </p:nvCxnSpPr>
        <p:spPr>
          <a:xfrm rot="16200000" flipH="1">
            <a:off x="5384019" y="4074567"/>
            <a:ext cx="478628" cy="90243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59" name="文本框 58"/>
          <p:cNvSpPr txBox="1"/>
          <p:nvPr/>
        </p:nvSpPr>
        <p:spPr>
          <a:xfrm>
            <a:off x="6767781" y="3742819"/>
            <a:ext cx="738664" cy="822402"/>
          </a:xfrm>
          <a:prstGeom prst="rect">
            <a:avLst/>
          </a:prstGeom>
          <a:noFill/>
        </p:spPr>
        <p:txBody>
          <a:bodyPr vert="eaVert" wrap="square" rtlCol="0">
            <a:spAutoFit/>
          </a:bodyPr>
          <a:lstStyle/>
          <a:p>
            <a:r>
              <a:rPr lang="en-US" altLang="zh-CN" sz="3600" dirty="0">
                <a:solidFill>
                  <a:schemeClr val="accent4"/>
                </a:solidFill>
                <a:latin typeface="+mj-ea"/>
                <a:ea typeface="+mj-ea"/>
              </a:rPr>
              <a:t>…</a:t>
            </a:r>
            <a:endParaRPr lang="zh-CN" altLang="en-US" sz="3600" dirty="0">
              <a:solidFill>
                <a:schemeClr val="accent4"/>
              </a:solidFill>
              <a:latin typeface="+mj-ea"/>
              <a:ea typeface="+mj-ea"/>
            </a:endParaRPr>
          </a:p>
        </p:txBody>
      </p:sp>
      <p:sp>
        <p:nvSpPr>
          <p:cNvPr id="62" name="文本框 61"/>
          <p:cNvSpPr txBox="1"/>
          <p:nvPr/>
        </p:nvSpPr>
        <p:spPr>
          <a:xfrm>
            <a:off x="1444614" y="3381550"/>
            <a:ext cx="738664" cy="822402"/>
          </a:xfrm>
          <a:prstGeom prst="rect">
            <a:avLst/>
          </a:prstGeom>
          <a:noFill/>
        </p:spPr>
        <p:txBody>
          <a:bodyPr vert="eaVert" wrap="square" rtlCol="0">
            <a:spAutoFit/>
          </a:bodyPr>
          <a:lstStyle/>
          <a:p>
            <a:r>
              <a:rPr lang="en-US" altLang="zh-CN" sz="3600" dirty="0">
                <a:solidFill>
                  <a:schemeClr val="accent5"/>
                </a:solidFill>
                <a:latin typeface="+mj-ea"/>
                <a:ea typeface="+mj-ea"/>
              </a:rPr>
              <a:t>…</a:t>
            </a:r>
            <a:endParaRPr lang="zh-CN" altLang="en-US" sz="3600" dirty="0">
              <a:solidFill>
                <a:schemeClr val="accent5"/>
              </a:solidFill>
              <a:latin typeface="+mj-ea"/>
              <a:ea typeface="+mj-ea"/>
            </a:endParaRPr>
          </a:p>
        </p:txBody>
      </p:sp>
      <p:grpSp>
        <p:nvGrpSpPr>
          <p:cNvPr id="1031" name="组合 1030"/>
          <p:cNvGrpSpPr/>
          <p:nvPr/>
        </p:nvGrpSpPr>
        <p:grpSpPr>
          <a:xfrm>
            <a:off x="7506445" y="5886459"/>
            <a:ext cx="762665" cy="509320"/>
            <a:chOff x="3253066" y="1793315"/>
            <a:chExt cx="762665" cy="509320"/>
          </a:xfrm>
        </p:grpSpPr>
        <p:cxnSp>
          <p:nvCxnSpPr>
            <p:cNvPr id="1028" name="直接连接符 1027"/>
            <p:cNvCxnSpPr/>
            <p:nvPr/>
          </p:nvCxnSpPr>
          <p:spPr>
            <a:xfrm>
              <a:off x="3253066" y="1996713"/>
              <a:ext cx="305922" cy="3059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0" name="直接连接符 1029"/>
            <p:cNvCxnSpPr>
              <a:cxnSpLocks/>
            </p:cNvCxnSpPr>
            <p:nvPr/>
          </p:nvCxnSpPr>
          <p:spPr>
            <a:xfrm flipV="1">
              <a:off x="3506412" y="1793315"/>
              <a:ext cx="509319" cy="5093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715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500"/>
                                        <p:tgtEl>
                                          <p:spTgt spid="4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left)">
                                      <p:cBhvr>
                                        <p:cTn id="51" dur="500"/>
                                        <p:tgtEl>
                                          <p:spTgt spid="55"/>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left)">
                                      <p:cBhvr>
                                        <p:cTn id="60" dur="500"/>
                                        <p:tgtEl>
                                          <p:spTgt spid="49"/>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031"/>
                                        </p:tgtEl>
                                        <p:attrNameLst>
                                          <p:attrName>style.visibility</p:attrName>
                                        </p:attrNameLst>
                                      </p:cBhvr>
                                      <p:to>
                                        <p:strVal val="visible"/>
                                      </p:to>
                                    </p:set>
                                    <p:animEffect transition="in" filter="wipe(left)">
                                      <p:cBhvr>
                                        <p:cTn id="73"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22" grpId="0" animBg="1"/>
      <p:bldP spid="23" grpId="0" animBg="1"/>
      <p:bldP spid="24" grpId="0" animBg="1"/>
      <p:bldP spid="25" grpId="0" animBg="1"/>
      <p:bldP spid="59"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系统设计</a:t>
            </a:r>
          </a:p>
        </p:txBody>
      </p:sp>
      <p:sp>
        <p:nvSpPr>
          <p:cNvPr id="4" name="文本占位符 3"/>
          <p:cNvSpPr>
            <a:spLocks noGrp="1"/>
          </p:cNvSpPr>
          <p:nvPr>
            <p:ph type="body" sz="quarter" idx="13"/>
          </p:nvPr>
        </p:nvSpPr>
        <p:spPr/>
        <p:txBody>
          <a:bodyPr/>
          <a:lstStyle/>
          <a:p>
            <a:r>
              <a:rPr lang="en-US" altLang="zh-CN" dirty="0"/>
              <a:t>System Design</a:t>
            </a:r>
          </a:p>
        </p:txBody>
      </p:sp>
      <p:sp>
        <p:nvSpPr>
          <p:cNvPr id="5" name="内容占位符 4"/>
          <p:cNvSpPr>
            <a:spLocks noGrp="1"/>
          </p:cNvSpPr>
          <p:nvPr>
            <p:ph idx="1"/>
          </p:nvPr>
        </p:nvSpPr>
        <p:spPr>
          <a:xfrm>
            <a:off x="628650" y="1449108"/>
            <a:ext cx="7886700" cy="1603375"/>
          </a:xfrm>
        </p:spPr>
        <p:txBody>
          <a:bodyPr>
            <a:normAutofit/>
          </a:bodyPr>
          <a:lstStyle/>
          <a:p>
            <a:pPr marL="0" indent="0">
              <a:lnSpc>
                <a:spcPct val="150000"/>
              </a:lnSpc>
              <a:buNone/>
            </a:pPr>
            <a:r>
              <a:rPr lang="zh-CN" altLang="en-US" sz="2000" dirty="0"/>
              <a:t>        </a:t>
            </a:r>
            <a:r>
              <a:rPr lang="zh-CN" altLang="en-US" sz="2000" b="1" dirty="0">
                <a:solidFill>
                  <a:schemeClr val="accent1"/>
                </a:solidFill>
              </a:rPr>
              <a:t>行人再识别</a:t>
            </a:r>
            <a:r>
              <a:rPr lang="zh-CN" altLang="en-US" sz="2000" dirty="0"/>
              <a:t>又称为行人重识别、行人检索，即在没有视野重叠的视频画面中，对于摄像头中出现的</a:t>
            </a:r>
            <a:r>
              <a:rPr lang="zh-CN" altLang="en-US" sz="2000" b="1" dirty="0">
                <a:solidFill>
                  <a:schemeClr val="accent1"/>
                </a:solidFill>
              </a:rPr>
              <a:t>目标行人</a:t>
            </a:r>
            <a:r>
              <a:rPr lang="zh-CN" altLang="en-US" sz="2000" dirty="0"/>
              <a:t>，判断其是否在其他摄像头中出现过的过程。</a:t>
            </a: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8342" t="11459" r="5193" b="9277"/>
          <a:stretch/>
        </p:blipFill>
        <p:spPr>
          <a:xfrm>
            <a:off x="986117" y="3052483"/>
            <a:ext cx="7171765" cy="2604248"/>
          </a:xfrm>
          <a:prstGeom prst="rect">
            <a:avLst/>
          </a:prstGeom>
        </p:spPr>
      </p:pic>
      <p:sp>
        <p:nvSpPr>
          <p:cNvPr id="7" name="内容占位符 4"/>
          <p:cNvSpPr txBox="1">
            <a:spLocks/>
          </p:cNvSpPr>
          <p:nvPr/>
        </p:nvSpPr>
        <p:spPr>
          <a:xfrm>
            <a:off x="2837889" y="5656731"/>
            <a:ext cx="346822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zh-CN" altLang="en-US" sz="1800" b="1" dirty="0">
                <a:solidFill>
                  <a:schemeClr val="accent1"/>
                </a:solidFill>
              </a:rPr>
              <a:t>行人再识别系统结构</a:t>
            </a:r>
          </a:p>
        </p:txBody>
      </p:sp>
      <p:sp>
        <p:nvSpPr>
          <p:cNvPr id="8" name="内容占位符 4"/>
          <p:cNvSpPr txBox="1">
            <a:spLocks/>
          </p:cNvSpPr>
          <p:nvPr/>
        </p:nvSpPr>
        <p:spPr>
          <a:xfrm>
            <a:off x="2757207" y="3809999"/>
            <a:ext cx="3468220" cy="1183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zh-CN" altLang="en-US" sz="1400" b="1" dirty="0"/>
              <a:t>获取画面</a:t>
            </a:r>
            <a:endParaRPr lang="en-US" altLang="zh-CN" sz="1400" b="1" dirty="0"/>
          </a:p>
          <a:p>
            <a:pPr marL="0" indent="0" algn="ctr">
              <a:lnSpc>
                <a:spcPct val="150000"/>
              </a:lnSpc>
              <a:buFont typeface="Arial" panose="020B0604020202020204" pitchFamily="34" charset="0"/>
              <a:buNone/>
            </a:pPr>
            <a:r>
              <a:rPr lang="zh-CN" altLang="en-US" sz="1400" b="1" dirty="0"/>
              <a:t>设置参数</a:t>
            </a:r>
          </a:p>
        </p:txBody>
      </p:sp>
    </p:spTree>
    <p:extLst>
      <p:ext uri="{BB962C8B-B14F-4D97-AF65-F5344CB8AC3E}">
        <p14:creationId xmlns:p14="http://schemas.microsoft.com/office/powerpoint/2010/main" val="378654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系统设计</a:t>
            </a:r>
          </a:p>
        </p:txBody>
      </p:sp>
      <p:sp>
        <p:nvSpPr>
          <p:cNvPr id="4" name="文本占位符 3"/>
          <p:cNvSpPr>
            <a:spLocks noGrp="1"/>
          </p:cNvSpPr>
          <p:nvPr>
            <p:ph type="body" sz="quarter" idx="13"/>
          </p:nvPr>
        </p:nvSpPr>
        <p:spPr/>
        <p:txBody>
          <a:bodyPr/>
          <a:lstStyle/>
          <a:p>
            <a:r>
              <a:rPr lang="zh-CN" altLang="en-US" dirty="0"/>
              <a:t>行人再识别系统工作流程</a:t>
            </a:r>
          </a:p>
        </p:txBody>
      </p:sp>
      <p:sp>
        <p:nvSpPr>
          <p:cNvPr id="12" name="矩形: 圆角 11"/>
          <p:cNvSpPr/>
          <p:nvPr/>
        </p:nvSpPr>
        <p:spPr>
          <a:xfrm>
            <a:off x="2608432" y="1618228"/>
            <a:ext cx="837398" cy="432000"/>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dirty="0">
                <a:solidFill>
                  <a:schemeClr val="tx2"/>
                </a:solidFill>
              </a:rPr>
              <a:t>启动</a:t>
            </a:r>
          </a:p>
        </p:txBody>
      </p:sp>
      <p:sp>
        <p:nvSpPr>
          <p:cNvPr id="2" name="矩形 1"/>
          <p:cNvSpPr/>
          <p:nvPr/>
        </p:nvSpPr>
        <p:spPr>
          <a:xfrm>
            <a:off x="1856792" y="2241392"/>
            <a:ext cx="2338359" cy="43200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600" b="1" dirty="0"/>
              <a:t>摄像机获取图像</a:t>
            </a:r>
          </a:p>
        </p:txBody>
      </p:sp>
      <p:sp>
        <p:nvSpPr>
          <p:cNvPr id="8" name="矩形 7"/>
          <p:cNvSpPr/>
          <p:nvPr/>
        </p:nvSpPr>
        <p:spPr>
          <a:xfrm>
            <a:off x="1856792" y="2864556"/>
            <a:ext cx="2338359" cy="43200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600" b="1" dirty="0"/>
              <a:t>用户选择目标行人</a:t>
            </a:r>
          </a:p>
        </p:txBody>
      </p:sp>
      <p:sp>
        <p:nvSpPr>
          <p:cNvPr id="5" name="流程图: 预定义过程 4"/>
          <p:cNvSpPr/>
          <p:nvPr/>
        </p:nvSpPr>
        <p:spPr>
          <a:xfrm>
            <a:off x="1856792" y="3487720"/>
            <a:ext cx="2338359" cy="677024"/>
          </a:xfrm>
          <a:prstGeom prst="flowChartPredefinedProcess">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600" b="1" dirty="0"/>
              <a:t>行人再识别程序</a:t>
            </a:r>
          </a:p>
        </p:txBody>
      </p:sp>
      <p:sp>
        <p:nvSpPr>
          <p:cNvPr id="13" name="矩形 12"/>
          <p:cNvSpPr/>
          <p:nvPr/>
        </p:nvSpPr>
        <p:spPr>
          <a:xfrm>
            <a:off x="1856791" y="4355908"/>
            <a:ext cx="2338359" cy="43200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600" b="1" dirty="0"/>
              <a:t>结果显示在用户界面上</a:t>
            </a:r>
          </a:p>
        </p:txBody>
      </p:sp>
      <p:sp>
        <p:nvSpPr>
          <p:cNvPr id="6" name="流程图: 决策 5"/>
          <p:cNvSpPr/>
          <p:nvPr/>
        </p:nvSpPr>
        <p:spPr>
          <a:xfrm>
            <a:off x="1856790" y="4979072"/>
            <a:ext cx="2338359" cy="690015"/>
          </a:xfrm>
          <a:prstGeom prst="flowChartDecision">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600" b="1" dirty="0"/>
              <a:t>程序结束？</a:t>
            </a:r>
          </a:p>
        </p:txBody>
      </p:sp>
      <p:sp>
        <p:nvSpPr>
          <p:cNvPr id="14" name="矩形: 圆角 13"/>
          <p:cNvSpPr/>
          <p:nvPr/>
        </p:nvSpPr>
        <p:spPr>
          <a:xfrm>
            <a:off x="2608432" y="5922524"/>
            <a:ext cx="837398" cy="432000"/>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dirty="0">
                <a:solidFill>
                  <a:schemeClr val="tx2"/>
                </a:solidFill>
              </a:rPr>
              <a:t>结束</a:t>
            </a:r>
          </a:p>
        </p:txBody>
      </p:sp>
      <p:cxnSp>
        <p:nvCxnSpPr>
          <p:cNvPr id="16" name="直接箭头连接符 15"/>
          <p:cNvCxnSpPr>
            <a:stCxn id="12" idx="2"/>
            <a:endCxn id="2" idx="0"/>
          </p:cNvCxnSpPr>
          <p:nvPr/>
        </p:nvCxnSpPr>
        <p:spPr>
          <a:xfrm flipH="1">
            <a:off x="3025972" y="2050228"/>
            <a:ext cx="1159" cy="1911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 idx="2"/>
            <a:endCxn id="8" idx="0"/>
          </p:cNvCxnSpPr>
          <p:nvPr/>
        </p:nvCxnSpPr>
        <p:spPr>
          <a:xfrm>
            <a:off x="3025972" y="2673392"/>
            <a:ext cx="0" cy="1911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2"/>
            <a:endCxn id="5" idx="0"/>
          </p:cNvCxnSpPr>
          <p:nvPr/>
        </p:nvCxnSpPr>
        <p:spPr>
          <a:xfrm>
            <a:off x="3025972" y="3296556"/>
            <a:ext cx="0" cy="1911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2"/>
            <a:endCxn id="13" idx="0"/>
          </p:cNvCxnSpPr>
          <p:nvPr/>
        </p:nvCxnSpPr>
        <p:spPr>
          <a:xfrm flipH="1">
            <a:off x="3025971" y="4164744"/>
            <a:ext cx="1" cy="1911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2"/>
            <a:endCxn id="6" idx="0"/>
          </p:cNvCxnSpPr>
          <p:nvPr/>
        </p:nvCxnSpPr>
        <p:spPr>
          <a:xfrm flipH="1">
            <a:off x="3025970" y="4787908"/>
            <a:ext cx="1" cy="1911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2"/>
            <a:endCxn id="14" idx="0"/>
          </p:cNvCxnSpPr>
          <p:nvPr/>
        </p:nvCxnSpPr>
        <p:spPr>
          <a:xfrm>
            <a:off x="3025970" y="5669087"/>
            <a:ext cx="1161" cy="2534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流程图: 决策 26"/>
          <p:cNvSpPr/>
          <p:nvPr/>
        </p:nvSpPr>
        <p:spPr>
          <a:xfrm>
            <a:off x="4777832" y="4978526"/>
            <a:ext cx="2338359" cy="690015"/>
          </a:xfrm>
          <a:prstGeom prst="flowChartDecision">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600" b="1" dirty="0"/>
              <a:t>目标更改？</a:t>
            </a:r>
          </a:p>
        </p:txBody>
      </p:sp>
      <p:cxnSp>
        <p:nvCxnSpPr>
          <p:cNvPr id="29" name="直接箭头连接符 28"/>
          <p:cNvCxnSpPr>
            <a:stCxn id="6" idx="3"/>
            <a:endCxn id="27" idx="1"/>
          </p:cNvCxnSpPr>
          <p:nvPr/>
        </p:nvCxnSpPr>
        <p:spPr>
          <a:xfrm flipV="1">
            <a:off x="4195149" y="5323534"/>
            <a:ext cx="582683" cy="5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p:cNvCxnSpPr>
            <a:stCxn id="27" idx="0"/>
            <a:endCxn id="5" idx="3"/>
          </p:cNvCxnSpPr>
          <p:nvPr/>
        </p:nvCxnSpPr>
        <p:spPr>
          <a:xfrm rot="16200000" flipV="1">
            <a:off x="4494935" y="3526448"/>
            <a:ext cx="1152294" cy="17518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p:cNvCxnSpPr>
            <a:stCxn id="27" idx="3"/>
            <a:endCxn id="8" idx="3"/>
          </p:cNvCxnSpPr>
          <p:nvPr/>
        </p:nvCxnSpPr>
        <p:spPr>
          <a:xfrm flipH="1" flipV="1">
            <a:off x="4195151" y="3080556"/>
            <a:ext cx="2921040" cy="2242978"/>
          </a:xfrm>
          <a:prstGeom prst="bentConnector3">
            <a:avLst>
              <a:gd name="adj1" fmla="val -782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078410" y="5646348"/>
            <a:ext cx="658761" cy="307777"/>
          </a:xfrm>
          <a:prstGeom prst="rect">
            <a:avLst/>
          </a:prstGeom>
          <a:noFill/>
        </p:spPr>
        <p:txBody>
          <a:bodyPr wrap="square" rtlCol="0">
            <a:spAutoFit/>
          </a:bodyPr>
          <a:lstStyle/>
          <a:p>
            <a:r>
              <a:rPr lang="zh-CN" altLang="en-US" sz="1400" b="1" dirty="0">
                <a:solidFill>
                  <a:schemeClr val="accent1"/>
                </a:solidFill>
              </a:rPr>
              <a:t>是</a:t>
            </a:r>
          </a:p>
        </p:txBody>
      </p:sp>
      <p:sp>
        <p:nvSpPr>
          <p:cNvPr id="36" name="文本框 35"/>
          <p:cNvSpPr txBox="1"/>
          <p:nvPr/>
        </p:nvSpPr>
        <p:spPr>
          <a:xfrm>
            <a:off x="4286917" y="5016030"/>
            <a:ext cx="658761" cy="307777"/>
          </a:xfrm>
          <a:prstGeom prst="rect">
            <a:avLst/>
          </a:prstGeom>
          <a:noFill/>
        </p:spPr>
        <p:txBody>
          <a:bodyPr wrap="square" rtlCol="0">
            <a:spAutoFit/>
          </a:bodyPr>
          <a:lstStyle/>
          <a:p>
            <a:r>
              <a:rPr lang="zh-CN" altLang="en-US" sz="1400" b="1" dirty="0">
                <a:solidFill>
                  <a:schemeClr val="accent1"/>
                </a:solidFill>
              </a:rPr>
              <a:t>否</a:t>
            </a:r>
          </a:p>
        </p:txBody>
      </p:sp>
      <p:sp>
        <p:nvSpPr>
          <p:cNvPr id="37" name="文本框 36"/>
          <p:cNvSpPr txBox="1"/>
          <p:nvPr/>
        </p:nvSpPr>
        <p:spPr>
          <a:xfrm>
            <a:off x="7369491" y="5141691"/>
            <a:ext cx="658761" cy="307777"/>
          </a:xfrm>
          <a:prstGeom prst="rect">
            <a:avLst/>
          </a:prstGeom>
          <a:noFill/>
        </p:spPr>
        <p:txBody>
          <a:bodyPr wrap="square" rtlCol="0">
            <a:spAutoFit/>
          </a:bodyPr>
          <a:lstStyle/>
          <a:p>
            <a:r>
              <a:rPr lang="zh-CN" altLang="en-US" sz="1400" b="1" dirty="0">
                <a:solidFill>
                  <a:schemeClr val="accent1"/>
                </a:solidFill>
              </a:rPr>
              <a:t>是</a:t>
            </a:r>
          </a:p>
        </p:txBody>
      </p:sp>
      <p:sp>
        <p:nvSpPr>
          <p:cNvPr id="38" name="文本框 37"/>
          <p:cNvSpPr txBox="1"/>
          <p:nvPr/>
        </p:nvSpPr>
        <p:spPr>
          <a:xfrm>
            <a:off x="5949427" y="4670749"/>
            <a:ext cx="658761" cy="307777"/>
          </a:xfrm>
          <a:prstGeom prst="rect">
            <a:avLst/>
          </a:prstGeom>
          <a:noFill/>
        </p:spPr>
        <p:txBody>
          <a:bodyPr wrap="square" rtlCol="0">
            <a:spAutoFit/>
          </a:bodyPr>
          <a:lstStyle/>
          <a:p>
            <a:r>
              <a:rPr lang="zh-CN" altLang="en-US" sz="1400" b="1" dirty="0">
                <a:solidFill>
                  <a:schemeClr val="accent1"/>
                </a:solidFill>
              </a:rPr>
              <a:t>否</a:t>
            </a:r>
          </a:p>
        </p:txBody>
      </p:sp>
    </p:spTree>
    <p:extLst>
      <p:ext uri="{BB962C8B-B14F-4D97-AF65-F5344CB8AC3E}">
        <p14:creationId xmlns:p14="http://schemas.microsoft.com/office/powerpoint/2010/main" val="193396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系统设计</a:t>
            </a:r>
          </a:p>
        </p:txBody>
      </p:sp>
      <p:sp>
        <p:nvSpPr>
          <p:cNvPr id="4" name="文本占位符 3"/>
          <p:cNvSpPr>
            <a:spLocks noGrp="1"/>
          </p:cNvSpPr>
          <p:nvPr>
            <p:ph type="body" sz="quarter" idx="13"/>
          </p:nvPr>
        </p:nvSpPr>
        <p:spPr/>
        <p:txBody>
          <a:bodyPr/>
          <a:lstStyle/>
          <a:p>
            <a:r>
              <a:rPr lang="zh-CN" altLang="en-US" dirty="0"/>
              <a:t>行人再识别系统模块</a:t>
            </a:r>
          </a:p>
        </p:txBody>
      </p:sp>
      <p:sp>
        <p:nvSpPr>
          <p:cNvPr id="39" name="矩形 38"/>
          <p:cNvSpPr/>
          <p:nvPr/>
        </p:nvSpPr>
        <p:spPr>
          <a:xfrm>
            <a:off x="2410159" y="2319073"/>
            <a:ext cx="3600000" cy="79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视频画面获取模块</a:t>
            </a:r>
          </a:p>
        </p:txBody>
      </p:sp>
      <p:sp>
        <p:nvSpPr>
          <p:cNvPr id="40" name="矩形 39"/>
          <p:cNvSpPr/>
          <p:nvPr/>
        </p:nvSpPr>
        <p:spPr>
          <a:xfrm>
            <a:off x="3130159" y="3115993"/>
            <a:ext cx="2880000" cy="79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行人检测模块</a:t>
            </a:r>
          </a:p>
        </p:txBody>
      </p:sp>
      <p:sp>
        <p:nvSpPr>
          <p:cNvPr id="41" name="矩形 40"/>
          <p:cNvSpPr/>
          <p:nvPr/>
        </p:nvSpPr>
        <p:spPr>
          <a:xfrm>
            <a:off x="3132000" y="4699992"/>
            <a:ext cx="2880000" cy="79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特征提取与匹配模块</a:t>
            </a:r>
          </a:p>
        </p:txBody>
      </p:sp>
      <p:sp>
        <p:nvSpPr>
          <p:cNvPr id="42" name="矩形 41"/>
          <p:cNvSpPr/>
          <p:nvPr/>
        </p:nvSpPr>
        <p:spPr>
          <a:xfrm>
            <a:off x="3128318" y="3912912"/>
            <a:ext cx="2880000" cy="79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显著性检测模块</a:t>
            </a:r>
          </a:p>
        </p:txBody>
      </p:sp>
      <p:sp>
        <p:nvSpPr>
          <p:cNvPr id="43" name="矩形 42"/>
          <p:cNvSpPr/>
          <p:nvPr/>
        </p:nvSpPr>
        <p:spPr>
          <a:xfrm>
            <a:off x="2410159" y="3115992"/>
            <a:ext cx="720000" cy="2376000"/>
          </a:xfrm>
          <a:prstGeom prst="rect">
            <a:avLst/>
          </a:prstGeom>
          <a:solidFill>
            <a:schemeClr val="accent1"/>
          </a:solid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dirty="0">
                <a:solidFill>
                  <a:schemeClr val="tx2"/>
                </a:solidFill>
              </a:rPr>
              <a:t>行</a:t>
            </a:r>
            <a:endParaRPr lang="en-US" altLang="zh-CN" sz="2000" b="1" dirty="0">
              <a:solidFill>
                <a:schemeClr val="tx2"/>
              </a:solidFill>
            </a:endParaRPr>
          </a:p>
          <a:p>
            <a:pPr algn="ctr"/>
            <a:r>
              <a:rPr lang="zh-CN" altLang="en-US" sz="2000" b="1" dirty="0">
                <a:solidFill>
                  <a:schemeClr val="tx2"/>
                </a:solidFill>
              </a:rPr>
              <a:t>人</a:t>
            </a:r>
            <a:endParaRPr lang="en-US" altLang="zh-CN" sz="2000" b="1" dirty="0">
              <a:solidFill>
                <a:schemeClr val="tx2"/>
              </a:solidFill>
            </a:endParaRPr>
          </a:p>
          <a:p>
            <a:pPr algn="ctr"/>
            <a:r>
              <a:rPr lang="zh-CN" altLang="en-US" sz="2000" b="1" dirty="0">
                <a:solidFill>
                  <a:schemeClr val="tx2"/>
                </a:solidFill>
              </a:rPr>
              <a:t>再</a:t>
            </a:r>
            <a:endParaRPr lang="en-US" altLang="zh-CN" sz="2000" b="1" dirty="0">
              <a:solidFill>
                <a:schemeClr val="tx2"/>
              </a:solidFill>
            </a:endParaRPr>
          </a:p>
          <a:p>
            <a:pPr algn="ctr"/>
            <a:r>
              <a:rPr lang="zh-CN" altLang="en-US" sz="2000" b="1" dirty="0">
                <a:solidFill>
                  <a:schemeClr val="tx2"/>
                </a:solidFill>
              </a:rPr>
              <a:t>识</a:t>
            </a:r>
            <a:endParaRPr lang="en-US" altLang="zh-CN" sz="2000" b="1" dirty="0">
              <a:solidFill>
                <a:schemeClr val="tx2"/>
              </a:solidFill>
            </a:endParaRPr>
          </a:p>
          <a:p>
            <a:pPr algn="ctr"/>
            <a:r>
              <a:rPr lang="zh-CN" altLang="en-US" sz="2000" b="1" dirty="0">
                <a:solidFill>
                  <a:schemeClr val="tx2"/>
                </a:solidFill>
              </a:rPr>
              <a:t>别</a:t>
            </a:r>
            <a:endParaRPr lang="en-US" altLang="zh-CN" sz="2000" b="1" dirty="0">
              <a:solidFill>
                <a:schemeClr val="tx2"/>
              </a:solidFill>
            </a:endParaRPr>
          </a:p>
          <a:p>
            <a:pPr algn="ctr"/>
            <a:r>
              <a:rPr lang="zh-CN" altLang="en-US" sz="2000" b="1" dirty="0">
                <a:solidFill>
                  <a:schemeClr val="tx2"/>
                </a:solidFill>
              </a:rPr>
              <a:t>模</a:t>
            </a:r>
            <a:endParaRPr lang="en-US" altLang="zh-CN" sz="2000" b="1" dirty="0">
              <a:solidFill>
                <a:schemeClr val="tx2"/>
              </a:solidFill>
            </a:endParaRPr>
          </a:p>
          <a:p>
            <a:pPr algn="ctr"/>
            <a:r>
              <a:rPr lang="zh-CN" altLang="en-US" sz="2000" b="1" dirty="0">
                <a:solidFill>
                  <a:schemeClr val="tx2"/>
                </a:solidFill>
              </a:rPr>
              <a:t>块</a:t>
            </a:r>
          </a:p>
        </p:txBody>
      </p:sp>
      <p:sp>
        <p:nvSpPr>
          <p:cNvPr id="44" name="矩形 43"/>
          <p:cNvSpPr/>
          <p:nvPr/>
        </p:nvSpPr>
        <p:spPr>
          <a:xfrm>
            <a:off x="6010159" y="2314152"/>
            <a:ext cx="720000" cy="31778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界</a:t>
            </a:r>
            <a:endParaRPr lang="en-US" altLang="zh-CN" sz="2000" b="1" dirty="0"/>
          </a:p>
          <a:p>
            <a:pPr algn="ctr"/>
            <a:r>
              <a:rPr lang="zh-CN" altLang="en-US" sz="2000" b="1" dirty="0"/>
              <a:t>面</a:t>
            </a:r>
            <a:endParaRPr lang="en-US" altLang="zh-CN" sz="2000" b="1" dirty="0"/>
          </a:p>
          <a:p>
            <a:pPr algn="ctr"/>
            <a:r>
              <a:rPr lang="zh-CN" altLang="en-US" sz="2000" b="1" dirty="0"/>
              <a:t>显</a:t>
            </a:r>
            <a:endParaRPr lang="en-US" altLang="zh-CN" sz="2000" b="1" dirty="0"/>
          </a:p>
          <a:p>
            <a:pPr algn="ctr"/>
            <a:r>
              <a:rPr lang="zh-CN" altLang="en-US" sz="2000" b="1" dirty="0"/>
              <a:t>示</a:t>
            </a:r>
            <a:endParaRPr lang="en-US" altLang="zh-CN" sz="2000" b="1" dirty="0"/>
          </a:p>
          <a:p>
            <a:pPr algn="ctr"/>
            <a:r>
              <a:rPr lang="zh-CN" altLang="en-US" sz="2000" b="1" dirty="0"/>
              <a:t>模</a:t>
            </a:r>
            <a:endParaRPr lang="en-US" altLang="zh-CN" sz="2000" b="1" dirty="0"/>
          </a:p>
          <a:p>
            <a:pPr algn="ctr"/>
            <a:r>
              <a:rPr lang="zh-CN" altLang="en-US" sz="2000" b="1" dirty="0"/>
              <a:t>块</a:t>
            </a:r>
          </a:p>
        </p:txBody>
      </p:sp>
      <p:sp>
        <p:nvSpPr>
          <p:cNvPr id="45" name="文本框 44"/>
          <p:cNvSpPr txBox="1"/>
          <p:nvPr/>
        </p:nvSpPr>
        <p:spPr>
          <a:xfrm>
            <a:off x="2617415" y="1681376"/>
            <a:ext cx="3185487" cy="369332"/>
          </a:xfrm>
          <a:prstGeom prst="rect">
            <a:avLst/>
          </a:prstGeom>
          <a:noFill/>
        </p:spPr>
        <p:txBody>
          <a:bodyPr wrap="none" rtlCol="0">
            <a:spAutoFit/>
          </a:bodyPr>
          <a:lstStyle/>
          <a:p>
            <a:r>
              <a:rPr lang="zh-CN" altLang="en-US" dirty="0"/>
              <a:t>负责终端电脑与摄像头的通信</a:t>
            </a:r>
          </a:p>
        </p:txBody>
      </p:sp>
      <p:cxnSp>
        <p:nvCxnSpPr>
          <p:cNvPr id="52" name="直接箭头连接符 51"/>
          <p:cNvCxnSpPr>
            <a:stCxn id="39" idx="0"/>
            <a:endCxn id="45" idx="2"/>
          </p:cNvCxnSpPr>
          <p:nvPr/>
        </p:nvCxnSpPr>
        <p:spPr>
          <a:xfrm flipV="1">
            <a:off x="4210159" y="2050708"/>
            <a:ext cx="0" cy="268365"/>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818292" y="3950049"/>
            <a:ext cx="1232787" cy="707886"/>
          </a:xfrm>
          <a:prstGeom prst="rect">
            <a:avLst/>
          </a:prstGeom>
          <a:noFill/>
        </p:spPr>
        <p:txBody>
          <a:bodyPr wrap="square" rtlCol="0">
            <a:spAutoFit/>
          </a:bodyPr>
          <a:lstStyle/>
          <a:p>
            <a:pPr algn="r"/>
            <a:r>
              <a:rPr lang="zh-CN" altLang="en-US" sz="2000" dirty="0"/>
              <a:t>系统核心</a:t>
            </a:r>
            <a:endParaRPr lang="en-US" altLang="zh-CN" sz="2000" dirty="0"/>
          </a:p>
          <a:p>
            <a:pPr algn="r"/>
            <a:r>
              <a:rPr lang="zh-CN" altLang="en-US" sz="2000" dirty="0"/>
              <a:t>模块</a:t>
            </a:r>
          </a:p>
        </p:txBody>
      </p:sp>
      <p:cxnSp>
        <p:nvCxnSpPr>
          <p:cNvPr id="55" name="直接箭头连接符 54"/>
          <p:cNvCxnSpPr>
            <a:stCxn id="43" idx="1"/>
            <a:endCxn id="53" idx="3"/>
          </p:cNvCxnSpPr>
          <p:nvPr/>
        </p:nvCxnSpPr>
        <p:spPr>
          <a:xfrm flipH="1">
            <a:off x="2051079" y="4303992"/>
            <a:ext cx="359080" cy="0"/>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6" name="文本框 55"/>
          <p:cNvSpPr txBox="1"/>
          <p:nvPr/>
        </p:nvSpPr>
        <p:spPr>
          <a:xfrm>
            <a:off x="7026052" y="3395239"/>
            <a:ext cx="1860425" cy="1015663"/>
          </a:xfrm>
          <a:prstGeom prst="rect">
            <a:avLst/>
          </a:prstGeom>
          <a:noFill/>
        </p:spPr>
        <p:txBody>
          <a:bodyPr wrap="square" rtlCol="0">
            <a:spAutoFit/>
          </a:bodyPr>
          <a:lstStyle/>
          <a:p>
            <a:pPr algn="just"/>
            <a:r>
              <a:rPr lang="zh-CN" altLang="en-US" sz="2000" dirty="0"/>
              <a:t>负责用户与系统的交互和显示信息</a:t>
            </a:r>
          </a:p>
        </p:txBody>
      </p:sp>
      <p:cxnSp>
        <p:nvCxnSpPr>
          <p:cNvPr id="59" name="直接箭头连接符 58"/>
          <p:cNvCxnSpPr>
            <a:stCxn id="44" idx="3"/>
            <a:endCxn id="56" idx="1"/>
          </p:cNvCxnSpPr>
          <p:nvPr/>
        </p:nvCxnSpPr>
        <p:spPr>
          <a:xfrm flipV="1">
            <a:off x="6730159" y="3903071"/>
            <a:ext cx="295893" cy="1"/>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1018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系统设计</a:t>
            </a:r>
          </a:p>
        </p:txBody>
      </p:sp>
      <p:sp>
        <p:nvSpPr>
          <p:cNvPr id="4" name="文本占位符 3"/>
          <p:cNvSpPr>
            <a:spLocks noGrp="1"/>
          </p:cNvSpPr>
          <p:nvPr>
            <p:ph type="body" sz="quarter" idx="13"/>
          </p:nvPr>
        </p:nvSpPr>
        <p:spPr/>
        <p:txBody>
          <a:bodyPr/>
          <a:lstStyle/>
          <a:p>
            <a:r>
              <a:rPr lang="zh-CN" altLang="en-US" dirty="0"/>
              <a:t>工具介绍</a:t>
            </a:r>
          </a:p>
        </p:txBody>
      </p:sp>
      <p:pic>
        <p:nvPicPr>
          <p:cNvPr id="5" name="图片 4"/>
          <p:cNvPicPr>
            <a:picLocks noChangeAspect="1"/>
          </p:cNvPicPr>
          <p:nvPr/>
        </p:nvPicPr>
        <p:blipFill>
          <a:blip r:embed="rId3"/>
          <a:stretch>
            <a:fillRect/>
          </a:stretch>
        </p:blipFill>
        <p:spPr>
          <a:xfrm>
            <a:off x="2814283" y="1834893"/>
            <a:ext cx="3515434" cy="1080000"/>
          </a:xfrm>
          <a:prstGeom prst="rect">
            <a:avLst/>
          </a:prstGeom>
        </p:spPr>
      </p:pic>
      <p:sp>
        <p:nvSpPr>
          <p:cNvPr id="6" name="文本框 5"/>
          <p:cNvSpPr txBox="1"/>
          <p:nvPr/>
        </p:nvSpPr>
        <p:spPr>
          <a:xfrm>
            <a:off x="4867329" y="4999383"/>
            <a:ext cx="1576072" cy="830997"/>
          </a:xfrm>
          <a:prstGeom prst="rect">
            <a:avLst/>
          </a:prstGeom>
          <a:noFill/>
        </p:spPr>
        <p:txBody>
          <a:bodyPr wrap="none" rtlCol="0">
            <a:spAutoFit/>
          </a:bodyPr>
          <a:lstStyle/>
          <a:p>
            <a:pPr algn="ctr"/>
            <a:r>
              <a:rPr lang="en-US" altLang="zh-CN" sz="4800" b="1" dirty="0">
                <a:solidFill>
                  <a:schemeClr val="accent3"/>
                </a:solidFill>
                <a:latin typeface="+mj-ea"/>
                <a:ea typeface="+mj-ea"/>
              </a:rPr>
              <a:t>MFC</a:t>
            </a:r>
            <a:endParaRPr lang="zh-CN" altLang="en-US" sz="4800" b="1" dirty="0">
              <a:solidFill>
                <a:schemeClr val="accent3"/>
              </a:solidFill>
              <a:latin typeface="+mj-ea"/>
              <a:ea typeface="+mj-ea"/>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3912" y="4442792"/>
            <a:ext cx="1460742" cy="1800000"/>
          </a:xfrm>
          <a:prstGeom prst="rect">
            <a:avLst/>
          </a:prstGeom>
        </p:spPr>
      </p:pic>
      <p:sp>
        <p:nvSpPr>
          <p:cNvPr id="23" name="文本框 22"/>
          <p:cNvSpPr txBox="1"/>
          <p:nvPr/>
        </p:nvSpPr>
        <p:spPr>
          <a:xfrm>
            <a:off x="3956401" y="3581400"/>
            <a:ext cx="1535998" cy="830997"/>
          </a:xfrm>
          <a:prstGeom prst="rect">
            <a:avLst/>
          </a:prstGeom>
          <a:noFill/>
        </p:spPr>
        <p:txBody>
          <a:bodyPr wrap="none" rtlCol="0">
            <a:spAutoFit/>
          </a:bodyPr>
          <a:lstStyle/>
          <a:p>
            <a:pPr algn="ctr"/>
            <a:r>
              <a:rPr lang="en-US" altLang="zh-CN" sz="4800" b="1" dirty="0">
                <a:solidFill>
                  <a:schemeClr val="accent4"/>
                </a:solidFill>
                <a:latin typeface="+mj-ea"/>
                <a:ea typeface="+mj-ea"/>
              </a:rPr>
              <a:t>C++</a:t>
            </a:r>
            <a:endParaRPr lang="zh-CN" altLang="en-US" sz="4800" b="1" dirty="0">
              <a:solidFill>
                <a:schemeClr val="accent4"/>
              </a:solidFill>
              <a:latin typeface="+mj-ea"/>
              <a:ea typeface="+mj-ea"/>
            </a:endParaRPr>
          </a:p>
        </p:txBody>
      </p:sp>
    </p:spTree>
    <p:extLst>
      <p:ext uri="{BB962C8B-B14F-4D97-AF65-F5344CB8AC3E}">
        <p14:creationId xmlns:p14="http://schemas.microsoft.com/office/powerpoint/2010/main" val="299073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6502401" y="1439545"/>
            <a:ext cx="2206148" cy="2206148"/>
          </a:xfrm>
          <a:effectLst>
            <a:outerShdw blurRad="50800" dist="38100" dir="2700000" algn="tl" rotWithShape="0">
              <a:prstClr val="black">
                <a:alpha val="40000"/>
              </a:prstClr>
            </a:outerShdw>
          </a:effectLst>
        </p:spPr>
      </p:pic>
      <p:sp>
        <p:nvSpPr>
          <p:cNvPr id="3" name="标题 2"/>
          <p:cNvSpPr>
            <a:spLocks noGrp="1"/>
          </p:cNvSpPr>
          <p:nvPr>
            <p:ph type="title"/>
          </p:nvPr>
        </p:nvSpPr>
        <p:spPr/>
        <p:txBody>
          <a:bodyPr/>
          <a:lstStyle/>
          <a:p>
            <a:r>
              <a:rPr lang="zh-CN" altLang="en-US" dirty="0"/>
              <a:t>算法和程序</a:t>
            </a:r>
          </a:p>
        </p:txBody>
      </p:sp>
      <p:sp>
        <p:nvSpPr>
          <p:cNvPr id="4" name="文本占位符 3"/>
          <p:cNvSpPr>
            <a:spLocks noGrp="1"/>
          </p:cNvSpPr>
          <p:nvPr>
            <p:ph type="body" sz="quarter" idx="13"/>
          </p:nvPr>
        </p:nvSpPr>
        <p:spPr/>
        <p:txBody>
          <a:bodyPr/>
          <a:lstStyle/>
          <a:p>
            <a:r>
              <a:rPr lang="zh-CN" altLang="en-US" dirty="0"/>
              <a:t>视频画面获取</a:t>
            </a:r>
            <a:endParaRPr lang="en-US" altLang="zh-CN" dirty="0"/>
          </a:p>
        </p:txBody>
      </p:sp>
      <p:sp>
        <p:nvSpPr>
          <p:cNvPr id="7" name="文本框 6"/>
          <p:cNvSpPr txBox="1"/>
          <p:nvPr/>
        </p:nvSpPr>
        <p:spPr>
          <a:xfrm>
            <a:off x="1504953" y="2945149"/>
            <a:ext cx="1140056" cy="400110"/>
          </a:xfrm>
          <a:prstGeom prst="rect">
            <a:avLst/>
          </a:prstGeom>
          <a:noFill/>
        </p:spPr>
        <p:txBody>
          <a:bodyPr wrap="none" rtlCol="0">
            <a:spAutoFit/>
          </a:bodyPr>
          <a:lstStyle/>
          <a:p>
            <a:r>
              <a:rPr lang="en-US" altLang="zh-CN" sz="2000" dirty="0"/>
              <a:t>CGI</a:t>
            </a:r>
            <a:r>
              <a:rPr lang="zh-CN" altLang="en-US" sz="2000" dirty="0"/>
              <a:t>协议</a:t>
            </a:r>
          </a:p>
        </p:txBody>
      </p:sp>
      <p:sp>
        <p:nvSpPr>
          <p:cNvPr id="8" name="文本框 7"/>
          <p:cNvSpPr txBox="1"/>
          <p:nvPr/>
        </p:nvSpPr>
        <p:spPr>
          <a:xfrm>
            <a:off x="1520135" y="2294909"/>
            <a:ext cx="1467068" cy="400110"/>
          </a:xfrm>
          <a:prstGeom prst="rect">
            <a:avLst/>
          </a:prstGeom>
          <a:noFill/>
        </p:spPr>
        <p:txBody>
          <a:bodyPr wrap="none" rtlCol="0">
            <a:spAutoFit/>
          </a:bodyPr>
          <a:lstStyle/>
          <a:p>
            <a:r>
              <a:rPr lang="zh-CN" altLang="en-US" sz="2000" dirty="0"/>
              <a:t>网络摄像头</a:t>
            </a:r>
          </a:p>
        </p:txBody>
      </p:sp>
      <p:graphicFrame>
        <p:nvGraphicFramePr>
          <p:cNvPr id="9" name="表格 8"/>
          <p:cNvGraphicFramePr>
            <a:graphicFrameLocks noGrp="1"/>
          </p:cNvGraphicFramePr>
          <p:nvPr>
            <p:extLst>
              <p:ext uri="{D42A27DB-BD31-4B8C-83A1-F6EECF244321}">
                <p14:modId xmlns:p14="http://schemas.microsoft.com/office/powerpoint/2010/main" val="2238122251"/>
              </p:ext>
            </p:extLst>
          </p:nvPr>
        </p:nvGraphicFramePr>
        <p:xfrm>
          <a:off x="569198" y="4306242"/>
          <a:ext cx="8005604" cy="1499861"/>
        </p:xfrm>
        <a:graphic>
          <a:graphicData uri="http://schemas.openxmlformats.org/drawingml/2006/table">
            <a:tbl>
              <a:tblPr firstRow="1" firstCol="1" lastRow="1" lastCol="1" bandRow="1" bandCol="1">
                <a:tableStyleId>{2D5ABB26-0587-4C30-8999-92F81FD0307C}</a:tableStyleId>
              </a:tblPr>
              <a:tblGrid>
                <a:gridCol w="2082400">
                  <a:extLst>
                    <a:ext uri="{9D8B030D-6E8A-4147-A177-3AD203B41FA5}">
                      <a16:colId xmlns:a16="http://schemas.microsoft.com/office/drawing/2014/main" val="2247478233"/>
                    </a:ext>
                  </a:extLst>
                </a:gridCol>
                <a:gridCol w="5923204">
                  <a:extLst>
                    <a:ext uri="{9D8B030D-6E8A-4147-A177-3AD203B41FA5}">
                      <a16:colId xmlns:a16="http://schemas.microsoft.com/office/drawing/2014/main" val="658373177"/>
                    </a:ext>
                  </a:extLst>
                </a:gridCol>
              </a:tblGrid>
              <a:tr h="434723">
                <a:tc>
                  <a:txBody>
                    <a:bodyPr/>
                    <a:lstStyle/>
                    <a:p>
                      <a:pPr algn="ctr">
                        <a:lnSpc>
                          <a:spcPct val="125000"/>
                        </a:lnSpc>
                        <a:spcAft>
                          <a:spcPts val="0"/>
                        </a:spcAft>
                      </a:pPr>
                      <a:r>
                        <a:rPr lang="zh-CN" sz="1800" b="1" kern="100" dirty="0">
                          <a:solidFill>
                            <a:schemeClr val="tx2"/>
                          </a:solidFill>
                          <a:effectLst/>
                        </a:rPr>
                        <a:t>功能</a:t>
                      </a:r>
                      <a:endParaRPr lang="zh-CN" sz="1800" b="1" kern="100" dirty="0">
                        <a:solidFill>
                          <a:schemeClr val="tx2"/>
                        </a:solidFill>
                        <a:effectLst/>
                        <a:latin typeface="Times New Roman" panose="02020603050405020304" pitchFamily="18" charset="0"/>
                        <a:ea typeface="宋体" panose="02010600030101010101" pitchFamily="2" charset="-122"/>
                      </a:endParaRPr>
                    </a:p>
                  </a:txBody>
                  <a:tcPr marL="113773" marR="113773"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25000"/>
                        </a:lnSpc>
                        <a:spcAft>
                          <a:spcPts val="0"/>
                        </a:spcAft>
                      </a:pPr>
                      <a:r>
                        <a:rPr lang="zh-CN" sz="1800" b="1" kern="100" dirty="0">
                          <a:solidFill>
                            <a:schemeClr val="tx2"/>
                          </a:solidFill>
                          <a:effectLst/>
                        </a:rPr>
                        <a:t>请求语句</a:t>
                      </a:r>
                      <a:endParaRPr lang="zh-CN" sz="1800" b="1" kern="100" dirty="0">
                        <a:solidFill>
                          <a:schemeClr val="tx2"/>
                        </a:solidFill>
                        <a:effectLst/>
                        <a:latin typeface="Times New Roman" panose="02020603050405020304" pitchFamily="18" charset="0"/>
                        <a:ea typeface="宋体" panose="02010600030101010101" pitchFamily="2" charset="-122"/>
                      </a:endParaRPr>
                    </a:p>
                  </a:txBody>
                  <a:tcPr marL="113773" marR="113773"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11154487"/>
                  </a:ext>
                </a:extLst>
              </a:tr>
              <a:tr h="355046">
                <a:tc>
                  <a:txBody>
                    <a:bodyPr/>
                    <a:lstStyle/>
                    <a:p>
                      <a:pPr algn="ctr">
                        <a:lnSpc>
                          <a:spcPct val="125000"/>
                        </a:lnSpc>
                        <a:spcAft>
                          <a:spcPts val="0"/>
                        </a:spcAft>
                      </a:pPr>
                      <a:r>
                        <a:rPr lang="zh-CN" sz="1600" kern="100" dirty="0">
                          <a:effectLst/>
                        </a:rPr>
                        <a:t>登录</a:t>
                      </a:r>
                      <a:endParaRPr lang="zh-CN" sz="1600" kern="100" dirty="0">
                        <a:effectLst/>
                        <a:latin typeface="Times New Roman" panose="02020603050405020304" pitchFamily="18" charset="0"/>
                        <a:ea typeface="宋体" panose="02010600030101010101" pitchFamily="2" charset="-122"/>
                      </a:endParaRPr>
                    </a:p>
                  </a:txBody>
                  <a:tcPr marL="113773" marR="113773"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lnSpc>
                          <a:spcPct val="125000"/>
                        </a:lnSpc>
                        <a:spcAft>
                          <a:spcPts val="0"/>
                        </a:spcAft>
                      </a:pPr>
                      <a:r>
                        <a:rPr lang="en-US" sz="1600" kern="100" dirty="0">
                          <a:effectLst/>
                        </a:rPr>
                        <a:t>http://ip:port/login.cgi?user=admin&amp;pwd=888888&amp;pri=299</a:t>
                      </a:r>
                      <a:endParaRPr lang="zh-CN" sz="1600" kern="100" dirty="0">
                        <a:effectLst/>
                        <a:latin typeface="Times New Roman" panose="02020603050405020304" pitchFamily="18" charset="0"/>
                        <a:ea typeface="宋体" panose="02010600030101010101" pitchFamily="2" charset="-122"/>
                      </a:endParaRPr>
                    </a:p>
                  </a:txBody>
                  <a:tcPr marL="113773" marR="113773"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83441859"/>
                  </a:ext>
                </a:extLst>
              </a:tr>
              <a:tr h="355046">
                <a:tc>
                  <a:txBody>
                    <a:bodyPr/>
                    <a:lstStyle/>
                    <a:p>
                      <a:pPr algn="ctr">
                        <a:lnSpc>
                          <a:spcPct val="125000"/>
                        </a:lnSpc>
                        <a:spcAft>
                          <a:spcPts val="0"/>
                        </a:spcAft>
                      </a:pPr>
                      <a:r>
                        <a:rPr lang="zh-CN" sz="1600" kern="100" dirty="0">
                          <a:effectLst/>
                        </a:rPr>
                        <a:t>获取实时画面</a:t>
                      </a:r>
                      <a:endParaRPr lang="zh-CN" sz="1600" kern="100" dirty="0">
                        <a:effectLst/>
                        <a:latin typeface="Times New Roman" panose="02020603050405020304" pitchFamily="18" charset="0"/>
                        <a:ea typeface="宋体" panose="02010600030101010101" pitchFamily="2" charset="-122"/>
                      </a:endParaRPr>
                    </a:p>
                  </a:txBody>
                  <a:tcPr marL="113773" marR="113773"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lnSpc>
                          <a:spcPct val="125000"/>
                        </a:lnSpc>
                        <a:spcAft>
                          <a:spcPts val="0"/>
                        </a:spcAft>
                      </a:pPr>
                      <a:r>
                        <a:rPr lang="en-US" sz="1600" kern="100" dirty="0">
                          <a:effectLst/>
                        </a:rPr>
                        <a:t>http://ip:port/snapshot.cgi?user=admin&amp;pwd=888888</a:t>
                      </a:r>
                      <a:endParaRPr lang="zh-CN" sz="1600" kern="100" dirty="0">
                        <a:effectLst/>
                        <a:latin typeface="Times New Roman" panose="02020603050405020304" pitchFamily="18" charset="0"/>
                        <a:ea typeface="宋体" panose="02010600030101010101" pitchFamily="2" charset="-122"/>
                      </a:endParaRPr>
                    </a:p>
                  </a:txBody>
                  <a:tcPr marL="113773" marR="113773"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30959410"/>
                  </a:ext>
                </a:extLst>
              </a:tr>
              <a:tr h="355046">
                <a:tc>
                  <a:txBody>
                    <a:bodyPr/>
                    <a:lstStyle/>
                    <a:p>
                      <a:pPr algn="ctr">
                        <a:lnSpc>
                          <a:spcPct val="125000"/>
                        </a:lnSpc>
                        <a:spcAft>
                          <a:spcPts val="0"/>
                        </a:spcAft>
                      </a:pPr>
                      <a:r>
                        <a:rPr lang="zh-CN" sz="1600" kern="100" dirty="0">
                          <a:effectLst/>
                        </a:rPr>
                        <a:t>获取视频流</a:t>
                      </a:r>
                      <a:endParaRPr lang="zh-CN" sz="1600" kern="100" dirty="0">
                        <a:effectLst/>
                        <a:latin typeface="Times New Roman" panose="02020603050405020304" pitchFamily="18" charset="0"/>
                        <a:ea typeface="宋体" panose="02010600030101010101" pitchFamily="2" charset="-122"/>
                      </a:endParaRPr>
                    </a:p>
                  </a:txBody>
                  <a:tcPr marL="113773" marR="113773"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lnSpc>
                          <a:spcPct val="125000"/>
                        </a:lnSpc>
                        <a:spcAft>
                          <a:spcPts val="0"/>
                        </a:spcAft>
                      </a:pPr>
                      <a:r>
                        <a:rPr lang="en-US" sz="1600" kern="100" dirty="0">
                          <a:effectLst/>
                        </a:rPr>
                        <a:t>http://ip:port/videostream.cgi?user=admin&amp;pwd=888888&amp;.mjpg</a:t>
                      </a:r>
                      <a:endParaRPr lang="zh-CN" sz="1600" kern="100" dirty="0">
                        <a:effectLst/>
                        <a:latin typeface="Times New Roman" panose="02020603050405020304" pitchFamily="18" charset="0"/>
                        <a:ea typeface="宋体" panose="02010600030101010101" pitchFamily="2" charset="-122"/>
                      </a:endParaRPr>
                    </a:p>
                  </a:txBody>
                  <a:tcPr marL="113773" marR="113773" marT="0" marB="0"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65675492"/>
                  </a:ext>
                </a:extLst>
              </a:tr>
            </a:tbl>
          </a:graphicData>
        </a:graphic>
      </p:graphicFrame>
      <p:sp>
        <p:nvSpPr>
          <p:cNvPr id="2" name="文本框 1"/>
          <p:cNvSpPr txBox="1"/>
          <p:nvPr/>
        </p:nvSpPr>
        <p:spPr>
          <a:xfrm>
            <a:off x="3729461" y="3866321"/>
            <a:ext cx="1685077" cy="369332"/>
          </a:xfrm>
          <a:prstGeom prst="rect">
            <a:avLst/>
          </a:prstGeom>
          <a:noFill/>
        </p:spPr>
        <p:txBody>
          <a:bodyPr wrap="none" rtlCol="0">
            <a:spAutoFit/>
          </a:bodyPr>
          <a:lstStyle/>
          <a:p>
            <a:r>
              <a:rPr lang="en-US" altLang="zh-CN" dirty="0">
                <a:latin typeface="+mj-ea"/>
                <a:ea typeface="+mj-ea"/>
              </a:rPr>
              <a:t>HTTP</a:t>
            </a:r>
            <a:r>
              <a:rPr lang="zh-CN" altLang="en-US" dirty="0">
                <a:latin typeface="+mj-ea"/>
                <a:ea typeface="+mj-ea"/>
              </a:rPr>
              <a:t>请求语句</a:t>
            </a:r>
          </a:p>
        </p:txBody>
      </p:sp>
    </p:spTree>
    <p:extLst>
      <p:ext uri="{BB962C8B-B14F-4D97-AF65-F5344CB8AC3E}">
        <p14:creationId xmlns:p14="http://schemas.microsoft.com/office/powerpoint/2010/main" val="2690554327"/>
      </p:ext>
    </p:extLst>
  </p:cSld>
  <p:clrMapOvr>
    <a:masterClrMapping/>
  </p:clrMapOvr>
</p:sld>
</file>

<file path=ppt/theme/theme1.xml><?xml version="1.0" encoding="utf-8"?>
<a:theme xmlns:a="http://schemas.openxmlformats.org/drawingml/2006/main" name="Office 主题​​">
  <a:themeElements>
    <a:clrScheme name="蓝乳">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微软雅黑+TimesNewRoman">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TotalTime>
  <Words>1486</Words>
  <Application>Microsoft Office PowerPoint</Application>
  <PresentationFormat>全屏显示(4:3)</PresentationFormat>
  <Paragraphs>171</Paragraphs>
  <Slides>18</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宋体</vt:lpstr>
      <vt:lpstr>微软雅黑</vt:lpstr>
      <vt:lpstr>Arial</vt:lpstr>
      <vt:lpstr>Calibri</vt:lpstr>
      <vt:lpstr>Times New Roman</vt:lpstr>
      <vt:lpstr>Wingdings</vt:lpstr>
      <vt:lpstr>Office 主题​​</vt:lpstr>
      <vt:lpstr>基于显著性特征的行人再识别系统 设计及实现</vt:lpstr>
      <vt:lpstr>PowerPoint 演示文稿</vt:lpstr>
      <vt:lpstr>研究背景</vt:lpstr>
      <vt:lpstr>研究背景</vt:lpstr>
      <vt:lpstr>系统设计</vt:lpstr>
      <vt:lpstr>系统设计</vt:lpstr>
      <vt:lpstr>系统设计</vt:lpstr>
      <vt:lpstr>系统设计</vt:lpstr>
      <vt:lpstr>算法和程序</vt:lpstr>
      <vt:lpstr>算法和程序</vt:lpstr>
      <vt:lpstr>算法和程序</vt:lpstr>
      <vt:lpstr>算法和程序</vt:lpstr>
      <vt:lpstr>算法和程序</vt:lpstr>
      <vt:lpstr>算法和程序</vt:lpstr>
      <vt:lpstr>系统实现</vt:lpstr>
      <vt:lpstr>分析与展望</vt:lpstr>
      <vt:lpstr>PowerPoint 演示文稿</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陈巧媛</dc:creator>
  <cp:lastModifiedBy>陈巧媛</cp:lastModifiedBy>
  <cp:revision>50</cp:revision>
  <dcterms:created xsi:type="dcterms:W3CDTF">2017-06-07T03:05:29Z</dcterms:created>
  <dcterms:modified xsi:type="dcterms:W3CDTF">2017-06-10T09:36:12Z</dcterms:modified>
</cp:coreProperties>
</file>