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</p:sldMasterIdLst>
  <p:notesMasterIdLst>
    <p:notesMasterId r:id="rId14"/>
  </p:notesMasterIdLst>
  <p:sldIdLst>
    <p:sldId id="974" r:id="rId3"/>
    <p:sldId id="1027" r:id="rId4"/>
    <p:sldId id="1028" r:id="rId5"/>
    <p:sldId id="1029" r:id="rId6"/>
    <p:sldId id="1031" r:id="rId7"/>
    <p:sldId id="1030" r:id="rId8"/>
    <p:sldId id="1032" r:id="rId9"/>
    <p:sldId id="984" r:id="rId10"/>
    <p:sldId id="1033" r:id="rId11"/>
    <p:sldId id="1034" r:id="rId12"/>
    <p:sldId id="1035" r:id="rId13"/>
  </p:sldIdLst>
  <p:sldSz cx="9144000" cy="6858000" type="screen4x3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DDDDDD"/>
    <a:srgbClr val="CCFF99"/>
    <a:srgbClr val="D3D0F7"/>
    <a:srgbClr val="FF8040"/>
    <a:srgbClr val="CCFF66"/>
    <a:srgbClr val="FFFFC3"/>
    <a:srgbClr val="339966"/>
    <a:srgbClr val="FFCCFF"/>
    <a:srgbClr val="009999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68382" autoAdjust="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8" y="-96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239"/>
            <a:ext cx="5438775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E890DCF-EAF7-4D13-9B83-AA77C2334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90DCF-EAF7-4D13-9B83-AA77C2334D5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57600" y="2130425"/>
            <a:ext cx="48006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48006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EBDA7-B33C-49DC-9E20-666A16918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245A-471A-4323-8E4E-E073F629E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elvetica Neue" pitchFamily="1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EF5D0-3CC4-414C-B2D4-80855876D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8454-EC89-484B-B1C1-40A5A68D0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246D-30F0-45F1-962E-5101DD109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0"/>
            <a:ext cx="6705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F844-CC69-49C5-9C7B-A62B0C101F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libaba_logo_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6025"/>
            <a:ext cx="1800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565525" y="2051050"/>
            <a:ext cx="4359275" cy="7016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 type="none" w="sm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400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2819400" cy="6858000"/>
          </a:xfrm>
          <a:prstGeom prst="rect">
            <a:avLst/>
          </a:prstGeom>
          <a:solidFill>
            <a:srgbClr val="FD50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00400" y="1524000"/>
            <a:ext cx="5638800" cy="2362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DFBD-B96A-441D-8A06-8F1E1257F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4D9B-EB89-4CCF-87C2-555CEF780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12C2-DCF2-4130-B7FC-D43D290F5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CD5B-D447-49ED-9D55-1F12D14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51E7-5822-45C2-A613-BCB59042D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16CB0-D22A-4878-9A96-ECE499D4A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1211396" name="Rectangle 4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grpSp>
        <p:nvGrpSpPr>
          <p:cNvPr id="1029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1211400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1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2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3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4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5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6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7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8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09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0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1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2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3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4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5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6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7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8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19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  <p:sp>
          <p:nvSpPr>
            <p:cNvPr id="1211420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92" r:id="rId3"/>
  </p:sldLayoutIdLst>
  <p:transition/>
  <p:txStyles>
    <p:titleStyle>
      <a:lvl1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+mj-lt"/>
          <a:ea typeface="+mj-ea"/>
          <a:cs typeface="+mj-cs"/>
          <a:sym typeface="Helvetica Neue"/>
        </a:defRPr>
      </a:lvl1pPr>
      <a:lvl2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2pPr>
      <a:lvl3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3pPr>
      <a:lvl4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4pPr>
      <a:lvl5pPr marL="22225" indent="-22225" algn="l" defTabSz="822325" rtl="0" eaLnBrk="0" fontAlgn="base" hangingPunct="0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/>
        </a:defRPr>
      </a:lvl5pPr>
      <a:lvl6pPr marL="4794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6pPr>
      <a:lvl7pPr marL="9366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7pPr>
      <a:lvl8pPr marL="13938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8pPr>
      <a:lvl9pPr marL="1851025" algn="l" defTabSz="822325" rtl="0" fontAlgn="base">
        <a:spcBef>
          <a:spcPts val="175"/>
        </a:spcBef>
        <a:spcAft>
          <a:spcPct val="0"/>
        </a:spcAft>
        <a:defRPr sz="4600" b="1">
          <a:solidFill>
            <a:srgbClr val="FFFFFF"/>
          </a:solidFill>
          <a:latin typeface="Helvetica Neue" pitchFamily="1" charset="0"/>
          <a:ea typeface="宋体" charset="-122"/>
          <a:sym typeface="Helvetica Neue" pitchFamily="1" charset="0"/>
        </a:defRPr>
      </a:lvl9pPr>
    </p:titleStyle>
    <p:bodyStyle>
      <a:lvl1pPr marL="79375" indent="-57150" algn="l" defTabSz="822325" rtl="0" eaLnBrk="0" fontAlgn="base" hangingPunct="0">
        <a:spcBef>
          <a:spcPts val="1625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marL="160338" indent="-58738" algn="l" defTabSz="822325" rtl="0" eaLnBrk="0" fontAlgn="base" hangingPunct="0">
        <a:spcBef>
          <a:spcPts val="1625"/>
        </a:spcBef>
        <a:spcAft>
          <a:spcPct val="0"/>
        </a:spcAft>
        <a:buChar char="–"/>
        <a:defRPr sz="1900" b="1">
          <a:solidFill>
            <a:schemeClr val="tx1"/>
          </a:solidFill>
          <a:latin typeface="+mn-lt"/>
          <a:ea typeface="+mn-ea"/>
          <a:sym typeface="Helvetica Neue"/>
        </a:defRPr>
      </a:lvl2pPr>
      <a:lvl3pPr marL="239713" indent="-58738" algn="l" defTabSz="822325" rtl="0" eaLnBrk="0" fontAlgn="base" hangingPunct="0">
        <a:spcBef>
          <a:spcPts val="1625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sym typeface="Helvetica Neue"/>
        </a:defRPr>
      </a:lvl3pPr>
      <a:lvl4pPr marL="320675" indent="-58738" algn="l" defTabSz="822325" rtl="0" eaLnBrk="0" fontAlgn="base" hangingPunct="0">
        <a:spcBef>
          <a:spcPts val="1625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+mn-ea"/>
          <a:sym typeface="Helvetica Neue"/>
        </a:defRPr>
      </a:lvl4pPr>
      <a:lvl5pPr marL="400050" indent="-58738" algn="l" defTabSz="822325" rtl="0" eaLnBrk="0" fontAlgn="base" hangingPunct="0">
        <a:spcBef>
          <a:spcPts val="1625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  <a:sym typeface="Helvetica Neue"/>
        </a:defRPr>
      </a:lvl5pPr>
      <a:lvl6pPr marL="8572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6pPr>
      <a:lvl7pPr marL="13144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7pPr>
      <a:lvl8pPr marL="17716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8pPr>
      <a:lvl9pPr marL="2228850" indent="-58738" algn="l" defTabSz="822325" rtl="0" fontAlgn="base">
        <a:spcBef>
          <a:spcPts val="1625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sym typeface="Helvetica Neue" pitchFamily="1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08925" y="263525"/>
            <a:ext cx="1052513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1212420" name="Rectangle 4"/>
          <p:cNvSpPr>
            <a:spLocks noChangeArrowheads="1"/>
          </p:cNvSpPr>
          <p:nvPr/>
        </p:nvSpPr>
        <p:spPr bwMode="auto">
          <a:xfrm>
            <a:off x="1222375" y="0"/>
            <a:ext cx="7932738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1212430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5126" name="Picture 1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24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57950"/>
            <a:ext cx="17843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4D4D4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A83EFDC-B237-4B20-B263-64C40D371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"/>
              </a:rPr>
              <a:t>单击此处编辑母版标题样式</a:t>
            </a:r>
          </a:p>
        </p:txBody>
      </p:sp>
      <p:sp>
        <p:nvSpPr>
          <p:cNvPr id="5129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"/>
              </a:rPr>
              <a:t>第二级</a:t>
            </a:r>
          </a:p>
          <a:p>
            <a:pPr lvl="2"/>
            <a:r>
              <a:rPr lang="zh-CN" altLang="en-US" smtClean="0">
                <a:sym typeface="Helvetica Neue"/>
              </a:rPr>
              <a:t>第三级</a:t>
            </a:r>
          </a:p>
          <a:p>
            <a:pPr lvl="3"/>
            <a:r>
              <a:rPr lang="zh-CN" altLang="en-US" smtClean="0">
                <a:sym typeface="Helvetica Neue"/>
              </a:rPr>
              <a:t>第四级</a:t>
            </a:r>
          </a:p>
          <a:p>
            <a:pPr lvl="4"/>
            <a:r>
              <a:rPr lang="zh-CN" altLang="en-US" smtClean="0">
                <a:sym typeface="Helvetica Neue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4" r:id="rId8"/>
    <p:sldLayoutId id="2147483683" r:id="rId9"/>
    <p:sldLayoutId id="2147483682" r:id="rId10"/>
    <p:sldLayoutId id="2147483681" r:id="rId11"/>
    <p:sldLayoutId id="2147483693" r:id="rId12"/>
  </p:sldLayoutIdLst>
  <p:transition/>
  <p:hf hdr="0" ftr="0" dt="0"/>
  <p:txStyles>
    <p:titleStyle>
      <a:lvl1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Helvetica Neue"/>
        </a:defRPr>
      </a:lvl1pPr>
      <a:lvl2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2pPr>
      <a:lvl3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3pPr>
      <a:lvl4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4pPr>
      <a:lvl5pPr marL="22225" indent="-22225" algn="l" defTabSz="822325" rtl="0" eaLnBrk="0" fontAlgn="base" hangingPunct="0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/>
        </a:defRPr>
      </a:lvl5pPr>
      <a:lvl6pPr marL="4794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6pPr>
      <a:lvl7pPr marL="9366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7pPr>
      <a:lvl8pPr marL="13938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8pPr>
      <a:lvl9pPr marL="1851025" algn="l" defTabSz="822325" rtl="0" fontAlgn="base">
        <a:spcBef>
          <a:spcPts val="175"/>
        </a:spcBef>
        <a:spcAft>
          <a:spcPct val="0"/>
        </a:spcAft>
        <a:defRPr sz="3200" b="1">
          <a:solidFill>
            <a:srgbClr val="FFFFFF"/>
          </a:solidFill>
          <a:latin typeface="Helvetica Neue" pitchFamily="1" charset="0"/>
          <a:sym typeface="Helvetica Neue" pitchFamily="1" charset="0"/>
        </a:defRPr>
      </a:lvl9pPr>
    </p:titleStyle>
    <p:bodyStyle>
      <a:lvl1pPr marL="606425" indent="-377825" algn="l" defTabSz="822325" rtl="0" eaLnBrk="0" fontAlgn="base" hangingPunct="0">
        <a:spcBef>
          <a:spcPts val="1800"/>
        </a:spcBef>
        <a:spcAft>
          <a:spcPct val="0"/>
        </a:spcAft>
        <a:buClr>
          <a:srgbClr val="800000"/>
        </a:buClr>
        <a:buSzPct val="50000"/>
        <a:buFont typeface="Wingdings" pitchFamily="2" charset="2"/>
        <a:buChar char="n"/>
        <a:defRPr sz="2200" b="1">
          <a:solidFill>
            <a:schemeClr val="tx2"/>
          </a:solidFill>
          <a:latin typeface="+mn-lt"/>
          <a:ea typeface="+mn-ea"/>
          <a:cs typeface="+mn-cs"/>
          <a:sym typeface="Helvetica Neue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SzPct val="40000"/>
        <a:buFont typeface="Wingdings" pitchFamily="2" charset="2"/>
        <a:buChar char="n"/>
        <a:defRPr sz="1900" b="1">
          <a:solidFill>
            <a:schemeClr val="tx2"/>
          </a:solidFill>
          <a:latin typeface="+mn-lt"/>
          <a:sym typeface="Helvetica Neue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700" b="1">
          <a:solidFill>
            <a:schemeClr val="tx2"/>
          </a:solidFill>
          <a:latin typeface="+mn-lt"/>
          <a:sym typeface="Helvetica Neue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/>
        </a:defRPr>
      </a:lvl5pPr>
      <a:lvl6pPr marL="23209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6pPr>
      <a:lvl7pPr marL="27781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7pPr>
      <a:lvl8pPr marL="32353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8pPr>
      <a:lvl9pPr marL="3692525" indent="-377825" algn="l" defTabSz="822325" rtl="0" fontAlgn="base">
        <a:spcBef>
          <a:spcPts val="1200"/>
        </a:spcBef>
        <a:spcAft>
          <a:spcPct val="0"/>
        </a:spcAft>
        <a:buSzPct val="124000"/>
        <a:buChar char="•"/>
        <a:defRPr sz="1600" b="1">
          <a:solidFill>
            <a:schemeClr val="tx2"/>
          </a:solidFill>
          <a:latin typeface="+mn-lt"/>
          <a:sym typeface="Helvetica Neue" pitchFamily="1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600200"/>
          </a:xfrm>
        </p:spPr>
        <p:txBody>
          <a:bodyPr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Cobar-1.2 review</a:t>
            </a:r>
            <a:endParaRPr lang="zh-CN" altLang="en-US" sz="4800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目标与实施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>
                <a:latin typeface="黑体" pitchFamily="49" charset="-122"/>
                <a:ea typeface="黑体" pitchFamily="49" charset="-122"/>
              </a:rPr>
              <a:pPr>
                <a:defRPr/>
              </a:pPr>
              <a:t>10</a:t>
            </a:fld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609600" y="16002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目标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  <a:p>
            <a:pPr marL="1063625" lvl="1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替换线上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cobar-1.1.x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版本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1063625" lvl="1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替换线上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cobar-1.0.x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版本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1063625" lvl="1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实现各个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BU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及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IDC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大集群策略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606425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实施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1063625" lvl="1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2011Q3-Q4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，完成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cobar-1.1.x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替换。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1063625" lvl="1" indent="-377825" defTabSz="822325" eaLnBrk="0" hangingPunct="0">
              <a:spcBef>
                <a:spcPts val="1800"/>
              </a:spcBef>
              <a:buClr>
                <a:srgbClr val="800000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2011Q4-2012Q1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，逐步完成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cobar-1.0.x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替换。</a:t>
            </a:r>
            <a:endParaRPr lang="en-US" altLang="zh-CN" sz="20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>
                <a:latin typeface="黑体" pitchFamily="49" charset="-122"/>
                <a:ea typeface="黑体" pitchFamily="49" charset="-122"/>
              </a:rPr>
              <a:pPr>
                <a:defRPr/>
              </a:pPr>
              <a:t>11</a:t>
            </a:fld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457200" y="23622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6425" marR="0" lvl="0" indent="-377825" algn="ctr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tabLst/>
              <a:defRPr/>
            </a:pPr>
            <a:r>
              <a:rPr lang="en-US" altLang="zh-CN" sz="96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Thanks</a:t>
            </a:r>
            <a:endParaRPr lang="en-US" altLang="zh-CN" sz="88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Features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数据分库（基于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schema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，支持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hint&amp;SQL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路由）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SQL Parse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Route &amp; Rule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Execute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Merge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Transfer</a:t>
            </a:r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数据库事务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单库事务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多库事务（弱一致性）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Features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监控与管理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Cobar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Server Management</a:t>
            </a: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Cobar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Manger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web console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运维与管理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Cobar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配置动态加载和回滚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Cobar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当前有效数据节点查询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可暂停与恢复数据节点的心跳检测</a:t>
            </a:r>
            <a:endParaRPr lang="en-US" altLang="zh-CN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Sharding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8" name="内容占位符 7" descr="cobar-1.2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63561" y="1447800"/>
            <a:ext cx="6616878" cy="46783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Data flow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8" name="内容占位符 7" descr="cobar-1.2-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63561" y="1447800"/>
            <a:ext cx="6616878" cy="46783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Transaction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内容占位符 6" descr="cobar-1.2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63561" y="1447800"/>
            <a:ext cx="6616878" cy="46783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Merge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16CB0-D22A-4878-9A96-ECE499D4A6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0" name="内容占位符 9" descr="cobar-1.2-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63561" y="1447800"/>
            <a:ext cx="6616878" cy="46783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角色与分工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>
                <a:latin typeface="黑体" pitchFamily="49" charset="-122"/>
                <a:ea typeface="黑体" pitchFamily="49" charset="-122"/>
              </a:rPr>
              <a:pPr>
                <a:defRPr/>
              </a:pPr>
              <a:t>8</a:t>
            </a:fld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609600" y="16002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桑任菲：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PM</a:t>
            </a: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贺贤懋：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架构设计、其他模块设计与开发 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邱硕：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SQL Parse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Route &amp; Rule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、测试设计</a:t>
            </a:r>
            <a:endParaRPr kumimoji="0" lang="en-US" altLang="zh-CN" sz="24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朱海清：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 Manager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开发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余丹平：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SQL Parse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测试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郭晓文：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Cobar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 Manager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测试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计划与进度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34D9B-EB89-4CCF-87C2-555CEF78067D}" type="slidenum">
              <a:rPr lang="en-US" altLang="zh-CN" smtClean="0">
                <a:latin typeface="黑体" pitchFamily="49" charset="-122"/>
                <a:ea typeface="黑体" pitchFamily="49" charset="-122"/>
              </a:rPr>
              <a:pPr>
                <a:defRPr/>
              </a:pPr>
              <a:t>9</a:t>
            </a:fld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609600" y="16002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en-US" altLang="zh-CN" sz="2400" b="1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Cobar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 Manager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开发和测试：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2011.8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月中下旬完成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en-US" altLang="zh-CN" sz="2400" b="1" kern="0" dirty="0" err="1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Cobar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 Server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开发和测试：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2011.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8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月底完成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集成测试和性能测试：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2011.9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ea typeface="+mn-ea"/>
                <a:cs typeface="Courier New" pitchFamily="49" charset="0"/>
                <a:sym typeface="Helvetica Neue"/>
              </a:rPr>
              <a:t>月中下旬完成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  <a:p>
            <a:pPr marL="606425" marR="0" lvl="0" indent="-377825" algn="l" defTabSz="822325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80000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项目整体完成时间：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2011.9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Helvetica Neue"/>
              </a:rPr>
              <a:t>月底</a:t>
            </a:r>
            <a:endParaRPr lang="en-US" altLang="zh-CN" sz="2400" b="1" kern="0" dirty="0" smtClean="0">
              <a:solidFill>
                <a:schemeClr val="tx2"/>
              </a:solidFill>
              <a:latin typeface="Courier New" pitchFamily="49" charset="0"/>
              <a:ea typeface="+mn-ea"/>
              <a:cs typeface="Courier New" pitchFamily="49" charset="0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ibaba-Title">
  <a:themeElements>
    <a:clrScheme name="">
      <a:dk1>
        <a:srgbClr val="697886"/>
      </a:dk1>
      <a:lt1>
        <a:srgbClr val="D5D5D5"/>
      </a:lt1>
      <a:dk2>
        <a:srgbClr val="000000"/>
      </a:dk2>
      <a:lt2>
        <a:srgbClr val="808080"/>
      </a:lt2>
      <a:accent1>
        <a:srgbClr val="697886"/>
      </a:accent1>
      <a:accent2>
        <a:srgbClr val="333399"/>
      </a:accent2>
      <a:accent3>
        <a:srgbClr val="E7E7E7"/>
      </a:accent3>
      <a:accent4>
        <a:srgbClr val="596572"/>
      </a:accent4>
      <a:accent5>
        <a:srgbClr val="B9BEC3"/>
      </a:accent5>
      <a:accent6>
        <a:srgbClr val="2D2D8A"/>
      </a:accent6>
      <a:hlink>
        <a:srgbClr val="009999"/>
      </a:hlink>
      <a:folHlink>
        <a:srgbClr val="99CC00"/>
      </a:folHlink>
    </a:clrScheme>
    <a:fontScheme name="1_Alibaba-Title">
      <a:majorFont>
        <a:latin typeface="Helvetica Neue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Alibaba-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ibaba-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Alibaba-Body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E5E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solidFill>
          <a:srgbClr val="D8E5E5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Alibaba-Bo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146453</TotalTime>
  <Words>216</Words>
  <Application>Microsoft Office PowerPoint</Application>
  <PresentationFormat>全屏显示(4:3)</PresentationFormat>
  <Paragraphs>61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1_Alibaba-Title</vt:lpstr>
      <vt:lpstr>1_Alibaba-Body</vt:lpstr>
      <vt:lpstr>Cobar-1.2 review</vt:lpstr>
      <vt:lpstr>Features</vt:lpstr>
      <vt:lpstr>Features</vt:lpstr>
      <vt:lpstr>Sharding</vt:lpstr>
      <vt:lpstr>Data flow</vt:lpstr>
      <vt:lpstr>Transaction</vt:lpstr>
      <vt:lpstr>Merge</vt:lpstr>
      <vt:lpstr>角色与分工</vt:lpstr>
      <vt:lpstr>计划与进度</vt:lpstr>
      <vt:lpstr>目标与实施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Cobar-1.2 review</dc:title>
  <cp:lastModifiedBy>xianmao.hexm</cp:lastModifiedBy>
  <cp:revision>8190</cp:revision>
  <dcterms:created xsi:type="dcterms:W3CDTF">2004-12-03T10:28:20Z</dcterms:created>
  <dcterms:modified xsi:type="dcterms:W3CDTF">2011-08-04T05:12:38Z</dcterms:modified>
</cp:coreProperties>
</file>