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50d0e2bc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50d0e2bc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50d0e2bcf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50d0e2bc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50d0e2bc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50d0e2bc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50d0e2bc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50d0e2bc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50d0e2bcf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50d0e2bcf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50d0e2bc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50d0e2bc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50d0e2bcf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50d0e2bcf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50d0e2bcf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50d0e2bcf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50d0e2bc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50d0e2bc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50d0e2bcf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50d0e2bcf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0d0e2bcf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0d0e2bcf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50d0e2bcf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50d0e2bcf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50d0e2bcf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50d0e2bcf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50d0e2bc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50d0e2bc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50d0e2bcf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50d0e2bcf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50d0e2bcf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50d0e2bcf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50d0e2bcf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50d0e2bcf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50d0e2b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50d0e2b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50d0e2bcf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50d0e2bcf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50d0e2bcf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50d0e2bcf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50d0e2bcf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50d0e2bcf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50d0e2bc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50d0e2bc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50d0e2bcf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50d0e2bcf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50d0e2bc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50d0e2bc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0d0e2bcf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0d0e2bcf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50d0e2bcf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50d0e2bcf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50d0e2bcf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50d0e2bcf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50d0e2bc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50d0e2bc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https://github.com/3450-Group-3/PuttPuttGolf/blob/master/doc/Requirements%20Definition.pdf</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50d0e2bc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50d0e2bc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50d0e2bc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50d0e2bc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3450-Group-3/PuttPuttGolf/issues/15" TargetMode="External"/><Relationship Id="rId4" Type="http://schemas.openxmlformats.org/officeDocument/2006/relationships/hyperlink" Target="https://github.com/3450-Group-3/PuttPuttGolf/issues/15" TargetMode="External"/><Relationship Id="rId5" Type="http://schemas.openxmlformats.org/officeDocument/2006/relationships/hyperlink" Target="https://github.com/3450-Group-3/PuttPuttGolf/issues/44" TargetMode="External"/><Relationship Id="rId6" Type="http://schemas.openxmlformats.org/officeDocument/2006/relationships/hyperlink" Target="https://github.com/3450-Group-3/PuttPuttGolf/issues/9" TargetMode="External"/><Relationship Id="rId7" Type="http://schemas.openxmlformats.org/officeDocument/2006/relationships/hyperlink" Target="https://github.com/3450-Group-3/PuttPuttGolf/issues/9" TargetMode="External"/><Relationship Id="rId8" Type="http://schemas.openxmlformats.org/officeDocument/2006/relationships/hyperlink" Target="https://github.com/3450-Group-3/PuttPuttGolf/issues/4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3450-Group-3/PuttPuttGolf/blob/master/doc/Requirements%20Definition.pdf" TargetMode="External"/><Relationship Id="rId4" Type="http://schemas.openxmlformats.org/officeDocument/2006/relationships/hyperlink" Target="https://github.com/3450-Group-3/PuttPuttGolf/blob/master/doc/Requirements%20Definition.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3450-Group-3/PuttPuttGolf/issues/41" TargetMode="External"/><Relationship Id="rId4" Type="http://schemas.openxmlformats.org/officeDocument/2006/relationships/hyperlink" Target="https://github.com/3450-Group-3/PuttPuttGolf/issues/57" TargetMode="External"/><Relationship Id="rId11" Type="http://schemas.openxmlformats.org/officeDocument/2006/relationships/hyperlink" Target="https://github.com/3450-Group-3/PuttPuttGolf/issues/94" TargetMode="External"/><Relationship Id="rId10" Type="http://schemas.openxmlformats.org/officeDocument/2006/relationships/hyperlink" Target="https://github.com/3450-Group-3/PuttPuttGolf/issues/79" TargetMode="External"/><Relationship Id="rId9" Type="http://schemas.openxmlformats.org/officeDocument/2006/relationships/hyperlink" Target="https://github.com/3450-Group-3/PuttPuttGolf/issues/73" TargetMode="External"/><Relationship Id="rId5" Type="http://schemas.openxmlformats.org/officeDocument/2006/relationships/hyperlink" Target="https://github.com/3450-Group-3/PuttPuttGolf/issues/39" TargetMode="External"/><Relationship Id="rId6" Type="http://schemas.openxmlformats.org/officeDocument/2006/relationships/hyperlink" Target="https://github.com/3450-Group-3/PuttPuttGolf/issues/39" TargetMode="External"/><Relationship Id="rId7" Type="http://schemas.openxmlformats.org/officeDocument/2006/relationships/hyperlink" Target="https://github.com/3450-Group-3/PuttPuttGolf/issues/89" TargetMode="External"/><Relationship Id="rId8" Type="http://schemas.openxmlformats.org/officeDocument/2006/relationships/hyperlink" Target="https://github.com/3450-Group-3/PuttPuttGolf/issues/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3450-Group-3/PuttPuttGolf/issues/43" TargetMode="External"/><Relationship Id="rId4" Type="http://schemas.openxmlformats.org/officeDocument/2006/relationships/hyperlink" Target="https://github.com/3450-Group-3/PuttPuttGolf/issues/7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drive.google.com/file/d/1tVoFCtP6-A7ix06EgVR1OTWKXqTCq9vt/view" TargetMode="Externa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hyperlink" Target="http://drive.google.com/file/d/1xpFofuXpEXcHNHdqClRqqX9FK6pPTN4I/view" TargetMode="Externa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drive.google.com/file/d/18FC1W42EmX60i9t5C6FgALofQ1eV-Xw8/view"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hyperlink" Target="http://drive.google.com/file/d/19QuGoSCIkjW4NRakWTukshverpEkUzqf/view" TargetMode="Externa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Putt’n Ale</a:t>
            </a:r>
            <a:endParaRPr/>
          </a:p>
        </p:txBody>
      </p:sp>
      <p:sp>
        <p:nvSpPr>
          <p:cNvPr id="135" name="Google Shape;135;p13"/>
          <p:cNvSpPr txBox="1"/>
          <p:nvPr>
            <p:ph idx="1" type="subTitle"/>
          </p:nvPr>
        </p:nvSpPr>
        <p:spPr>
          <a:xfrm>
            <a:off x="4774350" y="3956150"/>
            <a:ext cx="3934800" cy="629400"/>
          </a:xfrm>
          <a:prstGeom prst="rect">
            <a:avLst/>
          </a:prstGeom>
        </p:spPr>
        <p:txBody>
          <a:bodyPr anchorCtr="0" anchor="t" bIns="91425" lIns="91425" spcFirstLastPara="1" rIns="91425" wrap="square" tIns="91425">
            <a:normAutofit fontScale="70000" lnSpcReduction="20000"/>
          </a:bodyPr>
          <a:lstStyle/>
          <a:p>
            <a:pPr indent="0" lvl="0" marL="0" rtl="0" algn="r">
              <a:spcBef>
                <a:spcPts val="0"/>
              </a:spcBef>
              <a:spcAft>
                <a:spcPts val="0"/>
              </a:spcAft>
              <a:buNone/>
            </a:pPr>
            <a:r>
              <a:rPr lang="en"/>
              <a:t>Sean Collings: DB Manager</a:t>
            </a:r>
            <a:endParaRPr/>
          </a:p>
          <a:p>
            <a:pPr indent="0" lvl="0" marL="0" rtl="0" algn="r">
              <a:spcBef>
                <a:spcPts val="0"/>
              </a:spcBef>
              <a:spcAft>
                <a:spcPts val="0"/>
              </a:spcAft>
              <a:buNone/>
            </a:pPr>
            <a:r>
              <a:rPr lang="en"/>
              <a:t>Jaren Glenn: Frontend Developer</a:t>
            </a:r>
            <a:endParaRPr/>
          </a:p>
          <a:p>
            <a:pPr indent="0" lvl="0" marL="0" rtl="0" algn="r">
              <a:spcBef>
                <a:spcPts val="0"/>
              </a:spcBef>
              <a:spcAft>
                <a:spcPts val="0"/>
              </a:spcAft>
              <a:buNone/>
            </a:pPr>
            <a:r>
              <a:rPr lang="en"/>
              <a:t>Adam Alder: Backend Developer</a:t>
            </a:r>
            <a:endParaRPr/>
          </a:p>
          <a:p>
            <a:pPr indent="0" lvl="0" marL="0" rtl="0" algn="r">
              <a:spcBef>
                <a:spcPts val="0"/>
              </a:spcBef>
              <a:spcAft>
                <a:spcPts val="0"/>
              </a:spcAft>
              <a:buNone/>
            </a:pPr>
            <a:r>
              <a:rPr lang="en"/>
              <a:t>Jonathan  Gates: Frontend Designer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Fidelity Prototype</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For our high fidelity prototype, we implemented user authorization using this guide: https://fastapi.tiangolo.com/tutorial/security/oauth2-jwt/?h=jwt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Tasks</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S</a:t>
            </a:r>
            <a:r>
              <a:rPr lang="en" u="sng">
                <a:solidFill>
                  <a:schemeClr val="hlink"/>
                </a:solidFill>
                <a:hlinkClick r:id="rId4"/>
              </a:rPr>
              <a:t>etup Auth - 3</a:t>
            </a:r>
            <a:r>
              <a:rPr lang="en"/>
              <a:t> - Sean</a:t>
            </a:r>
            <a:endParaRPr/>
          </a:p>
          <a:p>
            <a:pPr indent="-311150" lvl="0" marL="457200" rtl="0" algn="l">
              <a:spcBef>
                <a:spcPts val="0"/>
              </a:spcBef>
              <a:spcAft>
                <a:spcPts val="0"/>
              </a:spcAft>
              <a:buSzPts val="1300"/>
              <a:buChar char="-"/>
            </a:pPr>
            <a:r>
              <a:rPr lang="en" u="sng">
                <a:solidFill>
                  <a:schemeClr val="hlink"/>
                </a:solidFill>
                <a:hlinkClick r:id="rId5"/>
              </a:rPr>
              <a:t>Login - 2 - M</a:t>
            </a:r>
            <a:r>
              <a:rPr lang="en"/>
              <a:t> - Sean</a:t>
            </a:r>
            <a:endParaRPr/>
          </a:p>
          <a:p>
            <a:pPr indent="-311150" lvl="0" marL="457200" rtl="0" algn="l">
              <a:spcBef>
                <a:spcPts val="0"/>
              </a:spcBef>
              <a:spcAft>
                <a:spcPts val="0"/>
              </a:spcAft>
              <a:buSzPts val="1300"/>
              <a:buChar char="-"/>
            </a:pPr>
            <a:r>
              <a:rPr lang="en" u="sng">
                <a:solidFill>
                  <a:schemeClr val="hlink"/>
                </a:solidFill>
                <a:hlinkClick r:id="rId6"/>
              </a:rPr>
              <a:t>d</a:t>
            </a:r>
            <a:r>
              <a:rPr lang="en" u="sng">
                <a:solidFill>
                  <a:schemeClr val="hlink"/>
                </a:solidFill>
                <a:hlinkClick r:id="rId7"/>
              </a:rPr>
              <a:t>ocument users and their goals in UML use case diagrams - 5</a:t>
            </a:r>
            <a:r>
              <a:rPr lang="en"/>
              <a:t> - All</a:t>
            </a:r>
            <a:endParaRPr/>
          </a:p>
          <a:p>
            <a:pPr indent="-311150" lvl="0" marL="457200" rtl="0" algn="l">
              <a:spcBef>
                <a:spcPts val="0"/>
              </a:spcBef>
              <a:spcAft>
                <a:spcPts val="0"/>
              </a:spcAft>
              <a:buSzPts val="1300"/>
              <a:buChar char="-"/>
            </a:pPr>
            <a:r>
              <a:rPr lang="en" u="sng">
                <a:solidFill>
                  <a:schemeClr val="hlink"/>
                </a:solidFill>
                <a:hlinkClick r:id="rId8"/>
              </a:rPr>
              <a:t>Signup - 5 - L</a:t>
            </a:r>
            <a:r>
              <a:rPr lang="en"/>
              <a:t> - Sean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 Code Snippets</a:t>
            </a:r>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4"/>
          <p:cNvPicPr preferRelativeResize="0"/>
          <p:nvPr/>
        </p:nvPicPr>
        <p:blipFill>
          <a:blip r:embed="rId3">
            <a:alphaModFix/>
          </a:blip>
          <a:stretch>
            <a:fillRect/>
          </a:stretch>
        </p:blipFill>
        <p:spPr>
          <a:xfrm>
            <a:off x="0" y="1479600"/>
            <a:ext cx="4772425" cy="2766175"/>
          </a:xfrm>
          <a:prstGeom prst="rect">
            <a:avLst/>
          </a:prstGeom>
          <a:noFill/>
          <a:ln>
            <a:noFill/>
          </a:ln>
        </p:spPr>
      </p:pic>
      <p:pic>
        <p:nvPicPr>
          <p:cNvPr id="207" name="Google Shape;207;p24"/>
          <p:cNvPicPr preferRelativeResize="0"/>
          <p:nvPr/>
        </p:nvPicPr>
        <p:blipFill>
          <a:blip r:embed="rId4">
            <a:alphaModFix/>
          </a:blip>
          <a:stretch>
            <a:fillRect/>
          </a:stretch>
        </p:blipFill>
        <p:spPr>
          <a:xfrm>
            <a:off x="4704000" y="454061"/>
            <a:ext cx="4364754" cy="423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and Signup Screenshots</a:t>
            </a:r>
            <a:endParaRPr/>
          </a:p>
        </p:txBody>
      </p:sp>
      <p:pic>
        <p:nvPicPr>
          <p:cNvPr id="213" name="Google Shape;213;p25"/>
          <p:cNvPicPr preferRelativeResize="0"/>
          <p:nvPr/>
        </p:nvPicPr>
        <p:blipFill>
          <a:blip r:embed="rId3">
            <a:alphaModFix/>
          </a:blip>
          <a:stretch>
            <a:fillRect/>
          </a:stretch>
        </p:blipFill>
        <p:spPr>
          <a:xfrm>
            <a:off x="1297500" y="987100"/>
            <a:ext cx="2529550" cy="3851599"/>
          </a:xfrm>
          <a:prstGeom prst="rect">
            <a:avLst/>
          </a:prstGeom>
          <a:noFill/>
          <a:ln>
            <a:noFill/>
          </a:ln>
        </p:spPr>
      </p:pic>
      <p:pic>
        <p:nvPicPr>
          <p:cNvPr id="214" name="Google Shape;214;p25"/>
          <p:cNvPicPr preferRelativeResize="0"/>
          <p:nvPr/>
        </p:nvPicPr>
        <p:blipFill>
          <a:blip r:embed="rId4">
            <a:alphaModFix/>
          </a:blip>
          <a:stretch>
            <a:fillRect/>
          </a:stretch>
        </p:blipFill>
        <p:spPr>
          <a:xfrm>
            <a:off x="4931850" y="987100"/>
            <a:ext cx="2616548" cy="3851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Playing a Tournament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Definition</a:t>
            </a:r>
            <a:endParaRPr/>
          </a:p>
        </p:txBody>
      </p:sp>
      <p:sp>
        <p:nvSpPr>
          <p:cNvPr id="225" name="Google Shape;225;p27">
            <a:hlinkClick r:id="rId3"/>
          </p:cNvPr>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Tournament Play System</a:t>
            </a:r>
            <a:endParaRPr sz="1100">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a:latin typeface="Arial"/>
                <a:ea typeface="Arial"/>
                <a:cs typeface="Arial"/>
                <a:sym typeface="Arial"/>
              </a:rPr>
              <a:t>Allows users with the player permissions to view available tournaments</a:t>
            </a:r>
            <a:endParaRPr>
              <a:latin typeface="Arial"/>
              <a:ea typeface="Arial"/>
              <a:cs typeface="Arial"/>
              <a:sym typeface="Arial"/>
            </a:endParaRPr>
          </a:p>
          <a:p>
            <a:pPr indent="-298450" lvl="2" marL="1371600" rtl="0" algn="l">
              <a:spcBef>
                <a:spcPts val="0"/>
              </a:spcBef>
              <a:spcAft>
                <a:spcPts val="0"/>
              </a:spcAft>
              <a:buSzPts val="1100"/>
              <a:buFont typeface="Arial"/>
              <a:buAutoNum type="arabicPeriod"/>
            </a:pPr>
            <a:r>
              <a:rPr lang="en">
                <a:latin typeface="Arial"/>
                <a:ea typeface="Arial"/>
                <a:cs typeface="Arial"/>
                <a:sym typeface="Arial"/>
              </a:rPr>
              <a:t>Lists all present and future tournaments with date and time</a:t>
            </a:r>
            <a:endParaRPr>
              <a:latin typeface="Arial"/>
              <a:ea typeface="Arial"/>
              <a:cs typeface="Arial"/>
              <a:sym typeface="Arial"/>
            </a:endParaRPr>
          </a:p>
          <a:p>
            <a:pPr indent="-298450" lvl="3" marL="1828800" rtl="0" algn="l">
              <a:spcBef>
                <a:spcPts val="0"/>
              </a:spcBef>
              <a:spcAft>
                <a:spcPts val="0"/>
              </a:spcAft>
              <a:buSzPts val="1100"/>
              <a:buFont typeface="Arial"/>
              <a:buAutoNum type="arabicPeriod"/>
            </a:pPr>
            <a:r>
              <a:rPr lang="en">
                <a:latin typeface="Arial"/>
                <a:ea typeface="Arial"/>
                <a:cs typeface="Arial"/>
                <a:sym typeface="Arial"/>
              </a:rPr>
              <a:t>Lets the user click on the tournament for more details</a:t>
            </a:r>
            <a:endParaRPr>
              <a:latin typeface="Arial"/>
              <a:ea typeface="Arial"/>
              <a:cs typeface="Arial"/>
              <a:sym typeface="Arial"/>
            </a:endParaRPr>
          </a:p>
          <a:p>
            <a:pPr indent="-298450" lvl="4" marL="2286000" rtl="0" algn="l">
              <a:spcBef>
                <a:spcPts val="0"/>
              </a:spcBef>
              <a:spcAft>
                <a:spcPts val="0"/>
              </a:spcAft>
              <a:buSzPts val="1100"/>
              <a:buFont typeface="Arial"/>
              <a:buAutoNum type="arabicPeriod"/>
            </a:pPr>
            <a:r>
              <a:rPr lang="en">
                <a:latin typeface="Arial"/>
                <a:ea typeface="Arial"/>
                <a:cs typeface="Arial"/>
                <a:sym typeface="Arial"/>
              </a:rPr>
              <a:t>Sponsor</a:t>
            </a:r>
            <a:endParaRPr>
              <a:latin typeface="Arial"/>
              <a:ea typeface="Arial"/>
              <a:cs typeface="Arial"/>
              <a:sym typeface="Arial"/>
            </a:endParaRPr>
          </a:p>
          <a:p>
            <a:pPr indent="-298450" lvl="4" marL="2286000" rtl="0" algn="l">
              <a:spcBef>
                <a:spcPts val="0"/>
              </a:spcBef>
              <a:spcAft>
                <a:spcPts val="0"/>
              </a:spcAft>
              <a:buSzPts val="1100"/>
              <a:buFont typeface="Arial"/>
              <a:buAutoNum type="arabicPeriod"/>
            </a:pPr>
            <a:r>
              <a:rPr lang="en">
                <a:latin typeface="Arial"/>
                <a:ea typeface="Arial"/>
                <a:cs typeface="Arial"/>
                <a:sym typeface="Arial"/>
              </a:rPr>
              <a:t>Prize pool </a:t>
            </a:r>
            <a:endParaRPr>
              <a:latin typeface="Arial"/>
              <a:ea typeface="Arial"/>
              <a:cs typeface="Arial"/>
              <a:sym typeface="Arial"/>
            </a:endParaRPr>
          </a:p>
          <a:p>
            <a:pPr indent="-298450" lvl="4" marL="2286000" rtl="0" algn="l">
              <a:spcBef>
                <a:spcPts val="0"/>
              </a:spcBef>
              <a:spcAft>
                <a:spcPts val="0"/>
              </a:spcAft>
              <a:buSzPts val="1100"/>
              <a:buFont typeface="Arial"/>
              <a:buAutoNum type="arabicPeriod"/>
            </a:pPr>
            <a:r>
              <a:rPr lang="en">
                <a:latin typeface="Arial"/>
                <a:ea typeface="Arial"/>
                <a:cs typeface="Arial"/>
                <a:sym typeface="Arial"/>
              </a:rPr>
              <a:t>Number of holes</a:t>
            </a:r>
            <a:endParaRPr>
              <a:latin typeface="Arial"/>
              <a:ea typeface="Arial"/>
              <a:cs typeface="Arial"/>
              <a:sym typeface="Arial"/>
            </a:endParaRPr>
          </a:p>
          <a:p>
            <a:pPr indent="-298450" lvl="4" marL="2286000" rtl="0" algn="l">
              <a:spcBef>
                <a:spcPts val="0"/>
              </a:spcBef>
              <a:spcAft>
                <a:spcPts val="0"/>
              </a:spcAft>
              <a:buSzPts val="1100"/>
              <a:buFont typeface="Arial"/>
              <a:buAutoNum type="arabicPeriod"/>
            </a:pPr>
            <a:r>
              <a:rPr lang="en">
                <a:latin typeface="Arial"/>
                <a:ea typeface="Arial"/>
                <a:cs typeface="Arial"/>
                <a:sym typeface="Arial"/>
              </a:rPr>
              <a:t>Date and time</a:t>
            </a:r>
            <a:endParaRPr>
              <a:latin typeface="Arial"/>
              <a:ea typeface="Arial"/>
              <a:cs typeface="Arial"/>
              <a:sym typeface="Arial"/>
            </a:endParaRPr>
          </a:p>
          <a:p>
            <a:pPr indent="-298450" lvl="4" marL="2286000" rtl="0" algn="l">
              <a:spcBef>
                <a:spcPts val="0"/>
              </a:spcBef>
              <a:spcAft>
                <a:spcPts val="0"/>
              </a:spcAft>
              <a:buSzPts val="1100"/>
              <a:buFont typeface="Arial"/>
              <a:buAutoNum type="arabicPeriod"/>
            </a:pPr>
            <a:r>
              <a:rPr lang="en">
                <a:latin typeface="Arial"/>
                <a:ea typeface="Arial"/>
                <a:cs typeface="Arial"/>
                <a:sym typeface="Arial"/>
              </a:rPr>
              <a:t>Currently registered number of users for that tournament</a:t>
            </a:r>
            <a:endParaRPr>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a:latin typeface="Arial"/>
                <a:ea typeface="Arial"/>
                <a:cs typeface="Arial"/>
                <a:sym typeface="Arial"/>
              </a:rPr>
              <a:t>Allows a user to register for a tournament</a:t>
            </a:r>
            <a:endParaRPr>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a:latin typeface="Arial"/>
                <a:ea typeface="Arial"/>
                <a:cs typeface="Arial"/>
                <a:sym typeface="Arial"/>
              </a:rPr>
              <a:t>Notifies a user 10 mins before the start of a tournament</a:t>
            </a:r>
            <a:endParaRPr>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a:latin typeface="Arial"/>
                <a:ea typeface="Arial"/>
                <a:cs typeface="Arial"/>
                <a:sym typeface="Arial"/>
              </a:rPr>
              <a:t>Allows the user to pick their first hole 10 mins before the start of the tournament but not accept score input</a:t>
            </a:r>
            <a:endParaRPr>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a:latin typeface="Arial"/>
                <a:ea typeface="Arial"/>
                <a:cs typeface="Arial"/>
                <a:sym typeface="Arial"/>
              </a:rPr>
              <a:t>Once the tournament starts, allows a user to pick their hole and input their score</a:t>
            </a:r>
            <a:endParaRPr>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a:latin typeface="Arial"/>
                <a:ea typeface="Arial"/>
                <a:cs typeface="Arial"/>
                <a:sym typeface="Arial"/>
              </a:rPr>
              <a:t>Allows a user to view their score, view the leaderboard</a:t>
            </a:r>
            <a:endParaRPr>
              <a:latin typeface="Arial"/>
              <a:ea typeface="Arial"/>
              <a:cs typeface="Arial"/>
              <a:sym typeface="Arial"/>
            </a:endParaRPr>
          </a:p>
          <a:p>
            <a:pPr indent="0" lvl="0" marL="0" rtl="0" algn="l">
              <a:spcBef>
                <a:spcPts val="0"/>
              </a:spcBef>
              <a:spcAft>
                <a:spcPts val="1200"/>
              </a:spcAft>
              <a:buNone/>
            </a:pPr>
            <a:r>
              <a:t/>
            </a:r>
            <a:endParaRPr/>
          </a:p>
        </p:txBody>
      </p:sp>
      <p:sp>
        <p:nvSpPr>
          <p:cNvPr id="226" name="Google Shape;226;p27"/>
          <p:cNvSpPr txBox="1"/>
          <p:nvPr/>
        </p:nvSpPr>
        <p:spPr>
          <a:xfrm>
            <a:off x="745000" y="4345825"/>
            <a:ext cx="717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https://github.com/3450-Group-3/PuttPuttGolf/blob/master/doc/Requirements%20Definition.pdf</a:t>
            </a:r>
            <a:r>
              <a:rPr lang="en">
                <a:latin typeface="Lato"/>
                <a:ea typeface="Lato"/>
                <a:cs typeface="Lato"/>
                <a:sym typeface="Lato"/>
              </a:rPr>
              <a:t>efinition.pdf</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Diagram</a:t>
            </a:r>
            <a:endParaRPr/>
          </a:p>
        </p:txBody>
      </p:sp>
      <p:pic>
        <p:nvPicPr>
          <p:cNvPr id="232" name="Google Shape;232;p28"/>
          <p:cNvPicPr preferRelativeResize="0"/>
          <p:nvPr/>
        </p:nvPicPr>
        <p:blipFill>
          <a:blip r:embed="rId3">
            <a:alphaModFix/>
          </a:blip>
          <a:stretch>
            <a:fillRect/>
          </a:stretch>
        </p:blipFill>
        <p:spPr>
          <a:xfrm>
            <a:off x="1297500" y="1167550"/>
            <a:ext cx="3907572" cy="3530850"/>
          </a:xfrm>
          <a:prstGeom prst="rect">
            <a:avLst/>
          </a:prstGeom>
          <a:noFill/>
          <a:ln>
            <a:noFill/>
          </a:ln>
        </p:spPr>
      </p:pic>
      <p:sp>
        <p:nvSpPr>
          <p:cNvPr id="233" name="Google Shape;233;p28"/>
          <p:cNvSpPr/>
          <p:nvPr/>
        </p:nvSpPr>
        <p:spPr>
          <a:xfrm>
            <a:off x="1297500" y="1410175"/>
            <a:ext cx="1620300" cy="122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1297500" y="2366500"/>
            <a:ext cx="724800" cy="175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Wireframe Prototype</a:t>
            </a:r>
            <a:endParaRPr/>
          </a:p>
        </p:txBody>
      </p:sp>
      <p:pic>
        <p:nvPicPr>
          <p:cNvPr id="240" name="Google Shape;240;p29"/>
          <p:cNvPicPr preferRelativeResize="0"/>
          <p:nvPr/>
        </p:nvPicPr>
        <p:blipFill>
          <a:blip r:embed="rId3">
            <a:alphaModFix/>
          </a:blip>
          <a:stretch>
            <a:fillRect/>
          </a:stretch>
        </p:blipFill>
        <p:spPr>
          <a:xfrm>
            <a:off x="4762700" y="121100"/>
            <a:ext cx="2660725" cy="4901300"/>
          </a:xfrm>
          <a:prstGeom prst="rect">
            <a:avLst/>
          </a:prstGeom>
          <a:noFill/>
          <a:ln>
            <a:noFill/>
          </a:ln>
        </p:spPr>
      </p:pic>
      <p:pic>
        <p:nvPicPr>
          <p:cNvPr id="241" name="Google Shape;241;p29"/>
          <p:cNvPicPr preferRelativeResize="0"/>
          <p:nvPr/>
        </p:nvPicPr>
        <p:blipFill>
          <a:blip r:embed="rId4">
            <a:alphaModFix/>
          </a:blip>
          <a:stretch>
            <a:fillRect/>
          </a:stretch>
        </p:blipFill>
        <p:spPr>
          <a:xfrm>
            <a:off x="114100" y="1307850"/>
            <a:ext cx="4457900" cy="35108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98400" y="402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 Activity Diagram</a:t>
            </a:r>
            <a:endParaRPr/>
          </a:p>
        </p:txBody>
      </p:sp>
      <p:pic>
        <p:nvPicPr>
          <p:cNvPr id="247" name="Google Shape;247;p30"/>
          <p:cNvPicPr preferRelativeResize="0"/>
          <p:nvPr/>
        </p:nvPicPr>
        <p:blipFill>
          <a:blip r:embed="rId3">
            <a:alphaModFix/>
          </a:blip>
          <a:stretch>
            <a:fillRect/>
          </a:stretch>
        </p:blipFill>
        <p:spPr>
          <a:xfrm>
            <a:off x="5450050" y="97600"/>
            <a:ext cx="3546025" cy="5143501"/>
          </a:xfrm>
          <a:prstGeom prst="rect">
            <a:avLst/>
          </a:prstGeom>
          <a:noFill/>
          <a:ln>
            <a:noFill/>
          </a:ln>
        </p:spPr>
      </p:pic>
      <p:pic>
        <p:nvPicPr>
          <p:cNvPr id="248" name="Google Shape;248;p30"/>
          <p:cNvPicPr preferRelativeResize="0"/>
          <p:nvPr/>
        </p:nvPicPr>
        <p:blipFill>
          <a:blip r:embed="rId4">
            <a:alphaModFix/>
          </a:blip>
          <a:stretch>
            <a:fillRect/>
          </a:stretch>
        </p:blipFill>
        <p:spPr>
          <a:xfrm>
            <a:off x="551500" y="1123225"/>
            <a:ext cx="4564641"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Tasks</a:t>
            </a:r>
            <a:endParaRPr/>
          </a:p>
        </p:txBody>
      </p:sp>
      <p:sp>
        <p:nvSpPr>
          <p:cNvPr id="254" name="Google Shape;254;p31"/>
          <p:cNvSpPr txBox="1"/>
          <p:nvPr>
            <p:ph idx="1" type="body"/>
          </p:nvPr>
        </p:nvSpPr>
        <p:spPr>
          <a:xfrm>
            <a:off x="12213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Tournament Model</a:t>
            </a:r>
            <a:r>
              <a:rPr lang="en"/>
              <a:t> (Jaren)</a:t>
            </a:r>
            <a:endParaRPr/>
          </a:p>
          <a:p>
            <a:pPr indent="-311150" lvl="0" marL="457200" rtl="0" algn="l">
              <a:spcBef>
                <a:spcPts val="0"/>
              </a:spcBef>
              <a:spcAft>
                <a:spcPts val="0"/>
              </a:spcAft>
              <a:buSzPts val="1300"/>
              <a:buChar char="-"/>
            </a:pPr>
            <a:r>
              <a:rPr lang="en" u="sng">
                <a:solidFill>
                  <a:schemeClr val="hlink"/>
                </a:solidFill>
                <a:hlinkClick r:id="rId4"/>
              </a:rPr>
              <a:t>Tournament CRUD</a:t>
            </a:r>
            <a:r>
              <a:rPr lang="en"/>
              <a:t> (Jaren / Sean)</a:t>
            </a:r>
            <a:endParaRPr/>
          </a:p>
          <a:p>
            <a:pPr indent="-311150" lvl="0" marL="457200" rtl="0" algn="l">
              <a:spcBef>
                <a:spcPts val="0"/>
              </a:spcBef>
              <a:spcAft>
                <a:spcPts val="0"/>
              </a:spcAft>
              <a:buSzPts val="1300"/>
              <a:buChar char="-"/>
            </a:pPr>
            <a:r>
              <a:rPr lang="en" u="sng">
                <a:solidFill>
                  <a:schemeClr val="hlink"/>
                </a:solidFill>
                <a:hlinkClick r:id="rId5"/>
              </a:rPr>
              <a:t>TournamentEnrollment Table</a:t>
            </a:r>
            <a:r>
              <a:rPr lang="en"/>
              <a:t> (Sean)</a:t>
            </a:r>
            <a:endParaRPr/>
          </a:p>
          <a:p>
            <a:pPr indent="-311150" lvl="0" marL="457200" rtl="0" algn="l">
              <a:spcBef>
                <a:spcPts val="0"/>
              </a:spcBef>
              <a:spcAft>
                <a:spcPts val="0"/>
              </a:spcAft>
              <a:buSzPts val="1300"/>
              <a:buChar char="-"/>
            </a:pPr>
            <a:r>
              <a:rPr lang="en" u="sng">
                <a:solidFill>
                  <a:schemeClr val="hlink"/>
                </a:solidFill>
                <a:hlinkClick r:id="rId6"/>
              </a:rPr>
              <a:t>Tournaments Page</a:t>
            </a:r>
            <a:r>
              <a:rPr lang="en"/>
              <a:t> (Sean)</a:t>
            </a:r>
            <a:endParaRPr/>
          </a:p>
          <a:p>
            <a:pPr indent="-311150" lvl="0" marL="457200" rtl="0" algn="l">
              <a:spcBef>
                <a:spcPts val="0"/>
              </a:spcBef>
              <a:spcAft>
                <a:spcPts val="0"/>
              </a:spcAft>
              <a:buSzPts val="1300"/>
              <a:buChar char="-"/>
            </a:pPr>
            <a:r>
              <a:rPr lang="en" u="sng">
                <a:solidFill>
                  <a:schemeClr val="hlink"/>
                </a:solidFill>
                <a:hlinkClick r:id="rId7"/>
              </a:rPr>
              <a:t>Leaderboards Page</a:t>
            </a:r>
            <a:r>
              <a:rPr lang="en"/>
              <a:t> (Jaren)</a:t>
            </a:r>
            <a:endParaRPr/>
          </a:p>
          <a:p>
            <a:pPr indent="-311150" lvl="0" marL="457200" rtl="0" algn="l">
              <a:spcBef>
                <a:spcPts val="0"/>
              </a:spcBef>
              <a:spcAft>
                <a:spcPts val="0"/>
              </a:spcAft>
              <a:buSzPts val="1300"/>
              <a:buChar char="-"/>
            </a:pPr>
            <a:r>
              <a:rPr lang="en" u="sng">
                <a:solidFill>
                  <a:schemeClr val="hlink"/>
                </a:solidFill>
                <a:hlinkClick r:id="rId8"/>
              </a:rPr>
              <a:t>Score CRUD</a:t>
            </a:r>
            <a:r>
              <a:rPr lang="en"/>
              <a:t> (Jaren)</a:t>
            </a:r>
            <a:endParaRPr/>
          </a:p>
          <a:p>
            <a:pPr indent="-311150" lvl="0" marL="457200" rtl="0" algn="l">
              <a:spcBef>
                <a:spcPts val="0"/>
              </a:spcBef>
              <a:spcAft>
                <a:spcPts val="0"/>
              </a:spcAft>
              <a:buSzPts val="1300"/>
              <a:buChar char="-"/>
            </a:pPr>
            <a:r>
              <a:rPr lang="en" u="sng">
                <a:solidFill>
                  <a:schemeClr val="hlink"/>
                </a:solidFill>
                <a:hlinkClick r:id="rId9"/>
              </a:rPr>
              <a:t>Tournament CRUD Unit Tests</a:t>
            </a:r>
            <a:r>
              <a:rPr lang="en"/>
              <a:t> (Jaren)</a:t>
            </a:r>
            <a:endParaRPr/>
          </a:p>
          <a:p>
            <a:pPr indent="-311150" lvl="0" marL="457200" rtl="0" algn="l">
              <a:spcBef>
                <a:spcPts val="0"/>
              </a:spcBef>
              <a:spcAft>
                <a:spcPts val="0"/>
              </a:spcAft>
              <a:buSzPts val="1300"/>
              <a:buChar char="-"/>
            </a:pPr>
            <a:r>
              <a:rPr lang="en" u="sng">
                <a:solidFill>
                  <a:schemeClr val="hlink"/>
                </a:solidFill>
                <a:hlinkClick r:id="rId10"/>
              </a:rPr>
              <a:t>Play Page</a:t>
            </a:r>
            <a:r>
              <a:rPr lang="en"/>
              <a:t> (Jaren)</a:t>
            </a:r>
            <a:endParaRPr/>
          </a:p>
          <a:p>
            <a:pPr indent="-311150" lvl="0" marL="457200" rtl="0" algn="l">
              <a:spcBef>
                <a:spcPts val="0"/>
              </a:spcBef>
              <a:spcAft>
                <a:spcPts val="0"/>
              </a:spcAft>
              <a:buSzPts val="1300"/>
              <a:buChar char="-"/>
            </a:pPr>
            <a:r>
              <a:rPr lang="en" u="sng">
                <a:solidFill>
                  <a:schemeClr val="hlink"/>
                </a:solidFill>
                <a:hlinkClick r:id="rId11"/>
              </a:rPr>
              <a:t>Tournament Completion Logic</a:t>
            </a:r>
            <a:r>
              <a:rPr lang="en"/>
              <a:t> (Sean)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0" y="0"/>
            <a:ext cx="48693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20"/>
              <a:t>Putt’n Ale is a web-based app that allows you to quickly and easily set up tournaments. It also allows for tournaments to be sponsored with integrated ad support for the sponsors. Users can sign up for an account and then register for open tournaments. Once they are registered and participating in an active tournament, the app keeps track of their hole and allows them a very easy way to report their scores. Users, while playing, will see a very simple UI. The server keeps track of all the users' scores and can automatically determine the winners at the end. The app also allows for the sale of drinks during the tournament, with an integrated beverage ordering queue system</a:t>
            </a:r>
            <a:endParaRPr sz="16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115300" y="1929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Snippets</a:t>
            </a:r>
            <a:endParaRPr/>
          </a:p>
        </p:txBody>
      </p:sp>
      <p:pic>
        <p:nvPicPr>
          <p:cNvPr id="260" name="Google Shape;260;p32"/>
          <p:cNvPicPr preferRelativeResize="0"/>
          <p:nvPr/>
        </p:nvPicPr>
        <p:blipFill>
          <a:blip r:embed="rId3">
            <a:alphaModFix/>
          </a:blip>
          <a:stretch>
            <a:fillRect/>
          </a:stretch>
        </p:blipFill>
        <p:spPr>
          <a:xfrm>
            <a:off x="70950" y="2571750"/>
            <a:ext cx="2692925" cy="1359850"/>
          </a:xfrm>
          <a:prstGeom prst="rect">
            <a:avLst/>
          </a:prstGeom>
          <a:noFill/>
          <a:ln>
            <a:noFill/>
          </a:ln>
        </p:spPr>
      </p:pic>
      <p:pic>
        <p:nvPicPr>
          <p:cNvPr id="261" name="Google Shape;261;p32"/>
          <p:cNvPicPr preferRelativeResize="0"/>
          <p:nvPr/>
        </p:nvPicPr>
        <p:blipFill>
          <a:blip r:embed="rId4">
            <a:alphaModFix/>
          </a:blip>
          <a:stretch>
            <a:fillRect/>
          </a:stretch>
        </p:blipFill>
        <p:spPr>
          <a:xfrm>
            <a:off x="5845625" y="658350"/>
            <a:ext cx="3209864" cy="3530851"/>
          </a:xfrm>
          <a:prstGeom prst="rect">
            <a:avLst/>
          </a:prstGeom>
          <a:noFill/>
          <a:ln>
            <a:noFill/>
          </a:ln>
        </p:spPr>
      </p:pic>
      <p:pic>
        <p:nvPicPr>
          <p:cNvPr id="262" name="Google Shape;262;p32"/>
          <p:cNvPicPr preferRelativeResize="0"/>
          <p:nvPr/>
        </p:nvPicPr>
        <p:blipFill>
          <a:blip r:embed="rId5">
            <a:alphaModFix/>
          </a:blip>
          <a:stretch>
            <a:fillRect/>
          </a:stretch>
        </p:blipFill>
        <p:spPr>
          <a:xfrm>
            <a:off x="2763876" y="472963"/>
            <a:ext cx="3010574" cy="4197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267525" y="579350"/>
            <a:ext cx="41295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400"/>
              <a:t>Requirements Definition</a:t>
            </a:r>
            <a:endParaRPr sz="2400"/>
          </a:p>
          <a:p>
            <a:pPr indent="0" lvl="0" marL="0" rtl="0" algn="l">
              <a:spcBef>
                <a:spcPts val="0"/>
              </a:spcBef>
              <a:spcAft>
                <a:spcPts val="0"/>
              </a:spcAft>
              <a:buSzPts val="990"/>
              <a:buNone/>
            </a:pPr>
            <a:r>
              <a:t/>
            </a:r>
            <a:endParaRPr sz="2520"/>
          </a:p>
        </p:txBody>
      </p:sp>
      <p:sp>
        <p:nvSpPr>
          <p:cNvPr id="268" name="Google Shape;268;p33"/>
          <p:cNvSpPr txBox="1"/>
          <p:nvPr/>
        </p:nvSpPr>
        <p:spPr>
          <a:xfrm>
            <a:off x="1267525" y="1252850"/>
            <a:ext cx="5991900" cy="3274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AutoNum type="arabicPeriod"/>
            </a:pPr>
            <a:r>
              <a:rPr lang="en" sz="1100">
                <a:solidFill>
                  <a:schemeClr val="lt1"/>
                </a:solidFill>
              </a:rPr>
              <a:t>User Permissions</a:t>
            </a:r>
            <a:endParaRPr sz="1100">
              <a:solidFill>
                <a:schemeClr val="lt1"/>
              </a:solidFill>
            </a:endParaRPr>
          </a:p>
          <a:p>
            <a:pPr indent="-298450" lvl="1" marL="914400" rtl="0" algn="l">
              <a:lnSpc>
                <a:spcPct val="115000"/>
              </a:lnSpc>
              <a:spcBef>
                <a:spcPts val="0"/>
              </a:spcBef>
              <a:spcAft>
                <a:spcPts val="0"/>
              </a:spcAft>
              <a:buClr>
                <a:schemeClr val="lt1"/>
              </a:buClr>
              <a:buSzPts val="1100"/>
              <a:buAutoNum type="arabicPeriod"/>
            </a:pPr>
            <a:r>
              <a:rPr lang="en" sz="1100">
                <a:solidFill>
                  <a:schemeClr val="lt1"/>
                </a:solidFill>
              </a:rPr>
              <a:t>Permissions stack upon each other. EX. a player will have access to the player permissions but a sponsor will have access to the player permission and the sponsor permissions</a:t>
            </a:r>
            <a:endParaRPr sz="1100">
              <a:solidFill>
                <a:schemeClr val="lt1"/>
              </a:solidFill>
            </a:endParaRPr>
          </a:p>
          <a:p>
            <a:pPr indent="-298450" lvl="1" marL="914400" rtl="0" algn="l">
              <a:lnSpc>
                <a:spcPct val="115000"/>
              </a:lnSpc>
              <a:spcBef>
                <a:spcPts val="0"/>
              </a:spcBef>
              <a:spcAft>
                <a:spcPts val="0"/>
              </a:spcAft>
              <a:buClr>
                <a:schemeClr val="lt1"/>
              </a:buClr>
              <a:buSzPts val="1100"/>
              <a:buAutoNum type="arabicPeriod"/>
            </a:pPr>
            <a:r>
              <a:rPr lang="en" sz="1100">
                <a:solidFill>
                  <a:schemeClr val="lt1"/>
                </a:solidFill>
              </a:rPr>
              <a:t>A user can have player permissions</a:t>
            </a:r>
            <a:endParaRPr sz="1100">
              <a:solidFill>
                <a:schemeClr val="lt1"/>
              </a:solidFill>
            </a:endParaRPr>
          </a:p>
          <a:p>
            <a:pPr indent="-298450" lvl="2" marL="1371600" rtl="0" algn="l">
              <a:lnSpc>
                <a:spcPct val="115000"/>
              </a:lnSpc>
              <a:spcBef>
                <a:spcPts val="0"/>
              </a:spcBef>
              <a:spcAft>
                <a:spcPts val="0"/>
              </a:spcAft>
              <a:buClr>
                <a:schemeClr val="lt1"/>
              </a:buClr>
              <a:buSzPts val="1100"/>
              <a:buAutoNum type="arabicPeriod"/>
            </a:pPr>
            <a:r>
              <a:rPr lang="en" sz="1100">
                <a:solidFill>
                  <a:schemeClr val="lt1"/>
                </a:solidFill>
              </a:rPr>
              <a:t>Has access to the tournament play system, drink ordering system, account management system</a:t>
            </a:r>
            <a:endParaRPr sz="1100">
              <a:solidFill>
                <a:schemeClr val="lt1"/>
              </a:solidFill>
            </a:endParaRPr>
          </a:p>
          <a:p>
            <a:pPr indent="-298450" lvl="1" marL="914400" rtl="0" algn="l">
              <a:lnSpc>
                <a:spcPct val="115000"/>
              </a:lnSpc>
              <a:spcBef>
                <a:spcPts val="0"/>
              </a:spcBef>
              <a:spcAft>
                <a:spcPts val="0"/>
              </a:spcAft>
              <a:buClr>
                <a:schemeClr val="lt1"/>
              </a:buClr>
              <a:buSzPts val="1100"/>
              <a:buAutoNum type="arabicPeriod"/>
            </a:pPr>
            <a:r>
              <a:rPr lang="en" sz="1100">
                <a:solidFill>
                  <a:schemeClr val="lt1"/>
                </a:solidFill>
              </a:rPr>
              <a:t>A user can have sponsor permissions</a:t>
            </a:r>
            <a:endParaRPr sz="1100">
              <a:solidFill>
                <a:schemeClr val="lt1"/>
              </a:solidFill>
            </a:endParaRPr>
          </a:p>
          <a:p>
            <a:pPr indent="-298450" lvl="2" marL="1371600" rtl="0" algn="l">
              <a:lnSpc>
                <a:spcPct val="115000"/>
              </a:lnSpc>
              <a:spcBef>
                <a:spcPts val="0"/>
              </a:spcBef>
              <a:spcAft>
                <a:spcPts val="0"/>
              </a:spcAft>
              <a:buClr>
                <a:schemeClr val="lt1"/>
              </a:buClr>
              <a:buSzPts val="1100"/>
              <a:buAutoNum type="arabicPeriod"/>
            </a:pPr>
            <a:r>
              <a:rPr lang="en" sz="1100">
                <a:solidFill>
                  <a:schemeClr val="lt1"/>
                </a:solidFill>
              </a:rPr>
              <a:t>Has access to the tournament sponsor system</a:t>
            </a:r>
            <a:endParaRPr sz="1100">
              <a:solidFill>
                <a:schemeClr val="lt1"/>
              </a:solidFill>
            </a:endParaRPr>
          </a:p>
          <a:p>
            <a:pPr indent="-298450" lvl="1" marL="914400" rtl="0" algn="l">
              <a:lnSpc>
                <a:spcPct val="115000"/>
              </a:lnSpc>
              <a:spcBef>
                <a:spcPts val="0"/>
              </a:spcBef>
              <a:spcAft>
                <a:spcPts val="0"/>
              </a:spcAft>
              <a:buClr>
                <a:schemeClr val="lt1"/>
              </a:buClr>
              <a:buSzPts val="1100"/>
              <a:buAutoNum type="arabicPeriod"/>
            </a:pPr>
            <a:r>
              <a:rPr lang="en" sz="1100">
                <a:solidFill>
                  <a:schemeClr val="lt1"/>
                </a:solidFill>
              </a:rPr>
              <a:t>A user can have drink meister permissions</a:t>
            </a:r>
            <a:endParaRPr sz="1100">
              <a:solidFill>
                <a:schemeClr val="lt1"/>
              </a:solidFill>
            </a:endParaRPr>
          </a:p>
          <a:p>
            <a:pPr indent="-298450" lvl="2" marL="1371600" rtl="0" algn="l">
              <a:lnSpc>
                <a:spcPct val="115000"/>
              </a:lnSpc>
              <a:spcBef>
                <a:spcPts val="0"/>
              </a:spcBef>
              <a:spcAft>
                <a:spcPts val="0"/>
              </a:spcAft>
              <a:buClr>
                <a:schemeClr val="lt1"/>
              </a:buClr>
              <a:buSzPts val="1100"/>
              <a:buAutoNum type="arabicPeriod"/>
            </a:pPr>
            <a:r>
              <a:rPr lang="en" sz="1100">
                <a:solidFill>
                  <a:schemeClr val="lt1"/>
                </a:solidFill>
              </a:rPr>
              <a:t>Has access to the drink delivery system</a:t>
            </a:r>
            <a:endParaRPr sz="1100">
              <a:solidFill>
                <a:schemeClr val="lt1"/>
              </a:solidFill>
            </a:endParaRPr>
          </a:p>
          <a:p>
            <a:pPr indent="-298450" lvl="1" marL="914400" rtl="0" algn="l">
              <a:lnSpc>
                <a:spcPct val="115000"/>
              </a:lnSpc>
              <a:spcBef>
                <a:spcPts val="0"/>
              </a:spcBef>
              <a:spcAft>
                <a:spcPts val="0"/>
              </a:spcAft>
              <a:buClr>
                <a:schemeClr val="lt1"/>
              </a:buClr>
              <a:buSzPts val="1100"/>
              <a:buAutoNum type="arabicPeriod"/>
            </a:pPr>
            <a:r>
              <a:rPr lang="en" sz="1100">
                <a:solidFill>
                  <a:schemeClr val="lt1"/>
                </a:solidFill>
              </a:rPr>
              <a:t>A user can have manager permissions</a:t>
            </a:r>
            <a:endParaRPr sz="1100">
              <a:solidFill>
                <a:schemeClr val="lt1"/>
              </a:solidFill>
            </a:endParaRPr>
          </a:p>
          <a:p>
            <a:pPr indent="-298450" lvl="2" marL="1371600" rtl="0" algn="l">
              <a:lnSpc>
                <a:spcPct val="115000"/>
              </a:lnSpc>
              <a:spcBef>
                <a:spcPts val="0"/>
              </a:spcBef>
              <a:spcAft>
                <a:spcPts val="0"/>
              </a:spcAft>
              <a:buClr>
                <a:schemeClr val="lt1"/>
              </a:buClr>
              <a:buSzPts val="1100"/>
              <a:buAutoNum type="arabicPeriod"/>
            </a:pPr>
            <a:r>
              <a:rPr lang="en" sz="1100">
                <a:solidFill>
                  <a:schemeClr val="lt1"/>
                </a:solidFill>
              </a:rPr>
              <a:t>Has access to the tournament play system, drink ordering system, account management system, tournament create system, drink delivery system, drink menu management system, user accounts management system, tournament management system, tournament sponsor system</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4"/>
          <p:cNvPicPr preferRelativeResize="0"/>
          <p:nvPr/>
        </p:nvPicPr>
        <p:blipFill>
          <a:blip r:embed="rId3">
            <a:alphaModFix/>
          </a:blip>
          <a:stretch>
            <a:fillRect/>
          </a:stretch>
        </p:blipFill>
        <p:spPr>
          <a:xfrm>
            <a:off x="4277025" y="1384575"/>
            <a:ext cx="4257925" cy="3290900"/>
          </a:xfrm>
          <a:prstGeom prst="rect">
            <a:avLst/>
          </a:prstGeom>
          <a:noFill/>
          <a:ln>
            <a:noFill/>
          </a:ln>
        </p:spPr>
      </p:pic>
      <p:pic>
        <p:nvPicPr>
          <p:cNvPr id="274" name="Google Shape;274;p34"/>
          <p:cNvPicPr preferRelativeResize="0"/>
          <p:nvPr/>
        </p:nvPicPr>
        <p:blipFill>
          <a:blip r:embed="rId4">
            <a:alphaModFix/>
          </a:blip>
          <a:stretch>
            <a:fillRect/>
          </a:stretch>
        </p:blipFill>
        <p:spPr>
          <a:xfrm>
            <a:off x="1193100" y="1430413"/>
            <a:ext cx="2907150" cy="3199225"/>
          </a:xfrm>
          <a:prstGeom prst="rect">
            <a:avLst/>
          </a:prstGeom>
          <a:noFill/>
          <a:ln>
            <a:noFill/>
          </a:ln>
        </p:spPr>
      </p:pic>
      <p:sp>
        <p:nvSpPr>
          <p:cNvPr id="275" name="Google Shape;275;p34"/>
          <p:cNvSpPr txBox="1"/>
          <p:nvPr/>
        </p:nvSpPr>
        <p:spPr>
          <a:xfrm>
            <a:off x="1203150" y="390025"/>
            <a:ext cx="673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Class </a:t>
            </a:r>
            <a:r>
              <a:rPr lang="en" sz="2400">
                <a:solidFill>
                  <a:schemeClr val="lt1"/>
                </a:solidFill>
                <a:latin typeface="Montserrat"/>
                <a:ea typeface="Montserrat"/>
                <a:cs typeface="Montserrat"/>
                <a:sym typeface="Montserrat"/>
              </a:rPr>
              <a:t>/ Use Case Diagram</a:t>
            </a:r>
            <a:endParaRPr sz="2400">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Low-Fidelity Prototype</a:t>
            </a:r>
            <a:endParaRPr sz="2420"/>
          </a:p>
          <a:p>
            <a:pPr indent="0" lvl="0" marL="0" rtl="0" algn="l">
              <a:spcBef>
                <a:spcPts val="0"/>
              </a:spcBef>
              <a:spcAft>
                <a:spcPts val="0"/>
              </a:spcAft>
              <a:buSzPts val="990"/>
              <a:buNone/>
            </a:pPr>
            <a:r>
              <a:t/>
            </a:r>
            <a:endParaRPr sz="2160"/>
          </a:p>
        </p:txBody>
      </p:sp>
      <p:pic>
        <p:nvPicPr>
          <p:cNvPr id="281" name="Google Shape;281;p35"/>
          <p:cNvPicPr preferRelativeResize="0"/>
          <p:nvPr/>
        </p:nvPicPr>
        <p:blipFill>
          <a:blip r:embed="rId3">
            <a:alphaModFix/>
          </a:blip>
          <a:stretch>
            <a:fillRect/>
          </a:stretch>
        </p:blipFill>
        <p:spPr>
          <a:xfrm>
            <a:off x="2507200" y="1307850"/>
            <a:ext cx="3701699" cy="3530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Tasks</a:t>
            </a:r>
            <a:endParaRPr/>
          </a:p>
        </p:txBody>
      </p:sp>
      <p:sp>
        <p:nvSpPr>
          <p:cNvPr id="287" name="Google Shape;287;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Account Management</a:t>
            </a:r>
            <a:r>
              <a:rPr lang="en"/>
              <a:t> (Jaren)</a:t>
            </a:r>
            <a:endParaRPr/>
          </a:p>
          <a:p>
            <a:pPr indent="-311150" lvl="0" marL="457200" rtl="0" algn="l">
              <a:spcBef>
                <a:spcPts val="0"/>
              </a:spcBef>
              <a:spcAft>
                <a:spcPts val="0"/>
              </a:spcAft>
              <a:buSzPts val="1300"/>
              <a:buChar char="●"/>
            </a:pPr>
            <a:r>
              <a:rPr lang="en" u="sng">
                <a:solidFill>
                  <a:schemeClr val="hlink"/>
                </a:solidFill>
                <a:hlinkClick r:id="rId4"/>
              </a:rPr>
              <a:t>Admin Manager</a:t>
            </a:r>
            <a:r>
              <a:rPr lang="en"/>
              <a:t> (Sean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Snippet </a:t>
            </a:r>
            <a:endParaRPr/>
          </a:p>
        </p:txBody>
      </p:sp>
      <p:pic>
        <p:nvPicPr>
          <p:cNvPr id="293" name="Google Shape;293;p37"/>
          <p:cNvPicPr preferRelativeResize="0"/>
          <p:nvPr/>
        </p:nvPicPr>
        <p:blipFill>
          <a:blip r:embed="rId3">
            <a:alphaModFix/>
          </a:blip>
          <a:stretch>
            <a:fillRect/>
          </a:stretch>
        </p:blipFill>
        <p:spPr>
          <a:xfrm>
            <a:off x="449825" y="1864925"/>
            <a:ext cx="3616250" cy="1831300"/>
          </a:xfrm>
          <a:prstGeom prst="rect">
            <a:avLst/>
          </a:prstGeom>
          <a:noFill/>
          <a:ln>
            <a:noFill/>
          </a:ln>
        </p:spPr>
      </p:pic>
      <p:pic>
        <p:nvPicPr>
          <p:cNvPr id="294" name="Google Shape;294;p37"/>
          <p:cNvPicPr preferRelativeResize="0"/>
          <p:nvPr/>
        </p:nvPicPr>
        <p:blipFill>
          <a:blip r:embed="rId4">
            <a:alphaModFix/>
          </a:blip>
          <a:stretch>
            <a:fillRect/>
          </a:stretch>
        </p:blipFill>
        <p:spPr>
          <a:xfrm>
            <a:off x="4150225" y="1394950"/>
            <a:ext cx="4773125" cy="27712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00" name="Google Shape;300;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355600" rtl="0" algn="l">
              <a:spcBef>
                <a:spcPts val="1200"/>
              </a:spcBef>
              <a:spcAft>
                <a:spcPts val="0"/>
              </a:spcAft>
              <a:buNone/>
            </a:pPr>
            <a:r>
              <a:rPr lang="en" sz="1100">
                <a:latin typeface="Arial"/>
                <a:ea typeface="Arial"/>
                <a:cs typeface="Arial"/>
                <a:sym typeface="Arial"/>
              </a:rPr>
              <a:t>Facebook. (n.d.). </a:t>
            </a:r>
            <a:r>
              <a:rPr i="1" lang="en" sz="1100">
                <a:latin typeface="Arial"/>
                <a:ea typeface="Arial"/>
                <a:cs typeface="Arial"/>
                <a:sym typeface="Arial"/>
              </a:rPr>
              <a:t>Getting started</a:t>
            </a:r>
            <a:r>
              <a:rPr lang="en" sz="1100">
                <a:latin typeface="Arial"/>
                <a:ea typeface="Arial"/>
                <a:cs typeface="Arial"/>
                <a:sym typeface="Arial"/>
              </a:rPr>
              <a:t>. React. Retrieved December 1, 2021, from https://reactjs.org/docs/getting-started.html.</a:t>
            </a:r>
            <a:endParaRPr sz="1100">
              <a:latin typeface="Arial"/>
              <a:ea typeface="Arial"/>
              <a:cs typeface="Arial"/>
              <a:sym typeface="Arial"/>
            </a:endParaRPr>
          </a:p>
          <a:p>
            <a:pPr indent="0" lvl="0" marL="355600" rtl="0" algn="l">
              <a:spcBef>
                <a:spcPts val="1200"/>
              </a:spcBef>
              <a:spcAft>
                <a:spcPts val="0"/>
              </a:spcAft>
              <a:buNone/>
            </a:pPr>
            <a:r>
              <a:rPr lang="en" sz="1100">
                <a:latin typeface="Arial"/>
                <a:ea typeface="Arial"/>
                <a:cs typeface="Arial"/>
                <a:sym typeface="Arial"/>
              </a:rPr>
              <a:t>MicroSoft. (n.d.). </a:t>
            </a:r>
            <a:r>
              <a:rPr i="1" lang="en" sz="1100">
                <a:latin typeface="Arial"/>
                <a:ea typeface="Arial"/>
                <a:cs typeface="Arial"/>
                <a:sym typeface="Arial"/>
              </a:rPr>
              <a:t>The starting point for learning typescript</a:t>
            </a:r>
            <a:r>
              <a:rPr lang="en" sz="1100">
                <a:latin typeface="Arial"/>
                <a:ea typeface="Arial"/>
                <a:cs typeface="Arial"/>
                <a:sym typeface="Arial"/>
              </a:rPr>
              <a:t>. TypeScript. Retrieved December 1, 2021, from https://www.typescriptlang.org/docs/.</a:t>
            </a:r>
            <a:endParaRPr sz="1100">
              <a:latin typeface="Arial"/>
              <a:ea typeface="Arial"/>
              <a:cs typeface="Arial"/>
              <a:sym typeface="Arial"/>
            </a:endParaRPr>
          </a:p>
          <a:p>
            <a:pPr indent="0" lvl="0" marL="355600" rtl="0" algn="l">
              <a:spcBef>
                <a:spcPts val="1200"/>
              </a:spcBef>
              <a:spcAft>
                <a:spcPts val="0"/>
              </a:spcAft>
              <a:buNone/>
            </a:pPr>
            <a:r>
              <a:rPr i="1" lang="en" sz="1100">
                <a:latin typeface="Arial"/>
                <a:ea typeface="Arial"/>
                <a:cs typeface="Arial"/>
                <a:sym typeface="Arial"/>
              </a:rPr>
              <a:t>Python 3.10.0 documentation</a:t>
            </a:r>
            <a:r>
              <a:rPr lang="en" sz="1100">
                <a:latin typeface="Arial"/>
                <a:ea typeface="Arial"/>
                <a:cs typeface="Arial"/>
                <a:sym typeface="Arial"/>
              </a:rPr>
              <a:t>. 3.10.0 Documentation. (2021, November 3). Retrieved December 1, 2021, from https://docs.python.org/3/.</a:t>
            </a:r>
            <a:endParaRPr sz="1100">
              <a:latin typeface="Arial"/>
              <a:ea typeface="Arial"/>
              <a:cs typeface="Arial"/>
              <a:sym typeface="Arial"/>
            </a:endParaRPr>
          </a:p>
          <a:p>
            <a:pPr indent="0" lvl="0" marL="355600" rtl="0" algn="l">
              <a:spcBef>
                <a:spcPts val="1200"/>
              </a:spcBef>
              <a:spcAft>
                <a:spcPts val="0"/>
              </a:spcAft>
              <a:buNone/>
            </a:pPr>
            <a:r>
              <a:rPr i="1" lang="en" sz="1100">
                <a:latin typeface="Arial"/>
                <a:ea typeface="Arial"/>
                <a:cs typeface="Arial"/>
                <a:sym typeface="Arial"/>
              </a:rPr>
              <a:t>SQLALCHEMY 2.0 documentation</a:t>
            </a:r>
            <a:r>
              <a:rPr lang="en" sz="1100">
                <a:latin typeface="Arial"/>
                <a:ea typeface="Arial"/>
                <a:cs typeface="Arial"/>
                <a:sym typeface="Arial"/>
              </a:rPr>
              <a:t>. SQLAlchemy Documentation - SQLAlchemy 2.0 Documentation. (n.d.). Retrieved December 1, 2021, from https://docs.sqlalchemy.org/en/20/.</a:t>
            </a:r>
            <a:endParaRPr sz="1100">
              <a:latin typeface="Arial"/>
              <a:ea typeface="Arial"/>
              <a:cs typeface="Arial"/>
              <a:sym typeface="Arial"/>
            </a:endParaRPr>
          </a:p>
          <a:p>
            <a:pPr indent="0" lvl="0" marL="355600" rtl="0" algn="l">
              <a:spcBef>
                <a:spcPts val="1200"/>
              </a:spcBef>
              <a:spcAft>
                <a:spcPts val="0"/>
              </a:spcAft>
              <a:buNone/>
            </a:pPr>
            <a:r>
              <a:rPr lang="en" sz="1100">
                <a:latin typeface="Arial"/>
                <a:ea typeface="Arial"/>
                <a:cs typeface="Arial"/>
                <a:sym typeface="Arial"/>
              </a:rPr>
              <a:t>Styled-Components. (n.d.). </a:t>
            </a:r>
            <a:r>
              <a:rPr i="1" lang="en" sz="1100">
                <a:latin typeface="Arial"/>
                <a:ea typeface="Arial"/>
                <a:cs typeface="Arial"/>
                <a:sym typeface="Arial"/>
              </a:rPr>
              <a:t>API Reference</a:t>
            </a:r>
            <a:r>
              <a:rPr lang="en" sz="1100">
                <a:latin typeface="Arial"/>
                <a:ea typeface="Arial"/>
                <a:cs typeface="Arial"/>
                <a:sym typeface="Arial"/>
              </a:rPr>
              <a:t>. Styled Components. Retrieved December 1, 2021, from https://styled-components.com/docs/api.</a:t>
            </a:r>
            <a:endParaRPr sz="1100">
              <a:latin typeface="Arial"/>
              <a:ea typeface="Arial"/>
              <a:cs typeface="Arial"/>
              <a:sym typeface="Arial"/>
            </a:endParaRPr>
          </a:p>
          <a:p>
            <a:pPr indent="0" lvl="0" marL="355600" rtl="0" algn="l">
              <a:spcBef>
                <a:spcPts val="1200"/>
              </a:spcBef>
              <a:spcAft>
                <a:spcPts val="0"/>
              </a:spcAft>
              <a:buNone/>
            </a:pPr>
            <a:r>
              <a:rPr i="1" lang="en" sz="1100">
                <a:latin typeface="Arial"/>
                <a:ea typeface="Arial"/>
                <a:cs typeface="Arial"/>
                <a:sym typeface="Arial"/>
              </a:rPr>
              <a:t>Tutorial - User Guide</a:t>
            </a:r>
            <a:r>
              <a:rPr lang="en" sz="1100">
                <a:latin typeface="Arial"/>
                <a:ea typeface="Arial"/>
                <a:cs typeface="Arial"/>
                <a:sym typeface="Arial"/>
              </a:rPr>
              <a:t>. FASTAPI. (n.d.). Retrieved December 1, 2021, from https://fastapi.tiangolo.com/. </a:t>
            </a:r>
            <a:endParaRPr sz="1100">
              <a:latin typeface="Arial"/>
              <a:ea typeface="Arial"/>
              <a:cs typeface="Arial"/>
              <a:sym typeface="Arial"/>
            </a:endParaRPr>
          </a:p>
          <a:p>
            <a:pPr indent="0" lvl="0" marL="0" rtl="0" algn="l">
              <a:spcBef>
                <a:spcPts val="1200"/>
              </a:spcBef>
              <a:spcAft>
                <a:spcPts val="1200"/>
              </a:spcAft>
              <a:buNone/>
            </a:pPr>
            <a:r>
              <a:t/>
            </a:r>
            <a:endParaRPr i="1" sz="11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06" name="Google Shape;306;p39" title="Desktop 2021.11.30 - 18.55.06.07.mp4">
            <a:hlinkClick r:id="rId3"/>
          </p:cNvPr>
          <p:cNvPicPr preferRelativeResize="0"/>
          <p:nvPr/>
        </p:nvPicPr>
        <p:blipFill>
          <a:blip r:embed="rId4">
            <a:alphaModFix/>
          </a:blip>
          <a:stretch>
            <a:fillRect/>
          </a:stretch>
        </p:blipFill>
        <p:spPr>
          <a:xfrm>
            <a:off x="1334334" y="0"/>
            <a:ext cx="685799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12" name="Google Shape;312;p40" title="Desktop 2021.11.30 - 18.54.02.06.mp4">
            <a:hlinkClick r:id="rId3"/>
          </p:cNvPr>
          <p:cNvPicPr preferRelativeResize="0"/>
          <p:nvPr/>
        </p:nvPicPr>
        <p:blipFill>
          <a:blip r:embed="rId4">
            <a:alphaModFix/>
          </a:blip>
          <a:stretch>
            <a:fillRect/>
          </a:stretch>
        </p:blipFill>
        <p:spPr>
          <a:xfrm>
            <a:off x="1198374" y="0"/>
            <a:ext cx="6858018"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18" name="Google Shape;318;p41" title="Desktop 2021.11.30 - 18.52.47.05.mp4">
            <a:hlinkClick r:id="rId3"/>
          </p:cNvPr>
          <p:cNvPicPr preferRelativeResize="0"/>
          <p:nvPr/>
        </p:nvPicPr>
        <p:blipFill>
          <a:blip r:embed="rId4">
            <a:alphaModFix/>
          </a:blip>
          <a:stretch>
            <a:fillRect/>
          </a:stretch>
        </p:blipFill>
        <p:spPr>
          <a:xfrm>
            <a:off x="1040499" y="0"/>
            <a:ext cx="6857992"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313200" y="282100"/>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Agile Practices</a:t>
            </a:r>
            <a:endParaRPr/>
          </a:p>
          <a:p>
            <a:pPr indent="-292100" lvl="0" marL="457200" rtl="0" algn="l">
              <a:spcBef>
                <a:spcPts val="0"/>
              </a:spcBef>
              <a:spcAft>
                <a:spcPts val="0"/>
              </a:spcAft>
              <a:buSzPts val="1000"/>
              <a:buChar char="●"/>
            </a:pPr>
            <a:r>
              <a:rPr lang="en" sz="1000"/>
              <a:t>Scrum meetings</a:t>
            </a:r>
            <a:endParaRPr sz="1000"/>
          </a:p>
          <a:p>
            <a:pPr indent="-292100" lvl="1" marL="914400" rtl="0" algn="l">
              <a:spcBef>
                <a:spcPts val="0"/>
              </a:spcBef>
              <a:spcAft>
                <a:spcPts val="0"/>
              </a:spcAft>
              <a:buSzPts val="1000"/>
              <a:buChar char="○"/>
            </a:pPr>
            <a:r>
              <a:rPr lang="en" sz="1000"/>
              <a:t>Allowed for a constant updates on </a:t>
            </a:r>
            <a:r>
              <a:rPr lang="en" sz="1000"/>
              <a:t>progress</a:t>
            </a:r>
            <a:endParaRPr sz="1000"/>
          </a:p>
          <a:p>
            <a:pPr indent="-292100" lvl="1" marL="914400" rtl="0" algn="l">
              <a:spcBef>
                <a:spcPts val="0"/>
              </a:spcBef>
              <a:spcAft>
                <a:spcPts val="0"/>
              </a:spcAft>
              <a:buSzPts val="1000"/>
              <a:buChar char="○"/>
            </a:pPr>
            <a:r>
              <a:rPr lang="en" sz="1000"/>
              <a:t>Allowed us to adjust timelines accordingly</a:t>
            </a:r>
            <a:endParaRPr sz="1000"/>
          </a:p>
          <a:p>
            <a:pPr indent="-292100" lvl="1" marL="914400" rtl="0" algn="l">
              <a:spcBef>
                <a:spcPts val="0"/>
              </a:spcBef>
              <a:spcAft>
                <a:spcPts val="0"/>
              </a:spcAft>
              <a:buSzPts val="1000"/>
              <a:buChar char="○"/>
            </a:pPr>
            <a:r>
              <a:rPr lang="en" sz="1000"/>
              <a:t>Allowed for help to be given when we got behind quickly and effectively</a:t>
            </a:r>
            <a:endParaRPr sz="1000"/>
          </a:p>
          <a:p>
            <a:pPr indent="-292100" lvl="0" marL="457200" rtl="0" algn="l">
              <a:spcBef>
                <a:spcPts val="0"/>
              </a:spcBef>
              <a:spcAft>
                <a:spcPts val="0"/>
              </a:spcAft>
              <a:buSzPts val="1000"/>
              <a:buChar char="●"/>
            </a:pPr>
            <a:r>
              <a:rPr lang="en" sz="1000"/>
              <a:t>Sprints</a:t>
            </a:r>
            <a:endParaRPr sz="1000"/>
          </a:p>
          <a:p>
            <a:pPr indent="-292100" lvl="1" marL="914400" rtl="0" algn="l">
              <a:spcBef>
                <a:spcPts val="0"/>
              </a:spcBef>
              <a:spcAft>
                <a:spcPts val="0"/>
              </a:spcAft>
              <a:buSzPts val="1000"/>
              <a:buChar char="○"/>
            </a:pPr>
            <a:r>
              <a:rPr lang="en" sz="1000"/>
              <a:t>Allowed us to split the project into parts so we were not overwhelmed</a:t>
            </a:r>
            <a:endParaRPr sz="1000"/>
          </a:p>
          <a:p>
            <a:pPr indent="-292100" lvl="1" marL="914400" rtl="0" algn="l">
              <a:spcBef>
                <a:spcPts val="0"/>
              </a:spcBef>
              <a:spcAft>
                <a:spcPts val="0"/>
              </a:spcAft>
              <a:buSzPts val="1000"/>
              <a:buChar char="○"/>
            </a:pPr>
            <a:r>
              <a:rPr lang="en" sz="1000"/>
              <a:t>Reduced </a:t>
            </a:r>
            <a:r>
              <a:rPr lang="en" sz="1000"/>
              <a:t>over complications</a:t>
            </a:r>
            <a:endParaRPr sz="1000"/>
          </a:p>
          <a:p>
            <a:pPr indent="-292100" lvl="0" marL="457200" rtl="0" algn="l">
              <a:spcBef>
                <a:spcPts val="0"/>
              </a:spcBef>
              <a:spcAft>
                <a:spcPts val="0"/>
              </a:spcAft>
              <a:buSzPts val="1000"/>
              <a:buChar char="●"/>
            </a:pPr>
            <a:r>
              <a:rPr lang="en" sz="1000"/>
              <a:t>Meetings with the client</a:t>
            </a:r>
            <a:endParaRPr sz="1000"/>
          </a:p>
          <a:p>
            <a:pPr indent="-292100" lvl="1" marL="914400" rtl="0" algn="l">
              <a:spcBef>
                <a:spcPts val="0"/>
              </a:spcBef>
              <a:spcAft>
                <a:spcPts val="0"/>
              </a:spcAft>
              <a:buSzPts val="1000"/>
              <a:buChar char="○"/>
            </a:pPr>
            <a:r>
              <a:rPr lang="en" sz="1000"/>
              <a:t>Provided feedback during development</a:t>
            </a:r>
            <a:endParaRPr sz="1000"/>
          </a:p>
          <a:p>
            <a:pPr indent="-292100" lvl="1" marL="914400" rtl="0" algn="l">
              <a:spcBef>
                <a:spcPts val="0"/>
              </a:spcBef>
              <a:spcAft>
                <a:spcPts val="0"/>
              </a:spcAft>
              <a:buSzPts val="1000"/>
              <a:buChar char="○"/>
            </a:pPr>
            <a:r>
              <a:rPr lang="en" sz="1000"/>
              <a:t>Made sure we were on the right track</a:t>
            </a:r>
            <a:endParaRPr sz="1000"/>
          </a:p>
          <a:p>
            <a:pPr indent="-292100" lvl="1" marL="914400" rtl="0" algn="l">
              <a:spcBef>
                <a:spcPts val="0"/>
              </a:spcBef>
              <a:spcAft>
                <a:spcPts val="0"/>
              </a:spcAft>
              <a:buSzPts val="1000"/>
              <a:buChar char="○"/>
            </a:pPr>
            <a:r>
              <a:rPr lang="en" sz="1000"/>
              <a:t>Prevented us from creating features that were obsolete and unwanted</a:t>
            </a: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24" name="Google Shape;324;p42" title="manageuser.mp4">
            <a:hlinkClick r:id="rId3"/>
          </p:cNvPr>
          <p:cNvPicPr preferRelativeResize="0"/>
          <p:nvPr/>
        </p:nvPicPr>
        <p:blipFill>
          <a:blip r:embed="rId4">
            <a:alphaModFix/>
          </a:blip>
          <a:stretch>
            <a:fillRect/>
          </a:stretch>
        </p:blipFill>
        <p:spPr>
          <a:xfrm>
            <a:off x="1422875" y="0"/>
            <a:ext cx="685802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614250" y="82300"/>
            <a:ext cx="4587000" cy="112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Deploy?</a:t>
            </a:r>
            <a:endParaRPr/>
          </a:p>
          <a:p>
            <a:pPr indent="0" lvl="0" marL="0" rtl="0" algn="l">
              <a:spcBef>
                <a:spcPts val="0"/>
              </a:spcBef>
              <a:spcAft>
                <a:spcPts val="0"/>
              </a:spcAft>
              <a:buNone/>
            </a:pPr>
            <a:r>
              <a:t/>
            </a:r>
            <a:endParaRPr/>
          </a:p>
        </p:txBody>
      </p:sp>
      <p:sp>
        <p:nvSpPr>
          <p:cNvPr id="151" name="Google Shape;151;p16"/>
          <p:cNvSpPr txBox="1"/>
          <p:nvPr/>
        </p:nvSpPr>
        <p:spPr>
          <a:xfrm>
            <a:off x="968700" y="799275"/>
            <a:ext cx="387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98% of the features have been implemented. The features </a:t>
            </a:r>
            <a:r>
              <a:rPr lang="en">
                <a:solidFill>
                  <a:schemeClr val="lt1"/>
                </a:solidFill>
                <a:latin typeface="Lato"/>
                <a:ea typeface="Lato"/>
                <a:cs typeface="Lato"/>
                <a:sym typeface="Lato"/>
              </a:rPr>
              <a:t>currency</a:t>
            </a:r>
            <a:r>
              <a:rPr lang="en">
                <a:solidFill>
                  <a:schemeClr val="lt1"/>
                </a:solidFill>
                <a:latin typeface="Lato"/>
                <a:ea typeface="Lato"/>
                <a:cs typeface="Lato"/>
                <a:sym typeface="Lato"/>
              </a:rPr>
              <a:t> </a:t>
            </a:r>
            <a:r>
              <a:rPr lang="en">
                <a:solidFill>
                  <a:schemeClr val="lt1"/>
                </a:solidFill>
                <a:latin typeface="Lato"/>
                <a:ea typeface="Lato"/>
                <a:cs typeface="Lato"/>
                <a:sym typeface="Lato"/>
              </a:rPr>
              <a:t>implemented have been tested. The project is in a useable state and satisfies the requirement gathered.</a:t>
            </a:r>
            <a:endParaRPr>
              <a:solidFill>
                <a:schemeClr val="lt1"/>
              </a:solidFill>
              <a:latin typeface="Lato"/>
              <a:ea typeface="Lato"/>
              <a:cs typeface="Lato"/>
              <a:sym typeface="Lato"/>
            </a:endParaRPr>
          </a:p>
        </p:txBody>
      </p:sp>
      <p:sp>
        <p:nvSpPr>
          <p:cNvPr id="152" name="Google Shape;152;p16"/>
          <p:cNvSpPr txBox="1"/>
          <p:nvPr/>
        </p:nvSpPr>
        <p:spPr>
          <a:xfrm>
            <a:off x="968700" y="2360825"/>
            <a:ext cx="361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The testing phase included a complete frontend test of all features as well as </a:t>
            </a:r>
            <a:r>
              <a:rPr lang="en">
                <a:solidFill>
                  <a:srgbClr val="FFFFFF"/>
                </a:solidFill>
                <a:latin typeface="Lato"/>
                <a:ea typeface="Lato"/>
                <a:cs typeface="Lato"/>
                <a:sym typeface="Lato"/>
              </a:rPr>
              <a:t>writing</a:t>
            </a:r>
            <a:r>
              <a:rPr lang="en">
                <a:solidFill>
                  <a:srgbClr val="FFFFFF"/>
                </a:solidFill>
                <a:latin typeface="Lato"/>
                <a:ea typeface="Lato"/>
                <a:cs typeface="Lato"/>
                <a:sym typeface="Lato"/>
              </a:rPr>
              <a:t> unit test to test backend api’s.</a:t>
            </a:r>
            <a:endParaRPr>
              <a:solidFill>
                <a:srgbClr val="FFFFFF"/>
              </a:solidFill>
              <a:latin typeface="Lato"/>
              <a:ea typeface="Lato"/>
              <a:cs typeface="Lato"/>
              <a:sym typeface="Lato"/>
            </a:endParaRPr>
          </a:p>
        </p:txBody>
      </p:sp>
      <p:sp>
        <p:nvSpPr>
          <p:cNvPr id="153" name="Google Shape;153;p16"/>
          <p:cNvSpPr txBox="1"/>
          <p:nvPr/>
        </p:nvSpPr>
        <p:spPr>
          <a:xfrm>
            <a:off x="614250" y="3078700"/>
            <a:ext cx="371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Montserrat"/>
                <a:ea typeface="Montserrat"/>
                <a:cs typeface="Montserrat"/>
                <a:sym typeface="Montserrat"/>
              </a:rPr>
              <a:t>Code Correctness</a:t>
            </a:r>
            <a:endParaRPr>
              <a:latin typeface="Lato"/>
              <a:ea typeface="Lato"/>
              <a:cs typeface="Lato"/>
              <a:sym typeface="Lato"/>
            </a:endParaRPr>
          </a:p>
        </p:txBody>
      </p:sp>
      <p:sp>
        <p:nvSpPr>
          <p:cNvPr id="154" name="Google Shape;154;p16"/>
          <p:cNvSpPr txBox="1"/>
          <p:nvPr/>
        </p:nvSpPr>
        <p:spPr>
          <a:xfrm>
            <a:off x="532800" y="17052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Montserrat"/>
                <a:ea typeface="Montserrat"/>
                <a:cs typeface="Montserrat"/>
                <a:sym typeface="Montserrat"/>
              </a:rPr>
              <a:t>Testing</a:t>
            </a:r>
            <a:endParaRPr/>
          </a:p>
        </p:txBody>
      </p:sp>
      <p:sp>
        <p:nvSpPr>
          <p:cNvPr id="155" name="Google Shape;155;p16"/>
          <p:cNvSpPr txBox="1"/>
          <p:nvPr/>
        </p:nvSpPr>
        <p:spPr>
          <a:xfrm>
            <a:off x="1213725" y="3951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6" name="Google Shape;156;p16"/>
          <p:cNvSpPr txBox="1"/>
          <p:nvPr/>
        </p:nvSpPr>
        <p:spPr>
          <a:xfrm>
            <a:off x="968700" y="3706975"/>
            <a:ext cx="3396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We followed the naming conventions on a per </a:t>
            </a:r>
            <a:r>
              <a:rPr lang="en">
                <a:solidFill>
                  <a:srgbClr val="FFFFFF"/>
                </a:solidFill>
                <a:latin typeface="Lato"/>
                <a:ea typeface="Lato"/>
                <a:cs typeface="Lato"/>
                <a:sym typeface="Lato"/>
              </a:rPr>
              <a:t>language</a:t>
            </a:r>
            <a:r>
              <a:rPr lang="en">
                <a:solidFill>
                  <a:srgbClr val="FFFFFF"/>
                </a:solidFill>
                <a:latin typeface="Lato"/>
                <a:ea typeface="Lato"/>
                <a:cs typeface="Lato"/>
                <a:sym typeface="Lato"/>
              </a:rPr>
              <a:t> level. Formatting was also enforces using a linter. We made sure to also follow proper code techniques to  reduce code </a:t>
            </a:r>
            <a:r>
              <a:rPr lang="en">
                <a:solidFill>
                  <a:srgbClr val="FFFFFF"/>
                </a:solidFill>
                <a:latin typeface="Lato"/>
                <a:ea typeface="Lato"/>
                <a:cs typeface="Lato"/>
                <a:sym typeface="Lato"/>
              </a:rPr>
              <a:t>reuse and avoid hard to read code</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62" name="Google Shape;162;p17"/>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23850" y="866775"/>
            <a:ext cx="57006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Req 1. User Authentication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Definition</a:t>
            </a:r>
            <a:endParaRPr/>
          </a:p>
          <a:p>
            <a:pPr indent="0" lvl="0" marL="0" rtl="0" algn="l">
              <a:spcBef>
                <a:spcPts val="0"/>
              </a:spcBef>
              <a:spcAft>
                <a:spcPts val="0"/>
              </a:spcAft>
              <a:buNone/>
            </a:pPr>
            <a:r>
              <a:rPr lang="en" sz="1100">
                <a:latin typeface="Arial"/>
                <a:ea typeface="Arial"/>
                <a:cs typeface="Arial"/>
                <a:sym typeface="Arial"/>
              </a:rPr>
              <a:t>https://github.com/3450-Group-3/PuttPuttGolf/blob/master/doc/Requirements%20Definition.pdf</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AutoNum type="arabicPeriod"/>
            </a:pPr>
            <a:r>
              <a:rPr lang="en" sz="1200">
                <a:latin typeface="Arial"/>
                <a:ea typeface="Arial"/>
                <a:cs typeface="Arial"/>
                <a:sym typeface="Arial"/>
              </a:rPr>
              <a:t>User Authentication</a:t>
            </a:r>
            <a:endParaRPr sz="1200">
              <a:latin typeface="Arial"/>
              <a:ea typeface="Arial"/>
              <a:cs typeface="Arial"/>
              <a:sym typeface="Arial"/>
            </a:endParaRPr>
          </a:p>
          <a:p>
            <a:pPr indent="-304800" lvl="1" marL="914400" rtl="0" algn="l">
              <a:spcBef>
                <a:spcPts val="0"/>
              </a:spcBef>
              <a:spcAft>
                <a:spcPts val="0"/>
              </a:spcAft>
              <a:buSzPts val="1200"/>
              <a:buFont typeface="Arial"/>
              <a:buAutoNum type="arabicPeriod"/>
            </a:pPr>
            <a:r>
              <a:rPr lang="en" sz="1200">
                <a:latin typeface="Arial"/>
                <a:ea typeface="Arial"/>
                <a:cs typeface="Arial"/>
                <a:sym typeface="Arial"/>
              </a:rPr>
              <a:t>On the first visit to the website, a user only has access to the home screen and must sign up for an account to access the rest</a:t>
            </a:r>
            <a:endParaRPr sz="1200">
              <a:latin typeface="Arial"/>
              <a:ea typeface="Arial"/>
              <a:cs typeface="Arial"/>
              <a:sym typeface="Arial"/>
            </a:endParaRPr>
          </a:p>
          <a:p>
            <a:pPr indent="-304800" lvl="2" marL="1371600" rtl="0" algn="l">
              <a:spcBef>
                <a:spcPts val="0"/>
              </a:spcBef>
              <a:spcAft>
                <a:spcPts val="0"/>
              </a:spcAft>
              <a:buSzPts val="1200"/>
              <a:buFont typeface="Arial"/>
              <a:buAutoNum type="arabicPeriod"/>
            </a:pPr>
            <a:r>
              <a:rPr lang="en" sz="1200">
                <a:latin typeface="Arial"/>
                <a:ea typeface="Arial"/>
                <a:cs typeface="Arial"/>
                <a:sym typeface="Arial"/>
              </a:rPr>
              <a:t>When a user signs up, their account is added to the db and automatically given the permissions for player</a:t>
            </a:r>
            <a:endParaRPr sz="1200">
              <a:latin typeface="Arial"/>
              <a:ea typeface="Arial"/>
              <a:cs typeface="Arial"/>
              <a:sym typeface="Arial"/>
            </a:endParaRPr>
          </a:p>
          <a:p>
            <a:pPr indent="-304800" lvl="1" marL="914400" rtl="0" algn="l">
              <a:spcBef>
                <a:spcPts val="0"/>
              </a:spcBef>
              <a:spcAft>
                <a:spcPts val="0"/>
              </a:spcAft>
              <a:buSzPts val="1200"/>
              <a:buFont typeface="Arial"/>
              <a:buAutoNum type="arabicPeriod"/>
            </a:pPr>
            <a:r>
              <a:rPr lang="en" sz="1200">
                <a:latin typeface="Arial"/>
                <a:ea typeface="Arial"/>
                <a:cs typeface="Arial"/>
                <a:sym typeface="Arial"/>
              </a:rPr>
              <a:t>On subsequent visits, users must sign in to access the website</a:t>
            </a:r>
            <a:endParaRPr sz="1200">
              <a:latin typeface="Arial"/>
              <a:ea typeface="Arial"/>
              <a:cs typeface="Arial"/>
              <a:sym typeface="Arial"/>
            </a:endParaRPr>
          </a:p>
          <a:p>
            <a:pPr indent="-304800" lvl="2" marL="1371600" rtl="0" algn="l">
              <a:spcBef>
                <a:spcPts val="0"/>
              </a:spcBef>
              <a:spcAft>
                <a:spcPts val="0"/>
              </a:spcAft>
              <a:buSzPts val="1200"/>
              <a:buFont typeface="Arial"/>
              <a:buAutoNum type="arabicPeriod"/>
            </a:pPr>
            <a:r>
              <a:rPr lang="en" sz="1200">
                <a:latin typeface="Arial"/>
                <a:ea typeface="Arial"/>
                <a:cs typeface="Arial"/>
                <a:sym typeface="Arial"/>
              </a:rPr>
              <a:t>When a user logs in, their permissions are checked and different options are added to a sidebar navigation menu based on their permissions</a:t>
            </a:r>
            <a:endParaRPr sz="1200">
              <a:latin typeface="Arial"/>
              <a:ea typeface="Arial"/>
              <a:cs typeface="Arial"/>
              <a:sym typeface="Arial"/>
            </a:endParaRPr>
          </a:p>
          <a:p>
            <a:pPr indent="-304800" lvl="2" marL="1371600" rtl="0" algn="l">
              <a:spcBef>
                <a:spcPts val="0"/>
              </a:spcBef>
              <a:spcAft>
                <a:spcPts val="0"/>
              </a:spcAft>
              <a:buSzPts val="1200"/>
              <a:buFont typeface="Arial"/>
              <a:buAutoNum type="arabicPeriod"/>
            </a:pPr>
            <a:r>
              <a:rPr lang="en" sz="1200">
                <a:latin typeface="Arial"/>
                <a:ea typeface="Arial"/>
                <a:cs typeface="Arial"/>
                <a:sym typeface="Arial"/>
              </a:rPr>
              <a:t>Check for the location permission from the browser and give a prompt if it hasn’t been given</a:t>
            </a:r>
            <a:endParaRPr sz="1200">
              <a:latin typeface="Arial"/>
              <a:ea typeface="Arial"/>
              <a:cs typeface="Arial"/>
              <a:sym typeface="Arial"/>
            </a:endParaRPr>
          </a:p>
          <a:p>
            <a:pPr indent="-304800" lvl="1" marL="914400" rtl="0" algn="l">
              <a:spcBef>
                <a:spcPts val="0"/>
              </a:spcBef>
              <a:spcAft>
                <a:spcPts val="0"/>
              </a:spcAft>
              <a:buSzPts val="1200"/>
              <a:buFont typeface="Arial"/>
              <a:buAutoNum type="arabicPeriod"/>
            </a:pPr>
            <a:r>
              <a:rPr lang="en" sz="1200">
                <a:latin typeface="Arial"/>
                <a:ea typeface="Arial"/>
                <a:cs typeface="Arial"/>
                <a:sym typeface="Arial"/>
              </a:rPr>
              <a:t>When accessing any endpoint, the user’s permissions are checked to see if they have access to that endpoin</a:t>
            </a:r>
            <a:r>
              <a:rPr lang="en" sz="1200">
                <a:latin typeface="Arial"/>
                <a:ea typeface="Arial"/>
                <a:cs typeface="Arial"/>
                <a:sym typeface="Arial"/>
              </a:rPr>
              <a:t>t</a:t>
            </a:r>
            <a:endParaRPr sz="12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0"/>
          <p:cNvPicPr preferRelativeResize="0"/>
          <p:nvPr/>
        </p:nvPicPr>
        <p:blipFill>
          <a:blip r:embed="rId3">
            <a:alphaModFix/>
          </a:blip>
          <a:stretch>
            <a:fillRect/>
          </a:stretch>
        </p:blipFill>
        <p:spPr>
          <a:xfrm>
            <a:off x="665075" y="1168550"/>
            <a:ext cx="3394775" cy="3458825"/>
          </a:xfrm>
          <a:prstGeom prst="rect">
            <a:avLst/>
          </a:prstGeom>
          <a:noFill/>
          <a:ln>
            <a:noFill/>
          </a:ln>
        </p:spPr>
      </p:pic>
      <p:pic>
        <p:nvPicPr>
          <p:cNvPr id="181" name="Google Shape;181;p20"/>
          <p:cNvPicPr preferRelativeResize="0"/>
          <p:nvPr/>
        </p:nvPicPr>
        <p:blipFill>
          <a:blip r:embed="rId4">
            <a:alphaModFix/>
          </a:blip>
          <a:stretch>
            <a:fillRect/>
          </a:stretch>
        </p:blipFill>
        <p:spPr>
          <a:xfrm>
            <a:off x="4215675" y="1360050"/>
            <a:ext cx="4615799" cy="307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Low-Fidelity Prototype</a:t>
            </a:r>
            <a:endParaRPr/>
          </a:p>
        </p:txBody>
      </p:sp>
      <p:pic>
        <p:nvPicPr>
          <p:cNvPr id="187" name="Google Shape;187;p21"/>
          <p:cNvPicPr preferRelativeResize="0"/>
          <p:nvPr/>
        </p:nvPicPr>
        <p:blipFill>
          <a:blip r:embed="rId3">
            <a:alphaModFix/>
          </a:blip>
          <a:stretch>
            <a:fillRect/>
          </a:stretch>
        </p:blipFill>
        <p:spPr>
          <a:xfrm>
            <a:off x="6120000" y="177762"/>
            <a:ext cx="2639375" cy="478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