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ONVusOcNYOcb8z+e3yEwv3QlS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77b02700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b77b0270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caroline</a:t>
            </a:r>
            <a:endParaRPr/>
          </a:p>
        </p:txBody>
      </p:sp>
      <p:sp>
        <p:nvSpPr>
          <p:cNvPr id="175" name="Google Shape;175;g2b77b02700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77b02700a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b77b02700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2b77b02700a_0_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0064844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a0064844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Insert brief summary of what we’ve done//what the next slides will go over in details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77b02700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b77b02700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77b02700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b77b02700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0cbaec6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0cbaec6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795111c9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b795111c9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Advertising channels are used to send device information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795111c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b795111c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BTLE Packet Analyzer</a:t>
            </a:r>
            <a:br>
              <a:rPr lang="en-GB"/>
            </a:br>
            <a:r>
              <a:rPr lang="en-GB"/>
              <a:t>- Developed by JiaoXianjun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Open source SDR BTLE software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Monitors BTLE channels (only one at a time)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transmits BTLE packets with adjustability in size, power, and target device with advertising address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Sniffs BTLE packets and provides corresponding time, data and address all of which can be recorded for future use and analysis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Has the ability to track channel hopping and patterns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Utilizes HackRF SDR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Software is ran on unix based system (in our case raspberry pi Unbuntu)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795111c9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b795111c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Insert brief summary of what we’ve done//what the next slides will go over in details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0b39d8f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f0b39d8f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Insert brief summary of what we’ve done//what the next slides will go over in details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0" y="-1"/>
            <a:ext cx="9144000" cy="4735286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8" name="Google Shape;18;p12"/>
          <p:cNvGrpSpPr/>
          <p:nvPr/>
        </p:nvGrpSpPr>
        <p:grpSpPr>
          <a:xfrm>
            <a:off x="-1" y="4336599"/>
            <a:ext cx="9144001" cy="864051"/>
            <a:chOff x="-1" y="5714998"/>
            <a:chExt cx="9144001" cy="1152068"/>
          </a:xfrm>
        </p:grpSpPr>
        <p:sp>
          <p:nvSpPr>
            <p:cNvPr id="19" name="Google Shape;19;p12"/>
            <p:cNvSpPr/>
            <p:nvPr/>
          </p:nvSpPr>
          <p:spPr>
            <a:xfrm>
              <a:off x="152399" y="6066989"/>
              <a:ext cx="8991601" cy="589642"/>
            </a:xfrm>
            <a:prstGeom prst="rect">
              <a:avLst/>
            </a:prstGeom>
            <a:solidFill>
              <a:srgbClr val="938953"/>
            </a:solidFill>
            <a:ln>
              <a:noFill/>
            </a:ln>
          </p:spPr>
          <p:txBody>
            <a:bodyPr anchorCtr="0" anchor="ctr" bIns="29450" lIns="58925" spcFirstLastPara="1" rIns="58925" wrap="square" tIns="2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0" y="5714998"/>
              <a:ext cx="4313335" cy="1152068"/>
            </a:xfrm>
            <a:prstGeom prst="homePlate">
              <a:avLst>
                <a:gd fmla="val 50000" name="adj"/>
              </a:avLst>
            </a:prstGeom>
            <a:solidFill>
              <a:srgbClr val="938953"/>
            </a:solidFill>
            <a:ln>
              <a:noFill/>
            </a:ln>
          </p:spPr>
          <p:txBody>
            <a:bodyPr anchorCtr="0" anchor="ctr" bIns="29450" lIns="58925" spcFirstLastPara="1" rIns="58925" wrap="square" tIns="2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0" y="5769433"/>
              <a:ext cx="4254530" cy="1088561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9450" lIns="58925" spcFirstLastPara="1" rIns="58925" wrap="square" tIns="2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-1" y="6125936"/>
              <a:ext cx="9144001" cy="73205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9450" lIns="58925" spcFirstLastPara="1" rIns="58925" wrap="square" tIns="2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descr="ERAU_W_LOGO_FINAL.jpg" id="23" name="Google Shape;23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8489" y="6044114"/>
              <a:ext cx="2422076" cy="5502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647" y="205941"/>
            <a:ext cx="822870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457647" y="1200486"/>
            <a:ext cx="8228707" cy="3393839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57199" y="1526977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grpSp>
        <p:nvGrpSpPr>
          <p:cNvPr id="26" name="Google Shape;26;p13"/>
          <p:cNvGrpSpPr/>
          <p:nvPr/>
        </p:nvGrpSpPr>
        <p:grpSpPr>
          <a:xfrm>
            <a:off x="-1" y="0"/>
            <a:ext cx="9144001" cy="1272264"/>
            <a:chOff x="-1" y="0"/>
            <a:chExt cx="9144001" cy="1696352"/>
          </a:xfrm>
        </p:grpSpPr>
        <p:sp>
          <p:nvSpPr>
            <p:cNvPr id="27" name="Google Shape;27;p13"/>
            <p:cNvSpPr/>
            <p:nvPr/>
          </p:nvSpPr>
          <p:spPr>
            <a:xfrm>
              <a:off x="-1" y="0"/>
              <a:ext cx="9144001" cy="737502"/>
            </a:xfrm>
            <a:prstGeom prst="rect">
              <a:avLst/>
            </a:prstGeom>
            <a:solidFill>
              <a:srgbClr val="00488F"/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9450" lIns="58925" spcFirstLastPara="1" rIns="58925" wrap="square" tIns="2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152399" y="678555"/>
              <a:ext cx="8991601" cy="589642"/>
            </a:xfrm>
            <a:prstGeom prst="rect">
              <a:avLst/>
            </a:prstGeom>
            <a:solidFill>
              <a:srgbClr val="938953"/>
            </a:solidFill>
            <a:ln>
              <a:noFill/>
            </a:ln>
          </p:spPr>
          <p:txBody>
            <a:bodyPr anchorCtr="0" anchor="ctr" bIns="29450" lIns="58925" spcFirstLastPara="1" rIns="58925" wrap="square" tIns="2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0" y="217712"/>
              <a:ext cx="4313335" cy="1152068"/>
            </a:xfrm>
            <a:prstGeom prst="homePlate">
              <a:avLst>
                <a:gd fmla="val 50000" name="adj"/>
              </a:avLst>
            </a:prstGeom>
            <a:solidFill>
              <a:srgbClr val="938953"/>
            </a:solidFill>
            <a:ln>
              <a:noFill/>
            </a:ln>
          </p:spPr>
          <p:txBody>
            <a:bodyPr anchorCtr="0" anchor="ctr" bIns="29450" lIns="58925" spcFirstLastPara="1" rIns="58925" wrap="square" tIns="2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0" y="272147"/>
              <a:ext cx="4254530" cy="1088561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9450" lIns="58925" spcFirstLastPara="1" rIns="58925" wrap="square" tIns="2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-1" y="737502"/>
              <a:ext cx="9144001" cy="9588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9450" lIns="58925" spcFirstLastPara="1" rIns="58925" wrap="square" tIns="2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descr="eagle.gif" id="32" name="Google Shape;32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527145" y="103754"/>
              <a:ext cx="411882" cy="4573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solidFill>
                  <a:srgbClr val="26262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65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1" name="Google Shape;41;p1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42" name="Google Shape;42;p1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65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b="1" sz="37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65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55" name="Google Shape;55;p1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65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indent="-3937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683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19"/>
          <p:cNvSpPr txBox="1"/>
          <p:nvPr>
            <p:ph idx="2" type="body"/>
          </p:nvPr>
        </p:nvSpPr>
        <p:spPr>
          <a:xfrm>
            <a:off x="457201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00" spcFirstLastPara="1" rIns="83800" wrap="square" tIns="4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7" name="Google Shape;77;p2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gif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107156" y="8036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29450" lIns="0" spcFirstLastPara="1" rIns="58925" wrap="square" tIns="29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LAX Airport Police Internship</a:t>
            </a:r>
            <a:r>
              <a:rPr b="0" i="0" lang="en-GB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07156" y="8036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225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220349" y="302275"/>
            <a:ext cx="86106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GB">
                <a:solidFill>
                  <a:schemeClr val="lt1"/>
                </a:solidFill>
              </a:rPr>
              <a:t>Boeing Bluetooth Protocol Analytical Research, Semester 2 Sprint 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357688" y="4259461"/>
            <a:ext cx="4295647" cy="210996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92906" y="1727895"/>
            <a:ext cx="2196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1" lang="en-GB" sz="3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endParaRPr b="0" i="1" sz="39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125" y="1856988"/>
            <a:ext cx="2287501" cy="214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1457625" y="4902250"/>
            <a:ext cx="1001400" cy="15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20350" y="1174950"/>
            <a:ext cx="770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b="0" i="1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 Caroline Terre, Matthew Irvin, Gianna Scarangelli, Jonah Rowell, Connal Grace</a:t>
            </a:r>
            <a:endParaRPr b="0" i="1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 b="5208" l="0" r="0" t="-5210"/>
          <a:stretch/>
        </p:blipFill>
        <p:spPr>
          <a:xfrm>
            <a:off x="4572012" y="1998764"/>
            <a:ext cx="4503276" cy="16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77b02700a_0_0"/>
          <p:cNvSpPr txBox="1"/>
          <p:nvPr>
            <p:ph idx="1" type="body"/>
          </p:nvPr>
        </p:nvSpPr>
        <p:spPr>
          <a:xfrm>
            <a:off x="553641" y="1018448"/>
            <a:ext cx="8036700" cy="3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en-GB" sz="2300"/>
              <a:t>Still understanding Flipper Zero &amp; how to customize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Very little official documentation on how to make apps for the Flipper Zero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Still waiting on equipment that we already have plans for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b="1" sz="15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78" name="Google Shape;178;g2b77b02700a_0_0"/>
          <p:cNvSpPr txBox="1"/>
          <p:nvPr>
            <p:ph type="title"/>
          </p:nvPr>
        </p:nvSpPr>
        <p:spPr>
          <a:xfrm>
            <a:off x="240725" y="374360"/>
            <a:ext cx="3857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en-GB" sz="2600"/>
              <a:t>Difficulties with Sprint 1 </a:t>
            </a:r>
            <a:endParaRPr b="1"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77b02700a_0_98"/>
          <p:cNvSpPr txBox="1"/>
          <p:nvPr>
            <p:ph idx="1" type="body"/>
          </p:nvPr>
        </p:nvSpPr>
        <p:spPr>
          <a:xfrm>
            <a:off x="339300" y="941150"/>
            <a:ext cx="84654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Monitor all 40 BTLE channels and record packet data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Decode and track BTLE channel hopping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Continue understanding what we can do with the Flipper Zero and further see how can we utilize these capabilities ourselves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Produce final white paper</a:t>
            </a:r>
            <a:endParaRPr sz="2300"/>
          </a:p>
        </p:txBody>
      </p:sp>
      <p:sp>
        <p:nvSpPr>
          <p:cNvPr id="185" name="Google Shape;185;g2b77b02700a_0_98"/>
          <p:cNvSpPr txBox="1"/>
          <p:nvPr/>
        </p:nvSpPr>
        <p:spPr>
          <a:xfrm>
            <a:off x="246880" y="666041"/>
            <a:ext cx="6697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g2b77b02700a_0_98"/>
          <p:cNvSpPr txBox="1"/>
          <p:nvPr>
            <p:ph type="title"/>
          </p:nvPr>
        </p:nvSpPr>
        <p:spPr>
          <a:xfrm>
            <a:off x="240725" y="374360"/>
            <a:ext cx="3857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en-GB" sz="2600"/>
              <a:t>Future Goals</a:t>
            </a:r>
            <a:endParaRPr b="1"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06484486_0_5"/>
          <p:cNvSpPr txBox="1"/>
          <p:nvPr>
            <p:ph idx="1" type="body"/>
          </p:nvPr>
        </p:nvSpPr>
        <p:spPr>
          <a:xfrm>
            <a:off x="457199" y="973427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Ordered new equipment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Focusing on Flipper Zero research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Receiving and decoding Bluetooth Low Energy packets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Collecting data from last semester</a:t>
            </a:r>
            <a:endParaRPr sz="2300"/>
          </a:p>
        </p:txBody>
      </p:sp>
      <p:sp>
        <p:nvSpPr>
          <p:cNvPr id="115" name="Google Shape;115;g2a006484486_0_5"/>
          <p:cNvSpPr txBox="1"/>
          <p:nvPr>
            <p:ph type="title"/>
          </p:nvPr>
        </p:nvSpPr>
        <p:spPr>
          <a:xfrm>
            <a:off x="240725" y="374360"/>
            <a:ext cx="3857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en-GB" sz="2600"/>
              <a:t>Sprint Overview</a:t>
            </a:r>
            <a:endParaRPr b="1"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77b02700a_0_204"/>
          <p:cNvSpPr txBox="1"/>
          <p:nvPr>
            <p:ph idx="1" type="body"/>
          </p:nvPr>
        </p:nvSpPr>
        <p:spPr>
          <a:xfrm>
            <a:off x="457199" y="973427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/>
          <a:p>
            <a:pPr indent="-374651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Virtual Pet Game: various emulating capabilities</a:t>
            </a:r>
            <a:endParaRPr sz="2300"/>
          </a:p>
          <a:p>
            <a:pPr indent="-374651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Capitalizing off of its Bluetooth Low Energy Capabilities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300"/>
              <a:buChar char="–"/>
            </a:pPr>
            <a:r>
              <a:rPr lang="en-GB" sz="2300"/>
              <a:t>Has Bluetooth to connect to iPhone app, for example, but cannot use Bluetooth otherwise</a:t>
            </a:r>
            <a:endParaRPr sz="2300"/>
          </a:p>
        </p:txBody>
      </p:sp>
      <p:sp>
        <p:nvSpPr>
          <p:cNvPr id="121" name="Google Shape;121;g2b77b02700a_0_204"/>
          <p:cNvSpPr txBox="1"/>
          <p:nvPr>
            <p:ph type="title"/>
          </p:nvPr>
        </p:nvSpPr>
        <p:spPr>
          <a:xfrm>
            <a:off x="240725" y="374360"/>
            <a:ext cx="3857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en-GB" sz="2600"/>
              <a:t>Flipper Zero</a:t>
            </a:r>
            <a:endParaRPr b="1" sz="2600"/>
          </a:p>
        </p:txBody>
      </p:sp>
      <p:pic>
        <p:nvPicPr>
          <p:cNvPr id="122" name="Google Shape;122;g2b77b02700a_0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13" y="2571750"/>
            <a:ext cx="343852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b77b02700a_0_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400" y="2571750"/>
            <a:ext cx="4118107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77b02700a_0_217"/>
          <p:cNvSpPr txBox="1"/>
          <p:nvPr>
            <p:ph idx="1" type="body"/>
          </p:nvPr>
        </p:nvSpPr>
        <p:spPr>
          <a:xfrm>
            <a:off x="457199" y="973427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/>
          <a:p>
            <a:pPr indent="-374651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Firmware from Github with excellent document</a:t>
            </a:r>
            <a:endParaRPr sz="2300"/>
          </a:p>
          <a:p>
            <a:pPr indent="-374651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Allows BLE attacks such as:</a:t>
            </a:r>
            <a:endParaRPr sz="2300"/>
          </a:p>
        </p:txBody>
      </p:sp>
      <p:sp>
        <p:nvSpPr>
          <p:cNvPr id="129" name="Google Shape;129;g2b77b02700a_0_217"/>
          <p:cNvSpPr txBox="1"/>
          <p:nvPr>
            <p:ph type="title"/>
          </p:nvPr>
        </p:nvSpPr>
        <p:spPr>
          <a:xfrm>
            <a:off x="240725" y="374360"/>
            <a:ext cx="3857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en-GB" sz="2600"/>
              <a:t>Flipper Zero</a:t>
            </a:r>
            <a:endParaRPr b="1" sz="2600"/>
          </a:p>
        </p:txBody>
      </p:sp>
      <p:sp>
        <p:nvSpPr>
          <p:cNvPr id="130" name="Google Shape;130;g2b77b02700a_0_217"/>
          <p:cNvSpPr txBox="1"/>
          <p:nvPr/>
        </p:nvSpPr>
        <p:spPr>
          <a:xfrm>
            <a:off x="123250" y="4528850"/>
            <a:ext cx="2568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 17 Lockup Crash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b77b02700a_0_217"/>
          <p:cNvSpPr txBox="1"/>
          <p:nvPr/>
        </p:nvSpPr>
        <p:spPr>
          <a:xfrm>
            <a:off x="3288000" y="4528850"/>
            <a:ext cx="2568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Device Popup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b77b02700a_0_217"/>
          <p:cNvSpPr txBox="1"/>
          <p:nvPr/>
        </p:nvSpPr>
        <p:spPr>
          <a:xfrm>
            <a:off x="6200525" y="4528850"/>
            <a:ext cx="3133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Device Found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2b77b02700a_0_217"/>
          <p:cNvPicPr preferRelativeResize="0"/>
          <p:nvPr/>
        </p:nvPicPr>
        <p:blipFill rotWithShape="1">
          <a:blip r:embed="rId3">
            <a:alphaModFix/>
          </a:blip>
          <a:srcRect b="0" l="0" r="0" t="51920"/>
          <a:stretch/>
        </p:blipFill>
        <p:spPr>
          <a:xfrm>
            <a:off x="240725" y="2068525"/>
            <a:ext cx="2366000" cy="24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b77b02700a_0_217"/>
          <p:cNvPicPr preferRelativeResize="0"/>
          <p:nvPr/>
        </p:nvPicPr>
        <p:blipFill rotWithShape="1">
          <a:blip r:embed="rId4">
            <a:alphaModFix/>
          </a:blip>
          <a:srcRect b="0" l="5607" r="2472" t="9690"/>
          <a:stretch/>
        </p:blipFill>
        <p:spPr>
          <a:xfrm>
            <a:off x="5742025" y="2252812"/>
            <a:ext cx="3401974" cy="20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b77b02700a_0_217"/>
          <p:cNvPicPr preferRelativeResize="0"/>
          <p:nvPr/>
        </p:nvPicPr>
        <p:blipFill rotWithShape="1">
          <a:blip r:embed="rId5">
            <a:alphaModFix/>
          </a:blip>
          <a:srcRect b="0" l="0" r="0" t="50000"/>
          <a:stretch/>
        </p:blipFill>
        <p:spPr>
          <a:xfrm>
            <a:off x="3287988" y="1957101"/>
            <a:ext cx="2376550" cy="257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0cbaec6f9_0_0"/>
          <p:cNvSpPr txBox="1"/>
          <p:nvPr>
            <p:ph idx="1" type="body"/>
          </p:nvPr>
        </p:nvSpPr>
        <p:spPr>
          <a:xfrm>
            <a:off x="457199" y="1536952"/>
            <a:ext cx="8229600" cy="3394500"/>
          </a:xfrm>
          <a:prstGeom prst="rect">
            <a:avLst/>
          </a:prstGeom>
        </p:spPr>
        <p:txBody>
          <a:bodyPr anchorCtr="0" anchor="t" bIns="41900" lIns="83800" spcFirstLastPara="1" rIns="83800" wrap="square" tIns="41900">
            <a:normAutofit/>
          </a:bodyPr>
          <a:lstStyle/>
          <a:p>
            <a:pPr indent="-374650" lvl="0" marL="457200" rtl="0" algn="l">
              <a:spcBef>
                <a:spcPts val="20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Flipper Zero apps - custom programs for the flipper zero that can </a:t>
            </a:r>
            <a:r>
              <a:rPr lang="en-GB" sz="2300"/>
              <a:t>interact with the Flipper Zero’s built in Bluetooth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uFBT - a python library that simulates the Flipper Zero’s firmware to help create apps</a:t>
            </a:r>
            <a:endParaRPr sz="2300"/>
          </a:p>
        </p:txBody>
      </p:sp>
      <p:sp>
        <p:nvSpPr>
          <p:cNvPr id="141" name="Google Shape;141;g1f0cbaec6f9_0_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en-GB" sz="2600"/>
              <a:t>Flipper Zero Apps</a:t>
            </a:r>
            <a:endParaRPr b="1" sz="2600"/>
          </a:p>
        </p:txBody>
      </p:sp>
      <p:pic>
        <p:nvPicPr>
          <p:cNvPr id="142" name="Google Shape;142;g1f0cbaec6f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89474"/>
            <a:ext cx="4475650" cy="21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f0cbaec6f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350" y="3961126"/>
            <a:ext cx="4475650" cy="11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795111c96_0_34"/>
          <p:cNvSpPr txBox="1"/>
          <p:nvPr>
            <p:ph idx="1" type="body"/>
          </p:nvPr>
        </p:nvSpPr>
        <p:spPr>
          <a:xfrm>
            <a:off x="457199" y="973427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/>
          <a:p>
            <a:pPr indent="-374651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Designed for low power and short range applications</a:t>
            </a:r>
            <a:endParaRPr sz="2300"/>
          </a:p>
          <a:p>
            <a:pPr indent="-374651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Operates in the 2.4GHz band with range of 100 meters</a:t>
            </a:r>
            <a:endParaRPr sz="2300"/>
          </a:p>
          <a:p>
            <a:pPr indent="-374651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Uses 40 channels compared to 80 with classic Bluetooth</a:t>
            </a:r>
            <a:endParaRPr sz="2300"/>
          </a:p>
          <a:p>
            <a:pPr indent="-374651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Channels 37, 38, 39 are used for advertising</a:t>
            </a:r>
            <a:endParaRPr sz="2300"/>
          </a:p>
        </p:txBody>
      </p:sp>
      <p:sp>
        <p:nvSpPr>
          <p:cNvPr id="149" name="Google Shape;149;g2b795111c96_0_34"/>
          <p:cNvSpPr txBox="1"/>
          <p:nvPr>
            <p:ph type="title"/>
          </p:nvPr>
        </p:nvSpPr>
        <p:spPr>
          <a:xfrm>
            <a:off x="240725" y="374360"/>
            <a:ext cx="3857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en-GB" sz="2600"/>
              <a:t>Bluetooth Low Energy</a:t>
            </a:r>
            <a:endParaRPr b="1" sz="2600"/>
          </a:p>
        </p:txBody>
      </p:sp>
      <p:pic>
        <p:nvPicPr>
          <p:cNvPr id="150" name="Google Shape;150;g2b795111c96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250" y="2740750"/>
            <a:ext cx="6807775" cy="24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795111c96_0_0"/>
          <p:cNvSpPr txBox="1"/>
          <p:nvPr>
            <p:ph idx="1" type="body"/>
          </p:nvPr>
        </p:nvSpPr>
        <p:spPr>
          <a:xfrm>
            <a:off x="457199" y="973427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/>
          </a:bodyPr>
          <a:lstStyle/>
          <a:p>
            <a:pPr indent="-374651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Open source software developed by Jiao Xianjun</a:t>
            </a:r>
            <a:endParaRPr sz="2300"/>
          </a:p>
          <a:p>
            <a:pPr indent="-374651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BTLE monitor and transmitter</a:t>
            </a:r>
            <a:endParaRPr sz="2300"/>
          </a:p>
          <a:p>
            <a:pPr indent="-374651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Sniffs BTLE packets and provides corresponding data</a:t>
            </a:r>
            <a:endParaRPr sz="2300"/>
          </a:p>
          <a:p>
            <a:pPr indent="-374651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Uses HackRF SDR</a:t>
            </a:r>
            <a:endParaRPr sz="2300"/>
          </a:p>
        </p:txBody>
      </p:sp>
      <p:sp>
        <p:nvSpPr>
          <p:cNvPr id="156" name="Google Shape;156;g2b795111c96_0_0"/>
          <p:cNvSpPr txBox="1"/>
          <p:nvPr>
            <p:ph type="title"/>
          </p:nvPr>
        </p:nvSpPr>
        <p:spPr>
          <a:xfrm>
            <a:off x="240725" y="374360"/>
            <a:ext cx="3857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en-GB" sz="2600"/>
              <a:t>BTLE Packet Analyzer</a:t>
            </a:r>
            <a:endParaRPr b="1" sz="2600"/>
          </a:p>
        </p:txBody>
      </p:sp>
      <p:pic>
        <p:nvPicPr>
          <p:cNvPr id="157" name="Google Shape;157;g2b795111c9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175" y="2723549"/>
            <a:ext cx="8485649" cy="1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795111c96_0_11"/>
          <p:cNvSpPr txBox="1"/>
          <p:nvPr>
            <p:ph idx="1" type="body"/>
          </p:nvPr>
        </p:nvSpPr>
        <p:spPr>
          <a:xfrm>
            <a:off x="45150" y="862275"/>
            <a:ext cx="9053700" cy="378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800">
                <a:highlight>
                  <a:schemeClr val="lt1"/>
                </a:highlight>
              </a:rPr>
              <a:t>0032191us </a:t>
            </a: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Pkt1002</a:t>
            </a:r>
            <a:r>
              <a:rPr lang="en-GB" sz="1800">
                <a:solidFill>
                  <a:srgbClr val="FFFFFF"/>
                </a:solidFill>
                <a:highlight>
                  <a:schemeClr val="lt1"/>
                </a:highlight>
              </a:rPr>
              <a:t> </a:t>
            </a: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Ch37</a:t>
            </a:r>
            <a:r>
              <a:rPr lang="en-GB" sz="1800">
                <a:solidFill>
                  <a:srgbClr val="FFFFFF"/>
                </a:solidFill>
                <a:highlight>
                  <a:schemeClr val="lt1"/>
                </a:highlight>
              </a:rPr>
              <a:t> </a:t>
            </a:r>
            <a:r>
              <a:rPr lang="en-GB" sz="1800">
                <a:solidFill>
                  <a:srgbClr val="DF3079"/>
                </a:solidFill>
                <a:highlight>
                  <a:schemeClr val="lt1"/>
                </a:highlight>
              </a:rPr>
              <a:t>AA</a:t>
            </a: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:</a:t>
            </a:r>
            <a:r>
              <a:rPr lang="en-GB" sz="1800">
                <a:highlight>
                  <a:schemeClr val="lt1"/>
                </a:highlight>
              </a:rPr>
              <a:t>8e89bed6</a:t>
            </a:r>
            <a:r>
              <a:rPr lang="en-GB" sz="1800">
                <a:solidFill>
                  <a:srgbClr val="FFFFFF"/>
                </a:solidFill>
                <a:highlight>
                  <a:schemeClr val="lt1"/>
                </a:highlight>
              </a:rPr>
              <a:t> </a:t>
            </a:r>
            <a:r>
              <a:rPr lang="en-GB" sz="1800">
                <a:solidFill>
                  <a:srgbClr val="DF3079"/>
                </a:solidFill>
                <a:highlight>
                  <a:schemeClr val="lt1"/>
                </a:highlight>
              </a:rPr>
              <a:t>ADV_PDU</a:t>
            </a: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:t2:ADV_NONCONN_IND</a:t>
            </a:r>
            <a:r>
              <a:rPr lang="en-GB" sz="1800">
                <a:solidFill>
                  <a:srgbClr val="FFFFFF"/>
                </a:solidFill>
                <a:highlight>
                  <a:schemeClr val="lt1"/>
                </a:highlight>
              </a:rPr>
              <a:t> </a:t>
            </a: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TxAdd:</a:t>
            </a:r>
            <a:r>
              <a:rPr lang="en-GB" sz="1800">
                <a:solidFill>
                  <a:srgbClr val="DF3079"/>
                </a:solidFill>
                <a:highlight>
                  <a:schemeClr val="lt1"/>
                </a:highlight>
              </a:rPr>
              <a:t>1</a:t>
            </a:r>
            <a:r>
              <a:rPr lang="en-GB" sz="1800">
                <a:solidFill>
                  <a:srgbClr val="FFFFFF"/>
                </a:solidFill>
                <a:highlight>
                  <a:schemeClr val="lt1"/>
                </a:highlight>
              </a:rPr>
              <a:t> </a:t>
            </a:r>
            <a:r>
              <a:rPr lang="en-GB" sz="1800">
                <a:solidFill>
                  <a:srgbClr val="DF3079"/>
                </a:solidFill>
                <a:highlight>
                  <a:schemeClr val="lt1"/>
                </a:highlight>
              </a:rPr>
              <a:t>R0</a:t>
            </a:r>
            <a:r>
              <a:rPr lang="en-GB" sz="1800">
                <a:solidFill>
                  <a:srgbClr val="FFFFFF"/>
                </a:solidFill>
                <a:highlight>
                  <a:schemeClr val="lt1"/>
                </a:highlight>
              </a:rPr>
              <a:t> </a:t>
            </a: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Pload:</a:t>
            </a:r>
            <a:r>
              <a:rPr lang="en-GB" sz="1800">
                <a:solidFill>
                  <a:srgbClr val="DF3079"/>
                </a:solidFill>
                <a:highlight>
                  <a:schemeClr val="lt1"/>
                </a:highlight>
              </a:rPr>
              <a:t>37</a:t>
            </a:r>
            <a:r>
              <a:rPr lang="en-GB" sz="1800">
                <a:solidFill>
                  <a:srgbClr val="FFFFFF"/>
                </a:solidFill>
                <a:highlight>
                  <a:schemeClr val="lt1"/>
                </a:highlight>
              </a:rPr>
              <a:t> </a:t>
            </a: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AdvA:</a:t>
            </a:r>
            <a:r>
              <a:rPr lang="en-GB" sz="1800">
                <a:highlight>
                  <a:schemeClr val="lt1"/>
                </a:highlight>
              </a:rPr>
              <a:t>0a0ceba851db0</a:t>
            </a:r>
            <a:r>
              <a:rPr lang="en-GB" sz="1800">
                <a:solidFill>
                  <a:srgbClr val="FFFFFF"/>
                </a:solidFill>
                <a:highlight>
                  <a:schemeClr val="lt1"/>
                </a:highlight>
              </a:rPr>
              <a:t> </a:t>
            </a: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Data:</a:t>
            </a:r>
            <a:r>
              <a:rPr lang="en-GB" sz="1800">
                <a:highlight>
                  <a:schemeClr val="lt1"/>
                </a:highlight>
              </a:rPr>
              <a:t>1eff0600010f30027</a:t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>
                <a:highlight>
                  <a:schemeClr val="lt1"/>
                </a:highlight>
              </a:rPr>
              <a:t>0032191us </a:t>
            </a:r>
            <a:br>
              <a:rPr lang="en-GB" sz="1800">
                <a:highlight>
                  <a:schemeClr val="lt1"/>
                </a:highlight>
              </a:rPr>
            </a:b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Pkt1002</a:t>
            </a:r>
            <a:r>
              <a:rPr lang="en-GB" sz="1800">
                <a:highlight>
                  <a:schemeClr val="lt1"/>
                </a:highlight>
              </a:rPr>
              <a:t> </a:t>
            </a:r>
            <a:br>
              <a:rPr lang="en-GB" sz="1800">
                <a:highlight>
                  <a:schemeClr val="lt1"/>
                </a:highlight>
              </a:rPr>
            </a:b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Ch37</a:t>
            </a:r>
            <a:r>
              <a:rPr lang="en-GB" sz="1800">
                <a:highlight>
                  <a:schemeClr val="lt1"/>
                </a:highlight>
              </a:rPr>
              <a:t> </a:t>
            </a:r>
            <a:br>
              <a:rPr lang="en-GB" sz="1800">
                <a:highlight>
                  <a:schemeClr val="lt1"/>
                </a:highlight>
              </a:rPr>
            </a:b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>
                <a:solidFill>
                  <a:srgbClr val="DF3079"/>
                </a:solidFill>
                <a:highlight>
                  <a:schemeClr val="lt1"/>
                </a:highlight>
              </a:rPr>
              <a:t>AA</a:t>
            </a: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:</a:t>
            </a:r>
            <a:r>
              <a:rPr lang="en-GB" sz="1800">
                <a:highlight>
                  <a:schemeClr val="lt1"/>
                </a:highlight>
              </a:rPr>
              <a:t>8e89bed6 </a:t>
            </a:r>
            <a:br>
              <a:rPr lang="en-GB" sz="1800">
                <a:highlight>
                  <a:schemeClr val="lt1"/>
                </a:highlight>
              </a:rPr>
            </a:br>
            <a:endParaRPr sz="1800"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>
                <a:solidFill>
                  <a:srgbClr val="DF3079"/>
                </a:solidFill>
                <a:highlight>
                  <a:schemeClr val="lt1"/>
                </a:highlight>
              </a:rPr>
              <a:t>ADV_PDU</a:t>
            </a:r>
            <a:r>
              <a:rPr lang="en-GB" sz="1700">
                <a:solidFill>
                  <a:srgbClr val="F22C3D"/>
                </a:solidFill>
                <a:highlight>
                  <a:schemeClr val="lt1"/>
                </a:highlight>
              </a:rPr>
              <a:t>:t2:ADV_NONCONN_IND</a:t>
            </a:r>
            <a:r>
              <a:rPr lang="en-GB" sz="1700">
                <a:highlight>
                  <a:schemeClr val="lt1"/>
                </a:highlight>
              </a:rPr>
              <a:t> </a:t>
            </a:r>
            <a:endParaRPr sz="18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25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25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25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7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75"/>
          </a:p>
        </p:txBody>
      </p:sp>
      <p:sp>
        <p:nvSpPr>
          <p:cNvPr id="163" name="Google Shape;163;g2b795111c96_0_11"/>
          <p:cNvSpPr txBox="1"/>
          <p:nvPr>
            <p:ph type="title"/>
          </p:nvPr>
        </p:nvSpPr>
        <p:spPr>
          <a:xfrm>
            <a:off x="240725" y="374360"/>
            <a:ext cx="3857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en-GB" sz="2600"/>
              <a:t>BTLE Packet Analyzer</a:t>
            </a:r>
            <a:endParaRPr b="1" sz="2600"/>
          </a:p>
        </p:txBody>
      </p:sp>
      <p:sp>
        <p:nvSpPr>
          <p:cNvPr id="164" name="Google Shape;164;g2b795111c96_0_11"/>
          <p:cNvSpPr txBox="1"/>
          <p:nvPr>
            <p:ph idx="1" type="body"/>
          </p:nvPr>
        </p:nvSpPr>
        <p:spPr>
          <a:xfrm>
            <a:off x="4098425" y="1546400"/>
            <a:ext cx="5745900" cy="333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800">
                <a:highlight>
                  <a:schemeClr val="lt1"/>
                </a:highlight>
              </a:rPr>
              <a:t>6.</a:t>
            </a: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 </a:t>
            </a: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TxAdd:</a:t>
            </a:r>
            <a:r>
              <a:rPr lang="en-GB" sz="1800">
                <a:solidFill>
                  <a:srgbClr val="DF3079"/>
                </a:solidFill>
                <a:highlight>
                  <a:schemeClr val="lt1"/>
                </a:highlight>
              </a:rPr>
              <a:t>1</a:t>
            </a:r>
            <a:br>
              <a:rPr lang="en-GB" sz="1800">
                <a:solidFill>
                  <a:srgbClr val="DF3079"/>
                </a:solidFill>
                <a:highlight>
                  <a:schemeClr val="lt1"/>
                </a:highlight>
              </a:rPr>
            </a:br>
            <a:br>
              <a:rPr lang="en-GB" sz="1800">
                <a:highlight>
                  <a:schemeClr val="lt1"/>
                </a:highlight>
              </a:rPr>
            </a:br>
            <a:r>
              <a:rPr lang="en-GB" sz="1800">
                <a:highlight>
                  <a:schemeClr val="lt1"/>
                </a:highlight>
              </a:rPr>
              <a:t>7.</a:t>
            </a:r>
            <a:r>
              <a:rPr lang="en-GB" sz="1800">
                <a:solidFill>
                  <a:srgbClr val="DF3079"/>
                </a:solidFill>
                <a:highlight>
                  <a:schemeClr val="lt1"/>
                </a:highlight>
              </a:rPr>
              <a:t> R0</a:t>
            </a:r>
            <a:br>
              <a:rPr lang="en-GB" sz="1800">
                <a:highlight>
                  <a:schemeClr val="lt1"/>
                </a:highlight>
              </a:rPr>
            </a:br>
            <a:br>
              <a:rPr lang="en-GB" sz="1800">
                <a:highlight>
                  <a:schemeClr val="lt1"/>
                </a:highlight>
              </a:rPr>
            </a:br>
            <a:r>
              <a:rPr lang="en-GB" sz="1800">
                <a:highlight>
                  <a:schemeClr val="lt1"/>
                </a:highlight>
              </a:rPr>
              <a:t>8.</a:t>
            </a: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 Pload:</a:t>
            </a:r>
            <a:r>
              <a:rPr lang="en-GB" sz="1800">
                <a:solidFill>
                  <a:srgbClr val="DF3079"/>
                </a:solidFill>
                <a:highlight>
                  <a:schemeClr val="lt1"/>
                </a:highlight>
              </a:rPr>
              <a:t>37</a:t>
            </a:r>
            <a:br>
              <a:rPr lang="en-GB" sz="1800">
                <a:highlight>
                  <a:schemeClr val="lt1"/>
                </a:highlight>
              </a:rPr>
            </a:br>
            <a:br>
              <a:rPr lang="en-GB" sz="1800">
                <a:highlight>
                  <a:schemeClr val="lt1"/>
                </a:highlight>
              </a:rPr>
            </a:br>
            <a:r>
              <a:rPr lang="en-GB" sz="1800">
                <a:highlight>
                  <a:schemeClr val="lt1"/>
                </a:highlight>
              </a:rPr>
              <a:t>9</a:t>
            </a: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. AdvA:</a:t>
            </a:r>
            <a:r>
              <a:rPr lang="en-GB" sz="1800">
                <a:highlight>
                  <a:schemeClr val="lt1"/>
                </a:highlight>
              </a:rPr>
              <a:t>0a0ceba851db0</a:t>
            </a:r>
            <a:br>
              <a:rPr lang="en-GB" sz="1800">
                <a:highlight>
                  <a:schemeClr val="lt1"/>
                </a:highlight>
              </a:rPr>
            </a:br>
            <a:br>
              <a:rPr lang="en-GB" sz="1800">
                <a:highlight>
                  <a:schemeClr val="lt1"/>
                </a:highlight>
              </a:rPr>
            </a:br>
            <a:r>
              <a:rPr lang="en-GB" sz="1800">
                <a:highlight>
                  <a:schemeClr val="lt1"/>
                </a:highlight>
              </a:rPr>
              <a:t>10.</a:t>
            </a:r>
            <a:r>
              <a:rPr lang="en-GB" sz="1800">
                <a:solidFill>
                  <a:srgbClr val="F22C3D"/>
                </a:solidFill>
                <a:highlight>
                  <a:schemeClr val="lt1"/>
                </a:highlight>
              </a:rPr>
              <a:t> Data:</a:t>
            </a:r>
            <a:r>
              <a:rPr lang="en-GB" sz="1800">
                <a:highlight>
                  <a:schemeClr val="lt1"/>
                </a:highlight>
              </a:rPr>
              <a:t>1eff0600010f30027</a:t>
            </a:r>
            <a:endParaRPr sz="1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0b39d8fa4_0_5"/>
          <p:cNvSpPr txBox="1"/>
          <p:nvPr>
            <p:ph idx="1" type="body"/>
          </p:nvPr>
        </p:nvSpPr>
        <p:spPr>
          <a:xfrm>
            <a:off x="490149" y="9554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Connection Verification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Server: Call and Response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Client: Message Prediction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Data Collection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Statistical Analysis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70" name="Google Shape;170;g1f0b39d8fa4_0_5"/>
          <p:cNvSpPr txBox="1"/>
          <p:nvPr>
            <p:ph type="title"/>
          </p:nvPr>
        </p:nvSpPr>
        <p:spPr>
          <a:xfrm>
            <a:off x="240725" y="374360"/>
            <a:ext cx="3857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en-GB" sz="2600"/>
              <a:t>ESP 32 Test Bed</a:t>
            </a:r>
            <a:endParaRPr b="1" sz="2600"/>
          </a:p>
        </p:txBody>
      </p:sp>
      <p:pic>
        <p:nvPicPr>
          <p:cNvPr id="171" name="Google Shape;171;g1f0b39d8fa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150" y="1643050"/>
            <a:ext cx="22669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