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9.xml" ContentType="application/vnd.openxmlformats-officedocument.themeOverr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10.xml" ContentType="application/vnd.openxmlformats-officedocument.themeOverr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11.xml" ContentType="application/vnd.openxmlformats-officedocument.themeOverr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12.xml" ContentType="application/vnd.openxmlformats-officedocument.themeOverr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heme/themeOverride13.xml" ContentType="application/vnd.openxmlformats-officedocument.themeOverr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heme/themeOverride14.xml" ContentType="application/vnd.openxmlformats-officedocument.themeOverr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heme/themeOverride15.xml" ContentType="application/vnd.openxmlformats-officedocument.themeOverr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heme/themeOverride16.xml" ContentType="application/vnd.openxmlformats-officedocument.themeOverr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15717722" r:id="rId3"/>
    <p:sldId id="15717714" r:id="rId4"/>
    <p:sldId id="15717715" r:id="rId5"/>
    <p:sldId id="15717652" r:id="rId6"/>
    <p:sldId id="15717829" r:id="rId7"/>
    <p:sldId id="15717718" r:id="rId8"/>
    <p:sldId id="15717782" r:id="rId9"/>
    <p:sldId id="15717780" r:id="rId10"/>
    <p:sldId id="15717830" r:id="rId11"/>
    <p:sldId id="15717831" r:id="rId12"/>
    <p:sldId id="15717744" r:id="rId13"/>
    <p:sldId id="15717719" r:id="rId14"/>
    <p:sldId id="15717335" r:id="rId15"/>
    <p:sldId id="15717833" r:id="rId16"/>
    <p:sldId id="15717834" r:id="rId17"/>
    <p:sldId id="15717836" r:id="rId18"/>
    <p:sldId id="15717835" r:id="rId19"/>
    <p:sldId id="15717832" r:id="rId20"/>
    <p:sldId id="15717748" r:id="rId21"/>
    <p:sldId id="15717783" r:id="rId22"/>
    <p:sldId id="15717721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3B85FE"/>
    <a:srgbClr val="E18868"/>
    <a:srgbClr val="4B73C6"/>
    <a:srgbClr val="3B84FF"/>
    <a:srgbClr val="6FAA8E"/>
    <a:srgbClr val="E83814"/>
    <a:srgbClr val="4E9E79"/>
    <a:srgbClr val="42B277"/>
    <a:srgbClr val="73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40" autoAdjust="0"/>
    <p:restoredTop sz="95545" autoAdjust="0"/>
  </p:normalViewPr>
  <p:slideViewPr>
    <p:cSldViewPr snapToGrid="0">
      <p:cViewPr varScale="1">
        <p:scale>
          <a:sx n="75" d="100"/>
          <a:sy n="75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2"/>
    </p:cViewPr>
  </p:sorter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C2F0C-902B-40A3-A4BD-4EF077EA43A2}" type="datetimeFigureOut">
              <a:rPr lang="zh-CN" altLang="en-US" smtClean="0">
                <a:latin typeface="OPPOSans R" panose="00020600040101010101" pitchFamily="18" charset="-122"/>
                <a:ea typeface="OPPOSans R" panose="00020600040101010101" pitchFamily="18" charset="-122"/>
              </a:rPr>
              <a:t>2023/12/11</a:t>
            </a:fld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2C1B7-04C4-46E7-9BAA-4B759B4AC2C1}" type="slidenum">
              <a:rPr lang="zh-CN" altLang="en-US" smtClean="0">
                <a:latin typeface="OPPOSans R" panose="00020600040101010101" pitchFamily="18" charset="-122"/>
                <a:ea typeface="OPPOSans R" panose="00020600040101010101" pitchFamily="18" charset="-122"/>
              </a:rPr>
              <a:t>‹#›</a:t>
            </a:fld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C9F0365-6E51-42DF-A7F1-912A2B6B56F1}" type="datetimeFigureOut">
              <a:rPr lang="zh-CN" altLang="en-US" smtClean="0"/>
              <a:t>2023/12/11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830FE25F-8BC0-4BE2-A57A-787CA670B11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的</a:t>
            </a:r>
            <a:r>
              <a:rPr lang="en-US" altLang="zh-CN" dirty="0"/>
              <a:t>ATC</a:t>
            </a:r>
            <a:r>
              <a:rPr lang="zh-CN" altLang="en-US" dirty="0"/>
              <a:t>文章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FF1102C-FAD4-459D-8C7A-106E6431C5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举例子：我做</a:t>
            </a:r>
            <a:r>
              <a:rPr lang="en-US" altLang="zh-CN" dirty="0"/>
              <a:t>PPT</a:t>
            </a:r>
            <a:r>
              <a:rPr lang="zh-CN" altLang="en-US" dirty="0"/>
              <a:t>都是做两份，一个用来上台汇报展示，一个用来放</a:t>
            </a:r>
            <a:r>
              <a:rPr lang="en-US" altLang="zh-CN" dirty="0"/>
              <a:t>IPAD</a:t>
            </a:r>
            <a:r>
              <a:rPr lang="zh-CN" altLang="en-US" dirty="0"/>
              <a:t>上方便我讲述。做两份</a:t>
            </a:r>
            <a:r>
              <a:rPr lang="en-US" altLang="zh-CN" dirty="0"/>
              <a:t>PPT</a:t>
            </a:r>
            <a:r>
              <a:rPr lang="zh-CN" altLang="en-US" dirty="0"/>
              <a:t>的时候，就不可能我这个</a:t>
            </a:r>
            <a:r>
              <a:rPr lang="en-US" altLang="zh-CN" dirty="0"/>
              <a:t>PPT</a:t>
            </a:r>
            <a:r>
              <a:rPr lang="zh-CN" altLang="en-US" dirty="0"/>
              <a:t>改了，然后又用相同操作去改我另一个</a:t>
            </a:r>
            <a:r>
              <a:rPr lang="en-US" altLang="zh-CN" dirty="0"/>
              <a:t>PPT</a:t>
            </a:r>
            <a:r>
              <a:rPr lang="zh-CN" altLang="en-US" dirty="0"/>
              <a:t>，这操作就是冗余的。所以我可以先做好一个汇报的</a:t>
            </a:r>
            <a:r>
              <a:rPr lang="en-US" altLang="zh-CN" dirty="0"/>
              <a:t>PPT</a:t>
            </a:r>
            <a:r>
              <a:rPr lang="zh-CN" altLang="en-US" dirty="0"/>
              <a:t>，再将一些需要念的内容放备注里，将它复制到另一个</a:t>
            </a:r>
            <a:r>
              <a:rPr lang="en-US" altLang="zh-CN" dirty="0"/>
              <a:t>PPT</a:t>
            </a:r>
            <a:r>
              <a:rPr lang="zh-CN" altLang="en-US" dirty="0"/>
              <a:t>里，再把备注拿出来，就是内容都在主节点处理，然后主节点复制到副节点需要做的一些处理。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0FE25F-8BC0-4BE2-A57A-787CA670B1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374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也就是说NVMe-oF</a:t>
            </a:r>
            <a:r>
              <a:rPr lang="zh-CN" altLang="en-US" b="1">
                <a:sym typeface="+mn-ea"/>
              </a:rPr>
              <a:t>允许应用程序直接访问连接到远程服务器的存储设备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0FE25F-8BC0-4BE2-A57A-787CA670B1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FF1102C-FAD4-459D-8C7A-106E6431C5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如果网络拥塞，RubbleDB可以回退到所有副本上的本地合并。具体来说，RubbleDB比较了传送SST文件和本地合并的延迟。如果前者在一段时间内始终较大，RubbleDB将回退到常规合并。不同的复制组存储不重叠的键空间。默认情况下，R个副本存储在R个不同的随机服务器上。接下来，作者将讨论RubbleDB的两个主要关键组件的设计细节：复制层和复制组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0FE25F-8BC0-4BE2-A57A-787CA670B1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如果网络拥塞，RubbleDB可以回退到所有副本上的本地合并。具体来说，RubbleDB比较了传送SST文件和本地合并的延迟。如果前者在一段时间内始终较大，RubbleDB将回退到常规合并。不同的复制组存储不重叠的键空间。默认情况下，R个副本存储在R个不同的随机服务器上。接下来，作者将讨论RubbleDB的两个主要关键组件的设计细节：复制层和复制组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0FE25F-8BC0-4BE2-A57A-787CA670B1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659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如果网络拥塞，RubbleDB可以回退到所有副本上的本地合并。具体来说，RubbleDB比较了传送SST文件和本地合并的延迟。如果前者在一段时间内始终较大，RubbleDB将回退到常规合并。不同的复制组存储不重叠的键空间。默认情况下，R个副本存储在R个不同的随机服务器上。接下来，作者将讨论RubbleDB的两个主要关键组件的设计细节：复制层和复制组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0FE25F-8BC0-4BE2-A57A-787CA670B1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264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如果网络拥塞，RubbleDB可以回退到所有副本上的本地合并。具体来说，RubbleDB比较了传送SST文件和本地合并的延迟。如果前者在一段时间内始终较大，RubbleDB将回退到常规合并。不同的复制组存储不重叠的键空间。默认情况下，R个副本存储在R个不同的随机服务器上。接下来，作者将讨论RubbleDB的两个主要关键组件的设计细节：复制层和复制组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0FE25F-8BC0-4BE2-A57A-787CA670B1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653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如果网络拥塞，RubbleDB可以回退到所有副本上的本地合并。具体来说，RubbleDB比较了传送SST文件和本地合并的延迟。如果前者在一段时间内始终较大，RubbleDB将回退到常规合并。不同的复制组存储不重叠的键空间。默认情况下，R个副本存储在R个不同的随机服务器上。接下来，作者将讨论RubbleDB的两个主要关键组件的设计细节：复制层和复制组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0FE25F-8BC0-4BE2-A57A-787CA670B1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589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如果网络拥塞，RubbleDB可以回退到所有副本上的本地合并。具体来说，RubbleDB比较了传送SST文件和本地合并的延迟。如果前者在一段时间内始终较大，RubbleDB将回退到常规合并。不同的复制组存储不重叠的键空间。默认情况下，R个副本存储在R个不同的随机服务器上。接下来，作者将讨论RubbleDB的两个主要关键组件的设计细节：复制层和复制组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0FE25F-8BC0-4BE2-A57A-787CA670B1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69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类似一个路由器</a:t>
            </a:r>
          </a:p>
          <a:p>
            <a:r>
              <a:rPr lang="zh-CN" altLang="en-US">
                <a:sym typeface="+mn-ea"/>
              </a:rPr>
              <a:t>值得注意的是，复制层只是一个</a:t>
            </a:r>
            <a:r>
              <a:rPr lang="zh-CN" altLang="en-US" b="1">
                <a:sym typeface="+mn-ea"/>
              </a:rPr>
              <a:t>逻辑上的集中式组件</a:t>
            </a:r>
            <a:r>
              <a:rPr lang="zh-CN" altLang="en-US">
                <a:sym typeface="+mn-ea"/>
              </a:rPr>
              <a:t>，用于</a:t>
            </a:r>
            <a:r>
              <a:rPr lang="zh-CN" altLang="en-US" b="1">
                <a:sym typeface="+mn-ea"/>
              </a:rPr>
              <a:t>协调流量和恢复</a:t>
            </a:r>
            <a:r>
              <a:rPr lang="zh-CN" altLang="en-US">
                <a:sym typeface="+mn-ea"/>
              </a:rPr>
              <a:t>。为了防止复制层成为性能瓶颈或单点故障，可以将其实现为一个分布式容错集群。作者将这个方向，以及复制层设计的其他方面（例如动态负载平衡和动态键空间分区），留待未来的工作。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0FE25F-8BC0-4BE2-A57A-787CA670B1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FF1102C-FAD4-459D-8C7A-106E6431C5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前台数据流由实线箭头表示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后台数据流由虚线表示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图中仅显示属于复制组1的后台请求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该复制组复制在服务器1、2和M上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客户端首先将请求发送给复制层（步骤1），复制层在查阅元数据表后将请求转发给复制组1（步骤2）。</a:t>
            </a:r>
            <a:endParaRPr lang="zh-CN" altLang="en-US"/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按照链式复制协议，写请求（如put和update）发送到头部（步骤2.a），而读请求（如get和scan）发送到尾部（步骤2.b）。</a:t>
            </a:r>
            <a:endParaRPr lang="zh-CN" altLang="en-US"/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在写请求的情况下，主节点（头部）将写请求复制到链中的下一个副本节点（步骤3）。</a:t>
            </a:r>
            <a:endParaRPr lang="zh-CN" altLang="en-US"/>
          </a:p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副本节点执行写入操作，然后将其复制到链中的下一个节点（步骤4）。</a:t>
            </a:r>
            <a:endParaRPr lang="zh-CN" altLang="en-US"/>
          </a:p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当尾节点完成一个请求（读或写）时，它会回复给复制层（步骤5），最后复制层将结果返回给客户端（步骤6）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0FE25F-8BC0-4BE2-A57A-787CA670B1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FF1102C-FAD4-459D-8C7A-106E6431C5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FF1102C-FAD4-459D-8C7A-106E6431C5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0FE25F-8BC0-4BE2-A57A-787CA670B1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0FE25F-8BC0-4BE2-A57A-787CA670B1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11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FF1102C-FAD4-459D-8C7A-106E6431C5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RocksDB是一种可持久化的、内嵌型键值存储（</a:t>
            </a:r>
            <a:r>
              <a:rPr lang="en-US" altLang="zh-CN" dirty="0"/>
              <a:t>kv</a:t>
            </a:r>
            <a:r>
              <a:rPr lang="zh-CN" altLang="en-US" dirty="0"/>
              <a:t>存储）。核心数据结构是LSM-Tree。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0FE25F-8BC0-4BE2-A57A-787CA670B1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举例子：我做</a:t>
            </a:r>
            <a:r>
              <a:rPr lang="en-US" altLang="zh-CN" dirty="0"/>
              <a:t>PPT</a:t>
            </a:r>
            <a:r>
              <a:rPr lang="zh-CN" altLang="en-US" dirty="0"/>
              <a:t>都是做两份，一个用来上台汇报展示，一个用来放</a:t>
            </a:r>
            <a:r>
              <a:rPr lang="en-US" altLang="zh-CN" dirty="0"/>
              <a:t>IPAD</a:t>
            </a:r>
            <a:r>
              <a:rPr lang="zh-CN" altLang="en-US" dirty="0"/>
              <a:t>上方便我讲述。做两份</a:t>
            </a:r>
            <a:r>
              <a:rPr lang="en-US" altLang="zh-CN" dirty="0"/>
              <a:t>PPT</a:t>
            </a:r>
            <a:r>
              <a:rPr lang="zh-CN" altLang="en-US" dirty="0"/>
              <a:t>的时候，就不可能我这个</a:t>
            </a:r>
            <a:r>
              <a:rPr lang="en-US" altLang="zh-CN" dirty="0"/>
              <a:t>PPT</a:t>
            </a:r>
            <a:r>
              <a:rPr lang="zh-CN" altLang="en-US" dirty="0"/>
              <a:t>改了，然后又用相同操作去改我另一个</a:t>
            </a:r>
            <a:r>
              <a:rPr lang="en-US" altLang="zh-CN" dirty="0"/>
              <a:t>PPT</a:t>
            </a:r>
            <a:r>
              <a:rPr lang="zh-CN" altLang="en-US" dirty="0"/>
              <a:t>，这操作就是冗余的。所以我可以先做好一个汇报的</a:t>
            </a:r>
            <a:r>
              <a:rPr lang="en-US" altLang="zh-CN" dirty="0"/>
              <a:t>PPT</a:t>
            </a:r>
            <a:r>
              <a:rPr lang="zh-CN" altLang="en-US" dirty="0"/>
              <a:t>，再将一些需要念的内容放备注里，将它复制到另一个</a:t>
            </a:r>
            <a:r>
              <a:rPr lang="en-US" altLang="zh-CN" dirty="0"/>
              <a:t>PPT</a:t>
            </a:r>
            <a:r>
              <a:rPr lang="zh-CN" altLang="en-US" dirty="0"/>
              <a:t>里，再把备注拿出来，就是内容都在主节点处理，然后主节点复制到副节点需要做的一些处理。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0FE25F-8BC0-4BE2-A57A-787CA670B1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举例子：我做</a:t>
            </a:r>
            <a:r>
              <a:rPr lang="en-US" altLang="zh-CN" dirty="0"/>
              <a:t>PPT</a:t>
            </a:r>
            <a:r>
              <a:rPr lang="zh-CN" altLang="en-US" dirty="0"/>
              <a:t>都是做两份，一个用来上台汇报展示，一个用来放</a:t>
            </a:r>
            <a:r>
              <a:rPr lang="en-US" altLang="zh-CN" dirty="0"/>
              <a:t>IPAD</a:t>
            </a:r>
            <a:r>
              <a:rPr lang="zh-CN" altLang="en-US" dirty="0"/>
              <a:t>上方便我讲述。做两份</a:t>
            </a:r>
            <a:r>
              <a:rPr lang="en-US" altLang="zh-CN" dirty="0"/>
              <a:t>PPT</a:t>
            </a:r>
            <a:r>
              <a:rPr lang="zh-CN" altLang="en-US" dirty="0"/>
              <a:t>的时候，就不可能我这个</a:t>
            </a:r>
            <a:r>
              <a:rPr lang="en-US" altLang="zh-CN" dirty="0"/>
              <a:t>PPT</a:t>
            </a:r>
            <a:r>
              <a:rPr lang="zh-CN" altLang="en-US" dirty="0"/>
              <a:t>改了，然后又用相同操作去改我另一个</a:t>
            </a:r>
            <a:r>
              <a:rPr lang="en-US" altLang="zh-CN" dirty="0"/>
              <a:t>PPT</a:t>
            </a:r>
            <a:r>
              <a:rPr lang="zh-CN" altLang="en-US" dirty="0"/>
              <a:t>，这操作就是冗余的。所以我可以先做好一个汇报的</a:t>
            </a:r>
            <a:r>
              <a:rPr lang="en-US" altLang="zh-CN" dirty="0"/>
              <a:t>PPT</a:t>
            </a:r>
            <a:r>
              <a:rPr lang="zh-CN" altLang="en-US" dirty="0"/>
              <a:t>，再将一些需要念的内容放备注里，将它复制到另一个</a:t>
            </a:r>
            <a:r>
              <a:rPr lang="en-US" altLang="zh-CN" dirty="0"/>
              <a:t>PPT</a:t>
            </a:r>
            <a:r>
              <a:rPr lang="zh-CN" altLang="en-US" dirty="0"/>
              <a:t>里，再把备注拿出来，就是内容都在主节点处理，然后主节点复制到副节点需要做的一些处理。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0FE25F-8BC0-4BE2-A57A-787CA670B1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82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E53-8393-4364-8F27-75C13D97A0E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807F-E77D-47AF-BE97-7F279468F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E53-8393-4364-8F27-75C13D97A0E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807F-E77D-47AF-BE97-7F279468F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E53-8393-4364-8F27-75C13D97A0E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807F-E77D-47AF-BE97-7F279468F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4D8-D595-481B-98B3-1F39AF99B99A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DD3EC-14B0-476A-A7B6-2379185BA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4D8-D595-481B-98B3-1F39AF99B99A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DD3EC-14B0-476A-A7B6-2379185BA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4D8-D595-481B-98B3-1F39AF99B99A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DD3EC-14B0-476A-A7B6-2379185BA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4D8-D595-481B-98B3-1F39AF99B99A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DD3EC-14B0-476A-A7B6-2379185BA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4D8-D595-481B-98B3-1F39AF99B99A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DD3EC-14B0-476A-A7B6-2379185BA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4D8-D595-481B-98B3-1F39AF99B99A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DD3EC-14B0-476A-A7B6-2379185BA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4D8-D595-481B-98B3-1F39AF99B99A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DD3EC-14B0-476A-A7B6-2379185BA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4D8-D595-481B-98B3-1F39AF99B99A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DD3EC-14B0-476A-A7B6-2379185BA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E53-8393-4364-8F27-75C13D97A0E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807F-E77D-47AF-BE97-7F279468F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4D8-D595-481B-98B3-1F39AF99B99A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DD3EC-14B0-476A-A7B6-2379185BA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4D8-D595-481B-98B3-1F39AF99B99A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DD3EC-14B0-476A-A7B6-2379185BAD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E53-8393-4364-8F27-75C13D97A0E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807F-E77D-47AF-BE97-7F279468F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E53-8393-4364-8F27-75C13D97A0E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807F-E77D-47AF-BE97-7F279468F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E53-8393-4364-8F27-75C13D97A0E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807F-E77D-47AF-BE97-7F279468F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E53-8393-4364-8F27-75C13D97A0E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807F-E77D-47AF-BE97-7F279468F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E53-8393-4364-8F27-75C13D97A0E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807F-E77D-47AF-BE97-7F279468F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E53-8393-4364-8F27-75C13D97A0E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807F-E77D-47AF-BE97-7F279468F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7E53-8393-4364-8F27-75C13D97A0E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807F-E77D-47AF-BE97-7F279468F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07C27E53-8393-4364-8F27-75C13D97A0E8}" type="datetimeFigureOut">
              <a:rPr lang="zh-CN" altLang="en-US" smtClean="0"/>
              <a:t>2023/12/11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93D2807F-E77D-47AF-BE97-7F279468F5B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65A674D8-D595-481B-98B3-1F39AF99B99A}" type="datetimeFigureOut">
              <a:rPr lang="zh-CN" altLang="en-US" smtClean="0"/>
              <a:t>2023/12/11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B35DD3EC-14B0-476A-A7B6-2379185BAD1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7" name="菱形 26"/>
          <p:cNvSpPr/>
          <p:nvPr userDrawn="1"/>
        </p:nvSpPr>
        <p:spPr>
          <a:xfrm flipH="1">
            <a:off x="238852" y="270374"/>
            <a:ext cx="454479" cy="45447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6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7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8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14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0" y="-1605"/>
            <a:ext cx="2580038" cy="2383366"/>
            <a:chOff x="1" y="0"/>
            <a:chExt cx="2580038" cy="2383366"/>
          </a:xfrm>
        </p:grpSpPr>
        <p:sp>
          <p:nvSpPr>
            <p:cNvPr id="24" name="任意多边形: 形状 23"/>
            <p:cNvSpPr/>
            <p:nvPr/>
          </p:nvSpPr>
          <p:spPr>
            <a:xfrm flipV="1">
              <a:off x="1" y="0"/>
              <a:ext cx="2400061" cy="2383366"/>
            </a:xfrm>
            <a:custGeom>
              <a:avLst/>
              <a:gdLst>
                <a:gd name="connsiteX0" fmla="*/ 0 w 2400061"/>
                <a:gd name="connsiteY0" fmla="*/ 2383366 h 2383366"/>
                <a:gd name="connsiteX1" fmla="*/ 2400061 w 2400061"/>
                <a:gd name="connsiteY1" fmla="*/ 2383366 h 2383366"/>
                <a:gd name="connsiteX2" fmla="*/ 0 w 2400061"/>
                <a:gd name="connsiteY2" fmla="*/ 0 h 23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061" h="2383366">
                  <a:moveTo>
                    <a:pt x="0" y="2383366"/>
                  </a:moveTo>
                  <a:lnTo>
                    <a:pt x="2400061" y="2383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 flipV="1">
              <a:off x="1" y="0"/>
              <a:ext cx="1552547" cy="1541747"/>
            </a:xfrm>
            <a:custGeom>
              <a:avLst/>
              <a:gdLst>
                <a:gd name="connsiteX0" fmla="*/ 0 w 1552547"/>
                <a:gd name="connsiteY0" fmla="*/ 1541747 h 1541747"/>
                <a:gd name="connsiteX1" fmla="*/ 1552547 w 1552547"/>
                <a:gd name="connsiteY1" fmla="*/ 1541747 h 1541747"/>
                <a:gd name="connsiteX2" fmla="*/ 0 w 1552547"/>
                <a:gd name="connsiteY2" fmla="*/ 0 h 154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2547" h="1541747">
                  <a:moveTo>
                    <a:pt x="0" y="1541747"/>
                  </a:moveTo>
                  <a:lnTo>
                    <a:pt x="1552547" y="1541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400811" y="0"/>
              <a:ext cx="2179228" cy="1381104"/>
            </a:xfrm>
            <a:custGeom>
              <a:avLst/>
              <a:gdLst>
                <a:gd name="connsiteX0" fmla="*/ 1395192 w 2179228"/>
                <a:gd name="connsiteY0" fmla="*/ 0 h 1381104"/>
                <a:gd name="connsiteX1" fmla="*/ 2179228 w 2179228"/>
                <a:gd name="connsiteY1" fmla="*/ 0 h 1381104"/>
                <a:gd name="connsiteX2" fmla="*/ 784037 w 2179228"/>
                <a:gd name="connsiteY2" fmla="*/ 1381104 h 1381104"/>
                <a:gd name="connsiteX3" fmla="*/ 0 w 2179228"/>
                <a:gd name="connsiteY3" fmla="*/ 1381104 h 138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9228" h="1381104">
                  <a:moveTo>
                    <a:pt x="1395192" y="0"/>
                  </a:moveTo>
                  <a:lnTo>
                    <a:pt x="2179228" y="0"/>
                  </a:lnTo>
                  <a:lnTo>
                    <a:pt x="784037" y="1381104"/>
                  </a:lnTo>
                  <a:lnTo>
                    <a:pt x="0" y="1381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" y="5069218"/>
            <a:ext cx="5174062" cy="1788781"/>
            <a:chOff x="1" y="3779591"/>
            <a:chExt cx="8904322" cy="3078409"/>
          </a:xfrm>
        </p:grpSpPr>
        <p:sp>
          <p:nvSpPr>
            <p:cNvPr id="37" name="任意多边形: 形状 36"/>
            <p:cNvSpPr/>
            <p:nvPr/>
          </p:nvSpPr>
          <p:spPr>
            <a:xfrm>
              <a:off x="1" y="3933121"/>
              <a:ext cx="2596203" cy="2569987"/>
            </a:xfrm>
            <a:custGeom>
              <a:avLst/>
              <a:gdLst>
                <a:gd name="connsiteX0" fmla="*/ 2596203 w 2596203"/>
                <a:gd name="connsiteY0" fmla="*/ 0 h 2569987"/>
                <a:gd name="connsiteX1" fmla="*/ 1282296 w 2596203"/>
                <a:gd name="connsiteY1" fmla="*/ 0 h 2569987"/>
                <a:gd name="connsiteX2" fmla="*/ 0 w 2596203"/>
                <a:gd name="connsiteY2" fmla="*/ 1269348 h 2569987"/>
                <a:gd name="connsiteX3" fmla="*/ 0 w 2596203"/>
                <a:gd name="connsiteY3" fmla="*/ 2569987 h 256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6203" h="2569987">
                  <a:moveTo>
                    <a:pt x="2596203" y="0"/>
                  </a:moveTo>
                  <a:lnTo>
                    <a:pt x="1282296" y="0"/>
                  </a:lnTo>
                  <a:lnTo>
                    <a:pt x="0" y="1269348"/>
                  </a:lnTo>
                  <a:lnTo>
                    <a:pt x="0" y="25699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 flipH="1">
              <a:off x="1279928" y="3933120"/>
              <a:ext cx="4268622" cy="2924880"/>
            </a:xfrm>
            <a:custGeom>
              <a:avLst/>
              <a:gdLst>
                <a:gd name="connsiteX0" fmla="*/ 2954715 w 4268622"/>
                <a:gd name="connsiteY0" fmla="*/ 0 h 2924880"/>
                <a:gd name="connsiteX1" fmla="*/ 4268622 w 4268622"/>
                <a:gd name="connsiteY1" fmla="*/ 0 h 2924880"/>
                <a:gd name="connsiteX2" fmla="*/ 1313907 w 4268622"/>
                <a:gd name="connsiteY2" fmla="*/ 2924880 h 2924880"/>
                <a:gd name="connsiteX3" fmla="*/ 0 w 4268622"/>
                <a:gd name="connsiteY3" fmla="*/ 2924880 h 292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8622" h="2924880">
                  <a:moveTo>
                    <a:pt x="2954715" y="0"/>
                  </a:moveTo>
                  <a:lnTo>
                    <a:pt x="4268622" y="0"/>
                  </a:lnTo>
                  <a:lnTo>
                    <a:pt x="1313907" y="2924880"/>
                  </a:lnTo>
                  <a:lnTo>
                    <a:pt x="0" y="29248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 flipH="1">
              <a:off x="1621817" y="3779591"/>
              <a:ext cx="2442900" cy="1355387"/>
              <a:chOff x="7894744" y="4335637"/>
              <a:chExt cx="2442900" cy="1355387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9279184" y="4335637"/>
                <a:ext cx="105846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7894744" y="4335640"/>
                <a:ext cx="1384440" cy="1355384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任意多边形: 形状 40"/>
            <p:cNvSpPr/>
            <p:nvPr/>
          </p:nvSpPr>
          <p:spPr>
            <a:xfrm>
              <a:off x="2692867" y="4979982"/>
              <a:ext cx="3031407" cy="1878018"/>
            </a:xfrm>
            <a:custGeom>
              <a:avLst/>
              <a:gdLst>
                <a:gd name="connsiteX0" fmla="*/ 3031407 w 3031407"/>
                <a:gd name="connsiteY0" fmla="*/ 0 h 1878018"/>
                <a:gd name="connsiteX1" fmla="*/ 1897175 w 3031407"/>
                <a:gd name="connsiteY1" fmla="*/ 0 h 1878018"/>
                <a:gd name="connsiteX2" fmla="*/ 0 w 3031407"/>
                <a:gd name="connsiteY2" fmla="*/ 1878018 h 1878018"/>
                <a:gd name="connsiteX3" fmla="*/ 1134232 w 3031407"/>
                <a:gd name="connsiteY3" fmla="*/ 1878018 h 187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1407" h="1878018">
                  <a:moveTo>
                    <a:pt x="3031407" y="0"/>
                  </a:moveTo>
                  <a:lnTo>
                    <a:pt x="1897175" y="0"/>
                  </a:lnTo>
                  <a:lnTo>
                    <a:pt x="0" y="1878018"/>
                  </a:lnTo>
                  <a:lnTo>
                    <a:pt x="1134232" y="18780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 flipH="1">
              <a:off x="4587996" y="4979982"/>
              <a:ext cx="3031407" cy="1878018"/>
            </a:xfrm>
            <a:custGeom>
              <a:avLst/>
              <a:gdLst>
                <a:gd name="connsiteX0" fmla="*/ 1897175 w 3031407"/>
                <a:gd name="connsiteY0" fmla="*/ 0 h 1878018"/>
                <a:gd name="connsiteX1" fmla="*/ 3031407 w 3031407"/>
                <a:gd name="connsiteY1" fmla="*/ 0 h 1878018"/>
                <a:gd name="connsiteX2" fmla="*/ 1134232 w 3031407"/>
                <a:gd name="connsiteY2" fmla="*/ 1878018 h 1878018"/>
                <a:gd name="connsiteX3" fmla="*/ 0 w 3031407"/>
                <a:gd name="connsiteY3" fmla="*/ 1878018 h 187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1407" h="1878018">
                  <a:moveTo>
                    <a:pt x="1897175" y="0"/>
                  </a:moveTo>
                  <a:lnTo>
                    <a:pt x="3031407" y="0"/>
                  </a:lnTo>
                  <a:lnTo>
                    <a:pt x="1134232" y="1878018"/>
                  </a:lnTo>
                  <a:lnTo>
                    <a:pt x="0" y="1878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 flipH="1">
              <a:off x="6959723" y="5579356"/>
              <a:ext cx="1944600" cy="1278644"/>
            </a:xfrm>
            <a:custGeom>
              <a:avLst/>
              <a:gdLst>
                <a:gd name="connsiteX0" fmla="*/ 1291687 w 1944600"/>
                <a:gd name="connsiteY0" fmla="*/ 0 h 1278644"/>
                <a:gd name="connsiteX1" fmla="*/ 1944600 w 1944600"/>
                <a:gd name="connsiteY1" fmla="*/ 0 h 1278644"/>
                <a:gd name="connsiteX2" fmla="*/ 652913 w 1944600"/>
                <a:gd name="connsiteY2" fmla="*/ 1278644 h 1278644"/>
                <a:gd name="connsiteX3" fmla="*/ 0 w 1944600"/>
                <a:gd name="connsiteY3" fmla="*/ 1278644 h 1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00" h="1278644">
                  <a:moveTo>
                    <a:pt x="1291687" y="0"/>
                  </a:moveTo>
                  <a:lnTo>
                    <a:pt x="1944600" y="0"/>
                  </a:lnTo>
                  <a:lnTo>
                    <a:pt x="652913" y="1278644"/>
                  </a:lnTo>
                  <a:lnTo>
                    <a:pt x="0" y="12786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33840" y="2562501"/>
            <a:ext cx="8337550" cy="2379082"/>
            <a:chOff x="1933840" y="2217970"/>
            <a:chExt cx="8337550" cy="2379082"/>
          </a:xfrm>
        </p:grpSpPr>
        <p:sp>
          <p:nvSpPr>
            <p:cNvPr id="49" name="矩形 48"/>
            <p:cNvSpPr/>
            <p:nvPr/>
          </p:nvSpPr>
          <p:spPr>
            <a:xfrm>
              <a:off x="2740598" y="3469210"/>
              <a:ext cx="6710805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OPPOSans B"/>
                <a:ea typeface="OPPOSans R"/>
                <a:cs typeface="OPPOSans R"/>
                <a:sym typeface="+mn-lt"/>
              </a:endParaRPr>
            </a:p>
          </p:txBody>
        </p:sp>
        <p:sp>
          <p:nvSpPr>
            <p:cNvPr id="52" name="文本框 34"/>
            <p:cNvSpPr txBox="1">
              <a:spLocks noChangeArrowheads="1"/>
            </p:cNvSpPr>
            <p:nvPr/>
          </p:nvSpPr>
          <p:spPr bwMode="auto">
            <a:xfrm flipH="1">
              <a:off x="1933840" y="2217970"/>
              <a:ext cx="8337550" cy="156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l"/>
              <a:r>
                <a:rPr lang="en-US" altLang="zh-CN" sz="4800" b="1" i="0" dirty="0" err="1">
                  <a:solidFill>
                    <a:srgbClr val="191B1F"/>
                  </a:solidFill>
                  <a:effectLst/>
                  <a:latin typeface="-apple-system"/>
                </a:rPr>
                <a:t>ExoFlow</a:t>
              </a:r>
              <a:r>
                <a:rPr lang="en-US" altLang="zh-CN" sz="4800" b="1" i="0" dirty="0">
                  <a:solidFill>
                    <a:srgbClr val="191B1F"/>
                  </a:solidFill>
                  <a:effectLst/>
                  <a:latin typeface="-apple-system"/>
                </a:rPr>
                <a:t>: A Universal Workflow System for Exactly-Once </a:t>
              </a:r>
              <a:r>
                <a:rPr lang="en-US" altLang="zh-CN" sz="4800" b="1" i="0" dirty="0" err="1">
                  <a:solidFill>
                    <a:srgbClr val="191B1F"/>
                  </a:solidFill>
                  <a:effectLst/>
                  <a:latin typeface="-apple-system"/>
                </a:rPr>
                <a:t>DAGs</a:t>
              </a:r>
              <a:endParaRPr lang="en-US" altLang="zh-CN" sz="4800" b="1" i="0" dirty="0">
                <a:solidFill>
                  <a:srgbClr val="191B1F"/>
                </a:solidFill>
                <a:effectLst/>
                <a:latin typeface="-apple-system"/>
              </a:endParaRPr>
            </a:p>
          </p:txBody>
        </p:sp>
        <p:sp>
          <p:nvSpPr>
            <p:cNvPr id="54" name="圆角矩形 23"/>
            <p:cNvSpPr/>
            <p:nvPr/>
          </p:nvSpPr>
          <p:spPr>
            <a:xfrm>
              <a:off x="4956407" y="4183165"/>
              <a:ext cx="2279186" cy="413887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F81FF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+mn-lt"/>
                </a:rPr>
                <a:t>汇报人：刘轩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 flipH="1">
            <a:off x="7017937" y="5069218"/>
            <a:ext cx="5174062" cy="1788781"/>
            <a:chOff x="1" y="3779591"/>
            <a:chExt cx="8904322" cy="3078409"/>
          </a:xfrm>
        </p:grpSpPr>
        <p:sp>
          <p:nvSpPr>
            <p:cNvPr id="58" name="任意多边形: 形状 57"/>
            <p:cNvSpPr/>
            <p:nvPr/>
          </p:nvSpPr>
          <p:spPr>
            <a:xfrm>
              <a:off x="1" y="3933121"/>
              <a:ext cx="2596203" cy="2569987"/>
            </a:xfrm>
            <a:custGeom>
              <a:avLst/>
              <a:gdLst>
                <a:gd name="connsiteX0" fmla="*/ 2596203 w 2596203"/>
                <a:gd name="connsiteY0" fmla="*/ 0 h 2569987"/>
                <a:gd name="connsiteX1" fmla="*/ 1282296 w 2596203"/>
                <a:gd name="connsiteY1" fmla="*/ 0 h 2569987"/>
                <a:gd name="connsiteX2" fmla="*/ 0 w 2596203"/>
                <a:gd name="connsiteY2" fmla="*/ 1269348 h 2569987"/>
                <a:gd name="connsiteX3" fmla="*/ 0 w 2596203"/>
                <a:gd name="connsiteY3" fmla="*/ 2569987 h 256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6203" h="2569987">
                  <a:moveTo>
                    <a:pt x="2596203" y="0"/>
                  </a:moveTo>
                  <a:lnTo>
                    <a:pt x="1282296" y="0"/>
                  </a:lnTo>
                  <a:lnTo>
                    <a:pt x="0" y="1269348"/>
                  </a:lnTo>
                  <a:lnTo>
                    <a:pt x="0" y="25699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 flipH="1">
              <a:off x="1279928" y="3933120"/>
              <a:ext cx="4268622" cy="2924880"/>
            </a:xfrm>
            <a:custGeom>
              <a:avLst/>
              <a:gdLst>
                <a:gd name="connsiteX0" fmla="*/ 2954715 w 4268622"/>
                <a:gd name="connsiteY0" fmla="*/ 0 h 2924880"/>
                <a:gd name="connsiteX1" fmla="*/ 4268622 w 4268622"/>
                <a:gd name="connsiteY1" fmla="*/ 0 h 2924880"/>
                <a:gd name="connsiteX2" fmla="*/ 1313907 w 4268622"/>
                <a:gd name="connsiteY2" fmla="*/ 2924880 h 2924880"/>
                <a:gd name="connsiteX3" fmla="*/ 0 w 4268622"/>
                <a:gd name="connsiteY3" fmla="*/ 2924880 h 292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8622" h="2924880">
                  <a:moveTo>
                    <a:pt x="2954715" y="0"/>
                  </a:moveTo>
                  <a:lnTo>
                    <a:pt x="4268622" y="0"/>
                  </a:lnTo>
                  <a:lnTo>
                    <a:pt x="1313907" y="2924880"/>
                  </a:lnTo>
                  <a:lnTo>
                    <a:pt x="0" y="29248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 flipH="1">
              <a:off x="1621817" y="3779591"/>
              <a:ext cx="2442900" cy="1355387"/>
              <a:chOff x="7894744" y="4335637"/>
              <a:chExt cx="2442900" cy="1355387"/>
            </a:xfrm>
          </p:grpSpPr>
          <p:cxnSp>
            <p:nvCxnSpPr>
              <p:cNvPr id="66" name="直接连接符 65"/>
              <p:cNvCxnSpPr/>
              <p:nvPr/>
            </p:nvCxnSpPr>
            <p:spPr>
              <a:xfrm>
                <a:off x="9279184" y="4335637"/>
                <a:ext cx="105846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V="1">
                <a:off x="7894744" y="4335640"/>
                <a:ext cx="1384440" cy="1355384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任意多边形: 形状 61"/>
            <p:cNvSpPr/>
            <p:nvPr/>
          </p:nvSpPr>
          <p:spPr>
            <a:xfrm>
              <a:off x="2692867" y="4979982"/>
              <a:ext cx="3031407" cy="1878018"/>
            </a:xfrm>
            <a:custGeom>
              <a:avLst/>
              <a:gdLst>
                <a:gd name="connsiteX0" fmla="*/ 3031407 w 3031407"/>
                <a:gd name="connsiteY0" fmla="*/ 0 h 1878018"/>
                <a:gd name="connsiteX1" fmla="*/ 1897175 w 3031407"/>
                <a:gd name="connsiteY1" fmla="*/ 0 h 1878018"/>
                <a:gd name="connsiteX2" fmla="*/ 0 w 3031407"/>
                <a:gd name="connsiteY2" fmla="*/ 1878018 h 1878018"/>
                <a:gd name="connsiteX3" fmla="*/ 1134232 w 3031407"/>
                <a:gd name="connsiteY3" fmla="*/ 1878018 h 187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1407" h="1878018">
                  <a:moveTo>
                    <a:pt x="3031407" y="0"/>
                  </a:moveTo>
                  <a:lnTo>
                    <a:pt x="1897175" y="0"/>
                  </a:lnTo>
                  <a:lnTo>
                    <a:pt x="0" y="1878018"/>
                  </a:lnTo>
                  <a:lnTo>
                    <a:pt x="1134232" y="18780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4587996" y="4979982"/>
              <a:ext cx="3031407" cy="1878018"/>
            </a:xfrm>
            <a:custGeom>
              <a:avLst/>
              <a:gdLst>
                <a:gd name="connsiteX0" fmla="*/ 1897175 w 3031407"/>
                <a:gd name="connsiteY0" fmla="*/ 0 h 1878018"/>
                <a:gd name="connsiteX1" fmla="*/ 3031407 w 3031407"/>
                <a:gd name="connsiteY1" fmla="*/ 0 h 1878018"/>
                <a:gd name="connsiteX2" fmla="*/ 1134232 w 3031407"/>
                <a:gd name="connsiteY2" fmla="*/ 1878018 h 1878018"/>
                <a:gd name="connsiteX3" fmla="*/ 0 w 3031407"/>
                <a:gd name="connsiteY3" fmla="*/ 1878018 h 187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1407" h="1878018">
                  <a:moveTo>
                    <a:pt x="1897175" y="0"/>
                  </a:moveTo>
                  <a:lnTo>
                    <a:pt x="3031407" y="0"/>
                  </a:lnTo>
                  <a:lnTo>
                    <a:pt x="1134232" y="1878018"/>
                  </a:lnTo>
                  <a:lnTo>
                    <a:pt x="0" y="1878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 flipH="1">
              <a:off x="6959723" y="5579356"/>
              <a:ext cx="1944600" cy="1278644"/>
            </a:xfrm>
            <a:custGeom>
              <a:avLst/>
              <a:gdLst>
                <a:gd name="connsiteX0" fmla="*/ 1291687 w 1944600"/>
                <a:gd name="connsiteY0" fmla="*/ 0 h 1278644"/>
                <a:gd name="connsiteX1" fmla="*/ 1944600 w 1944600"/>
                <a:gd name="connsiteY1" fmla="*/ 0 h 1278644"/>
                <a:gd name="connsiteX2" fmla="*/ 652913 w 1944600"/>
                <a:gd name="connsiteY2" fmla="*/ 1278644 h 1278644"/>
                <a:gd name="connsiteX3" fmla="*/ 0 w 1944600"/>
                <a:gd name="connsiteY3" fmla="*/ 1278644 h 1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00" h="1278644">
                  <a:moveTo>
                    <a:pt x="1291687" y="0"/>
                  </a:moveTo>
                  <a:lnTo>
                    <a:pt x="1944600" y="0"/>
                  </a:lnTo>
                  <a:lnTo>
                    <a:pt x="652913" y="1278644"/>
                  </a:lnTo>
                  <a:lnTo>
                    <a:pt x="0" y="12786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499928" y="719156"/>
            <a:ext cx="3192145" cy="392145"/>
            <a:chOff x="1716" y="9605"/>
            <a:chExt cx="6628" cy="814"/>
          </a:xfrm>
          <a:gradFill>
            <a:gsLst>
              <a:gs pos="10000">
                <a:schemeClr val="accent1"/>
              </a:gs>
              <a:gs pos="100000">
                <a:schemeClr val="accent2">
                  <a:alpha val="0"/>
                </a:schemeClr>
              </a:gs>
            </a:gsLst>
            <a:lin ang="2460000" scaled="0"/>
          </a:gradFill>
        </p:grpSpPr>
        <p:grpSp>
          <p:nvGrpSpPr>
            <p:cNvPr id="74" name="组合 73"/>
            <p:cNvGrpSpPr/>
            <p:nvPr/>
          </p:nvGrpSpPr>
          <p:grpSpPr>
            <a:xfrm>
              <a:off x="1716" y="10269"/>
              <a:ext cx="6629" cy="150"/>
              <a:chOff x="1716" y="10269"/>
              <a:chExt cx="6629" cy="150"/>
            </a:xfrm>
            <a:grpFill/>
          </p:grpSpPr>
          <p:sp>
            <p:nvSpPr>
              <p:cNvPr id="117" name="椭圆 363"/>
              <p:cNvSpPr/>
              <p:nvPr/>
            </p:nvSpPr>
            <p:spPr>
              <a:xfrm>
                <a:off x="171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8" name="椭圆 364"/>
              <p:cNvSpPr/>
              <p:nvPr/>
            </p:nvSpPr>
            <p:spPr>
              <a:xfrm>
                <a:off x="205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9" name="椭圆 365"/>
              <p:cNvSpPr/>
              <p:nvPr/>
            </p:nvSpPr>
            <p:spPr>
              <a:xfrm>
                <a:off x="239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0" name="椭圆 366"/>
              <p:cNvSpPr/>
              <p:nvPr/>
            </p:nvSpPr>
            <p:spPr>
              <a:xfrm>
                <a:off x="273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1" name="椭圆 367"/>
              <p:cNvSpPr/>
              <p:nvPr/>
            </p:nvSpPr>
            <p:spPr>
              <a:xfrm>
                <a:off x="308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2" name="椭圆 368"/>
              <p:cNvSpPr/>
              <p:nvPr/>
            </p:nvSpPr>
            <p:spPr>
              <a:xfrm>
                <a:off x="342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3" name="椭圆 369"/>
              <p:cNvSpPr/>
              <p:nvPr/>
            </p:nvSpPr>
            <p:spPr>
              <a:xfrm>
                <a:off x="376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4" name="椭圆 370"/>
              <p:cNvSpPr/>
              <p:nvPr/>
            </p:nvSpPr>
            <p:spPr>
              <a:xfrm>
                <a:off x="410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5" name="椭圆 371"/>
              <p:cNvSpPr/>
              <p:nvPr/>
            </p:nvSpPr>
            <p:spPr>
              <a:xfrm>
                <a:off x="444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6" name="椭圆 372"/>
              <p:cNvSpPr/>
              <p:nvPr/>
            </p:nvSpPr>
            <p:spPr>
              <a:xfrm>
                <a:off x="478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7" name="椭圆 373"/>
              <p:cNvSpPr/>
              <p:nvPr/>
            </p:nvSpPr>
            <p:spPr>
              <a:xfrm>
                <a:off x="512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8" name="椭圆 374"/>
              <p:cNvSpPr/>
              <p:nvPr/>
            </p:nvSpPr>
            <p:spPr>
              <a:xfrm>
                <a:off x="546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9" name="椭圆 375"/>
              <p:cNvSpPr/>
              <p:nvPr/>
            </p:nvSpPr>
            <p:spPr>
              <a:xfrm>
                <a:off x="580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0" name="椭圆 376"/>
              <p:cNvSpPr/>
              <p:nvPr/>
            </p:nvSpPr>
            <p:spPr>
              <a:xfrm>
                <a:off x="614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1" name="椭圆 377"/>
              <p:cNvSpPr/>
              <p:nvPr/>
            </p:nvSpPr>
            <p:spPr>
              <a:xfrm>
                <a:off x="649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2" name="椭圆 378"/>
              <p:cNvSpPr/>
              <p:nvPr/>
            </p:nvSpPr>
            <p:spPr>
              <a:xfrm>
                <a:off x="683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3" name="椭圆 379"/>
              <p:cNvSpPr/>
              <p:nvPr/>
            </p:nvSpPr>
            <p:spPr>
              <a:xfrm>
                <a:off x="717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4" name="椭圆 380"/>
              <p:cNvSpPr/>
              <p:nvPr/>
            </p:nvSpPr>
            <p:spPr>
              <a:xfrm>
                <a:off x="751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5" name="椭圆 381"/>
              <p:cNvSpPr/>
              <p:nvPr/>
            </p:nvSpPr>
            <p:spPr>
              <a:xfrm>
                <a:off x="785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6" name="椭圆 382"/>
              <p:cNvSpPr/>
              <p:nvPr/>
            </p:nvSpPr>
            <p:spPr>
              <a:xfrm>
                <a:off x="819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1716" y="9937"/>
              <a:ext cx="6629" cy="150"/>
              <a:chOff x="1716" y="10269"/>
              <a:chExt cx="6629" cy="150"/>
            </a:xfrm>
            <a:grpFill/>
          </p:grpSpPr>
          <p:sp>
            <p:nvSpPr>
              <p:cNvPr id="97" name="椭圆 293"/>
              <p:cNvSpPr/>
              <p:nvPr/>
            </p:nvSpPr>
            <p:spPr>
              <a:xfrm>
                <a:off x="171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8" name="椭圆 344"/>
              <p:cNvSpPr/>
              <p:nvPr/>
            </p:nvSpPr>
            <p:spPr>
              <a:xfrm>
                <a:off x="205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9" name="椭圆 345"/>
              <p:cNvSpPr/>
              <p:nvPr/>
            </p:nvSpPr>
            <p:spPr>
              <a:xfrm>
                <a:off x="239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0" name="椭圆 346"/>
              <p:cNvSpPr/>
              <p:nvPr/>
            </p:nvSpPr>
            <p:spPr>
              <a:xfrm>
                <a:off x="273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1" name="椭圆 347"/>
              <p:cNvSpPr/>
              <p:nvPr/>
            </p:nvSpPr>
            <p:spPr>
              <a:xfrm>
                <a:off x="308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2" name="椭圆 348"/>
              <p:cNvSpPr/>
              <p:nvPr/>
            </p:nvSpPr>
            <p:spPr>
              <a:xfrm>
                <a:off x="342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3" name="椭圆 349"/>
              <p:cNvSpPr/>
              <p:nvPr/>
            </p:nvSpPr>
            <p:spPr>
              <a:xfrm>
                <a:off x="376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4" name="椭圆 350"/>
              <p:cNvSpPr/>
              <p:nvPr/>
            </p:nvSpPr>
            <p:spPr>
              <a:xfrm>
                <a:off x="410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5" name="椭圆 351"/>
              <p:cNvSpPr/>
              <p:nvPr/>
            </p:nvSpPr>
            <p:spPr>
              <a:xfrm>
                <a:off x="444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6" name="椭圆 352"/>
              <p:cNvSpPr/>
              <p:nvPr/>
            </p:nvSpPr>
            <p:spPr>
              <a:xfrm>
                <a:off x="478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7" name="椭圆 353"/>
              <p:cNvSpPr/>
              <p:nvPr/>
            </p:nvSpPr>
            <p:spPr>
              <a:xfrm>
                <a:off x="512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8" name="椭圆 354"/>
              <p:cNvSpPr/>
              <p:nvPr/>
            </p:nvSpPr>
            <p:spPr>
              <a:xfrm>
                <a:off x="546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9" name="椭圆 355"/>
              <p:cNvSpPr/>
              <p:nvPr/>
            </p:nvSpPr>
            <p:spPr>
              <a:xfrm>
                <a:off x="580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0" name="椭圆 356"/>
              <p:cNvSpPr/>
              <p:nvPr/>
            </p:nvSpPr>
            <p:spPr>
              <a:xfrm>
                <a:off x="614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1" name="椭圆 357"/>
              <p:cNvSpPr/>
              <p:nvPr/>
            </p:nvSpPr>
            <p:spPr>
              <a:xfrm>
                <a:off x="649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2" name="椭圆 358"/>
              <p:cNvSpPr/>
              <p:nvPr/>
            </p:nvSpPr>
            <p:spPr>
              <a:xfrm>
                <a:off x="683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3" name="椭圆 359"/>
              <p:cNvSpPr/>
              <p:nvPr/>
            </p:nvSpPr>
            <p:spPr>
              <a:xfrm>
                <a:off x="717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4" name="椭圆 360"/>
              <p:cNvSpPr/>
              <p:nvPr/>
            </p:nvSpPr>
            <p:spPr>
              <a:xfrm>
                <a:off x="751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5" name="椭圆 361"/>
              <p:cNvSpPr/>
              <p:nvPr/>
            </p:nvSpPr>
            <p:spPr>
              <a:xfrm>
                <a:off x="785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6" name="椭圆 362"/>
              <p:cNvSpPr/>
              <p:nvPr/>
            </p:nvSpPr>
            <p:spPr>
              <a:xfrm>
                <a:off x="819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716" y="9605"/>
              <a:ext cx="6629" cy="150"/>
              <a:chOff x="1716" y="10269"/>
              <a:chExt cx="6629" cy="150"/>
            </a:xfrm>
            <a:grpFill/>
          </p:grpSpPr>
          <p:sp>
            <p:nvSpPr>
              <p:cNvPr id="77" name="椭圆 205"/>
              <p:cNvSpPr/>
              <p:nvPr/>
            </p:nvSpPr>
            <p:spPr>
              <a:xfrm>
                <a:off x="171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8" name="椭圆 206"/>
              <p:cNvSpPr/>
              <p:nvPr/>
            </p:nvSpPr>
            <p:spPr>
              <a:xfrm>
                <a:off x="205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9" name="椭圆 207"/>
              <p:cNvSpPr/>
              <p:nvPr/>
            </p:nvSpPr>
            <p:spPr>
              <a:xfrm>
                <a:off x="239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0" name="椭圆 208"/>
              <p:cNvSpPr/>
              <p:nvPr/>
            </p:nvSpPr>
            <p:spPr>
              <a:xfrm>
                <a:off x="273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1" name="椭圆 209"/>
              <p:cNvSpPr/>
              <p:nvPr/>
            </p:nvSpPr>
            <p:spPr>
              <a:xfrm>
                <a:off x="308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2" name="椭圆 210"/>
              <p:cNvSpPr/>
              <p:nvPr/>
            </p:nvSpPr>
            <p:spPr>
              <a:xfrm>
                <a:off x="342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3" name="椭圆 211"/>
              <p:cNvSpPr/>
              <p:nvPr/>
            </p:nvSpPr>
            <p:spPr>
              <a:xfrm>
                <a:off x="376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4" name="椭圆 212"/>
              <p:cNvSpPr/>
              <p:nvPr/>
            </p:nvSpPr>
            <p:spPr>
              <a:xfrm>
                <a:off x="410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5" name="椭圆 213"/>
              <p:cNvSpPr/>
              <p:nvPr/>
            </p:nvSpPr>
            <p:spPr>
              <a:xfrm>
                <a:off x="444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6" name="椭圆 214"/>
              <p:cNvSpPr/>
              <p:nvPr/>
            </p:nvSpPr>
            <p:spPr>
              <a:xfrm>
                <a:off x="478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7" name="椭圆 215"/>
              <p:cNvSpPr/>
              <p:nvPr/>
            </p:nvSpPr>
            <p:spPr>
              <a:xfrm>
                <a:off x="512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8" name="椭圆 216"/>
              <p:cNvSpPr/>
              <p:nvPr/>
            </p:nvSpPr>
            <p:spPr>
              <a:xfrm>
                <a:off x="546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9" name="椭圆 217"/>
              <p:cNvSpPr/>
              <p:nvPr/>
            </p:nvSpPr>
            <p:spPr>
              <a:xfrm>
                <a:off x="580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椭圆 218"/>
              <p:cNvSpPr/>
              <p:nvPr/>
            </p:nvSpPr>
            <p:spPr>
              <a:xfrm>
                <a:off x="614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1" name="椭圆 219"/>
              <p:cNvSpPr/>
              <p:nvPr/>
            </p:nvSpPr>
            <p:spPr>
              <a:xfrm>
                <a:off x="649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2" name="椭圆 220"/>
              <p:cNvSpPr/>
              <p:nvPr/>
            </p:nvSpPr>
            <p:spPr>
              <a:xfrm>
                <a:off x="683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3" name="椭圆 221"/>
              <p:cNvSpPr/>
              <p:nvPr/>
            </p:nvSpPr>
            <p:spPr>
              <a:xfrm>
                <a:off x="717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4" name="椭圆 222"/>
              <p:cNvSpPr/>
              <p:nvPr/>
            </p:nvSpPr>
            <p:spPr>
              <a:xfrm>
                <a:off x="751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5" name="椭圆 242"/>
              <p:cNvSpPr/>
              <p:nvPr/>
            </p:nvSpPr>
            <p:spPr>
              <a:xfrm>
                <a:off x="785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6" name="椭圆 243"/>
              <p:cNvSpPr/>
              <p:nvPr/>
            </p:nvSpPr>
            <p:spPr>
              <a:xfrm>
                <a:off x="819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2" name="图片 1" descr="2021110917335245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1125" y="78105"/>
            <a:ext cx="1817370" cy="1381125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779780" y="205105"/>
            <a:ext cx="6313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2.2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庞门正道标题体" panose="02010600030101010101" pitchFamily="2" charset="-122"/>
              </a:rPr>
              <a:t>分布式系统的修复策略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2395" y="2364601"/>
            <a:ext cx="4578733" cy="2534388"/>
            <a:chOff x="780011" y="2591277"/>
            <a:chExt cx="4578733" cy="2534388"/>
          </a:xfrm>
        </p:grpSpPr>
        <p:sp>
          <p:nvSpPr>
            <p:cNvPr id="44" name="文本框 43"/>
            <p:cNvSpPr txBox="1"/>
            <p:nvPr/>
          </p:nvSpPr>
          <p:spPr>
            <a:xfrm>
              <a:off x="780011" y="3123065"/>
              <a:ext cx="4578733" cy="2002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+mn-lt"/>
                </a:rPr>
                <a:t>点击输入您的内容，或者通过复制您的文本后，再此框中选择粘贴。请言简意赅，简单说明即可，不必繁琐。点击输入您的内容，或者通过复制您的文本后，再此框中选择粘贴。请言简意赅，简单说明即可，不必繁琐。点击输入您的内容，或者通过复制您的文本后，再此框中选择粘贴。请言简意赅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80011" y="2591277"/>
              <a:ext cx="1659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+mn-lt"/>
                </a:rPr>
                <a:t>输入标题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80745" y="1160046"/>
            <a:ext cx="1075886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dirty="0">
                <a:sym typeface="+mn-ea"/>
              </a:rPr>
              <a:t>假设当前已经执行完 </a:t>
            </a:r>
            <a:r>
              <a:rPr lang="en-US" altLang="zh-CN" dirty="0">
                <a:sym typeface="+mn-ea"/>
              </a:rPr>
              <a:t>A (</a:t>
            </a:r>
            <a:r>
              <a:rPr lang="zh-CN" altLang="en-US" dirty="0">
                <a:sym typeface="+mn-ea"/>
              </a:rPr>
              <a:t>生成 </a:t>
            </a:r>
            <a:r>
              <a:rPr lang="en-US" altLang="zh-CN" dirty="0" err="1">
                <a:sym typeface="+mn-ea"/>
              </a:rPr>
              <a:t>a_out1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（生成 </a:t>
            </a:r>
            <a:r>
              <a:rPr lang="en-US" altLang="zh-CN" dirty="0" err="1">
                <a:sym typeface="+mn-ea"/>
              </a:rPr>
              <a:t>b_out1</a:t>
            </a:r>
            <a:r>
              <a:rPr lang="en-US" altLang="zh-CN" dirty="0">
                <a:sym typeface="+mn-ea"/>
              </a:rPr>
              <a:t>) </a:t>
            </a:r>
            <a:r>
              <a:rPr lang="zh-CN" altLang="en-US" dirty="0">
                <a:sym typeface="+mn-ea"/>
              </a:rPr>
              <a:t>两个子任务，此时在执行 </a:t>
            </a:r>
            <a:r>
              <a:rPr lang="en-US" altLang="zh-CN" dirty="0">
                <a:sym typeface="+mn-ea"/>
              </a:rPr>
              <a:t>C </a:t>
            </a:r>
            <a:r>
              <a:rPr lang="zh-CN" altLang="en-US" dirty="0">
                <a:sym typeface="+mn-ea"/>
              </a:rPr>
              <a:t>任务前，</a:t>
            </a:r>
            <a:r>
              <a:rPr lang="en-US" altLang="zh-CN" dirty="0" err="1">
                <a:sym typeface="+mn-ea"/>
              </a:rPr>
              <a:t>a_out1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由于出现了 </a:t>
            </a:r>
            <a:r>
              <a:rPr lang="en-US" altLang="zh-CN" dirty="0">
                <a:sym typeface="+mn-ea"/>
              </a:rPr>
              <a:t>failure </a:t>
            </a:r>
            <a:r>
              <a:rPr lang="zh-CN" altLang="en-US" dirty="0">
                <a:sym typeface="+mn-ea"/>
              </a:rPr>
              <a:t>而丢失了。</a:t>
            </a:r>
          </a:p>
          <a:p>
            <a:pPr indent="457200"/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假设 </a:t>
            </a:r>
            <a:r>
              <a:rPr lang="en-US" altLang="zh-CN" dirty="0" err="1">
                <a:sym typeface="+mn-ea"/>
              </a:rPr>
              <a:t>a_out1</a:t>
            </a:r>
            <a:r>
              <a:rPr lang="en-US" altLang="zh-CN" dirty="0">
                <a:sym typeface="+mn-ea"/>
              </a:rPr>
              <a:t> (</a:t>
            </a:r>
            <a:r>
              <a:rPr lang="zh-CN" altLang="en-US" dirty="0">
                <a:sym typeface="+mn-ea"/>
              </a:rPr>
              <a:t>或者子任务 </a:t>
            </a:r>
            <a:r>
              <a:rPr lang="en-US" altLang="zh-CN" dirty="0">
                <a:sym typeface="+mn-ea"/>
              </a:rPr>
              <a:t>A)</a:t>
            </a:r>
            <a:r>
              <a:rPr lang="zh-CN" altLang="en-US" dirty="0">
                <a:sym typeface="+mn-ea"/>
              </a:rPr>
              <a:t>是 </a:t>
            </a:r>
            <a:r>
              <a:rPr lang="en-US" altLang="zh-CN" dirty="0">
                <a:sym typeface="+mn-ea"/>
              </a:rPr>
              <a:t>nondeterministic: </a:t>
            </a:r>
            <a:r>
              <a:rPr lang="zh-CN" altLang="en-US" dirty="0">
                <a:sym typeface="+mn-ea"/>
              </a:rPr>
              <a:t>同理，重新执行子任务 </a:t>
            </a:r>
            <a:r>
              <a:rPr lang="en-US" altLang="zh-CN" dirty="0">
                <a:sym typeface="+mn-ea"/>
              </a:rPr>
              <a:t>A </a:t>
            </a:r>
            <a:r>
              <a:rPr lang="zh-CN" altLang="en-US" dirty="0">
                <a:sym typeface="+mn-ea"/>
              </a:rPr>
              <a:t>会得到与之前不同的 </a:t>
            </a:r>
            <a:r>
              <a:rPr lang="en-US" altLang="zh-CN" dirty="0" err="1">
                <a:sym typeface="+mn-ea"/>
              </a:rPr>
              <a:t>a_out2</a:t>
            </a:r>
            <a:r>
              <a:rPr lang="zh-CN" altLang="en-US" dirty="0">
                <a:sym typeface="+mn-ea"/>
              </a:rPr>
              <a:t>，因此需要 </a:t>
            </a:r>
            <a:r>
              <a:rPr lang="en-US" altLang="zh-CN" dirty="0">
                <a:sym typeface="+mn-ea"/>
              </a:rPr>
              <a:t>rollback B </a:t>
            </a:r>
            <a:r>
              <a:rPr lang="zh-CN" altLang="en-US" dirty="0">
                <a:sym typeface="+mn-ea"/>
              </a:rPr>
              <a:t>任务，从而使得 </a:t>
            </a:r>
            <a:r>
              <a:rPr lang="en-US" altLang="zh-CN" dirty="0">
                <a:sym typeface="+mn-ea"/>
              </a:rPr>
              <a:t>B/C </a:t>
            </a:r>
            <a:r>
              <a:rPr lang="zh-CN" altLang="en-US" dirty="0">
                <a:sym typeface="+mn-ea"/>
              </a:rPr>
              <a:t>两个任务看到的是一致的 </a:t>
            </a:r>
            <a:r>
              <a:rPr lang="en-US" altLang="zh-CN" dirty="0" err="1">
                <a:sym typeface="+mn-ea"/>
              </a:rPr>
              <a:t>a_out2</a:t>
            </a:r>
            <a:r>
              <a:rPr lang="zh-CN" altLang="en-US" dirty="0">
                <a:sym typeface="+mn-ea"/>
              </a:rPr>
              <a:t>。但是由于 </a:t>
            </a:r>
            <a:r>
              <a:rPr lang="en-US" altLang="zh-CN" dirty="0">
                <a:sym typeface="+mn-ea"/>
              </a:rPr>
              <a:t>B </a:t>
            </a:r>
            <a:r>
              <a:rPr lang="zh-CN" altLang="en-US" dirty="0">
                <a:sym typeface="+mn-ea"/>
              </a:rPr>
              <a:t>产生了 </a:t>
            </a:r>
            <a:r>
              <a:rPr lang="en-US" altLang="zh-CN" dirty="0">
                <a:sym typeface="+mn-ea"/>
              </a:rPr>
              <a:t>external output (key, </a:t>
            </a:r>
            <a:r>
              <a:rPr lang="en-US" altLang="zh-CN" dirty="0" err="1">
                <a:sym typeface="+mn-ea"/>
              </a:rPr>
              <a:t>val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，必须想办法 </a:t>
            </a:r>
            <a:r>
              <a:rPr lang="en-US" altLang="zh-CN" dirty="0">
                <a:sym typeface="+mn-ea"/>
              </a:rPr>
              <a:t>rollback </a:t>
            </a:r>
            <a:r>
              <a:rPr lang="zh-CN" altLang="en-US" dirty="0">
                <a:sym typeface="+mn-ea"/>
              </a:rPr>
              <a:t>这个 </a:t>
            </a:r>
            <a:r>
              <a:rPr lang="en-US" altLang="zh-CN" dirty="0">
                <a:sym typeface="+mn-ea"/>
              </a:rPr>
              <a:t>external output</a:t>
            </a:r>
            <a:r>
              <a:rPr lang="zh-CN" altLang="en-US" dirty="0">
                <a:sym typeface="+mn-ea"/>
              </a:rPr>
              <a:t>，否则只能预先对 </a:t>
            </a:r>
            <a:r>
              <a:rPr lang="en-US" altLang="zh-CN" dirty="0" err="1">
                <a:sym typeface="+mn-ea"/>
              </a:rPr>
              <a:t>a_out1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做 </a:t>
            </a:r>
            <a:r>
              <a:rPr lang="en-US" altLang="zh-CN" dirty="0">
                <a:sym typeface="+mn-ea"/>
              </a:rPr>
              <a:t>checkpointing</a:t>
            </a:r>
            <a:r>
              <a:rPr lang="zh-CN" altLang="en-US" dirty="0">
                <a:sym typeface="+mn-ea"/>
              </a:rPr>
              <a:t>。</a:t>
            </a:r>
          </a:p>
          <a:p>
            <a:pPr indent="457200"/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假设 </a:t>
            </a:r>
            <a:r>
              <a:rPr lang="en-US" altLang="zh-CN" dirty="0" err="1">
                <a:sym typeface="+mn-ea"/>
              </a:rPr>
              <a:t>a_out1</a:t>
            </a:r>
            <a:r>
              <a:rPr lang="en-US" altLang="zh-CN" dirty="0">
                <a:sym typeface="+mn-ea"/>
              </a:rPr>
              <a:t> (</a:t>
            </a:r>
            <a:r>
              <a:rPr lang="zh-CN" altLang="en-US" dirty="0">
                <a:sym typeface="+mn-ea"/>
              </a:rPr>
              <a:t>或者子任务 </a:t>
            </a:r>
            <a:r>
              <a:rPr lang="en-US" altLang="zh-CN" dirty="0">
                <a:sym typeface="+mn-ea"/>
              </a:rPr>
              <a:t>A)</a:t>
            </a:r>
            <a:r>
              <a:rPr lang="zh-CN" altLang="en-US" dirty="0">
                <a:sym typeface="+mn-ea"/>
              </a:rPr>
              <a:t>是 </a:t>
            </a:r>
            <a:r>
              <a:rPr lang="en-US" altLang="zh-CN" dirty="0">
                <a:sym typeface="+mn-ea"/>
              </a:rPr>
              <a:t>deterministic</a:t>
            </a:r>
            <a:r>
              <a:rPr lang="zh-CN" altLang="en-US" dirty="0">
                <a:sym typeface="+mn-ea"/>
              </a:rPr>
              <a:t>：重新执行 </a:t>
            </a:r>
            <a:r>
              <a:rPr lang="en-US" altLang="zh-CN" dirty="0">
                <a:sym typeface="+mn-ea"/>
              </a:rPr>
              <a:t>A </a:t>
            </a:r>
            <a:r>
              <a:rPr lang="zh-CN" altLang="en-US" dirty="0">
                <a:sym typeface="+mn-ea"/>
              </a:rPr>
              <a:t>可以得到与之前一致的 </a:t>
            </a:r>
            <a:r>
              <a:rPr lang="en-US" altLang="zh-CN" dirty="0" err="1">
                <a:sym typeface="+mn-ea"/>
              </a:rPr>
              <a:t>a_out1</a:t>
            </a:r>
            <a:r>
              <a:rPr lang="zh-CN" altLang="en-US" dirty="0">
                <a:sym typeface="+mn-ea"/>
              </a:rPr>
              <a:t>，再执行 </a:t>
            </a:r>
            <a:r>
              <a:rPr lang="en-US" altLang="zh-CN" dirty="0">
                <a:sym typeface="+mn-ea"/>
              </a:rPr>
              <a:t>C </a:t>
            </a:r>
            <a:r>
              <a:rPr lang="zh-CN" altLang="en-US" dirty="0">
                <a:sym typeface="+mn-ea"/>
              </a:rPr>
              <a:t>即可。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B6DE91-50CD-B109-FFEC-AE56F2F68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017" y="4066730"/>
            <a:ext cx="7963829" cy="2002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242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779780" y="205105"/>
            <a:ext cx="6788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2.3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现有方案缺点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62492" y="2274838"/>
            <a:ext cx="786701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sz="2400" dirty="0"/>
              <a:t>现有的 </a:t>
            </a:r>
            <a:r>
              <a:rPr lang="en-US" altLang="zh-CN" sz="2400" dirty="0"/>
              <a:t>Workflow </a:t>
            </a:r>
            <a:r>
              <a:rPr lang="zh-CN" altLang="en-US" sz="2400" dirty="0"/>
              <a:t>系统（例如 </a:t>
            </a:r>
            <a:r>
              <a:rPr lang="en-US" altLang="zh-CN" sz="2400" dirty="0"/>
              <a:t>Apache Airflow</a:t>
            </a:r>
            <a:r>
              <a:rPr lang="zh-CN" altLang="en-US" sz="2400" dirty="0"/>
              <a:t>）在不知道 </a:t>
            </a:r>
            <a:r>
              <a:rPr lang="en-US" altLang="zh-CN" sz="2400" dirty="0"/>
              <a:t>DAG output </a:t>
            </a:r>
            <a:r>
              <a:rPr lang="zh-CN" altLang="en-US" sz="2400" dirty="0"/>
              <a:t>的语义下，只能悲观的假设所有的子任务都是 </a:t>
            </a:r>
            <a:r>
              <a:rPr lang="en-US" altLang="zh-CN" sz="2400" dirty="0"/>
              <a:t>nondeterministic </a:t>
            </a:r>
            <a:r>
              <a:rPr lang="zh-CN" altLang="en-US" sz="2400" dirty="0"/>
              <a:t>并且会产生 </a:t>
            </a:r>
            <a:r>
              <a:rPr lang="en-US" altLang="zh-CN" sz="2400" dirty="0"/>
              <a:t>external output</a:t>
            </a:r>
            <a:r>
              <a:rPr lang="zh-CN" altLang="en-US" sz="2400" dirty="0"/>
              <a:t>，在这种情况下，为了实现 </a:t>
            </a:r>
            <a:r>
              <a:rPr lang="en-US" altLang="zh-CN" sz="2400" dirty="0"/>
              <a:t>exactly-once </a:t>
            </a:r>
            <a:r>
              <a:rPr lang="zh-CN" altLang="en-US" sz="2400" dirty="0"/>
              <a:t>语义，只能同步地对每个 </a:t>
            </a:r>
            <a:r>
              <a:rPr lang="en-US" altLang="zh-CN" sz="2400" dirty="0"/>
              <a:t>output </a:t>
            </a:r>
            <a:r>
              <a:rPr lang="zh-CN" altLang="en-US" sz="2400" dirty="0"/>
              <a:t>做 </a:t>
            </a:r>
            <a:r>
              <a:rPr lang="en-US" altLang="zh-CN" sz="2400" dirty="0"/>
              <a:t>checkpointing</a:t>
            </a:r>
            <a:r>
              <a:rPr lang="zh-CN" altLang="en-US" sz="2400" dirty="0"/>
              <a:t>，无法为用户提供 </a:t>
            </a:r>
            <a:r>
              <a:rPr lang="en-US" altLang="zh-CN" sz="2400" dirty="0"/>
              <a:t>recovery </a:t>
            </a:r>
            <a:r>
              <a:rPr lang="zh-CN" altLang="en-US" sz="2400" dirty="0"/>
              <a:t>与 </a:t>
            </a:r>
            <a:r>
              <a:rPr lang="en-US" altLang="zh-CN" sz="2400" dirty="0"/>
              <a:t>performance </a:t>
            </a:r>
            <a:r>
              <a:rPr lang="zh-CN" altLang="en-US" sz="2400" dirty="0"/>
              <a:t>的 </a:t>
            </a:r>
            <a:r>
              <a:rPr lang="en-US" altLang="zh-CN" sz="2400" dirty="0"/>
              <a:t>tradeoff </a:t>
            </a:r>
            <a:r>
              <a:rPr lang="zh-CN" altLang="en-US" sz="2400" dirty="0"/>
              <a:t>选择。</a:t>
            </a: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916508" y="-1"/>
            <a:ext cx="6275492" cy="6858001"/>
            <a:chOff x="0" y="-1"/>
            <a:chExt cx="6275492" cy="6858001"/>
          </a:xfrm>
        </p:grpSpPr>
        <p:sp>
          <p:nvSpPr>
            <p:cNvPr id="27" name="直角三角形 26"/>
            <p:cNvSpPr/>
            <p:nvPr/>
          </p:nvSpPr>
          <p:spPr>
            <a:xfrm>
              <a:off x="0" y="2518727"/>
              <a:ext cx="4369669" cy="433927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flipV="1">
              <a:off x="0" y="-1"/>
              <a:ext cx="5384153" cy="53467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29" name="直角三角形 28"/>
            <p:cNvSpPr/>
            <p:nvPr/>
          </p:nvSpPr>
          <p:spPr>
            <a:xfrm flipV="1">
              <a:off x="0" y="0"/>
              <a:ext cx="2617260" cy="259905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 rot="18968343">
              <a:off x="3159912" y="1002229"/>
              <a:ext cx="3115580" cy="89688"/>
            </a:xfrm>
            <a:custGeom>
              <a:avLst/>
              <a:gdLst>
                <a:gd name="connsiteX0" fmla="*/ 3022253 w 3115580"/>
                <a:gd name="connsiteY0" fmla="*/ 0 h 89688"/>
                <a:gd name="connsiteX1" fmla="*/ 3115580 w 3115580"/>
                <a:gd name="connsiteY1" fmla="*/ 89688 h 89688"/>
                <a:gd name="connsiteX2" fmla="*/ 0 w 3115580"/>
                <a:gd name="connsiteY2" fmla="*/ 89688 h 89688"/>
                <a:gd name="connsiteX3" fmla="*/ 65024 w 3115580"/>
                <a:gd name="connsiteY3" fmla="*/ 0 h 8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5580" h="89688">
                  <a:moveTo>
                    <a:pt x="3022253" y="0"/>
                  </a:moveTo>
                  <a:lnTo>
                    <a:pt x="3115580" y="89688"/>
                  </a:lnTo>
                  <a:lnTo>
                    <a:pt x="0" y="89688"/>
                  </a:lnTo>
                  <a:lnTo>
                    <a:pt x="65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35" name="梯形 34"/>
            <p:cNvSpPr/>
            <p:nvPr/>
          </p:nvSpPr>
          <p:spPr>
            <a:xfrm rot="18968343">
              <a:off x="2423957" y="2264485"/>
              <a:ext cx="2845533" cy="45719"/>
            </a:xfrm>
            <a:prstGeom prst="trapezoid">
              <a:avLst>
                <a:gd name="adj" fmla="val 72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</p:grpSp>
      <p:sp>
        <p:nvSpPr>
          <p:cNvPr id="44" name="等腰三角形 43"/>
          <p:cNvSpPr/>
          <p:nvPr/>
        </p:nvSpPr>
        <p:spPr>
          <a:xfrm rot="5400000" flipH="1">
            <a:off x="-489029" y="787224"/>
            <a:ext cx="1973634" cy="99557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28820" y="1537506"/>
            <a:ext cx="6034665" cy="3487071"/>
            <a:chOff x="1481220" y="1314992"/>
            <a:chExt cx="6034665" cy="3487071"/>
          </a:xfrm>
        </p:grpSpPr>
        <p:grpSp>
          <p:nvGrpSpPr>
            <p:cNvPr id="39" name="组合 38"/>
            <p:cNvGrpSpPr/>
            <p:nvPr/>
          </p:nvGrpSpPr>
          <p:grpSpPr>
            <a:xfrm flipH="1">
              <a:off x="3654729" y="1314992"/>
              <a:ext cx="1687647" cy="1687647"/>
              <a:chOff x="7634841" y="1941615"/>
              <a:chExt cx="1053375" cy="1053375"/>
            </a:xfrm>
          </p:grpSpPr>
          <p:sp>
            <p:nvSpPr>
              <p:cNvPr id="40" name="菱形 39"/>
              <p:cNvSpPr/>
              <p:nvPr/>
            </p:nvSpPr>
            <p:spPr>
              <a:xfrm>
                <a:off x="7634841" y="1941615"/>
                <a:ext cx="1053375" cy="1053375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+mn-cs"/>
                </a:endParaRPr>
              </a:p>
            </p:txBody>
          </p:sp>
          <p:sp>
            <p:nvSpPr>
              <p:cNvPr id="41" name="TextBox 7"/>
              <p:cNvSpPr>
                <a:spLocks noChangeArrowheads="1"/>
              </p:cNvSpPr>
              <p:nvPr/>
            </p:nvSpPr>
            <p:spPr bwMode="auto">
              <a:xfrm>
                <a:off x="7800865" y="2256988"/>
                <a:ext cx="721326" cy="422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</a:rPr>
                  <a:t>03</a:t>
                </a:r>
                <a:endParaRPr kumimoji="1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481220" y="3213810"/>
              <a:ext cx="6034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7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庞门正道标题体" panose="02010600030101010101" pitchFamily="2" charset="-122"/>
                </a:rPr>
                <a:t>Exoflow</a:t>
              </a:r>
              <a:r>
                <a:rPr lang="zh-CN" altLang="en-US" sz="7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庞门正道标题体" panose="02010600030101010101" pitchFamily="2" charset="-122"/>
                </a:rPr>
                <a:t>设计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721713" y="4388043"/>
              <a:ext cx="5553679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+mn-lt"/>
              </a:endParaRPr>
            </a:p>
          </p:txBody>
        </p:sp>
      </p:grp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779780" y="205105"/>
            <a:ext cx="4853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3.1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Exoflow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设计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9385" y="2290444"/>
            <a:ext cx="6317615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dirty="0"/>
              <a:t>针对以上问题，本工作设计了 </a:t>
            </a:r>
            <a:r>
              <a:rPr lang="en-US" altLang="zh-CN" dirty="0" err="1"/>
              <a:t>ExoFlow</a:t>
            </a:r>
            <a:r>
              <a:rPr lang="en-US" altLang="zh-CN" dirty="0"/>
              <a:t> </a:t>
            </a:r>
            <a:r>
              <a:rPr lang="zh-CN" altLang="en-US" dirty="0"/>
              <a:t>，一个能够满足 </a:t>
            </a:r>
            <a:r>
              <a:rPr lang="en-US" altLang="zh-CN" dirty="0"/>
              <a:t>exactly-once </a:t>
            </a:r>
            <a:r>
              <a:rPr lang="zh-CN" altLang="en-US" dirty="0"/>
              <a:t>语义的通用 </a:t>
            </a:r>
            <a:r>
              <a:rPr lang="en-US" altLang="zh-CN" dirty="0"/>
              <a:t>DAG workflow system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ExoFlow</a:t>
            </a:r>
            <a:r>
              <a:rPr lang="en-US" altLang="zh-CN" dirty="0"/>
              <a:t> </a:t>
            </a:r>
            <a:r>
              <a:rPr lang="zh-CN" altLang="en-US" dirty="0"/>
              <a:t>的核心设计是将任务的 </a:t>
            </a:r>
            <a:r>
              <a:rPr lang="en-US" altLang="zh-CN" dirty="0"/>
              <a:t>execution </a:t>
            </a:r>
            <a:r>
              <a:rPr lang="zh-CN" altLang="en-US" dirty="0"/>
              <a:t>与 </a:t>
            </a:r>
            <a:r>
              <a:rPr lang="en-US" altLang="zh-CN" dirty="0"/>
              <a:t>recovery </a:t>
            </a:r>
            <a:r>
              <a:rPr lang="zh-CN" altLang="en-US" dirty="0"/>
              <a:t>进行解耦，并允许用户对任务的 </a:t>
            </a:r>
            <a:r>
              <a:rPr lang="en-US" altLang="zh-CN" dirty="0"/>
              <a:t>determinism </a:t>
            </a:r>
            <a:r>
              <a:rPr lang="zh-CN" altLang="en-US" dirty="0"/>
              <a:t>以及 </a:t>
            </a:r>
            <a:r>
              <a:rPr lang="en-US" altLang="zh-CN" dirty="0"/>
              <a:t>output visibility </a:t>
            </a:r>
            <a:r>
              <a:rPr lang="zh-CN" altLang="en-US" dirty="0"/>
              <a:t>进行注释，从而利用应用的语义，在满足 </a:t>
            </a:r>
            <a:r>
              <a:rPr lang="en-US" altLang="zh-CN" dirty="0"/>
              <a:t>exactly-once </a:t>
            </a:r>
            <a:r>
              <a:rPr lang="zh-CN" altLang="en-US" dirty="0"/>
              <a:t>的同时，实现灵活的 </a:t>
            </a:r>
            <a:r>
              <a:rPr lang="en-US" altLang="zh-CN" dirty="0"/>
              <a:t>recovery / performance tradeoff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779780" y="205105"/>
            <a:ext cx="4853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3.1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Exoflow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设计中的挑战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8885" y="1175634"/>
            <a:ext cx="631761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dirty="0"/>
              <a:t>挑战</a:t>
            </a:r>
            <a:r>
              <a:rPr lang="en-US" altLang="zh-CN" dirty="0"/>
              <a:t>1</a:t>
            </a:r>
            <a:r>
              <a:rPr lang="zh-CN" altLang="en-US" dirty="0"/>
              <a:t>：如图，现有的工作流系统必须同步地将所有</a:t>
            </a:r>
            <a:r>
              <a:rPr lang="en-US" altLang="zh-CN" dirty="0"/>
              <a:t>internal output</a:t>
            </a:r>
            <a:r>
              <a:rPr lang="zh-CN" altLang="en-US" dirty="0"/>
              <a:t>进行</a:t>
            </a:r>
            <a:r>
              <a:rPr lang="en-US" altLang="zh-CN" dirty="0"/>
              <a:t>checkpoint</a:t>
            </a:r>
            <a:r>
              <a:rPr lang="zh-CN" altLang="en-US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AD94F4-6860-197E-7075-37ECF9422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286" y="2789343"/>
            <a:ext cx="8371428" cy="3380952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34646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779780" y="205105"/>
            <a:ext cx="4853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3.1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Exoflow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设计中的挑战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8885" y="1175634"/>
            <a:ext cx="631761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dirty="0"/>
              <a:t>解决方法：通过传递引用来使得后端执行引擎来决定如何传递实际的值。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FC3C2C-F3B5-0333-B0E1-69A4A0E2E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419" y="3278357"/>
            <a:ext cx="8104762" cy="271428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96256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779780" y="205105"/>
            <a:ext cx="4853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3.1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Exoflow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设计中的挑战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8885" y="1175634"/>
            <a:ext cx="631761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dirty="0"/>
              <a:t>挑战</a:t>
            </a:r>
            <a:r>
              <a:rPr lang="en-US" altLang="zh-CN" dirty="0"/>
              <a:t>2</a:t>
            </a:r>
            <a:r>
              <a:rPr lang="zh-CN" altLang="en-US" dirty="0"/>
              <a:t>：对于一个</a:t>
            </a:r>
            <a:r>
              <a:rPr lang="en-US" altLang="zh-CN" dirty="0"/>
              <a:t>serverless</a:t>
            </a:r>
            <a:r>
              <a:rPr lang="zh-CN" altLang="en-US" dirty="0"/>
              <a:t>的工作流系统，如何对</a:t>
            </a:r>
            <a:r>
              <a:rPr lang="en-US" altLang="zh-CN" dirty="0"/>
              <a:t>external outputs</a:t>
            </a:r>
            <a:r>
              <a:rPr lang="zh-CN" altLang="en-US" dirty="0"/>
              <a:t>进行纠正。</a:t>
            </a:r>
            <a:endParaRPr lang="en-US" altLang="zh-CN" dirty="0"/>
          </a:p>
          <a:p>
            <a:pPr indent="457200"/>
            <a:r>
              <a:rPr lang="zh-CN" altLang="en-US" dirty="0"/>
              <a:t>由于任务是</a:t>
            </a:r>
            <a:r>
              <a:rPr lang="en-US" altLang="zh-CN" dirty="0"/>
              <a:t>nondeterministic</a:t>
            </a:r>
            <a:r>
              <a:rPr lang="zh-CN" altLang="en-US" dirty="0"/>
              <a:t>，导致其必须在下游任务开始前设置</a:t>
            </a:r>
            <a:r>
              <a:rPr lang="en-US" altLang="zh-CN" dirty="0"/>
              <a:t>output</a:t>
            </a:r>
            <a:r>
              <a:rPr lang="zh-CN" altLang="en-US" dirty="0"/>
              <a:t>的</a:t>
            </a:r>
            <a:r>
              <a:rPr lang="en-US" altLang="zh-CN" dirty="0"/>
              <a:t>checkpoint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76138-F199-BB95-C145-021F049A6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028" y="2924362"/>
            <a:ext cx="8657143" cy="299047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003347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779780" y="205105"/>
            <a:ext cx="4853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3.1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Exoflow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设计中的挑战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8885" y="1175634"/>
            <a:ext cx="631761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dirty="0"/>
              <a:t>解决方法：通过任务注释来获取语义。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EE4C77-E2D0-292A-F6B3-DCF9D99B2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533" y="3348133"/>
            <a:ext cx="8733333" cy="3304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17263F-AD6C-9B8E-3908-E73BC697E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1333" y="3517952"/>
            <a:ext cx="2580952" cy="83809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132398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779780" y="205105"/>
            <a:ext cx="4853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3.1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Exoflow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设计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5385" y="1020445"/>
            <a:ext cx="865759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dirty="0"/>
              <a:t>上图展示了 </a:t>
            </a:r>
            <a:r>
              <a:rPr lang="en-US" altLang="zh-CN" dirty="0" err="1"/>
              <a:t>ExoFlow</a:t>
            </a:r>
            <a:r>
              <a:rPr lang="en-US" altLang="zh-CN" dirty="0"/>
              <a:t> </a:t>
            </a:r>
            <a:r>
              <a:rPr lang="zh-CN" altLang="en-US" dirty="0"/>
              <a:t>提供的 </a:t>
            </a:r>
            <a:r>
              <a:rPr lang="en-US" altLang="zh-CN" dirty="0"/>
              <a:t>API</a:t>
            </a:r>
            <a:r>
              <a:rPr lang="zh-CN" altLang="en-US" dirty="0"/>
              <a:t>，主要包含了。</a:t>
            </a:r>
            <a:endParaRPr lang="en-US" altLang="zh-CN" dirty="0"/>
          </a:p>
          <a:p>
            <a:r>
              <a:rPr lang="en-US" altLang="zh-CN" dirty="0"/>
              <a:t>	DAG interface</a:t>
            </a:r>
            <a:r>
              <a:rPr lang="zh-CN" altLang="en-US" dirty="0"/>
              <a:t>：用于创建和执行 </a:t>
            </a:r>
            <a:r>
              <a:rPr lang="en-US" altLang="zh-CN" dirty="0"/>
              <a:t>DAG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	Task annotation</a:t>
            </a:r>
            <a:r>
              <a:rPr lang="zh-CN" altLang="en-US" dirty="0"/>
              <a:t>：用于标记任务的语义。</a:t>
            </a:r>
            <a:endParaRPr lang="en-US" altLang="zh-CN" dirty="0"/>
          </a:p>
          <a:p>
            <a:r>
              <a:rPr lang="en-US" altLang="zh-CN" dirty="0"/>
              <a:t>	Internal output (Ref)</a:t>
            </a:r>
            <a:r>
              <a:rPr lang="zh-CN" altLang="en-US" dirty="0"/>
              <a:t>：用于在 </a:t>
            </a:r>
            <a:r>
              <a:rPr lang="en-US" altLang="zh-CN" dirty="0"/>
              <a:t>task </a:t>
            </a:r>
            <a:r>
              <a:rPr lang="zh-CN" altLang="en-US" dirty="0"/>
              <a:t>之间进行传递的引用。</a:t>
            </a:r>
            <a:r>
              <a:rPr lang="en-US" altLang="zh-CN" dirty="0"/>
              <a:t>Ref </a:t>
            </a:r>
            <a:r>
              <a:rPr lang="zh-CN" altLang="en-US" dirty="0"/>
              <a:t>是每个执行后端实现的接口，例如对于 </a:t>
            </a:r>
            <a:r>
              <a:rPr lang="en-US" altLang="zh-CN" dirty="0"/>
              <a:t>AWS Lambda </a:t>
            </a:r>
            <a:r>
              <a:rPr lang="zh-CN" altLang="en-US" dirty="0"/>
              <a:t>来说，</a:t>
            </a:r>
            <a:r>
              <a:rPr lang="en-US" altLang="zh-CN" dirty="0"/>
              <a:t>Ref </a:t>
            </a:r>
            <a:r>
              <a:rPr lang="zh-CN" altLang="en-US" dirty="0"/>
              <a:t>可能是一个保存在 </a:t>
            </a:r>
            <a:r>
              <a:rPr lang="en-US" altLang="zh-CN" dirty="0"/>
              <a:t>key-value store </a:t>
            </a:r>
            <a:r>
              <a:rPr lang="zh-CN" altLang="en-US" dirty="0"/>
              <a:t>中一组 </a:t>
            </a:r>
            <a:r>
              <a:rPr lang="en-US" altLang="zh-CN" dirty="0"/>
              <a:t>KV Pair </a:t>
            </a:r>
            <a:r>
              <a:rPr lang="zh-CN" altLang="en-US" dirty="0"/>
              <a:t>的 </a:t>
            </a:r>
            <a:r>
              <a:rPr lang="en-US" altLang="zh-CN" dirty="0"/>
              <a:t>Key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294669-A0A3-4215-A99A-26DEB2B4D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000" y="3009901"/>
            <a:ext cx="9600000" cy="314285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904475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780010" y="205225"/>
            <a:ext cx="3360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3.2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Exoflow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实现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7830" y="919480"/>
            <a:ext cx="8528685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endParaRPr lang="zh-CN" altLang="en-US" sz="2400" dirty="0"/>
          </a:p>
          <a:p>
            <a:pPr indent="457200"/>
            <a:r>
              <a:rPr lang="zh-CN" altLang="en-US" sz="2400" dirty="0"/>
              <a:t>为了实现 </a:t>
            </a:r>
            <a:r>
              <a:rPr lang="en-US" altLang="zh-CN" sz="2400" dirty="0"/>
              <a:t>exactly-once </a:t>
            </a:r>
            <a:r>
              <a:rPr lang="zh-CN" altLang="en-US" sz="2400" dirty="0"/>
              <a:t>语义，</a:t>
            </a:r>
            <a:r>
              <a:rPr lang="en-US" altLang="zh-CN" sz="2400" dirty="0" err="1"/>
              <a:t>ExoFlow</a:t>
            </a:r>
            <a:r>
              <a:rPr lang="en-US" altLang="zh-CN" sz="2400" dirty="0"/>
              <a:t> </a:t>
            </a:r>
            <a:r>
              <a:rPr lang="zh-CN" altLang="en-US" sz="2400" dirty="0"/>
              <a:t>在用户提交 </a:t>
            </a:r>
            <a:r>
              <a:rPr lang="en-US" altLang="zh-CN" sz="2400" dirty="0"/>
              <a:t>DAG </a:t>
            </a:r>
            <a:r>
              <a:rPr lang="zh-CN" altLang="en-US" sz="2400" dirty="0"/>
              <a:t>以及 </a:t>
            </a:r>
            <a:r>
              <a:rPr lang="en-US" altLang="zh-CN" sz="2400" dirty="0"/>
              <a:t>task </a:t>
            </a:r>
            <a:r>
              <a:rPr lang="zh-CN" altLang="en-US" sz="2400" dirty="0"/>
              <a:t>的语义注释后，会检查这个 </a:t>
            </a:r>
            <a:r>
              <a:rPr lang="en-US" altLang="zh-CN" sz="2400" dirty="0"/>
              <a:t>DAG </a:t>
            </a:r>
            <a:r>
              <a:rPr lang="zh-CN" altLang="en-US" sz="2400" dirty="0"/>
              <a:t>是否满足两个不变式：</a:t>
            </a:r>
          </a:p>
          <a:p>
            <a:pPr indent="457200"/>
            <a:r>
              <a:rPr lang="zh-CN" altLang="en-US" sz="2400" dirty="0"/>
              <a:t>不变式</a:t>
            </a:r>
            <a:r>
              <a:rPr lang="en-US" altLang="zh-CN" sz="2400" dirty="0"/>
              <a:t>1(External output commit)</a:t>
            </a:r>
            <a:r>
              <a:rPr lang="zh-CN" altLang="en-US" sz="2400" dirty="0"/>
              <a:t>： 对于 </a:t>
            </a:r>
            <a:r>
              <a:rPr lang="en-US" altLang="zh-CN" sz="2400" dirty="0"/>
              <a:t>deterministic=False </a:t>
            </a:r>
            <a:r>
              <a:rPr lang="zh-CN" altLang="en-US" sz="2400" dirty="0"/>
              <a:t>的每个任务 </a:t>
            </a:r>
            <a:r>
              <a:rPr lang="en-US" altLang="zh-CN" sz="2400" dirty="0"/>
              <a:t>vi</a:t>
            </a:r>
            <a:r>
              <a:rPr lang="zh-CN" altLang="en-US" sz="2400" dirty="0"/>
              <a:t>，假设 </a:t>
            </a:r>
            <a:r>
              <a:rPr lang="en-US" altLang="zh-CN" sz="2400" dirty="0"/>
              <a:t>G </a:t>
            </a:r>
            <a:r>
              <a:rPr lang="zh-CN" altLang="en-US" sz="2400" dirty="0"/>
              <a:t>是包含 </a:t>
            </a:r>
            <a:r>
              <a:rPr lang="en-US" altLang="zh-CN" sz="2400" dirty="0"/>
              <a:t>vi </a:t>
            </a:r>
            <a:r>
              <a:rPr lang="zh-CN" altLang="en-US" sz="2400" dirty="0"/>
              <a:t>和所有下游任务的最小子图。那么，对于</a:t>
            </a:r>
            <a:r>
              <a:rPr lang="en-US" altLang="zh-CN" sz="2400" dirty="0"/>
              <a:t>G</a:t>
            </a:r>
            <a:r>
              <a:rPr lang="zh-CN" altLang="en-US" sz="2400" dirty="0"/>
              <a:t>中每个 </a:t>
            </a:r>
            <a:r>
              <a:rPr lang="en-US" altLang="zh-CN" sz="2400" dirty="0" err="1"/>
              <a:t>can_rollback</a:t>
            </a:r>
            <a:r>
              <a:rPr lang="en-US" altLang="zh-CN" sz="2400" dirty="0"/>
              <a:t>=False </a:t>
            </a:r>
            <a:r>
              <a:rPr lang="zh-CN" altLang="en-US" sz="2400" dirty="0"/>
              <a:t>的任务</a:t>
            </a:r>
            <a:r>
              <a:rPr lang="en-US" altLang="zh-CN" sz="2400" dirty="0" err="1"/>
              <a:t>vj</a:t>
            </a:r>
            <a:r>
              <a:rPr lang="zh-CN" altLang="en-US" sz="2400" dirty="0"/>
              <a:t>，必须存在一个顶点切分，将</a:t>
            </a:r>
            <a:r>
              <a:rPr lang="en-US" altLang="zh-CN" sz="2400" dirty="0"/>
              <a:t>vi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vj</a:t>
            </a:r>
            <a:r>
              <a:rPr lang="zh-CN" altLang="en-US" sz="2400" dirty="0"/>
              <a:t>分割开来，使得切分中的所有任务都具有 </a:t>
            </a:r>
            <a:r>
              <a:rPr lang="en-US" altLang="zh-CN" sz="2400" dirty="0"/>
              <a:t>checkpoint=True</a:t>
            </a:r>
            <a:r>
              <a:rPr lang="zh-CN" altLang="en-US" sz="2400" dirty="0"/>
              <a:t>。</a:t>
            </a:r>
          </a:p>
          <a:p>
            <a:pPr indent="457200"/>
            <a:r>
              <a:rPr lang="zh-CN" altLang="en-US" sz="2400" dirty="0"/>
              <a:t>不变式</a:t>
            </a:r>
            <a:r>
              <a:rPr lang="en-US" altLang="zh-CN" sz="2400" dirty="0"/>
              <a:t>2(Rollback durability)</a:t>
            </a:r>
            <a:r>
              <a:rPr lang="zh-CN" altLang="en-US" sz="2400" dirty="0"/>
              <a:t>： 对于从具有 </a:t>
            </a:r>
            <a:r>
              <a:rPr lang="en-US" altLang="zh-CN" sz="2400" dirty="0"/>
              <a:t>deterministic=False </a:t>
            </a:r>
            <a:r>
              <a:rPr lang="zh-CN" altLang="en-US" sz="2400" dirty="0"/>
              <a:t>的任务 </a:t>
            </a:r>
            <a:r>
              <a:rPr lang="en-US" altLang="zh-CN" sz="2400" dirty="0"/>
              <a:t>vi </a:t>
            </a:r>
            <a:r>
              <a:rPr lang="zh-CN" altLang="en-US" sz="2400" dirty="0"/>
              <a:t>开始到具有 </a:t>
            </a:r>
            <a:r>
              <a:rPr lang="en-US" altLang="zh-CN" sz="2400" dirty="0"/>
              <a:t>rollback function </a:t>
            </a:r>
            <a:r>
              <a:rPr lang="en-US" altLang="zh-CN" sz="2400" dirty="0" err="1"/>
              <a:t>Rj</a:t>
            </a:r>
            <a:r>
              <a:rPr lang="en-US" altLang="zh-CN" sz="2400" dirty="0"/>
              <a:t> </a:t>
            </a:r>
            <a:r>
              <a:rPr lang="zh-CN" altLang="en-US" sz="2400" dirty="0"/>
              <a:t>的任务 </a:t>
            </a:r>
            <a:r>
              <a:rPr lang="en-US" altLang="zh-CN" sz="2400" dirty="0" err="1"/>
              <a:t>vj</a:t>
            </a:r>
            <a:r>
              <a:rPr lang="en-US" altLang="zh-CN" sz="2400" dirty="0"/>
              <a:t> </a:t>
            </a:r>
            <a:r>
              <a:rPr lang="zh-CN" altLang="en-US" sz="2400" dirty="0"/>
              <a:t>结束的每条路径，沿路径必须至少存在一个具有 </a:t>
            </a:r>
            <a:r>
              <a:rPr lang="en-US" altLang="zh-CN" sz="2400" dirty="0"/>
              <a:t>checkpoint=True </a:t>
            </a:r>
            <a:r>
              <a:rPr lang="zh-CN" altLang="en-US" sz="2400" dirty="0"/>
              <a:t>的顶点。。</a:t>
            </a:r>
          </a:p>
          <a:p>
            <a:endParaRPr lang="zh-CN" altLang="en-US" sz="2400" dirty="0"/>
          </a:p>
          <a:p>
            <a:pPr indent="457200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0" y="-1605"/>
            <a:ext cx="2580038" cy="2383366"/>
            <a:chOff x="1" y="0"/>
            <a:chExt cx="2580038" cy="2383366"/>
          </a:xfrm>
        </p:grpSpPr>
        <p:sp>
          <p:nvSpPr>
            <p:cNvPr id="89" name="任意多边形: 形状 88"/>
            <p:cNvSpPr/>
            <p:nvPr/>
          </p:nvSpPr>
          <p:spPr>
            <a:xfrm flipV="1">
              <a:off x="1" y="0"/>
              <a:ext cx="2400061" cy="2383366"/>
            </a:xfrm>
            <a:custGeom>
              <a:avLst/>
              <a:gdLst>
                <a:gd name="connsiteX0" fmla="*/ 0 w 2400061"/>
                <a:gd name="connsiteY0" fmla="*/ 2383366 h 2383366"/>
                <a:gd name="connsiteX1" fmla="*/ 2400061 w 2400061"/>
                <a:gd name="connsiteY1" fmla="*/ 2383366 h 2383366"/>
                <a:gd name="connsiteX2" fmla="*/ 0 w 2400061"/>
                <a:gd name="connsiteY2" fmla="*/ 0 h 23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061" h="2383366">
                  <a:moveTo>
                    <a:pt x="0" y="2383366"/>
                  </a:moveTo>
                  <a:lnTo>
                    <a:pt x="2400061" y="2383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 flipV="1">
              <a:off x="1" y="0"/>
              <a:ext cx="1552547" cy="1541747"/>
            </a:xfrm>
            <a:custGeom>
              <a:avLst/>
              <a:gdLst>
                <a:gd name="connsiteX0" fmla="*/ 0 w 1552547"/>
                <a:gd name="connsiteY0" fmla="*/ 1541747 h 1541747"/>
                <a:gd name="connsiteX1" fmla="*/ 1552547 w 1552547"/>
                <a:gd name="connsiteY1" fmla="*/ 1541747 h 1541747"/>
                <a:gd name="connsiteX2" fmla="*/ 0 w 1552547"/>
                <a:gd name="connsiteY2" fmla="*/ 0 h 154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2547" h="1541747">
                  <a:moveTo>
                    <a:pt x="0" y="1541747"/>
                  </a:moveTo>
                  <a:lnTo>
                    <a:pt x="1552547" y="1541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400811" y="0"/>
              <a:ext cx="2179228" cy="1381104"/>
            </a:xfrm>
            <a:custGeom>
              <a:avLst/>
              <a:gdLst>
                <a:gd name="connsiteX0" fmla="*/ 1395192 w 2179228"/>
                <a:gd name="connsiteY0" fmla="*/ 0 h 1381104"/>
                <a:gd name="connsiteX1" fmla="*/ 2179228 w 2179228"/>
                <a:gd name="connsiteY1" fmla="*/ 0 h 1381104"/>
                <a:gd name="connsiteX2" fmla="*/ 784037 w 2179228"/>
                <a:gd name="connsiteY2" fmla="*/ 1381104 h 1381104"/>
                <a:gd name="connsiteX3" fmla="*/ 0 w 2179228"/>
                <a:gd name="connsiteY3" fmla="*/ 1381104 h 138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9228" h="1381104">
                  <a:moveTo>
                    <a:pt x="1395192" y="0"/>
                  </a:moveTo>
                  <a:lnTo>
                    <a:pt x="2179228" y="0"/>
                  </a:lnTo>
                  <a:lnTo>
                    <a:pt x="784037" y="1381104"/>
                  </a:lnTo>
                  <a:lnTo>
                    <a:pt x="0" y="1381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 rot="5400000" flipH="1">
            <a:off x="9710298" y="4376298"/>
            <a:ext cx="2580038" cy="2383366"/>
            <a:chOff x="1" y="0"/>
            <a:chExt cx="2580038" cy="2383366"/>
          </a:xfrm>
        </p:grpSpPr>
        <p:sp>
          <p:nvSpPr>
            <p:cNvPr id="93" name="任意多边形: 形状 92"/>
            <p:cNvSpPr/>
            <p:nvPr/>
          </p:nvSpPr>
          <p:spPr>
            <a:xfrm flipV="1">
              <a:off x="1" y="0"/>
              <a:ext cx="2400061" cy="2383366"/>
            </a:xfrm>
            <a:custGeom>
              <a:avLst/>
              <a:gdLst>
                <a:gd name="connsiteX0" fmla="*/ 0 w 2400061"/>
                <a:gd name="connsiteY0" fmla="*/ 2383366 h 2383366"/>
                <a:gd name="connsiteX1" fmla="*/ 2400061 w 2400061"/>
                <a:gd name="connsiteY1" fmla="*/ 2383366 h 2383366"/>
                <a:gd name="connsiteX2" fmla="*/ 0 w 2400061"/>
                <a:gd name="connsiteY2" fmla="*/ 0 h 23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061" h="2383366">
                  <a:moveTo>
                    <a:pt x="0" y="2383366"/>
                  </a:moveTo>
                  <a:lnTo>
                    <a:pt x="2400061" y="2383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94" name="任意多边形: 形状 93"/>
            <p:cNvSpPr/>
            <p:nvPr/>
          </p:nvSpPr>
          <p:spPr>
            <a:xfrm flipV="1">
              <a:off x="1" y="0"/>
              <a:ext cx="1552547" cy="1541747"/>
            </a:xfrm>
            <a:custGeom>
              <a:avLst/>
              <a:gdLst>
                <a:gd name="connsiteX0" fmla="*/ 0 w 1552547"/>
                <a:gd name="connsiteY0" fmla="*/ 1541747 h 1541747"/>
                <a:gd name="connsiteX1" fmla="*/ 1552547 w 1552547"/>
                <a:gd name="connsiteY1" fmla="*/ 1541747 h 1541747"/>
                <a:gd name="connsiteX2" fmla="*/ 0 w 1552547"/>
                <a:gd name="connsiteY2" fmla="*/ 0 h 154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2547" h="1541747">
                  <a:moveTo>
                    <a:pt x="0" y="1541747"/>
                  </a:moveTo>
                  <a:lnTo>
                    <a:pt x="1552547" y="1541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400811" y="0"/>
              <a:ext cx="2179228" cy="1381104"/>
            </a:xfrm>
            <a:custGeom>
              <a:avLst/>
              <a:gdLst>
                <a:gd name="connsiteX0" fmla="*/ 1395192 w 2179228"/>
                <a:gd name="connsiteY0" fmla="*/ 0 h 1381104"/>
                <a:gd name="connsiteX1" fmla="*/ 2179228 w 2179228"/>
                <a:gd name="connsiteY1" fmla="*/ 0 h 1381104"/>
                <a:gd name="connsiteX2" fmla="*/ 784037 w 2179228"/>
                <a:gd name="connsiteY2" fmla="*/ 1381104 h 1381104"/>
                <a:gd name="connsiteX3" fmla="*/ 0 w 2179228"/>
                <a:gd name="connsiteY3" fmla="*/ 1381104 h 138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9228" h="1381104">
                  <a:moveTo>
                    <a:pt x="1395192" y="0"/>
                  </a:moveTo>
                  <a:lnTo>
                    <a:pt x="2179228" y="0"/>
                  </a:lnTo>
                  <a:lnTo>
                    <a:pt x="784037" y="1381104"/>
                  </a:lnTo>
                  <a:lnTo>
                    <a:pt x="0" y="1381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790738" y="940311"/>
            <a:ext cx="2610524" cy="560328"/>
            <a:chOff x="4790738" y="827015"/>
            <a:chExt cx="2610524" cy="560328"/>
          </a:xfrm>
        </p:grpSpPr>
        <p:sp>
          <p:nvSpPr>
            <p:cNvPr id="97" name="圆角矩形 3"/>
            <p:cNvSpPr/>
            <p:nvPr/>
          </p:nvSpPr>
          <p:spPr>
            <a:xfrm>
              <a:off x="4790738" y="827015"/>
              <a:ext cx="2610524" cy="560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Normal" panose="020B0400000000000000" charset="-122"/>
              </a:endParaRPr>
            </a:p>
          </p:txBody>
        </p:sp>
        <p:sp>
          <p:nvSpPr>
            <p:cNvPr id="98" name="文本框 6"/>
            <p:cNvSpPr txBox="1"/>
            <p:nvPr/>
          </p:nvSpPr>
          <p:spPr>
            <a:xfrm>
              <a:off x="4870401" y="855590"/>
              <a:ext cx="2451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+mn-lt"/>
                </a:rPr>
                <a:t>CONTENTS</a:t>
              </a: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2677504" y="2425727"/>
            <a:ext cx="8636742" cy="2879725"/>
            <a:chOff x="1496404" y="2285313"/>
            <a:chExt cx="8636742" cy="2879725"/>
          </a:xfrm>
        </p:grpSpPr>
        <p:grpSp>
          <p:nvGrpSpPr>
            <p:cNvPr id="100" name="组合 99"/>
            <p:cNvGrpSpPr/>
            <p:nvPr/>
          </p:nvGrpSpPr>
          <p:grpSpPr>
            <a:xfrm>
              <a:off x="1496404" y="2285313"/>
              <a:ext cx="6818765" cy="2879725"/>
              <a:chOff x="1448278" y="2269271"/>
              <a:chExt cx="6818765" cy="2879725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1448278" y="2269271"/>
                <a:ext cx="2057911" cy="2879725"/>
                <a:chOff x="2141752" y="2312561"/>
                <a:chExt cx="2057911" cy="2879725"/>
              </a:xfrm>
            </p:grpSpPr>
            <p:sp>
              <p:nvSpPr>
                <p:cNvPr id="133" name="剪去单角的矩形 1"/>
                <p:cNvSpPr/>
                <p:nvPr/>
              </p:nvSpPr>
              <p:spPr>
                <a:xfrm>
                  <a:off x="2142263" y="2312561"/>
                  <a:ext cx="2057400" cy="2879725"/>
                </a:xfrm>
                <a:prstGeom prst="snip1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grpSp>
              <p:nvGrpSpPr>
                <p:cNvPr id="134" name="组合 133"/>
                <p:cNvGrpSpPr/>
                <p:nvPr/>
              </p:nvGrpSpPr>
              <p:grpSpPr>
                <a:xfrm>
                  <a:off x="2141752" y="2312561"/>
                  <a:ext cx="855345" cy="883285"/>
                  <a:chOff x="2110161" y="2312561"/>
                  <a:chExt cx="855345" cy="883285"/>
                </a:xfrm>
              </p:grpSpPr>
              <p:sp>
                <p:nvSpPr>
                  <p:cNvPr id="139" name="任意多边形 10"/>
                  <p:cNvSpPr/>
                  <p:nvPr/>
                </p:nvSpPr>
                <p:spPr>
                  <a:xfrm>
                    <a:off x="2112701" y="2312561"/>
                    <a:ext cx="852805" cy="883285"/>
                  </a:xfrm>
                  <a:custGeom>
                    <a:avLst/>
                    <a:gdLst>
                      <a:gd name="adj" fmla="val 16667"/>
                      <a:gd name="a" fmla="pin 0 adj 50000"/>
                      <a:gd name="dx1" fmla="*/ ss a 100000"/>
                      <a:gd name="x1" fmla="+- r 0 dx1"/>
                      <a:gd name="it" fmla="*/ dx1 1 2"/>
                      <a:gd name="ir" fmla="+/ x1 r 2"/>
                    </a:gdLst>
                    <a:ahLst/>
                    <a:cxnLst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3">
                        <a:pos x="hc" y="t"/>
                      </a:cxn>
                    </a:cxnLst>
                    <a:rect l="l" t="t" r="r" b="b"/>
                    <a:pathLst>
                      <a:path w="1343" h="1391">
                        <a:moveTo>
                          <a:pt x="0" y="0"/>
                        </a:moveTo>
                        <a:lnTo>
                          <a:pt x="1343" y="0"/>
                        </a:lnTo>
                        <a:lnTo>
                          <a:pt x="0" y="13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OPPOSans B" panose="00020600040101010101" pitchFamily="18" charset="-122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2110161" y="2346851"/>
                    <a:ext cx="563880" cy="40005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OPPOSans B" panose="00020600040101010101" pitchFamily="18" charset="-122"/>
                        <a:ea typeface="OPPOSans B" panose="00020600040101010101" pitchFamily="18" charset="-122"/>
                        <a:cs typeface="OPPOSans B" panose="00020600040101010101" pitchFamily="18" charset="-122"/>
                        <a:sym typeface="+mn-ea"/>
                      </a:rPr>
                      <a:t>01</a:t>
                    </a:r>
                  </a:p>
                </p:txBody>
              </p:sp>
            </p:grpSp>
            <p:grpSp>
              <p:nvGrpSpPr>
                <p:cNvPr id="135" name="组合 134"/>
                <p:cNvGrpSpPr/>
                <p:nvPr/>
              </p:nvGrpSpPr>
              <p:grpSpPr>
                <a:xfrm>
                  <a:off x="2142263" y="3399975"/>
                  <a:ext cx="2057400" cy="857461"/>
                  <a:chOff x="808382" y="4632469"/>
                  <a:chExt cx="2057400" cy="857461"/>
                </a:xfrm>
              </p:grpSpPr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08382" y="5214340"/>
                    <a:ext cx="2057400" cy="275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65000"/>
                        </a:schemeClr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</a:endParaRPr>
                  </a:p>
                </p:txBody>
              </p:sp>
              <p:sp>
                <p:nvSpPr>
                  <p:cNvPr id="138" name="TextBox 49"/>
                  <p:cNvSpPr txBox="1"/>
                  <p:nvPr/>
                </p:nvSpPr>
                <p:spPr>
                  <a:xfrm>
                    <a:off x="855324" y="4632469"/>
                    <a:ext cx="196351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zh-CN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OPPOSans B" panose="00020600040101010101" pitchFamily="18" charset="-122"/>
                        <a:ea typeface="OPPOSans B" panose="00020600040101010101" pitchFamily="18" charset="-122"/>
                        <a:cs typeface="OPPOSans B" panose="00020600040101010101" pitchFamily="18" charset="-122"/>
                        <a:sym typeface="庞门正道标题体" panose="02010600030101010101" pitchFamily="2" charset="-122"/>
                      </a:rPr>
                      <a:t>论文背景</a:t>
                    </a:r>
                  </a:p>
                </p:txBody>
              </p:sp>
            </p:grpSp>
            <p:sp>
              <p:nvSpPr>
                <p:cNvPr id="136" name="矩形 135"/>
                <p:cNvSpPr/>
                <p:nvPr/>
              </p:nvSpPr>
              <p:spPr>
                <a:xfrm>
                  <a:off x="2272350" y="4633257"/>
                  <a:ext cx="1797227" cy="2792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3828705" y="2269271"/>
                <a:ext cx="2059816" cy="2879725"/>
                <a:chOff x="2141752" y="2312561"/>
                <a:chExt cx="2059816" cy="2879725"/>
              </a:xfrm>
            </p:grpSpPr>
            <p:sp>
              <p:nvSpPr>
                <p:cNvPr id="125" name="剪去单角的矩形 1"/>
                <p:cNvSpPr/>
                <p:nvPr/>
              </p:nvSpPr>
              <p:spPr>
                <a:xfrm>
                  <a:off x="2142263" y="2312561"/>
                  <a:ext cx="2057400" cy="2879725"/>
                </a:xfrm>
                <a:prstGeom prst="snip1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grpSp>
              <p:nvGrpSpPr>
                <p:cNvPr id="126" name="组合 125"/>
                <p:cNvGrpSpPr/>
                <p:nvPr/>
              </p:nvGrpSpPr>
              <p:grpSpPr>
                <a:xfrm>
                  <a:off x="2141752" y="2312561"/>
                  <a:ext cx="855345" cy="883285"/>
                  <a:chOff x="2110161" y="2312561"/>
                  <a:chExt cx="855345" cy="883285"/>
                </a:xfrm>
              </p:grpSpPr>
              <p:sp>
                <p:nvSpPr>
                  <p:cNvPr id="131" name="任意多边形 10"/>
                  <p:cNvSpPr/>
                  <p:nvPr/>
                </p:nvSpPr>
                <p:spPr>
                  <a:xfrm>
                    <a:off x="2112701" y="2312561"/>
                    <a:ext cx="852805" cy="883285"/>
                  </a:xfrm>
                  <a:custGeom>
                    <a:avLst/>
                    <a:gdLst>
                      <a:gd name="adj" fmla="val 16667"/>
                      <a:gd name="a" fmla="pin 0 adj 50000"/>
                      <a:gd name="dx1" fmla="*/ ss a 100000"/>
                      <a:gd name="x1" fmla="+- r 0 dx1"/>
                      <a:gd name="it" fmla="*/ dx1 1 2"/>
                      <a:gd name="ir" fmla="+/ x1 r 2"/>
                    </a:gdLst>
                    <a:ahLst/>
                    <a:cxnLst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3">
                        <a:pos x="hc" y="t"/>
                      </a:cxn>
                    </a:cxnLst>
                    <a:rect l="l" t="t" r="r" b="b"/>
                    <a:pathLst>
                      <a:path w="1343" h="1391">
                        <a:moveTo>
                          <a:pt x="0" y="0"/>
                        </a:moveTo>
                        <a:lnTo>
                          <a:pt x="1343" y="0"/>
                        </a:lnTo>
                        <a:lnTo>
                          <a:pt x="0" y="13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OPPOSans B" panose="00020600040101010101" pitchFamily="18" charset="-122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32" name="文本框 131"/>
                  <p:cNvSpPr txBox="1"/>
                  <p:nvPr/>
                </p:nvSpPr>
                <p:spPr>
                  <a:xfrm>
                    <a:off x="2110161" y="2346851"/>
                    <a:ext cx="563880" cy="40005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OPPOSans B" panose="00020600040101010101" pitchFamily="18" charset="-122"/>
                        <a:ea typeface="OPPOSans B" panose="00020600040101010101" pitchFamily="18" charset="-122"/>
                        <a:cs typeface="OPPOSans B" panose="00020600040101010101" pitchFamily="18" charset="-122"/>
                        <a:sym typeface="+mn-ea"/>
                      </a:rPr>
                      <a:t>02</a:t>
                    </a:r>
                  </a:p>
                </p:txBody>
              </p:sp>
            </p:grpSp>
            <p:grpSp>
              <p:nvGrpSpPr>
                <p:cNvPr id="127" name="组合 126"/>
                <p:cNvGrpSpPr/>
                <p:nvPr/>
              </p:nvGrpSpPr>
              <p:grpSpPr>
                <a:xfrm>
                  <a:off x="2142263" y="3399975"/>
                  <a:ext cx="2059305" cy="857461"/>
                  <a:chOff x="808382" y="4632469"/>
                  <a:chExt cx="2059305" cy="857461"/>
                </a:xfrm>
              </p:grpSpPr>
              <p:sp>
                <p:nvSpPr>
                  <p:cNvPr id="129" name="文本框 128"/>
                  <p:cNvSpPr txBox="1"/>
                  <p:nvPr/>
                </p:nvSpPr>
                <p:spPr>
                  <a:xfrm>
                    <a:off x="808382" y="5214340"/>
                    <a:ext cx="2057400" cy="275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65000"/>
                        </a:schemeClr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</a:endParaRPr>
                  </a:p>
                </p:txBody>
              </p:sp>
              <p:sp>
                <p:nvSpPr>
                  <p:cNvPr id="130" name="TextBox 49"/>
                  <p:cNvSpPr txBox="1"/>
                  <p:nvPr/>
                </p:nvSpPr>
                <p:spPr>
                  <a:xfrm>
                    <a:off x="809652" y="4632469"/>
                    <a:ext cx="2058035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zh-CN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OPPOSans B" panose="00020600040101010101" pitchFamily="18" charset="-122"/>
                        <a:ea typeface="OPPOSans B" panose="00020600040101010101" pitchFamily="18" charset="-122"/>
                        <a:cs typeface="OPPOSans B" panose="00020600040101010101" pitchFamily="18" charset="-122"/>
                        <a:sym typeface="庞门正道标题体" panose="02010600030101010101" pitchFamily="2" charset="-122"/>
                      </a:rPr>
                      <a:t>问题与动机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OPPOSans B" panose="00020600040101010101" pitchFamily="18" charset="-122"/>
                      <a:ea typeface="OPPOSans B" panose="00020600040101010101" pitchFamily="18" charset="-122"/>
                      <a:cs typeface="OPPOSans B" panose="00020600040101010101" pitchFamily="18" charset="-122"/>
                      <a:sym typeface="庞门正道标题体" panose="02010600030101010101" pitchFamily="2" charset="-122"/>
                    </a:endParaRPr>
                  </a:p>
                </p:txBody>
              </p:sp>
            </p:grpSp>
            <p:sp>
              <p:nvSpPr>
                <p:cNvPr id="128" name="矩形 127"/>
                <p:cNvSpPr/>
                <p:nvPr/>
              </p:nvSpPr>
              <p:spPr>
                <a:xfrm>
                  <a:off x="2272350" y="4633257"/>
                  <a:ext cx="1797227" cy="27924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6209132" y="2269271"/>
                <a:ext cx="2057911" cy="2879725"/>
                <a:chOff x="2141752" y="2312561"/>
                <a:chExt cx="2057911" cy="2879725"/>
              </a:xfrm>
            </p:grpSpPr>
            <p:sp>
              <p:nvSpPr>
                <p:cNvPr id="117" name="剪去单角的矩形 1"/>
                <p:cNvSpPr/>
                <p:nvPr/>
              </p:nvSpPr>
              <p:spPr>
                <a:xfrm>
                  <a:off x="2142263" y="2312561"/>
                  <a:ext cx="2057400" cy="2879725"/>
                </a:xfrm>
                <a:prstGeom prst="snip1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grpSp>
              <p:nvGrpSpPr>
                <p:cNvPr id="118" name="组合 117"/>
                <p:cNvGrpSpPr/>
                <p:nvPr/>
              </p:nvGrpSpPr>
              <p:grpSpPr>
                <a:xfrm>
                  <a:off x="2141752" y="2312561"/>
                  <a:ext cx="855345" cy="883285"/>
                  <a:chOff x="2110161" y="2312561"/>
                  <a:chExt cx="855345" cy="883285"/>
                </a:xfrm>
              </p:grpSpPr>
              <p:sp>
                <p:nvSpPr>
                  <p:cNvPr id="123" name="任意多边形 10"/>
                  <p:cNvSpPr/>
                  <p:nvPr/>
                </p:nvSpPr>
                <p:spPr>
                  <a:xfrm>
                    <a:off x="2112701" y="2312561"/>
                    <a:ext cx="852805" cy="883285"/>
                  </a:xfrm>
                  <a:custGeom>
                    <a:avLst/>
                    <a:gdLst>
                      <a:gd name="adj" fmla="val 16667"/>
                      <a:gd name="a" fmla="pin 0 adj 50000"/>
                      <a:gd name="dx1" fmla="*/ ss a 100000"/>
                      <a:gd name="x1" fmla="+- r 0 dx1"/>
                      <a:gd name="it" fmla="*/ dx1 1 2"/>
                      <a:gd name="ir" fmla="+/ x1 r 2"/>
                    </a:gdLst>
                    <a:ahLst/>
                    <a:cxnLst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3">
                        <a:pos x="hc" y="t"/>
                      </a:cxn>
                    </a:cxnLst>
                    <a:rect l="l" t="t" r="r" b="b"/>
                    <a:pathLst>
                      <a:path w="1343" h="1391">
                        <a:moveTo>
                          <a:pt x="0" y="0"/>
                        </a:moveTo>
                        <a:lnTo>
                          <a:pt x="1343" y="0"/>
                        </a:lnTo>
                        <a:lnTo>
                          <a:pt x="0" y="13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OPPOSans B" panose="00020600040101010101" pitchFamily="18" charset="-122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24" name="文本框 123"/>
                  <p:cNvSpPr txBox="1"/>
                  <p:nvPr/>
                </p:nvSpPr>
                <p:spPr>
                  <a:xfrm>
                    <a:off x="2110161" y="2346851"/>
                    <a:ext cx="563880" cy="40005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OPPOSans B" panose="00020600040101010101" pitchFamily="18" charset="-122"/>
                        <a:ea typeface="OPPOSans B" panose="00020600040101010101" pitchFamily="18" charset="-122"/>
                        <a:cs typeface="OPPOSans B" panose="00020600040101010101" pitchFamily="18" charset="-122"/>
                        <a:sym typeface="+mn-ea"/>
                      </a:rPr>
                      <a:t>03</a:t>
                    </a:r>
                  </a:p>
                </p:txBody>
              </p:sp>
            </p:grpSp>
            <p:grpSp>
              <p:nvGrpSpPr>
                <p:cNvPr id="119" name="组合 118"/>
                <p:cNvGrpSpPr/>
                <p:nvPr/>
              </p:nvGrpSpPr>
              <p:grpSpPr>
                <a:xfrm>
                  <a:off x="2142263" y="3399975"/>
                  <a:ext cx="2057400" cy="857461"/>
                  <a:chOff x="808382" y="4632469"/>
                  <a:chExt cx="2057400" cy="857461"/>
                </a:xfrm>
              </p:grpSpPr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808382" y="5214340"/>
                    <a:ext cx="2057400" cy="2755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>
                          <a:lumMod val="65000"/>
                        </a:schemeClr>
                      </a:solidFill>
                      <a:effectLst/>
                      <a:uLnTx/>
                      <a:uFillTx/>
                      <a:latin typeface="OPPOSans R" panose="00020600040101010101" pitchFamily="18" charset="-122"/>
                      <a:ea typeface="OPPOSans R" panose="00020600040101010101" pitchFamily="18" charset="-122"/>
                      <a:cs typeface="OPPOSans R" panose="00020600040101010101" pitchFamily="18" charset="-122"/>
                    </a:endParaRPr>
                  </a:p>
                </p:txBody>
              </p:sp>
              <p:sp>
                <p:nvSpPr>
                  <p:cNvPr id="122" name="TextBox 49"/>
                  <p:cNvSpPr txBox="1"/>
                  <p:nvPr/>
                </p:nvSpPr>
                <p:spPr>
                  <a:xfrm>
                    <a:off x="855324" y="4632469"/>
                    <a:ext cx="196351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en-US" altLang="zh-CN" sz="2400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OPPOSans B" panose="00020600040101010101" pitchFamily="18" charset="-122"/>
                        <a:ea typeface="OPPOSans B" panose="00020600040101010101" pitchFamily="18" charset="-122"/>
                        <a:cs typeface="OPPOSans B" panose="00020600040101010101" pitchFamily="18" charset="-122"/>
                        <a:sym typeface="庞门正道标题体" panose="02010600030101010101" pitchFamily="2" charset="-122"/>
                      </a:rPr>
                      <a:t>Exoflow</a:t>
                    </a:r>
                    <a:r>
                      <a:rPr lang="zh-CN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OPPOSans B" panose="00020600040101010101" pitchFamily="18" charset="-122"/>
                        <a:ea typeface="OPPOSans B" panose="00020600040101010101" pitchFamily="18" charset="-122"/>
                        <a:cs typeface="OPPOSans B" panose="00020600040101010101" pitchFamily="18" charset="-122"/>
                        <a:sym typeface="庞门正道标题体" panose="02010600030101010101" pitchFamily="2" charset="-122"/>
                      </a:rPr>
                      <a:t>设计</a:t>
                    </a:r>
                  </a:p>
                </p:txBody>
              </p:sp>
            </p:grpSp>
            <p:sp>
              <p:nvSpPr>
                <p:cNvPr id="120" name="矩形 119"/>
                <p:cNvSpPr/>
                <p:nvPr/>
              </p:nvSpPr>
              <p:spPr>
                <a:xfrm>
                  <a:off x="2272350" y="4633257"/>
                  <a:ext cx="1797227" cy="2792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01" name="矩形 100"/>
            <p:cNvSpPr/>
            <p:nvPr/>
          </p:nvSpPr>
          <p:spPr>
            <a:xfrm>
              <a:off x="2127779" y="4592106"/>
              <a:ext cx="779413" cy="319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ONE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4536430" y="4592106"/>
              <a:ext cx="779413" cy="319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TWO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6883716" y="4592106"/>
              <a:ext cx="8757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THRE</a:t>
              </a: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E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9353733" y="4592106"/>
              <a:ext cx="779413" cy="319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FUR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 flipH="1">
            <a:off x="7823516" y="1034423"/>
            <a:ext cx="3192145" cy="392145"/>
            <a:chOff x="1716" y="9605"/>
            <a:chExt cx="6628" cy="814"/>
          </a:xfrm>
          <a:gradFill>
            <a:gsLst>
              <a:gs pos="10000">
                <a:schemeClr val="accent1"/>
              </a:gs>
              <a:gs pos="100000">
                <a:schemeClr val="accent2">
                  <a:alpha val="0"/>
                </a:schemeClr>
              </a:gs>
            </a:gsLst>
            <a:lin ang="2460000" scaled="0"/>
          </a:gradFill>
        </p:grpSpPr>
        <p:grpSp>
          <p:nvGrpSpPr>
            <p:cNvPr id="142" name="组合 141"/>
            <p:cNvGrpSpPr/>
            <p:nvPr/>
          </p:nvGrpSpPr>
          <p:grpSpPr>
            <a:xfrm>
              <a:off x="1716" y="10269"/>
              <a:ext cx="6629" cy="150"/>
              <a:chOff x="1716" y="10269"/>
              <a:chExt cx="6629" cy="150"/>
            </a:xfrm>
            <a:grpFill/>
          </p:grpSpPr>
          <p:sp>
            <p:nvSpPr>
              <p:cNvPr id="185" name="椭圆 363"/>
              <p:cNvSpPr/>
              <p:nvPr/>
            </p:nvSpPr>
            <p:spPr>
              <a:xfrm>
                <a:off x="171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6" name="椭圆 364"/>
              <p:cNvSpPr/>
              <p:nvPr/>
            </p:nvSpPr>
            <p:spPr>
              <a:xfrm>
                <a:off x="205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7" name="椭圆 365"/>
              <p:cNvSpPr/>
              <p:nvPr/>
            </p:nvSpPr>
            <p:spPr>
              <a:xfrm>
                <a:off x="239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8" name="椭圆 366"/>
              <p:cNvSpPr/>
              <p:nvPr/>
            </p:nvSpPr>
            <p:spPr>
              <a:xfrm>
                <a:off x="273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9" name="椭圆 367"/>
              <p:cNvSpPr/>
              <p:nvPr/>
            </p:nvSpPr>
            <p:spPr>
              <a:xfrm>
                <a:off x="308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0" name="椭圆 368"/>
              <p:cNvSpPr/>
              <p:nvPr/>
            </p:nvSpPr>
            <p:spPr>
              <a:xfrm>
                <a:off x="342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1" name="椭圆 369"/>
              <p:cNvSpPr/>
              <p:nvPr/>
            </p:nvSpPr>
            <p:spPr>
              <a:xfrm>
                <a:off x="376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2" name="椭圆 370"/>
              <p:cNvSpPr/>
              <p:nvPr/>
            </p:nvSpPr>
            <p:spPr>
              <a:xfrm>
                <a:off x="410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3" name="椭圆 371"/>
              <p:cNvSpPr/>
              <p:nvPr/>
            </p:nvSpPr>
            <p:spPr>
              <a:xfrm>
                <a:off x="444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4" name="椭圆 372"/>
              <p:cNvSpPr/>
              <p:nvPr/>
            </p:nvSpPr>
            <p:spPr>
              <a:xfrm>
                <a:off x="478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5" name="椭圆 373"/>
              <p:cNvSpPr/>
              <p:nvPr/>
            </p:nvSpPr>
            <p:spPr>
              <a:xfrm>
                <a:off x="512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6" name="椭圆 374"/>
              <p:cNvSpPr/>
              <p:nvPr/>
            </p:nvSpPr>
            <p:spPr>
              <a:xfrm>
                <a:off x="546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7" name="椭圆 375"/>
              <p:cNvSpPr/>
              <p:nvPr/>
            </p:nvSpPr>
            <p:spPr>
              <a:xfrm>
                <a:off x="580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8" name="椭圆 376"/>
              <p:cNvSpPr/>
              <p:nvPr/>
            </p:nvSpPr>
            <p:spPr>
              <a:xfrm>
                <a:off x="614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9" name="椭圆 377"/>
              <p:cNvSpPr/>
              <p:nvPr/>
            </p:nvSpPr>
            <p:spPr>
              <a:xfrm>
                <a:off x="649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00" name="椭圆 378"/>
              <p:cNvSpPr/>
              <p:nvPr/>
            </p:nvSpPr>
            <p:spPr>
              <a:xfrm>
                <a:off x="683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01" name="椭圆 379"/>
              <p:cNvSpPr/>
              <p:nvPr/>
            </p:nvSpPr>
            <p:spPr>
              <a:xfrm>
                <a:off x="717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02" name="椭圆 380"/>
              <p:cNvSpPr/>
              <p:nvPr/>
            </p:nvSpPr>
            <p:spPr>
              <a:xfrm>
                <a:off x="751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03" name="椭圆 381"/>
              <p:cNvSpPr/>
              <p:nvPr/>
            </p:nvSpPr>
            <p:spPr>
              <a:xfrm>
                <a:off x="785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04" name="椭圆 382"/>
              <p:cNvSpPr/>
              <p:nvPr/>
            </p:nvSpPr>
            <p:spPr>
              <a:xfrm>
                <a:off x="819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43" name="组合 142"/>
            <p:cNvGrpSpPr/>
            <p:nvPr/>
          </p:nvGrpSpPr>
          <p:grpSpPr>
            <a:xfrm>
              <a:off x="1716" y="9937"/>
              <a:ext cx="6629" cy="150"/>
              <a:chOff x="1716" y="10269"/>
              <a:chExt cx="6629" cy="150"/>
            </a:xfrm>
            <a:grpFill/>
          </p:grpSpPr>
          <p:sp>
            <p:nvSpPr>
              <p:cNvPr id="165" name="椭圆 293"/>
              <p:cNvSpPr/>
              <p:nvPr/>
            </p:nvSpPr>
            <p:spPr>
              <a:xfrm>
                <a:off x="171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6" name="椭圆 344"/>
              <p:cNvSpPr/>
              <p:nvPr/>
            </p:nvSpPr>
            <p:spPr>
              <a:xfrm>
                <a:off x="205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7" name="椭圆 345"/>
              <p:cNvSpPr/>
              <p:nvPr/>
            </p:nvSpPr>
            <p:spPr>
              <a:xfrm>
                <a:off x="239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8" name="椭圆 346"/>
              <p:cNvSpPr/>
              <p:nvPr/>
            </p:nvSpPr>
            <p:spPr>
              <a:xfrm>
                <a:off x="273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9" name="椭圆 347"/>
              <p:cNvSpPr/>
              <p:nvPr/>
            </p:nvSpPr>
            <p:spPr>
              <a:xfrm>
                <a:off x="308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0" name="椭圆 348"/>
              <p:cNvSpPr/>
              <p:nvPr/>
            </p:nvSpPr>
            <p:spPr>
              <a:xfrm>
                <a:off x="342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1" name="椭圆 349"/>
              <p:cNvSpPr/>
              <p:nvPr/>
            </p:nvSpPr>
            <p:spPr>
              <a:xfrm>
                <a:off x="376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2" name="椭圆 350"/>
              <p:cNvSpPr/>
              <p:nvPr/>
            </p:nvSpPr>
            <p:spPr>
              <a:xfrm>
                <a:off x="410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3" name="椭圆 351"/>
              <p:cNvSpPr/>
              <p:nvPr/>
            </p:nvSpPr>
            <p:spPr>
              <a:xfrm>
                <a:off x="444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4" name="椭圆 352"/>
              <p:cNvSpPr/>
              <p:nvPr/>
            </p:nvSpPr>
            <p:spPr>
              <a:xfrm>
                <a:off x="478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5" name="椭圆 353"/>
              <p:cNvSpPr/>
              <p:nvPr/>
            </p:nvSpPr>
            <p:spPr>
              <a:xfrm>
                <a:off x="512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6" name="椭圆 354"/>
              <p:cNvSpPr/>
              <p:nvPr/>
            </p:nvSpPr>
            <p:spPr>
              <a:xfrm>
                <a:off x="546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7" name="椭圆 355"/>
              <p:cNvSpPr/>
              <p:nvPr/>
            </p:nvSpPr>
            <p:spPr>
              <a:xfrm>
                <a:off x="580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8" name="椭圆 356"/>
              <p:cNvSpPr/>
              <p:nvPr/>
            </p:nvSpPr>
            <p:spPr>
              <a:xfrm>
                <a:off x="614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9" name="椭圆 357"/>
              <p:cNvSpPr/>
              <p:nvPr/>
            </p:nvSpPr>
            <p:spPr>
              <a:xfrm>
                <a:off x="649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0" name="椭圆 358"/>
              <p:cNvSpPr/>
              <p:nvPr/>
            </p:nvSpPr>
            <p:spPr>
              <a:xfrm>
                <a:off x="683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1" name="椭圆 359"/>
              <p:cNvSpPr/>
              <p:nvPr/>
            </p:nvSpPr>
            <p:spPr>
              <a:xfrm>
                <a:off x="717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2" name="椭圆 360"/>
              <p:cNvSpPr/>
              <p:nvPr/>
            </p:nvSpPr>
            <p:spPr>
              <a:xfrm>
                <a:off x="751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3" name="椭圆 361"/>
              <p:cNvSpPr/>
              <p:nvPr/>
            </p:nvSpPr>
            <p:spPr>
              <a:xfrm>
                <a:off x="785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4" name="椭圆 362"/>
              <p:cNvSpPr/>
              <p:nvPr/>
            </p:nvSpPr>
            <p:spPr>
              <a:xfrm>
                <a:off x="819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1716" y="9605"/>
              <a:ext cx="6629" cy="150"/>
              <a:chOff x="1716" y="10269"/>
              <a:chExt cx="6629" cy="150"/>
            </a:xfrm>
            <a:grpFill/>
          </p:grpSpPr>
          <p:sp>
            <p:nvSpPr>
              <p:cNvPr id="145" name="椭圆 205"/>
              <p:cNvSpPr/>
              <p:nvPr/>
            </p:nvSpPr>
            <p:spPr>
              <a:xfrm>
                <a:off x="171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6" name="椭圆 206"/>
              <p:cNvSpPr/>
              <p:nvPr/>
            </p:nvSpPr>
            <p:spPr>
              <a:xfrm>
                <a:off x="205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7" name="椭圆 207"/>
              <p:cNvSpPr/>
              <p:nvPr/>
            </p:nvSpPr>
            <p:spPr>
              <a:xfrm>
                <a:off x="239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8" name="椭圆 208"/>
              <p:cNvSpPr/>
              <p:nvPr/>
            </p:nvSpPr>
            <p:spPr>
              <a:xfrm>
                <a:off x="273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9" name="椭圆 209"/>
              <p:cNvSpPr/>
              <p:nvPr/>
            </p:nvSpPr>
            <p:spPr>
              <a:xfrm>
                <a:off x="308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0" name="椭圆 210"/>
              <p:cNvSpPr/>
              <p:nvPr/>
            </p:nvSpPr>
            <p:spPr>
              <a:xfrm>
                <a:off x="342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1" name="椭圆 211"/>
              <p:cNvSpPr/>
              <p:nvPr/>
            </p:nvSpPr>
            <p:spPr>
              <a:xfrm>
                <a:off x="376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2" name="椭圆 212"/>
              <p:cNvSpPr/>
              <p:nvPr/>
            </p:nvSpPr>
            <p:spPr>
              <a:xfrm>
                <a:off x="410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3" name="椭圆 213"/>
              <p:cNvSpPr/>
              <p:nvPr/>
            </p:nvSpPr>
            <p:spPr>
              <a:xfrm>
                <a:off x="444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4" name="椭圆 214"/>
              <p:cNvSpPr/>
              <p:nvPr/>
            </p:nvSpPr>
            <p:spPr>
              <a:xfrm>
                <a:off x="478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5" name="椭圆 215"/>
              <p:cNvSpPr/>
              <p:nvPr/>
            </p:nvSpPr>
            <p:spPr>
              <a:xfrm>
                <a:off x="512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6" name="椭圆 216"/>
              <p:cNvSpPr/>
              <p:nvPr/>
            </p:nvSpPr>
            <p:spPr>
              <a:xfrm>
                <a:off x="546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7" name="椭圆 217"/>
              <p:cNvSpPr/>
              <p:nvPr/>
            </p:nvSpPr>
            <p:spPr>
              <a:xfrm>
                <a:off x="580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8" name="椭圆 218"/>
              <p:cNvSpPr/>
              <p:nvPr/>
            </p:nvSpPr>
            <p:spPr>
              <a:xfrm>
                <a:off x="614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9" name="椭圆 219"/>
              <p:cNvSpPr/>
              <p:nvPr/>
            </p:nvSpPr>
            <p:spPr>
              <a:xfrm>
                <a:off x="649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0" name="椭圆 220"/>
              <p:cNvSpPr/>
              <p:nvPr/>
            </p:nvSpPr>
            <p:spPr>
              <a:xfrm>
                <a:off x="683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1" name="椭圆 221"/>
              <p:cNvSpPr/>
              <p:nvPr/>
            </p:nvSpPr>
            <p:spPr>
              <a:xfrm>
                <a:off x="717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2" name="椭圆 222"/>
              <p:cNvSpPr/>
              <p:nvPr/>
            </p:nvSpPr>
            <p:spPr>
              <a:xfrm>
                <a:off x="751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3" name="椭圆 242"/>
              <p:cNvSpPr/>
              <p:nvPr/>
            </p:nvSpPr>
            <p:spPr>
              <a:xfrm>
                <a:off x="785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4" name="椭圆 243"/>
              <p:cNvSpPr/>
              <p:nvPr/>
            </p:nvSpPr>
            <p:spPr>
              <a:xfrm>
                <a:off x="819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780010" y="205225"/>
            <a:ext cx="3271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3.2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Exoflow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实现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8471" y="3513454"/>
            <a:ext cx="8503920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利用上图的例子（一个简化过的 </a:t>
            </a:r>
            <a:r>
              <a:rPr lang="en-US" altLang="zh-CN" dirty="0">
                <a:sym typeface="+mn-ea"/>
              </a:rPr>
              <a:t>transaction processing </a:t>
            </a:r>
            <a:r>
              <a:rPr lang="zh-CN" altLang="en-US" dirty="0">
                <a:sym typeface="+mn-ea"/>
              </a:rPr>
              <a:t>的 </a:t>
            </a:r>
            <a:r>
              <a:rPr lang="en-US" altLang="zh-CN" dirty="0">
                <a:sym typeface="+mn-ea"/>
              </a:rPr>
              <a:t>workflow</a:t>
            </a:r>
            <a:r>
              <a:rPr lang="zh-CN" altLang="en-US" dirty="0">
                <a:sym typeface="+mn-ea"/>
              </a:rPr>
              <a:t>）解释这两个不变式。</a:t>
            </a:r>
          </a:p>
          <a:p>
            <a:r>
              <a:rPr lang="zh-CN" altLang="en-US" dirty="0">
                <a:sym typeface="+mn-ea"/>
              </a:rPr>
              <a:t>首先，假设 </a:t>
            </a:r>
            <a:r>
              <a:rPr lang="en-US" altLang="zh-CN" dirty="0" err="1">
                <a:sym typeface="+mn-ea"/>
              </a:rPr>
              <a:t>commitOrAbort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执行出现了 </a:t>
            </a:r>
            <a:r>
              <a:rPr lang="en-US" altLang="zh-CN" dirty="0">
                <a:sym typeface="+mn-ea"/>
              </a:rPr>
              <a:t>failure</a:t>
            </a:r>
            <a:r>
              <a:rPr lang="zh-CN" altLang="en-US" dirty="0">
                <a:sym typeface="+mn-ea"/>
              </a:rPr>
              <a:t>，由于 </a:t>
            </a:r>
            <a:r>
              <a:rPr lang="en-US" altLang="zh-CN" dirty="0" err="1">
                <a:sym typeface="+mn-ea"/>
              </a:rPr>
              <a:t>commitOrAbort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设置了 </a:t>
            </a:r>
            <a:r>
              <a:rPr lang="en-US" altLang="zh-CN" dirty="0" err="1">
                <a:sym typeface="+mn-ea"/>
              </a:rPr>
              <a:t>can_rollback</a:t>
            </a:r>
            <a:r>
              <a:rPr lang="en-US" altLang="zh-CN" dirty="0">
                <a:sym typeface="+mn-ea"/>
              </a:rPr>
              <a:t>=False</a:t>
            </a:r>
            <a:r>
              <a:rPr lang="zh-CN" altLang="en-US" dirty="0">
                <a:sym typeface="+mn-ea"/>
              </a:rPr>
              <a:t>（因为 </a:t>
            </a:r>
            <a:r>
              <a:rPr lang="en-US" altLang="zh-CN" dirty="0">
                <a:sym typeface="+mn-ea"/>
              </a:rPr>
              <a:t>transaction commit </a:t>
            </a:r>
            <a:r>
              <a:rPr lang="zh-CN" altLang="en-US" dirty="0">
                <a:sym typeface="+mn-ea"/>
              </a:rPr>
              <a:t>后无法 </a:t>
            </a:r>
            <a:r>
              <a:rPr lang="en-US" altLang="zh-CN" dirty="0">
                <a:sym typeface="+mn-ea"/>
              </a:rPr>
              <a:t>rollback</a:t>
            </a:r>
            <a:r>
              <a:rPr lang="zh-CN" altLang="en-US" dirty="0">
                <a:sym typeface="+mn-ea"/>
              </a:rPr>
              <a:t>），此时只能想办法获得 </a:t>
            </a:r>
            <a:r>
              <a:rPr lang="en-US" altLang="zh-CN" dirty="0" err="1">
                <a:sym typeface="+mn-ea"/>
              </a:rPr>
              <a:t>commitOrAbort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原先的 </a:t>
            </a:r>
            <a:r>
              <a:rPr lang="en-US" altLang="zh-CN" dirty="0">
                <a:sym typeface="+mn-ea"/>
              </a:rPr>
              <a:t>Input </a:t>
            </a:r>
            <a:r>
              <a:rPr lang="zh-CN" altLang="en-US" dirty="0">
                <a:sym typeface="+mn-ea"/>
              </a:rPr>
              <a:t>重新执行（</a:t>
            </a:r>
            <a:r>
              <a:rPr lang="en-US" altLang="zh-CN" dirty="0" err="1">
                <a:sym typeface="+mn-ea"/>
              </a:rPr>
              <a:t>commitOrAbort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满足幂等性）。而由于 </a:t>
            </a:r>
            <a:r>
              <a:rPr lang="en-US" altLang="zh-CN" dirty="0">
                <a:sym typeface="+mn-ea"/>
              </a:rPr>
              <a:t>acquire </a:t>
            </a:r>
            <a:r>
              <a:rPr lang="zh-CN" altLang="en-US" dirty="0">
                <a:sym typeface="+mn-ea"/>
              </a:rPr>
              <a:t>是 </a:t>
            </a:r>
            <a:r>
              <a:rPr lang="en-US" altLang="zh-CN" dirty="0">
                <a:sym typeface="+mn-ea"/>
              </a:rPr>
              <a:t>nondeterministic </a:t>
            </a:r>
            <a:r>
              <a:rPr lang="zh-CN" altLang="en-US" dirty="0">
                <a:sym typeface="+mn-ea"/>
              </a:rPr>
              <a:t>的，因此 </a:t>
            </a:r>
            <a:r>
              <a:rPr lang="en-US" altLang="zh-CN" dirty="0">
                <a:sym typeface="+mn-ea"/>
              </a:rPr>
              <a:t>acquire </a:t>
            </a:r>
            <a:r>
              <a:rPr lang="zh-CN" altLang="en-US" dirty="0">
                <a:sym typeface="+mn-ea"/>
              </a:rPr>
              <a:t>或者 </a:t>
            </a:r>
            <a:r>
              <a:rPr lang="en-US" altLang="zh-CN" dirty="0">
                <a:sym typeface="+mn-ea"/>
              </a:rPr>
              <a:t>reserve </a:t>
            </a:r>
            <a:r>
              <a:rPr lang="zh-CN" altLang="en-US" dirty="0">
                <a:sym typeface="+mn-ea"/>
              </a:rPr>
              <a:t>的 </a:t>
            </a:r>
            <a:r>
              <a:rPr lang="en-US" altLang="zh-CN" dirty="0">
                <a:sym typeface="+mn-ea"/>
              </a:rPr>
              <a:t>output </a:t>
            </a:r>
            <a:r>
              <a:rPr lang="zh-CN" altLang="en-US" dirty="0">
                <a:sym typeface="+mn-ea"/>
              </a:rPr>
              <a:t>必须有 </a:t>
            </a:r>
            <a:r>
              <a:rPr lang="en-US" altLang="zh-CN" dirty="0">
                <a:sym typeface="+mn-ea"/>
              </a:rPr>
              <a:t>checkpoint=True </a:t>
            </a:r>
            <a:r>
              <a:rPr lang="zh-CN" altLang="en-US" dirty="0">
                <a:sym typeface="+mn-ea"/>
              </a:rPr>
              <a:t>（满足不变式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）。</a:t>
            </a:r>
          </a:p>
          <a:p>
            <a:r>
              <a:rPr lang="zh-CN" altLang="en-US" dirty="0">
                <a:sym typeface="+mn-ea"/>
              </a:rPr>
              <a:t>其次，假设 </a:t>
            </a:r>
            <a:r>
              <a:rPr lang="en-US" altLang="zh-CN" dirty="0">
                <a:sym typeface="+mn-ea"/>
              </a:rPr>
              <a:t>acquire </a:t>
            </a:r>
            <a:r>
              <a:rPr lang="zh-CN" altLang="en-US" dirty="0">
                <a:sym typeface="+mn-ea"/>
              </a:rPr>
              <a:t>出现了 </a:t>
            </a:r>
            <a:r>
              <a:rPr lang="en-US" altLang="zh-CN" dirty="0">
                <a:sym typeface="+mn-ea"/>
              </a:rPr>
              <a:t>failure </a:t>
            </a:r>
            <a:r>
              <a:rPr lang="zh-CN" altLang="en-US" dirty="0">
                <a:sym typeface="+mn-ea"/>
              </a:rPr>
              <a:t>且需要执行 </a:t>
            </a:r>
            <a:r>
              <a:rPr lang="en-US" altLang="zh-CN" dirty="0">
                <a:sym typeface="+mn-ea"/>
              </a:rPr>
              <a:t>rollback </a:t>
            </a:r>
            <a:r>
              <a:rPr lang="zh-CN" altLang="en-US" dirty="0">
                <a:sym typeface="+mn-ea"/>
              </a:rPr>
              <a:t>操作，</a:t>
            </a:r>
            <a:r>
              <a:rPr lang="en-US" altLang="zh-CN" dirty="0">
                <a:sym typeface="+mn-ea"/>
              </a:rPr>
              <a:t>rollback </a:t>
            </a:r>
            <a:r>
              <a:rPr lang="zh-CN" altLang="en-US" dirty="0">
                <a:sym typeface="+mn-ea"/>
              </a:rPr>
              <a:t>操作需要使用 </a:t>
            </a:r>
            <a:r>
              <a:rPr lang="en-US" altLang="zh-CN" dirty="0">
                <a:sym typeface="+mn-ea"/>
              </a:rPr>
              <a:t>acquire </a:t>
            </a:r>
            <a:r>
              <a:rPr lang="zh-CN" altLang="en-US" dirty="0">
                <a:sym typeface="+mn-ea"/>
              </a:rPr>
              <a:t>任务的 </a:t>
            </a:r>
            <a:r>
              <a:rPr lang="en-US" altLang="zh-CN" dirty="0">
                <a:sym typeface="+mn-ea"/>
              </a:rPr>
              <a:t>input (</a:t>
            </a:r>
            <a:r>
              <a:rPr lang="zh-CN" altLang="en-US" dirty="0">
                <a:sym typeface="+mn-ea"/>
              </a:rPr>
              <a:t>例如 </a:t>
            </a:r>
            <a:r>
              <a:rPr lang="en-US" altLang="zh-CN" dirty="0" err="1">
                <a:sym typeface="+mn-ea"/>
              </a:rPr>
              <a:t>txn</a:t>
            </a:r>
            <a:r>
              <a:rPr lang="en-US" altLang="zh-CN" dirty="0">
                <a:sym typeface="+mn-ea"/>
              </a:rPr>
              <a:t> id) </a:t>
            </a:r>
            <a:r>
              <a:rPr lang="zh-CN" altLang="en-US" dirty="0">
                <a:sym typeface="+mn-ea"/>
              </a:rPr>
              <a:t>来执行，但是由于 </a:t>
            </a:r>
            <a:r>
              <a:rPr lang="en-US" altLang="zh-CN" dirty="0" err="1">
                <a:sym typeface="+mn-ea"/>
              </a:rPr>
              <a:t>beginTxn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 </a:t>
            </a:r>
            <a:r>
              <a:rPr lang="en-US" altLang="zh-CN" dirty="0">
                <a:sym typeface="+mn-ea"/>
              </a:rPr>
              <a:t>nondeterministic </a:t>
            </a:r>
            <a:r>
              <a:rPr lang="zh-CN" altLang="en-US" dirty="0">
                <a:sym typeface="+mn-ea"/>
              </a:rPr>
              <a:t>的，因此为了获取这个 </a:t>
            </a:r>
            <a:r>
              <a:rPr lang="en-US" altLang="zh-CN" dirty="0">
                <a:sym typeface="+mn-ea"/>
              </a:rPr>
              <a:t>input</a:t>
            </a:r>
            <a:r>
              <a:rPr lang="zh-CN" altLang="en-US" dirty="0">
                <a:sym typeface="+mn-ea"/>
              </a:rPr>
              <a:t>，只能对 </a:t>
            </a:r>
            <a:r>
              <a:rPr lang="en-US" altLang="zh-CN" dirty="0" err="1">
                <a:sym typeface="+mn-ea"/>
              </a:rPr>
              <a:t>beginTxn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设置 </a:t>
            </a:r>
            <a:r>
              <a:rPr lang="en-US" altLang="zh-CN" dirty="0">
                <a:sym typeface="+mn-ea"/>
              </a:rPr>
              <a:t>checkpoint=True</a:t>
            </a:r>
            <a:r>
              <a:rPr lang="zh-CN" altLang="en-US" dirty="0">
                <a:sym typeface="+mn-ea"/>
              </a:rPr>
              <a:t>（满足不变式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970CEA-ECA3-AB59-787C-F0460F09C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622" y="838524"/>
            <a:ext cx="7047619" cy="259047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0" y="-1605"/>
            <a:ext cx="2580038" cy="2383366"/>
            <a:chOff x="1" y="0"/>
            <a:chExt cx="2580038" cy="2383366"/>
          </a:xfrm>
        </p:grpSpPr>
        <p:sp>
          <p:nvSpPr>
            <p:cNvPr id="24" name="任意多边形: 形状 23"/>
            <p:cNvSpPr/>
            <p:nvPr/>
          </p:nvSpPr>
          <p:spPr>
            <a:xfrm flipV="1">
              <a:off x="1" y="0"/>
              <a:ext cx="2400061" cy="2383366"/>
            </a:xfrm>
            <a:custGeom>
              <a:avLst/>
              <a:gdLst>
                <a:gd name="connsiteX0" fmla="*/ 0 w 2400061"/>
                <a:gd name="connsiteY0" fmla="*/ 2383366 h 2383366"/>
                <a:gd name="connsiteX1" fmla="*/ 2400061 w 2400061"/>
                <a:gd name="connsiteY1" fmla="*/ 2383366 h 2383366"/>
                <a:gd name="connsiteX2" fmla="*/ 0 w 2400061"/>
                <a:gd name="connsiteY2" fmla="*/ 0 h 23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061" h="2383366">
                  <a:moveTo>
                    <a:pt x="0" y="2383366"/>
                  </a:moveTo>
                  <a:lnTo>
                    <a:pt x="2400061" y="2383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 flipV="1">
              <a:off x="1" y="0"/>
              <a:ext cx="1552547" cy="1541747"/>
            </a:xfrm>
            <a:custGeom>
              <a:avLst/>
              <a:gdLst>
                <a:gd name="connsiteX0" fmla="*/ 0 w 1552547"/>
                <a:gd name="connsiteY0" fmla="*/ 1541747 h 1541747"/>
                <a:gd name="connsiteX1" fmla="*/ 1552547 w 1552547"/>
                <a:gd name="connsiteY1" fmla="*/ 1541747 h 1541747"/>
                <a:gd name="connsiteX2" fmla="*/ 0 w 1552547"/>
                <a:gd name="connsiteY2" fmla="*/ 0 h 154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2547" h="1541747">
                  <a:moveTo>
                    <a:pt x="0" y="1541747"/>
                  </a:moveTo>
                  <a:lnTo>
                    <a:pt x="1552547" y="1541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400811" y="0"/>
              <a:ext cx="2179228" cy="1381104"/>
            </a:xfrm>
            <a:custGeom>
              <a:avLst/>
              <a:gdLst>
                <a:gd name="connsiteX0" fmla="*/ 1395192 w 2179228"/>
                <a:gd name="connsiteY0" fmla="*/ 0 h 1381104"/>
                <a:gd name="connsiteX1" fmla="*/ 2179228 w 2179228"/>
                <a:gd name="connsiteY1" fmla="*/ 0 h 1381104"/>
                <a:gd name="connsiteX2" fmla="*/ 784037 w 2179228"/>
                <a:gd name="connsiteY2" fmla="*/ 1381104 h 1381104"/>
                <a:gd name="connsiteX3" fmla="*/ 0 w 2179228"/>
                <a:gd name="connsiteY3" fmla="*/ 1381104 h 138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9228" h="1381104">
                  <a:moveTo>
                    <a:pt x="1395192" y="0"/>
                  </a:moveTo>
                  <a:lnTo>
                    <a:pt x="2179228" y="0"/>
                  </a:lnTo>
                  <a:lnTo>
                    <a:pt x="784037" y="1381104"/>
                  </a:lnTo>
                  <a:lnTo>
                    <a:pt x="0" y="1381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" y="5069218"/>
            <a:ext cx="5174062" cy="1788781"/>
            <a:chOff x="1" y="3779591"/>
            <a:chExt cx="8904322" cy="3078409"/>
          </a:xfrm>
        </p:grpSpPr>
        <p:sp>
          <p:nvSpPr>
            <p:cNvPr id="37" name="任意多边形: 形状 36"/>
            <p:cNvSpPr/>
            <p:nvPr/>
          </p:nvSpPr>
          <p:spPr>
            <a:xfrm>
              <a:off x="1" y="3933121"/>
              <a:ext cx="2596203" cy="2569987"/>
            </a:xfrm>
            <a:custGeom>
              <a:avLst/>
              <a:gdLst>
                <a:gd name="connsiteX0" fmla="*/ 2596203 w 2596203"/>
                <a:gd name="connsiteY0" fmla="*/ 0 h 2569987"/>
                <a:gd name="connsiteX1" fmla="*/ 1282296 w 2596203"/>
                <a:gd name="connsiteY1" fmla="*/ 0 h 2569987"/>
                <a:gd name="connsiteX2" fmla="*/ 0 w 2596203"/>
                <a:gd name="connsiteY2" fmla="*/ 1269348 h 2569987"/>
                <a:gd name="connsiteX3" fmla="*/ 0 w 2596203"/>
                <a:gd name="connsiteY3" fmla="*/ 2569987 h 256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6203" h="2569987">
                  <a:moveTo>
                    <a:pt x="2596203" y="0"/>
                  </a:moveTo>
                  <a:lnTo>
                    <a:pt x="1282296" y="0"/>
                  </a:lnTo>
                  <a:lnTo>
                    <a:pt x="0" y="1269348"/>
                  </a:lnTo>
                  <a:lnTo>
                    <a:pt x="0" y="25699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 flipH="1">
              <a:off x="1279928" y="3933120"/>
              <a:ext cx="4268622" cy="2924880"/>
            </a:xfrm>
            <a:custGeom>
              <a:avLst/>
              <a:gdLst>
                <a:gd name="connsiteX0" fmla="*/ 2954715 w 4268622"/>
                <a:gd name="connsiteY0" fmla="*/ 0 h 2924880"/>
                <a:gd name="connsiteX1" fmla="*/ 4268622 w 4268622"/>
                <a:gd name="connsiteY1" fmla="*/ 0 h 2924880"/>
                <a:gd name="connsiteX2" fmla="*/ 1313907 w 4268622"/>
                <a:gd name="connsiteY2" fmla="*/ 2924880 h 2924880"/>
                <a:gd name="connsiteX3" fmla="*/ 0 w 4268622"/>
                <a:gd name="connsiteY3" fmla="*/ 2924880 h 292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8622" h="2924880">
                  <a:moveTo>
                    <a:pt x="2954715" y="0"/>
                  </a:moveTo>
                  <a:lnTo>
                    <a:pt x="4268622" y="0"/>
                  </a:lnTo>
                  <a:lnTo>
                    <a:pt x="1313907" y="2924880"/>
                  </a:lnTo>
                  <a:lnTo>
                    <a:pt x="0" y="29248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 flipH="1">
              <a:off x="1621817" y="3779591"/>
              <a:ext cx="2442900" cy="1355387"/>
              <a:chOff x="7894744" y="4335637"/>
              <a:chExt cx="2442900" cy="1355387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9279184" y="4335637"/>
                <a:ext cx="105846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7894744" y="4335640"/>
                <a:ext cx="1384440" cy="1355384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任意多边形: 形状 40"/>
            <p:cNvSpPr/>
            <p:nvPr/>
          </p:nvSpPr>
          <p:spPr>
            <a:xfrm>
              <a:off x="2692867" y="4979982"/>
              <a:ext cx="3031407" cy="1878018"/>
            </a:xfrm>
            <a:custGeom>
              <a:avLst/>
              <a:gdLst>
                <a:gd name="connsiteX0" fmla="*/ 3031407 w 3031407"/>
                <a:gd name="connsiteY0" fmla="*/ 0 h 1878018"/>
                <a:gd name="connsiteX1" fmla="*/ 1897175 w 3031407"/>
                <a:gd name="connsiteY1" fmla="*/ 0 h 1878018"/>
                <a:gd name="connsiteX2" fmla="*/ 0 w 3031407"/>
                <a:gd name="connsiteY2" fmla="*/ 1878018 h 1878018"/>
                <a:gd name="connsiteX3" fmla="*/ 1134232 w 3031407"/>
                <a:gd name="connsiteY3" fmla="*/ 1878018 h 187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1407" h="1878018">
                  <a:moveTo>
                    <a:pt x="3031407" y="0"/>
                  </a:moveTo>
                  <a:lnTo>
                    <a:pt x="1897175" y="0"/>
                  </a:lnTo>
                  <a:lnTo>
                    <a:pt x="0" y="1878018"/>
                  </a:lnTo>
                  <a:lnTo>
                    <a:pt x="1134232" y="18780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 flipH="1">
              <a:off x="4587996" y="4979982"/>
              <a:ext cx="3031407" cy="1878018"/>
            </a:xfrm>
            <a:custGeom>
              <a:avLst/>
              <a:gdLst>
                <a:gd name="connsiteX0" fmla="*/ 1897175 w 3031407"/>
                <a:gd name="connsiteY0" fmla="*/ 0 h 1878018"/>
                <a:gd name="connsiteX1" fmla="*/ 3031407 w 3031407"/>
                <a:gd name="connsiteY1" fmla="*/ 0 h 1878018"/>
                <a:gd name="connsiteX2" fmla="*/ 1134232 w 3031407"/>
                <a:gd name="connsiteY2" fmla="*/ 1878018 h 1878018"/>
                <a:gd name="connsiteX3" fmla="*/ 0 w 3031407"/>
                <a:gd name="connsiteY3" fmla="*/ 1878018 h 187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1407" h="1878018">
                  <a:moveTo>
                    <a:pt x="1897175" y="0"/>
                  </a:moveTo>
                  <a:lnTo>
                    <a:pt x="3031407" y="0"/>
                  </a:lnTo>
                  <a:lnTo>
                    <a:pt x="1134232" y="1878018"/>
                  </a:lnTo>
                  <a:lnTo>
                    <a:pt x="0" y="1878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 flipH="1">
              <a:off x="6959723" y="5579356"/>
              <a:ext cx="1944600" cy="1278644"/>
            </a:xfrm>
            <a:custGeom>
              <a:avLst/>
              <a:gdLst>
                <a:gd name="connsiteX0" fmla="*/ 1291687 w 1944600"/>
                <a:gd name="connsiteY0" fmla="*/ 0 h 1278644"/>
                <a:gd name="connsiteX1" fmla="*/ 1944600 w 1944600"/>
                <a:gd name="connsiteY1" fmla="*/ 0 h 1278644"/>
                <a:gd name="connsiteX2" fmla="*/ 652913 w 1944600"/>
                <a:gd name="connsiteY2" fmla="*/ 1278644 h 1278644"/>
                <a:gd name="connsiteX3" fmla="*/ 0 w 1944600"/>
                <a:gd name="connsiteY3" fmla="*/ 1278644 h 1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00" h="1278644">
                  <a:moveTo>
                    <a:pt x="1291687" y="0"/>
                  </a:moveTo>
                  <a:lnTo>
                    <a:pt x="1944600" y="0"/>
                  </a:lnTo>
                  <a:lnTo>
                    <a:pt x="652913" y="1278644"/>
                  </a:lnTo>
                  <a:lnTo>
                    <a:pt x="0" y="12786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97060" y="1675087"/>
            <a:ext cx="7597880" cy="2867412"/>
            <a:chOff x="2297060" y="1330556"/>
            <a:chExt cx="7597880" cy="2867412"/>
          </a:xfrm>
        </p:grpSpPr>
        <p:sp>
          <p:nvSpPr>
            <p:cNvPr id="49" name="矩形 48"/>
            <p:cNvSpPr/>
            <p:nvPr/>
          </p:nvSpPr>
          <p:spPr>
            <a:xfrm>
              <a:off x="2740598" y="3469210"/>
              <a:ext cx="6710805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OPPOSans B"/>
                <a:ea typeface="OPPOSans R"/>
                <a:cs typeface="OPPOSans R"/>
                <a:sym typeface="+mn-lt"/>
              </a:endParaRPr>
            </a:p>
          </p:txBody>
        </p:sp>
        <p:sp>
          <p:nvSpPr>
            <p:cNvPr id="52" name="文本框 34"/>
            <p:cNvSpPr txBox="1">
              <a:spLocks noChangeArrowheads="1"/>
            </p:cNvSpPr>
            <p:nvPr/>
          </p:nvSpPr>
          <p:spPr bwMode="auto">
            <a:xfrm flipH="1">
              <a:off x="3856187" y="1330556"/>
              <a:ext cx="4479627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F81FF"/>
                </a:solidFill>
                <a:effectLst/>
                <a:uLnTx/>
                <a:uFillTx/>
                <a:latin typeface="OPPOSans B"/>
                <a:ea typeface="OPPOSans R"/>
                <a:cs typeface="OPPOSans R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297060" y="2056280"/>
              <a:ext cx="759788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+mn-lt"/>
                </a:rPr>
                <a:t>感谢您的观看</a:t>
              </a:r>
            </a:p>
          </p:txBody>
        </p:sp>
        <p:sp>
          <p:nvSpPr>
            <p:cNvPr id="54" name="圆角矩形 23"/>
            <p:cNvSpPr/>
            <p:nvPr/>
          </p:nvSpPr>
          <p:spPr>
            <a:xfrm>
              <a:off x="4674181" y="3784081"/>
              <a:ext cx="2279186" cy="413887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F81FF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+mn-lt"/>
                </a:rPr>
                <a:t>汇报人：刘轩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 flipH="1">
            <a:off x="7017937" y="5069218"/>
            <a:ext cx="5174062" cy="1788781"/>
            <a:chOff x="1" y="3779591"/>
            <a:chExt cx="8904322" cy="3078409"/>
          </a:xfrm>
        </p:grpSpPr>
        <p:sp>
          <p:nvSpPr>
            <p:cNvPr id="58" name="任意多边形: 形状 57"/>
            <p:cNvSpPr/>
            <p:nvPr/>
          </p:nvSpPr>
          <p:spPr>
            <a:xfrm>
              <a:off x="1" y="3933121"/>
              <a:ext cx="2596203" cy="2569987"/>
            </a:xfrm>
            <a:custGeom>
              <a:avLst/>
              <a:gdLst>
                <a:gd name="connsiteX0" fmla="*/ 2596203 w 2596203"/>
                <a:gd name="connsiteY0" fmla="*/ 0 h 2569987"/>
                <a:gd name="connsiteX1" fmla="*/ 1282296 w 2596203"/>
                <a:gd name="connsiteY1" fmla="*/ 0 h 2569987"/>
                <a:gd name="connsiteX2" fmla="*/ 0 w 2596203"/>
                <a:gd name="connsiteY2" fmla="*/ 1269348 h 2569987"/>
                <a:gd name="connsiteX3" fmla="*/ 0 w 2596203"/>
                <a:gd name="connsiteY3" fmla="*/ 2569987 h 256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6203" h="2569987">
                  <a:moveTo>
                    <a:pt x="2596203" y="0"/>
                  </a:moveTo>
                  <a:lnTo>
                    <a:pt x="1282296" y="0"/>
                  </a:lnTo>
                  <a:lnTo>
                    <a:pt x="0" y="1269348"/>
                  </a:lnTo>
                  <a:lnTo>
                    <a:pt x="0" y="25699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 flipH="1">
              <a:off x="1279928" y="3933120"/>
              <a:ext cx="4268622" cy="2924880"/>
            </a:xfrm>
            <a:custGeom>
              <a:avLst/>
              <a:gdLst>
                <a:gd name="connsiteX0" fmla="*/ 2954715 w 4268622"/>
                <a:gd name="connsiteY0" fmla="*/ 0 h 2924880"/>
                <a:gd name="connsiteX1" fmla="*/ 4268622 w 4268622"/>
                <a:gd name="connsiteY1" fmla="*/ 0 h 2924880"/>
                <a:gd name="connsiteX2" fmla="*/ 1313907 w 4268622"/>
                <a:gd name="connsiteY2" fmla="*/ 2924880 h 2924880"/>
                <a:gd name="connsiteX3" fmla="*/ 0 w 4268622"/>
                <a:gd name="connsiteY3" fmla="*/ 2924880 h 292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8622" h="2924880">
                  <a:moveTo>
                    <a:pt x="2954715" y="0"/>
                  </a:moveTo>
                  <a:lnTo>
                    <a:pt x="4268622" y="0"/>
                  </a:lnTo>
                  <a:lnTo>
                    <a:pt x="1313907" y="2924880"/>
                  </a:lnTo>
                  <a:lnTo>
                    <a:pt x="0" y="29248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 flipH="1">
              <a:off x="1621817" y="3779591"/>
              <a:ext cx="2442900" cy="1355387"/>
              <a:chOff x="7894744" y="4335637"/>
              <a:chExt cx="2442900" cy="1355387"/>
            </a:xfrm>
          </p:grpSpPr>
          <p:cxnSp>
            <p:nvCxnSpPr>
              <p:cNvPr id="66" name="直接连接符 65"/>
              <p:cNvCxnSpPr/>
              <p:nvPr/>
            </p:nvCxnSpPr>
            <p:spPr>
              <a:xfrm>
                <a:off x="9279184" y="4335637"/>
                <a:ext cx="105846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V="1">
                <a:off x="7894744" y="4335640"/>
                <a:ext cx="1384440" cy="1355384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任意多边形: 形状 61"/>
            <p:cNvSpPr/>
            <p:nvPr/>
          </p:nvSpPr>
          <p:spPr>
            <a:xfrm>
              <a:off x="2692867" y="4979982"/>
              <a:ext cx="3031407" cy="1878018"/>
            </a:xfrm>
            <a:custGeom>
              <a:avLst/>
              <a:gdLst>
                <a:gd name="connsiteX0" fmla="*/ 3031407 w 3031407"/>
                <a:gd name="connsiteY0" fmla="*/ 0 h 1878018"/>
                <a:gd name="connsiteX1" fmla="*/ 1897175 w 3031407"/>
                <a:gd name="connsiteY1" fmla="*/ 0 h 1878018"/>
                <a:gd name="connsiteX2" fmla="*/ 0 w 3031407"/>
                <a:gd name="connsiteY2" fmla="*/ 1878018 h 1878018"/>
                <a:gd name="connsiteX3" fmla="*/ 1134232 w 3031407"/>
                <a:gd name="connsiteY3" fmla="*/ 1878018 h 187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1407" h="1878018">
                  <a:moveTo>
                    <a:pt x="3031407" y="0"/>
                  </a:moveTo>
                  <a:lnTo>
                    <a:pt x="1897175" y="0"/>
                  </a:lnTo>
                  <a:lnTo>
                    <a:pt x="0" y="1878018"/>
                  </a:lnTo>
                  <a:lnTo>
                    <a:pt x="1134232" y="18780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4587996" y="4979982"/>
              <a:ext cx="3031407" cy="1878018"/>
            </a:xfrm>
            <a:custGeom>
              <a:avLst/>
              <a:gdLst>
                <a:gd name="connsiteX0" fmla="*/ 1897175 w 3031407"/>
                <a:gd name="connsiteY0" fmla="*/ 0 h 1878018"/>
                <a:gd name="connsiteX1" fmla="*/ 3031407 w 3031407"/>
                <a:gd name="connsiteY1" fmla="*/ 0 h 1878018"/>
                <a:gd name="connsiteX2" fmla="*/ 1134232 w 3031407"/>
                <a:gd name="connsiteY2" fmla="*/ 1878018 h 1878018"/>
                <a:gd name="connsiteX3" fmla="*/ 0 w 3031407"/>
                <a:gd name="connsiteY3" fmla="*/ 1878018 h 187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1407" h="1878018">
                  <a:moveTo>
                    <a:pt x="1897175" y="0"/>
                  </a:moveTo>
                  <a:lnTo>
                    <a:pt x="3031407" y="0"/>
                  </a:lnTo>
                  <a:lnTo>
                    <a:pt x="1134232" y="1878018"/>
                  </a:lnTo>
                  <a:lnTo>
                    <a:pt x="0" y="1878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 flipH="1">
              <a:off x="6959723" y="5579356"/>
              <a:ext cx="1944600" cy="1278644"/>
            </a:xfrm>
            <a:custGeom>
              <a:avLst/>
              <a:gdLst>
                <a:gd name="connsiteX0" fmla="*/ 1291687 w 1944600"/>
                <a:gd name="connsiteY0" fmla="*/ 0 h 1278644"/>
                <a:gd name="connsiteX1" fmla="*/ 1944600 w 1944600"/>
                <a:gd name="connsiteY1" fmla="*/ 0 h 1278644"/>
                <a:gd name="connsiteX2" fmla="*/ 652913 w 1944600"/>
                <a:gd name="connsiteY2" fmla="*/ 1278644 h 1278644"/>
                <a:gd name="connsiteX3" fmla="*/ 0 w 1944600"/>
                <a:gd name="connsiteY3" fmla="*/ 1278644 h 1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00" h="1278644">
                  <a:moveTo>
                    <a:pt x="1291687" y="0"/>
                  </a:moveTo>
                  <a:lnTo>
                    <a:pt x="1944600" y="0"/>
                  </a:lnTo>
                  <a:lnTo>
                    <a:pt x="652913" y="1278644"/>
                  </a:lnTo>
                  <a:lnTo>
                    <a:pt x="0" y="12786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499928" y="719156"/>
            <a:ext cx="3192145" cy="392145"/>
            <a:chOff x="1716" y="9605"/>
            <a:chExt cx="6628" cy="814"/>
          </a:xfrm>
          <a:gradFill>
            <a:gsLst>
              <a:gs pos="10000">
                <a:schemeClr val="accent1"/>
              </a:gs>
              <a:gs pos="100000">
                <a:schemeClr val="accent2">
                  <a:alpha val="0"/>
                </a:schemeClr>
              </a:gs>
            </a:gsLst>
            <a:lin ang="2460000" scaled="0"/>
          </a:gradFill>
        </p:grpSpPr>
        <p:grpSp>
          <p:nvGrpSpPr>
            <p:cNvPr id="33" name="组合 32"/>
            <p:cNvGrpSpPr/>
            <p:nvPr/>
          </p:nvGrpSpPr>
          <p:grpSpPr>
            <a:xfrm>
              <a:off x="1716" y="10269"/>
              <a:ext cx="6629" cy="150"/>
              <a:chOff x="1716" y="10269"/>
              <a:chExt cx="6629" cy="150"/>
            </a:xfrm>
            <a:grpFill/>
          </p:grpSpPr>
          <p:sp>
            <p:nvSpPr>
              <p:cNvPr id="101" name="椭圆 363"/>
              <p:cNvSpPr/>
              <p:nvPr/>
            </p:nvSpPr>
            <p:spPr>
              <a:xfrm>
                <a:off x="171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2" name="椭圆 364"/>
              <p:cNvSpPr/>
              <p:nvPr/>
            </p:nvSpPr>
            <p:spPr>
              <a:xfrm>
                <a:off x="205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3" name="椭圆 365"/>
              <p:cNvSpPr/>
              <p:nvPr/>
            </p:nvSpPr>
            <p:spPr>
              <a:xfrm>
                <a:off x="239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4" name="椭圆 366"/>
              <p:cNvSpPr/>
              <p:nvPr/>
            </p:nvSpPr>
            <p:spPr>
              <a:xfrm>
                <a:off x="273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5" name="椭圆 367"/>
              <p:cNvSpPr/>
              <p:nvPr/>
            </p:nvSpPr>
            <p:spPr>
              <a:xfrm>
                <a:off x="308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6" name="椭圆 368"/>
              <p:cNvSpPr/>
              <p:nvPr/>
            </p:nvSpPr>
            <p:spPr>
              <a:xfrm>
                <a:off x="342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7" name="椭圆 369"/>
              <p:cNvSpPr/>
              <p:nvPr/>
            </p:nvSpPr>
            <p:spPr>
              <a:xfrm>
                <a:off x="376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8" name="椭圆 370"/>
              <p:cNvSpPr/>
              <p:nvPr/>
            </p:nvSpPr>
            <p:spPr>
              <a:xfrm>
                <a:off x="410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9" name="椭圆 371"/>
              <p:cNvSpPr/>
              <p:nvPr/>
            </p:nvSpPr>
            <p:spPr>
              <a:xfrm>
                <a:off x="444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0" name="椭圆 372"/>
              <p:cNvSpPr/>
              <p:nvPr/>
            </p:nvSpPr>
            <p:spPr>
              <a:xfrm>
                <a:off x="478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1" name="椭圆 373"/>
              <p:cNvSpPr/>
              <p:nvPr/>
            </p:nvSpPr>
            <p:spPr>
              <a:xfrm>
                <a:off x="512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2" name="椭圆 374"/>
              <p:cNvSpPr/>
              <p:nvPr/>
            </p:nvSpPr>
            <p:spPr>
              <a:xfrm>
                <a:off x="546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3" name="椭圆 375"/>
              <p:cNvSpPr/>
              <p:nvPr/>
            </p:nvSpPr>
            <p:spPr>
              <a:xfrm>
                <a:off x="580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4" name="椭圆 376"/>
              <p:cNvSpPr/>
              <p:nvPr/>
            </p:nvSpPr>
            <p:spPr>
              <a:xfrm>
                <a:off x="614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5" name="椭圆 377"/>
              <p:cNvSpPr/>
              <p:nvPr/>
            </p:nvSpPr>
            <p:spPr>
              <a:xfrm>
                <a:off x="649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6" name="椭圆 378"/>
              <p:cNvSpPr/>
              <p:nvPr/>
            </p:nvSpPr>
            <p:spPr>
              <a:xfrm>
                <a:off x="683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7" name="椭圆 379"/>
              <p:cNvSpPr/>
              <p:nvPr/>
            </p:nvSpPr>
            <p:spPr>
              <a:xfrm>
                <a:off x="717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8" name="椭圆 380"/>
              <p:cNvSpPr/>
              <p:nvPr/>
            </p:nvSpPr>
            <p:spPr>
              <a:xfrm>
                <a:off x="751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9" name="椭圆 381"/>
              <p:cNvSpPr/>
              <p:nvPr/>
            </p:nvSpPr>
            <p:spPr>
              <a:xfrm>
                <a:off x="785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0" name="椭圆 382"/>
              <p:cNvSpPr/>
              <p:nvPr/>
            </p:nvSpPr>
            <p:spPr>
              <a:xfrm>
                <a:off x="819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716" y="9937"/>
              <a:ext cx="6629" cy="150"/>
              <a:chOff x="1716" y="10269"/>
              <a:chExt cx="6629" cy="150"/>
            </a:xfrm>
            <a:grpFill/>
          </p:grpSpPr>
          <p:sp>
            <p:nvSpPr>
              <p:cNvPr id="81" name="椭圆 293"/>
              <p:cNvSpPr/>
              <p:nvPr/>
            </p:nvSpPr>
            <p:spPr>
              <a:xfrm>
                <a:off x="171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2" name="椭圆 344"/>
              <p:cNvSpPr/>
              <p:nvPr/>
            </p:nvSpPr>
            <p:spPr>
              <a:xfrm>
                <a:off x="205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3" name="椭圆 345"/>
              <p:cNvSpPr/>
              <p:nvPr/>
            </p:nvSpPr>
            <p:spPr>
              <a:xfrm>
                <a:off x="239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4" name="椭圆 346"/>
              <p:cNvSpPr/>
              <p:nvPr/>
            </p:nvSpPr>
            <p:spPr>
              <a:xfrm>
                <a:off x="273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5" name="椭圆 347"/>
              <p:cNvSpPr/>
              <p:nvPr/>
            </p:nvSpPr>
            <p:spPr>
              <a:xfrm>
                <a:off x="308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6" name="椭圆 348"/>
              <p:cNvSpPr/>
              <p:nvPr/>
            </p:nvSpPr>
            <p:spPr>
              <a:xfrm>
                <a:off x="342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7" name="椭圆 349"/>
              <p:cNvSpPr/>
              <p:nvPr/>
            </p:nvSpPr>
            <p:spPr>
              <a:xfrm>
                <a:off x="376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8" name="椭圆 350"/>
              <p:cNvSpPr/>
              <p:nvPr/>
            </p:nvSpPr>
            <p:spPr>
              <a:xfrm>
                <a:off x="410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9" name="椭圆 351"/>
              <p:cNvSpPr/>
              <p:nvPr/>
            </p:nvSpPr>
            <p:spPr>
              <a:xfrm>
                <a:off x="444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椭圆 352"/>
              <p:cNvSpPr/>
              <p:nvPr/>
            </p:nvSpPr>
            <p:spPr>
              <a:xfrm>
                <a:off x="478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1" name="椭圆 353"/>
              <p:cNvSpPr/>
              <p:nvPr/>
            </p:nvSpPr>
            <p:spPr>
              <a:xfrm>
                <a:off x="512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2" name="椭圆 354"/>
              <p:cNvSpPr/>
              <p:nvPr/>
            </p:nvSpPr>
            <p:spPr>
              <a:xfrm>
                <a:off x="546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3" name="椭圆 355"/>
              <p:cNvSpPr/>
              <p:nvPr/>
            </p:nvSpPr>
            <p:spPr>
              <a:xfrm>
                <a:off x="580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4" name="椭圆 356"/>
              <p:cNvSpPr/>
              <p:nvPr/>
            </p:nvSpPr>
            <p:spPr>
              <a:xfrm>
                <a:off x="614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5" name="椭圆 357"/>
              <p:cNvSpPr/>
              <p:nvPr/>
            </p:nvSpPr>
            <p:spPr>
              <a:xfrm>
                <a:off x="649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6" name="椭圆 358"/>
              <p:cNvSpPr/>
              <p:nvPr/>
            </p:nvSpPr>
            <p:spPr>
              <a:xfrm>
                <a:off x="683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7" name="椭圆 359"/>
              <p:cNvSpPr/>
              <p:nvPr/>
            </p:nvSpPr>
            <p:spPr>
              <a:xfrm>
                <a:off x="717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8" name="椭圆 360"/>
              <p:cNvSpPr/>
              <p:nvPr/>
            </p:nvSpPr>
            <p:spPr>
              <a:xfrm>
                <a:off x="751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9" name="椭圆 361"/>
              <p:cNvSpPr/>
              <p:nvPr/>
            </p:nvSpPr>
            <p:spPr>
              <a:xfrm>
                <a:off x="785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0" name="椭圆 362"/>
              <p:cNvSpPr/>
              <p:nvPr/>
            </p:nvSpPr>
            <p:spPr>
              <a:xfrm>
                <a:off x="819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716" y="9605"/>
              <a:ext cx="6629" cy="150"/>
              <a:chOff x="1716" y="10269"/>
              <a:chExt cx="6629" cy="150"/>
            </a:xfrm>
            <a:grpFill/>
          </p:grpSpPr>
          <p:sp>
            <p:nvSpPr>
              <p:cNvPr id="46" name="椭圆 205"/>
              <p:cNvSpPr/>
              <p:nvPr/>
            </p:nvSpPr>
            <p:spPr>
              <a:xfrm>
                <a:off x="171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椭圆 206"/>
              <p:cNvSpPr/>
              <p:nvPr/>
            </p:nvSpPr>
            <p:spPr>
              <a:xfrm>
                <a:off x="205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8" name="椭圆 207"/>
              <p:cNvSpPr/>
              <p:nvPr/>
            </p:nvSpPr>
            <p:spPr>
              <a:xfrm>
                <a:off x="239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椭圆 208"/>
              <p:cNvSpPr/>
              <p:nvPr/>
            </p:nvSpPr>
            <p:spPr>
              <a:xfrm>
                <a:off x="273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1" name="椭圆 209"/>
              <p:cNvSpPr/>
              <p:nvPr/>
            </p:nvSpPr>
            <p:spPr>
              <a:xfrm>
                <a:off x="308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椭圆 210"/>
              <p:cNvSpPr/>
              <p:nvPr/>
            </p:nvSpPr>
            <p:spPr>
              <a:xfrm>
                <a:off x="342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椭圆 211"/>
              <p:cNvSpPr/>
              <p:nvPr/>
            </p:nvSpPr>
            <p:spPr>
              <a:xfrm>
                <a:off x="376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椭圆 212"/>
              <p:cNvSpPr/>
              <p:nvPr/>
            </p:nvSpPr>
            <p:spPr>
              <a:xfrm>
                <a:off x="410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7" name="椭圆 213"/>
              <p:cNvSpPr/>
              <p:nvPr/>
            </p:nvSpPr>
            <p:spPr>
              <a:xfrm>
                <a:off x="444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椭圆 214"/>
              <p:cNvSpPr/>
              <p:nvPr/>
            </p:nvSpPr>
            <p:spPr>
              <a:xfrm>
                <a:off x="478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椭圆 215"/>
              <p:cNvSpPr/>
              <p:nvPr/>
            </p:nvSpPr>
            <p:spPr>
              <a:xfrm>
                <a:off x="5126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椭圆 216"/>
              <p:cNvSpPr/>
              <p:nvPr/>
            </p:nvSpPr>
            <p:spPr>
              <a:xfrm>
                <a:off x="5467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3" name="椭圆 217"/>
              <p:cNvSpPr/>
              <p:nvPr/>
            </p:nvSpPr>
            <p:spPr>
              <a:xfrm>
                <a:off x="5808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4" name="椭圆 218"/>
              <p:cNvSpPr/>
              <p:nvPr/>
            </p:nvSpPr>
            <p:spPr>
              <a:xfrm>
                <a:off x="6149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5" name="椭圆 219"/>
              <p:cNvSpPr/>
              <p:nvPr/>
            </p:nvSpPr>
            <p:spPr>
              <a:xfrm>
                <a:off x="6490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6" name="椭圆 220"/>
              <p:cNvSpPr/>
              <p:nvPr/>
            </p:nvSpPr>
            <p:spPr>
              <a:xfrm>
                <a:off x="6831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7" name="椭圆 221"/>
              <p:cNvSpPr/>
              <p:nvPr/>
            </p:nvSpPr>
            <p:spPr>
              <a:xfrm>
                <a:off x="7172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8" name="椭圆 222"/>
              <p:cNvSpPr/>
              <p:nvPr/>
            </p:nvSpPr>
            <p:spPr>
              <a:xfrm>
                <a:off x="7513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9" name="椭圆 242"/>
              <p:cNvSpPr/>
              <p:nvPr/>
            </p:nvSpPr>
            <p:spPr>
              <a:xfrm>
                <a:off x="7854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0" name="椭圆 243"/>
              <p:cNvSpPr/>
              <p:nvPr/>
            </p:nvSpPr>
            <p:spPr>
              <a:xfrm>
                <a:off x="8195" y="10269"/>
                <a:ext cx="150" cy="150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2" name="图片 1" descr="2021110917335245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1125" y="78105"/>
            <a:ext cx="1817370" cy="1381125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916508" y="-1"/>
            <a:ext cx="6275492" cy="6858001"/>
            <a:chOff x="0" y="-1"/>
            <a:chExt cx="6275492" cy="6858001"/>
          </a:xfrm>
        </p:grpSpPr>
        <p:sp>
          <p:nvSpPr>
            <p:cNvPr id="27" name="直角三角形 26"/>
            <p:cNvSpPr/>
            <p:nvPr/>
          </p:nvSpPr>
          <p:spPr>
            <a:xfrm>
              <a:off x="0" y="2518727"/>
              <a:ext cx="4369669" cy="433927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flipV="1">
              <a:off x="0" y="-1"/>
              <a:ext cx="5384153" cy="53467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29" name="直角三角形 28"/>
            <p:cNvSpPr/>
            <p:nvPr/>
          </p:nvSpPr>
          <p:spPr>
            <a:xfrm flipV="1">
              <a:off x="0" y="0"/>
              <a:ext cx="2617260" cy="259905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 rot="18968343">
              <a:off x="3159912" y="1002229"/>
              <a:ext cx="3115580" cy="89688"/>
            </a:xfrm>
            <a:custGeom>
              <a:avLst/>
              <a:gdLst>
                <a:gd name="connsiteX0" fmla="*/ 3022253 w 3115580"/>
                <a:gd name="connsiteY0" fmla="*/ 0 h 89688"/>
                <a:gd name="connsiteX1" fmla="*/ 3115580 w 3115580"/>
                <a:gd name="connsiteY1" fmla="*/ 89688 h 89688"/>
                <a:gd name="connsiteX2" fmla="*/ 0 w 3115580"/>
                <a:gd name="connsiteY2" fmla="*/ 89688 h 89688"/>
                <a:gd name="connsiteX3" fmla="*/ 65024 w 3115580"/>
                <a:gd name="connsiteY3" fmla="*/ 0 h 8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5580" h="89688">
                  <a:moveTo>
                    <a:pt x="3022253" y="0"/>
                  </a:moveTo>
                  <a:lnTo>
                    <a:pt x="3115580" y="89688"/>
                  </a:lnTo>
                  <a:lnTo>
                    <a:pt x="0" y="89688"/>
                  </a:lnTo>
                  <a:lnTo>
                    <a:pt x="65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35" name="梯形 34"/>
            <p:cNvSpPr/>
            <p:nvPr/>
          </p:nvSpPr>
          <p:spPr>
            <a:xfrm rot="18968343">
              <a:off x="2423957" y="2264485"/>
              <a:ext cx="2845533" cy="45719"/>
            </a:xfrm>
            <a:prstGeom prst="trapezoid">
              <a:avLst>
                <a:gd name="adj" fmla="val 72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</p:grpSp>
      <p:sp>
        <p:nvSpPr>
          <p:cNvPr id="44" name="等腰三角形 43"/>
          <p:cNvSpPr/>
          <p:nvPr/>
        </p:nvSpPr>
        <p:spPr>
          <a:xfrm rot="5400000" flipH="1">
            <a:off x="-489029" y="787224"/>
            <a:ext cx="1973634" cy="99557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95445" y="1537506"/>
            <a:ext cx="6367780" cy="3837642"/>
            <a:chOff x="1147845" y="1314992"/>
            <a:chExt cx="6367780" cy="3837642"/>
          </a:xfrm>
        </p:grpSpPr>
        <p:grpSp>
          <p:nvGrpSpPr>
            <p:cNvPr id="39" name="组合 38"/>
            <p:cNvGrpSpPr/>
            <p:nvPr/>
          </p:nvGrpSpPr>
          <p:grpSpPr>
            <a:xfrm flipH="1">
              <a:off x="3654729" y="1314992"/>
              <a:ext cx="1687647" cy="1687647"/>
              <a:chOff x="7634841" y="1941615"/>
              <a:chExt cx="1053375" cy="1053375"/>
            </a:xfrm>
          </p:grpSpPr>
          <p:sp>
            <p:nvSpPr>
              <p:cNvPr id="40" name="菱形 39"/>
              <p:cNvSpPr/>
              <p:nvPr/>
            </p:nvSpPr>
            <p:spPr>
              <a:xfrm>
                <a:off x="7634841" y="1941615"/>
                <a:ext cx="1053375" cy="1053375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+mn-cs"/>
                </a:endParaRPr>
              </a:p>
            </p:txBody>
          </p:sp>
          <p:sp>
            <p:nvSpPr>
              <p:cNvPr id="41" name="TextBox 7"/>
              <p:cNvSpPr>
                <a:spLocks noChangeArrowheads="1"/>
              </p:cNvSpPr>
              <p:nvPr/>
            </p:nvSpPr>
            <p:spPr bwMode="auto">
              <a:xfrm>
                <a:off x="7800865" y="2256988"/>
                <a:ext cx="721326" cy="422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</a:rPr>
                  <a:t>01</a:t>
                </a:r>
                <a:endParaRPr kumimoji="1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147845" y="3213642"/>
              <a:ext cx="636778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庞门正道标题体" panose="02010600030101010101" pitchFamily="2" charset="-122"/>
                </a:rPr>
                <a:t>论文背景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721713" y="4388043"/>
              <a:ext cx="5553679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+mn-lt"/>
              </a:endParaRPr>
            </a:p>
          </p:txBody>
        </p:sp>
      </p:grp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779780" y="205105"/>
            <a:ext cx="4245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1.1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背景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20900" y="1490345"/>
            <a:ext cx="7949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dirty="0" err="1"/>
              <a:t>ExoFlow</a:t>
            </a:r>
            <a:r>
              <a:rPr lang="zh-CN" altLang="en-US" sz="2400" dirty="0"/>
              <a:t>是一篇收录于</a:t>
            </a:r>
            <a:r>
              <a:rPr lang="en-US" altLang="zh-CN" sz="2400" dirty="0" err="1"/>
              <a:t>OSDI23</a:t>
            </a:r>
            <a:r>
              <a:rPr lang="zh-CN" altLang="en-US" sz="2400" dirty="0"/>
              <a:t>的文献</a:t>
            </a:r>
            <a:endParaRPr lang="en-US" altLang="zh-CN" sz="2400" dirty="0"/>
          </a:p>
          <a:p>
            <a:pPr indent="457200"/>
            <a:r>
              <a:rPr lang="zh-CN" altLang="en-US" sz="2400" dirty="0"/>
              <a:t>本工作的作者主要来自 </a:t>
            </a:r>
            <a:r>
              <a:rPr lang="en-US" altLang="zh-CN" sz="2400" dirty="0"/>
              <a:t>UC Berkely </a:t>
            </a:r>
            <a:r>
              <a:rPr lang="zh-CN" altLang="en-US" sz="2400" dirty="0"/>
              <a:t>与 </a:t>
            </a:r>
            <a:r>
              <a:rPr lang="en-US" altLang="zh-CN" sz="2400" dirty="0" err="1"/>
              <a:t>Anyscale</a:t>
            </a:r>
            <a:r>
              <a:rPr lang="zh-CN" altLang="en-US" sz="2400" dirty="0"/>
              <a:t>，提出了一个通用的</a:t>
            </a:r>
            <a:r>
              <a:rPr lang="zh-CN" altLang="en-US" sz="2400" b="1" dirty="0"/>
              <a:t>分布式 </a:t>
            </a:r>
            <a:r>
              <a:rPr lang="en-US" altLang="zh-CN" sz="2400" b="1" dirty="0"/>
              <a:t>DAG workflow system - </a:t>
            </a:r>
            <a:r>
              <a:rPr lang="en-US" altLang="zh-CN" sz="2400" b="1" dirty="0" err="1"/>
              <a:t>ExoFlow</a:t>
            </a:r>
            <a:r>
              <a:rPr lang="zh-CN" altLang="en-US" sz="2400" dirty="0"/>
              <a:t>，通过解耦任务的执行与容错恢复，可以在后端使用任意执行引擎（例如 </a:t>
            </a:r>
            <a:r>
              <a:rPr lang="en-US" altLang="zh-CN" sz="2400" dirty="0"/>
              <a:t>Spark</a:t>
            </a:r>
            <a:r>
              <a:rPr lang="zh-CN" altLang="en-US" sz="2400" dirty="0"/>
              <a:t>、</a:t>
            </a:r>
            <a:r>
              <a:rPr lang="en-US" altLang="zh-CN" sz="2400" dirty="0"/>
              <a:t>TensorFlow</a:t>
            </a:r>
            <a:r>
              <a:rPr lang="zh-CN" altLang="en-US" sz="2400" dirty="0"/>
              <a:t>、</a:t>
            </a:r>
            <a:r>
              <a:rPr lang="en-US" altLang="zh-CN" sz="2400" dirty="0"/>
              <a:t>AWS Lambda </a:t>
            </a:r>
            <a:r>
              <a:rPr lang="zh-CN" altLang="en-US" sz="2400" dirty="0"/>
              <a:t>等）的同时，提供能够满足 </a:t>
            </a:r>
            <a:r>
              <a:rPr lang="en-US" altLang="zh-CN" sz="2400" dirty="0"/>
              <a:t>exactly-once </a:t>
            </a:r>
            <a:r>
              <a:rPr lang="zh-CN" altLang="en-US" sz="2400" dirty="0"/>
              <a:t>语义的容错恢复能力。</a:t>
            </a: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779780" y="205105"/>
            <a:ext cx="4245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1</a:t>
            </a:r>
            <a:r>
              <a:rPr lang="en-US" altLang="zh-CN" sz="3200" dirty="0">
                <a:solidFill>
                  <a:srgbClr val="000000">
                    <a:lumMod val="85000"/>
                    <a:lumOff val="15000"/>
                  </a:srgb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.1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背景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2A47B7-11CD-8BD0-6EC9-3484B959B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0" y="864870"/>
            <a:ext cx="7378700" cy="32275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7F5B7C-E2E7-2567-33E0-DC7EADD4B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900" y="4376857"/>
            <a:ext cx="8723809" cy="1914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805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916508" y="-1"/>
            <a:ext cx="6275492" cy="6858001"/>
            <a:chOff x="0" y="-1"/>
            <a:chExt cx="6275492" cy="6858001"/>
          </a:xfrm>
        </p:grpSpPr>
        <p:sp>
          <p:nvSpPr>
            <p:cNvPr id="27" name="直角三角形 26"/>
            <p:cNvSpPr/>
            <p:nvPr/>
          </p:nvSpPr>
          <p:spPr>
            <a:xfrm>
              <a:off x="0" y="2518727"/>
              <a:ext cx="4369669" cy="433927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flipV="1">
              <a:off x="0" y="-1"/>
              <a:ext cx="5384153" cy="53467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29" name="直角三角形 28"/>
            <p:cNvSpPr/>
            <p:nvPr/>
          </p:nvSpPr>
          <p:spPr>
            <a:xfrm flipV="1">
              <a:off x="0" y="0"/>
              <a:ext cx="2617260" cy="259905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 rot="18968343">
              <a:off x="3159912" y="1002229"/>
              <a:ext cx="3115580" cy="89688"/>
            </a:xfrm>
            <a:custGeom>
              <a:avLst/>
              <a:gdLst>
                <a:gd name="connsiteX0" fmla="*/ 3022253 w 3115580"/>
                <a:gd name="connsiteY0" fmla="*/ 0 h 89688"/>
                <a:gd name="connsiteX1" fmla="*/ 3115580 w 3115580"/>
                <a:gd name="connsiteY1" fmla="*/ 89688 h 89688"/>
                <a:gd name="connsiteX2" fmla="*/ 0 w 3115580"/>
                <a:gd name="connsiteY2" fmla="*/ 89688 h 89688"/>
                <a:gd name="connsiteX3" fmla="*/ 65024 w 3115580"/>
                <a:gd name="connsiteY3" fmla="*/ 0 h 8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5580" h="89688">
                  <a:moveTo>
                    <a:pt x="3022253" y="0"/>
                  </a:moveTo>
                  <a:lnTo>
                    <a:pt x="3115580" y="89688"/>
                  </a:lnTo>
                  <a:lnTo>
                    <a:pt x="0" y="89688"/>
                  </a:lnTo>
                  <a:lnTo>
                    <a:pt x="65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  <p:sp>
          <p:nvSpPr>
            <p:cNvPr id="35" name="梯形 34"/>
            <p:cNvSpPr/>
            <p:nvPr/>
          </p:nvSpPr>
          <p:spPr>
            <a:xfrm rot="18968343">
              <a:off x="2423957" y="2264485"/>
              <a:ext cx="2845533" cy="45719"/>
            </a:xfrm>
            <a:prstGeom prst="trapezoid">
              <a:avLst>
                <a:gd name="adj" fmla="val 72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+mn-cs"/>
              </a:endParaRPr>
            </a:p>
          </p:txBody>
        </p:sp>
      </p:grpSp>
      <p:sp>
        <p:nvSpPr>
          <p:cNvPr id="44" name="等腰三角形 43"/>
          <p:cNvSpPr/>
          <p:nvPr/>
        </p:nvSpPr>
        <p:spPr>
          <a:xfrm rot="5400000" flipH="1">
            <a:off x="-489029" y="787224"/>
            <a:ext cx="1973634" cy="99557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28820" y="1537506"/>
            <a:ext cx="6034665" cy="3487071"/>
            <a:chOff x="1481220" y="1314992"/>
            <a:chExt cx="6034665" cy="3487071"/>
          </a:xfrm>
        </p:grpSpPr>
        <p:grpSp>
          <p:nvGrpSpPr>
            <p:cNvPr id="39" name="组合 38"/>
            <p:cNvGrpSpPr/>
            <p:nvPr/>
          </p:nvGrpSpPr>
          <p:grpSpPr>
            <a:xfrm flipH="1">
              <a:off x="3654729" y="1314992"/>
              <a:ext cx="1687647" cy="1687647"/>
              <a:chOff x="7634841" y="1941615"/>
              <a:chExt cx="1053375" cy="1053375"/>
            </a:xfrm>
          </p:grpSpPr>
          <p:sp>
            <p:nvSpPr>
              <p:cNvPr id="40" name="菱形 39"/>
              <p:cNvSpPr/>
              <p:nvPr/>
            </p:nvSpPr>
            <p:spPr>
              <a:xfrm>
                <a:off x="7634841" y="1941615"/>
                <a:ext cx="1053375" cy="1053375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+mn-cs"/>
                </a:endParaRPr>
              </a:p>
            </p:txBody>
          </p:sp>
          <p:sp>
            <p:nvSpPr>
              <p:cNvPr id="41" name="TextBox 7"/>
              <p:cNvSpPr>
                <a:spLocks noChangeArrowheads="1"/>
              </p:cNvSpPr>
              <p:nvPr/>
            </p:nvSpPr>
            <p:spPr bwMode="auto">
              <a:xfrm>
                <a:off x="7800865" y="2256988"/>
                <a:ext cx="721326" cy="422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</a:rPr>
                  <a:t>02</a:t>
                </a:r>
                <a:endParaRPr kumimoji="1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481220" y="3213810"/>
              <a:ext cx="6034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7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庞门正道标题体" panose="02010600030101010101" pitchFamily="2" charset="-122"/>
                </a:rPr>
                <a:t>问题与动机</a:t>
              </a:r>
              <a:endPara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721713" y="4388043"/>
              <a:ext cx="5553679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+mn-lt"/>
              </a:endParaRPr>
            </a:p>
          </p:txBody>
        </p:sp>
      </p:grp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779780" y="205105"/>
            <a:ext cx="6313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2.1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庞门正道标题体" panose="02010600030101010101" pitchFamily="2" charset="-122"/>
              </a:rPr>
              <a:t>问题背景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2395" y="2364601"/>
            <a:ext cx="4578733" cy="2534388"/>
            <a:chOff x="780011" y="2591277"/>
            <a:chExt cx="4578733" cy="2534388"/>
          </a:xfrm>
        </p:grpSpPr>
        <p:sp>
          <p:nvSpPr>
            <p:cNvPr id="44" name="文本框 43"/>
            <p:cNvSpPr txBox="1"/>
            <p:nvPr/>
          </p:nvSpPr>
          <p:spPr>
            <a:xfrm>
              <a:off x="780011" y="3123065"/>
              <a:ext cx="4578733" cy="2002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+mn-lt"/>
                </a:rPr>
                <a:t>点击输入您的内容，或者通过复制您的文本后，再此框中选择粘贴。请言简意赅，简单说明即可，不必繁琐。点击输入您的内容，或者通过复制您的文本后，再此框中选择粘贴。请言简意赅，简单说明即可，不必繁琐。点击输入您的内容，或者通过复制您的文本后，再此框中选择粘贴。请言简意赅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80011" y="2591277"/>
              <a:ext cx="1659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+mn-lt"/>
                </a:rPr>
                <a:t>输入标题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87500" y="1549400"/>
            <a:ext cx="932180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dirty="0">
                <a:sym typeface="+mn-ea"/>
              </a:rPr>
              <a:t>容错恢复是分布式系统中的重要问题，一般来说，系统设计者需要在 </a:t>
            </a:r>
            <a:r>
              <a:rPr lang="en-US" altLang="zh-CN" dirty="0">
                <a:sym typeface="+mn-ea"/>
              </a:rPr>
              <a:t>runtime overhead </a:t>
            </a:r>
            <a:r>
              <a:rPr lang="zh-CN" altLang="en-US" dirty="0">
                <a:sym typeface="+mn-ea"/>
              </a:rPr>
              <a:t>与 </a:t>
            </a:r>
            <a:r>
              <a:rPr lang="en-US" altLang="zh-CN" dirty="0">
                <a:sym typeface="+mn-ea"/>
              </a:rPr>
              <a:t>recovery overhead </a:t>
            </a:r>
            <a:r>
              <a:rPr lang="zh-CN" altLang="en-US" dirty="0">
                <a:sym typeface="+mn-ea"/>
              </a:rPr>
              <a:t>中进行 </a:t>
            </a:r>
            <a:r>
              <a:rPr lang="en-US" altLang="zh-CN" dirty="0">
                <a:sym typeface="+mn-ea"/>
              </a:rPr>
              <a:t>tradeoff</a:t>
            </a:r>
            <a:r>
              <a:rPr lang="zh-CN" altLang="en-US" dirty="0">
                <a:sym typeface="+mn-ea"/>
              </a:rPr>
              <a:t>，例如持续的 </a:t>
            </a:r>
            <a:r>
              <a:rPr lang="en-US" altLang="zh-CN" dirty="0">
                <a:sym typeface="+mn-ea"/>
              </a:rPr>
              <a:t>logging </a:t>
            </a:r>
            <a:r>
              <a:rPr lang="zh-CN" altLang="en-US" dirty="0">
                <a:sym typeface="+mn-ea"/>
              </a:rPr>
              <a:t>可以实现快速的 </a:t>
            </a:r>
            <a:r>
              <a:rPr lang="en-US" altLang="zh-CN" dirty="0">
                <a:sym typeface="+mn-ea"/>
              </a:rPr>
              <a:t>recovery </a:t>
            </a:r>
            <a:r>
              <a:rPr lang="zh-CN" altLang="en-US" dirty="0">
                <a:sym typeface="+mn-ea"/>
              </a:rPr>
              <a:t>但是会引入大量的 </a:t>
            </a:r>
            <a:r>
              <a:rPr lang="en-US" altLang="zh-CN" dirty="0">
                <a:sym typeface="+mn-ea"/>
              </a:rPr>
              <a:t>runtime overhead</a:t>
            </a:r>
            <a:r>
              <a:rPr lang="zh-CN" altLang="en-US" dirty="0">
                <a:sym typeface="+mn-ea"/>
              </a:rPr>
              <a:t>，而定期的 </a:t>
            </a:r>
            <a:r>
              <a:rPr lang="en-US" altLang="zh-CN" dirty="0">
                <a:sym typeface="+mn-ea"/>
              </a:rPr>
              <a:t>checkpointing </a:t>
            </a:r>
            <a:r>
              <a:rPr lang="zh-CN" altLang="en-US" dirty="0">
                <a:sym typeface="+mn-ea"/>
              </a:rPr>
              <a:t>则可以减少 </a:t>
            </a:r>
            <a:r>
              <a:rPr lang="en-US" altLang="zh-CN" dirty="0">
                <a:sym typeface="+mn-ea"/>
              </a:rPr>
              <a:t>runtime overhead </a:t>
            </a:r>
            <a:r>
              <a:rPr lang="zh-CN" altLang="en-US" dirty="0">
                <a:sym typeface="+mn-ea"/>
              </a:rPr>
              <a:t>但是会导致 </a:t>
            </a:r>
            <a:r>
              <a:rPr lang="en-US" altLang="zh-CN" dirty="0">
                <a:sym typeface="+mn-ea"/>
              </a:rPr>
              <a:t>recovery </a:t>
            </a:r>
            <a:r>
              <a:rPr lang="zh-CN" altLang="en-US" dirty="0">
                <a:sym typeface="+mn-ea"/>
              </a:rPr>
              <a:t>时重新执行计算任务。</a:t>
            </a:r>
          </a:p>
          <a:p>
            <a:pPr indent="457200"/>
            <a:r>
              <a:rPr lang="zh-CN" altLang="en-US" dirty="0">
                <a:sym typeface="+mn-ea"/>
              </a:rPr>
              <a:t>本工作旨在为分布式应用提供一个灵活的进行 </a:t>
            </a:r>
            <a:r>
              <a:rPr lang="en-US" altLang="zh-CN" dirty="0">
                <a:sym typeface="+mn-ea"/>
              </a:rPr>
              <a:t>recovery/performance tradeoff </a:t>
            </a:r>
            <a:r>
              <a:rPr lang="zh-CN" altLang="en-US" dirty="0">
                <a:sym typeface="+mn-ea"/>
              </a:rPr>
              <a:t>的选择，而为了尽量提高通用性，本工作选择 </a:t>
            </a:r>
            <a:r>
              <a:rPr lang="en-US" altLang="zh-CN" dirty="0">
                <a:sym typeface="+mn-ea"/>
              </a:rPr>
              <a:t>DAG </a:t>
            </a:r>
            <a:r>
              <a:rPr lang="zh-CN" altLang="en-US" dirty="0">
                <a:sym typeface="+mn-ea"/>
              </a:rPr>
              <a:t>模型来描述一个分布式计算任务。</a:t>
            </a:r>
            <a:endParaRPr lang="zh-CN" altLang="en-US" dirty="0"/>
          </a:p>
          <a:p>
            <a:pPr indent="457200"/>
            <a:endParaRPr lang="zh-CN" altLang="en-US" dirty="0"/>
          </a:p>
          <a:p>
            <a:pPr indent="457200"/>
            <a:r>
              <a:rPr lang="zh-CN" altLang="en-US" dirty="0"/>
              <a:t>下图是一个 </a:t>
            </a:r>
            <a:r>
              <a:rPr lang="en-US" altLang="zh-CN" dirty="0"/>
              <a:t>Workflow DAG </a:t>
            </a:r>
            <a:r>
              <a:rPr lang="zh-CN" altLang="en-US" dirty="0"/>
              <a:t>（有向无环图）任务的例子，其中整个任务的输入是 </a:t>
            </a:r>
            <a:r>
              <a:rPr lang="en-US" altLang="zh-CN" dirty="0" err="1"/>
              <a:t>args</a:t>
            </a:r>
            <a:r>
              <a:rPr lang="zh-CN" altLang="en-US" dirty="0"/>
              <a:t>，共包含 </a:t>
            </a:r>
            <a:r>
              <a:rPr lang="en-US" altLang="zh-CN" dirty="0"/>
              <a:t>A/B/C/D </a:t>
            </a:r>
            <a:r>
              <a:rPr lang="zh-CN" altLang="en-US" dirty="0"/>
              <a:t>四个子任务，子任务之间的边代表任务的依赖关系，而边上的 </a:t>
            </a:r>
            <a:r>
              <a:rPr lang="en-US" altLang="zh-CN" dirty="0" err="1"/>
              <a:t>a_out</a:t>
            </a:r>
            <a:r>
              <a:rPr lang="en-US" altLang="zh-CN" dirty="0"/>
              <a:t>/ </a:t>
            </a:r>
            <a:r>
              <a:rPr lang="en-US" altLang="zh-CN" dirty="0" err="1"/>
              <a:t>b_out</a:t>
            </a:r>
            <a:r>
              <a:rPr lang="en-US" altLang="zh-CN" dirty="0"/>
              <a:t> </a:t>
            </a:r>
            <a:r>
              <a:rPr lang="zh-CN" altLang="en-US" dirty="0"/>
              <a:t>等代表子任务的输出。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DF2C4E-8583-E2C6-2333-1D4E5E07B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327" y="4662995"/>
            <a:ext cx="7963829" cy="2002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741680" y="205105"/>
            <a:ext cx="6313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2.2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庞门正道标题体" panose="02010600030101010101" pitchFamily="2" charset="-122"/>
              </a:rPr>
              <a:t>分布式系统的修复策略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2395" y="2364601"/>
            <a:ext cx="4578733" cy="2534388"/>
            <a:chOff x="780011" y="2591277"/>
            <a:chExt cx="4578733" cy="2534388"/>
          </a:xfrm>
        </p:grpSpPr>
        <p:sp>
          <p:nvSpPr>
            <p:cNvPr id="44" name="文本框 43"/>
            <p:cNvSpPr txBox="1"/>
            <p:nvPr/>
          </p:nvSpPr>
          <p:spPr>
            <a:xfrm>
              <a:off x="780011" y="3123065"/>
              <a:ext cx="4578733" cy="2002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+mn-lt"/>
                </a:rPr>
                <a:t>点击输入您的内容，或者通过复制您的文本后，再此框中选择粘贴。请言简意赅，简单说明即可，不必繁琐。点击输入您的内容，或者通过复制您的文本后，再此框中选择粘贴。请言简意赅，简单说明即可，不必繁琐。点击输入您的内容，或者通过复制您的文本后，再此框中选择粘贴。请言简意赅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80011" y="2591277"/>
              <a:ext cx="1659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+mn-lt"/>
                </a:rPr>
                <a:t>输入标题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34745" y="1721485"/>
            <a:ext cx="914717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dirty="0">
                <a:sym typeface="+mn-ea"/>
              </a:rPr>
              <a:t>首先讨论了 </a:t>
            </a:r>
            <a:r>
              <a:rPr lang="en-US" altLang="zh-CN" dirty="0">
                <a:sym typeface="+mn-ea"/>
              </a:rPr>
              <a:t>output </a:t>
            </a:r>
            <a:r>
              <a:rPr lang="zh-CN" altLang="en-US" dirty="0">
                <a:sym typeface="+mn-ea"/>
              </a:rPr>
              <a:t>的两个性质（</a:t>
            </a:r>
            <a:r>
              <a:rPr lang="en-US" altLang="zh-CN" dirty="0">
                <a:sym typeface="+mn-ea"/>
              </a:rPr>
              <a:t>visibility </a:t>
            </a:r>
            <a:r>
              <a:rPr lang="zh-CN" altLang="en-US" dirty="0">
                <a:sym typeface="+mn-ea"/>
              </a:rPr>
              <a:t>与 </a:t>
            </a:r>
            <a:r>
              <a:rPr lang="en-US" altLang="zh-CN" dirty="0">
                <a:sym typeface="+mn-ea"/>
              </a:rPr>
              <a:t>determinism</a:t>
            </a:r>
            <a:r>
              <a:rPr lang="zh-CN" altLang="en-US" dirty="0">
                <a:sym typeface="+mn-ea"/>
              </a:rPr>
              <a:t>）对于容错恢复方法的影响：</a:t>
            </a:r>
          </a:p>
          <a:p>
            <a:pPr indent="457200"/>
            <a:endParaRPr lang="zh-CN" altLang="en-US" dirty="0">
              <a:sym typeface="+mn-ea"/>
            </a:endParaRPr>
          </a:p>
          <a:p>
            <a:pPr indent="457200"/>
            <a:r>
              <a:rPr lang="en-US" altLang="zh-CN" dirty="0">
                <a:sym typeface="+mn-ea"/>
              </a:rPr>
              <a:t>visibility: </a:t>
            </a:r>
            <a:r>
              <a:rPr lang="zh-CN" altLang="en-US" dirty="0">
                <a:sym typeface="+mn-ea"/>
              </a:rPr>
              <a:t>有 </a:t>
            </a:r>
            <a:r>
              <a:rPr lang="en-US" altLang="zh-CN" dirty="0">
                <a:sym typeface="+mn-ea"/>
              </a:rPr>
              <a:t>internal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external </a:t>
            </a:r>
            <a:r>
              <a:rPr lang="zh-CN" altLang="en-US" dirty="0">
                <a:sym typeface="+mn-ea"/>
              </a:rPr>
              <a:t>两种。</a:t>
            </a:r>
            <a:r>
              <a:rPr lang="en-US" altLang="zh-CN" dirty="0">
                <a:sym typeface="+mn-ea"/>
              </a:rPr>
              <a:t>internal output</a:t>
            </a:r>
            <a:r>
              <a:rPr lang="zh-CN" altLang="en-US" dirty="0">
                <a:sym typeface="+mn-ea"/>
              </a:rPr>
              <a:t>（图中的 </a:t>
            </a:r>
            <a:r>
              <a:rPr lang="en-US" altLang="zh-CN" dirty="0" err="1">
                <a:sym typeface="+mn-ea"/>
              </a:rPr>
              <a:t>a_out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b_out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c_out</a:t>
            </a:r>
            <a:r>
              <a:rPr lang="zh-CN" altLang="en-US" dirty="0">
                <a:sym typeface="+mn-ea"/>
              </a:rPr>
              <a:t>）只有 </a:t>
            </a:r>
            <a:r>
              <a:rPr lang="en-US" altLang="zh-CN" dirty="0">
                <a:sym typeface="+mn-ea"/>
              </a:rPr>
              <a:t>DAG </a:t>
            </a:r>
            <a:r>
              <a:rPr lang="zh-CN" altLang="en-US" dirty="0">
                <a:sym typeface="+mn-ea"/>
              </a:rPr>
              <a:t>内部的子任务可见，而 </a:t>
            </a:r>
            <a:r>
              <a:rPr lang="en-US" altLang="zh-CN" dirty="0">
                <a:sym typeface="+mn-ea"/>
              </a:rPr>
              <a:t>external output</a:t>
            </a:r>
            <a:r>
              <a:rPr lang="zh-CN" altLang="en-US" dirty="0">
                <a:sym typeface="+mn-ea"/>
              </a:rPr>
              <a:t>（图中的 </a:t>
            </a:r>
            <a:r>
              <a:rPr lang="en-US" altLang="zh-CN" dirty="0">
                <a:sym typeface="+mn-ea"/>
              </a:rPr>
              <a:t>key, </a:t>
            </a:r>
            <a:r>
              <a:rPr lang="en-US" altLang="zh-CN" dirty="0" err="1">
                <a:sym typeface="+mn-ea"/>
              </a:rPr>
              <a:t>val</a:t>
            </a:r>
            <a:r>
              <a:rPr lang="zh-CN" altLang="en-US" dirty="0">
                <a:sym typeface="+mn-ea"/>
              </a:rPr>
              <a:t>）对任意组件（包含系统外部其他组件）可见。</a:t>
            </a:r>
          </a:p>
          <a:p>
            <a:pPr indent="457200"/>
            <a:r>
              <a:rPr lang="en-US" altLang="zh-CN" dirty="0">
                <a:sym typeface="+mn-ea"/>
              </a:rPr>
              <a:t>determinism</a:t>
            </a:r>
            <a:r>
              <a:rPr lang="zh-CN" altLang="en-US" dirty="0">
                <a:sym typeface="+mn-ea"/>
              </a:rPr>
              <a:t>：有 </a:t>
            </a:r>
            <a:r>
              <a:rPr lang="en-US" altLang="zh-CN" dirty="0">
                <a:sym typeface="+mn-ea"/>
              </a:rPr>
              <a:t>deterministic </a:t>
            </a:r>
            <a:r>
              <a:rPr lang="zh-CN" altLang="en-US" dirty="0">
                <a:sym typeface="+mn-ea"/>
              </a:rPr>
              <a:t>与 </a:t>
            </a:r>
            <a:r>
              <a:rPr lang="en-US" altLang="zh-CN" dirty="0">
                <a:sym typeface="+mn-ea"/>
              </a:rPr>
              <a:t>nondeterministic </a:t>
            </a:r>
            <a:r>
              <a:rPr lang="zh-CN" altLang="en-US" dirty="0">
                <a:sym typeface="+mn-ea"/>
              </a:rPr>
              <a:t>两种。例如某个输出依赖于当前的时间或者某个随机生成的数值，那么这个输出就是</a:t>
            </a:r>
            <a:r>
              <a:rPr lang="en-US" altLang="zh-CN" dirty="0">
                <a:sym typeface="+mn-ea"/>
              </a:rPr>
              <a:t>nondeterministic</a:t>
            </a:r>
            <a:r>
              <a:rPr lang="zh-CN" altLang="en-US" dirty="0">
                <a:sym typeface="+mn-ea"/>
              </a:rPr>
              <a:t>的。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B6DE91-50CD-B109-FFEC-AE56F2F68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417" y="4203413"/>
            <a:ext cx="7963829" cy="2002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779780" y="205105"/>
            <a:ext cx="6313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+mn-lt"/>
              </a:rPr>
              <a:t>2.2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庞门正道标题体" panose="02010600030101010101" pitchFamily="2" charset="-122"/>
              </a:rPr>
              <a:t>分布式系统的修复策略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2395" y="2364601"/>
            <a:ext cx="4578733" cy="2534388"/>
            <a:chOff x="780011" y="2591277"/>
            <a:chExt cx="4578733" cy="2534388"/>
          </a:xfrm>
        </p:grpSpPr>
        <p:sp>
          <p:nvSpPr>
            <p:cNvPr id="44" name="文本框 43"/>
            <p:cNvSpPr txBox="1"/>
            <p:nvPr/>
          </p:nvSpPr>
          <p:spPr>
            <a:xfrm>
              <a:off x="780011" y="3123065"/>
              <a:ext cx="4578733" cy="2002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+mn-lt"/>
                </a:rPr>
                <a:t>点击输入您的内容，或者通过复制您的文本后，再此框中选择粘贴。请言简意赅，简单说明即可，不必繁琐。点击输入您的内容，或者通过复制您的文本后，再此框中选择粘贴。请言简意赅，简单说明即可，不必繁琐。点击输入您的内容，或者通过复制您的文本后，再此框中选择粘贴。请言简意赅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80011" y="2591277"/>
              <a:ext cx="1659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+mn-lt"/>
                </a:rPr>
                <a:t>输入标题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80745" y="1160046"/>
            <a:ext cx="1075886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en-US" altLang="zh-CN" dirty="0">
                <a:sym typeface="+mn-ea"/>
              </a:rPr>
              <a:t>visibility </a:t>
            </a:r>
            <a:r>
              <a:rPr lang="zh-CN" altLang="en-US" dirty="0">
                <a:sym typeface="+mn-ea"/>
              </a:rPr>
              <a:t>与 </a:t>
            </a:r>
            <a:r>
              <a:rPr lang="en-US" altLang="zh-CN" dirty="0">
                <a:sym typeface="+mn-ea"/>
              </a:rPr>
              <a:t>determinism </a:t>
            </a:r>
            <a:r>
              <a:rPr lang="zh-CN" altLang="en-US" dirty="0">
                <a:sym typeface="+mn-ea"/>
              </a:rPr>
              <a:t>对于容错恢复方法很重要，可以考虑以下两个场景：</a:t>
            </a:r>
            <a:endParaRPr lang="en-US" altLang="zh-CN" dirty="0">
              <a:sym typeface="+mn-ea"/>
            </a:endParaRPr>
          </a:p>
          <a:p>
            <a:pPr indent="457200"/>
            <a:r>
              <a:rPr lang="zh-CN" altLang="en-US" dirty="0">
                <a:sym typeface="+mn-ea"/>
              </a:rPr>
              <a:t>假设当前已经执行完 </a:t>
            </a:r>
            <a:r>
              <a:rPr lang="en-US" altLang="zh-CN" dirty="0">
                <a:sym typeface="+mn-ea"/>
              </a:rPr>
              <a:t>A (</a:t>
            </a:r>
            <a:r>
              <a:rPr lang="zh-CN" altLang="en-US" dirty="0">
                <a:sym typeface="+mn-ea"/>
              </a:rPr>
              <a:t>生成 </a:t>
            </a:r>
            <a:r>
              <a:rPr lang="en-US" altLang="zh-CN" dirty="0" err="1">
                <a:sym typeface="+mn-ea"/>
              </a:rPr>
              <a:t>a_out1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（生成 </a:t>
            </a:r>
            <a:r>
              <a:rPr lang="en-US" altLang="zh-CN" dirty="0" err="1">
                <a:sym typeface="+mn-ea"/>
              </a:rPr>
              <a:t>c_out1</a:t>
            </a:r>
            <a:r>
              <a:rPr lang="en-US" altLang="zh-CN" dirty="0">
                <a:sym typeface="+mn-ea"/>
              </a:rPr>
              <a:t>) </a:t>
            </a:r>
            <a:r>
              <a:rPr lang="zh-CN" altLang="en-US" dirty="0">
                <a:sym typeface="+mn-ea"/>
              </a:rPr>
              <a:t>两个子任务，此时在执行 </a:t>
            </a:r>
            <a:r>
              <a:rPr lang="en-US" altLang="zh-CN" dirty="0">
                <a:sym typeface="+mn-ea"/>
              </a:rPr>
              <a:t>B </a:t>
            </a:r>
            <a:r>
              <a:rPr lang="zh-CN" altLang="en-US" dirty="0">
                <a:sym typeface="+mn-ea"/>
              </a:rPr>
              <a:t>任务前，</a:t>
            </a:r>
            <a:r>
              <a:rPr lang="en-US" altLang="zh-CN" dirty="0" err="1">
                <a:sym typeface="+mn-ea"/>
              </a:rPr>
              <a:t>a_out1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由于出现了 </a:t>
            </a:r>
            <a:r>
              <a:rPr lang="en-US" altLang="zh-CN" dirty="0">
                <a:sym typeface="+mn-ea"/>
              </a:rPr>
              <a:t>failure </a:t>
            </a:r>
            <a:r>
              <a:rPr lang="zh-CN" altLang="en-US" dirty="0">
                <a:sym typeface="+mn-ea"/>
              </a:rPr>
              <a:t>而丢失了。</a:t>
            </a:r>
          </a:p>
          <a:p>
            <a:pPr indent="457200"/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假设 </a:t>
            </a:r>
            <a:r>
              <a:rPr lang="en-US" altLang="zh-CN" dirty="0" err="1">
                <a:sym typeface="+mn-ea"/>
              </a:rPr>
              <a:t>a_out1</a:t>
            </a:r>
            <a:r>
              <a:rPr lang="en-US" altLang="zh-CN" dirty="0">
                <a:sym typeface="+mn-ea"/>
              </a:rPr>
              <a:t> (</a:t>
            </a:r>
            <a:r>
              <a:rPr lang="zh-CN" altLang="en-US" dirty="0">
                <a:sym typeface="+mn-ea"/>
              </a:rPr>
              <a:t>或者子任务 </a:t>
            </a:r>
            <a:r>
              <a:rPr lang="en-US" altLang="zh-CN" dirty="0">
                <a:sym typeface="+mn-ea"/>
              </a:rPr>
              <a:t>A)</a:t>
            </a:r>
            <a:r>
              <a:rPr lang="zh-CN" altLang="en-US" dirty="0">
                <a:sym typeface="+mn-ea"/>
              </a:rPr>
              <a:t>是 </a:t>
            </a:r>
            <a:r>
              <a:rPr lang="en-US" altLang="zh-CN" dirty="0">
                <a:sym typeface="+mn-ea"/>
              </a:rPr>
              <a:t>nondeterministic</a:t>
            </a:r>
            <a:r>
              <a:rPr lang="zh-CN" altLang="en-US" dirty="0">
                <a:sym typeface="+mn-ea"/>
              </a:rPr>
              <a:t>：若重新执行子任务 </a:t>
            </a:r>
            <a:r>
              <a:rPr lang="en-US" altLang="zh-CN" dirty="0">
                <a:sym typeface="+mn-ea"/>
              </a:rPr>
              <a:t>A </a:t>
            </a:r>
            <a:r>
              <a:rPr lang="zh-CN" altLang="en-US" dirty="0">
                <a:sym typeface="+mn-ea"/>
              </a:rPr>
              <a:t>来恢复 </a:t>
            </a:r>
            <a:r>
              <a:rPr lang="en-US" altLang="zh-CN" dirty="0" err="1">
                <a:sym typeface="+mn-ea"/>
              </a:rPr>
              <a:t>a_out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，由于它是 </a:t>
            </a:r>
            <a:r>
              <a:rPr lang="en-US" altLang="zh-CN" dirty="0">
                <a:sym typeface="+mn-ea"/>
              </a:rPr>
              <a:t>nondeterministic </a:t>
            </a:r>
            <a:r>
              <a:rPr lang="zh-CN" altLang="en-US" dirty="0">
                <a:sym typeface="+mn-ea"/>
              </a:rPr>
              <a:t>的，得到的输出可能是与之前不同的 </a:t>
            </a:r>
            <a:r>
              <a:rPr lang="en-US" altLang="zh-CN" dirty="0" err="1">
                <a:sym typeface="+mn-ea"/>
              </a:rPr>
              <a:t>a_out2</a:t>
            </a:r>
            <a:r>
              <a:rPr lang="zh-CN" altLang="en-US" dirty="0">
                <a:sym typeface="+mn-ea"/>
              </a:rPr>
              <a:t>。此时为了使得 </a:t>
            </a:r>
            <a:r>
              <a:rPr lang="en-US" altLang="zh-CN" dirty="0">
                <a:sym typeface="+mn-ea"/>
              </a:rPr>
              <a:t>B/C </a:t>
            </a:r>
            <a:r>
              <a:rPr lang="zh-CN" altLang="en-US" dirty="0">
                <a:sym typeface="+mn-ea"/>
              </a:rPr>
              <a:t>两个任务看到的是一致的 </a:t>
            </a:r>
            <a:r>
              <a:rPr lang="en-US" altLang="zh-CN" dirty="0" err="1">
                <a:sym typeface="+mn-ea"/>
              </a:rPr>
              <a:t>a_out2</a:t>
            </a:r>
            <a:r>
              <a:rPr lang="zh-CN" altLang="en-US" dirty="0">
                <a:sym typeface="+mn-ea"/>
              </a:rPr>
              <a:t>，必须 </a:t>
            </a:r>
            <a:r>
              <a:rPr lang="en-US" altLang="zh-CN" dirty="0">
                <a:sym typeface="+mn-ea"/>
              </a:rPr>
              <a:t>rollback </a:t>
            </a:r>
            <a:r>
              <a:rPr lang="en-US" altLang="zh-CN" dirty="0" err="1">
                <a:sym typeface="+mn-ea"/>
              </a:rPr>
              <a:t>c_out1</a:t>
            </a:r>
            <a:r>
              <a:rPr lang="zh-CN" altLang="en-US" dirty="0">
                <a:sym typeface="+mn-ea"/>
              </a:rPr>
              <a:t>，并重新使用 </a:t>
            </a:r>
            <a:r>
              <a:rPr lang="en-US" altLang="zh-CN" dirty="0" err="1">
                <a:sym typeface="+mn-ea"/>
              </a:rPr>
              <a:t>a_out2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来执行 </a:t>
            </a:r>
            <a:r>
              <a:rPr lang="en-US" altLang="zh-CN" dirty="0">
                <a:sym typeface="+mn-ea"/>
              </a:rPr>
              <a:t>B/C </a:t>
            </a:r>
            <a:r>
              <a:rPr lang="zh-CN" altLang="en-US" dirty="0">
                <a:sym typeface="+mn-ea"/>
              </a:rPr>
              <a:t>两个任务。</a:t>
            </a:r>
          </a:p>
          <a:p>
            <a:pPr indent="457200"/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假设 </a:t>
            </a:r>
            <a:r>
              <a:rPr lang="en-US" altLang="zh-CN" dirty="0" err="1">
                <a:sym typeface="+mn-ea"/>
              </a:rPr>
              <a:t>a_out1</a:t>
            </a:r>
            <a:r>
              <a:rPr lang="en-US" altLang="zh-CN" dirty="0">
                <a:sym typeface="+mn-ea"/>
              </a:rPr>
              <a:t> (</a:t>
            </a:r>
            <a:r>
              <a:rPr lang="zh-CN" altLang="en-US" dirty="0">
                <a:sym typeface="+mn-ea"/>
              </a:rPr>
              <a:t>或者子任务 </a:t>
            </a:r>
            <a:r>
              <a:rPr lang="en-US" altLang="zh-CN" dirty="0">
                <a:sym typeface="+mn-ea"/>
              </a:rPr>
              <a:t>A)</a:t>
            </a:r>
            <a:r>
              <a:rPr lang="zh-CN" altLang="en-US" dirty="0">
                <a:sym typeface="+mn-ea"/>
              </a:rPr>
              <a:t>是 </a:t>
            </a:r>
            <a:r>
              <a:rPr lang="en-US" altLang="zh-CN" dirty="0">
                <a:sym typeface="+mn-ea"/>
              </a:rPr>
              <a:t>deterministic</a:t>
            </a:r>
            <a:r>
              <a:rPr lang="zh-CN" altLang="en-US" dirty="0">
                <a:sym typeface="+mn-ea"/>
              </a:rPr>
              <a:t>：重新执行 </a:t>
            </a:r>
            <a:r>
              <a:rPr lang="en-US" altLang="zh-CN" dirty="0">
                <a:sym typeface="+mn-ea"/>
              </a:rPr>
              <a:t>A </a:t>
            </a:r>
            <a:r>
              <a:rPr lang="zh-CN" altLang="en-US" dirty="0">
                <a:sym typeface="+mn-ea"/>
              </a:rPr>
              <a:t>可以得到与之前一致的 </a:t>
            </a:r>
            <a:r>
              <a:rPr lang="en-US" altLang="zh-CN" dirty="0" err="1">
                <a:sym typeface="+mn-ea"/>
              </a:rPr>
              <a:t>a_out1</a:t>
            </a:r>
            <a:r>
              <a:rPr lang="zh-CN" altLang="en-US" dirty="0">
                <a:sym typeface="+mn-ea"/>
              </a:rPr>
              <a:t>，因此不需要 </a:t>
            </a:r>
            <a:r>
              <a:rPr lang="en-US" altLang="zh-CN" dirty="0">
                <a:sym typeface="+mn-ea"/>
              </a:rPr>
              <a:t>rollback </a:t>
            </a:r>
            <a:r>
              <a:rPr lang="en-US" altLang="zh-CN" dirty="0" err="1">
                <a:sym typeface="+mn-ea"/>
              </a:rPr>
              <a:t>c_out1</a:t>
            </a:r>
            <a:r>
              <a:rPr lang="zh-CN" altLang="en-US" dirty="0">
                <a:sym typeface="+mn-ea"/>
              </a:rPr>
              <a:t>，只需要重新执行 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，再执行 </a:t>
            </a:r>
            <a:r>
              <a:rPr lang="en-US" altLang="zh-CN" dirty="0">
                <a:sym typeface="+mn-ea"/>
              </a:rPr>
              <a:t>B </a:t>
            </a:r>
            <a:r>
              <a:rPr lang="zh-CN" altLang="en-US" dirty="0">
                <a:sym typeface="+mn-ea"/>
              </a:rPr>
              <a:t>即可。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B6DE91-50CD-B109-FFEC-AE56F2F68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017" y="4066730"/>
            <a:ext cx="7963829" cy="2002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2251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28b2732-6bc3-40e4-b4fd-8de7519834a6"/>
  <p:tag name="COMMONDATA" val="eyJoZGlkIjoiZjAxMTJhOTdhYmExNjczZmFmMDgzNzk2N2NkOGE2Y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7;#405095;#181577;#44406;#120587;#164596;#407167;#379828;#68131;#404696;#87290;#94884;#399914;#11367;#32292;#68131;#171531;#68131;#11367;#11367;#68131;#405088;#82770;#11367;#57184;#405088;#11367;#82770;#44406;#154819;#171531;#404409;#399914;#154840;#76493;#154819;#11367;#407180;#400040;#6597;#393958;#400040;#6597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7;#405095;#181577;#44406;#120587;#164596;#407167;#379828;#68131;#404696;#87290;#94884;#399914;#11367;#32292;#68131;#171531;#68131;#11367;#11367;#68131;#405088;#82770;#11367;#57184;#405088;#11367;#82770;#44406;#154819;#171531;#404409;#399914;#154840;#76493;#154819;#11367;#407180;#400040;#6597;#393958;#400040;#6597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7;#405095;#181577;#44406;#120587;#164596;#407167;#379828;#68131;#404696;#87290;#94884;#399914;#11367;#32292;#68131;#171531;#68131;#11367;#11367;#68131;#405088;#82770;#11367;#57184;#405088;#11367;#82770;#44406;#154819;#171531;#404409;#399914;#154840;#76493;#154819;#11367;#407180;#400040;#6597;#393958;#400040;#6597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70;#405337;#404870;#393849;#394159;#171092;#134425;#37043;#82770;#141206;#51196;#82028;#137194;#11367;#33357;#82028;#403512;#87290;#27815;#401819;#393460;#381445;#371493;#381445;#172272;#180545;#8286;#79171;#168214;#15360;#50222;#76493;#76493;#373877;#13151;#399914;#380089;#82028;#57408;#74440;#96358;#133132;#76493;#176715;#79311;#142395;#159039;#176715;#179663;#152451;#166590;#381181;#405366;#11131;#133216;#170189;#380240;#170189;#13151;#90587;#104864;#398694;#180545;#135426;#380231;#403512;#379828;#160494;#160494;#368956;#6563;#180545;#398666;#398662;#71715;#401819;#381181;#400238;#6563;#370815;#154840;#151494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7;#405095;#181577;#44406;#120587;#164596;#407167;#379828;#68131;#404696;#87290;#94884;#399914;#11367;#32292;#68131;#171531;#68131;#11367;#11367;#68131;#405088;#82770;#11367;#76493;#11367;#405088;#171531;#110155;#399914;#6263;#154819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7;#405095;#181577;#44406;#120587;#164596;#407167;#379828;#68131;#404696;#87290;#94884;#399914;#11367;#32292;#68131;#171531;#68131;#11367;#11367;#68131;#405088;#82770;#11367;#76493;#11367;#405088;#171531;#110155;#399914;#6263;#154819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7;#405095;#181577;#44406;#120587;#164596;#407167;#379828;#68131;#404696;#87290;#94884;#399914;#11367;#32292;#68131;#171531;#68131;#11367;#11367;#68131;#405088;#82770;#11367;#76493;#11367;#405088;#171531;#110155;#399914;#6263;#154819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7;#405095;#181577;#44406;#120587;#164596;#407167;#379828;#68131;#404696;#87290;#94884;#399914;#11367;#32292;#68131;#171531;#68131;#11367;#11367;#68131;#405088;#82770;#11367;#76493;#11367;#405088;#171531;#110155;#399914;#6263;#154819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7;#405095;#181577;#44406;#120587;#164596;#407167;#379828;#68131;#404696;#87290;#94884;#399914;#11367;#32292;#68131;#171531;#68131;#11367;#11367;#68131;#405088;#82770;#11367;#76493;#11367;#405088;#171531;#110155;#399914;#6263;#154819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7;#405095;#181577;#44406;#120587;#164596;#407167;#379828;#68131;#404696;#87290;#94884;#399914;#11367;#32292;#68131;#171531;#68131;#11367;#11367;#68131;#405088;#82770;#11367;#76493;#11367;#405088;#171531;#110155;#399914;#6263;#154819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70;#405337;#404870;#393849;#394159;#171092;#134425;#37043;#82770;#141206;#51196;#82028;#137194;#11367;#33357;#82028;#403512;#87290;#27815;#401819;#393460;#381445;#371493;#381445;#172272;#180545;#8286;#79171;#168214;#15360;#50222;#76493;#76493;#373877;#13151;#399914;#380089;#82028;#57408;#74440;#96358;#133132;#76493;#176715;#79311;#142395;#159039;#176715;#179663;#152451;#166590;#381181;#405366;#11131;#133216;#170189;#380240;#170189;#13151;#90587;#104864;#398694;#180545;#135426;#380231;#403512;#379828;#160494;#160494;#368956;#6563;#180545;#398666;#398662;#71715;#401819;#381181;#400238;#6563;#370815;#154840;#151494;#6263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7;#405095;#181577;#44406;#120587;#164596;#407167;#379828;#68131;#404696;#87290;#94884;#399914;#11367;#32292;#68131;#171531;#68131;#11367;#11367;#68131;#405088;#82770;#11367;#76493;#11367;#405088;#171531;#110155;#399914;#6263;#154819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7;#405095;#181577;#44406;#120587;#164596;#407167;#379828;#68131;#404696;#87290;#94884;#399914;#11367;#32292;#68131;#171531;#68131;#11367;#11367;#68131;#405088;#82770;#11367;#76493;#11367;#405088;#171531;#110155;#399914;#6263;#154819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70;#405337;#404870;#393849;#394159;#171092;#134425;#37043;#82770;#141206;#51196;#82028;#137194;#11367;#33357;#82028;#403512;#87290;#27815;#401819;#393460;#381445;#371493;#381445;#172272;#180545;#8286;#79171;#168214;#15360;#50222;#76493;#76493;#373877;#13151;#399914;#380089;#82028;#57408;#74440;#96358;#133132;#76493;#176715;#79311;#142395;#159039;#176715;#179663;#152451;#166590;#381181;#405366;#11131;#133216;#170189;#380240;#170189;#13151;#90587;#104864;#398694;#180545;#135426;#380231;#403512;#379828;#160494;#160494;#368956;#6563;#180545;#398666;#398662;#71715;#401819;#381181;#400238;#6563;#370815;#154840;#151494;#626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70;#405337;#404870;#393849;#394159;#171092;#134425;#37043;#82770;#141206;#51196;#82028;#137194;#11367;#33357;#82028;#403512;#87290;#27815;#401819;#393460;#381445;#371493;#381445;#172272;#180545;#8286;#79171;#168214;#15360;#50222;#76493;#76493;#373877;#13151;#399914;#380089;#82028;#57408;#74440;#96358;#133132;#76493;#176715;#79311;#142395;#159039;#176715;#179663;#152451;#166590;#381181;#405366;#11131;#133216;#170189;#380240;#170189;#13151;#90587;#104864;#398694;#180545;#135426;#380231;#403512;#379828;#160494;#160494;#368956;#6563;#180545;#398666;#398662;#71715;#401819;#381181;#400238;#6563;#370815;#154840;#15149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70;#405337;#404870;#393849;#394159;#171092;#134425;#37043;#82770;#141206;#51196;#82028;#137194;#11367;#33357;#82028;#403512;#87290;#27815;#401819;#393460;#381445;#371493;#381445;#172272;#180545;#8286;#79171;#168214;#15360;#50222;#76493;#76493;#373877;#13151;#399914;#380089;#82028;#57408;#74440;#96358;#133132;#76493;#176715;#79311;#142395;#159039;#176715;#179663;#152451;#166590;#381181;#405366;#11131;#133216;#170189;#380240;#170189;#13151;#90587;#104864;#398694;#180545;#135426;#380231;#403512;#379828;#160494;#160494;#368956;#6563;#180545;#398666;#398662;#71715;#401819;#381181;#400238;#6563;#370815;#154840;#15149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7;#405095;#181577;#44406;#120587;#164596;#407167;#379828;#68131;#404696;#87290;#94884;#399914;#11367;#32292;#68131;#171531;#68131;#11367;#11367;#68131;#405088;#82770;#11367;#57184;#405088;#11367;#82770;#44406;#154819;#171531;#404409;#399914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7;#405095;#181577;#44406;#120587;#164596;#407167;#379828;#68131;#404696;#87290;#94884;#399914;#11367;#32292;#68131;#171531;#68131;#11367;#11367;#68131;#405088;#82770;#11367;#57184;#405088;#11367;#82770;#44406;#154819;#171531;#404409;#399914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70;#405337;#404870;#393849;#394159;#171092;#134425;#37043;#82770;#141206;#51196;#82028;#137194;#11367;#33357;#82028;#403512;#87290;#27815;#401819;#393460;#381445;#371493;#381445;#172272;#180545;#8286;#79171;#168214;#15360;#50222;#76493;#76493;#373877;#13151;#399914;#380089;#82028;#57408;#74440;#96358;#133132;#76493;#176715;#79311;#142395;#159039;#176715;#179663;#152451;#166590;#381181;#405366;#11131;#133216;#170189;#380240;#170189;#13151;#90587;#104864;#398694;#180545;#135426;#380231;#403512;#379828;#160494;#160494;#368956;#6563;#180545;#398666;#398662;#71715;#401819;#381181;#400238;#6563;#370815;#154840;#151494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7;#405095;#181577;#44406;#120587;#164596;#407167;#379828;#68131;#404696;#87290;#94884;#399914;#11367;#32292;#68131;#171531;#68131;#11367;#11367;#68131;#405088;#82770;#11367;#57184;#405088;#11367;#82770;#44406;#154819;#171531;#404409;#399914;#154840;#76493;#154819;#11367;#407180;#400040;#6597;#393958;#400040;#659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587;#405095;#181577;#44406;#120587;#164596;#407167;#379828;#68131;#404696;#87290;#94884;#399914;#11367;#32292;#68131;#171531;#68131;#11367;#11367;#68131;#405088;#82770;#11367;#57184;#405088;#11367;#82770;#44406;#154819;#171531;#404409;#399914;#154840;#76493;#154819;#11367;#407180;#400040;#6597;#393958;#400040;#6597;"/>
</p:tagLst>
</file>

<file path=ppt/theme/theme1.xml><?xml version="1.0" encoding="utf-8"?>
<a:theme xmlns:a="http://schemas.openxmlformats.org/drawingml/2006/main" name="办公资源网：www.bangongziyuan.com">
  <a:themeElements>
    <a:clrScheme name="自定义 1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F81FF"/>
      </a:accent1>
      <a:accent2>
        <a:srgbClr val="9FCDFF"/>
      </a:accent2>
      <a:accent3>
        <a:srgbClr val="5E8C20"/>
      </a:accent3>
      <a:accent4>
        <a:srgbClr val="00ABE9"/>
      </a:accent4>
      <a:accent5>
        <a:srgbClr val="005E5D"/>
      </a:accent5>
      <a:accent6>
        <a:srgbClr val="888A8C"/>
      </a:accent6>
      <a:hlink>
        <a:srgbClr val="4472C4"/>
      </a:hlink>
      <a:folHlink>
        <a:srgbClr val="BFBFBF"/>
      </a:folHlink>
    </a:clrScheme>
    <a:fontScheme name="31s3s1st">
      <a:majorFont>
        <a:latin typeface="OPPOSans B"/>
        <a:ea typeface="OPPOSans R"/>
        <a:cs typeface=""/>
      </a:majorFont>
      <a:minorFont>
        <a:latin typeface="OPPOSans B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F81FF"/>
      </a:accent1>
      <a:accent2>
        <a:srgbClr val="9FCDFF"/>
      </a:accent2>
      <a:accent3>
        <a:srgbClr val="5E8C20"/>
      </a:accent3>
      <a:accent4>
        <a:srgbClr val="00ABE9"/>
      </a:accent4>
      <a:accent5>
        <a:srgbClr val="005E5D"/>
      </a:accent5>
      <a:accent6>
        <a:srgbClr val="888A8C"/>
      </a:accent6>
      <a:hlink>
        <a:srgbClr val="4472C4"/>
      </a:hlink>
      <a:folHlink>
        <a:srgbClr val="BFBFBF"/>
      </a:folHlink>
    </a:clrScheme>
    <a:fontScheme name="31s3s1st">
      <a:majorFont>
        <a:latin typeface="OPPOSans B"/>
        <a:ea typeface="OPPOSans R"/>
        <a:cs typeface=""/>
      </a:majorFont>
      <a:minorFont>
        <a:latin typeface="OPPOSans B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3">
    <a:dk1>
      <a:srgbClr val="000000"/>
    </a:dk1>
    <a:lt1>
      <a:srgbClr val="FFFFFF"/>
    </a:lt1>
    <a:dk2>
      <a:srgbClr val="778495"/>
    </a:dk2>
    <a:lt2>
      <a:srgbClr val="F0F0F0"/>
    </a:lt2>
    <a:accent1>
      <a:srgbClr val="0F81FF"/>
    </a:accent1>
    <a:accent2>
      <a:srgbClr val="9FCDFF"/>
    </a:accent2>
    <a:accent3>
      <a:srgbClr val="5E8C20"/>
    </a:accent3>
    <a:accent4>
      <a:srgbClr val="00ABE9"/>
    </a:accent4>
    <a:accent5>
      <a:srgbClr val="005E5D"/>
    </a:accent5>
    <a:accent6>
      <a:srgbClr val="888A8C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11">
    <a:dk1>
      <a:srgbClr val="000000"/>
    </a:dk1>
    <a:lt1>
      <a:srgbClr val="FFFFFF"/>
    </a:lt1>
    <a:dk2>
      <a:srgbClr val="778495"/>
    </a:dk2>
    <a:lt2>
      <a:srgbClr val="F0F0F0"/>
    </a:lt2>
    <a:accent1>
      <a:srgbClr val="0F81FF"/>
    </a:accent1>
    <a:accent2>
      <a:srgbClr val="9FCDFF"/>
    </a:accent2>
    <a:accent3>
      <a:srgbClr val="5E8C20"/>
    </a:accent3>
    <a:accent4>
      <a:srgbClr val="00ABE9"/>
    </a:accent4>
    <a:accent5>
      <a:srgbClr val="005E5D"/>
    </a:accent5>
    <a:accent6>
      <a:srgbClr val="888A8C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11">
    <a:dk1>
      <a:srgbClr val="000000"/>
    </a:dk1>
    <a:lt1>
      <a:srgbClr val="FFFFFF"/>
    </a:lt1>
    <a:dk2>
      <a:srgbClr val="778495"/>
    </a:dk2>
    <a:lt2>
      <a:srgbClr val="F0F0F0"/>
    </a:lt2>
    <a:accent1>
      <a:srgbClr val="0F81FF"/>
    </a:accent1>
    <a:accent2>
      <a:srgbClr val="9FCDFF"/>
    </a:accent2>
    <a:accent3>
      <a:srgbClr val="5E8C20"/>
    </a:accent3>
    <a:accent4>
      <a:srgbClr val="00ABE9"/>
    </a:accent4>
    <a:accent5>
      <a:srgbClr val="005E5D"/>
    </a:accent5>
    <a:accent6>
      <a:srgbClr val="888A8C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11">
    <a:dk1>
      <a:srgbClr val="000000"/>
    </a:dk1>
    <a:lt1>
      <a:srgbClr val="FFFFFF"/>
    </a:lt1>
    <a:dk2>
      <a:srgbClr val="778495"/>
    </a:dk2>
    <a:lt2>
      <a:srgbClr val="F0F0F0"/>
    </a:lt2>
    <a:accent1>
      <a:srgbClr val="0F81FF"/>
    </a:accent1>
    <a:accent2>
      <a:srgbClr val="9FCDFF"/>
    </a:accent2>
    <a:accent3>
      <a:srgbClr val="5E8C20"/>
    </a:accent3>
    <a:accent4>
      <a:srgbClr val="00ABE9"/>
    </a:accent4>
    <a:accent5>
      <a:srgbClr val="005E5D"/>
    </a:accent5>
    <a:accent6>
      <a:srgbClr val="888A8C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自定义 11">
    <a:dk1>
      <a:srgbClr val="000000"/>
    </a:dk1>
    <a:lt1>
      <a:srgbClr val="FFFFFF"/>
    </a:lt1>
    <a:dk2>
      <a:srgbClr val="778495"/>
    </a:dk2>
    <a:lt2>
      <a:srgbClr val="F0F0F0"/>
    </a:lt2>
    <a:accent1>
      <a:srgbClr val="0F81FF"/>
    </a:accent1>
    <a:accent2>
      <a:srgbClr val="9FCDFF"/>
    </a:accent2>
    <a:accent3>
      <a:srgbClr val="5E8C20"/>
    </a:accent3>
    <a:accent4>
      <a:srgbClr val="00ABE9"/>
    </a:accent4>
    <a:accent5>
      <a:srgbClr val="005E5D"/>
    </a:accent5>
    <a:accent6>
      <a:srgbClr val="888A8C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自定义 11">
    <a:dk1>
      <a:srgbClr val="000000"/>
    </a:dk1>
    <a:lt1>
      <a:srgbClr val="FFFFFF"/>
    </a:lt1>
    <a:dk2>
      <a:srgbClr val="778495"/>
    </a:dk2>
    <a:lt2>
      <a:srgbClr val="F0F0F0"/>
    </a:lt2>
    <a:accent1>
      <a:srgbClr val="0F81FF"/>
    </a:accent1>
    <a:accent2>
      <a:srgbClr val="9FCDFF"/>
    </a:accent2>
    <a:accent3>
      <a:srgbClr val="5E8C20"/>
    </a:accent3>
    <a:accent4>
      <a:srgbClr val="00ABE9"/>
    </a:accent4>
    <a:accent5>
      <a:srgbClr val="005E5D"/>
    </a:accent5>
    <a:accent6>
      <a:srgbClr val="888A8C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自定义 11">
    <a:dk1>
      <a:srgbClr val="000000"/>
    </a:dk1>
    <a:lt1>
      <a:srgbClr val="FFFFFF"/>
    </a:lt1>
    <a:dk2>
      <a:srgbClr val="778495"/>
    </a:dk2>
    <a:lt2>
      <a:srgbClr val="F0F0F0"/>
    </a:lt2>
    <a:accent1>
      <a:srgbClr val="0F81FF"/>
    </a:accent1>
    <a:accent2>
      <a:srgbClr val="9FCDFF"/>
    </a:accent2>
    <a:accent3>
      <a:srgbClr val="5E8C20"/>
    </a:accent3>
    <a:accent4>
      <a:srgbClr val="00ABE9"/>
    </a:accent4>
    <a:accent5>
      <a:srgbClr val="005E5D"/>
    </a:accent5>
    <a:accent6>
      <a:srgbClr val="888A8C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自定义 13">
    <a:dk1>
      <a:srgbClr val="000000"/>
    </a:dk1>
    <a:lt1>
      <a:srgbClr val="FFFFFF"/>
    </a:lt1>
    <a:dk2>
      <a:srgbClr val="778495"/>
    </a:dk2>
    <a:lt2>
      <a:srgbClr val="F0F0F0"/>
    </a:lt2>
    <a:accent1>
      <a:srgbClr val="0F81FF"/>
    </a:accent1>
    <a:accent2>
      <a:srgbClr val="9FCDFF"/>
    </a:accent2>
    <a:accent3>
      <a:srgbClr val="5E8C20"/>
    </a:accent3>
    <a:accent4>
      <a:srgbClr val="00ABE9"/>
    </a:accent4>
    <a:accent5>
      <a:srgbClr val="005E5D"/>
    </a:accent5>
    <a:accent6>
      <a:srgbClr val="888A8C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3">
    <a:dk1>
      <a:srgbClr val="000000"/>
    </a:dk1>
    <a:lt1>
      <a:srgbClr val="FFFFFF"/>
    </a:lt1>
    <a:dk2>
      <a:srgbClr val="778495"/>
    </a:dk2>
    <a:lt2>
      <a:srgbClr val="F0F0F0"/>
    </a:lt2>
    <a:accent1>
      <a:srgbClr val="0F81FF"/>
    </a:accent1>
    <a:accent2>
      <a:srgbClr val="9FCDFF"/>
    </a:accent2>
    <a:accent3>
      <a:srgbClr val="5E8C20"/>
    </a:accent3>
    <a:accent4>
      <a:srgbClr val="00ABE9"/>
    </a:accent4>
    <a:accent5>
      <a:srgbClr val="005E5D"/>
    </a:accent5>
    <a:accent6>
      <a:srgbClr val="888A8C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3">
    <a:dk1>
      <a:srgbClr val="000000"/>
    </a:dk1>
    <a:lt1>
      <a:srgbClr val="FFFFFF"/>
    </a:lt1>
    <a:dk2>
      <a:srgbClr val="778495"/>
    </a:dk2>
    <a:lt2>
      <a:srgbClr val="F0F0F0"/>
    </a:lt2>
    <a:accent1>
      <a:srgbClr val="0F81FF"/>
    </a:accent1>
    <a:accent2>
      <a:srgbClr val="9FCDFF"/>
    </a:accent2>
    <a:accent3>
      <a:srgbClr val="5E8C20"/>
    </a:accent3>
    <a:accent4>
      <a:srgbClr val="00ABE9"/>
    </a:accent4>
    <a:accent5>
      <a:srgbClr val="005E5D"/>
    </a:accent5>
    <a:accent6>
      <a:srgbClr val="888A8C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11">
    <a:dk1>
      <a:srgbClr val="000000"/>
    </a:dk1>
    <a:lt1>
      <a:srgbClr val="FFFFFF"/>
    </a:lt1>
    <a:dk2>
      <a:srgbClr val="778495"/>
    </a:dk2>
    <a:lt2>
      <a:srgbClr val="F0F0F0"/>
    </a:lt2>
    <a:accent1>
      <a:srgbClr val="0F81FF"/>
    </a:accent1>
    <a:accent2>
      <a:srgbClr val="9FCDFF"/>
    </a:accent2>
    <a:accent3>
      <a:srgbClr val="5E8C20"/>
    </a:accent3>
    <a:accent4>
      <a:srgbClr val="00ABE9"/>
    </a:accent4>
    <a:accent5>
      <a:srgbClr val="005E5D"/>
    </a:accent5>
    <a:accent6>
      <a:srgbClr val="888A8C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13">
    <a:dk1>
      <a:srgbClr val="000000"/>
    </a:dk1>
    <a:lt1>
      <a:srgbClr val="FFFFFF"/>
    </a:lt1>
    <a:dk2>
      <a:srgbClr val="778495"/>
    </a:dk2>
    <a:lt2>
      <a:srgbClr val="F0F0F0"/>
    </a:lt2>
    <a:accent1>
      <a:srgbClr val="0F81FF"/>
    </a:accent1>
    <a:accent2>
      <a:srgbClr val="9FCDFF"/>
    </a:accent2>
    <a:accent3>
      <a:srgbClr val="5E8C20"/>
    </a:accent3>
    <a:accent4>
      <a:srgbClr val="00ABE9"/>
    </a:accent4>
    <a:accent5>
      <a:srgbClr val="005E5D"/>
    </a:accent5>
    <a:accent6>
      <a:srgbClr val="888A8C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11">
    <a:dk1>
      <a:srgbClr val="000000"/>
    </a:dk1>
    <a:lt1>
      <a:srgbClr val="FFFFFF"/>
    </a:lt1>
    <a:dk2>
      <a:srgbClr val="778495"/>
    </a:dk2>
    <a:lt2>
      <a:srgbClr val="F0F0F0"/>
    </a:lt2>
    <a:accent1>
      <a:srgbClr val="0F81FF"/>
    </a:accent1>
    <a:accent2>
      <a:srgbClr val="9FCDFF"/>
    </a:accent2>
    <a:accent3>
      <a:srgbClr val="5E8C20"/>
    </a:accent3>
    <a:accent4>
      <a:srgbClr val="00ABE9"/>
    </a:accent4>
    <a:accent5>
      <a:srgbClr val="005E5D"/>
    </a:accent5>
    <a:accent6>
      <a:srgbClr val="888A8C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13">
    <a:dk1>
      <a:srgbClr val="000000"/>
    </a:dk1>
    <a:lt1>
      <a:srgbClr val="FFFFFF"/>
    </a:lt1>
    <a:dk2>
      <a:srgbClr val="778495"/>
    </a:dk2>
    <a:lt2>
      <a:srgbClr val="F0F0F0"/>
    </a:lt2>
    <a:accent1>
      <a:srgbClr val="0F81FF"/>
    </a:accent1>
    <a:accent2>
      <a:srgbClr val="9FCDFF"/>
    </a:accent2>
    <a:accent3>
      <a:srgbClr val="5E8C20"/>
    </a:accent3>
    <a:accent4>
      <a:srgbClr val="00ABE9"/>
    </a:accent4>
    <a:accent5>
      <a:srgbClr val="005E5D"/>
    </a:accent5>
    <a:accent6>
      <a:srgbClr val="888A8C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11">
    <a:dk1>
      <a:srgbClr val="000000"/>
    </a:dk1>
    <a:lt1>
      <a:srgbClr val="FFFFFF"/>
    </a:lt1>
    <a:dk2>
      <a:srgbClr val="778495"/>
    </a:dk2>
    <a:lt2>
      <a:srgbClr val="F0F0F0"/>
    </a:lt2>
    <a:accent1>
      <a:srgbClr val="0F81FF"/>
    </a:accent1>
    <a:accent2>
      <a:srgbClr val="9FCDFF"/>
    </a:accent2>
    <a:accent3>
      <a:srgbClr val="5E8C20"/>
    </a:accent3>
    <a:accent4>
      <a:srgbClr val="00ABE9"/>
    </a:accent4>
    <a:accent5>
      <a:srgbClr val="005E5D"/>
    </a:accent5>
    <a:accent6>
      <a:srgbClr val="888A8C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11">
    <a:dk1>
      <a:srgbClr val="000000"/>
    </a:dk1>
    <a:lt1>
      <a:srgbClr val="FFFFFF"/>
    </a:lt1>
    <a:dk2>
      <a:srgbClr val="778495"/>
    </a:dk2>
    <a:lt2>
      <a:srgbClr val="F0F0F0"/>
    </a:lt2>
    <a:accent1>
      <a:srgbClr val="0F81FF"/>
    </a:accent1>
    <a:accent2>
      <a:srgbClr val="9FCDFF"/>
    </a:accent2>
    <a:accent3>
      <a:srgbClr val="5E8C20"/>
    </a:accent3>
    <a:accent4>
      <a:srgbClr val="00ABE9"/>
    </a:accent4>
    <a:accent5>
      <a:srgbClr val="005E5D"/>
    </a:accent5>
    <a:accent6>
      <a:srgbClr val="888A8C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3024</Words>
  <Application>Microsoft Office PowerPoint</Application>
  <PresentationFormat>宽屏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-apple-system</vt:lpstr>
      <vt:lpstr>OPPOSans B</vt:lpstr>
      <vt:lpstr>OPPOSans R</vt:lpstr>
      <vt:lpstr>Arial</vt:lpstr>
      <vt:lpstr>办公资源网：www.bangongziyuan.com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素材来源网站当图网-www.99ppt.com</dc:title>
  <dc:subject>素材来源网站当图网-www.99ppt.com</dc:subject>
  <dc:creator>素材来源网站当图网-www.99ppt.com</dc:creator>
  <dc:description>素材来源网站当图网-www.99ppt.com</dc:description>
  <cp:lastModifiedBy>zhengxiong liu</cp:lastModifiedBy>
  <cp:revision>8141</cp:revision>
  <dcterms:created xsi:type="dcterms:W3CDTF">2023-12-04T03:15:25Z</dcterms:created>
  <dcterms:modified xsi:type="dcterms:W3CDTF">2023-12-11T09:39:47Z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E1E060D251D25DEEC61A6C65DD27D296_43</vt:lpwstr>
  </property>
  <property fmtid="{D5CDD505-2E9C-101B-9397-08002B2CF9AE}" pid="3" name="KSOProductBuildVer">
    <vt:lpwstr>2052-6.0.2.8225</vt:lpwstr>
  </property>
</Properties>
</file>