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308" r:id="rId3"/>
    <p:sldId id="258" r:id="rId4"/>
    <p:sldId id="259" r:id="rId5"/>
    <p:sldId id="260" r:id="rId6"/>
    <p:sldId id="261" r:id="rId7"/>
    <p:sldId id="263" r:id="rId8"/>
    <p:sldId id="265" r:id="rId9"/>
    <p:sldId id="267" r:id="rId10"/>
    <p:sldId id="270" r:id="rId11"/>
    <p:sldId id="271" r:id="rId12"/>
    <p:sldId id="274" r:id="rId13"/>
    <p:sldId id="275" r:id="rId14"/>
    <p:sldId id="276" r:id="rId15"/>
    <p:sldId id="278" r:id="rId16"/>
    <p:sldId id="280" r:id="rId17"/>
    <p:sldId id="281" r:id="rId18"/>
    <p:sldId id="283" r:id="rId19"/>
    <p:sldId id="284" r:id="rId20"/>
    <p:sldId id="285" r:id="rId21"/>
    <p:sldId id="286" r:id="rId22"/>
    <p:sldId id="287" r:id="rId23"/>
    <p:sldId id="288" r:id="rId24"/>
    <p:sldId id="290" r:id="rId25"/>
    <p:sldId id="295" r:id="rId26"/>
    <p:sldId id="297" r:id="rId27"/>
    <p:sldId id="300" r:id="rId28"/>
    <p:sldId id="302" r:id="rId29"/>
    <p:sldId id="303" r:id="rId30"/>
    <p:sldId id="306" r:id="rId3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534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CABC9-348B-4FC8-9251-BAA056432A19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DC847-CA64-4204-AEFA-E66447EC5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67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接下来我将从以下四个方面来介绍这篇论文。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D2876-3FD7-444B-8B95-20F3F62297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DC847-CA64-4204-AEFA-E66447EC52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98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66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66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66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66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66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1346621" y="1657918"/>
            <a:ext cx="4354483" cy="4354200"/>
          </a:xfrm>
          <a:custGeom>
            <a:avLst/>
            <a:gdLst>
              <a:gd name="connsiteX0" fmla="*/ 4354200 w 8708400"/>
              <a:gd name="connsiteY0" fmla="*/ 0 h 8708400"/>
              <a:gd name="connsiteX1" fmla="*/ 8708400 w 8708400"/>
              <a:gd name="connsiteY1" fmla="*/ 4354200 h 8708400"/>
              <a:gd name="connsiteX2" fmla="*/ 4354200 w 8708400"/>
              <a:gd name="connsiteY2" fmla="*/ 8708400 h 8708400"/>
              <a:gd name="connsiteX3" fmla="*/ 0 w 8708400"/>
              <a:gd name="connsiteY3" fmla="*/ 4354200 h 8708400"/>
              <a:gd name="connsiteX4" fmla="*/ 4354200 w 8708400"/>
              <a:gd name="connsiteY4" fmla="*/ 0 h 870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8400" h="8708400">
                <a:moveTo>
                  <a:pt x="4354200" y="0"/>
                </a:moveTo>
                <a:cubicBezTo>
                  <a:pt x="6758958" y="0"/>
                  <a:pt x="8708400" y="1949442"/>
                  <a:pt x="8708400" y="4354200"/>
                </a:cubicBezTo>
                <a:cubicBezTo>
                  <a:pt x="8708400" y="6758958"/>
                  <a:pt x="6758958" y="8708400"/>
                  <a:pt x="4354200" y="8708400"/>
                </a:cubicBezTo>
                <a:cubicBezTo>
                  <a:pt x="1949442" y="8708400"/>
                  <a:pt x="0" y="6758958"/>
                  <a:pt x="0" y="4354200"/>
                </a:cubicBezTo>
                <a:cubicBezTo>
                  <a:pt x="0" y="1949442"/>
                  <a:pt x="1949442" y="0"/>
                  <a:pt x="4354200" y="0"/>
                </a:cubicBez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>
            <a:lvl1pPr>
              <a:defRPr lang="ru-RU"/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58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995"/>
            <a:ext cx="12192000" cy="1109345"/>
          </a:xfrm>
          <a:custGeom>
            <a:avLst/>
            <a:gdLst/>
            <a:ahLst/>
            <a:cxnLst/>
            <a:rect l="l" t="t" r="r" b="b"/>
            <a:pathLst>
              <a:path w="12192000" h="1109345">
                <a:moveTo>
                  <a:pt x="12192000" y="0"/>
                </a:moveTo>
                <a:lnTo>
                  <a:pt x="0" y="0"/>
                </a:lnTo>
                <a:lnTo>
                  <a:pt x="0" y="1108952"/>
                </a:lnTo>
                <a:lnTo>
                  <a:pt x="12192000" y="1108952"/>
                </a:lnTo>
                <a:lnTo>
                  <a:pt x="12192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300" y="177291"/>
            <a:ext cx="11043920" cy="6471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4881" y="1187873"/>
            <a:ext cx="7112634" cy="3841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73019" y="6527254"/>
            <a:ext cx="346709" cy="335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6637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1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1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1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1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1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1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1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6631" y="1899411"/>
            <a:ext cx="107200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5295" marR="5080" indent="-171323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Replicating</a:t>
            </a:r>
            <a:r>
              <a:rPr spc="-130" dirty="0"/>
              <a:t> </a:t>
            </a:r>
            <a:r>
              <a:rPr spc="-165" dirty="0"/>
              <a:t>Persistent</a:t>
            </a:r>
            <a:r>
              <a:rPr spc="-135" dirty="0"/>
              <a:t> </a:t>
            </a:r>
            <a:r>
              <a:rPr spc="-10" dirty="0"/>
              <a:t>Memory</a:t>
            </a:r>
            <a:r>
              <a:rPr spc="-125" dirty="0"/>
              <a:t> </a:t>
            </a:r>
            <a:r>
              <a:rPr spc="-160" dirty="0"/>
              <a:t>Key-</a:t>
            </a:r>
            <a:r>
              <a:rPr spc="-165" dirty="0"/>
              <a:t>Value</a:t>
            </a:r>
            <a:r>
              <a:rPr spc="-135" dirty="0"/>
              <a:t> </a:t>
            </a:r>
            <a:r>
              <a:rPr spc="-10" dirty="0"/>
              <a:t>Stores </a:t>
            </a:r>
            <a:r>
              <a:rPr spc="-165" dirty="0"/>
              <a:t>with</a:t>
            </a:r>
            <a:r>
              <a:rPr spc="-70" dirty="0"/>
              <a:t> </a:t>
            </a:r>
            <a:r>
              <a:rPr spc="-235" dirty="0"/>
              <a:t>Efficient</a:t>
            </a:r>
            <a:r>
              <a:rPr spc="-70" dirty="0"/>
              <a:t> </a:t>
            </a:r>
            <a:r>
              <a:rPr spc="330" dirty="0"/>
              <a:t>RDMA</a:t>
            </a:r>
            <a:r>
              <a:rPr spc="-305" dirty="0"/>
              <a:t> </a:t>
            </a:r>
            <a:r>
              <a:rPr spc="-10" dirty="0"/>
              <a:t>Abstraction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9354E4-1139-6F53-A7B4-C9CF69D39E2B}"/>
              </a:ext>
            </a:extLst>
          </p:cNvPr>
          <p:cNvSpPr txBox="1"/>
          <p:nvPr/>
        </p:nvSpPr>
        <p:spPr>
          <a:xfrm>
            <a:off x="4724400" y="403860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汇报人：秦庚辰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spc="-75" dirty="0"/>
              <a:t>系统设计：</a:t>
            </a:r>
            <a:r>
              <a:rPr lang="en-US" sz="3800" spc="-70" dirty="0"/>
              <a:t> </a:t>
            </a:r>
            <a:r>
              <a:rPr lang="zh-CN" altLang="en-US" sz="3800" spc="-70" dirty="0"/>
              <a:t>新的</a:t>
            </a:r>
            <a:r>
              <a:rPr lang="en-US" sz="3800" spc="310" dirty="0"/>
              <a:t>RDMA</a:t>
            </a:r>
            <a:r>
              <a:rPr lang="zh-CN" altLang="en-US" sz="3800" spc="-170" dirty="0"/>
              <a:t>抽象</a:t>
            </a:r>
            <a:r>
              <a:rPr lang="en-US" sz="3800" spc="-170" dirty="0"/>
              <a:t>:</a:t>
            </a:r>
            <a:r>
              <a:rPr lang="en-US" sz="3800" spc="-70" dirty="0"/>
              <a:t> </a:t>
            </a:r>
            <a:r>
              <a:rPr lang="en-US" sz="3800" spc="-10" dirty="0"/>
              <a:t>Rowan</a:t>
            </a:r>
            <a:endParaRPr sz="3800" dirty="0"/>
          </a:p>
        </p:txBody>
      </p:sp>
      <p:sp>
        <p:nvSpPr>
          <p:cNvPr id="3" name="object 3"/>
          <p:cNvSpPr txBox="1"/>
          <p:nvPr/>
        </p:nvSpPr>
        <p:spPr>
          <a:xfrm>
            <a:off x="244880" y="1205653"/>
            <a:ext cx="9804400" cy="91050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55" dirty="0">
                <a:latin typeface="Trebuchet MS"/>
                <a:cs typeface="Trebuchet MS"/>
              </a:rPr>
              <a:t>Rowan</a:t>
            </a:r>
            <a:r>
              <a:rPr sz="2600" b="1" spc="-95" dirty="0">
                <a:latin typeface="Trebuchet MS"/>
                <a:cs typeface="Trebuchet MS"/>
              </a:rPr>
              <a:t> </a:t>
            </a:r>
            <a:r>
              <a:rPr sz="2600" b="1" spc="-75" dirty="0">
                <a:latin typeface="Trebuchet MS"/>
                <a:cs typeface="Trebuchet MS"/>
              </a:rPr>
              <a:t>(</a:t>
            </a:r>
            <a:r>
              <a:rPr lang="zh-CN" altLang="en-US" sz="2600" b="1" spc="-75" dirty="0">
                <a:latin typeface="Trebuchet MS"/>
                <a:cs typeface="Trebuchet MS"/>
              </a:rPr>
              <a:t>远程写聚合</a:t>
            </a:r>
            <a:r>
              <a:rPr sz="2600" b="1" spc="-25" dirty="0">
                <a:latin typeface="Trebuchet MS"/>
                <a:cs typeface="Trebuchet MS"/>
              </a:rPr>
              <a:t>):</a:t>
            </a:r>
            <a:endParaRPr sz="2600" dirty="0">
              <a:latin typeface="Trebuchet MS"/>
              <a:cs typeface="Trebuchet MS"/>
            </a:endParaRPr>
          </a:p>
          <a:p>
            <a:pPr marL="358140" indent="-311785">
              <a:lnSpc>
                <a:spcPct val="100000"/>
              </a:lnSpc>
              <a:spcBef>
                <a:spcPts val="465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zh-CN" altLang="en-US" sz="2400" spc="-20" dirty="0">
                <a:latin typeface="Arial"/>
                <a:cs typeface="Arial"/>
              </a:rPr>
              <a:t>接收端网卡将远程写入</a:t>
            </a:r>
            <a:r>
              <a:rPr lang="zh-CN" altLang="en-US" sz="2400" spc="-20" dirty="0">
                <a:solidFill>
                  <a:srgbClr val="FF0000"/>
                </a:solidFill>
                <a:latin typeface="Arial"/>
                <a:cs typeface="Arial"/>
              </a:rPr>
              <a:t>顺序</a:t>
            </a:r>
            <a:r>
              <a:rPr lang="zh-CN" altLang="en-US" sz="2400" spc="-20" dirty="0">
                <a:latin typeface="Arial"/>
                <a:cs typeface="Arial"/>
              </a:rPr>
              <a:t>登陆到 </a:t>
            </a:r>
            <a:r>
              <a:rPr lang="en-US" altLang="zh-CN" sz="2400" spc="-20" dirty="0">
                <a:latin typeface="Arial"/>
                <a:cs typeface="Arial"/>
              </a:rPr>
              <a:t>PM</a:t>
            </a:r>
            <a:r>
              <a:rPr lang="zh-CN" altLang="en-US" sz="2400" spc="-20" dirty="0">
                <a:latin typeface="Arial"/>
                <a:cs typeface="Arial"/>
              </a:rPr>
              <a:t>，并返回 </a:t>
            </a:r>
            <a:r>
              <a:rPr lang="en-US" altLang="zh-CN" sz="2400" spc="-20" dirty="0">
                <a:latin typeface="Arial"/>
                <a:cs typeface="Arial"/>
              </a:rPr>
              <a:t>ACK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169" y="2078227"/>
            <a:ext cx="6756400" cy="834203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725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400" spc="-65" dirty="0">
                <a:latin typeface="Arial"/>
                <a:cs typeface="Arial"/>
              </a:rPr>
              <a:t>接收端网卡决定目的地址</a:t>
            </a:r>
            <a:endParaRPr lang="en-US" sz="2400" dirty="0">
              <a:latin typeface="Arial"/>
              <a:cs typeface="Arial"/>
            </a:endParaRPr>
          </a:p>
          <a:p>
            <a:pPr marL="258445">
              <a:lnSpc>
                <a:spcPct val="100000"/>
              </a:lnSpc>
              <a:spcBef>
                <a:spcPts val="520"/>
              </a:spcBef>
              <a:tabLst>
                <a:tab pos="600710" algn="l"/>
              </a:tabLst>
            </a:pPr>
            <a:r>
              <a:rPr lang="en-US" sz="1600" spc="25" dirty="0">
                <a:latin typeface="Liberation Sans Narrow"/>
                <a:cs typeface="Liberation Sans Narrow"/>
              </a:rPr>
              <a:t>-</a:t>
            </a:r>
            <a:r>
              <a:rPr lang="en-US" sz="1600" dirty="0">
                <a:latin typeface="Liberation Sans Narrow"/>
                <a:cs typeface="Liberation Sans Narrow"/>
              </a:rPr>
              <a:t>	</a:t>
            </a:r>
            <a:r>
              <a:rPr lang="en-US" sz="2000" dirty="0">
                <a:latin typeface="Arial"/>
                <a:cs typeface="Arial"/>
              </a:rPr>
              <a:t> RDMA WRITE </a:t>
            </a:r>
            <a:r>
              <a:rPr lang="zh-CN" altLang="en-US" sz="2000" dirty="0">
                <a:latin typeface="Arial"/>
                <a:cs typeface="Arial"/>
              </a:rPr>
              <a:t>不需要每个远程线程日志区域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169" y="2956052"/>
            <a:ext cx="584708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100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400" dirty="0">
                <a:latin typeface="Arial"/>
                <a:cs typeface="Arial"/>
              </a:rPr>
              <a:t>优势</a:t>
            </a:r>
            <a:endParaRPr sz="2400" dirty="0">
              <a:latin typeface="Arial"/>
              <a:cs typeface="Arial"/>
            </a:endParaRPr>
          </a:p>
          <a:p>
            <a:pPr marL="600710" lvl="1" indent="-342265">
              <a:lnSpc>
                <a:spcPct val="100000"/>
              </a:lnSpc>
              <a:spcBef>
                <a:spcPts val="40"/>
              </a:spcBef>
              <a:buSzPct val="80000"/>
              <a:buFont typeface="Liberation Sans Narrow"/>
              <a:buChar char="-"/>
              <a:tabLst>
                <a:tab pos="600710" algn="l"/>
              </a:tabLst>
            </a:pPr>
            <a:r>
              <a:rPr lang="zh-CN" altLang="en-US" sz="2000" spc="-40" dirty="0">
                <a:latin typeface="Arial"/>
                <a:cs typeface="Arial"/>
              </a:rPr>
              <a:t>低延迟：单侧，发送方</a:t>
            </a:r>
            <a:r>
              <a:rPr lang="en-US" altLang="zh-CN" sz="2000" spc="-40" dirty="0">
                <a:latin typeface="Arial"/>
                <a:cs typeface="Arial"/>
              </a:rPr>
              <a:t>/</a:t>
            </a:r>
            <a:r>
              <a:rPr lang="zh-CN" altLang="en-US" sz="2000" spc="-40" dirty="0">
                <a:latin typeface="Arial"/>
                <a:cs typeface="Arial"/>
              </a:rPr>
              <a:t>接收方无延迟低 </a:t>
            </a:r>
            <a:r>
              <a:rPr lang="en-US" altLang="zh-CN" sz="2000" spc="-40" dirty="0">
                <a:latin typeface="Arial"/>
                <a:cs typeface="Arial"/>
              </a:rPr>
              <a:t>DLWA</a:t>
            </a:r>
            <a:r>
              <a:rPr lang="zh-CN" altLang="en-US" sz="2000" spc="-40" dirty="0">
                <a:latin typeface="Arial"/>
                <a:cs typeface="Arial"/>
              </a:rPr>
              <a:t>：顺序小写入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08887" y="4040125"/>
            <a:ext cx="4321175" cy="807720"/>
          </a:xfrm>
          <a:custGeom>
            <a:avLst/>
            <a:gdLst/>
            <a:ahLst/>
            <a:cxnLst/>
            <a:rect l="l" t="t" r="r" b="b"/>
            <a:pathLst>
              <a:path w="4321175" h="807720">
                <a:moveTo>
                  <a:pt x="4320686" y="0"/>
                </a:moveTo>
                <a:lnTo>
                  <a:pt x="0" y="0"/>
                </a:lnTo>
                <a:lnTo>
                  <a:pt x="0" y="807603"/>
                </a:lnTo>
                <a:lnTo>
                  <a:pt x="4320686" y="807603"/>
                </a:lnTo>
                <a:lnTo>
                  <a:pt x="4320686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08887" y="4040125"/>
            <a:ext cx="4321175" cy="80772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Times New Roman"/>
              <a:cs typeface="Times New Roman"/>
            </a:endParaRPr>
          </a:p>
          <a:p>
            <a:pPr marR="297815" algn="r">
              <a:lnSpc>
                <a:spcPct val="100000"/>
              </a:lnSpc>
            </a:pPr>
            <a:r>
              <a:rPr sz="2400" spc="-25" dirty="0">
                <a:latin typeface="Calibri"/>
                <a:cs typeface="Calibri"/>
              </a:rPr>
              <a:t>PM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60031" y="4128680"/>
            <a:ext cx="2296160" cy="611505"/>
          </a:xfrm>
          <a:custGeom>
            <a:avLst/>
            <a:gdLst/>
            <a:ahLst/>
            <a:cxnLst/>
            <a:rect l="l" t="t" r="r" b="b"/>
            <a:pathLst>
              <a:path w="2296159" h="611504">
                <a:moveTo>
                  <a:pt x="371475" y="4178"/>
                </a:moveTo>
                <a:lnTo>
                  <a:pt x="0" y="4178"/>
                </a:lnTo>
                <a:lnTo>
                  <a:pt x="0" y="608977"/>
                </a:lnTo>
                <a:lnTo>
                  <a:pt x="371475" y="608977"/>
                </a:lnTo>
                <a:lnTo>
                  <a:pt x="371475" y="4178"/>
                </a:lnTo>
                <a:close/>
              </a:path>
              <a:path w="2296159" h="611504">
                <a:moveTo>
                  <a:pt x="1015339" y="0"/>
                </a:moveTo>
                <a:lnTo>
                  <a:pt x="488873" y="0"/>
                </a:lnTo>
                <a:lnTo>
                  <a:pt x="488873" y="604799"/>
                </a:lnTo>
                <a:lnTo>
                  <a:pt x="1015339" y="604799"/>
                </a:lnTo>
                <a:lnTo>
                  <a:pt x="1015339" y="0"/>
                </a:lnTo>
                <a:close/>
              </a:path>
              <a:path w="2296159" h="611504">
                <a:moveTo>
                  <a:pt x="1418691" y="6680"/>
                </a:moveTo>
                <a:lnTo>
                  <a:pt x="1129271" y="6680"/>
                </a:lnTo>
                <a:lnTo>
                  <a:pt x="1129271" y="611479"/>
                </a:lnTo>
                <a:lnTo>
                  <a:pt x="1418691" y="611479"/>
                </a:lnTo>
                <a:lnTo>
                  <a:pt x="1418691" y="6680"/>
                </a:lnTo>
                <a:close/>
              </a:path>
              <a:path w="2296159" h="611504">
                <a:moveTo>
                  <a:pt x="2056511" y="6680"/>
                </a:moveTo>
                <a:lnTo>
                  <a:pt x="1507185" y="6680"/>
                </a:lnTo>
                <a:lnTo>
                  <a:pt x="1507185" y="611479"/>
                </a:lnTo>
                <a:lnTo>
                  <a:pt x="2056511" y="611479"/>
                </a:lnTo>
                <a:lnTo>
                  <a:pt x="2056511" y="6680"/>
                </a:lnTo>
                <a:close/>
              </a:path>
              <a:path w="2296159" h="611504">
                <a:moveTo>
                  <a:pt x="2295766" y="6680"/>
                </a:moveTo>
                <a:lnTo>
                  <a:pt x="2126399" y="6680"/>
                </a:lnTo>
                <a:lnTo>
                  <a:pt x="2126399" y="611479"/>
                </a:lnTo>
                <a:lnTo>
                  <a:pt x="2295766" y="611479"/>
                </a:lnTo>
                <a:lnTo>
                  <a:pt x="2295766" y="6680"/>
                </a:lnTo>
                <a:close/>
              </a:path>
            </a:pathLst>
          </a:custGeom>
          <a:solidFill>
            <a:srgbClr val="CC00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61681" y="2446366"/>
            <a:ext cx="127000" cy="612140"/>
          </a:xfrm>
          <a:custGeom>
            <a:avLst/>
            <a:gdLst/>
            <a:ahLst/>
            <a:cxnLst/>
            <a:rect l="l" t="t" r="r" b="b"/>
            <a:pathLst>
              <a:path w="127000" h="612139">
                <a:moveTo>
                  <a:pt x="73025" y="0"/>
                </a:moveTo>
                <a:lnTo>
                  <a:pt x="53975" y="0"/>
                </a:lnTo>
                <a:lnTo>
                  <a:pt x="53975" y="152400"/>
                </a:lnTo>
                <a:lnTo>
                  <a:pt x="73025" y="152400"/>
                </a:lnTo>
                <a:lnTo>
                  <a:pt x="73025" y="0"/>
                </a:lnTo>
                <a:close/>
              </a:path>
              <a:path w="127000" h="612139">
                <a:moveTo>
                  <a:pt x="73025" y="209550"/>
                </a:moveTo>
                <a:lnTo>
                  <a:pt x="53975" y="209550"/>
                </a:lnTo>
                <a:lnTo>
                  <a:pt x="53975" y="361950"/>
                </a:lnTo>
                <a:lnTo>
                  <a:pt x="73025" y="361950"/>
                </a:lnTo>
                <a:lnTo>
                  <a:pt x="73025" y="209550"/>
                </a:lnTo>
                <a:close/>
              </a:path>
              <a:path w="127000" h="612139">
                <a:moveTo>
                  <a:pt x="0" y="485000"/>
                </a:moveTo>
                <a:lnTo>
                  <a:pt x="63500" y="612000"/>
                </a:lnTo>
                <a:lnTo>
                  <a:pt x="101600" y="535800"/>
                </a:lnTo>
                <a:lnTo>
                  <a:pt x="53975" y="535800"/>
                </a:lnTo>
                <a:lnTo>
                  <a:pt x="53975" y="528180"/>
                </a:lnTo>
                <a:lnTo>
                  <a:pt x="0" y="485000"/>
                </a:lnTo>
                <a:close/>
              </a:path>
              <a:path w="127000" h="612139">
                <a:moveTo>
                  <a:pt x="53975" y="528180"/>
                </a:moveTo>
                <a:lnTo>
                  <a:pt x="53975" y="535800"/>
                </a:lnTo>
                <a:lnTo>
                  <a:pt x="63500" y="535800"/>
                </a:lnTo>
                <a:lnTo>
                  <a:pt x="53975" y="528180"/>
                </a:lnTo>
                <a:close/>
              </a:path>
              <a:path w="127000" h="612139">
                <a:moveTo>
                  <a:pt x="73025" y="419100"/>
                </a:moveTo>
                <a:lnTo>
                  <a:pt x="53975" y="419100"/>
                </a:lnTo>
                <a:lnTo>
                  <a:pt x="53975" y="528180"/>
                </a:lnTo>
                <a:lnTo>
                  <a:pt x="63500" y="535800"/>
                </a:lnTo>
                <a:lnTo>
                  <a:pt x="73025" y="528180"/>
                </a:lnTo>
                <a:lnTo>
                  <a:pt x="73025" y="419100"/>
                </a:lnTo>
                <a:close/>
              </a:path>
              <a:path w="127000" h="612139">
                <a:moveTo>
                  <a:pt x="73025" y="528180"/>
                </a:moveTo>
                <a:lnTo>
                  <a:pt x="63500" y="535800"/>
                </a:lnTo>
                <a:lnTo>
                  <a:pt x="73025" y="535800"/>
                </a:lnTo>
                <a:lnTo>
                  <a:pt x="73025" y="528180"/>
                </a:lnTo>
                <a:close/>
              </a:path>
              <a:path w="127000" h="612139">
                <a:moveTo>
                  <a:pt x="127000" y="485000"/>
                </a:moveTo>
                <a:lnTo>
                  <a:pt x="73025" y="528180"/>
                </a:lnTo>
                <a:lnTo>
                  <a:pt x="73025" y="535800"/>
                </a:lnTo>
                <a:lnTo>
                  <a:pt x="101600" y="535800"/>
                </a:lnTo>
                <a:lnTo>
                  <a:pt x="127000" y="485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02283" y="2446366"/>
            <a:ext cx="127000" cy="612140"/>
          </a:xfrm>
          <a:custGeom>
            <a:avLst/>
            <a:gdLst/>
            <a:ahLst/>
            <a:cxnLst/>
            <a:rect l="l" t="t" r="r" b="b"/>
            <a:pathLst>
              <a:path w="127000" h="612139">
                <a:moveTo>
                  <a:pt x="73023" y="0"/>
                </a:moveTo>
                <a:lnTo>
                  <a:pt x="53973" y="0"/>
                </a:lnTo>
                <a:lnTo>
                  <a:pt x="53973" y="152400"/>
                </a:lnTo>
                <a:lnTo>
                  <a:pt x="73023" y="152400"/>
                </a:lnTo>
                <a:lnTo>
                  <a:pt x="73023" y="0"/>
                </a:lnTo>
                <a:close/>
              </a:path>
              <a:path w="127000" h="612139">
                <a:moveTo>
                  <a:pt x="73023" y="209550"/>
                </a:moveTo>
                <a:lnTo>
                  <a:pt x="53973" y="209550"/>
                </a:lnTo>
                <a:lnTo>
                  <a:pt x="53973" y="361950"/>
                </a:lnTo>
                <a:lnTo>
                  <a:pt x="73023" y="361950"/>
                </a:lnTo>
                <a:lnTo>
                  <a:pt x="73023" y="209550"/>
                </a:lnTo>
                <a:close/>
              </a:path>
              <a:path w="127000" h="612139">
                <a:moveTo>
                  <a:pt x="0" y="485000"/>
                </a:moveTo>
                <a:lnTo>
                  <a:pt x="63500" y="612000"/>
                </a:lnTo>
                <a:lnTo>
                  <a:pt x="101600" y="535800"/>
                </a:lnTo>
                <a:lnTo>
                  <a:pt x="53975" y="535800"/>
                </a:lnTo>
                <a:lnTo>
                  <a:pt x="53974" y="528180"/>
                </a:lnTo>
                <a:lnTo>
                  <a:pt x="0" y="485000"/>
                </a:lnTo>
                <a:close/>
              </a:path>
              <a:path w="127000" h="612139">
                <a:moveTo>
                  <a:pt x="53974" y="528180"/>
                </a:moveTo>
                <a:lnTo>
                  <a:pt x="53975" y="535800"/>
                </a:lnTo>
                <a:lnTo>
                  <a:pt x="63500" y="535800"/>
                </a:lnTo>
                <a:lnTo>
                  <a:pt x="53974" y="528180"/>
                </a:lnTo>
                <a:close/>
              </a:path>
              <a:path w="127000" h="612139">
                <a:moveTo>
                  <a:pt x="73023" y="419100"/>
                </a:moveTo>
                <a:lnTo>
                  <a:pt x="53973" y="419100"/>
                </a:lnTo>
                <a:lnTo>
                  <a:pt x="53975" y="528180"/>
                </a:lnTo>
                <a:lnTo>
                  <a:pt x="63500" y="535800"/>
                </a:lnTo>
                <a:lnTo>
                  <a:pt x="73024" y="528180"/>
                </a:lnTo>
                <a:lnTo>
                  <a:pt x="73023" y="419100"/>
                </a:lnTo>
                <a:close/>
              </a:path>
              <a:path w="127000" h="612139">
                <a:moveTo>
                  <a:pt x="73024" y="528180"/>
                </a:moveTo>
                <a:lnTo>
                  <a:pt x="63500" y="535800"/>
                </a:lnTo>
                <a:lnTo>
                  <a:pt x="73025" y="535800"/>
                </a:lnTo>
                <a:lnTo>
                  <a:pt x="73024" y="528180"/>
                </a:lnTo>
                <a:close/>
              </a:path>
              <a:path w="127000" h="612139">
                <a:moveTo>
                  <a:pt x="127000" y="485000"/>
                </a:moveTo>
                <a:lnTo>
                  <a:pt x="73025" y="528180"/>
                </a:lnTo>
                <a:lnTo>
                  <a:pt x="73025" y="535800"/>
                </a:lnTo>
                <a:lnTo>
                  <a:pt x="101600" y="535800"/>
                </a:lnTo>
                <a:lnTo>
                  <a:pt x="127000" y="485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21080" y="2446366"/>
            <a:ext cx="127000" cy="612140"/>
          </a:xfrm>
          <a:custGeom>
            <a:avLst/>
            <a:gdLst/>
            <a:ahLst/>
            <a:cxnLst/>
            <a:rect l="l" t="t" r="r" b="b"/>
            <a:pathLst>
              <a:path w="127000" h="612139">
                <a:moveTo>
                  <a:pt x="73023" y="0"/>
                </a:moveTo>
                <a:lnTo>
                  <a:pt x="53973" y="0"/>
                </a:lnTo>
                <a:lnTo>
                  <a:pt x="53973" y="152400"/>
                </a:lnTo>
                <a:lnTo>
                  <a:pt x="73023" y="152400"/>
                </a:lnTo>
                <a:lnTo>
                  <a:pt x="73023" y="0"/>
                </a:lnTo>
                <a:close/>
              </a:path>
              <a:path w="127000" h="612139">
                <a:moveTo>
                  <a:pt x="73023" y="209550"/>
                </a:moveTo>
                <a:lnTo>
                  <a:pt x="53973" y="209550"/>
                </a:lnTo>
                <a:lnTo>
                  <a:pt x="53973" y="361950"/>
                </a:lnTo>
                <a:lnTo>
                  <a:pt x="73023" y="361950"/>
                </a:lnTo>
                <a:lnTo>
                  <a:pt x="73023" y="209550"/>
                </a:lnTo>
                <a:close/>
              </a:path>
              <a:path w="127000" h="612139">
                <a:moveTo>
                  <a:pt x="0" y="485000"/>
                </a:moveTo>
                <a:lnTo>
                  <a:pt x="63500" y="612000"/>
                </a:lnTo>
                <a:lnTo>
                  <a:pt x="101600" y="535800"/>
                </a:lnTo>
                <a:lnTo>
                  <a:pt x="53975" y="535800"/>
                </a:lnTo>
                <a:lnTo>
                  <a:pt x="53975" y="528180"/>
                </a:lnTo>
                <a:lnTo>
                  <a:pt x="0" y="485000"/>
                </a:lnTo>
                <a:close/>
              </a:path>
              <a:path w="127000" h="612139">
                <a:moveTo>
                  <a:pt x="53975" y="528180"/>
                </a:moveTo>
                <a:lnTo>
                  <a:pt x="53975" y="535800"/>
                </a:lnTo>
                <a:lnTo>
                  <a:pt x="63500" y="535800"/>
                </a:lnTo>
                <a:lnTo>
                  <a:pt x="53975" y="528180"/>
                </a:lnTo>
                <a:close/>
              </a:path>
              <a:path w="127000" h="612139">
                <a:moveTo>
                  <a:pt x="73025" y="419100"/>
                </a:moveTo>
                <a:lnTo>
                  <a:pt x="53975" y="419100"/>
                </a:lnTo>
                <a:lnTo>
                  <a:pt x="53975" y="528180"/>
                </a:lnTo>
                <a:lnTo>
                  <a:pt x="63500" y="535800"/>
                </a:lnTo>
                <a:lnTo>
                  <a:pt x="73025" y="528180"/>
                </a:lnTo>
                <a:lnTo>
                  <a:pt x="73025" y="419100"/>
                </a:lnTo>
                <a:close/>
              </a:path>
              <a:path w="127000" h="612139">
                <a:moveTo>
                  <a:pt x="73025" y="528180"/>
                </a:moveTo>
                <a:lnTo>
                  <a:pt x="63500" y="535800"/>
                </a:lnTo>
                <a:lnTo>
                  <a:pt x="73025" y="535800"/>
                </a:lnTo>
                <a:lnTo>
                  <a:pt x="73025" y="528180"/>
                </a:lnTo>
                <a:close/>
              </a:path>
              <a:path w="127000" h="612139">
                <a:moveTo>
                  <a:pt x="127000" y="485000"/>
                </a:moveTo>
                <a:lnTo>
                  <a:pt x="73025" y="528180"/>
                </a:lnTo>
                <a:lnTo>
                  <a:pt x="73025" y="535800"/>
                </a:lnTo>
                <a:lnTo>
                  <a:pt x="101600" y="535800"/>
                </a:lnTo>
                <a:lnTo>
                  <a:pt x="127000" y="485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39877" y="2446366"/>
            <a:ext cx="127000" cy="612140"/>
          </a:xfrm>
          <a:custGeom>
            <a:avLst/>
            <a:gdLst/>
            <a:ahLst/>
            <a:cxnLst/>
            <a:rect l="l" t="t" r="r" b="b"/>
            <a:pathLst>
              <a:path w="127000" h="612139">
                <a:moveTo>
                  <a:pt x="73025" y="0"/>
                </a:moveTo>
                <a:lnTo>
                  <a:pt x="53975" y="0"/>
                </a:lnTo>
                <a:lnTo>
                  <a:pt x="53975" y="152400"/>
                </a:lnTo>
                <a:lnTo>
                  <a:pt x="73025" y="152400"/>
                </a:lnTo>
                <a:lnTo>
                  <a:pt x="73025" y="0"/>
                </a:lnTo>
                <a:close/>
              </a:path>
              <a:path w="127000" h="612139">
                <a:moveTo>
                  <a:pt x="73025" y="209550"/>
                </a:moveTo>
                <a:lnTo>
                  <a:pt x="53975" y="209550"/>
                </a:lnTo>
                <a:lnTo>
                  <a:pt x="53975" y="361950"/>
                </a:lnTo>
                <a:lnTo>
                  <a:pt x="73025" y="361950"/>
                </a:lnTo>
                <a:lnTo>
                  <a:pt x="73025" y="209550"/>
                </a:lnTo>
                <a:close/>
              </a:path>
              <a:path w="127000" h="612139">
                <a:moveTo>
                  <a:pt x="0" y="485000"/>
                </a:moveTo>
                <a:lnTo>
                  <a:pt x="63498" y="612000"/>
                </a:lnTo>
                <a:lnTo>
                  <a:pt x="101599" y="535800"/>
                </a:lnTo>
                <a:lnTo>
                  <a:pt x="53973" y="535800"/>
                </a:lnTo>
                <a:lnTo>
                  <a:pt x="53973" y="528180"/>
                </a:lnTo>
                <a:lnTo>
                  <a:pt x="0" y="485000"/>
                </a:lnTo>
                <a:close/>
              </a:path>
              <a:path w="127000" h="612139">
                <a:moveTo>
                  <a:pt x="53973" y="528180"/>
                </a:moveTo>
                <a:lnTo>
                  <a:pt x="53973" y="535800"/>
                </a:lnTo>
                <a:lnTo>
                  <a:pt x="63498" y="535800"/>
                </a:lnTo>
                <a:lnTo>
                  <a:pt x="53973" y="528180"/>
                </a:lnTo>
                <a:close/>
              </a:path>
              <a:path w="127000" h="612139">
                <a:moveTo>
                  <a:pt x="73025" y="419100"/>
                </a:moveTo>
                <a:lnTo>
                  <a:pt x="53975" y="419100"/>
                </a:lnTo>
                <a:lnTo>
                  <a:pt x="53974" y="528180"/>
                </a:lnTo>
                <a:lnTo>
                  <a:pt x="63498" y="535800"/>
                </a:lnTo>
                <a:lnTo>
                  <a:pt x="73023" y="528180"/>
                </a:lnTo>
                <a:lnTo>
                  <a:pt x="73025" y="419100"/>
                </a:lnTo>
                <a:close/>
              </a:path>
              <a:path w="127000" h="612139">
                <a:moveTo>
                  <a:pt x="73023" y="528180"/>
                </a:moveTo>
                <a:lnTo>
                  <a:pt x="63498" y="535800"/>
                </a:lnTo>
                <a:lnTo>
                  <a:pt x="73023" y="535800"/>
                </a:lnTo>
                <a:lnTo>
                  <a:pt x="73023" y="528180"/>
                </a:lnTo>
                <a:close/>
              </a:path>
              <a:path w="127000" h="612139">
                <a:moveTo>
                  <a:pt x="127000" y="485000"/>
                </a:moveTo>
                <a:lnTo>
                  <a:pt x="73024" y="528180"/>
                </a:lnTo>
                <a:lnTo>
                  <a:pt x="73023" y="535800"/>
                </a:lnTo>
                <a:lnTo>
                  <a:pt x="101599" y="535800"/>
                </a:lnTo>
                <a:lnTo>
                  <a:pt x="127000" y="485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80478" y="2446366"/>
            <a:ext cx="127000" cy="612140"/>
          </a:xfrm>
          <a:custGeom>
            <a:avLst/>
            <a:gdLst/>
            <a:ahLst/>
            <a:cxnLst/>
            <a:rect l="l" t="t" r="r" b="b"/>
            <a:pathLst>
              <a:path w="127000" h="612139">
                <a:moveTo>
                  <a:pt x="73025" y="0"/>
                </a:moveTo>
                <a:lnTo>
                  <a:pt x="53975" y="0"/>
                </a:lnTo>
                <a:lnTo>
                  <a:pt x="53975" y="152400"/>
                </a:lnTo>
                <a:lnTo>
                  <a:pt x="73025" y="152400"/>
                </a:lnTo>
                <a:lnTo>
                  <a:pt x="73025" y="0"/>
                </a:lnTo>
                <a:close/>
              </a:path>
              <a:path w="127000" h="612139">
                <a:moveTo>
                  <a:pt x="73025" y="209550"/>
                </a:moveTo>
                <a:lnTo>
                  <a:pt x="53975" y="209550"/>
                </a:lnTo>
                <a:lnTo>
                  <a:pt x="53975" y="361950"/>
                </a:lnTo>
                <a:lnTo>
                  <a:pt x="73025" y="361950"/>
                </a:lnTo>
                <a:lnTo>
                  <a:pt x="73025" y="209550"/>
                </a:lnTo>
                <a:close/>
              </a:path>
              <a:path w="127000" h="612139">
                <a:moveTo>
                  <a:pt x="0" y="485000"/>
                </a:moveTo>
                <a:lnTo>
                  <a:pt x="63500" y="612000"/>
                </a:lnTo>
                <a:lnTo>
                  <a:pt x="101600" y="535800"/>
                </a:lnTo>
                <a:lnTo>
                  <a:pt x="53975" y="535800"/>
                </a:lnTo>
                <a:lnTo>
                  <a:pt x="53975" y="528180"/>
                </a:lnTo>
                <a:lnTo>
                  <a:pt x="0" y="485000"/>
                </a:lnTo>
                <a:close/>
              </a:path>
              <a:path w="127000" h="612139">
                <a:moveTo>
                  <a:pt x="53975" y="528180"/>
                </a:moveTo>
                <a:lnTo>
                  <a:pt x="53975" y="535800"/>
                </a:lnTo>
                <a:lnTo>
                  <a:pt x="63500" y="535800"/>
                </a:lnTo>
                <a:lnTo>
                  <a:pt x="53975" y="528180"/>
                </a:lnTo>
                <a:close/>
              </a:path>
              <a:path w="127000" h="612139">
                <a:moveTo>
                  <a:pt x="73025" y="419100"/>
                </a:moveTo>
                <a:lnTo>
                  <a:pt x="53975" y="419100"/>
                </a:lnTo>
                <a:lnTo>
                  <a:pt x="53975" y="528180"/>
                </a:lnTo>
                <a:lnTo>
                  <a:pt x="63500" y="535800"/>
                </a:lnTo>
                <a:lnTo>
                  <a:pt x="73025" y="528180"/>
                </a:lnTo>
                <a:lnTo>
                  <a:pt x="73025" y="419100"/>
                </a:lnTo>
                <a:close/>
              </a:path>
              <a:path w="127000" h="612139">
                <a:moveTo>
                  <a:pt x="73025" y="528180"/>
                </a:moveTo>
                <a:lnTo>
                  <a:pt x="63500" y="535800"/>
                </a:lnTo>
                <a:lnTo>
                  <a:pt x="73025" y="535800"/>
                </a:lnTo>
                <a:lnTo>
                  <a:pt x="73025" y="528180"/>
                </a:lnTo>
                <a:close/>
              </a:path>
              <a:path w="127000" h="612139">
                <a:moveTo>
                  <a:pt x="127000" y="485000"/>
                </a:moveTo>
                <a:lnTo>
                  <a:pt x="73025" y="528180"/>
                </a:lnTo>
                <a:lnTo>
                  <a:pt x="73025" y="535800"/>
                </a:lnTo>
                <a:lnTo>
                  <a:pt x="101600" y="535800"/>
                </a:lnTo>
                <a:lnTo>
                  <a:pt x="127000" y="485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38550" y="3320126"/>
            <a:ext cx="4484370" cy="207962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854835">
              <a:lnSpc>
                <a:spcPct val="100000"/>
              </a:lnSpc>
              <a:spcBef>
                <a:spcPts val="1689"/>
              </a:spcBef>
            </a:pPr>
            <a:r>
              <a:rPr sz="2000" dirty="0">
                <a:latin typeface="Calibri"/>
                <a:cs typeface="Calibri"/>
              </a:rPr>
              <a:t>Increasing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address</a:t>
            </a:r>
            <a:r>
              <a:rPr sz="2000" spc="-20" dirty="0">
                <a:latin typeface="Calibri"/>
                <a:cs typeface="Calibri"/>
              </a:rPr>
              <a:t> order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89040" y="4997457"/>
            <a:ext cx="1522095" cy="200025"/>
          </a:xfrm>
          <a:custGeom>
            <a:avLst/>
            <a:gdLst/>
            <a:ahLst/>
            <a:cxnLst/>
            <a:rect l="l" t="t" r="r" b="b"/>
            <a:pathLst>
              <a:path w="1522095" h="200025">
                <a:moveTo>
                  <a:pt x="1428748" y="122444"/>
                </a:moveTo>
                <a:lnTo>
                  <a:pt x="1384040" y="160910"/>
                </a:lnTo>
                <a:lnTo>
                  <a:pt x="1378622" y="167876"/>
                </a:lnTo>
                <a:lnTo>
                  <a:pt x="1376374" y="176094"/>
                </a:lnTo>
                <a:lnTo>
                  <a:pt x="1377370" y="184555"/>
                </a:lnTo>
                <a:lnTo>
                  <a:pt x="1381688" y="192252"/>
                </a:lnTo>
                <a:lnTo>
                  <a:pt x="1388655" y="197670"/>
                </a:lnTo>
                <a:lnTo>
                  <a:pt x="1396873" y="199919"/>
                </a:lnTo>
                <a:lnTo>
                  <a:pt x="1405335" y="198922"/>
                </a:lnTo>
                <a:lnTo>
                  <a:pt x="1413032" y="194604"/>
                </a:lnTo>
                <a:lnTo>
                  <a:pt x="1496328" y="122937"/>
                </a:lnTo>
                <a:lnTo>
                  <a:pt x="1487902" y="122937"/>
                </a:lnTo>
                <a:lnTo>
                  <a:pt x="1428748" y="122444"/>
                </a:lnTo>
                <a:close/>
              </a:path>
              <a:path w="1522095" h="200025">
                <a:moveTo>
                  <a:pt x="1454331" y="100431"/>
                </a:moveTo>
                <a:lnTo>
                  <a:pt x="1428748" y="122444"/>
                </a:lnTo>
                <a:lnTo>
                  <a:pt x="1487902" y="122937"/>
                </a:lnTo>
                <a:lnTo>
                  <a:pt x="1487949" y="117317"/>
                </a:lnTo>
                <a:lnTo>
                  <a:pt x="1473307" y="117317"/>
                </a:lnTo>
                <a:lnTo>
                  <a:pt x="1454331" y="100431"/>
                </a:lnTo>
                <a:close/>
              </a:path>
              <a:path w="1522095" h="200025">
                <a:moveTo>
                  <a:pt x="1398539" y="0"/>
                </a:moveTo>
                <a:lnTo>
                  <a:pt x="1390285" y="2111"/>
                </a:lnTo>
                <a:lnTo>
                  <a:pt x="1383230" y="7412"/>
                </a:lnTo>
                <a:lnTo>
                  <a:pt x="1378784" y="15037"/>
                </a:lnTo>
                <a:lnTo>
                  <a:pt x="1377646" y="23480"/>
                </a:lnTo>
                <a:lnTo>
                  <a:pt x="1379757" y="31735"/>
                </a:lnTo>
                <a:lnTo>
                  <a:pt x="1385059" y="38790"/>
                </a:lnTo>
                <a:lnTo>
                  <a:pt x="1429119" y="77996"/>
                </a:lnTo>
                <a:lnTo>
                  <a:pt x="1488272" y="78489"/>
                </a:lnTo>
                <a:lnTo>
                  <a:pt x="1487902" y="122937"/>
                </a:lnTo>
                <a:lnTo>
                  <a:pt x="1496328" y="122937"/>
                </a:lnTo>
                <a:lnTo>
                  <a:pt x="1521832" y="100994"/>
                </a:lnTo>
                <a:lnTo>
                  <a:pt x="1414607" y="5584"/>
                </a:lnTo>
                <a:lnTo>
                  <a:pt x="1406983" y="1137"/>
                </a:lnTo>
                <a:lnTo>
                  <a:pt x="1398539" y="0"/>
                </a:lnTo>
                <a:close/>
              </a:path>
              <a:path w="1522095" h="200025">
                <a:moveTo>
                  <a:pt x="370" y="66086"/>
                </a:moveTo>
                <a:lnTo>
                  <a:pt x="0" y="110535"/>
                </a:lnTo>
                <a:lnTo>
                  <a:pt x="1428748" y="122444"/>
                </a:lnTo>
                <a:lnTo>
                  <a:pt x="1454331" y="100431"/>
                </a:lnTo>
                <a:lnTo>
                  <a:pt x="1429119" y="77996"/>
                </a:lnTo>
                <a:lnTo>
                  <a:pt x="370" y="66086"/>
                </a:lnTo>
                <a:close/>
              </a:path>
              <a:path w="1522095" h="200025">
                <a:moveTo>
                  <a:pt x="1473586" y="83865"/>
                </a:moveTo>
                <a:lnTo>
                  <a:pt x="1454331" y="100431"/>
                </a:lnTo>
                <a:lnTo>
                  <a:pt x="1473307" y="117317"/>
                </a:lnTo>
                <a:lnTo>
                  <a:pt x="1473586" y="83865"/>
                </a:lnTo>
                <a:close/>
              </a:path>
              <a:path w="1522095" h="200025">
                <a:moveTo>
                  <a:pt x="1488227" y="83865"/>
                </a:moveTo>
                <a:lnTo>
                  <a:pt x="1473586" y="83865"/>
                </a:lnTo>
                <a:lnTo>
                  <a:pt x="1473307" y="117317"/>
                </a:lnTo>
                <a:lnTo>
                  <a:pt x="1487949" y="117317"/>
                </a:lnTo>
                <a:lnTo>
                  <a:pt x="1488227" y="83865"/>
                </a:lnTo>
                <a:close/>
              </a:path>
              <a:path w="1522095" h="200025">
                <a:moveTo>
                  <a:pt x="1429119" y="77996"/>
                </a:moveTo>
                <a:lnTo>
                  <a:pt x="1454331" y="100431"/>
                </a:lnTo>
                <a:lnTo>
                  <a:pt x="1473586" y="83865"/>
                </a:lnTo>
                <a:lnTo>
                  <a:pt x="1488227" y="83865"/>
                </a:lnTo>
                <a:lnTo>
                  <a:pt x="1488272" y="78489"/>
                </a:lnTo>
                <a:lnTo>
                  <a:pt x="1429119" y="779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632635" y="2415540"/>
            <a:ext cx="176466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33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Writes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from </a:t>
            </a:r>
            <a:r>
              <a:rPr sz="2000" spc="-10" dirty="0">
                <a:latin typeface="Calibri"/>
                <a:cs typeface="Calibri"/>
              </a:rPr>
              <a:t>different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threads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471727" y="3166485"/>
            <a:ext cx="1610360" cy="859155"/>
            <a:chOff x="7471727" y="3166485"/>
            <a:chExt cx="1610360" cy="85915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99404" y="3166485"/>
              <a:ext cx="582131" cy="58213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471727" y="3564633"/>
              <a:ext cx="1107440" cy="461009"/>
            </a:xfrm>
            <a:custGeom>
              <a:avLst/>
              <a:gdLst/>
              <a:ahLst/>
              <a:cxnLst/>
              <a:rect l="l" t="t" r="r" b="b"/>
              <a:pathLst>
                <a:path w="1107440" h="461010">
                  <a:moveTo>
                    <a:pt x="38501" y="346622"/>
                  </a:moveTo>
                  <a:lnTo>
                    <a:pt x="0" y="347515"/>
                  </a:lnTo>
                  <a:lnTo>
                    <a:pt x="59783" y="460460"/>
                  </a:lnTo>
                  <a:lnTo>
                    <a:pt x="104656" y="365260"/>
                  </a:lnTo>
                  <a:lnTo>
                    <a:pt x="38525" y="365260"/>
                  </a:lnTo>
                  <a:lnTo>
                    <a:pt x="38501" y="346622"/>
                  </a:lnTo>
                  <a:close/>
                </a:path>
                <a:path w="1107440" h="461010">
                  <a:moveTo>
                    <a:pt x="76600" y="345740"/>
                  </a:moveTo>
                  <a:lnTo>
                    <a:pt x="38501" y="346622"/>
                  </a:lnTo>
                  <a:lnTo>
                    <a:pt x="38525" y="365260"/>
                  </a:lnTo>
                  <a:lnTo>
                    <a:pt x="76625" y="365211"/>
                  </a:lnTo>
                  <a:lnTo>
                    <a:pt x="76600" y="345740"/>
                  </a:lnTo>
                  <a:close/>
                </a:path>
                <a:path w="1107440" h="461010">
                  <a:moveTo>
                    <a:pt x="114269" y="344867"/>
                  </a:moveTo>
                  <a:lnTo>
                    <a:pt x="76600" y="345740"/>
                  </a:lnTo>
                  <a:lnTo>
                    <a:pt x="76625" y="365211"/>
                  </a:lnTo>
                  <a:lnTo>
                    <a:pt x="38525" y="365260"/>
                  </a:lnTo>
                  <a:lnTo>
                    <a:pt x="104656" y="365260"/>
                  </a:lnTo>
                  <a:lnTo>
                    <a:pt x="114269" y="344867"/>
                  </a:lnTo>
                  <a:close/>
                </a:path>
                <a:path w="1107440" h="461010">
                  <a:moveTo>
                    <a:pt x="1107004" y="0"/>
                  </a:moveTo>
                  <a:lnTo>
                    <a:pt x="38060" y="0"/>
                  </a:lnTo>
                  <a:lnTo>
                    <a:pt x="38501" y="346622"/>
                  </a:lnTo>
                  <a:lnTo>
                    <a:pt x="76600" y="345740"/>
                  </a:lnTo>
                  <a:lnTo>
                    <a:pt x="76209" y="38100"/>
                  </a:lnTo>
                  <a:lnTo>
                    <a:pt x="57134" y="38100"/>
                  </a:lnTo>
                  <a:lnTo>
                    <a:pt x="76184" y="19024"/>
                  </a:lnTo>
                  <a:lnTo>
                    <a:pt x="1107004" y="19024"/>
                  </a:lnTo>
                  <a:lnTo>
                    <a:pt x="1107004" y="0"/>
                  </a:lnTo>
                  <a:close/>
                </a:path>
                <a:path w="1107440" h="461010">
                  <a:moveTo>
                    <a:pt x="76184" y="19024"/>
                  </a:moveTo>
                  <a:lnTo>
                    <a:pt x="57134" y="38100"/>
                  </a:lnTo>
                  <a:lnTo>
                    <a:pt x="76209" y="38100"/>
                  </a:lnTo>
                  <a:lnTo>
                    <a:pt x="76184" y="19024"/>
                  </a:lnTo>
                  <a:close/>
                </a:path>
                <a:path w="1107440" h="461010">
                  <a:moveTo>
                    <a:pt x="1107004" y="19024"/>
                  </a:moveTo>
                  <a:lnTo>
                    <a:pt x="76184" y="19024"/>
                  </a:lnTo>
                  <a:lnTo>
                    <a:pt x="76209" y="38100"/>
                  </a:lnTo>
                  <a:lnTo>
                    <a:pt x="1107004" y="38100"/>
                  </a:lnTo>
                  <a:lnTo>
                    <a:pt x="1107004" y="1902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816863" y="5934455"/>
            <a:ext cx="7904217" cy="771525"/>
            <a:chOff x="816863" y="5934455"/>
            <a:chExt cx="10942320" cy="771525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919" y="5934455"/>
              <a:ext cx="10692384" cy="69799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6863" y="5955791"/>
              <a:ext cx="10942320" cy="74980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35705" y="5949557"/>
              <a:ext cx="10589895" cy="593090"/>
            </a:xfrm>
            <a:custGeom>
              <a:avLst/>
              <a:gdLst/>
              <a:ahLst/>
              <a:cxnLst/>
              <a:rect l="l" t="t" r="r" b="b"/>
              <a:pathLst>
                <a:path w="10589895" h="593090">
                  <a:moveTo>
                    <a:pt x="10495706" y="0"/>
                  </a:moveTo>
                  <a:lnTo>
                    <a:pt x="93711" y="0"/>
                  </a:lnTo>
                  <a:lnTo>
                    <a:pt x="57234" y="7364"/>
                  </a:lnTo>
                  <a:lnTo>
                    <a:pt x="27447" y="27447"/>
                  </a:lnTo>
                  <a:lnTo>
                    <a:pt x="7364" y="57235"/>
                  </a:lnTo>
                  <a:lnTo>
                    <a:pt x="0" y="93712"/>
                  </a:lnTo>
                  <a:lnTo>
                    <a:pt x="0" y="499330"/>
                  </a:lnTo>
                  <a:lnTo>
                    <a:pt x="7364" y="535807"/>
                  </a:lnTo>
                  <a:lnTo>
                    <a:pt x="27447" y="565595"/>
                  </a:lnTo>
                  <a:lnTo>
                    <a:pt x="57234" y="585678"/>
                  </a:lnTo>
                  <a:lnTo>
                    <a:pt x="93711" y="593043"/>
                  </a:lnTo>
                  <a:lnTo>
                    <a:pt x="10495706" y="593043"/>
                  </a:lnTo>
                  <a:lnTo>
                    <a:pt x="10532183" y="585678"/>
                  </a:lnTo>
                  <a:lnTo>
                    <a:pt x="10561970" y="565595"/>
                  </a:lnTo>
                  <a:lnTo>
                    <a:pt x="10582053" y="535807"/>
                  </a:lnTo>
                  <a:lnTo>
                    <a:pt x="10589418" y="499330"/>
                  </a:lnTo>
                  <a:lnTo>
                    <a:pt x="10589418" y="93712"/>
                  </a:lnTo>
                  <a:lnTo>
                    <a:pt x="10582053" y="57235"/>
                  </a:lnTo>
                  <a:lnTo>
                    <a:pt x="10561970" y="27447"/>
                  </a:lnTo>
                  <a:lnTo>
                    <a:pt x="10532183" y="7364"/>
                  </a:lnTo>
                  <a:lnTo>
                    <a:pt x="10495706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41891" y="5448300"/>
            <a:ext cx="10586197" cy="98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25895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Calibri"/>
                <a:cs typeface="Calibri"/>
              </a:rPr>
              <a:t>Rowan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Abstraction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spc="-20" dirty="0">
                <a:latin typeface="Calibri"/>
                <a:cs typeface="Calibri"/>
              </a:rPr>
              <a:t>(Receiver-</a:t>
            </a:r>
            <a:r>
              <a:rPr lang="en-US" sz="2000" spc="-10" dirty="0">
                <a:latin typeface="Calibri"/>
                <a:cs typeface="Calibri"/>
              </a:rPr>
              <a:t>side)</a:t>
            </a: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spc="-180" dirty="0">
                <a:latin typeface="Arial"/>
                <a:cs typeface="Arial"/>
              </a:rPr>
              <a:t>简单的 </a:t>
            </a:r>
            <a:r>
              <a:rPr lang="en-US" sz="2400" spc="-180" dirty="0">
                <a:latin typeface="Arial"/>
                <a:cs typeface="Arial"/>
              </a:rPr>
              <a:t>RDMA </a:t>
            </a:r>
            <a:r>
              <a:rPr lang="zh-CN" altLang="en-US" sz="2400" spc="-180" dirty="0">
                <a:latin typeface="Arial"/>
                <a:cs typeface="Arial"/>
              </a:rPr>
              <a:t>抽象，但如何使用商用 </a:t>
            </a:r>
            <a:r>
              <a:rPr lang="en-US" sz="2400" spc="-180" dirty="0">
                <a:latin typeface="Arial"/>
                <a:cs typeface="Arial"/>
              </a:rPr>
              <a:t>RDMA NIC </a:t>
            </a:r>
            <a:r>
              <a:rPr lang="zh-CN" altLang="en-US" sz="2400" spc="-180" dirty="0">
                <a:latin typeface="Arial"/>
                <a:cs typeface="Arial"/>
              </a:rPr>
              <a:t>来实现它？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spc="-75" dirty="0"/>
              <a:t>系统介绍：观察</a:t>
            </a:r>
            <a:endParaRPr sz="3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4144011" y="4964111"/>
            <a:ext cx="3689985" cy="1729105"/>
            <a:chOff x="4144011" y="4964111"/>
            <a:chExt cx="3689985" cy="1729105"/>
          </a:xfrm>
        </p:grpSpPr>
        <p:sp>
          <p:nvSpPr>
            <p:cNvPr id="4" name="object 4"/>
            <p:cNvSpPr/>
            <p:nvPr/>
          </p:nvSpPr>
          <p:spPr>
            <a:xfrm>
              <a:off x="4535269" y="4964111"/>
              <a:ext cx="3298825" cy="1729105"/>
            </a:xfrm>
            <a:custGeom>
              <a:avLst/>
              <a:gdLst/>
              <a:ahLst/>
              <a:cxnLst/>
              <a:rect l="l" t="t" r="r" b="b"/>
              <a:pathLst>
                <a:path w="3298825" h="1729104">
                  <a:moveTo>
                    <a:pt x="3298680" y="0"/>
                  </a:moveTo>
                  <a:lnTo>
                    <a:pt x="0" y="0"/>
                  </a:lnTo>
                  <a:lnTo>
                    <a:pt x="0" y="1728868"/>
                  </a:lnTo>
                  <a:lnTo>
                    <a:pt x="3298680" y="1728868"/>
                  </a:lnTo>
                  <a:lnTo>
                    <a:pt x="329868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4011" y="5597964"/>
              <a:ext cx="582131" cy="5821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91770" y="5501484"/>
              <a:ext cx="432434" cy="775335"/>
            </a:xfrm>
            <a:custGeom>
              <a:avLst/>
              <a:gdLst/>
              <a:ahLst/>
              <a:cxnLst/>
              <a:rect l="l" t="t" r="r" b="b"/>
              <a:pathLst>
                <a:path w="432435" h="775335">
                  <a:moveTo>
                    <a:pt x="0" y="775089"/>
                  </a:moveTo>
                  <a:lnTo>
                    <a:pt x="0" y="0"/>
                  </a:lnTo>
                  <a:lnTo>
                    <a:pt x="432357" y="0"/>
                  </a:lnTo>
                  <a:lnTo>
                    <a:pt x="432357" y="775089"/>
                  </a:lnTo>
                  <a:lnTo>
                    <a:pt x="0" y="77508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24508" y="5501484"/>
              <a:ext cx="432434" cy="775335"/>
            </a:xfrm>
            <a:custGeom>
              <a:avLst/>
              <a:gdLst/>
              <a:ahLst/>
              <a:cxnLst/>
              <a:rect l="l" t="t" r="r" b="b"/>
              <a:pathLst>
                <a:path w="432435" h="775335">
                  <a:moveTo>
                    <a:pt x="0" y="775089"/>
                  </a:moveTo>
                  <a:lnTo>
                    <a:pt x="0" y="0"/>
                  </a:lnTo>
                  <a:lnTo>
                    <a:pt x="432357" y="0"/>
                  </a:lnTo>
                  <a:lnTo>
                    <a:pt x="432357" y="775089"/>
                  </a:lnTo>
                  <a:lnTo>
                    <a:pt x="0" y="77508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57246" y="5501482"/>
              <a:ext cx="432434" cy="775335"/>
            </a:xfrm>
            <a:custGeom>
              <a:avLst/>
              <a:gdLst/>
              <a:ahLst/>
              <a:cxnLst/>
              <a:rect l="l" t="t" r="r" b="b"/>
              <a:pathLst>
                <a:path w="432434" h="775335">
                  <a:moveTo>
                    <a:pt x="0" y="775089"/>
                  </a:moveTo>
                  <a:lnTo>
                    <a:pt x="0" y="0"/>
                  </a:lnTo>
                  <a:lnTo>
                    <a:pt x="432357" y="0"/>
                  </a:lnTo>
                  <a:lnTo>
                    <a:pt x="432357" y="775089"/>
                  </a:lnTo>
                  <a:lnTo>
                    <a:pt x="0" y="77508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89984" y="5501481"/>
              <a:ext cx="432434" cy="775335"/>
            </a:xfrm>
            <a:custGeom>
              <a:avLst/>
              <a:gdLst/>
              <a:ahLst/>
              <a:cxnLst/>
              <a:rect l="l" t="t" r="r" b="b"/>
              <a:pathLst>
                <a:path w="432434" h="775335">
                  <a:moveTo>
                    <a:pt x="0" y="775089"/>
                  </a:moveTo>
                  <a:lnTo>
                    <a:pt x="0" y="0"/>
                  </a:lnTo>
                  <a:lnTo>
                    <a:pt x="432357" y="0"/>
                  </a:lnTo>
                  <a:lnTo>
                    <a:pt x="432357" y="775089"/>
                  </a:lnTo>
                  <a:lnTo>
                    <a:pt x="0" y="77508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32581" y="5814212"/>
              <a:ext cx="288290" cy="149225"/>
            </a:xfrm>
            <a:custGeom>
              <a:avLst/>
              <a:gdLst/>
              <a:ahLst/>
              <a:cxnLst/>
              <a:rect l="l" t="t" r="r" b="b"/>
              <a:pathLst>
                <a:path w="288289" h="149225">
                  <a:moveTo>
                    <a:pt x="133885" y="0"/>
                  </a:moveTo>
                  <a:lnTo>
                    <a:pt x="0" y="74381"/>
                  </a:lnTo>
                  <a:lnTo>
                    <a:pt x="133885" y="148762"/>
                  </a:lnTo>
                  <a:lnTo>
                    <a:pt x="139684" y="147105"/>
                  </a:lnTo>
                  <a:lnTo>
                    <a:pt x="144793" y="137908"/>
                  </a:lnTo>
                  <a:lnTo>
                    <a:pt x="143137" y="132109"/>
                  </a:lnTo>
                  <a:lnTo>
                    <a:pt x="56371" y="83906"/>
                  </a:lnTo>
                  <a:lnTo>
                    <a:pt x="19612" y="83906"/>
                  </a:lnTo>
                  <a:lnTo>
                    <a:pt x="19612" y="64856"/>
                  </a:lnTo>
                  <a:lnTo>
                    <a:pt x="56372" y="64855"/>
                  </a:lnTo>
                  <a:lnTo>
                    <a:pt x="143136" y="16652"/>
                  </a:lnTo>
                  <a:lnTo>
                    <a:pt x="144793" y="10853"/>
                  </a:lnTo>
                  <a:lnTo>
                    <a:pt x="139684" y="1656"/>
                  </a:lnTo>
                  <a:lnTo>
                    <a:pt x="133885" y="0"/>
                  </a:lnTo>
                  <a:close/>
                </a:path>
                <a:path w="288289" h="149225">
                  <a:moveTo>
                    <a:pt x="56371" y="64856"/>
                  </a:moveTo>
                  <a:lnTo>
                    <a:pt x="19612" y="64856"/>
                  </a:lnTo>
                  <a:lnTo>
                    <a:pt x="19612" y="83906"/>
                  </a:lnTo>
                  <a:lnTo>
                    <a:pt x="56371" y="83906"/>
                  </a:lnTo>
                  <a:lnTo>
                    <a:pt x="54214" y="82707"/>
                  </a:lnTo>
                  <a:lnTo>
                    <a:pt x="24239" y="82707"/>
                  </a:lnTo>
                  <a:lnTo>
                    <a:pt x="24239" y="66055"/>
                  </a:lnTo>
                  <a:lnTo>
                    <a:pt x="54213" y="66055"/>
                  </a:lnTo>
                  <a:lnTo>
                    <a:pt x="56371" y="64856"/>
                  </a:lnTo>
                  <a:close/>
                </a:path>
                <a:path w="288289" h="149225">
                  <a:moveTo>
                    <a:pt x="56371" y="83906"/>
                  </a:moveTo>
                  <a:lnTo>
                    <a:pt x="19612" y="83906"/>
                  </a:lnTo>
                  <a:lnTo>
                    <a:pt x="56371" y="83906"/>
                  </a:lnTo>
                  <a:close/>
                </a:path>
                <a:path w="288289" h="149225">
                  <a:moveTo>
                    <a:pt x="287991" y="64855"/>
                  </a:moveTo>
                  <a:lnTo>
                    <a:pt x="56371" y="64856"/>
                  </a:lnTo>
                  <a:lnTo>
                    <a:pt x="39226" y="74381"/>
                  </a:lnTo>
                  <a:lnTo>
                    <a:pt x="56371" y="83906"/>
                  </a:lnTo>
                  <a:lnTo>
                    <a:pt x="287991" y="83905"/>
                  </a:lnTo>
                  <a:lnTo>
                    <a:pt x="287991" y="64855"/>
                  </a:lnTo>
                  <a:close/>
                </a:path>
                <a:path w="288289" h="149225">
                  <a:moveTo>
                    <a:pt x="24239" y="66055"/>
                  </a:moveTo>
                  <a:lnTo>
                    <a:pt x="24239" y="82707"/>
                  </a:lnTo>
                  <a:lnTo>
                    <a:pt x="39226" y="74381"/>
                  </a:lnTo>
                  <a:lnTo>
                    <a:pt x="24239" y="66055"/>
                  </a:lnTo>
                  <a:close/>
                </a:path>
                <a:path w="288289" h="149225">
                  <a:moveTo>
                    <a:pt x="39226" y="74381"/>
                  </a:moveTo>
                  <a:lnTo>
                    <a:pt x="24239" y="82707"/>
                  </a:lnTo>
                  <a:lnTo>
                    <a:pt x="54214" y="82707"/>
                  </a:lnTo>
                  <a:lnTo>
                    <a:pt x="39226" y="74381"/>
                  </a:lnTo>
                  <a:close/>
                </a:path>
                <a:path w="288289" h="149225">
                  <a:moveTo>
                    <a:pt x="54213" y="66055"/>
                  </a:moveTo>
                  <a:lnTo>
                    <a:pt x="24239" y="66055"/>
                  </a:lnTo>
                  <a:lnTo>
                    <a:pt x="39226" y="74381"/>
                  </a:lnTo>
                  <a:lnTo>
                    <a:pt x="54213" y="66055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120596" y="6345428"/>
            <a:ext cx="35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5" dirty="0">
                <a:latin typeface="Liberation Sans Narrow"/>
                <a:cs typeface="Liberation Sans Narrow"/>
              </a:rPr>
              <a:t>RQ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06424" y="5181602"/>
            <a:ext cx="865505" cy="464184"/>
          </a:xfrm>
          <a:custGeom>
            <a:avLst/>
            <a:gdLst/>
            <a:ahLst/>
            <a:cxnLst/>
            <a:rect l="l" t="t" r="r" b="b"/>
            <a:pathLst>
              <a:path w="865504" h="464185">
                <a:moveTo>
                  <a:pt x="811049" y="0"/>
                </a:moveTo>
                <a:lnTo>
                  <a:pt x="0" y="0"/>
                </a:lnTo>
                <a:lnTo>
                  <a:pt x="0" y="463881"/>
                </a:lnTo>
                <a:lnTo>
                  <a:pt x="19050" y="463881"/>
                </a:lnTo>
                <a:lnTo>
                  <a:pt x="19050" y="19050"/>
                </a:lnTo>
                <a:lnTo>
                  <a:pt x="9525" y="19050"/>
                </a:lnTo>
                <a:lnTo>
                  <a:pt x="19050" y="9525"/>
                </a:lnTo>
                <a:lnTo>
                  <a:pt x="811049" y="9525"/>
                </a:lnTo>
                <a:lnTo>
                  <a:pt x="811049" y="0"/>
                </a:lnTo>
                <a:close/>
              </a:path>
              <a:path w="865504" h="464185">
                <a:moveTo>
                  <a:pt x="791999" y="192881"/>
                </a:moveTo>
                <a:lnTo>
                  <a:pt x="738024" y="192881"/>
                </a:lnTo>
                <a:lnTo>
                  <a:pt x="801524" y="319881"/>
                </a:lnTo>
                <a:lnTo>
                  <a:pt x="858674" y="205581"/>
                </a:lnTo>
                <a:lnTo>
                  <a:pt x="791999" y="205581"/>
                </a:lnTo>
                <a:lnTo>
                  <a:pt x="791999" y="192881"/>
                </a:lnTo>
                <a:close/>
              </a:path>
              <a:path w="865504" h="464185">
                <a:moveTo>
                  <a:pt x="791999" y="9525"/>
                </a:moveTo>
                <a:lnTo>
                  <a:pt x="791999" y="205581"/>
                </a:lnTo>
                <a:lnTo>
                  <a:pt x="811049" y="205581"/>
                </a:lnTo>
                <a:lnTo>
                  <a:pt x="811049" y="19050"/>
                </a:lnTo>
                <a:lnTo>
                  <a:pt x="801524" y="19050"/>
                </a:lnTo>
                <a:lnTo>
                  <a:pt x="791999" y="9525"/>
                </a:lnTo>
                <a:close/>
              </a:path>
              <a:path w="865504" h="464185">
                <a:moveTo>
                  <a:pt x="865024" y="192881"/>
                </a:moveTo>
                <a:lnTo>
                  <a:pt x="811049" y="192881"/>
                </a:lnTo>
                <a:lnTo>
                  <a:pt x="811049" y="205581"/>
                </a:lnTo>
                <a:lnTo>
                  <a:pt x="858674" y="205581"/>
                </a:lnTo>
                <a:lnTo>
                  <a:pt x="865024" y="192881"/>
                </a:lnTo>
                <a:close/>
              </a:path>
              <a:path w="865504" h="464185">
                <a:moveTo>
                  <a:pt x="19050" y="9525"/>
                </a:move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  <a:path w="865504" h="464185">
                <a:moveTo>
                  <a:pt x="791999" y="9525"/>
                </a:moveTo>
                <a:lnTo>
                  <a:pt x="19050" y="9525"/>
                </a:lnTo>
                <a:lnTo>
                  <a:pt x="19050" y="19050"/>
                </a:lnTo>
                <a:lnTo>
                  <a:pt x="791999" y="19050"/>
                </a:lnTo>
                <a:lnTo>
                  <a:pt x="791999" y="9525"/>
                </a:lnTo>
                <a:close/>
              </a:path>
              <a:path w="865504" h="464185">
                <a:moveTo>
                  <a:pt x="811049" y="9525"/>
                </a:moveTo>
                <a:lnTo>
                  <a:pt x="791999" y="9525"/>
                </a:lnTo>
                <a:lnTo>
                  <a:pt x="801524" y="19050"/>
                </a:lnTo>
                <a:lnTo>
                  <a:pt x="811049" y="19050"/>
                </a:lnTo>
                <a:lnTo>
                  <a:pt x="811049" y="9525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1559" y="1181776"/>
            <a:ext cx="9926320" cy="4282583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lang="zh-CN" altLang="en-US" sz="2800" b="1" spc="-55" dirty="0">
                <a:latin typeface="Trebuchet MS"/>
                <a:cs typeface="Trebuchet MS"/>
              </a:rPr>
              <a:t>观察</a:t>
            </a:r>
            <a:r>
              <a:rPr sz="2800" b="1" spc="-285" dirty="0">
                <a:latin typeface="Trebuchet MS"/>
                <a:cs typeface="Trebuchet MS"/>
              </a:rPr>
              <a:t>1:</a:t>
            </a:r>
            <a:endParaRPr sz="2800" dirty="0">
              <a:latin typeface="Trebuchet MS"/>
              <a:cs typeface="Trebuchet MS"/>
            </a:endParaRPr>
          </a:p>
          <a:p>
            <a:pPr marL="358775" indent="-311785">
              <a:lnSpc>
                <a:spcPct val="100000"/>
              </a:lnSpc>
              <a:spcBef>
                <a:spcPts val="540"/>
              </a:spcBef>
              <a:buSzPct val="79166"/>
              <a:buFont typeface="Wingdings"/>
              <a:buChar char=""/>
              <a:tabLst>
                <a:tab pos="358775" algn="l"/>
              </a:tabLst>
            </a:pPr>
            <a:r>
              <a:rPr lang="en-US" sz="2400" spc="-75" dirty="0">
                <a:latin typeface="Arial"/>
                <a:cs typeface="Arial"/>
              </a:rPr>
              <a:t>RC </a:t>
            </a:r>
            <a:r>
              <a:rPr lang="zh-CN" altLang="en-US" sz="2400" spc="-75" dirty="0">
                <a:latin typeface="Arial"/>
                <a:cs typeface="Arial"/>
              </a:rPr>
              <a:t>模式下的 </a:t>
            </a:r>
            <a:r>
              <a:rPr lang="en-US" sz="2400" spc="-75" dirty="0">
                <a:latin typeface="Arial"/>
                <a:cs typeface="Arial"/>
              </a:rPr>
              <a:t>RDMA SEND </a:t>
            </a:r>
            <a:r>
              <a:rPr lang="zh-CN" altLang="en-US" sz="2400" spc="-75" dirty="0">
                <a:latin typeface="Arial"/>
                <a:cs typeface="Arial"/>
              </a:rPr>
              <a:t>在</a:t>
            </a:r>
            <a:r>
              <a:rPr lang="zh-CN" altLang="en-US" sz="2400" spc="-75" dirty="0">
                <a:solidFill>
                  <a:srgbClr val="FF0000"/>
                </a:solidFill>
                <a:latin typeface="Arial"/>
                <a:cs typeface="Arial"/>
              </a:rPr>
              <a:t>数据路径上是单侧的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454659" lvl="1" indent="-342265">
              <a:lnSpc>
                <a:spcPct val="100000"/>
              </a:lnSpc>
              <a:spcBef>
                <a:spcPts val="540"/>
              </a:spcBef>
              <a:buSzPct val="81818"/>
              <a:buFont typeface="Liberation Sans Narrow"/>
              <a:buChar char="-"/>
              <a:tabLst>
                <a:tab pos="454659" algn="l"/>
              </a:tabLst>
            </a:pPr>
            <a:r>
              <a:rPr lang="zh-CN" altLang="en-US" sz="2200" dirty="0">
                <a:latin typeface="Arial"/>
                <a:cs typeface="Arial"/>
              </a:rPr>
              <a:t>控制路径：接收器的</a:t>
            </a:r>
            <a:r>
              <a:rPr lang="en-US" altLang="zh-CN" sz="2200" dirty="0">
                <a:latin typeface="Arial"/>
                <a:cs typeface="Arial"/>
              </a:rPr>
              <a:t>CPU</a:t>
            </a:r>
            <a:r>
              <a:rPr lang="zh-CN" altLang="en-US" sz="2200" dirty="0">
                <a:latin typeface="Arial"/>
                <a:cs typeface="Arial"/>
              </a:rPr>
              <a:t>通过</a:t>
            </a:r>
            <a:r>
              <a:rPr lang="en-US" altLang="zh-CN" sz="2200" dirty="0">
                <a:latin typeface="Arial"/>
                <a:cs typeface="Arial"/>
              </a:rPr>
              <a:t>RDMA RECV</a:t>
            </a:r>
            <a:r>
              <a:rPr lang="zh-CN" altLang="en-US" sz="2200" dirty="0">
                <a:latin typeface="Arial"/>
                <a:cs typeface="Arial"/>
              </a:rPr>
              <a:t>准备接收缓冲区</a:t>
            </a:r>
            <a:endParaRPr lang="en-US" sz="2200" dirty="0">
              <a:latin typeface="Arial"/>
              <a:cs typeface="Arial"/>
            </a:endParaRPr>
          </a:p>
          <a:p>
            <a:pPr marL="454659" lvl="1" indent="-342265">
              <a:lnSpc>
                <a:spcPct val="100000"/>
              </a:lnSpc>
              <a:spcBef>
                <a:spcPts val="455"/>
              </a:spcBef>
              <a:buSzPct val="81818"/>
              <a:buFont typeface="Liberation Sans Narrow"/>
              <a:buChar char="-"/>
              <a:tabLst>
                <a:tab pos="454659" algn="l"/>
                <a:tab pos="1755775" algn="l"/>
              </a:tabLst>
            </a:pPr>
            <a:r>
              <a:rPr lang="zh-CN" altLang="en-US" sz="2200" dirty="0">
                <a:latin typeface="Arial"/>
                <a:cs typeface="Arial"/>
              </a:rPr>
              <a:t>数据路径：接收器的 </a:t>
            </a:r>
            <a:r>
              <a:rPr lang="en-US" altLang="zh-CN" sz="2200" dirty="0">
                <a:latin typeface="Arial"/>
                <a:cs typeface="Arial"/>
              </a:rPr>
              <a:t>NIC </a:t>
            </a:r>
            <a:r>
              <a:rPr lang="zh-CN" altLang="en-US" sz="2200" dirty="0">
                <a:latin typeface="Arial"/>
                <a:cs typeface="Arial"/>
              </a:rPr>
              <a:t>执行所有任务：</a:t>
            </a:r>
            <a:r>
              <a:rPr lang="en-US" altLang="zh-CN" sz="2200" dirty="0">
                <a:latin typeface="Arial"/>
                <a:cs typeface="Arial"/>
              </a:rPr>
              <a:t>DMA </a:t>
            </a:r>
            <a:r>
              <a:rPr lang="zh-CN" altLang="en-US" sz="2200" dirty="0">
                <a:latin typeface="Arial"/>
                <a:cs typeface="Arial"/>
              </a:rPr>
              <a:t>数据，并返回硬件 </a:t>
            </a:r>
            <a:r>
              <a:rPr lang="en-US" altLang="zh-CN" sz="2200" dirty="0">
                <a:latin typeface="Arial"/>
                <a:cs typeface="Arial"/>
              </a:rPr>
              <a:t>ACK</a:t>
            </a:r>
            <a:endParaRPr lang="en-US"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lang="zh-CN" altLang="en-US" sz="2800" b="1" spc="-55" dirty="0">
                <a:latin typeface="Trebuchet MS"/>
                <a:cs typeface="Trebuchet MS"/>
              </a:rPr>
              <a:t>观察</a:t>
            </a:r>
            <a:r>
              <a:rPr lang="zh-CN" altLang="en-US" sz="2800" b="1" spc="-150" dirty="0">
                <a:latin typeface="Trebuchet MS"/>
                <a:cs typeface="Trebuchet MS"/>
              </a:rPr>
              <a:t> </a:t>
            </a:r>
            <a:r>
              <a:rPr lang="en-US" altLang="zh-CN" sz="2800" b="1" spc="-285" dirty="0">
                <a:latin typeface="Trebuchet MS"/>
                <a:cs typeface="Trebuchet MS"/>
              </a:rPr>
              <a:t>2:</a:t>
            </a:r>
            <a:endParaRPr lang="zh-CN" altLang="en-US" sz="2800" dirty="0">
              <a:latin typeface="Trebuchet MS"/>
              <a:cs typeface="Trebuchet MS"/>
            </a:endParaRPr>
          </a:p>
          <a:p>
            <a:pPr marL="358775" indent="-311785">
              <a:lnSpc>
                <a:spcPct val="100000"/>
              </a:lnSpc>
              <a:spcBef>
                <a:spcPts val="545"/>
              </a:spcBef>
              <a:buSzPct val="79166"/>
              <a:buFont typeface="Wingdings"/>
              <a:buChar char=""/>
              <a:tabLst>
                <a:tab pos="358775" algn="l"/>
              </a:tabLst>
            </a:pPr>
            <a:r>
              <a:rPr lang="zh-CN" altLang="en-US" sz="2400" spc="-110" dirty="0">
                <a:latin typeface="Arial"/>
                <a:cs typeface="Arial"/>
              </a:rPr>
              <a:t>在接收队列 </a:t>
            </a:r>
            <a:r>
              <a:rPr lang="en-US" altLang="zh-CN" sz="2400" spc="-110" dirty="0">
                <a:latin typeface="Arial"/>
                <a:cs typeface="Arial"/>
              </a:rPr>
              <a:t>(RQ) </a:t>
            </a:r>
            <a:r>
              <a:rPr lang="zh-CN" altLang="en-US" sz="2400" spc="-110" dirty="0">
                <a:latin typeface="Arial"/>
                <a:cs typeface="Arial"/>
              </a:rPr>
              <a:t>中，接收缓冲区按顺序消耗</a:t>
            </a:r>
            <a:endParaRPr lang="en-US" sz="2400" dirty="0">
              <a:latin typeface="Arial"/>
              <a:cs typeface="Arial"/>
            </a:endParaRPr>
          </a:p>
          <a:p>
            <a:pPr marL="454659" lvl="1" indent="-342265">
              <a:lnSpc>
                <a:spcPct val="100000"/>
              </a:lnSpc>
              <a:spcBef>
                <a:spcPts val="509"/>
              </a:spcBef>
              <a:buSzPct val="81818"/>
              <a:buFont typeface="Liberation Sans Narrow"/>
              <a:buChar char="-"/>
              <a:tabLst>
                <a:tab pos="454659" algn="l"/>
              </a:tabLst>
            </a:pPr>
            <a:r>
              <a:rPr lang="zh-CN" altLang="en-US" sz="2200" dirty="0">
                <a:latin typeface="Arial"/>
                <a:cs typeface="Arial"/>
              </a:rPr>
              <a:t>接收方网卡弹出关联 </a:t>
            </a:r>
            <a:r>
              <a:rPr lang="en-US" altLang="zh-CN" sz="2200" dirty="0">
                <a:latin typeface="Arial"/>
                <a:cs typeface="Arial"/>
              </a:rPr>
              <a:t>RQ </a:t>
            </a:r>
            <a:r>
              <a:rPr lang="zh-CN" altLang="en-US" sz="2200" dirty="0">
                <a:latin typeface="Arial"/>
                <a:cs typeface="Arial"/>
              </a:rPr>
              <a:t>中的第一个缓冲区并将数据放入其中</a:t>
            </a:r>
            <a:endParaRPr lang="en-US"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Arial"/>
              <a:cs typeface="Arial"/>
            </a:endParaRPr>
          </a:p>
          <a:p>
            <a:pPr marL="4711700">
              <a:lnSpc>
                <a:spcPct val="100000"/>
              </a:lnSpc>
            </a:pPr>
            <a:r>
              <a:rPr sz="2000" spc="-880" dirty="0">
                <a:latin typeface="Calibri"/>
                <a:cs typeface="Calibri"/>
              </a:rPr>
              <a:t>❶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1800" spc="100" dirty="0">
                <a:latin typeface="Liberation Sans Narrow"/>
                <a:cs typeface="Liberation Sans Narrow"/>
              </a:rPr>
              <a:t>pop</a:t>
            </a:r>
            <a:r>
              <a:rPr sz="1800" spc="120" dirty="0">
                <a:latin typeface="Liberation Sans Narrow"/>
                <a:cs typeface="Liberation Sans Narrow"/>
              </a:rPr>
              <a:t> </a:t>
            </a:r>
            <a:r>
              <a:rPr sz="1800" spc="100" dirty="0">
                <a:solidFill>
                  <a:srgbClr val="4472C4"/>
                </a:solidFill>
                <a:latin typeface="Liberation Sans Narrow"/>
                <a:cs typeface="Liberation Sans Narrow"/>
              </a:rPr>
              <a:t>the</a:t>
            </a:r>
            <a:r>
              <a:rPr sz="1800" spc="120" dirty="0">
                <a:solidFill>
                  <a:srgbClr val="4472C4"/>
                </a:solidFill>
                <a:latin typeface="Liberation Sans Narrow"/>
                <a:cs typeface="Liberation Sans Narrow"/>
              </a:rPr>
              <a:t> </a:t>
            </a:r>
            <a:r>
              <a:rPr sz="1800" spc="85" dirty="0">
                <a:solidFill>
                  <a:srgbClr val="4472C4"/>
                </a:solidFill>
                <a:latin typeface="Liberation Sans Narrow"/>
                <a:cs typeface="Liberation Sans Narrow"/>
              </a:rPr>
              <a:t>first</a:t>
            </a:r>
            <a:r>
              <a:rPr sz="1800" spc="125" dirty="0">
                <a:solidFill>
                  <a:srgbClr val="4472C4"/>
                </a:solidFill>
                <a:latin typeface="Liberation Sans Narrow"/>
                <a:cs typeface="Liberation Sans Narrow"/>
              </a:rPr>
              <a:t> </a:t>
            </a:r>
            <a:r>
              <a:rPr sz="1800" spc="75" dirty="0">
                <a:latin typeface="Liberation Sans Narrow"/>
                <a:cs typeface="Liberation Sans Narrow"/>
              </a:rPr>
              <a:t>buffer</a:t>
            </a:r>
            <a:r>
              <a:rPr sz="1800" spc="120" dirty="0">
                <a:latin typeface="Liberation Sans Narrow"/>
                <a:cs typeface="Liberation Sans Narrow"/>
              </a:rPr>
              <a:t> </a:t>
            </a:r>
            <a:r>
              <a:rPr sz="1800" dirty="0">
                <a:latin typeface="Liberation Sans Narrow"/>
                <a:cs typeface="Liberation Sans Narrow"/>
              </a:rPr>
              <a:t>and</a:t>
            </a:r>
            <a:r>
              <a:rPr sz="1800" spc="110" dirty="0">
                <a:latin typeface="Liberation Sans Narrow"/>
                <a:cs typeface="Liberation Sans Narrow"/>
              </a:rPr>
              <a:t> </a:t>
            </a:r>
            <a:r>
              <a:rPr sz="1800" spc="215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DMA</a:t>
            </a:r>
            <a:r>
              <a:rPr sz="1800" spc="120" dirty="0">
                <a:solidFill>
                  <a:srgbClr val="4472C4"/>
                </a:solidFill>
                <a:latin typeface="Liberation Sans Narrow"/>
                <a:cs typeface="Liberation Sans Narrow"/>
              </a:rPr>
              <a:t> </a:t>
            </a:r>
            <a:r>
              <a:rPr sz="1800" dirty="0">
                <a:latin typeface="Liberation Sans Narrow"/>
                <a:cs typeface="Liberation Sans Narrow"/>
              </a:rPr>
              <a:t>data</a:t>
            </a:r>
            <a:r>
              <a:rPr sz="1800" spc="114" dirty="0">
                <a:latin typeface="Liberation Sans Narrow"/>
                <a:cs typeface="Liberation Sans Narrow"/>
              </a:rPr>
              <a:t> </a:t>
            </a:r>
            <a:r>
              <a:rPr sz="1800" spc="170" dirty="0">
                <a:latin typeface="Liberation Sans Narrow"/>
                <a:cs typeface="Liberation Sans Narrow"/>
              </a:rPr>
              <a:t>to</a:t>
            </a:r>
            <a:r>
              <a:rPr sz="1800" spc="114" dirty="0">
                <a:latin typeface="Liberation Sans Narrow"/>
                <a:cs typeface="Liberation Sans Narrow"/>
              </a:rPr>
              <a:t> </a:t>
            </a:r>
            <a:r>
              <a:rPr sz="1800" spc="100" dirty="0">
                <a:latin typeface="Liberation Sans Narrow"/>
                <a:cs typeface="Liberation Sans Narrow"/>
              </a:rPr>
              <a:t>it</a:t>
            </a:r>
            <a:endParaRPr sz="1800" dirty="0">
              <a:latin typeface="Liberation Sans Narrow"/>
              <a:cs typeface="Liberation Sans Narro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91538" y="5811068"/>
            <a:ext cx="4191000" cy="152400"/>
            <a:chOff x="2991538" y="5811068"/>
            <a:chExt cx="4191000" cy="152400"/>
          </a:xfrm>
        </p:grpSpPr>
        <p:sp>
          <p:nvSpPr>
            <p:cNvPr id="15" name="object 15"/>
            <p:cNvSpPr/>
            <p:nvPr/>
          </p:nvSpPr>
          <p:spPr>
            <a:xfrm>
              <a:off x="2991538" y="5825530"/>
              <a:ext cx="1152525" cy="127000"/>
            </a:xfrm>
            <a:custGeom>
              <a:avLst/>
              <a:gdLst/>
              <a:ahLst/>
              <a:cxnLst/>
              <a:rect l="l" t="t" r="r" b="b"/>
              <a:pathLst>
                <a:path w="1152525" h="127000">
                  <a:moveTo>
                    <a:pt x="127000" y="0"/>
                  </a:moveTo>
                  <a:lnTo>
                    <a:pt x="0" y="63500"/>
                  </a:lnTo>
                  <a:lnTo>
                    <a:pt x="127000" y="127000"/>
                  </a:lnTo>
                  <a:lnTo>
                    <a:pt x="127000" y="73025"/>
                  </a:lnTo>
                  <a:lnTo>
                    <a:pt x="114300" y="73025"/>
                  </a:lnTo>
                  <a:lnTo>
                    <a:pt x="114300" y="53975"/>
                  </a:lnTo>
                  <a:lnTo>
                    <a:pt x="127000" y="53975"/>
                  </a:lnTo>
                  <a:lnTo>
                    <a:pt x="127000" y="0"/>
                  </a:lnTo>
                  <a:close/>
                </a:path>
                <a:path w="1152525" h="127000">
                  <a:moveTo>
                    <a:pt x="127000" y="53975"/>
                  </a:moveTo>
                  <a:lnTo>
                    <a:pt x="114300" y="53975"/>
                  </a:lnTo>
                  <a:lnTo>
                    <a:pt x="114300" y="73025"/>
                  </a:lnTo>
                  <a:lnTo>
                    <a:pt x="127000" y="73025"/>
                  </a:lnTo>
                  <a:lnTo>
                    <a:pt x="127000" y="53975"/>
                  </a:lnTo>
                  <a:close/>
                </a:path>
                <a:path w="1152525" h="127000">
                  <a:moveTo>
                    <a:pt x="127000" y="73025"/>
                  </a:moveTo>
                  <a:lnTo>
                    <a:pt x="114300" y="73025"/>
                  </a:lnTo>
                  <a:lnTo>
                    <a:pt x="127000" y="73025"/>
                  </a:lnTo>
                  <a:close/>
                </a:path>
                <a:path w="1152525" h="127000">
                  <a:moveTo>
                    <a:pt x="1152472" y="53974"/>
                  </a:moveTo>
                  <a:lnTo>
                    <a:pt x="127000" y="53975"/>
                  </a:lnTo>
                  <a:lnTo>
                    <a:pt x="127000" y="73025"/>
                  </a:lnTo>
                  <a:lnTo>
                    <a:pt x="1152472" y="73024"/>
                  </a:lnTo>
                  <a:lnTo>
                    <a:pt x="1152472" y="53974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65316" y="5811075"/>
              <a:ext cx="1017269" cy="152400"/>
            </a:xfrm>
            <a:custGeom>
              <a:avLst/>
              <a:gdLst/>
              <a:ahLst/>
              <a:cxnLst/>
              <a:rect l="l" t="t" r="r" b="b"/>
              <a:pathLst>
                <a:path w="1017270" h="152400">
                  <a:moveTo>
                    <a:pt x="287985" y="67995"/>
                  </a:moveTo>
                  <a:lnTo>
                    <a:pt x="56375" y="67995"/>
                  </a:lnTo>
                  <a:lnTo>
                    <a:pt x="143129" y="19799"/>
                  </a:lnTo>
                  <a:lnTo>
                    <a:pt x="144792" y="13995"/>
                  </a:lnTo>
                  <a:lnTo>
                    <a:pt x="139687" y="4800"/>
                  </a:lnTo>
                  <a:lnTo>
                    <a:pt x="133883" y="3136"/>
                  </a:lnTo>
                  <a:lnTo>
                    <a:pt x="0" y="77520"/>
                  </a:lnTo>
                  <a:lnTo>
                    <a:pt x="133883" y="151904"/>
                  </a:lnTo>
                  <a:lnTo>
                    <a:pt x="139687" y="150253"/>
                  </a:lnTo>
                  <a:lnTo>
                    <a:pt x="144792" y="141046"/>
                  </a:lnTo>
                  <a:lnTo>
                    <a:pt x="143129" y="135255"/>
                  </a:lnTo>
                  <a:lnTo>
                    <a:pt x="56362" y="87045"/>
                  </a:lnTo>
                  <a:lnTo>
                    <a:pt x="287985" y="87045"/>
                  </a:lnTo>
                  <a:lnTo>
                    <a:pt x="287985" y="67995"/>
                  </a:lnTo>
                  <a:close/>
                </a:path>
                <a:path w="1017270" h="152400">
                  <a:moveTo>
                    <a:pt x="1016850" y="64858"/>
                  </a:moveTo>
                  <a:lnTo>
                    <a:pt x="785241" y="64858"/>
                  </a:lnTo>
                  <a:lnTo>
                    <a:pt x="872007" y="16649"/>
                  </a:lnTo>
                  <a:lnTo>
                    <a:pt x="873658" y="10858"/>
                  </a:lnTo>
                  <a:lnTo>
                    <a:pt x="868553" y="1651"/>
                  </a:lnTo>
                  <a:lnTo>
                    <a:pt x="862749" y="0"/>
                  </a:lnTo>
                  <a:lnTo>
                    <a:pt x="728865" y="74383"/>
                  </a:lnTo>
                  <a:lnTo>
                    <a:pt x="862749" y="148755"/>
                  </a:lnTo>
                  <a:lnTo>
                    <a:pt x="868553" y="147104"/>
                  </a:lnTo>
                  <a:lnTo>
                    <a:pt x="873658" y="137909"/>
                  </a:lnTo>
                  <a:lnTo>
                    <a:pt x="872007" y="132105"/>
                  </a:lnTo>
                  <a:lnTo>
                    <a:pt x="785241" y="83908"/>
                  </a:lnTo>
                  <a:lnTo>
                    <a:pt x="1016850" y="83908"/>
                  </a:lnTo>
                  <a:lnTo>
                    <a:pt x="1016850" y="64858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589354" y="6112764"/>
            <a:ext cx="1677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80" dirty="0">
                <a:latin typeface="Calibri"/>
                <a:cs typeface="Calibri"/>
              </a:rPr>
              <a:t>❷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1800" spc="125" dirty="0">
                <a:latin typeface="Liberation Sans Narrow"/>
                <a:cs typeface="Liberation Sans Narrow"/>
              </a:rPr>
              <a:t>return</a:t>
            </a:r>
            <a:r>
              <a:rPr sz="1800" spc="95" dirty="0">
                <a:latin typeface="Liberation Sans Narrow"/>
                <a:cs typeface="Liberation Sans Narrow"/>
              </a:rPr>
              <a:t> </a:t>
            </a:r>
            <a:r>
              <a:rPr sz="1800" dirty="0">
                <a:latin typeface="Liberation Sans Narrow"/>
                <a:cs typeface="Liberation Sans Narrow"/>
              </a:rPr>
              <a:t>an</a:t>
            </a:r>
            <a:r>
              <a:rPr sz="1800" spc="-90" dirty="0">
                <a:latin typeface="Liberation Sans Narrow"/>
                <a:cs typeface="Liberation Sans Narrow"/>
              </a:rPr>
              <a:t> </a:t>
            </a:r>
            <a:r>
              <a:rPr sz="1800" spc="145" dirty="0">
                <a:solidFill>
                  <a:srgbClr val="4472C4"/>
                </a:solidFill>
                <a:latin typeface="Liberation Sans Narrow"/>
                <a:cs typeface="Liberation Sans Narrow"/>
              </a:rPr>
              <a:t>ACK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86661" y="6263132"/>
            <a:ext cx="462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Liberation Sans Narrow"/>
                <a:cs typeface="Liberation Sans Narrow"/>
              </a:rPr>
              <a:t>head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55965" y="6263132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Liberation Sans Narrow"/>
                <a:cs typeface="Liberation Sans Narrow"/>
              </a:rPr>
              <a:t>tail</a:t>
            </a:r>
            <a:endParaRPr sz="1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spc="-75" dirty="0"/>
              <a:t>系统介绍：基本结构</a:t>
            </a:r>
            <a:endParaRPr sz="3800" dirty="0"/>
          </a:p>
        </p:txBody>
      </p:sp>
      <p:sp>
        <p:nvSpPr>
          <p:cNvPr id="3" name="object 3"/>
          <p:cNvSpPr/>
          <p:nvPr/>
        </p:nvSpPr>
        <p:spPr>
          <a:xfrm>
            <a:off x="8529609" y="1774954"/>
            <a:ext cx="1189990" cy="233679"/>
          </a:xfrm>
          <a:custGeom>
            <a:avLst/>
            <a:gdLst/>
            <a:ahLst/>
            <a:cxnLst/>
            <a:rect l="l" t="t" r="r" b="b"/>
            <a:pathLst>
              <a:path w="1189990" h="233680">
                <a:moveTo>
                  <a:pt x="1105126" y="186277"/>
                </a:moveTo>
                <a:lnTo>
                  <a:pt x="1054347" y="233175"/>
                </a:lnTo>
                <a:lnTo>
                  <a:pt x="1189427" y="189417"/>
                </a:lnTo>
                <a:lnTo>
                  <a:pt x="1186591" y="187418"/>
                </a:lnTo>
                <a:lnTo>
                  <a:pt x="1112659" y="187418"/>
                </a:lnTo>
                <a:lnTo>
                  <a:pt x="1105126" y="186277"/>
                </a:lnTo>
                <a:close/>
              </a:path>
              <a:path w="1189990" h="233680">
                <a:moveTo>
                  <a:pt x="1114086" y="178002"/>
                </a:moveTo>
                <a:lnTo>
                  <a:pt x="1105126" y="186277"/>
                </a:lnTo>
                <a:lnTo>
                  <a:pt x="1112659" y="187418"/>
                </a:lnTo>
                <a:lnTo>
                  <a:pt x="1114086" y="178002"/>
                </a:lnTo>
                <a:close/>
              </a:path>
              <a:path w="1189990" h="233680">
                <a:moveTo>
                  <a:pt x="1073373" y="107608"/>
                </a:moveTo>
                <a:lnTo>
                  <a:pt x="1107980" y="167443"/>
                </a:lnTo>
                <a:lnTo>
                  <a:pt x="1115513" y="168584"/>
                </a:lnTo>
                <a:lnTo>
                  <a:pt x="1112659" y="187418"/>
                </a:lnTo>
                <a:lnTo>
                  <a:pt x="1186591" y="187418"/>
                </a:lnTo>
                <a:lnTo>
                  <a:pt x="1073373" y="107608"/>
                </a:lnTo>
                <a:close/>
              </a:path>
              <a:path w="1189990" h="233680">
                <a:moveTo>
                  <a:pt x="2854" y="0"/>
                </a:moveTo>
                <a:lnTo>
                  <a:pt x="0" y="18835"/>
                </a:lnTo>
                <a:lnTo>
                  <a:pt x="1105126" y="186277"/>
                </a:lnTo>
                <a:lnTo>
                  <a:pt x="1114086" y="178001"/>
                </a:lnTo>
                <a:lnTo>
                  <a:pt x="1107980" y="167443"/>
                </a:lnTo>
                <a:lnTo>
                  <a:pt x="2854" y="0"/>
                </a:lnTo>
                <a:close/>
              </a:path>
              <a:path w="1189990" h="233680">
                <a:moveTo>
                  <a:pt x="1107980" y="167443"/>
                </a:moveTo>
                <a:lnTo>
                  <a:pt x="1114086" y="178001"/>
                </a:lnTo>
                <a:lnTo>
                  <a:pt x="1115513" y="168584"/>
                </a:lnTo>
                <a:lnTo>
                  <a:pt x="1107980" y="167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737499" y="2118730"/>
            <a:ext cx="4054475" cy="4526280"/>
            <a:chOff x="7737499" y="2118730"/>
            <a:chExt cx="4054475" cy="4526280"/>
          </a:xfrm>
        </p:grpSpPr>
        <p:sp>
          <p:nvSpPr>
            <p:cNvPr id="5" name="object 5"/>
            <p:cNvSpPr/>
            <p:nvPr/>
          </p:nvSpPr>
          <p:spPr>
            <a:xfrm>
              <a:off x="7747024" y="2434178"/>
              <a:ext cx="4035425" cy="4201160"/>
            </a:xfrm>
            <a:custGeom>
              <a:avLst/>
              <a:gdLst/>
              <a:ahLst/>
              <a:cxnLst/>
              <a:rect l="l" t="t" r="r" b="b"/>
              <a:pathLst>
                <a:path w="4035425" h="4201159">
                  <a:moveTo>
                    <a:pt x="0" y="0"/>
                  </a:moveTo>
                  <a:lnTo>
                    <a:pt x="4034940" y="0"/>
                  </a:lnTo>
                  <a:lnTo>
                    <a:pt x="4034940" y="4200843"/>
                  </a:lnTo>
                  <a:lnTo>
                    <a:pt x="0" y="4200843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43036" y="5705462"/>
              <a:ext cx="321945" cy="59690"/>
            </a:xfrm>
            <a:custGeom>
              <a:avLst/>
              <a:gdLst/>
              <a:ahLst/>
              <a:cxnLst/>
              <a:rect l="l" t="t" r="r" b="b"/>
              <a:pathLst>
                <a:path w="321945" h="59689">
                  <a:moveTo>
                    <a:pt x="61429" y="29591"/>
                  </a:moveTo>
                  <a:lnTo>
                    <a:pt x="59016" y="18072"/>
                  </a:lnTo>
                  <a:lnTo>
                    <a:pt x="52438" y="8674"/>
                  </a:lnTo>
                  <a:lnTo>
                    <a:pt x="42672" y="2324"/>
                  </a:lnTo>
                  <a:lnTo>
                    <a:pt x="30708" y="0"/>
                  </a:lnTo>
                  <a:lnTo>
                    <a:pt x="18757" y="2324"/>
                  </a:lnTo>
                  <a:lnTo>
                    <a:pt x="8991" y="8674"/>
                  </a:lnTo>
                  <a:lnTo>
                    <a:pt x="2413" y="18072"/>
                  </a:lnTo>
                  <a:lnTo>
                    <a:pt x="0" y="29591"/>
                  </a:lnTo>
                  <a:lnTo>
                    <a:pt x="2413" y="41109"/>
                  </a:lnTo>
                  <a:lnTo>
                    <a:pt x="8991" y="50520"/>
                  </a:lnTo>
                  <a:lnTo>
                    <a:pt x="18757" y="56870"/>
                  </a:lnTo>
                  <a:lnTo>
                    <a:pt x="30708" y="59194"/>
                  </a:lnTo>
                  <a:lnTo>
                    <a:pt x="42672" y="56870"/>
                  </a:lnTo>
                  <a:lnTo>
                    <a:pt x="52438" y="50520"/>
                  </a:lnTo>
                  <a:lnTo>
                    <a:pt x="59016" y="41109"/>
                  </a:lnTo>
                  <a:lnTo>
                    <a:pt x="61429" y="29591"/>
                  </a:lnTo>
                  <a:close/>
                </a:path>
                <a:path w="321945" h="59689">
                  <a:moveTo>
                    <a:pt x="191452" y="29591"/>
                  </a:moveTo>
                  <a:lnTo>
                    <a:pt x="189039" y="18072"/>
                  </a:lnTo>
                  <a:lnTo>
                    <a:pt x="182460" y="8674"/>
                  </a:lnTo>
                  <a:lnTo>
                    <a:pt x="172694" y="2324"/>
                  </a:lnTo>
                  <a:lnTo>
                    <a:pt x="160743" y="0"/>
                  </a:lnTo>
                  <a:lnTo>
                    <a:pt x="148780" y="2324"/>
                  </a:lnTo>
                  <a:lnTo>
                    <a:pt x="139014" y="8674"/>
                  </a:lnTo>
                  <a:lnTo>
                    <a:pt x="132435" y="18072"/>
                  </a:lnTo>
                  <a:lnTo>
                    <a:pt x="130022" y="29591"/>
                  </a:lnTo>
                  <a:lnTo>
                    <a:pt x="132435" y="41109"/>
                  </a:lnTo>
                  <a:lnTo>
                    <a:pt x="139014" y="50520"/>
                  </a:lnTo>
                  <a:lnTo>
                    <a:pt x="148780" y="56870"/>
                  </a:lnTo>
                  <a:lnTo>
                    <a:pt x="160743" y="59194"/>
                  </a:lnTo>
                  <a:lnTo>
                    <a:pt x="172694" y="56870"/>
                  </a:lnTo>
                  <a:lnTo>
                    <a:pt x="182460" y="50520"/>
                  </a:lnTo>
                  <a:lnTo>
                    <a:pt x="189039" y="41109"/>
                  </a:lnTo>
                  <a:lnTo>
                    <a:pt x="191452" y="29591"/>
                  </a:lnTo>
                  <a:close/>
                </a:path>
                <a:path w="321945" h="59689">
                  <a:moveTo>
                    <a:pt x="321475" y="29591"/>
                  </a:moveTo>
                  <a:lnTo>
                    <a:pt x="319062" y="18072"/>
                  </a:lnTo>
                  <a:lnTo>
                    <a:pt x="312483" y="8674"/>
                  </a:lnTo>
                  <a:lnTo>
                    <a:pt x="302717" y="2324"/>
                  </a:lnTo>
                  <a:lnTo>
                    <a:pt x="290766" y="0"/>
                  </a:lnTo>
                  <a:lnTo>
                    <a:pt x="278803" y="2324"/>
                  </a:lnTo>
                  <a:lnTo>
                    <a:pt x="269049" y="8674"/>
                  </a:lnTo>
                  <a:lnTo>
                    <a:pt x="262458" y="18072"/>
                  </a:lnTo>
                  <a:lnTo>
                    <a:pt x="260045" y="29591"/>
                  </a:lnTo>
                  <a:lnTo>
                    <a:pt x="262458" y="41109"/>
                  </a:lnTo>
                  <a:lnTo>
                    <a:pt x="269049" y="50520"/>
                  </a:lnTo>
                  <a:lnTo>
                    <a:pt x="278803" y="56870"/>
                  </a:lnTo>
                  <a:lnTo>
                    <a:pt x="290766" y="59194"/>
                  </a:lnTo>
                  <a:lnTo>
                    <a:pt x="302717" y="56870"/>
                  </a:lnTo>
                  <a:lnTo>
                    <a:pt x="312483" y="50520"/>
                  </a:lnTo>
                  <a:lnTo>
                    <a:pt x="319062" y="41109"/>
                  </a:lnTo>
                  <a:lnTo>
                    <a:pt x="321475" y="295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9959" y="5148071"/>
              <a:ext cx="542544" cy="5425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680982" y="2309074"/>
              <a:ext cx="371475" cy="608965"/>
            </a:xfrm>
            <a:custGeom>
              <a:avLst/>
              <a:gdLst/>
              <a:ahLst/>
              <a:cxnLst/>
              <a:rect l="l" t="t" r="r" b="b"/>
              <a:pathLst>
                <a:path w="371475" h="608964">
                  <a:moveTo>
                    <a:pt x="371475" y="0"/>
                  </a:moveTo>
                  <a:lnTo>
                    <a:pt x="0" y="0"/>
                  </a:lnTo>
                  <a:lnTo>
                    <a:pt x="0" y="608884"/>
                  </a:lnTo>
                  <a:lnTo>
                    <a:pt x="371475" y="608884"/>
                  </a:lnTo>
                  <a:lnTo>
                    <a:pt x="3714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18202" y="2118730"/>
              <a:ext cx="611052" cy="6110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206419" y="370165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206419" y="3158168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82767" y="3457160"/>
              <a:ext cx="148762" cy="24448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206419" y="424567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82767" y="3998113"/>
              <a:ext cx="148762" cy="24448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926760" y="3793510"/>
              <a:ext cx="900430" cy="394970"/>
            </a:xfrm>
            <a:custGeom>
              <a:avLst/>
              <a:gdLst/>
              <a:ahLst/>
              <a:cxnLst/>
              <a:rect l="l" t="t" r="r" b="b"/>
              <a:pathLst>
                <a:path w="900429" h="394970">
                  <a:moveTo>
                    <a:pt x="0" y="0"/>
                  </a:moveTo>
                  <a:lnTo>
                    <a:pt x="900000" y="0"/>
                  </a:lnTo>
                  <a:lnTo>
                    <a:pt x="900000" y="394457"/>
                  </a:lnTo>
                  <a:lnTo>
                    <a:pt x="0" y="39445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19371" y="3098953"/>
              <a:ext cx="900430" cy="394970"/>
            </a:xfrm>
            <a:custGeom>
              <a:avLst/>
              <a:gdLst/>
              <a:ahLst/>
              <a:cxnLst/>
              <a:rect l="l" t="t" r="r" b="b"/>
              <a:pathLst>
                <a:path w="900429" h="394970">
                  <a:moveTo>
                    <a:pt x="0" y="0"/>
                  </a:moveTo>
                  <a:lnTo>
                    <a:pt x="900000" y="0"/>
                  </a:lnTo>
                  <a:lnTo>
                    <a:pt x="900000" y="394457"/>
                  </a:lnTo>
                  <a:lnTo>
                    <a:pt x="0" y="39445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94990" y="3488587"/>
              <a:ext cx="149225" cy="298450"/>
            </a:xfrm>
            <a:custGeom>
              <a:avLst/>
              <a:gdLst/>
              <a:ahLst/>
              <a:cxnLst/>
              <a:rect l="l" t="t" r="r" b="b"/>
              <a:pathLst>
                <a:path w="149225" h="298450">
                  <a:moveTo>
                    <a:pt x="74381" y="39226"/>
                  </a:moveTo>
                  <a:lnTo>
                    <a:pt x="64856" y="56371"/>
                  </a:lnTo>
                  <a:lnTo>
                    <a:pt x="64855" y="297883"/>
                  </a:lnTo>
                  <a:lnTo>
                    <a:pt x="83905" y="297883"/>
                  </a:lnTo>
                  <a:lnTo>
                    <a:pt x="83906" y="56371"/>
                  </a:lnTo>
                  <a:lnTo>
                    <a:pt x="74381" y="39226"/>
                  </a:lnTo>
                  <a:close/>
                </a:path>
                <a:path w="149225" h="298450">
                  <a:moveTo>
                    <a:pt x="74381" y="0"/>
                  </a:moveTo>
                  <a:lnTo>
                    <a:pt x="0" y="133885"/>
                  </a:lnTo>
                  <a:lnTo>
                    <a:pt x="1657" y="139684"/>
                  </a:lnTo>
                  <a:lnTo>
                    <a:pt x="10853" y="144793"/>
                  </a:lnTo>
                  <a:lnTo>
                    <a:pt x="16652" y="143137"/>
                  </a:lnTo>
                  <a:lnTo>
                    <a:pt x="64856" y="56371"/>
                  </a:lnTo>
                  <a:lnTo>
                    <a:pt x="64856" y="19612"/>
                  </a:lnTo>
                  <a:lnTo>
                    <a:pt x="85277" y="19612"/>
                  </a:lnTo>
                  <a:lnTo>
                    <a:pt x="74381" y="0"/>
                  </a:lnTo>
                  <a:close/>
                </a:path>
                <a:path w="149225" h="298450">
                  <a:moveTo>
                    <a:pt x="85277" y="19612"/>
                  </a:moveTo>
                  <a:lnTo>
                    <a:pt x="64856" y="19612"/>
                  </a:lnTo>
                  <a:lnTo>
                    <a:pt x="83906" y="19613"/>
                  </a:lnTo>
                  <a:lnTo>
                    <a:pt x="83906" y="56371"/>
                  </a:lnTo>
                  <a:lnTo>
                    <a:pt x="132109" y="143137"/>
                  </a:lnTo>
                  <a:lnTo>
                    <a:pt x="137908" y="144793"/>
                  </a:lnTo>
                  <a:lnTo>
                    <a:pt x="147105" y="139684"/>
                  </a:lnTo>
                  <a:lnTo>
                    <a:pt x="148762" y="133885"/>
                  </a:lnTo>
                  <a:lnTo>
                    <a:pt x="85277" y="19612"/>
                  </a:lnTo>
                  <a:close/>
                </a:path>
                <a:path w="149225" h="298450">
                  <a:moveTo>
                    <a:pt x="83906" y="24239"/>
                  </a:moveTo>
                  <a:lnTo>
                    <a:pt x="82707" y="24239"/>
                  </a:lnTo>
                  <a:lnTo>
                    <a:pt x="74381" y="39226"/>
                  </a:lnTo>
                  <a:lnTo>
                    <a:pt x="83906" y="56371"/>
                  </a:lnTo>
                  <a:lnTo>
                    <a:pt x="83906" y="24239"/>
                  </a:lnTo>
                  <a:close/>
                </a:path>
                <a:path w="149225" h="298450">
                  <a:moveTo>
                    <a:pt x="64856" y="19612"/>
                  </a:moveTo>
                  <a:lnTo>
                    <a:pt x="64856" y="56371"/>
                  </a:lnTo>
                  <a:lnTo>
                    <a:pt x="74381" y="39226"/>
                  </a:lnTo>
                  <a:lnTo>
                    <a:pt x="66055" y="24239"/>
                  </a:lnTo>
                  <a:lnTo>
                    <a:pt x="83906" y="24239"/>
                  </a:lnTo>
                  <a:lnTo>
                    <a:pt x="83906" y="19613"/>
                  </a:lnTo>
                  <a:lnTo>
                    <a:pt x="64856" y="19612"/>
                  </a:lnTo>
                  <a:close/>
                </a:path>
                <a:path w="149225" h="298450">
                  <a:moveTo>
                    <a:pt x="82707" y="24239"/>
                  </a:moveTo>
                  <a:lnTo>
                    <a:pt x="66055" y="24239"/>
                  </a:lnTo>
                  <a:lnTo>
                    <a:pt x="74381" y="39226"/>
                  </a:lnTo>
                  <a:lnTo>
                    <a:pt x="82707" y="24239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19371" y="4495304"/>
              <a:ext cx="900430" cy="394970"/>
            </a:xfrm>
            <a:custGeom>
              <a:avLst/>
              <a:gdLst/>
              <a:ahLst/>
              <a:cxnLst/>
              <a:rect l="l" t="t" r="r" b="b"/>
              <a:pathLst>
                <a:path w="900429" h="394970">
                  <a:moveTo>
                    <a:pt x="0" y="0"/>
                  </a:moveTo>
                  <a:lnTo>
                    <a:pt x="900000" y="0"/>
                  </a:lnTo>
                  <a:lnTo>
                    <a:pt x="900000" y="394457"/>
                  </a:lnTo>
                  <a:lnTo>
                    <a:pt x="0" y="39445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87602" y="4190382"/>
              <a:ext cx="149225" cy="298450"/>
            </a:xfrm>
            <a:custGeom>
              <a:avLst/>
              <a:gdLst/>
              <a:ahLst/>
              <a:cxnLst/>
              <a:rect l="l" t="t" r="r" b="b"/>
              <a:pathLst>
                <a:path w="149225" h="298450">
                  <a:moveTo>
                    <a:pt x="74381" y="39226"/>
                  </a:moveTo>
                  <a:lnTo>
                    <a:pt x="64857" y="56369"/>
                  </a:lnTo>
                  <a:lnTo>
                    <a:pt x="64855" y="297883"/>
                  </a:lnTo>
                  <a:lnTo>
                    <a:pt x="83905" y="297883"/>
                  </a:lnTo>
                  <a:lnTo>
                    <a:pt x="83905" y="56369"/>
                  </a:lnTo>
                  <a:lnTo>
                    <a:pt x="74381" y="39226"/>
                  </a:lnTo>
                  <a:close/>
                </a:path>
                <a:path w="149225" h="298450">
                  <a:moveTo>
                    <a:pt x="74382" y="0"/>
                  </a:moveTo>
                  <a:lnTo>
                    <a:pt x="0" y="133885"/>
                  </a:lnTo>
                  <a:lnTo>
                    <a:pt x="1659" y="139684"/>
                  </a:lnTo>
                  <a:lnTo>
                    <a:pt x="10854" y="144793"/>
                  </a:lnTo>
                  <a:lnTo>
                    <a:pt x="16653" y="143136"/>
                  </a:lnTo>
                  <a:lnTo>
                    <a:pt x="64855" y="56372"/>
                  </a:lnTo>
                  <a:lnTo>
                    <a:pt x="64855" y="19612"/>
                  </a:lnTo>
                  <a:lnTo>
                    <a:pt x="85277" y="19612"/>
                  </a:lnTo>
                  <a:lnTo>
                    <a:pt x="74382" y="0"/>
                  </a:lnTo>
                  <a:close/>
                </a:path>
                <a:path w="149225" h="298450">
                  <a:moveTo>
                    <a:pt x="85277" y="19612"/>
                  </a:moveTo>
                  <a:lnTo>
                    <a:pt x="83905" y="19612"/>
                  </a:lnTo>
                  <a:lnTo>
                    <a:pt x="83907" y="56372"/>
                  </a:lnTo>
                  <a:lnTo>
                    <a:pt x="132110" y="143136"/>
                  </a:lnTo>
                  <a:lnTo>
                    <a:pt x="137908" y="144793"/>
                  </a:lnTo>
                  <a:lnTo>
                    <a:pt x="147105" y="139683"/>
                  </a:lnTo>
                  <a:lnTo>
                    <a:pt x="148761" y="133884"/>
                  </a:lnTo>
                  <a:lnTo>
                    <a:pt x="85277" y="19612"/>
                  </a:lnTo>
                  <a:close/>
                </a:path>
                <a:path w="149225" h="298450">
                  <a:moveTo>
                    <a:pt x="83905" y="19612"/>
                  </a:moveTo>
                  <a:lnTo>
                    <a:pt x="64855" y="19612"/>
                  </a:lnTo>
                  <a:lnTo>
                    <a:pt x="64855" y="56372"/>
                  </a:lnTo>
                  <a:lnTo>
                    <a:pt x="74381" y="39226"/>
                  </a:lnTo>
                  <a:lnTo>
                    <a:pt x="66054" y="24237"/>
                  </a:lnTo>
                  <a:lnTo>
                    <a:pt x="83905" y="24237"/>
                  </a:lnTo>
                  <a:lnTo>
                    <a:pt x="83905" y="19612"/>
                  </a:lnTo>
                  <a:close/>
                </a:path>
                <a:path w="149225" h="298450">
                  <a:moveTo>
                    <a:pt x="83905" y="24237"/>
                  </a:moveTo>
                  <a:lnTo>
                    <a:pt x="82708" y="24237"/>
                  </a:lnTo>
                  <a:lnTo>
                    <a:pt x="74381" y="39226"/>
                  </a:lnTo>
                  <a:lnTo>
                    <a:pt x="83905" y="56369"/>
                  </a:lnTo>
                  <a:lnTo>
                    <a:pt x="83905" y="24237"/>
                  </a:lnTo>
                  <a:close/>
                </a:path>
                <a:path w="149225" h="298450">
                  <a:moveTo>
                    <a:pt x="82708" y="24237"/>
                  </a:moveTo>
                  <a:lnTo>
                    <a:pt x="66054" y="24237"/>
                  </a:lnTo>
                  <a:lnTo>
                    <a:pt x="74381" y="39226"/>
                  </a:lnTo>
                  <a:lnTo>
                    <a:pt x="82708" y="24237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30479" y="5197105"/>
              <a:ext cx="900430" cy="394970"/>
            </a:xfrm>
            <a:custGeom>
              <a:avLst/>
              <a:gdLst/>
              <a:ahLst/>
              <a:cxnLst/>
              <a:rect l="l" t="t" r="r" b="b"/>
              <a:pathLst>
                <a:path w="900429" h="394970">
                  <a:moveTo>
                    <a:pt x="0" y="0"/>
                  </a:moveTo>
                  <a:lnTo>
                    <a:pt x="900000" y="0"/>
                  </a:lnTo>
                  <a:lnTo>
                    <a:pt x="900000" y="394457"/>
                  </a:lnTo>
                  <a:lnTo>
                    <a:pt x="0" y="39445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98711" y="4892183"/>
              <a:ext cx="149225" cy="298450"/>
            </a:xfrm>
            <a:custGeom>
              <a:avLst/>
              <a:gdLst/>
              <a:ahLst/>
              <a:cxnLst/>
              <a:rect l="l" t="t" r="r" b="b"/>
              <a:pathLst>
                <a:path w="149225" h="298450">
                  <a:moveTo>
                    <a:pt x="74380" y="39225"/>
                  </a:moveTo>
                  <a:lnTo>
                    <a:pt x="64855" y="56370"/>
                  </a:lnTo>
                  <a:lnTo>
                    <a:pt x="64854" y="297883"/>
                  </a:lnTo>
                  <a:lnTo>
                    <a:pt x="83904" y="297883"/>
                  </a:lnTo>
                  <a:lnTo>
                    <a:pt x="83905" y="56370"/>
                  </a:lnTo>
                  <a:lnTo>
                    <a:pt x="74380" y="39225"/>
                  </a:lnTo>
                  <a:close/>
                </a:path>
                <a:path w="149225" h="298450">
                  <a:moveTo>
                    <a:pt x="74380" y="0"/>
                  </a:moveTo>
                  <a:lnTo>
                    <a:pt x="0" y="133885"/>
                  </a:lnTo>
                  <a:lnTo>
                    <a:pt x="1658" y="139684"/>
                  </a:lnTo>
                  <a:lnTo>
                    <a:pt x="10853" y="144793"/>
                  </a:lnTo>
                  <a:lnTo>
                    <a:pt x="16651" y="143136"/>
                  </a:lnTo>
                  <a:lnTo>
                    <a:pt x="64855" y="56370"/>
                  </a:lnTo>
                  <a:lnTo>
                    <a:pt x="64855" y="19612"/>
                  </a:lnTo>
                  <a:lnTo>
                    <a:pt x="85276" y="19612"/>
                  </a:lnTo>
                  <a:lnTo>
                    <a:pt x="74380" y="0"/>
                  </a:lnTo>
                  <a:close/>
                </a:path>
                <a:path w="149225" h="298450">
                  <a:moveTo>
                    <a:pt x="85276" y="19612"/>
                  </a:moveTo>
                  <a:lnTo>
                    <a:pt x="83905" y="19612"/>
                  </a:lnTo>
                  <a:lnTo>
                    <a:pt x="83905" y="56370"/>
                  </a:lnTo>
                  <a:lnTo>
                    <a:pt x="132108" y="143136"/>
                  </a:lnTo>
                  <a:lnTo>
                    <a:pt x="137907" y="144793"/>
                  </a:lnTo>
                  <a:lnTo>
                    <a:pt x="147105" y="139683"/>
                  </a:lnTo>
                  <a:lnTo>
                    <a:pt x="148760" y="133884"/>
                  </a:lnTo>
                  <a:lnTo>
                    <a:pt x="85276" y="19612"/>
                  </a:lnTo>
                  <a:close/>
                </a:path>
                <a:path w="149225" h="298450">
                  <a:moveTo>
                    <a:pt x="83905" y="24237"/>
                  </a:moveTo>
                  <a:lnTo>
                    <a:pt x="82707" y="24237"/>
                  </a:lnTo>
                  <a:lnTo>
                    <a:pt x="74380" y="39225"/>
                  </a:lnTo>
                  <a:lnTo>
                    <a:pt x="83905" y="56370"/>
                  </a:lnTo>
                  <a:lnTo>
                    <a:pt x="83905" y="24237"/>
                  </a:lnTo>
                  <a:close/>
                </a:path>
                <a:path w="149225" h="298450">
                  <a:moveTo>
                    <a:pt x="83905" y="19612"/>
                  </a:moveTo>
                  <a:lnTo>
                    <a:pt x="64855" y="19612"/>
                  </a:lnTo>
                  <a:lnTo>
                    <a:pt x="64855" y="56370"/>
                  </a:lnTo>
                  <a:lnTo>
                    <a:pt x="74380" y="39225"/>
                  </a:lnTo>
                  <a:lnTo>
                    <a:pt x="66054" y="24237"/>
                  </a:lnTo>
                  <a:lnTo>
                    <a:pt x="83905" y="24237"/>
                  </a:lnTo>
                  <a:lnTo>
                    <a:pt x="83905" y="19612"/>
                  </a:lnTo>
                  <a:close/>
                </a:path>
                <a:path w="149225" h="298450">
                  <a:moveTo>
                    <a:pt x="82707" y="24237"/>
                  </a:moveTo>
                  <a:lnTo>
                    <a:pt x="66054" y="24237"/>
                  </a:lnTo>
                  <a:lnTo>
                    <a:pt x="74380" y="39225"/>
                  </a:lnTo>
                  <a:lnTo>
                    <a:pt x="82707" y="24237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50160" y="4836401"/>
              <a:ext cx="2596515" cy="654685"/>
            </a:xfrm>
            <a:custGeom>
              <a:avLst/>
              <a:gdLst/>
              <a:ahLst/>
              <a:cxnLst/>
              <a:rect l="l" t="t" r="r" b="b"/>
              <a:pathLst>
                <a:path w="2596515" h="654685">
                  <a:moveTo>
                    <a:pt x="174599" y="568439"/>
                  </a:moveTo>
                  <a:lnTo>
                    <a:pt x="142875" y="568439"/>
                  </a:lnTo>
                  <a:lnTo>
                    <a:pt x="142875" y="511289"/>
                  </a:lnTo>
                  <a:lnTo>
                    <a:pt x="0" y="582726"/>
                  </a:lnTo>
                  <a:lnTo>
                    <a:pt x="142875" y="654164"/>
                  </a:lnTo>
                  <a:lnTo>
                    <a:pt x="142875" y="597014"/>
                  </a:lnTo>
                  <a:lnTo>
                    <a:pt x="174599" y="597014"/>
                  </a:lnTo>
                  <a:lnTo>
                    <a:pt x="174599" y="568439"/>
                  </a:lnTo>
                  <a:close/>
                </a:path>
                <a:path w="2596515" h="654685">
                  <a:moveTo>
                    <a:pt x="288899" y="568439"/>
                  </a:moveTo>
                  <a:lnTo>
                    <a:pt x="203174" y="568439"/>
                  </a:lnTo>
                  <a:lnTo>
                    <a:pt x="203174" y="597014"/>
                  </a:lnTo>
                  <a:lnTo>
                    <a:pt x="288899" y="597014"/>
                  </a:lnTo>
                  <a:lnTo>
                    <a:pt x="288899" y="568439"/>
                  </a:lnTo>
                  <a:close/>
                </a:path>
                <a:path w="2596515" h="654685">
                  <a:moveTo>
                    <a:pt x="403199" y="568439"/>
                  </a:moveTo>
                  <a:lnTo>
                    <a:pt x="317474" y="568439"/>
                  </a:lnTo>
                  <a:lnTo>
                    <a:pt x="317474" y="597014"/>
                  </a:lnTo>
                  <a:lnTo>
                    <a:pt x="403199" y="597014"/>
                  </a:lnTo>
                  <a:lnTo>
                    <a:pt x="403199" y="568439"/>
                  </a:lnTo>
                  <a:close/>
                </a:path>
                <a:path w="2596515" h="654685">
                  <a:moveTo>
                    <a:pt x="517499" y="568439"/>
                  </a:moveTo>
                  <a:lnTo>
                    <a:pt x="431774" y="568439"/>
                  </a:lnTo>
                  <a:lnTo>
                    <a:pt x="431774" y="597014"/>
                  </a:lnTo>
                  <a:lnTo>
                    <a:pt x="517499" y="597014"/>
                  </a:lnTo>
                  <a:lnTo>
                    <a:pt x="517499" y="568439"/>
                  </a:lnTo>
                  <a:close/>
                </a:path>
                <a:path w="2596515" h="654685">
                  <a:moveTo>
                    <a:pt x="631799" y="568439"/>
                  </a:moveTo>
                  <a:lnTo>
                    <a:pt x="546074" y="568439"/>
                  </a:lnTo>
                  <a:lnTo>
                    <a:pt x="546074" y="597014"/>
                  </a:lnTo>
                  <a:lnTo>
                    <a:pt x="631799" y="597014"/>
                  </a:lnTo>
                  <a:lnTo>
                    <a:pt x="631799" y="568439"/>
                  </a:lnTo>
                  <a:close/>
                </a:path>
                <a:path w="2596515" h="654685">
                  <a:moveTo>
                    <a:pt x="746099" y="568439"/>
                  </a:moveTo>
                  <a:lnTo>
                    <a:pt x="660374" y="568439"/>
                  </a:lnTo>
                  <a:lnTo>
                    <a:pt x="660374" y="597014"/>
                  </a:lnTo>
                  <a:lnTo>
                    <a:pt x="746099" y="597014"/>
                  </a:lnTo>
                  <a:lnTo>
                    <a:pt x="746099" y="568439"/>
                  </a:lnTo>
                  <a:close/>
                </a:path>
                <a:path w="2596515" h="654685">
                  <a:moveTo>
                    <a:pt x="860399" y="568439"/>
                  </a:moveTo>
                  <a:lnTo>
                    <a:pt x="774674" y="568439"/>
                  </a:lnTo>
                  <a:lnTo>
                    <a:pt x="774674" y="597014"/>
                  </a:lnTo>
                  <a:lnTo>
                    <a:pt x="860399" y="597014"/>
                  </a:lnTo>
                  <a:lnTo>
                    <a:pt x="860399" y="568439"/>
                  </a:lnTo>
                  <a:close/>
                </a:path>
                <a:path w="2596515" h="654685">
                  <a:moveTo>
                    <a:pt x="974699" y="568439"/>
                  </a:moveTo>
                  <a:lnTo>
                    <a:pt x="888974" y="568439"/>
                  </a:lnTo>
                  <a:lnTo>
                    <a:pt x="888974" y="597014"/>
                  </a:lnTo>
                  <a:lnTo>
                    <a:pt x="974699" y="597014"/>
                  </a:lnTo>
                  <a:lnTo>
                    <a:pt x="974699" y="568439"/>
                  </a:lnTo>
                  <a:close/>
                </a:path>
                <a:path w="2596515" h="654685">
                  <a:moveTo>
                    <a:pt x="1088999" y="568439"/>
                  </a:moveTo>
                  <a:lnTo>
                    <a:pt x="1003274" y="568439"/>
                  </a:lnTo>
                  <a:lnTo>
                    <a:pt x="1003274" y="597014"/>
                  </a:lnTo>
                  <a:lnTo>
                    <a:pt x="1088999" y="597014"/>
                  </a:lnTo>
                  <a:lnTo>
                    <a:pt x="1088999" y="568439"/>
                  </a:lnTo>
                  <a:close/>
                </a:path>
                <a:path w="2596515" h="654685">
                  <a:moveTo>
                    <a:pt x="1203299" y="568439"/>
                  </a:moveTo>
                  <a:lnTo>
                    <a:pt x="1117574" y="568439"/>
                  </a:lnTo>
                  <a:lnTo>
                    <a:pt x="1117574" y="597014"/>
                  </a:lnTo>
                  <a:lnTo>
                    <a:pt x="1203299" y="597014"/>
                  </a:lnTo>
                  <a:lnTo>
                    <a:pt x="1203299" y="568439"/>
                  </a:lnTo>
                  <a:close/>
                </a:path>
                <a:path w="2596515" h="654685">
                  <a:moveTo>
                    <a:pt x="1317599" y="568439"/>
                  </a:moveTo>
                  <a:lnTo>
                    <a:pt x="1231874" y="568439"/>
                  </a:lnTo>
                  <a:lnTo>
                    <a:pt x="1231874" y="597014"/>
                  </a:lnTo>
                  <a:lnTo>
                    <a:pt x="1317599" y="597014"/>
                  </a:lnTo>
                  <a:lnTo>
                    <a:pt x="1317599" y="568439"/>
                  </a:lnTo>
                  <a:close/>
                </a:path>
                <a:path w="2596515" h="654685">
                  <a:moveTo>
                    <a:pt x="1431899" y="568439"/>
                  </a:moveTo>
                  <a:lnTo>
                    <a:pt x="1346174" y="568439"/>
                  </a:lnTo>
                  <a:lnTo>
                    <a:pt x="1346174" y="597014"/>
                  </a:lnTo>
                  <a:lnTo>
                    <a:pt x="1431899" y="597014"/>
                  </a:lnTo>
                  <a:lnTo>
                    <a:pt x="1431899" y="568439"/>
                  </a:lnTo>
                  <a:close/>
                </a:path>
                <a:path w="2596515" h="654685">
                  <a:moveTo>
                    <a:pt x="1546199" y="568439"/>
                  </a:moveTo>
                  <a:lnTo>
                    <a:pt x="1460474" y="568439"/>
                  </a:lnTo>
                  <a:lnTo>
                    <a:pt x="1460474" y="597014"/>
                  </a:lnTo>
                  <a:lnTo>
                    <a:pt x="1546199" y="597014"/>
                  </a:lnTo>
                  <a:lnTo>
                    <a:pt x="1546199" y="568439"/>
                  </a:lnTo>
                  <a:close/>
                </a:path>
                <a:path w="2596515" h="654685">
                  <a:moveTo>
                    <a:pt x="1660499" y="568439"/>
                  </a:moveTo>
                  <a:lnTo>
                    <a:pt x="1574774" y="568439"/>
                  </a:lnTo>
                  <a:lnTo>
                    <a:pt x="1574774" y="597014"/>
                  </a:lnTo>
                  <a:lnTo>
                    <a:pt x="1660499" y="597014"/>
                  </a:lnTo>
                  <a:lnTo>
                    <a:pt x="1660499" y="568439"/>
                  </a:lnTo>
                  <a:close/>
                </a:path>
                <a:path w="2596515" h="654685">
                  <a:moveTo>
                    <a:pt x="1774799" y="568439"/>
                  </a:moveTo>
                  <a:lnTo>
                    <a:pt x="1689074" y="568439"/>
                  </a:lnTo>
                  <a:lnTo>
                    <a:pt x="1689074" y="597014"/>
                  </a:lnTo>
                  <a:lnTo>
                    <a:pt x="1774799" y="597014"/>
                  </a:lnTo>
                  <a:lnTo>
                    <a:pt x="1774799" y="568439"/>
                  </a:lnTo>
                  <a:close/>
                </a:path>
                <a:path w="2596515" h="654685">
                  <a:moveTo>
                    <a:pt x="1889099" y="568439"/>
                  </a:moveTo>
                  <a:lnTo>
                    <a:pt x="1803374" y="568439"/>
                  </a:lnTo>
                  <a:lnTo>
                    <a:pt x="1803374" y="597014"/>
                  </a:lnTo>
                  <a:lnTo>
                    <a:pt x="1889099" y="597014"/>
                  </a:lnTo>
                  <a:lnTo>
                    <a:pt x="1889099" y="568439"/>
                  </a:lnTo>
                  <a:close/>
                </a:path>
                <a:path w="2596515" h="654685">
                  <a:moveTo>
                    <a:pt x="2003399" y="568439"/>
                  </a:moveTo>
                  <a:lnTo>
                    <a:pt x="1917674" y="568439"/>
                  </a:lnTo>
                  <a:lnTo>
                    <a:pt x="1917674" y="597014"/>
                  </a:lnTo>
                  <a:lnTo>
                    <a:pt x="2003399" y="597014"/>
                  </a:lnTo>
                  <a:lnTo>
                    <a:pt x="2003399" y="568439"/>
                  </a:lnTo>
                  <a:close/>
                </a:path>
                <a:path w="2596515" h="654685">
                  <a:moveTo>
                    <a:pt x="2117699" y="568439"/>
                  </a:moveTo>
                  <a:lnTo>
                    <a:pt x="2031974" y="568439"/>
                  </a:lnTo>
                  <a:lnTo>
                    <a:pt x="2031974" y="597014"/>
                  </a:lnTo>
                  <a:lnTo>
                    <a:pt x="2117699" y="597014"/>
                  </a:lnTo>
                  <a:lnTo>
                    <a:pt x="2117699" y="568439"/>
                  </a:lnTo>
                  <a:close/>
                </a:path>
                <a:path w="2596515" h="654685">
                  <a:moveTo>
                    <a:pt x="2231999" y="568439"/>
                  </a:moveTo>
                  <a:lnTo>
                    <a:pt x="2146274" y="568439"/>
                  </a:lnTo>
                  <a:lnTo>
                    <a:pt x="2146274" y="597014"/>
                  </a:lnTo>
                  <a:lnTo>
                    <a:pt x="2231999" y="597014"/>
                  </a:lnTo>
                  <a:lnTo>
                    <a:pt x="2231999" y="568439"/>
                  </a:lnTo>
                  <a:close/>
                </a:path>
                <a:path w="2596515" h="654685">
                  <a:moveTo>
                    <a:pt x="2538971" y="285394"/>
                  </a:moveTo>
                  <a:lnTo>
                    <a:pt x="2510396" y="285394"/>
                  </a:lnTo>
                  <a:lnTo>
                    <a:pt x="2510396" y="313969"/>
                  </a:lnTo>
                  <a:lnTo>
                    <a:pt x="2538971" y="313969"/>
                  </a:lnTo>
                  <a:lnTo>
                    <a:pt x="2538971" y="285394"/>
                  </a:lnTo>
                  <a:close/>
                </a:path>
                <a:path w="2596515" h="654685">
                  <a:moveTo>
                    <a:pt x="2538971" y="228244"/>
                  </a:moveTo>
                  <a:lnTo>
                    <a:pt x="2510396" y="228244"/>
                  </a:lnTo>
                  <a:lnTo>
                    <a:pt x="2510396" y="256819"/>
                  </a:lnTo>
                  <a:lnTo>
                    <a:pt x="2538971" y="256819"/>
                  </a:lnTo>
                  <a:lnTo>
                    <a:pt x="2538971" y="228244"/>
                  </a:lnTo>
                  <a:close/>
                </a:path>
                <a:path w="2596515" h="654685">
                  <a:moveTo>
                    <a:pt x="2538971" y="171094"/>
                  </a:moveTo>
                  <a:lnTo>
                    <a:pt x="2510396" y="171094"/>
                  </a:lnTo>
                  <a:lnTo>
                    <a:pt x="2510396" y="199669"/>
                  </a:lnTo>
                  <a:lnTo>
                    <a:pt x="2538971" y="199669"/>
                  </a:lnTo>
                  <a:lnTo>
                    <a:pt x="2538971" y="171094"/>
                  </a:lnTo>
                  <a:close/>
                </a:path>
                <a:path w="2596515" h="654685">
                  <a:moveTo>
                    <a:pt x="2596121" y="142875"/>
                  </a:moveTo>
                  <a:lnTo>
                    <a:pt x="2595943" y="142519"/>
                  </a:lnTo>
                  <a:lnTo>
                    <a:pt x="2588984" y="128587"/>
                  </a:lnTo>
                  <a:lnTo>
                    <a:pt x="2524683" y="0"/>
                  </a:lnTo>
                  <a:lnTo>
                    <a:pt x="2453246" y="142875"/>
                  </a:lnTo>
                  <a:lnTo>
                    <a:pt x="2596121" y="142875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10031193" y="1774954"/>
            <a:ext cx="1189990" cy="233679"/>
          </a:xfrm>
          <a:custGeom>
            <a:avLst/>
            <a:gdLst/>
            <a:ahLst/>
            <a:cxnLst/>
            <a:rect l="l" t="t" r="r" b="b"/>
            <a:pathLst>
              <a:path w="1189990" h="233680">
                <a:moveTo>
                  <a:pt x="116055" y="107608"/>
                </a:moveTo>
                <a:lnTo>
                  <a:pt x="0" y="189417"/>
                </a:lnTo>
                <a:lnTo>
                  <a:pt x="135079" y="233175"/>
                </a:lnTo>
                <a:lnTo>
                  <a:pt x="85536" y="187418"/>
                </a:lnTo>
                <a:lnTo>
                  <a:pt x="76768" y="187418"/>
                </a:lnTo>
                <a:lnTo>
                  <a:pt x="73915" y="168584"/>
                </a:lnTo>
                <a:lnTo>
                  <a:pt x="81446" y="167443"/>
                </a:lnTo>
                <a:lnTo>
                  <a:pt x="116055" y="107608"/>
                </a:lnTo>
                <a:close/>
              </a:path>
              <a:path w="1189990" h="233680">
                <a:moveTo>
                  <a:pt x="75342" y="178003"/>
                </a:moveTo>
                <a:lnTo>
                  <a:pt x="76768" y="187418"/>
                </a:lnTo>
                <a:lnTo>
                  <a:pt x="84300" y="186277"/>
                </a:lnTo>
                <a:lnTo>
                  <a:pt x="75342" y="178003"/>
                </a:lnTo>
                <a:close/>
              </a:path>
              <a:path w="1189990" h="233680">
                <a:moveTo>
                  <a:pt x="84300" y="186277"/>
                </a:moveTo>
                <a:lnTo>
                  <a:pt x="76768" y="187418"/>
                </a:lnTo>
                <a:lnTo>
                  <a:pt x="85536" y="187418"/>
                </a:lnTo>
                <a:lnTo>
                  <a:pt x="84300" y="186277"/>
                </a:lnTo>
                <a:close/>
              </a:path>
              <a:path w="1189990" h="233680">
                <a:moveTo>
                  <a:pt x="1186573" y="0"/>
                </a:moveTo>
                <a:lnTo>
                  <a:pt x="81446" y="167443"/>
                </a:lnTo>
                <a:lnTo>
                  <a:pt x="75342" y="178003"/>
                </a:lnTo>
                <a:lnTo>
                  <a:pt x="84300" y="186277"/>
                </a:lnTo>
                <a:lnTo>
                  <a:pt x="1189427" y="18835"/>
                </a:lnTo>
                <a:lnTo>
                  <a:pt x="1186573" y="0"/>
                </a:lnTo>
                <a:close/>
              </a:path>
              <a:path w="1189990" h="233680">
                <a:moveTo>
                  <a:pt x="81446" y="167443"/>
                </a:moveTo>
                <a:lnTo>
                  <a:pt x="73915" y="168584"/>
                </a:lnTo>
                <a:lnTo>
                  <a:pt x="75341" y="177999"/>
                </a:lnTo>
                <a:lnTo>
                  <a:pt x="81446" y="167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86335" y="1716390"/>
            <a:ext cx="127000" cy="275590"/>
          </a:xfrm>
          <a:custGeom>
            <a:avLst/>
            <a:gdLst/>
            <a:ahLst/>
            <a:cxnLst/>
            <a:rect l="l" t="t" r="r" b="b"/>
            <a:pathLst>
              <a:path w="127000" h="275589">
                <a:moveTo>
                  <a:pt x="0" y="148172"/>
                </a:moveTo>
                <a:lnTo>
                  <a:pt x="63500" y="275172"/>
                </a:lnTo>
                <a:lnTo>
                  <a:pt x="101600" y="198972"/>
                </a:lnTo>
                <a:lnTo>
                  <a:pt x="53975" y="198972"/>
                </a:lnTo>
                <a:lnTo>
                  <a:pt x="53975" y="191352"/>
                </a:lnTo>
                <a:lnTo>
                  <a:pt x="0" y="148172"/>
                </a:lnTo>
                <a:close/>
              </a:path>
              <a:path w="127000" h="275589">
                <a:moveTo>
                  <a:pt x="53975" y="191352"/>
                </a:moveTo>
                <a:lnTo>
                  <a:pt x="53975" y="198972"/>
                </a:lnTo>
                <a:lnTo>
                  <a:pt x="63500" y="198972"/>
                </a:lnTo>
                <a:lnTo>
                  <a:pt x="53975" y="191352"/>
                </a:lnTo>
                <a:close/>
              </a:path>
              <a:path w="127000" h="275589">
                <a:moveTo>
                  <a:pt x="73025" y="0"/>
                </a:moveTo>
                <a:lnTo>
                  <a:pt x="53975" y="0"/>
                </a:lnTo>
                <a:lnTo>
                  <a:pt x="53975" y="191352"/>
                </a:lnTo>
                <a:lnTo>
                  <a:pt x="63500" y="198972"/>
                </a:lnTo>
                <a:lnTo>
                  <a:pt x="73025" y="191352"/>
                </a:lnTo>
                <a:lnTo>
                  <a:pt x="73025" y="0"/>
                </a:lnTo>
                <a:close/>
              </a:path>
              <a:path w="127000" h="275589">
                <a:moveTo>
                  <a:pt x="73025" y="191352"/>
                </a:moveTo>
                <a:lnTo>
                  <a:pt x="63500" y="198972"/>
                </a:lnTo>
                <a:lnTo>
                  <a:pt x="73025" y="198972"/>
                </a:lnTo>
                <a:lnTo>
                  <a:pt x="73025" y="191352"/>
                </a:lnTo>
                <a:close/>
              </a:path>
              <a:path w="127000" h="275589">
                <a:moveTo>
                  <a:pt x="127000" y="148172"/>
                </a:moveTo>
                <a:lnTo>
                  <a:pt x="73025" y="191352"/>
                </a:lnTo>
                <a:lnTo>
                  <a:pt x="73025" y="198972"/>
                </a:lnTo>
                <a:lnTo>
                  <a:pt x="101600" y="198972"/>
                </a:lnTo>
                <a:lnTo>
                  <a:pt x="127000" y="148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833193" y="4894579"/>
            <a:ext cx="372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poll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184637" y="4512564"/>
            <a:ext cx="3321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CQ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911795" y="3190747"/>
            <a:ext cx="1132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addr: </a:t>
            </a:r>
            <a:r>
              <a:rPr sz="1800" i="1" spc="-10" dirty="0">
                <a:solidFill>
                  <a:srgbClr val="767171"/>
                </a:solidFill>
                <a:latin typeface="Calibri"/>
                <a:cs typeface="Calibri"/>
              </a:rPr>
              <a:t>0x040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911795" y="3900932"/>
            <a:ext cx="1132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addr: </a:t>
            </a:r>
            <a:r>
              <a:rPr sz="1800" i="1" spc="-10" dirty="0">
                <a:solidFill>
                  <a:srgbClr val="767171"/>
                </a:solidFill>
                <a:latin typeface="Calibri"/>
                <a:cs typeface="Calibri"/>
              </a:rPr>
              <a:t>0x080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11795" y="4614164"/>
            <a:ext cx="1132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addr: </a:t>
            </a:r>
            <a:r>
              <a:rPr sz="1800" i="1" spc="-10" dirty="0">
                <a:solidFill>
                  <a:srgbClr val="767171"/>
                </a:solidFill>
                <a:latin typeface="Calibri"/>
                <a:cs typeface="Calibri"/>
              </a:rPr>
              <a:t>0x120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134433" y="2089403"/>
            <a:ext cx="1131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RDMA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NIC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167878" y="2589771"/>
            <a:ext cx="3266440" cy="518795"/>
          </a:xfrm>
          <a:custGeom>
            <a:avLst/>
            <a:gdLst/>
            <a:ahLst/>
            <a:cxnLst/>
            <a:rect l="l" t="t" r="r" b="b"/>
            <a:pathLst>
              <a:path w="3266440" h="518794">
                <a:moveTo>
                  <a:pt x="1295438" y="6883"/>
                </a:moveTo>
                <a:lnTo>
                  <a:pt x="57150" y="6883"/>
                </a:lnTo>
                <a:lnTo>
                  <a:pt x="57150" y="310286"/>
                </a:lnTo>
                <a:lnTo>
                  <a:pt x="0" y="310286"/>
                </a:lnTo>
                <a:lnTo>
                  <a:pt x="71437" y="453161"/>
                </a:lnTo>
                <a:lnTo>
                  <a:pt x="135724" y="324573"/>
                </a:lnTo>
                <a:lnTo>
                  <a:pt x="142875" y="310286"/>
                </a:lnTo>
                <a:lnTo>
                  <a:pt x="85725" y="310286"/>
                </a:lnTo>
                <a:lnTo>
                  <a:pt x="85725" y="35458"/>
                </a:lnTo>
                <a:lnTo>
                  <a:pt x="1295438" y="35458"/>
                </a:lnTo>
                <a:lnTo>
                  <a:pt x="1295438" y="21170"/>
                </a:lnTo>
                <a:lnTo>
                  <a:pt x="1295438" y="6883"/>
                </a:lnTo>
                <a:close/>
              </a:path>
              <a:path w="3266440" h="518794">
                <a:moveTo>
                  <a:pt x="3266351" y="375412"/>
                </a:moveTo>
                <a:lnTo>
                  <a:pt x="3209201" y="375412"/>
                </a:lnTo>
                <a:lnTo>
                  <a:pt x="3209201" y="28575"/>
                </a:lnTo>
                <a:lnTo>
                  <a:pt x="3209201" y="14287"/>
                </a:lnTo>
                <a:lnTo>
                  <a:pt x="3209201" y="0"/>
                </a:lnTo>
                <a:lnTo>
                  <a:pt x="1898904" y="0"/>
                </a:lnTo>
                <a:lnTo>
                  <a:pt x="1898904" y="28575"/>
                </a:lnTo>
                <a:lnTo>
                  <a:pt x="3180626" y="28575"/>
                </a:lnTo>
                <a:lnTo>
                  <a:pt x="3180626" y="375412"/>
                </a:lnTo>
                <a:lnTo>
                  <a:pt x="3123476" y="375412"/>
                </a:lnTo>
                <a:lnTo>
                  <a:pt x="3194913" y="518287"/>
                </a:lnTo>
                <a:lnTo>
                  <a:pt x="3259201" y="389699"/>
                </a:lnTo>
                <a:lnTo>
                  <a:pt x="3266351" y="375412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373559" y="2663444"/>
            <a:ext cx="1311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pop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158846" y="2663444"/>
            <a:ext cx="1137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generate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body" idx="1"/>
          </p:nvPr>
        </p:nvSpPr>
        <p:spPr>
          <a:xfrm>
            <a:off x="244881" y="1187873"/>
            <a:ext cx="7112634" cy="3818353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600" spc="-55" dirty="0"/>
              <a:t>Rowan</a:t>
            </a:r>
            <a:r>
              <a:rPr sz="2600" spc="-80" dirty="0"/>
              <a:t> </a:t>
            </a:r>
            <a:r>
              <a:rPr lang="zh-CN" altLang="en-US" sz="2600" spc="-80" dirty="0"/>
              <a:t>基础结构</a:t>
            </a:r>
            <a:endParaRPr sz="2600" dirty="0"/>
          </a:p>
          <a:p>
            <a:pPr marL="358140" indent="-311785">
              <a:lnSpc>
                <a:spcPct val="100000"/>
              </a:lnSpc>
              <a:spcBef>
                <a:spcPts val="540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en-US" altLang="zh-CN" sz="2400" b="0" spc="-10" dirty="0">
                <a:latin typeface="Arial"/>
                <a:cs typeface="Arial"/>
              </a:rPr>
              <a:t>RC </a:t>
            </a:r>
            <a:r>
              <a:rPr lang="zh-CN" altLang="en-US" sz="2400" spc="-10" dirty="0">
                <a:latin typeface="Arial"/>
                <a:cs typeface="Arial"/>
              </a:rPr>
              <a:t>队列对</a:t>
            </a:r>
            <a:r>
              <a:rPr lang="zh-CN" altLang="en-US" sz="2400" b="0" spc="-10" dirty="0">
                <a:latin typeface="Arial"/>
                <a:cs typeface="Arial"/>
              </a:rPr>
              <a:t> </a:t>
            </a:r>
            <a:r>
              <a:rPr lang="en-US" altLang="zh-CN" sz="2400" b="0" spc="-10" dirty="0">
                <a:latin typeface="Arial"/>
                <a:cs typeface="Arial"/>
              </a:rPr>
              <a:t>(QP)</a:t>
            </a:r>
            <a:r>
              <a:rPr lang="zh-CN" altLang="en-US" sz="2400" b="0" spc="-10" dirty="0">
                <a:latin typeface="Arial"/>
                <a:cs typeface="Arial"/>
              </a:rPr>
              <a:t>，</a:t>
            </a:r>
            <a:r>
              <a:rPr lang="zh-CN" altLang="en-US" sz="2400" spc="-10" dirty="0">
                <a:latin typeface="Arial"/>
                <a:cs typeface="Arial"/>
              </a:rPr>
              <a:t>启用硬件 </a:t>
            </a:r>
            <a:r>
              <a:rPr lang="en-US" altLang="zh-CN" sz="2400" b="0" spc="-10" dirty="0">
                <a:latin typeface="Arial"/>
                <a:cs typeface="Arial"/>
              </a:rPr>
              <a:t>ACK</a:t>
            </a:r>
            <a:endParaRPr lang="en-US" sz="2400" b="0" spc="-10" dirty="0">
              <a:latin typeface="Arial"/>
              <a:cs typeface="Arial"/>
            </a:endParaRPr>
          </a:p>
          <a:p>
            <a:pPr marL="327660" indent="-281305">
              <a:lnSpc>
                <a:spcPct val="100000"/>
              </a:lnSpc>
              <a:spcBef>
                <a:spcPts val="409"/>
              </a:spcBef>
              <a:buSzPct val="79166"/>
              <a:buFont typeface="Wingdings"/>
              <a:buChar char=""/>
              <a:tabLst>
                <a:tab pos="327660" algn="l"/>
              </a:tabLst>
            </a:pPr>
            <a:r>
              <a:rPr lang="zh-CN" altLang="en-US" sz="2400" spc="-10" dirty="0">
                <a:latin typeface="Arial"/>
                <a:cs typeface="Arial"/>
              </a:rPr>
              <a:t>共享接收队列 </a:t>
            </a:r>
            <a:r>
              <a:rPr lang="en-US" altLang="zh-CN" sz="2400" b="0" spc="-10" dirty="0">
                <a:latin typeface="Arial"/>
                <a:cs typeface="Arial"/>
              </a:rPr>
              <a:t>(SRQ)</a:t>
            </a:r>
            <a:endParaRPr lang="en-US" sz="2400" dirty="0">
              <a:latin typeface="Arial"/>
              <a:cs typeface="Arial"/>
            </a:endParaRPr>
          </a:p>
          <a:p>
            <a:pPr marL="846455" lvl="1" indent="-342900">
              <a:lnSpc>
                <a:spcPct val="100000"/>
              </a:lnSpc>
              <a:spcBef>
                <a:spcPts val="520"/>
              </a:spcBef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zh-CN" altLang="en-US" sz="2000" spc="-160" dirty="0">
                <a:latin typeface="Arial"/>
                <a:cs typeface="Arial"/>
              </a:rPr>
              <a:t>来自</a:t>
            </a:r>
            <a:r>
              <a:rPr lang="zh-CN" altLang="en-US" sz="2000" spc="-160" dirty="0">
                <a:solidFill>
                  <a:srgbClr val="FF0000"/>
                </a:solidFill>
                <a:latin typeface="Arial"/>
                <a:cs typeface="Arial"/>
              </a:rPr>
              <a:t>不同远程 </a:t>
            </a:r>
            <a:r>
              <a:rPr lang="en-US" altLang="zh-CN" sz="2000" spc="-160" dirty="0">
                <a:latin typeface="Arial"/>
                <a:cs typeface="Arial"/>
              </a:rPr>
              <a:t>QP </a:t>
            </a:r>
            <a:r>
              <a:rPr lang="zh-CN" altLang="en-US" sz="2000" spc="-160" dirty="0">
                <a:latin typeface="Arial"/>
                <a:cs typeface="Arial"/>
              </a:rPr>
              <a:t>的 </a:t>
            </a:r>
            <a:r>
              <a:rPr lang="en-US" altLang="zh-CN" sz="2000" spc="-160" dirty="0">
                <a:latin typeface="Arial"/>
                <a:cs typeface="Arial"/>
              </a:rPr>
              <a:t>SEND </a:t>
            </a:r>
            <a:r>
              <a:rPr lang="zh-CN" altLang="en-US" sz="2000" spc="-160" dirty="0">
                <a:latin typeface="Arial"/>
                <a:cs typeface="Arial"/>
              </a:rPr>
              <a:t>请求使用相同的 </a:t>
            </a:r>
            <a:r>
              <a:rPr lang="en-US" altLang="zh-CN" sz="2000" spc="-160" dirty="0">
                <a:latin typeface="Arial"/>
                <a:cs typeface="Arial"/>
              </a:rPr>
              <a:t>RQ</a:t>
            </a:r>
            <a:endParaRPr sz="2000" dirty="0">
              <a:latin typeface="Arial"/>
              <a:cs typeface="Arial"/>
            </a:endParaRPr>
          </a:p>
          <a:p>
            <a:pPr marL="358140" indent="-311785">
              <a:lnSpc>
                <a:spcPct val="100000"/>
              </a:lnSpc>
              <a:spcBef>
                <a:spcPts val="509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zh-CN" altLang="en-US" sz="2400" spc="-10" dirty="0">
                <a:latin typeface="Arial"/>
                <a:cs typeface="Arial"/>
              </a:rPr>
              <a:t>控制路径：控制线程</a:t>
            </a:r>
            <a:endParaRPr lang="en-US" sz="2400" dirty="0">
              <a:latin typeface="Arial"/>
              <a:cs typeface="Arial"/>
            </a:endParaRPr>
          </a:p>
          <a:p>
            <a:pPr marL="846455" lvl="1" indent="-342900">
              <a:lnSpc>
                <a:spcPct val="100000"/>
              </a:lnSpc>
              <a:spcBef>
                <a:spcPts val="20"/>
              </a:spcBef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zh-CN" altLang="en-US" sz="2000" spc="-10" dirty="0">
                <a:solidFill>
                  <a:schemeClr val="tx1"/>
                </a:solidFill>
                <a:latin typeface="Arial"/>
                <a:cs typeface="Arial"/>
              </a:rPr>
              <a:t>按</a:t>
            </a:r>
            <a:r>
              <a:rPr lang="zh-CN" altLang="en-US" sz="2000" spc="-10" dirty="0">
                <a:solidFill>
                  <a:srgbClr val="FF0000"/>
                </a:solidFill>
                <a:latin typeface="Arial"/>
                <a:cs typeface="Arial"/>
              </a:rPr>
              <a:t>地址递增</a:t>
            </a:r>
            <a:r>
              <a:rPr lang="zh-CN" altLang="en-US" sz="2000" spc="-10" dirty="0">
                <a:solidFill>
                  <a:schemeClr val="tx1"/>
                </a:solidFill>
                <a:latin typeface="Arial"/>
                <a:cs typeface="Arial"/>
              </a:rPr>
              <a:t>顺序将 </a:t>
            </a:r>
            <a:r>
              <a:rPr lang="en-US" altLang="zh-CN" sz="2000" spc="-10" dirty="0">
                <a:solidFill>
                  <a:schemeClr val="tx1"/>
                </a:solidFill>
                <a:latin typeface="Arial"/>
                <a:cs typeface="Arial"/>
              </a:rPr>
              <a:t>64B PM </a:t>
            </a:r>
            <a:r>
              <a:rPr lang="zh-CN" altLang="en-US" sz="2000" spc="-10" dirty="0">
                <a:solidFill>
                  <a:schemeClr val="tx1"/>
                </a:solidFill>
                <a:latin typeface="Arial"/>
                <a:cs typeface="Arial"/>
              </a:rPr>
              <a:t>缓冲区推送到 </a:t>
            </a:r>
            <a:r>
              <a:rPr lang="en-US" altLang="zh-CN" sz="2000" spc="-10" dirty="0">
                <a:solidFill>
                  <a:schemeClr val="tx1"/>
                </a:solidFill>
                <a:latin typeface="Arial"/>
                <a:cs typeface="Arial"/>
              </a:rPr>
              <a:t>SRQ</a:t>
            </a:r>
            <a:r>
              <a:rPr lang="en-US" sz="20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846455" lvl="1" indent="-342900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en-US" altLang="zh-CN" sz="2000" spc="-25" dirty="0">
                <a:latin typeface="Arial"/>
                <a:cs typeface="Arial"/>
              </a:rPr>
              <a:t>SRQ </a:t>
            </a:r>
            <a:r>
              <a:rPr lang="zh-CN" altLang="en-US" sz="2000" spc="-25" dirty="0">
                <a:latin typeface="Arial"/>
                <a:cs typeface="Arial"/>
              </a:rPr>
              <a:t>的轮询完成队列 </a:t>
            </a:r>
            <a:r>
              <a:rPr lang="en-US" altLang="zh-CN" sz="2000" spc="-25" dirty="0">
                <a:latin typeface="Arial"/>
                <a:cs typeface="Arial"/>
              </a:rPr>
              <a:t>(CQ)</a:t>
            </a:r>
            <a:endParaRPr lang="en-US" sz="2000" dirty="0">
              <a:latin typeface="Arial"/>
              <a:cs typeface="Arial"/>
            </a:endParaRPr>
          </a:p>
          <a:p>
            <a:pPr marL="358140" indent="-311785">
              <a:lnSpc>
                <a:spcPct val="100000"/>
              </a:lnSpc>
              <a:spcBef>
                <a:spcPts val="484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zh-CN" altLang="en-US" sz="2400" dirty="0">
                <a:latin typeface="Arial"/>
                <a:cs typeface="Arial"/>
              </a:rPr>
              <a:t>数据路径：网卡</a:t>
            </a:r>
            <a:endParaRPr lang="en-US" sz="2400" dirty="0">
              <a:latin typeface="Arial"/>
              <a:cs typeface="Arial"/>
            </a:endParaRPr>
          </a:p>
          <a:p>
            <a:pPr marL="846455" lvl="1" indent="-342900">
              <a:lnSpc>
                <a:spcPct val="100000"/>
              </a:lnSpc>
              <a:spcBef>
                <a:spcPts val="40"/>
              </a:spcBef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en-US" sz="2000" spc="-20" dirty="0">
                <a:latin typeface="Arial"/>
                <a:cs typeface="Arial"/>
              </a:rPr>
              <a:t>1)</a:t>
            </a:r>
            <a:r>
              <a:rPr lang="zh-CN" altLang="en-US" sz="2000" spc="-120" dirty="0">
                <a:latin typeface="Arial"/>
                <a:cs typeface="Arial"/>
              </a:rPr>
              <a:t>将 </a:t>
            </a:r>
            <a:r>
              <a:rPr lang="en-US" altLang="zh-CN" sz="2000" spc="-120" dirty="0">
                <a:latin typeface="Arial"/>
                <a:cs typeface="Arial"/>
              </a:rPr>
              <a:t>SRQ </a:t>
            </a:r>
            <a:r>
              <a:rPr lang="zh-CN" altLang="en-US" sz="2000" spc="-120" dirty="0">
                <a:latin typeface="Arial"/>
                <a:cs typeface="Arial"/>
              </a:rPr>
              <a:t>中的</a:t>
            </a:r>
            <a:r>
              <a:rPr lang="zh-CN" altLang="en-US" sz="2000" spc="-120" dirty="0">
                <a:solidFill>
                  <a:srgbClr val="FF0000"/>
                </a:solidFill>
                <a:latin typeface="Arial"/>
                <a:cs typeface="Arial"/>
              </a:rPr>
              <a:t>第一个缓冲区</a:t>
            </a:r>
            <a:r>
              <a:rPr lang="zh-CN" altLang="en-US" sz="2000" spc="-120" dirty="0">
                <a:latin typeface="Arial"/>
                <a:cs typeface="Arial"/>
              </a:rPr>
              <a:t>和 </a:t>
            </a:r>
            <a:r>
              <a:rPr lang="en-US" altLang="zh-CN" sz="2000" spc="-120" dirty="0">
                <a:latin typeface="Arial"/>
                <a:cs typeface="Arial"/>
              </a:rPr>
              <a:t>DMA </a:t>
            </a:r>
            <a:r>
              <a:rPr lang="zh-CN" altLang="en-US" sz="2000" spc="-120" dirty="0">
                <a:latin typeface="Arial"/>
                <a:cs typeface="Arial"/>
              </a:rPr>
              <a:t>数据弹出到其中</a:t>
            </a:r>
            <a:endParaRPr lang="en-US" sz="2000" dirty="0">
              <a:latin typeface="Arial"/>
              <a:cs typeface="Arial"/>
            </a:endParaRPr>
          </a:p>
          <a:p>
            <a:pPr marL="846455" lvl="1" indent="-342900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en-US" sz="2000" spc="-20" dirty="0">
                <a:latin typeface="Arial"/>
                <a:cs typeface="Arial"/>
              </a:rPr>
              <a:t>2)</a:t>
            </a:r>
            <a:r>
              <a:rPr lang="zh-CN" altLang="en-US" sz="2000" spc="-75" dirty="0">
                <a:latin typeface="Arial"/>
                <a:cs typeface="Arial"/>
              </a:rPr>
              <a:t>返回</a:t>
            </a:r>
            <a:r>
              <a:rPr lang="en-US" altLang="zh-CN" sz="2000" spc="-75" dirty="0">
                <a:latin typeface="Arial"/>
                <a:cs typeface="Arial"/>
              </a:rPr>
              <a:t>ACK</a:t>
            </a:r>
            <a:r>
              <a:rPr lang="zh-CN" altLang="en-US" sz="2000" spc="-75" dirty="0">
                <a:latin typeface="Arial"/>
                <a:cs typeface="Arial"/>
              </a:rPr>
              <a:t>并生成</a:t>
            </a:r>
            <a:r>
              <a:rPr lang="en-US" altLang="zh-CN" sz="2000" spc="-75" dirty="0">
                <a:latin typeface="Arial"/>
                <a:cs typeface="Arial"/>
              </a:rPr>
              <a:t>CQ</a:t>
            </a:r>
            <a:r>
              <a:rPr lang="zh-CN" altLang="en-US" sz="2000" spc="-75" dirty="0">
                <a:latin typeface="Arial"/>
                <a:cs typeface="Arial"/>
              </a:rPr>
              <a:t>条目</a:t>
            </a:r>
            <a:endParaRPr lang="en-US" sz="2000" dirty="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740674" y="1259921"/>
            <a:ext cx="840740" cy="360045"/>
            <a:chOff x="7740674" y="1259921"/>
            <a:chExt cx="840740" cy="360045"/>
          </a:xfrm>
        </p:grpSpPr>
        <p:sp>
          <p:nvSpPr>
            <p:cNvPr id="36" name="object 36"/>
            <p:cNvSpPr/>
            <p:nvPr/>
          </p:nvSpPr>
          <p:spPr>
            <a:xfrm>
              <a:off x="7747024" y="1266271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675972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4"/>
                  </a:lnTo>
                  <a:lnTo>
                    <a:pt x="0" y="152026"/>
                  </a:lnTo>
                  <a:lnTo>
                    <a:pt x="0" y="194929"/>
                  </a:lnTo>
                  <a:lnTo>
                    <a:pt x="7750" y="242982"/>
                  </a:lnTo>
                  <a:lnTo>
                    <a:pt x="29332" y="284714"/>
                  </a:lnTo>
                  <a:lnTo>
                    <a:pt x="62241" y="317624"/>
                  </a:lnTo>
                  <a:lnTo>
                    <a:pt x="103974" y="339205"/>
                  </a:lnTo>
                  <a:lnTo>
                    <a:pt x="152026" y="346956"/>
                  </a:lnTo>
                  <a:lnTo>
                    <a:pt x="675972" y="346956"/>
                  </a:lnTo>
                  <a:lnTo>
                    <a:pt x="724025" y="339205"/>
                  </a:lnTo>
                  <a:lnTo>
                    <a:pt x="765757" y="317624"/>
                  </a:lnTo>
                  <a:lnTo>
                    <a:pt x="798667" y="284714"/>
                  </a:lnTo>
                  <a:lnTo>
                    <a:pt x="820248" y="242982"/>
                  </a:lnTo>
                  <a:lnTo>
                    <a:pt x="827999" y="194929"/>
                  </a:lnTo>
                  <a:lnTo>
                    <a:pt x="827999" y="152026"/>
                  </a:lnTo>
                  <a:lnTo>
                    <a:pt x="820248" y="103974"/>
                  </a:lnTo>
                  <a:lnTo>
                    <a:pt x="798667" y="62241"/>
                  </a:lnTo>
                  <a:lnTo>
                    <a:pt x="765757" y="29332"/>
                  </a:lnTo>
                  <a:lnTo>
                    <a:pt x="724025" y="7750"/>
                  </a:lnTo>
                  <a:lnTo>
                    <a:pt x="67597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47024" y="1266271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579700" y="1058875"/>
            <a:ext cx="899160" cy="101346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363220">
              <a:lnSpc>
                <a:spcPct val="100000"/>
              </a:lnSpc>
              <a:spcBef>
                <a:spcPts val="1535"/>
              </a:spcBef>
            </a:pPr>
            <a:r>
              <a:rPr lang="en-US" altLang="zh-CN" sz="2200" spc="-254" dirty="0">
                <a:solidFill>
                  <a:srgbClr val="FFFFFF"/>
                </a:solidFill>
                <a:latin typeface="Calibri"/>
                <a:cs typeface="Calibri"/>
              </a:rPr>
              <a:t>32B</a:t>
            </a:r>
            <a:endParaRPr sz="2100" baseline="-17857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300"/>
              </a:spcBef>
            </a:pPr>
            <a:r>
              <a:rPr sz="2000" u="dash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Senders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9435184" y="1259921"/>
            <a:ext cx="840740" cy="360045"/>
            <a:chOff x="9435184" y="1259921"/>
            <a:chExt cx="840740" cy="360045"/>
          </a:xfrm>
        </p:grpSpPr>
        <p:sp>
          <p:nvSpPr>
            <p:cNvPr id="40" name="object 40"/>
            <p:cNvSpPr/>
            <p:nvPr/>
          </p:nvSpPr>
          <p:spPr>
            <a:xfrm>
              <a:off x="9441534" y="1266271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675972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4"/>
                  </a:lnTo>
                  <a:lnTo>
                    <a:pt x="0" y="152026"/>
                  </a:lnTo>
                  <a:lnTo>
                    <a:pt x="0" y="194929"/>
                  </a:lnTo>
                  <a:lnTo>
                    <a:pt x="7750" y="242982"/>
                  </a:lnTo>
                  <a:lnTo>
                    <a:pt x="29332" y="284714"/>
                  </a:lnTo>
                  <a:lnTo>
                    <a:pt x="62241" y="317624"/>
                  </a:lnTo>
                  <a:lnTo>
                    <a:pt x="103974" y="339205"/>
                  </a:lnTo>
                  <a:lnTo>
                    <a:pt x="152026" y="346956"/>
                  </a:lnTo>
                  <a:lnTo>
                    <a:pt x="675972" y="346956"/>
                  </a:lnTo>
                  <a:lnTo>
                    <a:pt x="724025" y="339205"/>
                  </a:lnTo>
                  <a:lnTo>
                    <a:pt x="765757" y="317624"/>
                  </a:lnTo>
                  <a:lnTo>
                    <a:pt x="798667" y="284714"/>
                  </a:lnTo>
                  <a:lnTo>
                    <a:pt x="820248" y="242982"/>
                  </a:lnTo>
                  <a:lnTo>
                    <a:pt x="827999" y="194929"/>
                  </a:lnTo>
                  <a:lnTo>
                    <a:pt x="827999" y="152026"/>
                  </a:lnTo>
                  <a:lnTo>
                    <a:pt x="820248" y="103974"/>
                  </a:lnTo>
                  <a:lnTo>
                    <a:pt x="798667" y="62241"/>
                  </a:lnTo>
                  <a:lnTo>
                    <a:pt x="765757" y="29332"/>
                  </a:lnTo>
                  <a:lnTo>
                    <a:pt x="724025" y="7750"/>
                  </a:lnTo>
                  <a:lnTo>
                    <a:pt x="675972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441534" y="1266271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9587107" y="1241044"/>
            <a:ext cx="47815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2200" spc="-155" dirty="0">
                <a:solidFill>
                  <a:srgbClr val="FFFFFF"/>
                </a:solidFill>
                <a:latin typeface="Calibri"/>
                <a:cs typeface="Calibri"/>
              </a:rPr>
              <a:t>56B</a:t>
            </a:r>
            <a:endParaRPr sz="2100" baseline="-17857" dirty="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1129691" y="1259921"/>
            <a:ext cx="840740" cy="360045"/>
            <a:chOff x="11129691" y="1259921"/>
            <a:chExt cx="840740" cy="360045"/>
          </a:xfrm>
        </p:grpSpPr>
        <p:sp>
          <p:nvSpPr>
            <p:cNvPr id="44" name="object 44"/>
            <p:cNvSpPr/>
            <p:nvPr/>
          </p:nvSpPr>
          <p:spPr>
            <a:xfrm>
              <a:off x="11136041" y="1266271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675974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2" y="29332"/>
                  </a:lnTo>
                  <a:lnTo>
                    <a:pt x="29332" y="62241"/>
                  </a:lnTo>
                  <a:lnTo>
                    <a:pt x="7750" y="103974"/>
                  </a:lnTo>
                  <a:lnTo>
                    <a:pt x="0" y="152026"/>
                  </a:lnTo>
                  <a:lnTo>
                    <a:pt x="0" y="194929"/>
                  </a:lnTo>
                  <a:lnTo>
                    <a:pt x="7750" y="242982"/>
                  </a:lnTo>
                  <a:lnTo>
                    <a:pt x="29332" y="284714"/>
                  </a:lnTo>
                  <a:lnTo>
                    <a:pt x="62242" y="317624"/>
                  </a:lnTo>
                  <a:lnTo>
                    <a:pt x="103974" y="339205"/>
                  </a:lnTo>
                  <a:lnTo>
                    <a:pt x="152026" y="346956"/>
                  </a:lnTo>
                  <a:lnTo>
                    <a:pt x="675974" y="346956"/>
                  </a:lnTo>
                  <a:lnTo>
                    <a:pt x="724026" y="339205"/>
                  </a:lnTo>
                  <a:lnTo>
                    <a:pt x="765759" y="317624"/>
                  </a:lnTo>
                  <a:lnTo>
                    <a:pt x="798668" y="284714"/>
                  </a:lnTo>
                  <a:lnTo>
                    <a:pt x="820250" y="242982"/>
                  </a:lnTo>
                  <a:lnTo>
                    <a:pt x="828000" y="194929"/>
                  </a:lnTo>
                  <a:lnTo>
                    <a:pt x="828000" y="152026"/>
                  </a:lnTo>
                  <a:lnTo>
                    <a:pt x="820250" y="103974"/>
                  </a:lnTo>
                  <a:lnTo>
                    <a:pt x="798668" y="62241"/>
                  </a:lnTo>
                  <a:lnTo>
                    <a:pt x="765759" y="29332"/>
                  </a:lnTo>
                  <a:lnTo>
                    <a:pt x="724026" y="7750"/>
                  </a:lnTo>
                  <a:lnTo>
                    <a:pt x="675974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136041" y="1266271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1219660" y="1250188"/>
            <a:ext cx="6521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lang="en-US" sz="2200" spc="-15" dirty="0">
                <a:solidFill>
                  <a:srgbClr val="FFFFFF"/>
                </a:solidFill>
                <a:latin typeface="Calibri"/>
                <a:cs typeface="Calibri"/>
              </a:rPr>
              <a:t>84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219197" y="5484638"/>
            <a:ext cx="169989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push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64B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bufs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901925" y="5817070"/>
            <a:ext cx="805180" cy="58864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1750" marR="5080" indent="-19685">
              <a:lnSpc>
                <a:spcPts val="1989"/>
              </a:lnSpc>
              <a:spcBef>
                <a:spcPts val="409"/>
              </a:spcBef>
            </a:pPr>
            <a:r>
              <a:rPr sz="2000" b="1" spc="-20" dirty="0">
                <a:latin typeface="Calibri"/>
                <a:cs typeface="Calibri"/>
              </a:rPr>
              <a:t>Control </a:t>
            </a:r>
            <a:r>
              <a:rPr sz="2000" b="1" spc="-10" dirty="0">
                <a:latin typeface="Calibri"/>
                <a:cs typeface="Calibri"/>
              </a:rPr>
              <a:t>Thread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66226" y="5881078"/>
            <a:ext cx="1158875" cy="7321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Shared</a:t>
            </a:r>
            <a:r>
              <a:rPr sz="2000" b="1" spc="-25" dirty="0">
                <a:latin typeface="Calibri"/>
                <a:cs typeface="Calibri"/>
              </a:rPr>
              <a:t> RQ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Receiver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spc="-75" dirty="0"/>
              <a:t>系统介绍：基本结构</a:t>
            </a:r>
            <a:endParaRPr sz="3800" dirty="0"/>
          </a:p>
        </p:txBody>
      </p:sp>
      <p:sp>
        <p:nvSpPr>
          <p:cNvPr id="3" name="object 3"/>
          <p:cNvSpPr/>
          <p:nvPr/>
        </p:nvSpPr>
        <p:spPr>
          <a:xfrm>
            <a:off x="8529609" y="1774954"/>
            <a:ext cx="1189990" cy="233679"/>
          </a:xfrm>
          <a:custGeom>
            <a:avLst/>
            <a:gdLst/>
            <a:ahLst/>
            <a:cxnLst/>
            <a:rect l="l" t="t" r="r" b="b"/>
            <a:pathLst>
              <a:path w="1189990" h="233680">
                <a:moveTo>
                  <a:pt x="1105126" y="186277"/>
                </a:moveTo>
                <a:lnTo>
                  <a:pt x="1054347" y="233175"/>
                </a:lnTo>
                <a:lnTo>
                  <a:pt x="1189427" y="189417"/>
                </a:lnTo>
                <a:lnTo>
                  <a:pt x="1186591" y="187418"/>
                </a:lnTo>
                <a:lnTo>
                  <a:pt x="1112659" y="187418"/>
                </a:lnTo>
                <a:lnTo>
                  <a:pt x="1105126" y="186277"/>
                </a:lnTo>
                <a:close/>
              </a:path>
              <a:path w="1189990" h="233680">
                <a:moveTo>
                  <a:pt x="1114086" y="178002"/>
                </a:moveTo>
                <a:lnTo>
                  <a:pt x="1105126" y="186277"/>
                </a:lnTo>
                <a:lnTo>
                  <a:pt x="1112659" y="187418"/>
                </a:lnTo>
                <a:lnTo>
                  <a:pt x="1114086" y="178002"/>
                </a:lnTo>
                <a:close/>
              </a:path>
              <a:path w="1189990" h="233680">
                <a:moveTo>
                  <a:pt x="1073373" y="107608"/>
                </a:moveTo>
                <a:lnTo>
                  <a:pt x="1107980" y="167443"/>
                </a:lnTo>
                <a:lnTo>
                  <a:pt x="1115513" y="168584"/>
                </a:lnTo>
                <a:lnTo>
                  <a:pt x="1112659" y="187418"/>
                </a:lnTo>
                <a:lnTo>
                  <a:pt x="1186591" y="187418"/>
                </a:lnTo>
                <a:lnTo>
                  <a:pt x="1073373" y="107608"/>
                </a:lnTo>
                <a:close/>
              </a:path>
              <a:path w="1189990" h="233680">
                <a:moveTo>
                  <a:pt x="2854" y="0"/>
                </a:moveTo>
                <a:lnTo>
                  <a:pt x="0" y="18835"/>
                </a:lnTo>
                <a:lnTo>
                  <a:pt x="1105126" y="186277"/>
                </a:lnTo>
                <a:lnTo>
                  <a:pt x="1114086" y="178001"/>
                </a:lnTo>
                <a:lnTo>
                  <a:pt x="1107980" y="167443"/>
                </a:lnTo>
                <a:lnTo>
                  <a:pt x="2854" y="0"/>
                </a:lnTo>
                <a:close/>
              </a:path>
              <a:path w="1189990" h="233680">
                <a:moveTo>
                  <a:pt x="1107980" y="167443"/>
                </a:moveTo>
                <a:lnTo>
                  <a:pt x="1114086" y="178001"/>
                </a:lnTo>
                <a:lnTo>
                  <a:pt x="1115513" y="168584"/>
                </a:lnTo>
                <a:lnTo>
                  <a:pt x="1107980" y="167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737499" y="2118730"/>
            <a:ext cx="4054475" cy="4526280"/>
            <a:chOff x="7737499" y="2118730"/>
            <a:chExt cx="4054475" cy="4526280"/>
          </a:xfrm>
        </p:grpSpPr>
        <p:sp>
          <p:nvSpPr>
            <p:cNvPr id="5" name="object 5"/>
            <p:cNvSpPr/>
            <p:nvPr/>
          </p:nvSpPr>
          <p:spPr>
            <a:xfrm>
              <a:off x="7747024" y="2434178"/>
              <a:ext cx="4035425" cy="4201160"/>
            </a:xfrm>
            <a:custGeom>
              <a:avLst/>
              <a:gdLst/>
              <a:ahLst/>
              <a:cxnLst/>
              <a:rect l="l" t="t" r="r" b="b"/>
              <a:pathLst>
                <a:path w="4035425" h="4201159">
                  <a:moveTo>
                    <a:pt x="0" y="0"/>
                  </a:moveTo>
                  <a:lnTo>
                    <a:pt x="4034940" y="0"/>
                  </a:lnTo>
                  <a:lnTo>
                    <a:pt x="4034940" y="4200843"/>
                  </a:lnTo>
                  <a:lnTo>
                    <a:pt x="0" y="4200843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43036" y="5705462"/>
              <a:ext cx="321945" cy="59690"/>
            </a:xfrm>
            <a:custGeom>
              <a:avLst/>
              <a:gdLst/>
              <a:ahLst/>
              <a:cxnLst/>
              <a:rect l="l" t="t" r="r" b="b"/>
              <a:pathLst>
                <a:path w="321945" h="59689">
                  <a:moveTo>
                    <a:pt x="61429" y="29591"/>
                  </a:moveTo>
                  <a:lnTo>
                    <a:pt x="59016" y="18072"/>
                  </a:lnTo>
                  <a:lnTo>
                    <a:pt x="52438" y="8674"/>
                  </a:lnTo>
                  <a:lnTo>
                    <a:pt x="42672" y="2324"/>
                  </a:lnTo>
                  <a:lnTo>
                    <a:pt x="30708" y="0"/>
                  </a:lnTo>
                  <a:lnTo>
                    <a:pt x="18757" y="2324"/>
                  </a:lnTo>
                  <a:lnTo>
                    <a:pt x="8991" y="8674"/>
                  </a:lnTo>
                  <a:lnTo>
                    <a:pt x="2413" y="18072"/>
                  </a:lnTo>
                  <a:lnTo>
                    <a:pt x="0" y="29591"/>
                  </a:lnTo>
                  <a:lnTo>
                    <a:pt x="2413" y="41109"/>
                  </a:lnTo>
                  <a:lnTo>
                    <a:pt x="8991" y="50520"/>
                  </a:lnTo>
                  <a:lnTo>
                    <a:pt x="18757" y="56870"/>
                  </a:lnTo>
                  <a:lnTo>
                    <a:pt x="30708" y="59194"/>
                  </a:lnTo>
                  <a:lnTo>
                    <a:pt x="42672" y="56870"/>
                  </a:lnTo>
                  <a:lnTo>
                    <a:pt x="52438" y="50520"/>
                  </a:lnTo>
                  <a:lnTo>
                    <a:pt x="59016" y="41109"/>
                  </a:lnTo>
                  <a:lnTo>
                    <a:pt x="61429" y="29591"/>
                  </a:lnTo>
                  <a:close/>
                </a:path>
                <a:path w="321945" h="59689">
                  <a:moveTo>
                    <a:pt x="191452" y="29591"/>
                  </a:moveTo>
                  <a:lnTo>
                    <a:pt x="189039" y="18072"/>
                  </a:lnTo>
                  <a:lnTo>
                    <a:pt x="182460" y="8674"/>
                  </a:lnTo>
                  <a:lnTo>
                    <a:pt x="172694" y="2324"/>
                  </a:lnTo>
                  <a:lnTo>
                    <a:pt x="160743" y="0"/>
                  </a:lnTo>
                  <a:lnTo>
                    <a:pt x="148780" y="2324"/>
                  </a:lnTo>
                  <a:lnTo>
                    <a:pt x="139014" y="8674"/>
                  </a:lnTo>
                  <a:lnTo>
                    <a:pt x="132435" y="18072"/>
                  </a:lnTo>
                  <a:lnTo>
                    <a:pt x="130022" y="29591"/>
                  </a:lnTo>
                  <a:lnTo>
                    <a:pt x="132435" y="41109"/>
                  </a:lnTo>
                  <a:lnTo>
                    <a:pt x="139014" y="50520"/>
                  </a:lnTo>
                  <a:lnTo>
                    <a:pt x="148780" y="56870"/>
                  </a:lnTo>
                  <a:lnTo>
                    <a:pt x="160743" y="59194"/>
                  </a:lnTo>
                  <a:lnTo>
                    <a:pt x="172694" y="56870"/>
                  </a:lnTo>
                  <a:lnTo>
                    <a:pt x="182460" y="50520"/>
                  </a:lnTo>
                  <a:lnTo>
                    <a:pt x="189039" y="41109"/>
                  </a:lnTo>
                  <a:lnTo>
                    <a:pt x="191452" y="29591"/>
                  </a:lnTo>
                  <a:close/>
                </a:path>
                <a:path w="321945" h="59689">
                  <a:moveTo>
                    <a:pt x="321475" y="29591"/>
                  </a:moveTo>
                  <a:lnTo>
                    <a:pt x="319062" y="18072"/>
                  </a:lnTo>
                  <a:lnTo>
                    <a:pt x="312483" y="8674"/>
                  </a:lnTo>
                  <a:lnTo>
                    <a:pt x="302717" y="2324"/>
                  </a:lnTo>
                  <a:lnTo>
                    <a:pt x="290766" y="0"/>
                  </a:lnTo>
                  <a:lnTo>
                    <a:pt x="278803" y="2324"/>
                  </a:lnTo>
                  <a:lnTo>
                    <a:pt x="269049" y="8674"/>
                  </a:lnTo>
                  <a:lnTo>
                    <a:pt x="262458" y="18072"/>
                  </a:lnTo>
                  <a:lnTo>
                    <a:pt x="260045" y="29591"/>
                  </a:lnTo>
                  <a:lnTo>
                    <a:pt x="262458" y="41109"/>
                  </a:lnTo>
                  <a:lnTo>
                    <a:pt x="269049" y="50520"/>
                  </a:lnTo>
                  <a:lnTo>
                    <a:pt x="278803" y="56870"/>
                  </a:lnTo>
                  <a:lnTo>
                    <a:pt x="290766" y="59194"/>
                  </a:lnTo>
                  <a:lnTo>
                    <a:pt x="302717" y="56870"/>
                  </a:lnTo>
                  <a:lnTo>
                    <a:pt x="312483" y="50520"/>
                  </a:lnTo>
                  <a:lnTo>
                    <a:pt x="319062" y="41109"/>
                  </a:lnTo>
                  <a:lnTo>
                    <a:pt x="321475" y="295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9959" y="5148071"/>
              <a:ext cx="542544" cy="5425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680982" y="2309074"/>
              <a:ext cx="371475" cy="608965"/>
            </a:xfrm>
            <a:custGeom>
              <a:avLst/>
              <a:gdLst/>
              <a:ahLst/>
              <a:cxnLst/>
              <a:rect l="l" t="t" r="r" b="b"/>
              <a:pathLst>
                <a:path w="371475" h="608964">
                  <a:moveTo>
                    <a:pt x="371475" y="0"/>
                  </a:moveTo>
                  <a:lnTo>
                    <a:pt x="0" y="0"/>
                  </a:lnTo>
                  <a:lnTo>
                    <a:pt x="0" y="608884"/>
                  </a:lnTo>
                  <a:lnTo>
                    <a:pt x="371475" y="608884"/>
                  </a:lnTo>
                  <a:lnTo>
                    <a:pt x="3714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18202" y="2118730"/>
              <a:ext cx="611052" cy="6110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206419" y="370165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206419" y="3158168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82767" y="3457160"/>
              <a:ext cx="148762" cy="24448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206419" y="424567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82767" y="3998113"/>
              <a:ext cx="148762" cy="24448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294990" y="3488587"/>
              <a:ext cx="149225" cy="298450"/>
            </a:xfrm>
            <a:custGeom>
              <a:avLst/>
              <a:gdLst/>
              <a:ahLst/>
              <a:cxnLst/>
              <a:rect l="l" t="t" r="r" b="b"/>
              <a:pathLst>
                <a:path w="149225" h="298450">
                  <a:moveTo>
                    <a:pt x="74381" y="39226"/>
                  </a:moveTo>
                  <a:lnTo>
                    <a:pt x="64856" y="56371"/>
                  </a:lnTo>
                  <a:lnTo>
                    <a:pt x="64855" y="297883"/>
                  </a:lnTo>
                  <a:lnTo>
                    <a:pt x="83905" y="297883"/>
                  </a:lnTo>
                  <a:lnTo>
                    <a:pt x="83906" y="56371"/>
                  </a:lnTo>
                  <a:lnTo>
                    <a:pt x="74381" y="39226"/>
                  </a:lnTo>
                  <a:close/>
                </a:path>
                <a:path w="149225" h="298450">
                  <a:moveTo>
                    <a:pt x="74381" y="0"/>
                  </a:moveTo>
                  <a:lnTo>
                    <a:pt x="0" y="133885"/>
                  </a:lnTo>
                  <a:lnTo>
                    <a:pt x="1657" y="139684"/>
                  </a:lnTo>
                  <a:lnTo>
                    <a:pt x="10853" y="144793"/>
                  </a:lnTo>
                  <a:lnTo>
                    <a:pt x="16652" y="143137"/>
                  </a:lnTo>
                  <a:lnTo>
                    <a:pt x="64856" y="56371"/>
                  </a:lnTo>
                  <a:lnTo>
                    <a:pt x="64856" y="19612"/>
                  </a:lnTo>
                  <a:lnTo>
                    <a:pt x="85277" y="19612"/>
                  </a:lnTo>
                  <a:lnTo>
                    <a:pt x="74381" y="0"/>
                  </a:lnTo>
                  <a:close/>
                </a:path>
                <a:path w="149225" h="298450">
                  <a:moveTo>
                    <a:pt x="85277" y="19612"/>
                  </a:moveTo>
                  <a:lnTo>
                    <a:pt x="64856" y="19612"/>
                  </a:lnTo>
                  <a:lnTo>
                    <a:pt x="83906" y="19613"/>
                  </a:lnTo>
                  <a:lnTo>
                    <a:pt x="83906" y="56371"/>
                  </a:lnTo>
                  <a:lnTo>
                    <a:pt x="132109" y="143137"/>
                  </a:lnTo>
                  <a:lnTo>
                    <a:pt x="137908" y="144793"/>
                  </a:lnTo>
                  <a:lnTo>
                    <a:pt x="147105" y="139684"/>
                  </a:lnTo>
                  <a:lnTo>
                    <a:pt x="148762" y="133885"/>
                  </a:lnTo>
                  <a:lnTo>
                    <a:pt x="85277" y="19612"/>
                  </a:lnTo>
                  <a:close/>
                </a:path>
                <a:path w="149225" h="298450">
                  <a:moveTo>
                    <a:pt x="83906" y="24239"/>
                  </a:moveTo>
                  <a:lnTo>
                    <a:pt x="82707" y="24239"/>
                  </a:lnTo>
                  <a:lnTo>
                    <a:pt x="74381" y="39226"/>
                  </a:lnTo>
                  <a:lnTo>
                    <a:pt x="83906" y="56371"/>
                  </a:lnTo>
                  <a:lnTo>
                    <a:pt x="83906" y="24239"/>
                  </a:lnTo>
                  <a:close/>
                </a:path>
                <a:path w="149225" h="298450">
                  <a:moveTo>
                    <a:pt x="64856" y="19612"/>
                  </a:moveTo>
                  <a:lnTo>
                    <a:pt x="64856" y="56371"/>
                  </a:lnTo>
                  <a:lnTo>
                    <a:pt x="74381" y="39226"/>
                  </a:lnTo>
                  <a:lnTo>
                    <a:pt x="66055" y="24239"/>
                  </a:lnTo>
                  <a:lnTo>
                    <a:pt x="83906" y="24239"/>
                  </a:lnTo>
                  <a:lnTo>
                    <a:pt x="83906" y="19613"/>
                  </a:lnTo>
                  <a:lnTo>
                    <a:pt x="64856" y="19612"/>
                  </a:lnTo>
                  <a:close/>
                </a:path>
                <a:path w="149225" h="298450">
                  <a:moveTo>
                    <a:pt x="82707" y="24239"/>
                  </a:moveTo>
                  <a:lnTo>
                    <a:pt x="66055" y="24239"/>
                  </a:lnTo>
                  <a:lnTo>
                    <a:pt x="74381" y="39226"/>
                  </a:lnTo>
                  <a:lnTo>
                    <a:pt x="82707" y="24239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19371" y="4495304"/>
              <a:ext cx="900430" cy="394970"/>
            </a:xfrm>
            <a:custGeom>
              <a:avLst/>
              <a:gdLst/>
              <a:ahLst/>
              <a:cxnLst/>
              <a:rect l="l" t="t" r="r" b="b"/>
              <a:pathLst>
                <a:path w="900429" h="394970">
                  <a:moveTo>
                    <a:pt x="0" y="0"/>
                  </a:moveTo>
                  <a:lnTo>
                    <a:pt x="900000" y="0"/>
                  </a:lnTo>
                  <a:lnTo>
                    <a:pt x="900000" y="394457"/>
                  </a:lnTo>
                  <a:lnTo>
                    <a:pt x="0" y="39445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87602" y="4190382"/>
              <a:ext cx="149225" cy="298450"/>
            </a:xfrm>
            <a:custGeom>
              <a:avLst/>
              <a:gdLst/>
              <a:ahLst/>
              <a:cxnLst/>
              <a:rect l="l" t="t" r="r" b="b"/>
              <a:pathLst>
                <a:path w="149225" h="298450">
                  <a:moveTo>
                    <a:pt x="74381" y="39226"/>
                  </a:moveTo>
                  <a:lnTo>
                    <a:pt x="64857" y="56369"/>
                  </a:lnTo>
                  <a:lnTo>
                    <a:pt x="64855" y="297883"/>
                  </a:lnTo>
                  <a:lnTo>
                    <a:pt x="83905" y="297883"/>
                  </a:lnTo>
                  <a:lnTo>
                    <a:pt x="83905" y="56369"/>
                  </a:lnTo>
                  <a:lnTo>
                    <a:pt x="74381" y="39226"/>
                  </a:lnTo>
                  <a:close/>
                </a:path>
                <a:path w="149225" h="298450">
                  <a:moveTo>
                    <a:pt x="74382" y="0"/>
                  </a:moveTo>
                  <a:lnTo>
                    <a:pt x="0" y="133885"/>
                  </a:lnTo>
                  <a:lnTo>
                    <a:pt x="1659" y="139684"/>
                  </a:lnTo>
                  <a:lnTo>
                    <a:pt x="10854" y="144793"/>
                  </a:lnTo>
                  <a:lnTo>
                    <a:pt x="16653" y="143136"/>
                  </a:lnTo>
                  <a:lnTo>
                    <a:pt x="64855" y="56372"/>
                  </a:lnTo>
                  <a:lnTo>
                    <a:pt x="64855" y="19612"/>
                  </a:lnTo>
                  <a:lnTo>
                    <a:pt x="85277" y="19612"/>
                  </a:lnTo>
                  <a:lnTo>
                    <a:pt x="74382" y="0"/>
                  </a:lnTo>
                  <a:close/>
                </a:path>
                <a:path w="149225" h="298450">
                  <a:moveTo>
                    <a:pt x="85277" y="19612"/>
                  </a:moveTo>
                  <a:lnTo>
                    <a:pt x="83905" y="19612"/>
                  </a:lnTo>
                  <a:lnTo>
                    <a:pt x="83907" y="56372"/>
                  </a:lnTo>
                  <a:lnTo>
                    <a:pt x="132110" y="143136"/>
                  </a:lnTo>
                  <a:lnTo>
                    <a:pt x="137908" y="144793"/>
                  </a:lnTo>
                  <a:lnTo>
                    <a:pt x="147105" y="139683"/>
                  </a:lnTo>
                  <a:lnTo>
                    <a:pt x="148761" y="133884"/>
                  </a:lnTo>
                  <a:lnTo>
                    <a:pt x="85277" y="19612"/>
                  </a:lnTo>
                  <a:close/>
                </a:path>
                <a:path w="149225" h="298450">
                  <a:moveTo>
                    <a:pt x="83905" y="19612"/>
                  </a:moveTo>
                  <a:lnTo>
                    <a:pt x="64855" y="19612"/>
                  </a:lnTo>
                  <a:lnTo>
                    <a:pt x="64855" y="56372"/>
                  </a:lnTo>
                  <a:lnTo>
                    <a:pt x="74381" y="39226"/>
                  </a:lnTo>
                  <a:lnTo>
                    <a:pt x="66054" y="24237"/>
                  </a:lnTo>
                  <a:lnTo>
                    <a:pt x="83905" y="24237"/>
                  </a:lnTo>
                  <a:lnTo>
                    <a:pt x="83905" y="19612"/>
                  </a:lnTo>
                  <a:close/>
                </a:path>
                <a:path w="149225" h="298450">
                  <a:moveTo>
                    <a:pt x="83905" y="24237"/>
                  </a:moveTo>
                  <a:lnTo>
                    <a:pt x="82708" y="24237"/>
                  </a:lnTo>
                  <a:lnTo>
                    <a:pt x="74381" y="39226"/>
                  </a:lnTo>
                  <a:lnTo>
                    <a:pt x="83905" y="56369"/>
                  </a:lnTo>
                  <a:lnTo>
                    <a:pt x="83905" y="24237"/>
                  </a:lnTo>
                  <a:close/>
                </a:path>
                <a:path w="149225" h="298450">
                  <a:moveTo>
                    <a:pt x="82708" y="24237"/>
                  </a:moveTo>
                  <a:lnTo>
                    <a:pt x="66054" y="24237"/>
                  </a:lnTo>
                  <a:lnTo>
                    <a:pt x="74381" y="39226"/>
                  </a:lnTo>
                  <a:lnTo>
                    <a:pt x="82708" y="24237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30479" y="5197105"/>
              <a:ext cx="900430" cy="394970"/>
            </a:xfrm>
            <a:custGeom>
              <a:avLst/>
              <a:gdLst/>
              <a:ahLst/>
              <a:cxnLst/>
              <a:rect l="l" t="t" r="r" b="b"/>
              <a:pathLst>
                <a:path w="900429" h="394970">
                  <a:moveTo>
                    <a:pt x="0" y="0"/>
                  </a:moveTo>
                  <a:lnTo>
                    <a:pt x="900000" y="0"/>
                  </a:lnTo>
                  <a:lnTo>
                    <a:pt x="900000" y="394457"/>
                  </a:lnTo>
                  <a:lnTo>
                    <a:pt x="0" y="39445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98711" y="4892183"/>
              <a:ext cx="149225" cy="298450"/>
            </a:xfrm>
            <a:custGeom>
              <a:avLst/>
              <a:gdLst/>
              <a:ahLst/>
              <a:cxnLst/>
              <a:rect l="l" t="t" r="r" b="b"/>
              <a:pathLst>
                <a:path w="149225" h="298450">
                  <a:moveTo>
                    <a:pt x="74380" y="39225"/>
                  </a:moveTo>
                  <a:lnTo>
                    <a:pt x="64855" y="56370"/>
                  </a:lnTo>
                  <a:lnTo>
                    <a:pt x="64854" y="297883"/>
                  </a:lnTo>
                  <a:lnTo>
                    <a:pt x="83904" y="297883"/>
                  </a:lnTo>
                  <a:lnTo>
                    <a:pt x="83905" y="56370"/>
                  </a:lnTo>
                  <a:lnTo>
                    <a:pt x="74380" y="39225"/>
                  </a:lnTo>
                  <a:close/>
                </a:path>
                <a:path w="149225" h="298450">
                  <a:moveTo>
                    <a:pt x="74380" y="0"/>
                  </a:moveTo>
                  <a:lnTo>
                    <a:pt x="0" y="133885"/>
                  </a:lnTo>
                  <a:lnTo>
                    <a:pt x="1658" y="139684"/>
                  </a:lnTo>
                  <a:lnTo>
                    <a:pt x="10853" y="144793"/>
                  </a:lnTo>
                  <a:lnTo>
                    <a:pt x="16651" y="143136"/>
                  </a:lnTo>
                  <a:lnTo>
                    <a:pt x="64855" y="56370"/>
                  </a:lnTo>
                  <a:lnTo>
                    <a:pt x="64855" y="19612"/>
                  </a:lnTo>
                  <a:lnTo>
                    <a:pt x="85276" y="19612"/>
                  </a:lnTo>
                  <a:lnTo>
                    <a:pt x="74380" y="0"/>
                  </a:lnTo>
                  <a:close/>
                </a:path>
                <a:path w="149225" h="298450">
                  <a:moveTo>
                    <a:pt x="85276" y="19612"/>
                  </a:moveTo>
                  <a:lnTo>
                    <a:pt x="83905" y="19612"/>
                  </a:lnTo>
                  <a:lnTo>
                    <a:pt x="83905" y="56370"/>
                  </a:lnTo>
                  <a:lnTo>
                    <a:pt x="132108" y="143136"/>
                  </a:lnTo>
                  <a:lnTo>
                    <a:pt x="137907" y="144793"/>
                  </a:lnTo>
                  <a:lnTo>
                    <a:pt x="147105" y="139683"/>
                  </a:lnTo>
                  <a:lnTo>
                    <a:pt x="148760" y="133884"/>
                  </a:lnTo>
                  <a:lnTo>
                    <a:pt x="85276" y="19612"/>
                  </a:lnTo>
                  <a:close/>
                </a:path>
                <a:path w="149225" h="298450">
                  <a:moveTo>
                    <a:pt x="83905" y="24237"/>
                  </a:moveTo>
                  <a:lnTo>
                    <a:pt x="82707" y="24237"/>
                  </a:lnTo>
                  <a:lnTo>
                    <a:pt x="74380" y="39225"/>
                  </a:lnTo>
                  <a:lnTo>
                    <a:pt x="83905" y="56370"/>
                  </a:lnTo>
                  <a:lnTo>
                    <a:pt x="83905" y="24237"/>
                  </a:lnTo>
                  <a:close/>
                </a:path>
                <a:path w="149225" h="298450">
                  <a:moveTo>
                    <a:pt x="83905" y="19612"/>
                  </a:moveTo>
                  <a:lnTo>
                    <a:pt x="64855" y="19612"/>
                  </a:lnTo>
                  <a:lnTo>
                    <a:pt x="64855" y="56370"/>
                  </a:lnTo>
                  <a:lnTo>
                    <a:pt x="74380" y="39225"/>
                  </a:lnTo>
                  <a:lnTo>
                    <a:pt x="66054" y="24237"/>
                  </a:lnTo>
                  <a:lnTo>
                    <a:pt x="83905" y="24237"/>
                  </a:lnTo>
                  <a:lnTo>
                    <a:pt x="83905" y="19612"/>
                  </a:lnTo>
                  <a:close/>
                </a:path>
                <a:path w="149225" h="298450">
                  <a:moveTo>
                    <a:pt x="82707" y="24237"/>
                  </a:moveTo>
                  <a:lnTo>
                    <a:pt x="66054" y="24237"/>
                  </a:lnTo>
                  <a:lnTo>
                    <a:pt x="74380" y="39225"/>
                  </a:lnTo>
                  <a:lnTo>
                    <a:pt x="82707" y="24237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50160" y="4836401"/>
              <a:ext cx="2596515" cy="654685"/>
            </a:xfrm>
            <a:custGeom>
              <a:avLst/>
              <a:gdLst/>
              <a:ahLst/>
              <a:cxnLst/>
              <a:rect l="l" t="t" r="r" b="b"/>
              <a:pathLst>
                <a:path w="2596515" h="654685">
                  <a:moveTo>
                    <a:pt x="174599" y="568439"/>
                  </a:moveTo>
                  <a:lnTo>
                    <a:pt x="142875" y="568439"/>
                  </a:lnTo>
                  <a:lnTo>
                    <a:pt x="142875" y="511289"/>
                  </a:lnTo>
                  <a:lnTo>
                    <a:pt x="0" y="582726"/>
                  </a:lnTo>
                  <a:lnTo>
                    <a:pt x="142875" y="654164"/>
                  </a:lnTo>
                  <a:lnTo>
                    <a:pt x="142875" y="597014"/>
                  </a:lnTo>
                  <a:lnTo>
                    <a:pt x="174599" y="597014"/>
                  </a:lnTo>
                  <a:lnTo>
                    <a:pt x="174599" y="568439"/>
                  </a:lnTo>
                  <a:close/>
                </a:path>
                <a:path w="2596515" h="654685">
                  <a:moveTo>
                    <a:pt x="288899" y="568439"/>
                  </a:moveTo>
                  <a:lnTo>
                    <a:pt x="203174" y="568439"/>
                  </a:lnTo>
                  <a:lnTo>
                    <a:pt x="203174" y="597014"/>
                  </a:lnTo>
                  <a:lnTo>
                    <a:pt x="288899" y="597014"/>
                  </a:lnTo>
                  <a:lnTo>
                    <a:pt x="288899" y="568439"/>
                  </a:lnTo>
                  <a:close/>
                </a:path>
                <a:path w="2596515" h="654685">
                  <a:moveTo>
                    <a:pt x="403199" y="568439"/>
                  </a:moveTo>
                  <a:lnTo>
                    <a:pt x="317474" y="568439"/>
                  </a:lnTo>
                  <a:lnTo>
                    <a:pt x="317474" y="597014"/>
                  </a:lnTo>
                  <a:lnTo>
                    <a:pt x="403199" y="597014"/>
                  </a:lnTo>
                  <a:lnTo>
                    <a:pt x="403199" y="568439"/>
                  </a:lnTo>
                  <a:close/>
                </a:path>
                <a:path w="2596515" h="654685">
                  <a:moveTo>
                    <a:pt x="517499" y="568439"/>
                  </a:moveTo>
                  <a:lnTo>
                    <a:pt x="431774" y="568439"/>
                  </a:lnTo>
                  <a:lnTo>
                    <a:pt x="431774" y="597014"/>
                  </a:lnTo>
                  <a:lnTo>
                    <a:pt x="517499" y="597014"/>
                  </a:lnTo>
                  <a:lnTo>
                    <a:pt x="517499" y="568439"/>
                  </a:lnTo>
                  <a:close/>
                </a:path>
                <a:path w="2596515" h="654685">
                  <a:moveTo>
                    <a:pt x="631799" y="568439"/>
                  </a:moveTo>
                  <a:lnTo>
                    <a:pt x="546074" y="568439"/>
                  </a:lnTo>
                  <a:lnTo>
                    <a:pt x="546074" y="597014"/>
                  </a:lnTo>
                  <a:lnTo>
                    <a:pt x="631799" y="597014"/>
                  </a:lnTo>
                  <a:lnTo>
                    <a:pt x="631799" y="568439"/>
                  </a:lnTo>
                  <a:close/>
                </a:path>
                <a:path w="2596515" h="654685">
                  <a:moveTo>
                    <a:pt x="746099" y="568439"/>
                  </a:moveTo>
                  <a:lnTo>
                    <a:pt x="660374" y="568439"/>
                  </a:lnTo>
                  <a:lnTo>
                    <a:pt x="660374" y="597014"/>
                  </a:lnTo>
                  <a:lnTo>
                    <a:pt x="746099" y="597014"/>
                  </a:lnTo>
                  <a:lnTo>
                    <a:pt x="746099" y="568439"/>
                  </a:lnTo>
                  <a:close/>
                </a:path>
                <a:path w="2596515" h="654685">
                  <a:moveTo>
                    <a:pt x="860399" y="568439"/>
                  </a:moveTo>
                  <a:lnTo>
                    <a:pt x="774674" y="568439"/>
                  </a:lnTo>
                  <a:lnTo>
                    <a:pt x="774674" y="597014"/>
                  </a:lnTo>
                  <a:lnTo>
                    <a:pt x="860399" y="597014"/>
                  </a:lnTo>
                  <a:lnTo>
                    <a:pt x="860399" y="568439"/>
                  </a:lnTo>
                  <a:close/>
                </a:path>
                <a:path w="2596515" h="654685">
                  <a:moveTo>
                    <a:pt x="974699" y="568439"/>
                  </a:moveTo>
                  <a:lnTo>
                    <a:pt x="888974" y="568439"/>
                  </a:lnTo>
                  <a:lnTo>
                    <a:pt x="888974" y="597014"/>
                  </a:lnTo>
                  <a:lnTo>
                    <a:pt x="974699" y="597014"/>
                  </a:lnTo>
                  <a:lnTo>
                    <a:pt x="974699" y="568439"/>
                  </a:lnTo>
                  <a:close/>
                </a:path>
                <a:path w="2596515" h="654685">
                  <a:moveTo>
                    <a:pt x="1088999" y="568439"/>
                  </a:moveTo>
                  <a:lnTo>
                    <a:pt x="1003274" y="568439"/>
                  </a:lnTo>
                  <a:lnTo>
                    <a:pt x="1003274" y="597014"/>
                  </a:lnTo>
                  <a:lnTo>
                    <a:pt x="1088999" y="597014"/>
                  </a:lnTo>
                  <a:lnTo>
                    <a:pt x="1088999" y="568439"/>
                  </a:lnTo>
                  <a:close/>
                </a:path>
                <a:path w="2596515" h="654685">
                  <a:moveTo>
                    <a:pt x="1203299" y="568439"/>
                  </a:moveTo>
                  <a:lnTo>
                    <a:pt x="1117574" y="568439"/>
                  </a:lnTo>
                  <a:lnTo>
                    <a:pt x="1117574" y="597014"/>
                  </a:lnTo>
                  <a:lnTo>
                    <a:pt x="1203299" y="597014"/>
                  </a:lnTo>
                  <a:lnTo>
                    <a:pt x="1203299" y="568439"/>
                  </a:lnTo>
                  <a:close/>
                </a:path>
                <a:path w="2596515" h="654685">
                  <a:moveTo>
                    <a:pt x="1317599" y="568439"/>
                  </a:moveTo>
                  <a:lnTo>
                    <a:pt x="1231874" y="568439"/>
                  </a:lnTo>
                  <a:lnTo>
                    <a:pt x="1231874" y="597014"/>
                  </a:lnTo>
                  <a:lnTo>
                    <a:pt x="1317599" y="597014"/>
                  </a:lnTo>
                  <a:lnTo>
                    <a:pt x="1317599" y="568439"/>
                  </a:lnTo>
                  <a:close/>
                </a:path>
                <a:path w="2596515" h="654685">
                  <a:moveTo>
                    <a:pt x="1431899" y="568439"/>
                  </a:moveTo>
                  <a:lnTo>
                    <a:pt x="1346174" y="568439"/>
                  </a:lnTo>
                  <a:lnTo>
                    <a:pt x="1346174" y="597014"/>
                  </a:lnTo>
                  <a:lnTo>
                    <a:pt x="1431899" y="597014"/>
                  </a:lnTo>
                  <a:lnTo>
                    <a:pt x="1431899" y="568439"/>
                  </a:lnTo>
                  <a:close/>
                </a:path>
                <a:path w="2596515" h="654685">
                  <a:moveTo>
                    <a:pt x="1546199" y="568439"/>
                  </a:moveTo>
                  <a:lnTo>
                    <a:pt x="1460474" y="568439"/>
                  </a:lnTo>
                  <a:lnTo>
                    <a:pt x="1460474" y="597014"/>
                  </a:lnTo>
                  <a:lnTo>
                    <a:pt x="1546199" y="597014"/>
                  </a:lnTo>
                  <a:lnTo>
                    <a:pt x="1546199" y="568439"/>
                  </a:lnTo>
                  <a:close/>
                </a:path>
                <a:path w="2596515" h="654685">
                  <a:moveTo>
                    <a:pt x="1660499" y="568439"/>
                  </a:moveTo>
                  <a:lnTo>
                    <a:pt x="1574774" y="568439"/>
                  </a:lnTo>
                  <a:lnTo>
                    <a:pt x="1574774" y="597014"/>
                  </a:lnTo>
                  <a:lnTo>
                    <a:pt x="1660499" y="597014"/>
                  </a:lnTo>
                  <a:lnTo>
                    <a:pt x="1660499" y="568439"/>
                  </a:lnTo>
                  <a:close/>
                </a:path>
                <a:path w="2596515" h="654685">
                  <a:moveTo>
                    <a:pt x="1774799" y="568439"/>
                  </a:moveTo>
                  <a:lnTo>
                    <a:pt x="1689074" y="568439"/>
                  </a:lnTo>
                  <a:lnTo>
                    <a:pt x="1689074" y="597014"/>
                  </a:lnTo>
                  <a:lnTo>
                    <a:pt x="1774799" y="597014"/>
                  </a:lnTo>
                  <a:lnTo>
                    <a:pt x="1774799" y="568439"/>
                  </a:lnTo>
                  <a:close/>
                </a:path>
                <a:path w="2596515" h="654685">
                  <a:moveTo>
                    <a:pt x="1889099" y="568439"/>
                  </a:moveTo>
                  <a:lnTo>
                    <a:pt x="1803374" y="568439"/>
                  </a:lnTo>
                  <a:lnTo>
                    <a:pt x="1803374" y="597014"/>
                  </a:lnTo>
                  <a:lnTo>
                    <a:pt x="1889099" y="597014"/>
                  </a:lnTo>
                  <a:lnTo>
                    <a:pt x="1889099" y="568439"/>
                  </a:lnTo>
                  <a:close/>
                </a:path>
                <a:path w="2596515" h="654685">
                  <a:moveTo>
                    <a:pt x="2003399" y="568439"/>
                  </a:moveTo>
                  <a:lnTo>
                    <a:pt x="1917674" y="568439"/>
                  </a:lnTo>
                  <a:lnTo>
                    <a:pt x="1917674" y="597014"/>
                  </a:lnTo>
                  <a:lnTo>
                    <a:pt x="2003399" y="597014"/>
                  </a:lnTo>
                  <a:lnTo>
                    <a:pt x="2003399" y="568439"/>
                  </a:lnTo>
                  <a:close/>
                </a:path>
                <a:path w="2596515" h="654685">
                  <a:moveTo>
                    <a:pt x="2117699" y="568439"/>
                  </a:moveTo>
                  <a:lnTo>
                    <a:pt x="2031974" y="568439"/>
                  </a:lnTo>
                  <a:lnTo>
                    <a:pt x="2031974" y="597014"/>
                  </a:lnTo>
                  <a:lnTo>
                    <a:pt x="2117699" y="597014"/>
                  </a:lnTo>
                  <a:lnTo>
                    <a:pt x="2117699" y="568439"/>
                  </a:lnTo>
                  <a:close/>
                </a:path>
                <a:path w="2596515" h="654685">
                  <a:moveTo>
                    <a:pt x="2231999" y="568439"/>
                  </a:moveTo>
                  <a:lnTo>
                    <a:pt x="2146274" y="568439"/>
                  </a:lnTo>
                  <a:lnTo>
                    <a:pt x="2146274" y="597014"/>
                  </a:lnTo>
                  <a:lnTo>
                    <a:pt x="2231999" y="597014"/>
                  </a:lnTo>
                  <a:lnTo>
                    <a:pt x="2231999" y="568439"/>
                  </a:lnTo>
                  <a:close/>
                </a:path>
                <a:path w="2596515" h="654685">
                  <a:moveTo>
                    <a:pt x="2538971" y="285394"/>
                  </a:moveTo>
                  <a:lnTo>
                    <a:pt x="2510396" y="285394"/>
                  </a:lnTo>
                  <a:lnTo>
                    <a:pt x="2510396" y="313969"/>
                  </a:lnTo>
                  <a:lnTo>
                    <a:pt x="2538971" y="313969"/>
                  </a:lnTo>
                  <a:lnTo>
                    <a:pt x="2538971" y="285394"/>
                  </a:lnTo>
                  <a:close/>
                </a:path>
                <a:path w="2596515" h="654685">
                  <a:moveTo>
                    <a:pt x="2538971" y="228244"/>
                  </a:moveTo>
                  <a:lnTo>
                    <a:pt x="2510396" y="228244"/>
                  </a:lnTo>
                  <a:lnTo>
                    <a:pt x="2510396" y="256819"/>
                  </a:lnTo>
                  <a:lnTo>
                    <a:pt x="2538971" y="256819"/>
                  </a:lnTo>
                  <a:lnTo>
                    <a:pt x="2538971" y="228244"/>
                  </a:lnTo>
                  <a:close/>
                </a:path>
                <a:path w="2596515" h="654685">
                  <a:moveTo>
                    <a:pt x="2538971" y="171094"/>
                  </a:moveTo>
                  <a:lnTo>
                    <a:pt x="2510396" y="171094"/>
                  </a:lnTo>
                  <a:lnTo>
                    <a:pt x="2510396" y="199669"/>
                  </a:lnTo>
                  <a:lnTo>
                    <a:pt x="2538971" y="199669"/>
                  </a:lnTo>
                  <a:lnTo>
                    <a:pt x="2538971" y="171094"/>
                  </a:lnTo>
                  <a:close/>
                </a:path>
                <a:path w="2596515" h="654685">
                  <a:moveTo>
                    <a:pt x="2596121" y="142875"/>
                  </a:moveTo>
                  <a:lnTo>
                    <a:pt x="2595943" y="142519"/>
                  </a:lnTo>
                  <a:lnTo>
                    <a:pt x="2588984" y="128587"/>
                  </a:lnTo>
                  <a:lnTo>
                    <a:pt x="2524683" y="0"/>
                  </a:lnTo>
                  <a:lnTo>
                    <a:pt x="2453246" y="142875"/>
                  </a:lnTo>
                  <a:lnTo>
                    <a:pt x="2596121" y="142875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0031193" y="1774954"/>
            <a:ext cx="1189990" cy="233679"/>
          </a:xfrm>
          <a:custGeom>
            <a:avLst/>
            <a:gdLst/>
            <a:ahLst/>
            <a:cxnLst/>
            <a:rect l="l" t="t" r="r" b="b"/>
            <a:pathLst>
              <a:path w="1189990" h="233680">
                <a:moveTo>
                  <a:pt x="116055" y="107608"/>
                </a:moveTo>
                <a:lnTo>
                  <a:pt x="0" y="189417"/>
                </a:lnTo>
                <a:lnTo>
                  <a:pt x="135079" y="233175"/>
                </a:lnTo>
                <a:lnTo>
                  <a:pt x="85536" y="187418"/>
                </a:lnTo>
                <a:lnTo>
                  <a:pt x="76768" y="187418"/>
                </a:lnTo>
                <a:lnTo>
                  <a:pt x="73915" y="168584"/>
                </a:lnTo>
                <a:lnTo>
                  <a:pt x="81446" y="167443"/>
                </a:lnTo>
                <a:lnTo>
                  <a:pt x="116055" y="107608"/>
                </a:lnTo>
                <a:close/>
              </a:path>
              <a:path w="1189990" h="233680">
                <a:moveTo>
                  <a:pt x="75342" y="178003"/>
                </a:moveTo>
                <a:lnTo>
                  <a:pt x="76768" y="187418"/>
                </a:lnTo>
                <a:lnTo>
                  <a:pt x="84300" y="186277"/>
                </a:lnTo>
                <a:lnTo>
                  <a:pt x="75342" y="178003"/>
                </a:lnTo>
                <a:close/>
              </a:path>
              <a:path w="1189990" h="233680">
                <a:moveTo>
                  <a:pt x="84300" y="186277"/>
                </a:moveTo>
                <a:lnTo>
                  <a:pt x="76768" y="187418"/>
                </a:lnTo>
                <a:lnTo>
                  <a:pt x="85536" y="187418"/>
                </a:lnTo>
                <a:lnTo>
                  <a:pt x="84300" y="186277"/>
                </a:lnTo>
                <a:close/>
              </a:path>
              <a:path w="1189990" h="233680">
                <a:moveTo>
                  <a:pt x="1186573" y="0"/>
                </a:moveTo>
                <a:lnTo>
                  <a:pt x="81446" y="167443"/>
                </a:lnTo>
                <a:lnTo>
                  <a:pt x="75342" y="178003"/>
                </a:lnTo>
                <a:lnTo>
                  <a:pt x="84300" y="186277"/>
                </a:lnTo>
                <a:lnTo>
                  <a:pt x="1189427" y="18835"/>
                </a:lnTo>
                <a:lnTo>
                  <a:pt x="1186573" y="0"/>
                </a:lnTo>
                <a:close/>
              </a:path>
              <a:path w="1189990" h="233680">
                <a:moveTo>
                  <a:pt x="81446" y="167443"/>
                </a:moveTo>
                <a:lnTo>
                  <a:pt x="73915" y="168584"/>
                </a:lnTo>
                <a:lnTo>
                  <a:pt x="75341" y="177999"/>
                </a:lnTo>
                <a:lnTo>
                  <a:pt x="81446" y="167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86335" y="1716390"/>
            <a:ext cx="127000" cy="275590"/>
          </a:xfrm>
          <a:custGeom>
            <a:avLst/>
            <a:gdLst/>
            <a:ahLst/>
            <a:cxnLst/>
            <a:rect l="l" t="t" r="r" b="b"/>
            <a:pathLst>
              <a:path w="127000" h="275589">
                <a:moveTo>
                  <a:pt x="0" y="148172"/>
                </a:moveTo>
                <a:lnTo>
                  <a:pt x="63500" y="275172"/>
                </a:lnTo>
                <a:lnTo>
                  <a:pt x="101600" y="198972"/>
                </a:lnTo>
                <a:lnTo>
                  <a:pt x="53975" y="198972"/>
                </a:lnTo>
                <a:lnTo>
                  <a:pt x="53975" y="191352"/>
                </a:lnTo>
                <a:lnTo>
                  <a:pt x="0" y="148172"/>
                </a:lnTo>
                <a:close/>
              </a:path>
              <a:path w="127000" h="275589">
                <a:moveTo>
                  <a:pt x="53975" y="191352"/>
                </a:moveTo>
                <a:lnTo>
                  <a:pt x="53975" y="198972"/>
                </a:lnTo>
                <a:lnTo>
                  <a:pt x="63500" y="198972"/>
                </a:lnTo>
                <a:lnTo>
                  <a:pt x="53975" y="191352"/>
                </a:lnTo>
                <a:close/>
              </a:path>
              <a:path w="127000" h="275589">
                <a:moveTo>
                  <a:pt x="73025" y="0"/>
                </a:moveTo>
                <a:lnTo>
                  <a:pt x="53975" y="0"/>
                </a:lnTo>
                <a:lnTo>
                  <a:pt x="53975" y="191352"/>
                </a:lnTo>
                <a:lnTo>
                  <a:pt x="63500" y="198972"/>
                </a:lnTo>
                <a:lnTo>
                  <a:pt x="73025" y="191352"/>
                </a:lnTo>
                <a:lnTo>
                  <a:pt x="73025" y="0"/>
                </a:lnTo>
                <a:close/>
              </a:path>
              <a:path w="127000" h="275589">
                <a:moveTo>
                  <a:pt x="73025" y="191352"/>
                </a:moveTo>
                <a:lnTo>
                  <a:pt x="63500" y="198972"/>
                </a:lnTo>
                <a:lnTo>
                  <a:pt x="73025" y="198972"/>
                </a:lnTo>
                <a:lnTo>
                  <a:pt x="73025" y="191352"/>
                </a:lnTo>
                <a:close/>
              </a:path>
              <a:path w="127000" h="275589">
                <a:moveTo>
                  <a:pt x="127000" y="148172"/>
                </a:moveTo>
                <a:lnTo>
                  <a:pt x="73025" y="191352"/>
                </a:lnTo>
                <a:lnTo>
                  <a:pt x="73025" y="198972"/>
                </a:lnTo>
                <a:lnTo>
                  <a:pt x="101600" y="198972"/>
                </a:lnTo>
                <a:lnTo>
                  <a:pt x="127000" y="148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605100" y="1741932"/>
            <a:ext cx="8483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dash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Senders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833193" y="4894579"/>
            <a:ext cx="372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poll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84637" y="4512564"/>
            <a:ext cx="3321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CQ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11795" y="4614164"/>
            <a:ext cx="1132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addr: </a:t>
            </a:r>
            <a:r>
              <a:rPr sz="1800" i="1" spc="-10" dirty="0">
                <a:solidFill>
                  <a:srgbClr val="767171"/>
                </a:solidFill>
                <a:latin typeface="Calibri"/>
                <a:cs typeface="Calibri"/>
              </a:rPr>
              <a:t>0x120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167878" y="2589771"/>
            <a:ext cx="3266440" cy="518795"/>
          </a:xfrm>
          <a:custGeom>
            <a:avLst/>
            <a:gdLst/>
            <a:ahLst/>
            <a:cxnLst/>
            <a:rect l="l" t="t" r="r" b="b"/>
            <a:pathLst>
              <a:path w="3266440" h="518794">
                <a:moveTo>
                  <a:pt x="1295438" y="6883"/>
                </a:moveTo>
                <a:lnTo>
                  <a:pt x="57150" y="6883"/>
                </a:lnTo>
                <a:lnTo>
                  <a:pt x="57150" y="310286"/>
                </a:lnTo>
                <a:lnTo>
                  <a:pt x="0" y="310286"/>
                </a:lnTo>
                <a:lnTo>
                  <a:pt x="71437" y="453161"/>
                </a:lnTo>
                <a:lnTo>
                  <a:pt x="135724" y="324573"/>
                </a:lnTo>
                <a:lnTo>
                  <a:pt x="142875" y="310286"/>
                </a:lnTo>
                <a:lnTo>
                  <a:pt x="85725" y="310286"/>
                </a:lnTo>
                <a:lnTo>
                  <a:pt x="85725" y="35458"/>
                </a:lnTo>
                <a:lnTo>
                  <a:pt x="1295438" y="35458"/>
                </a:lnTo>
                <a:lnTo>
                  <a:pt x="1295438" y="21170"/>
                </a:lnTo>
                <a:lnTo>
                  <a:pt x="1295438" y="6883"/>
                </a:lnTo>
                <a:close/>
              </a:path>
              <a:path w="3266440" h="518794">
                <a:moveTo>
                  <a:pt x="3266351" y="375412"/>
                </a:moveTo>
                <a:lnTo>
                  <a:pt x="3209201" y="375412"/>
                </a:lnTo>
                <a:lnTo>
                  <a:pt x="3209201" y="28575"/>
                </a:lnTo>
                <a:lnTo>
                  <a:pt x="3209201" y="14287"/>
                </a:lnTo>
                <a:lnTo>
                  <a:pt x="3209201" y="0"/>
                </a:lnTo>
                <a:lnTo>
                  <a:pt x="1898904" y="0"/>
                </a:lnTo>
                <a:lnTo>
                  <a:pt x="1898904" y="28575"/>
                </a:lnTo>
                <a:lnTo>
                  <a:pt x="3180626" y="28575"/>
                </a:lnTo>
                <a:lnTo>
                  <a:pt x="3180626" y="375412"/>
                </a:lnTo>
                <a:lnTo>
                  <a:pt x="3123476" y="375412"/>
                </a:lnTo>
                <a:lnTo>
                  <a:pt x="3194913" y="518287"/>
                </a:lnTo>
                <a:lnTo>
                  <a:pt x="3259201" y="389699"/>
                </a:lnTo>
                <a:lnTo>
                  <a:pt x="3266351" y="375412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373559" y="2089403"/>
            <a:ext cx="2922905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355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RDMA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NIC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20"/>
              </a:spcBef>
              <a:tabLst>
                <a:tab pos="1797685" algn="l"/>
              </a:tabLst>
            </a:pPr>
            <a:r>
              <a:rPr sz="1800" dirty="0">
                <a:latin typeface="Calibri"/>
                <a:cs typeface="Calibri"/>
              </a:rPr>
              <a:t>pop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DMA</a:t>
            </a:r>
            <a:r>
              <a:rPr sz="1800" dirty="0">
                <a:latin typeface="Calibri"/>
                <a:cs typeface="Calibri"/>
              </a:rPr>
              <a:t>	generate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lang="en-US" altLang="zh-CN" sz="2600" spc="-55" dirty="0"/>
              <a:t>Rowan</a:t>
            </a:r>
            <a:r>
              <a:rPr lang="zh-CN" altLang="en-US" sz="2600" spc="-80" dirty="0"/>
              <a:t> 基础结构</a:t>
            </a:r>
            <a:endParaRPr lang="zh-CN" altLang="en-US" sz="2600" dirty="0"/>
          </a:p>
          <a:p>
            <a:pPr marL="358140" indent="-311785">
              <a:lnSpc>
                <a:spcPct val="100000"/>
              </a:lnSpc>
              <a:spcBef>
                <a:spcPts val="540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en-US" altLang="zh-CN" sz="2400" b="0" spc="-10" dirty="0">
                <a:latin typeface="Arial"/>
                <a:cs typeface="Arial"/>
              </a:rPr>
              <a:t>RC </a:t>
            </a:r>
            <a:r>
              <a:rPr lang="zh-CN" altLang="en-US" sz="2400" spc="-10" dirty="0">
                <a:latin typeface="Arial"/>
                <a:cs typeface="Arial"/>
              </a:rPr>
              <a:t>队列对</a:t>
            </a:r>
            <a:r>
              <a:rPr lang="zh-CN" altLang="en-US" sz="2400" b="0" spc="-10" dirty="0">
                <a:latin typeface="Arial"/>
                <a:cs typeface="Arial"/>
              </a:rPr>
              <a:t> </a:t>
            </a:r>
            <a:r>
              <a:rPr lang="en-US" altLang="zh-CN" sz="2400" b="0" spc="-10" dirty="0">
                <a:latin typeface="Arial"/>
                <a:cs typeface="Arial"/>
              </a:rPr>
              <a:t>(QP)</a:t>
            </a:r>
            <a:r>
              <a:rPr lang="zh-CN" altLang="en-US" sz="2400" b="0" spc="-10" dirty="0">
                <a:latin typeface="Arial"/>
                <a:cs typeface="Arial"/>
              </a:rPr>
              <a:t>，</a:t>
            </a:r>
            <a:r>
              <a:rPr lang="zh-CN" altLang="en-US" sz="2400" spc="-10" dirty="0">
                <a:latin typeface="Arial"/>
                <a:cs typeface="Arial"/>
              </a:rPr>
              <a:t>启用硬件 </a:t>
            </a:r>
            <a:r>
              <a:rPr lang="en-US" altLang="zh-CN" sz="2400" b="0" spc="-10" dirty="0">
                <a:latin typeface="Arial"/>
                <a:cs typeface="Arial"/>
              </a:rPr>
              <a:t>ACK</a:t>
            </a:r>
          </a:p>
          <a:p>
            <a:pPr marL="327660" indent="-281305">
              <a:lnSpc>
                <a:spcPct val="100000"/>
              </a:lnSpc>
              <a:spcBef>
                <a:spcPts val="409"/>
              </a:spcBef>
              <a:buSzPct val="79166"/>
              <a:buFont typeface="Wingdings"/>
              <a:buChar char=""/>
              <a:tabLst>
                <a:tab pos="327660" algn="l"/>
              </a:tabLst>
            </a:pPr>
            <a:r>
              <a:rPr lang="zh-CN" altLang="en-US" sz="2400" spc="-10" dirty="0">
                <a:latin typeface="Arial"/>
                <a:cs typeface="Arial"/>
              </a:rPr>
              <a:t>共享接收队列 </a:t>
            </a:r>
            <a:r>
              <a:rPr lang="en-US" altLang="zh-CN" sz="2400" b="0" spc="-10" dirty="0">
                <a:latin typeface="Arial"/>
                <a:cs typeface="Arial"/>
              </a:rPr>
              <a:t>(SRQ)</a:t>
            </a:r>
            <a:endParaRPr lang="zh-CN" altLang="en-US" sz="2400" dirty="0">
              <a:latin typeface="Arial"/>
              <a:cs typeface="Arial"/>
            </a:endParaRPr>
          </a:p>
          <a:p>
            <a:pPr marL="846455" lvl="1" indent="-342900">
              <a:lnSpc>
                <a:spcPct val="100000"/>
              </a:lnSpc>
              <a:spcBef>
                <a:spcPts val="520"/>
              </a:spcBef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zh-CN" altLang="en-US" sz="2000" spc="-160" dirty="0">
                <a:latin typeface="Arial"/>
                <a:cs typeface="Arial"/>
              </a:rPr>
              <a:t>来自</a:t>
            </a:r>
            <a:r>
              <a:rPr lang="zh-CN" altLang="en-US" sz="2000" spc="-160" dirty="0">
                <a:solidFill>
                  <a:srgbClr val="FF0000"/>
                </a:solidFill>
                <a:latin typeface="Arial"/>
                <a:cs typeface="Arial"/>
              </a:rPr>
              <a:t>不同远程 </a:t>
            </a:r>
            <a:r>
              <a:rPr lang="en-US" altLang="zh-CN" sz="2000" spc="-160" dirty="0">
                <a:latin typeface="Arial"/>
                <a:cs typeface="Arial"/>
              </a:rPr>
              <a:t>QP </a:t>
            </a:r>
            <a:r>
              <a:rPr lang="zh-CN" altLang="en-US" sz="2000" spc="-160" dirty="0">
                <a:latin typeface="Arial"/>
                <a:cs typeface="Arial"/>
              </a:rPr>
              <a:t>的 </a:t>
            </a:r>
            <a:r>
              <a:rPr lang="en-US" altLang="zh-CN" sz="2000" spc="-160" dirty="0">
                <a:latin typeface="Arial"/>
                <a:cs typeface="Arial"/>
              </a:rPr>
              <a:t>SEND </a:t>
            </a:r>
            <a:r>
              <a:rPr lang="zh-CN" altLang="en-US" sz="2000" spc="-160" dirty="0">
                <a:latin typeface="Arial"/>
                <a:cs typeface="Arial"/>
              </a:rPr>
              <a:t>请求使用相同的 </a:t>
            </a:r>
            <a:r>
              <a:rPr lang="en-US" altLang="zh-CN" sz="2000" spc="-160" dirty="0">
                <a:latin typeface="Arial"/>
                <a:cs typeface="Arial"/>
              </a:rPr>
              <a:t>RQ</a:t>
            </a:r>
            <a:endParaRPr lang="zh-CN" altLang="en-US" sz="2000" dirty="0">
              <a:latin typeface="Arial"/>
              <a:cs typeface="Arial"/>
            </a:endParaRPr>
          </a:p>
          <a:p>
            <a:pPr marL="358140" indent="-311785">
              <a:lnSpc>
                <a:spcPct val="100000"/>
              </a:lnSpc>
              <a:spcBef>
                <a:spcPts val="509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zh-CN" altLang="en-US" sz="2400" spc="-10" dirty="0">
                <a:latin typeface="Arial"/>
                <a:cs typeface="Arial"/>
              </a:rPr>
              <a:t>控制路径：控制线程</a:t>
            </a:r>
            <a:endParaRPr lang="zh-CN" altLang="en-US" sz="2400" dirty="0">
              <a:latin typeface="Arial"/>
              <a:cs typeface="Arial"/>
            </a:endParaRPr>
          </a:p>
          <a:p>
            <a:pPr marL="846455" lvl="1" indent="-342900">
              <a:lnSpc>
                <a:spcPct val="100000"/>
              </a:lnSpc>
              <a:spcBef>
                <a:spcPts val="20"/>
              </a:spcBef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zh-CN" altLang="en-US" sz="2000" spc="-10" dirty="0">
                <a:solidFill>
                  <a:schemeClr val="tx1"/>
                </a:solidFill>
                <a:latin typeface="Arial"/>
                <a:cs typeface="Arial"/>
              </a:rPr>
              <a:t>按</a:t>
            </a:r>
            <a:r>
              <a:rPr lang="zh-CN" altLang="en-US" sz="2000" spc="-10" dirty="0">
                <a:solidFill>
                  <a:srgbClr val="FF0000"/>
                </a:solidFill>
                <a:latin typeface="Arial"/>
                <a:cs typeface="Arial"/>
              </a:rPr>
              <a:t>地址递增</a:t>
            </a:r>
            <a:r>
              <a:rPr lang="zh-CN" altLang="en-US" sz="2000" spc="-10" dirty="0">
                <a:solidFill>
                  <a:schemeClr val="tx1"/>
                </a:solidFill>
                <a:latin typeface="Arial"/>
                <a:cs typeface="Arial"/>
              </a:rPr>
              <a:t>顺序将 </a:t>
            </a:r>
            <a:r>
              <a:rPr lang="en-US" altLang="zh-CN" sz="2000" spc="-10" dirty="0">
                <a:solidFill>
                  <a:schemeClr val="tx1"/>
                </a:solidFill>
                <a:latin typeface="Arial"/>
                <a:cs typeface="Arial"/>
              </a:rPr>
              <a:t>64B PM </a:t>
            </a:r>
            <a:r>
              <a:rPr lang="zh-CN" altLang="en-US" sz="2000" spc="-10" dirty="0">
                <a:solidFill>
                  <a:schemeClr val="tx1"/>
                </a:solidFill>
                <a:latin typeface="Arial"/>
                <a:cs typeface="Arial"/>
              </a:rPr>
              <a:t>缓冲区推送到 </a:t>
            </a:r>
            <a:r>
              <a:rPr lang="en-US" altLang="zh-CN" sz="2000" spc="-10" dirty="0">
                <a:solidFill>
                  <a:schemeClr val="tx1"/>
                </a:solidFill>
                <a:latin typeface="Arial"/>
                <a:cs typeface="Arial"/>
              </a:rPr>
              <a:t>SRQ </a:t>
            </a:r>
            <a:endParaRPr lang="zh-CN" alt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846455" lvl="1" indent="-342900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en-US" altLang="zh-CN" sz="2000" spc="-25" dirty="0">
                <a:latin typeface="Arial"/>
                <a:cs typeface="Arial"/>
              </a:rPr>
              <a:t>SRQ </a:t>
            </a:r>
            <a:r>
              <a:rPr lang="zh-CN" altLang="en-US" sz="2000" spc="-25" dirty="0">
                <a:latin typeface="Arial"/>
                <a:cs typeface="Arial"/>
              </a:rPr>
              <a:t>的轮询完成队列 </a:t>
            </a:r>
            <a:r>
              <a:rPr lang="en-US" altLang="zh-CN" sz="2000" spc="-25" dirty="0">
                <a:latin typeface="Arial"/>
                <a:cs typeface="Arial"/>
              </a:rPr>
              <a:t>(CQ)</a:t>
            </a:r>
            <a:endParaRPr lang="zh-CN" altLang="en-US" sz="2000" dirty="0">
              <a:latin typeface="Arial"/>
              <a:cs typeface="Arial"/>
            </a:endParaRPr>
          </a:p>
          <a:p>
            <a:pPr marL="358140" indent="-311785">
              <a:lnSpc>
                <a:spcPct val="100000"/>
              </a:lnSpc>
              <a:spcBef>
                <a:spcPts val="484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zh-CN" altLang="en-US" sz="2400" dirty="0">
                <a:latin typeface="Arial"/>
                <a:cs typeface="Arial"/>
              </a:rPr>
              <a:t>数据路径：网卡</a:t>
            </a:r>
          </a:p>
          <a:p>
            <a:pPr marL="846455" lvl="1" indent="-342900">
              <a:lnSpc>
                <a:spcPct val="100000"/>
              </a:lnSpc>
              <a:spcBef>
                <a:spcPts val="40"/>
              </a:spcBef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en-US" altLang="zh-CN" sz="2000" spc="-20" dirty="0">
                <a:latin typeface="Arial"/>
                <a:cs typeface="Arial"/>
              </a:rPr>
              <a:t>1)</a:t>
            </a:r>
            <a:r>
              <a:rPr lang="zh-CN" altLang="en-US" sz="2000" spc="-120" dirty="0">
                <a:latin typeface="Arial"/>
                <a:cs typeface="Arial"/>
              </a:rPr>
              <a:t>将 </a:t>
            </a:r>
            <a:r>
              <a:rPr lang="en-US" altLang="zh-CN" sz="2000" spc="-120" dirty="0">
                <a:latin typeface="Arial"/>
                <a:cs typeface="Arial"/>
              </a:rPr>
              <a:t>SRQ </a:t>
            </a:r>
            <a:r>
              <a:rPr lang="zh-CN" altLang="en-US" sz="2000" spc="-120" dirty="0">
                <a:latin typeface="Arial"/>
                <a:cs typeface="Arial"/>
              </a:rPr>
              <a:t>中的</a:t>
            </a:r>
            <a:r>
              <a:rPr lang="zh-CN" altLang="en-US" sz="2000" spc="-120" dirty="0">
                <a:solidFill>
                  <a:srgbClr val="FF0000"/>
                </a:solidFill>
                <a:latin typeface="Arial"/>
                <a:cs typeface="Arial"/>
              </a:rPr>
              <a:t>第一个缓冲区</a:t>
            </a:r>
            <a:r>
              <a:rPr lang="zh-CN" altLang="en-US" sz="2000" spc="-120" dirty="0">
                <a:latin typeface="Arial"/>
                <a:cs typeface="Arial"/>
              </a:rPr>
              <a:t>和 </a:t>
            </a:r>
            <a:r>
              <a:rPr lang="en-US" altLang="zh-CN" sz="2000" spc="-120" dirty="0">
                <a:latin typeface="Arial"/>
                <a:cs typeface="Arial"/>
              </a:rPr>
              <a:t>DMA </a:t>
            </a:r>
            <a:r>
              <a:rPr lang="zh-CN" altLang="en-US" sz="2000" spc="-120" dirty="0">
                <a:latin typeface="Arial"/>
                <a:cs typeface="Arial"/>
              </a:rPr>
              <a:t>数据弹出到其中</a:t>
            </a:r>
            <a:endParaRPr lang="zh-CN" altLang="en-US" sz="2000" dirty="0">
              <a:latin typeface="Arial"/>
              <a:cs typeface="Arial"/>
            </a:endParaRPr>
          </a:p>
          <a:p>
            <a:pPr marL="846455" lvl="1" indent="-342900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en-US" altLang="zh-CN" sz="2000" spc="-20" dirty="0">
                <a:latin typeface="Arial"/>
                <a:cs typeface="Arial"/>
              </a:rPr>
              <a:t>2)</a:t>
            </a:r>
            <a:r>
              <a:rPr lang="zh-CN" altLang="en-US" sz="2000" spc="-75" dirty="0">
                <a:latin typeface="Arial"/>
                <a:cs typeface="Arial"/>
              </a:rPr>
              <a:t>返回</a:t>
            </a:r>
            <a:r>
              <a:rPr lang="en-US" altLang="zh-CN" sz="2000" spc="-75" dirty="0">
                <a:latin typeface="Arial"/>
                <a:cs typeface="Arial"/>
              </a:rPr>
              <a:t>ACK</a:t>
            </a:r>
            <a:r>
              <a:rPr lang="zh-CN" altLang="en-US" sz="2000" spc="-75" dirty="0">
                <a:latin typeface="Arial"/>
                <a:cs typeface="Arial"/>
              </a:rPr>
              <a:t>并生成</a:t>
            </a:r>
            <a:r>
              <a:rPr lang="en-US" altLang="zh-CN" sz="2000" spc="-75" dirty="0">
                <a:latin typeface="Arial"/>
                <a:cs typeface="Arial"/>
              </a:rPr>
              <a:t>CQ</a:t>
            </a:r>
            <a:r>
              <a:rPr lang="zh-CN" altLang="en-US" sz="2000" spc="-75" dirty="0">
                <a:latin typeface="Arial"/>
                <a:cs typeface="Arial"/>
              </a:rPr>
              <a:t>条目</a:t>
            </a:r>
            <a:endParaRPr lang="zh-CN" altLang="en-US" sz="2000" dirty="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15256" y="5483351"/>
            <a:ext cx="4799743" cy="1115695"/>
            <a:chOff x="582168" y="5483351"/>
            <a:chExt cx="5925820" cy="1115695"/>
          </a:xfrm>
        </p:grpSpPr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2168" y="5522975"/>
              <a:ext cx="5925311" cy="93878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8576" y="5483351"/>
              <a:ext cx="5489448" cy="111556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33766" y="5537554"/>
              <a:ext cx="5820410" cy="835025"/>
            </a:xfrm>
            <a:custGeom>
              <a:avLst/>
              <a:gdLst/>
              <a:ahLst/>
              <a:cxnLst/>
              <a:rect l="l" t="t" r="r" b="b"/>
              <a:pathLst>
                <a:path w="5820410" h="835025">
                  <a:moveTo>
                    <a:pt x="5688129" y="0"/>
                  </a:moveTo>
                  <a:lnTo>
                    <a:pt x="131905" y="0"/>
                  </a:lnTo>
                  <a:lnTo>
                    <a:pt x="90213" y="6724"/>
                  </a:lnTo>
                  <a:lnTo>
                    <a:pt x="54003" y="25450"/>
                  </a:lnTo>
                  <a:lnTo>
                    <a:pt x="25450" y="54004"/>
                  </a:lnTo>
                  <a:lnTo>
                    <a:pt x="6724" y="90213"/>
                  </a:lnTo>
                  <a:lnTo>
                    <a:pt x="0" y="131906"/>
                  </a:lnTo>
                  <a:lnTo>
                    <a:pt x="0" y="702898"/>
                  </a:lnTo>
                  <a:lnTo>
                    <a:pt x="6724" y="744591"/>
                  </a:lnTo>
                  <a:lnTo>
                    <a:pt x="25450" y="780800"/>
                  </a:lnTo>
                  <a:lnTo>
                    <a:pt x="54003" y="809354"/>
                  </a:lnTo>
                  <a:lnTo>
                    <a:pt x="90213" y="828079"/>
                  </a:lnTo>
                  <a:lnTo>
                    <a:pt x="131905" y="834804"/>
                  </a:lnTo>
                  <a:lnTo>
                    <a:pt x="5688129" y="834804"/>
                  </a:lnTo>
                  <a:lnTo>
                    <a:pt x="5729821" y="828079"/>
                  </a:lnTo>
                  <a:lnTo>
                    <a:pt x="5766031" y="809354"/>
                  </a:lnTo>
                  <a:lnTo>
                    <a:pt x="5794585" y="780800"/>
                  </a:lnTo>
                  <a:lnTo>
                    <a:pt x="5813310" y="744591"/>
                  </a:lnTo>
                  <a:lnTo>
                    <a:pt x="5820035" y="702898"/>
                  </a:lnTo>
                  <a:lnTo>
                    <a:pt x="5820035" y="131906"/>
                  </a:lnTo>
                  <a:lnTo>
                    <a:pt x="5813310" y="90213"/>
                  </a:lnTo>
                  <a:lnTo>
                    <a:pt x="5794585" y="54004"/>
                  </a:lnTo>
                  <a:lnTo>
                    <a:pt x="5766031" y="25450"/>
                  </a:lnTo>
                  <a:lnTo>
                    <a:pt x="5729821" y="6724"/>
                  </a:lnTo>
                  <a:lnTo>
                    <a:pt x="5688129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7845707" y="3037114"/>
            <a:ext cx="1043305" cy="1205865"/>
            <a:chOff x="7845707" y="3037114"/>
            <a:chExt cx="1043305" cy="1205865"/>
          </a:xfrm>
        </p:grpSpPr>
        <p:sp>
          <p:nvSpPr>
            <p:cNvPr id="35" name="object 35"/>
            <p:cNvSpPr/>
            <p:nvPr/>
          </p:nvSpPr>
          <p:spPr>
            <a:xfrm>
              <a:off x="7845707" y="3037114"/>
              <a:ext cx="1043305" cy="1205865"/>
            </a:xfrm>
            <a:custGeom>
              <a:avLst/>
              <a:gdLst/>
              <a:ahLst/>
              <a:cxnLst/>
              <a:rect l="l" t="t" r="r" b="b"/>
              <a:pathLst>
                <a:path w="1043304" h="1205864">
                  <a:moveTo>
                    <a:pt x="0" y="0"/>
                  </a:moveTo>
                  <a:lnTo>
                    <a:pt x="1042804" y="0"/>
                  </a:lnTo>
                  <a:lnTo>
                    <a:pt x="1042804" y="1205494"/>
                  </a:lnTo>
                  <a:lnTo>
                    <a:pt x="0" y="120549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55019" y="3128422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675974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4"/>
                  </a:lnTo>
                  <a:lnTo>
                    <a:pt x="0" y="152026"/>
                  </a:lnTo>
                  <a:lnTo>
                    <a:pt x="0" y="194931"/>
                  </a:lnTo>
                  <a:lnTo>
                    <a:pt x="7750" y="242982"/>
                  </a:lnTo>
                  <a:lnTo>
                    <a:pt x="29332" y="284715"/>
                  </a:lnTo>
                  <a:lnTo>
                    <a:pt x="62241" y="317625"/>
                  </a:lnTo>
                  <a:lnTo>
                    <a:pt x="103974" y="339207"/>
                  </a:lnTo>
                  <a:lnTo>
                    <a:pt x="152026" y="346957"/>
                  </a:lnTo>
                  <a:lnTo>
                    <a:pt x="675974" y="346957"/>
                  </a:lnTo>
                  <a:lnTo>
                    <a:pt x="724026" y="339207"/>
                  </a:lnTo>
                  <a:lnTo>
                    <a:pt x="765759" y="317625"/>
                  </a:lnTo>
                  <a:lnTo>
                    <a:pt x="798668" y="284715"/>
                  </a:lnTo>
                  <a:lnTo>
                    <a:pt x="820250" y="242982"/>
                  </a:lnTo>
                  <a:lnTo>
                    <a:pt x="828000" y="194931"/>
                  </a:lnTo>
                  <a:lnTo>
                    <a:pt x="828000" y="152026"/>
                  </a:lnTo>
                  <a:lnTo>
                    <a:pt x="820250" y="103974"/>
                  </a:lnTo>
                  <a:lnTo>
                    <a:pt x="798668" y="62241"/>
                  </a:lnTo>
                  <a:lnTo>
                    <a:pt x="765759" y="29332"/>
                  </a:lnTo>
                  <a:lnTo>
                    <a:pt x="724026" y="7750"/>
                  </a:lnTo>
                  <a:lnTo>
                    <a:pt x="67597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955019" y="3128422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919371" y="3128050"/>
            <a:ext cx="900430" cy="35586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altLang="zh-CN" sz="2200" spc="-15" dirty="0">
                <a:solidFill>
                  <a:srgbClr val="FFFFFF"/>
                </a:solidFill>
                <a:latin typeface="Calibri"/>
                <a:cs typeface="Calibri"/>
              </a:rPr>
              <a:t>   32B</a:t>
            </a:r>
            <a:endParaRPr lang="en-US" altLang="zh-CN" sz="2200" dirty="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955684" y="3811028"/>
            <a:ext cx="840740" cy="360045"/>
            <a:chOff x="7955684" y="3811028"/>
            <a:chExt cx="840740" cy="360045"/>
          </a:xfrm>
        </p:grpSpPr>
        <p:sp>
          <p:nvSpPr>
            <p:cNvPr id="40" name="object 40"/>
            <p:cNvSpPr/>
            <p:nvPr/>
          </p:nvSpPr>
          <p:spPr>
            <a:xfrm>
              <a:off x="7962034" y="3817378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675974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3"/>
                  </a:lnTo>
                  <a:lnTo>
                    <a:pt x="0" y="152025"/>
                  </a:lnTo>
                  <a:lnTo>
                    <a:pt x="0" y="194929"/>
                  </a:lnTo>
                  <a:lnTo>
                    <a:pt x="7750" y="242982"/>
                  </a:lnTo>
                  <a:lnTo>
                    <a:pt x="29332" y="284714"/>
                  </a:lnTo>
                  <a:lnTo>
                    <a:pt x="62241" y="317624"/>
                  </a:lnTo>
                  <a:lnTo>
                    <a:pt x="103974" y="339205"/>
                  </a:lnTo>
                  <a:lnTo>
                    <a:pt x="152026" y="346956"/>
                  </a:lnTo>
                  <a:lnTo>
                    <a:pt x="675974" y="346956"/>
                  </a:lnTo>
                  <a:lnTo>
                    <a:pt x="724025" y="339205"/>
                  </a:lnTo>
                  <a:lnTo>
                    <a:pt x="765758" y="317624"/>
                  </a:lnTo>
                  <a:lnTo>
                    <a:pt x="798667" y="284714"/>
                  </a:lnTo>
                  <a:lnTo>
                    <a:pt x="820248" y="242982"/>
                  </a:lnTo>
                  <a:lnTo>
                    <a:pt x="827999" y="194929"/>
                  </a:lnTo>
                  <a:lnTo>
                    <a:pt x="827999" y="152025"/>
                  </a:lnTo>
                  <a:lnTo>
                    <a:pt x="820248" y="103973"/>
                  </a:lnTo>
                  <a:lnTo>
                    <a:pt x="798667" y="62241"/>
                  </a:lnTo>
                  <a:lnTo>
                    <a:pt x="765758" y="29332"/>
                  </a:lnTo>
                  <a:lnTo>
                    <a:pt x="724025" y="7750"/>
                  </a:lnTo>
                  <a:lnTo>
                    <a:pt x="675974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62034" y="3817378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937942" y="3804271"/>
            <a:ext cx="900430" cy="350096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90"/>
              </a:spcBef>
            </a:pPr>
            <a:r>
              <a:rPr sz="2200" spc="-15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lang="en-US" sz="2200" spc="-155" dirty="0">
                <a:solidFill>
                  <a:srgbClr val="FFFFFF"/>
                </a:solidFill>
                <a:latin typeface="Calibri"/>
                <a:cs typeface="Calibri"/>
              </a:rPr>
              <a:t>6B</a:t>
            </a:r>
            <a:endParaRPr sz="2100" baseline="-17857" dirty="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911795" y="3163315"/>
            <a:ext cx="1676400" cy="10375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addr: </a:t>
            </a:r>
            <a:r>
              <a:rPr sz="1800" i="1" spc="-10" dirty="0">
                <a:solidFill>
                  <a:srgbClr val="767171"/>
                </a:solidFill>
                <a:latin typeface="Calibri"/>
                <a:cs typeface="Calibri"/>
              </a:rPr>
              <a:t>0x040</a:t>
            </a:r>
            <a:endParaRPr sz="1800">
              <a:latin typeface="Calibri"/>
              <a:cs typeface="Calibri"/>
            </a:endParaRPr>
          </a:p>
          <a:p>
            <a:pPr marL="57150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Continuous</a:t>
            </a:r>
            <a:r>
              <a:rPr sz="18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128B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addr: </a:t>
            </a:r>
            <a:r>
              <a:rPr sz="1800" i="1" spc="-10" dirty="0">
                <a:solidFill>
                  <a:srgbClr val="767171"/>
                </a:solidFill>
                <a:latin typeface="Calibri"/>
                <a:cs typeface="Calibri"/>
              </a:rPr>
              <a:t>0x080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1129691" y="1259921"/>
            <a:ext cx="840740" cy="360045"/>
            <a:chOff x="11129691" y="1259921"/>
            <a:chExt cx="840740" cy="360045"/>
          </a:xfrm>
        </p:grpSpPr>
        <p:sp>
          <p:nvSpPr>
            <p:cNvPr id="45" name="object 45"/>
            <p:cNvSpPr/>
            <p:nvPr/>
          </p:nvSpPr>
          <p:spPr>
            <a:xfrm>
              <a:off x="11136041" y="1266271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675974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2" y="29332"/>
                  </a:lnTo>
                  <a:lnTo>
                    <a:pt x="29332" y="62241"/>
                  </a:lnTo>
                  <a:lnTo>
                    <a:pt x="7750" y="103974"/>
                  </a:lnTo>
                  <a:lnTo>
                    <a:pt x="0" y="152026"/>
                  </a:lnTo>
                  <a:lnTo>
                    <a:pt x="0" y="194929"/>
                  </a:lnTo>
                  <a:lnTo>
                    <a:pt x="7750" y="242982"/>
                  </a:lnTo>
                  <a:lnTo>
                    <a:pt x="29332" y="284714"/>
                  </a:lnTo>
                  <a:lnTo>
                    <a:pt x="62242" y="317624"/>
                  </a:lnTo>
                  <a:lnTo>
                    <a:pt x="103974" y="339205"/>
                  </a:lnTo>
                  <a:lnTo>
                    <a:pt x="152026" y="346956"/>
                  </a:lnTo>
                  <a:lnTo>
                    <a:pt x="675974" y="346956"/>
                  </a:lnTo>
                  <a:lnTo>
                    <a:pt x="724026" y="339205"/>
                  </a:lnTo>
                  <a:lnTo>
                    <a:pt x="765759" y="317624"/>
                  </a:lnTo>
                  <a:lnTo>
                    <a:pt x="798668" y="284714"/>
                  </a:lnTo>
                  <a:lnTo>
                    <a:pt x="820250" y="242982"/>
                  </a:lnTo>
                  <a:lnTo>
                    <a:pt x="828000" y="194929"/>
                  </a:lnTo>
                  <a:lnTo>
                    <a:pt x="828000" y="152026"/>
                  </a:lnTo>
                  <a:lnTo>
                    <a:pt x="820250" y="103974"/>
                  </a:lnTo>
                  <a:lnTo>
                    <a:pt x="798668" y="62241"/>
                  </a:lnTo>
                  <a:lnTo>
                    <a:pt x="765759" y="29332"/>
                  </a:lnTo>
                  <a:lnTo>
                    <a:pt x="724026" y="7750"/>
                  </a:lnTo>
                  <a:lnTo>
                    <a:pt x="675974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136041" y="1266271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1219660" y="1250188"/>
            <a:ext cx="84534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lang="en-US" sz="2200" spc="-15" dirty="0">
                <a:solidFill>
                  <a:srgbClr val="FFFFFF"/>
                </a:solidFill>
                <a:latin typeface="Calibri"/>
                <a:cs typeface="Calibri"/>
              </a:rPr>
              <a:t>84B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219197" y="5484638"/>
            <a:ext cx="169989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push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64B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bufs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901925" y="5817070"/>
            <a:ext cx="805180" cy="58864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1750" marR="5080" indent="-19685">
              <a:lnSpc>
                <a:spcPts val="1989"/>
              </a:lnSpc>
              <a:spcBef>
                <a:spcPts val="409"/>
              </a:spcBef>
            </a:pPr>
            <a:r>
              <a:rPr sz="2000" b="1" spc="-20" dirty="0">
                <a:latin typeface="Calibri"/>
                <a:cs typeface="Calibri"/>
              </a:rPr>
              <a:t>Control </a:t>
            </a:r>
            <a:r>
              <a:rPr sz="2000" b="1" spc="-10" dirty="0">
                <a:latin typeface="Calibri"/>
                <a:cs typeface="Calibri"/>
              </a:rPr>
              <a:t>Thread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866226" y="5881078"/>
            <a:ext cx="1158875" cy="7321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Shared</a:t>
            </a:r>
            <a:r>
              <a:rPr sz="2000" b="1" spc="-25" dirty="0">
                <a:latin typeface="Calibri"/>
                <a:cs typeface="Calibri"/>
              </a:rPr>
              <a:t> RQ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Receiver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2EF5F78-3F7C-83D7-6983-DE1AA95A961B}"/>
              </a:ext>
            </a:extLst>
          </p:cNvPr>
          <p:cNvSpPr txBox="1"/>
          <p:nvPr/>
        </p:nvSpPr>
        <p:spPr>
          <a:xfrm>
            <a:off x="1569289" y="5522975"/>
            <a:ext cx="3917735" cy="797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indent="215265" algn="l">
              <a:lnSpc>
                <a:spcPts val="2880"/>
              </a:lnSpc>
            </a:pPr>
            <a:r>
              <a:rPr lang="zh-CN" altLang="en-US" sz="1800" dirty="0">
                <a:solidFill>
                  <a:srgbClr val="FFFFFF"/>
                </a:solidFill>
                <a:latin typeface="Arial"/>
                <a:cs typeface="Arial"/>
              </a:rPr>
              <a:t>来自不同发送方的写入可以</a:t>
            </a:r>
            <a:endParaRPr lang="en-US" altLang="zh-CN" sz="18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 indent="215265" algn="l">
              <a:lnSpc>
                <a:spcPts val="2880"/>
              </a:lnSpc>
            </a:pPr>
            <a:r>
              <a:rPr lang="zh-CN" altLang="en-US" sz="1800" dirty="0">
                <a:solidFill>
                  <a:srgbClr val="FFFFFF"/>
                </a:solidFill>
                <a:latin typeface="Arial"/>
                <a:cs typeface="Arial"/>
              </a:rPr>
              <a:t>组合到同一个 </a:t>
            </a:r>
            <a:r>
              <a:rPr lang="en-US" altLang="zh-CN" sz="1800" dirty="0">
                <a:solidFill>
                  <a:srgbClr val="FFFFFF"/>
                </a:solidFill>
                <a:latin typeface="Arial"/>
                <a:cs typeface="Arial"/>
              </a:rPr>
              <a:t>PM </a:t>
            </a:r>
            <a:r>
              <a:rPr lang="zh-CN" altLang="en-US" sz="1800" dirty="0">
                <a:solidFill>
                  <a:srgbClr val="FFFFFF"/>
                </a:solidFill>
                <a:latin typeface="Arial"/>
                <a:cs typeface="Arial"/>
              </a:rPr>
              <a:t>内部块中</a:t>
            </a:r>
            <a:endParaRPr lang="zh-CN" altLang="en-US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spc="-75" dirty="0"/>
              <a:t>系统介绍：基本结构</a:t>
            </a:r>
            <a:endParaRPr sz="3800" dirty="0"/>
          </a:p>
        </p:txBody>
      </p:sp>
      <p:sp>
        <p:nvSpPr>
          <p:cNvPr id="3" name="object 3"/>
          <p:cNvSpPr/>
          <p:nvPr/>
        </p:nvSpPr>
        <p:spPr>
          <a:xfrm>
            <a:off x="8529609" y="1774954"/>
            <a:ext cx="1189990" cy="233679"/>
          </a:xfrm>
          <a:custGeom>
            <a:avLst/>
            <a:gdLst/>
            <a:ahLst/>
            <a:cxnLst/>
            <a:rect l="l" t="t" r="r" b="b"/>
            <a:pathLst>
              <a:path w="1189990" h="233680">
                <a:moveTo>
                  <a:pt x="1105126" y="186277"/>
                </a:moveTo>
                <a:lnTo>
                  <a:pt x="1054347" y="233175"/>
                </a:lnTo>
                <a:lnTo>
                  <a:pt x="1189427" y="189417"/>
                </a:lnTo>
                <a:lnTo>
                  <a:pt x="1186591" y="187418"/>
                </a:lnTo>
                <a:lnTo>
                  <a:pt x="1112659" y="187418"/>
                </a:lnTo>
                <a:lnTo>
                  <a:pt x="1105126" y="186277"/>
                </a:lnTo>
                <a:close/>
              </a:path>
              <a:path w="1189990" h="233680">
                <a:moveTo>
                  <a:pt x="1114086" y="178002"/>
                </a:moveTo>
                <a:lnTo>
                  <a:pt x="1105126" y="186277"/>
                </a:lnTo>
                <a:lnTo>
                  <a:pt x="1112659" y="187418"/>
                </a:lnTo>
                <a:lnTo>
                  <a:pt x="1114086" y="178002"/>
                </a:lnTo>
                <a:close/>
              </a:path>
              <a:path w="1189990" h="233680">
                <a:moveTo>
                  <a:pt x="1073373" y="107608"/>
                </a:moveTo>
                <a:lnTo>
                  <a:pt x="1107980" y="167443"/>
                </a:lnTo>
                <a:lnTo>
                  <a:pt x="1115513" y="168584"/>
                </a:lnTo>
                <a:lnTo>
                  <a:pt x="1112659" y="187418"/>
                </a:lnTo>
                <a:lnTo>
                  <a:pt x="1186591" y="187418"/>
                </a:lnTo>
                <a:lnTo>
                  <a:pt x="1073373" y="107608"/>
                </a:lnTo>
                <a:close/>
              </a:path>
              <a:path w="1189990" h="233680">
                <a:moveTo>
                  <a:pt x="2854" y="0"/>
                </a:moveTo>
                <a:lnTo>
                  <a:pt x="0" y="18835"/>
                </a:lnTo>
                <a:lnTo>
                  <a:pt x="1105126" y="186277"/>
                </a:lnTo>
                <a:lnTo>
                  <a:pt x="1114086" y="178001"/>
                </a:lnTo>
                <a:lnTo>
                  <a:pt x="1107980" y="167443"/>
                </a:lnTo>
                <a:lnTo>
                  <a:pt x="2854" y="0"/>
                </a:lnTo>
                <a:close/>
              </a:path>
              <a:path w="1189990" h="233680">
                <a:moveTo>
                  <a:pt x="1107980" y="167443"/>
                </a:moveTo>
                <a:lnTo>
                  <a:pt x="1114086" y="178001"/>
                </a:lnTo>
                <a:lnTo>
                  <a:pt x="1115513" y="168584"/>
                </a:lnTo>
                <a:lnTo>
                  <a:pt x="1107980" y="167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737499" y="2118730"/>
            <a:ext cx="4054475" cy="4526280"/>
            <a:chOff x="7737499" y="2118730"/>
            <a:chExt cx="4054475" cy="4526280"/>
          </a:xfrm>
        </p:grpSpPr>
        <p:sp>
          <p:nvSpPr>
            <p:cNvPr id="5" name="object 5"/>
            <p:cNvSpPr/>
            <p:nvPr/>
          </p:nvSpPr>
          <p:spPr>
            <a:xfrm>
              <a:off x="7747024" y="2434178"/>
              <a:ext cx="4035425" cy="4201160"/>
            </a:xfrm>
            <a:custGeom>
              <a:avLst/>
              <a:gdLst/>
              <a:ahLst/>
              <a:cxnLst/>
              <a:rect l="l" t="t" r="r" b="b"/>
              <a:pathLst>
                <a:path w="4035425" h="4201159">
                  <a:moveTo>
                    <a:pt x="0" y="0"/>
                  </a:moveTo>
                  <a:lnTo>
                    <a:pt x="4034940" y="0"/>
                  </a:lnTo>
                  <a:lnTo>
                    <a:pt x="4034940" y="4200843"/>
                  </a:lnTo>
                  <a:lnTo>
                    <a:pt x="0" y="4200843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43036" y="5705462"/>
              <a:ext cx="321945" cy="59690"/>
            </a:xfrm>
            <a:custGeom>
              <a:avLst/>
              <a:gdLst/>
              <a:ahLst/>
              <a:cxnLst/>
              <a:rect l="l" t="t" r="r" b="b"/>
              <a:pathLst>
                <a:path w="321945" h="59689">
                  <a:moveTo>
                    <a:pt x="61429" y="29591"/>
                  </a:moveTo>
                  <a:lnTo>
                    <a:pt x="59016" y="18072"/>
                  </a:lnTo>
                  <a:lnTo>
                    <a:pt x="52438" y="8674"/>
                  </a:lnTo>
                  <a:lnTo>
                    <a:pt x="42672" y="2324"/>
                  </a:lnTo>
                  <a:lnTo>
                    <a:pt x="30708" y="0"/>
                  </a:lnTo>
                  <a:lnTo>
                    <a:pt x="18757" y="2324"/>
                  </a:lnTo>
                  <a:lnTo>
                    <a:pt x="8991" y="8674"/>
                  </a:lnTo>
                  <a:lnTo>
                    <a:pt x="2413" y="18072"/>
                  </a:lnTo>
                  <a:lnTo>
                    <a:pt x="0" y="29591"/>
                  </a:lnTo>
                  <a:lnTo>
                    <a:pt x="2413" y="41109"/>
                  </a:lnTo>
                  <a:lnTo>
                    <a:pt x="8991" y="50520"/>
                  </a:lnTo>
                  <a:lnTo>
                    <a:pt x="18757" y="56870"/>
                  </a:lnTo>
                  <a:lnTo>
                    <a:pt x="30708" y="59194"/>
                  </a:lnTo>
                  <a:lnTo>
                    <a:pt x="42672" y="56870"/>
                  </a:lnTo>
                  <a:lnTo>
                    <a:pt x="52438" y="50520"/>
                  </a:lnTo>
                  <a:lnTo>
                    <a:pt x="59016" y="41109"/>
                  </a:lnTo>
                  <a:lnTo>
                    <a:pt x="61429" y="29591"/>
                  </a:lnTo>
                  <a:close/>
                </a:path>
                <a:path w="321945" h="59689">
                  <a:moveTo>
                    <a:pt x="191452" y="29591"/>
                  </a:moveTo>
                  <a:lnTo>
                    <a:pt x="189039" y="18072"/>
                  </a:lnTo>
                  <a:lnTo>
                    <a:pt x="182460" y="8674"/>
                  </a:lnTo>
                  <a:lnTo>
                    <a:pt x="172694" y="2324"/>
                  </a:lnTo>
                  <a:lnTo>
                    <a:pt x="160743" y="0"/>
                  </a:lnTo>
                  <a:lnTo>
                    <a:pt x="148780" y="2324"/>
                  </a:lnTo>
                  <a:lnTo>
                    <a:pt x="139014" y="8674"/>
                  </a:lnTo>
                  <a:lnTo>
                    <a:pt x="132435" y="18072"/>
                  </a:lnTo>
                  <a:lnTo>
                    <a:pt x="130022" y="29591"/>
                  </a:lnTo>
                  <a:lnTo>
                    <a:pt x="132435" y="41109"/>
                  </a:lnTo>
                  <a:lnTo>
                    <a:pt x="139014" y="50520"/>
                  </a:lnTo>
                  <a:lnTo>
                    <a:pt x="148780" y="56870"/>
                  </a:lnTo>
                  <a:lnTo>
                    <a:pt x="160743" y="59194"/>
                  </a:lnTo>
                  <a:lnTo>
                    <a:pt x="172694" y="56870"/>
                  </a:lnTo>
                  <a:lnTo>
                    <a:pt x="182460" y="50520"/>
                  </a:lnTo>
                  <a:lnTo>
                    <a:pt x="189039" y="41109"/>
                  </a:lnTo>
                  <a:lnTo>
                    <a:pt x="191452" y="29591"/>
                  </a:lnTo>
                  <a:close/>
                </a:path>
                <a:path w="321945" h="59689">
                  <a:moveTo>
                    <a:pt x="321475" y="29591"/>
                  </a:moveTo>
                  <a:lnTo>
                    <a:pt x="319062" y="18072"/>
                  </a:lnTo>
                  <a:lnTo>
                    <a:pt x="312483" y="8674"/>
                  </a:lnTo>
                  <a:lnTo>
                    <a:pt x="302717" y="2324"/>
                  </a:lnTo>
                  <a:lnTo>
                    <a:pt x="290766" y="0"/>
                  </a:lnTo>
                  <a:lnTo>
                    <a:pt x="278803" y="2324"/>
                  </a:lnTo>
                  <a:lnTo>
                    <a:pt x="269049" y="8674"/>
                  </a:lnTo>
                  <a:lnTo>
                    <a:pt x="262458" y="18072"/>
                  </a:lnTo>
                  <a:lnTo>
                    <a:pt x="260045" y="29591"/>
                  </a:lnTo>
                  <a:lnTo>
                    <a:pt x="262458" y="41109"/>
                  </a:lnTo>
                  <a:lnTo>
                    <a:pt x="269049" y="50520"/>
                  </a:lnTo>
                  <a:lnTo>
                    <a:pt x="278803" y="56870"/>
                  </a:lnTo>
                  <a:lnTo>
                    <a:pt x="290766" y="59194"/>
                  </a:lnTo>
                  <a:lnTo>
                    <a:pt x="302717" y="56870"/>
                  </a:lnTo>
                  <a:lnTo>
                    <a:pt x="312483" y="50520"/>
                  </a:lnTo>
                  <a:lnTo>
                    <a:pt x="319062" y="41109"/>
                  </a:lnTo>
                  <a:lnTo>
                    <a:pt x="321475" y="295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9959" y="5148071"/>
              <a:ext cx="542544" cy="5425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680982" y="2309074"/>
              <a:ext cx="371475" cy="608965"/>
            </a:xfrm>
            <a:custGeom>
              <a:avLst/>
              <a:gdLst/>
              <a:ahLst/>
              <a:cxnLst/>
              <a:rect l="l" t="t" r="r" b="b"/>
              <a:pathLst>
                <a:path w="371475" h="608964">
                  <a:moveTo>
                    <a:pt x="371475" y="0"/>
                  </a:moveTo>
                  <a:lnTo>
                    <a:pt x="0" y="0"/>
                  </a:lnTo>
                  <a:lnTo>
                    <a:pt x="0" y="608884"/>
                  </a:lnTo>
                  <a:lnTo>
                    <a:pt x="371475" y="608884"/>
                  </a:lnTo>
                  <a:lnTo>
                    <a:pt x="3714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18202" y="2118730"/>
              <a:ext cx="611052" cy="6110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206419" y="370165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206419" y="3158168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82767" y="3457160"/>
              <a:ext cx="148762" cy="24448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206419" y="424567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82767" y="3998113"/>
              <a:ext cx="148762" cy="24448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294990" y="3488587"/>
              <a:ext cx="149225" cy="298450"/>
            </a:xfrm>
            <a:custGeom>
              <a:avLst/>
              <a:gdLst/>
              <a:ahLst/>
              <a:cxnLst/>
              <a:rect l="l" t="t" r="r" b="b"/>
              <a:pathLst>
                <a:path w="149225" h="298450">
                  <a:moveTo>
                    <a:pt x="74381" y="39226"/>
                  </a:moveTo>
                  <a:lnTo>
                    <a:pt x="64856" y="56371"/>
                  </a:lnTo>
                  <a:lnTo>
                    <a:pt x="64855" y="297883"/>
                  </a:lnTo>
                  <a:lnTo>
                    <a:pt x="83905" y="297883"/>
                  </a:lnTo>
                  <a:lnTo>
                    <a:pt x="83906" y="56371"/>
                  </a:lnTo>
                  <a:lnTo>
                    <a:pt x="74381" y="39226"/>
                  </a:lnTo>
                  <a:close/>
                </a:path>
                <a:path w="149225" h="298450">
                  <a:moveTo>
                    <a:pt x="74381" y="0"/>
                  </a:moveTo>
                  <a:lnTo>
                    <a:pt x="0" y="133885"/>
                  </a:lnTo>
                  <a:lnTo>
                    <a:pt x="1657" y="139684"/>
                  </a:lnTo>
                  <a:lnTo>
                    <a:pt x="10853" y="144793"/>
                  </a:lnTo>
                  <a:lnTo>
                    <a:pt x="16652" y="143137"/>
                  </a:lnTo>
                  <a:lnTo>
                    <a:pt x="64856" y="56371"/>
                  </a:lnTo>
                  <a:lnTo>
                    <a:pt x="64856" y="19612"/>
                  </a:lnTo>
                  <a:lnTo>
                    <a:pt x="85277" y="19612"/>
                  </a:lnTo>
                  <a:lnTo>
                    <a:pt x="74381" y="0"/>
                  </a:lnTo>
                  <a:close/>
                </a:path>
                <a:path w="149225" h="298450">
                  <a:moveTo>
                    <a:pt x="85277" y="19612"/>
                  </a:moveTo>
                  <a:lnTo>
                    <a:pt x="64856" y="19612"/>
                  </a:lnTo>
                  <a:lnTo>
                    <a:pt x="83906" y="19613"/>
                  </a:lnTo>
                  <a:lnTo>
                    <a:pt x="83906" y="56371"/>
                  </a:lnTo>
                  <a:lnTo>
                    <a:pt x="132109" y="143137"/>
                  </a:lnTo>
                  <a:lnTo>
                    <a:pt x="137908" y="144793"/>
                  </a:lnTo>
                  <a:lnTo>
                    <a:pt x="147105" y="139684"/>
                  </a:lnTo>
                  <a:lnTo>
                    <a:pt x="148762" y="133885"/>
                  </a:lnTo>
                  <a:lnTo>
                    <a:pt x="85277" y="19612"/>
                  </a:lnTo>
                  <a:close/>
                </a:path>
                <a:path w="149225" h="298450">
                  <a:moveTo>
                    <a:pt x="83906" y="24239"/>
                  </a:moveTo>
                  <a:lnTo>
                    <a:pt x="82707" y="24239"/>
                  </a:lnTo>
                  <a:lnTo>
                    <a:pt x="74381" y="39226"/>
                  </a:lnTo>
                  <a:lnTo>
                    <a:pt x="83906" y="56371"/>
                  </a:lnTo>
                  <a:lnTo>
                    <a:pt x="83906" y="24239"/>
                  </a:lnTo>
                  <a:close/>
                </a:path>
                <a:path w="149225" h="298450">
                  <a:moveTo>
                    <a:pt x="64856" y="19612"/>
                  </a:moveTo>
                  <a:lnTo>
                    <a:pt x="64856" y="56371"/>
                  </a:lnTo>
                  <a:lnTo>
                    <a:pt x="74381" y="39226"/>
                  </a:lnTo>
                  <a:lnTo>
                    <a:pt x="66055" y="24239"/>
                  </a:lnTo>
                  <a:lnTo>
                    <a:pt x="83906" y="24239"/>
                  </a:lnTo>
                  <a:lnTo>
                    <a:pt x="83906" y="19613"/>
                  </a:lnTo>
                  <a:lnTo>
                    <a:pt x="64856" y="19612"/>
                  </a:lnTo>
                  <a:close/>
                </a:path>
                <a:path w="149225" h="298450">
                  <a:moveTo>
                    <a:pt x="82707" y="24239"/>
                  </a:moveTo>
                  <a:lnTo>
                    <a:pt x="66055" y="24239"/>
                  </a:lnTo>
                  <a:lnTo>
                    <a:pt x="74381" y="39226"/>
                  </a:lnTo>
                  <a:lnTo>
                    <a:pt x="82707" y="24239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19371" y="4495304"/>
              <a:ext cx="900430" cy="394970"/>
            </a:xfrm>
            <a:custGeom>
              <a:avLst/>
              <a:gdLst/>
              <a:ahLst/>
              <a:cxnLst/>
              <a:rect l="l" t="t" r="r" b="b"/>
              <a:pathLst>
                <a:path w="900429" h="394970">
                  <a:moveTo>
                    <a:pt x="0" y="0"/>
                  </a:moveTo>
                  <a:lnTo>
                    <a:pt x="900000" y="0"/>
                  </a:lnTo>
                  <a:lnTo>
                    <a:pt x="900000" y="394457"/>
                  </a:lnTo>
                  <a:lnTo>
                    <a:pt x="0" y="39445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87602" y="4190382"/>
              <a:ext cx="149225" cy="298450"/>
            </a:xfrm>
            <a:custGeom>
              <a:avLst/>
              <a:gdLst/>
              <a:ahLst/>
              <a:cxnLst/>
              <a:rect l="l" t="t" r="r" b="b"/>
              <a:pathLst>
                <a:path w="149225" h="298450">
                  <a:moveTo>
                    <a:pt x="74381" y="39226"/>
                  </a:moveTo>
                  <a:lnTo>
                    <a:pt x="64857" y="56369"/>
                  </a:lnTo>
                  <a:lnTo>
                    <a:pt x="64855" y="297883"/>
                  </a:lnTo>
                  <a:lnTo>
                    <a:pt x="83905" y="297883"/>
                  </a:lnTo>
                  <a:lnTo>
                    <a:pt x="83905" y="56369"/>
                  </a:lnTo>
                  <a:lnTo>
                    <a:pt x="74381" y="39226"/>
                  </a:lnTo>
                  <a:close/>
                </a:path>
                <a:path w="149225" h="298450">
                  <a:moveTo>
                    <a:pt x="74382" y="0"/>
                  </a:moveTo>
                  <a:lnTo>
                    <a:pt x="0" y="133885"/>
                  </a:lnTo>
                  <a:lnTo>
                    <a:pt x="1659" y="139684"/>
                  </a:lnTo>
                  <a:lnTo>
                    <a:pt x="10854" y="144793"/>
                  </a:lnTo>
                  <a:lnTo>
                    <a:pt x="16653" y="143136"/>
                  </a:lnTo>
                  <a:lnTo>
                    <a:pt x="64855" y="56372"/>
                  </a:lnTo>
                  <a:lnTo>
                    <a:pt x="64855" y="19612"/>
                  </a:lnTo>
                  <a:lnTo>
                    <a:pt x="85277" y="19612"/>
                  </a:lnTo>
                  <a:lnTo>
                    <a:pt x="74382" y="0"/>
                  </a:lnTo>
                  <a:close/>
                </a:path>
                <a:path w="149225" h="298450">
                  <a:moveTo>
                    <a:pt x="85277" y="19612"/>
                  </a:moveTo>
                  <a:lnTo>
                    <a:pt x="83905" y="19612"/>
                  </a:lnTo>
                  <a:lnTo>
                    <a:pt x="83907" y="56372"/>
                  </a:lnTo>
                  <a:lnTo>
                    <a:pt x="132110" y="143136"/>
                  </a:lnTo>
                  <a:lnTo>
                    <a:pt x="137908" y="144793"/>
                  </a:lnTo>
                  <a:lnTo>
                    <a:pt x="147105" y="139683"/>
                  </a:lnTo>
                  <a:lnTo>
                    <a:pt x="148761" y="133884"/>
                  </a:lnTo>
                  <a:lnTo>
                    <a:pt x="85277" y="19612"/>
                  </a:lnTo>
                  <a:close/>
                </a:path>
                <a:path w="149225" h="298450">
                  <a:moveTo>
                    <a:pt x="83905" y="19612"/>
                  </a:moveTo>
                  <a:lnTo>
                    <a:pt x="64855" y="19612"/>
                  </a:lnTo>
                  <a:lnTo>
                    <a:pt x="64855" y="56372"/>
                  </a:lnTo>
                  <a:lnTo>
                    <a:pt x="74381" y="39226"/>
                  </a:lnTo>
                  <a:lnTo>
                    <a:pt x="66054" y="24237"/>
                  </a:lnTo>
                  <a:lnTo>
                    <a:pt x="83905" y="24237"/>
                  </a:lnTo>
                  <a:lnTo>
                    <a:pt x="83905" y="19612"/>
                  </a:lnTo>
                  <a:close/>
                </a:path>
                <a:path w="149225" h="298450">
                  <a:moveTo>
                    <a:pt x="83905" y="24237"/>
                  </a:moveTo>
                  <a:lnTo>
                    <a:pt x="82708" y="24237"/>
                  </a:lnTo>
                  <a:lnTo>
                    <a:pt x="74381" y="39226"/>
                  </a:lnTo>
                  <a:lnTo>
                    <a:pt x="83905" y="56369"/>
                  </a:lnTo>
                  <a:lnTo>
                    <a:pt x="83905" y="24237"/>
                  </a:lnTo>
                  <a:close/>
                </a:path>
                <a:path w="149225" h="298450">
                  <a:moveTo>
                    <a:pt x="82708" y="24237"/>
                  </a:moveTo>
                  <a:lnTo>
                    <a:pt x="66054" y="24237"/>
                  </a:lnTo>
                  <a:lnTo>
                    <a:pt x="74381" y="39226"/>
                  </a:lnTo>
                  <a:lnTo>
                    <a:pt x="82708" y="24237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30479" y="5197105"/>
              <a:ext cx="900430" cy="394970"/>
            </a:xfrm>
            <a:custGeom>
              <a:avLst/>
              <a:gdLst/>
              <a:ahLst/>
              <a:cxnLst/>
              <a:rect l="l" t="t" r="r" b="b"/>
              <a:pathLst>
                <a:path w="900429" h="394970">
                  <a:moveTo>
                    <a:pt x="0" y="0"/>
                  </a:moveTo>
                  <a:lnTo>
                    <a:pt x="900000" y="0"/>
                  </a:lnTo>
                  <a:lnTo>
                    <a:pt x="900000" y="394457"/>
                  </a:lnTo>
                  <a:lnTo>
                    <a:pt x="0" y="39445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98711" y="4892183"/>
              <a:ext cx="149225" cy="298450"/>
            </a:xfrm>
            <a:custGeom>
              <a:avLst/>
              <a:gdLst/>
              <a:ahLst/>
              <a:cxnLst/>
              <a:rect l="l" t="t" r="r" b="b"/>
              <a:pathLst>
                <a:path w="149225" h="298450">
                  <a:moveTo>
                    <a:pt x="74380" y="39225"/>
                  </a:moveTo>
                  <a:lnTo>
                    <a:pt x="64855" y="56370"/>
                  </a:lnTo>
                  <a:lnTo>
                    <a:pt x="64854" y="297883"/>
                  </a:lnTo>
                  <a:lnTo>
                    <a:pt x="83904" y="297883"/>
                  </a:lnTo>
                  <a:lnTo>
                    <a:pt x="83905" y="56370"/>
                  </a:lnTo>
                  <a:lnTo>
                    <a:pt x="74380" y="39225"/>
                  </a:lnTo>
                  <a:close/>
                </a:path>
                <a:path w="149225" h="298450">
                  <a:moveTo>
                    <a:pt x="74380" y="0"/>
                  </a:moveTo>
                  <a:lnTo>
                    <a:pt x="0" y="133885"/>
                  </a:lnTo>
                  <a:lnTo>
                    <a:pt x="1658" y="139684"/>
                  </a:lnTo>
                  <a:lnTo>
                    <a:pt x="10853" y="144793"/>
                  </a:lnTo>
                  <a:lnTo>
                    <a:pt x="16651" y="143136"/>
                  </a:lnTo>
                  <a:lnTo>
                    <a:pt x="64855" y="56370"/>
                  </a:lnTo>
                  <a:lnTo>
                    <a:pt x="64855" y="19612"/>
                  </a:lnTo>
                  <a:lnTo>
                    <a:pt x="85276" y="19612"/>
                  </a:lnTo>
                  <a:lnTo>
                    <a:pt x="74380" y="0"/>
                  </a:lnTo>
                  <a:close/>
                </a:path>
                <a:path w="149225" h="298450">
                  <a:moveTo>
                    <a:pt x="85276" y="19612"/>
                  </a:moveTo>
                  <a:lnTo>
                    <a:pt x="83905" y="19612"/>
                  </a:lnTo>
                  <a:lnTo>
                    <a:pt x="83905" y="56370"/>
                  </a:lnTo>
                  <a:lnTo>
                    <a:pt x="132108" y="143136"/>
                  </a:lnTo>
                  <a:lnTo>
                    <a:pt x="137907" y="144793"/>
                  </a:lnTo>
                  <a:lnTo>
                    <a:pt x="147105" y="139683"/>
                  </a:lnTo>
                  <a:lnTo>
                    <a:pt x="148760" y="133884"/>
                  </a:lnTo>
                  <a:lnTo>
                    <a:pt x="85276" y="19612"/>
                  </a:lnTo>
                  <a:close/>
                </a:path>
                <a:path w="149225" h="298450">
                  <a:moveTo>
                    <a:pt x="83905" y="24237"/>
                  </a:moveTo>
                  <a:lnTo>
                    <a:pt x="82707" y="24237"/>
                  </a:lnTo>
                  <a:lnTo>
                    <a:pt x="74380" y="39225"/>
                  </a:lnTo>
                  <a:lnTo>
                    <a:pt x="83905" y="56370"/>
                  </a:lnTo>
                  <a:lnTo>
                    <a:pt x="83905" y="24237"/>
                  </a:lnTo>
                  <a:close/>
                </a:path>
                <a:path w="149225" h="298450">
                  <a:moveTo>
                    <a:pt x="83905" y="19612"/>
                  </a:moveTo>
                  <a:lnTo>
                    <a:pt x="64855" y="19612"/>
                  </a:lnTo>
                  <a:lnTo>
                    <a:pt x="64855" y="56370"/>
                  </a:lnTo>
                  <a:lnTo>
                    <a:pt x="74380" y="39225"/>
                  </a:lnTo>
                  <a:lnTo>
                    <a:pt x="66054" y="24237"/>
                  </a:lnTo>
                  <a:lnTo>
                    <a:pt x="83905" y="24237"/>
                  </a:lnTo>
                  <a:lnTo>
                    <a:pt x="83905" y="19612"/>
                  </a:lnTo>
                  <a:close/>
                </a:path>
                <a:path w="149225" h="298450">
                  <a:moveTo>
                    <a:pt x="82707" y="24237"/>
                  </a:moveTo>
                  <a:lnTo>
                    <a:pt x="66054" y="24237"/>
                  </a:lnTo>
                  <a:lnTo>
                    <a:pt x="74380" y="39225"/>
                  </a:lnTo>
                  <a:lnTo>
                    <a:pt x="82707" y="24237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67878" y="2589770"/>
              <a:ext cx="3278504" cy="2901315"/>
            </a:xfrm>
            <a:custGeom>
              <a:avLst/>
              <a:gdLst/>
              <a:ahLst/>
              <a:cxnLst/>
              <a:rect l="l" t="t" r="r" b="b"/>
              <a:pathLst>
                <a:path w="3278504" h="2901315">
                  <a:moveTo>
                    <a:pt x="856881" y="2815069"/>
                  </a:moveTo>
                  <a:lnTo>
                    <a:pt x="825157" y="2815069"/>
                  </a:lnTo>
                  <a:lnTo>
                    <a:pt x="825157" y="2757919"/>
                  </a:lnTo>
                  <a:lnTo>
                    <a:pt x="682282" y="2829356"/>
                  </a:lnTo>
                  <a:lnTo>
                    <a:pt x="825157" y="2900794"/>
                  </a:lnTo>
                  <a:lnTo>
                    <a:pt x="825157" y="2843644"/>
                  </a:lnTo>
                  <a:lnTo>
                    <a:pt x="856881" y="2843644"/>
                  </a:lnTo>
                  <a:lnTo>
                    <a:pt x="856881" y="2815069"/>
                  </a:lnTo>
                  <a:close/>
                </a:path>
                <a:path w="3278504" h="2901315">
                  <a:moveTo>
                    <a:pt x="971181" y="2815069"/>
                  </a:moveTo>
                  <a:lnTo>
                    <a:pt x="885456" y="2815069"/>
                  </a:lnTo>
                  <a:lnTo>
                    <a:pt x="885456" y="2843644"/>
                  </a:lnTo>
                  <a:lnTo>
                    <a:pt x="971181" y="2843644"/>
                  </a:lnTo>
                  <a:lnTo>
                    <a:pt x="971181" y="2815069"/>
                  </a:lnTo>
                  <a:close/>
                </a:path>
                <a:path w="3278504" h="2901315">
                  <a:moveTo>
                    <a:pt x="1085481" y="2815069"/>
                  </a:moveTo>
                  <a:lnTo>
                    <a:pt x="999756" y="2815069"/>
                  </a:lnTo>
                  <a:lnTo>
                    <a:pt x="999756" y="2843644"/>
                  </a:lnTo>
                  <a:lnTo>
                    <a:pt x="1085481" y="2843644"/>
                  </a:lnTo>
                  <a:lnTo>
                    <a:pt x="1085481" y="2815069"/>
                  </a:lnTo>
                  <a:close/>
                </a:path>
                <a:path w="3278504" h="2901315">
                  <a:moveTo>
                    <a:pt x="1199781" y="2815069"/>
                  </a:moveTo>
                  <a:lnTo>
                    <a:pt x="1114056" y="2815069"/>
                  </a:lnTo>
                  <a:lnTo>
                    <a:pt x="1114056" y="2843644"/>
                  </a:lnTo>
                  <a:lnTo>
                    <a:pt x="1199781" y="2843644"/>
                  </a:lnTo>
                  <a:lnTo>
                    <a:pt x="1199781" y="2815069"/>
                  </a:lnTo>
                  <a:close/>
                </a:path>
                <a:path w="3278504" h="2901315">
                  <a:moveTo>
                    <a:pt x="1295438" y="6883"/>
                  </a:moveTo>
                  <a:lnTo>
                    <a:pt x="57150" y="6883"/>
                  </a:lnTo>
                  <a:lnTo>
                    <a:pt x="57150" y="310286"/>
                  </a:lnTo>
                  <a:lnTo>
                    <a:pt x="0" y="310286"/>
                  </a:lnTo>
                  <a:lnTo>
                    <a:pt x="71437" y="453161"/>
                  </a:lnTo>
                  <a:lnTo>
                    <a:pt x="135724" y="324573"/>
                  </a:lnTo>
                  <a:lnTo>
                    <a:pt x="142875" y="310286"/>
                  </a:lnTo>
                  <a:lnTo>
                    <a:pt x="85725" y="310286"/>
                  </a:lnTo>
                  <a:lnTo>
                    <a:pt x="85725" y="35458"/>
                  </a:lnTo>
                  <a:lnTo>
                    <a:pt x="1295438" y="35458"/>
                  </a:lnTo>
                  <a:lnTo>
                    <a:pt x="1295438" y="21170"/>
                  </a:lnTo>
                  <a:lnTo>
                    <a:pt x="1295438" y="6883"/>
                  </a:lnTo>
                  <a:close/>
                </a:path>
                <a:path w="3278504" h="2901315">
                  <a:moveTo>
                    <a:pt x="1314081" y="2815069"/>
                  </a:moveTo>
                  <a:lnTo>
                    <a:pt x="1228356" y="2815069"/>
                  </a:lnTo>
                  <a:lnTo>
                    <a:pt x="1228356" y="2843644"/>
                  </a:lnTo>
                  <a:lnTo>
                    <a:pt x="1314081" y="2843644"/>
                  </a:lnTo>
                  <a:lnTo>
                    <a:pt x="1314081" y="2815069"/>
                  </a:lnTo>
                  <a:close/>
                </a:path>
                <a:path w="3278504" h="2901315">
                  <a:moveTo>
                    <a:pt x="1428381" y="2815069"/>
                  </a:moveTo>
                  <a:lnTo>
                    <a:pt x="1342656" y="2815069"/>
                  </a:lnTo>
                  <a:lnTo>
                    <a:pt x="1342656" y="2843644"/>
                  </a:lnTo>
                  <a:lnTo>
                    <a:pt x="1428381" y="2843644"/>
                  </a:lnTo>
                  <a:lnTo>
                    <a:pt x="1428381" y="2815069"/>
                  </a:lnTo>
                  <a:close/>
                </a:path>
                <a:path w="3278504" h="2901315">
                  <a:moveTo>
                    <a:pt x="1542681" y="2815069"/>
                  </a:moveTo>
                  <a:lnTo>
                    <a:pt x="1456956" y="2815069"/>
                  </a:lnTo>
                  <a:lnTo>
                    <a:pt x="1456956" y="2843644"/>
                  </a:lnTo>
                  <a:lnTo>
                    <a:pt x="1542681" y="2843644"/>
                  </a:lnTo>
                  <a:lnTo>
                    <a:pt x="1542681" y="2815069"/>
                  </a:lnTo>
                  <a:close/>
                </a:path>
                <a:path w="3278504" h="2901315">
                  <a:moveTo>
                    <a:pt x="1656981" y="2815069"/>
                  </a:moveTo>
                  <a:lnTo>
                    <a:pt x="1571256" y="2815069"/>
                  </a:lnTo>
                  <a:lnTo>
                    <a:pt x="1571256" y="2843644"/>
                  </a:lnTo>
                  <a:lnTo>
                    <a:pt x="1656981" y="2843644"/>
                  </a:lnTo>
                  <a:lnTo>
                    <a:pt x="1656981" y="2815069"/>
                  </a:lnTo>
                  <a:close/>
                </a:path>
                <a:path w="3278504" h="2901315">
                  <a:moveTo>
                    <a:pt x="1771281" y="2815069"/>
                  </a:moveTo>
                  <a:lnTo>
                    <a:pt x="1685556" y="2815069"/>
                  </a:lnTo>
                  <a:lnTo>
                    <a:pt x="1685556" y="2843644"/>
                  </a:lnTo>
                  <a:lnTo>
                    <a:pt x="1771281" y="2843644"/>
                  </a:lnTo>
                  <a:lnTo>
                    <a:pt x="1771281" y="2815069"/>
                  </a:lnTo>
                  <a:close/>
                </a:path>
                <a:path w="3278504" h="2901315">
                  <a:moveTo>
                    <a:pt x="1885581" y="2815069"/>
                  </a:moveTo>
                  <a:lnTo>
                    <a:pt x="1799856" y="2815069"/>
                  </a:lnTo>
                  <a:lnTo>
                    <a:pt x="1799856" y="2843644"/>
                  </a:lnTo>
                  <a:lnTo>
                    <a:pt x="1885581" y="2843644"/>
                  </a:lnTo>
                  <a:lnTo>
                    <a:pt x="1885581" y="2815069"/>
                  </a:lnTo>
                  <a:close/>
                </a:path>
                <a:path w="3278504" h="2901315">
                  <a:moveTo>
                    <a:pt x="1999881" y="2815069"/>
                  </a:moveTo>
                  <a:lnTo>
                    <a:pt x="1914156" y="2815069"/>
                  </a:lnTo>
                  <a:lnTo>
                    <a:pt x="1914156" y="2843644"/>
                  </a:lnTo>
                  <a:lnTo>
                    <a:pt x="1999881" y="2843644"/>
                  </a:lnTo>
                  <a:lnTo>
                    <a:pt x="1999881" y="2815069"/>
                  </a:lnTo>
                  <a:close/>
                </a:path>
                <a:path w="3278504" h="2901315">
                  <a:moveTo>
                    <a:pt x="2114181" y="2815069"/>
                  </a:moveTo>
                  <a:lnTo>
                    <a:pt x="2028456" y="2815069"/>
                  </a:lnTo>
                  <a:lnTo>
                    <a:pt x="2028456" y="2843644"/>
                  </a:lnTo>
                  <a:lnTo>
                    <a:pt x="2114181" y="2843644"/>
                  </a:lnTo>
                  <a:lnTo>
                    <a:pt x="2114181" y="2815069"/>
                  </a:lnTo>
                  <a:close/>
                </a:path>
                <a:path w="3278504" h="2901315">
                  <a:moveTo>
                    <a:pt x="2228481" y="2815069"/>
                  </a:moveTo>
                  <a:lnTo>
                    <a:pt x="2142756" y="2815069"/>
                  </a:lnTo>
                  <a:lnTo>
                    <a:pt x="2142756" y="2843644"/>
                  </a:lnTo>
                  <a:lnTo>
                    <a:pt x="2228481" y="2843644"/>
                  </a:lnTo>
                  <a:lnTo>
                    <a:pt x="2228481" y="2815069"/>
                  </a:lnTo>
                  <a:close/>
                </a:path>
                <a:path w="3278504" h="2901315">
                  <a:moveTo>
                    <a:pt x="2342781" y="2815069"/>
                  </a:moveTo>
                  <a:lnTo>
                    <a:pt x="2257056" y="2815069"/>
                  </a:lnTo>
                  <a:lnTo>
                    <a:pt x="2257056" y="2843644"/>
                  </a:lnTo>
                  <a:lnTo>
                    <a:pt x="2342781" y="2843644"/>
                  </a:lnTo>
                  <a:lnTo>
                    <a:pt x="2342781" y="2815069"/>
                  </a:lnTo>
                  <a:close/>
                </a:path>
                <a:path w="3278504" h="2901315">
                  <a:moveTo>
                    <a:pt x="2457081" y="2815069"/>
                  </a:moveTo>
                  <a:lnTo>
                    <a:pt x="2371356" y="2815069"/>
                  </a:lnTo>
                  <a:lnTo>
                    <a:pt x="2371356" y="2843644"/>
                  </a:lnTo>
                  <a:lnTo>
                    <a:pt x="2457081" y="2843644"/>
                  </a:lnTo>
                  <a:lnTo>
                    <a:pt x="2457081" y="2815069"/>
                  </a:lnTo>
                  <a:close/>
                </a:path>
                <a:path w="3278504" h="2901315">
                  <a:moveTo>
                    <a:pt x="2571381" y="2815069"/>
                  </a:moveTo>
                  <a:lnTo>
                    <a:pt x="2485656" y="2815069"/>
                  </a:lnTo>
                  <a:lnTo>
                    <a:pt x="2485656" y="2843644"/>
                  </a:lnTo>
                  <a:lnTo>
                    <a:pt x="2571381" y="2843644"/>
                  </a:lnTo>
                  <a:lnTo>
                    <a:pt x="2571381" y="2815069"/>
                  </a:lnTo>
                  <a:close/>
                </a:path>
                <a:path w="3278504" h="2901315">
                  <a:moveTo>
                    <a:pt x="2685681" y="2815069"/>
                  </a:moveTo>
                  <a:lnTo>
                    <a:pt x="2599956" y="2815069"/>
                  </a:lnTo>
                  <a:lnTo>
                    <a:pt x="2599956" y="2843644"/>
                  </a:lnTo>
                  <a:lnTo>
                    <a:pt x="2685681" y="2843644"/>
                  </a:lnTo>
                  <a:lnTo>
                    <a:pt x="2685681" y="2815069"/>
                  </a:lnTo>
                  <a:close/>
                </a:path>
                <a:path w="3278504" h="2901315">
                  <a:moveTo>
                    <a:pt x="2799981" y="2815069"/>
                  </a:moveTo>
                  <a:lnTo>
                    <a:pt x="2714256" y="2815069"/>
                  </a:lnTo>
                  <a:lnTo>
                    <a:pt x="2714256" y="2843644"/>
                  </a:lnTo>
                  <a:lnTo>
                    <a:pt x="2799981" y="2843644"/>
                  </a:lnTo>
                  <a:lnTo>
                    <a:pt x="2799981" y="2815069"/>
                  </a:lnTo>
                  <a:close/>
                </a:path>
                <a:path w="3278504" h="2901315">
                  <a:moveTo>
                    <a:pt x="2914281" y="2815069"/>
                  </a:moveTo>
                  <a:lnTo>
                    <a:pt x="2828556" y="2815069"/>
                  </a:lnTo>
                  <a:lnTo>
                    <a:pt x="2828556" y="2843644"/>
                  </a:lnTo>
                  <a:lnTo>
                    <a:pt x="2914281" y="2843644"/>
                  </a:lnTo>
                  <a:lnTo>
                    <a:pt x="2914281" y="2815069"/>
                  </a:lnTo>
                  <a:close/>
                </a:path>
                <a:path w="3278504" h="2901315">
                  <a:moveTo>
                    <a:pt x="3221253" y="2532024"/>
                  </a:moveTo>
                  <a:lnTo>
                    <a:pt x="3192678" y="2532024"/>
                  </a:lnTo>
                  <a:lnTo>
                    <a:pt x="3192678" y="2560599"/>
                  </a:lnTo>
                  <a:lnTo>
                    <a:pt x="3221253" y="2560599"/>
                  </a:lnTo>
                  <a:lnTo>
                    <a:pt x="3221253" y="2532024"/>
                  </a:lnTo>
                  <a:close/>
                </a:path>
                <a:path w="3278504" h="2901315">
                  <a:moveTo>
                    <a:pt x="3221253" y="2474874"/>
                  </a:moveTo>
                  <a:lnTo>
                    <a:pt x="3192678" y="2474874"/>
                  </a:lnTo>
                  <a:lnTo>
                    <a:pt x="3192678" y="2503449"/>
                  </a:lnTo>
                  <a:lnTo>
                    <a:pt x="3221253" y="2503449"/>
                  </a:lnTo>
                  <a:lnTo>
                    <a:pt x="3221253" y="2474874"/>
                  </a:lnTo>
                  <a:close/>
                </a:path>
                <a:path w="3278504" h="2901315">
                  <a:moveTo>
                    <a:pt x="3221253" y="2417724"/>
                  </a:moveTo>
                  <a:lnTo>
                    <a:pt x="3192678" y="2417724"/>
                  </a:lnTo>
                  <a:lnTo>
                    <a:pt x="3192678" y="2446299"/>
                  </a:lnTo>
                  <a:lnTo>
                    <a:pt x="3221253" y="2446299"/>
                  </a:lnTo>
                  <a:lnTo>
                    <a:pt x="3221253" y="2417724"/>
                  </a:lnTo>
                  <a:close/>
                </a:path>
                <a:path w="3278504" h="2901315">
                  <a:moveTo>
                    <a:pt x="3266351" y="375412"/>
                  </a:moveTo>
                  <a:lnTo>
                    <a:pt x="3209201" y="375412"/>
                  </a:lnTo>
                  <a:lnTo>
                    <a:pt x="3209201" y="28575"/>
                  </a:lnTo>
                  <a:lnTo>
                    <a:pt x="3209201" y="14287"/>
                  </a:lnTo>
                  <a:lnTo>
                    <a:pt x="3209201" y="0"/>
                  </a:lnTo>
                  <a:lnTo>
                    <a:pt x="1898904" y="0"/>
                  </a:lnTo>
                  <a:lnTo>
                    <a:pt x="1898904" y="28575"/>
                  </a:lnTo>
                  <a:lnTo>
                    <a:pt x="3180626" y="28575"/>
                  </a:lnTo>
                  <a:lnTo>
                    <a:pt x="3180626" y="375412"/>
                  </a:lnTo>
                  <a:lnTo>
                    <a:pt x="3123476" y="375412"/>
                  </a:lnTo>
                  <a:lnTo>
                    <a:pt x="3194913" y="518287"/>
                  </a:lnTo>
                  <a:lnTo>
                    <a:pt x="3259201" y="389699"/>
                  </a:lnTo>
                  <a:lnTo>
                    <a:pt x="3266351" y="375412"/>
                  </a:lnTo>
                  <a:close/>
                </a:path>
                <a:path w="3278504" h="2901315">
                  <a:moveTo>
                    <a:pt x="3278403" y="2389505"/>
                  </a:moveTo>
                  <a:lnTo>
                    <a:pt x="3278225" y="2389149"/>
                  </a:lnTo>
                  <a:lnTo>
                    <a:pt x="3271266" y="2375217"/>
                  </a:lnTo>
                  <a:lnTo>
                    <a:pt x="3206966" y="2246630"/>
                  </a:lnTo>
                  <a:lnTo>
                    <a:pt x="3135528" y="2389505"/>
                  </a:lnTo>
                  <a:lnTo>
                    <a:pt x="3278403" y="2389505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0031193" y="1774954"/>
            <a:ext cx="1189990" cy="233679"/>
          </a:xfrm>
          <a:custGeom>
            <a:avLst/>
            <a:gdLst/>
            <a:ahLst/>
            <a:cxnLst/>
            <a:rect l="l" t="t" r="r" b="b"/>
            <a:pathLst>
              <a:path w="1189990" h="233680">
                <a:moveTo>
                  <a:pt x="116055" y="107608"/>
                </a:moveTo>
                <a:lnTo>
                  <a:pt x="0" y="189417"/>
                </a:lnTo>
                <a:lnTo>
                  <a:pt x="135079" y="233175"/>
                </a:lnTo>
                <a:lnTo>
                  <a:pt x="85536" y="187418"/>
                </a:lnTo>
                <a:lnTo>
                  <a:pt x="76768" y="187418"/>
                </a:lnTo>
                <a:lnTo>
                  <a:pt x="73915" y="168584"/>
                </a:lnTo>
                <a:lnTo>
                  <a:pt x="81446" y="167443"/>
                </a:lnTo>
                <a:lnTo>
                  <a:pt x="116055" y="107608"/>
                </a:lnTo>
                <a:close/>
              </a:path>
              <a:path w="1189990" h="233680">
                <a:moveTo>
                  <a:pt x="75342" y="178003"/>
                </a:moveTo>
                <a:lnTo>
                  <a:pt x="76768" y="187418"/>
                </a:lnTo>
                <a:lnTo>
                  <a:pt x="84300" y="186277"/>
                </a:lnTo>
                <a:lnTo>
                  <a:pt x="75342" y="178003"/>
                </a:lnTo>
                <a:close/>
              </a:path>
              <a:path w="1189990" h="233680">
                <a:moveTo>
                  <a:pt x="84300" y="186277"/>
                </a:moveTo>
                <a:lnTo>
                  <a:pt x="76768" y="187418"/>
                </a:lnTo>
                <a:lnTo>
                  <a:pt x="85536" y="187418"/>
                </a:lnTo>
                <a:lnTo>
                  <a:pt x="84300" y="186277"/>
                </a:lnTo>
                <a:close/>
              </a:path>
              <a:path w="1189990" h="233680">
                <a:moveTo>
                  <a:pt x="1186573" y="0"/>
                </a:moveTo>
                <a:lnTo>
                  <a:pt x="81446" y="167443"/>
                </a:lnTo>
                <a:lnTo>
                  <a:pt x="75342" y="178003"/>
                </a:lnTo>
                <a:lnTo>
                  <a:pt x="84300" y="186277"/>
                </a:lnTo>
                <a:lnTo>
                  <a:pt x="1189427" y="18835"/>
                </a:lnTo>
                <a:lnTo>
                  <a:pt x="1186573" y="0"/>
                </a:lnTo>
                <a:close/>
              </a:path>
              <a:path w="1189990" h="233680">
                <a:moveTo>
                  <a:pt x="81446" y="167443"/>
                </a:moveTo>
                <a:lnTo>
                  <a:pt x="73915" y="168584"/>
                </a:lnTo>
                <a:lnTo>
                  <a:pt x="75341" y="177999"/>
                </a:lnTo>
                <a:lnTo>
                  <a:pt x="81446" y="167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86335" y="1716390"/>
            <a:ext cx="127000" cy="275590"/>
          </a:xfrm>
          <a:custGeom>
            <a:avLst/>
            <a:gdLst/>
            <a:ahLst/>
            <a:cxnLst/>
            <a:rect l="l" t="t" r="r" b="b"/>
            <a:pathLst>
              <a:path w="127000" h="275589">
                <a:moveTo>
                  <a:pt x="0" y="148172"/>
                </a:moveTo>
                <a:lnTo>
                  <a:pt x="63500" y="275172"/>
                </a:lnTo>
                <a:lnTo>
                  <a:pt x="101600" y="198972"/>
                </a:lnTo>
                <a:lnTo>
                  <a:pt x="53975" y="198972"/>
                </a:lnTo>
                <a:lnTo>
                  <a:pt x="53975" y="191352"/>
                </a:lnTo>
                <a:lnTo>
                  <a:pt x="0" y="148172"/>
                </a:lnTo>
                <a:close/>
              </a:path>
              <a:path w="127000" h="275589">
                <a:moveTo>
                  <a:pt x="53975" y="191352"/>
                </a:moveTo>
                <a:lnTo>
                  <a:pt x="53975" y="198972"/>
                </a:lnTo>
                <a:lnTo>
                  <a:pt x="63500" y="198972"/>
                </a:lnTo>
                <a:lnTo>
                  <a:pt x="53975" y="191352"/>
                </a:lnTo>
                <a:close/>
              </a:path>
              <a:path w="127000" h="275589">
                <a:moveTo>
                  <a:pt x="73025" y="0"/>
                </a:moveTo>
                <a:lnTo>
                  <a:pt x="53975" y="0"/>
                </a:lnTo>
                <a:lnTo>
                  <a:pt x="53975" y="191352"/>
                </a:lnTo>
                <a:lnTo>
                  <a:pt x="63500" y="198972"/>
                </a:lnTo>
                <a:lnTo>
                  <a:pt x="73025" y="191352"/>
                </a:lnTo>
                <a:lnTo>
                  <a:pt x="73025" y="0"/>
                </a:lnTo>
                <a:close/>
              </a:path>
              <a:path w="127000" h="275589">
                <a:moveTo>
                  <a:pt x="73025" y="191352"/>
                </a:moveTo>
                <a:lnTo>
                  <a:pt x="63500" y="198972"/>
                </a:lnTo>
                <a:lnTo>
                  <a:pt x="73025" y="198972"/>
                </a:lnTo>
                <a:lnTo>
                  <a:pt x="73025" y="191352"/>
                </a:lnTo>
                <a:close/>
              </a:path>
              <a:path w="127000" h="275589">
                <a:moveTo>
                  <a:pt x="127000" y="148172"/>
                </a:moveTo>
                <a:lnTo>
                  <a:pt x="73025" y="191352"/>
                </a:lnTo>
                <a:lnTo>
                  <a:pt x="73025" y="198972"/>
                </a:lnTo>
                <a:lnTo>
                  <a:pt x="101600" y="198972"/>
                </a:lnTo>
                <a:lnTo>
                  <a:pt x="127000" y="148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605100" y="1741932"/>
            <a:ext cx="8483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dash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Senders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73559" y="2089403"/>
            <a:ext cx="2922905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355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RDMA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NIC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20"/>
              </a:spcBef>
              <a:tabLst>
                <a:tab pos="1797685" algn="l"/>
              </a:tabLst>
            </a:pPr>
            <a:r>
              <a:rPr sz="1800" dirty="0">
                <a:latin typeface="Calibri"/>
                <a:cs typeface="Calibri"/>
              </a:rPr>
              <a:t>pop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DMA</a:t>
            </a:r>
            <a:r>
              <a:rPr sz="1800" dirty="0">
                <a:latin typeface="Calibri"/>
                <a:cs typeface="Calibri"/>
              </a:rPr>
              <a:t>	generate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lang="en-US" altLang="zh-CN" sz="2600" spc="-55" dirty="0"/>
              <a:t>Rowan</a:t>
            </a:r>
            <a:r>
              <a:rPr lang="zh-CN" altLang="en-US" sz="2600" spc="-80" dirty="0"/>
              <a:t> 基础结构</a:t>
            </a:r>
            <a:endParaRPr lang="zh-CN" altLang="en-US" sz="2600" dirty="0"/>
          </a:p>
          <a:p>
            <a:pPr marL="358140" indent="-311785">
              <a:lnSpc>
                <a:spcPct val="100000"/>
              </a:lnSpc>
              <a:spcBef>
                <a:spcPts val="540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en-US" altLang="zh-CN" sz="2400" b="0" spc="-10" dirty="0">
                <a:latin typeface="Arial"/>
                <a:cs typeface="Arial"/>
              </a:rPr>
              <a:t>RC </a:t>
            </a:r>
            <a:r>
              <a:rPr lang="zh-CN" altLang="en-US" sz="2400" spc="-10" dirty="0">
                <a:latin typeface="Arial"/>
                <a:cs typeface="Arial"/>
              </a:rPr>
              <a:t>队列对</a:t>
            </a:r>
            <a:r>
              <a:rPr lang="zh-CN" altLang="en-US" sz="2400" b="0" spc="-10" dirty="0">
                <a:latin typeface="Arial"/>
                <a:cs typeface="Arial"/>
              </a:rPr>
              <a:t> </a:t>
            </a:r>
            <a:r>
              <a:rPr lang="en-US" altLang="zh-CN" sz="2400" b="0" spc="-10" dirty="0">
                <a:latin typeface="Arial"/>
                <a:cs typeface="Arial"/>
              </a:rPr>
              <a:t>(QP)</a:t>
            </a:r>
            <a:r>
              <a:rPr lang="zh-CN" altLang="en-US" sz="2400" b="0" spc="-10" dirty="0">
                <a:latin typeface="Arial"/>
                <a:cs typeface="Arial"/>
              </a:rPr>
              <a:t>，</a:t>
            </a:r>
            <a:r>
              <a:rPr lang="zh-CN" altLang="en-US" sz="2400" spc="-10" dirty="0">
                <a:latin typeface="Arial"/>
                <a:cs typeface="Arial"/>
              </a:rPr>
              <a:t>启用硬件 </a:t>
            </a:r>
            <a:r>
              <a:rPr lang="en-US" altLang="zh-CN" sz="2400" b="0" spc="-10" dirty="0">
                <a:latin typeface="Arial"/>
                <a:cs typeface="Arial"/>
              </a:rPr>
              <a:t>ACK</a:t>
            </a:r>
          </a:p>
          <a:p>
            <a:pPr marL="327660" indent="-281305">
              <a:lnSpc>
                <a:spcPct val="100000"/>
              </a:lnSpc>
              <a:spcBef>
                <a:spcPts val="409"/>
              </a:spcBef>
              <a:buSzPct val="79166"/>
              <a:buFont typeface="Wingdings"/>
              <a:buChar char=""/>
              <a:tabLst>
                <a:tab pos="327660" algn="l"/>
              </a:tabLst>
            </a:pPr>
            <a:r>
              <a:rPr lang="zh-CN" altLang="en-US" sz="2400" spc="-10" dirty="0">
                <a:latin typeface="Arial"/>
                <a:cs typeface="Arial"/>
              </a:rPr>
              <a:t>共享接收队列 </a:t>
            </a:r>
            <a:r>
              <a:rPr lang="en-US" altLang="zh-CN" sz="2400" b="0" spc="-10" dirty="0">
                <a:latin typeface="Arial"/>
                <a:cs typeface="Arial"/>
              </a:rPr>
              <a:t>(SRQ)</a:t>
            </a:r>
            <a:endParaRPr lang="zh-CN" altLang="en-US" sz="2400" dirty="0">
              <a:latin typeface="Arial"/>
              <a:cs typeface="Arial"/>
            </a:endParaRPr>
          </a:p>
          <a:p>
            <a:pPr marL="846455" lvl="1" indent="-342900">
              <a:lnSpc>
                <a:spcPct val="100000"/>
              </a:lnSpc>
              <a:spcBef>
                <a:spcPts val="520"/>
              </a:spcBef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zh-CN" altLang="en-US" sz="2000" spc="-160" dirty="0">
                <a:latin typeface="Arial"/>
                <a:cs typeface="Arial"/>
              </a:rPr>
              <a:t>来自</a:t>
            </a:r>
            <a:r>
              <a:rPr lang="zh-CN" altLang="en-US" sz="2000" spc="-160" dirty="0">
                <a:solidFill>
                  <a:srgbClr val="FF0000"/>
                </a:solidFill>
                <a:latin typeface="Arial"/>
                <a:cs typeface="Arial"/>
              </a:rPr>
              <a:t>不同远程 </a:t>
            </a:r>
            <a:r>
              <a:rPr lang="en-US" altLang="zh-CN" sz="2000" spc="-160" dirty="0">
                <a:latin typeface="Arial"/>
                <a:cs typeface="Arial"/>
              </a:rPr>
              <a:t>QP </a:t>
            </a:r>
            <a:r>
              <a:rPr lang="zh-CN" altLang="en-US" sz="2000" spc="-160" dirty="0">
                <a:latin typeface="Arial"/>
                <a:cs typeface="Arial"/>
              </a:rPr>
              <a:t>的 </a:t>
            </a:r>
            <a:r>
              <a:rPr lang="en-US" altLang="zh-CN" sz="2000" spc="-160" dirty="0">
                <a:latin typeface="Arial"/>
                <a:cs typeface="Arial"/>
              </a:rPr>
              <a:t>SEND </a:t>
            </a:r>
            <a:r>
              <a:rPr lang="zh-CN" altLang="en-US" sz="2000" spc="-160" dirty="0">
                <a:latin typeface="Arial"/>
                <a:cs typeface="Arial"/>
              </a:rPr>
              <a:t>请求使用相同的 </a:t>
            </a:r>
            <a:r>
              <a:rPr lang="en-US" altLang="zh-CN" sz="2000" spc="-160" dirty="0">
                <a:latin typeface="Arial"/>
                <a:cs typeface="Arial"/>
              </a:rPr>
              <a:t>RQ</a:t>
            </a:r>
            <a:endParaRPr lang="zh-CN" altLang="en-US" sz="2000" dirty="0">
              <a:latin typeface="Arial"/>
              <a:cs typeface="Arial"/>
            </a:endParaRPr>
          </a:p>
          <a:p>
            <a:pPr marL="358140" indent="-311785">
              <a:lnSpc>
                <a:spcPct val="100000"/>
              </a:lnSpc>
              <a:spcBef>
                <a:spcPts val="509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zh-CN" altLang="en-US" sz="2400" spc="-10" dirty="0">
                <a:latin typeface="Arial"/>
                <a:cs typeface="Arial"/>
              </a:rPr>
              <a:t>控制路径：控制线程</a:t>
            </a:r>
            <a:endParaRPr lang="zh-CN" altLang="en-US" sz="2400" dirty="0">
              <a:latin typeface="Arial"/>
              <a:cs typeface="Arial"/>
            </a:endParaRPr>
          </a:p>
          <a:p>
            <a:pPr marL="846455" lvl="1" indent="-342900">
              <a:lnSpc>
                <a:spcPct val="100000"/>
              </a:lnSpc>
              <a:spcBef>
                <a:spcPts val="20"/>
              </a:spcBef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zh-CN" altLang="en-US" sz="2000" spc="-10" dirty="0">
                <a:solidFill>
                  <a:schemeClr val="tx1"/>
                </a:solidFill>
                <a:latin typeface="Arial"/>
                <a:cs typeface="Arial"/>
              </a:rPr>
              <a:t>按</a:t>
            </a:r>
            <a:r>
              <a:rPr lang="zh-CN" altLang="en-US" sz="2000" spc="-10" dirty="0">
                <a:solidFill>
                  <a:srgbClr val="FF0000"/>
                </a:solidFill>
                <a:latin typeface="Arial"/>
                <a:cs typeface="Arial"/>
              </a:rPr>
              <a:t>地址递增</a:t>
            </a:r>
            <a:r>
              <a:rPr lang="zh-CN" altLang="en-US" sz="2000" spc="-10" dirty="0">
                <a:solidFill>
                  <a:schemeClr val="tx1"/>
                </a:solidFill>
                <a:latin typeface="Arial"/>
                <a:cs typeface="Arial"/>
              </a:rPr>
              <a:t>顺序将 </a:t>
            </a:r>
            <a:r>
              <a:rPr lang="en-US" altLang="zh-CN" sz="2000" spc="-10" dirty="0">
                <a:solidFill>
                  <a:schemeClr val="tx1"/>
                </a:solidFill>
                <a:latin typeface="Arial"/>
                <a:cs typeface="Arial"/>
              </a:rPr>
              <a:t>64B PM </a:t>
            </a:r>
            <a:r>
              <a:rPr lang="zh-CN" altLang="en-US" sz="2000" spc="-10" dirty="0">
                <a:solidFill>
                  <a:schemeClr val="tx1"/>
                </a:solidFill>
                <a:latin typeface="Arial"/>
                <a:cs typeface="Arial"/>
              </a:rPr>
              <a:t>缓冲区推送到 </a:t>
            </a:r>
            <a:r>
              <a:rPr lang="en-US" altLang="zh-CN" sz="2000" spc="-10" dirty="0">
                <a:solidFill>
                  <a:schemeClr val="tx1"/>
                </a:solidFill>
                <a:latin typeface="Arial"/>
                <a:cs typeface="Arial"/>
              </a:rPr>
              <a:t>SRQ </a:t>
            </a:r>
            <a:endParaRPr lang="zh-CN" alt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846455" lvl="1" indent="-342900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en-US" altLang="zh-CN" sz="2000" spc="-25" dirty="0">
                <a:latin typeface="Arial"/>
                <a:cs typeface="Arial"/>
              </a:rPr>
              <a:t>SRQ </a:t>
            </a:r>
            <a:r>
              <a:rPr lang="zh-CN" altLang="en-US" sz="2000" spc="-25" dirty="0">
                <a:latin typeface="Arial"/>
                <a:cs typeface="Arial"/>
              </a:rPr>
              <a:t>的轮询完成队列 </a:t>
            </a:r>
            <a:r>
              <a:rPr lang="en-US" altLang="zh-CN" sz="2000" spc="-25" dirty="0">
                <a:latin typeface="Arial"/>
                <a:cs typeface="Arial"/>
              </a:rPr>
              <a:t>(CQ)</a:t>
            </a:r>
            <a:endParaRPr lang="zh-CN" altLang="en-US" sz="2000" dirty="0">
              <a:latin typeface="Arial"/>
              <a:cs typeface="Arial"/>
            </a:endParaRPr>
          </a:p>
          <a:p>
            <a:pPr marL="358140" indent="-311785">
              <a:lnSpc>
                <a:spcPct val="100000"/>
              </a:lnSpc>
              <a:spcBef>
                <a:spcPts val="484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zh-CN" altLang="en-US" sz="2400" dirty="0">
                <a:latin typeface="Arial"/>
                <a:cs typeface="Arial"/>
              </a:rPr>
              <a:t>数据路径：网卡</a:t>
            </a:r>
          </a:p>
          <a:p>
            <a:pPr marL="846455" lvl="1" indent="-342900">
              <a:lnSpc>
                <a:spcPct val="100000"/>
              </a:lnSpc>
              <a:spcBef>
                <a:spcPts val="40"/>
              </a:spcBef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en-US" altLang="zh-CN" sz="2000" spc="-20" dirty="0">
                <a:latin typeface="Arial"/>
                <a:cs typeface="Arial"/>
              </a:rPr>
              <a:t>1)</a:t>
            </a:r>
            <a:r>
              <a:rPr lang="zh-CN" altLang="en-US" sz="2000" spc="-120" dirty="0">
                <a:latin typeface="Arial"/>
                <a:cs typeface="Arial"/>
              </a:rPr>
              <a:t>将 </a:t>
            </a:r>
            <a:r>
              <a:rPr lang="en-US" altLang="zh-CN" sz="2000" spc="-120" dirty="0">
                <a:latin typeface="Arial"/>
                <a:cs typeface="Arial"/>
              </a:rPr>
              <a:t>SRQ </a:t>
            </a:r>
            <a:r>
              <a:rPr lang="zh-CN" altLang="en-US" sz="2000" spc="-120" dirty="0">
                <a:latin typeface="Arial"/>
                <a:cs typeface="Arial"/>
              </a:rPr>
              <a:t>中的</a:t>
            </a:r>
            <a:r>
              <a:rPr lang="zh-CN" altLang="en-US" sz="2000" spc="-120" dirty="0">
                <a:solidFill>
                  <a:srgbClr val="FF0000"/>
                </a:solidFill>
                <a:latin typeface="Arial"/>
                <a:cs typeface="Arial"/>
              </a:rPr>
              <a:t>第一个缓冲区</a:t>
            </a:r>
            <a:r>
              <a:rPr lang="zh-CN" altLang="en-US" sz="2000" spc="-120" dirty="0">
                <a:latin typeface="Arial"/>
                <a:cs typeface="Arial"/>
              </a:rPr>
              <a:t>和 </a:t>
            </a:r>
            <a:r>
              <a:rPr lang="en-US" altLang="zh-CN" sz="2000" spc="-120" dirty="0">
                <a:latin typeface="Arial"/>
                <a:cs typeface="Arial"/>
              </a:rPr>
              <a:t>DMA </a:t>
            </a:r>
            <a:r>
              <a:rPr lang="zh-CN" altLang="en-US" sz="2000" spc="-120" dirty="0">
                <a:latin typeface="Arial"/>
                <a:cs typeface="Arial"/>
              </a:rPr>
              <a:t>数据弹出到其中</a:t>
            </a:r>
            <a:endParaRPr lang="zh-CN" altLang="en-US" sz="2000" dirty="0">
              <a:latin typeface="Arial"/>
              <a:cs typeface="Arial"/>
            </a:endParaRPr>
          </a:p>
          <a:p>
            <a:pPr marL="846455" lvl="1" indent="-342900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en-US" altLang="zh-CN" sz="2000" spc="-20" dirty="0">
                <a:latin typeface="Arial"/>
                <a:cs typeface="Arial"/>
              </a:rPr>
              <a:t>2)</a:t>
            </a:r>
            <a:r>
              <a:rPr lang="zh-CN" altLang="en-US" sz="2000" spc="-75" dirty="0">
                <a:latin typeface="Arial"/>
                <a:cs typeface="Arial"/>
              </a:rPr>
              <a:t>返回</a:t>
            </a:r>
            <a:r>
              <a:rPr lang="en-US" altLang="zh-CN" sz="2000" spc="-75" dirty="0">
                <a:latin typeface="Arial"/>
                <a:cs typeface="Arial"/>
              </a:rPr>
              <a:t>ACK</a:t>
            </a:r>
            <a:r>
              <a:rPr lang="zh-CN" altLang="en-US" sz="2000" spc="-75" dirty="0">
                <a:latin typeface="Arial"/>
                <a:cs typeface="Arial"/>
              </a:rPr>
              <a:t>并生成</a:t>
            </a:r>
            <a:r>
              <a:rPr lang="en-US" altLang="zh-CN" sz="2000" spc="-75" dirty="0">
                <a:latin typeface="Arial"/>
                <a:cs typeface="Arial"/>
              </a:rPr>
              <a:t>CQ</a:t>
            </a:r>
            <a:r>
              <a:rPr lang="zh-CN" altLang="en-US" sz="2000" spc="-75" dirty="0">
                <a:latin typeface="Arial"/>
                <a:cs typeface="Arial"/>
              </a:rPr>
              <a:t>条目</a:t>
            </a:r>
            <a:endParaRPr lang="zh-CN" altLang="en-US" sz="2000" dirty="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845707" y="3037114"/>
            <a:ext cx="1043305" cy="1205865"/>
            <a:chOff x="7845707" y="3037114"/>
            <a:chExt cx="1043305" cy="1205865"/>
          </a:xfrm>
        </p:grpSpPr>
        <p:sp>
          <p:nvSpPr>
            <p:cNvPr id="31" name="object 31"/>
            <p:cNvSpPr/>
            <p:nvPr/>
          </p:nvSpPr>
          <p:spPr>
            <a:xfrm>
              <a:off x="7845707" y="3037114"/>
              <a:ext cx="1043305" cy="1205865"/>
            </a:xfrm>
            <a:custGeom>
              <a:avLst/>
              <a:gdLst/>
              <a:ahLst/>
              <a:cxnLst/>
              <a:rect l="l" t="t" r="r" b="b"/>
              <a:pathLst>
                <a:path w="1043304" h="1205864">
                  <a:moveTo>
                    <a:pt x="0" y="0"/>
                  </a:moveTo>
                  <a:lnTo>
                    <a:pt x="1042804" y="0"/>
                  </a:lnTo>
                  <a:lnTo>
                    <a:pt x="1042804" y="1205494"/>
                  </a:lnTo>
                  <a:lnTo>
                    <a:pt x="0" y="120549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55019" y="3108862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675974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4"/>
                  </a:lnTo>
                  <a:lnTo>
                    <a:pt x="0" y="152026"/>
                  </a:lnTo>
                  <a:lnTo>
                    <a:pt x="0" y="194931"/>
                  </a:lnTo>
                  <a:lnTo>
                    <a:pt x="7750" y="242982"/>
                  </a:lnTo>
                  <a:lnTo>
                    <a:pt x="29332" y="284715"/>
                  </a:lnTo>
                  <a:lnTo>
                    <a:pt x="62241" y="317625"/>
                  </a:lnTo>
                  <a:lnTo>
                    <a:pt x="103974" y="339207"/>
                  </a:lnTo>
                  <a:lnTo>
                    <a:pt x="152026" y="346957"/>
                  </a:lnTo>
                  <a:lnTo>
                    <a:pt x="675974" y="346957"/>
                  </a:lnTo>
                  <a:lnTo>
                    <a:pt x="724026" y="339207"/>
                  </a:lnTo>
                  <a:lnTo>
                    <a:pt x="765759" y="317625"/>
                  </a:lnTo>
                  <a:lnTo>
                    <a:pt x="798668" y="284715"/>
                  </a:lnTo>
                  <a:lnTo>
                    <a:pt x="820250" y="242982"/>
                  </a:lnTo>
                  <a:lnTo>
                    <a:pt x="828000" y="194931"/>
                  </a:lnTo>
                  <a:lnTo>
                    <a:pt x="828000" y="152026"/>
                  </a:lnTo>
                  <a:lnTo>
                    <a:pt x="820250" y="103974"/>
                  </a:lnTo>
                  <a:lnTo>
                    <a:pt x="798668" y="62241"/>
                  </a:lnTo>
                  <a:lnTo>
                    <a:pt x="765759" y="29332"/>
                  </a:lnTo>
                  <a:lnTo>
                    <a:pt x="724026" y="7750"/>
                  </a:lnTo>
                  <a:lnTo>
                    <a:pt x="67597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7955019" y="3128422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930479" y="3119900"/>
            <a:ext cx="900430" cy="355867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135"/>
              </a:spcBef>
            </a:pPr>
            <a:r>
              <a:rPr lang="en-US" sz="2200" spc="-254" dirty="0">
                <a:solidFill>
                  <a:srgbClr val="FFFFFF"/>
                </a:solidFill>
                <a:latin typeface="Calibri"/>
                <a:cs typeface="Calibri"/>
              </a:rPr>
              <a:t>32B</a:t>
            </a:r>
            <a:endParaRPr sz="2100" baseline="-17857" dirty="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955684" y="3811028"/>
            <a:ext cx="840740" cy="360045"/>
            <a:chOff x="7955684" y="3811028"/>
            <a:chExt cx="840740" cy="360045"/>
          </a:xfrm>
        </p:grpSpPr>
        <p:sp>
          <p:nvSpPr>
            <p:cNvPr id="36" name="object 36"/>
            <p:cNvSpPr/>
            <p:nvPr/>
          </p:nvSpPr>
          <p:spPr>
            <a:xfrm>
              <a:off x="7962034" y="3817378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675974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3"/>
                  </a:lnTo>
                  <a:lnTo>
                    <a:pt x="0" y="152025"/>
                  </a:lnTo>
                  <a:lnTo>
                    <a:pt x="0" y="194929"/>
                  </a:lnTo>
                  <a:lnTo>
                    <a:pt x="7750" y="242982"/>
                  </a:lnTo>
                  <a:lnTo>
                    <a:pt x="29332" y="284714"/>
                  </a:lnTo>
                  <a:lnTo>
                    <a:pt x="62241" y="317624"/>
                  </a:lnTo>
                  <a:lnTo>
                    <a:pt x="103974" y="339205"/>
                  </a:lnTo>
                  <a:lnTo>
                    <a:pt x="152026" y="346956"/>
                  </a:lnTo>
                  <a:lnTo>
                    <a:pt x="675974" y="346956"/>
                  </a:lnTo>
                  <a:lnTo>
                    <a:pt x="724025" y="339205"/>
                  </a:lnTo>
                  <a:lnTo>
                    <a:pt x="765758" y="317624"/>
                  </a:lnTo>
                  <a:lnTo>
                    <a:pt x="798667" y="284714"/>
                  </a:lnTo>
                  <a:lnTo>
                    <a:pt x="820248" y="242982"/>
                  </a:lnTo>
                  <a:lnTo>
                    <a:pt x="827999" y="194929"/>
                  </a:lnTo>
                  <a:lnTo>
                    <a:pt x="827999" y="152025"/>
                  </a:lnTo>
                  <a:lnTo>
                    <a:pt x="820248" y="103973"/>
                  </a:lnTo>
                  <a:lnTo>
                    <a:pt x="798667" y="62241"/>
                  </a:lnTo>
                  <a:lnTo>
                    <a:pt x="765758" y="29332"/>
                  </a:lnTo>
                  <a:lnTo>
                    <a:pt x="724025" y="7750"/>
                  </a:lnTo>
                  <a:lnTo>
                    <a:pt x="675974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962034" y="3817378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917144" y="3810481"/>
            <a:ext cx="900430" cy="350096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90"/>
              </a:spcBef>
            </a:pPr>
            <a:r>
              <a:rPr lang="en-US" altLang="zh-CN" sz="2200" spc="-155" dirty="0">
                <a:solidFill>
                  <a:srgbClr val="FFFFFF"/>
                </a:solidFill>
                <a:latin typeface="Calibri"/>
                <a:cs typeface="Calibri"/>
              </a:rPr>
              <a:t>56B</a:t>
            </a:r>
            <a:endParaRPr sz="2100" baseline="-17857" dirty="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941972" y="4514315"/>
            <a:ext cx="840740" cy="360045"/>
            <a:chOff x="7941972" y="4514315"/>
            <a:chExt cx="840740" cy="360045"/>
          </a:xfrm>
        </p:grpSpPr>
        <p:sp>
          <p:nvSpPr>
            <p:cNvPr id="40" name="object 40"/>
            <p:cNvSpPr/>
            <p:nvPr/>
          </p:nvSpPr>
          <p:spPr>
            <a:xfrm>
              <a:off x="7948322" y="4520665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675974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4"/>
                  </a:lnTo>
                  <a:lnTo>
                    <a:pt x="0" y="152026"/>
                  </a:lnTo>
                  <a:lnTo>
                    <a:pt x="0" y="194931"/>
                  </a:lnTo>
                  <a:lnTo>
                    <a:pt x="7750" y="242983"/>
                  </a:lnTo>
                  <a:lnTo>
                    <a:pt x="29332" y="284716"/>
                  </a:lnTo>
                  <a:lnTo>
                    <a:pt x="62241" y="317625"/>
                  </a:lnTo>
                  <a:lnTo>
                    <a:pt x="103974" y="339207"/>
                  </a:lnTo>
                  <a:lnTo>
                    <a:pt x="152026" y="346957"/>
                  </a:lnTo>
                  <a:lnTo>
                    <a:pt x="675974" y="346957"/>
                  </a:lnTo>
                  <a:lnTo>
                    <a:pt x="724025" y="339207"/>
                  </a:lnTo>
                  <a:lnTo>
                    <a:pt x="765758" y="317625"/>
                  </a:lnTo>
                  <a:lnTo>
                    <a:pt x="798667" y="284716"/>
                  </a:lnTo>
                  <a:lnTo>
                    <a:pt x="820248" y="242983"/>
                  </a:lnTo>
                  <a:lnTo>
                    <a:pt x="827999" y="194931"/>
                  </a:lnTo>
                  <a:lnTo>
                    <a:pt x="827999" y="152026"/>
                  </a:lnTo>
                  <a:lnTo>
                    <a:pt x="820248" y="103974"/>
                  </a:lnTo>
                  <a:lnTo>
                    <a:pt x="798667" y="62241"/>
                  </a:lnTo>
                  <a:lnTo>
                    <a:pt x="765758" y="29332"/>
                  </a:lnTo>
                  <a:lnTo>
                    <a:pt x="724025" y="7750"/>
                  </a:lnTo>
                  <a:lnTo>
                    <a:pt x="675974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48322" y="4520665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031938" y="4505452"/>
            <a:ext cx="6521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2200" spc="-15" dirty="0">
                <a:solidFill>
                  <a:srgbClr val="FFFFFF"/>
                </a:solidFill>
                <a:latin typeface="Calibri"/>
                <a:cs typeface="Calibri"/>
              </a:rPr>
              <a:t>384</a:t>
            </a:r>
            <a:r>
              <a:rPr lang="en-US" altLang="zh-CN" sz="2200" spc="-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601456" y="4331207"/>
            <a:ext cx="3587750" cy="1384300"/>
            <a:chOff x="8601456" y="4331207"/>
            <a:chExt cx="3587750" cy="1384300"/>
          </a:xfrm>
        </p:grpSpPr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41664" y="4456175"/>
              <a:ext cx="3447287" cy="109118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01456" y="4331207"/>
              <a:ext cx="3587496" cy="138379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8794648" y="4471655"/>
              <a:ext cx="3366770" cy="984250"/>
            </a:xfrm>
            <a:custGeom>
              <a:avLst/>
              <a:gdLst/>
              <a:ahLst/>
              <a:cxnLst/>
              <a:rect l="l" t="t" r="r" b="b"/>
              <a:pathLst>
                <a:path w="3366770" h="984250">
                  <a:moveTo>
                    <a:pt x="3293318" y="0"/>
                  </a:moveTo>
                  <a:lnTo>
                    <a:pt x="73037" y="0"/>
                  </a:lnTo>
                  <a:lnTo>
                    <a:pt x="44608" y="5739"/>
                  </a:lnTo>
                  <a:lnTo>
                    <a:pt x="21392" y="21392"/>
                  </a:lnTo>
                  <a:lnTo>
                    <a:pt x="5739" y="44607"/>
                  </a:lnTo>
                  <a:lnTo>
                    <a:pt x="0" y="73036"/>
                  </a:lnTo>
                  <a:lnTo>
                    <a:pt x="0" y="911044"/>
                  </a:lnTo>
                  <a:lnTo>
                    <a:pt x="5739" y="939474"/>
                  </a:lnTo>
                  <a:lnTo>
                    <a:pt x="21392" y="962690"/>
                  </a:lnTo>
                  <a:lnTo>
                    <a:pt x="44608" y="978342"/>
                  </a:lnTo>
                  <a:lnTo>
                    <a:pt x="73037" y="984082"/>
                  </a:lnTo>
                  <a:lnTo>
                    <a:pt x="3293318" y="984082"/>
                  </a:lnTo>
                  <a:lnTo>
                    <a:pt x="3321747" y="978342"/>
                  </a:lnTo>
                  <a:lnTo>
                    <a:pt x="3344963" y="962690"/>
                  </a:lnTo>
                  <a:lnTo>
                    <a:pt x="3360616" y="939474"/>
                  </a:lnTo>
                  <a:lnTo>
                    <a:pt x="3366355" y="911044"/>
                  </a:lnTo>
                  <a:lnTo>
                    <a:pt x="3366355" y="73036"/>
                  </a:lnTo>
                  <a:lnTo>
                    <a:pt x="3360616" y="44607"/>
                  </a:lnTo>
                  <a:lnTo>
                    <a:pt x="3344963" y="21392"/>
                  </a:lnTo>
                  <a:lnTo>
                    <a:pt x="3321747" y="5739"/>
                  </a:lnTo>
                  <a:lnTo>
                    <a:pt x="329331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886395" y="4537964"/>
            <a:ext cx="2655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addr:</a:t>
            </a:r>
            <a:r>
              <a:rPr sz="1800" i="1" spc="20" dirty="0">
                <a:solidFill>
                  <a:srgbClr val="767171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767171"/>
                </a:solidFill>
                <a:latin typeface="Calibri"/>
                <a:cs typeface="Calibri"/>
              </a:rPr>
              <a:t>0x</a:t>
            </a:r>
            <a:r>
              <a:rPr sz="1800" i="1" spc="-380" dirty="0">
                <a:solidFill>
                  <a:srgbClr val="767171"/>
                </a:solidFill>
                <a:latin typeface="Calibri"/>
                <a:cs typeface="Calibri"/>
              </a:rPr>
              <a:t>1</a:t>
            </a:r>
            <a:r>
              <a:rPr sz="3600" i="1" spc="-1447" baseline="2314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800" i="1" spc="-45" dirty="0">
                <a:solidFill>
                  <a:srgbClr val="767171"/>
                </a:solidFill>
                <a:latin typeface="Calibri"/>
                <a:cs typeface="Calibri"/>
              </a:rPr>
              <a:t>2</a:t>
            </a:r>
            <a:r>
              <a:rPr sz="3600" i="1" spc="-1987" baseline="23148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800" i="1" spc="-10" dirty="0">
                <a:solidFill>
                  <a:srgbClr val="767171"/>
                </a:solidFill>
                <a:latin typeface="Calibri"/>
                <a:cs typeface="Calibri"/>
              </a:rPr>
              <a:t>0</a:t>
            </a:r>
            <a:r>
              <a:rPr sz="1800" i="1" spc="-100" dirty="0">
                <a:solidFill>
                  <a:srgbClr val="767171"/>
                </a:solidFill>
                <a:latin typeface="Calibri"/>
                <a:cs typeface="Calibri"/>
              </a:rPr>
              <a:t> </a:t>
            </a:r>
            <a:r>
              <a:rPr sz="3600" i="1" spc="-375" baseline="23148" dirty="0">
                <a:solidFill>
                  <a:srgbClr val="FFFFFF"/>
                </a:solidFill>
                <a:latin typeface="Arial"/>
                <a:cs typeface="Arial"/>
              </a:rPr>
              <a:t>4B</a:t>
            </a:r>
            <a:r>
              <a:rPr sz="3600" i="1" spc="22" baseline="231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i="1" baseline="23148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3600" i="1" spc="15" baseline="231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i="1" spc="-97" baseline="23148" dirty="0">
                <a:solidFill>
                  <a:srgbClr val="FFFFFF"/>
                </a:solidFill>
                <a:latin typeface="Arial"/>
                <a:cs typeface="Arial"/>
              </a:rPr>
              <a:t>64B</a:t>
            </a:r>
            <a:r>
              <a:rPr sz="3000" b="1" spc="-97" baseline="16666" dirty="0">
                <a:latin typeface="Calibri"/>
                <a:cs typeface="Calibri"/>
              </a:rPr>
              <a:t>CQ</a:t>
            </a:r>
            <a:endParaRPr sz="3000" baseline="16666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219197" y="5484638"/>
            <a:ext cx="169989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push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64B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bufs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901925" y="5817070"/>
            <a:ext cx="805180" cy="58864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1750" marR="5080" indent="-19685">
              <a:lnSpc>
                <a:spcPts val="1989"/>
              </a:lnSpc>
              <a:spcBef>
                <a:spcPts val="409"/>
              </a:spcBef>
            </a:pPr>
            <a:r>
              <a:rPr sz="2000" b="1" spc="-20" dirty="0">
                <a:latin typeface="Calibri"/>
                <a:cs typeface="Calibri"/>
              </a:rPr>
              <a:t>Control </a:t>
            </a:r>
            <a:r>
              <a:rPr sz="2000" b="1" spc="-10" dirty="0">
                <a:latin typeface="Calibri"/>
                <a:cs typeface="Calibri"/>
              </a:rPr>
              <a:t>Thread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866226" y="5881078"/>
            <a:ext cx="1158875" cy="7321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Shared</a:t>
            </a:r>
            <a:r>
              <a:rPr sz="2000" b="1" spc="-25" dirty="0">
                <a:latin typeface="Calibri"/>
                <a:cs typeface="Calibri"/>
              </a:rPr>
              <a:t> RQ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Receiver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799234" y="4712867"/>
            <a:ext cx="3357879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2529840" algn="l"/>
              </a:tabLst>
            </a:pPr>
            <a:r>
              <a:rPr sz="2400" i="1" spc="-405" dirty="0">
                <a:solidFill>
                  <a:srgbClr val="FFFFFF"/>
                </a:solidFill>
                <a:latin typeface="Arial"/>
                <a:cs typeface="Arial"/>
              </a:rPr>
              <a:t>QPs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114" dirty="0">
                <a:solidFill>
                  <a:srgbClr val="FFFFFF"/>
                </a:solidFill>
                <a:latin typeface="Arial"/>
                <a:cs typeface="Arial"/>
              </a:rPr>
              <a:t>turn</a:t>
            </a:r>
            <a:r>
              <a:rPr sz="24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145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24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i="1" spc="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500" b="1" i="1" spc="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00" b="1" i="1" spc="-43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847" baseline="-21604" dirty="0">
                <a:latin typeface="Calibri"/>
                <a:cs typeface="Calibri"/>
              </a:rPr>
              <a:t>p</a:t>
            </a:r>
            <a:r>
              <a:rPr sz="2500" b="1" i="1" spc="-8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22" baseline="-21604" dirty="0">
                <a:latin typeface="Calibri"/>
                <a:cs typeface="Calibri"/>
              </a:rPr>
              <a:t>o</a:t>
            </a:r>
            <a:r>
              <a:rPr sz="2700" spc="-592" baseline="-21604" dirty="0">
                <a:latin typeface="Calibri"/>
                <a:cs typeface="Calibri"/>
              </a:rPr>
              <a:t>l</a:t>
            </a:r>
            <a:r>
              <a:rPr sz="2500" b="1" i="1" spc="-7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22" baseline="-21604" dirty="0">
                <a:latin typeface="Calibri"/>
                <a:cs typeface="Calibri"/>
              </a:rPr>
              <a:t>l</a:t>
            </a:r>
            <a:r>
              <a:rPr sz="2700" baseline="-21604" dirty="0">
                <a:latin typeface="Calibri"/>
                <a:cs typeface="Calibri"/>
              </a:rPr>
              <a:t>	</a:t>
            </a:r>
            <a:r>
              <a:rPr sz="2500" b="1" i="1" spc="-10" dirty="0">
                <a:solidFill>
                  <a:srgbClr val="FFFFFF"/>
                </a:solidFill>
                <a:latin typeface="Trebuchet MS"/>
                <a:cs typeface="Trebuchet MS"/>
              </a:rPr>
              <a:t>state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414041" y="5046979"/>
            <a:ext cx="2128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22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24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1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215" dirty="0">
                <a:solidFill>
                  <a:srgbClr val="FFFFFF"/>
                </a:solidFill>
                <a:latin typeface="Arial"/>
                <a:cs typeface="Arial"/>
              </a:rPr>
              <a:t>handle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54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911795" y="3163315"/>
            <a:ext cx="1676400" cy="10375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addr: </a:t>
            </a:r>
            <a:r>
              <a:rPr sz="1800" i="1" spc="-10" dirty="0">
                <a:solidFill>
                  <a:srgbClr val="767171"/>
                </a:solidFill>
                <a:latin typeface="Calibri"/>
                <a:cs typeface="Calibri"/>
              </a:rPr>
              <a:t>0x040</a:t>
            </a:r>
            <a:endParaRPr sz="1800">
              <a:latin typeface="Calibri"/>
              <a:cs typeface="Calibri"/>
            </a:endParaRPr>
          </a:p>
          <a:p>
            <a:pPr marL="57150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Continuous</a:t>
            </a:r>
            <a:r>
              <a:rPr sz="18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128B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addr: </a:t>
            </a:r>
            <a:r>
              <a:rPr sz="1800" i="1" spc="-10" dirty="0">
                <a:solidFill>
                  <a:srgbClr val="767171"/>
                </a:solidFill>
                <a:latin typeface="Calibri"/>
                <a:cs typeface="Calibri"/>
              </a:rPr>
              <a:t>0x080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6" name="object 30">
            <a:extLst>
              <a:ext uri="{FF2B5EF4-FFF2-40B4-BE49-F238E27FC236}">
                <a16:creationId xmlns:a16="http://schemas.microsoft.com/office/drawing/2014/main" id="{363E400A-A44A-EE4A-71E3-422C88487046}"/>
              </a:ext>
            </a:extLst>
          </p:cNvPr>
          <p:cNvGrpSpPr/>
          <p:nvPr/>
        </p:nvGrpSpPr>
        <p:grpSpPr>
          <a:xfrm>
            <a:off x="915256" y="5483351"/>
            <a:ext cx="4799743" cy="1115695"/>
            <a:chOff x="582168" y="5483351"/>
            <a:chExt cx="5925820" cy="1115695"/>
          </a:xfrm>
        </p:grpSpPr>
        <p:pic>
          <p:nvPicPr>
            <p:cNvPr id="57" name="object 31">
              <a:extLst>
                <a:ext uri="{FF2B5EF4-FFF2-40B4-BE49-F238E27FC236}">
                  <a16:creationId xmlns:a16="http://schemas.microsoft.com/office/drawing/2014/main" id="{EB7ABCF6-694C-6926-8AF4-FEB71F9B181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2168" y="5522975"/>
              <a:ext cx="5925311" cy="938784"/>
            </a:xfrm>
            <a:prstGeom prst="rect">
              <a:avLst/>
            </a:prstGeom>
          </p:spPr>
        </p:pic>
        <p:pic>
          <p:nvPicPr>
            <p:cNvPr id="58" name="object 32">
              <a:extLst>
                <a:ext uri="{FF2B5EF4-FFF2-40B4-BE49-F238E27FC236}">
                  <a16:creationId xmlns:a16="http://schemas.microsoft.com/office/drawing/2014/main" id="{12573DD8-2241-ED02-6B27-6B4A7F283D3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8576" y="5483351"/>
              <a:ext cx="5489448" cy="1115568"/>
            </a:xfrm>
            <a:prstGeom prst="rect">
              <a:avLst/>
            </a:prstGeom>
          </p:spPr>
        </p:pic>
        <p:sp>
          <p:nvSpPr>
            <p:cNvPr id="59" name="object 33">
              <a:extLst>
                <a:ext uri="{FF2B5EF4-FFF2-40B4-BE49-F238E27FC236}">
                  <a16:creationId xmlns:a16="http://schemas.microsoft.com/office/drawing/2014/main" id="{993D2D1A-9F85-1301-431F-DDEB040C8C0A}"/>
                </a:ext>
              </a:extLst>
            </p:cNvPr>
            <p:cNvSpPr/>
            <p:nvPr/>
          </p:nvSpPr>
          <p:spPr>
            <a:xfrm>
              <a:off x="633766" y="5537554"/>
              <a:ext cx="5820410" cy="835025"/>
            </a:xfrm>
            <a:custGeom>
              <a:avLst/>
              <a:gdLst/>
              <a:ahLst/>
              <a:cxnLst/>
              <a:rect l="l" t="t" r="r" b="b"/>
              <a:pathLst>
                <a:path w="5820410" h="835025">
                  <a:moveTo>
                    <a:pt x="5688129" y="0"/>
                  </a:moveTo>
                  <a:lnTo>
                    <a:pt x="131905" y="0"/>
                  </a:lnTo>
                  <a:lnTo>
                    <a:pt x="90213" y="6724"/>
                  </a:lnTo>
                  <a:lnTo>
                    <a:pt x="54003" y="25450"/>
                  </a:lnTo>
                  <a:lnTo>
                    <a:pt x="25450" y="54004"/>
                  </a:lnTo>
                  <a:lnTo>
                    <a:pt x="6724" y="90213"/>
                  </a:lnTo>
                  <a:lnTo>
                    <a:pt x="0" y="131906"/>
                  </a:lnTo>
                  <a:lnTo>
                    <a:pt x="0" y="702898"/>
                  </a:lnTo>
                  <a:lnTo>
                    <a:pt x="6724" y="744591"/>
                  </a:lnTo>
                  <a:lnTo>
                    <a:pt x="25450" y="780800"/>
                  </a:lnTo>
                  <a:lnTo>
                    <a:pt x="54003" y="809354"/>
                  </a:lnTo>
                  <a:lnTo>
                    <a:pt x="90213" y="828079"/>
                  </a:lnTo>
                  <a:lnTo>
                    <a:pt x="131905" y="834804"/>
                  </a:lnTo>
                  <a:lnTo>
                    <a:pt x="5688129" y="834804"/>
                  </a:lnTo>
                  <a:lnTo>
                    <a:pt x="5729821" y="828079"/>
                  </a:lnTo>
                  <a:lnTo>
                    <a:pt x="5766031" y="809354"/>
                  </a:lnTo>
                  <a:lnTo>
                    <a:pt x="5794585" y="780800"/>
                  </a:lnTo>
                  <a:lnTo>
                    <a:pt x="5813310" y="744591"/>
                  </a:lnTo>
                  <a:lnTo>
                    <a:pt x="5820035" y="702898"/>
                  </a:lnTo>
                  <a:lnTo>
                    <a:pt x="5820035" y="131906"/>
                  </a:lnTo>
                  <a:lnTo>
                    <a:pt x="5813310" y="90213"/>
                  </a:lnTo>
                  <a:lnTo>
                    <a:pt x="5794585" y="54004"/>
                  </a:lnTo>
                  <a:lnTo>
                    <a:pt x="5766031" y="25450"/>
                  </a:lnTo>
                  <a:lnTo>
                    <a:pt x="5729821" y="6724"/>
                  </a:lnTo>
                  <a:lnTo>
                    <a:pt x="5688129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38BDE8CC-306E-B508-D05A-38DE88E98A0A}"/>
              </a:ext>
            </a:extLst>
          </p:cNvPr>
          <p:cNvSpPr txBox="1"/>
          <p:nvPr/>
        </p:nvSpPr>
        <p:spPr>
          <a:xfrm>
            <a:off x="1569289" y="5522975"/>
            <a:ext cx="3917735" cy="797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indent="215265" algn="l">
              <a:lnSpc>
                <a:spcPts val="2880"/>
              </a:lnSpc>
            </a:pPr>
            <a:r>
              <a:rPr lang="zh-CN" altLang="en-US" sz="1800" dirty="0">
                <a:solidFill>
                  <a:srgbClr val="FFFFFF"/>
                </a:solidFill>
                <a:latin typeface="Arial"/>
                <a:cs typeface="Arial"/>
              </a:rPr>
              <a:t>来自不同发送方的写入可以</a:t>
            </a:r>
            <a:endParaRPr lang="en-US" altLang="zh-CN" sz="18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 indent="215265" algn="l">
              <a:lnSpc>
                <a:spcPts val="2880"/>
              </a:lnSpc>
            </a:pPr>
            <a:r>
              <a:rPr lang="zh-CN" altLang="en-US" sz="1800" dirty="0">
                <a:solidFill>
                  <a:srgbClr val="FFFFFF"/>
                </a:solidFill>
                <a:latin typeface="Arial"/>
                <a:cs typeface="Arial"/>
              </a:rPr>
              <a:t>组合到同一个 </a:t>
            </a:r>
            <a:r>
              <a:rPr lang="en-US" altLang="zh-CN" sz="1800" dirty="0">
                <a:solidFill>
                  <a:srgbClr val="FFFFFF"/>
                </a:solidFill>
                <a:latin typeface="Arial"/>
                <a:cs typeface="Arial"/>
              </a:rPr>
              <a:t>PM </a:t>
            </a:r>
            <a:r>
              <a:rPr lang="zh-CN" altLang="en-US" sz="1800" dirty="0">
                <a:solidFill>
                  <a:srgbClr val="FFFFFF"/>
                </a:solidFill>
                <a:latin typeface="Arial"/>
                <a:cs typeface="Arial"/>
              </a:rPr>
              <a:t>内部块中</a:t>
            </a:r>
            <a:endParaRPr lang="zh-CN" altLang="en-US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dirty="0"/>
              <a:t>系统介绍：处理可变大小的写入</a:t>
            </a:r>
            <a:endParaRPr sz="3800" dirty="0"/>
          </a:p>
        </p:txBody>
      </p:sp>
      <p:sp>
        <p:nvSpPr>
          <p:cNvPr id="3" name="object 3"/>
          <p:cNvSpPr/>
          <p:nvPr/>
        </p:nvSpPr>
        <p:spPr>
          <a:xfrm>
            <a:off x="8529609" y="1774954"/>
            <a:ext cx="1189990" cy="233679"/>
          </a:xfrm>
          <a:custGeom>
            <a:avLst/>
            <a:gdLst/>
            <a:ahLst/>
            <a:cxnLst/>
            <a:rect l="l" t="t" r="r" b="b"/>
            <a:pathLst>
              <a:path w="1189990" h="233680">
                <a:moveTo>
                  <a:pt x="1105126" y="186277"/>
                </a:moveTo>
                <a:lnTo>
                  <a:pt x="1054347" y="233175"/>
                </a:lnTo>
                <a:lnTo>
                  <a:pt x="1189427" y="189417"/>
                </a:lnTo>
                <a:lnTo>
                  <a:pt x="1186591" y="187418"/>
                </a:lnTo>
                <a:lnTo>
                  <a:pt x="1112659" y="187418"/>
                </a:lnTo>
                <a:lnTo>
                  <a:pt x="1105126" y="186277"/>
                </a:lnTo>
                <a:close/>
              </a:path>
              <a:path w="1189990" h="233680">
                <a:moveTo>
                  <a:pt x="1114086" y="178002"/>
                </a:moveTo>
                <a:lnTo>
                  <a:pt x="1105126" y="186277"/>
                </a:lnTo>
                <a:lnTo>
                  <a:pt x="1112659" y="187418"/>
                </a:lnTo>
                <a:lnTo>
                  <a:pt x="1114086" y="178002"/>
                </a:lnTo>
                <a:close/>
              </a:path>
              <a:path w="1189990" h="233680">
                <a:moveTo>
                  <a:pt x="1073373" y="107608"/>
                </a:moveTo>
                <a:lnTo>
                  <a:pt x="1107980" y="167443"/>
                </a:lnTo>
                <a:lnTo>
                  <a:pt x="1115513" y="168584"/>
                </a:lnTo>
                <a:lnTo>
                  <a:pt x="1112659" y="187418"/>
                </a:lnTo>
                <a:lnTo>
                  <a:pt x="1186591" y="187418"/>
                </a:lnTo>
                <a:lnTo>
                  <a:pt x="1073373" y="107608"/>
                </a:lnTo>
                <a:close/>
              </a:path>
              <a:path w="1189990" h="233680">
                <a:moveTo>
                  <a:pt x="2854" y="0"/>
                </a:moveTo>
                <a:lnTo>
                  <a:pt x="0" y="18835"/>
                </a:lnTo>
                <a:lnTo>
                  <a:pt x="1105126" y="186277"/>
                </a:lnTo>
                <a:lnTo>
                  <a:pt x="1114086" y="178001"/>
                </a:lnTo>
                <a:lnTo>
                  <a:pt x="1107980" y="167443"/>
                </a:lnTo>
                <a:lnTo>
                  <a:pt x="2854" y="0"/>
                </a:lnTo>
                <a:close/>
              </a:path>
              <a:path w="1189990" h="233680">
                <a:moveTo>
                  <a:pt x="1107980" y="167443"/>
                </a:moveTo>
                <a:lnTo>
                  <a:pt x="1114086" y="178001"/>
                </a:lnTo>
                <a:lnTo>
                  <a:pt x="1115513" y="168584"/>
                </a:lnTo>
                <a:lnTo>
                  <a:pt x="1107980" y="167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7024" y="2434179"/>
            <a:ext cx="4035425" cy="4272280"/>
          </a:xfrm>
          <a:custGeom>
            <a:avLst/>
            <a:gdLst/>
            <a:ahLst/>
            <a:cxnLst/>
            <a:rect l="l" t="t" r="r" b="b"/>
            <a:pathLst>
              <a:path w="4035425" h="4272280">
                <a:moveTo>
                  <a:pt x="0" y="0"/>
                </a:moveTo>
                <a:lnTo>
                  <a:pt x="4034940" y="0"/>
                </a:lnTo>
                <a:lnTo>
                  <a:pt x="4034940" y="4271812"/>
                </a:lnTo>
                <a:lnTo>
                  <a:pt x="0" y="427181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31193" y="1774954"/>
            <a:ext cx="1189990" cy="233679"/>
          </a:xfrm>
          <a:custGeom>
            <a:avLst/>
            <a:gdLst/>
            <a:ahLst/>
            <a:cxnLst/>
            <a:rect l="l" t="t" r="r" b="b"/>
            <a:pathLst>
              <a:path w="1189990" h="233680">
                <a:moveTo>
                  <a:pt x="116055" y="107608"/>
                </a:moveTo>
                <a:lnTo>
                  <a:pt x="0" y="189417"/>
                </a:lnTo>
                <a:lnTo>
                  <a:pt x="135079" y="233175"/>
                </a:lnTo>
                <a:lnTo>
                  <a:pt x="85536" y="187418"/>
                </a:lnTo>
                <a:lnTo>
                  <a:pt x="76768" y="187418"/>
                </a:lnTo>
                <a:lnTo>
                  <a:pt x="73915" y="168584"/>
                </a:lnTo>
                <a:lnTo>
                  <a:pt x="81446" y="167443"/>
                </a:lnTo>
                <a:lnTo>
                  <a:pt x="116055" y="107608"/>
                </a:lnTo>
                <a:close/>
              </a:path>
              <a:path w="1189990" h="233680">
                <a:moveTo>
                  <a:pt x="75342" y="178003"/>
                </a:moveTo>
                <a:lnTo>
                  <a:pt x="76768" y="187418"/>
                </a:lnTo>
                <a:lnTo>
                  <a:pt x="84300" y="186277"/>
                </a:lnTo>
                <a:lnTo>
                  <a:pt x="75342" y="178003"/>
                </a:lnTo>
                <a:close/>
              </a:path>
              <a:path w="1189990" h="233680">
                <a:moveTo>
                  <a:pt x="84300" y="186277"/>
                </a:moveTo>
                <a:lnTo>
                  <a:pt x="76768" y="187418"/>
                </a:lnTo>
                <a:lnTo>
                  <a:pt x="85536" y="187418"/>
                </a:lnTo>
                <a:lnTo>
                  <a:pt x="84300" y="186277"/>
                </a:lnTo>
                <a:close/>
              </a:path>
              <a:path w="1189990" h="233680">
                <a:moveTo>
                  <a:pt x="1186573" y="0"/>
                </a:moveTo>
                <a:lnTo>
                  <a:pt x="81446" y="167443"/>
                </a:lnTo>
                <a:lnTo>
                  <a:pt x="75342" y="178003"/>
                </a:lnTo>
                <a:lnTo>
                  <a:pt x="84300" y="186277"/>
                </a:lnTo>
                <a:lnTo>
                  <a:pt x="1189427" y="18835"/>
                </a:lnTo>
                <a:lnTo>
                  <a:pt x="1186573" y="0"/>
                </a:lnTo>
                <a:close/>
              </a:path>
              <a:path w="1189990" h="233680">
                <a:moveTo>
                  <a:pt x="81446" y="167443"/>
                </a:moveTo>
                <a:lnTo>
                  <a:pt x="73915" y="168584"/>
                </a:lnTo>
                <a:lnTo>
                  <a:pt x="75341" y="177999"/>
                </a:lnTo>
                <a:lnTo>
                  <a:pt x="81446" y="167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86335" y="1716390"/>
            <a:ext cx="127000" cy="275590"/>
          </a:xfrm>
          <a:custGeom>
            <a:avLst/>
            <a:gdLst/>
            <a:ahLst/>
            <a:cxnLst/>
            <a:rect l="l" t="t" r="r" b="b"/>
            <a:pathLst>
              <a:path w="127000" h="275589">
                <a:moveTo>
                  <a:pt x="0" y="148172"/>
                </a:moveTo>
                <a:lnTo>
                  <a:pt x="63500" y="275172"/>
                </a:lnTo>
                <a:lnTo>
                  <a:pt x="101600" y="198972"/>
                </a:lnTo>
                <a:lnTo>
                  <a:pt x="53975" y="198972"/>
                </a:lnTo>
                <a:lnTo>
                  <a:pt x="53975" y="191352"/>
                </a:lnTo>
                <a:lnTo>
                  <a:pt x="0" y="148172"/>
                </a:lnTo>
                <a:close/>
              </a:path>
              <a:path w="127000" h="275589">
                <a:moveTo>
                  <a:pt x="53975" y="191352"/>
                </a:moveTo>
                <a:lnTo>
                  <a:pt x="53975" y="198972"/>
                </a:lnTo>
                <a:lnTo>
                  <a:pt x="63500" y="198972"/>
                </a:lnTo>
                <a:lnTo>
                  <a:pt x="53975" y="191352"/>
                </a:lnTo>
                <a:close/>
              </a:path>
              <a:path w="127000" h="275589">
                <a:moveTo>
                  <a:pt x="73025" y="0"/>
                </a:moveTo>
                <a:lnTo>
                  <a:pt x="53975" y="0"/>
                </a:lnTo>
                <a:lnTo>
                  <a:pt x="53975" y="191352"/>
                </a:lnTo>
                <a:lnTo>
                  <a:pt x="63500" y="198972"/>
                </a:lnTo>
                <a:lnTo>
                  <a:pt x="73025" y="191352"/>
                </a:lnTo>
                <a:lnTo>
                  <a:pt x="73025" y="0"/>
                </a:lnTo>
                <a:close/>
              </a:path>
              <a:path w="127000" h="275589">
                <a:moveTo>
                  <a:pt x="73025" y="191352"/>
                </a:moveTo>
                <a:lnTo>
                  <a:pt x="63500" y="198972"/>
                </a:lnTo>
                <a:lnTo>
                  <a:pt x="73025" y="198972"/>
                </a:lnTo>
                <a:lnTo>
                  <a:pt x="73025" y="191352"/>
                </a:lnTo>
                <a:close/>
              </a:path>
              <a:path w="127000" h="275589">
                <a:moveTo>
                  <a:pt x="127000" y="148172"/>
                </a:moveTo>
                <a:lnTo>
                  <a:pt x="73025" y="191352"/>
                </a:lnTo>
                <a:lnTo>
                  <a:pt x="73025" y="198972"/>
                </a:lnTo>
                <a:lnTo>
                  <a:pt x="101600" y="198972"/>
                </a:lnTo>
                <a:lnTo>
                  <a:pt x="127000" y="148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05100" y="1741932"/>
            <a:ext cx="8483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dash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Senders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6788" y="5987796"/>
            <a:ext cx="875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MP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SRQ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224069" y="2118730"/>
            <a:ext cx="3429000" cy="3844290"/>
            <a:chOff x="8224069" y="2118730"/>
            <a:chExt cx="3429000" cy="3844290"/>
          </a:xfrm>
        </p:grpSpPr>
        <p:sp>
          <p:nvSpPr>
            <p:cNvPr id="10" name="object 10"/>
            <p:cNvSpPr/>
            <p:nvPr/>
          </p:nvSpPr>
          <p:spPr>
            <a:xfrm>
              <a:off x="8224063" y="5903594"/>
              <a:ext cx="321945" cy="59690"/>
            </a:xfrm>
            <a:custGeom>
              <a:avLst/>
              <a:gdLst/>
              <a:ahLst/>
              <a:cxnLst/>
              <a:rect l="l" t="t" r="r" b="b"/>
              <a:pathLst>
                <a:path w="321945" h="59689">
                  <a:moveTo>
                    <a:pt x="61429" y="29591"/>
                  </a:moveTo>
                  <a:lnTo>
                    <a:pt x="59016" y="18072"/>
                  </a:lnTo>
                  <a:lnTo>
                    <a:pt x="52438" y="8661"/>
                  </a:lnTo>
                  <a:lnTo>
                    <a:pt x="42672" y="2324"/>
                  </a:lnTo>
                  <a:lnTo>
                    <a:pt x="30708" y="0"/>
                  </a:lnTo>
                  <a:lnTo>
                    <a:pt x="18757" y="2324"/>
                  </a:lnTo>
                  <a:lnTo>
                    <a:pt x="8991" y="8661"/>
                  </a:lnTo>
                  <a:lnTo>
                    <a:pt x="2413" y="18072"/>
                  </a:lnTo>
                  <a:lnTo>
                    <a:pt x="0" y="29591"/>
                  </a:lnTo>
                  <a:lnTo>
                    <a:pt x="2413" y="41109"/>
                  </a:lnTo>
                  <a:lnTo>
                    <a:pt x="8991" y="50520"/>
                  </a:lnTo>
                  <a:lnTo>
                    <a:pt x="18757" y="56857"/>
                  </a:lnTo>
                  <a:lnTo>
                    <a:pt x="30708" y="59182"/>
                  </a:lnTo>
                  <a:lnTo>
                    <a:pt x="42672" y="56857"/>
                  </a:lnTo>
                  <a:lnTo>
                    <a:pt x="52438" y="50520"/>
                  </a:lnTo>
                  <a:lnTo>
                    <a:pt x="59016" y="41109"/>
                  </a:lnTo>
                  <a:lnTo>
                    <a:pt x="61429" y="29591"/>
                  </a:lnTo>
                  <a:close/>
                </a:path>
                <a:path w="321945" h="59689">
                  <a:moveTo>
                    <a:pt x="191452" y="29591"/>
                  </a:moveTo>
                  <a:lnTo>
                    <a:pt x="189039" y="18072"/>
                  </a:lnTo>
                  <a:lnTo>
                    <a:pt x="182460" y="8661"/>
                  </a:lnTo>
                  <a:lnTo>
                    <a:pt x="172694" y="2324"/>
                  </a:lnTo>
                  <a:lnTo>
                    <a:pt x="160743" y="0"/>
                  </a:lnTo>
                  <a:lnTo>
                    <a:pt x="148780" y="2324"/>
                  </a:lnTo>
                  <a:lnTo>
                    <a:pt x="139014" y="8661"/>
                  </a:lnTo>
                  <a:lnTo>
                    <a:pt x="132435" y="18072"/>
                  </a:lnTo>
                  <a:lnTo>
                    <a:pt x="130022" y="29591"/>
                  </a:lnTo>
                  <a:lnTo>
                    <a:pt x="132435" y="41109"/>
                  </a:lnTo>
                  <a:lnTo>
                    <a:pt x="139014" y="50520"/>
                  </a:lnTo>
                  <a:lnTo>
                    <a:pt x="148780" y="56857"/>
                  </a:lnTo>
                  <a:lnTo>
                    <a:pt x="160743" y="59182"/>
                  </a:lnTo>
                  <a:lnTo>
                    <a:pt x="172694" y="56857"/>
                  </a:lnTo>
                  <a:lnTo>
                    <a:pt x="182460" y="50520"/>
                  </a:lnTo>
                  <a:lnTo>
                    <a:pt x="189039" y="41109"/>
                  </a:lnTo>
                  <a:lnTo>
                    <a:pt x="191452" y="29591"/>
                  </a:lnTo>
                  <a:close/>
                </a:path>
                <a:path w="321945" h="59689">
                  <a:moveTo>
                    <a:pt x="321475" y="29591"/>
                  </a:moveTo>
                  <a:lnTo>
                    <a:pt x="319062" y="18072"/>
                  </a:lnTo>
                  <a:lnTo>
                    <a:pt x="312483" y="8661"/>
                  </a:lnTo>
                  <a:lnTo>
                    <a:pt x="302717" y="2324"/>
                  </a:lnTo>
                  <a:lnTo>
                    <a:pt x="290766" y="0"/>
                  </a:lnTo>
                  <a:lnTo>
                    <a:pt x="278803" y="2324"/>
                  </a:lnTo>
                  <a:lnTo>
                    <a:pt x="269036" y="8661"/>
                  </a:lnTo>
                  <a:lnTo>
                    <a:pt x="262458" y="18072"/>
                  </a:lnTo>
                  <a:lnTo>
                    <a:pt x="260045" y="29591"/>
                  </a:lnTo>
                  <a:lnTo>
                    <a:pt x="262458" y="41109"/>
                  </a:lnTo>
                  <a:lnTo>
                    <a:pt x="269036" y="50520"/>
                  </a:lnTo>
                  <a:lnTo>
                    <a:pt x="278803" y="56857"/>
                  </a:lnTo>
                  <a:lnTo>
                    <a:pt x="290766" y="59182"/>
                  </a:lnTo>
                  <a:lnTo>
                    <a:pt x="302717" y="56857"/>
                  </a:lnTo>
                  <a:lnTo>
                    <a:pt x="312483" y="50520"/>
                  </a:lnTo>
                  <a:lnTo>
                    <a:pt x="319062" y="41109"/>
                  </a:lnTo>
                  <a:lnTo>
                    <a:pt x="321475" y="295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9960" y="5148071"/>
              <a:ext cx="542544" cy="5425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680982" y="2309074"/>
              <a:ext cx="371475" cy="608965"/>
            </a:xfrm>
            <a:custGeom>
              <a:avLst/>
              <a:gdLst/>
              <a:ahLst/>
              <a:cxnLst/>
              <a:rect l="l" t="t" r="r" b="b"/>
              <a:pathLst>
                <a:path w="371475" h="608964">
                  <a:moveTo>
                    <a:pt x="371475" y="0"/>
                  </a:moveTo>
                  <a:lnTo>
                    <a:pt x="0" y="0"/>
                  </a:lnTo>
                  <a:lnTo>
                    <a:pt x="0" y="608884"/>
                  </a:lnTo>
                  <a:lnTo>
                    <a:pt x="371475" y="608884"/>
                  </a:lnTo>
                  <a:lnTo>
                    <a:pt x="3714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18203" y="2118730"/>
              <a:ext cx="611052" cy="6110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206419" y="370165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206419" y="3158168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82767" y="3457160"/>
              <a:ext cx="148762" cy="24448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206419" y="424567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82767" y="3998113"/>
              <a:ext cx="148762" cy="24448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6715" y="4277170"/>
              <a:ext cx="148761" cy="21599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850161" y="5347690"/>
              <a:ext cx="2232025" cy="142875"/>
            </a:xfrm>
            <a:custGeom>
              <a:avLst/>
              <a:gdLst/>
              <a:ahLst/>
              <a:cxnLst/>
              <a:rect l="l" t="t" r="r" b="b"/>
              <a:pathLst>
                <a:path w="2232025" h="142875">
                  <a:moveTo>
                    <a:pt x="2232000" y="57150"/>
                  </a:moveTo>
                  <a:lnTo>
                    <a:pt x="2146275" y="57150"/>
                  </a:lnTo>
                  <a:lnTo>
                    <a:pt x="2146275" y="85725"/>
                  </a:lnTo>
                  <a:lnTo>
                    <a:pt x="2232000" y="85725"/>
                  </a:lnTo>
                  <a:lnTo>
                    <a:pt x="2232000" y="57150"/>
                  </a:lnTo>
                  <a:close/>
                </a:path>
                <a:path w="2232025" h="142875">
                  <a:moveTo>
                    <a:pt x="2117700" y="57150"/>
                  </a:moveTo>
                  <a:lnTo>
                    <a:pt x="2031975" y="57150"/>
                  </a:lnTo>
                  <a:lnTo>
                    <a:pt x="2031975" y="85725"/>
                  </a:lnTo>
                  <a:lnTo>
                    <a:pt x="2117700" y="85725"/>
                  </a:lnTo>
                  <a:lnTo>
                    <a:pt x="2117700" y="57150"/>
                  </a:lnTo>
                  <a:close/>
                </a:path>
                <a:path w="2232025" h="142875">
                  <a:moveTo>
                    <a:pt x="2003400" y="57150"/>
                  </a:moveTo>
                  <a:lnTo>
                    <a:pt x="1917675" y="57150"/>
                  </a:lnTo>
                  <a:lnTo>
                    <a:pt x="1917675" y="85725"/>
                  </a:lnTo>
                  <a:lnTo>
                    <a:pt x="2003400" y="85725"/>
                  </a:lnTo>
                  <a:lnTo>
                    <a:pt x="2003400" y="57150"/>
                  </a:lnTo>
                  <a:close/>
                </a:path>
                <a:path w="2232025" h="142875">
                  <a:moveTo>
                    <a:pt x="1889100" y="57150"/>
                  </a:moveTo>
                  <a:lnTo>
                    <a:pt x="1803375" y="57150"/>
                  </a:lnTo>
                  <a:lnTo>
                    <a:pt x="1803375" y="85725"/>
                  </a:lnTo>
                  <a:lnTo>
                    <a:pt x="1889100" y="85725"/>
                  </a:lnTo>
                  <a:lnTo>
                    <a:pt x="1889100" y="57150"/>
                  </a:lnTo>
                  <a:close/>
                </a:path>
                <a:path w="2232025" h="142875">
                  <a:moveTo>
                    <a:pt x="1774800" y="57150"/>
                  </a:moveTo>
                  <a:lnTo>
                    <a:pt x="1689075" y="57150"/>
                  </a:lnTo>
                  <a:lnTo>
                    <a:pt x="1689075" y="85725"/>
                  </a:lnTo>
                  <a:lnTo>
                    <a:pt x="1774800" y="85725"/>
                  </a:lnTo>
                  <a:lnTo>
                    <a:pt x="1774800" y="57150"/>
                  </a:lnTo>
                  <a:close/>
                </a:path>
                <a:path w="2232025" h="142875">
                  <a:moveTo>
                    <a:pt x="1660500" y="57150"/>
                  </a:moveTo>
                  <a:lnTo>
                    <a:pt x="1574775" y="57150"/>
                  </a:lnTo>
                  <a:lnTo>
                    <a:pt x="1574775" y="85725"/>
                  </a:lnTo>
                  <a:lnTo>
                    <a:pt x="1660500" y="85725"/>
                  </a:lnTo>
                  <a:lnTo>
                    <a:pt x="1660500" y="57150"/>
                  </a:lnTo>
                  <a:close/>
                </a:path>
                <a:path w="2232025" h="142875">
                  <a:moveTo>
                    <a:pt x="1546200" y="57150"/>
                  </a:moveTo>
                  <a:lnTo>
                    <a:pt x="1460475" y="57150"/>
                  </a:lnTo>
                  <a:lnTo>
                    <a:pt x="1460475" y="85725"/>
                  </a:lnTo>
                  <a:lnTo>
                    <a:pt x="1546200" y="85725"/>
                  </a:lnTo>
                  <a:lnTo>
                    <a:pt x="1546200" y="57150"/>
                  </a:lnTo>
                  <a:close/>
                </a:path>
                <a:path w="2232025" h="142875">
                  <a:moveTo>
                    <a:pt x="1431900" y="57150"/>
                  </a:moveTo>
                  <a:lnTo>
                    <a:pt x="1346175" y="57150"/>
                  </a:lnTo>
                  <a:lnTo>
                    <a:pt x="1346175" y="85725"/>
                  </a:lnTo>
                  <a:lnTo>
                    <a:pt x="1431900" y="85725"/>
                  </a:lnTo>
                  <a:lnTo>
                    <a:pt x="1431900" y="57150"/>
                  </a:lnTo>
                  <a:close/>
                </a:path>
                <a:path w="2232025" h="142875">
                  <a:moveTo>
                    <a:pt x="1317600" y="57150"/>
                  </a:moveTo>
                  <a:lnTo>
                    <a:pt x="1231875" y="57150"/>
                  </a:lnTo>
                  <a:lnTo>
                    <a:pt x="1231875" y="85725"/>
                  </a:lnTo>
                  <a:lnTo>
                    <a:pt x="1317600" y="85725"/>
                  </a:lnTo>
                  <a:lnTo>
                    <a:pt x="1317600" y="57150"/>
                  </a:lnTo>
                  <a:close/>
                </a:path>
                <a:path w="2232025" h="142875">
                  <a:moveTo>
                    <a:pt x="1203300" y="57150"/>
                  </a:moveTo>
                  <a:lnTo>
                    <a:pt x="1117575" y="57150"/>
                  </a:lnTo>
                  <a:lnTo>
                    <a:pt x="1117575" y="85725"/>
                  </a:lnTo>
                  <a:lnTo>
                    <a:pt x="1203300" y="85725"/>
                  </a:lnTo>
                  <a:lnTo>
                    <a:pt x="1203300" y="57150"/>
                  </a:lnTo>
                  <a:close/>
                </a:path>
                <a:path w="2232025" h="142875">
                  <a:moveTo>
                    <a:pt x="1089000" y="57150"/>
                  </a:moveTo>
                  <a:lnTo>
                    <a:pt x="1003275" y="57150"/>
                  </a:lnTo>
                  <a:lnTo>
                    <a:pt x="1003275" y="85725"/>
                  </a:lnTo>
                  <a:lnTo>
                    <a:pt x="1089000" y="85725"/>
                  </a:lnTo>
                  <a:lnTo>
                    <a:pt x="1089000" y="57150"/>
                  </a:lnTo>
                  <a:close/>
                </a:path>
                <a:path w="2232025" h="142875">
                  <a:moveTo>
                    <a:pt x="974700" y="57150"/>
                  </a:moveTo>
                  <a:lnTo>
                    <a:pt x="888975" y="57150"/>
                  </a:lnTo>
                  <a:lnTo>
                    <a:pt x="888975" y="85725"/>
                  </a:lnTo>
                  <a:lnTo>
                    <a:pt x="974700" y="85725"/>
                  </a:lnTo>
                  <a:lnTo>
                    <a:pt x="974700" y="57150"/>
                  </a:lnTo>
                  <a:close/>
                </a:path>
                <a:path w="2232025" h="142875">
                  <a:moveTo>
                    <a:pt x="860400" y="57150"/>
                  </a:moveTo>
                  <a:lnTo>
                    <a:pt x="774675" y="57150"/>
                  </a:lnTo>
                  <a:lnTo>
                    <a:pt x="774675" y="85725"/>
                  </a:lnTo>
                  <a:lnTo>
                    <a:pt x="860400" y="85725"/>
                  </a:lnTo>
                  <a:lnTo>
                    <a:pt x="860400" y="57150"/>
                  </a:lnTo>
                  <a:close/>
                </a:path>
                <a:path w="2232025" h="142875">
                  <a:moveTo>
                    <a:pt x="746100" y="57150"/>
                  </a:moveTo>
                  <a:lnTo>
                    <a:pt x="660375" y="57150"/>
                  </a:lnTo>
                  <a:lnTo>
                    <a:pt x="660375" y="85725"/>
                  </a:lnTo>
                  <a:lnTo>
                    <a:pt x="746100" y="85725"/>
                  </a:lnTo>
                  <a:lnTo>
                    <a:pt x="746100" y="57150"/>
                  </a:lnTo>
                  <a:close/>
                </a:path>
                <a:path w="2232025" h="142875">
                  <a:moveTo>
                    <a:pt x="631800" y="57150"/>
                  </a:moveTo>
                  <a:lnTo>
                    <a:pt x="546075" y="57150"/>
                  </a:lnTo>
                  <a:lnTo>
                    <a:pt x="546075" y="85725"/>
                  </a:lnTo>
                  <a:lnTo>
                    <a:pt x="631800" y="85725"/>
                  </a:lnTo>
                  <a:lnTo>
                    <a:pt x="631800" y="57150"/>
                  </a:lnTo>
                  <a:close/>
                </a:path>
                <a:path w="2232025" h="142875">
                  <a:moveTo>
                    <a:pt x="517500" y="57150"/>
                  </a:moveTo>
                  <a:lnTo>
                    <a:pt x="431775" y="57150"/>
                  </a:lnTo>
                  <a:lnTo>
                    <a:pt x="431775" y="85725"/>
                  </a:lnTo>
                  <a:lnTo>
                    <a:pt x="517500" y="85725"/>
                  </a:lnTo>
                  <a:lnTo>
                    <a:pt x="517500" y="57150"/>
                  </a:lnTo>
                  <a:close/>
                </a:path>
                <a:path w="2232025" h="142875">
                  <a:moveTo>
                    <a:pt x="403200" y="57150"/>
                  </a:moveTo>
                  <a:lnTo>
                    <a:pt x="317475" y="57150"/>
                  </a:lnTo>
                  <a:lnTo>
                    <a:pt x="317475" y="85725"/>
                  </a:lnTo>
                  <a:lnTo>
                    <a:pt x="403200" y="85725"/>
                  </a:lnTo>
                  <a:lnTo>
                    <a:pt x="403200" y="57150"/>
                  </a:lnTo>
                  <a:close/>
                </a:path>
                <a:path w="2232025" h="142875">
                  <a:moveTo>
                    <a:pt x="288900" y="57150"/>
                  </a:moveTo>
                  <a:lnTo>
                    <a:pt x="203175" y="57150"/>
                  </a:lnTo>
                  <a:lnTo>
                    <a:pt x="203175" y="85725"/>
                  </a:lnTo>
                  <a:lnTo>
                    <a:pt x="288900" y="85725"/>
                  </a:lnTo>
                  <a:lnTo>
                    <a:pt x="288900" y="57150"/>
                  </a:lnTo>
                  <a:close/>
                </a:path>
                <a:path w="2232025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5"/>
                  </a:lnTo>
                  <a:lnTo>
                    <a:pt x="142875" y="85725"/>
                  </a:lnTo>
                  <a:lnTo>
                    <a:pt x="128587" y="85725"/>
                  </a:lnTo>
                  <a:lnTo>
                    <a:pt x="128587" y="57150"/>
                  </a:lnTo>
                  <a:lnTo>
                    <a:pt x="142875" y="57150"/>
                  </a:lnTo>
                  <a:lnTo>
                    <a:pt x="142875" y="0"/>
                  </a:lnTo>
                  <a:close/>
                </a:path>
                <a:path w="2232025" h="142875">
                  <a:moveTo>
                    <a:pt x="142875" y="57150"/>
                  </a:moveTo>
                  <a:lnTo>
                    <a:pt x="128587" y="57150"/>
                  </a:lnTo>
                  <a:lnTo>
                    <a:pt x="128587" y="85725"/>
                  </a:lnTo>
                  <a:lnTo>
                    <a:pt x="142875" y="85725"/>
                  </a:lnTo>
                  <a:lnTo>
                    <a:pt x="142875" y="57150"/>
                  </a:lnTo>
                  <a:close/>
                </a:path>
                <a:path w="2232025" h="142875">
                  <a:moveTo>
                    <a:pt x="174600" y="57150"/>
                  </a:moveTo>
                  <a:lnTo>
                    <a:pt x="142875" y="57150"/>
                  </a:lnTo>
                  <a:lnTo>
                    <a:pt x="142875" y="85725"/>
                  </a:lnTo>
                  <a:lnTo>
                    <a:pt x="174600" y="85725"/>
                  </a:lnTo>
                  <a:lnTo>
                    <a:pt x="174600" y="5715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174747" y="5370372"/>
            <a:ext cx="2513965" cy="82296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800" dirty="0">
                <a:latin typeface="Calibri"/>
                <a:cs typeface="Calibri"/>
              </a:rPr>
              <a:t>push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4MB </a:t>
            </a:r>
            <a:r>
              <a:rPr sz="1800" dirty="0">
                <a:latin typeface="Calibri"/>
                <a:cs typeface="Calibri"/>
              </a:rPr>
              <a:t>PM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bufs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905"/>
              </a:spcBef>
            </a:pPr>
            <a:r>
              <a:rPr sz="2000" b="1" spc="-10" dirty="0">
                <a:latin typeface="Calibri"/>
                <a:cs typeface="Calibri"/>
              </a:rPr>
              <a:t>Control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303415" y="4836397"/>
            <a:ext cx="142875" cy="314325"/>
          </a:xfrm>
          <a:custGeom>
            <a:avLst/>
            <a:gdLst/>
            <a:ahLst/>
            <a:cxnLst/>
            <a:rect l="l" t="t" r="r" b="b"/>
            <a:pathLst>
              <a:path w="142875" h="314325">
                <a:moveTo>
                  <a:pt x="85726" y="285386"/>
                </a:moveTo>
                <a:lnTo>
                  <a:pt x="57151" y="285386"/>
                </a:lnTo>
                <a:lnTo>
                  <a:pt x="57151" y="313961"/>
                </a:lnTo>
                <a:lnTo>
                  <a:pt x="85726" y="313961"/>
                </a:lnTo>
                <a:lnTo>
                  <a:pt x="85726" y="285386"/>
                </a:lnTo>
                <a:close/>
              </a:path>
              <a:path w="142875" h="314325">
                <a:moveTo>
                  <a:pt x="85726" y="228236"/>
                </a:moveTo>
                <a:lnTo>
                  <a:pt x="57151" y="228236"/>
                </a:lnTo>
                <a:lnTo>
                  <a:pt x="57151" y="256811"/>
                </a:lnTo>
                <a:lnTo>
                  <a:pt x="85726" y="256811"/>
                </a:lnTo>
                <a:lnTo>
                  <a:pt x="85726" y="228236"/>
                </a:lnTo>
                <a:close/>
              </a:path>
              <a:path w="142875" h="314325">
                <a:moveTo>
                  <a:pt x="85725" y="171086"/>
                </a:moveTo>
                <a:lnTo>
                  <a:pt x="57150" y="171086"/>
                </a:lnTo>
                <a:lnTo>
                  <a:pt x="57150" y="199661"/>
                </a:lnTo>
                <a:lnTo>
                  <a:pt x="85725" y="199661"/>
                </a:lnTo>
                <a:lnTo>
                  <a:pt x="85725" y="171086"/>
                </a:lnTo>
                <a:close/>
              </a:path>
              <a:path w="142875" h="314325">
                <a:moveTo>
                  <a:pt x="71437" y="0"/>
                </a:moveTo>
                <a:lnTo>
                  <a:pt x="0" y="142874"/>
                </a:lnTo>
                <a:lnTo>
                  <a:pt x="142875" y="142874"/>
                </a:lnTo>
                <a:lnTo>
                  <a:pt x="142693" y="142511"/>
                </a:lnTo>
                <a:lnTo>
                  <a:pt x="57150" y="142511"/>
                </a:lnTo>
                <a:lnTo>
                  <a:pt x="57150" y="128587"/>
                </a:lnTo>
                <a:lnTo>
                  <a:pt x="135731" y="128587"/>
                </a:lnTo>
                <a:lnTo>
                  <a:pt x="71437" y="0"/>
                </a:lnTo>
                <a:close/>
              </a:path>
              <a:path w="142875" h="314325">
                <a:moveTo>
                  <a:pt x="85725" y="128587"/>
                </a:moveTo>
                <a:lnTo>
                  <a:pt x="57150" y="128587"/>
                </a:lnTo>
                <a:lnTo>
                  <a:pt x="57150" y="142511"/>
                </a:lnTo>
                <a:lnTo>
                  <a:pt x="85725" y="142511"/>
                </a:lnTo>
                <a:lnTo>
                  <a:pt x="85725" y="128587"/>
                </a:lnTo>
                <a:close/>
              </a:path>
              <a:path w="142875" h="314325">
                <a:moveTo>
                  <a:pt x="135731" y="128587"/>
                </a:moveTo>
                <a:lnTo>
                  <a:pt x="85725" y="128587"/>
                </a:lnTo>
                <a:lnTo>
                  <a:pt x="85725" y="142511"/>
                </a:lnTo>
                <a:lnTo>
                  <a:pt x="142693" y="142511"/>
                </a:lnTo>
                <a:lnTo>
                  <a:pt x="135731" y="128587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833193" y="4894579"/>
            <a:ext cx="372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poll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184637" y="4512564"/>
            <a:ext cx="3321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CQ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02693" y="3495547"/>
            <a:ext cx="1183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4MB</a:t>
            </a:r>
            <a:r>
              <a:rPr sz="1800" i="1" spc="-20" dirty="0">
                <a:solidFill>
                  <a:srgbClr val="767171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PM </a:t>
            </a:r>
            <a:r>
              <a:rPr sz="1800" i="1" spc="-25" dirty="0">
                <a:solidFill>
                  <a:srgbClr val="767171"/>
                </a:solidFill>
                <a:latin typeface="Calibri"/>
                <a:cs typeface="Calibri"/>
              </a:rPr>
              <a:t>buf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134433" y="2089403"/>
            <a:ext cx="1131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RDMA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NIC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152625" y="2587281"/>
            <a:ext cx="3281679" cy="521334"/>
          </a:xfrm>
          <a:custGeom>
            <a:avLst/>
            <a:gdLst/>
            <a:ahLst/>
            <a:cxnLst/>
            <a:rect l="l" t="t" r="r" b="b"/>
            <a:pathLst>
              <a:path w="3281679" h="521335">
                <a:moveTo>
                  <a:pt x="1295438" y="0"/>
                </a:moveTo>
                <a:lnTo>
                  <a:pt x="57150" y="0"/>
                </a:lnTo>
                <a:lnTo>
                  <a:pt x="57150" y="267411"/>
                </a:lnTo>
                <a:lnTo>
                  <a:pt x="0" y="267411"/>
                </a:lnTo>
                <a:lnTo>
                  <a:pt x="71437" y="410286"/>
                </a:lnTo>
                <a:lnTo>
                  <a:pt x="135737" y="281698"/>
                </a:lnTo>
                <a:lnTo>
                  <a:pt x="142875" y="267411"/>
                </a:lnTo>
                <a:lnTo>
                  <a:pt x="85725" y="267411"/>
                </a:lnTo>
                <a:lnTo>
                  <a:pt x="85725" y="28575"/>
                </a:lnTo>
                <a:lnTo>
                  <a:pt x="1295438" y="28575"/>
                </a:lnTo>
                <a:lnTo>
                  <a:pt x="1295438" y="14287"/>
                </a:lnTo>
                <a:lnTo>
                  <a:pt x="1295438" y="0"/>
                </a:lnTo>
                <a:close/>
              </a:path>
              <a:path w="3281679" h="521335">
                <a:moveTo>
                  <a:pt x="3281603" y="377901"/>
                </a:moveTo>
                <a:lnTo>
                  <a:pt x="3224453" y="377901"/>
                </a:lnTo>
                <a:lnTo>
                  <a:pt x="3224453" y="31064"/>
                </a:lnTo>
                <a:lnTo>
                  <a:pt x="3224453" y="16776"/>
                </a:lnTo>
                <a:lnTo>
                  <a:pt x="3224453" y="2489"/>
                </a:lnTo>
                <a:lnTo>
                  <a:pt x="1914156" y="2489"/>
                </a:lnTo>
                <a:lnTo>
                  <a:pt x="1914156" y="31064"/>
                </a:lnTo>
                <a:lnTo>
                  <a:pt x="3195878" y="31064"/>
                </a:lnTo>
                <a:lnTo>
                  <a:pt x="3195878" y="377901"/>
                </a:lnTo>
                <a:lnTo>
                  <a:pt x="3138728" y="377901"/>
                </a:lnTo>
                <a:lnTo>
                  <a:pt x="3210166" y="520776"/>
                </a:lnTo>
                <a:lnTo>
                  <a:pt x="3274453" y="392188"/>
                </a:lnTo>
                <a:lnTo>
                  <a:pt x="3281603" y="377901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397735" y="2696971"/>
            <a:ext cx="1311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pop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158846" y="2663444"/>
            <a:ext cx="1137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generate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940746" y="3080788"/>
            <a:ext cx="842010" cy="1134745"/>
            <a:chOff x="7940746" y="3080788"/>
            <a:chExt cx="842010" cy="1134745"/>
          </a:xfrm>
        </p:grpSpPr>
        <p:sp>
          <p:nvSpPr>
            <p:cNvPr id="31" name="object 31"/>
            <p:cNvSpPr/>
            <p:nvPr/>
          </p:nvSpPr>
          <p:spPr>
            <a:xfrm>
              <a:off x="7947096" y="3087138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675972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4"/>
                  </a:lnTo>
                  <a:lnTo>
                    <a:pt x="0" y="152026"/>
                  </a:lnTo>
                  <a:lnTo>
                    <a:pt x="0" y="194931"/>
                  </a:lnTo>
                  <a:lnTo>
                    <a:pt x="7750" y="242982"/>
                  </a:lnTo>
                  <a:lnTo>
                    <a:pt x="29332" y="284715"/>
                  </a:lnTo>
                  <a:lnTo>
                    <a:pt x="62241" y="317625"/>
                  </a:lnTo>
                  <a:lnTo>
                    <a:pt x="103974" y="339207"/>
                  </a:lnTo>
                  <a:lnTo>
                    <a:pt x="152026" y="346957"/>
                  </a:lnTo>
                  <a:lnTo>
                    <a:pt x="675972" y="346957"/>
                  </a:lnTo>
                  <a:lnTo>
                    <a:pt x="724025" y="339207"/>
                  </a:lnTo>
                  <a:lnTo>
                    <a:pt x="765757" y="317625"/>
                  </a:lnTo>
                  <a:lnTo>
                    <a:pt x="798667" y="284715"/>
                  </a:lnTo>
                  <a:lnTo>
                    <a:pt x="820248" y="242982"/>
                  </a:lnTo>
                  <a:lnTo>
                    <a:pt x="827999" y="194931"/>
                  </a:lnTo>
                  <a:lnTo>
                    <a:pt x="827999" y="152026"/>
                  </a:lnTo>
                  <a:lnTo>
                    <a:pt x="820248" y="103974"/>
                  </a:lnTo>
                  <a:lnTo>
                    <a:pt x="798667" y="62241"/>
                  </a:lnTo>
                  <a:lnTo>
                    <a:pt x="765757" y="29332"/>
                  </a:lnTo>
                  <a:lnTo>
                    <a:pt x="724025" y="7750"/>
                  </a:lnTo>
                  <a:lnTo>
                    <a:pt x="67597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47096" y="3087138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947770" y="3477633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675972" y="0"/>
                  </a:moveTo>
                  <a:lnTo>
                    <a:pt x="152025" y="0"/>
                  </a:lnTo>
                  <a:lnTo>
                    <a:pt x="103973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3"/>
                  </a:lnTo>
                  <a:lnTo>
                    <a:pt x="0" y="152025"/>
                  </a:lnTo>
                  <a:lnTo>
                    <a:pt x="0" y="194929"/>
                  </a:lnTo>
                  <a:lnTo>
                    <a:pt x="7750" y="242982"/>
                  </a:lnTo>
                  <a:lnTo>
                    <a:pt x="29332" y="284714"/>
                  </a:lnTo>
                  <a:lnTo>
                    <a:pt x="62241" y="317624"/>
                  </a:lnTo>
                  <a:lnTo>
                    <a:pt x="103973" y="339205"/>
                  </a:lnTo>
                  <a:lnTo>
                    <a:pt x="152025" y="346956"/>
                  </a:lnTo>
                  <a:lnTo>
                    <a:pt x="675972" y="346956"/>
                  </a:lnTo>
                  <a:lnTo>
                    <a:pt x="724025" y="339205"/>
                  </a:lnTo>
                  <a:lnTo>
                    <a:pt x="765757" y="317624"/>
                  </a:lnTo>
                  <a:lnTo>
                    <a:pt x="798667" y="284714"/>
                  </a:lnTo>
                  <a:lnTo>
                    <a:pt x="820248" y="242982"/>
                  </a:lnTo>
                  <a:lnTo>
                    <a:pt x="827999" y="194929"/>
                  </a:lnTo>
                  <a:lnTo>
                    <a:pt x="827999" y="152025"/>
                  </a:lnTo>
                  <a:lnTo>
                    <a:pt x="820248" y="103973"/>
                  </a:lnTo>
                  <a:lnTo>
                    <a:pt x="798667" y="62241"/>
                  </a:lnTo>
                  <a:lnTo>
                    <a:pt x="765757" y="29332"/>
                  </a:lnTo>
                  <a:lnTo>
                    <a:pt x="724025" y="7750"/>
                  </a:lnTo>
                  <a:lnTo>
                    <a:pt x="675972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947770" y="3477633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48323" y="3861818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675974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4"/>
                  </a:lnTo>
                  <a:lnTo>
                    <a:pt x="0" y="152026"/>
                  </a:lnTo>
                  <a:lnTo>
                    <a:pt x="0" y="194931"/>
                  </a:lnTo>
                  <a:lnTo>
                    <a:pt x="7750" y="242983"/>
                  </a:lnTo>
                  <a:lnTo>
                    <a:pt x="29332" y="284716"/>
                  </a:lnTo>
                  <a:lnTo>
                    <a:pt x="62241" y="317625"/>
                  </a:lnTo>
                  <a:lnTo>
                    <a:pt x="103974" y="339207"/>
                  </a:lnTo>
                  <a:lnTo>
                    <a:pt x="152026" y="346957"/>
                  </a:lnTo>
                  <a:lnTo>
                    <a:pt x="675974" y="346957"/>
                  </a:lnTo>
                  <a:lnTo>
                    <a:pt x="724025" y="339207"/>
                  </a:lnTo>
                  <a:lnTo>
                    <a:pt x="765758" y="317625"/>
                  </a:lnTo>
                  <a:lnTo>
                    <a:pt x="798667" y="284716"/>
                  </a:lnTo>
                  <a:lnTo>
                    <a:pt x="820248" y="242983"/>
                  </a:lnTo>
                  <a:lnTo>
                    <a:pt x="827999" y="194931"/>
                  </a:lnTo>
                  <a:lnTo>
                    <a:pt x="827999" y="152026"/>
                  </a:lnTo>
                  <a:lnTo>
                    <a:pt x="820248" y="103974"/>
                  </a:lnTo>
                  <a:lnTo>
                    <a:pt x="798667" y="62241"/>
                  </a:lnTo>
                  <a:lnTo>
                    <a:pt x="765758" y="29332"/>
                  </a:lnTo>
                  <a:lnTo>
                    <a:pt x="724025" y="7750"/>
                  </a:lnTo>
                  <a:lnTo>
                    <a:pt x="675974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48323" y="3861818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5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911572" y="3039456"/>
            <a:ext cx="900430" cy="1168269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290"/>
              </a:spcBef>
            </a:pPr>
            <a:r>
              <a:rPr sz="2200" spc="-25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lang="en-US" sz="2200" spc="-254" dirty="0">
                <a:solidFill>
                  <a:srgbClr val="FFFFFF"/>
                </a:solidFill>
                <a:latin typeface="Calibri"/>
                <a:cs typeface="Calibri"/>
              </a:rPr>
              <a:t>2B</a:t>
            </a:r>
            <a:endParaRPr sz="2100" baseline="-17857" dirty="0">
              <a:latin typeface="Calibri"/>
              <a:cs typeface="Calibri"/>
            </a:endParaRPr>
          </a:p>
          <a:p>
            <a:pPr marL="219710">
              <a:lnSpc>
                <a:spcPct val="100000"/>
              </a:lnSpc>
              <a:spcBef>
                <a:spcPts val="430"/>
              </a:spcBef>
            </a:pPr>
            <a:r>
              <a:rPr sz="2200" spc="-15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lang="en-US" sz="2200" spc="-155" dirty="0">
                <a:solidFill>
                  <a:srgbClr val="FFFFFF"/>
                </a:solidFill>
                <a:latin typeface="Calibri"/>
                <a:cs typeface="Calibri"/>
              </a:rPr>
              <a:t>6B</a:t>
            </a:r>
            <a:endParaRPr sz="2100" baseline="-17857" dirty="0">
              <a:latin typeface="Calibri"/>
              <a:cs typeface="Calibri"/>
            </a:endParaRPr>
          </a:p>
          <a:p>
            <a:pPr marL="158115">
              <a:lnSpc>
                <a:spcPct val="100000"/>
              </a:lnSpc>
              <a:spcBef>
                <a:spcPts val="459"/>
              </a:spcBef>
            </a:pPr>
            <a:r>
              <a:rPr lang="en-US" sz="2200" spc="-15" dirty="0">
                <a:solidFill>
                  <a:srgbClr val="FFFFFF"/>
                </a:solidFill>
                <a:latin typeface="Calibri"/>
                <a:cs typeface="Calibri"/>
              </a:rPr>
              <a:t>384B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066103" y="3148501"/>
            <a:ext cx="1755139" cy="2614295"/>
            <a:chOff x="7066103" y="3148501"/>
            <a:chExt cx="1755139" cy="2614295"/>
          </a:xfrm>
        </p:grpSpPr>
        <p:sp>
          <p:nvSpPr>
            <p:cNvPr id="39" name="object 39"/>
            <p:cNvSpPr/>
            <p:nvPr/>
          </p:nvSpPr>
          <p:spPr>
            <a:xfrm>
              <a:off x="7911573" y="4515264"/>
              <a:ext cx="900430" cy="1238250"/>
            </a:xfrm>
            <a:custGeom>
              <a:avLst/>
              <a:gdLst/>
              <a:ahLst/>
              <a:cxnLst/>
              <a:rect l="l" t="t" r="r" b="b"/>
              <a:pathLst>
                <a:path w="900429" h="1238250">
                  <a:moveTo>
                    <a:pt x="0" y="0"/>
                  </a:moveTo>
                  <a:lnTo>
                    <a:pt x="900000" y="0"/>
                  </a:lnTo>
                  <a:lnTo>
                    <a:pt x="900000" y="1237706"/>
                  </a:lnTo>
                  <a:lnTo>
                    <a:pt x="0" y="123770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66102" y="3148507"/>
              <a:ext cx="856615" cy="1199515"/>
            </a:xfrm>
            <a:custGeom>
              <a:avLst/>
              <a:gdLst/>
              <a:ahLst/>
              <a:cxnLst/>
              <a:rect l="l" t="t" r="r" b="b"/>
              <a:pathLst>
                <a:path w="856615" h="1199514">
                  <a:moveTo>
                    <a:pt x="832624" y="761174"/>
                  </a:moveTo>
                  <a:lnTo>
                    <a:pt x="704850" y="762330"/>
                  </a:lnTo>
                  <a:lnTo>
                    <a:pt x="722185" y="796251"/>
                  </a:lnTo>
                  <a:lnTo>
                    <a:pt x="0" y="1165580"/>
                  </a:lnTo>
                  <a:lnTo>
                    <a:pt x="17348" y="1199502"/>
                  </a:lnTo>
                  <a:lnTo>
                    <a:pt x="739533" y="830173"/>
                  </a:lnTo>
                  <a:lnTo>
                    <a:pt x="756881" y="864095"/>
                  </a:lnTo>
                  <a:lnTo>
                    <a:pt x="813193" y="787577"/>
                  </a:lnTo>
                  <a:lnTo>
                    <a:pt x="832624" y="761174"/>
                  </a:lnTo>
                  <a:close/>
                </a:path>
                <a:path w="856615" h="1199514">
                  <a:moveTo>
                    <a:pt x="846035" y="0"/>
                  </a:moveTo>
                  <a:lnTo>
                    <a:pt x="718248" y="1155"/>
                  </a:lnTo>
                  <a:lnTo>
                    <a:pt x="735596" y="35077"/>
                  </a:lnTo>
                  <a:lnTo>
                    <a:pt x="13398" y="404418"/>
                  </a:lnTo>
                  <a:lnTo>
                    <a:pt x="30746" y="438340"/>
                  </a:lnTo>
                  <a:lnTo>
                    <a:pt x="752944" y="68999"/>
                  </a:lnTo>
                  <a:lnTo>
                    <a:pt x="770293" y="102920"/>
                  </a:lnTo>
                  <a:lnTo>
                    <a:pt x="826604" y="26403"/>
                  </a:lnTo>
                  <a:lnTo>
                    <a:pt x="846035" y="0"/>
                  </a:lnTo>
                  <a:close/>
                </a:path>
                <a:path w="856615" h="1199514">
                  <a:moveTo>
                    <a:pt x="856602" y="380580"/>
                  </a:moveTo>
                  <a:lnTo>
                    <a:pt x="728814" y="381749"/>
                  </a:lnTo>
                  <a:lnTo>
                    <a:pt x="746163" y="415671"/>
                  </a:lnTo>
                  <a:lnTo>
                    <a:pt x="23977" y="784999"/>
                  </a:lnTo>
                  <a:lnTo>
                    <a:pt x="41325" y="818921"/>
                  </a:lnTo>
                  <a:lnTo>
                    <a:pt x="763511" y="449592"/>
                  </a:lnTo>
                  <a:lnTo>
                    <a:pt x="780859" y="483514"/>
                  </a:lnTo>
                  <a:lnTo>
                    <a:pt x="837171" y="406996"/>
                  </a:lnTo>
                  <a:lnTo>
                    <a:pt x="856602" y="380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902693" y="4876292"/>
            <a:ext cx="1183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4MB</a:t>
            </a:r>
            <a:r>
              <a:rPr sz="1800" i="1" spc="-20" dirty="0">
                <a:solidFill>
                  <a:srgbClr val="767171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PM </a:t>
            </a:r>
            <a:r>
              <a:rPr sz="1800" i="1" spc="-25" dirty="0">
                <a:solidFill>
                  <a:srgbClr val="767171"/>
                </a:solidFill>
                <a:latin typeface="Calibri"/>
                <a:cs typeface="Calibri"/>
              </a:rPr>
              <a:t>buf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4881" y="1205653"/>
            <a:ext cx="6943090" cy="3316292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zh-CN" altLang="en-US" sz="2600" b="1" spc="145" dirty="0">
                <a:latin typeface="Trebuchet MS"/>
                <a:cs typeface="Trebuchet MS"/>
              </a:rPr>
              <a:t>利用多数据包 </a:t>
            </a:r>
            <a:r>
              <a:rPr lang="en-US" altLang="zh-CN" sz="2600" b="1" spc="145" dirty="0">
                <a:latin typeface="Trebuchet MS"/>
                <a:cs typeface="Trebuchet MS"/>
              </a:rPr>
              <a:t>(</a:t>
            </a:r>
            <a:r>
              <a:rPr lang="en-US" sz="2600" b="1" spc="145" dirty="0">
                <a:latin typeface="Trebuchet MS"/>
                <a:cs typeface="Trebuchet MS"/>
              </a:rPr>
              <a:t>MP) RQ</a:t>
            </a:r>
            <a:endParaRPr lang="en-US" sz="2600" dirty="0">
              <a:latin typeface="Trebuchet MS"/>
              <a:cs typeface="Trebuchet MS"/>
            </a:endParaRPr>
          </a:p>
          <a:p>
            <a:pPr marL="327660" indent="-281305">
              <a:lnSpc>
                <a:spcPct val="100000"/>
              </a:lnSpc>
              <a:spcBef>
                <a:spcPts val="465"/>
              </a:spcBef>
              <a:buSzPct val="79166"/>
              <a:buFont typeface="Wingdings"/>
              <a:buChar char=""/>
              <a:tabLst>
                <a:tab pos="327660" algn="l"/>
              </a:tabLst>
            </a:pPr>
            <a:r>
              <a:rPr lang="zh-CN" altLang="en-US" sz="2400" spc="-20" dirty="0">
                <a:latin typeface="Arial"/>
                <a:cs typeface="Arial"/>
              </a:rPr>
              <a:t>新型</a:t>
            </a:r>
            <a:r>
              <a:rPr lang="en-US" sz="2400" spc="-20" dirty="0">
                <a:latin typeface="Arial"/>
                <a:cs typeface="Arial"/>
              </a:rPr>
              <a:t>RQ，CX-4/5/6</a:t>
            </a:r>
            <a:r>
              <a:rPr lang="zh-CN" altLang="en-US" sz="2400" spc="-20" dirty="0">
                <a:latin typeface="Arial"/>
                <a:cs typeface="Arial"/>
              </a:rPr>
              <a:t>网卡支持</a:t>
            </a:r>
            <a:endParaRPr lang="en-US" sz="2400" dirty="0">
              <a:latin typeface="Arial"/>
              <a:cs typeface="Arial"/>
            </a:endParaRPr>
          </a:p>
          <a:p>
            <a:pPr marL="358140" indent="-311785">
              <a:lnSpc>
                <a:spcPct val="100000"/>
              </a:lnSpc>
              <a:spcBef>
                <a:spcPts val="530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zh-CN" altLang="en-US" sz="2400" dirty="0">
                <a:latin typeface="Arial"/>
                <a:cs typeface="Arial"/>
              </a:rPr>
              <a:t>每个接收缓冲区可以容纳</a:t>
            </a:r>
            <a:r>
              <a:rPr lang="zh-CN" altLang="en-US" sz="2400" dirty="0">
                <a:solidFill>
                  <a:srgbClr val="FF0000"/>
                </a:solidFill>
                <a:latin typeface="Arial"/>
                <a:cs typeface="Arial"/>
              </a:rPr>
              <a:t>多个</a:t>
            </a:r>
            <a:r>
              <a:rPr lang="en-US" altLang="zh-CN" sz="2400" dirty="0">
                <a:latin typeface="Arial"/>
                <a:cs typeface="Arial"/>
              </a:rPr>
              <a:t>SEND</a:t>
            </a:r>
            <a:endParaRPr lang="en-US" sz="2400" dirty="0">
              <a:latin typeface="Arial"/>
              <a:cs typeface="Arial"/>
            </a:endParaRPr>
          </a:p>
          <a:p>
            <a:pPr marL="358140" indent="-311785">
              <a:lnSpc>
                <a:spcPct val="100000"/>
              </a:lnSpc>
              <a:spcBef>
                <a:spcPts val="525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zh-CN" altLang="en-US" sz="2400" spc="-10" dirty="0">
                <a:latin typeface="Arial"/>
                <a:cs typeface="Arial"/>
              </a:rPr>
              <a:t>定义步幅（例如右图中的 </a:t>
            </a:r>
            <a:r>
              <a:rPr lang="en-US" altLang="zh-CN" sz="2400" spc="-10" dirty="0">
                <a:latin typeface="Arial"/>
                <a:cs typeface="Arial"/>
              </a:rPr>
              <a:t>64B</a:t>
            </a:r>
            <a:r>
              <a:rPr lang="zh-CN" altLang="en-US" sz="2400" spc="-10" dirty="0">
                <a:latin typeface="Arial"/>
                <a:cs typeface="Arial"/>
              </a:rPr>
              <a:t>）</a:t>
            </a:r>
            <a:endParaRPr lang="en-US" sz="2400" dirty="0">
              <a:latin typeface="Arial"/>
              <a:cs typeface="Arial"/>
            </a:endParaRPr>
          </a:p>
          <a:p>
            <a:pPr marL="503555">
              <a:lnSpc>
                <a:spcPct val="100000"/>
              </a:lnSpc>
              <a:spcBef>
                <a:spcPts val="520"/>
              </a:spcBef>
              <a:tabLst>
                <a:tab pos="846455" algn="l"/>
              </a:tabLst>
            </a:pPr>
            <a:r>
              <a:rPr lang="en-US" sz="1600" spc="25" dirty="0">
                <a:latin typeface="Liberation Sans Narrow"/>
                <a:cs typeface="Liberation Sans Narrow"/>
              </a:rPr>
              <a:t>-</a:t>
            </a:r>
            <a:r>
              <a:rPr lang="en-US" sz="1600" dirty="0">
                <a:latin typeface="Liberation Sans Narrow"/>
                <a:cs typeface="Liberation Sans Narrow"/>
              </a:rPr>
              <a:t>	</a:t>
            </a:r>
            <a:r>
              <a:rPr lang="zh-CN" altLang="en-US" sz="2000" spc="-10" dirty="0">
                <a:latin typeface="Arial"/>
                <a:cs typeface="Arial"/>
              </a:rPr>
              <a:t>每条消息都有一个跨步对齐的起始地址</a:t>
            </a:r>
            <a:endParaRPr lang="en-US" sz="2000" dirty="0">
              <a:latin typeface="Arial"/>
              <a:cs typeface="Arial"/>
            </a:endParaRPr>
          </a:p>
          <a:p>
            <a:pPr marR="193040" algn="r">
              <a:lnSpc>
                <a:spcPct val="100000"/>
              </a:lnSpc>
              <a:spcBef>
                <a:spcPts val="505"/>
              </a:spcBef>
            </a:pPr>
            <a:r>
              <a:rPr lang="en-US" sz="2000" i="1" spc="-10" dirty="0">
                <a:solidFill>
                  <a:srgbClr val="767171"/>
                </a:solidFill>
                <a:latin typeface="Calibri"/>
                <a:cs typeface="Calibri"/>
              </a:rPr>
              <a:t>0x000000</a:t>
            </a:r>
            <a:endParaRPr lang="en-US" sz="2000" dirty="0">
              <a:latin typeface="Calibri"/>
              <a:cs typeface="Calibri"/>
            </a:endParaRPr>
          </a:p>
          <a:p>
            <a:pPr marR="193040" algn="r">
              <a:lnSpc>
                <a:spcPct val="100000"/>
              </a:lnSpc>
              <a:spcBef>
                <a:spcPts val="720"/>
              </a:spcBef>
            </a:pPr>
            <a:r>
              <a:rPr sz="2000" i="1" spc="-10" dirty="0">
                <a:solidFill>
                  <a:srgbClr val="767171"/>
                </a:solidFill>
                <a:latin typeface="Calibri"/>
                <a:cs typeface="Calibri"/>
              </a:rPr>
              <a:t>0x000040</a:t>
            </a:r>
            <a:endParaRPr sz="2000" dirty="0">
              <a:latin typeface="Calibri"/>
              <a:cs typeface="Calibri"/>
            </a:endParaRPr>
          </a:p>
          <a:p>
            <a:pPr marR="193040" algn="r">
              <a:lnSpc>
                <a:spcPct val="100000"/>
              </a:lnSpc>
              <a:spcBef>
                <a:spcPts val="720"/>
              </a:spcBef>
            </a:pPr>
            <a:r>
              <a:rPr sz="2000" i="1" spc="-10" dirty="0">
                <a:solidFill>
                  <a:srgbClr val="767171"/>
                </a:solidFill>
                <a:latin typeface="Calibri"/>
                <a:cs typeface="Calibri"/>
              </a:rPr>
              <a:t>0x000080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96240" y="5334000"/>
            <a:ext cx="4181830" cy="1115695"/>
            <a:chOff x="396240" y="5334000"/>
            <a:chExt cx="6590030" cy="1115695"/>
          </a:xfrm>
        </p:grpSpPr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5008" y="5340095"/>
              <a:ext cx="6541008" cy="100888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6240" y="5334000"/>
              <a:ext cx="6364224" cy="111556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98192" y="5353155"/>
              <a:ext cx="6435090" cy="904240"/>
            </a:xfrm>
            <a:custGeom>
              <a:avLst/>
              <a:gdLst/>
              <a:ahLst/>
              <a:cxnLst/>
              <a:rect l="l" t="t" r="r" b="b"/>
              <a:pathLst>
                <a:path w="6435090" h="904239">
                  <a:moveTo>
                    <a:pt x="6291836" y="0"/>
                  </a:moveTo>
                  <a:lnTo>
                    <a:pt x="142852" y="0"/>
                  </a:lnTo>
                  <a:lnTo>
                    <a:pt x="97699" y="7282"/>
                  </a:lnTo>
                  <a:lnTo>
                    <a:pt x="58485" y="27562"/>
                  </a:lnTo>
                  <a:lnTo>
                    <a:pt x="27562" y="58485"/>
                  </a:lnTo>
                  <a:lnTo>
                    <a:pt x="7282" y="97700"/>
                  </a:lnTo>
                  <a:lnTo>
                    <a:pt x="0" y="142853"/>
                  </a:lnTo>
                  <a:lnTo>
                    <a:pt x="0" y="761207"/>
                  </a:lnTo>
                  <a:lnTo>
                    <a:pt x="7282" y="806360"/>
                  </a:lnTo>
                  <a:lnTo>
                    <a:pt x="27562" y="845574"/>
                  </a:lnTo>
                  <a:lnTo>
                    <a:pt x="58485" y="876498"/>
                  </a:lnTo>
                  <a:lnTo>
                    <a:pt x="97699" y="896777"/>
                  </a:lnTo>
                  <a:lnTo>
                    <a:pt x="142852" y="904060"/>
                  </a:lnTo>
                  <a:lnTo>
                    <a:pt x="6291836" y="904060"/>
                  </a:lnTo>
                  <a:lnTo>
                    <a:pt x="6336988" y="896777"/>
                  </a:lnTo>
                  <a:lnTo>
                    <a:pt x="6376202" y="876498"/>
                  </a:lnTo>
                  <a:lnTo>
                    <a:pt x="6407126" y="845574"/>
                  </a:lnTo>
                  <a:lnTo>
                    <a:pt x="6427405" y="806360"/>
                  </a:lnTo>
                  <a:lnTo>
                    <a:pt x="6434688" y="761207"/>
                  </a:lnTo>
                  <a:lnTo>
                    <a:pt x="6434688" y="142853"/>
                  </a:lnTo>
                  <a:lnTo>
                    <a:pt x="6427405" y="97700"/>
                  </a:lnTo>
                  <a:lnTo>
                    <a:pt x="6407126" y="58485"/>
                  </a:lnTo>
                  <a:lnTo>
                    <a:pt x="6376202" y="27562"/>
                  </a:lnTo>
                  <a:lnTo>
                    <a:pt x="6336988" y="7282"/>
                  </a:lnTo>
                  <a:lnTo>
                    <a:pt x="6291836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21979" y="5461251"/>
            <a:ext cx="4181830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spc="-165" dirty="0">
                <a:solidFill>
                  <a:srgbClr val="FFFFFF"/>
                </a:solidFill>
                <a:latin typeface="Arial"/>
                <a:cs typeface="Arial"/>
              </a:rPr>
              <a:t>Rowan </a:t>
            </a:r>
            <a:r>
              <a:rPr lang="zh-CN" altLang="en-US" sz="2000" spc="-165" dirty="0">
                <a:solidFill>
                  <a:srgbClr val="FFFFFF"/>
                </a:solidFill>
                <a:latin typeface="Arial"/>
                <a:cs typeface="Arial"/>
              </a:rPr>
              <a:t>支持可变大小的写入，</a:t>
            </a:r>
            <a:endParaRPr lang="en-US" altLang="zh-CN" sz="2000" spc="-16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spc="-165" dirty="0">
                <a:solidFill>
                  <a:srgbClr val="FFFFFF"/>
                </a:solidFill>
                <a:latin typeface="Arial"/>
                <a:cs typeface="Arial"/>
              </a:rPr>
              <a:t>同时结合小写入来缓解 </a:t>
            </a:r>
            <a:r>
              <a:rPr lang="en-US" altLang="zh-CN" sz="2000" spc="-165" dirty="0">
                <a:solidFill>
                  <a:srgbClr val="FFFFFF"/>
                </a:solidFill>
                <a:latin typeface="Arial"/>
                <a:cs typeface="Arial"/>
              </a:rPr>
              <a:t>DLWA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903276" y="6127966"/>
            <a:ext cx="765810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latin typeface="Calibri"/>
                <a:cs typeface="Calibri"/>
              </a:rPr>
              <a:t>Thread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58742" y="6338278"/>
            <a:ext cx="908050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Receiver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dirty="0"/>
              <a:t>系统介绍：控制路径优化</a:t>
            </a:r>
            <a:endParaRPr sz="3800" dirty="0"/>
          </a:p>
        </p:txBody>
      </p:sp>
      <p:sp>
        <p:nvSpPr>
          <p:cNvPr id="3" name="object 3"/>
          <p:cNvSpPr/>
          <p:nvPr/>
        </p:nvSpPr>
        <p:spPr>
          <a:xfrm>
            <a:off x="8226107" y="1756136"/>
            <a:ext cx="1189990" cy="233679"/>
          </a:xfrm>
          <a:custGeom>
            <a:avLst/>
            <a:gdLst/>
            <a:ahLst/>
            <a:cxnLst/>
            <a:rect l="l" t="t" r="r" b="b"/>
            <a:pathLst>
              <a:path w="1189990" h="233680">
                <a:moveTo>
                  <a:pt x="1105125" y="186278"/>
                </a:moveTo>
                <a:lnTo>
                  <a:pt x="1054347" y="233175"/>
                </a:lnTo>
                <a:lnTo>
                  <a:pt x="1189426" y="189417"/>
                </a:lnTo>
                <a:lnTo>
                  <a:pt x="1186592" y="187420"/>
                </a:lnTo>
                <a:lnTo>
                  <a:pt x="1112658" y="187420"/>
                </a:lnTo>
                <a:lnTo>
                  <a:pt x="1105125" y="186278"/>
                </a:lnTo>
                <a:close/>
              </a:path>
              <a:path w="1189990" h="233680">
                <a:moveTo>
                  <a:pt x="1114085" y="178003"/>
                </a:moveTo>
                <a:lnTo>
                  <a:pt x="1105125" y="186278"/>
                </a:lnTo>
                <a:lnTo>
                  <a:pt x="1112658" y="187420"/>
                </a:lnTo>
                <a:lnTo>
                  <a:pt x="1114085" y="178003"/>
                </a:lnTo>
                <a:close/>
              </a:path>
              <a:path w="1189990" h="233680">
                <a:moveTo>
                  <a:pt x="1073372" y="107609"/>
                </a:moveTo>
                <a:lnTo>
                  <a:pt x="1107978" y="167443"/>
                </a:lnTo>
                <a:lnTo>
                  <a:pt x="1115512" y="168584"/>
                </a:lnTo>
                <a:lnTo>
                  <a:pt x="1112658" y="187420"/>
                </a:lnTo>
                <a:lnTo>
                  <a:pt x="1186592" y="187420"/>
                </a:lnTo>
                <a:lnTo>
                  <a:pt x="1073372" y="107609"/>
                </a:lnTo>
                <a:close/>
              </a:path>
              <a:path w="1189990" h="233680">
                <a:moveTo>
                  <a:pt x="2853" y="0"/>
                </a:moveTo>
                <a:lnTo>
                  <a:pt x="0" y="18835"/>
                </a:lnTo>
                <a:lnTo>
                  <a:pt x="1105125" y="186278"/>
                </a:lnTo>
                <a:lnTo>
                  <a:pt x="1114085" y="178002"/>
                </a:lnTo>
                <a:lnTo>
                  <a:pt x="1107978" y="167443"/>
                </a:lnTo>
                <a:lnTo>
                  <a:pt x="2853" y="0"/>
                </a:lnTo>
                <a:close/>
              </a:path>
              <a:path w="1189990" h="233680">
                <a:moveTo>
                  <a:pt x="1107978" y="167443"/>
                </a:moveTo>
                <a:lnTo>
                  <a:pt x="1114085" y="178002"/>
                </a:lnTo>
                <a:lnTo>
                  <a:pt x="1115512" y="168584"/>
                </a:lnTo>
                <a:lnTo>
                  <a:pt x="1107978" y="167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299728" y="2099914"/>
            <a:ext cx="4403725" cy="4597400"/>
            <a:chOff x="7299728" y="2099914"/>
            <a:chExt cx="4403725" cy="4597400"/>
          </a:xfrm>
        </p:grpSpPr>
        <p:sp>
          <p:nvSpPr>
            <p:cNvPr id="5" name="object 5"/>
            <p:cNvSpPr/>
            <p:nvPr/>
          </p:nvSpPr>
          <p:spPr>
            <a:xfrm>
              <a:off x="7309253" y="2415363"/>
              <a:ext cx="4384675" cy="4272280"/>
            </a:xfrm>
            <a:custGeom>
              <a:avLst/>
              <a:gdLst/>
              <a:ahLst/>
              <a:cxnLst/>
              <a:rect l="l" t="t" r="r" b="b"/>
              <a:pathLst>
                <a:path w="4384675" h="4272280">
                  <a:moveTo>
                    <a:pt x="0" y="0"/>
                  </a:moveTo>
                  <a:lnTo>
                    <a:pt x="4384554" y="0"/>
                  </a:lnTo>
                  <a:lnTo>
                    <a:pt x="4384554" y="4271812"/>
                  </a:lnTo>
                  <a:lnTo>
                    <a:pt x="0" y="4271812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20558" y="5884773"/>
              <a:ext cx="321945" cy="59690"/>
            </a:xfrm>
            <a:custGeom>
              <a:avLst/>
              <a:gdLst/>
              <a:ahLst/>
              <a:cxnLst/>
              <a:rect l="l" t="t" r="r" b="b"/>
              <a:pathLst>
                <a:path w="321945" h="59689">
                  <a:moveTo>
                    <a:pt x="61429" y="29591"/>
                  </a:moveTo>
                  <a:lnTo>
                    <a:pt x="59016" y="18072"/>
                  </a:lnTo>
                  <a:lnTo>
                    <a:pt x="52438" y="8674"/>
                  </a:lnTo>
                  <a:lnTo>
                    <a:pt x="42672" y="2324"/>
                  </a:lnTo>
                  <a:lnTo>
                    <a:pt x="30721" y="0"/>
                  </a:lnTo>
                  <a:lnTo>
                    <a:pt x="18757" y="2324"/>
                  </a:lnTo>
                  <a:lnTo>
                    <a:pt x="8991" y="8674"/>
                  </a:lnTo>
                  <a:lnTo>
                    <a:pt x="2413" y="18072"/>
                  </a:lnTo>
                  <a:lnTo>
                    <a:pt x="0" y="29591"/>
                  </a:lnTo>
                  <a:lnTo>
                    <a:pt x="2413" y="41109"/>
                  </a:lnTo>
                  <a:lnTo>
                    <a:pt x="8991" y="50520"/>
                  </a:lnTo>
                  <a:lnTo>
                    <a:pt x="18757" y="56857"/>
                  </a:lnTo>
                  <a:lnTo>
                    <a:pt x="30721" y="59194"/>
                  </a:lnTo>
                  <a:lnTo>
                    <a:pt x="42672" y="56857"/>
                  </a:lnTo>
                  <a:lnTo>
                    <a:pt x="52438" y="50520"/>
                  </a:lnTo>
                  <a:lnTo>
                    <a:pt x="59016" y="41109"/>
                  </a:lnTo>
                  <a:lnTo>
                    <a:pt x="61429" y="29591"/>
                  </a:lnTo>
                  <a:close/>
                </a:path>
                <a:path w="321945" h="59689">
                  <a:moveTo>
                    <a:pt x="191452" y="29591"/>
                  </a:moveTo>
                  <a:lnTo>
                    <a:pt x="189039" y="18072"/>
                  </a:lnTo>
                  <a:lnTo>
                    <a:pt x="182460" y="8674"/>
                  </a:lnTo>
                  <a:lnTo>
                    <a:pt x="172694" y="2324"/>
                  </a:lnTo>
                  <a:lnTo>
                    <a:pt x="160743" y="0"/>
                  </a:lnTo>
                  <a:lnTo>
                    <a:pt x="148780" y="2324"/>
                  </a:lnTo>
                  <a:lnTo>
                    <a:pt x="139026" y="8674"/>
                  </a:lnTo>
                  <a:lnTo>
                    <a:pt x="132435" y="18072"/>
                  </a:lnTo>
                  <a:lnTo>
                    <a:pt x="130022" y="29591"/>
                  </a:lnTo>
                  <a:lnTo>
                    <a:pt x="132435" y="41109"/>
                  </a:lnTo>
                  <a:lnTo>
                    <a:pt x="139026" y="50520"/>
                  </a:lnTo>
                  <a:lnTo>
                    <a:pt x="148780" y="56857"/>
                  </a:lnTo>
                  <a:lnTo>
                    <a:pt x="160743" y="59194"/>
                  </a:lnTo>
                  <a:lnTo>
                    <a:pt x="172694" y="56857"/>
                  </a:lnTo>
                  <a:lnTo>
                    <a:pt x="182460" y="50520"/>
                  </a:lnTo>
                  <a:lnTo>
                    <a:pt x="189039" y="41109"/>
                  </a:lnTo>
                  <a:lnTo>
                    <a:pt x="191452" y="29591"/>
                  </a:lnTo>
                  <a:close/>
                </a:path>
                <a:path w="321945" h="59689">
                  <a:moveTo>
                    <a:pt x="321475" y="29591"/>
                  </a:moveTo>
                  <a:lnTo>
                    <a:pt x="319062" y="18072"/>
                  </a:lnTo>
                  <a:lnTo>
                    <a:pt x="312483" y="8674"/>
                  </a:lnTo>
                  <a:lnTo>
                    <a:pt x="302717" y="2324"/>
                  </a:lnTo>
                  <a:lnTo>
                    <a:pt x="290766" y="0"/>
                  </a:lnTo>
                  <a:lnTo>
                    <a:pt x="278803" y="2324"/>
                  </a:lnTo>
                  <a:lnTo>
                    <a:pt x="269049" y="8674"/>
                  </a:lnTo>
                  <a:lnTo>
                    <a:pt x="262458" y="18072"/>
                  </a:lnTo>
                  <a:lnTo>
                    <a:pt x="260045" y="29591"/>
                  </a:lnTo>
                  <a:lnTo>
                    <a:pt x="262458" y="41109"/>
                  </a:lnTo>
                  <a:lnTo>
                    <a:pt x="269049" y="50520"/>
                  </a:lnTo>
                  <a:lnTo>
                    <a:pt x="278803" y="56857"/>
                  </a:lnTo>
                  <a:lnTo>
                    <a:pt x="290766" y="59194"/>
                  </a:lnTo>
                  <a:lnTo>
                    <a:pt x="302717" y="56857"/>
                  </a:lnTo>
                  <a:lnTo>
                    <a:pt x="312483" y="50520"/>
                  </a:lnTo>
                  <a:lnTo>
                    <a:pt x="319062" y="41109"/>
                  </a:lnTo>
                  <a:lnTo>
                    <a:pt x="321475" y="295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20984" y="5129783"/>
              <a:ext cx="539496" cy="5425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77479" y="2290258"/>
              <a:ext cx="371475" cy="608965"/>
            </a:xfrm>
            <a:custGeom>
              <a:avLst/>
              <a:gdLst/>
              <a:ahLst/>
              <a:cxnLst/>
              <a:rect l="l" t="t" r="r" b="b"/>
              <a:pathLst>
                <a:path w="371475" h="608964">
                  <a:moveTo>
                    <a:pt x="371475" y="0"/>
                  </a:moveTo>
                  <a:lnTo>
                    <a:pt x="0" y="0"/>
                  </a:lnTo>
                  <a:lnTo>
                    <a:pt x="0" y="608884"/>
                  </a:lnTo>
                  <a:lnTo>
                    <a:pt x="371475" y="608884"/>
                  </a:lnTo>
                  <a:lnTo>
                    <a:pt x="3714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4699" y="2099914"/>
              <a:ext cx="611052" cy="6110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313340" y="3863551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02915" y="313935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58400" y="3380278"/>
              <a:ext cx="295275" cy="483870"/>
            </a:xfrm>
            <a:custGeom>
              <a:avLst/>
              <a:gdLst/>
              <a:ahLst/>
              <a:cxnLst/>
              <a:rect l="l" t="t" r="r" b="b"/>
              <a:pathLst>
                <a:path w="295275" h="483870">
                  <a:moveTo>
                    <a:pt x="9427" y="326066"/>
                  </a:moveTo>
                  <a:lnTo>
                    <a:pt x="5024" y="330188"/>
                  </a:lnTo>
                  <a:lnTo>
                    <a:pt x="0" y="483265"/>
                  </a:lnTo>
                  <a:lnTo>
                    <a:pt x="20644" y="471341"/>
                  </a:lnTo>
                  <a:lnTo>
                    <a:pt x="18251" y="471341"/>
                  </a:lnTo>
                  <a:lnTo>
                    <a:pt x="1911" y="461548"/>
                  </a:lnTo>
                  <a:lnTo>
                    <a:pt x="20808" y="430017"/>
                  </a:lnTo>
                  <a:lnTo>
                    <a:pt x="24063" y="330813"/>
                  </a:lnTo>
                  <a:lnTo>
                    <a:pt x="19941" y="326411"/>
                  </a:lnTo>
                  <a:lnTo>
                    <a:pt x="9427" y="326066"/>
                  </a:lnTo>
                  <a:close/>
                </a:path>
                <a:path w="295275" h="483870">
                  <a:moveTo>
                    <a:pt x="20808" y="430017"/>
                  </a:moveTo>
                  <a:lnTo>
                    <a:pt x="1911" y="461548"/>
                  </a:lnTo>
                  <a:lnTo>
                    <a:pt x="18251" y="471341"/>
                  </a:lnTo>
                  <a:lnTo>
                    <a:pt x="20999" y="466755"/>
                  </a:lnTo>
                  <a:lnTo>
                    <a:pt x="19602" y="466755"/>
                  </a:lnTo>
                  <a:lnTo>
                    <a:pt x="5318" y="458194"/>
                  </a:lnTo>
                  <a:lnTo>
                    <a:pt x="20164" y="449619"/>
                  </a:lnTo>
                  <a:lnTo>
                    <a:pt x="20808" y="430017"/>
                  </a:lnTo>
                  <a:close/>
                </a:path>
                <a:path w="295275" h="483870">
                  <a:moveTo>
                    <a:pt x="123097" y="390164"/>
                  </a:moveTo>
                  <a:lnTo>
                    <a:pt x="37148" y="439809"/>
                  </a:lnTo>
                  <a:lnTo>
                    <a:pt x="18251" y="471341"/>
                  </a:lnTo>
                  <a:lnTo>
                    <a:pt x="20644" y="471341"/>
                  </a:lnTo>
                  <a:lnTo>
                    <a:pt x="132626" y="406660"/>
                  </a:lnTo>
                  <a:lnTo>
                    <a:pt x="134185" y="400834"/>
                  </a:lnTo>
                  <a:lnTo>
                    <a:pt x="128924" y="391725"/>
                  </a:lnTo>
                  <a:lnTo>
                    <a:pt x="123097" y="390164"/>
                  </a:lnTo>
                  <a:close/>
                </a:path>
                <a:path w="295275" h="483870">
                  <a:moveTo>
                    <a:pt x="20164" y="449619"/>
                  </a:moveTo>
                  <a:lnTo>
                    <a:pt x="5318" y="458194"/>
                  </a:lnTo>
                  <a:lnTo>
                    <a:pt x="19602" y="466755"/>
                  </a:lnTo>
                  <a:lnTo>
                    <a:pt x="20164" y="449619"/>
                  </a:lnTo>
                  <a:close/>
                </a:path>
                <a:path w="295275" h="483870">
                  <a:moveTo>
                    <a:pt x="37148" y="439809"/>
                  </a:moveTo>
                  <a:lnTo>
                    <a:pt x="20164" y="449619"/>
                  </a:lnTo>
                  <a:lnTo>
                    <a:pt x="19602" y="466755"/>
                  </a:lnTo>
                  <a:lnTo>
                    <a:pt x="20999" y="466755"/>
                  </a:lnTo>
                  <a:lnTo>
                    <a:pt x="37148" y="439809"/>
                  </a:lnTo>
                  <a:close/>
                </a:path>
                <a:path w="295275" h="483870">
                  <a:moveTo>
                    <a:pt x="278521" y="0"/>
                  </a:moveTo>
                  <a:lnTo>
                    <a:pt x="20808" y="430017"/>
                  </a:lnTo>
                  <a:lnTo>
                    <a:pt x="20164" y="449619"/>
                  </a:lnTo>
                  <a:lnTo>
                    <a:pt x="37148" y="439809"/>
                  </a:lnTo>
                  <a:lnTo>
                    <a:pt x="294862" y="9791"/>
                  </a:lnTo>
                  <a:lnTo>
                    <a:pt x="278521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14396" y="3863551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802394" y="3933170"/>
              <a:ext cx="511175" cy="149225"/>
            </a:xfrm>
            <a:custGeom>
              <a:avLst/>
              <a:gdLst/>
              <a:ahLst/>
              <a:cxnLst/>
              <a:rect l="l" t="t" r="r" b="b"/>
              <a:pathLst>
                <a:path w="511175" h="149225">
                  <a:moveTo>
                    <a:pt x="471711" y="74381"/>
                  </a:moveTo>
                  <a:lnTo>
                    <a:pt x="367799" y="132110"/>
                  </a:lnTo>
                  <a:lnTo>
                    <a:pt x="366142" y="137909"/>
                  </a:lnTo>
                  <a:lnTo>
                    <a:pt x="371252" y="147105"/>
                  </a:lnTo>
                  <a:lnTo>
                    <a:pt x="377051" y="148762"/>
                  </a:lnTo>
                  <a:lnTo>
                    <a:pt x="493792" y="83906"/>
                  </a:lnTo>
                  <a:lnTo>
                    <a:pt x="491323" y="83906"/>
                  </a:lnTo>
                  <a:lnTo>
                    <a:pt x="491323" y="82707"/>
                  </a:lnTo>
                  <a:lnTo>
                    <a:pt x="486698" y="82707"/>
                  </a:lnTo>
                  <a:lnTo>
                    <a:pt x="471711" y="74381"/>
                  </a:lnTo>
                  <a:close/>
                </a:path>
                <a:path w="511175" h="149225">
                  <a:moveTo>
                    <a:pt x="454565" y="64856"/>
                  </a:moveTo>
                  <a:lnTo>
                    <a:pt x="0" y="64856"/>
                  </a:lnTo>
                  <a:lnTo>
                    <a:pt x="0" y="83906"/>
                  </a:lnTo>
                  <a:lnTo>
                    <a:pt x="454566" y="83906"/>
                  </a:lnTo>
                  <a:lnTo>
                    <a:pt x="471711" y="74381"/>
                  </a:lnTo>
                  <a:lnTo>
                    <a:pt x="454565" y="64856"/>
                  </a:lnTo>
                  <a:close/>
                </a:path>
                <a:path w="511175" h="149225">
                  <a:moveTo>
                    <a:pt x="493792" y="64856"/>
                  </a:moveTo>
                  <a:lnTo>
                    <a:pt x="491323" y="64856"/>
                  </a:lnTo>
                  <a:lnTo>
                    <a:pt x="491323" y="83906"/>
                  </a:lnTo>
                  <a:lnTo>
                    <a:pt x="493792" y="83906"/>
                  </a:lnTo>
                  <a:lnTo>
                    <a:pt x="510937" y="74381"/>
                  </a:lnTo>
                  <a:lnTo>
                    <a:pt x="493792" y="64856"/>
                  </a:lnTo>
                  <a:close/>
                </a:path>
                <a:path w="511175" h="149225">
                  <a:moveTo>
                    <a:pt x="486698" y="66055"/>
                  </a:moveTo>
                  <a:lnTo>
                    <a:pt x="471711" y="74381"/>
                  </a:lnTo>
                  <a:lnTo>
                    <a:pt x="486698" y="82707"/>
                  </a:lnTo>
                  <a:lnTo>
                    <a:pt x="486698" y="66055"/>
                  </a:lnTo>
                  <a:close/>
                </a:path>
                <a:path w="511175" h="149225">
                  <a:moveTo>
                    <a:pt x="491323" y="66055"/>
                  </a:moveTo>
                  <a:lnTo>
                    <a:pt x="486698" y="66055"/>
                  </a:lnTo>
                  <a:lnTo>
                    <a:pt x="486698" y="82707"/>
                  </a:lnTo>
                  <a:lnTo>
                    <a:pt x="491323" y="82707"/>
                  </a:lnTo>
                  <a:lnTo>
                    <a:pt x="491323" y="66055"/>
                  </a:lnTo>
                  <a:close/>
                </a:path>
                <a:path w="511175" h="149225">
                  <a:moveTo>
                    <a:pt x="377051" y="0"/>
                  </a:moveTo>
                  <a:lnTo>
                    <a:pt x="371252" y="1657"/>
                  </a:lnTo>
                  <a:lnTo>
                    <a:pt x="366143" y="10854"/>
                  </a:lnTo>
                  <a:lnTo>
                    <a:pt x="367799" y="16653"/>
                  </a:lnTo>
                  <a:lnTo>
                    <a:pt x="471711" y="74381"/>
                  </a:lnTo>
                  <a:lnTo>
                    <a:pt x="486698" y="66055"/>
                  </a:lnTo>
                  <a:lnTo>
                    <a:pt x="491323" y="66055"/>
                  </a:lnTo>
                  <a:lnTo>
                    <a:pt x="491323" y="64856"/>
                  </a:lnTo>
                  <a:lnTo>
                    <a:pt x="493792" y="64856"/>
                  </a:lnTo>
                  <a:lnTo>
                    <a:pt x="377051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08069" y="3020640"/>
              <a:ext cx="900430" cy="1238250"/>
            </a:xfrm>
            <a:custGeom>
              <a:avLst/>
              <a:gdLst/>
              <a:ahLst/>
              <a:cxnLst/>
              <a:rect l="l" t="t" r="r" b="b"/>
              <a:pathLst>
                <a:path w="900429" h="1238250">
                  <a:moveTo>
                    <a:pt x="0" y="0"/>
                  </a:moveTo>
                  <a:lnTo>
                    <a:pt x="900000" y="0"/>
                  </a:lnTo>
                  <a:lnTo>
                    <a:pt x="900000" y="1237706"/>
                  </a:lnTo>
                  <a:lnTo>
                    <a:pt x="0" y="123770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3212" y="4258354"/>
              <a:ext cx="148761" cy="21599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546660" y="5328874"/>
              <a:ext cx="2374900" cy="142875"/>
            </a:xfrm>
            <a:custGeom>
              <a:avLst/>
              <a:gdLst/>
              <a:ahLst/>
              <a:cxnLst/>
              <a:rect l="l" t="t" r="r" b="b"/>
              <a:pathLst>
                <a:path w="2374900" h="142875">
                  <a:moveTo>
                    <a:pt x="2374790" y="57148"/>
                  </a:moveTo>
                  <a:lnTo>
                    <a:pt x="2289065" y="57148"/>
                  </a:lnTo>
                  <a:lnTo>
                    <a:pt x="2289065" y="85723"/>
                  </a:lnTo>
                  <a:lnTo>
                    <a:pt x="2374790" y="85723"/>
                  </a:lnTo>
                  <a:lnTo>
                    <a:pt x="2374790" y="57148"/>
                  </a:lnTo>
                  <a:close/>
                </a:path>
                <a:path w="2374900" h="142875">
                  <a:moveTo>
                    <a:pt x="2260490" y="57148"/>
                  </a:moveTo>
                  <a:lnTo>
                    <a:pt x="2174765" y="57148"/>
                  </a:lnTo>
                  <a:lnTo>
                    <a:pt x="2174765" y="85723"/>
                  </a:lnTo>
                  <a:lnTo>
                    <a:pt x="2260490" y="85723"/>
                  </a:lnTo>
                  <a:lnTo>
                    <a:pt x="2260490" y="57148"/>
                  </a:lnTo>
                  <a:close/>
                </a:path>
                <a:path w="2374900" h="142875">
                  <a:moveTo>
                    <a:pt x="2146190" y="57148"/>
                  </a:moveTo>
                  <a:lnTo>
                    <a:pt x="2060465" y="57148"/>
                  </a:lnTo>
                  <a:lnTo>
                    <a:pt x="2060465" y="85723"/>
                  </a:lnTo>
                  <a:lnTo>
                    <a:pt x="2146190" y="85723"/>
                  </a:lnTo>
                  <a:lnTo>
                    <a:pt x="2146190" y="57148"/>
                  </a:lnTo>
                  <a:close/>
                </a:path>
                <a:path w="2374900" h="142875">
                  <a:moveTo>
                    <a:pt x="2031890" y="57148"/>
                  </a:moveTo>
                  <a:lnTo>
                    <a:pt x="1946165" y="57149"/>
                  </a:lnTo>
                  <a:lnTo>
                    <a:pt x="1946165" y="85724"/>
                  </a:lnTo>
                  <a:lnTo>
                    <a:pt x="2031890" y="85723"/>
                  </a:lnTo>
                  <a:lnTo>
                    <a:pt x="2031890" y="57148"/>
                  </a:lnTo>
                  <a:close/>
                </a:path>
                <a:path w="2374900" h="142875">
                  <a:moveTo>
                    <a:pt x="1917590" y="57149"/>
                  </a:moveTo>
                  <a:lnTo>
                    <a:pt x="1831865" y="57149"/>
                  </a:lnTo>
                  <a:lnTo>
                    <a:pt x="1831865" y="85724"/>
                  </a:lnTo>
                  <a:lnTo>
                    <a:pt x="1917590" y="85724"/>
                  </a:lnTo>
                  <a:lnTo>
                    <a:pt x="1917590" y="57149"/>
                  </a:lnTo>
                  <a:close/>
                </a:path>
                <a:path w="2374900" h="142875">
                  <a:moveTo>
                    <a:pt x="1803290" y="57149"/>
                  </a:moveTo>
                  <a:lnTo>
                    <a:pt x="1717565" y="57149"/>
                  </a:lnTo>
                  <a:lnTo>
                    <a:pt x="1717565" y="85724"/>
                  </a:lnTo>
                  <a:lnTo>
                    <a:pt x="1803290" y="85724"/>
                  </a:lnTo>
                  <a:lnTo>
                    <a:pt x="1803290" y="57149"/>
                  </a:lnTo>
                  <a:close/>
                </a:path>
                <a:path w="2374900" h="142875">
                  <a:moveTo>
                    <a:pt x="1688990" y="57149"/>
                  </a:moveTo>
                  <a:lnTo>
                    <a:pt x="1603265" y="57149"/>
                  </a:lnTo>
                  <a:lnTo>
                    <a:pt x="1603265" y="85724"/>
                  </a:lnTo>
                  <a:lnTo>
                    <a:pt x="1688990" y="85724"/>
                  </a:lnTo>
                  <a:lnTo>
                    <a:pt x="1688990" y="57149"/>
                  </a:lnTo>
                  <a:close/>
                </a:path>
                <a:path w="2374900" h="142875">
                  <a:moveTo>
                    <a:pt x="1574690" y="57149"/>
                  </a:moveTo>
                  <a:lnTo>
                    <a:pt x="1488965" y="57149"/>
                  </a:lnTo>
                  <a:lnTo>
                    <a:pt x="1488965" y="85724"/>
                  </a:lnTo>
                  <a:lnTo>
                    <a:pt x="1574690" y="85724"/>
                  </a:lnTo>
                  <a:lnTo>
                    <a:pt x="1574690" y="57149"/>
                  </a:lnTo>
                  <a:close/>
                </a:path>
                <a:path w="2374900" h="142875">
                  <a:moveTo>
                    <a:pt x="1460390" y="57149"/>
                  </a:moveTo>
                  <a:lnTo>
                    <a:pt x="1374665" y="57149"/>
                  </a:lnTo>
                  <a:lnTo>
                    <a:pt x="1374665" y="85724"/>
                  </a:lnTo>
                  <a:lnTo>
                    <a:pt x="1460390" y="85724"/>
                  </a:lnTo>
                  <a:lnTo>
                    <a:pt x="1460390" y="57149"/>
                  </a:lnTo>
                  <a:close/>
                </a:path>
                <a:path w="2374900" h="142875">
                  <a:moveTo>
                    <a:pt x="1346090" y="57149"/>
                  </a:moveTo>
                  <a:lnTo>
                    <a:pt x="1260365" y="57149"/>
                  </a:lnTo>
                  <a:lnTo>
                    <a:pt x="1260365" y="85724"/>
                  </a:lnTo>
                  <a:lnTo>
                    <a:pt x="1346090" y="85724"/>
                  </a:lnTo>
                  <a:lnTo>
                    <a:pt x="1346090" y="57149"/>
                  </a:lnTo>
                  <a:close/>
                </a:path>
                <a:path w="2374900" h="142875">
                  <a:moveTo>
                    <a:pt x="1231790" y="57149"/>
                  </a:moveTo>
                  <a:lnTo>
                    <a:pt x="1146065" y="57149"/>
                  </a:lnTo>
                  <a:lnTo>
                    <a:pt x="1146065" y="85724"/>
                  </a:lnTo>
                  <a:lnTo>
                    <a:pt x="1231790" y="85724"/>
                  </a:lnTo>
                  <a:lnTo>
                    <a:pt x="1231790" y="57149"/>
                  </a:lnTo>
                  <a:close/>
                </a:path>
                <a:path w="2374900" h="142875">
                  <a:moveTo>
                    <a:pt x="1117490" y="57149"/>
                  </a:moveTo>
                  <a:lnTo>
                    <a:pt x="1031765" y="57149"/>
                  </a:lnTo>
                  <a:lnTo>
                    <a:pt x="1031765" y="85724"/>
                  </a:lnTo>
                  <a:lnTo>
                    <a:pt x="1117490" y="85724"/>
                  </a:lnTo>
                  <a:lnTo>
                    <a:pt x="1117490" y="57149"/>
                  </a:lnTo>
                  <a:close/>
                </a:path>
                <a:path w="2374900" h="142875">
                  <a:moveTo>
                    <a:pt x="1003190" y="57149"/>
                  </a:moveTo>
                  <a:lnTo>
                    <a:pt x="917465" y="57149"/>
                  </a:lnTo>
                  <a:lnTo>
                    <a:pt x="917465" y="85724"/>
                  </a:lnTo>
                  <a:lnTo>
                    <a:pt x="1003190" y="85724"/>
                  </a:lnTo>
                  <a:lnTo>
                    <a:pt x="1003190" y="57149"/>
                  </a:lnTo>
                  <a:close/>
                </a:path>
                <a:path w="2374900" h="142875">
                  <a:moveTo>
                    <a:pt x="888890" y="57149"/>
                  </a:moveTo>
                  <a:lnTo>
                    <a:pt x="803165" y="57149"/>
                  </a:lnTo>
                  <a:lnTo>
                    <a:pt x="803165" y="85724"/>
                  </a:lnTo>
                  <a:lnTo>
                    <a:pt x="888890" y="85724"/>
                  </a:lnTo>
                  <a:lnTo>
                    <a:pt x="888890" y="57149"/>
                  </a:lnTo>
                  <a:close/>
                </a:path>
                <a:path w="2374900" h="142875">
                  <a:moveTo>
                    <a:pt x="774590" y="57149"/>
                  </a:moveTo>
                  <a:lnTo>
                    <a:pt x="688865" y="57149"/>
                  </a:lnTo>
                  <a:lnTo>
                    <a:pt x="688865" y="85724"/>
                  </a:lnTo>
                  <a:lnTo>
                    <a:pt x="774590" y="85724"/>
                  </a:lnTo>
                  <a:lnTo>
                    <a:pt x="774590" y="57149"/>
                  </a:lnTo>
                  <a:close/>
                </a:path>
                <a:path w="2374900" h="142875">
                  <a:moveTo>
                    <a:pt x="660290" y="57149"/>
                  </a:moveTo>
                  <a:lnTo>
                    <a:pt x="574565" y="57149"/>
                  </a:lnTo>
                  <a:lnTo>
                    <a:pt x="574565" y="85724"/>
                  </a:lnTo>
                  <a:lnTo>
                    <a:pt x="660290" y="85724"/>
                  </a:lnTo>
                  <a:lnTo>
                    <a:pt x="660290" y="57149"/>
                  </a:lnTo>
                  <a:close/>
                </a:path>
                <a:path w="2374900" h="142875">
                  <a:moveTo>
                    <a:pt x="545990" y="57149"/>
                  </a:moveTo>
                  <a:lnTo>
                    <a:pt x="460265" y="57149"/>
                  </a:lnTo>
                  <a:lnTo>
                    <a:pt x="460265" y="85724"/>
                  </a:lnTo>
                  <a:lnTo>
                    <a:pt x="545990" y="85724"/>
                  </a:lnTo>
                  <a:lnTo>
                    <a:pt x="545990" y="57149"/>
                  </a:lnTo>
                  <a:close/>
                </a:path>
                <a:path w="2374900" h="142875">
                  <a:moveTo>
                    <a:pt x="431690" y="57149"/>
                  </a:moveTo>
                  <a:lnTo>
                    <a:pt x="345965" y="57149"/>
                  </a:lnTo>
                  <a:lnTo>
                    <a:pt x="345965" y="85724"/>
                  </a:lnTo>
                  <a:lnTo>
                    <a:pt x="431690" y="85724"/>
                  </a:lnTo>
                  <a:lnTo>
                    <a:pt x="431690" y="57149"/>
                  </a:lnTo>
                  <a:close/>
                </a:path>
                <a:path w="2374900" h="142875">
                  <a:moveTo>
                    <a:pt x="317390" y="57149"/>
                  </a:moveTo>
                  <a:lnTo>
                    <a:pt x="231665" y="57149"/>
                  </a:lnTo>
                  <a:lnTo>
                    <a:pt x="231665" y="85724"/>
                  </a:lnTo>
                  <a:lnTo>
                    <a:pt x="317390" y="85724"/>
                  </a:lnTo>
                  <a:lnTo>
                    <a:pt x="317390" y="57149"/>
                  </a:lnTo>
                  <a:close/>
                </a:path>
                <a:path w="2374900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4"/>
                  </a:lnTo>
                  <a:lnTo>
                    <a:pt x="142875" y="85724"/>
                  </a:lnTo>
                  <a:lnTo>
                    <a:pt x="128584" y="85724"/>
                  </a:lnTo>
                  <a:lnTo>
                    <a:pt x="128584" y="57149"/>
                  </a:lnTo>
                  <a:lnTo>
                    <a:pt x="142875" y="57149"/>
                  </a:lnTo>
                  <a:lnTo>
                    <a:pt x="142875" y="0"/>
                  </a:lnTo>
                  <a:close/>
                </a:path>
                <a:path w="2374900" h="142875">
                  <a:moveTo>
                    <a:pt x="142875" y="57149"/>
                  </a:moveTo>
                  <a:lnTo>
                    <a:pt x="128584" y="57149"/>
                  </a:lnTo>
                  <a:lnTo>
                    <a:pt x="128584" y="85724"/>
                  </a:lnTo>
                  <a:lnTo>
                    <a:pt x="142875" y="85724"/>
                  </a:lnTo>
                  <a:lnTo>
                    <a:pt x="142875" y="57149"/>
                  </a:lnTo>
                  <a:close/>
                </a:path>
                <a:path w="2374900" h="142875">
                  <a:moveTo>
                    <a:pt x="203090" y="57149"/>
                  </a:moveTo>
                  <a:lnTo>
                    <a:pt x="142875" y="57149"/>
                  </a:lnTo>
                  <a:lnTo>
                    <a:pt x="142875" y="85724"/>
                  </a:lnTo>
                  <a:lnTo>
                    <a:pt x="203090" y="85724"/>
                  </a:lnTo>
                  <a:lnTo>
                    <a:pt x="203090" y="57149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9727692" y="1756136"/>
            <a:ext cx="1189990" cy="233679"/>
          </a:xfrm>
          <a:custGeom>
            <a:avLst/>
            <a:gdLst/>
            <a:ahLst/>
            <a:cxnLst/>
            <a:rect l="l" t="t" r="r" b="b"/>
            <a:pathLst>
              <a:path w="1189990" h="233680">
                <a:moveTo>
                  <a:pt x="116053" y="107609"/>
                </a:moveTo>
                <a:lnTo>
                  <a:pt x="0" y="189417"/>
                </a:lnTo>
                <a:lnTo>
                  <a:pt x="135078" y="233175"/>
                </a:lnTo>
                <a:lnTo>
                  <a:pt x="85536" y="187420"/>
                </a:lnTo>
                <a:lnTo>
                  <a:pt x="76767" y="187420"/>
                </a:lnTo>
                <a:lnTo>
                  <a:pt x="73913" y="168584"/>
                </a:lnTo>
                <a:lnTo>
                  <a:pt x="81447" y="167443"/>
                </a:lnTo>
                <a:lnTo>
                  <a:pt x="116053" y="107609"/>
                </a:lnTo>
                <a:close/>
              </a:path>
              <a:path w="1189990" h="233680">
                <a:moveTo>
                  <a:pt x="75341" y="178003"/>
                </a:moveTo>
                <a:lnTo>
                  <a:pt x="76767" y="187420"/>
                </a:lnTo>
                <a:lnTo>
                  <a:pt x="84300" y="186278"/>
                </a:lnTo>
                <a:lnTo>
                  <a:pt x="75341" y="178003"/>
                </a:lnTo>
                <a:close/>
              </a:path>
              <a:path w="1189990" h="233680">
                <a:moveTo>
                  <a:pt x="84300" y="186278"/>
                </a:moveTo>
                <a:lnTo>
                  <a:pt x="76767" y="187420"/>
                </a:lnTo>
                <a:lnTo>
                  <a:pt x="85536" y="187420"/>
                </a:lnTo>
                <a:lnTo>
                  <a:pt x="84300" y="186278"/>
                </a:lnTo>
                <a:close/>
              </a:path>
              <a:path w="1189990" h="233680">
                <a:moveTo>
                  <a:pt x="1186572" y="0"/>
                </a:moveTo>
                <a:lnTo>
                  <a:pt x="81447" y="167443"/>
                </a:lnTo>
                <a:lnTo>
                  <a:pt x="75341" y="178003"/>
                </a:lnTo>
                <a:lnTo>
                  <a:pt x="84300" y="186278"/>
                </a:lnTo>
                <a:lnTo>
                  <a:pt x="1189426" y="18835"/>
                </a:lnTo>
                <a:lnTo>
                  <a:pt x="1186572" y="0"/>
                </a:lnTo>
                <a:close/>
              </a:path>
              <a:path w="1189990" h="233680">
                <a:moveTo>
                  <a:pt x="81447" y="167443"/>
                </a:moveTo>
                <a:lnTo>
                  <a:pt x="73913" y="168584"/>
                </a:lnTo>
                <a:lnTo>
                  <a:pt x="75340" y="178002"/>
                </a:lnTo>
                <a:lnTo>
                  <a:pt x="81447" y="167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82832" y="1697573"/>
            <a:ext cx="127000" cy="275590"/>
          </a:xfrm>
          <a:custGeom>
            <a:avLst/>
            <a:gdLst/>
            <a:ahLst/>
            <a:cxnLst/>
            <a:rect l="l" t="t" r="r" b="b"/>
            <a:pathLst>
              <a:path w="127000" h="275589">
                <a:moveTo>
                  <a:pt x="0" y="148172"/>
                </a:moveTo>
                <a:lnTo>
                  <a:pt x="63501" y="275172"/>
                </a:lnTo>
                <a:lnTo>
                  <a:pt x="101600" y="198972"/>
                </a:lnTo>
                <a:lnTo>
                  <a:pt x="53975" y="198972"/>
                </a:lnTo>
                <a:lnTo>
                  <a:pt x="53975" y="191352"/>
                </a:lnTo>
                <a:lnTo>
                  <a:pt x="0" y="148172"/>
                </a:lnTo>
                <a:close/>
              </a:path>
              <a:path w="127000" h="275589">
                <a:moveTo>
                  <a:pt x="53975" y="191352"/>
                </a:moveTo>
                <a:lnTo>
                  <a:pt x="53975" y="198972"/>
                </a:lnTo>
                <a:lnTo>
                  <a:pt x="63500" y="198972"/>
                </a:lnTo>
                <a:lnTo>
                  <a:pt x="53975" y="191352"/>
                </a:lnTo>
                <a:close/>
              </a:path>
              <a:path w="127000" h="275589">
                <a:moveTo>
                  <a:pt x="73025" y="0"/>
                </a:moveTo>
                <a:lnTo>
                  <a:pt x="53975" y="0"/>
                </a:lnTo>
                <a:lnTo>
                  <a:pt x="53975" y="191352"/>
                </a:lnTo>
                <a:lnTo>
                  <a:pt x="63500" y="198972"/>
                </a:lnTo>
                <a:lnTo>
                  <a:pt x="73025" y="191352"/>
                </a:lnTo>
                <a:lnTo>
                  <a:pt x="73025" y="0"/>
                </a:lnTo>
                <a:close/>
              </a:path>
              <a:path w="127000" h="275589">
                <a:moveTo>
                  <a:pt x="73025" y="191352"/>
                </a:moveTo>
                <a:lnTo>
                  <a:pt x="63500" y="198972"/>
                </a:lnTo>
                <a:lnTo>
                  <a:pt x="73025" y="198972"/>
                </a:lnTo>
                <a:lnTo>
                  <a:pt x="73025" y="191352"/>
                </a:lnTo>
                <a:close/>
              </a:path>
              <a:path w="127000" h="275589">
                <a:moveTo>
                  <a:pt x="127000" y="148172"/>
                </a:moveTo>
                <a:lnTo>
                  <a:pt x="73025" y="191352"/>
                </a:lnTo>
                <a:lnTo>
                  <a:pt x="73025" y="198972"/>
                </a:lnTo>
                <a:lnTo>
                  <a:pt x="101600" y="198972"/>
                </a:lnTo>
                <a:lnTo>
                  <a:pt x="127000" y="148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881049" y="4152900"/>
            <a:ext cx="3321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CQ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81077" y="3516883"/>
            <a:ext cx="1183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4MB</a:t>
            </a:r>
            <a:r>
              <a:rPr sz="1800" i="1" spc="-20" dirty="0">
                <a:solidFill>
                  <a:srgbClr val="767171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PM </a:t>
            </a:r>
            <a:r>
              <a:rPr sz="1800" i="1" spc="-25" dirty="0">
                <a:solidFill>
                  <a:srgbClr val="767171"/>
                </a:solidFill>
                <a:latin typeface="Calibri"/>
                <a:cs typeface="Calibri"/>
              </a:rPr>
              <a:t>buf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30931" y="2068067"/>
            <a:ext cx="1131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RDMA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NIC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849120" y="2568460"/>
            <a:ext cx="3281679" cy="521334"/>
          </a:xfrm>
          <a:custGeom>
            <a:avLst/>
            <a:gdLst/>
            <a:ahLst/>
            <a:cxnLst/>
            <a:rect l="l" t="t" r="r" b="b"/>
            <a:pathLst>
              <a:path w="3281679" h="521335">
                <a:moveTo>
                  <a:pt x="1295438" y="0"/>
                </a:moveTo>
                <a:lnTo>
                  <a:pt x="57150" y="0"/>
                </a:lnTo>
                <a:lnTo>
                  <a:pt x="57150" y="267411"/>
                </a:lnTo>
                <a:lnTo>
                  <a:pt x="0" y="267411"/>
                </a:lnTo>
                <a:lnTo>
                  <a:pt x="71437" y="410286"/>
                </a:lnTo>
                <a:lnTo>
                  <a:pt x="135737" y="281698"/>
                </a:lnTo>
                <a:lnTo>
                  <a:pt x="142875" y="267411"/>
                </a:lnTo>
                <a:lnTo>
                  <a:pt x="85725" y="267411"/>
                </a:lnTo>
                <a:lnTo>
                  <a:pt x="85725" y="28575"/>
                </a:lnTo>
                <a:lnTo>
                  <a:pt x="1295438" y="28575"/>
                </a:lnTo>
                <a:lnTo>
                  <a:pt x="1295438" y="14287"/>
                </a:lnTo>
                <a:lnTo>
                  <a:pt x="1295438" y="0"/>
                </a:lnTo>
                <a:close/>
              </a:path>
              <a:path w="3281679" h="521335">
                <a:moveTo>
                  <a:pt x="3281603" y="377901"/>
                </a:moveTo>
                <a:lnTo>
                  <a:pt x="3224453" y="377901"/>
                </a:lnTo>
                <a:lnTo>
                  <a:pt x="3224453" y="31064"/>
                </a:lnTo>
                <a:lnTo>
                  <a:pt x="3224453" y="16776"/>
                </a:lnTo>
                <a:lnTo>
                  <a:pt x="3224453" y="2489"/>
                </a:lnTo>
                <a:lnTo>
                  <a:pt x="1914169" y="2489"/>
                </a:lnTo>
                <a:lnTo>
                  <a:pt x="1914169" y="31064"/>
                </a:lnTo>
                <a:lnTo>
                  <a:pt x="3195878" y="31064"/>
                </a:lnTo>
                <a:lnTo>
                  <a:pt x="3195878" y="377901"/>
                </a:lnTo>
                <a:lnTo>
                  <a:pt x="3138728" y="377901"/>
                </a:lnTo>
                <a:lnTo>
                  <a:pt x="3210166" y="520776"/>
                </a:lnTo>
                <a:lnTo>
                  <a:pt x="3274453" y="392188"/>
                </a:lnTo>
                <a:lnTo>
                  <a:pt x="3281603" y="377901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094232" y="2678684"/>
            <a:ext cx="1311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pop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55343" y="2642108"/>
            <a:ext cx="1137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generate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2384" y="1199303"/>
            <a:ext cx="6075545" cy="3139962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zh-CN" altLang="en-US" sz="2600" dirty="0">
                <a:latin typeface="Trebuchet MS"/>
                <a:cs typeface="Trebuchet MS"/>
              </a:rPr>
              <a:t>避免控制线程成为瓶颈</a:t>
            </a:r>
            <a:endParaRPr lang="en-US" sz="2600" dirty="0">
              <a:latin typeface="Trebuchet MS"/>
              <a:cs typeface="Trebuchet MS"/>
            </a:endParaRPr>
          </a:p>
          <a:p>
            <a:pPr marL="358140" indent="-311785">
              <a:lnSpc>
                <a:spcPct val="100000"/>
              </a:lnSpc>
              <a:spcBef>
                <a:spcPts val="490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zh-CN" altLang="en-US" sz="2400" spc="-20" dirty="0">
                <a:latin typeface="Arial"/>
                <a:cs typeface="Arial"/>
              </a:rPr>
              <a:t>数据路径：</a:t>
            </a:r>
            <a:r>
              <a:rPr lang="en-US" altLang="zh-CN" sz="2400" spc="-20" dirty="0">
                <a:latin typeface="Arial"/>
                <a:cs typeface="Arial"/>
              </a:rPr>
              <a:t>&gt; 50</a:t>
            </a:r>
            <a:r>
              <a:rPr lang="en-US" sz="2400" spc="-20" dirty="0">
                <a:latin typeface="Arial"/>
                <a:cs typeface="Arial"/>
              </a:rPr>
              <a:t>Mops/s</a:t>
            </a:r>
            <a:endParaRPr lang="en-US" sz="2400" dirty="0">
              <a:latin typeface="Arial"/>
              <a:cs typeface="Arial"/>
            </a:endParaRPr>
          </a:p>
          <a:p>
            <a:pPr marL="320040" indent="-273685">
              <a:lnSpc>
                <a:spcPct val="100000"/>
              </a:lnSpc>
              <a:spcBef>
                <a:spcPts val="530"/>
              </a:spcBef>
              <a:buSzPct val="79166"/>
              <a:buFont typeface="Wingdings"/>
              <a:buChar char=""/>
              <a:tabLst>
                <a:tab pos="320040" algn="l"/>
              </a:tabLst>
            </a:pPr>
            <a:r>
              <a:rPr lang="zh-CN" altLang="en-US" sz="2400" spc="-155" dirty="0">
                <a:latin typeface="Arial"/>
                <a:cs typeface="Arial"/>
              </a:rPr>
              <a:t>控制线程的两个任务：</a:t>
            </a:r>
            <a:endParaRPr lang="en-US" sz="2400" dirty="0">
              <a:latin typeface="等线 Light"/>
              <a:cs typeface="等线 Light"/>
            </a:endParaRPr>
          </a:p>
          <a:p>
            <a:pPr marL="846455" lvl="1" indent="-342265">
              <a:lnSpc>
                <a:spcPct val="100000"/>
              </a:lnSpc>
              <a:spcBef>
                <a:spcPts val="520"/>
              </a:spcBef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sz="2000" dirty="0">
                <a:latin typeface="Wingdings"/>
                <a:cs typeface="Wingdings"/>
              </a:rPr>
              <a:t>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zh-CN" altLang="en-US" sz="2000" spc="-25" dirty="0">
                <a:latin typeface="Arial"/>
                <a:cs typeface="Arial"/>
              </a:rPr>
              <a:t>将 </a:t>
            </a:r>
            <a:r>
              <a:rPr lang="en-US" altLang="zh-CN" sz="2000" spc="-25" dirty="0">
                <a:latin typeface="Arial"/>
                <a:cs typeface="Arial"/>
              </a:rPr>
              <a:t>PM </a:t>
            </a:r>
            <a:r>
              <a:rPr lang="zh-CN" altLang="en-US" sz="2000" spc="-25" dirty="0">
                <a:latin typeface="Arial"/>
                <a:cs typeface="Arial"/>
              </a:rPr>
              <a:t>缓冲区推送至 </a:t>
            </a:r>
            <a:r>
              <a:rPr lang="en-US" altLang="zh-CN" sz="2000" spc="-25" dirty="0">
                <a:latin typeface="Arial"/>
                <a:cs typeface="Arial"/>
              </a:rPr>
              <a:t>MP SRQ</a:t>
            </a:r>
            <a:endParaRPr lang="en-US" sz="2000" dirty="0">
              <a:latin typeface="Arial"/>
              <a:cs typeface="Arial"/>
            </a:endParaRPr>
          </a:p>
          <a:p>
            <a:pPr marL="846455" lvl="1" indent="-342265">
              <a:lnSpc>
                <a:spcPct val="100000"/>
              </a:lnSpc>
              <a:spcBef>
                <a:spcPts val="500"/>
              </a:spcBef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en-US" sz="2000" dirty="0">
                <a:latin typeface="Wingdings"/>
                <a:cs typeface="Wingdings"/>
              </a:rPr>
              <a:t>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zh-CN" altLang="en-US" sz="2000" spc="-60" dirty="0">
                <a:latin typeface="Arial"/>
                <a:cs typeface="Arial"/>
              </a:rPr>
              <a:t>轮询 </a:t>
            </a:r>
            <a:r>
              <a:rPr lang="en-US" altLang="zh-CN" sz="2000" spc="-60" dirty="0">
                <a:latin typeface="Arial"/>
                <a:cs typeface="Arial"/>
              </a:rPr>
              <a:t>CQ</a:t>
            </a:r>
            <a:r>
              <a:rPr lang="zh-CN" altLang="en-US" sz="2000" spc="-60" dirty="0">
                <a:latin typeface="Arial"/>
                <a:cs typeface="Arial"/>
              </a:rPr>
              <a:t>（</a:t>
            </a:r>
            <a:r>
              <a:rPr lang="en-US" altLang="zh-CN" sz="2000" spc="-60" dirty="0">
                <a:latin typeface="Arial"/>
                <a:cs typeface="Arial"/>
              </a:rPr>
              <a:t>RDMA RECV </a:t>
            </a:r>
            <a:r>
              <a:rPr lang="zh-CN" altLang="en-US" sz="2000" spc="-60" dirty="0">
                <a:latin typeface="Arial"/>
                <a:cs typeface="Arial"/>
              </a:rPr>
              <a:t>不能取消信号通知）</a:t>
            </a:r>
            <a:endParaRPr lang="en-US" sz="2000" dirty="0">
              <a:latin typeface="Arial"/>
              <a:cs typeface="Arial"/>
            </a:endParaRPr>
          </a:p>
          <a:p>
            <a:pPr marL="358140" indent="-311785">
              <a:lnSpc>
                <a:spcPct val="100000"/>
              </a:lnSpc>
              <a:spcBef>
                <a:spcPts val="490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zh-CN" altLang="en-US" sz="2400" spc="-20" dirty="0">
                <a:latin typeface="Arial"/>
                <a:cs typeface="Arial"/>
              </a:rPr>
              <a:t>低开销 </a:t>
            </a:r>
            <a:r>
              <a:rPr lang="en-US" sz="2400" spc="-20" dirty="0">
                <a:latin typeface="Arial"/>
                <a:cs typeface="Arial"/>
              </a:rPr>
              <a:t>RDMA RECV</a:t>
            </a:r>
            <a:r>
              <a:rPr lang="zh-CN" altLang="en-US" sz="2400" spc="-20" dirty="0">
                <a:latin typeface="Arial"/>
                <a:cs typeface="Arial"/>
              </a:rPr>
              <a:t>：</a:t>
            </a:r>
            <a:endParaRPr lang="en-US" sz="2400" dirty="0">
              <a:latin typeface="Arial"/>
              <a:cs typeface="Arial"/>
            </a:endParaRPr>
          </a:p>
          <a:p>
            <a:pPr marL="846455" lvl="1" indent="-342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zh-CN" altLang="en-US" sz="2000" spc="-10" dirty="0">
                <a:latin typeface="Arial"/>
                <a:cs typeface="Arial"/>
              </a:rPr>
              <a:t>使用 </a:t>
            </a:r>
            <a:r>
              <a:rPr lang="en-US" altLang="zh-CN" sz="2000" spc="-10" dirty="0">
                <a:latin typeface="Arial"/>
                <a:cs typeface="Arial"/>
              </a:rPr>
              <a:t>MP </a:t>
            </a:r>
            <a:r>
              <a:rPr lang="zh-CN" altLang="en-US" sz="2000" spc="-10" dirty="0">
                <a:latin typeface="Arial"/>
                <a:cs typeface="Arial"/>
              </a:rPr>
              <a:t>功能的大型接收缓冲区（例如 </a:t>
            </a:r>
            <a:r>
              <a:rPr lang="en-US" altLang="zh-CN" sz="2000" spc="-10" dirty="0">
                <a:latin typeface="Arial"/>
                <a:cs typeface="Arial"/>
              </a:rPr>
              <a:t>4MB</a:t>
            </a:r>
            <a:r>
              <a:rPr lang="zh-CN" altLang="en-US" sz="2000" spc="-10" dirty="0">
                <a:latin typeface="Arial"/>
                <a:cs typeface="Arial"/>
              </a:rPr>
              <a:t>）</a:t>
            </a:r>
            <a:endParaRPr lang="en-US" sz="2000" dirty="0">
              <a:latin typeface="Arial"/>
              <a:cs typeface="Arial"/>
            </a:endParaRPr>
          </a:p>
          <a:p>
            <a:pPr marL="846455" lvl="1" indent="-342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zh-CN" altLang="en-US" sz="2000" spc="-140" dirty="0">
                <a:latin typeface="Arial"/>
                <a:cs typeface="Arial"/>
              </a:rPr>
              <a:t>一次发布一批 </a:t>
            </a:r>
            <a:r>
              <a:rPr lang="en-US" sz="2000" spc="-140" dirty="0">
                <a:latin typeface="Arial"/>
                <a:cs typeface="Arial"/>
              </a:rPr>
              <a:t>RDMA RECV</a:t>
            </a:r>
            <a:endParaRPr lang="en-US" sz="2000" dirty="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437170" y="1241103"/>
            <a:ext cx="840740" cy="360045"/>
            <a:chOff x="7437170" y="1241103"/>
            <a:chExt cx="840740" cy="360045"/>
          </a:xfrm>
        </p:grpSpPr>
        <p:sp>
          <p:nvSpPr>
            <p:cNvPr id="28" name="object 28"/>
            <p:cNvSpPr/>
            <p:nvPr/>
          </p:nvSpPr>
          <p:spPr>
            <a:xfrm>
              <a:off x="7443520" y="1247453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675974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4"/>
                  </a:lnTo>
                  <a:lnTo>
                    <a:pt x="0" y="152026"/>
                  </a:lnTo>
                  <a:lnTo>
                    <a:pt x="0" y="194931"/>
                  </a:lnTo>
                  <a:lnTo>
                    <a:pt x="7750" y="242983"/>
                  </a:lnTo>
                  <a:lnTo>
                    <a:pt x="29332" y="284716"/>
                  </a:lnTo>
                  <a:lnTo>
                    <a:pt x="62241" y="317625"/>
                  </a:lnTo>
                  <a:lnTo>
                    <a:pt x="103974" y="339207"/>
                  </a:lnTo>
                  <a:lnTo>
                    <a:pt x="152026" y="346957"/>
                  </a:lnTo>
                  <a:lnTo>
                    <a:pt x="675974" y="346957"/>
                  </a:lnTo>
                  <a:lnTo>
                    <a:pt x="724025" y="339207"/>
                  </a:lnTo>
                  <a:lnTo>
                    <a:pt x="765758" y="317625"/>
                  </a:lnTo>
                  <a:lnTo>
                    <a:pt x="798668" y="284716"/>
                  </a:lnTo>
                  <a:lnTo>
                    <a:pt x="820250" y="242983"/>
                  </a:lnTo>
                  <a:lnTo>
                    <a:pt x="828000" y="194931"/>
                  </a:lnTo>
                  <a:lnTo>
                    <a:pt x="828000" y="152026"/>
                  </a:lnTo>
                  <a:lnTo>
                    <a:pt x="820250" y="103974"/>
                  </a:lnTo>
                  <a:lnTo>
                    <a:pt x="798668" y="62241"/>
                  </a:lnTo>
                  <a:lnTo>
                    <a:pt x="765758" y="29332"/>
                  </a:lnTo>
                  <a:lnTo>
                    <a:pt x="724025" y="7750"/>
                  </a:lnTo>
                  <a:lnTo>
                    <a:pt x="67597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3520" y="1247453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276196" y="1040587"/>
            <a:ext cx="899160" cy="101346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363220">
              <a:lnSpc>
                <a:spcPct val="100000"/>
              </a:lnSpc>
              <a:spcBef>
                <a:spcPts val="1535"/>
              </a:spcBef>
            </a:pPr>
            <a:r>
              <a:rPr lang="en-US" altLang="zh-CN" sz="2200" spc="-254" dirty="0">
                <a:solidFill>
                  <a:srgbClr val="FFFFFF"/>
                </a:solidFill>
                <a:latin typeface="Calibri"/>
                <a:cs typeface="Calibri"/>
              </a:rPr>
              <a:t>32B</a:t>
            </a:r>
            <a:endParaRPr sz="2100" baseline="-17857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300"/>
              </a:spcBef>
            </a:pPr>
            <a:r>
              <a:rPr sz="2000" u="dash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Senders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131681" y="1241103"/>
            <a:ext cx="840740" cy="360045"/>
            <a:chOff x="9131681" y="1241103"/>
            <a:chExt cx="840740" cy="360045"/>
          </a:xfrm>
        </p:grpSpPr>
        <p:sp>
          <p:nvSpPr>
            <p:cNvPr id="32" name="object 32"/>
            <p:cNvSpPr/>
            <p:nvPr/>
          </p:nvSpPr>
          <p:spPr>
            <a:xfrm>
              <a:off x="9138031" y="1247453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675974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4"/>
                  </a:lnTo>
                  <a:lnTo>
                    <a:pt x="0" y="152026"/>
                  </a:lnTo>
                  <a:lnTo>
                    <a:pt x="0" y="194931"/>
                  </a:lnTo>
                  <a:lnTo>
                    <a:pt x="7750" y="242983"/>
                  </a:lnTo>
                  <a:lnTo>
                    <a:pt x="29332" y="284716"/>
                  </a:lnTo>
                  <a:lnTo>
                    <a:pt x="62241" y="317625"/>
                  </a:lnTo>
                  <a:lnTo>
                    <a:pt x="103974" y="339207"/>
                  </a:lnTo>
                  <a:lnTo>
                    <a:pt x="152026" y="346957"/>
                  </a:lnTo>
                  <a:lnTo>
                    <a:pt x="675974" y="346957"/>
                  </a:lnTo>
                  <a:lnTo>
                    <a:pt x="724025" y="339207"/>
                  </a:lnTo>
                  <a:lnTo>
                    <a:pt x="765758" y="317625"/>
                  </a:lnTo>
                  <a:lnTo>
                    <a:pt x="798668" y="284716"/>
                  </a:lnTo>
                  <a:lnTo>
                    <a:pt x="820250" y="242983"/>
                  </a:lnTo>
                  <a:lnTo>
                    <a:pt x="828000" y="194931"/>
                  </a:lnTo>
                  <a:lnTo>
                    <a:pt x="828000" y="152026"/>
                  </a:lnTo>
                  <a:lnTo>
                    <a:pt x="820250" y="103974"/>
                  </a:lnTo>
                  <a:lnTo>
                    <a:pt x="798668" y="62241"/>
                  </a:lnTo>
                  <a:lnTo>
                    <a:pt x="765758" y="29332"/>
                  </a:lnTo>
                  <a:lnTo>
                    <a:pt x="724025" y="7750"/>
                  </a:lnTo>
                  <a:lnTo>
                    <a:pt x="675974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38031" y="1247453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283604" y="1222755"/>
            <a:ext cx="47815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2200" spc="-155" dirty="0">
                <a:solidFill>
                  <a:srgbClr val="FFFFFF"/>
                </a:solidFill>
                <a:latin typeface="Calibri"/>
                <a:cs typeface="Calibri"/>
              </a:rPr>
              <a:t>56B</a:t>
            </a:r>
            <a:endParaRPr sz="2100" baseline="-17857" dirty="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826189" y="1241103"/>
            <a:ext cx="840740" cy="360045"/>
            <a:chOff x="10826189" y="1241103"/>
            <a:chExt cx="840740" cy="360045"/>
          </a:xfrm>
        </p:grpSpPr>
        <p:sp>
          <p:nvSpPr>
            <p:cNvPr id="36" name="object 36"/>
            <p:cNvSpPr/>
            <p:nvPr/>
          </p:nvSpPr>
          <p:spPr>
            <a:xfrm>
              <a:off x="10832539" y="1247453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675972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4"/>
                  </a:lnTo>
                  <a:lnTo>
                    <a:pt x="0" y="152026"/>
                  </a:lnTo>
                  <a:lnTo>
                    <a:pt x="0" y="194931"/>
                  </a:lnTo>
                  <a:lnTo>
                    <a:pt x="7750" y="242983"/>
                  </a:lnTo>
                  <a:lnTo>
                    <a:pt x="29332" y="284716"/>
                  </a:lnTo>
                  <a:lnTo>
                    <a:pt x="62241" y="317625"/>
                  </a:lnTo>
                  <a:lnTo>
                    <a:pt x="103974" y="339207"/>
                  </a:lnTo>
                  <a:lnTo>
                    <a:pt x="152026" y="346957"/>
                  </a:lnTo>
                  <a:lnTo>
                    <a:pt x="675972" y="346957"/>
                  </a:lnTo>
                  <a:lnTo>
                    <a:pt x="724025" y="339207"/>
                  </a:lnTo>
                  <a:lnTo>
                    <a:pt x="765757" y="317625"/>
                  </a:lnTo>
                  <a:lnTo>
                    <a:pt x="798667" y="284716"/>
                  </a:lnTo>
                  <a:lnTo>
                    <a:pt x="820248" y="242983"/>
                  </a:lnTo>
                  <a:lnTo>
                    <a:pt x="827999" y="194931"/>
                  </a:lnTo>
                  <a:lnTo>
                    <a:pt x="827999" y="152026"/>
                  </a:lnTo>
                  <a:lnTo>
                    <a:pt x="820248" y="103974"/>
                  </a:lnTo>
                  <a:lnTo>
                    <a:pt x="798667" y="62241"/>
                  </a:lnTo>
                  <a:lnTo>
                    <a:pt x="765757" y="29332"/>
                  </a:lnTo>
                  <a:lnTo>
                    <a:pt x="724025" y="7750"/>
                  </a:lnTo>
                  <a:lnTo>
                    <a:pt x="675972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832539" y="1247453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916156" y="1231900"/>
            <a:ext cx="65214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2200" spc="-15" dirty="0">
                <a:solidFill>
                  <a:srgbClr val="FFFFFF"/>
                </a:solidFill>
                <a:latin typeface="Calibri"/>
                <a:cs typeface="Calibri"/>
              </a:rPr>
              <a:t>384B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598544" y="3385182"/>
            <a:ext cx="3867150" cy="2359025"/>
            <a:chOff x="7598544" y="3385182"/>
            <a:chExt cx="3867150" cy="2359025"/>
          </a:xfrm>
        </p:grpSpPr>
        <p:sp>
          <p:nvSpPr>
            <p:cNvPr id="40" name="object 40"/>
            <p:cNvSpPr/>
            <p:nvPr/>
          </p:nvSpPr>
          <p:spPr>
            <a:xfrm>
              <a:off x="7608069" y="4496446"/>
              <a:ext cx="900430" cy="1238250"/>
            </a:xfrm>
            <a:custGeom>
              <a:avLst/>
              <a:gdLst/>
              <a:ahLst/>
              <a:cxnLst/>
              <a:rect l="l" t="t" r="r" b="b"/>
              <a:pathLst>
                <a:path w="900429" h="1238250">
                  <a:moveTo>
                    <a:pt x="0" y="0"/>
                  </a:moveTo>
                  <a:lnTo>
                    <a:pt x="900000" y="0"/>
                  </a:lnTo>
                  <a:lnTo>
                    <a:pt x="900000" y="1237706"/>
                  </a:lnTo>
                  <a:lnTo>
                    <a:pt x="0" y="123770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148743" y="3385182"/>
              <a:ext cx="316865" cy="483870"/>
            </a:xfrm>
            <a:custGeom>
              <a:avLst/>
              <a:gdLst/>
              <a:ahLst/>
              <a:cxnLst/>
              <a:rect l="l" t="t" r="r" b="b"/>
              <a:pathLst>
                <a:path w="316865" h="483870">
                  <a:moveTo>
                    <a:pt x="21263" y="32962"/>
                  </a:moveTo>
                  <a:lnTo>
                    <a:pt x="22553" y="52533"/>
                  </a:lnTo>
                  <a:lnTo>
                    <a:pt x="300592" y="483533"/>
                  </a:lnTo>
                  <a:lnTo>
                    <a:pt x="316600" y="473205"/>
                  </a:lnTo>
                  <a:lnTo>
                    <a:pt x="38561" y="42205"/>
                  </a:lnTo>
                  <a:lnTo>
                    <a:pt x="21263" y="32962"/>
                  </a:lnTo>
                  <a:close/>
                </a:path>
                <a:path w="316865" h="483870">
                  <a:moveTo>
                    <a:pt x="0" y="0"/>
                  </a:moveTo>
                  <a:lnTo>
                    <a:pt x="10073" y="152827"/>
                  </a:lnTo>
                  <a:lnTo>
                    <a:pt x="14610" y="156803"/>
                  </a:lnTo>
                  <a:lnTo>
                    <a:pt x="25107" y="156110"/>
                  </a:lnTo>
                  <a:lnTo>
                    <a:pt x="29083" y="151574"/>
                  </a:lnTo>
                  <a:lnTo>
                    <a:pt x="22553" y="52533"/>
                  </a:lnTo>
                  <a:lnTo>
                    <a:pt x="2627" y="21644"/>
                  </a:lnTo>
                  <a:lnTo>
                    <a:pt x="18635" y="11318"/>
                  </a:lnTo>
                  <a:lnTo>
                    <a:pt x="21180" y="11318"/>
                  </a:lnTo>
                  <a:lnTo>
                    <a:pt x="0" y="0"/>
                  </a:lnTo>
                  <a:close/>
                </a:path>
                <a:path w="316865" h="483870">
                  <a:moveTo>
                    <a:pt x="21180" y="11318"/>
                  </a:moveTo>
                  <a:lnTo>
                    <a:pt x="18635" y="11318"/>
                  </a:lnTo>
                  <a:lnTo>
                    <a:pt x="38561" y="42205"/>
                  </a:lnTo>
                  <a:lnTo>
                    <a:pt x="126103" y="88986"/>
                  </a:lnTo>
                  <a:lnTo>
                    <a:pt x="131874" y="87235"/>
                  </a:lnTo>
                  <a:lnTo>
                    <a:pt x="136833" y="77956"/>
                  </a:lnTo>
                  <a:lnTo>
                    <a:pt x="135082" y="72185"/>
                  </a:lnTo>
                  <a:lnTo>
                    <a:pt x="21180" y="11318"/>
                  </a:lnTo>
                  <a:close/>
                </a:path>
                <a:path w="316865" h="483870">
                  <a:moveTo>
                    <a:pt x="18635" y="11318"/>
                  </a:moveTo>
                  <a:lnTo>
                    <a:pt x="2627" y="21644"/>
                  </a:lnTo>
                  <a:lnTo>
                    <a:pt x="22553" y="52533"/>
                  </a:lnTo>
                  <a:lnTo>
                    <a:pt x="21263" y="32962"/>
                  </a:lnTo>
                  <a:lnTo>
                    <a:pt x="6142" y="24881"/>
                  </a:lnTo>
                  <a:lnTo>
                    <a:pt x="20135" y="15854"/>
                  </a:lnTo>
                  <a:lnTo>
                    <a:pt x="21562" y="15854"/>
                  </a:lnTo>
                  <a:lnTo>
                    <a:pt x="18635" y="11318"/>
                  </a:lnTo>
                  <a:close/>
                </a:path>
                <a:path w="316865" h="483870">
                  <a:moveTo>
                    <a:pt x="21562" y="15854"/>
                  </a:moveTo>
                  <a:lnTo>
                    <a:pt x="20135" y="15854"/>
                  </a:lnTo>
                  <a:lnTo>
                    <a:pt x="21263" y="32962"/>
                  </a:lnTo>
                  <a:lnTo>
                    <a:pt x="38561" y="42205"/>
                  </a:lnTo>
                  <a:lnTo>
                    <a:pt x="21562" y="15854"/>
                  </a:lnTo>
                  <a:close/>
                </a:path>
                <a:path w="316865" h="483870">
                  <a:moveTo>
                    <a:pt x="20135" y="15854"/>
                  </a:moveTo>
                  <a:lnTo>
                    <a:pt x="6142" y="24881"/>
                  </a:lnTo>
                  <a:lnTo>
                    <a:pt x="21263" y="32962"/>
                  </a:lnTo>
                  <a:lnTo>
                    <a:pt x="20135" y="15854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654628" y="4897628"/>
            <a:ext cx="1183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4MB</a:t>
            </a:r>
            <a:r>
              <a:rPr sz="1800" i="1" spc="-20" dirty="0">
                <a:solidFill>
                  <a:srgbClr val="767171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PM </a:t>
            </a:r>
            <a:r>
              <a:rPr sz="1800" i="1" spc="-25" dirty="0">
                <a:solidFill>
                  <a:srgbClr val="767171"/>
                </a:solidFill>
                <a:latin typeface="Calibri"/>
                <a:cs typeface="Calibri"/>
              </a:rPr>
              <a:t>buf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095488" y="4678679"/>
            <a:ext cx="3481070" cy="1475740"/>
            <a:chOff x="8095488" y="4678679"/>
            <a:chExt cx="3481070" cy="1475740"/>
          </a:xfrm>
        </p:grpSpPr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5488" y="4678679"/>
              <a:ext cx="3480815" cy="147523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8166575" y="4711956"/>
              <a:ext cx="3339465" cy="1334135"/>
            </a:xfrm>
            <a:custGeom>
              <a:avLst/>
              <a:gdLst/>
              <a:ahLst/>
              <a:cxnLst/>
              <a:rect l="l" t="t" r="r" b="b"/>
              <a:pathLst>
                <a:path w="3339465" h="1334135">
                  <a:moveTo>
                    <a:pt x="0" y="666911"/>
                  </a:moveTo>
                  <a:lnTo>
                    <a:pt x="5269" y="613534"/>
                  </a:lnTo>
                  <a:lnTo>
                    <a:pt x="20813" y="561312"/>
                  </a:lnTo>
                  <a:lnTo>
                    <a:pt x="46232" y="510405"/>
                  </a:lnTo>
                  <a:lnTo>
                    <a:pt x="81127" y="460972"/>
                  </a:lnTo>
                  <a:lnTo>
                    <a:pt x="125098" y="413171"/>
                  </a:lnTo>
                  <a:lnTo>
                    <a:pt x="177747" y="367163"/>
                  </a:lnTo>
                  <a:lnTo>
                    <a:pt x="238675" y="323108"/>
                  </a:lnTo>
                  <a:lnTo>
                    <a:pt x="272119" y="301862"/>
                  </a:lnTo>
                  <a:lnTo>
                    <a:pt x="307483" y="281163"/>
                  </a:lnTo>
                  <a:lnTo>
                    <a:pt x="344717" y="261033"/>
                  </a:lnTo>
                  <a:lnTo>
                    <a:pt x="383771" y="241489"/>
                  </a:lnTo>
                  <a:lnTo>
                    <a:pt x="424596" y="222554"/>
                  </a:lnTo>
                  <a:lnTo>
                    <a:pt x="467141" y="204246"/>
                  </a:lnTo>
                  <a:lnTo>
                    <a:pt x="511357" y="186585"/>
                  </a:lnTo>
                  <a:lnTo>
                    <a:pt x="557194" y="169592"/>
                  </a:lnTo>
                  <a:lnTo>
                    <a:pt x="604601" y="153286"/>
                  </a:lnTo>
                  <a:lnTo>
                    <a:pt x="653530" y="137686"/>
                  </a:lnTo>
                  <a:lnTo>
                    <a:pt x="703930" y="122814"/>
                  </a:lnTo>
                  <a:lnTo>
                    <a:pt x="755751" y="108689"/>
                  </a:lnTo>
                  <a:lnTo>
                    <a:pt x="808943" y="95331"/>
                  </a:lnTo>
                  <a:lnTo>
                    <a:pt x="863457" y="82760"/>
                  </a:lnTo>
                  <a:lnTo>
                    <a:pt x="919242" y="70995"/>
                  </a:lnTo>
                  <a:lnTo>
                    <a:pt x="976250" y="60058"/>
                  </a:lnTo>
                  <a:lnTo>
                    <a:pt x="1034429" y="49966"/>
                  </a:lnTo>
                  <a:lnTo>
                    <a:pt x="1093730" y="40742"/>
                  </a:lnTo>
                  <a:lnTo>
                    <a:pt x="1154103" y="32403"/>
                  </a:lnTo>
                  <a:lnTo>
                    <a:pt x="1215499" y="24971"/>
                  </a:lnTo>
                  <a:lnTo>
                    <a:pt x="1277866" y="18466"/>
                  </a:lnTo>
                  <a:lnTo>
                    <a:pt x="1341157" y="12906"/>
                  </a:lnTo>
                  <a:lnTo>
                    <a:pt x="1405320" y="8313"/>
                  </a:lnTo>
                  <a:lnTo>
                    <a:pt x="1470305" y="4706"/>
                  </a:lnTo>
                  <a:lnTo>
                    <a:pt x="1536064" y="2104"/>
                  </a:lnTo>
                  <a:lnTo>
                    <a:pt x="1602545" y="529"/>
                  </a:lnTo>
                  <a:lnTo>
                    <a:pt x="1669700" y="0"/>
                  </a:lnTo>
                  <a:lnTo>
                    <a:pt x="1736854" y="529"/>
                  </a:lnTo>
                  <a:lnTo>
                    <a:pt x="1803335" y="2104"/>
                  </a:lnTo>
                  <a:lnTo>
                    <a:pt x="1869094" y="4706"/>
                  </a:lnTo>
                  <a:lnTo>
                    <a:pt x="1934079" y="8313"/>
                  </a:lnTo>
                  <a:lnTo>
                    <a:pt x="1998242" y="12906"/>
                  </a:lnTo>
                  <a:lnTo>
                    <a:pt x="2061533" y="18466"/>
                  </a:lnTo>
                  <a:lnTo>
                    <a:pt x="2123900" y="24971"/>
                  </a:lnTo>
                  <a:lnTo>
                    <a:pt x="2185296" y="32403"/>
                  </a:lnTo>
                  <a:lnTo>
                    <a:pt x="2245669" y="40742"/>
                  </a:lnTo>
                  <a:lnTo>
                    <a:pt x="2304970" y="49966"/>
                  </a:lnTo>
                  <a:lnTo>
                    <a:pt x="2363149" y="60058"/>
                  </a:lnTo>
                  <a:lnTo>
                    <a:pt x="2420157" y="70995"/>
                  </a:lnTo>
                  <a:lnTo>
                    <a:pt x="2475942" y="82760"/>
                  </a:lnTo>
                  <a:lnTo>
                    <a:pt x="2530456" y="95331"/>
                  </a:lnTo>
                  <a:lnTo>
                    <a:pt x="2583648" y="108689"/>
                  </a:lnTo>
                  <a:lnTo>
                    <a:pt x="2635469" y="122814"/>
                  </a:lnTo>
                  <a:lnTo>
                    <a:pt x="2685869" y="137686"/>
                  </a:lnTo>
                  <a:lnTo>
                    <a:pt x="2734798" y="153286"/>
                  </a:lnTo>
                  <a:lnTo>
                    <a:pt x="2782205" y="169592"/>
                  </a:lnTo>
                  <a:lnTo>
                    <a:pt x="2828042" y="186585"/>
                  </a:lnTo>
                  <a:lnTo>
                    <a:pt x="2872258" y="204246"/>
                  </a:lnTo>
                  <a:lnTo>
                    <a:pt x="2914803" y="222554"/>
                  </a:lnTo>
                  <a:lnTo>
                    <a:pt x="2955628" y="241489"/>
                  </a:lnTo>
                  <a:lnTo>
                    <a:pt x="2994682" y="261033"/>
                  </a:lnTo>
                  <a:lnTo>
                    <a:pt x="3031916" y="281163"/>
                  </a:lnTo>
                  <a:lnTo>
                    <a:pt x="3067280" y="301862"/>
                  </a:lnTo>
                  <a:lnTo>
                    <a:pt x="3100724" y="323108"/>
                  </a:lnTo>
                  <a:lnTo>
                    <a:pt x="3132198" y="344882"/>
                  </a:lnTo>
                  <a:lnTo>
                    <a:pt x="3189036" y="389933"/>
                  </a:lnTo>
                  <a:lnTo>
                    <a:pt x="3237396" y="436857"/>
                  </a:lnTo>
                  <a:lnTo>
                    <a:pt x="3276879" y="485494"/>
                  </a:lnTo>
                  <a:lnTo>
                    <a:pt x="3307086" y="535684"/>
                  </a:lnTo>
                  <a:lnTo>
                    <a:pt x="3327617" y="587269"/>
                  </a:lnTo>
                  <a:lnTo>
                    <a:pt x="3338074" y="640088"/>
                  </a:lnTo>
                  <a:lnTo>
                    <a:pt x="3339400" y="666911"/>
                  </a:lnTo>
                  <a:lnTo>
                    <a:pt x="3338074" y="693734"/>
                  </a:lnTo>
                  <a:lnTo>
                    <a:pt x="3327617" y="746553"/>
                  </a:lnTo>
                  <a:lnTo>
                    <a:pt x="3307086" y="798138"/>
                  </a:lnTo>
                  <a:lnTo>
                    <a:pt x="3276879" y="848328"/>
                  </a:lnTo>
                  <a:lnTo>
                    <a:pt x="3237396" y="896965"/>
                  </a:lnTo>
                  <a:lnTo>
                    <a:pt x="3189036" y="943889"/>
                  </a:lnTo>
                  <a:lnTo>
                    <a:pt x="3132198" y="988941"/>
                  </a:lnTo>
                  <a:lnTo>
                    <a:pt x="3100724" y="1010715"/>
                  </a:lnTo>
                  <a:lnTo>
                    <a:pt x="3067280" y="1031961"/>
                  </a:lnTo>
                  <a:lnTo>
                    <a:pt x="3031916" y="1052659"/>
                  </a:lnTo>
                  <a:lnTo>
                    <a:pt x="2994682" y="1072790"/>
                  </a:lnTo>
                  <a:lnTo>
                    <a:pt x="2955628" y="1092333"/>
                  </a:lnTo>
                  <a:lnTo>
                    <a:pt x="2914803" y="1111268"/>
                  </a:lnTo>
                  <a:lnTo>
                    <a:pt x="2872258" y="1129576"/>
                  </a:lnTo>
                  <a:lnTo>
                    <a:pt x="2828042" y="1147237"/>
                  </a:lnTo>
                  <a:lnTo>
                    <a:pt x="2782205" y="1164230"/>
                  </a:lnTo>
                  <a:lnTo>
                    <a:pt x="2734798" y="1180537"/>
                  </a:lnTo>
                  <a:lnTo>
                    <a:pt x="2685869" y="1196136"/>
                  </a:lnTo>
                  <a:lnTo>
                    <a:pt x="2635469" y="1211008"/>
                  </a:lnTo>
                  <a:lnTo>
                    <a:pt x="2583648" y="1225133"/>
                  </a:lnTo>
                  <a:lnTo>
                    <a:pt x="2530456" y="1238491"/>
                  </a:lnTo>
                  <a:lnTo>
                    <a:pt x="2475942" y="1251062"/>
                  </a:lnTo>
                  <a:lnTo>
                    <a:pt x="2420157" y="1262827"/>
                  </a:lnTo>
                  <a:lnTo>
                    <a:pt x="2363149" y="1273764"/>
                  </a:lnTo>
                  <a:lnTo>
                    <a:pt x="2304970" y="1283856"/>
                  </a:lnTo>
                  <a:lnTo>
                    <a:pt x="2245669" y="1293080"/>
                  </a:lnTo>
                  <a:lnTo>
                    <a:pt x="2185296" y="1301419"/>
                  </a:lnTo>
                  <a:lnTo>
                    <a:pt x="2123900" y="1308851"/>
                  </a:lnTo>
                  <a:lnTo>
                    <a:pt x="2061533" y="1315356"/>
                  </a:lnTo>
                  <a:lnTo>
                    <a:pt x="1998242" y="1320916"/>
                  </a:lnTo>
                  <a:lnTo>
                    <a:pt x="1934079" y="1325509"/>
                  </a:lnTo>
                  <a:lnTo>
                    <a:pt x="1869094" y="1329116"/>
                  </a:lnTo>
                  <a:lnTo>
                    <a:pt x="1803335" y="1331718"/>
                  </a:lnTo>
                  <a:lnTo>
                    <a:pt x="1736854" y="1333293"/>
                  </a:lnTo>
                  <a:lnTo>
                    <a:pt x="1669700" y="1333823"/>
                  </a:lnTo>
                  <a:lnTo>
                    <a:pt x="1602545" y="1333293"/>
                  </a:lnTo>
                  <a:lnTo>
                    <a:pt x="1536064" y="1331718"/>
                  </a:lnTo>
                  <a:lnTo>
                    <a:pt x="1470305" y="1329116"/>
                  </a:lnTo>
                  <a:lnTo>
                    <a:pt x="1405320" y="1325509"/>
                  </a:lnTo>
                  <a:lnTo>
                    <a:pt x="1341157" y="1320916"/>
                  </a:lnTo>
                  <a:lnTo>
                    <a:pt x="1277866" y="1315356"/>
                  </a:lnTo>
                  <a:lnTo>
                    <a:pt x="1215499" y="1308851"/>
                  </a:lnTo>
                  <a:lnTo>
                    <a:pt x="1154103" y="1301419"/>
                  </a:lnTo>
                  <a:lnTo>
                    <a:pt x="1093730" y="1293080"/>
                  </a:lnTo>
                  <a:lnTo>
                    <a:pt x="1034429" y="1283856"/>
                  </a:lnTo>
                  <a:lnTo>
                    <a:pt x="976250" y="1273764"/>
                  </a:lnTo>
                  <a:lnTo>
                    <a:pt x="919242" y="1262827"/>
                  </a:lnTo>
                  <a:lnTo>
                    <a:pt x="863457" y="1251062"/>
                  </a:lnTo>
                  <a:lnTo>
                    <a:pt x="808943" y="1238491"/>
                  </a:lnTo>
                  <a:lnTo>
                    <a:pt x="755751" y="1225133"/>
                  </a:lnTo>
                  <a:lnTo>
                    <a:pt x="703930" y="1211008"/>
                  </a:lnTo>
                  <a:lnTo>
                    <a:pt x="653530" y="1196136"/>
                  </a:lnTo>
                  <a:lnTo>
                    <a:pt x="604601" y="1180537"/>
                  </a:lnTo>
                  <a:lnTo>
                    <a:pt x="557194" y="1164230"/>
                  </a:lnTo>
                  <a:lnTo>
                    <a:pt x="511357" y="1147237"/>
                  </a:lnTo>
                  <a:lnTo>
                    <a:pt x="467141" y="1129576"/>
                  </a:lnTo>
                  <a:lnTo>
                    <a:pt x="424596" y="1111268"/>
                  </a:lnTo>
                  <a:lnTo>
                    <a:pt x="383771" y="1092333"/>
                  </a:lnTo>
                  <a:lnTo>
                    <a:pt x="344717" y="1072790"/>
                  </a:lnTo>
                  <a:lnTo>
                    <a:pt x="307483" y="1052659"/>
                  </a:lnTo>
                  <a:lnTo>
                    <a:pt x="272119" y="1031961"/>
                  </a:lnTo>
                  <a:lnTo>
                    <a:pt x="238675" y="1010715"/>
                  </a:lnTo>
                  <a:lnTo>
                    <a:pt x="207201" y="988941"/>
                  </a:lnTo>
                  <a:lnTo>
                    <a:pt x="150363" y="943889"/>
                  </a:lnTo>
                  <a:lnTo>
                    <a:pt x="102003" y="896965"/>
                  </a:lnTo>
                  <a:lnTo>
                    <a:pt x="62520" y="848328"/>
                  </a:lnTo>
                  <a:lnTo>
                    <a:pt x="32313" y="798138"/>
                  </a:lnTo>
                  <a:lnTo>
                    <a:pt x="11782" y="746553"/>
                  </a:lnTo>
                  <a:lnTo>
                    <a:pt x="1325" y="693734"/>
                  </a:lnTo>
                  <a:lnTo>
                    <a:pt x="0" y="666911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774165" y="5484638"/>
            <a:ext cx="1965325" cy="5727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push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batch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4MB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135"/>
              </a:lnSpc>
            </a:pPr>
            <a:r>
              <a:rPr sz="1800" dirty="0">
                <a:latin typeface="Calibri"/>
                <a:cs typeface="Calibri"/>
              </a:rPr>
              <a:t>PM</a:t>
            </a:r>
            <a:r>
              <a:rPr sz="1800" spc="-20" dirty="0">
                <a:latin typeface="Calibri"/>
                <a:cs typeface="Calibri"/>
              </a:rPr>
              <a:t> bufs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754331" y="5865838"/>
            <a:ext cx="805180" cy="591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1750" marR="5080" indent="-19685">
              <a:lnSpc>
                <a:spcPts val="2020"/>
              </a:lnSpc>
              <a:spcBef>
                <a:spcPts val="385"/>
              </a:spcBef>
            </a:pPr>
            <a:r>
              <a:rPr sz="2000" b="1" spc="-20" dirty="0">
                <a:latin typeface="Calibri"/>
                <a:cs typeface="Calibri"/>
              </a:rPr>
              <a:t>Control </a:t>
            </a:r>
            <a:r>
              <a:rPr sz="2000" b="1" spc="-10" dirty="0">
                <a:latin typeface="Calibri"/>
                <a:cs typeface="Calibri"/>
              </a:rPr>
              <a:t>Thread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393194" y="6002998"/>
            <a:ext cx="1156335" cy="65278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MP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SRQ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Receiver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spc="-75" dirty="0"/>
              <a:t>系统介绍：控制路径优化</a:t>
            </a:r>
            <a:endParaRPr sz="3800" dirty="0"/>
          </a:p>
        </p:txBody>
      </p:sp>
      <p:sp>
        <p:nvSpPr>
          <p:cNvPr id="3" name="object 3"/>
          <p:cNvSpPr/>
          <p:nvPr/>
        </p:nvSpPr>
        <p:spPr>
          <a:xfrm>
            <a:off x="8226107" y="1756136"/>
            <a:ext cx="1189990" cy="233679"/>
          </a:xfrm>
          <a:custGeom>
            <a:avLst/>
            <a:gdLst/>
            <a:ahLst/>
            <a:cxnLst/>
            <a:rect l="l" t="t" r="r" b="b"/>
            <a:pathLst>
              <a:path w="1189990" h="233680">
                <a:moveTo>
                  <a:pt x="1105125" y="186278"/>
                </a:moveTo>
                <a:lnTo>
                  <a:pt x="1054347" y="233175"/>
                </a:lnTo>
                <a:lnTo>
                  <a:pt x="1189426" y="189417"/>
                </a:lnTo>
                <a:lnTo>
                  <a:pt x="1186592" y="187420"/>
                </a:lnTo>
                <a:lnTo>
                  <a:pt x="1112658" y="187420"/>
                </a:lnTo>
                <a:lnTo>
                  <a:pt x="1105125" y="186278"/>
                </a:lnTo>
                <a:close/>
              </a:path>
              <a:path w="1189990" h="233680">
                <a:moveTo>
                  <a:pt x="1114085" y="178003"/>
                </a:moveTo>
                <a:lnTo>
                  <a:pt x="1105125" y="186278"/>
                </a:lnTo>
                <a:lnTo>
                  <a:pt x="1112658" y="187420"/>
                </a:lnTo>
                <a:lnTo>
                  <a:pt x="1114085" y="178003"/>
                </a:lnTo>
                <a:close/>
              </a:path>
              <a:path w="1189990" h="233680">
                <a:moveTo>
                  <a:pt x="1073372" y="107609"/>
                </a:moveTo>
                <a:lnTo>
                  <a:pt x="1107978" y="167443"/>
                </a:lnTo>
                <a:lnTo>
                  <a:pt x="1115512" y="168584"/>
                </a:lnTo>
                <a:lnTo>
                  <a:pt x="1112658" y="187420"/>
                </a:lnTo>
                <a:lnTo>
                  <a:pt x="1186592" y="187420"/>
                </a:lnTo>
                <a:lnTo>
                  <a:pt x="1073372" y="107609"/>
                </a:lnTo>
                <a:close/>
              </a:path>
              <a:path w="1189990" h="233680">
                <a:moveTo>
                  <a:pt x="2853" y="0"/>
                </a:moveTo>
                <a:lnTo>
                  <a:pt x="0" y="18835"/>
                </a:lnTo>
                <a:lnTo>
                  <a:pt x="1105125" y="186278"/>
                </a:lnTo>
                <a:lnTo>
                  <a:pt x="1114085" y="178002"/>
                </a:lnTo>
                <a:lnTo>
                  <a:pt x="1107978" y="167443"/>
                </a:lnTo>
                <a:lnTo>
                  <a:pt x="2853" y="0"/>
                </a:lnTo>
                <a:close/>
              </a:path>
              <a:path w="1189990" h="233680">
                <a:moveTo>
                  <a:pt x="1107978" y="167443"/>
                </a:moveTo>
                <a:lnTo>
                  <a:pt x="1114085" y="178002"/>
                </a:lnTo>
                <a:lnTo>
                  <a:pt x="1115512" y="168584"/>
                </a:lnTo>
                <a:lnTo>
                  <a:pt x="1107978" y="167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299728" y="2099914"/>
            <a:ext cx="4403725" cy="4597400"/>
            <a:chOff x="7299728" y="2099914"/>
            <a:chExt cx="4403725" cy="4597400"/>
          </a:xfrm>
        </p:grpSpPr>
        <p:sp>
          <p:nvSpPr>
            <p:cNvPr id="5" name="object 5"/>
            <p:cNvSpPr/>
            <p:nvPr/>
          </p:nvSpPr>
          <p:spPr>
            <a:xfrm>
              <a:off x="7309253" y="2415363"/>
              <a:ext cx="4384675" cy="4272280"/>
            </a:xfrm>
            <a:custGeom>
              <a:avLst/>
              <a:gdLst/>
              <a:ahLst/>
              <a:cxnLst/>
              <a:rect l="l" t="t" r="r" b="b"/>
              <a:pathLst>
                <a:path w="4384675" h="4272280">
                  <a:moveTo>
                    <a:pt x="0" y="0"/>
                  </a:moveTo>
                  <a:lnTo>
                    <a:pt x="4384554" y="0"/>
                  </a:lnTo>
                  <a:lnTo>
                    <a:pt x="4384554" y="4271812"/>
                  </a:lnTo>
                  <a:lnTo>
                    <a:pt x="0" y="4271812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20558" y="5884773"/>
              <a:ext cx="321945" cy="59690"/>
            </a:xfrm>
            <a:custGeom>
              <a:avLst/>
              <a:gdLst/>
              <a:ahLst/>
              <a:cxnLst/>
              <a:rect l="l" t="t" r="r" b="b"/>
              <a:pathLst>
                <a:path w="321945" h="59689">
                  <a:moveTo>
                    <a:pt x="61429" y="29591"/>
                  </a:moveTo>
                  <a:lnTo>
                    <a:pt x="59016" y="18072"/>
                  </a:lnTo>
                  <a:lnTo>
                    <a:pt x="52438" y="8674"/>
                  </a:lnTo>
                  <a:lnTo>
                    <a:pt x="42672" y="2324"/>
                  </a:lnTo>
                  <a:lnTo>
                    <a:pt x="30721" y="0"/>
                  </a:lnTo>
                  <a:lnTo>
                    <a:pt x="18757" y="2324"/>
                  </a:lnTo>
                  <a:lnTo>
                    <a:pt x="8991" y="8674"/>
                  </a:lnTo>
                  <a:lnTo>
                    <a:pt x="2413" y="18072"/>
                  </a:lnTo>
                  <a:lnTo>
                    <a:pt x="0" y="29591"/>
                  </a:lnTo>
                  <a:lnTo>
                    <a:pt x="2413" y="41109"/>
                  </a:lnTo>
                  <a:lnTo>
                    <a:pt x="8991" y="50520"/>
                  </a:lnTo>
                  <a:lnTo>
                    <a:pt x="18757" y="56857"/>
                  </a:lnTo>
                  <a:lnTo>
                    <a:pt x="30721" y="59194"/>
                  </a:lnTo>
                  <a:lnTo>
                    <a:pt x="42672" y="56857"/>
                  </a:lnTo>
                  <a:lnTo>
                    <a:pt x="52438" y="50520"/>
                  </a:lnTo>
                  <a:lnTo>
                    <a:pt x="59016" y="41109"/>
                  </a:lnTo>
                  <a:lnTo>
                    <a:pt x="61429" y="29591"/>
                  </a:lnTo>
                  <a:close/>
                </a:path>
                <a:path w="321945" h="59689">
                  <a:moveTo>
                    <a:pt x="191452" y="29591"/>
                  </a:moveTo>
                  <a:lnTo>
                    <a:pt x="189039" y="18072"/>
                  </a:lnTo>
                  <a:lnTo>
                    <a:pt x="182460" y="8674"/>
                  </a:lnTo>
                  <a:lnTo>
                    <a:pt x="172694" y="2324"/>
                  </a:lnTo>
                  <a:lnTo>
                    <a:pt x="160743" y="0"/>
                  </a:lnTo>
                  <a:lnTo>
                    <a:pt x="148780" y="2324"/>
                  </a:lnTo>
                  <a:lnTo>
                    <a:pt x="139026" y="8674"/>
                  </a:lnTo>
                  <a:lnTo>
                    <a:pt x="132435" y="18072"/>
                  </a:lnTo>
                  <a:lnTo>
                    <a:pt x="130022" y="29591"/>
                  </a:lnTo>
                  <a:lnTo>
                    <a:pt x="132435" y="41109"/>
                  </a:lnTo>
                  <a:lnTo>
                    <a:pt x="139026" y="50520"/>
                  </a:lnTo>
                  <a:lnTo>
                    <a:pt x="148780" y="56857"/>
                  </a:lnTo>
                  <a:lnTo>
                    <a:pt x="160743" y="59194"/>
                  </a:lnTo>
                  <a:lnTo>
                    <a:pt x="172694" y="56857"/>
                  </a:lnTo>
                  <a:lnTo>
                    <a:pt x="182460" y="50520"/>
                  </a:lnTo>
                  <a:lnTo>
                    <a:pt x="189039" y="41109"/>
                  </a:lnTo>
                  <a:lnTo>
                    <a:pt x="191452" y="29591"/>
                  </a:lnTo>
                  <a:close/>
                </a:path>
                <a:path w="321945" h="59689">
                  <a:moveTo>
                    <a:pt x="321475" y="29591"/>
                  </a:moveTo>
                  <a:lnTo>
                    <a:pt x="319062" y="18072"/>
                  </a:lnTo>
                  <a:lnTo>
                    <a:pt x="312483" y="8674"/>
                  </a:lnTo>
                  <a:lnTo>
                    <a:pt x="302717" y="2324"/>
                  </a:lnTo>
                  <a:lnTo>
                    <a:pt x="290766" y="0"/>
                  </a:lnTo>
                  <a:lnTo>
                    <a:pt x="278803" y="2324"/>
                  </a:lnTo>
                  <a:lnTo>
                    <a:pt x="269049" y="8674"/>
                  </a:lnTo>
                  <a:lnTo>
                    <a:pt x="262458" y="18072"/>
                  </a:lnTo>
                  <a:lnTo>
                    <a:pt x="260045" y="29591"/>
                  </a:lnTo>
                  <a:lnTo>
                    <a:pt x="262458" y="41109"/>
                  </a:lnTo>
                  <a:lnTo>
                    <a:pt x="269049" y="50520"/>
                  </a:lnTo>
                  <a:lnTo>
                    <a:pt x="278803" y="56857"/>
                  </a:lnTo>
                  <a:lnTo>
                    <a:pt x="290766" y="59194"/>
                  </a:lnTo>
                  <a:lnTo>
                    <a:pt x="302717" y="56857"/>
                  </a:lnTo>
                  <a:lnTo>
                    <a:pt x="312483" y="50520"/>
                  </a:lnTo>
                  <a:lnTo>
                    <a:pt x="319062" y="41109"/>
                  </a:lnTo>
                  <a:lnTo>
                    <a:pt x="321475" y="295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20984" y="5129783"/>
              <a:ext cx="539496" cy="5425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77479" y="2290258"/>
              <a:ext cx="371475" cy="608965"/>
            </a:xfrm>
            <a:custGeom>
              <a:avLst/>
              <a:gdLst/>
              <a:ahLst/>
              <a:cxnLst/>
              <a:rect l="l" t="t" r="r" b="b"/>
              <a:pathLst>
                <a:path w="371475" h="608964">
                  <a:moveTo>
                    <a:pt x="371475" y="0"/>
                  </a:moveTo>
                  <a:lnTo>
                    <a:pt x="0" y="0"/>
                  </a:lnTo>
                  <a:lnTo>
                    <a:pt x="0" y="608884"/>
                  </a:lnTo>
                  <a:lnTo>
                    <a:pt x="371475" y="608884"/>
                  </a:lnTo>
                  <a:lnTo>
                    <a:pt x="3714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4699" y="2099914"/>
              <a:ext cx="611052" cy="6110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313340" y="3863551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02915" y="313935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58400" y="3380278"/>
              <a:ext cx="295275" cy="483870"/>
            </a:xfrm>
            <a:custGeom>
              <a:avLst/>
              <a:gdLst/>
              <a:ahLst/>
              <a:cxnLst/>
              <a:rect l="l" t="t" r="r" b="b"/>
              <a:pathLst>
                <a:path w="295275" h="483870">
                  <a:moveTo>
                    <a:pt x="9427" y="326066"/>
                  </a:moveTo>
                  <a:lnTo>
                    <a:pt x="5024" y="330188"/>
                  </a:lnTo>
                  <a:lnTo>
                    <a:pt x="0" y="483265"/>
                  </a:lnTo>
                  <a:lnTo>
                    <a:pt x="20644" y="471341"/>
                  </a:lnTo>
                  <a:lnTo>
                    <a:pt x="18251" y="471341"/>
                  </a:lnTo>
                  <a:lnTo>
                    <a:pt x="1911" y="461548"/>
                  </a:lnTo>
                  <a:lnTo>
                    <a:pt x="20808" y="430017"/>
                  </a:lnTo>
                  <a:lnTo>
                    <a:pt x="24063" y="330813"/>
                  </a:lnTo>
                  <a:lnTo>
                    <a:pt x="19941" y="326411"/>
                  </a:lnTo>
                  <a:lnTo>
                    <a:pt x="9427" y="326066"/>
                  </a:lnTo>
                  <a:close/>
                </a:path>
                <a:path w="295275" h="483870">
                  <a:moveTo>
                    <a:pt x="20808" y="430017"/>
                  </a:moveTo>
                  <a:lnTo>
                    <a:pt x="1911" y="461548"/>
                  </a:lnTo>
                  <a:lnTo>
                    <a:pt x="18251" y="471341"/>
                  </a:lnTo>
                  <a:lnTo>
                    <a:pt x="20999" y="466755"/>
                  </a:lnTo>
                  <a:lnTo>
                    <a:pt x="19602" y="466755"/>
                  </a:lnTo>
                  <a:lnTo>
                    <a:pt x="5318" y="458194"/>
                  </a:lnTo>
                  <a:lnTo>
                    <a:pt x="20164" y="449619"/>
                  </a:lnTo>
                  <a:lnTo>
                    <a:pt x="20808" y="430017"/>
                  </a:lnTo>
                  <a:close/>
                </a:path>
                <a:path w="295275" h="483870">
                  <a:moveTo>
                    <a:pt x="123097" y="390164"/>
                  </a:moveTo>
                  <a:lnTo>
                    <a:pt x="37148" y="439809"/>
                  </a:lnTo>
                  <a:lnTo>
                    <a:pt x="18251" y="471341"/>
                  </a:lnTo>
                  <a:lnTo>
                    <a:pt x="20644" y="471341"/>
                  </a:lnTo>
                  <a:lnTo>
                    <a:pt x="132626" y="406660"/>
                  </a:lnTo>
                  <a:lnTo>
                    <a:pt x="134185" y="400834"/>
                  </a:lnTo>
                  <a:lnTo>
                    <a:pt x="128924" y="391725"/>
                  </a:lnTo>
                  <a:lnTo>
                    <a:pt x="123097" y="390164"/>
                  </a:lnTo>
                  <a:close/>
                </a:path>
                <a:path w="295275" h="483870">
                  <a:moveTo>
                    <a:pt x="20164" y="449619"/>
                  </a:moveTo>
                  <a:lnTo>
                    <a:pt x="5318" y="458194"/>
                  </a:lnTo>
                  <a:lnTo>
                    <a:pt x="19602" y="466755"/>
                  </a:lnTo>
                  <a:lnTo>
                    <a:pt x="20164" y="449619"/>
                  </a:lnTo>
                  <a:close/>
                </a:path>
                <a:path w="295275" h="483870">
                  <a:moveTo>
                    <a:pt x="37148" y="439809"/>
                  </a:moveTo>
                  <a:lnTo>
                    <a:pt x="20164" y="449619"/>
                  </a:lnTo>
                  <a:lnTo>
                    <a:pt x="19602" y="466755"/>
                  </a:lnTo>
                  <a:lnTo>
                    <a:pt x="20999" y="466755"/>
                  </a:lnTo>
                  <a:lnTo>
                    <a:pt x="37148" y="439809"/>
                  </a:lnTo>
                  <a:close/>
                </a:path>
                <a:path w="295275" h="483870">
                  <a:moveTo>
                    <a:pt x="278521" y="0"/>
                  </a:moveTo>
                  <a:lnTo>
                    <a:pt x="20808" y="430017"/>
                  </a:lnTo>
                  <a:lnTo>
                    <a:pt x="20164" y="449619"/>
                  </a:lnTo>
                  <a:lnTo>
                    <a:pt x="37148" y="439809"/>
                  </a:lnTo>
                  <a:lnTo>
                    <a:pt x="294862" y="9791"/>
                  </a:lnTo>
                  <a:lnTo>
                    <a:pt x="278521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14396" y="3863551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00"/>
                  </a:moveTo>
                  <a:lnTo>
                    <a:pt x="7341" y="98484"/>
                  </a:lnTo>
                  <a:lnTo>
                    <a:pt x="27783" y="58955"/>
                  </a:lnTo>
                  <a:lnTo>
                    <a:pt x="58955" y="27783"/>
                  </a:lnTo>
                  <a:lnTo>
                    <a:pt x="98484" y="7341"/>
                  </a:lnTo>
                  <a:lnTo>
                    <a:pt x="143999" y="0"/>
                  </a:lnTo>
                  <a:lnTo>
                    <a:pt x="189514" y="7341"/>
                  </a:lnTo>
                  <a:lnTo>
                    <a:pt x="229043" y="27783"/>
                  </a:lnTo>
                  <a:lnTo>
                    <a:pt x="260215" y="58955"/>
                  </a:lnTo>
                  <a:lnTo>
                    <a:pt x="280657" y="98484"/>
                  </a:lnTo>
                  <a:lnTo>
                    <a:pt x="287999" y="144000"/>
                  </a:lnTo>
                  <a:lnTo>
                    <a:pt x="280657" y="189515"/>
                  </a:lnTo>
                  <a:lnTo>
                    <a:pt x="260215" y="229044"/>
                  </a:lnTo>
                  <a:lnTo>
                    <a:pt x="229043" y="260216"/>
                  </a:lnTo>
                  <a:lnTo>
                    <a:pt x="189514" y="280658"/>
                  </a:lnTo>
                  <a:lnTo>
                    <a:pt x="143999" y="288000"/>
                  </a:lnTo>
                  <a:lnTo>
                    <a:pt x="98484" y="280658"/>
                  </a:lnTo>
                  <a:lnTo>
                    <a:pt x="58955" y="260216"/>
                  </a:lnTo>
                  <a:lnTo>
                    <a:pt x="27783" y="229044"/>
                  </a:lnTo>
                  <a:lnTo>
                    <a:pt x="7341" y="189515"/>
                  </a:lnTo>
                  <a:lnTo>
                    <a:pt x="0" y="144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802394" y="3933170"/>
              <a:ext cx="511175" cy="149225"/>
            </a:xfrm>
            <a:custGeom>
              <a:avLst/>
              <a:gdLst/>
              <a:ahLst/>
              <a:cxnLst/>
              <a:rect l="l" t="t" r="r" b="b"/>
              <a:pathLst>
                <a:path w="511175" h="149225">
                  <a:moveTo>
                    <a:pt x="471711" y="74381"/>
                  </a:moveTo>
                  <a:lnTo>
                    <a:pt x="367799" y="132110"/>
                  </a:lnTo>
                  <a:lnTo>
                    <a:pt x="366142" y="137909"/>
                  </a:lnTo>
                  <a:lnTo>
                    <a:pt x="371252" y="147105"/>
                  </a:lnTo>
                  <a:lnTo>
                    <a:pt x="377051" y="148762"/>
                  </a:lnTo>
                  <a:lnTo>
                    <a:pt x="493792" y="83906"/>
                  </a:lnTo>
                  <a:lnTo>
                    <a:pt x="491323" y="83906"/>
                  </a:lnTo>
                  <a:lnTo>
                    <a:pt x="491323" y="82707"/>
                  </a:lnTo>
                  <a:lnTo>
                    <a:pt x="486698" y="82707"/>
                  </a:lnTo>
                  <a:lnTo>
                    <a:pt x="471711" y="74381"/>
                  </a:lnTo>
                  <a:close/>
                </a:path>
                <a:path w="511175" h="149225">
                  <a:moveTo>
                    <a:pt x="454565" y="64856"/>
                  </a:moveTo>
                  <a:lnTo>
                    <a:pt x="0" y="64856"/>
                  </a:lnTo>
                  <a:lnTo>
                    <a:pt x="0" y="83906"/>
                  </a:lnTo>
                  <a:lnTo>
                    <a:pt x="454566" y="83906"/>
                  </a:lnTo>
                  <a:lnTo>
                    <a:pt x="471711" y="74381"/>
                  </a:lnTo>
                  <a:lnTo>
                    <a:pt x="454565" y="64856"/>
                  </a:lnTo>
                  <a:close/>
                </a:path>
                <a:path w="511175" h="149225">
                  <a:moveTo>
                    <a:pt x="493792" y="64856"/>
                  </a:moveTo>
                  <a:lnTo>
                    <a:pt x="491323" y="64856"/>
                  </a:lnTo>
                  <a:lnTo>
                    <a:pt x="491323" y="83906"/>
                  </a:lnTo>
                  <a:lnTo>
                    <a:pt x="493792" y="83906"/>
                  </a:lnTo>
                  <a:lnTo>
                    <a:pt x="510937" y="74381"/>
                  </a:lnTo>
                  <a:lnTo>
                    <a:pt x="493792" y="64856"/>
                  </a:lnTo>
                  <a:close/>
                </a:path>
                <a:path w="511175" h="149225">
                  <a:moveTo>
                    <a:pt x="486698" y="66055"/>
                  </a:moveTo>
                  <a:lnTo>
                    <a:pt x="471711" y="74381"/>
                  </a:lnTo>
                  <a:lnTo>
                    <a:pt x="486698" y="82707"/>
                  </a:lnTo>
                  <a:lnTo>
                    <a:pt x="486698" y="66055"/>
                  </a:lnTo>
                  <a:close/>
                </a:path>
                <a:path w="511175" h="149225">
                  <a:moveTo>
                    <a:pt x="491323" y="66055"/>
                  </a:moveTo>
                  <a:lnTo>
                    <a:pt x="486698" y="66055"/>
                  </a:lnTo>
                  <a:lnTo>
                    <a:pt x="486698" y="82707"/>
                  </a:lnTo>
                  <a:lnTo>
                    <a:pt x="491323" y="82707"/>
                  </a:lnTo>
                  <a:lnTo>
                    <a:pt x="491323" y="66055"/>
                  </a:lnTo>
                  <a:close/>
                </a:path>
                <a:path w="511175" h="149225">
                  <a:moveTo>
                    <a:pt x="377051" y="0"/>
                  </a:moveTo>
                  <a:lnTo>
                    <a:pt x="371252" y="1657"/>
                  </a:lnTo>
                  <a:lnTo>
                    <a:pt x="366143" y="10854"/>
                  </a:lnTo>
                  <a:lnTo>
                    <a:pt x="367799" y="16653"/>
                  </a:lnTo>
                  <a:lnTo>
                    <a:pt x="471711" y="74381"/>
                  </a:lnTo>
                  <a:lnTo>
                    <a:pt x="486698" y="66055"/>
                  </a:lnTo>
                  <a:lnTo>
                    <a:pt x="491323" y="66055"/>
                  </a:lnTo>
                  <a:lnTo>
                    <a:pt x="491323" y="64856"/>
                  </a:lnTo>
                  <a:lnTo>
                    <a:pt x="493792" y="64856"/>
                  </a:lnTo>
                  <a:lnTo>
                    <a:pt x="377051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08069" y="3020640"/>
              <a:ext cx="900430" cy="1238250"/>
            </a:xfrm>
            <a:custGeom>
              <a:avLst/>
              <a:gdLst/>
              <a:ahLst/>
              <a:cxnLst/>
              <a:rect l="l" t="t" r="r" b="b"/>
              <a:pathLst>
                <a:path w="900429" h="1238250">
                  <a:moveTo>
                    <a:pt x="0" y="0"/>
                  </a:moveTo>
                  <a:lnTo>
                    <a:pt x="900000" y="0"/>
                  </a:lnTo>
                  <a:lnTo>
                    <a:pt x="900000" y="1237706"/>
                  </a:lnTo>
                  <a:lnTo>
                    <a:pt x="0" y="123770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3212" y="4258354"/>
              <a:ext cx="148761" cy="21599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546660" y="5328874"/>
              <a:ext cx="2374900" cy="142875"/>
            </a:xfrm>
            <a:custGeom>
              <a:avLst/>
              <a:gdLst/>
              <a:ahLst/>
              <a:cxnLst/>
              <a:rect l="l" t="t" r="r" b="b"/>
              <a:pathLst>
                <a:path w="2374900" h="142875">
                  <a:moveTo>
                    <a:pt x="2374790" y="57148"/>
                  </a:moveTo>
                  <a:lnTo>
                    <a:pt x="2289065" y="57148"/>
                  </a:lnTo>
                  <a:lnTo>
                    <a:pt x="2289065" y="85723"/>
                  </a:lnTo>
                  <a:lnTo>
                    <a:pt x="2374790" y="85723"/>
                  </a:lnTo>
                  <a:lnTo>
                    <a:pt x="2374790" y="57148"/>
                  </a:lnTo>
                  <a:close/>
                </a:path>
                <a:path w="2374900" h="142875">
                  <a:moveTo>
                    <a:pt x="2260490" y="57148"/>
                  </a:moveTo>
                  <a:lnTo>
                    <a:pt x="2174765" y="57148"/>
                  </a:lnTo>
                  <a:lnTo>
                    <a:pt x="2174765" y="85723"/>
                  </a:lnTo>
                  <a:lnTo>
                    <a:pt x="2260490" y="85723"/>
                  </a:lnTo>
                  <a:lnTo>
                    <a:pt x="2260490" y="57148"/>
                  </a:lnTo>
                  <a:close/>
                </a:path>
                <a:path w="2374900" h="142875">
                  <a:moveTo>
                    <a:pt x="2146190" y="57148"/>
                  </a:moveTo>
                  <a:lnTo>
                    <a:pt x="2060465" y="57148"/>
                  </a:lnTo>
                  <a:lnTo>
                    <a:pt x="2060465" y="85723"/>
                  </a:lnTo>
                  <a:lnTo>
                    <a:pt x="2146190" y="85723"/>
                  </a:lnTo>
                  <a:lnTo>
                    <a:pt x="2146190" y="57148"/>
                  </a:lnTo>
                  <a:close/>
                </a:path>
                <a:path w="2374900" h="142875">
                  <a:moveTo>
                    <a:pt x="2031890" y="57148"/>
                  </a:moveTo>
                  <a:lnTo>
                    <a:pt x="1946165" y="57149"/>
                  </a:lnTo>
                  <a:lnTo>
                    <a:pt x="1946165" y="85724"/>
                  </a:lnTo>
                  <a:lnTo>
                    <a:pt x="2031890" y="85723"/>
                  </a:lnTo>
                  <a:lnTo>
                    <a:pt x="2031890" y="57148"/>
                  </a:lnTo>
                  <a:close/>
                </a:path>
                <a:path w="2374900" h="142875">
                  <a:moveTo>
                    <a:pt x="1917590" y="57149"/>
                  </a:moveTo>
                  <a:lnTo>
                    <a:pt x="1831865" y="57149"/>
                  </a:lnTo>
                  <a:lnTo>
                    <a:pt x="1831865" y="85724"/>
                  </a:lnTo>
                  <a:lnTo>
                    <a:pt x="1917590" y="85724"/>
                  </a:lnTo>
                  <a:lnTo>
                    <a:pt x="1917590" y="57149"/>
                  </a:lnTo>
                  <a:close/>
                </a:path>
                <a:path w="2374900" h="142875">
                  <a:moveTo>
                    <a:pt x="1803290" y="57149"/>
                  </a:moveTo>
                  <a:lnTo>
                    <a:pt x="1717565" y="57149"/>
                  </a:lnTo>
                  <a:lnTo>
                    <a:pt x="1717565" y="85724"/>
                  </a:lnTo>
                  <a:lnTo>
                    <a:pt x="1803290" y="85724"/>
                  </a:lnTo>
                  <a:lnTo>
                    <a:pt x="1803290" y="57149"/>
                  </a:lnTo>
                  <a:close/>
                </a:path>
                <a:path w="2374900" h="142875">
                  <a:moveTo>
                    <a:pt x="1688990" y="57149"/>
                  </a:moveTo>
                  <a:lnTo>
                    <a:pt x="1603265" y="57149"/>
                  </a:lnTo>
                  <a:lnTo>
                    <a:pt x="1603265" y="85724"/>
                  </a:lnTo>
                  <a:lnTo>
                    <a:pt x="1688990" y="85724"/>
                  </a:lnTo>
                  <a:lnTo>
                    <a:pt x="1688990" y="57149"/>
                  </a:lnTo>
                  <a:close/>
                </a:path>
                <a:path w="2374900" h="142875">
                  <a:moveTo>
                    <a:pt x="1574690" y="57149"/>
                  </a:moveTo>
                  <a:lnTo>
                    <a:pt x="1488965" y="57149"/>
                  </a:lnTo>
                  <a:lnTo>
                    <a:pt x="1488965" y="85724"/>
                  </a:lnTo>
                  <a:lnTo>
                    <a:pt x="1574690" y="85724"/>
                  </a:lnTo>
                  <a:lnTo>
                    <a:pt x="1574690" y="57149"/>
                  </a:lnTo>
                  <a:close/>
                </a:path>
                <a:path w="2374900" h="142875">
                  <a:moveTo>
                    <a:pt x="1460390" y="57149"/>
                  </a:moveTo>
                  <a:lnTo>
                    <a:pt x="1374665" y="57149"/>
                  </a:lnTo>
                  <a:lnTo>
                    <a:pt x="1374665" y="85724"/>
                  </a:lnTo>
                  <a:lnTo>
                    <a:pt x="1460390" y="85724"/>
                  </a:lnTo>
                  <a:lnTo>
                    <a:pt x="1460390" y="57149"/>
                  </a:lnTo>
                  <a:close/>
                </a:path>
                <a:path w="2374900" h="142875">
                  <a:moveTo>
                    <a:pt x="1346090" y="57149"/>
                  </a:moveTo>
                  <a:lnTo>
                    <a:pt x="1260365" y="57149"/>
                  </a:lnTo>
                  <a:lnTo>
                    <a:pt x="1260365" y="85724"/>
                  </a:lnTo>
                  <a:lnTo>
                    <a:pt x="1346090" y="85724"/>
                  </a:lnTo>
                  <a:lnTo>
                    <a:pt x="1346090" y="57149"/>
                  </a:lnTo>
                  <a:close/>
                </a:path>
                <a:path w="2374900" h="142875">
                  <a:moveTo>
                    <a:pt x="1231790" y="57149"/>
                  </a:moveTo>
                  <a:lnTo>
                    <a:pt x="1146065" y="57149"/>
                  </a:lnTo>
                  <a:lnTo>
                    <a:pt x="1146065" y="85724"/>
                  </a:lnTo>
                  <a:lnTo>
                    <a:pt x="1231790" y="85724"/>
                  </a:lnTo>
                  <a:lnTo>
                    <a:pt x="1231790" y="57149"/>
                  </a:lnTo>
                  <a:close/>
                </a:path>
                <a:path w="2374900" h="142875">
                  <a:moveTo>
                    <a:pt x="1117490" y="57149"/>
                  </a:moveTo>
                  <a:lnTo>
                    <a:pt x="1031765" y="57149"/>
                  </a:lnTo>
                  <a:lnTo>
                    <a:pt x="1031765" y="85724"/>
                  </a:lnTo>
                  <a:lnTo>
                    <a:pt x="1117490" y="85724"/>
                  </a:lnTo>
                  <a:lnTo>
                    <a:pt x="1117490" y="57149"/>
                  </a:lnTo>
                  <a:close/>
                </a:path>
                <a:path w="2374900" h="142875">
                  <a:moveTo>
                    <a:pt x="1003190" y="57149"/>
                  </a:moveTo>
                  <a:lnTo>
                    <a:pt x="917465" y="57149"/>
                  </a:lnTo>
                  <a:lnTo>
                    <a:pt x="917465" y="85724"/>
                  </a:lnTo>
                  <a:lnTo>
                    <a:pt x="1003190" y="85724"/>
                  </a:lnTo>
                  <a:lnTo>
                    <a:pt x="1003190" y="57149"/>
                  </a:lnTo>
                  <a:close/>
                </a:path>
                <a:path w="2374900" h="142875">
                  <a:moveTo>
                    <a:pt x="888890" y="57149"/>
                  </a:moveTo>
                  <a:lnTo>
                    <a:pt x="803165" y="57149"/>
                  </a:lnTo>
                  <a:lnTo>
                    <a:pt x="803165" y="85724"/>
                  </a:lnTo>
                  <a:lnTo>
                    <a:pt x="888890" y="85724"/>
                  </a:lnTo>
                  <a:lnTo>
                    <a:pt x="888890" y="57149"/>
                  </a:lnTo>
                  <a:close/>
                </a:path>
                <a:path w="2374900" h="142875">
                  <a:moveTo>
                    <a:pt x="774590" y="57149"/>
                  </a:moveTo>
                  <a:lnTo>
                    <a:pt x="688865" y="57149"/>
                  </a:lnTo>
                  <a:lnTo>
                    <a:pt x="688865" y="85724"/>
                  </a:lnTo>
                  <a:lnTo>
                    <a:pt x="774590" y="85724"/>
                  </a:lnTo>
                  <a:lnTo>
                    <a:pt x="774590" y="57149"/>
                  </a:lnTo>
                  <a:close/>
                </a:path>
                <a:path w="2374900" h="142875">
                  <a:moveTo>
                    <a:pt x="660290" y="57149"/>
                  </a:moveTo>
                  <a:lnTo>
                    <a:pt x="574565" y="57149"/>
                  </a:lnTo>
                  <a:lnTo>
                    <a:pt x="574565" y="85724"/>
                  </a:lnTo>
                  <a:lnTo>
                    <a:pt x="660290" y="85724"/>
                  </a:lnTo>
                  <a:lnTo>
                    <a:pt x="660290" y="57149"/>
                  </a:lnTo>
                  <a:close/>
                </a:path>
                <a:path w="2374900" h="142875">
                  <a:moveTo>
                    <a:pt x="545990" y="57149"/>
                  </a:moveTo>
                  <a:lnTo>
                    <a:pt x="460265" y="57149"/>
                  </a:lnTo>
                  <a:lnTo>
                    <a:pt x="460265" y="85724"/>
                  </a:lnTo>
                  <a:lnTo>
                    <a:pt x="545990" y="85724"/>
                  </a:lnTo>
                  <a:lnTo>
                    <a:pt x="545990" y="57149"/>
                  </a:lnTo>
                  <a:close/>
                </a:path>
                <a:path w="2374900" h="142875">
                  <a:moveTo>
                    <a:pt x="431690" y="57149"/>
                  </a:moveTo>
                  <a:lnTo>
                    <a:pt x="345965" y="57149"/>
                  </a:lnTo>
                  <a:lnTo>
                    <a:pt x="345965" y="85724"/>
                  </a:lnTo>
                  <a:lnTo>
                    <a:pt x="431690" y="85724"/>
                  </a:lnTo>
                  <a:lnTo>
                    <a:pt x="431690" y="57149"/>
                  </a:lnTo>
                  <a:close/>
                </a:path>
                <a:path w="2374900" h="142875">
                  <a:moveTo>
                    <a:pt x="317390" y="57149"/>
                  </a:moveTo>
                  <a:lnTo>
                    <a:pt x="231665" y="57149"/>
                  </a:lnTo>
                  <a:lnTo>
                    <a:pt x="231665" y="85724"/>
                  </a:lnTo>
                  <a:lnTo>
                    <a:pt x="317390" y="85724"/>
                  </a:lnTo>
                  <a:lnTo>
                    <a:pt x="317390" y="57149"/>
                  </a:lnTo>
                  <a:close/>
                </a:path>
                <a:path w="2374900" h="142875">
                  <a:moveTo>
                    <a:pt x="142875" y="0"/>
                  </a:moveTo>
                  <a:lnTo>
                    <a:pt x="0" y="71437"/>
                  </a:lnTo>
                  <a:lnTo>
                    <a:pt x="142875" y="142874"/>
                  </a:lnTo>
                  <a:lnTo>
                    <a:pt x="142875" y="85724"/>
                  </a:lnTo>
                  <a:lnTo>
                    <a:pt x="128584" y="85724"/>
                  </a:lnTo>
                  <a:lnTo>
                    <a:pt x="128584" y="57149"/>
                  </a:lnTo>
                  <a:lnTo>
                    <a:pt x="142875" y="57149"/>
                  </a:lnTo>
                  <a:lnTo>
                    <a:pt x="142875" y="0"/>
                  </a:lnTo>
                  <a:close/>
                </a:path>
                <a:path w="2374900" h="142875">
                  <a:moveTo>
                    <a:pt x="142875" y="57149"/>
                  </a:moveTo>
                  <a:lnTo>
                    <a:pt x="128584" y="57149"/>
                  </a:lnTo>
                  <a:lnTo>
                    <a:pt x="128584" y="85724"/>
                  </a:lnTo>
                  <a:lnTo>
                    <a:pt x="142875" y="85724"/>
                  </a:lnTo>
                  <a:lnTo>
                    <a:pt x="142875" y="57149"/>
                  </a:lnTo>
                  <a:close/>
                </a:path>
                <a:path w="2374900" h="142875">
                  <a:moveTo>
                    <a:pt x="203090" y="57149"/>
                  </a:moveTo>
                  <a:lnTo>
                    <a:pt x="142875" y="57149"/>
                  </a:lnTo>
                  <a:lnTo>
                    <a:pt x="142875" y="85724"/>
                  </a:lnTo>
                  <a:lnTo>
                    <a:pt x="203090" y="85724"/>
                  </a:lnTo>
                  <a:lnTo>
                    <a:pt x="203090" y="57149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9727692" y="1756136"/>
            <a:ext cx="1189990" cy="233679"/>
          </a:xfrm>
          <a:custGeom>
            <a:avLst/>
            <a:gdLst/>
            <a:ahLst/>
            <a:cxnLst/>
            <a:rect l="l" t="t" r="r" b="b"/>
            <a:pathLst>
              <a:path w="1189990" h="233680">
                <a:moveTo>
                  <a:pt x="116053" y="107609"/>
                </a:moveTo>
                <a:lnTo>
                  <a:pt x="0" y="189417"/>
                </a:lnTo>
                <a:lnTo>
                  <a:pt x="135078" y="233175"/>
                </a:lnTo>
                <a:lnTo>
                  <a:pt x="85536" y="187420"/>
                </a:lnTo>
                <a:lnTo>
                  <a:pt x="76767" y="187420"/>
                </a:lnTo>
                <a:lnTo>
                  <a:pt x="73913" y="168584"/>
                </a:lnTo>
                <a:lnTo>
                  <a:pt x="81447" y="167443"/>
                </a:lnTo>
                <a:lnTo>
                  <a:pt x="116053" y="107609"/>
                </a:lnTo>
                <a:close/>
              </a:path>
              <a:path w="1189990" h="233680">
                <a:moveTo>
                  <a:pt x="75341" y="178003"/>
                </a:moveTo>
                <a:lnTo>
                  <a:pt x="76767" y="187420"/>
                </a:lnTo>
                <a:lnTo>
                  <a:pt x="84300" y="186278"/>
                </a:lnTo>
                <a:lnTo>
                  <a:pt x="75341" y="178003"/>
                </a:lnTo>
                <a:close/>
              </a:path>
              <a:path w="1189990" h="233680">
                <a:moveTo>
                  <a:pt x="84300" y="186278"/>
                </a:moveTo>
                <a:lnTo>
                  <a:pt x="76767" y="187420"/>
                </a:lnTo>
                <a:lnTo>
                  <a:pt x="85536" y="187420"/>
                </a:lnTo>
                <a:lnTo>
                  <a:pt x="84300" y="186278"/>
                </a:lnTo>
                <a:close/>
              </a:path>
              <a:path w="1189990" h="233680">
                <a:moveTo>
                  <a:pt x="1186572" y="0"/>
                </a:moveTo>
                <a:lnTo>
                  <a:pt x="81447" y="167443"/>
                </a:lnTo>
                <a:lnTo>
                  <a:pt x="75341" y="178003"/>
                </a:lnTo>
                <a:lnTo>
                  <a:pt x="84300" y="186278"/>
                </a:lnTo>
                <a:lnTo>
                  <a:pt x="1189426" y="18835"/>
                </a:lnTo>
                <a:lnTo>
                  <a:pt x="1186572" y="0"/>
                </a:lnTo>
                <a:close/>
              </a:path>
              <a:path w="1189990" h="233680">
                <a:moveTo>
                  <a:pt x="81447" y="167443"/>
                </a:moveTo>
                <a:lnTo>
                  <a:pt x="73913" y="168584"/>
                </a:lnTo>
                <a:lnTo>
                  <a:pt x="75340" y="178002"/>
                </a:lnTo>
                <a:lnTo>
                  <a:pt x="81447" y="167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82832" y="1697573"/>
            <a:ext cx="127000" cy="275590"/>
          </a:xfrm>
          <a:custGeom>
            <a:avLst/>
            <a:gdLst/>
            <a:ahLst/>
            <a:cxnLst/>
            <a:rect l="l" t="t" r="r" b="b"/>
            <a:pathLst>
              <a:path w="127000" h="275589">
                <a:moveTo>
                  <a:pt x="0" y="148172"/>
                </a:moveTo>
                <a:lnTo>
                  <a:pt x="63501" y="275172"/>
                </a:lnTo>
                <a:lnTo>
                  <a:pt x="101600" y="198972"/>
                </a:lnTo>
                <a:lnTo>
                  <a:pt x="53975" y="198972"/>
                </a:lnTo>
                <a:lnTo>
                  <a:pt x="53975" y="191352"/>
                </a:lnTo>
                <a:lnTo>
                  <a:pt x="0" y="148172"/>
                </a:lnTo>
                <a:close/>
              </a:path>
              <a:path w="127000" h="275589">
                <a:moveTo>
                  <a:pt x="53975" y="191352"/>
                </a:moveTo>
                <a:lnTo>
                  <a:pt x="53975" y="198972"/>
                </a:lnTo>
                <a:lnTo>
                  <a:pt x="63500" y="198972"/>
                </a:lnTo>
                <a:lnTo>
                  <a:pt x="53975" y="191352"/>
                </a:lnTo>
                <a:close/>
              </a:path>
              <a:path w="127000" h="275589">
                <a:moveTo>
                  <a:pt x="73025" y="0"/>
                </a:moveTo>
                <a:lnTo>
                  <a:pt x="53975" y="0"/>
                </a:lnTo>
                <a:lnTo>
                  <a:pt x="53975" y="191352"/>
                </a:lnTo>
                <a:lnTo>
                  <a:pt x="63500" y="198972"/>
                </a:lnTo>
                <a:lnTo>
                  <a:pt x="73025" y="191352"/>
                </a:lnTo>
                <a:lnTo>
                  <a:pt x="73025" y="0"/>
                </a:lnTo>
                <a:close/>
              </a:path>
              <a:path w="127000" h="275589">
                <a:moveTo>
                  <a:pt x="73025" y="191352"/>
                </a:moveTo>
                <a:lnTo>
                  <a:pt x="63500" y="198972"/>
                </a:lnTo>
                <a:lnTo>
                  <a:pt x="73025" y="198972"/>
                </a:lnTo>
                <a:lnTo>
                  <a:pt x="73025" y="191352"/>
                </a:lnTo>
                <a:close/>
              </a:path>
              <a:path w="127000" h="275589">
                <a:moveTo>
                  <a:pt x="127000" y="148172"/>
                </a:moveTo>
                <a:lnTo>
                  <a:pt x="73025" y="191352"/>
                </a:lnTo>
                <a:lnTo>
                  <a:pt x="73025" y="198972"/>
                </a:lnTo>
                <a:lnTo>
                  <a:pt x="101600" y="198972"/>
                </a:lnTo>
                <a:lnTo>
                  <a:pt x="127000" y="148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881049" y="4152900"/>
            <a:ext cx="3321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CQ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81077" y="3516883"/>
            <a:ext cx="1183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4MB</a:t>
            </a:r>
            <a:r>
              <a:rPr sz="1800" i="1" spc="-20" dirty="0">
                <a:solidFill>
                  <a:srgbClr val="767171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PM </a:t>
            </a:r>
            <a:r>
              <a:rPr sz="1800" i="1" spc="-25" dirty="0">
                <a:solidFill>
                  <a:srgbClr val="767171"/>
                </a:solidFill>
                <a:latin typeface="Calibri"/>
                <a:cs typeface="Calibri"/>
              </a:rPr>
              <a:t>buf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30931" y="2068067"/>
            <a:ext cx="1131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RDMA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NIC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849120" y="2568460"/>
            <a:ext cx="3281679" cy="521334"/>
          </a:xfrm>
          <a:custGeom>
            <a:avLst/>
            <a:gdLst/>
            <a:ahLst/>
            <a:cxnLst/>
            <a:rect l="l" t="t" r="r" b="b"/>
            <a:pathLst>
              <a:path w="3281679" h="521335">
                <a:moveTo>
                  <a:pt x="1295438" y="0"/>
                </a:moveTo>
                <a:lnTo>
                  <a:pt x="57150" y="0"/>
                </a:lnTo>
                <a:lnTo>
                  <a:pt x="57150" y="267411"/>
                </a:lnTo>
                <a:lnTo>
                  <a:pt x="0" y="267411"/>
                </a:lnTo>
                <a:lnTo>
                  <a:pt x="71437" y="410286"/>
                </a:lnTo>
                <a:lnTo>
                  <a:pt x="135737" y="281698"/>
                </a:lnTo>
                <a:lnTo>
                  <a:pt x="142875" y="267411"/>
                </a:lnTo>
                <a:lnTo>
                  <a:pt x="85725" y="267411"/>
                </a:lnTo>
                <a:lnTo>
                  <a:pt x="85725" y="28575"/>
                </a:lnTo>
                <a:lnTo>
                  <a:pt x="1295438" y="28575"/>
                </a:lnTo>
                <a:lnTo>
                  <a:pt x="1295438" y="14287"/>
                </a:lnTo>
                <a:lnTo>
                  <a:pt x="1295438" y="0"/>
                </a:lnTo>
                <a:close/>
              </a:path>
              <a:path w="3281679" h="521335">
                <a:moveTo>
                  <a:pt x="3281603" y="377901"/>
                </a:moveTo>
                <a:lnTo>
                  <a:pt x="3224453" y="377901"/>
                </a:lnTo>
                <a:lnTo>
                  <a:pt x="3224453" y="31064"/>
                </a:lnTo>
                <a:lnTo>
                  <a:pt x="3224453" y="16776"/>
                </a:lnTo>
                <a:lnTo>
                  <a:pt x="3224453" y="2489"/>
                </a:lnTo>
                <a:lnTo>
                  <a:pt x="1914169" y="2489"/>
                </a:lnTo>
                <a:lnTo>
                  <a:pt x="1914169" y="31064"/>
                </a:lnTo>
                <a:lnTo>
                  <a:pt x="3195878" y="31064"/>
                </a:lnTo>
                <a:lnTo>
                  <a:pt x="3195878" y="377901"/>
                </a:lnTo>
                <a:lnTo>
                  <a:pt x="3138728" y="377901"/>
                </a:lnTo>
                <a:lnTo>
                  <a:pt x="3210166" y="520776"/>
                </a:lnTo>
                <a:lnTo>
                  <a:pt x="3274453" y="392188"/>
                </a:lnTo>
                <a:lnTo>
                  <a:pt x="3281603" y="377901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094232" y="2678684"/>
            <a:ext cx="1311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pop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55343" y="2642108"/>
            <a:ext cx="1137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generate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2385" y="1199303"/>
            <a:ext cx="6474460" cy="3881191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zh-CN" altLang="en-US" sz="2600" dirty="0">
                <a:latin typeface="Trebuchet MS"/>
                <a:cs typeface="Trebuchet MS"/>
              </a:rPr>
              <a:t>避免控制线程成为瓶颈</a:t>
            </a:r>
          </a:p>
          <a:p>
            <a:pPr marL="358140" indent="-311785">
              <a:lnSpc>
                <a:spcPct val="100000"/>
              </a:lnSpc>
              <a:spcBef>
                <a:spcPts val="490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zh-CN" altLang="en-US" sz="2400" spc="-20" dirty="0">
                <a:latin typeface="Arial"/>
                <a:cs typeface="Arial"/>
              </a:rPr>
              <a:t>数据路径：</a:t>
            </a:r>
            <a:r>
              <a:rPr lang="en-US" altLang="zh-CN" sz="2400" spc="-20" dirty="0">
                <a:latin typeface="Arial"/>
                <a:cs typeface="Arial"/>
              </a:rPr>
              <a:t>&gt; 50Mops/s</a:t>
            </a:r>
            <a:endParaRPr lang="zh-CN" altLang="en-US" sz="2400" dirty="0">
              <a:latin typeface="Arial"/>
              <a:cs typeface="Arial"/>
            </a:endParaRPr>
          </a:p>
          <a:p>
            <a:pPr marL="320040" indent="-273685">
              <a:lnSpc>
                <a:spcPct val="100000"/>
              </a:lnSpc>
              <a:spcBef>
                <a:spcPts val="530"/>
              </a:spcBef>
              <a:buSzPct val="79166"/>
              <a:buFont typeface="Wingdings"/>
              <a:buChar char=""/>
              <a:tabLst>
                <a:tab pos="320040" algn="l"/>
              </a:tabLst>
            </a:pPr>
            <a:r>
              <a:rPr lang="zh-CN" altLang="en-US" sz="2400" spc="-155" dirty="0">
                <a:latin typeface="Arial"/>
                <a:cs typeface="Arial"/>
              </a:rPr>
              <a:t>控制线程的两个任务：</a:t>
            </a:r>
            <a:endParaRPr lang="zh-CN" altLang="en-US" sz="2400" dirty="0">
              <a:latin typeface="等线 Light"/>
              <a:cs typeface="等线 Light"/>
            </a:endParaRPr>
          </a:p>
          <a:p>
            <a:pPr marL="846455" lvl="1" indent="-342265">
              <a:lnSpc>
                <a:spcPct val="100000"/>
              </a:lnSpc>
              <a:spcBef>
                <a:spcPts val="520"/>
              </a:spcBef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zh-CN" altLang="en-US" sz="2000" dirty="0">
                <a:latin typeface="Wingdings"/>
                <a:cs typeface="Wingdings"/>
              </a:rPr>
              <a:t></a:t>
            </a:r>
            <a:r>
              <a:rPr lang="zh-CN" altLang="en-US" sz="2000" spc="70" dirty="0">
                <a:latin typeface="Times New Roman"/>
                <a:cs typeface="Times New Roman"/>
              </a:rPr>
              <a:t> </a:t>
            </a:r>
            <a:r>
              <a:rPr lang="zh-CN" altLang="en-US" sz="2000" spc="-25" dirty="0">
                <a:latin typeface="Arial"/>
                <a:cs typeface="Arial"/>
              </a:rPr>
              <a:t>将 </a:t>
            </a:r>
            <a:r>
              <a:rPr lang="en-US" altLang="zh-CN" sz="2000" spc="-25" dirty="0">
                <a:latin typeface="Arial"/>
                <a:cs typeface="Arial"/>
              </a:rPr>
              <a:t>PM </a:t>
            </a:r>
            <a:r>
              <a:rPr lang="zh-CN" altLang="en-US" sz="2000" spc="-25" dirty="0">
                <a:latin typeface="Arial"/>
                <a:cs typeface="Arial"/>
              </a:rPr>
              <a:t>缓冲区推送至 </a:t>
            </a:r>
            <a:r>
              <a:rPr lang="en-US" altLang="zh-CN" sz="2000" spc="-25" dirty="0">
                <a:latin typeface="Arial"/>
                <a:cs typeface="Arial"/>
              </a:rPr>
              <a:t>MP SRQ</a:t>
            </a:r>
            <a:endParaRPr lang="zh-CN" altLang="en-US" sz="2000" dirty="0">
              <a:latin typeface="Arial"/>
              <a:cs typeface="Arial"/>
            </a:endParaRPr>
          </a:p>
          <a:p>
            <a:pPr marL="846455" lvl="1" indent="-342265">
              <a:lnSpc>
                <a:spcPct val="100000"/>
              </a:lnSpc>
              <a:spcBef>
                <a:spcPts val="500"/>
              </a:spcBef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zh-CN" altLang="en-US" sz="2000" dirty="0">
                <a:latin typeface="Wingdings"/>
                <a:cs typeface="Wingdings"/>
              </a:rPr>
              <a:t></a:t>
            </a:r>
            <a:r>
              <a:rPr lang="zh-CN" altLang="en-US" sz="2000" spc="40" dirty="0">
                <a:latin typeface="Times New Roman"/>
                <a:cs typeface="Times New Roman"/>
              </a:rPr>
              <a:t> </a:t>
            </a:r>
            <a:r>
              <a:rPr lang="zh-CN" altLang="en-US" sz="2000" spc="-60" dirty="0">
                <a:latin typeface="Arial"/>
                <a:cs typeface="Arial"/>
              </a:rPr>
              <a:t>轮询 </a:t>
            </a:r>
            <a:r>
              <a:rPr lang="en-US" altLang="zh-CN" sz="2000" spc="-60" dirty="0">
                <a:latin typeface="Arial"/>
                <a:cs typeface="Arial"/>
              </a:rPr>
              <a:t>CQ</a:t>
            </a:r>
            <a:r>
              <a:rPr lang="zh-CN" altLang="en-US" sz="2000" spc="-60" dirty="0">
                <a:latin typeface="Arial"/>
                <a:cs typeface="Arial"/>
              </a:rPr>
              <a:t>（</a:t>
            </a:r>
            <a:r>
              <a:rPr lang="en-US" altLang="zh-CN" sz="2000" spc="-60" dirty="0">
                <a:latin typeface="Arial"/>
                <a:cs typeface="Arial"/>
              </a:rPr>
              <a:t>RDMA RECV </a:t>
            </a:r>
            <a:r>
              <a:rPr lang="zh-CN" altLang="en-US" sz="2000" spc="-60" dirty="0">
                <a:latin typeface="Arial"/>
                <a:cs typeface="Arial"/>
              </a:rPr>
              <a:t>不能取消信号通知）</a:t>
            </a:r>
            <a:endParaRPr lang="zh-CN" altLang="en-US" sz="2000" dirty="0">
              <a:latin typeface="Arial"/>
              <a:cs typeface="Arial"/>
            </a:endParaRPr>
          </a:p>
          <a:p>
            <a:pPr marL="358140" indent="-311785">
              <a:lnSpc>
                <a:spcPct val="100000"/>
              </a:lnSpc>
              <a:spcBef>
                <a:spcPts val="490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zh-CN" altLang="en-US" sz="2400" spc="-20" dirty="0">
                <a:latin typeface="Arial"/>
                <a:cs typeface="Arial"/>
              </a:rPr>
              <a:t>低开销 </a:t>
            </a:r>
            <a:r>
              <a:rPr lang="en-US" altLang="zh-CN" sz="2400" spc="-20" dirty="0">
                <a:latin typeface="Arial"/>
                <a:cs typeface="Arial"/>
              </a:rPr>
              <a:t>RDMA RECV</a:t>
            </a:r>
            <a:r>
              <a:rPr lang="zh-CN" altLang="en-US" sz="2400" spc="-20" dirty="0">
                <a:latin typeface="Arial"/>
                <a:cs typeface="Arial"/>
              </a:rPr>
              <a:t>：</a:t>
            </a:r>
            <a:endParaRPr lang="zh-CN" altLang="en-US" sz="2400" dirty="0">
              <a:latin typeface="Arial"/>
              <a:cs typeface="Arial"/>
            </a:endParaRPr>
          </a:p>
          <a:p>
            <a:pPr marL="846455" lvl="1" indent="-342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zh-CN" altLang="en-US" sz="2000" spc="-10" dirty="0">
                <a:latin typeface="Arial"/>
                <a:cs typeface="Arial"/>
              </a:rPr>
              <a:t>使用 </a:t>
            </a:r>
            <a:r>
              <a:rPr lang="en-US" altLang="zh-CN" sz="2000" spc="-10" dirty="0">
                <a:latin typeface="Arial"/>
                <a:cs typeface="Arial"/>
              </a:rPr>
              <a:t>MP </a:t>
            </a:r>
            <a:r>
              <a:rPr lang="zh-CN" altLang="en-US" sz="2000" spc="-10" dirty="0">
                <a:latin typeface="Arial"/>
                <a:cs typeface="Arial"/>
              </a:rPr>
              <a:t>功能的大型接收缓冲区（例如 </a:t>
            </a:r>
            <a:r>
              <a:rPr lang="en-US" altLang="zh-CN" sz="2000" spc="-10" dirty="0">
                <a:latin typeface="Arial"/>
                <a:cs typeface="Arial"/>
              </a:rPr>
              <a:t>4MB</a:t>
            </a:r>
            <a:r>
              <a:rPr lang="zh-CN" altLang="en-US" sz="2000" spc="-10" dirty="0">
                <a:latin typeface="Arial"/>
                <a:cs typeface="Arial"/>
              </a:rPr>
              <a:t>）</a:t>
            </a:r>
            <a:endParaRPr lang="zh-CN" altLang="en-US" sz="2000" dirty="0">
              <a:latin typeface="Arial"/>
              <a:cs typeface="Arial"/>
            </a:endParaRPr>
          </a:p>
          <a:p>
            <a:pPr marL="846455" lvl="1" indent="-342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zh-CN" altLang="en-US" sz="2000" spc="-140" dirty="0">
                <a:latin typeface="Arial"/>
                <a:cs typeface="Arial"/>
              </a:rPr>
              <a:t>一次发布一批 </a:t>
            </a:r>
            <a:r>
              <a:rPr lang="en-US" altLang="zh-CN" sz="2000" spc="-140" dirty="0">
                <a:latin typeface="Arial"/>
                <a:cs typeface="Arial"/>
              </a:rPr>
              <a:t>RDMA RECV</a:t>
            </a:r>
            <a:endParaRPr lang="zh-CN" altLang="en-US" sz="2000" dirty="0">
              <a:latin typeface="Arial"/>
              <a:cs typeface="Arial"/>
            </a:endParaRPr>
          </a:p>
          <a:p>
            <a:pPr marL="358140" indent="-311785">
              <a:lnSpc>
                <a:spcPct val="100000"/>
              </a:lnSpc>
              <a:spcBef>
                <a:spcPts val="515"/>
              </a:spcBef>
              <a:buSzPct val="79166"/>
              <a:buFont typeface="Wingdings"/>
              <a:buChar char=""/>
              <a:tabLst>
                <a:tab pos="358140" algn="l"/>
              </a:tabLst>
            </a:pPr>
            <a:r>
              <a:rPr lang="zh-CN" altLang="en-US" sz="2400" spc="-10" dirty="0">
                <a:latin typeface="Arial"/>
                <a:cs typeface="Arial"/>
              </a:rPr>
              <a:t>消除 </a:t>
            </a:r>
            <a:r>
              <a:rPr lang="en-US" sz="2400" spc="-10" dirty="0">
                <a:latin typeface="Arial"/>
                <a:cs typeface="Arial"/>
              </a:rPr>
              <a:t>CQ </a:t>
            </a:r>
            <a:r>
              <a:rPr lang="zh-CN" altLang="en-US" sz="2400" spc="-10" dirty="0">
                <a:latin typeface="Arial"/>
                <a:cs typeface="Arial"/>
              </a:rPr>
              <a:t>轮询</a:t>
            </a:r>
            <a:endParaRPr lang="en-US" sz="2400" dirty="0">
              <a:latin typeface="Arial"/>
              <a:cs typeface="Arial"/>
            </a:endParaRPr>
          </a:p>
          <a:p>
            <a:pPr marL="846455" lvl="1" indent="-342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846455" algn="l"/>
              </a:tabLst>
            </a:pPr>
            <a:r>
              <a:rPr lang="zh-CN" altLang="en-US" sz="2000" spc="-20" dirty="0">
                <a:solidFill>
                  <a:srgbClr val="FF0000"/>
                </a:solidFill>
                <a:latin typeface="Arial"/>
                <a:cs typeface="Arial"/>
              </a:rPr>
              <a:t>环形结构</a:t>
            </a:r>
            <a:r>
              <a:rPr lang="zh-CN" altLang="en-US" sz="2000" spc="-20" dirty="0">
                <a:latin typeface="Arial"/>
                <a:cs typeface="Arial"/>
              </a:rPr>
              <a:t>的</a:t>
            </a:r>
            <a:r>
              <a:rPr lang="en-US" altLang="zh-CN" sz="2000" spc="-20" dirty="0">
                <a:latin typeface="Arial"/>
                <a:cs typeface="Arial"/>
              </a:rPr>
              <a:t>CQ</a:t>
            </a:r>
            <a:r>
              <a:rPr lang="zh-CN" altLang="en-US" sz="2000" spc="-20" dirty="0">
                <a:latin typeface="Arial"/>
                <a:cs typeface="Arial"/>
              </a:rPr>
              <a:t>和</a:t>
            </a:r>
            <a:r>
              <a:rPr lang="en-US" altLang="zh-CN" sz="2000" spc="-20" dirty="0">
                <a:latin typeface="Arial"/>
                <a:cs typeface="Arial"/>
              </a:rPr>
              <a:t>NIC</a:t>
            </a:r>
            <a:r>
              <a:rPr lang="zh-CN" altLang="en-US" sz="2000" spc="-20" dirty="0">
                <a:latin typeface="Arial"/>
                <a:cs typeface="Arial"/>
              </a:rPr>
              <a:t>可以覆盖</a:t>
            </a:r>
            <a:r>
              <a:rPr lang="en-US" altLang="zh-CN" sz="2000" spc="-20" dirty="0">
                <a:latin typeface="Arial"/>
                <a:cs typeface="Arial"/>
              </a:rPr>
              <a:t>CQ</a:t>
            </a:r>
            <a:r>
              <a:rPr lang="zh-CN" altLang="en-US" sz="2000" spc="-20" dirty="0">
                <a:latin typeface="Arial"/>
                <a:cs typeface="Arial"/>
              </a:rPr>
              <a:t>表项</a:t>
            </a:r>
            <a:endParaRPr lang="en-US" sz="2000" dirty="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437170" y="1241103"/>
            <a:ext cx="840740" cy="360045"/>
            <a:chOff x="7437170" y="1241103"/>
            <a:chExt cx="840740" cy="360045"/>
          </a:xfrm>
        </p:grpSpPr>
        <p:sp>
          <p:nvSpPr>
            <p:cNvPr id="28" name="object 28"/>
            <p:cNvSpPr/>
            <p:nvPr/>
          </p:nvSpPr>
          <p:spPr>
            <a:xfrm>
              <a:off x="7443520" y="1247453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675974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4"/>
                  </a:lnTo>
                  <a:lnTo>
                    <a:pt x="0" y="152026"/>
                  </a:lnTo>
                  <a:lnTo>
                    <a:pt x="0" y="194931"/>
                  </a:lnTo>
                  <a:lnTo>
                    <a:pt x="7750" y="242983"/>
                  </a:lnTo>
                  <a:lnTo>
                    <a:pt x="29332" y="284716"/>
                  </a:lnTo>
                  <a:lnTo>
                    <a:pt x="62241" y="317625"/>
                  </a:lnTo>
                  <a:lnTo>
                    <a:pt x="103974" y="339207"/>
                  </a:lnTo>
                  <a:lnTo>
                    <a:pt x="152026" y="346957"/>
                  </a:lnTo>
                  <a:lnTo>
                    <a:pt x="675974" y="346957"/>
                  </a:lnTo>
                  <a:lnTo>
                    <a:pt x="724025" y="339207"/>
                  </a:lnTo>
                  <a:lnTo>
                    <a:pt x="765758" y="317625"/>
                  </a:lnTo>
                  <a:lnTo>
                    <a:pt x="798668" y="284716"/>
                  </a:lnTo>
                  <a:lnTo>
                    <a:pt x="820250" y="242983"/>
                  </a:lnTo>
                  <a:lnTo>
                    <a:pt x="828000" y="194931"/>
                  </a:lnTo>
                  <a:lnTo>
                    <a:pt x="828000" y="152026"/>
                  </a:lnTo>
                  <a:lnTo>
                    <a:pt x="820250" y="103974"/>
                  </a:lnTo>
                  <a:lnTo>
                    <a:pt x="798668" y="62241"/>
                  </a:lnTo>
                  <a:lnTo>
                    <a:pt x="765758" y="29332"/>
                  </a:lnTo>
                  <a:lnTo>
                    <a:pt x="724025" y="7750"/>
                  </a:lnTo>
                  <a:lnTo>
                    <a:pt x="67597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3520" y="1247453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276196" y="1040587"/>
            <a:ext cx="899160" cy="101346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363220">
              <a:lnSpc>
                <a:spcPct val="100000"/>
              </a:lnSpc>
              <a:spcBef>
                <a:spcPts val="1535"/>
              </a:spcBef>
            </a:pPr>
            <a:r>
              <a:rPr lang="en-US" sz="2200" spc="-254" dirty="0">
                <a:solidFill>
                  <a:srgbClr val="FFFFFF"/>
                </a:solidFill>
                <a:latin typeface="Calibri"/>
                <a:cs typeface="Calibri"/>
              </a:rPr>
              <a:t>32</a:t>
            </a:r>
            <a:r>
              <a:rPr lang="en-US" altLang="zh-CN" sz="2200" spc="-254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100" baseline="-17857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300"/>
              </a:spcBef>
            </a:pPr>
            <a:r>
              <a:rPr sz="2000" u="dash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Senders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131681" y="1241103"/>
            <a:ext cx="840740" cy="360045"/>
            <a:chOff x="9131681" y="1241103"/>
            <a:chExt cx="840740" cy="360045"/>
          </a:xfrm>
        </p:grpSpPr>
        <p:sp>
          <p:nvSpPr>
            <p:cNvPr id="32" name="object 32"/>
            <p:cNvSpPr/>
            <p:nvPr/>
          </p:nvSpPr>
          <p:spPr>
            <a:xfrm>
              <a:off x="9138031" y="1247453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675974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4"/>
                  </a:lnTo>
                  <a:lnTo>
                    <a:pt x="0" y="152026"/>
                  </a:lnTo>
                  <a:lnTo>
                    <a:pt x="0" y="194931"/>
                  </a:lnTo>
                  <a:lnTo>
                    <a:pt x="7750" y="242983"/>
                  </a:lnTo>
                  <a:lnTo>
                    <a:pt x="29332" y="284716"/>
                  </a:lnTo>
                  <a:lnTo>
                    <a:pt x="62241" y="317625"/>
                  </a:lnTo>
                  <a:lnTo>
                    <a:pt x="103974" y="339207"/>
                  </a:lnTo>
                  <a:lnTo>
                    <a:pt x="152026" y="346957"/>
                  </a:lnTo>
                  <a:lnTo>
                    <a:pt x="675974" y="346957"/>
                  </a:lnTo>
                  <a:lnTo>
                    <a:pt x="724025" y="339207"/>
                  </a:lnTo>
                  <a:lnTo>
                    <a:pt x="765758" y="317625"/>
                  </a:lnTo>
                  <a:lnTo>
                    <a:pt x="798668" y="284716"/>
                  </a:lnTo>
                  <a:lnTo>
                    <a:pt x="820250" y="242983"/>
                  </a:lnTo>
                  <a:lnTo>
                    <a:pt x="828000" y="194931"/>
                  </a:lnTo>
                  <a:lnTo>
                    <a:pt x="828000" y="152026"/>
                  </a:lnTo>
                  <a:lnTo>
                    <a:pt x="820250" y="103974"/>
                  </a:lnTo>
                  <a:lnTo>
                    <a:pt x="798668" y="62241"/>
                  </a:lnTo>
                  <a:lnTo>
                    <a:pt x="765758" y="29332"/>
                  </a:lnTo>
                  <a:lnTo>
                    <a:pt x="724025" y="7750"/>
                  </a:lnTo>
                  <a:lnTo>
                    <a:pt x="675974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38031" y="1247453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283604" y="1222755"/>
            <a:ext cx="47815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2200" spc="-155" dirty="0">
                <a:solidFill>
                  <a:srgbClr val="FFFFFF"/>
                </a:solidFill>
                <a:latin typeface="Calibri"/>
                <a:cs typeface="Calibri"/>
              </a:rPr>
              <a:t>56B</a:t>
            </a:r>
            <a:endParaRPr lang="en-US" sz="2100" baseline="-17857" dirty="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826189" y="1241103"/>
            <a:ext cx="840740" cy="360045"/>
            <a:chOff x="10826189" y="1241103"/>
            <a:chExt cx="840740" cy="360045"/>
          </a:xfrm>
        </p:grpSpPr>
        <p:sp>
          <p:nvSpPr>
            <p:cNvPr id="36" name="object 36"/>
            <p:cNvSpPr/>
            <p:nvPr/>
          </p:nvSpPr>
          <p:spPr>
            <a:xfrm>
              <a:off x="10832539" y="1247453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675972" y="0"/>
                  </a:moveTo>
                  <a:lnTo>
                    <a:pt x="152026" y="0"/>
                  </a:lnTo>
                  <a:lnTo>
                    <a:pt x="103974" y="7750"/>
                  </a:lnTo>
                  <a:lnTo>
                    <a:pt x="62241" y="29332"/>
                  </a:lnTo>
                  <a:lnTo>
                    <a:pt x="29332" y="62241"/>
                  </a:lnTo>
                  <a:lnTo>
                    <a:pt x="7750" y="103974"/>
                  </a:lnTo>
                  <a:lnTo>
                    <a:pt x="0" y="152026"/>
                  </a:lnTo>
                  <a:lnTo>
                    <a:pt x="0" y="194931"/>
                  </a:lnTo>
                  <a:lnTo>
                    <a:pt x="7750" y="242983"/>
                  </a:lnTo>
                  <a:lnTo>
                    <a:pt x="29332" y="284716"/>
                  </a:lnTo>
                  <a:lnTo>
                    <a:pt x="62241" y="317625"/>
                  </a:lnTo>
                  <a:lnTo>
                    <a:pt x="103974" y="339207"/>
                  </a:lnTo>
                  <a:lnTo>
                    <a:pt x="152026" y="346957"/>
                  </a:lnTo>
                  <a:lnTo>
                    <a:pt x="675972" y="346957"/>
                  </a:lnTo>
                  <a:lnTo>
                    <a:pt x="724025" y="339207"/>
                  </a:lnTo>
                  <a:lnTo>
                    <a:pt x="765757" y="317625"/>
                  </a:lnTo>
                  <a:lnTo>
                    <a:pt x="798667" y="284716"/>
                  </a:lnTo>
                  <a:lnTo>
                    <a:pt x="820248" y="242983"/>
                  </a:lnTo>
                  <a:lnTo>
                    <a:pt x="827999" y="194931"/>
                  </a:lnTo>
                  <a:lnTo>
                    <a:pt x="827999" y="152026"/>
                  </a:lnTo>
                  <a:lnTo>
                    <a:pt x="820248" y="103974"/>
                  </a:lnTo>
                  <a:lnTo>
                    <a:pt x="798667" y="62241"/>
                  </a:lnTo>
                  <a:lnTo>
                    <a:pt x="765757" y="29332"/>
                  </a:lnTo>
                  <a:lnTo>
                    <a:pt x="724025" y="7750"/>
                  </a:lnTo>
                  <a:lnTo>
                    <a:pt x="675972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832539" y="1247453"/>
              <a:ext cx="828040" cy="347345"/>
            </a:xfrm>
            <a:custGeom>
              <a:avLst/>
              <a:gdLst/>
              <a:ahLst/>
              <a:cxnLst/>
              <a:rect l="l" t="t" r="r" b="b"/>
              <a:pathLst>
                <a:path w="828040" h="347344">
                  <a:moveTo>
                    <a:pt x="0" y="152026"/>
                  </a:moveTo>
                  <a:lnTo>
                    <a:pt x="7750" y="103974"/>
                  </a:lnTo>
                  <a:lnTo>
                    <a:pt x="29332" y="62241"/>
                  </a:lnTo>
                  <a:lnTo>
                    <a:pt x="62241" y="29332"/>
                  </a:lnTo>
                  <a:lnTo>
                    <a:pt x="103974" y="7750"/>
                  </a:lnTo>
                  <a:lnTo>
                    <a:pt x="152026" y="0"/>
                  </a:lnTo>
                  <a:lnTo>
                    <a:pt x="675973" y="0"/>
                  </a:lnTo>
                  <a:lnTo>
                    <a:pt x="724025" y="7750"/>
                  </a:lnTo>
                  <a:lnTo>
                    <a:pt x="765758" y="29332"/>
                  </a:lnTo>
                  <a:lnTo>
                    <a:pt x="798667" y="62241"/>
                  </a:lnTo>
                  <a:lnTo>
                    <a:pt x="820249" y="103974"/>
                  </a:lnTo>
                  <a:lnTo>
                    <a:pt x="828000" y="152026"/>
                  </a:lnTo>
                  <a:lnTo>
                    <a:pt x="828000" y="194930"/>
                  </a:lnTo>
                  <a:lnTo>
                    <a:pt x="820249" y="242982"/>
                  </a:lnTo>
                  <a:lnTo>
                    <a:pt x="798667" y="284715"/>
                  </a:lnTo>
                  <a:lnTo>
                    <a:pt x="765758" y="317624"/>
                  </a:lnTo>
                  <a:lnTo>
                    <a:pt x="724025" y="339206"/>
                  </a:lnTo>
                  <a:lnTo>
                    <a:pt x="675973" y="346957"/>
                  </a:lnTo>
                  <a:lnTo>
                    <a:pt x="152026" y="346957"/>
                  </a:lnTo>
                  <a:lnTo>
                    <a:pt x="103974" y="339206"/>
                  </a:lnTo>
                  <a:lnTo>
                    <a:pt x="62241" y="317624"/>
                  </a:lnTo>
                  <a:lnTo>
                    <a:pt x="29332" y="284715"/>
                  </a:lnTo>
                  <a:lnTo>
                    <a:pt x="7750" y="242982"/>
                  </a:lnTo>
                  <a:lnTo>
                    <a:pt x="0" y="194930"/>
                  </a:lnTo>
                  <a:lnTo>
                    <a:pt x="0" y="152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916156" y="1231900"/>
            <a:ext cx="65214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2200" spc="-15" dirty="0">
                <a:solidFill>
                  <a:srgbClr val="FFFFFF"/>
                </a:solidFill>
                <a:latin typeface="Calibri"/>
                <a:cs typeface="Calibri"/>
              </a:rPr>
              <a:t>384B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608069" y="4496446"/>
            <a:ext cx="900430" cy="1238250"/>
          </a:xfrm>
          <a:custGeom>
            <a:avLst/>
            <a:gdLst/>
            <a:ahLst/>
            <a:cxnLst/>
            <a:rect l="l" t="t" r="r" b="b"/>
            <a:pathLst>
              <a:path w="900429" h="1238250">
                <a:moveTo>
                  <a:pt x="0" y="0"/>
                </a:moveTo>
                <a:lnTo>
                  <a:pt x="900000" y="0"/>
                </a:lnTo>
                <a:lnTo>
                  <a:pt x="900000" y="1237706"/>
                </a:lnTo>
                <a:lnTo>
                  <a:pt x="0" y="123770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654628" y="4897628"/>
            <a:ext cx="1183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4MB</a:t>
            </a:r>
            <a:r>
              <a:rPr sz="1800" i="1" spc="-20" dirty="0">
                <a:solidFill>
                  <a:srgbClr val="767171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767171"/>
                </a:solidFill>
                <a:latin typeface="Calibri"/>
                <a:cs typeface="Calibri"/>
              </a:rPr>
              <a:t>PM </a:t>
            </a:r>
            <a:r>
              <a:rPr sz="1800" i="1" spc="-25" dirty="0">
                <a:solidFill>
                  <a:srgbClr val="767171"/>
                </a:solidFill>
                <a:latin typeface="Calibri"/>
                <a:cs typeface="Calibri"/>
              </a:rPr>
              <a:t>buf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893807" y="3048000"/>
            <a:ext cx="2289175" cy="1606550"/>
            <a:chOff x="9893807" y="3048000"/>
            <a:chExt cx="2289175" cy="1606550"/>
          </a:xfrm>
        </p:grpSpPr>
        <p:sp>
          <p:nvSpPr>
            <p:cNvPr id="42" name="object 42"/>
            <p:cNvSpPr/>
            <p:nvPr/>
          </p:nvSpPr>
          <p:spPr>
            <a:xfrm>
              <a:off x="11148742" y="3385182"/>
              <a:ext cx="316865" cy="483870"/>
            </a:xfrm>
            <a:custGeom>
              <a:avLst/>
              <a:gdLst/>
              <a:ahLst/>
              <a:cxnLst/>
              <a:rect l="l" t="t" r="r" b="b"/>
              <a:pathLst>
                <a:path w="316865" h="483870">
                  <a:moveTo>
                    <a:pt x="21263" y="32962"/>
                  </a:moveTo>
                  <a:lnTo>
                    <a:pt x="22553" y="52533"/>
                  </a:lnTo>
                  <a:lnTo>
                    <a:pt x="300592" y="483533"/>
                  </a:lnTo>
                  <a:lnTo>
                    <a:pt x="316600" y="473205"/>
                  </a:lnTo>
                  <a:lnTo>
                    <a:pt x="38561" y="42205"/>
                  </a:lnTo>
                  <a:lnTo>
                    <a:pt x="21263" y="32962"/>
                  </a:lnTo>
                  <a:close/>
                </a:path>
                <a:path w="316865" h="483870">
                  <a:moveTo>
                    <a:pt x="0" y="0"/>
                  </a:moveTo>
                  <a:lnTo>
                    <a:pt x="10073" y="152827"/>
                  </a:lnTo>
                  <a:lnTo>
                    <a:pt x="14610" y="156803"/>
                  </a:lnTo>
                  <a:lnTo>
                    <a:pt x="25107" y="156110"/>
                  </a:lnTo>
                  <a:lnTo>
                    <a:pt x="29083" y="151574"/>
                  </a:lnTo>
                  <a:lnTo>
                    <a:pt x="22553" y="52533"/>
                  </a:lnTo>
                  <a:lnTo>
                    <a:pt x="2627" y="21644"/>
                  </a:lnTo>
                  <a:lnTo>
                    <a:pt x="18635" y="11318"/>
                  </a:lnTo>
                  <a:lnTo>
                    <a:pt x="21180" y="11318"/>
                  </a:lnTo>
                  <a:lnTo>
                    <a:pt x="0" y="0"/>
                  </a:lnTo>
                  <a:close/>
                </a:path>
                <a:path w="316865" h="483870">
                  <a:moveTo>
                    <a:pt x="21180" y="11318"/>
                  </a:moveTo>
                  <a:lnTo>
                    <a:pt x="18635" y="11318"/>
                  </a:lnTo>
                  <a:lnTo>
                    <a:pt x="38561" y="42205"/>
                  </a:lnTo>
                  <a:lnTo>
                    <a:pt x="126103" y="88986"/>
                  </a:lnTo>
                  <a:lnTo>
                    <a:pt x="131874" y="87235"/>
                  </a:lnTo>
                  <a:lnTo>
                    <a:pt x="136833" y="77956"/>
                  </a:lnTo>
                  <a:lnTo>
                    <a:pt x="135082" y="72185"/>
                  </a:lnTo>
                  <a:lnTo>
                    <a:pt x="21180" y="11318"/>
                  </a:lnTo>
                  <a:close/>
                </a:path>
                <a:path w="316865" h="483870">
                  <a:moveTo>
                    <a:pt x="18635" y="11318"/>
                  </a:moveTo>
                  <a:lnTo>
                    <a:pt x="2627" y="21644"/>
                  </a:lnTo>
                  <a:lnTo>
                    <a:pt x="22553" y="52533"/>
                  </a:lnTo>
                  <a:lnTo>
                    <a:pt x="21263" y="32962"/>
                  </a:lnTo>
                  <a:lnTo>
                    <a:pt x="6142" y="24881"/>
                  </a:lnTo>
                  <a:lnTo>
                    <a:pt x="20135" y="15854"/>
                  </a:lnTo>
                  <a:lnTo>
                    <a:pt x="21562" y="15854"/>
                  </a:lnTo>
                  <a:lnTo>
                    <a:pt x="18635" y="11318"/>
                  </a:lnTo>
                  <a:close/>
                </a:path>
                <a:path w="316865" h="483870">
                  <a:moveTo>
                    <a:pt x="21562" y="15854"/>
                  </a:moveTo>
                  <a:lnTo>
                    <a:pt x="20135" y="15854"/>
                  </a:lnTo>
                  <a:lnTo>
                    <a:pt x="21263" y="32962"/>
                  </a:lnTo>
                  <a:lnTo>
                    <a:pt x="38561" y="42205"/>
                  </a:lnTo>
                  <a:lnTo>
                    <a:pt x="21562" y="15854"/>
                  </a:lnTo>
                  <a:close/>
                </a:path>
                <a:path w="316865" h="483870">
                  <a:moveTo>
                    <a:pt x="20135" y="15854"/>
                  </a:moveTo>
                  <a:lnTo>
                    <a:pt x="6142" y="24881"/>
                  </a:lnTo>
                  <a:lnTo>
                    <a:pt x="21263" y="32962"/>
                  </a:lnTo>
                  <a:lnTo>
                    <a:pt x="20135" y="15854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93807" y="3048000"/>
              <a:ext cx="2289048" cy="160629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9966031" y="3082049"/>
              <a:ext cx="2146935" cy="1461770"/>
            </a:xfrm>
            <a:custGeom>
              <a:avLst/>
              <a:gdLst/>
              <a:ahLst/>
              <a:cxnLst/>
              <a:rect l="l" t="t" r="r" b="b"/>
              <a:pathLst>
                <a:path w="2146934" h="1461770">
                  <a:moveTo>
                    <a:pt x="0" y="730782"/>
                  </a:moveTo>
                  <a:lnTo>
                    <a:pt x="1487" y="691970"/>
                  </a:lnTo>
                  <a:lnTo>
                    <a:pt x="5902" y="653687"/>
                  </a:lnTo>
                  <a:lnTo>
                    <a:pt x="13168" y="615982"/>
                  </a:lnTo>
                  <a:lnTo>
                    <a:pt x="23213" y="578905"/>
                  </a:lnTo>
                  <a:lnTo>
                    <a:pt x="35961" y="542507"/>
                  </a:lnTo>
                  <a:lnTo>
                    <a:pt x="51339" y="506839"/>
                  </a:lnTo>
                  <a:lnTo>
                    <a:pt x="69273" y="471952"/>
                  </a:lnTo>
                  <a:lnTo>
                    <a:pt x="89688" y="437895"/>
                  </a:lnTo>
                  <a:lnTo>
                    <a:pt x="112510" y="404719"/>
                  </a:lnTo>
                  <a:lnTo>
                    <a:pt x="137664" y="372474"/>
                  </a:lnTo>
                  <a:lnTo>
                    <a:pt x="165078" y="341212"/>
                  </a:lnTo>
                  <a:lnTo>
                    <a:pt x="194676" y="310982"/>
                  </a:lnTo>
                  <a:lnTo>
                    <a:pt x="226384" y="281836"/>
                  </a:lnTo>
                  <a:lnTo>
                    <a:pt x="260129" y="253823"/>
                  </a:lnTo>
                  <a:lnTo>
                    <a:pt x="295836" y="226995"/>
                  </a:lnTo>
                  <a:lnTo>
                    <a:pt x="333430" y="201401"/>
                  </a:lnTo>
                  <a:lnTo>
                    <a:pt x="372838" y="177093"/>
                  </a:lnTo>
                  <a:lnTo>
                    <a:pt x="413986" y="154120"/>
                  </a:lnTo>
                  <a:lnTo>
                    <a:pt x="456798" y="132533"/>
                  </a:lnTo>
                  <a:lnTo>
                    <a:pt x="501202" y="112383"/>
                  </a:lnTo>
                  <a:lnTo>
                    <a:pt x="547123" y="93720"/>
                  </a:lnTo>
                  <a:lnTo>
                    <a:pt x="594486" y="76595"/>
                  </a:lnTo>
                  <a:lnTo>
                    <a:pt x="643218" y="61058"/>
                  </a:lnTo>
                  <a:lnTo>
                    <a:pt x="693244" y="47160"/>
                  </a:lnTo>
                  <a:lnTo>
                    <a:pt x="744490" y="34951"/>
                  </a:lnTo>
                  <a:lnTo>
                    <a:pt x="796882" y="24482"/>
                  </a:lnTo>
                  <a:lnTo>
                    <a:pt x="850346" y="15803"/>
                  </a:lnTo>
                  <a:lnTo>
                    <a:pt x="904807" y="8965"/>
                  </a:lnTo>
                  <a:lnTo>
                    <a:pt x="960192" y="4018"/>
                  </a:lnTo>
                  <a:lnTo>
                    <a:pt x="1016426" y="1012"/>
                  </a:lnTo>
                  <a:lnTo>
                    <a:pt x="1073436" y="0"/>
                  </a:lnTo>
                  <a:lnTo>
                    <a:pt x="1130445" y="1012"/>
                  </a:lnTo>
                  <a:lnTo>
                    <a:pt x="1186679" y="4018"/>
                  </a:lnTo>
                  <a:lnTo>
                    <a:pt x="1242063" y="8965"/>
                  </a:lnTo>
                  <a:lnTo>
                    <a:pt x="1296525" y="15803"/>
                  </a:lnTo>
                  <a:lnTo>
                    <a:pt x="1349989" y="24482"/>
                  </a:lnTo>
                  <a:lnTo>
                    <a:pt x="1402381" y="34951"/>
                  </a:lnTo>
                  <a:lnTo>
                    <a:pt x="1453627" y="47160"/>
                  </a:lnTo>
                  <a:lnTo>
                    <a:pt x="1503653" y="61058"/>
                  </a:lnTo>
                  <a:lnTo>
                    <a:pt x="1552385" y="76595"/>
                  </a:lnTo>
                  <a:lnTo>
                    <a:pt x="1599748" y="93720"/>
                  </a:lnTo>
                  <a:lnTo>
                    <a:pt x="1645669" y="112383"/>
                  </a:lnTo>
                  <a:lnTo>
                    <a:pt x="1690072" y="132533"/>
                  </a:lnTo>
                  <a:lnTo>
                    <a:pt x="1732885" y="154120"/>
                  </a:lnTo>
                  <a:lnTo>
                    <a:pt x="1774032" y="177093"/>
                  </a:lnTo>
                  <a:lnTo>
                    <a:pt x="1813440" y="201401"/>
                  </a:lnTo>
                  <a:lnTo>
                    <a:pt x="1851035" y="226995"/>
                  </a:lnTo>
                  <a:lnTo>
                    <a:pt x="1886741" y="253823"/>
                  </a:lnTo>
                  <a:lnTo>
                    <a:pt x="1920486" y="281836"/>
                  </a:lnTo>
                  <a:lnTo>
                    <a:pt x="1952194" y="310982"/>
                  </a:lnTo>
                  <a:lnTo>
                    <a:pt x="1981792" y="341212"/>
                  </a:lnTo>
                  <a:lnTo>
                    <a:pt x="2009206" y="372474"/>
                  </a:lnTo>
                  <a:lnTo>
                    <a:pt x="2034361" y="404719"/>
                  </a:lnTo>
                  <a:lnTo>
                    <a:pt x="2057182" y="437895"/>
                  </a:lnTo>
                  <a:lnTo>
                    <a:pt x="2077597" y="471952"/>
                  </a:lnTo>
                  <a:lnTo>
                    <a:pt x="2095531" y="506839"/>
                  </a:lnTo>
                  <a:lnTo>
                    <a:pt x="2110909" y="542507"/>
                  </a:lnTo>
                  <a:lnTo>
                    <a:pt x="2123657" y="578905"/>
                  </a:lnTo>
                  <a:lnTo>
                    <a:pt x="2133702" y="615982"/>
                  </a:lnTo>
                  <a:lnTo>
                    <a:pt x="2140968" y="653687"/>
                  </a:lnTo>
                  <a:lnTo>
                    <a:pt x="2145383" y="691970"/>
                  </a:lnTo>
                  <a:lnTo>
                    <a:pt x="2146871" y="730782"/>
                  </a:lnTo>
                  <a:lnTo>
                    <a:pt x="2145383" y="769593"/>
                  </a:lnTo>
                  <a:lnTo>
                    <a:pt x="2140968" y="807876"/>
                  </a:lnTo>
                  <a:lnTo>
                    <a:pt x="2133702" y="845581"/>
                  </a:lnTo>
                  <a:lnTo>
                    <a:pt x="2123657" y="882658"/>
                  </a:lnTo>
                  <a:lnTo>
                    <a:pt x="2110909" y="919056"/>
                  </a:lnTo>
                  <a:lnTo>
                    <a:pt x="2095531" y="954724"/>
                  </a:lnTo>
                  <a:lnTo>
                    <a:pt x="2077597" y="989611"/>
                  </a:lnTo>
                  <a:lnTo>
                    <a:pt x="2057182" y="1023669"/>
                  </a:lnTo>
                  <a:lnTo>
                    <a:pt x="2034361" y="1056845"/>
                  </a:lnTo>
                  <a:lnTo>
                    <a:pt x="2009206" y="1089089"/>
                  </a:lnTo>
                  <a:lnTo>
                    <a:pt x="1981792" y="1120351"/>
                  </a:lnTo>
                  <a:lnTo>
                    <a:pt x="1952194" y="1150581"/>
                  </a:lnTo>
                  <a:lnTo>
                    <a:pt x="1920486" y="1179727"/>
                  </a:lnTo>
                  <a:lnTo>
                    <a:pt x="1886741" y="1207740"/>
                  </a:lnTo>
                  <a:lnTo>
                    <a:pt x="1851035" y="1234568"/>
                  </a:lnTo>
                  <a:lnTo>
                    <a:pt x="1813440" y="1260162"/>
                  </a:lnTo>
                  <a:lnTo>
                    <a:pt x="1774032" y="1284471"/>
                  </a:lnTo>
                  <a:lnTo>
                    <a:pt x="1732885" y="1307443"/>
                  </a:lnTo>
                  <a:lnTo>
                    <a:pt x="1690072" y="1329030"/>
                  </a:lnTo>
                  <a:lnTo>
                    <a:pt x="1645669" y="1349180"/>
                  </a:lnTo>
                  <a:lnTo>
                    <a:pt x="1599748" y="1367843"/>
                  </a:lnTo>
                  <a:lnTo>
                    <a:pt x="1552385" y="1384968"/>
                  </a:lnTo>
                  <a:lnTo>
                    <a:pt x="1503653" y="1400505"/>
                  </a:lnTo>
                  <a:lnTo>
                    <a:pt x="1453627" y="1414403"/>
                  </a:lnTo>
                  <a:lnTo>
                    <a:pt x="1402381" y="1426612"/>
                  </a:lnTo>
                  <a:lnTo>
                    <a:pt x="1349989" y="1437081"/>
                  </a:lnTo>
                  <a:lnTo>
                    <a:pt x="1296525" y="1445760"/>
                  </a:lnTo>
                  <a:lnTo>
                    <a:pt x="1242063" y="1452598"/>
                  </a:lnTo>
                  <a:lnTo>
                    <a:pt x="1186679" y="1457545"/>
                  </a:lnTo>
                  <a:lnTo>
                    <a:pt x="1130445" y="1460551"/>
                  </a:lnTo>
                  <a:lnTo>
                    <a:pt x="1073436" y="1461564"/>
                  </a:lnTo>
                  <a:lnTo>
                    <a:pt x="1016426" y="1460551"/>
                  </a:lnTo>
                  <a:lnTo>
                    <a:pt x="960192" y="1457545"/>
                  </a:lnTo>
                  <a:lnTo>
                    <a:pt x="904807" y="1452598"/>
                  </a:lnTo>
                  <a:lnTo>
                    <a:pt x="850346" y="1445760"/>
                  </a:lnTo>
                  <a:lnTo>
                    <a:pt x="796882" y="1437081"/>
                  </a:lnTo>
                  <a:lnTo>
                    <a:pt x="744490" y="1426612"/>
                  </a:lnTo>
                  <a:lnTo>
                    <a:pt x="693244" y="1414403"/>
                  </a:lnTo>
                  <a:lnTo>
                    <a:pt x="643218" y="1400505"/>
                  </a:lnTo>
                  <a:lnTo>
                    <a:pt x="594486" y="1384968"/>
                  </a:lnTo>
                  <a:lnTo>
                    <a:pt x="547123" y="1367843"/>
                  </a:lnTo>
                  <a:lnTo>
                    <a:pt x="501202" y="1349180"/>
                  </a:lnTo>
                  <a:lnTo>
                    <a:pt x="456798" y="1329030"/>
                  </a:lnTo>
                  <a:lnTo>
                    <a:pt x="413986" y="1307443"/>
                  </a:lnTo>
                  <a:lnTo>
                    <a:pt x="372838" y="1284471"/>
                  </a:lnTo>
                  <a:lnTo>
                    <a:pt x="333430" y="1260162"/>
                  </a:lnTo>
                  <a:lnTo>
                    <a:pt x="295836" y="1234568"/>
                  </a:lnTo>
                  <a:lnTo>
                    <a:pt x="260129" y="1207740"/>
                  </a:lnTo>
                  <a:lnTo>
                    <a:pt x="226384" y="1179727"/>
                  </a:lnTo>
                  <a:lnTo>
                    <a:pt x="194676" y="1150581"/>
                  </a:lnTo>
                  <a:lnTo>
                    <a:pt x="165078" y="1120351"/>
                  </a:lnTo>
                  <a:lnTo>
                    <a:pt x="137664" y="1089089"/>
                  </a:lnTo>
                  <a:lnTo>
                    <a:pt x="112510" y="1056845"/>
                  </a:lnTo>
                  <a:lnTo>
                    <a:pt x="89688" y="1023669"/>
                  </a:lnTo>
                  <a:lnTo>
                    <a:pt x="69273" y="989611"/>
                  </a:lnTo>
                  <a:lnTo>
                    <a:pt x="51339" y="954724"/>
                  </a:lnTo>
                  <a:lnTo>
                    <a:pt x="35961" y="919056"/>
                  </a:lnTo>
                  <a:lnTo>
                    <a:pt x="23213" y="882658"/>
                  </a:lnTo>
                  <a:lnTo>
                    <a:pt x="13168" y="845581"/>
                  </a:lnTo>
                  <a:lnTo>
                    <a:pt x="5902" y="807876"/>
                  </a:lnTo>
                  <a:lnTo>
                    <a:pt x="1487" y="769593"/>
                  </a:lnTo>
                  <a:lnTo>
                    <a:pt x="0" y="730782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774165" y="5484638"/>
            <a:ext cx="1965325" cy="5727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push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batch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4MB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135"/>
              </a:lnSpc>
            </a:pPr>
            <a:r>
              <a:rPr sz="1800" dirty="0">
                <a:latin typeface="Calibri"/>
                <a:cs typeface="Calibri"/>
              </a:rPr>
              <a:t>PM</a:t>
            </a:r>
            <a:r>
              <a:rPr sz="1800" spc="-20" dirty="0">
                <a:latin typeface="Calibri"/>
                <a:cs typeface="Calibri"/>
              </a:rPr>
              <a:t> bufs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754331" y="5865838"/>
            <a:ext cx="805180" cy="591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1750" marR="5080" indent="-19685">
              <a:lnSpc>
                <a:spcPts val="2020"/>
              </a:lnSpc>
              <a:spcBef>
                <a:spcPts val="385"/>
              </a:spcBef>
            </a:pPr>
            <a:r>
              <a:rPr sz="2000" b="1" spc="-20" dirty="0">
                <a:latin typeface="Calibri"/>
                <a:cs typeface="Calibri"/>
              </a:rPr>
              <a:t>Control </a:t>
            </a:r>
            <a:r>
              <a:rPr sz="2000" b="1" spc="-10" dirty="0">
                <a:latin typeface="Calibri"/>
                <a:cs typeface="Calibri"/>
              </a:rPr>
              <a:t>Thread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393194" y="6002998"/>
            <a:ext cx="1156335" cy="65278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MP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SRQ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Receiver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spc="-114" dirty="0"/>
              <a:t>系统介绍：</a:t>
            </a:r>
            <a:r>
              <a:rPr sz="3800" spc="-114" dirty="0"/>
              <a:t>Rowan-</a:t>
            </a:r>
            <a:r>
              <a:rPr sz="3800" spc="150" dirty="0"/>
              <a:t>KV</a:t>
            </a:r>
            <a:endParaRPr sz="3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5997816" y="3051564"/>
            <a:ext cx="3079115" cy="3228340"/>
            <a:chOff x="5997816" y="3051564"/>
            <a:chExt cx="3079115" cy="3228340"/>
          </a:xfrm>
        </p:grpSpPr>
        <p:sp>
          <p:nvSpPr>
            <p:cNvPr id="4" name="object 4"/>
            <p:cNvSpPr/>
            <p:nvPr/>
          </p:nvSpPr>
          <p:spPr>
            <a:xfrm>
              <a:off x="6007341" y="3061089"/>
              <a:ext cx="3060065" cy="3209290"/>
            </a:xfrm>
            <a:custGeom>
              <a:avLst/>
              <a:gdLst/>
              <a:ahLst/>
              <a:cxnLst/>
              <a:rect l="l" t="t" r="r" b="b"/>
              <a:pathLst>
                <a:path w="3060065" h="3209290">
                  <a:moveTo>
                    <a:pt x="0" y="0"/>
                  </a:moveTo>
                  <a:lnTo>
                    <a:pt x="3060000" y="0"/>
                  </a:lnTo>
                  <a:lnTo>
                    <a:pt x="3060000" y="3208818"/>
                  </a:lnTo>
                  <a:lnTo>
                    <a:pt x="0" y="320881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58291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1665" y="4982666"/>
              <a:ext cx="76194" cy="1908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77121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77121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794820" y="5696203"/>
            <a:ext cx="1083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Primary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log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22899" y="3735997"/>
            <a:ext cx="2952115" cy="1844039"/>
            <a:chOff x="6122899" y="3735997"/>
            <a:chExt cx="2952115" cy="1844039"/>
          </a:xfrm>
        </p:grpSpPr>
        <p:sp>
          <p:nvSpPr>
            <p:cNvPr id="11" name="object 11"/>
            <p:cNvSpPr/>
            <p:nvPr/>
          </p:nvSpPr>
          <p:spPr>
            <a:xfrm>
              <a:off x="6129249" y="4349066"/>
              <a:ext cx="2939415" cy="0"/>
            </a:xfrm>
            <a:custGeom>
              <a:avLst/>
              <a:gdLst/>
              <a:ahLst/>
              <a:cxnLst/>
              <a:rect l="l" t="t" r="r" b="b"/>
              <a:pathLst>
                <a:path w="2939415">
                  <a:moveTo>
                    <a:pt x="0" y="0"/>
                  </a:moveTo>
                  <a:lnTo>
                    <a:pt x="2939036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41475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4855" y="4982666"/>
              <a:ext cx="76194" cy="1908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624672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28047" y="4982666"/>
              <a:ext cx="76194" cy="1908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55434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55434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42185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42185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20498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20498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98810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98810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20497" y="3238500"/>
            <a:ext cx="2073275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Hash </a:t>
            </a:r>
            <a:r>
              <a:rPr sz="2000" spc="-20" dirty="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05459" algn="l"/>
                <a:tab pos="987425" algn="l"/>
                <a:tab pos="1449070" algn="l"/>
                <a:tab pos="1931670" algn="l"/>
              </a:tabLst>
            </a:pP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611191" y="4166615"/>
            <a:ext cx="2356485" cy="1413510"/>
            <a:chOff x="6611191" y="4166615"/>
            <a:chExt cx="2356485" cy="1413510"/>
          </a:xfrm>
        </p:grpSpPr>
        <p:sp>
          <p:nvSpPr>
            <p:cNvPr id="26" name="object 26"/>
            <p:cNvSpPr/>
            <p:nvPr/>
          </p:nvSpPr>
          <p:spPr>
            <a:xfrm>
              <a:off x="6611188" y="4576139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4562" y="4982665"/>
              <a:ext cx="76193" cy="19084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812812" y="5055120"/>
              <a:ext cx="741045" cy="36195"/>
            </a:xfrm>
            <a:custGeom>
              <a:avLst/>
              <a:gdLst/>
              <a:ahLst/>
              <a:cxnLst/>
              <a:rect l="l" t="t" r="r" b="b"/>
              <a:pathLst>
                <a:path w="741045" h="36195">
                  <a:moveTo>
                    <a:pt x="36004" y="17995"/>
                  </a:moveTo>
                  <a:lnTo>
                    <a:pt x="34594" y="10998"/>
                  </a:lnTo>
                  <a:lnTo>
                    <a:pt x="30734" y="5270"/>
                  </a:lnTo>
                  <a:lnTo>
                    <a:pt x="25006" y="1422"/>
                  </a:lnTo>
                  <a:lnTo>
                    <a:pt x="18008" y="0"/>
                  </a:lnTo>
                  <a:lnTo>
                    <a:pt x="10998" y="1422"/>
                  </a:lnTo>
                  <a:lnTo>
                    <a:pt x="5270" y="5270"/>
                  </a:lnTo>
                  <a:lnTo>
                    <a:pt x="1422" y="10998"/>
                  </a:lnTo>
                  <a:lnTo>
                    <a:pt x="0" y="17995"/>
                  </a:lnTo>
                  <a:lnTo>
                    <a:pt x="1422" y="25006"/>
                  </a:lnTo>
                  <a:lnTo>
                    <a:pt x="5270" y="30734"/>
                  </a:lnTo>
                  <a:lnTo>
                    <a:pt x="10998" y="34582"/>
                  </a:lnTo>
                  <a:lnTo>
                    <a:pt x="18008" y="36004"/>
                  </a:lnTo>
                  <a:lnTo>
                    <a:pt x="25006" y="34582"/>
                  </a:lnTo>
                  <a:lnTo>
                    <a:pt x="30734" y="30734"/>
                  </a:lnTo>
                  <a:lnTo>
                    <a:pt x="34594" y="25006"/>
                  </a:lnTo>
                  <a:lnTo>
                    <a:pt x="36004" y="17995"/>
                  </a:lnTo>
                  <a:close/>
                </a:path>
                <a:path w="741045" h="36195">
                  <a:moveTo>
                    <a:pt x="97218" y="17995"/>
                  </a:moveTo>
                  <a:lnTo>
                    <a:pt x="95796" y="10998"/>
                  </a:lnTo>
                  <a:lnTo>
                    <a:pt x="91935" y="5270"/>
                  </a:lnTo>
                  <a:lnTo>
                    <a:pt x="86220" y="1422"/>
                  </a:lnTo>
                  <a:lnTo>
                    <a:pt x="79209" y="0"/>
                  </a:lnTo>
                  <a:lnTo>
                    <a:pt x="72212" y="1422"/>
                  </a:lnTo>
                  <a:lnTo>
                    <a:pt x="66484" y="5270"/>
                  </a:lnTo>
                  <a:lnTo>
                    <a:pt x="62623" y="10998"/>
                  </a:lnTo>
                  <a:lnTo>
                    <a:pt x="61214" y="17995"/>
                  </a:lnTo>
                  <a:lnTo>
                    <a:pt x="62623" y="25006"/>
                  </a:lnTo>
                  <a:lnTo>
                    <a:pt x="66484" y="30734"/>
                  </a:lnTo>
                  <a:lnTo>
                    <a:pt x="72212" y="34582"/>
                  </a:lnTo>
                  <a:lnTo>
                    <a:pt x="79209" y="36004"/>
                  </a:lnTo>
                  <a:lnTo>
                    <a:pt x="86220" y="34582"/>
                  </a:lnTo>
                  <a:lnTo>
                    <a:pt x="91935" y="30734"/>
                  </a:lnTo>
                  <a:lnTo>
                    <a:pt x="95796" y="25006"/>
                  </a:lnTo>
                  <a:lnTo>
                    <a:pt x="97218" y="17995"/>
                  </a:lnTo>
                  <a:close/>
                </a:path>
                <a:path w="741045" h="36195">
                  <a:moveTo>
                    <a:pt x="158419" y="17995"/>
                  </a:moveTo>
                  <a:lnTo>
                    <a:pt x="157010" y="10998"/>
                  </a:lnTo>
                  <a:lnTo>
                    <a:pt x="153149" y="5270"/>
                  </a:lnTo>
                  <a:lnTo>
                    <a:pt x="147434" y="1422"/>
                  </a:lnTo>
                  <a:lnTo>
                    <a:pt x="140423" y="0"/>
                  </a:lnTo>
                  <a:lnTo>
                    <a:pt x="133413" y="1422"/>
                  </a:lnTo>
                  <a:lnTo>
                    <a:pt x="127698" y="5270"/>
                  </a:lnTo>
                  <a:lnTo>
                    <a:pt x="123837" y="10998"/>
                  </a:lnTo>
                  <a:lnTo>
                    <a:pt x="122428" y="17995"/>
                  </a:lnTo>
                  <a:lnTo>
                    <a:pt x="123837" y="25006"/>
                  </a:lnTo>
                  <a:lnTo>
                    <a:pt x="127698" y="30734"/>
                  </a:lnTo>
                  <a:lnTo>
                    <a:pt x="133413" y="34582"/>
                  </a:lnTo>
                  <a:lnTo>
                    <a:pt x="140423" y="36004"/>
                  </a:lnTo>
                  <a:lnTo>
                    <a:pt x="147434" y="34582"/>
                  </a:lnTo>
                  <a:lnTo>
                    <a:pt x="153149" y="30734"/>
                  </a:lnTo>
                  <a:lnTo>
                    <a:pt x="157010" y="25006"/>
                  </a:lnTo>
                  <a:lnTo>
                    <a:pt x="158419" y="17995"/>
                  </a:lnTo>
                  <a:close/>
                </a:path>
                <a:path w="741045" h="36195">
                  <a:moveTo>
                    <a:pt x="618286" y="17995"/>
                  </a:moveTo>
                  <a:lnTo>
                    <a:pt x="616877" y="10998"/>
                  </a:lnTo>
                  <a:lnTo>
                    <a:pt x="613016" y="5270"/>
                  </a:lnTo>
                  <a:lnTo>
                    <a:pt x="607301" y="1422"/>
                  </a:lnTo>
                  <a:lnTo>
                    <a:pt x="600290" y="0"/>
                  </a:lnTo>
                  <a:lnTo>
                    <a:pt x="593280" y="1422"/>
                  </a:lnTo>
                  <a:lnTo>
                    <a:pt x="587565" y="5270"/>
                  </a:lnTo>
                  <a:lnTo>
                    <a:pt x="583704" y="10998"/>
                  </a:lnTo>
                  <a:lnTo>
                    <a:pt x="582295" y="17995"/>
                  </a:lnTo>
                  <a:lnTo>
                    <a:pt x="583704" y="25006"/>
                  </a:lnTo>
                  <a:lnTo>
                    <a:pt x="587565" y="30734"/>
                  </a:lnTo>
                  <a:lnTo>
                    <a:pt x="593280" y="34582"/>
                  </a:lnTo>
                  <a:lnTo>
                    <a:pt x="600290" y="36004"/>
                  </a:lnTo>
                  <a:lnTo>
                    <a:pt x="607301" y="34582"/>
                  </a:lnTo>
                  <a:lnTo>
                    <a:pt x="613016" y="30734"/>
                  </a:lnTo>
                  <a:lnTo>
                    <a:pt x="616877" y="25006"/>
                  </a:lnTo>
                  <a:lnTo>
                    <a:pt x="618286" y="17995"/>
                  </a:lnTo>
                  <a:close/>
                </a:path>
                <a:path w="741045" h="36195">
                  <a:moveTo>
                    <a:pt x="679500" y="17995"/>
                  </a:moveTo>
                  <a:lnTo>
                    <a:pt x="678091" y="10998"/>
                  </a:lnTo>
                  <a:lnTo>
                    <a:pt x="674230" y="5270"/>
                  </a:lnTo>
                  <a:lnTo>
                    <a:pt x="668502" y="1422"/>
                  </a:lnTo>
                  <a:lnTo>
                    <a:pt x="661504" y="0"/>
                  </a:lnTo>
                  <a:lnTo>
                    <a:pt x="654494" y="1422"/>
                  </a:lnTo>
                  <a:lnTo>
                    <a:pt x="648766" y="5270"/>
                  </a:lnTo>
                  <a:lnTo>
                    <a:pt x="644918" y="10998"/>
                  </a:lnTo>
                  <a:lnTo>
                    <a:pt x="643496" y="17995"/>
                  </a:lnTo>
                  <a:lnTo>
                    <a:pt x="644918" y="25006"/>
                  </a:lnTo>
                  <a:lnTo>
                    <a:pt x="648766" y="30734"/>
                  </a:lnTo>
                  <a:lnTo>
                    <a:pt x="654494" y="34582"/>
                  </a:lnTo>
                  <a:lnTo>
                    <a:pt x="661504" y="36004"/>
                  </a:lnTo>
                  <a:lnTo>
                    <a:pt x="668502" y="34582"/>
                  </a:lnTo>
                  <a:lnTo>
                    <a:pt x="674230" y="30734"/>
                  </a:lnTo>
                  <a:lnTo>
                    <a:pt x="678091" y="25006"/>
                  </a:lnTo>
                  <a:lnTo>
                    <a:pt x="679500" y="17995"/>
                  </a:lnTo>
                  <a:close/>
                </a:path>
                <a:path w="741045" h="36195">
                  <a:moveTo>
                    <a:pt x="740714" y="17995"/>
                  </a:moveTo>
                  <a:lnTo>
                    <a:pt x="739292" y="10998"/>
                  </a:lnTo>
                  <a:lnTo>
                    <a:pt x="735431" y="5270"/>
                  </a:lnTo>
                  <a:lnTo>
                    <a:pt x="729716" y="1422"/>
                  </a:lnTo>
                  <a:lnTo>
                    <a:pt x="722706" y="0"/>
                  </a:lnTo>
                  <a:lnTo>
                    <a:pt x="715708" y="1422"/>
                  </a:lnTo>
                  <a:lnTo>
                    <a:pt x="709980" y="5270"/>
                  </a:lnTo>
                  <a:lnTo>
                    <a:pt x="706120" y="10998"/>
                  </a:lnTo>
                  <a:lnTo>
                    <a:pt x="704710" y="17995"/>
                  </a:lnTo>
                  <a:lnTo>
                    <a:pt x="706120" y="25006"/>
                  </a:lnTo>
                  <a:lnTo>
                    <a:pt x="709980" y="30734"/>
                  </a:lnTo>
                  <a:lnTo>
                    <a:pt x="715708" y="34582"/>
                  </a:lnTo>
                  <a:lnTo>
                    <a:pt x="722706" y="36004"/>
                  </a:lnTo>
                  <a:lnTo>
                    <a:pt x="729716" y="34582"/>
                  </a:lnTo>
                  <a:lnTo>
                    <a:pt x="735431" y="30734"/>
                  </a:lnTo>
                  <a:lnTo>
                    <a:pt x="739292" y="25006"/>
                  </a:lnTo>
                  <a:lnTo>
                    <a:pt x="740714" y="179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5360" y="4166615"/>
              <a:ext cx="371855" cy="37490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244539" y="5711444"/>
            <a:ext cx="1030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Backup</a:t>
            </a:r>
            <a:r>
              <a:rPr sz="1800" spc="-25" dirty="0">
                <a:latin typeface="Calibri"/>
                <a:cs typeface="Calibri"/>
              </a:rPr>
              <a:t> log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9262805" y="1681294"/>
          <a:ext cx="2661920" cy="73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190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Shard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Primary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Backup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A,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{2,3}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9655740" y="2683764"/>
            <a:ext cx="875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666522" y="3051564"/>
            <a:ext cx="2218690" cy="1386205"/>
            <a:chOff x="9666522" y="3051564"/>
            <a:chExt cx="2218690" cy="1386205"/>
          </a:xfrm>
        </p:grpSpPr>
        <p:sp>
          <p:nvSpPr>
            <p:cNvPr id="34" name="object 34"/>
            <p:cNvSpPr/>
            <p:nvPr/>
          </p:nvSpPr>
          <p:spPr>
            <a:xfrm>
              <a:off x="9676047" y="3061089"/>
              <a:ext cx="2199640" cy="1367155"/>
            </a:xfrm>
            <a:custGeom>
              <a:avLst/>
              <a:gdLst/>
              <a:ahLst/>
              <a:cxnLst/>
              <a:rect l="l" t="t" r="r" b="b"/>
              <a:pathLst>
                <a:path w="2199640" h="1367154">
                  <a:moveTo>
                    <a:pt x="0" y="0"/>
                  </a:moveTo>
                  <a:lnTo>
                    <a:pt x="2199337" y="0"/>
                  </a:lnTo>
                  <a:lnTo>
                    <a:pt x="2199337" y="1367015"/>
                  </a:lnTo>
                  <a:lnTo>
                    <a:pt x="0" y="136701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883756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883756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793678" y="3480809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590883" y="3261601"/>
              <a:ext cx="212090" cy="650240"/>
            </a:xfrm>
            <a:custGeom>
              <a:avLst/>
              <a:gdLst/>
              <a:ahLst/>
              <a:cxnLst/>
              <a:rect l="l" t="t" r="r" b="b"/>
              <a:pathLst>
                <a:path w="212090" h="650239">
                  <a:moveTo>
                    <a:pt x="54000" y="623011"/>
                  </a:moveTo>
                  <a:lnTo>
                    <a:pt x="51879" y="612508"/>
                  </a:lnTo>
                  <a:lnTo>
                    <a:pt x="46088" y="603923"/>
                  </a:lnTo>
                  <a:lnTo>
                    <a:pt x="37503" y="598131"/>
                  </a:lnTo>
                  <a:lnTo>
                    <a:pt x="27000" y="596011"/>
                  </a:lnTo>
                  <a:lnTo>
                    <a:pt x="16484" y="598131"/>
                  </a:lnTo>
                  <a:lnTo>
                    <a:pt x="7912" y="603923"/>
                  </a:lnTo>
                  <a:lnTo>
                    <a:pt x="2120" y="612508"/>
                  </a:lnTo>
                  <a:lnTo>
                    <a:pt x="0" y="623011"/>
                  </a:lnTo>
                  <a:lnTo>
                    <a:pt x="2120" y="633526"/>
                  </a:lnTo>
                  <a:lnTo>
                    <a:pt x="7912" y="642099"/>
                  </a:lnTo>
                  <a:lnTo>
                    <a:pt x="16484" y="647890"/>
                  </a:lnTo>
                  <a:lnTo>
                    <a:pt x="27000" y="650011"/>
                  </a:lnTo>
                  <a:lnTo>
                    <a:pt x="37503" y="647890"/>
                  </a:lnTo>
                  <a:lnTo>
                    <a:pt x="46088" y="642099"/>
                  </a:lnTo>
                  <a:lnTo>
                    <a:pt x="51879" y="633526"/>
                  </a:lnTo>
                  <a:lnTo>
                    <a:pt x="54000" y="623011"/>
                  </a:lnTo>
                  <a:close/>
                </a:path>
                <a:path w="212090" h="650239">
                  <a:moveTo>
                    <a:pt x="59169" y="27000"/>
                  </a:moveTo>
                  <a:lnTo>
                    <a:pt x="57048" y="16484"/>
                  </a:lnTo>
                  <a:lnTo>
                    <a:pt x="51257" y="7912"/>
                  </a:lnTo>
                  <a:lnTo>
                    <a:pt x="42672" y="2120"/>
                  </a:lnTo>
                  <a:lnTo>
                    <a:pt x="32169" y="0"/>
                  </a:lnTo>
                  <a:lnTo>
                    <a:pt x="21653" y="2120"/>
                  </a:lnTo>
                  <a:lnTo>
                    <a:pt x="13068" y="7912"/>
                  </a:lnTo>
                  <a:lnTo>
                    <a:pt x="7289" y="16484"/>
                  </a:lnTo>
                  <a:lnTo>
                    <a:pt x="5168" y="27000"/>
                  </a:lnTo>
                  <a:lnTo>
                    <a:pt x="7289" y="37515"/>
                  </a:lnTo>
                  <a:lnTo>
                    <a:pt x="13068" y="46088"/>
                  </a:lnTo>
                  <a:lnTo>
                    <a:pt x="21653" y="51879"/>
                  </a:lnTo>
                  <a:lnTo>
                    <a:pt x="32169" y="54000"/>
                  </a:lnTo>
                  <a:lnTo>
                    <a:pt x="42672" y="51879"/>
                  </a:lnTo>
                  <a:lnTo>
                    <a:pt x="51257" y="46088"/>
                  </a:lnTo>
                  <a:lnTo>
                    <a:pt x="57048" y="37515"/>
                  </a:lnTo>
                  <a:lnTo>
                    <a:pt x="59169" y="27000"/>
                  </a:lnTo>
                  <a:close/>
                </a:path>
                <a:path w="212090" h="650239">
                  <a:moveTo>
                    <a:pt x="130200" y="623011"/>
                  </a:moveTo>
                  <a:lnTo>
                    <a:pt x="128079" y="612508"/>
                  </a:lnTo>
                  <a:lnTo>
                    <a:pt x="122288" y="603923"/>
                  </a:lnTo>
                  <a:lnTo>
                    <a:pt x="113703" y="598131"/>
                  </a:lnTo>
                  <a:lnTo>
                    <a:pt x="103200" y="596011"/>
                  </a:lnTo>
                  <a:lnTo>
                    <a:pt x="92684" y="598131"/>
                  </a:lnTo>
                  <a:lnTo>
                    <a:pt x="84112" y="603923"/>
                  </a:lnTo>
                  <a:lnTo>
                    <a:pt x="78320" y="612508"/>
                  </a:lnTo>
                  <a:lnTo>
                    <a:pt x="76200" y="623011"/>
                  </a:lnTo>
                  <a:lnTo>
                    <a:pt x="78320" y="633526"/>
                  </a:lnTo>
                  <a:lnTo>
                    <a:pt x="84112" y="642099"/>
                  </a:lnTo>
                  <a:lnTo>
                    <a:pt x="92684" y="647890"/>
                  </a:lnTo>
                  <a:lnTo>
                    <a:pt x="103200" y="650011"/>
                  </a:lnTo>
                  <a:lnTo>
                    <a:pt x="113703" y="647890"/>
                  </a:lnTo>
                  <a:lnTo>
                    <a:pt x="122288" y="642099"/>
                  </a:lnTo>
                  <a:lnTo>
                    <a:pt x="128079" y="633526"/>
                  </a:lnTo>
                  <a:lnTo>
                    <a:pt x="130200" y="623011"/>
                  </a:lnTo>
                  <a:close/>
                </a:path>
                <a:path w="212090" h="650239">
                  <a:moveTo>
                    <a:pt x="135369" y="27000"/>
                  </a:moveTo>
                  <a:lnTo>
                    <a:pt x="133248" y="16484"/>
                  </a:lnTo>
                  <a:lnTo>
                    <a:pt x="127457" y="7912"/>
                  </a:lnTo>
                  <a:lnTo>
                    <a:pt x="118872" y="2120"/>
                  </a:lnTo>
                  <a:lnTo>
                    <a:pt x="108369" y="0"/>
                  </a:lnTo>
                  <a:lnTo>
                    <a:pt x="97853" y="2120"/>
                  </a:lnTo>
                  <a:lnTo>
                    <a:pt x="89268" y="7912"/>
                  </a:lnTo>
                  <a:lnTo>
                    <a:pt x="83489" y="16484"/>
                  </a:lnTo>
                  <a:lnTo>
                    <a:pt x="81368" y="27000"/>
                  </a:lnTo>
                  <a:lnTo>
                    <a:pt x="83489" y="37515"/>
                  </a:lnTo>
                  <a:lnTo>
                    <a:pt x="89268" y="46088"/>
                  </a:lnTo>
                  <a:lnTo>
                    <a:pt x="97853" y="51879"/>
                  </a:lnTo>
                  <a:lnTo>
                    <a:pt x="108369" y="54000"/>
                  </a:lnTo>
                  <a:lnTo>
                    <a:pt x="118872" y="51879"/>
                  </a:lnTo>
                  <a:lnTo>
                    <a:pt x="127457" y="46088"/>
                  </a:lnTo>
                  <a:lnTo>
                    <a:pt x="133248" y="37515"/>
                  </a:lnTo>
                  <a:lnTo>
                    <a:pt x="135369" y="27000"/>
                  </a:lnTo>
                  <a:close/>
                </a:path>
                <a:path w="212090" h="650239">
                  <a:moveTo>
                    <a:pt x="206400" y="623011"/>
                  </a:moveTo>
                  <a:lnTo>
                    <a:pt x="204279" y="612508"/>
                  </a:lnTo>
                  <a:lnTo>
                    <a:pt x="198488" y="603923"/>
                  </a:lnTo>
                  <a:lnTo>
                    <a:pt x="189903" y="598131"/>
                  </a:lnTo>
                  <a:lnTo>
                    <a:pt x="179400" y="596011"/>
                  </a:lnTo>
                  <a:lnTo>
                    <a:pt x="168884" y="598131"/>
                  </a:lnTo>
                  <a:lnTo>
                    <a:pt x="160312" y="603923"/>
                  </a:lnTo>
                  <a:lnTo>
                    <a:pt x="154520" y="612508"/>
                  </a:lnTo>
                  <a:lnTo>
                    <a:pt x="152400" y="623011"/>
                  </a:lnTo>
                  <a:lnTo>
                    <a:pt x="154520" y="633526"/>
                  </a:lnTo>
                  <a:lnTo>
                    <a:pt x="160312" y="642099"/>
                  </a:lnTo>
                  <a:lnTo>
                    <a:pt x="168884" y="647890"/>
                  </a:lnTo>
                  <a:lnTo>
                    <a:pt x="179400" y="650011"/>
                  </a:lnTo>
                  <a:lnTo>
                    <a:pt x="189903" y="647890"/>
                  </a:lnTo>
                  <a:lnTo>
                    <a:pt x="198488" y="642099"/>
                  </a:lnTo>
                  <a:lnTo>
                    <a:pt x="204279" y="633526"/>
                  </a:lnTo>
                  <a:lnTo>
                    <a:pt x="206400" y="623011"/>
                  </a:lnTo>
                  <a:close/>
                </a:path>
                <a:path w="212090" h="650239">
                  <a:moveTo>
                    <a:pt x="211569" y="27000"/>
                  </a:moveTo>
                  <a:lnTo>
                    <a:pt x="209448" y="16484"/>
                  </a:lnTo>
                  <a:lnTo>
                    <a:pt x="203657" y="7912"/>
                  </a:lnTo>
                  <a:lnTo>
                    <a:pt x="195072" y="2120"/>
                  </a:lnTo>
                  <a:lnTo>
                    <a:pt x="184569" y="0"/>
                  </a:lnTo>
                  <a:lnTo>
                    <a:pt x="174053" y="2120"/>
                  </a:lnTo>
                  <a:lnTo>
                    <a:pt x="165468" y="7912"/>
                  </a:lnTo>
                  <a:lnTo>
                    <a:pt x="159689" y="16484"/>
                  </a:lnTo>
                  <a:lnTo>
                    <a:pt x="157568" y="27000"/>
                  </a:lnTo>
                  <a:lnTo>
                    <a:pt x="159689" y="37515"/>
                  </a:lnTo>
                  <a:lnTo>
                    <a:pt x="165468" y="46088"/>
                  </a:lnTo>
                  <a:lnTo>
                    <a:pt x="174053" y="51879"/>
                  </a:lnTo>
                  <a:lnTo>
                    <a:pt x="184569" y="54000"/>
                  </a:lnTo>
                  <a:lnTo>
                    <a:pt x="195072" y="51879"/>
                  </a:lnTo>
                  <a:lnTo>
                    <a:pt x="203657" y="46088"/>
                  </a:lnTo>
                  <a:lnTo>
                    <a:pt x="209448" y="37515"/>
                  </a:lnTo>
                  <a:lnTo>
                    <a:pt x="211569" y="2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258049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258049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936679" y="3164332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890" algn="l"/>
              </a:tabLst>
            </a:pPr>
            <a:r>
              <a:rPr sz="1600" spc="-5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424765" y="3548520"/>
            <a:ext cx="2070100" cy="858519"/>
            <a:chOff x="9424765" y="3548520"/>
            <a:chExt cx="2070100" cy="858519"/>
          </a:xfrm>
        </p:grpSpPr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0692" y="3819799"/>
              <a:ext cx="76200" cy="10799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323817" y="354990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44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44" y="255854"/>
                  </a:lnTo>
                  <a:lnTo>
                    <a:pt x="216344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19" y="392201"/>
                  </a:lnTo>
                  <a:lnTo>
                    <a:pt x="2819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64880" y="3818416"/>
              <a:ext cx="76200" cy="10799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898009" y="3548532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188"/>
                  </a:moveTo>
                  <a:lnTo>
                    <a:pt x="2806" y="392188"/>
                  </a:lnTo>
                  <a:lnTo>
                    <a:pt x="2806" y="648042"/>
                  </a:lnTo>
                  <a:lnTo>
                    <a:pt x="219151" y="648042"/>
                  </a:lnTo>
                  <a:lnTo>
                    <a:pt x="219151" y="392188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2540" y="3818416"/>
              <a:ext cx="76200" cy="10799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1275669" y="3548532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188"/>
                  </a:moveTo>
                  <a:lnTo>
                    <a:pt x="2806" y="392188"/>
                  </a:lnTo>
                  <a:lnTo>
                    <a:pt x="2806" y="648042"/>
                  </a:lnTo>
                  <a:lnTo>
                    <a:pt x="219151" y="648042"/>
                  </a:lnTo>
                  <a:lnTo>
                    <a:pt x="219151" y="392188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24765" y="4010442"/>
              <a:ext cx="395999" cy="395999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9666522" y="4879073"/>
            <a:ext cx="2218690" cy="1410335"/>
            <a:chOff x="9666522" y="4879073"/>
            <a:chExt cx="2218690" cy="1410335"/>
          </a:xfrm>
        </p:grpSpPr>
        <p:sp>
          <p:nvSpPr>
            <p:cNvPr id="51" name="object 51"/>
            <p:cNvSpPr/>
            <p:nvPr/>
          </p:nvSpPr>
          <p:spPr>
            <a:xfrm>
              <a:off x="9676047" y="4888598"/>
              <a:ext cx="2199640" cy="1391285"/>
            </a:xfrm>
            <a:custGeom>
              <a:avLst/>
              <a:gdLst/>
              <a:ahLst/>
              <a:cxnLst/>
              <a:rect l="l" t="t" r="r" b="b"/>
              <a:pathLst>
                <a:path w="2199640" h="1391285">
                  <a:moveTo>
                    <a:pt x="0" y="0"/>
                  </a:moveTo>
                  <a:lnTo>
                    <a:pt x="2199337" y="0"/>
                  </a:lnTo>
                  <a:lnTo>
                    <a:pt x="2199337" y="1390728"/>
                  </a:lnTo>
                  <a:lnTo>
                    <a:pt x="0" y="139072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847899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847899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793678" y="5298899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590883" y="5079694"/>
              <a:ext cx="212090" cy="650240"/>
            </a:xfrm>
            <a:custGeom>
              <a:avLst/>
              <a:gdLst/>
              <a:ahLst/>
              <a:cxnLst/>
              <a:rect l="l" t="t" r="r" b="b"/>
              <a:pathLst>
                <a:path w="212090" h="650239">
                  <a:moveTo>
                    <a:pt x="54000" y="623011"/>
                  </a:moveTo>
                  <a:lnTo>
                    <a:pt x="51879" y="612495"/>
                  </a:lnTo>
                  <a:lnTo>
                    <a:pt x="46088" y="603910"/>
                  </a:lnTo>
                  <a:lnTo>
                    <a:pt x="37503" y="598131"/>
                  </a:lnTo>
                  <a:lnTo>
                    <a:pt x="27000" y="596011"/>
                  </a:lnTo>
                  <a:lnTo>
                    <a:pt x="16484" y="598131"/>
                  </a:lnTo>
                  <a:lnTo>
                    <a:pt x="7912" y="603910"/>
                  </a:lnTo>
                  <a:lnTo>
                    <a:pt x="2120" y="612495"/>
                  </a:lnTo>
                  <a:lnTo>
                    <a:pt x="0" y="623011"/>
                  </a:lnTo>
                  <a:lnTo>
                    <a:pt x="2120" y="633514"/>
                  </a:lnTo>
                  <a:lnTo>
                    <a:pt x="7912" y="642099"/>
                  </a:lnTo>
                  <a:lnTo>
                    <a:pt x="16484" y="647890"/>
                  </a:lnTo>
                  <a:lnTo>
                    <a:pt x="27000" y="650011"/>
                  </a:lnTo>
                  <a:lnTo>
                    <a:pt x="37503" y="647890"/>
                  </a:lnTo>
                  <a:lnTo>
                    <a:pt x="46088" y="642099"/>
                  </a:lnTo>
                  <a:lnTo>
                    <a:pt x="51879" y="633514"/>
                  </a:lnTo>
                  <a:lnTo>
                    <a:pt x="54000" y="623011"/>
                  </a:lnTo>
                  <a:close/>
                </a:path>
                <a:path w="212090" h="650239">
                  <a:moveTo>
                    <a:pt x="59169" y="27000"/>
                  </a:moveTo>
                  <a:lnTo>
                    <a:pt x="57048" y="16484"/>
                  </a:lnTo>
                  <a:lnTo>
                    <a:pt x="51257" y="7899"/>
                  </a:lnTo>
                  <a:lnTo>
                    <a:pt x="42672" y="2120"/>
                  </a:lnTo>
                  <a:lnTo>
                    <a:pt x="32169" y="0"/>
                  </a:lnTo>
                  <a:lnTo>
                    <a:pt x="21653" y="2120"/>
                  </a:lnTo>
                  <a:lnTo>
                    <a:pt x="13068" y="7899"/>
                  </a:lnTo>
                  <a:lnTo>
                    <a:pt x="7289" y="16484"/>
                  </a:lnTo>
                  <a:lnTo>
                    <a:pt x="5168" y="27000"/>
                  </a:lnTo>
                  <a:lnTo>
                    <a:pt x="7289" y="37503"/>
                  </a:lnTo>
                  <a:lnTo>
                    <a:pt x="13068" y="46088"/>
                  </a:lnTo>
                  <a:lnTo>
                    <a:pt x="21653" y="51879"/>
                  </a:lnTo>
                  <a:lnTo>
                    <a:pt x="32169" y="54000"/>
                  </a:lnTo>
                  <a:lnTo>
                    <a:pt x="42672" y="51879"/>
                  </a:lnTo>
                  <a:lnTo>
                    <a:pt x="51257" y="46088"/>
                  </a:lnTo>
                  <a:lnTo>
                    <a:pt x="57048" y="37503"/>
                  </a:lnTo>
                  <a:lnTo>
                    <a:pt x="59169" y="27000"/>
                  </a:lnTo>
                  <a:close/>
                </a:path>
                <a:path w="212090" h="650239">
                  <a:moveTo>
                    <a:pt x="130200" y="623011"/>
                  </a:moveTo>
                  <a:lnTo>
                    <a:pt x="128079" y="612495"/>
                  </a:lnTo>
                  <a:lnTo>
                    <a:pt x="122288" y="603910"/>
                  </a:lnTo>
                  <a:lnTo>
                    <a:pt x="113703" y="598131"/>
                  </a:lnTo>
                  <a:lnTo>
                    <a:pt x="103200" y="596011"/>
                  </a:lnTo>
                  <a:lnTo>
                    <a:pt x="92684" y="598131"/>
                  </a:lnTo>
                  <a:lnTo>
                    <a:pt x="84112" y="603910"/>
                  </a:lnTo>
                  <a:lnTo>
                    <a:pt x="78320" y="612495"/>
                  </a:lnTo>
                  <a:lnTo>
                    <a:pt x="76200" y="623011"/>
                  </a:lnTo>
                  <a:lnTo>
                    <a:pt x="78320" y="633514"/>
                  </a:lnTo>
                  <a:lnTo>
                    <a:pt x="84112" y="642099"/>
                  </a:lnTo>
                  <a:lnTo>
                    <a:pt x="92684" y="647890"/>
                  </a:lnTo>
                  <a:lnTo>
                    <a:pt x="103200" y="650011"/>
                  </a:lnTo>
                  <a:lnTo>
                    <a:pt x="113703" y="647890"/>
                  </a:lnTo>
                  <a:lnTo>
                    <a:pt x="122288" y="642099"/>
                  </a:lnTo>
                  <a:lnTo>
                    <a:pt x="128079" y="633514"/>
                  </a:lnTo>
                  <a:lnTo>
                    <a:pt x="130200" y="623011"/>
                  </a:lnTo>
                  <a:close/>
                </a:path>
                <a:path w="212090" h="650239">
                  <a:moveTo>
                    <a:pt x="135369" y="27000"/>
                  </a:moveTo>
                  <a:lnTo>
                    <a:pt x="133248" y="16484"/>
                  </a:lnTo>
                  <a:lnTo>
                    <a:pt x="127457" y="7899"/>
                  </a:lnTo>
                  <a:lnTo>
                    <a:pt x="118872" y="2120"/>
                  </a:lnTo>
                  <a:lnTo>
                    <a:pt x="108369" y="0"/>
                  </a:lnTo>
                  <a:lnTo>
                    <a:pt x="97853" y="2120"/>
                  </a:lnTo>
                  <a:lnTo>
                    <a:pt x="89268" y="7899"/>
                  </a:lnTo>
                  <a:lnTo>
                    <a:pt x="83489" y="16484"/>
                  </a:lnTo>
                  <a:lnTo>
                    <a:pt x="81368" y="27000"/>
                  </a:lnTo>
                  <a:lnTo>
                    <a:pt x="83489" y="37503"/>
                  </a:lnTo>
                  <a:lnTo>
                    <a:pt x="89268" y="46088"/>
                  </a:lnTo>
                  <a:lnTo>
                    <a:pt x="97853" y="51879"/>
                  </a:lnTo>
                  <a:lnTo>
                    <a:pt x="108369" y="54000"/>
                  </a:lnTo>
                  <a:lnTo>
                    <a:pt x="118872" y="51879"/>
                  </a:lnTo>
                  <a:lnTo>
                    <a:pt x="127457" y="46088"/>
                  </a:lnTo>
                  <a:lnTo>
                    <a:pt x="133248" y="37503"/>
                  </a:lnTo>
                  <a:lnTo>
                    <a:pt x="135369" y="27000"/>
                  </a:lnTo>
                  <a:close/>
                </a:path>
                <a:path w="212090" h="650239">
                  <a:moveTo>
                    <a:pt x="206400" y="623011"/>
                  </a:moveTo>
                  <a:lnTo>
                    <a:pt x="204279" y="612495"/>
                  </a:lnTo>
                  <a:lnTo>
                    <a:pt x="198488" y="603910"/>
                  </a:lnTo>
                  <a:lnTo>
                    <a:pt x="189903" y="598131"/>
                  </a:lnTo>
                  <a:lnTo>
                    <a:pt x="179400" y="596011"/>
                  </a:lnTo>
                  <a:lnTo>
                    <a:pt x="168884" y="598131"/>
                  </a:lnTo>
                  <a:lnTo>
                    <a:pt x="160312" y="603910"/>
                  </a:lnTo>
                  <a:lnTo>
                    <a:pt x="154520" y="612495"/>
                  </a:lnTo>
                  <a:lnTo>
                    <a:pt x="152400" y="623011"/>
                  </a:lnTo>
                  <a:lnTo>
                    <a:pt x="154520" y="633514"/>
                  </a:lnTo>
                  <a:lnTo>
                    <a:pt x="160312" y="642099"/>
                  </a:lnTo>
                  <a:lnTo>
                    <a:pt x="168884" y="647890"/>
                  </a:lnTo>
                  <a:lnTo>
                    <a:pt x="179400" y="650011"/>
                  </a:lnTo>
                  <a:lnTo>
                    <a:pt x="189903" y="647890"/>
                  </a:lnTo>
                  <a:lnTo>
                    <a:pt x="198488" y="642099"/>
                  </a:lnTo>
                  <a:lnTo>
                    <a:pt x="204279" y="633514"/>
                  </a:lnTo>
                  <a:lnTo>
                    <a:pt x="206400" y="623011"/>
                  </a:lnTo>
                  <a:close/>
                </a:path>
                <a:path w="212090" h="650239">
                  <a:moveTo>
                    <a:pt x="211569" y="27000"/>
                  </a:moveTo>
                  <a:lnTo>
                    <a:pt x="209448" y="16484"/>
                  </a:lnTo>
                  <a:lnTo>
                    <a:pt x="203657" y="7899"/>
                  </a:lnTo>
                  <a:lnTo>
                    <a:pt x="195072" y="2120"/>
                  </a:lnTo>
                  <a:lnTo>
                    <a:pt x="184569" y="0"/>
                  </a:lnTo>
                  <a:lnTo>
                    <a:pt x="174053" y="2120"/>
                  </a:lnTo>
                  <a:lnTo>
                    <a:pt x="165468" y="7899"/>
                  </a:lnTo>
                  <a:lnTo>
                    <a:pt x="159689" y="16484"/>
                  </a:lnTo>
                  <a:lnTo>
                    <a:pt x="157568" y="27000"/>
                  </a:lnTo>
                  <a:lnTo>
                    <a:pt x="159689" y="37503"/>
                  </a:lnTo>
                  <a:lnTo>
                    <a:pt x="165468" y="46088"/>
                  </a:lnTo>
                  <a:lnTo>
                    <a:pt x="174053" y="51879"/>
                  </a:lnTo>
                  <a:lnTo>
                    <a:pt x="184569" y="54000"/>
                  </a:lnTo>
                  <a:lnTo>
                    <a:pt x="195072" y="51879"/>
                  </a:lnTo>
                  <a:lnTo>
                    <a:pt x="203657" y="46088"/>
                  </a:lnTo>
                  <a:lnTo>
                    <a:pt x="209448" y="37503"/>
                  </a:lnTo>
                  <a:lnTo>
                    <a:pt x="211569" y="2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222192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222192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0900822" y="4980940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890" algn="l"/>
              </a:tabLst>
            </a:pPr>
            <a:r>
              <a:rPr sz="1600" spc="-5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9424765" y="4881439"/>
            <a:ext cx="2070100" cy="1134745"/>
            <a:chOff x="9424765" y="4881439"/>
            <a:chExt cx="2070100" cy="1134745"/>
          </a:xfrm>
        </p:grpSpPr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90692" y="5637888"/>
              <a:ext cx="76200" cy="10800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0323817" y="5367997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44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44" y="255854"/>
                  </a:lnTo>
                  <a:lnTo>
                    <a:pt x="216344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19" y="392201"/>
                  </a:lnTo>
                  <a:lnTo>
                    <a:pt x="2819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64880" y="5636505"/>
              <a:ext cx="76200" cy="10800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0898009" y="536661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06" y="392201"/>
                  </a:lnTo>
                  <a:lnTo>
                    <a:pt x="2806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2540" y="5636505"/>
              <a:ext cx="76200" cy="10800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1275669" y="536661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06" y="392201"/>
                  </a:lnTo>
                  <a:lnTo>
                    <a:pt x="2806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24765" y="4881439"/>
              <a:ext cx="395999" cy="395999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9574079" y="1279652"/>
            <a:ext cx="2178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Configuration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8" name="object 6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11310" y="1699187"/>
            <a:ext cx="747459" cy="747459"/>
          </a:xfrm>
          <a:prstGeom prst="rect">
            <a:avLst/>
          </a:prstGeom>
        </p:spPr>
      </p:pic>
      <p:sp>
        <p:nvSpPr>
          <p:cNvPr id="69" name="object 69"/>
          <p:cNvSpPr txBox="1"/>
          <p:nvPr/>
        </p:nvSpPr>
        <p:spPr>
          <a:xfrm>
            <a:off x="7190017" y="1321308"/>
            <a:ext cx="621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Client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961872" y="3436859"/>
            <a:ext cx="367030" cy="7734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b="1" spc="-20" dirty="0">
                <a:latin typeface="Calibri"/>
                <a:cs typeface="Calibri"/>
              </a:rPr>
              <a:t>DRAM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961872" y="4488321"/>
            <a:ext cx="367030" cy="4197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b="1" spc="-25" dirty="0">
                <a:latin typeface="Calibri"/>
                <a:cs typeface="Calibri"/>
              </a:rPr>
              <a:t>PM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77475" y="1130300"/>
            <a:ext cx="5640070" cy="217239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600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400" spc="-10" dirty="0">
                <a:latin typeface="Arial"/>
                <a:cs typeface="Arial"/>
              </a:rPr>
              <a:t>日志结构的数据布局</a:t>
            </a:r>
            <a:endParaRPr lang="en-US" sz="2400" dirty="0">
              <a:latin typeface="Arial"/>
              <a:cs typeface="Arial"/>
            </a:endParaRPr>
          </a:p>
          <a:p>
            <a:pPr marL="324485" indent="-311785">
              <a:lnSpc>
                <a:spcPct val="100000"/>
              </a:lnSpc>
              <a:spcBef>
                <a:spcPts val="505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400" spc="-10" dirty="0">
                <a:latin typeface="Arial"/>
                <a:cs typeface="Arial"/>
              </a:rPr>
              <a:t>主备复制</a:t>
            </a:r>
            <a:endParaRPr lang="en-US" sz="2400" dirty="0">
              <a:latin typeface="Arial"/>
              <a:cs typeface="Arial"/>
            </a:endParaRPr>
          </a:p>
          <a:p>
            <a:pPr marL="286385" indent="-273685">
              <a:lnSpc>
                <a:spcPct val="100000"/>
              </a:lnSpc>
              <a:spcBef>
                <a:spcPts val="25"/>
              </a:spcBef>
              <a:buSzPct val="79166"/>
              <a:buFont typeface="Wingdings"/>
              <a:buChar char=""/>
              <a:tabLst>
                <a:tab pos="286385" algn="l"/>
              </a:tabLst>
            </a:pPr>
            <a:r>
              <a:rPr lang="zh-CN" altLang="en-US" sz="2400" spc="-10" dirty="0">
                <a:latin typeface="Arial"/>
                <a:cs typeface="Arial"/>
              </a:rPr>
              <a:t>每台服务器三个组件</a:t>
            </a:r>
            <a:endParaRPr lang="en-US" sz="24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000" spc="-5" dirty="0">
                <a:latin typeface="Arial"/>
                <a:cs typeface="Arial"/>
              </a:rPr>
              <a:t>由一个 </a:t>
            </a:r>
            <a:r>
              <a:rPr lang="en-US" altLang="zh-CN" sz="2000" spc="-5" dirty="0">
                <a:solidFill>
                  <a:srgbClr val="FF0000"/>
                </a:solidFill>
                <a:latin typeface="Arial"/>
                <a:cs typeface="Arial"/>
              </a:rPr>
              <a:t>Rowan </a:t>
            </a:r>
            <a:r>
              <a:rPr lang="zh-CN" altLang="en-US" sz="2000" spc="-5" dirty="0">
                <a:latin typeface="Arial"/>
                <a:cs typeface="Arial"/>
              </a:rPr>
              <a:t>实例管理的单个</a:t>
            </a:r>
            <a:r>
              <a:rPr lang="zh-CN" altLang="en-US" sz="2000" spc="-5" dirty="0">
                <a:solidFill>
                  <a:srgbClr val="FF0000"/>
                </a:solidFill>
                <a:latin typeface="Arial"/>
                <a:cs typeface="Arial"/>
              </a:rPr>
              <a:t>备份日志</a:t>
            </a:r>
            <a:endParaRPr lang="en-US" altLang="zh-CN" sz="2000" spc="-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000" spc="-80" dirty="0">
                <a:latin typeface="Arial"/>
                <a:cs typeface="Arial"/>
              </a:rPr>
              <a:t>线程主日志</a:t>
            </a:r>
            <a:endParaRPr lang="en-US" altLang="zh-CN" sz="2000" spc="-8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000" spc="-155" dirty="0">
                <a:latin typeface="Arial"/>
                <a:cs typeface="Arial"/>
              </a:rPr>
              <a:t>每个分片 </a:t>
            </a:r>
            <a:r>
              <a:rPr lang="en-US" sz="2000" spc="-155" dirty="0">
                <a:latin typeface="Arial"/>
                <a:cs typeface="Arial"/>
              </a:rPr>
              <a:t>DRAM </a:t>
            </a:r>
            <a:r>
              <a:rPr lang="zh-CN" altLang="en-US" sz="2000" spc="-155" dirty="0">
                <a:latin typeface="Arial"/>
                <a:cs typeface="Arial"/>
              </a:rPr>
              <a:t>哈希索引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73" name="object 7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05104" y="3195467"/>
            <a:ext cx="395999" cy="395999"/>
          </a:xfrm>
          <a:prstGeom prst="rect">
            <a:avLst/>
          </a:prstGeom>
        </p:spPr>
      </p:pic>
      <p:sp>
        <p:nvSpPr>
          <p:cNvPr id="74" name="object 74"/>
          <p:cNvSpPr txBox="1"/>
          <p:nvPr/>
        </p:nvSpPr>
        <p:spPr>
          <a:xfrm>
            <a:off x="5993559" y="6353518"/>
            <a:ext cx="875030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840235" y="6362662"/>
            <a:ext cx="875030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spc="-114" dirty="0"/>
              <a:t>系统介绍：</a:t>
            </a:r>
            <a:r>
              <a:rPr lang="en-US" altLang="zh-CN" sz="3800" spc="-114" dirty="0"/>
              <a:t>Rowan-</a:t>
            </a:r>
            <a:r>
              <a:rPr lang="en-US" altLang="zh-CN" sz="3800" spc="150" dirty="0"/>
              <a:t>KV</a:t>
            </a:r>
            <a:endParaRPr sz="3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5997816" y="3051564"/>
            <a:ext cx="3079115" cy="3228340"/>
            <a:chOff x="5997816" y="3051564"/>
            <a:chExt cx="3079115" cy="3228340"/>
          </a:xfrm>
        </p:grpSpPr>
        <p:sp>
          <p:nvSpPr>
            <p:cNvPr id="4" name="object 4"/>
            <p:cNvSpPr/>
            <p:nvPr/>
          </p:nvSpPr>
          <p:spPr>
            <a:xfrm>
              <a:off x="6007341" y="3061089"/>
              <a:ext cx="3060065" cy="3209290"/>
            </a:xfrm>
            <a:custGeom>
              <a:avLst/>
              <a:gdLst/>
              <a:ahLst/>
              <a:cxnLst/>
              <a:rect l="l" t="t" r="r" b="b"/>
              <a:pathLst>
                <a:path w="3060065" h="3209290">
                  <a:moveTo>
                    <a:pt x="0" y="0"/>
                  </a:moveTo>
                  <a:lnTo>
                    <a:pt x="3060000" y="0"/>
                  </a:lnTo>
                  <a:lnTo>
                    <a:pt x="3060000" y="3208818"/>
                  </a:lnTo>
                  <a:lnTo>
                    <a:pt x="0" y="320881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58291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1665" y="4982666"/>
              <a:ext cx="76194" cy="1908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77121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77121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794820" y="5696203"/>
            <a:ext cx="1083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Primary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log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22899" y="3735997"/>
            <a:ext cx="2952115" cy="1844039"/>
            <a:chOff x="6122899" y="3735997"/>
            <a:chExt cx="2952115" cy="1844039"/>
          </a:xfrm>
        </p:grpSpPr>
        <p:sp>
          <p:nvSpPr>
            <p:cNvPr id="11" name="object 11"/>
            <p:cNvSpPr/>
            <p:nvPr/>
          </p:nvSpPr>
          <p:spPr>
            <a:xfrm>
              <a:off x="6129249" y="4349066"/>
              <a:ext cx="2939415" cy="0"/>
            </a:xfrm>
            <a:custGeom>
              <a:avLst/>
              <a:gdLst/>
              <a:ahLst/>
              <a:cxnLst/>
              <a:rect l="l" t="t" r="r" b="b"/>
              <a:pathLst>
                <a:path w="2939415">
                  <a:moveTo>
                    <a:pt x="0" y="0"/>
                  </a:moveTo>
                  <a:lnTo>
                    <a:pt x="2939036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41475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4855" y="4982666"/>
              <a:ext cx="76194" cy="1908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624672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28047" y="4982666"/>
              <a:ext cx="76194" cy="1908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55434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55434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42185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42185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20498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20498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98810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98810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20497" y="3238500"/>
            <a:ext cx="2073275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Hash </a:t>
            </a:r>
            <a:r>
              <a:rPr sz="2000" spc="-20" dirty="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05459" algn="l"/>
                <a:tab pos="987425" algn="l"/>
                <a:tab pos="1449070" algn="l"/>
                <a:tab pos="1931670" algn="l"/>
              </a:tabLst>
            </a:pP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611191" y="3939950"/>
            <a:ext cx="2431415" cy="1640205"/>
            <a:chOff x="6611191" y="3939950"/>
            <a:chExt cx="2431415" cy="1640205"/>
          </a:xfrm>
        </p:grpSpPr>
        <p:sp>
          <p:nvSpPr>
            <p:cNvPr id="26" name="object 26"/>
            <p:cNvSpPr/>
            <p:nvPr/>
          </p:nvSpPr>
          <p:spPr>
            <a:xfrm>
              <a:off x="6611188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4562" y="4982665"/>
              <a:ext cx="76193" cy="19084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812812" y="5055120"/>
              <a:ext cx="741045" cy="36195"/>
            </a:xfrm>
            <a:custGeom>
              <a:avLst/>
              <a:gdLst/>
              <a:ahLst/>
              <a:cxnLst/>
              <a:rect l="l" t="t" r="r" b="b"/>
              <a:pathLst>
                <a:path w="741045" h="36195">
                  <a:moveTo>
                    <a:pt x="36004" y="17995"/>
                  </a:moveTo>
                  <a:lnTo>
                    <a:pt x="34594" y="10998"/>
                  </a:lnTo>
                  <a:lnTo>
                    <a:pt x="30734" y="5270"/>
                  </a:lnTo>
                  <a:lnTo>
                    <a:pt x="25006" y="1422"/>
                  </a:lnTo>
                  <a:lnTo>
                    <a:pt x="18008" y="0"/>
                  </a:lnTo>
                  <a:lnTo>
                    <a:pt x="10998" y="1422"/>
                  </a:lnTo>
                  <a:lnTo>
                    <a:pt x="5270" y="5270"/>
                  </a:lnTo>
                  <a:lnTo>
                    <a:pt x="1422" y="10998"/>
                  </a:lnTo>
                  <a:lnTo>
                    <a:pt x="0" y="17995"/>
                  </a:lnTo>
                  <a:lnTo>
                    <a:pt x="1422" y="25006"/>
                  </a:lnTo>
                  <a:lnTo>
                    <a:pt x="5270" y="30734"/>
                  </a:lnTo>
                  <a:lnTo>
                    <a:pt x="10998" y="34582"/>
                  </a:lnTo>
                  <a:lnTo>
                    <a:pt x="18008" y="36004"/>
                  </a:lnTo>
                  <a:lnTo>
                    <a:pt x="25006" y="34582"/>
                  </a:lnTo>
                  <a:lnTo>
                    <a:pt x="30734" y="30734"/>
                  </a:lnTo>
                  <a:lnTo>
                    <a:pt x="34594" y="25006"/>
                  </a:lnTo>
                  <a:lnTo>
                    <a:pt x="36004" y="17995"/>
                  </a:lnTo>
                  <a:close/>
                </a:path>
                <a:path w="741045" h="36195">
                  <a:moveTo>
                    <a:pt x="97218" y="17995"/>
                  </a:moveTo>
                  <a:lnTo>
                    <a:pt x="95796" y="10998"/>
                  </a:lnTo>
                  <a:lnTo>
                    <a:pt x="91935" y="5270"/>
                  </a:lnTo>
                  <a:lnTo>
                    <a:pt x="86220" y="1422"/>
                  </a:lnTo>
                  <a:lnTo>
                    <a:pt x="79209" y="0"/>
                  </a:lnTo>
                  <a:lnTo>
                    <a:pt x="72212" y="1422"/>
                  </a:lnTo>
                  <a:lnTo>
                    <a:pt x="66484" y="5270"/>
                  </a:lnTo>
                  <a:lnTo>
                    <a:pt x="62623" y="10998"/>
                  </a:lnTo>
                  <a:lnTo>
                    <a:pt x="61214" y="17995"/>
                  </a:lnTo>
                  <a:lnTo>
                    <a:pt x="62623" y="25006"/>
                  </a:lnTo>
                  <a:lnTo>
                    <a:pt x="66484" y="30734"/>
                  </a:lnTo>
                  <a:lnTo>
                    <a:pt x="72212" y="34582"/>
                  </a:lnTo>
                  <a:lnTo>
                    <a:pt x="79209" y="36004"/>
                  </a:lnTo>
                  <a:lnTo>
                    <a:pt x="86220" y="34582"/>
                  </a:lnTo>
                  <a:lnTo>
                    <a:pt x="91935" y="30734"/>
                  </a:lnTo>
                  <a:lnTo>
                    <a:pt x="95796" y="25006"/>
                  </a:lnTo>
                  <a:lnTo>
                    <a:pt x="97218" y="17995"/>
                  </a:lnTo>
                  <a:close/>
                </a:path>
                <a:path w="741045" h="36195">
                  <a:moveTo>
                    <a:pt x="158419" y="17995"/>
                  </a:moveTo>
                  <a:lnTo>
                    <a:pt x="157010" y="10998"/>
                  </a:lnTo>
                  <a:lnTo>
                    <a:pt x="153149" y="5270"/>
                  </a:lnTo>
                  <a:lnTo>
                    <a:pt x="147434" y="1422"/>
                  </a:lnTo>
                  <a:lnTo>
                    <a:pt x="140423" y="0"/>
                  </a:lnTo>
                  <a:lnTo>
                    <a:pt x="133413" y="1422"/>
                  </a:lnTo>
                  <a:lnTo>
                    <a:pt x="127698" y="5270"/>
                  </a:lnTo>
                  <a:lnTo>
                    <a:pt x="123837" y="10998"/>
                  </a:lnTo>
                  <a:lnTo>
                    <a:pt x="122428" y="17995"/>
                  </a:lnTo>
                  <a:lnTo>
                    <a:pt x="123837" y="25006"/>
                  </a:lnTo>
                  <a:lnTo>
                    <a:pt x="127698" y="30734"/>
                  </a:lnTo>
                  <a:lnTo>
                    <a:pt x="133413" y="34582"/>
                  </a:lnTo>
                  <a:lnTo>
                    <a:pt x="140423" y="36004"/>
                  </a:lnTo>
                  <a:lnTo>
                    <a:pt x="147434" y="34582"/>
                  </a:lnTo>
                  <a:lnTo>
                    <a:pt x="153149" y="30734"/>
                  </a:lnTo>
                  <a:lnTo>
                    <a:pt x="157010" y="25006"/>
                  </a:lnTo>
                  <a:lnTo>
                    <a:pt x="158419" y="17995"/>
                  </a:lnTo>
                  <a:close/>
                </a:path>
                <a:path w="741045" h="36195">
                  <a:moveTo>
                    <a:pt x="618286" y="17995"/>
                  </a:moveTo>
                  <a:lnTo>
                    <a:pt x="616877" y="10998"/>
                  </a:lnTo>
                  <a:lnTo>
                    <a:pt x="613016" y="5270"/>
                  </a:lnTo>
                  <a:lnTo>
                    <a:pt x="607301" y="1422"/>
                  </a:lnTo>
                  <a:lnTo>
                    <a:pt x="600290" y="0"/>
                  </a:lnTo>
                  <a:lnTo>
                    <a:pt x="593280" y="1422"/>
                  </a:lnTo>
                  <a:lnTo>
                    <a:pt x="587565" y="5270"/>
                  </a:lnTo>
                  <a:lnTo>
                    <a:pt x="583704" y="10998"/>
                  </a:lnTo>
                  <a:lnTo>
                    <a:pt x="582295" y="17995"/>
                  </a:lnTo>
                  <a:lnTo>
                    <a:pt x="583704" y="25006"/>
                  </a:lnTo>
                  <a:lnTo>
                    <a:pt x="587565" y="30734"/>
                  </a:lnTo>
                  <a:lnTo>
                    <a:pt x="593280" y="34582"/>
                  </a:lnTo>
                  <a:lnTo>
                    <a:pt x="600290" y="36004"/>
                  </a:lnTo>
                  <a:lnTo>
                    <a:pt x="607301" y="34582"/>
                  </a:lnTo>
                  <a:lnTo>
                    <a:pt x="613016" y="30734"/>
                  </a:lnTo>
                  <a:lnTo>
                    <a:pt x="616877" y="25006"/>
                  </a:lnTo>
                  <a:lnTo>
                    <a:pt x="618286" y="17995"/>
                  </a:lnTo>
                  <a:close/>
                </a:path>
                <a:path w="741045" h="36195">
                  <a:moveTo>
                    <a:pt x="679500" y="17995"/>
                  </a:moveTo>
                  <a:lnTo>
                    <a:pt x="678091" y="10998"/>
                  </a:lnTo>
                  <a:lnTo>
                    <a:pt x="674230" y="5270"/>
                  </a:lnTo>
                  <a:lnTo>
                    <a:pt x="668502" y="1422"/>
                  </a:lnTo>
                  <a:lnTo>
                    <a:pt x="661504" y="0"/>
                  </a:lnTo>
                  <a:lnTo>
                    <a:pt x="654494" y="1422"/>
                  </a:lnTo>
                  <a:lnTo>
                    <a:pt x="648766" y="5270"/>
                  </a:lnTo>
                  <a:lnTo>
                    <a:pt x="644918" y="10998"/>
                  </a:lnTo>
                  <a:lnTo>
                    <a:pt x="643496" y="17995"/>
                  </a:lnTo>
                  <a:lnTo>
                    <a:pt x="644918" y="25006"/>
                  </a:lnTo>
                  <a:lnTo>
                    <a:pt x="648766" y="30734"/>
                  </a:lnTo>
                  <a:lnTo>
                    <a:pt x="654494" y="34582"/>
                  </a:lnTo>
                  <a:lnTo>
                    <a:pt x="661504" y="36004"/>
                  </a:lnTo>
                  <a:lnTo>
                    <a:pt x="668502" y="34582"/>
                  </a:lnTo>
                  <a:lnTo>
                    <a:pt x="674230" y="30734"/>
                  </a:lnTo>
                  <a:lnTo>
                    <a:pt x="678091" y="25006"/>
                  </a:lnTo>
                  <a:lnTo>
                    <a:pt x="679500" y="17995"/>
                  </a:lnTo>
                  <a:close/>
                </a:path>
                <a:path w="741045" h="36195">
                  <a:moveTo>
                    <a:pt x="740714" y="17995"/>
                  </a:moveTo>
                  <a:lnTo>
                    <a:pt x="739292" y="10998"/>
                  </a:lnTo>
                  <a:lnTo>
                    <a:pt x="735431" y="5270"/>
                  </a:lnTo>
                  <a:lnTo>
                    <a:pt x="729716" y="1422"/>
                  </a:lnTo>
                  <a:lnTo>
                    <a:pt x="722706" y="0"/>
                  </a:lnTo>
                  <a:lnTo>
                    <a:pt x="715708" y="1422"/>
                  </a:lnTo>
                  <a:lnTo>
                    <a:pt x="709980" y="5270"/>
                  </a:lnTo>
                  <a:lnTo>
                    <a:pt x="706120" y="10998"/>
                  </a:lnTo>
                  <a:lnTo>
                    <a:pt x="704710" y="17995"/>
                  </a:lnTo>
                  <a:lnTo>
                    <a:pt x="706120" y="25006"/>
                  </a:lnTo>
                  <a:lnTo>
                    <a:pt x="709980" y="30734"/>
                  </a:lnTo>
                  <a:lnTo>
                    <a:pt x="715708" y="34582"/>
                  </a:lnTo>
                  <a:lnTo>
                    <a:pt x="722706" y="36004"/>
                  </a:lnTo>
                  <a:lnTo>
                    <a:pt x="729716" y="34582"/>
                  </a:lnTo>
                  <a:lnTo>
                    <a:pt x="735431" y="30734"/>
                  </a:lnTo>
                  <a:lnTo>
                    <a:pt x="739292" y="25006"/>
                  </a:lnTo>
                  <a:lnTo>
                    <a:pt x="740714" y="179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5360" y="4166615"/>
              <a:ext cx="371855" cy="37490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557532" y="3939950"/>
              <a:ext cx="485140" cy="251460"/>
            </a:xfrm>
            <a:custGeom>
              <a:avLst/>
              <a:gdLst/>
              <a:ahLst/>
              <a:cxnLst/>
              <a:rect l="l" t="t" r="r" b="b"/>
              <a:pathLst>
                <a:path w="485140" h="251460">
                  <a:moveTo>
                    <a:pt x="242539" y="0"/>
                  </a:moveTo>
                  <a:lnTo>
                    <a:pt x="178062" y="4482"/>
                  </a:lnTo>
                  <a:lnTo>
                    <a:pt x="120125" y="17134"/>
                  </a:lnTo>
                  <a:lnTo>
                    <a:pt x="71038" y="36757"/>
                  </a:lnTo>
                  <a:lnTo>
                    <a:pt x="33113" y="62156"/>
                  </a:lnTo>
                  <a:lnTo>
                    <a:pt x="8663" y="92136"/>
                  </a:lnTo>
                  <a:lnTo>
                    <a:pt x="0" y="125498"/>
                  </a:lnTo>
                  <a:lnTo>
                    <a:pt x="8663" y="158861"/>
                  </a:lnTo>
                  <a:lnTo>
                    <a:pt x="33113" y="188840"/>
                  </a:lnTo>
                  <a:lnTo>
                    <a:pt x="71038" y="214240"/>
                  </a:lnTo>
                  <a:lnTo>
                    <a:pt x="120125" y="233863"/>
                  </a:lnTo>
                  <a:lnTo>
                    <a:pt x="178062" y="246514"/>
                  </a:lnTo>
                  <a:lnTo>
                    <a:pt x="242539" y="250997"/>
                  </a:lnTo>
                  <a:lnTo>
                    <a:pt x="307015" y="246514"/>
                  </a:lnTo>
                  <a:lnTo>
                    <a:pt x="364953" y="233863"/>
                  </a:lnTo>
                  <a:lnTo>
                    <a:pt x="414040" y="214240"/>
                  </a:lnTo>
                  <a:lnTo>
                    <a:pt x="451964" y="188840"/>
                  </a:lnTo>
                  <a:lnTo>
                    <a:pt x="476414" y="158861"/>
                  </a:lnTo>
                  <a:lnTo>
                    <a:pt x="485077" y="125498"/>
                  </a:lnTo>
                  <a:lnTo>
                    <a:pt x="476414" y="92136"/>
                  </a:lnTo>
                  <a:lnTo>
                    <a:pt x="451964" y="62156"/>
                  </a:lnTo>
                  <a:lnTo>
                    <a:pt x="414040" y="36757"/>
                  </a:lnTo>
                  <a:lnTo>
                    <a:pt x="364953" y="17134"/>
                  </a:lnTo>
                  <a:lnTo>
                    <a:pt x="307015" y="4482"/>
                  </a:lnTo>
                  <a:lnTo>
                    <a:pt x="242539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244539" y="5711444"/>
            <a:ext cx="1030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Backup</a:t>
            </a:r>
            <a:r>
              <a:rPr sz="1800" spc="-25" dirty="0">
                <a:latin typeface="Calibri"/>
                <a:cs typeface="Calibri"/>
              </a:rPr>
              <a:t> log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9262805" y="1681294"/>
          <a:ext cx="2661920" cy="73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190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Shard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Primary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Backup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A,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{2,3}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9655740" y="2683764"/>
            <a:ext cx="875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666522" y="3051564"/>
            <a:ext cx="2218690" cy="1386205"/>
            <a:chOff x="9666522" y="3051564"/>
            <a:chExt cx="2218690" cy="1386205"/>
          </a:xfrm>
        </p:grpSpPr>
        <p:sp>
          <p:nvSpPr>
            <p:cNvPr id="35" name="object 35"/>
            <p:cNvSpPr/>
            <p:nvPr/>
          </p:nvSpPr>
          <p:spPr>
            <a:xfrm>
              <a:off x="9676047" y="3061089"/>
              <a:ext cx="2199640" cy="1367155"/>
            </a:xfrm>
            <a:custGeom>
              <a:avLst/>
              <a:gdLst/>
              <a:ahLst/>
              <a:cxnLst/>
              <a:rect l="l" t="t" r="r" b="b"/>
              <a:pathLst>
                <a:path w="2199640" h="1367154">
                  <a:moveTo>
                    <a:pt x="0" y="0"/>
                  </a:moveTo>
                  <a:lnTo>
                    <a:pt x="2199337" y="0"/>
                  </a:lnTo>
                  <a:lnTo>
                    <a:pt x="2199337" y="1367015"/>
                  </a:lnTo>
                  <a:lnTo>
                    <a:pt x="0" y="136701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883756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883756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793678" y="3480809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590883" y="3261601"/>
              <a:ext cx="212090" cy="650240"/>
            </a:xfrm>
            <a:custGeom>
              <a:avLst/>
              <a:gdLst/>
              <a:ahLst/>
              <a:cxnLst/>
              <a:rect l="l" t="t" r="r" b="b"/>
              <a:pathLst>
                <a:path w="212090" h="650239">
                  <a:moveTo>
                    <a:pt x="54000" y="623011"/>
                  </a:moveTo>
                  <a:lnTo>
                    <a:pt x="51879" y="612508"/>
                  </a:lnTo>
                  <a:lnTo>
                    <a:pt x="46088" y="603923"/>
                  </a:lnTo>
                  <a:lnTo>
                    <a:pt x="37503" y="598131"/>
                  </a:lnTo>
                  <a:lnTo>
                    <a:pt x="27000" y="596011"/>
                  </a:lnTo>
                  <a:lnTo>
                    <a:pt x="16484" y="598131"/>
                  </a:lnTo>
                  <a:lnTo>
                    <a:pt x="7912" y="603923"/>
                  </a:lnTo>
                  <a:lnTo>
                    <a:pt x="2120" y="612508"/>
                  </a:lnTo>
                  <a:lnTo>
                    <a:pt x="0" y="623011"/>
                  </a:lnTo>
                  <a:lnTo>
                    <a:pt x="2120" y="633526"/>
                  </a:lnTo>
                  <a:lnTo>
                    <a:pt x="7912" y="642099"/>
                  </a:lnTo>
                  <a:lnTo>
                    <a:pt x="16484" y="647890"/>
                  </a:lnTo>
                  <a:lnTo>
                    <a:pt x="27000" y="650011"/>
                  </a:lnTo>
                  <a:lnTo>
                    <a:pt x="37503" y="647890"/>
                  </a:lnTo>
                  <a:lnTo>
                    <a:pt x="46088" y="642099"/>
                  </a:lnTo>
                  <a:lnTo>
                    <a:pt x="51879" y="633526"/>
                  </a:lnTo>
                  <a:lnTo>
                    <a:pt x="54000" y="623011"/>
                  </a:lnTo>
                  <a:close/>
                </a:path>
                <a:path w="212090" h="650239">
                  <a:moveTo>
                    <a:pt x="59169" y="27000"/>
                  </a:moveTo>
                  <a:lnTo>
                    <a:pt x="57048" y="16484"/>
                  </a:lnTo>
                  <a:lnTo>
                    <a:pt x="51257" y="7912"/>
                  </a:lnTo>
                  <a:lnTo>
                    <a:pt x="42672" y="2120"/>
                  </a:lnTo>
                  <a:lnTo>
                    <a:pt x="32169" y="0"/>
                  </a:lnTo>
                  <a:lnTo>
                    <a:pt x="21653" y="2120"/>
                  </a:lnTo>
                  <a:lnTo>
                    <a:pt x="13068" y="7912"/>
                  </a:lnTo>
                  <a:lnTo>
                    <a:pt x="7289" y="16484"/>
                  </a:lnTo>
                  <a:lnTo>
                    <a:pt x="5168" y="27000"/>
                  </a:lnTo>
                  <a:lnTo>
                    <a:pt x="7289" y="37515"/>
                  </a:lnTo>
                  <a:lnTo>
                    <a:pt x="13068" y="46088"/>
                  </a:lnTo>
                  <a:lnTo>
                    <a:pt x="21653" y="51879"/>
                  </a:lnTo>
                  <a:lnTo>
                    <a:pt x="32169" y="54000"/>
                  </a:lnTo>
                  <a:lnTo>
                    <a:pt x="42672" y="51879"/>
                  </a:lnTo>
                  <a:lnTo>
                    <a:pt x="51257" y="46088"/>
                  </a:lnTo>
                  <a:lnTo>
                    <a:pt x="57048" y="37515"/>
                  </a:lnTo>
                  <a:lnTo>
                    <a:pt x="59169" y="27000"/>
                  </a:lnTo>
                  <a:close/>
                </a:path>
                <a:path w="212090" h="650239">
                  <a:moveTo>
                    <a:pt x="130200" y="623011"/>
                  </a:moveTo>
                  <a:lnTo>
                    <a:pt x="128079" y="612508"/>
                  </a:lnTo>
                  <a:lnTo>
                    <a:pt x="122288" y="603923"/>
                  </a:lnTo>
                  <a:lnTo>
                    <a:pt x="113703" y="598131"/>
                  </a:lnTo>
                  <a:lnTo>
                    <a:pt x="103200" y="596011"/>
                  </a:lnTo>
                  <a:lnTo>
                    <a:pt x="92684" y="598131"/>
                  </a:lnTo>
                  <a:lnTo>
                    <a:pt x="84112" y="603923"/>
                  </a:lnTo>
                  <a:lnTo>
                    <a:pt x="78320" y="612508"/>
                  </a:lnTo>
                  <a:lnTo>
                    <a:pt x="76200" y="623011"/>
                  </a:lnTo>
                  <a:lnTo>
                    <a:pt x="78320" y="633526"/>
                  </a:lnTo>
                  <a:lnTo>
                    <a:pt x="84112" y="642099"/>
                  </a:lnTo>
                  <a:lnTo>
                    <a:pt x="92684" y="647890"/>
                  </a:lnTo>
                  <a:lnTo>
                    <a:pt x="103200" y="650011"/>
                  </a:lnTo>
                  <a:lnTo>
                    <a:pt x="113703" y="647890"/>
                  </a:lnTo>
                  <a:lnTo>
                    <a:pt x="122288" y="642099"/>
                  </a:lnTo>
                  <a:lnTo>
                    <a:pt x="128079" y="633526"/>
                  </a:lnTo>
                  <a:lnTo>
                    <a:pt x="130200" y="623011"/>
                  </a:lnTo>
                  <a:close/>
                </a:path>
                <a:path w="212090" h="650239">
                  <a:moveTo>
                    <a:pt x="135369" y="27000"/>
                  </a:moveTo>
                  <a:lnTo>
                    <a:pt x="133248" y="16484"/>
                  </a:lnTo>
                  <a:lnTo>
                    <a:pt x="127457" y="7912"/>
                  </a:lnTo>
                  <a:lnTo>
                    <a:pt x="118872" y="2120"/>
                  </a:lnTo>
                  <a:lnTo>
                    <a:pt x="108369" y="0"/>
                  </a:lnTo>
                  <a:lnTo>
                    <a:pt x="97853" y="2120"/>
                  </a:lnTo>
                  <a:lnTo>
                    <a:pt x="89268" y="7912"/>
                  </a:lnTo>
                  <a:lnTo>
                    <a:pt x="83489" y="16484"/>
                  </a:lnTo>
                  <a:lnTo>
                    <a:pt x="81368" y="27000"/>
                  </a:lnTo>
                  <a:lnTo>
                    <a:pt x="83489" y="37515"/>
                  </a:lnTo>
                  <a:lnTo>
                    <a:pt x="89268" y="46088"/>
                  </a:lnTo>
                  <a:lnTo>
                    <a:pt x="97853" y="51879"/>
                  </a:lnTo>
                  <a:lnTo>
                    <a:pt x="108369" y="54000"/>
                  </a:lnTo>
                  <a:lnTo>
                    <a:pt x="118872" y="51879"/>
                  </a:lnTo>
                  <a:lnTo>
                    <a:pt x="127457" y="46088"/>
                  </a:lnTo>
                  <a:lnTo>
                    <a:pt x="133248" y="37515"/>
                  </a:lnTo>
                  <a:lnTo>
                    <a:pt x="135369" y="27000"/>
                  </a:lnTo>
                  <a:close/>
                </a:path>
                <a:path w="212090" h="650239">
                  <a:moveTo>
                    <a:pt x="206400" y="623011"/>
                  </a:moveTo>
                  <a:lnTo>
                    <a:pt x="204279" y="612508"/>
                  </a:lnTo>
                  <a:lnTo>
                    <a:pt x="198488" y="603923"/>
                  </a:lnTo>
                  <a:lnTo>
                    <a:pt x="189903" y="598131"/>
                  </a:lnTo>
                  <a:lnTo>
                    <a:pt x="179400" y="596011"/>
                  </a:lnTo>
                  <a:lnTo>
                    <a:pt x="168884" y="598131"/>
                  </a:lnTo>
                  <a:lnTo>
                    <a:pt x="160312" y="603923"/>
                  </a:lnTo>
                  <a:lnTo>
                    <a:pt x="154520" y="612508"/>
                  </a:lnTo>
                  <a:lnTo>
                    <a:pt x="152400" y="623011"/>
                  </a:lnTo>
                  <a:lnTo>
                    <a:pt x="154520" y="633526"/>
                  </a:lnTo>
                  <a:lnTo>
                    <a:pt x="160312" y="642099"/>
                  </a:lnTo>
                  <a:lnTo>
                    <a:pt x="168884" y="647890"/>
                  </a:lnTo>
                  <a:lnTo>
                    <a:pt x="179400" y="650011"/>
                  </a:lnTo>
                  <a:lnTo>
                    <a:pt x="189903" y="647890"/>
                  </a:lnTo>
                  <a:lnTo>
                    <a:pt x="198488" y="642099"/>
                  </a:lnTo>
                  <a:lnTo>
                    <a:pt x="204279" y="633526"/>
                  </a:lnTo>
                  <a:lnTo>
                    <a:pt x="206400" y="623011"/>
                  </a:lnTo>
                  <a:close/>
                </a:path>
                <a:path w="212090" h="650239">
                  <a:moveTo>
                    <a:pt x="211569" y="27000"/>
                  </a:moveTo>
                  <a:lnTo>
                    <a:pt x="209448" y="16484"/>
                  </a:lnTo>
                  <a:lnTo>
                    <a:pt x="203657" y="7912"/>
                  </a:lnTo>
                  <a:lnTo>
                    <a:pt x="195072" y="2120"/>
                  </a:lnTo>
                  <a:lnTo>
                    <a:pt x="184569" y="0"/>
                  </a:lnTo>
                  <a:lnTo>
                    <a:pt x="174053" y="2120"/>
                  </a:lnTo>
                  <a:lnTo>
                    <a:pt x="165468" y="7912"/>
                  </a:lnTo>
                  <a:lnTo>
                    <a:pt x="159689" y="16484"/>
                  </a:lnTo>
                  <a:lnTo>
                    <a:pt x="157568" y="27000"/>
                  </a:lnTo>
                  <a:lnTo>
                    <a:pt x="159689" y="37515"/>
                  </a:lnTo>
                  <a:lnTo>
                    <a:pt x="165468" y="46088"/>
                  </a:lnTo>
                  <a:lnTo>
                    <a:pt x="174053" y="51879"/>
                  </a:lnTo>
                  <a:lnTo>
                    <a:pt x="184569" y="54000"/>
                  </a:lnTo>
                  <a:lnTo>
                    <a:pt x="195072" y="51879"/>
                  </a:lnTo>
                  <a:lnTo>
                    <a:pt x="203657" y="46088"/>
                  </a:lnTo>
                  <a:lnTo>
                    <a:pt x="209448" y="37515"/>
                  </a:lnTo>
                  <a:lnTo>
                    <a:pt x="211569" y="2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258049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258049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0936679" y="3164332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890" algn="l"/>
              </a:tabLst>
            </a:pPr>
            <a:r>
              <a:rPr sz="1600" spc="-5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424765" y="3548520"/>
            <a:ext cx="2070100" cy="858519"/>
            <a:chOff x="9424765" y="3548520"/>
            <a:chExt cx="2070100" cy="858519"/>
          </a:xfrm>
        </p:grpSpPr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0692" y="3819799"/>
              <a:ext cx="76200" cy="10799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0323817" y="354990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44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44" y="255854"/>
                  </a:lnTo>
                  <a:lnTo>
                    <a:pt x="216344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19" y="392201"/>
                  </a:lnTo>
                  <a:lnTo>
                    <a:pt x="2819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64880" y="3818416"/>
              <a:ext cx="76200" cy="10799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0898009" y="3548532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188"/>
                  </a:moveTo>
                  <a:lnTo>
                    <a:pt x="2806" y="392188"/>
                  </a:lnTo>
                  <a:lnTo>
                    <a:pt x="2806" y="648042"/>
                  </a:lnTo>
                  <a:lnTo>
                    <a:pt x="219151" y="648042"/>
                  </a:lnTo>
                  <a:lnTo>
                    <a:pt x="219151" y="392188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2540" y="3818416"/>
              <a:ext cx="76200" cy="10799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1275669" y="3548532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188"/>
                  </a:moveTo>
                  <a:lnTo>
                    <a:pt x="2806" y="392188"/>
                  </a:lnTo>
                  <a:lnTo>
                    <a:pt x="2806" y="648042"/>
                  </a:lnTo>
                  <a:lnTo>
                    <a:pt x="219151" y="648042"/>
                  </a:lnTo>
                  <a:lnTo>
                    <a:pt x="219151" y="392188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24765" y="4010442"/>
              <a:ext cx="395999" cy="395999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9666522" y="4879073"/>
            <a:ext cx="2218690" cy="1410335"/>
            <a:chOff x="9666522" y="4879073"/>
            <a:chExt cx="2218690" cy="1410335"/>
          </a:xfrm>
        </p:grpSpPr>
        <p:sp>
          <p:nvSpPr>
            <p:cNvPr id="52" name="object 52"/>
            <p:cNvSpPr/>
            <p:nvPr/>
          </p:nvSpPr>
          <p:spPr>
            <a:xfrm>
              <a:off x="9676047" y="4888598"/>
              <a:ext cx="2199640" cy="1391285"/>
            </a:xfrm>
            <a:custGeom>
              <a:avLst/>
              <a:gdLst/>
              <a:ahLst/>
              <a:cxnLst/>
              <a:rect l="l" t="t" r="r" b="b"/>
              <a:pathLst>
                <a:path w="2199640" h="1391285">
                  <a:moveTo>
                    <a:pt x="0" y="0"/>
                  </a:moveTo>
                  <a:lnTo>
                    <a:pt x="2199337" y="0"/>
                  </a:lnTo>
                  <a:lnTo>
                    <a:pt x="2199337" y="1390728"/>
                  </a:lnTo>
                  <a:lnTo>
                    <a:pt x="0" y="139072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847899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847899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793678" y="5298899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590883" y="5079694"/>
              <a:ext cx="212090" cy="650240"/>
            </a:xfrm>
            <a:custGeom>
              <a:avLst/>
              <a:gdLst/>
              <a:ahLst/>
              <a:cxnLst/>
              <a:rect l="l" t="t" r="r" b="b"/>
              <a:pathLst>
                <a:path w="212090" h="650239">
                  <a:moveTo>
                    <a:pt x="54000" y="623011"/>
                  </a:moveTo>
                  <a:lnTo>
                    <a:pt x="51879" y="612495"/>
                  </a:lnTo>
                  <a:lnTo>
                    <a:pt x="46088" y="603910"/>
                  </a:lnTo>
                  <a:lnTo>
                    <a:pt x="37503" y="598131"/>
                  </a:lnTo>
                  <a:lnTo>
                    <a:pt x="27000" y="596011"/>
                  </a:lnTo>
                  <a:lnTo>
                    <a:pt x="16484" y="598131"/>
                  </a:lnTo>
                  <a:lnTo>
                    <a:pt x="7912" y="603910"/>
                  </a:lnTo>
                  <a:lnTo>
                    <a:pt x="2120" y="612495"/>
                  </a:lnTo>
                  <a:lnTo>
                    <a:pt x="0" y="623011"/>
                  </a:lnTo>
                  <a:lnTo>
                    <a:pt x="2120" y="633514"/>
                  </a:lnTo>
                  <a:lnTo>
                    <a:pt x="7912" y="642099"/>
                  </a:lnTo>
                  <a:lnTo>
                    <a:pt x="16484" y="647890"/>
                  </a:lnTo>
                  <a:lnTo>
                    <a:pt x="27000" y="650011"/>
                  </a:lnTo>
                  <a:lnTo>
                    <a:pt x="37503" y="647890"/>
                  </a:lnTo>
                  <a:lnTo>
                    <a:pt x="46088" y="642099"/>
                  </a:lnTo>
                  <a:lnTo>
                    <a:pt x="51879" y="633514"/>
                  </a:lnTo>
                  <a:lnTo>
                    <a:pt x="54000" y="623011"/>
                  </a:lnTo>
                  <a:close/>
                </a:path>
                <a:path w="212090" h="650239">
                  <a:moveTo>
                    <a:pt x="59169" y="27000"/>
                  </a:moveTo>
                  <a:lnTo>
                    <a:pt x="57048" y="16484"/>
                  </a:lnTo>
                  <a:lnTo>
                    <a:pt x="51257" y="7899"/>
                  </a:lnTo>
                  <a:lnTo>
                    <a:pt x="42672" y="2120"/>
                  </a:lnTo>
                  <a:lnTo>
                    <a:pt x="32169" y="0"/>
                  </a:lnTo>
                  <a:lnTo>
                    <a:pt x="21653" y="2120"/>
                  </a:lnTo>
                  <a:lnTo>
                    <a:pt x="13068" y="7899"/>
                  </a:lnTo>
                  <a:lnTo>
                    <a:pt x="7289" y="16484"/>
                  </a:lnTo>
                  <a:lnTo>
                    <a:pt x="5168" y="27000"/>
                  </a:lnTo>
                  <a:lnTo>
                    <a:pt x="7289" y="37503"/>
                  </a:lnTo>
                  <a:lnTo>
                    <a:pt x="13068" y="46088"/>
                  </a:lnTo>
                  <a:lnTo>
                    <a:pt x="21653" y="51879"/>
                  </a:lnTo>
                  <a:lnTo>
                    <a:pt x="32169" y="54000"/>
                  </a:lnTo>
                  <a:lnTo>
                    <a:pt x="42672" y="51879"/>
                  </a:lnTo>
                  <a:lnTo>
                    <a:pt x="51257" y="46088"/>
                  </a:lnTo>
                  <a:lnTo>
                    <a:pt x="57048" y="37503"/>
                  </a:lnTo>
                  <a:lnTo>
                    <a:pt x="59169" y="27000"/>
                  </a:lnTo>
                  <a:close/>
                </a:path>
                <a:path w="212090" h="650239">
                  <a:moveTo>
                    <a:pt x="130200" y="623011"/>
                  </a:moveTo>
                  <a:lnTo>
                    <a:pt x="128079" y="612495"/>
                  </a:lnTo>
                  <a:lnTo>
                    <a:pt x="122288" y="603910"/>
                  </a:lnTo>
                  <a:lnTo>
                    <a:pt x="113703" y="598131"/>
                  </a:lnTo>
                  <a:lnTo>
                    <a:pt x="103200" y="596011"/>
                  </a:lnTo>
                  <a:lnTo>
                    <a:pt x="92684" y="598131"/>
                  </a:lnTo>
                  <a:lnTo>
                    <a:pt x="84112" y="603910"/>
                  </a:lnTo>
                  <a:lnTo>
                    <a:pt x="78320" y="612495"/>
                  </a:lnTo>
                  <a:lnTo>
                    <a:pt x="76200" y="623011"/>
                  </a:lnTo>
                  <a:lnTo>
                    <a:pt x="78320" y="633514"/>
                  </a:lnTo>
                  <a:lnTo>
                    <a:pt x="84112" y="642099"/>
                  </a:lnTo>
                  <a:lnTo>
                    <a:pt x="92684" y="647890"/>
                  </a:lnTo>
                  <a:lnTo>
                    <a:pt x="103200" y="650011"/>
                  </a:lnTo>
                  <a:lnTo>
                    <a:pt x="113703" y="647890"/>
                  </a:lnTo>
                  <a:lnTo>
                    <a:pt x="122288" y="642099"/>
                  </a:lnTo>
                  <a:lnTo>
                    <a:pt x="128079" y="633514"/>
                  </a:lnTo>
                  <a:lnTo>
                    <a:pt x="130200" y="623011"/>
                  </a:lnTo>
                  <a:close/>
                </a:path>
                <a:path w="212090" h="650239">
                  <a:moveTo>
                    <a:pt x="135369" y="27000"/>
                  </a:moveTo>
                  <a:lnTo>
                    <a:pt x="133248" y="16484"/>
                  </a:lnTo>
                  <a:lnTo>
                    <a:pt x="127457" y="7899"/>
                  </a:lnTo>
                  <a:lnTo>
                    <a:pt x="118872" y="2120"/>
                  </a:lnTo>
                  <a:lnTo>
                    <a:pt x="108369" y="0"/>
                  </a:lnTo>
                  <a:lnTo>
                    <a:pt x="97853" y="2120"/>
                  </a:lnTo>
                  <a:lnTo>
                    <a:pt x="89268" y="7899"/>
                  </a:lnTo>
                  <a:lnTo>
                    <a:pt x="83489" y="16484"/>
                  </a:lnTo>
                  <a:lnTo>
                    <a:pt x="81368" y="27000"/>
                  </a:lnTo>
                  <a:lnTo>
                    <a:pt x="83489" y="37503"/>
                  </a:lnTo>
                  <a:lnTo>
                    <a:pt x="89268" y="46088"/>
                  </a:lnTo>
                  <a:lnTo>
                    <a:pt x="97853" y="51879"/>
                  </a:lnTo>
                  <a:lnTo>
                    <a:pt x="108369" y="54000"/>
                  </a:lnTo>
                  <a:lnTo>
                    <a:pt x="118872" y="51879"/>
                  </a:lnTo>
                  <a:lnTo>
                    <a:pt x="127457" y="46088"/>
                  </a:lnTo>
                  <a:lnTo>
                    <a:pt x="133248" y="37503"/>
                  </a:lnTo>
                  <a:lnTo>
                    <a:pt x="135369" y="27000"/>
                  </a:lnTo>
                  <a:close/>
                </a:path>
                <a:path w="212090" h="650239">
                  <a:moveTo>
                    <a:pt x="206400" y="623011"/>
                  </a:moveTo>
                  <a:lnTo>
                    <a:pt x="204279" y="612495"/>
                  </a:lnTo>
                  <a:lnTo>
                    <a:pt x="198488" y="603910"/>
                  </a:lnTo>
                  <a:lnTo>
                    <a:pt x="189903" y="598131"/>
                  </a:lnTo>
                  <a:lnTo>
                    <a:pt x="179400" y="596011"/>
                  </a:lnTo>
                  <a:lnTo>
                    <a:pt x="168884" y="598131"/>
                  </a:lnTo>
                  <a:lnTo>
                    <a:pt x="160312" y="603910"/>
                  </a:lnTo>
                  <a:lnTo>
                    <a:pt x="154520" y="612495"/>
                  </a:lnTo>
                  <a:lnTo>
                    <a:pt x="152400" y="623011"/>
                  </a:lnTo>
                  <a:lnTo>
                    <a:pt x="154520" y="633514"/>
                  </a:lnTo>
                  <a:lnTo>
                    <a:pt x="160312" y="642099"/>
                  </a:lnTo>
                  <a:lnTo>
                    <a:pt x="168884" y="647890"/>
                  </a:lnTo>
                  <a:lnTo>
                    <a:pt x="179400" y="650011"/>
                  </a:lnTo>
                  <a:lnTo>
                    <a:pt x="189903" y="647890"/>
                  </a:lnTo>
                  <a:lnTo>
                    <a:pt x="198488" y="642099"/>
                  </a:lnTo>
                  <a:lnTo>
                    <a:pt x="204279" y="633514"/>
                  </a:lnTo>
                  <a:lnTo>
                    <a:pt x="206400" y="623011"/>
                  </a:lnTo>
                  <a:close/>
                </a:path>
                <a:path w="212090" h="650239">
                  <a:moveTo>
                    <a:pt x="211569" y="27000"/>
                  </a:moveTo>
                  <a:lnTo>
                    <a:pt x="209448" y="16484"/>
                  </a:lnTo>
                  <a:lnTo>
                    <a:pt x="203657" y="7899"/>
                  </a:lnTo>
                  <a:lnTo>
                    <a:pt x="195072" y="2120"/>
                  </a:lnTo>
                  <a:lnTo>
                    <a:pt x="184569" y="0"/>
                  </a:lnTo>
                  <a:lnTo>
                    <a:pt x="174053" y="2120"/>
                  </a:lnTo>
                  <a:lnTo>
                    <a:pt x="165468" y="7899"/>
                  </a:lnTo>
                  <a:lnTo>
                    <a:pt x="159689" y="16484"/>
                  </a:lnTo>
                  <a:lnTo>
                    <a:pt x="157568" y="27000"/>
                  </a:lnTo>
                  <a:lnTo>
                    <a:pt x="159689" y="37503"/>
                  </a:lnTo>
                  <a:lnTo>
                    <a:pt x="165468" y="46088"/>
                  </a:lnTo>
                  <a:lnTo>
                    <a:pt x="174053" y="51879"/>
                  </a:lnTo>
                  <a:lnTo>
                    <a:pt x="184569" y="54000"/>
                  </a:lnTo>
                  <a:lnTo>
                    <a:pt x="195072" y="51879"/>
                  </a:lnTo>
                  <a:lnTo>
                    <a:pt x="203657" y="46088"/>
                  </a:lnTo>
                  <a:lnTo>
                    <a:pt x="209448" y="37503"/>
                  </a:lnTo>
                  <a:lnTo>
                    <a:pt x="211569" y="2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222192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222192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0900822" y="4980940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890" algn="l"/>
              </a:tabLst>
            </a:pPr>
            <a:r>
              <a:rPr sz="1600" spc="-5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9424765" y="4881439"/>
            <a:ext cx="2070100" cy="1134745"/>
            <a:chOff x="9424765" y="4881439"/>
            <a:chExt cx="2070100" cy="1134745"/>
          </a:xfrm>
        </p:grpSpPr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90692" y="5637888"/>
              <a:ext cx="76200" cy="10800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0323817" y="5367997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44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44" y="255854"/>
                  </a:lnTo>
                  <a:lnTo>
                    <a:pt x="216344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19" y="392201"/>
                  </a:lnTo>
                  <a:lnTo>
                    <a:pt x="2819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64880" y="5636505"/>
              <a:ext cx="76200" cy="10800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0898009" y="536661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06" y="392201"/>
                  </a:lnTo>
                  <a:lnTo>
                    <a:pt x="2806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2540" y="5636505"/>
              <a:ext cx="76200" cy="10800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1275669" y="536661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06" y="392201"/>
                  </a:lnTo>
                  <a:lnTo>
                    <a:pt x="2806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24765" y="4881439"/>
              <a:ext cx="395999" cy="395999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9574079" y="1279652"/>
            <a:ext cx="2178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Configuration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9" name="object 6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11310" y="1699187"/>
            <a:ext cx="747459" cy="747459"/>
          </a:xfrm>
          <a:prstGeom prst="rect">
            <a:avLst/>
          </a:prstGeom>
        </p:spPr>
      </p:pic>
      <p:sp>
        <p:nvSpPr>
          <p:cNvPr id="70" name="object 70"/>
          <p:cNvSpPr txBox="1"/>
          <p:nvPr/>
        </p:nvSpPr>
        <p:spPr>
          <a:xfrm>
            <a:off x="7190017" y="1321308"/>
            <a:ext cx="621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Client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961872" y="3436859"/>
            <a:ext cx="367030" cy="7734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b="1" spc="-20" dirty="0">
                <a:latin typeface="Calibri"/>
                <a:cs typeface="Calibri"/>
              </a:rPr>
              <a:t>DRAM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961872" y="4488321"/>
            <a:ext cx="367030" cy="4197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b="1" spc="-25" dirty="0">
                <a:latin typeface="Calibri"/>
                <a:cs typeface="Calibri"/>
              </a:rPr>
              <a:t>PM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77475" y="1130300"/>
            <a:ext cx="5640070" cy="3208571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600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日志结构的数据布局</a:t>
            </a:r>
            <a:endParaRPr lang="zh-CN" altLang="en-US" sz="2800" dirty="0">
              <a:latin typeface="Arial"/>
              <a:cs typeface="Arial"/>
            </a:endParaRPr>
          </a:p>
          <a:p>
            <a:pPr marL="324485" indent="-311785">
              <a:lnSpc>
                <a:spcPct val="100000"/>
              </a:lnSpc>
              <a:spcBef>
                <a:spcPts val="505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主备复制</a:t>
            </a:r>
            <a:endParaRPr lang="zh-CN" altLang="en-US" sz="2800" dirty="0">
              <a:latin typeface="Arial"/>
              <a:cs typeface="Arial"/>
            </a:endParaRPr>
          </a:p>
          <a:p>
            <a:pPr marL="286385" indent="-273685">
              <a:lnSpc>
                <a:spcPct val="100000"/>
              </a:lnSpc>
              <a:spcBef>
                <a:spcPts val="25"/>
              </a:spcBef>
              <a:buSzPct val="79166"/>
              <a:buFont typeface="Wingdings"/>
              <a:buChar char=""/>
              <a:tabLst>
                <a:tab pos="2863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每台服务器三个组件</a:t>
            </a:r>
            <a:endParaRPr lang="zh-CN" altLang="en-US" sz="28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5" dirty="0">
                <a:latin typeface="Arial"/>
                <a:cs typeface="Arial"/>
              </a:rPr>
              <a:t>由一个 </a:t>
            </a:r>
            <a:r>
              <a:rPr lang="en-US" altLang="zh-CN" sz="2400" spc="-5" dirty="0">
                <a:solidFill>
                  <a:srgbClr val="FF0000"/>
                </a:solidFill>
                <a:latin typeface="Arial"/>
                <a:cs typeface="Arial"/>
              </a:rPr>
              <a:t>Rowan </a:t>
            </a:r>
            <a:r>
              <a:rPr lang="zh-CN" altLang="en-US" sz="2400" spc="-5" dirty="0">
                <a:latin typeface="Arial"/>
                <a:cs typeface="Arial"/>
              </a:rPr>
              <a:t>实例管理的单个</a:t>
            </a:r>
            <a:r>
              <a:rPr lang="zh-CN" altLang="en-US" sz="2400" spc="-5" dirty="0">
                <a:solidFill>
                  <a:srgbClr val="FF0000"/>
                </a:solidFill>
                <a:latin typeface="Arial"/>
                <a:cs typeface="Arial"/>
              </a:rPr>
              <a:t>备份日志</a:t>
            </a: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80" dirty="0">
                <a:latin typeface="Arial"/>
                <a:cs typeface="Arial"/>
              </a:rPr>
              <a:t>线程主日志</a:t>
            </a: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155" dirty="0">
                <a:latin typeface="Arial"/>
                <a:cs typeface="Arial"/>
              </a:rPr>
              <a:t>每个分片 </a:t>
            </a:r>
            <a:r>
              <a:rPr lang="en-US" altLang="zh-CN" sz="2400" spc="-155" dirty="0">
                <a:latin typeface="Arial"/>
                <a:cs typeface="Arial"/>
              </a:rPr>
              <a:t>DRAM </a:t>
            </a:r>
            <a:r>
              <a:rPr lang="zh-CN" altLang="en-US" sz="2400" spc="-155" dirty="0">
                <a:latin typeface="Arial"/>
                <a:cs typeface="Arial"/>
              </a:rPr>
              <a:t>哈希索引</a:t>
            </a:r>
            <a:endParaRPr lang="zh-CN" altLang="en-US" sz="2400" dirty="0">
              <a:latin typeface="Arial"/>
              <a:cs typeface="Arial"/>
            </a:endParaRPr>
          </a:p>
          <a:p>
            <a:pPr marL="286385" indent="-273685">
              <a:lnSpc>
                <a:spcPts val="2835"/>
              </a:lnSpc>
              <a:buSzPct val="79166"/>
              <a:buFont typeface="Wingdings"/>
              <a:buChar char=""/>
              <a:tabLst>
                <a:tab pos="286385" algn="l"/>
              </a:tabLst>
            </a:pPr>
            <a:r>
              <a:rPr lang="en-US" sz="2400" spc="-10" dirty="0">
                <a:latin typeface="Arial"/>
                <a:cs typeface="Arial"/>
              </a:rPr>
              <a:t>PUT </a:t>
            </a:r>
            <a:r>
              <a:rPr lang="en-US" sz="2400" spc="-10" dirty="0" err="1">
                <a:latin typeface="Arial"/>
                <a:cs typeface="Arial"/>
              </a:rPr>
              <a:t>操作的工作流程</a:t>
            </a:r>
            <a:endParaRPr sz="24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5"/>
              </a:spcBef>
              <a:tabLst>
                <a:tab pos="240665" algn="l"/>
              </a:tabLst>
            </a:pPr>
            <a:r>
              <a:rPr sz="1600" spc="25" dirty="0">
                <a:latin typeface="Liberation Sans Narrow"/>
                <a:cs typeface="Liberation Sans Narrow"/>
              </a:rPr>
              <a:t>-</a:t>
            </a:r>
            <a:r>
              <a:rPr sz="1600" dirty="0">
                <a:latin typeface="Liberation Sans Narrow"/>
                <a:cs typeface="Liberation Sans Narrow"/>
              </a:rPr>
              <a:t>	</a:t>
            </a:r>
            <a:r>
              <a:rPr sz="2000" dirty="0">
                <a:latin typeface="Wingdings"/>
                <a:cs typeface="Wingdings"/>
              </a:rPr>
              <a:t>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lang="zh-CN" altLang="en-US" sz="2000" spc="35" dirty="0">
                <a:latin typeface="Arial"/>
                <a:cs typeface="Arial"/>
              </a:rPr>
              <a:t>客户端向主节点 </a:t>
            </a:r>
            <a:r>
              <a:rPr lang="en-US" altLang="zh-CN" sz="2000" spc="35" dirty="0">
                <a:latin typeface="Arial"/>
                <a:cs typeface="Arial"/>
              </a:rPr>
              <a:t>(P) </a:t>
            </a:r>
            <a:r>
              <a:rPr lang="zh-CN" altLang="en-US" sz="2000" spc="35" dirty="0">
                <a:latin typeface="Arial"/>
                <a:cs typeface="Arial"/>
              </a:rPr>
              <a:t>发送 </a:t>
            </a:r>
            <a:r>
              <a:rPr lang="en-US" altLang="zh-CN" sz="2000" spc="35" dirty="0">
                <a:latin typeface="Arial"/>
                <a:cs typeface="Arial"/>
              </a:rPr>
              <a:t>RPC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662751" y="3903979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KV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5" name="object 7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05104" y="3195467"/>
            <a:ext cx="395999" cy="395999"/>
          </a:xfrm>
          <a:prstGeom prst="rect">
            <a:avLst/>
          </a:prstGeom>
        </p:spPr>
      </p:pic>
      <p:sp>
        <p:nvSpPr>
          <p:cNvPr id="76" name="object 76"/>
          <p:cNvSpPr txBox="1"/>
          <p:nvPr/>
        </p:nvSpPr>
        <p:spPr>
          <a:xfrm>
            <a:off x="5993559" y="6353518"/>
            <a:ext cx="875030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840235" y="6362662"/>
            <a:ext cx="875030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/>
          <p:cNvSpPr/>
          <p:nvPr/>
        </p:nvSpPr>
        <p:spPr>
          <a:xfrm>
            <a:off x="7053809" y="647808"/>
            <a:ext cx="3054350" cy="75146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cs typeface="+mn-ea"/>
                <a:sym typeface="+mn-lt"/>
              </a:rPr>
              <a:t>目录</a:t>
            </a:r>
            <a:r>
              <a:rPr lang="en-US" altLang="zh-CN" sz="3200" dirty="0">
                <a:cs typeface="+mn-ea"/>
                <a:sym typeface="+mn-lt"/>
              </a:rPr>
              <a:t>/Contents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0" name="Freeform 8"/>
          <p:cNvSpPr/>
          <p:nvPr/>
        </p:nvSpPr>
        <p:spPr bwMode="auto">
          <a:xfrm>
            <a:off x="371710" y="1849053"/>
            <a:ext cx="1185147" cy="3960372"/>
          </a:xfrm>
          <a:custGeom>
            <a:avLst/>
            <a:gdLst>
              <a:gd name="T0" fmla="*/ 443 w 640"/>
              <a:gd name="T1" fmla="*/ 0 h 2137"/>
              <a:gd name="T2" fmla="*/ 640 w 640"/>
              <a:gd name="T3" fmla="*/ 197 h 2137"/>
              <a:gd name="T4" fmla="*/ 279 w 640"/>
              <a:gd name="T5" fmla="*/ 1069 h 2137"/>
              <a:gd name="T6" fmla="*/ 640 w 640"/>
              <a:gd name="T7" fmla="*/ 1940 h 2137"/>
              <a:gd name="T8" fmla="*/ 443 w 640"/>
              <a:gd name="T9" fmla="*/ 2137 h 2137"/>
              <a:gd name="T10" fmla="*/ 119 w 640"/>
              <a:gd name="T11" fmla="*/ 1657 h 2137"/>
              <a:gd name="T12" fmla="*/ 0 w 640"/>
              <a:gd name="T13" fmla="*/ 1069 h 2137"/>
              <a:gd name="T14" fmla="*/ 119 w 640"/>
              <a:gd name="T15" fmla="*/ 480 h 2137"/>
              <a:gd name="T16" fmla="*/ 443 w 640"/>
              <a:gd name="T17" fmla="*/ 0 h 2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0" h="2137">
                <a:moveTo>
                  <a:pt x="443" y="0"/>
                </a:moveTo>
                <a:cubicBezTo>
                  <a:pt x="640" y="197"/>
                  <a:pt x="640" y="197"/>
                  <a:pt x="640" y="197"/>
                </a:cubicBezTo>
                <a:cubicBezTo>
                  <a:pt x="408" y="430"/>
                  <a:pt x="279" y="739"/>
                  <a:pt x="279" y="1069"/>
                </a:cubicBezTo>
                <a:cubicBezTo>
                  <a:pt x="279" y="1398"/>
                  <a:pt x="408" y="1707"/>
                  <a:pt x="640" y="1940"/>
                </a:cubicBezTo>
                <a:cubicBezTo>
                  <a:pt x="443" y="2137"/>
                  <a:pt x="443" y="2137"/>
                  <a:pt x="443" y="2137"/>
                </a:cubicBezTo>
                <a:cubicBezTo>
                  <a:pt x="304" y="1998"/>
                  <a:pt x="195" y="1837"/>
                  <a:pt x="119" y="1657"/>
                </a:cubicBezTo>
                <a:cubicBezTo>
                  <a:pt x="40" y="1470"/>
                  <a:pt x="0" y="1272"/>
                  <a:pt x="0" y="1069"/>
                </a:cubicBezTo>
                <a:cubicBezTo>
                  <a:pt x="0" y="865"/>
                  <a:pt x="40" y="667"/>
                  <a:pt x="119" y="480"/>
                </a:cubicBezTo>
                <a:cubicBezTo>
                  <a:pt x="195" y="300"/>
                  <a:pt x="304" y="139"/>
                  <a:pt x="4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5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565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>
              <a:cs typeface="+mn-ea"/>
              <a:sym typeface="+mn-lt"/>
            </a:endParaRPr>
          </a:p>
        </p:txBody>
      </p:sp>
      <p:pic>
        <p:nvPicPr>
          <p:cNvPr id="45" name="图片占位符 44" descr="桌子上放着笔记本电脑前的人&#10;&#10;描述已自动生成"/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84" t="25471" r="12413" b="1"/>
          <a:stretch>
            <a:fillRect/>
          </a:stretch>
        </p:blipFill>
        <p:spPr>
          <a:xfrm>
            <a:off x="1346606" y="1659193"/>
            <a:ext cx="4354513" cy="4352925"/>
          </a:xfrm>
        </p:spPr>
      </p:pic>
      <p:pic>
        <p:nvPicPr>
          <p:cNvPr id="29" name="图形 2" descr="4530234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8892" y="2017373"/>
            <a:ext cx="750848" cy="750848"/>
          </a:xfrm>
          <a:prstGeom prst="rect">
            <a:avLst/>
          </a:prstGeom>
        </p:spPr>
      </p:pic>
      <p:sp>
        <p:nvSpPr>
          <p:cNvPr id="30" name="school-presentation_73437"/>
          <p:cNvSpPr>
            <a:spLocks noChangeAspect="1"/>
          </p:cNvSpPr>
          <p:nvPr/>
        </p:nvSpPr>
        <p:spPr bwMode="auto">
          <a:xfrm>
            <a:off x="7058254" y="2980311"/>
            <a:ext cx="492760" cy="411480"/>
          </a:xfrm>
          <a:custGeom>
            <a:avLst/>
            <a:gdLst>
              <a:gd name="T0" fmla="*/ 1387 w 2543"/>
              <a:gd name="T1" fmla="*/ 1042 h 2591"/>
              <a:gd name="T2" fmla="*/ 1406 w 2543"/>
              <a:gd name="T3" fmla="*/ 962 h 2591"/>
              <a:gd name="T4" fmla="*/ 1484 w 2543"/>
              <a:gd name="T5" fmla="*/ 978 h 2591"/>
              <a:gd name="T6" fmla="*/ 2367 w 2543"/>
              <a:gd name="T7" fmla="*/ 2324 h 2591"/>
              <a:gd name="T8" fmla="*/ 2315 w 2543"/>
              <a:gd name="T9" fmla="*/ 2378 h 2591"/>
              <a:gd name="T10" fmla="*/ 2236 w 2543"/>
              <a:gd name="T11" fmla="*/ 2361 h 2591"/>
              <a:gd name="T12" fmla="*/ 2543 w 2543"/>
              <a:gd name="T13" fmla="*/ 262 h 2591"/>
              <a:gd name="T14" fmla="*/ 2409 w 2543"/>
              <a:gd name="T15" fmla="*/ 329 h 2591"/>
              <a:gd name="T16" fmla="*/ 2370 w 2543"/>
              <a:gd name="T17" fmla="*/ 2058 h 2591"/>
              <a:gd name="T18" fmla="*/ 1935 w 2543"/>
              <a:gd name="T19" fmla="*/ 1301 h 2591"/>
              <a:gd name="T20" fmla="*/ 1935 w 2543"/>
              <a:gd name="T21" fmla="*/ 1168 h 2591"/>
              <a:gd name="T22" fmla="*/ 1595 w 2543"/>
              <a:gd name="T23" fmla="*/ 904 h 2591"/>
              <a:gd name="T24" fmla="*/ 1333 w 2543"/>
              <a:gd name="T25" fmla="*/ 851 h 2591"/>
              <a:gd name="T26" fmla="*/ 1275 w 2543"/>
              <a:gd name="T27" fmla="*/ 1114 h 2591"/>
              <a:gd name="T28" fmla="*/ 584 w 2543"/>
              <a:gd name="T29" fmla="*/ 1168 h 2591"/>
              <a:gd name="T30" fmla="*/ 584 w 2543"/>
              <a:gd name="T31" fmla="*/ 1301 h 2591"/>
              <a:gd name="T32" fmla="*/ 1887 w 2543"/>
              <a:gd name="T33" fmla="*/ 2064 h 2591"/>
              <a:gd name="T34" fmla="*/ 1338 w 2543"/>
              <a:gd name="T35" fmla="*/ 2216 h 2591"/>
              <a:gd name="T36" fmla="*/ 1271 w 2543"/>
              <a:gd name="T37" fmla="*/ 2591 h 2591"/>
              <a:gd name="T38" fmla="*/ 1205 w 2543"/>
              <a:gd name="T39" fmla="*/ 2216 h 2591"/>
              <a:gd name="T40" fmla="*/ 200 w 2543"/>
              <a:gd name="T41" fmla="*/ 2064 h 2591"/>
              <a:gd name="T42" fmla="*/ 134 w 2543"/>
              <a:gd name="T43" fmla="*/ 329 h 2591"/>
              <a:gd name="T44" fmla="*/ 0 w 2543"/>
              <a:gd name="T45" fmla="*/ 262 h 2591"/>
              <a:gd name="T46" fmla="*/ 67 w 2543"/>
              <a:gd name="T47" fmla="*/ 0 h 2591"/>
              <a:gd name="T48" fmla="*/ 2543 w 2543"/>
              <a:gd name="T49" fmla="*/ 67 h 2591"/>
              <a:gd name="T50" fmla="*/ 1271 w 2543"/>
              <a:gd name="T51" fmla="*/ 2458 h 2591"/>
              <a:gd name="T52" fmla="*/ 1271 w 2543"/>
              <a:gd name="T53" fmla="*/ 2338 h 2591"/>
              <a:gd name="T54" fmla="*/ 2002 w 2543"/>
              <a:gd name="T55" fmla="*/ 692 h 2591"/>
              <a:gd name="T56" fmla="*/ 584 w 2543"/>
              <a:gd name="T57" fmla="*/ 625 h 2591"/>
              <a:gd name="T58" fmla="*/ 584 w 2543"/>
              <a:gd name="T59" fmla="*/ 758 h 2591"/>
              <a:gd name="T60" fmla="*/ 2002 w 2543"/>
              <a:gd name="T61" fmla="*/ 692 h 2591"/>
              <a:gd name="T62" fmla="*/ 134 w 2543"/>
              <a:gd name="T63" fmla="*/ 133 h 2591"/>
              <a:gd name="T64" fmla="*/ 200 w 2543"/>
              <a:gd name="T65" fmla="*/ 196 h 2591"/>
              <a:gd name="T66" fmla="*/ 2409 w 2543"/>
              <a:gd name="T67" fmla="*/ 196 h 2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43" h="2591">
                <a:moveTo>
                  <a:pt x="2236" y="2361"/>
                </a:moveTo>
                <a:lnTo>
                  <a:pt x="1387" y="1042"/>
                </a:lnTo>
                <a:cubicBezTo>
                  <a:pt x="1370" y="1016"/>
                  <a:pt x="1378" y="981"/>
                  <a:pt x="1404" y="964"/>
                </a:cubicBezTo>
                <a:lnTo>
                  <a:pt x="1406" y="962"/>
                </a:lnTo>
                <a:cubicBezTo>
                  <a:pt x="1415" y="956"/>
                  <a:pt x="1426" y="953"/>
                  <a:pt x="1437" y="953"/>
                </a:cubicBezTo>
                <a:cubicBezTo>
                  <a:pt x="1456" y="953"/>
                  <a:pt x="1474" y="963"/>
                  <a:pt x="1484" y="978"/>
                </a:cubicBezTo>
                <a:lnTo>
                  <a:pt x="2359" y="2281"/>
                </a:lnTo>
                <a:cubicBezTo>
                  <a:pt x="2367" y="2293"/>
                  <a:pt x="2370" y="2309"/>
                  <a:pt x="2367" y="2324"/>
                </a:cubicBezTo>
                <a:cubicBezTo>
                  <a:pt x="2364" y="2339"/>
                  <a:pt x="2355" y="2351"/>
                  <a:pt x="2343" y="2360"/>
                </a:cubicBezTo>
                <a:lnTo>
                  <a:pt x="2315" y="2378"/>
                </a:lnTo>
                <a:cubicBezTo>
                  <a:pt x="2306" y="2384"/>
                  <a:pt x="2295" y="2387"/>
                  <a:pt x="2284" y="2387"/>
                </a:cubicBezTo>
                <a:cubicBezTo>
                  <a:pt x="2265" y="2387"/>
                  <a:pt x="2247" y="2378"/>
                  <a:pt x="2236" y="2361"/>
                </a:cubicBezTo>
                <a:close/>
                <a:moveTo>
                  <a:pt x="2543" y="67"/>
                </a:moveTo>
                <a:lnTo>
                  <a:pt x="2543" y="262"/>
                </a:lnTo>
                <a:cubicBezTo>
                  <a:pt x="2543" y="299"/>
                  <a:pt x="2513" y="329"/>
                  <a:pt x="2476" y="329"/>
                </a:cubicBezTo>
                <a:lnTo>
                  <a:pt x="2409" y="329"/>
                </a:lnTo>
                <a:lnTo>
                  <a:pt x="2409" y="1998"/>
                </a:lnTo>
                <a:cubicBezTo>
                  <a:pt x="2409" y="2025"/>
                  <a:pt x="2393" y="2048"/>
                  <a:pt x="2370" y="2058"/>
                </a:cubicBezTo>
                <a:lnTo>
                  <a:pt x="1862" y="1301"/>
                </a:lnTo>
                <a:lnTo>
                  <a:pt x="1935" y="1301"/>
                </a:lnTo>
                <a:cubicBezTo>
                  <a:pt x="1972" y="1301"/>
                  <a:pt x="2002" y="1271"/>
                  <a:pt x="2002" y="1234"/>
                </a:cubicBezTo>
                <a:cubicBezTo>
                  <a:pt x="2002" y="1198"/>
                  <a:pt x="1972" y="1168"/>
                  <a:pt x="1935" y="1168"/>
                </a:cubicBezTo>
                <a:lnTo>
                  <a:pt x="1772" y="1168"/>
                </a:lnTo>
                <a:lnTo>
                  <a:pt x="1595" y="904"/>
                </a:lnTo>
                <a:cubicBezTo>
                  <a:pt x="1560" y="851"/>
                  <a:pt x="1501" y="820"/>
                  <a:pt x="1437" y="820"/>
                </a:cubicBezTo>
                <a:cubicBezTo>
                  <a:pt x="1400" y="820"/>
                  <a:pt x="1364" y="831"/>
                  <a:pt x="1333" y="851"/>
                </a:cubicBezTo>
                <a:lnTo>
                  <a:pt x="1331" y="852"/>
                </a:lnTo>
                <a:cubicBezTo>
                  <a:pt x="1244" y="909"/>
                  <a:pt x="1219" y="1027"/>
                  <a:pt x="1275" y="1114"/>
                </a:cubicBezTo>
                <a:lnTo>
                  <a:pt x="1310" y="1168"/>
                </a:lnTo>
                <a:lnTo>
                  <a:pt x="584" y="1168"/>
                </a:lnTo>
                <a:cubicBezTo>
                  <a:pt x="547" y="1168"/>
                  <a:pt x="517" y="1198"/>
                  <a:pt x="517" y="1234"/>
                </a:cubicBezTo>
                <a:cubicBezTo>
                  <a:pt x="517" y="1271"/>
                  <a:pt x="547" y="1301"/>
                  <a:pt x="584" y="1301"/>
                </a:cubicBezTo>
                <a:lnTo>
                  <a:pt x="1395" y="1301"/>
                </a:lnTo>
                <a:lnTo>
                  <a:pt x="1887" y="2064"/>
                </a:lnTo>
                <a:lnTo>
                  <a:pt x="1338" y="2064"/>
                </a:lnTo>
                <a:lnTo>
                  <a:pt x="1338" y="2216"/>
                </a:lnTo>
                <a:cubicBezTo>
                  <a:pt x="1412" y="2244"/>
                  <a:pt x="1465" y="2314"/>
                  <a:pt x="1465" y="2398"/>
                </a:cubicBezTo>
                <a:cubicBezTo>
                  <a:pt x="1465" y="2504"/>
                  <a:pt x="1378" y="2591"/>
                  <a:pt x="1271" y="2591"/>
                </a:cubicBezTo>
                <a:cubicBezTo>
                  <a:pt x="1165" y="2591"/>
                  <a:pt x="1078" y="2504"/>
                  <a:pt x="1078" y="2398"/>
                </a:cubicBezTo>
                <a:cubicBezTo>
                  <a:pt x="1078" y="2314"/>
                  <a:pt x="1131" y="2244"/>
                  <a:pt x="1205" y="2216"/>
                </a:cubicBezTo>
                <a:lnTo>
                  <a:pt x="1205" y="2064"/>
                </a:lnTo>
                <a:lnTo>
                  <a:pt x="200" y="2064"/>
                </a:lnTo>
                <a:cubicBezTo>
                  <a:pt x="164" y="2064"/>
                  <a:pt x="134" y="2034"/>
                  <a:pt x="134" y="1998"/>
                </a:cubicBezTo>
                <a:lnTo>
                  <a:pt x="134" y="329"/>
                </a:lnTo>
                <a:lnTo>
                  <a:pt x="67" y="329"/>
                </a:lnTo>
                <a:cubicBezTo>
                  <a:pt x="30" y="329"/>
                  <a:pt x="0" y="299"/>
                  <a:pt x="0" y="262"/>
                </a:cubicBezTo>
                <a:lnTo>
                  <a:pt x="0" y="67"/>
                </a:lnTo>
                <a:cubicBezTo>
                  <a:pt x="0" y="30"/>
                  <a:pt x="30" y="0"/>
                  <a:pt x="67" y="0"/>
                </a:cubicBezTo>
                <a:lnTo>
                  <a:pt x="2476" y="0"/>
                </a:lnTo>
                <a:cubicBezTo>
                  <a:pt x="2513" y="0"/>
                  <a:pt x="2543" y="30"/>
                  <a:pt x="2543" y="67"/>
                </a:cubicBezTo>
                <a:close/>
                <a:moveTo>
                  <a:pt x="1211" y="2398"/>
                </a:moveTo>
                <a:cubicBezTo>
                  <a:pt x="1211" y="2431"/>
                  <a:pt x="1238" y="2458"/>
                  <a:pt x="1271" y="2458"/>
                </a:cubicBezTo>
                <a:cubicBezTo>
                  <a:pt x="1305" y="2458"/>
                  <a:pt x="1331" y="2431"/>
                  <a:pt x="1331" y="2398"/>
                </a:cubicBezTo>
                <a:cubicBezTo>
                  <a:pt x="1331" y="2364"/>
                  <a:pt x="1305" y="2338"/>
                  <a:pt x="1271" y="2338"/>
                </a:cubicBezTo>
                <a:cubicBezTo>
                  <a:pt x="1238" y="2338"/>
                  <a:pt x="1211" y="2364"/>
                  <a:pt x="1211" y="2398"/>
                </a:cubicBezTo>
                <a:close/>
                <a:moveTo>
                  <a:pt x="2002" y="692"/>
                </a:moveTo>
                <a:cubicBezTo>
                  <a:pt x="2002" y="655"/>
                  <a:pt x="1972" y="625"/>
                  <a:pt x="1935" y="625"/>
                </a:cubicBezTo>
                <a:lnTo>
                  <a:pt x="584" y="625"/>
                </a:lnTo>
                <a:cubicBezTo>
                  <a:pt x="547" y="625"/>
                  <a:pt x="517" y="655"/>
                  <a:pt x="517" y="692"/>
                </a:cubicBezTo>
                <a:cubicBezTo>
                  <a:pt x="517" y="729"/>
                  <a:pt x="547" y="758"/>
                  <a:pt x="584" y="758"/>
                </a:cubicBezTo>
                <a:lnTo>
                  <a:pt x="1935" y="758"/>
                </a:lnTo>
                <a:cubicBezTo>
                  <a:pt x="1972" y="758"/>
                  <a:pt x="2002" y="729"/>
                  <a:pt x="2002" y="692"/>
                </a:cubicBezTo>
                <a:close/>
                <a:moveTo>
                  <a:pt x="2409" y="133"/>
                </a:moveTo>
                <a:lnTo>
                  <a:pt x="134" y="133"/>
                </a:lnTo>
                <a:lnTo>
                  <a:pt x="134" y="196"/>
                </a:lnTo>
                <a:lnTo>
                  <a:pt x="200" y="196"/>
                </a:lnTo>
                <a:lnTo>
                  <a:pt x="2343" y="196"/>
                </a:lnTo>
                <a:lnTo>
                  <a:pt x="2409" y="196"/>
                </a:lnTo>
                <a:lnTo>
                  <a:pt x="2409" y="13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31" name="school-material_352989"/>
          <p:cNvSpPr>
            <a:spLocks noChangeAspect="1"/>
          </p:cNvSpPr>
          <p:nvPr/>
        </p:nvSpPr>
        <p:spPr bwMode="auto">
          <a:xfrm>
            <a:off x="7053809" y="3835656"/>
            <a:ext cx="501015" cy="409575"/>
          </a:xfrm>
          <a:custGeom>
            <a:avLst/>
            <a:gdLst>
              <a:gd name="T0" fmla="*/ 6215 w 6887"/>
              <a:gd name="T1" fmla="*/ 4656 h 6866"/>
              <a:gd name="T2" fmla="*/ 6161 w 6887"/>
              <a:gd name="T3" fmla="*/ 4568 h 6866"/>
              <a:gd name="T4" fmla="*/ 5045 w 6887"/>
              <a:gd name="T5" fmla="*/ 3452 h 6866"/>
              <a:gd name="T6" fmla="*/ 6799 w 6887"/>
              <a:gd name="T7" fmla="*/ 1699 h 6866"/>
              <a:gd name="T8" fmla="*/ 6799 w 6887"/>
              <a:gd name="T9" fmla="*/ 1380 h 6866"/>
              <a:gd name="T10" fmla="*/ 5523 w 6887"/>
              <a:gd name="T11" fmla="*/ 105 h 6866"/>
              <a:gd name="T12" fmla="*/ 5364 w 6887"/>
              <a:gd name="T13" fmla="*/ 39 h 6866"/>
              <a:gd name="T14" fmla="*/ 5205 w 6887"/>
              <a:gd name="T15" fmla="*/ 105 h 6866"/>
              <a:gd name="T16" fmla="*/ 4726 w 6887"/>
              <a:gd name="T17" fmla="*/ 583 h 6866"/>
              <a:gd name="T18" fmla="*/ 5364 w 6887"/>
              <a:gd name="T19" fmla="*/ 1221 h 6866"/>
              <a:gd name="T20" fmla="*/ 5364 w 6887"/>
              <a:gd name="T21" fmla="*/ 1540 h 6866"/>
              <a:gd name="T22" fmla="*/ 5205 w 6887"/>
              <a:gd name="T23" fmla="*/ 1606 h 6866"/>
              <a:gd name="T24" fmla="*/ 5045 w 6887"/>
              <a:gd name="T25" fmla="*/ 1540 h 6866"/>
              <a:gd name="T26" fmla="*/ 4408 w 6887"/>
              <a:gd name="T27" fmla="*/ 902 h 6866"/>
              <a:gd name="T28" fmla="*/ 4089 w 6887"/>
              <a:gd name="T29" fmla="*/ 1221 h 6866"/>
              <a:gd name="T30" fmla="*/ 4726 w 6887"/>
              <a:gd name="T31" fmla="*/ 1858 h 6866"/>
              <a:gd name="T32" fmla="*/ 4726 w 6887"/>
              <a:gd name="T33" fmla="*/ 2177 h 6866"/>
              <a:gd name="T34" fmla="*/ 4567 w 6887"/>
              <a:gd name="T35" fmla="*/ 2243 h 6866"/>
              <a:gd name="T36" fmla="*/ 4408 w 6887"/>
              <a:gd name="T37" fmla="*/ 2177 h 6866"/>
              <a:gd name="T38" fmla="*/ 3770 w 6887"/>
              <a:gd name="T39" fmla="*/ 1540 h 6866"/>
              <a:gd name="T40" fmla="*/ 3451 w 6887"/>
              <a:gd name="T41" fmla="*/ 1858 h 6866"/>
              <a:gd name="T42" fmla="*/ 1857 w 6887"/>
              <a:gd name="T43" fmla="*/ 265 h 6866"/>
              <a:gd name="T44" fmla="*/ 901 w 6887"/>
              <a:gd name="T45" fmla="*/ 265 h 6866"/>
              <a:gd name="T46" fmla="*/ 263 w 6887"/>
              <a:gd name="T47" fmla="*/ 902 h 6866"/>
              <a:gd name="T48" fmla="*/ 263 w 6887"/>
              <a:gd name="T49" fmla="*/ 1858 h 6866"/>
              <a:gd name="T50" fmla="*/ 1857 w 6887"/>
              <a:gd name="T51" fmla="*/ 3452 h 6866"/>
              <a:gd name="T52" fmla="*/ 1539 w 6887"/>
              <a:gd name="T53" fmla="*/ 3771 h 6866"/>
              <a:gd name="T54" fmla="*/ 2176 w 6887"/>
              <a:gd name="T55" fmla="*/ 4409 h 6866"/>
              <a:gd name="T56" fmla="*/ 2176 w 6887"/>
              <a:gd name="T57" fmla="*/ 4727 h 6866"/>
              <a:gd name="T58" fmla="*/ 2017 w 6887"/>
              <a:gd name="T59" fmla="*/ 4794 h 6866"/>
              <a:gd name="T60" fmla="*/ 1857 w 6887"/>
              <a:gd name="T61" fmla="*/ 4727 h 6866"/>
              <a:gd name="T62" fmla="*/ 1220 w 6887"/>
              <a:gd name="T63" fmla="*/ 4090 h 6866"/>
              <a:gd name="T64" fmla="*/ 901 w 6887"/>
              <a:gd name="T65" fmla="*/ 4409 h 6866"/>
              <a:gd name="T66" fmla="*/ 1539 w 6887"/>
              <a:gd name="T67" fmla="*/ 5046 h 6866"/>
              <a:gd name="T68" fmla="*/ 1539 w 6887"/>
              <a:gd name="T69" fmla="*/ 5365 h 6866"/>
              <a:gd name="T70" fmla="*/ 1379 w 6887"/>
              <a:gd name="T71" fmla="*/ 5431 h 6866"/>
              <a:gd name="T72" fmla="*/ 1220 w 6887"/>
              <a:gd name="T73" fmla="*/ 5365 h 6866"/>
              <a:gd name="T74" fmla="*/ 582 w 6887"/>
              <a:gd name="T75" fmla="*/ 4728 h 6866"/>
              <a:gd name="T76" fmla="*/ 104 w 6887"/>
              <a:gd name="T77" fmla="*/ 5206 h 6866"/>
              <a:gd name="T78" fmla="*/ 104 w 6887"/>
              <a:gd name="T79" fmla="*/ 5525 h 6866"/>
              <a:gd name="T80" fmla="*/ 1379 w 6887"/>
              <a:gd name="T81" fmla="*/ 6800 h 6866"/>
              <a:gd name="T82" fmla="*/ 1539 w 6887"/>
              <a:gd name="T83" fmla="*/ 6866 h 6866"/>
              <a:gd name="T84" fmla="*/ 1698 w 6887"/>
              <a:gd name="T85" fmla="*/ 6800 h 6866"/>
              <a:gd name="T86" fmla="*/ 3451 w 6887"/>
              <a:gd name="T87" fmla="*/ 5046 h 6866"/>
              <a:gd name="T88" fmla="*/ 4567 w 6887"/>
              <a:gd name="T89" fmla="*/ 6162 h 6866"/>
              <a:gd name="T90" fmla="*/ 4655 w 6887"/>
              <a:gd name="T91" fmla="*/ 6217 h 6866"/>
              <a:gd name="T92" fmla="*/ 6568 w 6887"/>
              <a:gd name="T93" fmla="*/ 6854 h 6866"/>
              <a:gd name="T94" fmla="*/ 6639 w 6887"/>
              <a:gd name="T95" fmla="*/ 6866 h 6866"/>
              <a:gd name="T96" fmla="*/ 6799 w 6887"/>
              <a:gd name="T97" fmla="*/ 6800 h 6866"/>
              <a:gd name="T98" fmla="*/ 6853 w 6887"/>
              <a:gd name="T99" fmla="*/ 6569 h 6866"/>
              <a:gd name="T100" fmla="*/ 6215 w 6887"/>
              <a:gd name="T101" fmla="*/ 4656 h 6866"/>
              <a:gd name="T102" fmla="*/ 4726 w 6887"/>
              <a:gd name="T103" fmla="*/ 5684 h 6866"/>
              <a:gd name="T104" fmla="*/ 1379 w 6887"/>
              <a:gd name="T105" fmla="*/ 2337 h 6866"/>
              <a:gd name="T106" fmla="*/ 1698 w 6887"/>
              <a:gd name="T107" fmla="*/ 2018 h 6866"/>
              <a:gd name="T108" fmla="*/ 5045 w 6887"/>
              <a:gd name="T109" fmla="*/ 5365 h 6866"/>
              <a:gd name="T110" fmla="*/ 4726 w 6887"/>
              <a:gd name="T111" fmla="*/ 5684 h 6866"/>
              <a:gd name="T112" fmla="*/ 5364 w 6887"/>
              <a:gd name="T113" fmla="*/ 5046 h 6866"/>
              <a:gd name="T114" fmla="*/ 2017 w 6887"/>
              <a:gd name="T115" fmla="*/ 1699 h 6866"/>
              <a:gd name="T116" fmla="*/ 2336 w 6887"/>
              <a:gd name="T117" fmla="*/ 1380 h 6866"/>
              <a:gd name="T118" fmla="*/ 5683 w 6887"/>
              <a:gd name="T119" fmla="*/ 4728 h 6866"/>
              <a:gd name="T120" fmla="*/ 5364 w 6887"/>
              <a:gd name="T121" fmla="*/ 5046 h 6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887" h="6866">
                <a:moveTo>
                  <a:pt x="6215" y="4656"/>
                </a:moveTo>
                <a:cubicBezTo>
                  <a:pt x="6205" y="4626"/>
                  <a:pt x="6186" y="4593"/>
                  <a:pt x="6161" y="4568"/>
                </a:cubicBezTo>
                <a:lnTo>
                  <a:pt x="5045" y="3452"/>
                </a:lnTo>
                <a:lnTo>
                  <a:pt x="6799" y="1699"/>
                </a:lnTo>
                <a:cubicBezTo>
                  <a:pt x="6887" y="1611"/>
                  <a:pt x="6887" y="1468"/>
                  <a:pt x="6799" y="1380"/>
                </a:cubicBezTo>
                <a:lnTo>
                  <a:pt x="5523" y="105"/>
                </a:lnTo>
                <a:cubicBezTo>
                  <a:pt x="5481" y="63"/>
                  <a:pt x="5424" y="39"/>
                  <a:pt x="5364" y="39"/>
                </a:cubicBezTo>
                <a:cubicBezTo>
                  <a:pt x="5304" y="39"/>
                  <a:pt x="5247" y="63"/>
                  <a:pt x="5205" y="105"/>
                </a:cubicBezTo>
                <a:lnTo>
                  <a:pt x="4726" y="583"/>
                </a:lnTo>
                <a:lnTo>
                  <a:pt x="5364" y="1221"/>
                </a:lnTo>
                <a:cubicBezTo>
                  <a:pt x="5452" y="1309"/>
                  <a:pt x="5452" y="1452"/>
                  <a:pt x="5364" y="1540"/>
                </a:cubicBezTo>
                <a:cubicBezTo>
                  <a:pt x="5320" y="1584"/>
                  <a:pt x="5262" y="1606"/>
                  <a:pt x="5205" y="1606"/>
                </a:cubicBezTo>
                <a:cubicBezTo>
                  <a:pt x="5147" y="1606"/>
                  <a:pt x="5089" y="1584"/>
                  <a:pt x="5045" y="1540"/>
                </a:cubicBezTo>
                <a:lnTo>
                  <a:pt x="4408" y="902"/>
                </a:lnTo>
                <a:lnTo>
                  <a:pt x="4089" y="1221"/>
                </a:lnTo>
                <a:lnTo>
                  <a:pt x="4726" y="1858"/>
                </a:lnTo>
                <a:cubicBezTo>
                  <a:pt x="4815" y="1946"/>
                  <a:pt x="4815" y="2089"/>
                  <a:pt x="4726" y="2177"/>
                </a:cubicBezTo>
                <a:cubicBezTo>
                  <a:pt x="4682" y="2221"/>
                  <a:pt x="4625" y="2243"/>
                  <a:pt x="4567" y="2243"/>
                </a:cubicBezTo>
                <a:cubicBezTo>
                  <a:pt x="4509" y="2243"/>
                  <a:pt x="4452" y="2221"/>
                  <a:pt x="4408" y="2177"/>
                </a:cubicBezTo>
                <a:lnTo>
                  <a:pt x="3770" y="1540"/>
                </a:lnTo>
                <a:lnTo>
                  <a:pt x="3451" y="1858"/>
                </a:lnTo>
                <a:cubicBezTo>
                  <a:pt x="2668" y="1075"/>
                  <a:pt x="1987" y="394"/>
                  <a:pt x="1857" y="265"/>
                </a:cubicBezTo>
                <a:cubicBezTo>
                  <a:pt x="1593" y="0"/>
                  <a:pt x="1165" y="0"/>
                  <a:pt x="901" y="265"/>
                </a:cubicBezTo>
                <a:lnTo>
                  <a:pt x="263" y="902"/>
                </a:lnTo>
                <a:cubicBezTo>
                  <a:pt x="0" y="1166"/>
                  <a:pt x="0" y="1595"/>
                  <a:pt x="263" y="1858"/>
                </a:cubicBezTo>
                <a:lnTo>
                  <a:pt x="1857" y="3452"/>
                </a:lnTo>
                <a:lnTo>
                  <a:pt x="1539" y="3771"/>
                </a:lnTo>
                <a:lnTo>
                  <a:pt x="2176" y="4409"/>
                </a:lnTo>
                <a:cubicBezTo>
                  <a:pt x="2264" y="4497"/>
                  <a:pt x="2264" y="4639"/>
                  <a:pt x="2176" y="4727"/>
                </a:cubicBezTo>
                <a:cubicBezTo>
                  <a:pt x="2132" y="4772"/>
                  <a:pt x="2074" y="4794"/>
                  <a:pt x="2017" y="4794"/>
                </a:cubicBezTo>
                <a:cubicBezTo>
                  <a:pt x="1959" y="4794"/>
                  <a:pt x="1901" y="4772"/>
                  <a:pt x="1857" y="4727"/>
                </a:cubicBezTo>
                <a:lnTo>
                  <a:pt x="1220" y="4090"/>
                </a:lnTo>
                <a:lnTo>
                  <a:pt x="901" y="4409"/>
                </a:lnTo>
                <a:lnTo>
                  <a:pt x="1539" y="5046"/>
                </a:lnTo>
                <a:cubicBezTo>
                  <a:pt x="1627" y="5134"/>
                  <a:pt x="1627" y="5277"/>
                  <a:pt x="1539" y="5365"/>
                </a:cubicBezTo>
                <a:cubicBezTo>
                  <a:pt x="1495" y="5409"/>
                  <a:pt x="1437" y="5431"/>
                  <a:pt x="1379" y="5431"/>
                </a:cubicBezTo>
                <a:cubicBezTo>
                  <a:pt x="1322" y="5431"/>
                  <a:pt x="1264" y="5409"/>
                  <a:pt x="1220" y="5365"/>
                </a:cubicBezTo>
                <a:lnTo>
                  <a:pt x="582" y="4728"/>
                </a:lnTo>
                <a:lnTo>
                  <a:pt x="104" y="5206"/>
                </a:lnTo>
                <a:cubicBezTo>
                  <a:pt x="16" y="5294"/>
                  <a:pt x="16" y="5436"/>
                  <a:pt x="104" y="5525"/>
                </a:cubicBezTo>
                <a:lnTo>
                  <a:pt x="1379" y="6800"/>
                </a:lnTo>
                <a:cubicBezTo>
                  <a:pt x="1421" y="6842"/>
                  <a:pt x="1479" y="6866"/>
                  <a:pt x="1539" y="6866"/>
                </a:cubicBezTo>
                <a:cubicBezTo>
                  <a:pt x="1598" y="6866"/>
                  <a:pt x="1656" y="6842"/>
                  <a:pt x="1698" y="6800"/>
                </a:cubicBezTo>
                <a:lnTo>
                  <a:pt x="3451" y="5046"/>
                </a:lnTo>
                <a:lnTo>
                  <a:pt x="4567" y="6162"/>
                </a:lnTo>
                <a:cubicBezTo>
                  <a:pt x="4592" y="6187"/>
                  <a:pt x="4624" y="6206"/>
                  <a:pt x="4655" y="6217"/>
                </a:cubicBezTo>
                <a:lnTo>
                  <a:pt x="6568" y="6854"/>
                </a:lnTo>
                <a:cubicBezTo>
                  <a:pt x="6591" y="6862"/>
                  <a:pt x="6615" y="6866"/>
                  <a:pt x="6639" y="6866"/>
                </a:cubicBezTo>
                <a:cubicBezTo>
                  <a:pt x="6698" y="6866"/>
                  <a:pt x="6756" y="6843"/>
                  <a:pt x="6799" y="6800"/>
                </a:cubicBezTo>
                <a:cubicBezTo>
                  <a:pt x="6859" y="6739"/>
                  <a:pt x="6880" y="6650"/>
                  <a:pt x="6853" y="6569"/>
                </a:cubicBezTo>
                <a:lnTo>
                  <a:pt x="6215" y="4656"/>
                </a:lnTo>
                <a:close/>
                <a:moveTo>
                  <a:pt x="4726" y="5684"/>
                </a:moveTo>
                <a:lnTo>
                  <a:pt x="1379" y="2337"/>
                </a:lnTo>
                <a:lnTo>
                  <a:pt x="1698" y="2018"/>
                </a:lnTo>
                <a:lnTo>
                  <a:pt x="5045" y="5365"/>
                </a:lnTo>
                <a:lnTo>
                  <a:pt x="4726" y="5684"/>
                </a:lnTo>
                <a:close/>
                <a:moveTo>
                  <a:pt x="5364" y="5046"/>
                </a:moveTo>
                <a:lnTo>
                  <a:pt x="2017" y="1699"/>
                </a:lnTo>
                <a:lnTo>
                  <a:pt x="2336" y="1380"/>
                </a:lnTo>
                <a:lnTo>
                  <a:pt x="5683" y="4728"/>
                </a:lnTo>
                <a:lnTo>
                  <a:pt x="5364" y="504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33" name="studying_385439"/>
          <p:cNvSpPr>
            <a:spLocks noChangeAspect="1"/>
          </p:cNvSpPr>
          <p:nvPr/>
        </p:nvSpPr>
        <p:spPr bwMode="auto">
          <a:xfrm>
            <a:off x="7064604" y="4669411"/>
            <a:ext cx="479425" cy="392430"/>
          </a:xfrm>
          <a:custGeom>
            <a:avLst/>
            <a:gdLst>
              <a:gd name="connsiteX0" fmla="*/ 555294 w 607639"/>
              <a:gd name="connsiteY0" fmla="*/ 484822 h 606722"/>
              <a:gd name="connsiteX1" fmla="*/ 555294 w 607639"/>
              <a:gd name="connsiteY1" fmla="*/ 508820 h 606722"/>
              <a:gd name="connsiteX2" fmla="*/ 571496 w 607639"/>
              <a:gd name="connsiteY2" fmla="*/ 508820 h 606722"/>
              <a:gd name="connsiteX3" fmla="*/ 571496 w 607639"/>
              <a:gd name="connsiteY3" fmla="*/ 484822 h 606722"/>
              <a:gd name="connsiteX4" fmla="*/ 95969 w 607639"/>
              <a:gd name="connsiteY4" fmla="*/ 477587 h 606722"/>
              <a:gd name="connsiteX5" fmla="*/ 381124 w 607639"/>
              <a:gd name="connsiteY5" fmla="*/ 477587 h 606722"/>
              <a:gd name="connsiteX6" fmla="*/ 381124 w 607639"/>
              <a:gd name="connsiteY6" fmla="*/ 513575 h 606722"/>
              <a:gd name="connsiteX7" fmla="*/ 95969 w 607639"/>
              <a:gd name="connsiteY7" fmla="*/ 513575 h 606722"/>
              <a:gd name="connsiteX8" fmla="*/ 95969 w 607639"/>
              <a:gd name="connsiteY8" fmla="*/ 417536 h 606722"/>
              <a:gd name="connsiteX9" fmla="*/ 381124 w 607639"/>
              <a:gd name="connsiteY9" fmla="*/ 417536 h 606722"/>
              <a:gd name="connsiteX10" fmla="*/ 381124 w 607639"/>
              <a:gd name="connsiteY10" fmla="*/ 453524 h 606722"/>
              <a:gd name="connsiteX11" fmla="*/ 95969 w 607639"/>
              <a:gd name="connsiteY11" fmla="*/ 453524 h 606722"/>
              <a:gd name="connsiteX12" fmla="*/ 95969 w 607639"/>
              <a:gd name="connsiteY12" fmla="*/ 273300 h 606722"/>
              <a:gd name="connsiteX13" fmla="*/ 381124 w 607639"/>
              <a:gd name="connsiteY13" fmla="*/ 273300 h 606722"/>
              <a:gd name="connsiteX14" fmla="*/ 381124 w 607639"/>
              <a:gd name="connsiteY14" fmla="*/ 309359 h 606722"/>
              <a:gd name="connsiteX15" fmla="*/ 95969 w 607639"/>
              <a:gd name="connsiteY15" fmla="*/ 309359 h 606722"/>
              <a:gd name="connsiteX16" fmla="*/ 95969 w 607639"/>
              <a:gd name="connsiteY16" fmla="*/ 213178 h 606722"/>
              <a:gd name="connsiteX17" fmla="*/ 381124 w 607639"/>
              <a:gd name="connsiteY17" fmla="*/ 213178 h 606722"/>
              <a:gd name="connsiteX18" fmla="*/ 381124 w 607639"/>
              <a:gd name="connsiteY18" fmla="*/ 249308 h 606722"/>
              <a:gd name="connsiteX19" fmla="*/ 95969 w 607639"/>
              <a:gd name="connsiteY19" fmla="*/ 249308 h 606722"/>
              <a:gd name="connsiteX20" fmla="*/ 95969 w 607639"/>
              <a:gd name="connsiteY20" fmla="*/ 153127 h 606722"/>
              <a:gd name="connsiteX21" fmla="*/ 381124 w 607639"/>
              <a:gd name="connsiteY21" fmla="*/ 153127 h 606722"/>
              <a:gd name="connsiteX22" fmla="*/ 381124 w 607639"/>
              <a:gd name="connsiteY22" fmla="*/ 189186 h 606722"/>
              <a:gd name="connsiteX23" fmla="*/ 95969 w 607639"/>
              <a:gd name="connsiteY23" fmla="*/ 189186 h 606722"/>
              <a:gd name="connsiteX24" fmla="*/ 563395 w 607639"/>
              <a:gd name="connsiteY24" fmla="*/ 110533 h 606722"/>
              <a:gd name="connsiteX25" fmla="*/ 555294 w 607639"/>
              <a:gd name="connsiteY25" fmla="*/ 121732 h 606722"/>
              <a:gd name="connsiteX26" fmla="*/ 555294 w 607639"/>
              <a:gd name="connsiteY26" fmla="*/ 448735 h 606722"/>
              <a:gd name="connsiteX27" fmla="*/ 571496 w 607639"/>
              <a:gd name="connsiteY27" fmla="*/ 448735 h 606722"/>
              <a:gd name="connsiteX28" fmla="*/ 571496 w 607639"/>
              <a:gd name="connsiteY28" fmla="*/ 121732 h 606722"/>
              <a:gd name="connsiteX29" fmla="*/ 163924 w 607639"/>
              <a:gd name="connsiteY29" fmla="*/ 93076 h 606722"/>
              <a:gd name="connsiteX30" fmla="*/ 313099 w 607639"/>
              <a:gd name="connsiteY30" fmla="*/ 93076 h 606722"/>
              <a:gd name="connsiteX31" fmla="*/ 313099 w 607639"/>
              <a:gd name="connsiteY31" fmla="*/ 129135 h 606722"/>
              <a:gd name="connsiteX32" fmla="*/ 163924 w 607639"/>
              <a:gd name="connsiteY32" fmla="*/ 129135 h 606722"/>
              <a:gd name="connsiteX33" fmla="*/ 563395 w 607639"/>
              <a:gd name="connsiteY33" fmla="*/ 49114 h 606722"/>
              <a:gd name="connsiteX34" fmla="*/ 607639 w 607639"/>
              <a:gd name="connsiteY34" fmla="*/ 110088 h 606722"/>
              <a:gd name="connsiteX35" fmla="*/ 607639 w 607639"/>
              <a:gd name="connsiteY35" fmla="*/ 544907 h 606722"/>
              <a:gd name="connsiteX36" fmla="*/ 519150 w 607639"/>
              <a:gd name="connsiteY36" fmla="*/ 544907 h 606722"/>
              <a:gd name="connsiteX37" fmla="*/ 519150 w 607639"/>
              <a:gd name="connsiteY37" fmla="*/ 110088 h 606722"/>
              <a:gd name="connsiteX38" fmla="*/ 36138 w 607639"/>
              <a:gd name="connsiteY38" fmla="*/ 36082 h 606722"/>
              <a:gd name="connsiteX39" fmla="*/ 36138 w 607639"/>
              <a:gd name="connsiteY39" fmla="*/ 570640 h 606722"/>
              <a:gd name="connsiteX40" fmla="*/ 440955 w 607639"/>
              <a:gd name="connsiteY40" fmla="*/ 570640 h 606722"/>
              <a:gd name="connsiteX41" fmla="*/ 440955 w 607639"/>
              <a:gd name="connsiteY41" fmla="*/ 36082 h 606722"/>
              <a:gd name="connsiteX42" fmla="*/ 0 w 607639"/>
              <a:gd name="connsiteY42" fmla="*/ 0 h 606722"/>
              <a:gd name="connsiteX43" fmla="*/ 477093 w 607639"/>
              <a:gd name="connsiteY43" fmla="*/ 0 h 606722"/>
              <a:gd name="connsiteX44" fmla="*/ 477093 w 607639"/>
              <a:gd name="connsiteY44" fmla="*/ 606722 h 606722"/>
              <a:gd name="connsiteX45" fmla="*/ 0 w 607639"/>
              <a:gd name="connsiteY45" fmla="*/ 606722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07639" h="606722">
                <a:moveTo>
                  <a:pt x="555294" y="484822"/>
                </a:moveTo>
                <a:lnTo>
                  <a:pt x="555294" y="508820"/>
                </a:lnTo>
                <a:lnTo>
                  <a:pt x="571496" y="508820"/>
                </a:lnTo>
                <a:lnTo>
                  <a:pt x="571496" y="484822"/>
                </a:lnTo>
                <a:close/>
                <a:moveTo>
                  <a:pt x="95969" y="477587"/>
                </a:moveTo>
                <a:lnTo>
                  <a:pt x="381124" y="477587"/>
                </a:lnTo>
                <a:lnTo>
                  <a:pt x="381124" y="513575"/>
                </a:lnTo>
                <a:lnTo>
                  <a:pt x="95969" y="513575"/>
                </a:lnTo>
                <a:close/>
                <a:moveTo>
                  <a:pt x="95969" y="417536"/>
                </a:moveTo>
                <a:lnTo>
                  <a:pt x="381124" y="417536"/>
                </a:lnTo>
                <a:lnTo>
                  <a:pt x="381124" y="453524"/>
                </a:lnTo>
                <a:lnTo>
                  <a:pt x="95969" y="453524"/>
                </a:lnTo>
                <a:close/>
                <a:moveTo>
                  <a:pt x="95969" y="273300"/>
                </a:moveTo>
                <a:lnTo>
                  <a:pt x="381124" y="273300"/>
                </a:lnTo>
                <a:lnTo>
                  <a:pt x="381124" y="309359"/>
                </a:lnTo>
                <a:lnTo>
                  <a:pt x="95969" y="309359"/>
                </a:lnTo>
                <a:close/>
                <a:moveTo>
                  <a:pt x="95969" y="213178"/>
                </a:moveTo>
                <a:lnTo>
                  <a:pt x="381124" y="213178"/>
                </a:lnTo>
                <a:lnTo>
                  <a:pt x="381124" y="249308"/>
                </a:lnTo>
                <a:lnTo>
                  <a:pt x="95969" y="249308"/>
                </a:lnTo>
                <a:close/>
                <a:moveTo>
                  <a:pt x="95969" y="153127"/>
                </a:moveTo>
                <a:lnTo>
                  <a:pt x="381124" y="153127"/>
                </a:lnTo>
                <a:lnTo>
                  <a:pt x="381124" y="189186"/>
                </a:lnTo>
                <a:lnTo>
                  <a:pt x="95969" y="189186"/>
                </a:lnTo>
                <a:close/>
                <a:moveTo>
                  <a:pt x="563395" y="110533"/>
                </a:moveTo>
                <a:lnTo>
                  <a:pt x="555294" y="121732"/>
                </a:lnTo>
                <a:lnTo>
                  <a:pt x="555294" y="448735"/>
                </a:lnTo>
                <a:lnTo>
                  <a:pt x="571496" y="448735"/>
                </a:lnTo>
                <a:lnTo>
                  <a:pt x="571496" y="121732"/>
                </a:lnTo>
                <a:close/>
                <a:moveTo>
                  <a:pt x="163924" y="93076"/>
                </a:moveTo>
                <a:lnTo>
                  <a:pt x="313099" y="93076"/>
                </a:lnTo>
                <a:lnTo>
                  <a:pt x="313099" y="129135"/>
                </a:lnTo>
                <a:lnTo>
                  <a:pt x="163924" y="129135"/>
                </a:lnTo>
                <a:close/>
                <a:moveTo>
                  <a:pt x="563395" y="49114"/>
                </a:moveTo>
                <a:lnTo>
                  <a:pt x="607639" y="110088"/>
                </a:lnTo>
                <a:lnTo>
                  <a:pt x="607639" y="544907"/>
                </a:lnTo>
                <a:lnTo>
                  <a:pt x="519150" y="544907"/>
                </a:lnTo>
                <a:lnTo>
                  <a:pt x="519150" y="110088"/>
                </a:lnTo>
                <a:close/>
                <a:moveTo>
                  <a:pt x="36138" y="36082"/>
                </a:moveTo>
                <a:lnTo>
                  <a:pt x="36138" y="570640"/>
                </a:lnTo>
                <a:lnTo>
                  <a:pt x="440955" y="570640"/>
                </a:lnTo>
                <a:lnTo>
                  <a:pt x="440955" y="36082"/>
                </a:lnTo>
                <a:close/>
                <a:moveTo>
                  <a:pt x="0" y="0"/>
                </a:moveTo>
                <a:lnTo>
                  <a:pt x="477093" y="0"/>
                </a:lnTo>
                <a:lnTo>
                  <a:pt x="477093" y="606722"/>
                </a:lnTo>
                <a:lnTo>
                  <a:pt x="0" y="60672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34" name="文本框 274"/>
          <p:cNvSpPr txBox="1"/>
          <p:nvPr/>
        </p:nvSpPr>
        <p:spPr>
          <a:xfrm>
            <a:off x="7909789" y="2114171"/>
            <a:ext cx="24155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chemeClr val="accent4"/>
                </a:solidFill>
                <a:cs typeface="+mn-ea"/>
                <a:sym typeface="+mn-lt"/>
              </a:rPr>
              <a:t>01</a:t>
            </a:r>
            <a:r>
              <a:rPr lang="zh-CN" altLang="en-US" sz="2800" b="1" dirty="0">
                <a:solidFill>
                  <a:schemeClr val="accent4"/>
                </a:solidFill>
                <a:cs typeface="+mn-ea"/>
                <a:sym typeface="+mn-lt"/>
              </a:rPr>
              <a:t>  背景介绍</a:t>
            </a:r>
          </a:p>
        </p:txBody>
      </p:sp>
      <p:sp>
        <p:nvSpPr>
          <p:cNvPr id="35" name="文本框 275"/>
          <p:cNvSpPr txBox="1"/>
          <p:nvPr/>
        </p:nvSpPr>
        <p:spPr>
          <a:xfrm>
            <a:off x="7909789" y="2895221"/>
            <a:ext cx="24155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chemeClr val="accent4"/>
                </a:solidFill>
                <a:cs typeface="+mn-ea"/>
                <a:sym typeface="+mn-lt"/>
              </a:rPr>
              <a:t>02  </a:t>
            </a:r>
            <a:r>
              <a:rPr lang="zh-CN" altLang="en-US" sz="2800" b="1" dirty="0">
                <a:solidFill>
                  <a:schemeClr val="accent4"/>
                </a:solidFill>
                <a:cs typeface="+mn-ea"/>
                <a:sym typeface="+mn-lt"/>
              </a:rPr>
              <a:t>系统设计</a:t>
            </a:r>
          </a:p>
        </p:txBody>
      </p:sp>
      <p:sp>
        <p:nvSpPr>
          <p:cNvPr id="36" name="矩形 35"/>
          <p:cNvSpPr/>
          <p:nvPr/>
        </p:nvSpPr>
        <p:spPr>
          <a:xfrm>
            <a:off x="7909789" y="3756281"/>
            <a:ext cx="2415540" cy="52197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chemeClr val="accent4"/>
                </a:solidFill>
                <a:cs typeface="+mn-ea"/>
                <a:sym typeface="+mn-lt"/>
              </a:rPr>
              <a:t>03  </a:t>
            </a:r>
            <a:r>
              <a:rPr lang="zh-CN" altLang="en-US" sz="2800" b="1" dirty="0">
                <a:solidFill>
                  <a:schemeClr val="accent4"/>
                </a:solidFill>
                <a:cs typeface="+mn-ea"/>
                <a:sym typeface="+mn-lt"/>
              </a:rPr>
              <a:t>性能分析</a:t>
            </a:r>
          </a:p>
        </p:txBody>
      </p:sp>
      <p:sp>
        <p:nvSpPr>
          <p:cNvPr id="37" name="矩形 36"/>
          <p:cNvSpPr/>
          <p:nvPr/>
        </p:nvSpPr>
        <p:spPr>
          <a:xfrm>
            <a:off x="7909789" y="4579876"/>
            <a:ext cx="1700530" cy="52197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chemeClr val="accent4"/>
                </a:solidFill>
                <a:cs typeface="+mn-ea"/>
                <a:sym typeface="+mn-lt"/>
              </a:rPr>
              <a:t>04  </a:t>
            </a:r>
            <a:r>
              <a:rPr lang="zh-CN" altLang="en-US" sz="2800" b="1" dirty="0">
                <a:solidFill>
                  <a:schemeClr val="accent4"/>
                </a:solidFill>
                <a:cs typeface="+mn-ea"/>
                <a:sym typeface="+mn-lt"/>
              </a:rPr>
              <a:t>结论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7909789" y="2610741"/>
            <a:ext cx="307149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909789" y="3375916"/>
            <a:ext cx="307149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909789" y="4230626"/>
            <a:ext cx="307149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909789" y="5041521"/>
            <a:ext cx="307149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spc="-114" dirty="0"/>
              <a:t>系统介绍：</a:t>
            </a:r>
            <a:r>
              <a:rPr lang="en-US" altLang="zh-CN" sz="3800" spc="-114" dirty="0"/>
              <a:t>Rowan-</a:t>
            </a:r>
            <a:r>
              <a:rPr lang="en-US" altLang="zh-CN" sz="3800" spc="150" dirty="0"/>
              <a:t>KV</a:t>
            </a:r>
            <a:endParaRPr sz="3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5997816" y="3051564"/>
            <a:ext cx="3079115" cy="3228340"/>
            <a:chOff x="5997816" y="3051564"/>
            <a:chExt cx="3079115" cy="3228340"/>
          </a:xfrm>
        </p:grpSpPr>
        <p:sp>
          <p:nvSpPr>
            <p:cNvPr id="4" name="object 4"/>
            <p:cNvSpPr/>
            <p:nvPr/>
          </p:nvSpPr>
          <p:spPr>
            <a:xfrm>
              <a:off x="6007341" y="3061089"/>
              <a:ext cx="3060065" cy="3209290"/>
            </a:xfrm>
            <a:custGeom>
              <a:avLst/>
              <a:gdLst/>
              <a:ahLst/>
              <a:cxnLst/>
              <a:rect l="l" t="t" r="r" b="b"/>
              <a:pathLst>
                <a:path w="3060065" h="3209290">
                  <a:moveTo>
                    <a:pt x="0" y="0"/>
                  </a:moveTo>
                  <a:lnTo>
                    <a:pt x="3060000" y="0"/>
                  </a:lnTo>
                  <a:lnTo>
                    <a:pt x="3060000" y="3208818"/>
                  </a:lnTo>
                  <a:lnTo>
                    <a:pt x="0" y="320881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58291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1665" y="4982666"/>
              <a:ext cx="76194" cy="1908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77121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77121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794820" y="5696203"/>
            <a:ext cx="1083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Primary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log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22899" y="3735997"/>
            <a:ext cx="2952115" cy="1844039"/>
            <a:chOff x="6122899" y="3735997"/>
            <a:chExt cx="2952115" cy="1844039"/>
          </a:xfrm>
        </p:grpSpPr>
        <p:sp>
          <p:nvSpPr>
            <p:cNvPr id="11" name="object 11"/>
            <p:cNvSpPr/>
            <p:nvPr/>
          </p:nvSpPr>
          <p:spPr>
            <a:xfrm>
              <a:off x="6129249" y="4349066"/>
              <a:ext cx="2939415" cy="0"/>
            </a:xfrm>
            <a:custGeom>
              <a:avLst/>
              <a:gdLst/>
              <a:ahLst/>
              <a:cxnLst/>
              <a:rect l="l" t="t" r="r" b="b"/>
              <a:pathLst>
                <a:path w="2939415">
                  <a:moveTo>
                    <a:pt x="0" y="0"/>
                  </a:moveTo>
                  <a:lnTo>
                    <a:pt x="2939036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41475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4855" y="4982666"/>
              <a:ext cx="76194" cy="1908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624672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28047" y="4982666"/>
              <a:ext cx="76194" cy="1908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55434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55434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42185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42185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20498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20498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98810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98810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20497" y="3238500"/>
            <a:ext cx="2073275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Hash </a:t>
            </a:r>
            <a:r>
              <a:rPr sz="2000" spc="-20" dirty="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05459" algn="l"/>
                <a:tab pos="987425" algn="l"/>
                <a:tab pos="1449070" algn="l"/>
                <a:tab pos="1931670" algn="l"/>
              </a:tabLst>
            </a:pP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611191" y="3939950"/>
            <a:ext cx="2431415" cy="1640205"/>
            <a:chOff x="6611191" y="3939950"/>
            <a:chExt cx="2431415" cy="1640205"/>
          </a:xfrm>
        </p:grpSpPr>
        <p:sp>
          <p:nvSpPr>
            <p:cNvPr id="26" name="object 26"/>
            <p:cNvSpPr/>
            <p:nvPr/>
          </p:nvSpPr>
          <p:spPr>
            <a:xfrm>
              <a:off x="6611188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4562" y="4982665"/>
              <a:ext cx="76193" cy="19084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812812" y="5055120"/>
              <a:ext cx="741045" cy="36195"/>
            </a:xfrm>
            <a:custGeom>
              <a:avLst/>
              <a:gdLst/>
              <a:ahLst/>
              <a:cxnLst/>
              <a:rect l="l" t="t" r="r" b="b"/>
              <a:pathLst>
                <a:path w="741045" h="36195">
                  <a:moveTo>
                    <a:pt x="36004" y="17995"/>
                  </a:moveTo>
                  <a:lnTo>
                    <a:pt x="34594" y="10998"/>
                  </a:lnTo>
                  <a:lnTo>
                    <a:pt x="30734" y="5270"/>
                  </a:lnTo>
                  <a:lnTo>
                    <a:pt x="25006" y="1422"/>
                  </a:lnTo>
                  <a:lnTo>
                    <a:pt x="18008" y="0"/>
                  </a:lnTo>
                  <a:lnTo>
                    <a:pt x="10998" y="1422"/>
                  </a:lnTo>
                  <a:lnTo>
                    <a:pt x="5270" y="5270"/>
                  </a:lnTo>
                  <a:lnTo>
                    <a:pt x="1422" y="10998"/>
                  </a:lnTo>
                  <a:lnTo>
                    <a:pt x="0" y="17995"/>
                  </a:lnTo>
                  <a:lnTo>
                    <a:pt x="1422" y="25006"/>
                  </a:lnTo>
                  <a:lnTo>
                    <a:pt x="5270" y="30734"/>
                  </a:lnTo>
                  <a:lnTo>
                    <a:pt x="10998" y="34582"/>
                  </a:lnTo>
                  <a:lnTo>
                    <a:pt x="18008" y="36004"/>
                  </a:lnTo>
                  <a:lnTo>
                    <a:pt x="25006" y="34582"/>
                  </a:lnTo>
                  <a:lnTo>
                    <a:pt x="30734" y="30734"/>
                  </a:lnTo>
                  <a:lnTo>
                    <a:pt x="34594" y="25006"/>
                  </a:lnTo>
                  <a:lnTo>
                    <a:pt x="36004" y="17995"/>
                  </a:lnTo>
                  <a:close/>
                </a:path>
                <a:path w="741045" h="36195">
                  <a:moveTo>
                    <a:pt x="97218" y="17995"/>
                  </a:moveTo>
                  <a:lnTo>
                    <a:pt x="95796" y="10998"/>
                  </a:lnTo>
                  <a:lnTo>
                    <a:pt x="91935" y="5270"/>
                  </a:lnTo>
                  <a:lnTo>
                    <a:pt x="86220" y="1422"/>
                  </a:lnTo>
                  <a:lnTo>
                    <a:pt x="79209" y="0"/>
                  </a:lnTo>
                  <a:lnTo>
                    <a:pt x="72212" y="1422"/>
                  </a:lnTo>
                  <a:lnTo>
                    <a:pt x="66484" y="5270"/>
                  </a:lnTo>
                  <a:lnTo>
                    <a:pt x="62623" y="10998"/>
                  </a:lnTo>
                  <a:lnTo>
                    <a:pt x="61214" y="17995"/>
                  </a:lnTo>
                  <a:lnTo>
                    <a:pt x="62623" y="25006"/>
                  </a:lnTo>
                  <a:lnTo>
                    <a:pt x="66484" y="30734"/>
                  </a:lnTo>
                  <a:lnTo>
                    <a:pt x="72212" y="34582"/>
                  </a:lnTo>
                  <a:lnTo>
                    <a:pt x="79209" y="36004"/>
                  </a:lnTo>
                  <a:lnTo>
                    <a:pt x="86220" y="34582"/>
                  </a:lnTo>
                  <a:lnTo>
                    <a:pt x="91935" y="30734"/>
                  </a:lnTo>
                  <a:lnTo>
                    <a:pt x="95796" y="25006"/>
                  </a:lnTo>
                  <a:lnTo>
                    <a:pt x="97218" y="17995"/>
                  </a:lnTo>
                  <a:close/>
                </a:path>
                <a:path w="741045" h="36195">
                  <a:moveTo>
                    <a:pt x="158419" y="17995"/>
                  </a:moveTo>
                  <a:lnTo>
                    <a:pt x="157010" y="10998"/>
                  </a:lnTo>
                  <a:lnTo>
                    <a:pt x="153149" y="5270"/>
                  </a:lnTo>
                  <a:lnTo>
                    <a:pt x="147434" y="1422"/>
                  </a:lnTo>
                  <a:lnTo>
                    <a:pt x="140423" y="0"/>
                  </a:lnTo>
                  <a:lnTo>
                    <a:pt x="133413" y="1422"/>
                  </a:lnTo>
                  <a:lnTo>
                    <a:pt x="127698" y="5270"/>
                  </a:lnTo>
                  <a:lnTo>
                    <a:pt x="123837" y="10998"/>
                  </a:lnTo>
                  <a:lnTo>
                    <a:pt x="122428" y="17995"/>
                  </a:lnTo>
                  <a:lnTo>
                    <a:pt x="123837" y="25006"/>
                  </a:lnTo>
                  <a:lnTo>
                    <a:pt x="127698" y="30734"/>
                  </a:lnTo>
                  <a:lnTo>
                    <a:pt x="133413" y="34582"/>
                  </a:lnTo>
                  <a:lnTo>
                    <a:pt x="140423" y="36004"/>
                  </a:lnTo>
                  <a:lnTo>
                    <a:pt x="147434" y="34582"/>
                  </a:lnTo>
                  <a:lnTo>
                    <a:pt x="153149" y="30734"/>
                  </a:lnTo>
                  <a:lnTo>
                    <a:pt x="157010" y="25006"/>
                  </a:lnTo>
                  <a:lnTo>
                    <a:pt x="158419" y="17995"/>
                  </a:lnTo>
                  <a:close/>
                </a:path>
                <a:path w="741045" h="36195">
                  <a:moveTo>
                    <a:pt x="618286" y="17995"/>
                  </a:moveTo>
                  <a:lnTo>
                    <a:pt x="616877" y="10998"/>
                  </a:lnTo>
                  <a:lnTo>
                    <a:pt x="613016" y="5270"/>
                  </a:lnTo>
                  <a:lnTo>
                    <a:pt x="607301" y="1422"/>
                  </a:lnTo>
                  <a:lnTo>
                    <a:pt x="600290" y="0"/>
                  </a:lnTo>
                  <a:lnTo>
                    <a:pt x="593280" y="1422"/>
                  </a:lnTo>
                  <a:lnTo>
                    <a:pt x="587565" y="5270"/>
                  </a:lnTo>
                  <a:lnTo>
                    <a:pt x="583704" y="10998"/>
                  </a:lnTo>
                  <a:lnTo>
                    <a:pt x="582295" y="17995"/>
                  </a:lnTo>
                  <a:lnTo>
                    <a:pt x="583704" y="25006"/>
                  </a:lnTo>
                  <a:lnTo>
                    <a:pt x="587565" y="30734"/>
                  </a:lnTo>
                  <a:lnTo>
                    <a:pt x="593280" y="34582"/>
                  </a:lnTo>
                  <a:lnTo>
                    <a:pt x="600290" y="36004"/>
                  </a:lnTo>
                  <a:lnTo>
                    <a:pt x="607301" y="34582"/>
                  </a:lnTo>
                  <a:lnTo>
                    <a:pt x="613016" y="30734"/>
                  </a:lnTo>
                  <a:lnTo>
                    <a:pt x="616877" y="25006"/>
                  </a:lnTo>
                  <a:lnTo>
                    <a:pt x="618286" y="17995"/>
                  </a:lnTo>
                  <a:close/>
                </a:path>
                <a:path w="741045" h="36195">
                  <a:moveTo>
                    <a:pt x="679500" y="17995"/>
                  </a:moveTo>
                  <a:lnTo>
                    <a:pt x="678091" y="10998"/>
                  </a:lnTo>
                  <a:lnTo>
                    <a:pt x="674230" y="5270"/>
                  </a:lnTo>
                  <a:lnTo>
                    <a:pt x="668502" y="1422"/>
                  </a:lnTo>
                  <a:lnTo>
                    <a:pt x="661504" y="0"/>
                  </a:lnTo>
                  <a:lnTo>
                    <a:pt x="654494" y="1422"/>
                  </a:lnTo>
                  <a:lnTo>
                    <a:pt x="648766" y="5270"/>
                  </a:lnTo>
                  <a:lnTo>
                    <a:pt x="644918" y="10998"/>
                  </a:lnTo>
                  <a:lnTo>
                    <a:pt x="643496" y="17995"/>
                  </a:lnTo>
                  <a:lnTo>
                    <a:pt x="644918" y="25006"/>
                  </a:lnTo>
                  <a:lnTo>
                    <a:pt x="648766" y="30734"/>
                  </a:lnTo>
                  <a:lnTo>
                    <a:pt x="654494" y="34582"/>
                  </a:lnTo>
                  <a:lnTo>
                    <a:pt x="661504" y="36004"/>
                  </a:lnTo>
                  <a:lnTo>
                    <a:pt x="668502" y="34582"/>
                  </a:lnTo>
                  <a:lnTo>
                    <a:pt x="674230" y="30734"/>
                  </a:lnTo>
                  <a:lnTo>
                    <a:pt x="678091" y="25006"/>
                  </a:lnTo>
                  <a:lnTo>
                    <a:pt x="679500" y="17995"/>
                  </a:lnTo>
                  <a:close/>
                </a:path>
                <a:path w="741045" h="36195">
                  <a:moveTo>
                    <a:pt x="740714" y="17995"/>
                  </a:moveTo>
                  <a:lnTo>
                    <a:pt x="739292" y="10998"/>
                  </a:lnTo>
                  <a:lnTo>
                    <a:pt x="735431" y="5270"/>
                  </a:lnTo>
                  <a:lnTo>
                    <a:pt x="729716" y="1422"/>
                  </a:lnTo>
                  <a:lnTo>
                    <a:pt x="722706" y="0"/>
                  </a:lnTo>
                  <a:lnTo>
                    <a:pt x="715708" y="1422"/>
                  </a:lnTo>
                  <a:lnTo>
                    <a:pt x="709980" y="5270"/>
                  </a:lnTo>
                  <a:lnTo>
                    <a:pt x="706120" y="10998"/>
                  </a:lnTo>
                  <a:lnTo>
                    <a:pt x="704710" y="17995"/>
                  </a:lnTo>
                  <a:lnTo>
                    <a:pt x="706120" y="25006"/>
                  </a:lnTo>
                  <a:lnTo>
                    <a:pt x="709980" y="30734"/>
                  </a:lnTo>
                  <a:lnTo>
                    <a:pt x="715708" y="34582"/>
                  </a:lnTo>
                  <a:lnTo>
                    <a:pt x="722706" y="36004"/>
                  </a:lnTo>
                  <a:lnTo>
                    <a:pt x="729716" y="34582"/>
                  </a:lnTo>
                  <a:lnTo>
                    <a:pt x="735431" y="30734"/>
                  </a:lnTo>
                  <a:lnTo>
                    <a:pt x="739292" y="25006"/>
                  </a:lnTo>
                  <a:lnTo>
                    <a:pt x="740714" y="179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5360" y="4166615"/>
              <a:ext cx="371855" cy="37490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557532" y="3939950"/>
              <a:ext cx="485140" cy="251460"/>
            </a:xfrm>
            <a:custGeom>
              <a:avLst/>
              <a:gdLst/>
              <a:ahLst/>
              <a:cxnLst/>
              <a:rect l="l" t="t" r="r" b="b"/>
              <a:pathLst>
                <a:path w="485140" h="251460">
                  <a:moveTo>
                    <a:pt x="242539" y="0"/>
                  </a:moveTo>
                  <a:lnTo>
                    <a:pt x="178062" y="4482"/>
                  </a:lnTo>
                  <a:lnTo>
                    <a:pt x="120125" y="17134"/>
                  </a:lnTo>
                  <a:lnTo>
                    <a:pt x="71038" y="36757"/>
                  </a:lnTo>
                  <a:lnTo>
                    <a:pt x="33113" y="62156"/>
                  </a:lnTo>
                  <a:lnTo>
                    <a:pt x="8663" y="92136"/>
                  </a:lnTo>
                  <a:lnTo>
                    <a:pt x="0" y="125498"/>
                  </a:lnTo>
                  <a:lnTo>
                    <a:pt x="8663" y="158861"/>
                  </a:lnTo>
                  <a:lnTo>
                    <a:pt x="33113" y="188840"/>
                  </a:lnTo>
                  <a:lnTo>
                    <a:pt x="71038" y="214240"/>
                  </a:lnTo>
                  <a:lnTo>
                    <a:pt x="120125" y="233863"/>
                  </a:lnTo>
                  <a:lnTo>
                    <a:pt x="178062" y="246514"/>
                  </a:lnTo>
                  <a:lnTo>
                    <a:pt x="242539" y="250997"/>
                  </a:lnTo>
                  <a:lnTo>
                    <a:pt x="307015" y="246514"/>
                  </a:lnTo>
                  <a:lnTo>
                    <a:pt x="364953" y="233863"/>
                  </a:lnTo>
                  <a:lnTo>
                    <a:pt x="414040" y="214240"/>
                  </a:lnTo>
                  <a:lnTo>
                    <a:pt x="451964" y="188840"/>
                  </a:lnTo>
                  <a:lnTo>
                    <a:pt x="476414" y="158861"/>
                  </a:lnTo>
                  <a:lnTo>
                    <a:pt x="485077" y="125498"/>
                  </a:lnTo>
                  <a:lnTo>
                    <a:pt x="476414" y="92136"/>
                  </a:lnTo>
                  <a:lnTo>
                    <a:pt x="451964" y="62156"/>
                  </a:lnTo>
                  <a:lnTo>
                    <a:pt x="414040" y="36757"/>
                  </a:lnTo>
                  <a:lnTo>
                    <a:pt x="364953" y="17134"/>
                  </a:lnTo>
                  <a:lnTo>
                    <a:pt x="307015" y="4482"/>
                  </a:lnTo>
                  <a:lnTo>
                    <a:pt x="242539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244539" y="5711444"/>
            <a:ext cx="1030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Backup</a:t>
            </a:r>
            <a:r>
              <a:rPr sz="1800" spc="-25" dirty="0">
                <a:latin typeface="Calibri"/>
                <a:cs typeface="Calibri"/>
              </a:rPr>
              <a:t> log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9262805" y="1681294"/>
          <a:ext cx="2661920" cy="73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190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Shard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Primary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Backup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A,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{2,3}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9655740" y="2683764"/>
            <a:ext cx="875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666522" y="3051564"/>
            <a:ext cx="2218690" cy="1386205"/>
            <a:chOff x="9666522" y="3051564"/>
            <a:chExt cx="2218690" cy="1386205"/>
          </a:xfrm>
        </p:grpSpPr>
        <p:sp>
          <p:nvSpPr>
            <p:cNvPr id="35" name="object 35"/>
            <p:cNvSpPr/>
            <p:nvPr/>
          </p:nvSpPr>
          <p:spPr>
            <a:xfrm>
              <a:off x="9676047" y="3061089"/>
              <a:ext cx="2199640" cy="1367155"/>
            </a:xfrm>
            <a:custGeom>
              <a:avLst/>
              <a:gdLst/>
              <a:ahLst/>
              <a:cxnLst/>
              <a:rect l="l" t="t" r="r" b="b"/>
              <a:pathLst>
                <a:path w="2199640" h="1367154">
                  <a:moveTo>
                    <a:pt x="0" y="0"/>
                  </a:moveTo>
                  <a:lnTo>
                    <a:pt x="2199337" y="0"/>
                  </a:lnTo>
                  <a:lnTo>
                    <a:pt x="2199337" y="1367015"/>
                  </a:lnTo>
                  <a:lnTo>
                    <a:pt x="0" y="136701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883756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883756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793678" y="3480809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590883" y="3261601"/>
              <a:ext cx="212090" cy="650240"/>
            </a:xfrm>
            <a:custGeom>
              <a:avLst/>
              <a:gdLst/>
              <a:ahLst/>
              <a:cxnLst/>
              <a:rect l="l" t="t" r="r" b="b"/>
              <a:pathLst>
                <a:path w="212090" h="650239">
                  <a:moveTo>
                    <a:pt x="54000" y="623011"/>
                  </a:moveTo>
                  <a:lnTo>
                    <a:pt x="51879" y="612508"/>
                  </a:lnTo>
                  <a:lnTo>
                    <a:pt x="46088" y="603923"/>
                  </a:lnTo>
                  <a:lnTo>
                    <a:pt x="37503" y="598131"/>
                  </a:lnTo>
                  <a:lnTo>
                    <a:pt x="27000" y="596011"/>
                  </a:lnTo>
                  <a:lnTo>
                    <a:pt x="16484" y="598131"/>
                  </a:lnTo>
                  <a:lnTo>
                    <a:pt x="7912" y="603923"/>
                  </a:lnTo>
                  <a:lnTo>
                    <a:pt x="2120" y="612508"/>
                  </a:lnTo>
                  <a:lnTo>
                    <a:pt x="0" y="623011"/>
                  </a:lnTo>
                  <a:lnTo>
                    <a:pt x="2120" y="633526"/>
                  </a:lnTo>
                  <a:lnTo>
                    <a:pt x="7912" y="642099"/>
                  </a:lnTo>
                  <a:lnTo>
                    <a:pt x="16484" y="647890"/>
                  </a:lnTo>
                  <a:lnTo>
                    <a:pt x="27000" y="650011"/>
                  </a:lnTo>
                  <a:lnTo>
                    <a:pt x="37503" y="647890"/>
                  </a:lnTo>
                  <a:lnTo>
                    <a:pt x="46088" y="642099"/>
                  </a:lnTo>
                  <a:lnTo>
                    <a:pt x="51879" y="633526"/>
                  </a:lnTo>
                  <a:lnTo>
                    <a:pt x="54000" y="623011"/>
                  </a:lnTo>
                  <a:close/>
                </a:path>
                <a:path w="212090" h="650239">
                  <a:moveTo>
                    <a:pt x="59169" y="27000"/>
                  </a:moveTo>
                  <a:lnTo>
                    <a:pt x="57048" y="16484"/>
                  </a:lnTo>
                  <a:lnTo>
                    <a:pt x="51257" y="7912"/>
                  </a:lnTo>
                  <a:lnTo>
                    <a:pt x="42672" y="2120"/>
                  </a:lnTo>
                  <a:lnTo>
                    <a:pt x="32169" y="0"/>
                  </a:lnTo>
                  <a:lnTo>
                    <a:pt x="21653" y="2120"/>
                  </a:lnTo>
                  <a:lnTo>
                    <a:pt x="13068" y="7912"/>
                  </a:lnTo>
                  <a:lnTo>
                    <a:pt x="7289" y="16484"/>
                  </a:lnTo>
                  <a:lnTo>
                    <a:pt x="5168" y="27000"/>
                  </a:lnTo>
                  <a:lnTo>
                    <a:pt x="7289" y="37515"/>
                  </a:lnTo>
                  <a:lnTo>
                    <a:pt x="13068" y="46088"/>
                  </a:lnTo>
                  <a:lnTo>
                    <a:pt x="21653" y="51879"/>
                  </a:lnTo>
                  <a:lnTo>
                    <a:pt x="32169" y="54000"/>
                  </a:lnTo>
                  <a:lnTo>
                    <a:pt x="42672" y="51879"/>
                  </a:lnTo>
                  <a:lnTo>
                    <a:pt x="51257" y="46088"/>
                  </a:lnTo>
                  <a:lnTo>
                    <a:pt x="57048" y="37515"/>
                  </a:lnTo>
                  <a:lnTo>
                    <a:pt x="59169" y="27000"/>
                  </a:lnTo>
                  <a:close/>
                </a:path>
                <a:path w="212090" h="650239">
                  <a:moveTo>
                    <a:pt x="130200" y="623011"/>
                  </a:moveTo>
                  <a:lnTo>
                    <a:pt x="128079" y="612508"/>
                  </a:lnTo>
                  <a:lnTo>
                    <a:pt x="122288" y="603923"/>
                  </a:lnTo>
                  <a:lnTo>
                    <a:pt x="113703" y="598131"/>
                  </a:lnTo>
                  <a:lnTo>
                    <a:pt x="103200" y="596011"/>
                  </a:lnTo>
                  <a:lnTo>
                    <a:pt x="92684" y="598131"/>
                  </a:lnTo>
                  <a:lnTo>
                    <a:pt x="84112" y="603923"/>
                  </a:lnTo>
                  <a:lnTo>
                    <a:pt x="78320" y="612508"/>
                  </a:lnTo>
                  <a:lnTo>
                    <a:pt x="76200" y="623011"/>
                  </a:lnTo>
                  <a:lnTo>
                    <a:pt x="78320" y="633526"/>
                  </a:lnTo>
                  <a:lnTo>
                    <a:pt x="84112" y="642099"/>
                  </a:lnTo>
                  <a:lnTo>
                    <a:pt x="92684" y="647890"/>
                  </a:lnTo>
                  <a:lnTo>
                    <a:pt x="103200" y="650011"/>
                  </a:lnTo>
                  <a:lnTo>
                    <a:pt x="113703" y="647890"/>
                  </a:lnTo>
                  <a:lnTo>
                    <a:pt x="122288" y="642099"/>
                  </a:lnTo>
                  <a:lnTo>
                    <a:pt x="128079" y="633526"/>
                  </a:lnTo>
                  <a:lnTo>
                    <a:pt x="130200" y="623011"/>
                  </a:lnTo>
                  <a:close/>
                </a:path>
                <a:path w="212090" h="650239">
                  <a:moveTo>
                    <a:pt x="135369" y="27000"/>
                  </a:moveTo>
                  <a:lnTo>
                    <a:pt x="133248" y="16484"/>
                  </a:lnTo>
                  <a:lnTo>
                    <a:pt x="127457" y="7912"/>
                  </a:lnTo>
                  <a:lnTo>
                    <a:pt x="118872" y="2120"/>
                  </a:lnTo>
                  <a:lnTo>
                    <a:pt x="108369" y="0"/>
                  </a:lnTo>
                  <a:lnTo>
                    <a:pt x="97853" y="2120"/>
                  </a:lnTo>
                  <a:lnTo>
                    <a:pt x="89268" y="7912"/>
                  </a:lnTo>
                  <a:lnTo>
                    <a:pt x="83489" y="16484"/>
                  </a:lnTo>
                  <a:lnTo>
                    <a:pt x="81368" y="27000"/>
                  </a:lnTo>
                  <a:lnTo>
                    <a:pt x="83489" y="37515"/>
                  </a:lnTo>
                  <a:lnTo>
                    <a:pt x="89268" y="46088"/>
                  </a:lnTo>
                  <a:lnTo>
                    <a:pt x="97853" y="51879"/>
                  </a:lnTo>
                  <a:lnTo>
                    <a:pt x="108369" y="54000"/>
                  </a:lnTo>
                  <a:lnTo>
                    <a:pt x="118872" y="51879"/>
                  </a:lnTo>
                  <a:lnTo>
                    <a:pt x="127457" y="46088"/>
                  </a:lnTo>
                  <a:lnTo>
                    <a:pt x="133248" y="37515"/>
                  </a:lnTo>
                  <a:lnTo>
                    <a:pt x="135369" y="27000"/>
                  </a:lnTo>
                  <a:close/>
                </a:path>
                <a:path w="212090" h="650239">
                  <a:moveTo>
                    <a:pt x="206400" y="623011"/>
                  </a:moveTo>
                  <a:lnTo>
                    <a:pt x="204279" y="612508"/>
                  </a:lnTo>
                  <a:lnTo>
                    <a:pt x="198488" y="603923"/>
                  </a:lnTo>
                  <a:lnTo>
                    <a:pt x="189903" y="598131"/>
                  </a:lnTo>
                  <a:lnTo>
                    <a:pt x="179400" y="596011"/>
                  </a:lnTo>
                  <a:lnTo>
                    <a:pt x="168884" y="598131"/>
                  </a:lnTo>
                  <a:lnTo>
                    <a:pt x="160312" y="603923"/>
                  </a:lnTo>
                  <a:lnTo>
                    <a:pt x="154520" y="612508"/>
                  </a:lnTo>
                  <a:lnTo>
                    <a:pt x="152400" y="623011"/>
                  </a:lnTo>
                  <a:lnTo>
                    <a:pt x="154520" y="633526"/>
                  </a:lnTo>
                  <a:lnTo>
                    <a:pt x="160312" y="642099"/>
                  </a:lnTo>
                  <a:lnTo>
                    <a:pt x="168884" y="647890"/>
                  </a:lnTo>
                  <a:lnTo>
                    <a:pt x="179400" y="650011"/>
                  </a:lnTo>
                  <a:lnTo>
                    <a:pt x="189903" y="647890"/>
                  </a:lnTo>
                  <a:lnTo>
                    <a:pt x="198488" y="642099"/>
                  </a:lnTo>
                  <a:lnTo>
                    <a:pt x="204279" y="633526"/>
                  </a:lnTo>
                  <a:lnTo>
                    <a:pt x="206400" y="623011"/>
                  </a:lnTo>
                  <a:close/>
                </a:path>
                <a:path w="212090" h="650239">
                  <a:moveTo>
                    <a:pt x="211569" y="27000"/>
                  </a:moveTo>
                  <a:lnTo>
                    <a:pt x="209448" y="16484"/>
                  </a:lnTo>
                  <a:lnTo>
                    <a:pt x="203657" y="7912"/>
                  </a:lnTo>
                  <a:lnTo>
                    <a:pt x="195072" y="2120"/>
                  </a:lnTo>
                  <a:lnTo>
                    <a:pt x="184569" y="0"/>
                  </a:lnTo>
                  <a:lnTo>
                    <a:pt x="174053" y="2120"/>
                  </a:lnTo>
                  <a:lnTo>
                    <a:pt x="165468" y="7912"/>
                  </a:lnTo>
                  <a:lnTo>
                    <a:pt x="159689" y="16484"/>
                  </a:lnTo>
                  <a:lnTo>
                    <a:pt x="157568" y="27000"/>
                  </a:lnTo>
                  <a:lnTo>
                    <a:pt x="159689" y="37515"/>
                  </a:lnTo>
                  <a:lnTo>
                    <a:pt x="165468" y="46088"/>
                  </a:lnTo>
                  <a:lnTo>
                    <a:pt x="174053" y="51879"/>
                  </a:lnTo>
                  <a:lnTo>
                    <a:pt x="184569" y="54000"/>
                  </a:lnTo>
                  <a:lnTo>
                    <a:pt x="195072" y="51879"/>
                  </a:lnTo>
                  <a:lnTo>
                    <a:pt x="203657" y="46088"/>
                  </a:lnTo>
                  <a:lnTo>
                    <a:pt x="209448" y="37515"/>
                  </a:lnTo>
                  <a:lnTo>
                    <a:pt x="211569" y="2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258049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258049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0936679" y="3164332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890" algn="l"/>
              </a:tabLst>
            </a:pPr>
            <a:r>
              <a:rPr sz="1600" spc="-5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424765" y="3548520"/>
            <a:ext cx="2070100" cy="858519"/>
            <a:chOff x="9424765" y="3548520"/>
            <a:chExt cx="2070100" cy="858519"/>
          </a:xfrm>
        </p:grpSpPr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0692" y="3819799"/>
              <a:ext cx="76200" cy="10799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0323817" y="354990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44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44" y="255854"/>
                  </a:lnTo>
                  <a:lnTo>
                    <a:pt x="216344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19" y="392201"/>
                  </a:lnTo>
                  <a:lnTo>
                    <a:pt x="2819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64880" y="3818416"/>
              <a:ext cx="76200" cy="10799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0898009" y="3548532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188"/>
                  </a:moveTo>
                  <a:lnTo>
                    <a:pt x="2806" y="392188"/>
                  </a:lnTo>
                  <a:lnTo>
                    <a:pt x="2806" y="648042"/>
                  </a:lnTo>
                  <a:lnTo>
                    <a:pt x="219151" y="648042"/>
                  </a:lnTo>
                  <a:lnTo>
                    <a:pt x="219151" y="392188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2540" y="3818416"/>
              <a:ext cx="76200" cy="10799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1275669" y="3548532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188"/>
                  </a:moveTo>
                  <a:lnTo>
                    <a:pt x="2806" y="392188"/>
                  </a:lnTo>
                  <a:lnTo>
                    <a:pt x="2806" y="648042"/>
                  </a:lnTo>
                  <a:lnTo>
                    <a:pt x="219151" y="648042"/>
                  </a:lnTo>
                  <a:lnTo>
                    <a:pt x="219151" y="392188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24765" y="4010442"/>
              <a:ext cx="395999" cy="395999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9666522" y="4879073"/>
            <a:ext cx="2218690" cy="1410335"/>
            <a:chOff x="9666522" y="4879073"/>
            <a:chExt cx="2218690" cy="1410335"/>
          </a:xfrm>
        </p:grpSpPr>
        <p:sp>
          <p:nvSpPr>
            <p:cNvPr id="52" name="object 52"/>
            <p:cNvSpPr/>
            <p:nvPr/>
          </p:nvSpPr>
          <p:spPr>
            <a:xfrm>
              <a:off x="9676047" y="4888598"/>
              <a:ext cx="2199640" cy="1391285"/>
            </a:xfrm>
            <a:custGeom>
              <a:avLst/>
              <a:gdLst/>
              <a:ahLst/>
              <a:cxnLst/>
              <a:rect l="l" t="t" r="r" b="b"/>
              <a:pathLst>
                <a:path w="2199640" h="1391285">
                  <a:moveTo>
                    <a:pt x="0" y="0"/>
                  </a:moveTo>
                  <a:lnTo>
                    <a:pt x="2199337" y="0"/>
                  </a:lnTo>
                  <a:lnTo>
                    <a:pt x="2199337" y="1390728"/>
                  </a:lnTo>
                  <a:lnTo>
                    <a:pt x="0" y="139072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847899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847899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793678" y="5298899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590883" y="5079694"/>
              <a:ext cx="212090" cy="650240"/>
            </a:xfrm>
            <a:custGeom>
              <a:avLst/>
              <a:gdLst/>
              <a:ahLst/>
              <a:cxnLst/>
              <a:rect l="l" t="t" r="r" b="b"/>
              <a:pathLst>
                <a:path w="212090" h="650239">
                  <a:moveTo>
                    <a:pt x="54000" y="623011"/>
                  </a:moveTo>
                  <a:lnTo>
                    <a:pt x="51879" y="612495"/>
                  </a:lnTo>
                  <a:lnTo>
                    <a:pt x="46088" y="603910"/>
                  </a:lnTo>
                  <a:lnTo>
                    <a:pt x="37503" y="598131"/>
                  </a:lnTo>
                  <a:lnTo>
                    <a:pt x="27000" y="596011"/>
                  </a:lnTo>
                  <a:lnTo>
                    <a:pt x="16484" y="598131"/>
                  </a:lnTo>
                  <a:lnTo>
                    <a:pt x="7912" y="603910"/>
                  </a:lnTo>
                  <a:lnTo>
                    <a:pt x="2120" y="612495"/>
                  </a:lnTo>
                  <a:lnTo>
                    <a:pt x="0" y="623011"/>
                  </a:lnTo>
                  <a:lnTo>
                    <a:pt x="2120" y="633514"/>
                  </a:lnTo>
                  <a:lnTo>
                    <a:pt x="7912" y="642099"/>
                  </a:lnTo>
                  <a:lnTo>
                    <a:pt x="16484" y="647890"/>
                  </a:lnTo>
                  <a:lnTo>
                    <a:pt x="27000" y="650011"/>
                  </a:lnTo>
                  <a:lnTo>
                    <a:pt x="37503" y="647890"/>
                  </a:lnTo>
                  <a:lnTo>
                    <a:pt x="46088" y="642099"/>
                  </a:lnTo>
                  <a:lnTo>
                    <a:pt x="51879" y="633514"/>
                  </a:lnTo>
                  <a:lnTo>
                    <a:pt x="54000" y="623011"/>
                  </a:lnTo>
                  <a:close/>
                </a:path>
                <a:path w="212090" h="650239">
                  <a:moveTo>
                    <a:pt x="59169" y="27000"/>
                  </a:moveTo>
                  <a:lnTo>
                    <a:pt x="57048" y="16484"/>
                  </a:lnTo>
                  <a:lnTo>
                    <a:pt x="51257" y="7899"/>
                  </a:lnTo>
                  <a:lnTo>
                    <a:pt x="42672" y="2120"/>
                  </a:lnTo>
                  <a:lnTo>
                    <a:pt x="32169" y="0"/>
                  </a:lnTo>
                  <a:lnTo>
                    <a:pt x="21653" y="2120"/>
                  </a:lnTo>
                  <a:lnTo>
                    <a:pt x="13068" y="7899"/>
                  </a:lnTo>
                  <a:lnTo>
                    <a:pt x="7289" y="16484"/>
                  </a:lnTo>
                  <a:lnTo>
                    <a:pt x="5168" y="27000"/>
                  </a:lnTo>
                  <a:lnTo>
                    <a:pt x="7289" y="37503"/>
                  </a:lnTo>
                  <a:lnTo>
                    <a:pt x="13068" y="46088"/>
                  </a:lnTo>
                  <a:lnTo>
                    <a:pt x="21653" y="51879"/>
                  </a:lnTo>
                  <a:lnTo>
                    <a:pt x="32169" y="54000"/>
                  </a:lnTo>
                  <a:lnTo>
                    <a:pt x="42672" y="51879"/>
                  </a:lnTo>
                  <a:lnTo>
                    <a:pt x="51257" y="46088"/>
                  </a:lnTo>
                  <a:lnTo>
                    <a:pt x="57048" y="37503"/>
                  </a:lnTo>
                  <a:lnTo>
                    <a:pt x="59169" y="27000"/>
                  </a:lnTo>
                  <a:close/>
                </a:path>
                <a:path w="212090" h="650239">
                  <a:moveTo>
                    <a:pt x="130200" y="623011"/>
                  </a:moveTo>
                  <a:lnTo>
                    <a:pt x="128079" y="612495"/>
                  </a:lnTo>
                  <a:lnTo>
                    <a:pt x="122288" y="603910"/>
                  </a:lnTo>
                  <a:lnTo>
                    <a:pt x="113703" y="598131"/>
                  </a:lnTo>
                  <a:lnTo>
                    <a:pt x="103200" y="596011"/>
                  </a:lnTo>
                  <a:lnTo>
                    <a:pt x="92684" y="598131"/>
                  </a:lnTo>
                  <a:lnTo>
                    <a:pt x="84112" y="603910"/>
                  </a:lnTo>
                  <a:lnTo>
                    <a:pt x="78320" y="612495"/>
                  </a:lnTo>
                  <a:lnTo>
                    <a:pt x="76200" y="623011"/>
                  </a:lnTo>
                  <a:lnTo>
                    <a:pt x="78320" y="633514"/>
                  </a:lnTo>
                  <a:lnTo>
                    <a:pt x="84112" y="642099"/>
                  </a:lnTo>
                  <a:lnTo>
                    <a:pt x="92684" y="647890"/>
                  </a:lnTo>
                  <a:lnTo>
                    <a:pt x="103200" y="650011"/>
                  </a:lnTo>
                  <a:lnTo>
                    <a:pt x="113703" y="647890"/>
                  </a:lnTo>
                  <a:lnTo>
                    <a:pt x="122288" y="642099"/>
                  </a:lnTo>
                  <a:lnTo>
                    <a:pt x="128079" y="633514"/>
                  </a:lnTo>
                  <a:lnTo>
                    <a:pt x="130200" y="623011"/>
                  </a:lnTo>
                  <a:close/>
                </a:path>
                <a:path w="212090" h="650239">
                  <a:moveTo>
                    <a:pt x="135369" y="27000"/>
                  </a:moveTo>
                  <a:lnTo>
                    <a:pt x="133248" y="16484"/>
                  </a:lnTo>
                  <a:lnTo>
                    <a:pt x="127457" y="7899"/>
                  </a:lnTo>
                  <a:lnTo>
                    <a:pt x="118872" y="2120"/>
                  </a:lnTo>
                  <a:lnTo>
                    <a:pt x="108369" y="0"/>
                  </a:lnTo>
                  <a:lnTo>
                    <a:pt x="97853" y="2120"/>
                  </a:lnTo>
                  <a:lnTo>
                    <a:pt x="89268" y="7899"/>
                  </a:lnTo>
                  <a:lnTo>
                    <a:pt x="83489" y="16484"/>
                  </a:lnTo>
                  <a:lnTo>
                    <a:pt x="81368" y="27000"/>
                  </a:lnTo>
                  <a:lnTo>
                    <a:pt x="83489" y="37503"/>
                  </a:lnTo>
                  <a:lnTo>
                    <a:pt x="89268" y="46088"/>
                  </a:lnTo>
                  <a:lnTo>
                    <a:pt x="97853" y="51879"/>
                  </a:lnTo>
                  <a:lnTo>
                    <a:pt x="108369" y="54000"/>
                  </a:lnTo>
                  <a:lnTo>
                    <a:pt x="118872" y="51879"/>
                  </a:lnTo>
                  <a:lnTo>
                    <a:pt x="127457" y="46088"/>
                  </a:lnTo>
                  <a:lnTo>
                    <a:pt x="133248" y="37503"/>
                  </a:lnTo>
                  <a:lnTo>
                    <a:pt x="135369" y="27000"/>
                  </a:lnTo>
                  <a:close/>
                </a:path>
                <a:path w="212090" h="650239">
                  <a:moveTo>
                    <a:pt x="206400" y="623011"/>
                  </a:moveTo>
                  <a:lnTo>
                    <a:pt x="204279" y="612495"/>
                  </a:lnTo>
                  <a:lnTo>
                    <a:pt x="198488" y="603910"/>
                  </a:lnTo>
                  <a:lnTo>
                    <a:pt x="189903" y="598131"/>
                  </a:lnTo>
                  <a:lnTo>
                    <a:pt x="179400" y="596011"/>
                  </a:lnTo>
                  <a:lnTo>
                    <a:pt x="168884" y="598131"/>
                  </a:lnTo>
                  <a:lnTo>
                    <a:pt x="160312" y="603910"/>
                  </a:lnTo>
                  <a:lnTo>
                    <a:pt x="154520" y="612495"/>
                  </a:lnTo>
                  <a:lnTo>
                    <a:pt x="152400" y="623011"/>
                  </a:lnTo>
                  <a:lnTo>
                    <a:pt x="154520" y="633514"/>
                  </a:lnTo>
                  <a:lnTo>
                    <a:pt x="160312" y="642099"/>
                  </a:lnTo>
                  <a:lnTo>
                    <a:pt x="168884" y="647890"/>
                  </a:lnTo>
                  <a:lnTo>
                    <a:pt x="179400" y="650011"/>
                  </a:lnTo>
                  <a:lnTo>
                    <a:pt x="189903" y="647890"/>
                  </a:lnTo>
                  <a:lnTo>
                    <a:pt x="198488" y="642099"/>
                  </a:lnTo>
                  <a:lnTo>
                    <a:pt x="204279" y="633514"/>
                  </a:lnTo>
                  <a:lnTo>
                    <a:pt x="206400" y="623011"/>
                  </a:lnTo>
                  <a:close/>
                </a:path>
                <a:path w="212090" h="650239">
                  <a:moveTo>
                    <a:pt x="211569" y="27000"/>
                  </a:moveTo>
                  <a:lnTo>
                    <a:pt x="209448" y="16484"/>
                  </a:lnTo>
                  <a:lnTo>
                    <a:pt x="203657" y="7899"/>
                  </a:lnTo>
                  <a:lnTo>
                    <a:pt x="195072" y="2120"/>
                  </a:lnTo>
                  <a:lnTo>
                    <a:pt x="184569" y="0"/>
                  </a:lnTo>
                  <a:lnTo>
                    <a:pt x="174053" y="2120"/>
                  </a:lnTo>
                  <a:lnTo>
                    <a:pt x="165468" y="7899"/>
                  </a:lnTo>
                  <a:lnTo>
                    <a:pt x="159689" y="16484"/>
                  </a:lnTo>
                  <a:lnTo>
                    <a:pt x="157568" y="27000"/>
                  </a:lnTo>
                  <a:lnTo>
                    <a:pt x="159689" y="37503"/>
                  </a:lnTo>
                  <a:lnTo>
                    <a:pt x="165468" y="46088"/>
                  </a:lnTo>
                  <a:lnTo>
                    <a:pt x="174053" y="51879"/>
                  </a:lnTo>
                  <a:lnTo>
                    <a:pt x="184569" y="54000"/>
                  </a:lnTo>
                  <a:lnTo>
                    <a:pt x="195072" y="51879"/>
                  </a:lnTo>
                  <a:lnTo>
                    <a:pt x="203657" y="46088"/>
                  </a:lnTo>
                  <a:lnTo>
                    <a:pt x="209448" y="37503"/>
                  </a:lnTo>
                  <a:lnTo>
                    <a:pt x="211569" y="2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222192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222192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0900822" y="4980940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890" algn="l"/>
              </a:tabLst>
            </a:pPr>
            <a:r>
              <a:rPr sz="1600" spc="-5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9424765" y="4881439"/>
            <a:ext cx="2070100" cy="1134745"/>
            <a:chOff x="9424765" y="4881439"/>
            <a:chExt cx="2070100" cy="1134745"/>
          </a:xfrm>
        </p:grpSpPr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90692" y="5637888"/>
              <a:ext cx="76200" cy="10800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0323817" y="5367997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44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44" y="255854"/>
                  </a:lnTo>
                  <a:lnTo>
                    <a:pt x="216344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19" y="392201"/>
                  </a:lnTo>
                  <a:lnTo>
                    <a:pt x="2819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64880" y="5636505"/>
              <a:ext cx="76200" cy="10800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0898009" y="536661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06" y="392201"/>
                  </a:lnTo>
                  <a:lnTo>
                    <a:pt x="2806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2540" y="5636505"/>
              <a:ext cx="76200" cy="10800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1275669" y="536661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06" y="392201"/>
                  </a:lnTo>
                  <a:lnTo>
                    <a:pt x="2806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24765" y="4881439"/>
              <a:ext cx="395999" cy="395999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9574079" y="1279652"/>
            <a:ext cx="2178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Configuration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9" name="object 6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11310" y="1699187"/>
            <a:ext cx="747459" cy="747459"/>
          </a:xfrm>
          <a:prstGeom prst="rect">
            <a:avLst/>
          </a:prstGeom>
        </p:spPr>
      </p:pic>
      <p:sp>
        <p:nvSpPr>
          <p:cNvPr id="70" name="object 70"/>
          <p:cNvSpPr txBox="1"/>
          <p:nvPr/>
        </p:nvSpPr>
        <p:spPr>
          <a:xfrm>
            <a:off x="7190017" y="1321308"/>
            <a:ext cx="621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Client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961872" y="3436859"/>
            <a:ext cx="367030" cy="7734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b="1" spc="-20" dirty="0">
                <a:latin typeface="Calibri"/>
                <a:cs typeface="Calibri"/>
              </a:rPr>
              <a:t>DRAM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961872" y="4488321"/>
            <a:ext cx="367030" cy="4197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b="1" spc="-25" dirty="0">
                <a:latin typeface="Calibri"/>
                <a:cs typeface="Calibri"/>
              </a:rPr>
              <a:t>PM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77475" y="1130300"/>
            <a:ext cx="5640070" cy="351634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600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日志结构的数据布局</a:t>
            </a:r>
            <a:endParaRPr lang="zh-CN" altLang="en-US" sz="2800" dirty="0">
              <a:latin typeface="Arial"/>
              <a:cs typeface="Arial"/>
            </a:endParaRPr>
          </a:p>
          <a:p>
            <a:pPr marL="324485" indent="-311785">
              <a:lnSpc>
                <a:spcPct val="100000"/>
              </a:lnSpc>
              <a:spcBef>
                <a:spcPts val="505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主备复制</a:t>
            </a:r>
            <a:endParaRPr lang="zh-CN" altLang="en-US" sz="2800" dirty="0">
              <a:latin typeface="Arial"/>
              <a:cs typeface="Arial"/>
            </a:endParaRPr>
          </a:p>
          <a:p>
            <a:pPr marL="286385" indent="-273685">
              <a:lnSpc>
                <a:spcPct val="100000"/>
              </a:lnSpc>
              <a:spcBef>
                <a:spcPts val="25"/>
              </a:spcBef>
              <a:buSzPct val="79166"/>
              <a:buFont typeface="Wingdings"/>
              <a:buChar char=""/>
              <a:tabLst>
                <a:tab pos="2863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每台服务器三个组件</a:t>
            </a:r>
            <a:endParaRPr lang="zh-CN" altLang="en-US" sz="28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5" dirty="0">
                <a:latin typeface="Arial"/>
                <a:cs typeface="Arial"/>
              </a:rPr>
              <a:t>由一个 </a:t>
            </a:r>
            <a:r>
              <a:rPr lang="en-US" altLang="zh-CN" sz="2400" spc="-5" dirty="0">
                <a:solidFill>
                  <a:srgbClr val="FF0000"/>
                </a:solidFill>
                <a:latin typeface="Arial"/>
                <a:cs typeface="Arial"/>
              </a:rPr>
              <a:t>Rowan </a:t>
            </a:r>
            <a:r>
              <a:rPr lang="zh-CN" altLang="en-US" sz="2400" spc="-5" dirty="0">
                <a:latin typeface="Arial"/>
                <a:cs typeface="Arial"/>
              </a:rPr>
              <a:t>实例管理的单个</a:t>
            </a:r>
            <a:r>
              <a:rPr lang="zh-CN" altLang="en-US" sz="2400" spc="-5" dirty="0">
                <a:solidFill>
                  <a:srgbClr val="FF0000"/>
                </a:solidFill>
                <a:latin typeface="Arial"/>
                <a:cs typeface="Arial"/>
              </a:rPr>
              <a:t>备份日志</a:t>
            </a: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80" dirty="0">
                <a:latin typeface="Arial"/>
                <a:cs typeface="Arial"/>
              </a:rPr>
              <a:t>线程主日志</a:t>
            </a: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155" dirty="0">
                <a:latin typeface="Arial"/>
                <a:cs typeface="Arial"/>
              </a:rPr>
              <a:t>每个分片 </a:t>
            </a:r>
            <a:r>
              <a:rPr lang="en-US" altLang="zh-CN" sz="2400" spc="-155" dirty="0">
                <a:latin typeface="Arial"/>
                <a:cs typeface="Arial"/>
              </a:rPr>
              <a:t>DRAM </a:t>
            </a:r>
            <a:r>
              <a:rPr lang="zh-CN" altLang="en-US" sz="2400" spc="-155" dirty="0">
                <a:latin typeface="Arial"/>
                <a:cs typeface="Arial"/>
              </a:rPr>
              <a:t>哈希索引</a:t>
            </a:r>
            <a:endParaRPr lang="zh-CN" altLang="en-US" sz="2400" dirty="0">
              <a:latin typeface="Arial"/>
              <a:cs typeface="Arial"/>
            </a:endParaRPr>
          </a:p>
          <a:p>
            <a:pPr marL="286385" indent="-273685">
              <a:lnSpc>
                <a:spcPts val="2835"/>
              </a:lnSpc>
              <a:buSzPct val="79166"/>
              <a:buFont typeface="Wingdings"/>
              <a:buChar char=""/>
              <a:tabLst>
                <a:tab pos="286385" algn="l"/>
              </a:tabLst>
            </a:pPr>
            <a:r>
              <a:rPr lang="en-US" altLang="zh-CN" sz="2400" spc="-10" dirty="0">
                <a:latin typeface="Arial"/>
                <a:cs typeface="Arial"/>
              </a:rPr>
              <a:t>PUT </a:t>
            </a:r>
            <a:r>
              <a:rPr lang="zh-CN" altLang="en-US" sz="2400" spc="-10" dirty="0">
                <a:latin typeface="Arial"/>
                <a:cs typeface="Arial"/>
              </a:rPr>
              <a:t>操作的工作流程</a:t>
            </a:r>
            <a:endParaRPr lang="zh-CN" altLang="en-US" sz="24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en-US" sz="2000" dirty="0">
                <a:solidFill>
                  <a:srgbClr val="B2B2B2"/>
                </a:solidFill>
                <a:latin typeface="Wingdings"/>
                <a:cs typeface="Wingdings"/>
              </a:rPr>
              <a:t></a:t>
            </a:r>
            <a:r>
              <a:rPr lang="en-US" sz="2000" spc="-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000" spc="35" dirty="0">
                <a:solidFill>
                  <a:srgbClr val="B2B2B2"/>
                </a:solidFill>
                <a:latin typeface="Arial"/>
                <a:cs typeface="Arial"/>
              </a:rPr>
              <a:t>客户端向主节点 </a:t>
            </a:r>
            <a:r>
              <a:rPr lang="en-US" altLang="zh-CN" sz="2000" spc="35" dirty="0">
                <a:solidFill>
                  <a:srgbClr val="B2B2B2"/>
                </a:solidFill>
                <a:latin typeface="Arial"/>
                <a:cs typeface="Arial"/>
              </a:rPr>
              <a:t>(P) </a:t>
            </a:r>
            <a:r>
              <a:rPr lang="zh-CN" altLang="en-US" sz="2000" spc="35" dirty="0">
                <a:solidFill>
                  <a:srgbClr val="B2B2B2"/>
                </a:solidFill>
                <a:latin typeface="Arial"/>
                <a:cs typeface="Arial"/>
              </a:rPr>
              <a:t>发送 </a:t>
            </a:r>
            <a:r>
              <a:rPr lang="en-US" altLang="zh-CN" sz="2000" spc="35" dirty="0">
                <a:solidFill>
                  <a:srgbClr val="B2B2B2"/>
                </a:solidFill>
                <a:latin typeface="Arial"/>
                <a:cs typeface="Arial"/>
              </a:rPr>
              <a:t>RPC</a:t>
            </a:r>
            <a:endParaRPr lang="en-US" sz="20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sz="2000" spc="-880" dirty="0">
                <a:latin typeface="Calibri"/>
                <a:cs typeface="Calibri"/>
              </a:rPr>
              <a:t>❷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lang="en-US" sz="2000" spc="100" dirty="0">
                <a:latin typeface="Calibri"/>
                <a:cs typeface="Calibri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P </a:t>
            </a:r>
            <a:r>
              <a:rPr lang="zh-CN" altLang="en-US" sz="2000" spc="-25" dirty="0">
                <a:latin typeface="Arial"/>
                <a:cs typeface="Arial"/>
              </a:rPr>
              <a:t>将条目 </a:t>
            </a:r>
            <a:r>
              <a:rPr lang="en-US" sz="2000" spc="-25" dirty="0">
                <a:latin typeface="Arial"/>
                <a:cs typeface="Arial"/>
              </a:rPr>
              <a:t>E </a:t>
            </a:r>
            <a:r>
              <a:rPr lang="zh-CN" altLang="en-US" sz="2000" spc="-25" dirty="0">
                <a:latin typeface="Arial"/>
                <a:cs typeface="Arial"/>
              </a:rPr>
              <a:t>追加到本地主日志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662751" y="3903979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KV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5" name="object 7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05104" y="3195467"/>
            <a:ext cx="395999" cy="395999"/>
          </a:xfrm>
          <a:prstGeom prst="rect">
            <a:avLst/>
          </a:prstGeom>
        </p:spPr>
      </p:pic>
      <p:sp>
        <p:nvSpPr>
          <p:cNvPr id="76" name="object 76"/>
          <p:cNvSpPr/>
          <p:nvPr/>
        </p:nvSpPr>
        <p:spPr>
          <a:xfrm>
            <a:off x="8529158" y="5407163"/>
            <a:ext cx="485140" cy="251460"/>
          </a:xfrm>
          <a:custGeom>
            <a:avLst/>
            <a:gdLst/>
            <a:ahLst/>
            <a:cxnLst/>
            <a:rect l="l" t="t" r="r" b="b"/>
            <a:pathLst>
              <a:path w="485140" h="251460">
                <a:moveTo>
                  <a:pt x="242539" y="0"/>
                </a:moveTo>
                <a:lnTo>
                  <a:pt x="178062" y="4483"/>
                </a:lnTo>
                <a:lnTo>
                  <a:pt x="120125" y="17134"/>
                </a:lnTo>
                <a:lnTo>
                  <a:pt x="71038" y="36758"/>
                </a:lnTo>
                <a:lnTo>
                  <a:pt x="33113" y="62157"/>
                </a:lnTo>
                <a:lnTo>
                  <a:pt x="8663" y="92136"/>
                </a:lnTo>
                <a:lnTo>
                  <a:pt x="0" y="125498"/>
                </a:lnTo>
                <a:lnTo>
                  <a:pt x="8663" y="158861"/>
                </a:lnTo>
                <a:lnTo>
                  <a:pt x="33113" y="188840"/>
                </a:lnTo>
                <a:lnTo>
                  <a:pt x="71038" y="214240"/>
                </a:lnTo>
                <a:lnTo>
                  <a:pt x="120125" y="233864"/>
                </a:lnTo>
                <a:lnTo>
                  <a:pt x="178062" y="246515"/>
                </a:lnTo>
                <a:lnTo>
                  <a:pt x="242539" y="250998"/>
                </a:lnTo>
                <a:lnTo>
                  <a:pt x="307015" y="246515"/>
                </a:lnTo>
                <a:lnTo>
                  <a:pt x="364953" y="233864"/>
                </a:lnTo>
                <a:lnTo>
                  <a:pt x="414040" y="214240"/>
                </a:lnTo>
                <a:lnTo>
                  <a:pt x="451964" y="188840"/>
                </a:lnTo>
                <a:lnTo>
                  <a:pt x="476414" y="158861"/>
                </a:lnTo>
                <a:lnTo>
                  <a:pt x="485077" y="125498"/>
                </a:lnTo>
                <a:lnTo>
                  <a:pt x="476414" y="92136"/>
                </a:lnTo>
                <a:lnTo>
                  <a:pt x="451964" y="62157"/>
                </a:lnTo>
                <a:lnTo>
                  <a:pt x="414040" y="36758"/>
                </a:lnTo>
                <a:lnTo>
                  <a:pt x="364953" y="17134"/>
                </a:lnTo>
                <a:lnTo>
                  <a:pt x="307015" y="4483"/>
                </a:lnTo>
                <a:lnTo>
                  <a:pt x="242539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8634379" y="5370067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993559" y="6353518"/>
            <a:ext cx="875030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840235" y="6362662"/>
            <a:ext cx="875030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spc="-114" dirty="0"/>
              <a:t>系统介绍：</a:t>
            </a:r>
            <a:r>
              <a:rPr lang="en-US" altLang="zh-CN" sz="3800" spc="-114" dirty="0"/>
              <a:t>Rowan-</a:t>
            </a:r>
            <a:r>
              <a:rPr lang="en-US" altLang="zh-CN" sz="3800" spc="150" dirty="0"/>
              <a:t>KV</a:t>
            </a:r>
            <a:endParaRPr sz="3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5997816" y="3051564"/>
            <a:ext cx="3079115" cy="3228340"/>
            <a:chOff x="5997816" y="3051564"/>
            <a:chExt cx="3079115" cy="3228340"/>
          </a:xfrm>
        </p:grpSpPr>
        <p:sp>
          <p:nvSpPr>
            <p:cNvPr id="4" name="object 4"/>
            <p:cNvSpPr/>
            <p:nvPr/>
          </p:nvSpPr>
          <p:spPr>
            <a:xfrm>
              <a:off x="6007341" y="3061089"/>
              <a:ext cx="3060065" cy="3209290"/>
            </a:xfrm>
            <a:custGeom>
              <a:avLst/>
              <a:gdLst/>
              <a:ahLst/>
              <a:cxnLst/>
              <a:rect l="l" t="t" r="r" b="b"/>
              <a:pathLst>
                <a:path w="3060065" h="3209290">
                  <a:moveTo>
                    <a:pt x="0" y="0"/>
                  </a:moveTo>
                  <a:lnTo>
                    <a:pt x="3060000" y="0"/>
                  </a:lnTo>
                  <a:lnTo>
                    <a:pt x="3060000" y="3208818"/>
                  </a:lnTo>
                  <a:lnTo>
                    <a:pt x="0" y="320881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58291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1665" y="4982666"/>
              <a:ext cx="76194" cy="1908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77121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77121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29250" y="4349066"/>
              <a:ext cx="2939415" cy="0"/>
            </a:xfrm>
            <a:custGeom>
              <a:avLst/>
              <a:gdLst/>
              <a:ahLst/>
              <a:cxnLst/>
              <a:rect l="l" t="t" r="r" b="b"/>
              <a:pathLst>
                <a:path w="2939415">
                  <a:moveTo>
                    <a:pt x="0" y="0"/>
                  </a:moveTo>
                  <a:lnTo>
                    <a:pt x="2939036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41475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4855" y="4982666"/>
              <a:ext cx="76194" cy="1908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624672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28047" y="4982666"/>
              <a:ext cx="76194" cy="1908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255434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55434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42185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42185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20498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20498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98810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98810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420497" y="3238500"/>
            <a:ext cx="2073275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Hash </a:t>
            </a:r>
            <a:r>
              <a:rPr sz="2000" spc="-20" dirty="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05459" algn="l"/>
                <a:tab pos="987425" algn="l"/>
                <a:tab pos="1449070" algn="l"/>
                <a:tab pos="1931670" algn="l"/>
              </a:tabLst>
            </a:pP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611191" y="4166615"/>
            <a:ext cx="2403475" cy="1491615"/>
            <a:chOff x="6611191" y="4166615"/>
            <a:chExt cx="2403475" cy="1491615"/>
          </a:xfrm>
        </p:grpSpPr>
        <p:sp>
          <p:nvSpPr>
            <p:cNvPr id="24" name="object 24"/>
            <p:cNvSpPr/>
            <p:nvPr/>
          </p:nvSpPr>
          <p:spPr>
            <a:xfrm>
              <a:off x="6611188" y="4576139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4562" y="4982665"/>
              <a:ext cx="76193" cy="19084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812812" y="5055120"/>
              <a:ext cx="741045" cy="36195"/>
            </a:xfrm>
            <a:custGeom>
              <a:avLst/>
              <a:gdLst/>
              <a:ahLst/>
              <a:cxnLst/>
              <a:rect l="l" t="t" r="r" b="b"/>
              <a:pathLst>
                <a:path w="741045" h="36195">
                  <a:moveTo>
                    <a:pt x="36004" y="17995"/>
                  </a:moveTo>
                  <a:lnTo>
                    <a:pt x="34594" y="10998"/>
                  </a:lnTo>
                  <a:lnTo>
                    <a:pt x="30734" y="5270"/>
                  </a:lnTo>
                  <a:lnTo>
                    <a:pt x="25006" y="1422"/>
                  </a:lnTo>
                  <a:lnTo>
                    <a:pt x="18008" y="0"/>
                  </a:lnTo>
                  <a:lnTo>
                    <a:pt x="10998" y="1422"/>
                  </a:lnTo>
                  <a:lnTo>
                    <a:pt x="5270" y="5270"/>
                  </a:lnTo>
                  <a:lnTo>
                    <a:pt x="1422" y="10998"/>
                  </a:lnTo>
                  <a:lnTo>
                    <a:pt x="0" y="17995"/>
                  </a:lnTo>
                  <a:lnTo>
                    <a:pt x="1422" y="25006"/>
                  </a:lnTo>
                  <a:lnTo>
                    <a:pt x="5270" y="30734"/>
                  </a:lnTo>
                  <a:lnTo>
                    <a:pt x="10998" y="34582"/>
                  </a:lnTo>
                  <a:lnTo>
                    <a:pt x="18008" y="36004"/>
                  </a:lnTo>
                  <a:lnTo>
                    <a:pt x="25006" y="34582"/>
                  </a:lnTo>
                  <a:lnTo>
                    <a:pt x="30734" y="30734"/>
                  </a:lnTo>
                  <a:lnTo>
                    <a:pt x="34594" y="25006"/>
                  </a:lnTo>
                  <a:lnTo>
                    <a:pt x="36004" y="17995"/>
                  </a:lnTo>
                  <a:close/>
                </a:path>
                <a:path w="741045" h="36195">
                  <a:moveTo>
                    <a:pt x="97218" y="17995"/>
                  </a:moveTo>
                  <a:lnTo>
                    <a:pt x="95796" y="10998"/>
                  </a:lnTo>
                  <a:lnTo>
                    <a:pt x="91935" y="5270"/>
                  </a:lnTo>
                  <a:lnTo>
                    <a:pt x="86220" y="1422"/>
                  </a:lnTo>
                  <a:lnTo>
                    <a:pt x="79209" y="0"/>
                  </a:lnTo>
                  <a:lnTo>
                    <a:pt x="72212" y="1422"/>
                  </a:lnTo>
                  <a:lnTo>
                    <a:pt x="66484" y="5270"/>
                  </a:lnTo>
                  <a:lnTo>
                    <a:pt x="62623" y="10998"/>
                  </a:lnTo>
                  <a:lnTo>
                    <a:pt x="61214" y="17995"/>
                  </a:lnTo>
                  <a:lnTo>
                    <a:pt x="62623" y="25006"/>
                  </a:lnTo>
                  <a:lnTo>
                    <a:pt x="66484" y="30734"/>
                  </a:lnTo>
                  <a:lnTo>
                    <a:pt x="72212" y="34582"/>
                  </a:lnTo>
                  <a:lnTo>
                    <a:pt x="79209" y="36004"/>
                  </a:lnTo>
                  <a:lnTo>
                    <a:pt x="86220" y="34582"/>
                  </a:lnTo>
                  <a:lnTo>
                    <a:pt x="91935" y="30734"/>
                  </a:lnTo>
                  <a:lnTo>
                    <a:pt x="95796" y="25006"/>
                  </a:lnTo>
                  <a:lnTo>
                    <a:pt x="97218" y="17995"/>
                  </a:lnTo>
                  <a:close/>
                </a:path>
                <a:path w="741045" h="36195">
                  <a:moveTo>
                    <a:pt x="158419" y="17995"/>
                  </a:moveTo>
                  <a:lnTo>
                    <a:pt x="157010" y="10998"/>
                  </a:lnTo>
                  <a:lnTo>
                    <a:pt x="153149" y="5270"/>
                  </a:lnTo>
                  <a:lnTo>
                    <a:pt x="147434" y="1422"/>
                  </a:lnTo>
                  <a:lnTo>
                    <a:pt x="140423" y="0"/>
                  </a:lnTo>
                  <a:lnTo>
                    <a:pt x="133413" y="1422"/>
                  </a:lnTo>
                  <a:lnTo>
                    <a:pt x="127698" y="5270"/>
                  </a:lnTo>
                  <a:lnTo>
                    <a:pt x="123837" y="10998"/>
                  </a:lnTo>
                  <a:lnTo>
                    <a:pt x="122428" y="17995"/>
                  </a:lnTo>
                  <a:lnTo>
                    <a:pt x="123837" y="25006"/>
                  </a:lnTo>
                  <a:lnTo>
                    <a:pt x="127698" y="30734"/>
                  </a:lnTo>
                  <a:lnTo>
                    <a:pt x="133413" y="34582"/>
                  </a:lnTo>
                  <a:lnTo>
                    <a:pt x="140423" y="36004"/>
                  </a:lnTo>
                  <a:lnTo>
                    <a:pt x="147434" y="34582"/>
                  </a:lnTo>
                  <a:lnTo>
                    <a:pt x="153149" y="30734"/>
                  </a:lnTo>
                  <a:lnTo>
                    <a:pt x="157010" y="25006"/>
                  </a:lnTo>
                  <a:lnTo>
                    <a:pt x="158419" y="17995"/>
                  </a:lnTo>
                  <a:close/>
                </a:path>
                <a:path w="741045" h="36195">
                  <a:moveTo>
                    <a:pt x="618286" y="17995"/>
                  </a:moveTo>
                  <a:lnTo>
                    <a:pt x="616877" y="10998"/>
                  </a:lnTo>
                  <a:lnTo>
                    <a:pt x="613016" y="5270"/>
                  </a:lnTo>
                  <a:lnTo>
                    <a:pt x="607301" y="1422"/>
                  </a:lnTo>
                  <a:lnTo>
                    <a:pt x="600290" y="0"/>
                  </a:lnTo>
                  <a:lnTo>
                    <a:pt x="593280" y="1422"/>
                  </a:lnTo>
                  <a:lnTo>
                    <a:pt x="587565" y="5270"/>
                  </a:lnTo>
                  <a:lnTo>
                    <a:pt x="583704" y="10998"/>
                  </a:lnTo>
                  <a:lnTo>
                    <a:pt x="582295" y="17995"/>
                  </a:lnTo>
                  <a:lnTo>
                    <a:pt x="583704" y="25006"/>
                  </a:lnTo>
                  <a:lnTo>
                    <a:pt x="587565" y="30734"/>
                  </a:lnTo>
                  <a:lnTo>
                    <a:pt x="593280" y="34582"/>
                  </a:lnTo>
                  <a:lnTo>
                    <a:pt x="600290" y="36004"/>
                  </a:lnTo>
                  <a:lnTo>
                    <a:pt x="607301" y="34582"/>
                  </a:lnTo>
                  <a:lnTo>
                    <a:pt x="613016" y="30734"/>
                  </a:lnTo>
                  <a:lnTo>
                    <a:pt x="616877" y="25006"/>
                  </a:lnTo>
                  <a:lnTo>
                    <a:pt x="618286" y="17995"/>
                  </a:lnTo>
                  <a:close/>
                </a:path>
                <a:path w="741045" h="36195">
                  <a:moveTo>
                    <a:pt x="679500" y="17995"/>
                  </a:moveTo>
                  <a:lnTo>
                    <a:pt x="678091" y="10998"/>
                  </a:lnTo>
                  <a:lnTo>
                    <a:pt x="674230" y="5270"/>
                  </a:lnTo>
                  <a:lnTo>
                    <a:pt x="668502" y="1422"/>
                  </a:lnTo>
                  <a:lnTo>
                    <a:pt x="661504" y="0"/>
                  </a:lnTo>
                  <a:lnTo>
                    <a:pt x="654494" y="1422"/>
                  </a:lnTo>
                  <a:lnTo>
                    <a:pt x="648766" y="5270"/>
                  </a:lnTo>
                  <a:lnTo>
                    <a:pt x="644918" y="10998"/>
                  </a:lnTo>
                  <a:lnTo>
                    <a:pt x="643496" y="17995"/>
                  </a:lnTo>
                  <a:lnTo>
                    <a:pt x="644918" y="25006"/>
                  </a:lnTo>
                  <a:lnTo>
                    <a:pt x="648766" y="30734"/>
                  </a:lnTo>
                  <a:lnTo>
                    <a:pt x="654494" y="34582"/>
                  </a:lnTo>
                  <a:lnTo>
                    <a:pt x="661504" y="36004"/>
                  </a:lnTo>
                  <a:lnTo>
                    <a:pt x="668502" y="34582"/>
                  </a:lnTo>
                  <a:lnTo>
                    <a:pt x="674230" y="30734"/>
                  </a:lnTo>
                  <a:lnTo>
                    <a:pt x="678091" y="25006"/>
                  </a:lnTo>
                  <a:lnTo>
                    <a:pt x="679500" y="17995"/>
                  </a:lnTo>
                  <a:close/>
                </a:path>
                <a:path w="741045" h="36195">
                  <a:moveTo>
                    <a:pt x="740714" y="17995"/>
                  </a:moveTo>
                  <a:lnTo>
                    <a:pt x="739292" y="10998"/>
                  </a:lnTo>
                  <a:lnTo>
                    <a:pt x="735431" y="5270"/>
                  </a:lnTo>
                  <a:lnTo>
                    <a:pt x="729716" y="1422"/>
                  </a:lnTo>
                  <a:lnTo>
                    <a:pt x="722706" y="0"/>
                  </a:lnTo>
                  <a:lnTo>
                    <a:pt x="715708" y="1422"/>
                  </a:lnTo>
                  <a:lnTo>
                    <a:pt x="709980" y="5270"/>
                  </a:lnTo>
                  <a:lnTo>
                    <a:pt x="706120" y="10998"/>
                  </a:lnTo>
                  <a:lnTo>
                    <a:pt x="704710" y="17995"/>
                  </a:lnTo>
                  <a:lnTo>
                    <a:pt x="706120" y="25006"/>
                  </a:lnTo>
                  <a:lnTo>
                    <a:pt x="709980" y="30734"/>
                  </a:lnTo>
                  <a:lnTo>
                    <a:pt x="715708" y="34582"/>
                  </a:lnTo>
                  <a:lnTo>
                    <a:pt x="722706" y="36004"/>
                  </a:lnTo>
                  <a:lnTo>
                    <a:pt x="729716" y="34582"/>
                  </a:lnTo>
                  <a:lnTo>
                    <a:pt x="735431" y="30734"/>
                  </a:lnTo>
                  <a:lnTo>
                    <a:pt x="739292" y="25006"/>
                  </a:lnTo>
                  <a:lnTo>
                    <a:pt x="740714" y="179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5360" y="4166615"/>
              <a:ext cx="371855" cy="37490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529159" y="5407163"/>
              <a:ext cx="485140" cy="251460"/>
            </a:xfrm>
            <a:custGeom>
              <a:avLst/>
              <a:gdLst/>
              <a:ahLst/>
              <a:cxnLst/>
              <a:rect l="l" t="t" r="r" b="b"/>
              <a:pathLst>
                <a:path w="485140" h="251460">
                  <a:moveTo>
                    <a:pt x="242539" y="0"/>
                  </a:moveTo>
                  <a:lnTo>
                    <a:pt x="178062" y="4483"/>
                  </a:lnTo>
                  <a:lnTo>
                    <a:pt x="120125" y="17134"/>
                  </a:lnTo>
                  <a:lnTo>
                    <a:pt x="71038" y="36758"/>
                  </a:lnTo>
                  <a:lnTo>
                    <a:pt x="33113" y="62157"/>
                  </a:lnTo>
                  <a:lnTo>
                    <a:pt x="8663" y="92136"/>
                  </a:lnTo>
                  <a:lnTo>
                    <a:pt x="0" y="125498"/>
                  </a:lnTo>
                  <a:lnTo>
                    <a:pt x="8663" y="158861"/>
                  </a:lnTo>
                  <a:lnTo>
                    <a:pt x="33113" y="188840"/>
                  </a:lnTo>
                  <a:lnTo>
                    <a:pt x="71038" y="214240"/>
                  </a:lnTo>
                  <a:lnTo>
                    <a:pt x="120125" y="233864"/>
                  </a:lnTo>
                  <a:lnTo>
                    <a:pt x="178062" y="246515"/>
                  </a:lnTo>
                  <a:lnTo>
                    <a:pt x="242539" y="250998"/>
                  </a:lnTo>
                  <a:lnTo>
                    <a:pt x="307015" y="246515"/>
                  </a:lnTo>
                  <a:lnTo>
                    <a:pt x="364953" y="233864"/>
                  </a:lnTo>
                  <a:lnTo>
                    <a:pt x="414040" y="214240"/>
                  </a:lnTo>
                  <a:lnTo>
                    <a:pt x="451964" y="188840"/>
                  </a:lnTo>
                  <a:lnTo>
                    <a:pt x="476414" y="158861"/>
                  </a:lnTo>
                  <a:lnTo>
                    <a:pt x="485077" y="125498"/>
                  </a:lnTo>
                  <a:lnTo>
                    <a:pt x="476414" y="92136"/>
                  </a:lnTo>
                  <a:lnTo>
                    <a:pt x="451964" y="62157"/>
                  </a:lnTo>
                  <a:lnTo>
                    <a:pt x="414040" y="36758"/>
                  </a:lnTo>
                  <a:lnTo>
                    <a:pt x="364953" y="17134"/>
                  </a:lnTo>
                  <a:lnTo>
                    <a:pt x="307015" y="4483"/>
                  </a:lnTo>
                  <a:lnTo>
                    <a:pt x="242539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9262805" y="1681294"/>
          <a:ext cx="2661920" cy="73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190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Shard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Primary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Backup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A,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{2,3}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9655740" y="2683764"/>
            <a:ext cx="875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666522" y="3051564"/>
            <a:ext cx="2218690" cy="1386205"/>
            <a:chOff x="9666522" y="3051564"/>
            <a:chExt cx="2218690" cy="1386205"/>
          </a:xfrm>
        </p:grpSpPr>
        <p:sp>
          <p:nvSpPr>
            <p:cNvPr id="32" name="object 32"/>
            <p:cNvSpPr/>
            <p:nvPr/>
          </p:nvSpPr>
          <p:spPr>
            <a:xfrm>
              <a:off x="9676047" y="3061089"/>
              <a:ext cx="2199640" cy="1367155"/>
            </a:xfrm>
            <a:custGeom>
              <a:avLst/>
              <a:gdLst/>
              <a:ahLst/>
              <a:cxnLst/>
              <a:rect l="l" t="t" r="r" b="b"/>
              <a:pathLst>
                <a:path w="2199640" h="1367154">
                  <a:moveTo>
                    <a:pt x="0" y="0"/>
                  </a:moveTo>
                  <a:lnTo>
                    <a:pt x="2199337" y="0"/>
                  </a:lnTo>
                  <a:lnTo>
                    <a:pt x="2199337" y="1367015"/>
                  </a:lnTo>
                  <a:lnTo>
                    <a:pt x="0" y="136701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883756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883756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793678" y="3480809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590883" y="3261601"/>
              <a:ext cx="212090" cy="650240"/>
            </a:xfrm>
            <a:custGeom>
              <a:avLst/>
              <a:gdLst/>
              <a:ahLst/>
              <a:cxnLst/>
              <a:rect l="l" t="t" r="r" b="b"/>
              <a:pathLst>
                <a:path w="212090" h="650239">
                  <a:moveTo>
                    <a:pt x="54000" y="623011"/>
                  </a:moveTo>
                  <a:lnTo>
                    <a:pt x="51879" y="612508"/>
                  </a:lnTo>
                  <a:lnTo>
                    <a:pt x="46088" y="603923"/>
                  </a:lnTo>
                  <a:lnTo>
                    <a:pt x="37503" y="598131"/>
                  </a:lnTo>
                  <a:lnTo>
                    <a:pt x="27000" y="596011"/>
                  </a:lnTo>
                  <a:lnTo>
                    <a:pt x="16484" y="598131"/>
                  </a:lnTo>
                  <a:lnTo>
                    <a:pt x="7912" y="603923"/>
                  </a:lnTo>
                  <a:lnTo>
                    <a:pt x="2120" y="612508"/>
                  </a:lnTo>
                  <a:lnTo>
                    <a:pt x="0" y="623011"/>
                  </a:lnTo>
                  <a:lnTo>
                    <a:pt x="2120" y="633526"/>
                  </a:lnTo>
                  <a:lnTo>
                    <a:pt x="7912" y="642099"/>
                  </a:lnTo>
                  <a:lnTo>
                    <a:pt x="16484" y="647890"/>
                  </a:lnTo>
                  <a:lnTo>
                    <a:pt x="27000" y="650011"/>
                  </a:lnTo>
                  <a:lnTo>
                    <a:pt x="37503" y="647890"/>
                  </a:lnTo>
                  <a:lnTo>
                    <a:pt x="46088" y="642099"/>
                  </a:lnTo>
                  <a:lnTo>
                    <a:pt x="51879" y="633526"/>
                  </a:lnTo>
                  <a:lnTo>
                    <a:pt x="54000" y="623011"/>
                  </a:lnTo>
                  <a:close/>
                </a:path>
                <a:path w="212090" h="650239">
                  <a:moveTo>
                    <a:pt x="59169" y="27000"/>
                  </a:moveTo>
                  <a:lnTo>
                    <a:pt x="57048" y="16484"/>
                  </a:lnTo>
                  <a:lnTo>
                    <a:pt x="51257" y="7912"/>
                  </a:lnTo>
                  <a:lnTo>
                    <a:pt x="42672" y="2120"/>
                  </a:lnTo>
                  <a:lnTo>
                    <a:pt x="32169" y="0"/>
                  </a:lnTo>
                  <a:lnTo>
                    <a:pt x="21653" y="2120"/>
                  </a:lnTo>
                  <a:lnTo>
                    <a:pt x="13068" y="7912"/>
                  </a:lnTo>
                  <a:lnTo>
                    <a:pt x="7289" y="16484"/>
                  </a:lnTo>
                  <a:lnTo>
                    <a:pt x="5168" y="27000"/>
                  </a:lnTo>
                  <a:lnTo>
                    <a:pt x="7289" y="37515"/>
                  </a:lnTo>
                  <a:lnTo>
                    <a:pt x="13068" y="46088"/>
                  </a:lnTo>
                  <a:lnTo>
                    <a:pt x="21653" y="51879"/>
                  </a:lnTo>
                  <a:lnTo>
                    <a:pt x="32169" y="54000"/>
                  </a:lnTo>
                  <a:lnTo>
                    <a:pt x="42672" y="51879"/>
                  </a:lnTo>
                  <a:lnTo>
                    <a:pt x="51257" y="46088"/>
                  </a:lnTo>
                  <a:lnTo>
                    <a:pt x="57048" y="37515"/>
                  </a:lnTo>
                  <a:lnTo>
                    <a:pt x="59169" y="27000"/>
                  </a:lnTo>
                  <a:close/>
                </a:path>
                <a:path w="212090" h="650239">
                  <a:moveTo>
                    <a:pt x="130200" y="623011"/>
                  </a:moveTo>
                  <a:lnTo>
                    <a:pt x="128079" y="612508"/>
                  </a:lnTo>
                  <a:lnTo>
                    <a:pt x="122288" y="603923"/>
                  </a:lnTo>
                  <a:lnTo>
                    <a:pt x="113703" y="598131"/>
                  </a:lnTo>
                  <a:lnTo>
                    <a:pt x="103200" y="596011"/>
                  </a:lnTo>
                  <a:lnTo>
                    <a:pt x="92684" y="598131"/>
                  </a:lnTo>
                  <a:lnTo>
                    <a:pt x="84112" y="603923"/>
                  </a:lnTo>
                  <a:lnTo>
                    <a:pt x="78320" y="612508"/>
                  </a:lnTo>
                  <a:lnTo>
                    <a:pt x="76200" y="623011"/>
                  </a:lnTo>
                  <a:lnTo>
                    <a:pt x="78320" y="633526"/>
                  </a:lnTo>
                  <a:lnTo>
                    <a:pt x="84112" y="642099"/>
                  </a:lnTo>
                  <a:lnTo>
                    <a:pt x="92684" y="647890"/>
                  </a:lnTo>
                  <a:lnTo>
                    <a:pt x="103200" y="650011"/>
                  </a:lnTo>
                  <a:lnTo>
                    <a:pt x="113703" y="647890"/>
                  </a:lnTo>
                  <a:lnTo>
                    <a:pt x="122288" y="642099"/>
                  </a:lnTo>
                  <a:lnTo>
                    <a:pt x="128079" y="633526"/>
                  </a:lnTo>
                  <a:lnTo>
                    <a:pt x="130200" y="623011"/>
                  </a:lnTo>
                  <a:close/>
                </a:path>
                <a:path w="212090" h="650239">
                  <a:moveTo>
                    <a:pt x="135369" y="27000"/>
                  </a:moveTo>
                  <a:lnTo>
                    <a:pt x="133248" y="16484"/>
                  </a:lnTo>
                  <a:lnTo>
                    <a:pt x="127457" y="7912"/>
                  </a:lnTo>
                  <a:lnTo>
                    <a:pt x="118872" y="2120"/>
                  </a:lnTo>
                  <a:lnTo>
                    <a:pt x="108369" y="0"/>
                  </a:lnTo>
                  <a:lnTo>
                    <a:pt x="97853" y="2120"/>
                  </a:lnTo>
                  <a:lnTo>
                    <a:pt x="89268" y="7912"/>
                  </a:lnTo>
                  <a:lnTo>
                    <a:pt x="83489" y="16484"/>
                  </a:lnTo>
                  <a:lnTo>
                    <a:pt x="81368" y="27000"/>
                  </a:lnTo>
                  <a:lnTo>
                    <a:pt x="83489" y="37515"/>
                  </a:lnTo>
                  <a:lnTo>
                    <a:pt x="89268" y="46088"/>
                  </a:lnTo>
                  <a:lnTo>
                    <a:pt x="97853" y="51879"/>
                  </a:lnTo>
                  <a:lnTo>
                    <a:pt x="108369" y="54000"/>
                  </a:lnTo>
                  <a:lnTo>
                    <a:pt x="118872" y="51879"/>
                  </a:lnTo>
                  <a:lnTo>
                    <a:pt x="127457" y="46088"/>
                  </a:lnTo>
                  <a:lnTo>
                    <a:pt x="133248" y="37515"/>
                  </a:lnTo>
                  <a:lnTo>
                    <a:pt x="135369" y="27000"/>
                  </a:lnTo>
                  <a:close/>
                </a:path>
                <a:path w="212090" h="650239">
                  <a:moveTo>
                    <a:pt x="206400" y="623011"/>
                  </a:moveTo>
                  <a:lnTo>
                    <a:pt x="204279" y="612508"/>
                  </a:lnTo>
                  <a:lnTo>
                    <a:pt x="198488" y="603923"/>
                  </a:lnTo>
                  <a:lnTo>
                    <a:pt x="189903" y="598131"/>
                  </a:lnTo>
                  <a:lnTo>
                    <a:pt x="179400" y="596011"/>
                  </a:lnTo>
                  <a:lnTo>
                    <a:pt x="168884" y="598131"/>
                  </a:lnTo>
                  <a:lnTo>
                    <a:pt x="160312" y="603923"/>
                  </a:lnTo>
                  <a:lnTo>
                    <a:pt x="154520" y="612508"/>
                  </a:lnTo>
                  <a:lnTo>
                    <a:pt x="152400" y="623011"/>
                  </a:lnTo>
                  <a:lnTo>
                    <a:pt x="154520" y="633526"/>
                  </a:lnTo>
                  <a:lnTo>
                    <a:pt x="160312" y="642099"/>
                  </a:lnTo>
                  <a:lnTo>
                    <a:pt x="168884" y="647890"/>
                  </a:lnTo>
                  <a:lnTo>
                    <a:pt x="179400" y="650011"/>
                  </a:lnTo>
                  <a:lnTo>
                    <a:pt x="189903" y="647890"/>
                  </a:lnTo>
                  <a:lnTo>
                    <a:pt x="198488" y="642099"/>
                  </a:lnTo>
                  <a:lnTo>
                    <a:pt x="204279" y="633526"/>
                  </a:lnTo>
                  <a:lnTo>
                    <a:pt x="206400" y="623011"/>
                  </a:lnTo>
                  <a:close/>
                </a:path>
                <a:path w="212090" h="650239">
                  <a:moveTo>
                    <a:pt x="211569" y="27000"/>
                  </a:moveTo>
                  <a:lnTo>
                    <a:pt x="209448" y="16484"/>
                  </a:lnTo>
                  <a:lnTo>
                    <a:pt x="203657" y="7912"/>
                  </a:lnTo>
                  <a:lnTo>
                    <a:pt x="195072" y="2120"/>
                  </a:lnTo>
                  <a:lnTo>
                    <a:pt x="184569" y="0"/>
                  </a:lnTo>
                  <a:lnTo>
                    <a:pt x="174053" y="2120"/>
                  </a:lnTo>
                  <a:lnTo>
                    <a:pt x="165468" y="7912"/>
                  </a:lnTo>
                  <a:lnTo>
                    <a:pt x="159689" y="16484"/>
                  </a:lnTo>
                  <a:lnTo>
                    <a:pt x="157568" y="27000"/>
                  </a:lnTo>
                  <a:lnTo>
                    <a:pt x="159689" y="37515"/>
                  </a:lnTo>
                  <a:lnTo>
                    <a:pt x="165468" y="46088"/>
                  </a:lnTo>
                  <a:lnTo>
                    <a:pt x="174053" y="51879"/>
                  </a:lnTo>
                  <a:lnTo>
                    <a:pt x="184569" y="54000"/>
                  </a:lnTo>
                  <a:lnTo>
                    <a:pt x="195072" y="51879"/>
                  </a:lnTo>
                  <a:lnTo>
                    <a:pt x="203657" y="46088"/>
                  </a:lnTo>
                  <a:lnTo>
                    <a:pt x="209448" y="37515"/>
                  </a:lnTo>
                  <a:lnTo>
                    <a:pt x="211569" y="2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258049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258049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936679" y="3164332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890" algn="l"/>
              </a:tabLst>
            </a:pPr>
            <a:r>
              <a:rPr sz="1600" spc="-5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424765" y="3548520"/>
            <a:ext cx="2070100" cy="858519"/>
            <a:chOff x="9424765" y="3548520"/>
            <a:chExt cx="2070100" cy="858519"/>
          </a:xfrm>
        </p:grpSpPr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0692" y="3819799"/>
              <a:ext cx="76200" cy="10799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0323817" y="354990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44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44" y="255854"/>
                  </a:lnTo>
                  <a:lnTo>
                    <a:pt x="216344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19" y="392201"/>
                  </a:lnTo>
                  <a:lnTo>
                    <a:pt x="2819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64880" y="3818416"/>
              <a:ext cx="76200" cy="10799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898009" y="3548532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188"/>
                  </a:moveTo>
                  <a:lnTo>
                    <a:pt x="2806" y="392188"/>
                  </a:lnTo>
                  <a:lnTo>
                    <a:pt x="2806" y="648042"/>
                  </a:lnTo>
                  <a:lnTo>
                    <a:pt x="219151" y="648042"/>
                  </a:lnTo>
                  <a:lnTo>
                    <a:pt x="219151" y="392188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2540" y="3818416"/>
              <a:ext cx="76200" cy="10799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1275669" y="3548532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188"/>
                  </a:moveTo>
                  <a:lnTo>
                    <a:pt x="2806" y="392188"/>
                  </a:lnTo>
                  <a:lnTo>
                    <a:pt x="2806" y="648042"/>
                  </a:lnTo>
                  <a:lnTo>
                    <a:pt x="219151" y="648042"/>
                  </a:lnTo>
                  <a:lnTo>
                    <a:pt x="219151" y="392188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24765" y="4010442"/>
              <a:ext cx="395999" cy="39599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0214763" y="4071495"/>
              <a:ext cx="485140" cy="251460"/>
            </a:xfrm>
            <a:custGeom>
              <a:avLst/>
              <a:gdLst/>
              <a:ahLst/>
              <a:cxnLst/>
              <a:rect l="l" t="t" r="r" b="b"/>
              <a:pathLst>
                <a:path w="485140" h="251460">
                  <a:moveTo>
                    <a:pt x="242539" y="0"/>
                  </a:moveTo>
                  <a:lnTo>
                    <a:pt x="178062" y="4482"/>
                  </a:lnTo>
                  <a:lnTo>
                    <a:pt x="120125" y="17134"/>
                  </a:lnTo>
                  <a:lnTo>
                    <a:pt x="71038" y="36757"/>
                  </a:lnTo>
                  <a:lnTo>
                    <a:pt x="33113" y="62156"/>
                  </a:lnTo>
                  <a:lnTo>
                    <a:pt x="8663" y="92136"/>
                  </a:lnTo>
                  <a:lnTo>
                    <a:pt x="0" y="125498"/>
                  </a:lnTo>
                  <a:lnTo>
                    <a:pt x="8663" y="158861"/>
                  </a:lnTo>
                  <a:lnTo>
                    <a:pt x="33113" y="188840"/>
                  </a:lnTo>
                  <a:lnTo>
                    <a:pt x="71038" y="214239"/>
                  </a:lnTo>
                  <a:lnTo>
                    <a:pt x="120125" y="233863"/>
                  </a:lnTo>
                  <a:lnTo>
                    <a:pt x="178062" y="246514"/>
                  </a:lnTo>
                  <a:lnTo>
                    <a:pt x="242539" y="250997"/>
                  </a:lnTo>
                  <a:lnTo>
                    <a:pt x="307015" y="246514"/>
                  </a:lnTo>
                  <a:lnTo>
                    <a:pt x="364953" y="233863"/>
                  </a:lnTo>
                  <a:lnTo>
                    <a:pt x="414040" y="214239"/>
                  </a:lnTo>
                  <a:lnTo>
                    <a:pt x="451964" y="188840"/>
                  </a:lnTo>
                  <a:lnTo>
                    <a:pt x="476414" y="158861"/>
                  </a:lnTo>
                  <a:lnTo>
                    <a:pt x="485077" y="125498"/>
                  </a:lnTo>
                  <a:lnTo>
                    <a:pt x="476414" y="92136"/>
                  </a:lnTo>
                  <a:lnTo>
                    <a:pt x="451964" y="62156"/>
                  </a:lnTo>
                  <a:lnTo>
                    <a:pt x="414040" y="36757"/>
                  </a:lnTo>
                  <a:lnTo>
                    <a:pt x="364953" y="17134"/>
                  </a:lnTo>
                  <a:lnTo>
                    <a:pt x="307015" y="4482"/>
                  </a:lnTo>
                  <a:lnTo>
                    <a:pt x="242539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9424765" y="4879073"/>
            <a:ext cx="2460625" cy="1410335"/>
            <a:chOff x="9424765" y="4879073"/>
            <a:chExt cx="2460625" cy="1410335"/>
          </a:xfrm>
        </p:grpSpPr>
        <p:sp>
          <p:nvSpPr>
            <p:cNvPr id="50" name="object 50"/>
            <p:cNvSpPr/>
            <p:nvPr/>
          </p:nvSpPr>
          <p:spPr>
            <a:xfrm>
              <a:off x="9676047" y="4888598"/>
              <a:ext cx="2199640" cy="1391285"/>
            </a:xfrm>
            <a:custGeom>
              <a:avLst/>
              <a:gdLst/>
              <a:ahLst/>
              <a:cxnLst/>
              <a:rect l="l" t="t" r="r" b="b"/>
              <a:pathLst>
                <a:path w="2199640" h="1391285">
                  <a:moveTo>
                    <a:pt x="0" y="0"/>
                  </a:moveTo>
                  <a:lnTo>
                    <a:pt x="2199337" y="0"/>
                  </a:lnTo>
                  <a:lnTo>
                    <a:pt x="2199337" y="1390728"/>
                  </a:lnTo>
                  <a:lnTo>
                    <a:pt x="0" y="139072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847899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847899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793678" y="5298899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590883" y="5079694"/>
              <a:ext cx="212090" cy="650240"/>
            </a:xfrm>
            <a:custGeom>
              <a:avLst/>
              <a:gdLst/>
              <a:ahLst/>
              <a:cxnLst/>
              <a:rect l="l" t="t" r="r" b="b"/>
              <a:pathLst>
                <a:path w="212090" h="650239">
                  <a:moveTo>
                    <a:pt x="54000" y="623011"/>
                  </a:moveTo>
                  <a:lnTo>
                    <a:pt x="51879" y="612495"/>
                  </a:lnTo>
                  <a:lnTo>
                    <a:pt x="46088" y="603910"/>
                  </a:lnTo>
                  <a:lnTo>
                    <a:pt x="37503" y="598131"/>
                  </a:lnTo>
                  <a:lnTo>
                    <a:pt x="27000" y="596011"/>
                  </a:lnTo>
                  <a:lnTo>
                    <a:pt x="16484" y="598131"/>
                  </a:lnTo>
                  <a:lnTo>
                    <a:pt x="7912" y="603910"/>
                  </a:lnTo>
                  <a:lnTo>
                    <a:pt x="2120" y="612495"/>
                  </a:lnTo>
                  <a:lnTo>
                    <a:pt x="0" y="623011"/>
                  </a:lnTo>
                  <a:lnTo>
                    <a:pt x="2120" y="633514"/>
                  </a:lnTo>
                  <a:lnTo>
                    <a:pt x="7912" y="642099"/>
                  </a:lnTo>
                  <a:lnTo>
                    <a:pt x="16484" y="647890"/>
                  </a:lnTo>
                  <a:lnTo>
                    <a:pt x="27000" y="650011"/>
                  </a:lnTo>
                  <a:lnTo>
                    <a:pt x="37503" y="647890"/>
                  </a:lnTo>
                  <a:lnTo>
                    <a:pt x="46088" y="642099"/>
                  </a:lnTo>
                  <a:lnTo>
                    <a:pt x="51879" y="633514"/>
                  </a:lnTo>
                  <a:lnTo>
                    <a:pt x="54000" y="623011"/>
                  </a:lnTo>
                  <a:close/>
                </a:path>
                <a:path w="212090" h="650239">
                  <a:moveTo>
                    <a:pt x="59169" y="27000"/>
                  </a:moveTo>
                  <a:lnTo>
                    <a:pt x="57048" y="16484"/>
                  </a:lnTo>
                  <a:lnTo>
                    <a:pt x="51257" y="7899"/>
                  </a:lnTo>
                  <a:lnTo>
                    <a:pt x="42672" y="2120"/>
                  </a:lnTo>
                  <a:lnTo>
                    <a:pt x="32169" y="0"/>
                  </a:lnTo>
                  <a:lnTo>
                    <a:pt x="21653" y="2120"/>
                  </a:lnTo>
                  <a:lnTo>
                    <a:pt x="13068" y="7899"/>
                  </a:lnTo>
                  <a:lnTo>
                    <a:pt x="7289" y="16484"/>
                  </a:lnTo>
                  <a:lnTo>
                    <a:pt x="5168" y="27000"/>
                  </a:lnTo>
                  <a:lnTo>
                    <a:pt x="7289" y="37503"/>
                  </a:lnTo>
                  <a:lnTo>
                    <a:pt x="13068" y="46088"/>
                  </a:lnTo>
                  <a:lnTo>
                    <a:pt x="21653" y="51879"/>
                  </a:lnTo>
                  <a:lnTo>
                    <a:pt x="32169" y="54000"/>
                  </a:lnTo>
                  <a:lnTo>
                    <a:pt x="42672" y="51879"/>
                  </a:lnTo>
                  <a:lnTo>
                    <a:pt x="51257" y="46088"/>
                  </a:lnTo>
                  <a:lnTo>
                    <a:pt x="57048" y="37503"/>
                  </a:lnTo>
                  <a:lnTo>
                    <a:pt x="59169" y="27000"/>
                  </a:lnTo>
                  <a:close/>
                </a:path>
                <a:path w="212090" h="650239">
                  <a:moveTo>
                    <a:pt x="130200" y="623011"/>
                  </a:moveTo>
                  <a:lnTo>
                    <a:pt x="128079" y="612495"/>
                  </a:lnTo>
                  <a:lnTo>
                    <a:pt x="122288" y="603910"/>
                  </a:lnTo>
                  <a:lnTo>
                    <a:pt x="113703" y="598131"/>
                  </a:lnTo>
                  <a:lnTo>
                    <a:pt x="103200" y="596011"/>
                  </a:lnTo>
                  <a:lnTo>
                    <a:pt x="92684" y="598131"/>
                  </a:lnTo>
                  <a:lnTo>
                    <a:pt x="84112" y="603910"/>
                  </a:lnTo>
                  <a:lnTo>
                    <a:pt x="78320" y="612495"/>
                  </a:lnTo>
                  <a:lnTo>
                    <a:pt x="76200" y="623011"/>
                  </a:lnTo>
                  <a:lnTo>
                    <a:pt x="78320" y="633514"/>
                  </a:lnTo>
                  <a:lnTo>
                    <a:pt x="84112" y="642099"/>
                  </a:lnTo>
                  <a:lnTo>
                    <a:pt x="92684" y="647890"/>
                  </a:lnTo>
                  <a:lnTo>
                    <a:pt x="103200" y="650011"/>
                  </a:lnTo>
                  <a:lnTo>
                    <a:pt x="113703" y="647890"/>
                  </a:lnTo>
                  <a:lnTo>
                    <a:pt x="122288" y="642099"/>
                  </a:lnTo>
                  <a:lnTo>
                    <a:pt x="128079" y="633514"/>
                  </a:lnTo>
                  <a:lnTo>
                    <a:pt x="130200" y="623011"/>
                  </a:lnTo>
                  <a:close/>
                </a:path>
                <a:path w="212090" h="650239">
                  <a:moveTo>
                    <a:pt x="135369" y="27000"/>
                  </a:moveTo>
                  <a:lnTo>
                    <a:pt x="133248" y="16484"/>
                  </a:lnTo>
                  <a:lnTo>
                    <a:pt x="127457" y="7899"/>
                  </a:lnTo>
                  <a:lnTo>
                    <a:pt x="118872" y="2120"/>
                  </a:lnTo>
                  <a:lnTo>
                    <a:pt x="108369" y="0"/>
                  </a:lnTo>
                  <a:lnTo>
                    <a:pt x="97853" y="2120"/>
                  </a:lnTo>
                  <a:lnTo>
                    <a:pt x="89268" y="7899"/>
                  </a:lnTo>
                  <a:lnTo>
                    <a:pt x="83489" y="16484"/>
                  </a:lnTo>
                  <a:lnTo>
                    <a:pt x="81368" y="27000"/>
                  </a:lnTo>
                  <a:lnTo>
                    <a:pt x="83489" y="37503"/>
                  </a:lnTo>
                  <a:lnTo>
                    <a:pt x="89268" y="46088"/>
                  </a:lnTo>
                  <a:lnTo>
                    <a:pt x="97853" y="51879"/>
                  </a:lnTo>
                  <a:lnTo>
                    <a:pt x="108369" y="54000"/>
                  </a:lnTo>
                  <a:lnTo>
                    <a:pt x="118872" y="51879"/>
                  </a:lnTo>
                  <a:lnTo>
                    <a:pt x="127457" y="46088"/>
                  </a:lnTo>
                  <a:lnTo>
                    <a:pt x="133248" y="37503"/>
                  </a:lnTo>
                  <a:lnTo>
                    <a:pt x="135369" y="27000"/>
                  </a:lnTo>
                  <a:close/>
                </a:path>
                <a:path w="212090" h="650239">
                  <a:moveTo>
                    <a:pt x="206400" y="623011"/>
                  </a:moveTo>
                  <a:lnTo>
                    <a:pt x="204279" y="612495"/>
                  </a:lnTo>
                  <a:lnTo>
                    <a:pt x="198488" y="603910"/>
                  </a:lnTo>
                  <a:lnTo>
                    <a:pt x="189903" y="598131"/>
                  </a:lnTo>
                  <a:lnTo>
                    <a:pt x="179400" y="596011"/>
                  </a:lnTo>
                  <a:lnTo>
                    <a:pt x="168884" y="598131"/>
                  </a:lnTo>
                  <a:lnTo>
                    <a:pt x="160312" y="603910"/>
                  </a:lnTo>
                  <a:lnTo>
                    <a:pt x="154520" y="612495"/>
                  </a:lnTo>
                  <a:lnTo>
                    <a:pt x="152400" y="623011"/>
                  </a:lnTo>
                  <a:lnTo>
                    <a:pt x="154520" y="633514"/>
                  </a:lnTo>
                  <a:lnTo>
                    <a:pt x="160312" y="642099"/>
                  </a:lnTo>
                  <a:lnTo>
                    <a:pt x="168884" y="647890"/>
                  </a:lnTo>
                  <a:lnTo>
                    <a:pt x="179400" y="650011"/>
                  </a:lnTo>
                  <a:lnTo>
                    <a:pt x="189903" y="647890"/>
                  </a:lnTo>
                  <a:lnTo>
                    <a:pt x="198488" y="642099"/>
                  </a:lnTo>
                  <a:lnTo>
                    <a:pt x="204279" y="633514"/>
                  </a:lnTo>
                  <a:lnTo>
                    <a:pt x="206400" y="623011"/>
                  </a:lnTo>
                  <a:close/>
                </a:path>
                <a:path w="212090" h="650239">
                  <a:moveTo>
                    <a:pt x="211569" y="27000"/>
                  </a:moveTo>
                  <a:lnTo>
                    <a:pt x="209448" y="16484"/>
                  </a:lnTo>
                  <a:lnTo>
                    <a:pt x="203657" y="7899"/>
                  </a:lnTo>
                  <a:lnTo>
                    <a:pt x="195072" y="2120"/>
                  </a:lnTo>
                  <a:lnTo>
                    <a:pt x="184569" y="0"/>
                  </a:lnTo>
                  <a:lnTo>
                    <a:pt x="174053" y="2120"/>
                  </a:lnTo>
                  <a:lnTo>
                    <a:pt x="165468" y="7899"/>
                  </a:lnTo>
                  <a:lnTo>
                    <a:pt x="159689" y="16484"/>
                  </a:lnTo>
                  <a:lnTo>
                    <a:pt x="157568" y="27000"/>
                  </a:lnTo>
                  <a:lnTo>
                    <a:pt x="159689" y="37503"/>
                  </a:lnTo>
                  <a:lnTo>
                    <a:pt x="165468" y="46088"/>
                  </a:lnTo>
                  <a:lnTo>
                    <a:pt x="174053" y="51879"/>
                  </a:lnTo>
                  <a:lnTo>
                    <a:pt x="184569" y="54000"/>
                  </a:lnTo>
                  <a:lnTo>
                    <a:pt x="195072" y="51879"/>
                  </a:lnTo>
                  <a:lnTo>
                    <a:pt x="203657" y="46088"/>
                  </a:lnTo>
                  <a:lnTo>
                    <a:pt x="209448" y="37503"/>
                  </a:lnTo>
                  <a:lnTo>
                    <a:pt x="211569" y="2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222192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222192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90692" y="5637888"/>
              <a:ext cx="76200" cy="10800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0323817" y="5367997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44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44" y="255854"/>
                  </a:lnTo>
                  <a:lnTo>
                    <a:pt x="216344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19" y="392201"/>
                  </a:lnTo>
                  <a:lnTo>
                    <a:pt x="2819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64880" y="5636505"/>
              <a:ext cx="76200" cy="10800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0898009" y="536661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06" y="392201"/>
                  </a:lnTo>
                  <a:lnTo>
                    <a:pt x="2806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2540" y="5636505"/>
              <a:ext cx="76200" cy="10800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1275669" y="536661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06" y="392201"/>
                  </a:lnTo>
                  <a:lnTo>
                    <a:pt x="2806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24765" y="4881439"/>
              <a:ext cx="395999" cy="395999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0201585" y="5897039"/>
              <a:ext cx="485140" cy="251460"/>
            </a:xfrm>
            <a:custGeom>
              <a:avLst/>
              <a:gdLst/>
              <a:ahLst/>
              <a:cxnLst/>
              <a:rect l="l" t="t" r="r" b="b"/>
              <a:pathLst>
                <a:path w="485140" h="251460">
                  <a:moveTo>
                    <a:pt x="242538" y="0"/>
                  </a:moveTo>
                  <a:lnTo>
                    <a:pt x="178061" y="4482"/>
                  </a:lnTo>
                  <a:lnTo>
                    <a:pt x="120124" y="17134"/>
                  </a:lnTo>
                  <a:lnTo>
                    <a:pt x="71037" y="36757"/>
                  </a:lnTo>
                  <a:lnTo>
                    <a:pt x="33113" y="62157"/>
                  </a:lnTo>
                  <a:lnTo>
                    <a:pt x="8663" y="92136"/>
                  </a:lnTo>
                  <a:lnTo>
                    <a:pt x="0" y="125498"/>
                  </a:lnTo>
                  <a:lnTo>
                    <a:pt x="8663" y="158861"/>
                  </a:lnTo>
                  <a:lnTo>
                    <a:pt x="33113" y="188840"/>
                  </a:lnTo>
                  <a:lnTo>
                    <a:pt x="71037" y="214240"/>
                  </a:lnTo>
                  <a:lnTo>
                    <a:pt x="120124" y="233863"/>
                  </a:lnTo>
                  <a:lnTo>
                    <a:pt x="178061" y="246515"/>
                  </a:lnTo>
                  <a:lnTo>
                    <a:pt x="242538" y="250997"/>
                  </a:lnTo>
                  <a:lnTo>
                    <a:pt x="307014" y="246515"/>
                  </a:lnTo>
                  <a:lnTo>
                    <a:pt x="364952" y="233863"/>
                  </a:lnTo>
                  <a:lnTo>
                    <a:pt x="414039" y="214240"/>
                  </a:lnTo>
                  <a:lnTo>
                    <a:pt x="451963" y="188840"/>
                  </a:lnTo>
                  <a:lnTo>
                    <a:pt x="476414" y="158861"/>
                  </a:lnTo>
                  <a:lnTo>
                    <a:pt x="485077" y="125498"/>
                  </a:lnTo>
                  <a:lnTo>
                    <a:pt x="476414" y="92136"/>
                  </a:lnTo>
                  <a:lnTo>
                    <a:pt x="451963" y="62157"/>
                  </a:lnTo>
                  <a:lnTo>
                    <a:pt x="414039" y="36757"/>
                  </a:lnTo>
                  <a:lnTo>
                    <a:pt x="364952" y="17134"/>
                  </a:lnTo>
                  <a:lnTo>
                    <a:pt x="307014" y="4482"/>
                  </a:lnTo>
                  <a:lnTo>
                    <a:pt x="242538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9574079" y="1279652"/>
            <a:ext cx="2178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Configuration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6" name="object 6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11310" y="1699187"/>
            <a:ext cx="747459" cy="747459"/>
          </a:xfrm>
          <a:prstGeom prst="rect">
            <a:avLst/>
          </a:prstGeom>
        </p:spPr>
      </p:pic>
      <p:sp>
        <p:nvSpPr>
          <p:cNvPr id="67" name="object 67"/>
          <p:cNvSpPr txBox="1"/>
          <p:nvPr/>
        </p:nvSpPr>
        <p:spPr>
          <a:xfrm>
            <a:off x="7190017" y="1321308"/>
            <a:ext cx="621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Client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961872" y="3436859"/>
            <a:ext cx="367030" cy="7734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b="1" spc="-20" dirty="0">
                <a:latin typeface="Calibri"/>
                <a:cs typeface="Calibri"/>
              </a:rPr>
              <a:t>DRAM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961872" y="4488321"/>
            <a:ext cx="367030" cy="4197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b="1" spc="-25" dirty="0">
                <a:latin typeface="Calibri"/>
                <a:cs typeface="Calibri"/>
              </a:rPr>
              <a:t>PM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77475" y="1130300"/>
            <a:ext cx="5815965" cy="382412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600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日志结构的数据布局</a:t>
            </a:r>
            <a:endParaRPr lang="zh-CN" altLang="en-US" sz="2800" dirty="0">
              <a:latin typeface="Arial"/>
              <a:cs typeface="Arial"/>
            </a:endParaRPr>
          </a:p>
          <a:p>
            <a:pPr marL="324485" indent="-311785">
              <a:lnSpc>
                <a:spcPct val="100000"/>
              </a:lnSpc>
              <a:spcBef>
                <a:spcPts val="505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主备复制</a:t>
            </a:r>
            <a:endParaRPr lang="zh-CN" altLang="en-US" sz="2800" dirty="0">
              <a:latin typeface="Arial"/>
              <a:cs typeface="Arial"/>
            </a:endParaRPr>
          </a:p>
          <a:p>
            <a:pPr marL="286385" indent="-273685">
              <a:lnSpc>
                <a:spcPct val="100000"/>
              </a:lnSpc>
              <a:spcBef>
                <a:spcPts val="25"/>
              </a:spcBef>
              <a:buSzPct val="79166"/>
              <a:buFont typeface="Wingdings"/>
              <a:buChar char=""/>
              <a:tabLst>
                <a:tab pos="2863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每台服务器三个组件</a:t>
            </a:r>
            <a:endParaRPr lang="zh-CN" altLang="en-US" sz="28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5" dirty="0">
                <a:latin typeface="Arial"/>
                <a:cs typeface="Arial"/>
              </a:rPr>
              <a:t>由一个 </a:t>
            </a:r>
            <a:r>
              <a:rPr lang="en-US" altLang="zh-CN" sz="2400" spc="-5" dirty="0">
                <a:solidFill>
                  <a:srgbClr val="FF0000"/>
                </a:solidFill>
                <a:latin typeface="Arial"/>
                <a:cs typeface="Arial"/>
              </a:rPr>
              <a:t>Rowan </a:t>
            </a:r>
            <a:r>
              <a:rPr lang="zh-CN" altLang="en-US" sz="2400" spc="-5" dirty="0">
                <a:latin typeface="Arial"/>
                <a:cs typeface="Arial"/>
              </a:rPr>
              <a:t>实例管理的单个</a:t>
            </a:r>
            <a:r>
              <a:rPr lang="zh-CN" altLang="en-US" sz="2400" spc="-5" dirty="0">
                <a:solidFill>
                  <a:srgbClr val="FF0000"/>
                </a:solidFill>
                <a:latin typeface="Arial"/>
                <a:cs typeface="Arial"/>
              </a:rPr>
              <a:t>备份日志</a:t>
            </a: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80" dirty="0">
                <a:latin typeface="Arial"/>
                <a:cs typeface="Arial"/>
              </a:rPr>
              <a:t>线程主日志</a:t>
            </a: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155" dirty="0">
                <a:latin typeface="Arial"/>
                <a:cs typeface="Arial"/>
              </a:rPr>
              <a:t>每个分片 </a:t>
            </a:r>
            <a:r>
              <a:rPr lang="en-US" altLang="zh-CN" sz="2400" spc="-155" dirty="0">
                <a:latin typeface="Arial"/>
                <a:cs typeface="Arial"/>
              </a:rPr>
              <a:t>DRAM </a:t>
            </a:r>
            <a:r>
              <a:rPr lang="zh-CN" altLang="en-US" sz="2400" spc="-155" dirty="0">
                <a:latin typeface="Arial"/>
                <a:cs typeface="Arial"/>
              </a:rPr>
              <a:t>哈希索引</a:t>
            </a:r>
            <a:endParaRPr lang="zh-CN" altLang="en-US" sz="2400" dirty="0">
              <a:latin typeface="Arial"/>
              <a:cs typeface="Arial"/>
            </a:endParaRPr>
          </a:p>
          <a:p>
            <a:pPr marL="286385" indent="-273685">
              <a:lnSpc>
                <a:spcPts val="2835"/>
              </a:lnSpc>
              <a:buSzPct val="79166"/>
              <a:buFont typeface="Wingdings"/>
              <a:buChar char=""/>
              <a:tabLst>
                <a:tab pos="286385" algn="l"/>
              </a:tabLst>
            </a:pPr>
            <a:r>
              <a:rPr lang="en-US" altLang="zh-CN" sz="2400" spc="-10" dirty="0">
                <a:latin typeface="Arial"/>
                <a:cs typeface="Arial"/>
              </a:rPr>
              <a:t>PUT </a:t>
            </a:r>
            <a:r>
              <a:rPr lang="zh-CN" altLang="en-US" sz="2400" spc="-10" dirty="0">
                <a:latin typeface="Arial"/>
                <a:cs typeface="Arial"/>
              </a:rPr>
              <a:t>操作的工作流程</a:t>
            </a:r>
            <a:endParaRPr lang="zh-CN" altLang="en-US" sz="24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en-US" altLang="zh-CN" sz="2000" dirty="0">
                <a:solidFill>
                  <a:srgbClr val="B2B2B2"/>
                </a:solidFill>
                <a:latin typeface="Wingdings"/>
                <a:cs typeface="Wingdings"/>
              </a:rPr>
              <a:t></a:t>
            </a:r>
            <a:r>
              <a:rPr lang="en-US" altLang="zh-CN" sz="2000" spc="-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000" spc="35" dirty="0">
                <a:solidFill>
                  <a:srgbClr val="B2B2B2"/>
                </a:solidFill>
                <a:latin typeface="Arial"/>
                <a:cs typeface="Arial"/>
              </a:rPr>
              <a:t>客户端向主节点 </a:t>
            </a:r>
            <a:r>
              <a:rPr lang="en-US" altLang="zh-CN" sz="2000" spc="35" dirty="0">
                <a:solidFill>
                  <a:srgbClr val="B2B2B2"/>
                </a:solidFill>
                <a:latin typeface="Arial"/>
                <a:cs typeface="Arial"/>
              </a:rPr>
              <a:t>(P) </a:t>
            </a:r>
            <a:r>
              <a:rPr lang="zh-CN" altLang="en-US" sz="2000" spc="35" dirty="0">
                <a:solidFill>
                  <a:srgbClr val="B2B2B2"/>
                </a:solidFill>
                <a:latin typeface="Arial"/>
                <a:cs typeface="Arial"/>
              </a:rPr>
              <a:t>发送 </a:t>
            </a:r>
            <a:r>
              <a:rPr lang="en-US" altLang="zh-CN" sz="2000" spc="35" dirty="0">
                <a:solidFill>
                  <a:srgbClr val="B2B2B2"/>
                </a:solidFill>
                <a:latin typeface="Arial"/>
                <a:cs typeface="Arial"/>
              </a:rPr>
              <a:t>RPC</a:t>
            </a:r>
            <a:endParaRPr lang="en-US" altLang="zh-CN" sz="20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en-US" sz="2000" spc="-880" dirty="0">
                <a:solidFill>
                  <a:srgbClr val="B2B2B2"/>
                </a:solidFill>
                <a:latin typeface="Calibri"/>
                <a:cs typeface="Calibri"/>
              </a:rPr>
              <a:t>❷</a:t>
            </a:r>
            <a:r>
              <a:rPr lang="en-US" sz="2000" spc="100" dirty="0">
                <a:solidFill>
                  <a:srgbClr val="B2B2B2"/>
                </a:solidFill>
                <a:latin typeface="Calibri"/>
                <a:cs typeface="Calibri"/>
              </a:rPr>
              <a:t> 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P 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将条目 </a:t>
            </a:r>
            <a:r>
              <a:rPr lang="en-US" sz="2000" spc="-25" dirty="0">
                <a:solidFill>
                  <a:srgbClr val="B2B2B2"/>
                </a:solidFill>
                <a:latin typeface="Arial"/>
                <a:cs typeface="Arial"/>
              </a:rPr>
              <a:t>E 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追加到本地主日志</a:t>
            </a:r>
            <a:endParaRPr lang="en-US" sz="20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sz="2000" spc="-880" dirty="0">
                <a:latin typeface="Calibri"/>
                <a:cs typeface="Calibri"/>
              </a:rPr>
              <a:t>❸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lang="en-US" sz="2000" spc="100" dirty="0">
                <a:latin typeface="Calibri"/>
                <a:cs typeface="Calibri"/>
              </a:rPr>
              <a:t> </a:t>
            </a:r>
            <a:r>
              <a:rPr lang="en-US" altLang="zh-CN" sz="2000" spc="-10" dirty="0">
                <a:latin typeface="Arial"/>
                <a:cs typeface="Arial"/>
              </a:rPr>
              <a:t>P </a:t>
            </a:r>
            <a:r>
              <a:rPr lang="zh-CN" altLang="en-US" sz="2000" spc="-10" dirty="0">
                <a:latin typeface="Arial"/>
                <a:cs typeface="Arial"/>
              </a:rPr>
              <a:t>通过</a:t>
            </a:r>
            <a:r>
              <a:rPr lang="en-US" altLang="zh-CN" sz="2000" spc="-10" dirty="0">
                <a:latin typeface="Arial"/>
                <a:cs typeface="Arial"/>
              </a:rPr>
              <a:t>Rowan</a:t>
            </a:r>
            <a:r>
              <a:rPr lang="zh-CN" altLang="en-US" sz="2000" spc="-10" dirty="0">
                <a:latin typeface="Arial"/>
                <a:cs typeface="Arial"/>
              </a:rPr>
              <a:t>将</a:t>
            </a:r>
            <a:r>
              <a:rPr lang="en-US" altLang="zh-CN" sz="2000" spc="-10" dirty="0">
                <a:latin typeface="Arial"/>
                <a:cs typeface="Arial"/>
              </a:rPr>
              <a:t>E</a:t>
            </a:r>
            <a:r>
              <a:rPr lang="zh-CN" altLang="en-US" sz="2000" spc="-10" dirty="0">
                <a:latin typeface="Arial"/>
                <a:cs typeface="Arial"/>
              </a:rPr>
              <a:t>写入所有备份的备份日志中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71" name="object 7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05104" y="3195467"/>
            <a:ext cx="395999" cy="395999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10319984" y="4035044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900822" y="4990663"/>
            <a:ext cx="143510" cy="2736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1278292" y="4990663"/>
            <a:ext cx="136525" cy="2736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794820" y="5381006"/>
            <a:ext cx="1113790" cy="63119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KV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Calibri"/>
                <a:cs typeface="Calibri"/>
              </a:rPr>
              <a:t>Primary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log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244539" y="5722382"/>
            <a:ext cx="10306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Backup</a:t>
            </a:r>
            <a:r>
              <a:rPr sz="1800" spc="-25" dirty="0">
                <a:latin typeface="Calibri"/>
                <a:cs typeface="Calibri"/>
              </a:rPr>
              <a:t> log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0306805" y="5871735"/>
            <a:ext cx="27432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993559" y="6353518"/>
            <a:ext cx="875030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840235" y="6362662"/>
            <a:ext cx="875030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spc="-114" dirty="0"/>
              <a:t>系统介绍：</a:t>
            </a:r>
            <a:r>
              <a:rPr lang="en-US" altLang="zh-CN" sz="3800" spc="-114" dirty="0"/>
              <a:t>Rowan-</a:t>
            </a:r>
            <a:r>
              <a:rPr lang="en-US" altLang="zh-CN" sz="3800" spc="150" dirty="0"/>
              <a:t>KV</a:t>
            </a:r>
            <a:endParaRPr sz="3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5997816" y="3051564"/>
            <a:ext cx="3079115" cy="3228340"/>
            <a:chOff x="5997816" y="3051564"/>
            <a:chExt cx="3079115" cy="3228340"/>
          </a:xfrm>
        </p:grpSpPr>
        <p:sp>
          <p:nvSpPr>
            <p:cNvPr id="4" name="object 4"/>
            <p:cNvSpPr/>
            <p:nvPr/>
          </p:nvSpPr>
          <p:spPr>
            <a:xfrm>
              <a:off x="6007341" y="3061089"/>
              <a:ext cx="3060065" cy="3209290"/>
            </a:xfrm>
            <a:custGeom>
              <a:avLst/>
              <a:gdLst/>
              <a:ahLst/>
              <a:cxnLst/>
              <a:rect l="l" t="t" r="r" b="b"/>
              <a:pathLst>
                <a:path w="3060065" h="3209290">
                  <a:moveTo>
                    <a:pt x="0" y="0"/>
                  </a:moveTo>
                  <a:lnTo>
                    <a:pt x="3060000" y="0"/>
                  </a:lnTo>
                  <a:lnTo>
                    <a:pt x="3060000" y="3208818"/>
                  </a:lnTo>
                  <a:lnTo>
                    <a:pt x="0" y="320881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58291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1665" y="4982666"/>
              <a:ext cx="76194" cy="1908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77121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77121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29250" y="4349066"/>
              <a:ext cx="2939415" cy="0"/>
            </a:xfrm>
            <a:custGeom>
              <a:avLst/>
              <a:gdLst/>
              <a:ahLst/>
              <a:cxnLst/>
              <a:rect l="l" t="t" r="r" b="b"/>
              <a:pathLst>
                <a:path w="2939415">
                  <a:moveTo>
                    <a:pt x="0" y="0"/>
                  </a:moveTo>
                  <a:lnTo>
                    <a:pt x="2939036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41475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4855" y="4982666"/>
              <a:ext cx="76194" cy="1908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624672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28047" y="4982666"/>
              <a:ext cx="76194" cy="1908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255434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55434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42185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42185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20498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20498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98810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98810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420497" y="3238500"/>
            <a:ext cx="2073275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Hash </a:t>
            </a:r>
            <a:r>
              <a:rPr sz="2000" spc="-20" dirty="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05459" algn="l"/>
                <a:tab pos="987425" algn="l"/>
                <a:tab pos="1449070" algn="l"/>
                <a:tab pos="1931670" algn="l"/>
              </a:tabLst>
            </a:pP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611191" y="4166615"/>
            <a:ext cx="2403475" cy="1491615"/>
            <a:chOff x="6611191" y="4166615"/>
            <a:chExt cx="2403475" cy="1491615"/>
          </a:xfrm>
        </p:grpSpPr>
        <p:sp>
          <p:nvSpPr>
            <p:cNvPr id="24" name="object 24"/>
            <p:cNvSpPr/>
            <p:nvPr/>
          </p:nvSpPr>
          <p:spPr>
            <a:xfrm>
              <a:off x="6611188" y="4576139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4562" y="4982665"/>
              <a:ext cx="76193" cy="19084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812812" y="5055120"/>
              <a:ext cx="741045" cy="36195"/>
            </a:xfrm>
            <a:custGeom>
              <a:avLst/>
              <a:gdLst/>
              <a:ahLst/>
              <a:cxnLst/>
              <a:rect l="l" t="t" r="r" b="b"/>
              <a:pathLst>
                <a:path w="741045" h="36195">
                  <a:moveTo>
                    <a:pt x="36004" y="17995"/>
                  </a:moveTo>
                  <a:lnTo>
                    <a:pt x="34594" y="10998"/>
                  </a:lnTo>
                  <a:lnTo>
                    <a:pt x="30734" y="5270"/>
                  </a:lnTo>
                  <a:lnTo>
                    <a:pt x="25006" y="1422"/>
                  </a:lnTo>
                  <a:lnTo>
                    <a:pt x="18008" y="0"/>
                  </a:lnTo>
                  <a:lnTo>
                    <a:pt x="10998" y="1422"/>
                  </a:lnTo>
                  <a:lnTo>
                    <a:pt x="5270" y="5270"/>
                  </a:lnTo>
                  <a:lnTo>
                    <a:pt x="1422" y="10998"/>
                  </a:lnTo>
                  <a:lnTo>
                    <a:pt x="0" y="17995"/>
                  </a:lnTo>
                  <a:lnTo>
                    <a:pt x="1422" y="25006"/>
                  </a:lnTo>
                  <a:lnTo>
                    <a:pt x="5270" y="30734"/>
                  </a:lnTo>
                  <a:lnTo>
                    <a:pt x="10998" y="34582"/>
                  </a:lnTo>
                  <a:lnTo>
                    <a:pt x="18008" y="36004"/>
                  </a:lnTo>
                  <a:lnTo>
                    <a:pt x="25006" y="34582"/>
                  </a:lnTo>
                  <a:lnTo>
                    <a:pt x="30734" y="30734"/>
                  </a:lnTo>
                  <a:lnTo>
                    <a:pt x="34594" y="25006"/>
                  </a:lnTo>
                  <a:lnTo>
                    <a:pt x="36004" y="17995"/>
                  </a:lnTo>
                  <a:close/>
                </a:path>
                <a:path w="741045" h="36195">
                  <a:moveTo>
                    <a:pt x="97218" y="17995"/>
                  </a:moveTo>
                  <a:lnTo>
                    <a:pt x="95796" y="10998"/>
                  </a:lnTo>
                  <a:lnTo>
                    <a:pt x="91935" y="5270"/>
                  </a:lnTo>
                  <a:lnTo>
                    <a:pt x="86220" y="1422"/>
                  </a:lnTo>
                  <a:lnTo>
                    <a:pt x="79209" y="0"/>
                  </a:lnTo>
                  <a:lnTo>
                    <a:pt x="72212" y="1422"/>
                  </a:lnTo>
                  <a:lnTo>
                    <a:pt x="66484" y="5270"/>
                  </a:lnTo>
                  <a:lnTo>
                    <a:pt x="62623" y="10998"/>
                  </a:lnTo>
                  <a:lnTo>
                    <a:pt x="61214" y="17995"/>
                  </a:lnTo>
                  <a:lnTo>
                    <a:pt x="62623" y="25006"/>
                  </a:lnTo>
                  <a:lnTo>
                    <a:pt x="66484" y="30734"/>
                  </a:lnTo>
                  <a:lnTo>
                    <a:pt x="72212" y="34582"/>
                  </a:lnTo>
                  <a:lnTo>
                    <a:pt x="79209" y="36004"/>
                  </a:lnTo>
                  <a:lnTo>
                    <a:pt x="86220" y="34582"/>
                  </a:lnTo>
                  <a:lnTo>
                    <a:pt x="91935" y="30734"/>
                  </a:lnTo>
                  <a:lnTo>
                    <a:pt x="95796" y="25006"/>
                  </a:lnTo>
                  <a:lnTo>
                    <a:pt x="97218" y="17995"/>
                  </a:lnTo>
                  <a:close/>
                </a:path>
                <a:path w="741045" h="36195">
                  <a:moveTo>
                    <a:pt x="158419" y="17995"/>
                  </a:moveTo>
                  <a:lnTo>
                    <a:pt x="157010" y="10998"/>
                  </a:lnTo>
                  <a:lnTo>
                    <a:pt x="153149" y="5270"/>
                  </a:lnTo>
                  <a:lnTo>
                    <a:pt x="147434" y="1422"/>
                  </a:lnTo>
                  <a:lnTo>
                    <a:pt x="140423" y="0"/>
                  </a:lnTo>
                  <a:lnTo>
                    <a:pt x="133413" y="1422"/>
                  </a:lnTo>
                  <a:lnTo>
                    <a:pt x="127698" y="5270"/>
                  </a:lnTo>
                  <a:lnTo>
                    <a:pt x="123837" y="10998"/>
                  </a:lnTo>
                  <a:lnTo>
                    <a:pt x="122428" y="17995"/>
                  </a:lnTo>
                  <a:lnTo>
                    <a:pt x="123837" y="25006"/>
                  </a:lnTo>
                  <a:lnTo>
                    <a:pt x="127698" y="30734"/>
                  </a:lnTo>
                  <a:lnTo>
                    <a:pt x="133413" y="34582"/>
                  </a:lnTo>
                  <a:lnTo>
                    <a:pt x="140423" y="36004"/>
                  </a:lnTo>
                  <a:lnTo>
                    <a:pt x="147434" y="34582"/>
                  </a:lnTo>
                  <a:lnTo>
                    <a:pt x="153149" y="30734"/>
                  </a:lnTo>
                  <a:lnTo>
                    <a:pt x="157010" y="25006"/>
                  </a:lnTo>
                  <a:lnTo>
                    <a:pt x="158419" y="17995"/>
                  </a:lnTo>
                  <a:close/>
                </a:path>
                <a:path w="741045" h="36195">
                  <a:moveTo>
                    <a:pt x="618286" y="17995"/>
                  </a:moveTo>
                  <a:lnTo>
                    <a:pt x="616877" y="10998"/>
                  </a:lnTo>
                  <a:lnTo>
                    <a:pt x="613016" y="5270"/>
                  </a:lnTo>
                  <a:lnTo>
                    <a:pt x="607301" y="1422"/>
                  </a:lnTo>
                  <a:lnTo>
                    <a:pt x="600290" y="0"/>
                  </a:lnTo>
                  <a:lnTo>
                    <a:pt x="593280" y="1422"/>
                  </a:lnTo>
                  <a:lnTo>
                    <a:pt x="587565" y="5270"/>
                  </a:lnTo>
                  <a:lnTo>
                    <a:pt x="583704" y="10998"/>
                  </a:lnTo>
                  <a:lnTo>
                    <a:pt x="582295" y="17995"/>
                  </a:lnTo>
                  <a:lnTo>
                    <a:pt x="583704" y="25006"/>
                  </a:lnTo>
                  <a:lnTo>
                    <a:pt x="587565" y="30734"/>
                  </a:lnTo>
                  <a:lnTo>
                    <a:pt x="593280" y="34582"/>
                  </a:lnTo>
                  <a:lnTo>
                    <a:pt x="600290" y="36004"/>
                  </a:lnTo>
                  <a:lnTo>
                    <a:pt x="607301" y="34582"/>
                  </a:lnTo>
                  <a:lnTo>
                    <a:pt x="613016" y="30734"/>
                  </a:lnTo>
                  <a:lnTo>
                    <a:pt x="616877" y="25006"/>
                  </a:lnTo>
                  <a:lnTo>
                    <a:pt x="618286" y="17995"/>
                  </a:lnTo>
                  <a:close/>
                </a:path>
                <a:path w="741045" h="36195">
                  <a:moveTo>
                    <a:pt x="679500" y="17995"/>
                  </a:moveTo>
                  <a:lnTo>
                    <a:pt x="678091" y="10998"/>
                  </a:lnTo>
                  <a:lnTo>
                    <a:pt x="674230" y="5270"/>
                  </a:lnTo>
                  <a:lnTo>
                    <a:pt x="668502" y="1422"/>
                  </a:lnTo>
                  <a:lnTo>
                    <a:pt x="661504" y="0"/>
                  </a:lnTo>
                  <a:lnTo>
                    <a:pt x="654494" y="1422"/>
                  </a:lnTo>
                  <a:lnTo>
                    <a:pt x="648766" y="5270"/>
                  </a:lnTo>
                  <a:lnTo>
                    <a:pt x="644918" y="10998"/>
                  </a:lnTo>
                  <a:lnTo>
                    <a:pt x="643496" y="17995"/>
                  </a:lnTo>
                  <a:lnTo>
                    <a:pt x="644918" y="25006"/>
                  </a:lnTo>
                  <a:lnTo>
                    <a:pt x="648766" y="30734"/>
                  </a:lnTo>
                  <a:lnTo>
                    <a:pt x="654494" y="34582"/>
                  </a:lnTo>
                  <a:lnTo>
                    <a:pt x="661504" y="36004"/>
                  </a:lnTo>
                  <a:lnTo>
                    <a:pt x="668502" y="34582"/>
                  </a:lnTo>
                  <a:lnTo>
                    <a:pt x="674230" y="30734"/>
                  </a:lnTo>
                  <a:lnTo>
                    <a:pt x="678091" y="25006"/>
                  </a:lnTo>
                  <a:lnTo>
                    <a:pt x="679500" y="17995"/>
                  </a:lnTo>
                  <a:close/>
                </a:path>
                <a:path w="741045" h="36195">
                  <a:moveTo>
                    <a:pt x="740714" y="17995"/>
                  </a:moveTo>
                  <a:lnTo>
                    <a:pt x="739292" y="10998"/>
                  </a:lnTo>
                  <a:lnTo>
                    <a:pt x="735431" y="5270"/>
                  </a:lnTo>
                  <a:lnTo>
                    <a:pt x="729716" y="1422"/>
                  </a:lnTo>
                  <a:lnTo>
                    <a:pt x="722706" y="0"/>
                  </a:lnTo>
                  <a:lnTo>
                    <a:pt x="715708" y="1422"/>
                  </a:lnTo>
                  <a:lnTo>
                    <a:pt x="709980" y="5270"/>
                  </a:lnTo>
                  <a:lnTo>
                    <a:pt x="706120" y="10998"/>
                  </a:lnTo>
                  <a:lnTo>
                    <a:pt x="704710" y="17995"/>
                  </a:lnTo>
                  <a:lnTo>
                    <a:pt x="706120" y="25006"/>
                  </a:lnTo>
                  <a:lnTo>
                    <a:pt x="709980" y="30734"/>
                  </a:lnTo>
                  <a:lnTo>
                    <a:pt x="715708" y="34582"/>
                  </a:lnTo>
                  <a:lnTo>
                    <a:pt x="722706" y="36004"/>
                  </a:lnTo>
                  <a:lnTo>
                    <a:pt x="729716" y="34582"/>
                  </a:lnTo>
                  <a:lnTo>
                    <a:pt x="735431" y="30734"/>
                  </a:lnTo>
                  <a:lnTo>
                    <a:pt x="739292" y="25006"/>
                  </a:lnTo>
                  <a:lnTo>
                    <a:pt x="740714" y="179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5360" y="4166615"/>
              <a:ext cx="371855" cy="37490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529159" y="5407163"/>
              <a:ext cx="485140" cy="251460"/>
            </a:xfrm>
            <a:custGeom>
              <a:avLst/>
              <a:gdLst/>
              <a:ahLst/>
              <a:cxnLst/>
              <a:rect l="l" t="t" r="r" b="b"/>
              <a:pathLst>
                <a:path w="485140" h="251460">
                  <a:moveTo>
                    <a:pt x="242539" y="0"/>
                  </a:moveTo>
                  <a:lnTo>
                    <a:pt x="178062" y="4483"/>
                  </a:lnTo>
                  <a:lnTo>
                    <a:pt x="120125" y="17134"/>
                  </a:lnTo>
                  <a:lnTo>
                    <a:pt x="71038" y="36758"/>
                  </a:lnTo>
                  <a:lnTo>
                    <a:pt x="33113" y="62157"/>
                  </a:lnTo>
                  <a:lnTo>
                    <a:pt x="8663" y="92136"/>
                  </a:lnTo>
                  <a:lnTo>
                    <a:pt x="0" y="125498"/>
                  </a:lnTo>
                  <a:lnTo>
                    <a:pt x="8663" y="158861"/>
                  </a:lnTo>
                  <a:lnTo>
                    <a:pt x="33113" y="188840"/>
                  </a:lnTo>
                  <a:lnTo>
                    <a:pt x="71038" y="214240"/>
                  </a:lnTo>
                  <a:lnTo>
                    <a:pt x="120125" y="233864"/>
                  </a:lnTo>
                  <a:lnTo>
                    <a:pt x="178062" y="246515"/>
                  </a:lnTo>
                  <a:lnTo>
                    <a:pt x="242539" y="250998"/>
                  </a:lnTo>
                  <a:lnTo>
                    <a:pt x="307015" y="246515"/>
                  </a:lnTo>
                  <a:lnTo>
                    <a:pt x="364953" y="233864"/>
                  </a:lnTo>
                  <a:lnTo>
                    <a:pt x="414040" y="214240"/>
                  </a:lnTo>
                  <a:lnTo>
                    <a:pt x="451964" y="188840"/>
                  </a:lnTo>
                  <a:lnTo>
                    <a:pt x="476414" y="158861"/>
                  </a:lnTo>
                  <a:lnTo>
                    <a:pt x="485077" y="125498"/>
                  </a:lnTo>
                  <a:lnTo>
                    <a:pt x="476414" y="92136"/>
                  </a:lnTo>
                  <a:lnTo>
                    <a:pt x="451964" y="62157"/>
                  </a:lnTo>
                  <a:lnTo>
                    <a:pt x="414040" y="36758"/>
                  </a:lnTo>
                  <a:lnTo>
                    <a:pt x="364953" y="17134"/>
                  </a:lnTo>
                  <a:lnTo>
                    <a:pt x="307015" y="4483"/>
                  </a:lnTo>
                  <a:lnTo>
                    <a:pt x="242539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9262805" y="1681294"/>
          <a:ext cx="2661920" cy="73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190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Shard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Primary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Backup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A,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{2,3}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9655740" y="2683764"/>
            <a:ext cx="875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666522" y="3051564"/>
            <a:ext cx="2218690" cy="1386205"/>
            <a:chOff x="9666522" y="3051564"/>
            <a:chExt cx="2218690" cy="1386205"/>
          </a:xfrm>
        </p:grpSpPr>
        <p:sp>
          <p:nvSpPr>
            <p:cNvPr id="32" name="object 32"/>
            <p:cNvSpPr/>
            <p:nvPr/>
          </p:nvSpPr>
          <p:spPr>
            <a:xfrm>
              <a:off x="9676047" y="3061089"/>
              <a:ext cx="2199640" cy="1367155"/>
            </a:xfrm>
            <a:custGeom>
              <a:avLst/>
              <a:gdLst/>
              <a:ahLst/>
              <a:cxnLst/>
              <a:rect l="l" t="t" r="r" b="b"/>
              <a:pathLst>
                <a:path w="2199640" h="1367154">
                  <a:moveTo>
                    <a:pt x="0" y="0"/>
                  </a:moveTo>
                  <a:lnTo>
                    <a:pt x="2199337" y="0"/>
                  </a:lnTo>
                  <a:lnTo>
                    <a:pt x="2199337" y="1367015"/>
                  </a:lnTo>
                  <a:lnTo>
                    <a:pt x="0" y="136701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883756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883756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793678" y="3480809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590883" y="3261601"/>
              <a:ext cx="212090" cy="650240"/>
            </a:xfrm>
            <a:custGeom>
              <a:avLst/>
              <a:gdLst/>
              <a:ahLst/>
              <a:cxnLst/>
              <a:rect l="l" t="t" r="r" b="b"/>
              <a:pathLst>
                <a:path w="212090" h="650239">
                  <a:moveTo>
                    <a:pt x="54000" y="623011"/>
                  </a:moveTo>
                  <a:lnTo>
                    <a:pt x="51879" y="612508"/>
                  </a:lnTo>
                  <a:lnTo>
                    <a:pt x="46088" y="603923"/>
                  </a:lnTo>
                  <a:lnTo>
                    <a:pt x="37503" y="598131"/>
                  </a:lnTo>
                  <a:lnTo>
                    <a:pt x="27000" y="596011"/>
                  </a:lnTo>
                  <a:lnTo>
                    <a:pt x="16484" y="598131"/>
                  </a:lnTo>
                  <a:lnTo>
                    <a:pt x="7912" y="603923"/>
                  </a:lnTo>
                  <a:lnTo>
                    <a:pt x="2120" y="612508"/>
                  </a:lnTo>
                  <a:lnTo>
                    <a:pt x="0" y="623011"/>
                  </a:lnTo>
                  <a:lnTo>
                    <a:pt x="2120" y="633526"/>
                  </a:lnTo>
                  <a:lnTo>
                    <a:pt x="7912" y="642099"/>
                  </a:lnTo>
                  <a:lnTo>
                    <a:pt x="16484" y="647890"/>
                  </a:lnTo>
                  <a:lnTo>
                    <a:pt x="27000" y="650011"/>
                  </a:lnTo>
                  <a:lnTo>
                    <a:pt x="37503" y="647890"/>
                  </a:lnTo>
                  <a:lnTo>
                    <a:pt x="46088" y="642099"/>
                  </a:lnTo>
                  <a:lnTo>
                    <a:pt x="51879" y="633526"/>
                  </a:lnTo>
                  <a:lnTo>
                    <a:pt x="54000" y="623011"/>
                  </a:lnTo>
                  <a:close/>
                </a:path>
                <a:path w="212090" h="650239">
                  <a:moveTo>
                    <a:pt x="59169" y="27000"/>
                  </a:moveTo>
                  <a:lnTo>
                    <a:pt x="57048" y="16484"/>
                  </a:lnTo>
                  <a:lnTo>
                    <a:pt x="51257" y="7912"/>
                  </a:lnTo>
                  <a:lnTo>
                    <a:pt x="42672" y="2120"/>
                  </a:lnTo>
                  <a:lnTo>
                    <a:pt x="32169" y="0"/>
                  </a:lnTo>
                  <a:lnTo>
                    <a:pt x="21653" y="2120"/>
                  </a:lnTo>
                  <a:lnTo>
                    <a:pt x="13068" y="7912"/>
                  </a:lnTo>
                  <a:lnTo>
                    <a:pt x="7289" y="16484"/>
                  </a:lnTo>
                  <a:lnTo>
                    <a:pt x="5168" y="27000"/>
                  </a:lnTo>
                  <a:lnTo>
                    <a:pt x="7289" y="37515"/>
                  </a:lnTo>
                  <a:lnTo>
                    <a:pt x="13068" y="46088"/>
                  </a:lnTo>
                  <a:lnTo>
                    <a:pt x="21653" y="51879"/>
                  </a:lnTo>
                  <a:lnTo>
                    <a:pt x="32169" y="54000"/>
                  </a:lnTo>
                  <a:lnTo>
                    <a:pt x="42672" y="51879"/>
                  </a:lnTo>
                  <a:lnTo>
                    <a:pt x="51257" y="46088"/>
                  </a:lnTo>
                  <a:lnTo>
                    <a:pt x="57048" y="37515"/>
                  </a:lnTo>
                  <a:lnTo>
                    <a:pt x="59169" y="27000"/>
                  </a:lnTo>
                  <a:close/>
                </a:path>
                <a:path w="212090" h="650239">
                  <a:moveTo>
                    <a:pt x="130200" y="623011"/>
                  </a:moveTo>
                  <a:lnTo>
                    <a:pt x="128079" y="612508"/>
                  </a:lnTo>
                  <a:lnTo>
                    <a:pt x="122288" y="603923"/>
                  </a:lnTo>
                  <a:lnTo>
                    <a:pt x="113703" y="598131"/>
                  </a:lnTo>
                  <a:lnTo>
                    <a:pt x="103200" y="596011"/>
                  </a:lnTo>
                  <a:lnTo>
                    <a:pt x="92684" y="598131"/>
                  </a:lnTo>
                  <a:lnTo>
                    <a:pt x="84112" y="603923"/>
                  </a:lnTo>
                  <a:lnTo>
                    <a:pt x="78320" y="612508"/>
                  </a:lnTo>
                  <a:lnTo>
                    <a:pt x="76200" y="623011"/>
                  </a:lnTo>
                  <a:lnTo>
                    <a:pt x="78320" y="633526"/>
                  </a:lnTo>
                  <a:lnTo>
                    <a:pt x="84112" y="642099"/>
                  </a:lnTo>
                  <a:lnTo>
                    <a:pt x="92684" y="647890"/>
                  </a:lnTo>
                  <a:lnTo>
                    <a:pt x="103200" y="650011"/>
                  </a:lnTo>
                  <a:lnTo>
                    <a:pt x="113703" y="647890"/>
                  </a:lnTo>
                  <a:lnTo>
                    <a:pt x="122288" y="642099"/>
                  </a:lnTo>
                  <a:lnTo>
                    <a:pt x="128079" y="633526"/>
                  </a:lnTo>
                  <a:lnTo>
                    <a:pt x="130200" y="623011"/>
                  </a:lnTo>
                  <a:close/>
                </a:path>
                <a:path w="212090" h="650239">
                  <a:moveTo>
                    <a:pt x="135369" y="27000"/>
                  </a:moveTo>
                  <a:lnTo>
                    <a:pt x="133248" y="16484"/>
                  </a:lnTo>
                  <a:lnTo>
                    <a:pt x="127457" y="7912"/>
                  </a:lnTo>
                  <a:lnTo>
                    <a:pt x="118872" y="2120"/>
                  </a:lnTo>
                  <a:lnTo>
                    <a:pt x="108369" y="0"/>
                  </a:lnTo>
                  <a:lnTo>
                    <a:pt x="97853" y="2120"/>
                  </a:lnTo>
                  <a:lnTo>
                    <a:pt x="89268" y="7912"/>
                  </a:lnTo>
                  <a:lnTo>
                    <a:pt x="83489" y="16484"/>
                  </a:lnTo>
                  <a:lnTo>
                    <a:pt x="81368" y="27000"/>
                  </a:lnTo>
                  <a:lnTo>
                    <a:pt x="83489" y="37515"/>
                  </a:lnTo>
                  <a:lnTo>
                    <a:pt x="89268" y="46088"/>
                  </a:lnTo>
                  <a:lnTo>
                    <a:pt x="97853" y="51879"/>
                  </a:lnTo>
                  <a:lnTo>
                    <a:pt x="108369" y="54000"/>
                  </a:lnTo>
                  <a:lnTo>
                    <a:pt x="118872" y="51879"/>
                  </a:lnTo>
                  <a:lnTo>
                    <a:pt x="127457" y="46088"/>
                  </a:lnTo>
                  <a:lnTo>
                    <a:pt x="133248" y="37515"/>
                  </a:lnTo>
                  <a:lnTo>
                    <a:pt x="135369" y="27000"/>
                  </a:lnTo>
                  <a:close/>
                </a:path>
                <a:path w="212090" h="650239">
                  <a:moveTo>
                    <a:pt x="206400" y="623011"/>
                  </a:moveTo>
                  <a:lnTo>
                    <a:pt x="204279" y="612508"/>
                  </a:lnTo>
                  <a:lnTo>
                    <a:pt x="198488" y="603923"/>
                  </a:lnTo>
                  <a:lnTo>
                    <a:pt x="189903" y="598131"/>
                  </a:lnTo>
                  <a:lnTo>
                    <a:pt x="179400" y="596011"/>
                  </a:lnTo>
                  <a:lnTo>
                    <a:pt x="168884" y="598131"/>
                  </a:lnTo>
                  <a:lnTo>
                    <a:pt x="160312" y="603923"/>
                  </a:lnTo>
                  <a:lnTo>
                    <a:pt x="154520" y="612508"/>
                  </a:lnTo>
                  <a:lnTo>
                    <a:pt x="152400" y="623011"/>
                  </a:lnTo>
                  <a:lnTo>
                    <a:pt x="154520" y="633526"/>
                  </a:lnTo>
                  <a:lnTo>
                    <a:pt x="160312" y="642099"/>
                  </a:lnTo>
                  <a:lnTo>
                    <a:pt x="168884" y="647890"/>
                  </a:lnTo>
                  <a:lnTo>
                    <a:pt x="179400" y="650011"/>
                  </a:lnTo>
                  <a:lnTo>
                    <a:pt x="189903" y="647890"/>
                  </a:lnTo>
                  <a:lnTo>
                    <a:pt x="198488" y="642099"/>
                  </a:lnTo>
                  <a:lnTo>
                    <a:pt x="204279" y="633526"/>
                  </a:lnTo>
                  <a:lnTo>
                    <a:pt x="206400" y="623011"/>
                  </a:lnTo>
                  <a:close/>
                </a:path>
                <a:path w="212090" h="650239">
                  <a:moveTo>
                    <a:pt x="211569" y="27000"/>
                  </a:moveTo>
                  <a:lnTo>
                    <a:pt x="209448" y="16484"/>
                  </a:lnTo>
                  <a:lnTo>
                    <a:pt x="203657" y="7912"/>
                  </a:lnTo>
                  <a:lnTo>
                    <a:pt x="195072" y="2120"/>
                  </a:lnTo>
                  <a:lnTo>
                    <a:pt x="184569" y="0"/>
                  </a:lnTo>
                  <a:lnTo>
                    <a:pt x="174053" y="2120"/>
                  </a:lnTo>
                  <a:lnTo>
                    <a:pt x="165468" y="7912"/>
                  </a:lnTo>
                  <a:lnTo>
                    <a:pt x="159689" y="16484"/>
                  </a:lnTo>
                  <a:lnTo>
                    <a:pt x="157568" y="27000"/>
                  </a:lnTo>
                  <a:lnTo>
                    <a:pt x="159689" y="37515"/>
                  </a:lnTo>
                  <a:lnTo>
                    <a:pt x="165468" y="46088"/>
                  </a:lnTo>
                  <a:lnTo>
                    <a:pt x="174053" y="51879"/>
                  </a:lnTo>
                  <a:lnTo>
                    <a:pt x="184569" y="54000"/>
                  </a:lnTo>
                  <a:lnTo>
                    <a:pt x="195072" y="51879"/>
                  </a:lnTo>
                  <a:lnTo>
                    <a:pt x="203657" y="46088"/>
                  </a:lnTo>
                  <a:lnTo>
                    <a:pt x="209448" y="37515"/>
                  </a:lnTo>
                  <a:lnTo>
                    <a:pt x="211569" y="2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258049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258049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936679" y="3164332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890" algn="l"/>
              </a:tabLst>
            </a:pPr>
            <a:r>
              <a:rPr sz="1600" spc="-5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424765" y="3548520"/>
            <a:ext cx="2070100" cy="858519"/>
            <a:chOff x="9424765" y="3548520"/>
            <a:chExt cx="2070100" cy="858519"/>
          </a:xfrm>
        </p:grpSpPr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0692" y="3819799"/>
              <a:ext cx="76200" cy="10799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0323817" y="354990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44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44" y="255854"/>
                  </a:lnTo>
                  <a:lnTo>
                    <a:pt x="216344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19" y="392201"/>
                  </a:lnTo>
                  <a:lnTo>
                    <a:pt x="2819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64880" y="3818416"/>
              <a:ext cx="76200" cy="10799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898009" y="3548532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188"/>
                  </a:moveTo>
                  <a:lnTo>
                    <a:pt x="2806" y="392188"/>
                  </a:lnTo>
                  <a:lnTo>
                    <a:pt x="2806" y="648042"/>
                  </a:lnTo>
                  <a:lnTo>
                    <a:pt x="219151" y="648042"/>
                  </a:lnTo>
                  <a:lnTo>
                    <a:pt x="219151" y="392188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2540" y="3818416"/>
              <a:ext cx="76200" cy="10799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1275669" y="3548532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188"/>
                  </a:moveTo>
                  <a:lnTo>
                    <a:pt x="2806" y="392188"/>
                  </a:lnTo>
                  <a:lnTo>
                    <a:pt x="2806" y="648042"/>
                  </a:lnTo>
                  <a:lnTo>
                    <a:pt x="219151" y="648042"/>
                  </a:lnTo>
                  <a:lnTo>
                    <a:pt x="219151" y="392188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24765" y="4010442"/>
              <a:ext cx="395999" cy="39599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0214763" y="4071495"/>
              <a:ext cx="485140" cy="251460"/>
            </a:xfrm>
            <a:custGeom>
              <a:avLst/>
              <a:gdLst/>
              <a:ahLst/>
              <a:cxnLst/>
              <a:rect l="l" t="t" r="r" b="b"/>
              <a:pathLst>
                <a:path w="485140" h="251460">
                  <a:moveTo>
                    <a:pt x="242539" y="0"/>
                  </a:moveTo>
                  <a:lnTo>
                    <a:pt x="178062" y="4482"/>
                  </a:lnTo>
                  <a:lnTo>
                    <a:pt x="120125" y="17134"/>
                  </a:lnTo>
                  <a:lnTo>
                    <a:pt x="71038" y="36757"/>
                  </a:lnTo>
                  <a:lnTo>
                    <a:pt x="33113" y="62156"/>
                  </a:lnTo>
                  <a:lnTo>
                    <a:pt x="8663" y="92136"/>
                  </a:lnTo>
                  <a:lnTo>
                    <a:pt x="0" y="125498"/>
                  </a:lnTo>
                  <a:lnTo>
                    <a:pt x="8663" y="158861"/>
                  </a:lnTo>
                  <a:lnTo>
                    <a:pt x="33113" y="188840"/>
                  </a:lnTo>
                  <a:lnTo>
                    <a:pt x="71038" y="214239"/>
                  </a:lnTo>
                  <a:lnTo>
                    <a:pt x="120125" y="233863"/>
                  </a:lnTo>
                  <a:lnTo>
                    <a:pt x="178062" y="246514"/>
                  </a:lnTo>
                  <a:lnTo>
                    <a:pt x="242539" y="250997"/>
                  </a:lnTo>
                  <a:lnTo>
                    <a:pt x="307015" y="246514"/>
                  </a:lnTo>
                  <a:lnTo>
                    <a:pt x="364953" y="233863"/>
                  </a:lnTo>
                  <a:lnTo>
                    <a:pt x="414040" y="214239"/>
                  </a:lnTo>
                  <a:lnTo>
                    <a:pt x="451964" y="188840"/>
                  </a:lnTo>
                  <a:lnTo>
                    <a:pt x="476414" y="158861"/>
                  </a:lnTo>
                  <a:lnTo>
                    <a:pt x="485077" y="125498"/>
                  </a:lnTo>
                  <a:lnTo>
                    <a:pt x="476414" y="92136"/>
                  </a:lnTo>
                  <a:lnTo>
                    <a:pt x="451964" y="62156"/>
                  </a:lnTo>
                  <a:lnTo>
                    <a:pt x="414040" y="36757"/>
                  </a:lnTo>
                  <a:lnTo>
                    <a:pt x="364953" y="17134"/>
                  </a:lnTo>
                  <a:lnTo>
                    <a:pt x="307015" y="4482"/>
                  </a:lnTo>
                  <a:lnTo>
                    <a:pt x="242539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9424765" y="4879073"/>
            <a:ext cx="2460625" cy="1410335"/>
            <a:chOff x="9424765" y="4879073"/>
            <a:chExt cx="2460625" cy="1410335"/>
          </a:xfrm>
        </p:grpSpPr>
        <p:sp>
          <p:nvSpPr>
            <p:cNvPr id="50" name="object 50"/>
            <p:cNvSpPr/>
            <p:nvPr/>
          </p:nvSpPr>
          <p:spPr>
            <a:xfrm>
              <a:off x="9676047" y="4888598"/>
              <a:ext cx="2199640" cy="1391285"/>
            </a:xfrm>
            <a:custGeom>
              <a:avLst/>
              <a:gdLst/>
              <a:ahLst/>
              <a:cxnLst/>
              <a:rect l="l" t="t" r="r" b="b"/>
              <a:pathLst>
                <a:path w="2199640" h="1391285">
                  <a:moveTo>
                    <a:pt x="0" y="0"/>
                  </a:moveTo>
                  <a:lnTo>
                    <a:pt x="2199337" y="0"/>
                  </a:lnTo>
                  <a:lnTo>
                    <a:pt x="2199337" y="1390728"/>
                  </a:lnTo>
                  <a:lnTo>
                    <a:pt x="0" y="139072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847899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847899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793678" y="5298899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590883" y="5079694"/>
              <a:ext cx="212090" cy="650240"/>
            </a:xfrm>
            <a:custGeom>
              <a:avLst/>
              <a:gdLst/>
              <a:ahLst/>
              <a:cxnLst/>
              <a:rect l="l" t="t" r="r" b="b"/>
              <a:pathLst>
                <a:path w="212090" h="650239">
                  <a:moveTo>
                    <a:pt x="54000" y="623011"/>
                  </a:moveTo>
                  <a:lnTo>
                    <a:pt x="51879" y="612495"/>
                  </a:lnTo>
                  <a:lnTo>
                    <a:pt x="46088" y="603910"/>
                  </a:lnTo>
                  <a:lnTo>
                    <a:pt x="37503" y="598131"/>
                  </a:lnTo>
                  <a:lnTo>
                    <a:pt x="27000" y="596011"/>
                  </a:lnTo>
                  <a:lnTo>
                    <a:pt x="16484" y="598131"/>
                  </a:lnTo>
                  <a:lnTo>
                    <a:pt x="7912" y="603910"/>
                  </a:lnTo>
                  <a:lnTo>
                    <a:pt x="2120" y="612495"/>
                  </a:lnTo>
                  <a:lnTo>
                    <a:pt x="0" y="623011"/>
                  </a:lnTo>
                  <a:lnTo>
                    <a:pt x="2120" y="633514"/>
                  </a:lnTo>
                  <a:lnTo>
                    <a:pt x="7912" y="642099"/>
                  </a:lnTo>
                  <a:lnTo>
                    <a:pt x="16484" y="647890"/>
                  </a:lnTo>
                  <a:lnTo>
                    <a:pt x="27000" y="650011"/>
                  </a:lnTo>
                  <a:lnTo>
                    <a:pt x="37503" y="647890"/>
                  </a:lnTo>
                  <a:lnTo>
                    <a:pt x="46088" y="642099"/>
                  </a:lnTo>
                  <a:lnTo>
                    <a:pt x="51879" y="633514"/>
                  </a:lnTo>
                  <a:lnTo>
                    <a:pt x="54000" y="623011"/>
                  </a:lnTo>
                  <a:close/>
                </a:path>
                <a:path w="212090" h="650239">
                  <a:moveTo>
                    <a:pt x="59169" y="27000"/>
                  </a:moveTo>
                  <a:lnTo>
                    <a:pt x="57048" y="16484"/>
                  </a:lnTo>
                  <a:lnTo>
                    <a:pt x="51257" y="7899"/>
                  </a:lnTo>
                  <a:lnTo>
                    <a:pt x="42672" y="2120"/>
                  </a:lnTo>
                  <a:lnTo>
                    <a:pt x="32169" y="0"/>
                  </a:lnTo>
                  <a:lnTo>
                    <a:pt x="21653" y="2120"/>
                  </a:lnTo>
                  <a:lnTo>
                    <a:pt x="13068" y="7899"/>
                  </a:lnTo>
                  <a:lnTo>
                    <a:pt x="7289" y="16484"/>
                  </a:lnTo>
                  <a:lnTo>
                    <a:pt x="5168" y="27000"/>
                  </a:lnTo>
                  <a:lnTo>
                    <a:pt x="7289" y="37503"/>
                  </a:lnTo>
                  <a:lnTo>
                    <a:pt x="13068" y="46088"/>
                  </a:lnTo>
                  <a:lnTo>
                    <a:pt x="21653" y="51879"/>
                  </a:lnTo>
                  <a:lnTo>
                    <a:pt x="32169" y="54000"/>
                  </a:lnTo>
                  <a:lnTo>
                    <a:pt x="42672" y="51879"/>
                  </a:lnTo>
                  <a:lnTo>
                    <a:pt x="51257" y="46088"/>
                  </a:lnTo>
                  <a:lnTo>
                    <a:pt x="57048" y="37503"/>
                  </a:lnTo>
                  <a:lnTo>
                    <a:pt x="59169" y="27000"/>
                  </a:lnTo>
                  <a:close/>
                </a:path>
                <a:path w="212090" h="650239">
                  <a:moveTo>
                    <a:pt x="130200" y="623011"/>
                  </a:moveTo>
                  <a:lnTo>
                    <a:pt x="128079" y="612495"/>
                  </a:lnTo>
                  <a:lnTo>
                    <a:pt x="122288" y="603910"/>
                  </a:lnTo>
                  <a:lnTo>
                    <a:pt x="113703" y="598131"/>
                  </a:lnTo>
                  <a:lnTo>
                    <a:pt x="103200" y="596011"/>
                  </a:lnTo>
                  <a:lnTo>
                    <a:pt x="92684" y="598131"/>
                  </a:lnTo>
                  <a:lnTo>
                    <a:pt x="84112" y="603910"/>
                  </a:lnTo>
                  <a:lnTo>
                    <a:pt x="78320" y="612495"/>
                  </a:lnTo>
                  <a:lnTo>
                    <a:pt x="76200" y="623011"/>
                  </a:lnTo>
                  <a:lnTo>
                    <a:pt x="78320" y="633514"/>
                  </a:lnTo>
                  <a:lnTo>
                    <a:pt x="84112" y="642099"/>
                  </a:lnTo>
                  <a:lnTo>
                    <a:pt x="92684" y="647890"/>
                  </a:lnTo>
                  <a:lnTo>
                    <a:pt x="103200" y="650011"/>
                  </a:lnTo>
                  <a:lnTo>
                    <a:pt x="113703" y="647890"/>
                  </a:lnTo>
                  <a:lnTo>
                    <a:pt x="122288" y="642099"/>
                  </a:lnTo>
                  <a:lnTo>
                    <a:pt x="128079" y="633514"/>
                  </a:lnTo>
                  <a:lnTo>
                    <a:pt x="130200" y="623011"/>
                  </a:lnTo>
                  <a:close/>
                </a:path>
                <a:path w="212090" h="650239">
                  <a:moveTo>
                    <a:pt x="135369" y="27000"/>
                  </a:moveTo>
                  <a:lnTo>
                    <a:pt x="133248" y="16484"/>
                  </a:lnTo>
                  <a:lnTo>
                    <a:pt x="127457" y="7899"/>
                  </a:lnTo>
                  <a:lnTo>
                    <a:pt x="118872" y="2120"/>
                  </a:lnTo>
                  <a:lnTo>
                    <a:pt x="108369" y="0"/>
                  </a:lnTo>
                  <a:lnTo>
                    <a:pt x="97853" y="2120"/>
                  </a:lnTo>
                  <a:lnTo>
                    <a:pt x="89268" y="7899"/>
                  </a:lnTo>
                  <a:lnTo>
                    <a:pt x="83489" y="16484"/>
                  </a:lnTo>
                  <a:lnTo>
                    <a:pt x="81368" y="27000"/>
                  </a:lnTo>
                  <a:lnTo>
                    <a:pt x="83489" y="37503"/>
                  </a:lnTo>
                  <a:lnTo>
                    <a:pt x="89268" y="46088"/>
                  </a:lnTo>
                  <a:lnTo>
                    <a:pt x="97853" y="51879"/>
                  </a:lnTo>
                  <a:lnTo>
                    <a:pt x="108369" y="54000"/>
                  </a:lnTo>
                  <a:lnTo>
                    <a:pt x="118872" y="51879"/>
                  </a:lnTo>
                  <a:lnTo>
                    <a:pt x="127457" y="46088"/>
                  </a:lnTo>
                  <a:lnTo>
                    <a:pt x="133248" y="37503"/>
                  </a:lnTo>
                  <a:lnTo>
                    <a:pt x="135369" y="27000"/>
                  </a:lnTo>
                  <a:close/>
                </a:path>
                <a:path w="212090" h="650239">
                  <a:moveTo>
                    <a:pt x="206400" y="623011"/>
                  </a:moveTo>
                  <a:lnTo>
                    <a:pt x="204279" y="612495"/>
                  </a:lnTo>
                  <a:lnTo>
                    <a:pt x="198488" y="603910"/>
                  </a:lnTo>
                  <a:lnTo>
                    <a:pt x="189903" y="598131"/>
                  </a:lnTo>
                  <a:lnTo>
                    <a:pt x="179400" y="596011"/>
                  </a:lnTo>
                  <a:lnTo>
                    <a:pt x="168884" y="598131"/>
                  </a:lnTo>
                  <a:lnTo>
                    <a:pt x="160312" y="603910"/>
                  </a:lnTo>
                  <a:lnTo>
                    <a:pt x="154520" y="612495"/>
                  </a:lnTo>
                  <a:lnTo>
                    <a:pt x="152400" y="623011"/>
                  </a:lnTo>
                  <a:lnTo>
                    <a:pt x="154520" y="633514"/>
                  </a:lnTo>
                  <a:lnTo>
                    <a:pt x="160312" y="642099"/>
                  </a:lnTo>
                  <a:lnTo>
                    <a:pt x="168884" y="647890"/>
                  </a:lnTo>
                  <a:lnTo>
                    <a:pt x="179400" y="650011"/>
                  </a:lnTo>
                  <a:lnTo>
                    <a:pt x="189903" y="647890"/>
                  </a:lnTo>
                  <a:lnTo>
                    <a:pt x="198488" y="642099"/>
                  </a:lnTo>
                  <a:lnTo>
                    <a:pt x="204279" y="633514"/>
                  </a:lnTo>
                  <a:lnTo>
                    <a:pt x="206400" y="623011"/>
                  </a:lnTo>
                  <a:close/>
                </a:path>
                <a:path w="212090" h="650239">
                  <a:moveTo>
                    <a:pt x="211569" y="27000"/>
                  </a:moveTo>
                  <a:lnTo>
                    <a:pt x="209448" y="16484"/>
                  </a:lnTo>
                  <a:lnTo>
                    <a:pt x="203657" y="7899"/>
                  </a:lnTo>
                  <a:lnTo>
                    <a:pt x="195072" y="2120"/>
                  </a:lnTo>
                  <a:lnTo>
                    <a:pt x="184569" y="0"/>
                  </a:lnTo>
                  <a:lnTo>
                    <a:pt x="174053" y="2120"/>
                  </a:lnTo>
                  <a:lnTo>
                    <a:pt x="165468" y="7899"/>
                  </a:lnTo>
                  <a:lnTo>
                    <a:pt x="159689" y="16484"/>
                  </a:lnTo>
                  <a:lnTo>
                    <a:pt x="157568" y="27000"/>
                  </a:lnTo>
                  <a:lnTo>
                    <a:pt x="159689" y="37503"/>
                  </a:lnTo>
                  <a:lnTo>
                    <a:pt x="165468" y="46088"/>
                  </a:lnTo>
                  <a:lnTo>
                    <a:pt x="174053" y="51879"/>
                  </a:lnTo>
                  <a:lnTo>
                    <a:pt x="184569" y="54000"/>
                  </a:lnTo>
                  <a:lnTo>
                    <a:pt x="195072" y="51879"/>
                  </a:lnTo>
                  <a:lnTo>
                    <a:pt x="203657" y="46088"/>
                  </a:lnTo>
                  <a:lnTo>
                    <a:pt x="209448" y="37503"/>
                  </a:lnTo>
                  <a:lnTo>
                    <a:pt x="211569" y="2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222192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222192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90692" y="5637888"/>
              <a:ext cx="76200" cy="10800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0323817" y="5367997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44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44" y="255854"/>
                  </a:lnTo>
                  <a:lnTo>
                    <a:pt x="216344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19" y="392201"/>
                  </a:lnTo>
                  <a:lnTo>
                    <a:pt x="2819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64880" y="5636505"/>
              <a:ext cx="76200" cy="10800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0898009" y="536661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06" y="392201"/>
                  </a:lnTo>
                  <a:lnTo>
                    <a:pt x="2806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2540" y="5636505"/>
              <a:ext cx="76200" cy="10800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1275669" y="536661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06" y="392201"/>
                  </a:lnTo>
                  <a:lnTo>
                    <a:pt x="2806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24765" y="4881439"/>
              <a:ext cx="395999" cy="395999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0201585" y="5897039"/>
              <a:ext cx="485140" cy="251460"/>
            </a:xfrm>
            <a:custGeom>
              <a:avLst/>
              <a:gdLst/>
              <a:ahLst/>
              <a:cxnLst/>
              <a:rect l="l" t="t" r="r" b="b"/>
              <a:pathLst>
                <a:path w="485140" h="251460">
                  <a:moveTo>
                    <a:pt x="242538" y="0"/>
                  </a:moveTo>
                  <a:lnTo>
                    <a:pt x="178061" y="4482"/>
                  </a:lnTo>
                  <a:lnTo>
                    <a:pt x="120124" y="17134"/>
                  </a:lnTo>
                  <a:lnTo>
                    <a:pt x="71037" y="36757"/>
                  </a:lnTo>
                  <a:lnTo>
                    <a:pt x="33113" y="62157"/>
                  </a:lnTo>
                  <a:lnTo>
                    <a:pt x="8663" y="92136"/>
                  </a:lnTo>
                  <a:lnTo>
                    <a:pt x="0" y="125498"/>
                  </a:lnTo>
                  <a:lnTo>
                    <a:pt x="8663" y="158861"/>
                  </a:lnTo>
                  <a:lnTo>
                    <a:pt x="33113" y="188840"/>
                  </a:lnTo>
                  <a:lnTo>
                    <a:pt x="71037" y="214240"/>
                  </a:lnTo>
                  <a:lnTo>
                    <a:pt x="120124" y="233863"/>
                  </a:lnTo>
                  <a:lnTo>
                    <a:pt x="178061" y="246515"/>
                  </a:lnTo>
                  <a:lnTo>
                    <a:pt x="242538" y="250997"/>
                  </a:lnTo>
                  <a:lnTo>
                    <a:pt x="307014" y="246515"/>
                  </a:lnTo>
                  <a:lnTo>
                    <a:pt x="364952" y="233863"/>
                  </a:lnTo>
                  <a:lnTo>
                    <a:pt x="414039" y="214240"/>
                  </a:lnTo>
                  <a:lnTo>
                    <a:pt x="451963" y="188840"/>
                  </a:lnTo>
                  <a:lnTo>
                    <a:pt x="476414" y="158861"/>
                  </a:lnTo>
                  <a:lnTo>
                    <a:pt x="485077" y="125498"/>
                  </a:lnTo>
                  <a:lnTo>
                    <a:pt x="476414" y="92136"/>
                  </a:lnTo>
                  <a:lnTo>
                    <a:pt x="451963" y="62157"/>
                  </a:lnTo>
                  <a:lnTo>
                    <a:pt x="414039" y="36757"/>
                  </a:lnTo>
                  <a:lnTo>
                    <a:pt x="364952" y="17134"/>
                  </a:lnTo>
                  <a:lnTo>
                    <a:pt x="307014" y="4482"/>
                  </a:lnTo>
                  <a:lnTo>
                    <a:pt x="242538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9574079" y="1279652"/>
            <a:ext cx="2178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Configuration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6" name="object 6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11310" y="1699187"/>
            <a:ext cx="747459" cy="747459"/>
          </a:xfrm>
          <a:prstGeom prst="rect">
            <a:avLst/>
          </a:prstGeom>
        </p:spPr>
      </p:pic>
      <p:sp>
        <p:nvSpPr>
          <p:cNvPr id="67" name="object 67"/>
          <p:cNvSpPr txBox="1"/>
          <p:nvPr/>
        </p:nvSpPr>
        <p:spPr>
          <a:xfrm>
            <a:off x="7190017" y="1321308"/>
            <a:ext cx="621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Client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961872" y="3436859"/>
            <a:ext cx="367030" cy="7734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b="1" spc="-20" dirty="0">
                <a:latin typeface="Calibri"/>
                <a:cs typeface="Calibri"/>
              </a:rPr>
              <a:t>DRAM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961872" y="4488321"/>
            <a:ext cx="367030" cy="4197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b="1" spc="-25" dirty="0">
                <a:latin typeface="Calibri"/>
                <a:cs typeface="Calibri"/>
              </a:rPr>
              <a:t>PM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77475" y="1130300"/>
            <a:ext cx="5816600" cy="41319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600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日志结构的数据布局</a:t>
            </a:r>
            <a:endParaRPr lang="zh-CN" altLang="en-US" sz="2800" dirty="0">
              <a:latin typeface="Arial"/>
              <a:cs typeface="Arial"/>
            </a:endParaRPr>
          </a:p>
          <a:p>
            <a:pPr marL="324485" indent="-311785">
              <a:lnSpc>
                <a:spcPct val="100000"/>
              </a:lnSpc>
              <a:spcBef>
                <a:spcPts val="505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主备复制</a:t>
            </a:r>
            <a:endParaRPr lang="zh-CN" altLang="en-US" sz="2800" dirty="0">
              <a:latin typeface="Arial"/>
              <a:cs typeface="Arial"/>
            </a:endParaRPr>
          </a:p>
          <a:p>
            <a:pPr marL="286385" indent="-273685">
              <a:lnSpc>
                <a:spcPct val="100000"/>
              </a:lnSpc>
              <a:spcBef>
                <a:spcPts val="25"/>
              </a:spcBef>
              <a:buSzPct val="79166"/>
              <a:buFont typeface="Wingdings"/>
              <a:buChar char=""/>
              <a:tabLst>
                <a:tab pos="2863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每台服务器三个组件</a:t>
            </a:r>
            <a:endParaRPr lang="zh-CN" altLang="en-US" sz="28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5" dirty="0">
                <a:latin typeface="Arial"/>
                <a:cs typeface="Arial"/>
              </a:rPr>
              <a:t>由一个 </a:t>
            </a:r>
            <a:r>
              <a:rPr lang="en-US" altLang="zh-CN" sz="2400" spc="-5" dirty="0">
                <a:solidFill>
                  <a:srgbClr val="FF0000"/>
                </a:solidFill>
                <a:latin typeface="Arial"/>
                <a:cs typeface="Arial"/>
              </a:rPr>
              <a:t>Rowan </a:t>
            </a:r>
            <a:r>
              <a:rPr lang="zh-CN" altLang="en-US" sz="2400" spc="-5" dirty="0">
                <a:latin typeface="Arial"/>
                <a:cs typeface="Arial"/>
              </a:rPr>
              <a:t>实例管理的单个</a:t>
            </a:r>
            <a:r>
              <a:rPr lang="zh-CN" altLang="en-US" sz="2400" spc="-5" dirty="0">
                <a:solidFill>
                  <a:srgbClr val="FF0000"/>
                </a:solidFill>
                <a:latin typeface="Arial"/>
                <a:cs typeface="Arial"/>
              </a:rPr>
              <a:t>备份日志</a:t>
            </a: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80" dirty="0">
                <a:latin typeface="Arial"/>
                <a:cs typeface="Arial"/>
              </a:rPr>
              <a:t>线程主日志</a:t>
            </a: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155" dirty="0">
                <a:latin typeface="Arial"/>
                <a:cs typeface="Arial"/>
              </a:rPr>
              <a:t>每个分片 </a:t>
            </a:r>
            <a:r>
              <a:rPr lang="en-US" altLang="zh-CN" sz="2400" spc="-155" dirty="0">
                <a:latin typeface="Arial"/>
                <a:cs typeface="Arial"/>
              </a:rPr>
              <a:t>DRAM </a:t>
            </a:r>
            <a:r>
              <a:rPr lang="zh-CN" altLang="en-US" sz="2400" spc="-155" dirty="0">
                <a:latin typeface="Arial"/>
                <a:cs typeface="Arial"/>
              </a:rPr>
              <a:t>哈希索引</a:t>
            </a:r>
            <a:endParaRPr lang="zh-CN" altLang="en-US" sz="2400" dirty="0">
              <a:latin typeface="Arial"/>
              <a:cs typeface="Arial"/>
            </a:endParaRPr>
          </a:p>
          <a:p>
            <a:pPr marL="286385" indent="-273685">
              <a:lnSpc>
                <a:spcPts val="2835"/>
              </a:lnSpc>
              <a:buSzPct val="79166"/>
              <a:buFont typeface="Wingdings"/>
              <a:buChar char=""/>
              <a:tabLst>
                <a:tab pos="286385" algn="l"/>
              </a:tabLst>
            </a:pPr>
            <a:r>
              <a:rPr lang="en-US" altLang="zh-CN" sz="2400" spc="-10" dirty="0">
                <a:latin typeface="Arial"/>
                <a:cs typeface="Arial"/>
              </a:rPr>
              <a:t>PUT </a:t>
            </a:r>
            <a:r>
              <a:rPr lang="zh-CN" altLang="en-US" sz="2400" spc="-10" dirty="0">
                <a:latin typeface="Arial"/>
                <a:cs typeface="Arial"/>
              </a:rPr>
              <a:t>操作的工作流程</a:t>
            </a:r>
            <a:endParaRPr lang="zh-CN" altLang="en-US" sz="24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000" dirty="0">
                <a:solidFill>
                  <a:srgbClr val="B2B2B2"/>
                </a:solidFill>
                <a:latin typeface="Wingdings"/>
                <a:cs typeface="Wingdings"/>
              </a:rPr>
              <a:t></a:t>
            </a:r>
            <a:r>
              <a:rPr lang="zh-CN" altLang="en-US" sz="2000" spc="-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000" spc="35" dirty="0">
                <a:solidFill>
                  <a:srgbClr val="B2B2B2"/>
                </a:solidFill>
                <a:latin typeface="Arial"/>
                <a:cs typeface="Arial"/>
              </a:rPr>
              <a:t>客户端向主节点 </a:t>
            </a:r>
            <a:r>
              <a:rPr lang="en-US" altLang="zh-CN" sz="2000" spc="35" dirty="0">
                <a:solidFill>
                  <a:srgbClr val="B2B2B2"/>
                </a:solidFill>
                <a:latin typeface="Arial"/>
                <a:cs typeface="Arial"/>
              </a:rPr>
              <a:t>(P) </a:t>
            </a:r>
            <a:r>
              <a:rPr lang="zh-CN" altLang="en-US" sz="2000" spc="35" dirty="0">
                <a:solidFill>
                  <a:srgbClr val="B2B2B2"/>
                </a:solidFill>
                <a:latin typeface="Arial"/>
                <a:cs typeface="Arial"/>
              </a:rPr>
              <a:t>发送 </a:t>
            </a:r>
            <a:r>
              <a:rPr lang="en-US" altLang="zh-CN" sz="2000" spc="35" dirty="0">
                <a:solidFill>
                  <a:srgbClr val="B2B2B2"/>
                </a:solidFill>
                <a:latin typeface="Arial"/>
                <a:cs typeface="Arial"/>
              </a:rPr>
              <a:t>RPC</a:t>
            </a:r>
            <a:endParaRPr lang="zh-CN" altLang="en-US" sz="20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000" spc="-880" dirty="0">
                <a:solidFill>
                  <a:srgbClr val="B2B2B2"/>
                </a:solidFill>
                <a:latin typeface="Calibri"/>
                <a:cs typeface="Calibri"/>
              </a:rPr>
              <a:t>❷</a:t>
            </a:r>
            <a:r>
              <a:rPr lang="zh-CN" altLang="en-US" sz="2000" spc="100" dirty="0">
                <a:solidFill>
                  <a:srgbClr val="B2B2B2"/>
                </a:solidFill>
                <a:latin typeface="Calibri"/>
                <a:cs typeface="Calibri"/>
              </a:rPr>
              <a:t> 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P 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将条目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E 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追加到本地主日志</a:t>
            </a:r>
            <a:endParaRPr lang="zh-CN" altLang="en-US" sz="20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❸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P 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通过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Rowan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将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E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写入所有备份的备份日志中</a:t>
            </a:r>
          </a:p>
          <a:p>
            <a:pPr marL="240665" indent="-215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sz="2000" spc="-880" dirty="0">
                <a:latin typeface="Calibri"/>
                <a:cs typeface="Calibri"/>
              </a:rPr>
              <a:t>❹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lang="en-US" sz="2000" spc="100" dirty="0">
                <a:latin typeface="Calibri"/>
                <a:cs typeface="Calibri"/>
              </a:rPr>
              <a:t> </a:t>
            </a:r>
            <a:r>
              <a:rPr lang="en-US" altLang="zh-CN" sz="2000" spc="-25" dirty="0">
                <a:latin typeface="Arial"/>
                <a:cs typeface="Arial"/>
              </a:rPr>
              <a:t>P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lang="zh-CN" altLang="en-US" sz="2000" spc="100" dirty="0">
                <a:latin typeface="Calibri"/>
                <a:cs typeface="Calibri"/>
              </a:rPr>
              <a:t>等待来自备份 </a:t>
            </a:r>
            <a:r>
              <a:rPr lang="en-US" sz="2000" spc="100" dirty="0">
                <a:latin typeface="Calibri"/>
                <a:cs typeface="Calibri"/>
              </a:rPr>
              <a:t>NIC </a:t>
            </a:r>
            <a:r>
              <a:rPr lang="zh-CN" altLang="en-US" sz="2000" spc="100" dirty="0">
                <a:latin typeface="Calibri"/>
                <a:cs typeface="Calibri"/>
              </a:rPr>
              <a:t>的硬件 </a:t>
            </a:r>
            <a:r>
              <a:rPr lang="en-US" sz="2000" spc="100" dirty="0">
                <a:latin typeface="Calibri"/>
                <a:cs typeface="Calibri"/>
              </a:rPr>
              <a:t>ACK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71" name="object 7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05104" y="3195467"/>
            <a:ext cx="395999" cy="395999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10319984" y="4035044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900822" y="4990663"/>
            <a:ext cx="143510" cy="2736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1278292" y="4990663"/>
            <a:ext cx="136525" cy="2736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794820" y="5381006"/>
            <a:ext cx="1113790" cy="63119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KV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Calibri"/>
                <a:cs typeface="Calibri"/>
              </a:rPr>
              <a:t>Primary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log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244539" y="5722382"/>
            <a:ext cx="10306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Backup</a:t>
            </a:r>
            <a:r>
              <a:rPr sz="1800" spc="-25" dirty="0">
                <a:latin typeface="Calibri"/>
                <a:cs typeface="Calibri"/>
              </a:rPr>
              <a:t> log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0306805" y="5871735"/>
            <a:ext cx="27432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993559" y="6353518"/>
            <a:ext cx="875030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840235" y="6362662"/>
            <a:ext cx="875030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spc="-114" dirty="0"/>
              <a:t>系统介绍：</a:t>
            </a:r>
            <a:r>
              <a:rPr lang="en-US" altLang="zh-CN" sz="3800" spc="-114" dirty="0"/>
              <a:t>Rowan-</a:t>
            </a:r>
            <a:r>
              <a:rPr lang="en-US" altLang="zh-CN" sz="3800" spc="150" dirty="0"/>
              <a:t>KV</a:t>
            </a:r>
            <a:endParaRPr sz="3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5997816" y="3051564"/>
            <a:ext cx="3079115" cy="3228340"/>
            <a:chOff x="5997816" y="3051564"/>
            <a:chExt cx="3079115" cy="3228340"/>
          </a:xfrm>
        </p:grpSpPr>
        <p:sp>
          <p:nvSpPr>
            <p:cNvPr id="4" name="object 4"/>
            <p:cNvSpPr/>
            <p:nvPr/>
          </p:nvSpPr>
          <p:spPr>
            <a:xfrm>
              <a:off x="6007341" y="3061089"/>
              <a:ext cx="3060065" cy="3209290"/>
            </a:xfrm>
            <a:custGeom>
              <a:avLst/>
              <a:gdLst/>
              <a:ahLst/>
              <a:cxnLst/>
              <a:rect l="l" t="t" r="r" b="b"/>
              <a:pathLst>
                <a:path w="3060065" h="3209290">
                  <a:moveTo>
                    <a:pt x="0" y="0"/>
                  </a:moveTo>
                  <a:lnTo>
                    <a:pt x="3060000" y="0"/>
                  </a:lnTo>
                  <a:lnTo>
                    <a:pt x="3060000" y="3208818"/>
                  </a:lnTo>
                  <a:lnTo>
                    <a:pt x="0" y="320881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58291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1665" y="4982666"/>
              <a:ext cx="76194" cy="1908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77121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77121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29250" y="4349066"/>
              <a:ext cx="2939415" cy="0"/>
            </a:xfrm>
            <a:custGeom>
              <a:avLst/>
              <a:gdLst/>
              <a:ahLst/>
              <a:cxnLst/>
              <a:rect l="l" t="t" r="r" b="b"/>
              <a:pathLst>
                <a:path w="2939415">
                  <a:moveTo>
                    <a:pt x="0" y="0"/>
                  </a:moveTo>
                  <a:lnTo>
                    <a:pt x="2939036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41475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4855" y="4982666"/>
              <a:ext cx="76194" cy="1908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624672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28047" y="4982666"/>
              <a:ext cx="76194" cy="1908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255434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55434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42185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42185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20498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20498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98810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98810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420497" y="3238500"/>
            <a:ext cx="2073275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Hash </a:t>
            </a:r>
            <a:r>
              <a:rPr sz="2000" spc="-20" dirty="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05459" algn="l"/>
                <a:tab pos="987425" algn="l"/>
                <a:tab pos="1449070" algn="l"/>
                <a:tab pos="1931670" algn="l"/>
              </a:tabLst>
            </a:pP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611191" y="3195467"/>
            <a:ext cx="2590165" cy="2463165"/>
            <a:chOff x="6611191" y="3195467"/>
            <a:chExt cx="2590165" cy="2463165"/>
          </a:xfrm>
        </p:grpSpPr>
        <p:sp>
          <p:nvSpPr>
            <p:cNvPr id="24" name="object 24"/>
            <p:cNvSpPr/>
            <p:nvPr/>
          </p:nvSpPr>
          <p:spPr>
            <a:xfrm>
              <a:off x="6611188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4562" y="4982666"/>
              <a:ext cx="76193" cy="19084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812812" y="5055120"/>
              <a:ext cx="741045" cy="36195"/>
            </a:xfrm>
            <a:custGeom>
              <a:avLst/>
              <a:gdLst/>
              <a:ahLst/>
              <a:cxnLst/>
              <a:rect l="l" t="t" r="r" b="b"/>
              <a:pathLst>
                <a:path w="741045" h="36195">
                  <a:moveTo>
                    <a:pt x="36004" y="17995"/>
                  </a:moveTo>
                  <a:lnTo>
                    <a:pt x="34594" y="10998"/>
                  </a:lnTo>
                  <a:lnTo>
                    <a:pt x="30734" y="5270"/>
                  </a:lnTo>
                  <a:lnTo>
                    <a:pt x="25006" y="1422"/>
                  </a:lnTo>
                  <a:lnTo>
                    <a:pt x="18008" y="0"/>
                  </a:lnTo>
                  <a:lnTo>
                    <a:pt x="10998" y="1422"/>
                  </a:lnTo>
                  <a:lnTo>
                    <a:pt x="5270" y="5270"/>
                  </a:lnTo>
                  <a:lnTo>
                    <a:pt x="1422" y="10998"/>
                  </a:lnTo>
                  <a:lnTo>
                    <a:pt x="0" y="17995"/>
                  </a:lnTo>
                  <a:lnTo>
                    <a:pt x="1422" y="25006"/>
                  </a:lnTo>
                  <a:lnTo>
                    <a:pt x="5270" y="30734"/>
                  </a:lnTo>
                  <a:lnTo>
                    <a:pt x="10998" y="34582"/>
                  </a:lnTo>
                  <a:lnTo>
                    <a:pt x="18008" y="36004"/>
                  </a:lnTo>
                  <a:lnTo>
                    <a:pt x="25006" y="34582"/>
                  </a:lnTo>
                  <a:lnTo>
                    <a:pt x="30734" y="30734"/>
                  </a:lnTo>
                  <a:lnTo>
                    <a:pt x="34594" y="25006"/>
                  </a:lnTo>
                  <a:lnTo>
                    <a:pt x="36004" y="17995"/>
                  </a:lnTo>
                  <a:close/>
                </a:path>
                <a:path w="741045" h="36195">
                  <a:moveTo>
                    <a:pt x="97218" y="17995"/>
                  </a:moveTo>
                  <a:lnTo>
                    <a:pt x="95796" y="10998"/>
                  </a:lnTo>
                  <a:lnTo>
                    <a:pt x="91935" y="5270"/>
                  </a:lnTo>
                  <a:lnTo>
                    <a:pt x="86220" y="1422"/>
                  </a:lnTo>
                  <a:lnTo>
                    <a:pt x="79209" y="0"/>
                  </a:lnTo>
                  <a:lnTo>
                    <a:pt x="72212" y="1422"/>
                  </a:lnTo>
                  <a:lnTo>
                    <a:pt x="66484" y="5270"/>
                  </a:lnTo>
                  <a:lnTo>
                    <a:pt x="62623" y="10998"/>
                  </a:lnTo>
                  <a:lnTo>
                    <a:pt x="61214" y="17995"/>
                  </a:lnTo>
                  <a:lnTo>
                    <a:pt x="62623" y="25006"/>
                  </a:lnTo>
                  <a:lnTo>
                    <a:pt x="66484" y="30734"/>
                  </a:lnTo>
                  <a:lnTo>
                    <a:pt x="72212" y="34582"/>
                  </a:lnTo>
                  <a:lnTo>
                    <a:pt x="79209" y="36004"/>
                  </a:lnTo>
                  <a:lnTo>
                    <a:pt x="86220" y="34582"/>
                  </a:lnTo>
                  <a:lnTo>
                    <a:pt x="91935" y="30734"/>
                  </a:lnTo>
                  <a:lnTo>
                    <a:pt x="95796" y="25006"/>
                  </a:lnTo>
                  <a:lnTo>
                    <a:pt x="97218" y="17995"/>
                  </a:lnTo>
                  <a:close/>
                </a:path>
                <a:path w="741045" h="36195">
                  <a:moveTo>
                    <a:pt x="158419" y="17995"/>
                  </a:moveTo>
                  <a:lnTo>
                    <a:pt x="157010" y="10998"/>
                  </a:lnTo>
                  <a:lnTo>
                    <a:pt x="153149" y="5270"/>
                  </a:lnTo>
                  <a:lnTo>
                    <a:pt x="147434" y="1422"/>
                  </a:lnTo>
                  <a:lnTo>
                    <a:pt x="140423" y="0"/>
                  </a:lnTo>
                  <a:lnTo>
                    <a:pt x="133413" y="1422"/>
                  </a:lnTo>
                  <a:lnTo>
                    <a:pt x="127698" y="5270"/>
                  </a:lnTo>
                  <a:lnTo>
                    <a:pt x="123837" y="10998"/>
                  </a:lnTo>
                  <a:lnTo>
                    <a:pt x="122428" y="17995"/>
                  </a:lnTo>
                  <a:lnTo>
                    <a:pt x="123837" y="25006"/>
                  </a:lnTo>
                  <a:lnTo>
                    <a:pt x="127698" y="30734"/>
                  </a:lnTo>
                  <a:lnTo>
                    <a:pt x="133413" y="34582"/>
                  </a:lnTo>
                  <a:lnTo>
                    <a:pt x="140423" y="36004"/>
                  </a:lnTo>
                  <a:lnTo>
                    <a:pt x="147434" y="34582"/>
                  </a:lnTo>
                  <a:lnTo>
                    <a:pt x="153149" y="30734"/>
                  </a:lnTo>
                  <a:lnTo>
                    <a:pt x="157010" y="25006"/>
                  </a:lnTo>
                  <a:lnTo>
                    <a:pt x="158419" y="17995"/>
                  </a:lnTo>
                  <a:close/>
                </a:path>
                <a:path w="741045" h="36195">
                  <a:moveTo>
                    <a:pt x="618286" y="17995"/>
                  </a:moveTo>
                  <a:lnTo>
                    <a:pt x="616877" y="10998"/>
                  </a:lnTo>
                  <a:lnTo>
                    <a:pt x="613016" y="5270"/>
                  </a:lnTo>
                  <a:lnTo>
                    <a:pt x="607301" y="1422"/>
                  </a:lnTo>
                  <a:lnTo>
                    <a:pt x="600290" y="0"/>
                  </a:lnTo>
                  <a:lnTo>
                    <a:pt x="593280" y="1422"/>
                  </a:lnTo>
                  <a:lnTo>
                    <a:pt x="587565" y="5270"/>
                  </a:lnTo>
                  <a:lnTo>
                    <a:pt x="583704" y="10998"/>
                  </a:lnTo>
                  <a:lnTo>
                    <a:pt x="582295" y="17995"/>
                  </a:lnTo>
                  <a:lnTo>
                    <a:pt x="583704" y="25006"/>
                  </a:lnTo>
                  <a:lnTo>
                    <a:pt x="587565" y="30734"/>
                  </a:lnTo>
                  <a:lnTo>
                    <a:pt x="593280" y="34582"/>
                  </a:lnTo>
                  <a:lnTo>
                    <a:pt x="600290" y="36004"/>
                  </a:lnTo>
                  <a:lnTo>
                    <a:pt x="607301" y="34582"/>
                  </a:lnTo>
                  <a:lnTo>
                    <a:pt x="613016" y="30734"/>
                  </a:lnTo>
                  <a:lnTo>
                    <a:pt x="616877" y="25006"/>
                  </a:lnTo>
                  <a:lnTo>
                    <a:pt x="618286" y="17995"/>
                  </a:lnTo>
                  <a:close/>
                </a:path>
                <a:path w="741045" h="36195">
                  <a:moveTo>
                    <a:pt x="679500" y="17995"/>
                  </a:moveTo>
                  <a:lnTo>
                    <a:pt x="678091" y="10998"/>
                  </a:lnTo>
                  <a:lnTo>
                    <a:pt x="674230" y="5270"/>
                  </a:lnTo>
                  <a:lnTo>
                    <a:pt x="668502" y="1422"/>
                  </a:lnTo>
                  <a:lnTo>
                    <a:pt x="661504" y="0"/>
                  </a:lnTo>
                  <a:lnTo>
                    <a:pt x="654494" y="1422"/>
                  </a:lnTo>
                  <a:lnTo>
                    <a:pt x="648766" y="5270"/>
                  </a:lnTo>
                  <a:lnTo>
                    <a:pt x="644918" y="10998"/>
                  </a:lnTo>
                  <a:lnTo>
                    <a:pt x="643496" y="17995"/>
                  </a:lnTo>
                  <a:lnTo>
                    <a:pt x="644918" y="25006"/>
                  </a:lnTo>
                  <a:lnTo>
                    <a:pt x="648766" y="30734"/>
                  </a:lnTo>
                  <a:lnTo>
                    <a:pt x="654494" y="34582"/>
                  </a:lnTo>
                  <a:lnTo>
                    <a:pt x="661504" y="36004"/>
                  </a:lnTo>
                  <a:lnTo>
                    <a:pt x="668502" y="34582"/>
                  </a:lnTo>
                  <a:lnTo>
                    <a:pt x="674230" y="30734"/>
                  </a:lnTo>
                  <a:lnTo>
                    <a:pt x="678091" y="25006"/>
                  </a:lnTo>
                  <a:lnTo>
                    <a:pt x="679500" y="17995"/>
                  </a:lnTo>
                  <a:close/>
                </a:path>
                <a:path w="741045" h="36195">
                  <a:moveTo>
                    <a:pt x="740714" y="17995"/>
                  </a:moveTo>
                  <a:lnTo>
                    <a:pt x="739292" y="10998"/>
                  </a:lnTo>
                  <a:lnTo>
                    <a:pt x="735431" y="5270"/>
                  </a:lnTo>
                  <a:lnTo>
                    <a:pt x="729716" y="1422"/>
                  </a:lnTo>
                  <a:lnTo>
                    <a:pt x="722706" y="0"/>
                  </a:lnTo>
                  <a:lnTo>
                    <a:pt x="715708" y="1422"/>
                  </a:lnTo>
                  <a:lnTo>
                    <a:pt x="709980" y="5270"/>
                  </a:lnTo>
                  <a:lnTo>
                    <a:pt x="706120" y="10998"/>
                  </a:lnTo>
                  <a:lnTo>
                    <a:pt x="704710" y="17995"/>
                  </a:lnTo>
                  <a:lnTo>
                    <a:pt x="706120" y="25006"/>
                  </a:lnTo>
                  <a:lnTo>
                    <a:pt x="709980" y="30734"/>
                  </a:lnTo>
                  <a:lnTo>
                    <a:pt x="715708" y="34582"/>
                  </a:lnTo>
                  <a:lnTo>
                    <a:pt x="722706" y="36004"/>
                  </a:lnTo>
                  <a:lnTo>
                    <a:pt x="729716" y="34582"/>
                  </a:lnTo>
                  <a:lnTo>
                    <a:pt x="735431" y="30734"/>
                  </a:lnTo>
                  <a:lnTo>
                    <a:pt x="739292" y="25006"/>
                  </a:lnTo>
                  <a:lnTo>
                    <a:pt x="740714" y="179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5360" y="4166616"/>
              <a:ext cx="371855" cy="37490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5104" y="3195467"/>
              <a:ext cx="395999" cy="3959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529159" y="5407163"/>
              <a:ext cx="485140" cy="251460"/>
            </a:xfrm>
            <a:custGeom>
              <a:avLst/>
              <a:gdLst/>
              <a:ahLst/>
              <a:cxnLst/>
              <a:rect l="l" t="t" r="r" b="b"/>
              <a:pathLst>
                <a:path w="485140" h="251460">
                  <a:moveTo>
                    <a:pt x="242539" y="0"/>
                  </a:moveTo>
                  <a:lnTo>
                    <a:pt x="178062" y="4483"/>
                  </a:lnTo>
                  <a:lnTo>
                    <a:pt x="120125" y="17134"/>
                  </a:lnTo>
                  <a:lnTo>
                    <a:pt x="71038" y="36758"/>
                  </a:lnTo>
                  <a:lnTo>
                    <a:pt x="33113" y="62157"/>
                  </a:lnTo>
                  <a:lnTo>
                    <a:pt x="8663" y="92136"/>
                  </a:lnTo>
                  <a:lnTo>
                    <a:pt x="0" y="125498"/>
                  </a:lnTo>
                  <a:lnTo>
                    <a:pt x="8663" y="158861"/>
                  </a:lnTo>
                  <a:lnTo>
                    <a:pt x="33113" y="188840"/>
                  </a:lnTo>
                  <a:lnTo>
                    <a:pt x="71038" y="214240"/>
                  </a:lnTo>
                  <a:lnTo>
                    <a:pt x="120125" y="233864"/>
                  </a:lnTo>
                  <a:lnTo>
                    <a:pt x="178062" y="246515"/>
                  </a:lnTo>
                  <a:lnTo>
                    <a:pt x="242539" y="250998"/>
                  </a:lnTo>
                  <a:lnTo>
                    <a:pt x="307015" y="246515"/>
                  </a:lnTo>
                  <a:lnTo>
                    <a:pt x="364953" y="233864"/>
                  </a:lnTo>
                  <a:lnTo>
                    <a:pt x="414040" y="214240"/>
                  </a:lnTo>
                  <a:lnTo>
                    <a:pt x="451964" y="188840"/>
                  </a:lnTo>
                  <a:lnTo>
                    <a:pt x="476414" y="158861"/>
                  </a:lnTo>
                  <a:lnTo>
                    <a:pt x="485077" y="125498"/>
                  </a:lnTo>
                  <a:lnTo>
                    <a:pt x="476414" y="92136"/>
                  </a:lnTo>
                  <a:lnTo>
                    <a:pt x="451964" y="62157"/>
                  </a:lnTo>
                  <a:lnTo>
                    <a:pt x="414040" y="36758"/>
                  </a:lnTo>
                  <a:lnTo>
                    <a:pt x="364953" y="17134"/>
                  </a:lnTo>
                  <a:lnTo>
                    <a:pt x="307015" y="4483"/>
                  </a:lnTo>
                  <a:lnTo>
                    <a:pt x="242539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00673" y="4151908"/>
              <a:ext cx="224154" cy="1224915"/>
            </a:xfrm>
            <a:custGeom>
              <a:avLst/>
              <a:gdLst/>
              <a:ahLst/>
              <a:cxnLst/>
              <a:rect l="l" t="t" r="r" b="b"/>
              <a:pathLst>
                <a:path w="224154" h="1224914">
                  <a:moveTo>
                    <a:pt x="149888" y="1163867"/>
                  </a:moveTo>
                  <a:lnTo>
                    <a:pt x="73822" y="1170325"/>
                  </a:lnTo>
                  <a:lnTo>
                    <a:pt x="224002" y="1224756"/>
                  </a:lnTo>
                  <a:lnTo>
                    <a:pt x="206843" y="1168448"/>
                  </a:lnTo>
                  <a:lnTo>
                    <a:pt x="151949" y="1168448"/>
                  </a:lnTo>
                  <a:lnTo>
                    <a:pt x="149888" y="1163867"/>
                  </a:lnTo>
                  <a:close/>
                </a:path>
                <a:path w="224154" h="1224914">
                  <a:moveTo>
                    <a:pt x="168673" y="1135711"/>
                  </a:moveTo>
                  <a:lnTo>
                    <a:pt x="164979" y="1162585"/>
                  </a:lnTo>
                  <a:lnTo>
                    <a:pt x="149888" y="1163867"/>
                  </a:lnTo>
                  <a:lnTo>
                    <a:pt x="151949" y="1168448"/>
                  </a:lnTo>
                  <a:lnTo>
                    <a:pt x="178008" y="1156724"/>
                  </a:lnTo>
                  <a:lnTo>
                    <a:pt x="169612" y="1138062"/>
                  </a:lnTo>
                  <a:lnTo>
                    <a:pt x="169316" y="1137404"/>
                  </a:lnTo>
                  <a:lnTo>
                    <a:pt x="168673" y="1135711"/>
                  </a:lnTo>
                  <a:close/>
                </a:path>
                <a:path w="224154" h="1224914">
                  <a:moveTo>
                    <a:pt x="177439" y="1071953"/>
                  </a:moveTo>
                  <a:lnTo>
                    <a:pt x="168673" y="1135711"/>
                  </a:lnTo>
                  <a:lnTo>
                    <a:pt x="169466" y="1137737"/>
                  </a:lnTo>
                  <a:lnTo>
                    <a:pt x="178008" y="1156724"/>
                  </a:lnTo>
                  <a:lnTo>
                    <a:pt x="151949" y="1168448"/>
                  </a:lnTo>
                  <a:lnTo>
                    <a:pt x="206843" y="1168448"/>
                  </a:lnTo>
                  <a:lnTo>
                    <a:pt x="177439" y="1071953"/>
                  </a:lnTo>
                  <a:close/>
                </a:path>
                <a:path w="224154" h="1224914">
                  <a:moveTo>
                    <a:pt x="28573" y="0"/>
                  </a:moveTo>
                  <a:lnTo>
                    <a:pt x="0" y="299"/>
                  </a:lnTo>
                  <a:lnTo>
                    <a:pt x="1205" y="115102"/>
                  </a:lnTo>
                  <a:lnTo>
                    <a:pt x="4721" y="229148"/>
                  </a:lnTo>
                  <a:lnTo>
                    <a:pt x="10392" y="341393"/>
                  </a:lnTo>
                  <a:lnTo>
                    <a:pt x="18067" y="450949"/>
                  </a:lnTo>
                  <a:lnTo>
                    <a:pt x="27586" y="556886"/>
                  </a:lnTo>
                  <a:lnTo>
                    <a:pt x="32998" y="608286"/>
                  </a:lnTo>
                  <a:lnTo>
                    <a:pt x="38811" y="658425"/>
                  </a:lnTo>
                  <a:lnTo>
                    <a:pt x="45010" y="707223"/>
                  </a:lnTo>
                  <a:lnTo>
                    <a:pt x="51577" y="754571"/>
                  </a:lnTo>
                  <a:lnTo>
                    <a:pt x="58493" y="800360"/>
                  </a:lnTo>
                  <a:lnTo>
                    <a:pt x="65741" y="844480"/>
                  </a:lnTo>
                  <a:lnTo>
                    <a:pt x="73300" y="886820"/>
                  </a:lnTo>
                  <a:lnTo>
                    <a:pt x="81154" y="927273"/>
                  </a:lnTo>
                  <a:lnTo>
                    <a:pt x="89287" y="965732"/>
                  </a:lnTo>
                  <a:lnTo>
                    <a:pt x="106318" y="1036239"/>
                  </a:lnTo>
                  <a:lnTo>
                    <a:pt x="124280" y="1097518"/>
                  </a:lnTo>
                  <a:lnTo>
                    <a:pt x="143111" y="1148802"/>
                  </a:lnTo>
                  <a:lnTo>
                    <a:pt x="149888" y="1163867"/>
                  </a:lnTo>
                  <a:lnTo>
                    <a:pt x="164979" y="1162585"/>
                  </a:lnTo>
                  <a:lnTo>
                    <a:pt x="168673" y="1135711"/>
                  </a:lnTo>
                  <a:lnTo>
                    <a:pt x="160400" y="1114576"/>
                  </a:lnTo>
                  <a:lnTo>
                    <a:pt x="151374" y="1088410"/>
                  </a:lnTo>
                  <a:lnTo>
                    <a:pt x="133895" y="1028736"/>
                  </a:lnTo>
                  <a:lnTo>
                    <a:pt x="117161" y="959434"/>
                  </a:lnTo>
                  <a:lnTo>
                    <a:pt x="109138" y="921478"/>
                  </a:lnTo>
                  <a:lnTo>
                    <a:pt x="101374" y="881480"/>
                  </a:lnTo>
                  <a:lnTo>
                    <a:pt x="93889" y="839555"/>
                  </a:lnTo>
                  <a:lnTo>
                    <a:pt x="86707" y="795820"/>
                  </a:lnTo>
                  <a:lnTo>
                    <a:pt x="79846" y="750389"/>
                  </a:lnTo>
                  <a:lnTo>
                    <a:pt x="73326" y="703378"/>
                  </a:lnTo>
                  <a:lnTo>
                    <a:pt x="67168" y="654900"/>
                  </a:lnTo>
                  <a:lnTo>
                    <a:pt x="61392" y="605071"/>
                  </a:lnTo>
                  <a:lnTo>
                    <a:pt x="56017" y="554001"/>
                  </a:lnTo>
                  <a:lnTo>
                    <a:pt x="46542" y="448530"/>
                  </a:lnTo>
                  <a:lnTo>
                    <a:pt x="38910" y="339535"/>
                  </a:lnTo>
                  <a:lnTo>
                    <a:pt x="33269" y="227846"/>
                  </a:lnTo>
                  <a:lnTo>
                    <a:pt x="29774" y="114367"/>
                  </a:lnTo>
                  <a:lnTo>
                    <a:pt x="28573" y="0"/>
                  </a:lnTo>
                  <a:close/>
                </a:path>
                <a:path w="224154" h="1224914">
                  <a:moveTo>
                    <a:pt x="169466" y="1137737"/>
                  </a:moveTo>
                  <a:lnTo>
                    <a:pt x="169593" y="1138062"/>
                  </a:lnTo>
                  <a:lnTo>
                    <a:pt x="169466" y="1137737"/>
                  </a:lnTo>
                  <a:close/>
                </a:path>
                <a:path w="224154" h="1224914">
                  <a:moveTo>
                    <a:pt x="169335" y="1137404"/>
                  </a:moveTo>
                  <a:lnTo>
                    <a:pt x="169466" y="1137737"/>
                  </a:lnTo>
                  <a:lnTo>
                    <a:pt x="169335" y="1137404"/>
                  </a:lnTo>
                  <a:close/>
                </a:path>
                <a:path w="224154" h="1224914">
                  <a:moveTo>
                    <a:pt x="160406" y="1114576"/>
                  </a:moveTo>
                  <a:lnTo>
                    <a:pt x="160501" y="1114850"/>
                  </a:lnTo>
                  <a:lnTo>
                    <a:pt x="160406" y="1114576"/>
                  </a:lnTo>
                  <a:close/>
                </a:path>
                <a:path w="224154" h="1224914">
                  <a:moveTo>
                    <a:pt x="160315" y="1114311"/>
                  </a:moveTo>
                  <a:lnTo>
                    <a:pt x="160406" y="1114576"/>
                  </a:lnTo>
                  <a:lnTo>
                    <a:pt x="160315" y="1114311"/>
                  </a:lnTo>
                  <a:close/>
                </a:path>
                <a:path w="224154" h="1224914">
                  <a:moveTo>
                    <a:pt x="151445" y="1088641"/>
                  </a:moveTo>
                  <a:lnTo>
                    <a:pt x="151513" y="1088859"/>
                  </a:lnTo>
                  <a:lnTo>
                    <a:pt x="151445" y="1088641"/>
                  </a:lnTo>
                  <a:close/>
                </a:path>
                <a:path w="224154" h="1224914">
                  <a:moveTo>
                    <a:pt x="151374" y="1088410"/>
                  </a:moveTo>
                  <a:lnTo>
                    <a:pt x="151445" y="1088641"/>
                  </a:lnTo>
                  <a:lnTo>
                    <a:pt x="151374" y="1088410"/>
                  </a:lnTo>
                  <a:close/>
                </a:path>
                <a:path w="224154" h="1224914">
                  <a:moveTo>
                    <a:pt x="142603" y="1060014"/>
                  </a:moveTo>
                  <a:lnTo>
                    <a:pt x="142661" y="1060222"/>
                  </a:lnTo>
                  <a:lnTo>
                    <a:pt x="142603" y="1060014"/>
                  </a:lnTo>
                  <a:close/>
                </a:path>
                <a:path w="224154" h="1224914">
                  <a:moveTo>
                    <a:pt x="142555" y="1059840"/>
                  </a:moveTo>
                  <a:lnTo>
                    <a:pt x="142603" y="1060014"/>
                  </a:lnTo>
                  <a:lnTo>
                    <a:pt x="142555" y="1059840"/>
                  </a:lnTo>
                  <a:close/>
                </a:path>
                <a:path w="224154" h="1224914">
                  <a:moveTo>
                    <a:pt x="133935" y="1028897"/>
                  </a:moveTo>
                  <a:lnTo>
                    <a:pt x="133978" y="1029067"/>
                  </a:lnTo>
                  <a:lnTo>
                    <a:pt x="133935" y="1028897"/>
                  </a:lnTo>
                  <a:close/>
                </a:path>
                <a:path w="224154" h="1224914">
                  <a:moveTo>
                    <a:pt x="133895" y="1028736"/>
                  </a:moveTo>
                  <a:lnTo>
                    <a:pt x="133935" y="1028897"/>
                  </a:lnTo>
                  <a:lnTo>
                    <a:pt x="133895" y="1028736"/>
                  </a:lnTo>
                  <a:close/>
                </a:path>
                <a:path w="224154" h="1224914">
                  <a:moveTo>
                    <a:pt x="125453" y="995362"/>
                  </a:moveTo>
                  <a:lnTo>
                    <a:pt x="125488" y="995516"/>
                  </a:lnTo>
                  <a:lnTo>
                    <a:pt x="125453" y="995362"/>
                  </a:lnTo>
                  <a:close/>
                </a:path>
                <a:path w="224154" h="1224914">
                  <a:moveTo>
                    <a:pt x="125421" y="995226"/>
                  </a:moveTo>
                  <a:lnTo>
                    <a:pt x="125453" y="995362"/>
                  </a:lnTo>
                  <a:lnTo>
                    <a:pt x="125421" y="995226"/>
                  </a:lnTo>
                  <a:close/>
                </a:path>
                <a:path w="224154" h="1224914">
                  <a:moveTo>
                    <a:pt x="117190" y="959570"/>
                  </a:moveTo>
                  <a:close/>
                </a:path>
                <a:path w="224154" h="1224914">
                  <a:moveTo>
                    <a:pt x="117161" y="959434"/>
                  </a:moveTo>
                  <a:lnTo>
                    <a:pt x="117190" y="959570"/>
                  </a:lnTo>
                  <a:lnTo>
                    <a:pt x="117161" y="959434"/>
                  </a:lnTo>
                  <a:close/>
                </a:path>
                <a:path w="224154" h="1224914">
                  <a:moveTo>
                    <a:pt x="109159" y="921587"/>
                  </a:moveTo>
                  <a:close/>
                </a:path>
                <a:path w="224154" h="1224914">
                  <a:moveTo>
                    <a:pt x="109138" y="921478"/>
                  </a:moveTo>
                  <a:close/>
                </a:path>
                <a:path w="224154" h="1224914">
                  <a:moveTo>
                    <a:pt x="101391" y="881576"/>
                  </a:moveTo>
                  <a:close/>
                </a:path>
                <a:path w="224154" h="1224914">
                  <a:moveTo>
                    <a:pt x="101374" y="881480"/>
                  </a:moveTo>
                  <a:close/>
                </a:path>
                <a:path w="224154" h="1224914">
                  <a:moveTo>
                    <a:pt x="93899" y="839617"/>
                  </a:moveTo>
                  <a:lnTo>
                    <a:pt x="93921" y="839750"/>
                  </a:lnTo>
                  <a:lnTo>
                    <a:pt x="93899" y="839617"/>
                  </a:lnTo>
                  <a:close/>
                </a:path>
                <a:path w="224154" h="1224914">
                  <a:moveTo>
                    <a:pt x="93889" y="839555"/>
                  </a:moveTo>
                  <a:close/>
                </a:path>
                <a:path w="224154" h="1224914">
                  <a:moveTo>
                    <a:pt x="86727" y="795954"/>
                  </a:moveTo>
                  <a:close/>
                </a:path>
                <a:path w="224154" h="1224914">
                  <a:moveTo>
                    <a:pt x="86707" y="795820"/>
                  </a:moveTo>
                  <a:lnTo>
                    <a:pt x="86727" y="795954"/>
                  </a:lnTo>
                  <a:lnTo>
                    <a:pt x="86707" y="795820"/>
                  </a:lnTo>
                  <a:close/>
                </a:path>
                <a:path w="224154" h="1224914">
                  <a:moveTo>
                    <a:pt x="79864" y="750520"/>
                  </a:moveTo>
                  <a:close/>
                </a:path>
                <a:path w="224154" h="1224914">
                  <a:moveTo>
                    <a:pt x="79846" y="750389"/>
                  </a:moveTo>
                  <a:lnTo>
                    <a:pt x="79864" y="750520"/>
                  </a:lnTo>
                  <a:lnTo>
                    <a:pt x="79846" y="750389"/>
                  </a:lnTo>
                  <a:close/>
                </a:path>
                <a:path w="224154" h="1224914">
                  <a:moveTo>
                    <a:pt x="73337" y="703458"/>
                  </a:moveTo>
                  <a:close/>
                </a:path>
                <a:path w="224154" h="1224914">
                  <a:moveTo>
                    <a:pt x="73326" y="703378"/>
                  </a:moveTo>
                  <a:close/>
                </a:path>
                <a:path w="224154" h="1224914">
                  <a:moveTo>
                    <a:pt x="67180" y="654998"/>
                  </a:moveTo>
                  <a:close/>
                </a:path>
                <a:path w="224154" h="1224914">
                  <a:moveTo>
                    <a:pt x="67168" y="654900"/>
                  </a:moveTo>
                  <a:close/>
                </a:path>
                <a:path w="224154" h="1224914">
                  <a:moveTo>
                    <a:pt x="61399" y="605139"/>
                  </a:moveTo>
                  <a:close/>
                </a:path>
                <a:path w="224154" h="1224914">
                  <a:moveTo>
                    <a:pt x="61392" y="605071"/>
                  </a:moveTo>
                  <a:close/>
                </a:path>
                <a:path w="224154" h="1224914">
                  <a:moveTo>
                    <a:pt x="56030" y="554136"/>
                  </a:moveTo>
                  <a:close/>
                </a:path>
                <a:path w="224154" h="1224914">
                  <a:moveTo>
                    <a:pt x="56017" y="554001"/>
                  </a:moveTo>
                  <a:lnTo>
                    <a:pt x="56030" y="554136"/>
                  </a:lnTo>
                  <a:lnTo>
                    <a:pt x="56017" y="554001"/>
                  </a:lnTo>
                  <a:close/>
                </a:path>
                <a:path w="224154" h="1224914">
                  <a:moveTo>
                    <a:pt x="46549" y="448628"/>
                  </a:moveTo>
                  <a:lnTo>
                    <a:pt x="46562" y="448811"/>
                  </a:lnTo>
                  <a:lnTo>
                    <a:pt x="46549" y="448628"/>
                  </a:lnTo>
                  <a:close/>
                </a:path>
                <a:path w="224154" h="1224914">
                  <a:moveTo>
                    <a:pt x="46542" y="448530"/>
                  </a:moveTo>
                  <a:close/>
                </a:path>
                <a:path w="224154" h="1224914">
                  <a:moveTo>
                    <a:pt x="38916" y="339661"/>
                  </a:moveTo>
                  <a:lnTo>
                    <a:pt x="38924" y="339813"/>
                  </a:lnTo>
                  <a:lnTo>
                    <a:pt x="38916" y="339661"/>
                  </a:lnTo>
                  <a:close/>
                </a:path>
                <a:path w="224154" h="1224914">
                  <a:moveTo>
                    <a:pt x="38910" y="339535"/>
                  </a:moveTo>
                  <a:close/>
                </a:path>
                <a:path w="224154" h="1224914">
                  <a:moveTo>
                    <a:pt x="33273" y="227987"/>
                  </a:moveTo>
                  <a:lnTo>
                    <a:pt x="33277" y="228127"/>
                  </a:lnTo>
                  <a:lnTo>
                    <a:pt x="33273" y="227987"/>
                  </a:lnTo>
                  <a:close/>
                </a:path>
                <a:path w="224154" h="1224914">
                  <a:moveTo>
                    <a:pt x="33269" y="227846"/>
                  </a:moveTo>
                  <a:lnTo>
                    <a:pt x="33273" y="227987"/>
                  </a:lnTo>
                  <a:lnTo>
                    <a:pt x="33269" y="227846"/>
                  </a:lnTo>
                  <a:close/>
                </a:path>
                <a:path w="224154" h="1224914">
                  <a:moveTo>
                    <a:pt x="29776" y="114529"/>
                  </a:moveTo>
                  <a:lnTo>
                    <a:pt x="29777" y="114658"/>
                  </a:lnTo>
                  <a:lnTo>
                    <a:pt x="29776" y="114529"/>
                  </a:lnTo>
                  <a:close/>
                </a:path>
                <a:path w="224154" h="1224914">
                  <a:moveTo>
                    <a:pt x="29774" y="114367"/>
                  </a:moveTo>
                  <a:lnTo>
                    <a:pt x="29776" y="114529"/>
                  </a:lnTo>
                  <a:lnTo>
                    <a:pt x="29774" y="114367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9262805" y="1681294"/>
          <a:ext cx="2661920" cy="73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190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Shard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Primary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Backup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A,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{2,3}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9655740" y="2683764"/>
            <a:ext cx="875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666522" y="3051564"/>
            <a:ext cx="2218690" cy="1386205"/>
            <a:chOff x="9666522" y="3051564"/>
            <a:chExt cx="2218690" cy="1386205"/>
          </a:xfrm>
        </p:grpSpPr>
        <p:sp>
          <p:nvSpPr>
            <p:cNvPr id="34" name="object 34"/>
            <p:cNvSpPr/>
            <p:nvPr/>
          </p:nvSpPr>
          <p:spPr>
            <a:xfrm>
              <a:off x="9676047" y="3061089"/>
              <a:ext cx="2199640" cy="1367155"/>
            </a:xfrm>
            <a:custGeom>
              <a:avLst/>
              <a:gdLst/>
              <a:ahLst/>
              <a:cxnLst/>
              <a:rect l="l" t="t" r="r" b="b"/>
              <a:pathLst>
                <a:path w="2199640" h="1367154">
                  <a:moveTo>
                    <a:pt x="0" y="0"/>
                  </a:moveTo>
                  <a:lnTo>
                    <a:pt x="2199337" y="0"/>
                  </a:lnTo>
                  <a:lnTo>
                    <a:pt x="2199337" y="1367015"/>
                  </a:lnTo>
                  <a:lnTo>
                    <a:pt x="0" y="136701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883756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883756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793678" y="3480809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590883" y="3261601"/>
              <a:ext cx="212090" cy="650240"/>
            </a:xfrm>
            <a:custGeom>
              <a:avLst/>
              <a:gdLst/>
              <a:ahLst/>
              <a:cxnLst/>
              <a:rect l="l" t="t" r="r" b="b"/>
              <a:pathLst>
                <a:path w="212090" h="650239">
                  <a:moveTo>
                    <a:pt x="54000" y="623011"/>
                  </a:moveTo>
                  <a:lnTo>
                    <a:pt x="51879" y="612508"/>
                  </a:lnTo>
                  <a:lnTo>
                    <a:pt x="46088" y="603923"/>
                  </a:lnTo>
                  <a:lnTo>
                    <a:pt x="37503" y="598131"/>
                  </a:lnTo>
                  <a:lnTo>
                    <a:pt x="27000" y="596011"/>
                  </a:lnTo>
                  <a:lnTo>
                    <a:pt x="16484" y="598131"/>
                  </a:lnTo>
                  <a:lnTo>
                    <a:pt x="7912" y="603923"/>
                  </a:lnTo>
                  <a:lnTo>
                    <a:pt x="2120" y="612508"/>
                  </a:lnTo>
                  <a:lnTo>
                    <a:pt x="0" y="623011"/>
                  </a:lnTo>
                  <a:lnTo>
                    <a:pt x="2120" y="633526"/>
                  </a:lnTo>
                  <a:lnTo>
                    <a:pt x="7912" y="642099"/>
                  </a:lnTo>
                  <a:lnTo>
                    <a:pt x="16484" y="647890"/>
                  </a:lnTo>
                  <a:lnTo>
                    <a:pt x="27000" y="650011"/>
                  </a:lnTo>
                  <a:lnTo>
                    <a:pt x="37503" y="647890"/>
                  </a:lnTo>
                  <a:lnTo>
                    <a:pt x="46088" y="642099"/>
                  </a:lnTo>
                  <a:lnTo>
                    <a:pt x="51879" y="633526"/>
                  </a:lnTo>
                  <a:lnTo>
                    <a:pt x="54000" y="623011"/>
                  </a:lnTo>
                  <a:close/>
                </a:path>
                <a:path w="212090" h="650239">
                  <a:moveTo>
                    <a:pt x="59169" y="27000"/>
                  </a:moveTo>
                  <a:lnTo>
                    <a:pt x="57048" y="16484"/>
                  </a:lnTo>
                  <a:lnTo>
                    <a:pt x="51257" y="7912"/>
                  </a:lnTo>
                  <a:lnTo>
                    <a:pt x="42672" y="2120"/>
                  </a:lnTo>
                  <a:lnTo>
                    <a:pt x="32169" y="0"/>
                  </a:lnTo>
                  <a:lnTo>
                    <a:pt x="21653" y="2120"/>
                  </a:lnTo>
                  <a:lnTo>
                    <a:pt x="13068" y="7912"/>
                  </a:lnTo>
                  <a:lnTo>
                    <a:pt x="7289" y="16484"/>
                  </a:lnTo>
                  <a:lnTo>
                    <a:pt x="5168" y="27000"/>
                  </a:lnTo>
                  <a:lnTo>
                    <a:pt x="7289" y="37515"/>
                  </a:lnTo>
                  <a:lnTo>
                    <a:pt x="13068" y="46088"/>
                  </a:lnTo>
                  <a:lnTo>
                    <a:pt x="21653" y="51879"/>
                  </a:lnTo>
                  <a:lnTo>
                    <a:pt x="32169" y="54000"/>
                  </a:lnTo>
                  <a:lnTo>
                    <a:pt x="42672" y="51879"/>
                  </a:lnTo>
                  <a:lnTo>
                    <a:pt x="51257" y="46088"/>
                  </a:lnTo>
                  <a:lnTo>
                    <a:pt x="57048" y="37515"/>
                  </a:lnTo>
                  <a:lnTo>
                    <a:pt x="59169" y="27000"/>
                  </a:lnTo>
                  <a:close/>
                </a:path>
                <a:path w="212090" h="650239">
                  <a:moveTo>
                    <a:pt x="130200" y="623011"/>
                  </a:moveTo>
                  <a:lnTo>
                    <a:pt x="128079" y="612508"/>
                  </a:lnTo>
                  <a:lnTo>
                    <a:pt x="122288" y="603923"/>
                  </a:lnTo>
                  <a:lnTo>
                    <a:pt x="113703" y="598131"/>
                  </a:lnTo>
                  <a:lnTo>
                    <a:pt x="103200" y="596011"/>
                  </a:lnTo>
                  <a:lnTo>
                    <a:pt x="92684" y="598131"/>
                  </a:lnTo>
                  <a:lnTo>
                    <a:pt x="84112" y="603923"/>
                  </a:lnTo>
                  <a:lnTo>
                    <a:pt x="78320" y="612508"/>
                  </a:lnTo>
                  <a:lnTo>
                    <a:pt x="76200" y="623011"/>
                  </a:lnTo>
                  <a:lnTo>
                    <a:pt x="78320" y="633526"/>
                  </a:lnTo>
                  <a:lnTo>
                    <a:pt x="84112" y="642099"/>
                  </a:lnTo>
                  <a:lnTo>
                    <a:pt x="92684" y="647890"/>
                  </a:lnTo>
                  <a:lnTo>
                    <a:pt x="103200" y="650011"/>
                  </a:lnTo>
                  <a:lnTo>
                    <a:pt x="113703" y="647890"/>
                  </a:lnTo>
                  <a:lnTo>
                    <a:pt x="122288" y="642099"/>
                  </a:lnTo>
                  <a:lnTo>
                    <a:pt x="128079" y="633526"/>
                  </a:lnTo>
                  <a:lnTo>
                    <a:pt x="130200" y="623011"/>
                  </a:lnTo>
                  <a:close/>
                </a:path>
                <a:path w="212090" h="650239">
                  <a:moveTo>
                    <a:pt x="135369" y="27000"/>
                  </a:moveTo>
                  <a:lnTo>
                    <a:pt x="133248" y="16484"/>
                  </a:lnTo>
                  <a:lnTo>
                    <a:pt x="127457" y="7912"/>
                  </a:lnTo>
                  <a:lnTo>
                    <a:pt x="118872" y="2120"/>
                  </a:lnTo>
                  <a:lnTo>
                    <a:pt x="108369" y="0"/>
                  </a:lnTo>
                  <a:lnTo>
                    <a:pt x="97853" y="2120"/>
                  </a:lnTo>
                  <a:lnTo>
                    <a:pt x="89268" y="7912"/>
                  </a:lnTo>
                  <a:lnTo>
                    <a:pt x="83489" y="16484"/>
                  </a:lnTo>
                  <a:lnTo>
                    <a:pt x="81368" y="27000"/>
                  </a:lnTo>
                  <a:lnTo>
                    <a:pt x="83489" y="37515"/>
                  </a:lnTo>
                  <a:lnTo>
                    <a:pt x="89268" y="46088"/>
                  </a:lnTo>
                  <a:lnTo>
                    <a:pt x="97853" y="51879"/>
                  </a:lnTo>
                  <a:lnTo>
                    <a:pt x="108369" y="54000"/>
                  </a:lnTo>
                  <a:lnTo>
                    <a:pt x="118872" y="51879"/>
                  </a:lnTo>
                  <a:lnTo>
                    <a:pt x="127457" y="46088"/>
                  </a:lnTo>
                  <a:lnTo>
                    <a:pt x="133248" y="37515"/>
                  </a:lnTo>
                  <a:lnTo>
                    <a:pt x="135369" y="27000"/>
                  </a:lnTo>
                  <a:close/>
                </a:path>
                <a:path w="212090" h="650239">
                  <a:moveTo>
                    <a:pt x="206400" y="623011"/>
                  </a:moveTo>
                  <a:lnTo>
                    <a:pt x="204279" y="612508"/>
                  </a:lnTo>
                  <a:lnTo>
                    <a:pt x="198488" y="603923"/>
                  </a:lnTo>
                  <a:lnTo>
                    <a:pt x="189903" y="598131"/>
                  </a:lnTo>
                  <a:lnTo>
                    <a:pt x="179400" y="596011"/>
                  </a:lnTo>
                  <a:lnTo>
                    <a:pt x="168884" y="598131"/>
                  </a:lnTo>
                  <a:lnTo>
                    <a:pt x="160312" y="603923"/>
                  </a:lnTo>
                  <a:lnTo>
                    <a:pt x="154520" y="612508"/>
                  </a:lnTo>
                  <a:lnTo>
                    <a:pt x="152400" y="623011"/>
                  </a:lnTo>
                  <a:lnTo>
                    <a:pt x="154520" y="633526"/>
                  </a:lnTo>
                  <a:lnTo>
                    <a:pt x="160312" y="642099"/>
                  </a:lnTo>
                  <a:lnTo>
                    <a:pt x="168884" y="647890"/>
                  </a:lnTo>
                  <a:lnTo>
                    <a:pt x="179400" y="650011"/>
                  </a:lnTo>
                  <a:lnTo>
                    <a:pt x="189903" y="647890"/>
                  </a:lnTo>
                  <a:lnTo>
                    <a:pt x="198488" y="642099"/>
                  </a:lnTo>
                  <a:lnTo>
                    <a:pt x="204279" y="633526"/>
                  </a:lnTo>
                  <a:lnTo>
                    <a:pt x="206400" y="623011"/>
                  </a:lnTo>
                  <a:close/>
                </a:path>
                <a:path w="212090" h="650239">
                  <a:moveTo>
                    <a:pt x="211569" y="27000"/>
                  </a:moveTo>
                  <a:lnTo>
                    <a:pt x="209448" y="16484"/>
                  </a:lnTo>
                  <a:lnTo>
                    <a:pt x="203657" y="7912"/>
                  </a:lnTo>
                  <a:lnTo>
                    <a:pt x="195072" y="2120"/>
                  </a:lnTo>
                  <a:lnTo>
                    <a:pt x="184569" y="0"/>
                  </a:lnTo>
                  <a:lnTo>
                    <a:pt x="174053" y="2120"/>
                  </a:lnTo>
                  <a:lnTo>
                    <a:pt x="165468" y="7912"/>
                  </a:lnTo>
                  <a:lnTo>
                    <a:pt x="159689" y="16484"/>
                  </a:lnTo>
                  <a:lnTo>
                    <a:pt x="157568" y="27000"/>
                  </a:lnTo>
                  <a:lnTo>
                    <a:pt x="159689" y="37515"/>
                  </a:lnTo>
                  <a:lnTo>
                    <a:pt x="165468" y="46088"/>
                  </a:lnTo>
                  <a:lnTo>
                    <a:pt x="174053" y="51879"/>
                  </a:lnTo>
                  <a:lnTo>
                    <a:pt x="184569" y="54000"/>
                  </a:lnTo>
                  <a:lnTo>
                    <a:pt x="195072" y="51879"/>
                  </a:lnTo>
                  <a:lnTo>
                    <a:pt x="203657" y="46088"/>
                  </a:lnTo>
                  <a:lnTo>
                    <a:pt x="209448" y="37515"/>
                  </a:lnTo>
                  <a:lnTo>
                    <a:pt x="211569" y="2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258049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258049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936679" y="3164332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890" algn="l"/>
              </a:tabLst>
            </a:pPr>
            <a:r>
              <a:rPr sz="1600" spc="-5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424765" y="3548520"/>
            <a:ext cx="2070100" cy="858519"/>
            <a:chOff x="9424765" y="3548520"/>
            <a:chExt cx="2070100" cy="858519"/>
          </a:xfrm>
        </p:grpSpPr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90692" y="3819799"/>
              <a:ext cx="76200" cy="10799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323817" y="354990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44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44" y="255854"/>
                  </a:lnTo>
                  <a:lnTo>
                    <a:pt x="216344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19" y="392201"/>
                  </a:lnTo>
                  <a:lnTo>
                    <a:pt x="2819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64880" y="3818416"/>
              <a:ext cx="76200" cy="10799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898009" y="3548532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188"/>
                  </a:moveTo>
                  <a:lnTo>
                    <a:pt x="2806" y="392188"/>
                  </a:lnTo>
                  <a:lnTo>
                    <a:pt x="2806" y="648042"/>
                  </a:lnTo>
                  <a:lnTo>
                    <a:pt x="219151" y="648042"/>
                  </a:lnTo>
                  <a:lnTo>
                    <a:pt x="219151" y="392188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42540" y="3818416"/>
              <a:ext cx="76200" cy="10799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1275669" y="3548532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188"/>
                  </a:moveTo>
                  <a:lnTo>
                    <a:pt x="2806" y="392188"/>
                  </a:lnTo>
                  <a:lnTo>
                    <a:pt x="2806" y="648042"/>
                  </a:lnTo>
                  <a:lnTo>
                    <a:pt x="219151" y="648042"/>
                  </a:lnTo>
                  <a:lnTo>
                    <a:pt x="219151" y="392188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24765" y="4010442"/>
              <a:ext cx="395999" cy="395999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0214763" y="4071495"/>
              <a:ext cx="485140" cy="251460"/>
            </a:xfrm>
            <a:custGeom>
              <a:avLst/>
              <a:gdLst/>
              <a:ahLst/>
              <a:cxnLst/>
              <a:rect l="l" t="t" r="r" b="b"/>
              <a:pathLst>
                <a:path w="485140" h="251460">
                  <a:moveTo>
                    <a:pt x="242539" y="0"/>
                  </a:moveTo>
                  <a:lnTo>
                    <a:pt x="178062" y="4482"/>
                  </a:lnTo>
                  <a:lnTo>
                    <a:pt x="120125" y="17134"/>
                  </a:lnTo>
                  <a:lnTo>
                    <a:pt x="71038" y="36757"/>
                  </a:lnTo>
                  <a:lnTo>
                    <a:pt x="33113" y="62156"/>
                  </a:lnTo>
                  <a:lnTo>
                    <a:pt x="8663" y="92136"/>
                  </a:lnTo>
                  <a:lnTo>
                    <a:pt x="0" y="125498"/>
                  </a:lnTo>
                  <a:lnTo>
                    <a:pt x="8663" y="158861"/>
                  </a:lnTo>
                  <a:lnTo>
                    <a:pt x="33113" y="188840"/>
                  </a:lnTo>
                  <a:lnTo>
                    <a:pt x="71038" y="214239"/>
                  </a:lnTo>
                  <a:lnTo>
                    <a:pt x="120125" y="233863"/>
                  </a:lnTo>
                  <a:lnTo>
                    <a:pt x="178062" y="246514"/>
                  </a:lnTo>
                  <a:lnTo>
                    <a:pt x="242539" y="250997"/>
                  </a:lnTo>
                  <a:lnTo>
                    <a:pt x="307015" y="246514"/>
                  </a:lnTo>
                  <a:lnTo>
                    <a:pt x="364953" y="233863"/>
                  </a:lnTo>
                  <a:lnTo>
                    <a:pt x="414040" y="214239"/>
                  </a:lnTo>
                  <a:lnTo>
                    <a:pt x="451964" y="188840"/>
                  </a:lnTo>
                  <a:lnTo>
                    <a:pt x="476414" y="158861"/>
                  </a:lnTo>
                  <a:lnTo>
                    <a:pt x="485077" y="125498"/>
                  </a:lnTo>
                  <a:lnTo>
                    <a:pt x="476414" y="92136"/>
                  </a:lnTo>
                  <a:lnTo>
                    <a:pt x="451964" y="62156"/>
                  </a:lnTo>
                  <a:lnTo>
                    <a:pt x="414040" y="36757"/>
                  </a:lnTo>
                  <a:lnTo>
                    <a:pt x="364953" y="17134"/>
                  </a:lnTo>
                  <a:lnTo>
                    <a:pt x="307015" y="4482"/>
                  </a:lnTo>
                  <a:lnTo>
                    <a:pt x="242539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9666522" y="4879073"/>
            <a:ext cx="2218690" cy="1410335"/>
            <a:chOff x="9666522" y="4879073"/>
            <a:chExt cx="2218690" cy="1410335"/>
          </a:xfrm>
        </p:grpSpPr>
        <p:sp>
          <p:nvSpPr>
            <p:cNvPr id="52" name="object 52"/>
            <p:cNvSpPr/>
            <p:nvPr/>
          </p:nvSpPr>
          <p:spPr>
            <a:xfrm>
              <a:off x="9676047" y="4888598"/>
              <a:ext cx="2199640" cy="1391285"/>
            </a:xfrm>
            <a:custGeom>
              <a:avLst/>
              <a:gdLst/>
              <a:ahLst/>
              <a:cxnLst/>
              <a:rect l="l" t="t" r="r" b="b"/>
              <a:pathLst>
                <a:path w="2199640" h="1391285">
                  <a:moveTo>
                    <a:pt x="0" y="0"/>
                  </a:moveTo>
                  <a:lnTo>
                    <a:pt x="2199337" y="0"/>
                  </a:lnTo>
                  <a:lnTo>
                    <a:pt x="2199337" y="1390728"/>
                  </a:lnTo>
                  <a:lnTo>
                    <a:pt x="0" y="139072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847899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847899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793678" y="5298899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590883" y="5079694"/>
              <a:ext cx="212090" cy="650240"/>
            </a:xfrm>
            <a:custGeom>
              <a:avLst/>
              <a:gdLst/>
              <a:ahLst/>
              <a:cxnLst/>
              <a:rect l="l" t="t" r="r" b="b"/>
              <a:pathLst>
                <a:path w="212090" h="650239">
                  <a:moveTo>
                    <a:pt x="54000" y="623011"/>
                  </a:moveTo>
                  <a:lnTo>
                    <a:pt x="51879" y="612495"/>
                  </a:lnTo>
                  <a:lnTo>
                    <a:pt x="46088" y="603910"/>
                  </a:lnTo>
                  <a:lnTo>
                    <a:pt x="37503" y="598131"/>
                  </a:lnTo>
                  <a:lnTo>
                    <a:pt x="27000" y="596011"/>
                  </a:lnTo>
                  <a:lnTo>
                    <a:pt x="16484" y="598131"/>
                  </a:lnTo>
                  <a:lnTo>
                    <a:pt x="7912" y="603910"/>
                  </a:lnTo>
                  <a:lnTo>
                    <a:pt x="2120" y="612495"/>
                  </a:lnTo>
                  <a:lnTo>
                    <a:pt x="0" y="623011"/>
                  </a:lnTo>
                  <a:lnTo>
                    <a:pt x="2120" y="633514"/>
                  </a:lnTo>
                  <a:lnTo>
                    <a:pt x="7912" y="642099"/>
                  </a:lnTo>
                  <a:lnTo>
                    <a:pt x="16484" y="647890"/>
                  </a:lnTo>
                  <a:lnTo>
                    <a:pt x="27000" y="650011"/>
                  </a:lnTo>
                  <a:lnTo>
                    <a:pt x="37503" y="647890"/>
                  </a:lnTo>
                  <a:lnTo>
                    <a:pt x="46088" y="642099"/>
                  </a:lnTo>
                  <a:lnTo>
                    <a:pt x="51879" y="633514"/>
                  </a:lnTo>
                  <a:lnTo>
                    <a:pt x="54000" y="623011"/>
                  </a:lnTo>
                  <a:close/>
                </a:path>
                <a:path w="212090" h="650239">
                  <a:moveTo>
                    <a:pt x="59169" y="27000"/>
                  </a:moveTo>
                  <a:lnTo>
                    <a:pt x="57048" y="16484"/>
                  </a:lnTo>
                  <a:lnTo>
                    <a:pt x="51257" y="7899"/>
                  </a:lnTo>
                  <a:lnTo>
                    <a:pt x="42672" y="2120"/>
                  </a:lnTo>
                  <a:lnTo>
                    <a:pt x="32169" y="0"/>
                  </a:lnTo>
                  <a:lnTo>
                    <a:pt x="21653" y="2120"/>
                  </a:lnTo>
                  <a:lnTo>
                    <a:pt x="13068" y="7899"/>
                  </a:lnTo>
                  <a:lnTo>
                    <a:pt x="7289" y="16484"/>
                  </a:lnTo>
                  <a:lnTo>
                    <a:pt x="5168" y="27000"/>
                  </a:lnTo>
                  <a:lnTo>
                    <a:pt x="7289" y="37503"/>
                  </a:lnTo>
                  <a:lnTo>
                    <a:pt x="13068" y="46088"/>
                  </a:lnTo>
                  <a:lnTo>
                    <a:pt x="21653" y="51879"/>
                  </a:lnTo>
                  <a:lnTo>
                    <a:pt x="32169" y="54000"/>
                  </a:lnTo>
                  <a:lnTo>
                    <a:pt x="42672" y="51879"/>
                  </a:lnTo>
                  <a:lnTo>
                    <a:pt x="51257" y="46088"/>
                  </a:lnTo>
                  <a:lnTo>
                    <a:pt x="57048" y="37503"/>
                  </a:lnTo>
                  <a:lnTo>
                    <a:pt x="59169" y="27000"/>
                  </a:lnTo>
                  <a:close/>
                </a:path>
                <a:path w="212090" h="650239">
                  <a:moveTo>
                    <a:pt x="130200" y="623011"/>
                  </a:moveTo>
                  <a:lnTo>
                    <a:pt x="128079" y="612495"/>
                  </a:lnTo>
                  <a:lnTo>
                    <a:pt x="122288" y="603910"/>
                  </a:lnTo>
                  <a:lnTo>
                    <a:pt x="113703" y="598131"/>
                  </a:lnTo>
                  <a:lnTo>
                    <a:pt x="103200" y="596011"/>
                  </a:lnTo>
                  <a:lnTo>
                    <a:pt x="92684" y="598131"/>
                  </a:lnTo>
                  <a:lnTo>
                    <a:pt x="84112" y="603910"/>
                  </a:lnTo>
                  <a:lnTo>
                    <a:pt x="78320" y="612495"/>
                  </a:lnTo>
                  <a:lnTo>
                    <a:pt x="76200" y="623011"/>
                  </a:lnTo>
                  <a:lnTo>
                    <a:pt x="78320" y="633514"/>
                  </a:lnTo>
                  <a:lnTo>
                    <a:pt x="84112" y="642099"/>
                  </a:lnTo>
                  <a:lnTo>
                    <a:pt x="92684" y="647890"/>
                  </a:lnTo>
                  <a:lnTo>
                    <a:pt x="103200" y="650011"/>
                  </a:lnTo>
                  <a:lnTo>
                    <a:pt x="113703" y="647890"/>
                  </a:lnTo>
                  <a:lnTo>
                    <a:pt x="122288" y="642099"/>
                  </a:lnTo>
                  <a:lnTo>
                    <a:pt x="128079" y="633514"/>
                  </a:lnTo>
                  <a:lnTo>
                    <a:pt x="130200" y="623011"/>
                  </a:lnTo>
                  <a:close/>
                </a:path>
                <a:path w="212090" h="650239">
                  <a:moveTo>
                    <a:pt x="135369" y="27000"/>
                  </a:moveTo>
                  <a:lnTo>
                    <a:pt x="133248" y="16484"/>
                  </a:lnTo>
                  <a:lnTo>
                    <a:pt x="127457" y="7899"/>
                  </a:lnTo>
                  <a:lnTo>
                    <a:pt x="118872" y="2120"/>
                  </a:lnTo>
                  <a:lnTo>
                    <a:pt x="108369" y="0"/>
                  </a:lnTo>
                  <a:lnTo>
                    <a:pt x="97853" y="2120"/>
                  </a:lnTo>
                  <a:lnTo>
                    <a:pt x="89268" y="7899"/>
                  </a:lnTo>
                  <a:lnTo>
                    <a:pt x="83489" y="16484"/>
                  </a:lnTo>
                  <a:lnTo>
                    <a:pt x="81368" y="27000"/>
                  </a:lnTo>
                  <a:lnTo>
                    <a:pt x="83489" y="37503"/>
                  </a:lnTo>
                  <a:lnTo>
                    <a:pt x="89268" y="46088"/>
                  </a:lnTo>
                  <a:lnTo>
                    <a:pt x="97853" y="51879"/>
                  </a:lnTo>
                  <a:lnTo>
                    <a:pt x="108369" y="54000"/>
                  </a:lnTo>
                  <a:lnTo>
                    <a:pt x="118872" y="51879"/>
                  </a:lnTo>
                  <a:lnTo>
                    <a:pt x="127457" y="46088"/>
                  </a:lnTo>
                  <a:lnTo>
                    <a:pt x="133248" y="37503"/>
                  </a:lnTo>
                  <a:lnTo>
                    <a:pt x="135369" y="27000"/>
                  </a:lnTo>
                  <a:close/>
                </a:path>
                <a:path w="212090" h="650239">
                  <a:moveTo>
                    <a:pt x="206400" y="623011"/>
                  </a:moveTo>
                  <a:lnTo>
                    <a:pt x="204279" y="612495"/>
                  </a:lnTo>
                  <a:lnTo>
                    <a:pt x="198488" y="603910"/>
                  </a:lnTo>
                  <a:lnTo>
                    <a:pt x="189903" y="598131"/>
                  </a:lnTo>
                  <a:lnTo>
                    <a:pt x="179400" y="596011"/>
                  </a:lnTo>
                  <a:lnTo>
                    <a:pt x="168884" y="598131"/>
                  </a:lnTo>
                  <a:lnTo>
                    <a:pt x="160312" y="603910"/>
                  </a:lnTo>
                  <a:lnTo>
                    <a:pt x="154520" y="612495"/>
                  </a:lnTo>
                  <a:lnTo>
                    <a:pt x="152400" y="623011"/>
                  </a:lnTo>
                  <a:lnTo>
                    <a:pt x="154520" y="633514"/>
                  </a:lnTo>
                  <a:lnTo>
                    <a:pt x="160312" y="642099"/>
                  </a:lnTo>
                  <a:lnTo>
                    <a:pt x="168884" y="647890"/>
                  </a:lnTo>
                  <a:lnTo>
                    <a:pt x="179400" y="650011"/>
                  </a:lnTo>
                  <a:lnTo>
                    <a:pt x="189903" y="647890"/>
                  </a:lnTo>
                  <a:lnTo>
                    <a:pt x="198488" y="642099"/>
                  </a:lnTo>
                  <a:lnTo>
                    <a:pt x="204279" y="633514"/>
                  </a:lnTo>
                  <a:lnTo>
                    <a:pt x="206400" y="623011"/>
                  </a:lnTo>
                  <a:close/>
                </a:path>
                <a:path w="212090" h="650239">
                  <a:moveTo>
                    <a:pt x="211569" y="27000"/>
                  </a:moveTo>
                  <a:lnTo>
                    <a:pt x="209448" y="16484"/>
                  </a:lnTo>
                  <a:lnTo>
                    <a:pt x="203657" y="7899"/>
                  </a:lnTo>
                  <a:lnTo>
                    <a:pt x="195072" y="2120"/>
                  </a:lnTo>
                  <a:lnTo>
                    <a:pt x="184569" y="0"/>
                  </a:lnTo>
                  <a:lnTo>
                    <a:pt x="174053" y="2120"/>
                  </a:lnTo>
                  <a:lnTo>
                    <a:pt x="165468" y="7899"/>
                  </a:lnTo>
                  <a:lnTo>
                    <a:pt x="159689" y="16484"/>
                  </a:lnTo>
                  <a:lnTo>
                    <a:pt x="157568" y="27000"/>
                  </a:lnTo>
                  <a:lnTo>
                    <a:pt x="159689" y="37503"/>
                  </a:lnTo>
                  <a:lnTo>
                    <a:pt x="165468" y="46088"/>
                  </a:lnTo>
                  <a:lnTo>
                    <a:pt x="174053" y="51879"/>
                  </a:lnTo>
                  <a:lnTo>
                    <a:pt x="184569" y="54000"/>
                  </a:lnTo>
                  <a:lnTo>
                    <a:pt x="195072" y="51879"/>
                  </a:lnTo>
                  <a:lnTo>
                    <a:pt x="203657" y="46088"/>
                  </a:lnTo>
                  <a:lnTo>
                    <a:pt x="209448" y="37503"/>
                  </a:lnTo>
                  <a:lnTo>
                    <a:pt x="211569" y="2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222192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222192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0900822" y="4980940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890" algn="l"/>
              </a:tabLst>
            </a:pPr>
            <a:r>
              <a:rPr sz="1600" spc="-5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9424765" y="4881439"/>
            <a:ext cx="2070100" cy="1266825"/>
            <a:chOff x="9424765" y="4881439"/>
            <a:chExt cx="2070100" cy="1266825"/>
          </a:xfrm>
        </p:grpSpPr>
        <p:pic>
          <p:nvPicPr>
            <p:cNvPr id="61" name="object 6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0692" y="5637888"/>
              <a:ext cx="76200" cy="10800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0323817" y="5367997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44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44" y="255854"/>
                  </a:lnTo>
                  <a:lnTo>
                    <a:pt x="216344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19" y="392201"/>
                  </a:lnTo>
                  <a:lnTo>
                    <a:pt x="2819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64880" y="5636505"/>
              <a:ext cx="76200" cy="10800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0898009" y="536661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06" y="392201"/>
                  </a:lnTo>
                  <a:lnTo>
                    <a:pt x="2806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42540" y="5636505"/>
              <a:ext cx="76200" cy="10800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1275669" y="536661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06" y="392201"/>
                  </a:lnTo>
                  <a:lnTo>
                    <a:pt x="2806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24765" y="4881439"/>
              <a:ext cx="395999" cy="395999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0201585" y="5897039"/>
              <a:ext cx="485140" cy="251460"/>
            </a:xfrm>
            <a:custGeom>
              <a:avLst/>
              <a:gdLst/>
              <a:ahLst/>
              <a:cxnLst/>
              <a:rect l="l" t="t" r="r" b="b"/>
              <a:pathLst>
                <a:path w="485140" h="251460">
                  <a:moveTo>
                    <a:pt x="242538" y="0"/>
                  </a:moveTo>
                  <a:lnTo>
                    <a:pt x="178061" y="4482"/>
                  </a:lnTo>
                  <a:lnTo>
                    <a:pt x="120124" y="17134"/>
                  </a:lnTo>
                  <a:lnTo>
                    <a:pt x="71037" y="36757"/>
                  </a:lnTo>
                  <a:lnTo>
                    <a:pt x="33113" y="62157"/>
                  </a:lnTo>
                  <a:lnTo>
                    <a:pt x="8663" y="92136"/>
                  </a:lnTo>
                  <a:lnTo>
                    <a:pt x="0" y="125498"/>
                  </a:lnTo>
                  <a:lnTo>
                    <a:pt x="8663" y="158861"/>
                  </a:lnTo>
                  <a:lnTo>
                    <a:pt x="33113" y="188840"/>
                  </a:lnTo>
                  <a:lnTo>
                    <a:pt x="71037" y="214240"/>
                  </a:lnTo>
                  <a:lnTo>
                    <a:pt x="120124" y="233863"/>
                  </a:lnTo>
                  <a:lnTo>
                    <a:pt x="178061" y="246515"/>
                  </a:lnTo>
                  <a:lnTo>
                    <a:pt x="242538" y="250997"/>
                  </a:lnTo>
                  <a:lnTo>
                    <a:pt x="307014" y="246515"/>
                  </a:lnTo>
                  <a:lnTo>
                    <a:pt x="364952" y="233863"/>
                  </a:lnTo>
                  <a:lnTo>
                    <a:pt x="414039" y="214240"/>
                  </a:lnTo>
                  <a:lnTo>
                    <a:pt x="451963" y="188840"/>
                  </a:lnTo>
                  <a:lnTo>
                    <a:pt x="476414" y="158861"/>
                  </a:lnTo>
                  <a:lnTo>
                    <a:pt x="485077" y="125498"/>
                  </a:lnTo>
                  <a:lnTo>
                    <a:pt x="476414" y="92136"/>
                  </a:lnTo>
                  <a:lnTo>
                    <a:pt x="451963" y="62157"/>
                  </a:lnTo>
                  <a:lnTo>
                    <a:pt x="414039" y="36757"/>
                  </a:lnTo>
                  <a:lnTo>
                    <a:pt x="364952" y="17134"/>
                  </a:lnTo>
                  <a:lnTo>
                    <a:pt x="307014" y="4482"/>
                  </a:lnTo>
                  <a:lnTo>
                    <a:pt x="242538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9574079" y="1279652"/>
            <a:ext cx="2178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Configuration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0" name="object 7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11310" y="1699187"/>
            <a:ext cx="747459" cy="747459"/>
          </a:xfrm>
          <a:prstGeom prst="rect">
            <a:avLst/>
          </a:prstGeom>
        </p:spPr>
      </p:pic>
      <p:sp>
        <p:nvSpPr>
          <p:cNvPr id="71" name="object 71"/>
          <p:cNvSpPr txBox="1"/>
          <p:nvPr/>
        </p:nvSpPr>
        <p:spPr>
          <a:xfrm>
            <a:off x="7190017" y="1321308"/>
            <a:ext cx="621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Client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794820" y="5381006"/>
            <a:ext cx="1113790" cy="63119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KV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Calibri"/>
                <a:cs typeface="Calibri"/>
              </a:rPr>
              <a:t>Primary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log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244539" y="5722382"/>
            <a:ext cx="10306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Backup</a:t>
            </a:r>
            <a:r>
              <a:rPr sz="1800" spc="-25" dirty="0">
                <a:latin typeface="Calibri"/>
                <a:cs typeface="Calibri"/>
              </a:rPr>
              <a:t> log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0306805" y="5871735"/>
            <a:ext cx="27432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993559" y="6353518"/>
            <a:ext cx="875030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840235" y="6362662"/>
            <a:ext cx="875030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961872" y="3436859"/>
            <a:ext cx="367030" cy="7734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b="1" spc="-20" dirty="0">
                <a:latin typeface="Calibri"/>
                <a:cs typeface="Calibri"/>
              </a:rPr>
              <a:t>DRAM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961872" y="4488321"/>
            <a:ext cx="367030" cy="4197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b="1" spc="-25" dirty="0">
                <a:latin typeface="Calibri"/>
                <a:cs typeface="Calibri"/>
              </a:rPr>
              <a:t>PM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77475" y="1130300"/>
            <a:ext cx="5816600" cy="443967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600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日志结构的数据布局</a:t>
            </a:r>
            <a:endParaRPr lang="zh-CN" altLang="en-US" sz="2800" dirty="0">
              <a:latin typeface="Arial"/>
              <a:cs typeface="Arial"/>
            </a:endParaRPr>
          </a:p>
          <a:p>
            <a:pPr marL="324485" indent="-311785">
              <a:lnSpc>
                <a:spcPct val="100000"/>
              </a:lnSpc>
              <a:spcBef>
                <a:spcPts val="505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主备复制</a:t>
            </a:r>
            <a:endParaRPr lang="zh-CN" altLang="en-US" sz="2800" dirty="0">
              <a:latin typeface="Arial"/>
              <a:cs typeface="Arial"/>
            </a:endParaRPr>
          </a:p>
          <a:p>
            <a:pPr marL="286385" indent="-273685">
              <a:lnSpc>
                <a:spcPct val="100000"/>
              </a:lnSpc>
              <a:spcBef>
                <a:spcPts val="25"/>
              </a:spcBef>
              <a:buSzPct val="79166"/>
              <a:buFont typeface="Wingdings"/>
              <a:buChar char=""/>
              <a:tabLst>
                <a:tab pos="2863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每台服务器三个组件</a:t>
            </a:r>
            <a:endParaRPr lang="zh-CN" altLang="en-US" sz="28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5" dirty="0">
                <a:latin typeface="Arial"/>
                <a:cs typeface="Arial"/>
              </a:rPr>
              <a:t>由一个 </a:t>
            </a:r>
            <a:r>
              <a:rPr lang="en-US" altLang="zh-CN" sz="2400" spc="-5" dirty="0">
                <a:solidFill>
                  <a:srgbClr val="FF0000"/>
                </a:solidFill>
                <a:latin typeface="Arial"/>
                <a:cs typeface="Arial"/>
              </a:rPr>
              <a:t>Rowan </a:t>
            </a:r>
            <a:r>
              <a:rPr lang="zh-CN" altLang="en-US" sz="2400" spc="-5" dirty="0">
                <a:latin typeface="Arial"/>
                <a:cs typeface="Arial"/>
              </a:rPr>
              <a:t>实例管理的单个</a:t>
            </a:r>
            <a:r>
              <a:rPr lang="zh-CN" altLang="en-US" sz="2400" spc="-5" dirty="0">
                <a:solidFill>
                  <a:srgbClr val="FF0000"/>
                </a:solidFill>
                <a:latin typeface="Arial"/>
                <a:cs typeface="Arial"/>
              </a:rPr>
              <a:t>备份日志</a:t>
            </a: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80" dirty="0">
                <a:latin typeface="Arial"/>
                <a:cs typeface="Arial"/>
              </a:rPr>
              <a:t>线程主日志</a:t>
            </a: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155" dirty="0">
                <a:latin typeface="Arial"/>
                <a:cs typeface="Arial"/>
              </a:rPr>
              <a:t>每个分片 </a:t>
            </a:r>
            <a:r>
              <a:rPr lang="en-US" altLang="zh-CN" sz="2400" spc="-155" dirty="0">
                <a:latin typeface="Arial"/>
                <a:cs typeface="Arial"/>
              </a:rPr>
              <a:t>DRAM </a:t>
            </a:r>
            <a:r>
              <a:rPr lang="zh-CN" altLang="en-US" sz="2400" spc="-155" dirty="0">
                <a:latin typeface="Arial"/>
                <a:cs typeface="Arial"/>
              </a:rPr>
              <a:t>哈希索引</a:t>
            </a:r>
            <a:endParaRPr lang="zh-CN" altLang="en-US" sz="2400" dirty="0">
              <a:latin typeface="Arial"/>
              <a:cs typeface="Arial"/>
            </a:endParaRPr>
          </a:p>
          <a:p>
            <a:pPr marL="286385" indent="-273685">
              <a:lnSpc>
                <a:spcPts val="2835"/>
              </a:lnSpc>
              <a:buSzPct val="79166"/>
              <a:buFont typeface="Wingdings"/>
              <a:buChar char=""/>
              <a:tabLst>
                <a:tab pos="286385" algn="l"/>
              </a:tabLst>
            </a:pPr>
            <a:r>
              <a:rPr lang="en-US" altLang="zh-CN" sz="2400" spc="-10" dirty="0">
                <a:latin typeface="Arial"/>
                <a:cs typeface="Arial"/>
              </a:rPr>
              <a:t>PUT </a:t>
            </a:r>
            <a:r>
              <a:rPr lang="zh-CN" altLang="en-US" sz="2400" spc="-10" dirty="0">
                <a:latin typeface="Arial"/>
                <a:cs typeface="Arial"/>
              </a:rPr>
              <a:t>操作的工作流程</a:t>
            </a:r>
            <a:endParaRPr lang="zh-CN" altLang="en-US" sz="24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000" dirty="0">
                <a:solidFill>
                  <a:srgbClr val="B2B2B2"/>
                </a:solidFill>
                <a:latin typeface="Wingdings"/>
                <a:cs typeface="Wingdings"/>
              </a:rPr>
              <a:t></a:t>
            </a:r>
            <a:r>
              <a:rPr lang="zh-CN" altLang="en-US" sz="2000" spc="-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000" spc="35" dirty="0">
                <a:solidFill>
                  <a:srgbClr val="B2B2B2"/>
                </a:solidFill>
                <a:latin typeface="Arial"/>
                <a:cs typeface="Arial"/>
              </a:rPr>
              <a:t>客户端向主节点 </a:t>
            </a:r>
            <a:r>
              <a:rPr lang="en-US" altLang="zh-CN" sz="2000" spc="35" dirty="0">
                <a:solidFill>
                  <a:srgbClr val="B2B2B2"/>
                </a:solidFill>
                <a:latin typeface="Arial"/>
                <a:cs typeface="Arial"/>
              </a:rPr>
              <a:t>(P) </a:t>
            </a:r>
            <a:r>
              <a:rPr lang="zh-CN" altLang="en-US" sz="2000" spc="35" dirty="0">
                <a:solidFill>
                  <a:srgbClr val="B2B2B2"/>
                </a:solidFill>
                <a:latin typeface="Arial"/>
                <a:cs typeface="Arial"/>
              </a:rPr>
              <a:t>发送 </a:t>
            </a:r>
            <a:r>
              <a:rPr lang="en-US" altLang="zh-CN" sz="2000" spc="35" dirty="0">
                <a:solidFill>
                  <a:srgbClr val="B2B2B2"/>
                </a:solidFill>
                <a:latin typeface="Arial"/>
                <a:cs typeface="Arial"/>
              </a:rPr>
              <a:t>RPC</a:t>
            </a:r>
            <a:endParaRPr lang="zh-CN" altLang="en-US" sz="20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000" spc="-880" dirty="0">
                <a:solidFill>
                  <a:srgbClr val="B2B2B2"/>
                </a:solidFill>
                <a:latin typeface="Calibri"/>
                <a:cs typeface="Calibri"/>
              </a:rPr>
              <a:t>❷</a:t>
            </a:r>
            <a:r>
              <a:rPr lang="zh-CN" altLang="en-US" sz="2000" spc="100" dirty="0">
                <a:solidFill>
                  <a:srgbClr val="B2B2B2"/>
                </a:solidFill>
                <a:latin typeface="Calibri"/>
                <a:cs typeface="Calibri"/>
              </a:rPr>
              <a:t> 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P 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将条目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E 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追加到本地主日志</a:t>
            </a:r>
            <a:endParaRPr lang="zh-CN" altLang="en-US" sz="20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❸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P 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通过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Rowan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将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E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写入所有备份的备份日志中</a:t>
            </a:r>
          </a:p>
          <a:p>
            <a:pPr marL="240665" indent="-215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❹ 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P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 等待来自备份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NIC 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的硬件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ACK</a:t>
            </a:r>
            <a:endParaRPr lang="zh-CN" altLang="en-US" sz="2000" spc="-25" dirty="0">
              <a:solidFill>
                <a:srgbClr val="B2B2B2"/>
              </a:solidFill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sz="2000" dirty="0">
                <a:latin typeface="Wingdings"/>
                <a:cs typeface="Wingdings"/>
              </a:rPr>
              <a:t>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lang="en-US" sz="2000" spc="-130" dirty="0">
                <a:latin typeface="Arial"/>
                <a:cs typeface="Arial"/>
              </a:rPr>
              <a:t>P </a:t>
            </a:r>
            <a:r>
              <a:rPr lang="zh-CN" altLang="en-US" sz="2000" spc="-130" dirty="0">
                <a:latin typeface="Arial"/>
                <a:cs typeface="Arial"/>
              </a:rPr>
              <a:t>更新索引，指向主日志中的</a:t>
            </a:r>
            <a:r>
              <a:rPr lang="en-US" sz="2000" spc="-130" dirty="0">
                <a:latin typeface="Arial"/>
                <a:cs typeface="Arial"/>
              </a:rPr>
              <a:t>E 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0319984" y="4035044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KV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spc="-114" dirty="0"/>
              <a:t>系统介绍：</a:t>
            </a:r>
            <a:r>
              <a:rPr sz="3800" spc="-114" dirty="0"/>
              <a:t>Rowan-</a:t>
            </a:r>
            <a:r>
              <a:rPr sz="3800" spc="150" dirty="0"/>
              <a:t>KV</a:t>
            </a:r>
            <a:endParaRPr sz="3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5997816" y="3051564"/>
            <a:ext cx="3079115" cy="3228340"/>
            <a:chOff x="5997816" y="3051564"/>
            <a:chExt cx="3079115" cy="3228340"/>
          </a:xfrm>
        </p:grpSpPr>
        <p:sp>
          <p:nvSpPr>
            <p:cNvPr id="4" name="object 4"/>
            <p:cNvSpPr/>
            <p:nvPr/>
          </p:nvSpPr>
          <p:spPr>
            <a:xfrm>
              <a:off x="6007341" y="3061089"/>
              <a:ext cx="3060065" cy="3209290"/>
            </a:xfrm>
            <a:custGeom>
              <a:avLst/>
              <a:gdLst/>
              <a:ahLst/>
              <a:cxnLst/>
              <a:rect l="l" t="t" r="r" b="b"/>
              <a:pathLst>
                <a:path w="3060065" h="3209290">
                  <a:moveTo>
                    <a:pt x="0" y="0"/>
                  </a:moveTo>
                  <a:lnTo>
                    <a:pt x="3060000" y="0"/>
                  </a:lnTo>
                  <a:lnTo>
                    <a:pt x="3060000" y="3208818"/>
                  </a:lnTo>
                  <a:lnTo>
                    <a:pt x="0" y="320881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58291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1665" y="4982666"/>
              <a:ext cx="76194" cy="1908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77121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77121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794820" y="5696203"/>
            <a:ext cx="1083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Primary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log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22899" y="3735997"/>
            <a:ext cx="2952115" cy="1844039"/>
            <a:chOff x="6122899" y="3735997"/>
            <a:chExt cx="2952115" cy="1844039"/>
          </a:xfrm>
        </p:grpSpPr>
        <p:sp>
          <p:nvSpPr>
            <p:cNvPr id="11" name="object 11"/>
            <p:cNvSpPr/>
            <p:nvPr/>
          </p:nvSpPr>
          <p:spPr>
            <a:xfrm>
              <a:off x="6129249" y="4349066"/>
              <a:ext cx="2939415" cy="0"/>
            </a:xfrm>
            <a:custGeom>
              <a:avLst/>
              <a:gdLst/>
              <a:ahLst/>
              <a:cxnLst/>
              <a:rect l="l" t="t" r="r" b="b"/>
              <a:pathLst>
                <a:path w="2939415">
                  <a:moveTo>
                    <a:pt x="0" y="0"/>
                  </a:moveTo>
                  <a:lnTo>
                    <a:pt x="2939036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41475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4855" y="4982666"/>
              <a:ext cx="76194" cy="1908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624672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28047" y="4982666"/>
              <a:ext cx="76194" cy="1908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55434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55434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42185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42185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20498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20498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98810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159527" y="0"/>
                  </a:moveTo>
                  <a:lnTo>
                    <a:pt x="0" y="406537"/>
                  </a:lnTo>
                  <a:lnTo>
                    <a:pt x="327571" y="406537"/>
                  </a:lnTo>
                  <a:lnTo>
                    <a:pt x="15952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98810" y="3745522"/>
              <a:ext cx="327660" cy="407034"/>
            </a:xfrm>
            <a:custGeom>
              <a:avLst/>
              <a:gdLst/>
              <a:ahLst/>
              <a:cxnLst/>
              <a:rect l="l" t="t" r="r" b="b"/>
              <a:pathLst>
                <a:path w="327659" h="407035">
                  <a:moveTo>
                    <a:pt x="0" y="406537"/>
                  </a:moveTo>
                  <a:lnTo>
                    <a:pt x="159527" y="0"/>
                  </a:lnTo>
                  <a:lnTo>
                    <a:pt x="327571" y="406537"/>
                  </a:lnTo>
                  <a:lnTo>
                    <a:pt x="0" y="4065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20497" y="3238500"/>
            <a:ext cx="2073275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Hash </a:t>
            </a:r>
            <a:r>
              <a:rPr sz="2000" spc="-20" dirty="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05459" algn="l"/>
                <a:tab pos="987425" algn="l"/>
                <a:tab pos="1449070" algn="l"/>
                <a:tab pos="1931670" algn="l"/>
              </a:tabLst>
            </a:pP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611191" y="4576128"/>
            <a:ext cx="285115" cy="1003935"/>
            <a:chOff x="6611191" y="4576128"/>
            <a:chExt cx="285115" cy="1003935"/>
          </a:xfrm>
        </p:grpSpPr>
        <p:sp>
          <p:nvSpPr>
            <p:cNvPr id="26" name="object 26"/>
            <p:cNvSpPr/>
            <p:nvPr/>
          </p:nvSpPr>
          <p:spPr>
            <a:xfrm>
              <a:off x="6611188" y="4576140"/>
              <a:ext cx="285115" cy="1003935"/>
            </a:xfrm>
            <a:custGeom>
              <a:avLst/>
              <a:gdLst/>
              <a:ahLst/>
              <a:cxnLst/>
              <a:rect l="l" t="t" r="r" b="b"/>
              <a:pathLst>
                <a:path w="285115" h="1003935">
                  <a:moveTo>
                    <a:pt x="284746" y="597268"/>
                  </a:moveTo>
                  <a:lnTo>
                    <a:pt x="0" y="597268"/>
                  </a:lnTo>
                  <a:lnTo>
                    <a:pt x="0" y="1003795"/>
                  </a:lnTo>
                  <a:lnTo>
                    <a:pt x="284746" y="1003795"/>
                  </a:lnTo>
                  <a:lnTo>
                    <a:pt x="284746" y="597268"/>
                  </a:lnTo>
                  <a:close/>
                </a:path>
                <a:path w="285115" h="1003935">
                  <a:moveTo>
                    <a:pt x="284746" y="0"/>
                  </a:moveTo>
                  <a:lnTo>
                    <a:pt x="0" y="0"/>
                  </a:lnTo>
                  <a:lnTo>
                    <a:pt x="0" y="406527"/>
                  </a:lnTo>
                  <a:lnTo>
                    <a:pt x="284746" y="406527"/>
                  </a:lnTo>
                  <a:lnTo>
                    <a:pt x="284746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4562" y="4982665"/>
              <a:ext cx="76193" cy="19084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6244539" y="5711444"/>
            <a:ext cx="1030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Backup</a:t>
            </a:r>
            <a:r>
              <a:rPr sz="1800" spc="-25" dirty="0">
                <a:latin typeface="Calibri"/>
                <a:cs typeface="Calibri"/>
              </a:rPr>
              <a:t> log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9262805" y="1681294"/>
          <a:ext cx="2661920" cy="73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190"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Shard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Primary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4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Backup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A,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{2,3}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…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9655740" y="2683764"/>
            <a:ext cx="875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666522" y="3051564"/>
            <a:ext cx="2218690" cy="1386205"/>
            <a:chOff x="9666522" y="3051564"/>
            <a:chExt cx="2218690" cy="1386205"/>
          </a:xfrm>
        </p:grpSpPr>
        <p:sp>
          <p:nvSpPr>
            <p:cNvPr id="32" name="object 32"/>
            <p:cNvSpPr/>
            <p:nvPr/>
          </p:nvSpPr>
          <p:spPr>
            <a:xfrm>
              <a:off x="9676047" y="3061089"/>
              <a:ext cx="2199640" cy="1367155"/>
            </a:xfrm>
            <a:custGeom>
              <a:avLst/>
              <a:gdLst/>
              <a:ahLst/>
              <a:cxnLst/>
              <a:rect l="l" t="t" r="r" b="b"/>
              <a:pathLst>
                <a:path w="2199640" h="1367154">
                  <a:moveTo>
                    <a:pt x="0" y="0"/>
                  </a:moveTo>
                  <a:lnTo>
                    <a:pt x="2199337" y="0"/>
                  </a:lnTo>
                  <a:lnTo>
                    <a:pt x="2199337" y="1367015"/>
                  </a:lnTo>
                  <a:lnTo>
                    <a:pt x="0" y="136701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883756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883756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793678" y="3480809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590883" y="3261601"/>
              <a:ext cx="212090" cy="650240"/>
            </a:xfrm>
            <a:custGeom>
              <a:avLst/>
              <a:gdLst/>
              <a:ahLst/>
              <a:cxnLst/>
              <a:rect l="l" t="t" r="r" b="b"/>
              <a:pathLst>
                <a:path w="212090" h="650239">
                  <a:moveTo>
                    <a:pt x="54000" y="623011"/>
                  </a:moveTo>
                  <a:lnTo>
                    <a:pt x="51879" y="612508"/>
                  </a:lnTo>
                  <a:lnTo>
                    <a:pt x="46088" y="603923"/>
                  </a:lnTo>
                  <a:lnTo>
                    <a:pt x="37503" y="598131"/>
                  </a:lnTo>
                  <a:lnTo>
                    <a:pt x="27000" y="596011"/>
                  </a:lnTo>
                  <a:lnTo>
                    <a:pt x="16484" y="598131"/>
                  </a:lnTo>
                  <a:lnTo>
                    <a:pt x="7912" y="603923"/>
                  </a:lnTo>
                  <a:lnTo>
                    <a:pt x="2120" y="612508"/>
                  </a:lnTo>
                  <a:lnTo>
                    <a:pt x="0" y="623011"/>
                  </a:lnTo>
                  <a:lnTo>
                    <a:pt x="2120" y="633526"/>
                  </a:lnTo>
                  <a:lnTo>
                    <a:pt x="7912" y="642099"/>
                  </a:lnTo>
                  <a:lnTo>
                    <a:pt x="16484" y="647890"/>
                  </a:lnTo>
                  <a:lnTo>
                    <a:pt x="27000" y="650011"/>
                  </a:lnTo>
                  <a:lnTo>
                    <a:pt x="37503" y="647890"/>
                  </a:lnTo>
                  <a:lnTo>
                    <a:pt x="46088" y="642099"/>
                  </a:lnTo>
                  <a:lnTo>
                    <a:pt x="51879" y="633526"/>
                  </a:lnTo>
                  <a:lnTo>
                    <a:pt x="54000" y="623011"/>
                  </a:lnTo>
                  <a:close/>
                </a:path>
                <a:path w="212090" h="650239">
                  <a:moveTo>
                    <a:pt x="59169" y="27000"/>
                  </a:moveTo>
                  <a:lnTo>
                    <a:pt x="57048" y="16484"/>
                  </a:lnTo>
                  <a:lnTo>
                    <a:pt x="51257" y="7912"/>
                  </a:lnTo>
                  <a:lnTo>
                    <a:pt x="42672" y="2120"/>
                  </a:lnTo>
                  <a:lnTo>
                    <a:pt x="32169" y="0"/>
                  </a:lnTo>
                  <a:lnTo>
                    <a:pt x="21653" y="2120"/>
                  </a:lnTo>
                  <a:lnTo>
                    <a:pt x="13068" y="7912"/>
                  </a:lnTo>
                  <a:lnTo>
                    <a:pt x="7289" y="16484"/>
                  </a:lnTo>
                  <a:lnTo>
                    <a:pt x="5168" y="27000"/>
                  </a:lnTo>
                  <a:lnTo>
                    <a:pt x="7289" y="37515"/>
                  </a:lnTo>
                  <a:lnTo>
                    <a:pt x="13068" y="46088"/>
                  </a:lnTo>
                  <a:lnTo>
                    <a:pt x="21653" y="51879"/>
                  </a:lnTo>
                  <a:lnTo>
                    <a:pt x="32169" y="54000"/>
                  </a:lnTo>
                  <a:lnTo>
                    <a:pt x="42672" y="51879"/>
                  </a:lnTo>
                  <a:lnTo>
                    <a:pt x="51257" y="46088"/>
                  </a:lnTo>
                  <a:lnTo>
                    <a:pt x="57048" y="37515"/>
                  </a:lnTo>
                  <a:lnTo>
                    <a:pt x="59169" y="27000"/>
                  </a:lnTo>
                  <a:close/>
                </a:path>
                <a:path w="212090" h="650239">
                  <a:moveTo>
                    <a:pt x="130200" y="623011"/>
                  </a:moveTo>
                  <a:lnTo>
                    <a:pt x="128079" y="612508"/>
                  </a:lnTo>
                  <a:lnTo>
                    <a:pt x="122288" y="603923"/>
                  </a:lnTo>
                  <a:lnTo>
                    <a:pt x="113703" y="598131"/>
                  </a:lnTo>
                  <a:lnTo>
                    <a:pt x="103200" y="596011"/>
                  </a:lnTo>
                  <a:lnTo>
                    <a:pt x="92684" y="598131"/>
                  </a:lnTo>
                  <a:lnTo>
                    <a:pt x="84112" y="603923"/>
                  </a:lnTo>
                  <a:lnTo>
                    <a:pt x="78320" y="612508"/>
                  </a:lnTo>
                  <a:lnTo>
                    <a:pt x="76200" y="623011"/>
                  </a:lnTo>
                  <a:lnTo>
                    <a:pt x="78320" y="633526"/>
                  </a:lnTo>
                  <a:lnTo>
                    <a:pt x="84112" y="642099"/>
                  </a:lnTo>
                  <a:lnTo>
                    <a:pt x="92684" y="647890"/>
                  </a:lnTo>
                  <a:lnTo>
                    <a:pt x="103200" y="650011"/>
                  </a:lnTo>
                  <a:lnTo>
                    <a:pt x="113703" y="647890"/>
                  </a:lnTo>
                  <a:lnTo>
                    <a:pt x="122288" y="642099"/>
                  </a:lnTo>
                  <a:lnTo>
                    <a:pt x="128079" y="633526"/>
                  </a:lnTo>
                  <a:lnTo>
                    <a:pt x="130200" y="623011"/>
                  </a:lnTo>
                  <a:close/>
                </a:path>
                <a:path w="212090" h="650239">
                  <a:moveTo>
                    <a:pt x="135369" y="27000"/>
                  </a:moveTo>
                  <a:lnTo>
                    <a:pt x="133248" y="16484"/>
                  </a:lnTo>
                  <a:lnTo>
                    <a:pt x="127457" y="7912"/>
                  </a:lnTo>
                  <a:lnTo>
                    <a:pt x="118872" y="2120"/>
                  </a:lnTo>
                  <a:lnTo>
                    <a:pt x="108369" y="0"/>
                  </a:lnTo>
                  <a:lnTo>
                    <a:pt x="97853" y="2120"/>
                  </a:lnTo>
                  <a:lnTo>
                    <a:pt x="89268" y="7912"/>
                  </a:lnTo>
                  <a:lnTo>
                    <a:pt x="83489" y="16484"/>
                  </a:lnTo>
                  <a:lnTo>
                    <a:pt x="81368" y="27000"/>
                  </a:lnTo>
                  <a:lnTo>
                    <a:pt x="83489" y="37515"/>
                  </a:lnTo>
                  <a:lnTo>
                    <a:pt x="89268" y="46088"/>
                  </a:lnTo>
                  <a:lnTo>
                    <a:pt x="97853" y="51879"/>
                  </a:lnTo>
                  <a:lnTo>
                    <a:pt x="108369" y="54000"/>
                  </a:lnTo>
                  <a:lnTo>
                    <a:pt x="118872" y="51879"/>
                  </a:lnTo>
                  <a:lnTo>
                    <a:pt x="127457" y="46088"/>
                  </a:lnTo>
                  <a:lnTo>
                    <a:pt x="133248" y="37515"/>
                  </a:lnTo>
                  <a:lnTo>
                    <a:pt x="135369" y="27000"/>
                  </a:lnTo>
                  <a:close/>
                </a:path>
                <a:path w="212090" h="650239">
                  <a:moveTo>
                    <a:pt x="206400" y="623011"/>
                  </a:moveTo>
                  <a:lnTo>
                    <a:pt x="204279" y="612508"/>
                  </a:lnTo>
                  <a:lnTo>
                    <a:pt x="198488" y="603923"/>
                  </a:lnTo>
                  <a:lnTo>
                    <a:pt x="189903" y="598131"/>
                  </a:lnTo>
                  <a:lnTo>
                    <a:pt x="179400" y="596011"/>
                  </a:lnTo>
                  <a:lnTo>
                    <a:pt x="168884" y="598131"/>
                  </a:lnTo>
                  <a:lnTo>
                    <a:pt x="160312" y="603923"/>
                  </a:lnTo>
                  <a:lnTo>
                    <a:pt x="154520" y="612508"/>
                  </a:lnTo>
                  <a:lnTo>
                    <a:pt x="152400" y="623011"/>
                  </a:lnTo>
                  <a:lnTo>
                    <a:pt x="154520" y="633526"/>
                  </a:lnTo>
                  <a:lnTo>
                    <a:pt x="160312" y="642099"/>
                  </a:lnTo>
                  <a:lnTo>
                    <a:pt x="168884" y="647890"/>
                  </a:lnTo>
                  <a:lnTo>
                    <a:pt x="179400" y="650011"/>
                  </a:lnTo>
                  <a:lnTo>
                    <a:pt x="189903" y="647890"/>
                  </a:lnTo>
                  <a:lnTo>
                    <a:pt x="198488" y="642099"/>
                  </a:lnTo>
                  <a:lnTo>
                    <a:pt x="204279" y="633526"/>
                  </a:lnTo>
                  <a:lnTo>
                    <a:pt x="206400" y="623011"/>
                  </a:lnTo>
                  <a:close/>
                </a:path>
                <a:path w="212090" h="650239">
                  <a:moveTo>
                    <a:pt x="211569" y="27000"/>
                  </a:moveTo>
                  <a:lnTo>
                    <a:pt x="209448" y="16484"/>
                  </a:lnTo>
                  <a:lnTo>
                    <a:pt x="203657" y="7912"/>
                  </a:lnTo>
                  <a:lnTo>
                    <a:pt x="195072" y="2120"/>
                  </a:lnTo>
                  <a:lnTo>
                    <a:pt x="184569" y="0"/>
                  </a:lnTo>
                  <a:lnTo>
                    <a:pt x="174053" y="2120"/>
                  </a:lnTo>
                  <a:lnTo>
                    <a:pt x="165468" y="7912"/>
                  </a:lnTo>
                  <a:lnTo>
                    <a:pt x="159689" y="16484"/>
                  </a:lnTo>
                  <a:lnTo>
                    <a:pt x="157568" y="27000"/>
                  </a:lnTo>
                  <a:lnTo>
                    <a:pt x="159689" y="37515"/>
                  </a:lnTo>
                  <a:lnTo>
                    <a:pt x="165468" y="46088"/>
                  </a:lnTo>
                  <a:lnTo>
                    <a:pt x="174053" y="51879"/>
                  </a:lnTo>
                  <a:lnTo>
                    <a:pt x="184569" y="54000"/>
                  </a:lnTo>
                  <a:lnTo>
                    <a:pt x="195072" y="51879"/>
                  </a:lnTo>
                  <a:lnTo>
                    <a:pt x="203657" y="46088"/>
                  </a:lnTo>
                  <a:lnTo>
                    <a:pt x="209448" y="37515"/>
                  </a:lnTo>
                  <a:lnTo>
                    <a:pt x="211569" y="2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258049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258049" y="312544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936679" y="3164332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890" algn="l"/>
              </a:tabLst>
            </a:pPr>
            <a:r>
              <a:rPr sz="1600" spc="-5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666522" y="4879073"/>
            <a:ext cx="2218690" cy="1410335"/>
            <a:chOff x="9666522" y="4879073"/>
            <a:chExt cx="2218690" cy="1410335"/>
          </a:xfrm>
        </p:grpSpPr>
        <p:sp>
          <p:nvSpPr>
            <p:cNvPr id="41" name="object 41"/>
            <p:cNvSpPr/>
            <p:nvPr/>
          </p:nvSpPr>
          <p:spPr>
            <a:xfrm>
              <a:off x="9676047" y="4888598"/>
              <a:ext cx="2199640" cy="1391285"/>
            </a:xfrm>
            <a:custGeom>
              <a:avLst/>
              <a:gdLst/>
              <a:ahLst/>
              <a:cxnLst/>
              <a:rect l="l" t="t" r="r" b="b"/>
              <a:pathLst>
                <a:path w="2199640" h="1391285">
                  <a:moveTo>
                    <a:pt x="0" y="0"/>
                  </a:moveTo>
                  <a:lnTo>
                    <a:pt x="2199337" y="0"/>
                  </a:lnTo>
                  <a:lnTo>
                    <a:pt x="2199337" y="1390728"/>
                  </a:lnTo>
                  <a:lnTo>
                    <a:pt x="0" y="139072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847899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847899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793678" y="5298899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201600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590883" y="5079694"/>
              <a:ext cx="212090" cy="650240"/>
            </a:xfrm>
            <a:custGeom>
              <a:avLst/>
              <a:gdLst/>
              <a:ahLst/>
              <a:cxnLst/>
              <a:rect l="l" t="t" r="r" b="b"/>
              <a:pathLst>
                <a:path w="212090" h="650239">
                  <a:moveTo>
                    <a:pt x="54000" y="623011"/>
                  </a:moveTo>
                  <a:lnTo>
                    <a:pt x="51879" y="612495"/>
                  </a:lnTo>
                  <a:lnTo>
                    <a:pt x="46088" y="603910"/>
                  </a:lnTo>
                  <a:lnTo>
                    <a:pt x="37503" y="598131"/>
                  </a:lnTo>
                  <a:lnTo>
                    <a:pt x="27000" y="596011"/>
                  </a:lnTo>
                  <a:lnTo>
                    <a:pt x="16484" y="598131"/>
                  </a:lnTo>
                  <a:lnTo>
                    <a:pt x="7912" y="603910"/>
                  </a:lnTo>
                  <a:lnTo>
                    <a:pt x="2120" y="612495"/>
                  </a:lnTo>
                  <a:lnTo>
                    <a:pt x="0" y="623011"/>
                  </a:lnTo>
                  <a:lnTo>
                    <a:pt x="2120" y="633514"/>
                  </a:lnTo>
                  <a:lnTo>
                    <a:pt x="7912" y="642099"/>
                  </a:lnTo>
                  <a:lnTo>
                    <a:pt x="16484" y="647890"/>
                  </a:lnTo>
                  <a:lnTo>
                    <a:pt x="27000" y="650011"/>
                  </a:lnTo>
                  <a:lnTo>
                    <a:pt x="37503" y="647890"/>
                  </a:lnTo>
                  <a:lnTo>
                    <a:pt x="46088" y="642099"/>
                  </a:lnTo>
                  <a:lnTo>
                    <a:pt x="51879" y="633514"/>
                  </a:lnTo>
                  <a:lnTo>
                    <a:pt x="54000" y="623011"/>
                  </a:lnTo>
                  <a:close/>
                </a:path>
                <a:path w="212090" h="650239">
                  <a:moveTo>
                    <a:pt x="59169" y="27000"/>
                  </a:moveTo>
                  <a:lnTo>
                    <a:pt x="57048" y="16484"/>
                  </a:lnTo>
                  <a:lnTo>
                    <a:pt x="51257" y="7899"/>
                  </a:lnTo>
                  <a:lnTo>
                    <a:pt x="42672" y="2120"/>
                  </a:lnTo>
                  <a:lnTo>
                    <a:pt x="32169" y="0"/>
                  </a:lnTo>
                  <a:lnTo>
                    <a:pt x="21653" y="2120"/>
                  </a:lnTo>
                  <a:lnTo>
                    <a:pt x="13068" y="7899"/>
                  </a:lnTo>
                  <a:lnTo>
                    <a:pt x="7289" y="16484"/>
                  </a:lnTo>
                  <a:lnTo>
                    <a:pt x="5168" y="27000"/>
                  </a:lnTo>
                  <a:lnTo>
                    <a:pt x="7289" y="37503"/>
                  </a:lnTo>
                  <a:lnTo>
                    <a:pt x="13068" y="46088"/>
                  </a:lnTo>
                  <a:lnTo>
                    <a:pt x="21653" y="51879"/>
                  </a:lnTo>
                  <a:lnTo>
                    <a:pt x="32169" y="54000"/>
                  </a:lnTo>
                  <a:lnTo>
                    <a:pt x="42672" y="51879"/>
                  </a:lnTo>
                  <a:lnTo>
                    <a:pt x="51257" y="46088"/>
                  </a:lnTo>
                  <a:lnTo>
                    <a:pt x="57048" y="37503"/>
                  </a:lnTo>
                  <a:lnTo>
                    <a:pt x="59169" y="27000"/>
                  </a:lnTo>
                  <a:close/>
                </a:path>
                <a:path w="212090" h="650239">
                  <a:moveTo>
                    <a:pt x="130200" y="623011"/>
                  </a:moveTo>
                  <a:lnTo>
                    <a:pt x="128079" y="612495"/>
                  </a:lnTo>
                  <a:lnTo>
                    <a:pt x="122288" y="603910"/>
                  </a:lnTo>
                  <a:lnTo>
                    <a:pt x="113703" y="598131"/>
                  </a:lnTo>
                  <a:lnTo>
                    <a:pt x="103200" y="596011"/>
                  </a:lnTo>
                  <a:lnTo>
                    <a:pt x="92684" y="598131"/>
                  </a:lnTo>
                  <a:lnTo>
                    <a:pt x="84112" y="603910"/>
                  </a:lnTo>
                  <a:lnTo>
                    <a:pt x="78320" y="612495"/>
                  </a:lnTo>
                  <a:lnTo>
                    <a:pt x="76200" y="623011"/>
                  </a:lnTo>
                  <a:lnTo>
                    <a:pt x="78320" y="633514"/>
                  </a:lnTo>
                  <a:lnTo>
                    <a:pt x="84112" y="642099"/>
                  </a:lnTo>
                  <a:lnTo>
                    <a:pt x="92684" y="647890"/>
                  </a:lnTo>
                  <a:lnTo>
                    <a:pt x="103200" y="650011"/>
                  </a:lnTo>
                  <a:lnTo>
                    <a:pt x="113703" y="647890"/>
                  </a:lnTo>
                  <a:lnTo>
                    <a:pt x="122288" y="642099"/>
                  </a:lnTo>
                  <a:lnTo>
                    <a:pt x="128079" y="633514"/>
                  </a:lnTo>
                  <a:lnTo>
                    <a:pt x="130200" y="623011"/>
                  </a:lnTo>
                  <a:close/>
                </a:path>
                <a:path w="212090" h="650239">
                  <a:moveTo>
                    <a:pt x="135369" y="27000"/>
                  </a:moveTo>
                  <a:lnTo>
                    <a:pt x="133248" y="16484"/>
                  </a:lnTo>
                  <a:lnTo>
                    <a:pt x="127457" y="7899"/>
                  </a:lnTo>
                  <a:lnTo>
                    <a:pt x="118872" y="2120"/>
                  </a:lnTo>
                  <a:lnTo>
                    <a:pt x="108369" y="0"/>
                  </a:lnTo>
                  <a:lnTo>
                    <a:pt x="97853" y="2120"/>
                  </a:lnTo>
                  <a:lnTo>
                    <a:pt x="89268" y="7899"/>
                  </a:lnTo>
                  <a:lnTo>
                    <a:pt x="83489" y="16484"/>
                  </a:lnTo>
                  <a:lnTo>
                    <a:pt x="81368" y="27000"/>
                  </a:lnTo>
                  <a:lnTo>
                    <a:pt x="83489" y="37503"/>
                  </a:lnTo>
                  <a:lnTo>
                    <a:pt x="89268" y="46088"/>
                  </a:lnTo>
                  <a:lnTo>
                    <a:pt x="97853" y="51879"/>
                  </a:lnTo>
                  <a:lnTo>
                    <a:pt x="108369" y="54000"/>
                  </a:lnTo>
                  <a:lnTo>
                    <a:pt x="118872" y="51879"/>
                  </a:lnTo>
                  <a:lnTo>
                    <a:pt x="127457" y="46088"/>
                  </a:lnTo>
                  <a:lnTo>
                    <a:pt x="133248" y="37503"/>
                  </a:lnTo>
                  <a:lnTo>
                    <a:pt x="135369" y="27000"/>
                  </a:lnTo>
                  <a:close/>
                </a:path>
                <a:path w="212090" h="650239">
                  <a:moveTo>
                    <a:pt x="206400" y="623011"/>
                  </a:moveTo>
                  <a:lnTo>
                    <a:pt x="204279" y="612495"/>
                  </a:lnTo>
                  <a:lnTo>
                    <a:pt x="198488" y="603910"/>
                  </a:lnTo>
                  <a:lnTo>
                    <a:pt x="189903" y="598131"/>
                  </a:lnTo>
                  <a:lnTo>
                    <a:pt x="179400" y="596011"/>
                  </a:lnTo>
                  <a:lnTo>
                    <a:pt x="168884" y="598131"/>
                  </a:lnTo>
                  <a:lnTo>
                    <a:pt x="160312" y="603910"/>
                  </a:lnTo>
                  <a:lnTo>
                    <a:pt x="154520" y="612495"/>
                  </a:lnTo>
                  <a:lnTo>
                    <a:pt x="152400" y="623011"/>
                  </a:lnTo>
                  <a:lnTo>
                    <a:pt x="154520" y="633514"/>
                  </a:lnTo>
                  <a:lnTo>
                    <a:pt x="160312" y="642099"/>
                  </a:lnTo>
                  <a:lnTo>
                    <a:pt x="168884" y="647890"/>
                  </a:lnTo>
                  <a:lnTo>
                    <a:pt x="179400" y="650011"/>
                  </a:lnTo>
                  <a:lnTo>
                    <a:pt x="189903" y="647890"/>
                  </a:lnTo>
                  <a:lnTo>
                    <a:pt x="198488" y="642099"/>
                  </a:lnTo>
                  <a:lnTo>
                    <a:pt x="204279" y="633514"/>
                  </a:lnTo>
                  <a:lnTo>
                    <a:pt x="206400" y="623011"/>
                  </a:lnTo>
                  <a:close/>
                </a:path>
                <a:path w="212090" h="650239">
                  <a:moveTo>
                    <a:pt x="211569" y="27000"/>
                  </a:moveTo>
                  <a:lnTo>
                    <a:pt x="209448" y="16484"/>
                  </a:lnTo>
                  <a:lnTo>
                    <a:pt x="203657" y="7899"/>
                  </a:lnTo>
                  <a:lnTo>
                    <a:pt x="195072" y="2120"/>
                  </a:lnTo>
                  <a:lnTo>
                    <a:pt x="184569" y="0"/>
                  </a:lnTo>
                  <a:lnTo>
                    <a:pt x="174053" y="2120"/>
                  </a:lnTo>
                  <a:lnTo>
                    <a:pt x="165468" y="7899"/>
                  </a:lnTo>
                  <a:lnTo>
                    <a:pt x="159689" y="16484"/>
                  </a:lnTo>
                  <a:lnTo>
                    <a:pt x="157568" y="27000"/>
                  </a:lnTo>
                  <a:lnTo>
                    <a:pt x="159689" y="37503"/>
                  </a:lnTo>
                  <a:lnTo>
                    <a:pt x="165468" y="46088"/>
                  </a:lnTo>
                  <a:lnTo>
                    <a:pt x="174053" y="51879"/>
                  </a:lnTo>
                  <a:lnTo>
                    <a:pt x="184569" y="54000"/>
                  </a:lnTo>
                  <a:lnTo>
                    <a:pt x="195072" y="51879"/>
                  </a:lnTo>
                  <a:lnTo>
                    <a:pt x="203657" y="46088"/>
                  </a:lnTo>
                  <a:lnTo>
                    <a:pt x="209448" y="37503"/>
                  </a:lnTo>
                  <a:lnTo>
                    <a:pt x="211569" y="2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222192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122723" y="0"/>
                  </a:moveTo>
                  <a:lnTo>
                    <a:pt x="0" y="288000"/>
                  </a:lnTo>
                  <a:lnTo>
                    <a:pt x="251999" y="288000"/>
                  </a:lnTo>
                  <a:lnTo>
                    <a:pt x="12272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222192" y="4943538"/>
              <a:ext cx="252095" cy="288290"/>
            </a:xfrm>
            <a:custGeom>
              <a:avLst/>
              <a:gdLst/>
              <a:ahLst/>
              <a:cxnLst/>
              <a:rect l="l" t="t" r="r" b="b"/>
              <a:pathLst>
                <a:path w="252095" h="288289">
                  <a:moveTo>
                    <a:pt x="0" y="288000"/>
                  </a:moveTo>
                  <a:lnTo>
                    <a:pt x="122724" y="0"/>
                  </a:lnTo>
                  <a:lnTo>
                    <a:pt x="252000" y="288000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9424765" y="3548520"/>
            <a:ext cx="2070100" cy="858519"/>
            <a:chOff x="9424765" y="3548520"/>
            <a:chExt cx="2070100" cy="858519"/>
          </a:xfrm>
        </p:grpSpPr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90692" y="3819799"/>
              <a:ext cx="76200" cy="107999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0323817" y="354990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44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44" y="255854"/>
                  </a:lnTo>
                  <a:lnTo>
                    <a:pt x="216344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19" y="392201"/>
                  </a:lnTo>
                  <a:lnTo>
                    <a:pt x="2819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64880" y="3818416"/>
              <a:ext cx="76200" cy="10799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0898009" y="3548532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188"/>
                  </a:moveTo>
                  <a:lnTo>
                    <a:pt x="2806" y="392188"/>
                  </a:lnTo>
                  <a:lnTo>
                    <a:pt x="2806" y="648042"/>
                  </a:lnTo>
                  <a:lnTo>
                    <a:pt x="219151" y="648042"/>
                  </a:lnTo>
                  <a:lnTo>
                    <a:pt x="219151" y="392188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42540" y="3818416"/>
              <a:ext cx="76200" cy="10799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1275669" y="3548532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188"/>
                  </a:moveTo>
                  <a:lnTo>
                    <a:pt x="2806" y="392188"/>
                  </a:lnTo>
                  <a:lnTo>
                    <a:pt x="2806" y="648042"/>
                  </a:lnTo>
                  <a:lnTo>
                    <a:pt x="219151" y="648042"/>
                  </a:lnTo>
                  <a:lnTo>
                    <a:pt x="219151" y="392188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24765" y="4010442"/>
              <a:ext cx="395999" cy="39599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0214763" y="4071495"/>
              <a:ext cx="485140" cy="251460"/>
            </a:xfrm>
            <a:custGeom>
              <a:avLst/>
              <a:gdLst/>
              <a:ahLst/>
              <a:cxnLst/>
              <a:rect l="l" t="t" r="r" b="b"/>
              <a:pathLst>
                <a:path w="485140" h="251460">
                  <a:moveTo>
                    <a:pt x="242539" y="0"/>
                  </a:moveTo>
                  <a:lnTo>
                    <a:pt x="178062" y="4482"/>
                  </a:lnTo>
                  <a:lnTo>
                    <a:pt x="120125" y="17134"/>
                  </a:lnTo>
                  <a:lnTo>
                    <a:pt x="71038" y="36757"/>
                  </a:lnTo>
                  <a:lnTo>
                    <a:pt x="33113" y="62156"/>
                  </a:lnTo>
                  <a:lnTo>
                    <a:pt x="8663" y="92136"/>
                  </a:lnTo>
                  <a:lnTo>
                    <a:pt x="0" y="125498"/>
                  </a:lnTo>
                  <a:lnTo>
                    <a:pt x="8663" y="158861"/>
                  </a:lnTo>
                  <a:lnTo>
                    <a:pt x="33113" y="188840"/>
                  </a:lnTo>
                  <a:lnTo>
                    <a:pt x="71038" y="214239"/>
                  </a:lnTo>
                  <a:lnTo>
                    <a:pt x="120125" y="233863"/>
                  </a:lnTo>
                  <a:lnTo>
                    <a:pt x="178062" y="246514"/>
                  </a:lnTo>
                  <a:lnTo>
                    <a:pt x="242539" y="250997"/>
                  </a:lnTo>
                  <a:lnTo>
                    <a:pt x="307015" y="246514"/>
                  </a:lnTo>
                  <a:lnTo>
                    <a:pt x="364953" y="233863"/>
                  </a:lnTo>
                  <a:lnTo>
                    <a:pt x="414040" y="214239"/>
                  </a:lnTo>
                  <a:lnTo>
                    <a:pt x="451964" y="188840"/>
                  </a:lnTo>
                  <a:lnTo>
                    <a:pt x="476414" y="158861"/>
                  </a:lnTo>
                  <a:lnTo>
                    <a:pt x="485077" y="125498"/>
                  </a:lnTo>
                  <a:lnTo>
                    <a:pt x="476414" y="92136"/>
                  </a:lnTo>
                  <a:lnTo>
                    <a:pt x="451964" y="62156"/>
                  </a:lnTo>
                  <a:lnTo>
                    <a:pt x="414040" y="36757"/>
                  </a:lnTo>
                  <a:lnTo>
                    <a:pt x="364953" y="17134"/>
                  </a:lnTo>
                  <a:lnTo>
                    <a:pt x="307015" y="4482"/>
                  </a:lnTo>
                  <a:lnTo>
                    <a:pt x="242539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0900822" y="4980940"/>
            <a:ext cx="513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890" algn="l"/>
              </a:tabLst>
            </a:pPr>
            <a:r>
              <a:rPr sz="1600" spc="-5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812821" y="3195467"/>
            <a:ext cx="3682365" cy="2820670"/>
            <a:chOff x="7812821" y="3195467"/>
            <a:chExt cx="3682365" cy="2820670"/>
          </a:xfrm>
        </p:grpSpPr>
        <p:sp>
          <p:nvSpPr>
            <p:cNvPr id="59" name="object 59"/>
            <p:cNvSpPr/>
            <p:nvPr/>
          </p:nvSpPr>
          <p:spPr>
            <a:xfrm>
              <a:off x="7812811" y="5055120"/>
              <a:ext cx="741045" cy="36195"/>
            </a:xfrm>
            <a:custGeom>
              <a:avLst/>
              <a:gdLst/>
              <a:ahLst/>
              <a:cxnLst/>
              <a:rect l="l" t="t" r="r" b="b"/>
              <a:pathLst>
                <a:path w="741045" h="36195">
                  <a:moveTo>
                    <a:pt x="36004" y="17995"/>
                  </a:moveTo>
                  <a:lnTo>
                    <a:pt x="34594" y="10998"/>
                  </a:lnTo>
                  <a:lnTo>
                    <a:pt x="30734" y="5270"/>
                  </a:lnTo>
                  <a:lnTo>
                    <a:pt x="25006" y="1422"/>
                  </a:lnTo>
                  <a:lnTo>
                    <a:pt x="18008" y="0"/>
                  </a:lnTo>
                  <a:lnTo>
                    <a:pt x="10998" y="1422"/>
                  </a:lnTo>
                  <a:lnTo>
                    <a:pt x="5270" y="5270"/>
                  </a:lnTo>
                  <a:lnTo>
                    <a:pt x="1422" y="10998"/>
                  </a:lnTo>
                  <a:lnTo>
                    <a:pt x="0" y="17995"/>
                  </a:lnTo>
                  <a:lnTo>
                    <a:pt x="1422" y="25006"/>
                  </a:lnTo>
                  <a:lnTo>
                    <a:pt x="5270" y="30734"/>
                  </a:lnTo>
                  <a:lnTo>
                    <a:pt x="10998" y="34582"/>
                  </a:lnTo>
                  <a:lnTo>
                    <a:pt x="18008" y="36004"/>
                  </a:lnTo>
                  <a:lnTo>
                    <a:pt x="25006" y="34582"/>
                  </a:lnTo>
                  <a:lnTo>
                    <a:pt x="30734" y="30734"/>
                  </a:lnTo>
                  <a:lnTo>
                    <a:pt x="34594" y="25006"/>
                  </a:lnTo>
                  <a:lnTo>
                    <a:pt x="36004" y="17995"/>
                  </a:lnTo>
                  <a:close/>
                </a:path>
                <a:path w="741045" h="36195">
                  <a:moveTo>
                    <a:pt x="97218" y="17995"/>
                  </a:moveTo>
                  <a:lnTo>
                    <a:pt x="95796" y="10998"/>
                  </a:lnTo>
                  <a:lnTo>
                    <a:pt x="91935" y="5270"/>
                  </a:lnTo>
                  <a:lnTo>
                    <a:pt x="86220" y="1422"/>
                  </a:lnTo>
                  <a:lnTo>
                    <a:pt x="79209" y="0"/>
                  </a:lnTo>
                  <a:lnTo>
                    <a:pt x="72212" y="1422"/>
                  </a:lnTo>
                  <a:lnTo>
                    <a:pt x="66484" y="5270"/>
                  </a:lnTo>
                  <a:lnTo>
                    <a:pt x="62623" y="10998"/>
                  </a:lnTo>
                  <a:lnTo>
                    <a:pt x="61214" y="17995"/>
                  </a:lnTo>
                  <a:lnTo>
                    <a:pt x="62623" y="25006"/>
                  </a:lnTo>
                  <a:lnTo>
                    <a:pt x="66484" y="30734"/>
                  </a:lnTo>
                  <a:lnTo>
                    <a:pt x="72212" y="34582"/>
                  </a:lnTo>
                  <a:lnTo>
                    <a:pt x="79209" y="36004"/>
                  </a:lnTo>
                  <a:lnTo>
                    <a:pt x="86220" y="34582"/>
                  </a:lnTo>
                  <a:lnTo>
                    <a:pt x="91935" y="30734"/>
                  </a:lnTo>
                  <a:lnTo>
                    <a:pt x="95796" y="25006"/>
                  </a:lnTo>
                  <a:lnTo>
                    <a:pt x="97218" y="17995"/>
                  </a:lnTo>
                  <a:close/>
                </a:path>
                <a:path w="741045" h="36195">
                  <a:moveTo>
                    <a:pt x="158419" y="17995"/>
                  </a:moveTo>
                  <a:lnTo>
                    <a:pt x="157010" y="10998"/>
                  </a:lnTo>
                  <a:lnTo>
                    <a:pt x="153149" y="5270"/>
                  </a:lnTo>
                  <a:lnTo>
                    <a:pt x="147434" y="1422"/>
                  </a:lnTo>
                  <a:lnTo>
                    <a:pt x="140423" y="0"/>
                  </a:lnTo>
                  <a:lnTo>
                    <a:pt x="133413" y="1422"/>
                  </a:lnTo>
                  <a:lnTo>
                    <a:pt x="127698" y="5270"/>
                  </a:lnTo>
                  <a:lnTo>
                    <a:pt x="123837" y="10998"/>
                  </a:lnTo>
                  <a:lnTo>
                    <a:pt x="122428" y="17995"/>
                  </a:lnTo>
                  <a:lnTo>
                    <a:pt x="123837" y="25006"/>
                  </a:lnTo>
                  <a:lnTo>
                    <a:pt x="127698" y="30734"/>
                  </a:lnTo>
                  <a:lnTo>
                    <a:pt x="133413" y="34582"/>
                  </a:lnTo>
                  <a:lnTo>
                    <a:pt x="140423" y="36004"/>
                  </a:lnTo>
                  <a:lnTo>
                    <a:pt x="147434" y="34582"/>
                  </a:lnTo>
                  <a:lnTo>
                    <a:pt x="153149" y="30734"/>
                  </a:lnTo>
                  <a:lnTo>
                    <a:pt x="157010" y="25006"/>
                  </a:lnTo>
                  <a:lnTo>
                    <a:pt x="158419" y="17995"/>
                  </a:lnTo>
                  <a:close/>
                </a:path>
                <a:path w="741045" h="36195">
                  <a:moveTo>
                    <a:pt x="618286" y="17995"/>
                  </a:moveTo>
                  <a:lnTo>
                    <a:pt x="616877" y="10998"/>
                  </a:lnTo>
                  <a:lnTo>
                    <a:pt x="613016" y="5270"/>
                  </a:lnTo>
                  <a:lnTo>
                    <a:pt x="607301" y="1422"/>
                  </a:lnTo>
                  <a:lnTo>
                    <a:pt x="600290" y="0"/>
                  </a:lnTo>
                  <a:lnTo>
                    <a:pt x="593280" y="1422"/>
                  </a:lnTo>
                  <a:lnTo>
                    <a:pt x="587565" y="5270"/>
                  </a:lnTo>
                  <a:lnTo>
                    <a:pt x="583704" y="10998"/>
                  </a:lnTo>
                  <a:lnTo>
                    <a:pt x="582295" y="17995"/>
                  </a:lnTo>
                  <a:lnTo>
                    <a:pt x="583704" y="25006"/>
                  </a:lnTo>
                  <a:lnTo>
                    <a:pt x="587565" y="30734"/>
                  </a:lnTo>
                  <a:lnTo>
                    <a:pt x="593280" y="34582"/>
                  </a:lnTo>
                  <a:lnTo>
                    <a:pt x="600290" y="36004"/>
                  </a:lnTo>
                  <a:lnTo>
                    <a:pt x="607301" y="34582"/>
                  </a:lnTo>
                  <a:lnTo>
                    <a:pt x="613016" y="30734"/>
                  </a:lnTo>
                  <a:lnTo>
                    <a:pt x="616877" y="25006"/>
                  </a:lnTo>
                  <a:lnTo>
                    <a:pt x="618286" y="17995"/>
                  </a:lnTo>
                  <a:close/>
                </a:path>
                <a:path w="741045" h="36195">
                  <a:moveTo>
                    <a:pt x="679500" y="17995"/>
                  </a:moveTo>
                  <a:lnTo>
                    <a:pt x="678091" y="10998"/>
                  </a:lnTo>
                  <a:lnTo>
                    <a:pt x="674230" y="5270"/>
                  </a:lnTo>
                  <a:lnTo>
                    <a:pt x="668502" y="1422"/>
                  </a:lnTo>
                  <a:lnTo>
                    <a:pt x="661504" y="0"/>
                  </a:lnTo>
                  <a:lnTo>
                    <a:pt x="654494" y="1422"/>
                  </a:lnTo>
                  <a:lnTo>
                    <a:pt x="648766" y="5270"/>
                  </a:lnTo>
                  <a:lnTo>
                    <a:pt x="644918" y="10998"/>
                  </a:lnTo>
                  <a:lnTo>
                    <a:pt x="643496" y="17995"/>
                  </a:lnTo>
                  <a:lnTo>
                    <a:pt x="644918" y="25006"/>
                  </a:lnTo>
                  <a:lnTo>
                    <a:pt x="648766" y="30734"/>
                  </a:lnTo>
                  <a:lnTo>
                    <a:pt x="654494" y="34582"/>
                  </a:lnTo>
                  <a:lnTo>
                    <a:pt x="661504" y="36004"/>
                  </a:lnTo>
                  <a:lnTo>
                    <a:pt x="668502" y="34582"/>
                  </a:lnTo>
                  <a:lnTo>
                    <a:pt x="674230" y="30734"/>
                  </a:lnTo>
                  <a:lnTo>
                    <a:pt x="678091" y="25006"/>
                  </a:lnTo>
                  <a:lnTo>
                    <a:pt x="679500" y="17995"/>
                  </a:lnTo>
                  <a:close/>
                </a:path>
                <a:path w="741045" h="36195">
                  <a:moveTo>
                    <a:pt x="740714" y="17995"/>
                  </a:moveTo>
                  <a:lnTo>
                    <a:pt x="739292" y="10998"/>
                  </a:lnTo>
                  <a:lnTo>
                    <a:pt x="735431" y="5270"/>
                  </a:lnTo>
                  <a:lnTo>
                    <a:pt x="729716" y="1422"/>
                  </a:lnTo>
                  <a:lnTo>
                    <a:pt x="722706" y="0"/>
                  </a:lnTo>
                  <a:lnTo>
                    <a:pt x="715708" y="1422"/>
                  </a:lnTo>
                  <a:lnTo>
                    <a:pt x="709980" y="5270"/>
                  </a:lnTo>
                  <a:lnTo>
                    <a:pt x="706120" y="10998"/>
                  </a:lnTo>
                  <a:lnTo>
                    <a:pt x="704710" y="17995"/>
                  </a:lnTo>
                  <a:lnTo>
                    <a:pt x="706120" y="25006"/>
                  </a:lnTo>
                  <a:lnTo>
                    <a:pt x="709980" y="30734"/>
                  </a:lnTo>
                  <a:lnTo>
                    <a:pt x="715708" y="34582"/>
                  </a:lnTo>
                  <a:lnTo>
                    <a:pt x="722706" y="36004"/>
                  </a:lnTo>
                  <a:lnTo>
                    <a:pt x="729716" y="34582"/>
                  </a:lnTo>
                  <a:lnTo>
                    <a:pt x="735431" y="30734"/>
                  </a:lnTo>
                  <a:lnTo>
                    <a:pt x="739292" y="25006"/>
                  </a:lnTo>
                  <a:lnTo>
                    <a:pt x="740714" y="179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95359" y="4166616"/>
              <a:ext cx="371855" cy="37490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05104" y="3195467"/>
              <a:ext cx="395999" cy="395999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8529158" y="5407163"/>
              <a:ext cx="485140" cy="251460"/>
            </a:xfrm>
            <a:custGeom>
              <a:avLst/>
              <a:gdLst/>
              <a:ahLst/>
              <a:cxnLst/>
              <a:rect l="l" t="t" r="r" b="b"/>
              <a:pathLst>
                <a:path w="485140" h="251460">
                  <a:moveTo>
                    <a:pt x="242539" y="0"/>
                  </a:moveTo>
                  <a:lnTo>
                    <a:pt x="178062" y="4483"/>
                  </a:lnTo>
                  <a:lnTo>
                    <a:pt x="120125" y="17134"/>
                  </a:lnTo>
                  <a:lnTo>
                    <a:pt x="71038" y="36758"/>
                  </a:lnTo>
                  <a:lnTo>
                    <a:pt x="33113" y="62157"/>
                  </a:lnTo>
                  <a:lnTo>
                    <a:pt x="8663" y="92136"/>
                  </a:lnTo>
                  <a:lnTo>
                    <a:pt x="0" y="125498"/>
                  </a:lnTo>
                  <a:lnTo>
                    <a:pt x="8663" y="158861"/>
                  </a:lnTo>
                  <a:lnTo>
                    <a:pt x="33113" y="188840"/>
                  </a:lnTo>
                  <a:lnTo>
                    <a:pt x="71038" y="214240"/>
                  </a:lnTo>
                  <a:lnTo>
                    <a:pt x="120125" y="233864"/>
                  </a:lnTo>
                  <a:lnTo>
                    <a:pt x="178062" y="246515"/>
                  </a:lnTo>
                  <a:lnTo>
                    <a:pt x="242539" y="250998"/>
                  </a:lnTo>
                  <a:lnTo>
                    <a:pt x="307015" y="246515"/>
                  </a:lnTo>
                  <a:lnTo>
                    <a:pt x="364953" y="233864"/>
                  </a:lnTo>
                  <a:lnTo>
                    <a:pt x="414040" y="214240"/>
                  </a:lnTo>
                  <a:lnTo>
                    <a:pt x="451964" y="188840"/>
                  </a:lnTo>
                  <a:lnTo>
                    <a:pt x="476414" y="158861"/>
                  </a:lnTo>
                  <a:lnTo>
                    <a:pt x="485077" y="125498"/>
                  </a:lnTo>
                  <a:lnTo>
                    <a:pt x="476414" y="92136"/>
                  </a:lnTo>
                  <a:lnTo>
                    <a:pt x="451964" y="62157"/>
                  </a:lnTo>
                  <a:lnTo>
                    <a:pt x="414040" y="36758"/>
                  </a:lnTo>
                  <a:lnTo>
                    <a:pt x="364953" y="17134"/>
                  </a:lnTo>
                  <a:lnTo>
                    <a:pt x="307015" y="4483"/>
                  </a:lnTo>
                  <a:lnTo>
                    <a:pt x="242539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0692" y="5637888"/>
              <a:ext cx="76200" cy="10800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0323817" y="5367997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44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44" y="255854"/>
                  </a:lnTo>
                  <a:lnTo>
                    <a:pt x="216344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19" y="392201"/>
                  </a:lnTo>
                  <a:lnTo>
                    <a:pt x="2819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64880" y="5636505"/>
              <a:ext cx="76200" cy="10800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0898010" y="536661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06" y="392201"/>
                  </a:lnTo>
                  <a:lnTo>
                    <a:pt x="2806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42540" y="5636505"/>
              <a:ext cx="76200" cy="10800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1275670" y="5366613"/>
              <a:ext cx="219710" cy="648335"/>
            </a:xfrm>
            <a:custGeom>
              <a:avLst/>
              <a:gdLst/>
              <a:ahLst/>
              <a:cxnLst/>
              <a:rect l="l" t="t" r="r" b="b"/>
              <a:pathLst>
                <a:path w="219709" h="648335">
                  <a:moveTo>
                    <a:pt x="216331" y="0"/>
                  </a:moveTo>
                  <a:lnTo>
                    <a:pt x="0" y="0"/>
                  </a:lnTo>
                  <a:lnTo>
                    <a:pt x="0" y="255854"/>
                  </a:lnTo>
                  <a:lnTo>
                    <a:pt x="216331" y="255854"/>
                  </a:lnTo>
                  <a:lnTo>
                    <a:pt x="216331" y="0"/>
                  </a:lnTo>
                  <a:close/>
                </a:path>
                <a:path w="219709" h="648335">
                  <a:moveTo>
                    <a:pt x="219151" y="392201"/>
                  </a:moveTo>
                  <a:lnTo>
                    <a:pt x="2806" y="392201"/>
                  </a:lnTo>
                  <a:lnTo>
                    <a:pt x="2806" y="648055"/>
                  </a:lnTo>
                  <a:lnTo>
                    <a:pt x="219151" y="648055"/>
                  </a:lnTo>
                  <a:lnTo>
                    <a:pt x="219151" y="392201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24765" y="4881439"/>
              <a:ext cx="395999" cy="395999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9574079" y="1279652"/>
            <a:ext cx="2178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Configuration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1" name="object 7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11310" y="1699187"/>
            <a:ext cx="747459" cy="747459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7190017" y="1321308"/>
            <a:ext cx="621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Client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961872" y="3436859"/>
            <a:ext cx="367030" cy="7734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b="1" spc="-20" dirty="0">
                <a:latin typeface="Calibri"/>
                <a:cs typeface="Calibri"/>
              </a:rPr>
              <a:t>DRAM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961872" y="4488321"/>
            <a:ext cx="367030" cy="4197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b="1" spc="-25" dirty="0">
                <a:latin typeface="Calibri"/>
                <a:cs typeface="Calibri"/>
              </a:rPr>
              <a:t>PM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77475" y="1130300"/>
            <a:ext cx="5816600" cy="4747453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600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日志结构的数据布局</a:t>
            </a:r>
            <a:endParaRPr lang="zh-CN" altLang="en-US" sz="2800" dirty="0">
              <a:latin typeface="Arial"/>
              <a:cs typeface="Arial"/>
            </a:endParaRPr>
          </a:p>
          <a:p>
            <a:pPr marL="324485" indent="-311785">
              <a:lnSpc>
                <a:spcPct val="100000"/>
              </a:lnSpc>
              <a:spcBef>
                <a:spcPts val="505"/>
              </a:spcBef>
              <a:buSzPct val="79166"/>
              <a:buFont typeface="Wingdings"/>
              <a:buChar char=""/>
              <a:tabLst>
                <a:tab pos="3244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主备复制</a:t>
            </a:r>
            <a:endParaRPr lang="zh-CN" altLang="en-US" sz="2800" dirty="0">
              <a:latin typeface="Arial"/>
              <a:cs typeface="Arial"/>
            </a:endParaRPr>
          </a:p>
          <a:p>
            <a:pPr marL="286385" indent="-273685">
              <a:lnSpc>
                <a:spcPct val="100000"/>
              </a:lnSpc>
              <a:spcBef>
                <a:spcPts val="25"/>
              </a:spcBef>
              <a:buSzPct val="79166"/>
              <a:buFont typeface="Wingdings"/>
              <a:buChar char=""/>
              <a:tabLst>
                <a:tab pos="286385" algn="l"/>
              </a:tabLst>
            </a:pPr>
            <a:r>
              <a:rPr lang="zh-CN" altLang="en-US" sz="2800" spc="-10" dirty="0">
                <a:latin typeface="Arial"/>
                <a:cs typeface="Arial"/>
              </a:rPr>
              <a:t>每台服务器三个组件</a:t>
            </a:r>
            <a:endParaRPr lang="zh-CN" altLang="en-US" sz="28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5" dirty="0">
                <a:latin typeface="Arial"/>
                <a:cs typeface="Arial"/>
              </a:rPr>
              <a:t>由一个 </a:t>
            </a:r>
            <a:r>
              <a:rPr lang="en-US" altLang="zh-CN" sz="2400" spc="-5" dirty="0">
                <a:solidFill>
                  <a:srgbClr val="FF0000"/>
                </a:solidFill>
                <a:latin typeface="Arial"/>
                <a:cs typeface="Arial"/>
              </a:rPr>
              <a:t>Rowan </a:t>
            </a:r>
            <a:r>
              <a:rPr lang="zh-CN" altLang="en-US" sz="2400" spc="-5" dirty="0">
                <a:latin typeface="Arial"/>
                <a:cs typeface="Arial"/>
              </a:rPr>
              <a:t>实例管理的单个</a:t>
            </a:r>
            <a:r>
              <a:rPr lang="zh-CN" altLang="en-US" sz="2400" spc="-5" dirty="0">
                <a:solidFill>
                  <a:srgbClr val="FF0000"/>
                </a:solidFill>
                <a:latin typeface="Arial"/>
                <a:cs typeface="Arial"/>
              </a:rPr>
              <a:t>备份日志</a:t>
            </a: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80" dirty="0">
                <a:latin typeface="Arial"/>
                <a:cs typeface="Arial"/>
              </a:rPr>
              <a:t>线程主日志</a:t>
            </a: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400" spc="-155" dirty="0">
                <a:latin typeface="Arial"/>
                <a:cs typeface="Arial"/>
              </a:rPr>
              <a:t>每个分片 </a:t>
            </a:r>
            <a:r>
              <a:rPr lang="en-US" altLang="zh-CN" sz="2400" spc="-155" dirty="0">
                <a:latin typeface="Arial"/>
                <a:cs typeface="Arial"/>
              </a:rPr>
              <a:t>DRAM </a:t>
            </a:r>
            <a:r>
              <a:rPr lang="zh-CN" altLang="en-US" sz="2400" spc="-155" dirty="0">
                <a:latin typeface="Arial"/>
                <a:cs typeface="Arial"/>
              </a:rPr>
              <a:t>哈希索引</a:t>
            </a:r>
            <a:endParaRPr lang="zh-CN" altLang="en-US" sz="2400" dirty="0">
              <a:latin typeface="Arial"/>
              <a:cs typeface="Arial"/>
            </a:endParaRPr>
          </a:p>
          <a:p>
            <a:pPr marL="286385" indent="-273685">
              <a:lnSpc>
                <a:spcPts val="2835"/>
              </a:lnSpc>
              <a:buSzPct val="79166"/>
              <a:buFont typeface="Wingdings"/>
              <a:buChar char=""/>
              <a:tabLst>
                <a:tab pos="286385" algn="l"/>
              </a:tabLst>
            </a:pPr>
            <a:r>
              <a:rPr lang="en-US" altLang="zh-CN" sz="2400" spc="-10" dirty="0">
                <a:latin typeface="Arial"/>
                <a:cs typeface="Arial"/>
              </a:rPr>
              <a:t>PUT </a:t>
            </a:r>
            <a:r>
              <a:rPr lang="zh-CN" altLang="en-US" sz="2400" spc="-10" dirty="0">
                <a:latin typeface="Arial"/>
                <a:cs typeface="Arial"/>
              </a:rPr>
              <a:t>操作的工作流程</a:t>
            </a:r>
            <a:endParaRPr lang="zh-CN" altLang="en-US" sz="24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spcBef>
                <a:spcPts val="15"/>
              </a:spcBef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000" dirty="0">
                <a:solidFill>
                  <a:srgbClr val="B2B2B2"/>
                </a:solidFill>
                <a:latin typeface="Wingdings"/>
                <a:cs typeface="Wingdings"/>
              </a:rPr>
              <a:t></a:t>
            </a:r>
            <a:r>
              <a:rPr lang="zh-CN" altLang="en-US" sz="2000" spc="-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000" spc="35" dirty="0">
                <a:solidFill>
                  <a:srgbClr val="B2B2B2"/>
                </a:solidFill>
                <a:latin typeface="Arial"/>
                <a:cs typeface="Arial"/>
              </a:rPr>
              <a:t>客户端向主节点 </a:t>
            </a:r>
            <a:r>
              <a:rPr lang="en-US" altLang="zh-CN" sz="2000" spc="35" dirty="0">
                <a:solidFill>
                  <a:srgbClr val="B2B2B2"/>
                </a:solidFill>
                <a:latin typeface="Arial"/>
                <a:cs typeface="Arial"/>
              </a:rPr>
              <a:t>(P) </a:t>
            </a:r>
            <a:r>
              <a:rPr lang="zh-CN" altLang="en-US" sz="2000" spc="35" dirty="0">
                <a:solidFill>
                  <a:srgbClr val="B2B2B2"/>
                </a:solidFill>
                <a:latin typeface="Arial"/>
                <a:cs typeface="Arial"/>
              </a:rPr>
              <a:t>发送 </a:t>
            </a:r>
            <a:r>
              <a:rPr lang="en-US" altLang="zh-CN" sz="2000" spc="35" dirty="0">
                <a:solidFill>
                  <a:srgbClr val="B2B2B2"/>
                </a:solidFill>
                <a:latin typeface="Arial"/>
                <a:cs typeface="Arial"/>
              </a:rPr>
              <a:t>RPC</a:t>
            </a:r>
            <a:endParaRPr lang="zh-CN" altLang="en-US" sz="20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000" spc="-880" dirty="0">
                <a:solidFill>
                  <a:srgbClr val="B2B2B2"/>
                </a:solidFill>
                <a:latin typeface="Calibri"/>
                <a:cs typeface="Calibri"/>
              </a:rPr>
              <a:t>❷</a:t>
            </a:r>
            <a:r>
              <a:rPr lang="zh-CN" altLang="en-US" sz="2000" spc="100" dirty="0">
                <a:solidFill>
                  <a:srgbClr val="B2B2B2"/>
                </a:solidFill>
                <a:latin typeface="Calibri"/>
                <a:cs typeface="Calibri"/>
              </a:rPr>
              <a:t> 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P 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将条目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E 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追加到本地主日志</a:t>
            </a:r>
            <a:endParaRPr lang="zh-CN" altLang="en-US" sz="2000" dirty="0"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❸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P 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通过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Rowan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将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E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写入所有备份的备份日志中</a:t>
            </a:r>
          </a:p>
          <a:p>
            <a:pPr marL="240665" indent="-215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❹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P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 等待来自备份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NIC 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的硬件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ACK</a:t>
            </a:r>
            <a:endParaRPr lang="zh-CN" altLang="en-US" sz="2000" spc="-25" dirty="0">
              <a:solidFill>
                <a:srgbClr val="B2B2B2"/>
              </a:solidFill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lang="zh-CN" altLang="en-US" sz="2000" dirty="0">
                <a:solidFill>
                  <a:srgbClr val="B2B2B2"/>
                </a:solidFill>
                <a:latin typeface="Wingdings"/>
              </a:rPr>
              <a:t></a:t>
            </a:r>
            <a:r>
              <a:rPr lang="zh-CN" altLang="en-US" sz="2000" spc="40" dirty="0">
                <a:latin typeface="Times New Roman"/>
                <a:cs typeface="Times New Roman"/>
              </a:rPr>
              <a:t> 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P </a:t>
            </a:r>
            <a:r>
              <a:rPr lang="zh-CN" altLang="en-US" sz="2000" spc="-25" dirty="0">
                <a:solidFill>
                  <a:srgbClr val="B2B2B2"/>
                </a:solidFill>
                <a:latin typeface="Arial"/>
                <a:cs typeface="Arial"/>
              </a:rPr>
              <a:t>更新索引，指向主日志中的</a:t>
            </a:r>
            <a:r>
              <a:rPr lang="en-US" altLang="zh-CN" sz="2000" spc="-25" dirty="0">
                <a:solidFill>
                  <a:srgbClr val="B2B2B2"/>
                </a:solidFill>
                <a:latin typeface="Arial"/>
                <a:cs typeface="Arial"/>
              </a:rPr>
              <a:t>E </a:t>
            </a:r>
            <a:endParaRPr lang="zh-CN" altLang="en-US" sz="2000" spc="-25" dirty="0">
              <a:solidFill>
                <a:srgbClr val="B2B2B2"/>
              </a:solidFill>
              <a:latin typeface="Arial"/>
              <a:cs typeface="Arial"/>
            </a:endParaRPr>
          </a:p>
          <a:p>
            <a:pPr marL="240665" indent="-215265">
              <a:lnSpc>
                <a:spcPct val="100000"/>
              </a:lnSpc>
              <a:buSzPct val="80000"/>
              <a:buFont typeface="Liberation Sans Narrow"/>
              <a:buChar char="-"/>
              <a:tabLst>
                <a:tab pos="240665" algn="l"/>
              </a:tabLst>
            </a:pPr>
            <a:r>
              <a:rPr sz="2000" dirty="0">
                <a:latin typeface="Wingdings"/>
                <a:cs typeface="Wingdings"/>
              </a:rPr>
              <a:t></a:t>
            </a:r>
            <a:r>
              <a:rPr lang="en-US" sz="2000" spc="-10" dirty="0">
                <a:latin typeface="Arial"/>
                <a:cs typeface="Arial"/>
              </a:rPr>
              <a:t> P </a:t>
            </a:r>
            <a:r>
              <a:rPr lang="zh-CN" altLang="en-US" sz="2000" spc="-10" dirty="0">
                <a:latin typeface="Arial"/>
                <a:cs typeface="Arial"/>
              </a:rPr>
              <a:t>返回响应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634379" y="5370067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0319984" y="4035044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0201585" y="5897039"/>
            <a:ext cx="485140" cy="251460"/>
          </a:xfrm>
          <a:custGeom>
            <a:avLst/>
            <a:gdLst/>
            <a:ahLst/>
            <a:cxnLst/>
            <a:rect l="l" t="t" r="r" b="b"/>
            <a:pathLst>
              <a:path w="485140" h="251460">
                <a:moveTo>
                  <a:pt x="242538" y="0"/>
                </a:moveTo>
                <a:lnTo>
                  <a:pt x="178061" y="4482"/>
                </a:lnTo>
                <a:lnTo>
                  <a:pt x="120124" y="17134"/>
                </a:lnTo>
                <a:lnTo>
                  <a:pt x="71037" y="36757"/>
                </a:lnTo>
                <a:lnTo>
                  <a:pt x="33113" y="62157"/>
                </a:lnTo>
                <a:lnTo>
                  <a:pt x="8663" y="92136"/>
                </a:lnTo>
                <a:lnTo>
                  <a:pt x="0" y="125498"/>
                </a:lnTo>
                <a:lnTo>
                  <a:pt x="8663" y="158861"/>
                </a:lnTo>
                <a:lnTo>
                  <a:pt x="33113" y="188840"/>
                </a:lnTo>
                <a:lnTo>
                  <a:pt x="71037" y="214240"/>
                </a:lnTo>
                <a:lnTo>
                  <a:pt x="120124" y="233863"/>
                </a:lnTo>
                <a:lnTo>
                  <a:pt x="178061" y="246515"/>
                </a:lnTo>
                <a:lnTo>
                  <a:pt x="242538" y="250997"/>
                </a:lnTo>
                <a:lnTo>
                  <a:pt x="307014" y="246515"/>
                </a:lnTo>
                <a:lnTo>
                  <a:pt x="364952" y="233863"/>
                </a:lnTo>
                <a:lnTo>
                  <a:pt x="414039" y="214240"/>
                </a:lnTo>
                <a:lnTo>
                  <a:pt x="451963" y="188840"/>
                </a:lnTo>
                <a:lnTo>
                  <a:pt x="476414" y="158861"/>
                </a:lnTo>
                <a:lnTo>
                  <a:pt x="485077" y="125498"/>
                </a:lnTo>
                <a:lnTo>
                  <a:pt x="476414" y="92136"/>
                </a:lnTo>
                <a:lnTo>
                  <a:pt x="451963" y="62157"/>
                </a:lnTo>
                <a:lnTo>
                  <a:pt x="414039" y="36757"/>
                </a:lnTo>
                <a:lnTo>
                  <a:pt x="364952" y="17134"/>
                </a:lnTo>
                <a:lnTo>
                  <a:pt x="307014" y="4482"/>
                </a:lnTo>
                <a:lnTo>
                  <a:pt x="242538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10306805" y="5860796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KV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167639" y="4151908"/>
            <a:ext cx="11932920" cy="2679065"/>
            <a:chOff x="167639" y="4151908"/>
            <a:chExt cx="11932920" cy="2679065"/>
          </a:xfrm>
        </p:grpSpPr>
        <p:sp>
          <p:nvSpPr>
            <p:cNvPr id="81" name="object 81"/>
            <p:cNvSpPr/>
            <p:nvPr/>
          </p:nvSpPr>
          <p:spPr>
            <a:xfrm>
              <a:off x="8400673" y="4151908"/>
              <a:ext cx="224154" cy="1224915"/>
            </a:xfrm>
            <a:custGeom>
              <a:avLst/>
              <a:gdLst/>
              <a:ahLst/>
              <a:cxnLst/>
              <a:rect l="l" t="t" r="r" b="b"/>
              <a:pathLst>
                <a:path w="224154" h="1224914">
                  <a:moveTo>
                    <a:pt x="149888" y="1163867"/>
                  </a:moveTo>
                  <a:lnTo>
                    <a:pt x="73822" y="1170325"/>
                  </a:lnTo>
                  <a:lnTo>
                    <a:pt x="224002" y="1224756"/>
                  </a:lnTo>
                  <a:lnTo>
                    <a:pt x="206843" y="1168448"/>
                  </a:lnTo>
                  <a:lnTo>
                    <a:pt x="151949" y="1168448"/>
                  </a:lnTo>
                  <a:lnTo>
                    <a:pt x="149888" y="1163867"/>
                  </a:lnTo>
                  <a:close/>
                </a:path>
                <a:path w="224154" h="1224914">
                  <a:moveTo>
                    <a:pt x="168673" y="1135711"/>
                  </a:moveTo>
                  <a:lnTo>
                    <a:pt x="164979" y="1162585"/>
                  </a:lnTo>
                  <a:lnTo>
                    <a:pt x="149888" y="1163867"/>
                  </a:lnTo>
                  <a:lnTo>
                    <a:pt x="151949" y="1168448"/>
                  </a:lnTo>
                  <a:lnTo>
                    <a:pt x="178008" y="1156724"/>
                  </a:lnTo>
                  <a:lnTo>
                    <a:pt x="169612" y="1138062"/>
                  </a:lnTo>
                  <a:lnTo>
                    <a:pt x="169316" y="1137404"/>
                  </a:lnTo>
                  <a:lnTo>
                    <a:pt x="168673" y="1135711"/>
                  </a:lnTo>
                  <a:close/>
                </a:path>
                <a:path w="224154" h="1224914">
                  <a:moveTo>
                    <a:pt x="177439" y="1071953"/>
                  </a:moveTo>
                  <a:lnTo>
                    <a:pt x="168673" y="1135711"/>
                  </a:lnTo>
                  <a:lnTo>
                    <a:pt x="169466" y="1137737"/>
                  </a:lnTo>
                  <a:lnTo>
                    <a:pt x="178008" y="1156724"/>
                  </a:lnTo>
                  <a:lnTo>
                    <a:pt x="151949" y="1168448"/>
                  </a:lnTo>
                  <a:lnTo>
                    <a:pt x="206843" y="1168448"/>
                  </a:lnTo>
                  <a:lnTo>
                    <a:pt x="177439" y="1071953"/>
                  </a:lnTo>
                  <a:close/>
                </a:path>
                <a:path w="224154" h="1224914">
                  <a:moveTo>
                    <a:pt x="28573" y="0"/>
                  </a:moveTo>
                  <a:lnTo>
                    <a:pt x="0" y="299"/>
                  </a:lnTo>
                  <a:lnTo>
                    <a:pt x="1205" y="115102"/>
                  </a:lnTo>
                  <a:lnTo>
                    <a:pt x="4721" y="229148"/>
                  </a:lnTo>
                  <a:lnTo>
                    <a:pt x="10392" y="341393"/>
                  </a:lnTo>
                  <a:lnTo>
                    <a:pt x="18067" y="450949"/>
                  </a:lnTo>
                  <a:lnTo>
                    <a:pt x="27586" y="556886"/>
                  </a:lnTo>
                  <a:lnTo>
                    <a:pt x="32998" y="608286"/>
                  </a:lnTo>
                  <a:lnTo>
                    <a:pt x="38811" y="658425"/>
                  </a:lnTo>
                  <a:lnTo>
                    <a:pt x="45010" y="707223"/>
                  </a:lnTo>
                  <a:lnTo>
                    <a:pt x="51577" y="754571"/>
                  </a:lnTo>
                  <a:lnTo>
                    <a:pt x="58493" y="800360"/>
                  </a:lnTo>
                  <a:lnTo>
                    <a:pt x="65741" y="844480"/>
                  </a:lnTo>
                  <a:lnTo>
                    <a:pt x="73300" y="886820"/>
                  </a:lnTo>
                  <a:lnTo>
                    <a:pt x="81154" y="927273"/>
                  </a:lnTo>
                  <a:lnTo>
                    <a:pt x="89287" y="965732"/>
                  </a:lnTo>
                  <a:lnTo>
                    <a:pt x="106318" y="1036239"/>
                  </a:lnTo>
                  <a:lnTo>
                    <a:pt x="124280" y="1097518"/>
                  </a:lnTo>
                  <a:lnTo>
                    <a:pt x="143111" y="1148802"/>
                  </a:lnTo>
                  <a:lnTo>
                    <a:pt x="149888" y="1163867"/>
                  </a:lnTo>
                  <a:lnTo>
                    <a:pt x="164979" y="1162585"/>
                  </a:lnTo>
                  <a:lnTo>
                    <a:pt x="168673" y="1135711"/>
                  </a:lnTo>
                  <a:lnTo>
                    <a:pt x="160400" y="1114576"/>
                  </a:lnTo>
                  <a:lnTo>
                    <a:pt x="151374" y="1088410"/>
                  </a:lnTo>
                  <a:lnTo>
                    <a:pt x="133895" y="1028736"/>
                  </a:lnTo>
                  <a:lnTo>
                    <a:pt x="117161" y="959434"/>
                  </a:lnTo>
                  <a:lnTo>
                    <a:pt x="109138" y="921478"/>
                  </a:lnTo>
                  <a:lnTo>
                    <a:pt x="101374" y="881480"/>
                  </a:lnTo>
                  <a:lnTo>
                    <a:pt x="93889" y="839555"/>
                  </a:lnTo>
                  <a:lnTo>
                    <a:pt x="86707" y="795820"/>
                  </a:lnTo>
                  <a:lnTo>
                    <a:pt x="79846" y="750389"/>
                  </a:lnTo>
                  <a:lnTo>
                    <a:pt x="73326" y="703378"/>
                  </a:lnTo>
                  <a:lnTo>
                    <a:pt x="67168" y="654900"/>
                  </a:lnTo>
                  <a:lnTo>
                    <a:pt x="61392" y="605071"/>
                  </a:lnTo>
                  <a:lnTo>
                    <a:pt x="56017" y="554001"/>
                  </a:lnTo>
                  <a:lnTo>
                    <a:pt x="46542" y="448530"/>
                  </a:lnTo>
                  <a:lnTo>
                    <a:pt x="38910" y="339535"/>
                  </a:lnTo>
                  <a:lnTo>
                    <a:pt x="33269" y="227846"/>
                  </a:lnTo>
                  <a:lnTo>
                    <a:pt x="29774" y="114367"/>
                  </a:lnTo>
                  <a:lnTo>
                    <a:pt x="28573" y="0"/>
                  </a:lnTo>
                  <a:close/>
                </a:path>
                <a:path w="224154" h="1224914">
                  <a:moveTo>
                    <a:pt x="169466" y="1137737"/>
                  </a:moveTo>
                  <a:lnTo>
                    <a:pt x="169593" y="1138062"/>
                  </a:lnTo>
                  <a:lnTo>
                    <a:pt x="169466" y="1137737"/>
                  </a:lnTo>
                  <a:close/>
                </a:path>
                <a:path w="224154" h="1224914">
                  <a:moveTo>
                    <a:pt x="169335" y="1137404"/>
                  </a:moveTo>
                  <a:lnTo>
                    <a:pt x="169466" y="1137737"/>
                  </a:lnTo>
                  <a:lnTo>
                    <a:pt x="169335" y="1137404"/>
                  </a:lnTo>
                  <a:close/>
                </a:path>
                <a:path w="224154" h="1224914">
                  <a:moveTo>
                    <a:pt x="160406" y="1114576"/>
                  </a:moveTo>
                  <a:lnTo>
                    <a:pt x="160501" y="1114850"/>
                  </a:lnTo>
                  <a:lnTo>
                    <a:pt x="160406" y="1114576"/>
                  </a:lnTo>
                  <a:close/>
                </a:path>
                <a:path w="224154" h="1224914">
                  <a:moveTo>
                    <a:pt x="160315" y="1114311"/>
                  </a:moveTo>
                  <a:lnTo>
                    <a:pt x="160406" y="1114576"/>
                  </a:lnTo>
                  <a:lnTo>
                    <a:pt x="160315" y="1114311"/>
                  </a:lnTo>
                  <a:close/>
                </a:path>
                <a:path w="224154" h="1224914">
                  <a:moveTo>
                    <a:pt x="151445" y="1088641"/>
                  </a:moveTo>
                  <a:lnTo>
                    <a:pt x="151513" y="1088859"/>
                  </a:lnTo>
                  <a:lnTo>
                    <a:pt x="151445" y="1088641"/>
                  </a:lnTo>
                  <a:close/>
                </a:path>
                <a:path w="224154" h="1224914">
                  <a:moveTo>
                    <a:pt x="151374" y="1088410"/>
                  </a:moveTo>
                  <a:lnTo>
                    <a:pt x="151445" y="1088641"/>
                  </a:lnTo>
                  <a:lnTo>
                    <a:pt x="151374" y="1088410"/>
                  </a:lnTo>
                  <a:close/>
                </a:path>
                <a:path w="224154" h="1224914">
                  <a:moveTo>
                    <a:pt x="142603" y="1060014"/>
                  </a:moveTo>
                  <a:lnTo>
                    <a:pt x="142661" y="1060222"/>
                  </a:lnTo>
                  <a:lnTo>
                    <a:pt x="142603" y="1060014"/>
                  </a:lnTo>
                  <a:close/>
                </a:path>
                <a:path w="224154" h="1224914">
                  <a:moveTo>
                    <a:pt x="142555" y="1059840"/>
                  </a:moveTo>
                  <a:lnTo>
                    <a:pt x="142603" y="1060014"/>
                  </a:lnTo>
                  <a:lnTo>
                    <a:pt x="142555" y="1059840"/>
                  </a:lnTo>
                  <a:close/>
                </a:path>
                <a:path w="224154" h="1224914">
                  <a:moveTo>
                    <a:pt x="133935" y="1028897"/>
                  </a:moveTo>
                  <a:lnTo>
                    <a:pt x="133978" y="1029067"/>
                  </a:lnTo>
                  <a:lnTo>
                    <a:pt x="133935" y="1028897"/>
                  </a:lnTo>
                  <a:close/>
                </a:path>
                <a:path w="224154" h="1224914">
                  <a:moveTo>
                    <a:pt x="133895" y="1028736"/>
                  </a:moveTo>
                  <a:lnTo>
                    <a:pt x="133935" y="1028897"/>
                  </a:lnTo>
                  <a:lnTo>
                    <a:pt x="133895" y="1028736"/>
                  </a:lnTo>
                  <a:close/>
                </a:path>
                <a:path w="224154" h="1224914">
                  <a:moveTo>
                    <a:pt x="125453" y="995362"/>
                  </a:moveTo>
                  <a:lnTo>
                    <a:pt x="125488" y="995516"/>
                  </a:lnTo>
                  <a:lnTo>
                    <a:pt x="125453" y="995362"/>
                  </a:lnTo>
                  <a:close/>
                </a:path>
                <a:path w="224154" h="1224914">
                  <a:moveTo>
                    <a:pt x="125421" y="995226"/>
                  </a:moveTo>
                  <a:lnTo>
                    <a:pt x="125453" y="995362"/>
                  </a:lnTo>
                  <a:lnTo>
                    <a:pt x="125421" y="995226"/>
                  </a:lnTo>
                  <a:close/>
                </a:path>
                <a:path w="224154" h="1224914">
                  <a:moveTo>
                    <a:pt x="117190" y="959570"/>
                  </a:moveTo>
                  <a:close/>
                </a:path>
                <a:path w="224154" h="1224914">
                  <a:moveTo>
                    <a:pt x="117161" y="959434"/>
                  </a:moveTo>
                  <a:lnTo>
                    <a:pt x="117190" y="959570"/>
                  </a:lnTo>
                  <a:lnTo>
                    <a:pt x="117161" y="959434"/>
                  </a:lnTo>
                  <a:close/>
                </a:path>
                <a:path w="224154" h="1224914">
                  <a:moveTo>
                    <a:pt x="109159" y="921587"/>
                  </a:moveTo>
                  <a:close/>
                </a:path>
                <a:path w="224154" h="1224914">
                  <a:moveTo>
                    <a:pt x="109138" y="921478"/>
                  </a:moveTo>
                  <a:close/>
                </a:path>
                <a:path w="224154" h="1224914">
                  <a:moveTo>
                    <a:pt x="101391" y="881576"/>
                  </a:moveTo>
                  <a:close/>
                </a:path>
                <a:path w="224154" h="1224914">
                  <a:moveTo>
                    <a:pt x="101374" y="881480"/>
                  </a:moveTo>
                  <a:close/>
                </a:path>
                <a:path w="224154" h="1224914">
                  <a:moveTo>
                    <a:pt x="93899" y="839617"/>
                  </a:moveTo>
                  <a:lnTo>
                    <a:pt x="93921" y="839750"/>
                  </a:lnTo>
                  <a:lnTo>
                    <a:pt x="93899" y="839617"/>
                  </a:lnTo>
                  <a:close/>
                </a:path>
                <a:path w="224154" h="1224914">
                  <a:moveTo>
                    <a:pt x="93889" y="839555"/>
                  </a:moveTo>
                  <a:close/>
                </a:path>
                <a:path w="224154" h="1224914">
                  <a:moveTo>
                    <a:pt x="86727" y="795954"/>
                  </a:moveTo>
                  <a:close/>
                </a:path>
                <a:path w="224154" h="1224914">
                  <a:moveTo>
                    <a:pt x="86707" y="795820"/>
                  </a:moveTo>
                  <a:lnTo>
                    <a:pt x="86727" y="795954"/>
                  </a:lnTo>
                  <a:lnTo>
                    <a:pt x="86707" y="795820"/>
                  </a:lnTo>
                  <a:close/>
                </a:path>
                <a:path w="224154" h="1224914">
                  <a:moveTo>
                    <a:pt x="79864" y="750520"/>
                  </a:moveTo>
                  <a:close/>
                </a:path>
                <a:path w="224154" h="1224914">
                  <a:moveTo>
                    <a:pt x="79846" y="750389"/>
                  </a:moveTo>
                  <a:lnTo>
                    <a:pt x="79864" y="750520"/>
                  </a:lnTo>
                  <a:lnTo>
                    <a:pt x="79846" y="750389"/>
                  </a:lnTo>
                  <a:close/>
                </a:path>
                <a:path w="224154" h="1224914">
                  <a:moveTo>
                    <a:pt x="73337" y="703458"/>
                  </a:moveTo>
                  <a:close/>
                </a:path>
                <a:path w="224154" h="1224914">
                  <a:moveTo>
                    <a:pt x="73326" y="703378"/>
                  </a:moveTo>
                  <a:close/>
                </a:path>
                <a:path w="224154" h="1224914">
                  <a:moveTo>
                    <a:pt x="67180" y="654998"/>
                  </a:moveTo>
                  <a:close/>
                </a:path>
                <a:path w="224154" h="1224914">
                  <a:moveTo>
                    <a:pt x="67168" y="654900"/>
                  </a:moveTo>
                  <a:close/>
                </a:path>
                <a:path w="224154" h="1224914">
                  <a:moveTo>
                    <a:pt x="61399" y="605139"/>
                  </a:moveTo>
                  <a:close/>
                </a:path>
                <a:path w="224154" h="1224914">
                  <a:moveTo>
                    <a:pt x="61392" y="605071"/>
                  </a:moveTo>
                  <a:close/>
                </a:path>
                <a:path w="224154" h="1224914">
                  <a:moveTo>
                    <a:pt x="56030" y="554136"/>
                  </a:moveTo>
                  <a:close/>
                </a:path>
                <a:path w="224154" h="1224914">
                  <a:moveTo>
                    <a:pt x="56017" y="554001"/>
                  </a:moveTo>
                  <a:lnTo>
                    <a:pt x="56030" y="554136"/>
                  </a:lnTo>
                  <a:lnTo>
                    <a:pt x="56017" y="554001"/>
                  </a:lnTo>
                  <a:close/>
                </a:path>
                <a:path w="224154" h="1224914">
                  <a:moveTo>
                    <a:pt x="46549" y="448628"/>
                  </a:moveTo>
                  <a:lnTo>
                    <a:pt x="46562" y="448811"/>
                  </a:lnTo>
                  <a:lnTo>
                    <a:pt x="46549" y="448628"/>
                  </a:lnTo>
                  <a:close/>
                </a:path>
                <a:path w="224154" h="1224914">
                  <a:moveTo>
                    <a:pt x="46542" y="448530"/>
                  </a:moveTo>
                  <a:close/>
                </a:path>
                <a:path w="224154" h="1224914">
                  <a:moveTo>
                    <a:pt x="38916" y="339661"/>
                  </a:moveTo>
                  <a:lnTo>
                    <a:pt x="38924" y="339813"/>
                  </a:lnTo>
                  <a:lnTo>
                    <a:pt x="38916" y="339661"/>
                  </a:lnTo>
                  <a:close/>
                </a:path>
                <a:path w="224154" h="1224914">
                  <a:moveTo>
                    <a:pt x="38910" y="339535"/>
                  </a:moveTo>
                  <a:close/>
                </a:path>
                <a:path w="224154" h="1224914">
                  <a:moveTo>
                    <a:pt x="33273" y="227987"/>
                  </a:moveTo>
                  <a:lnTo>
                    <a:pt x="33277" y="228127"/>
                  </a:lnTo>
                  <a:lnTo>
                    <a:pt x="33273" y="227987"/>
                  </a:lnTo>
                  <a:close/>
                </a:path>
                <a:path w="224154" h="1224914">
                  <a:moveTo>
                    <a:pt x="33269" y="227846"/>
                  </a:moveTo>
                  <a:lnTo>
                    <a:pt x="33273" y="227987"/>
                  </a:lnTo>
                  <a:lnTo>
                    <a:pt x="33269" y="227846"/>
                  </a:lnTo>
                  <a:close/>
                </a:path>
                <a:path w="224154" h="1224914">
                  <a:moveTo>
                    <a:pt x="29776" y="114529"/>
                  </a:moveTo>
                  <a:lnTo>
                    <a:pt x="29777" y="114658"/>
                  </a:lnTo>
                  <a:lnTo>
                    <a:pt x="29776" y="114529"/>
                  </a:lnTo>
                  <a:close/>
                </a:path>
                <a:path w="224154" h="1224914">
                  <a:moveTo>
                    <a:pt x="29774" y="114367"/>
                  </a:moveTo>
                  <a:lnTo>
                    <a:pt x="29776" y="114529"/>
                  </a:lnTo>
                  <a:lnTo>
                    <a:pt x="29774" y="114367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9455" y="5745479"/>
              <a:ext cx="11881104" cy="954024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39" y="5711951"/>
              <a:ext cx="11917680" cy="1118616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273278" y="5759928"/>
              <a:ext cx="11773535" cy="849630"/>
            </a:xfrm>
            <a:custGeom>
              <a:avLst/>
              <a:gdLst/>
              <a:ahLst/>
              <a:cxnLst/>
              <a:rect l="l" t="t" r="r" b="b"/>
              <a:pathLst>
                <a:path w="11773535" h="849629">
                  <a:moveTo>
                    <a:pt x="11639275" y="0"/>
                  </a:moveTo>
                  <a:lnTo>
                    <a:pt x="134163" y="0"/>
                  </a:lnTo>
                  <a:lnTo>
                    <a:pt x="91757" y="6839"/>
                  </a:lnTo>
                  <a:lnTo>
                    <a:pt x="54928" y="25886"/>
                  </a:lnTo>
                  <a:lnTo>
                    <a:pt x="25885" y="54928"/>
                  </a:lnTo>
                  <a:lnTo>
                    <a:pt x="6839" y="91758"/>
                  </a:lnTo>
                  <a:lnTo>
                    <a:pt x="0" y="134165"/>
                  </a:lnTo>
                  <a:lnTo>
                    <a:pt x="0" y="714899"/>
                  </a:lnTo>
                  <a:lnTo>
                    <a:pt x="6839" y="757305"/>
                  </a:lnTo>
                  <a:lnTo>
                    <a:pt x="25885" y="794135"/>
                  </a:lnTo>
                  <a:lnTo>
                    <a:pt x="54928" y="823177"/>
                  </a:lnTo>
                  <a:lnTo>
                    <a:pt x="91757" y="842224"/>
                  </a:lnTo>
                  <a:lnTo>
                    <a:pt x="134163" y="849063"/>
                  </a:lnTo>
                  <a:lnTo>
                    <a:pt x="11639275" y="849063"/>
                  </a:lnTo>
                  <a:lnTo>
                    <a:pt x="11681681" y="842224"/>
                  </a:lnTo>
                  <a:lnTo>
                    <a:pt x="11718510" y="823177"/>
                  </a:lnTo>
                  <a:lnTo>
                    <a:pt x="11747552" y="794135"/>
                  </a:lnTo>
                  <a:lnTo>
                    <a:pt x="11766598" y="757305"/>
                  </a:lnTo>
                  <a:lnTo>
                    <a:pt x="11773438" y="714899"/>
                  </a:lnTo>
                  <a:lnTo>
                    <a:pt x="11773438" y="134165"/>
                  </a:lnTo>
                  <a:lnTo>
                    <a:pt x="11766598" y="91758"/>
                  </a:lnTo>
                  <a:lnTo>
                    <a:pt x="11747552" y="54928"/>
                  </a:lnTo>
                  <a:lnTo>
                    <a:pt x="11718510" y="25886"/>
                  </a:lnTo>
                  <a:lnTo>
                    <a:pt x="11681681" y="6839"/>
                  </a:lnTo>
                  <a:lnTo>
                    <a:pt x="11639275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/>
          <p:nvPr/>
        </p:nvSpPr>
        <p:spPr>
          <a:xfrm>
            <a:off x="7962947" y="2012961"/>
            <a:ext cx="452755" cy="196850"/>
          </a:xfrm>
          <a:custGeom>
            <a:avLst/>
            <a:gdLst/>
            <a:ahLst/>
            <a:cxnLst/>
            <a:rect l="l" t="t" r="r" b="b"/>
            <a:pathLst>
              <a:path w="452754" h="196850">
                <a:moveTo>
                  <a:pt x="452126" y="0"/>
                </a:moveTo>
                <a:lnTo>
                  <a:pt x="0" y="0"/>
                </a:lnTo>
                <a:lnTo>
                  <a:pt x="0" y="196481"/>
                </a:lnTo>
                <a:lnTo>
                  <a:pt x="452126" y="196481"/>
                </a:lnTo>
                <a:lnTo>
                  <a:pt x="452126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8041373" y="1947164"/>
            <a:ext cx="295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OK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91313" y="5793740"/>
            <a:ext cx="4940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spc="-60" dirty="0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r>
              <a:rPr lang="zh-CN" altLang="en-US" sz="2400" spc="-60" dirty="0">
                <a:solidFill>
                  <a:srgbClr val="FFFFFF"/>
                </a:solidFill>
                <a:latin typeface="Arial"/>
                <a:cs typeface="Arial"/>
              </a:rPr>
              <a:t>低延迟：单边复制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54882" y="6190667"/>
            <a:ext cx="115208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60" dirty="0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r>
              <a:rPr lang="zh-CN" altLang="en-US" sz="2400" spc="-60" dirty="0">
                <a:solidFill>
                  <a:srgbClr val="FFFFFF"/>
                </a:solidFill>
                <a:latin typeface="微软雅黑"/>
                <a:cs typeface="微软雅黑"/>
              </a:rPr>
              <a:t>低</a:t>
            </a:r>
            <a:r>
              <a:rPr lang="en-US" altLang="zh-CN" sz="2400" spc="-60" dirty="0">
                <a:solidFill>
                  <a:srgbClr val="FFFFFF"/>
                </a:solidFill>
                <a:latin typeface="微软雅黑"/>
                <a:cs typeface="微软雅黑"/>
              </a:rPr>
              <a:t>DLWA</a:t>
            </a:r>
            <a:r>
              <a:rPr lang="zh-CN" altLang="en-US" sz="2400" spc="-60" dirty="0">
                <a:solidFill>
                  <a:srgbClr val="FFFFFF"/>
                </a:solidFill>
                <a:latin typeface="微软雅黑"/>
                <a:cs typeface="微软雅黑"/>
              </a:rPr>
              <a:t>：日志结构</a:t>
            </a:r>
            <a:r>
              <a:rPr lang="en-US" altLang="zh-CN" sz="2400" spc="-60" dirty="0">
                <a:solidFill>
                  <a:srgbClr val="FFFFFF"/>
                </a:solidFill>
                <a:latin typeface="微软雅黑"/>
                <a:cs typeface="微软雅黑"/>
              </a:rPr>
              <a:t>&amp;Rowan</a:t>
            </a:r>
            <a:r>
              <a:rPr lang="zh-CN" altLang="en-US" sz="2400" spc="-60" dirty="0">
                <a:solidFill>
                  <a:srgbClr val="FFFFFF"/>
                </a:solidFill>
                <a:latin typeface="微软雅黑"/>
                <a:cs typeface="微软雅黑"/>
              </a:rPr>
              <a:t>合并复制写入单个备份日志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7455" y="2630471"/>
            <a:ext cx="2576195" cy="221615"/>
            <a:chOff x="1237455" y="2630471"/>
            <a:chExt cx="2576195" cy="221615"/>
          </a:xfrm>
        </p:grpSpPr>
        <p:sp>
          <p:nvSpPr>
            <p:cNvPr id="3" name="object 3"/>
            <p:cNvSpPr/>
            <p:nvPr/>
          </p:nvSpPr>
          <p:spPr>
            <a:xfrm>
              <a:off x="1303524" y="2744322"/>
              <a:ext cx="2444115" cy="41275"/>
            </a:xfrm>
            <a:custGeom>
              <a:avLst/>
              <a:gdLst/>
              <a:ahLst/>
              <a:cxnLst/>
              <a:rect l="l" t="t" r="r" b="b"/>
              <a:pathLst>
                <a:path w="2444115" h="41275">
                  <a:moveTo>
                    <a:pt x="0" y="9132"/>
                  </a:moveTo>
                  <a:lnTo>
                    <a:pt x="349144" y="7911"/>
                  </a:lnTo>
                  <a:lnTo>
                    <a:pt x="737083" y="30384"/>
                  </a:lnTo>
                  <a:lnTo>
                    <a:pt x="1047434" y="8725"/>
                  </a:lnTo>
                  <a:lnTo>
                    <a:pt x="1396578" y="26500"/>
                  </a:lnTo>
                  <a:lnTo>
                    <a:pt x="1745723" y="25241"/>
                  </a:lnTo>
                  <a:lnTo>
                    <a:pt x="2094868" y="41108"/>
                  </a:lnTo>
                  <a:lnTo>
                    <a:pt x="2444011" y="0"/>
                  </a:lnTo>
                </a:path>
              </a:pathLst>
            </a:custGeom>
            <a:ln w="16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7455" y="2687386"/>
              <a:ext cx="132138" cy="13213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599" y="2686164"/>
              <a:ext cx="132138" cy="13213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4538" y="2708638"/>
              <a:ext cx="132138" cy="13213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4889" y="2686979"/>
              <a:ext cx="132138" cy="1321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4033" y="2704754"/>
              <a:ext cx="132138" cy="1321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3178" y="2703494"/>
              <a:ext cx="132138" cy="13213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32323" y="2719361"/>
              <a:ext cx="132138" cy="13213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1466" y="2678253"/>
              <a:ext cx="132138" cy="13213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03524" y="2696540"/>
              <a:ext cx="2444115" cy="51435"/>
            </a:xfrm>
            <a:custGeom>
              <a:avLst/>
              <a:gdLst/>
              <a:ahLst/>
              <a:cxnLst/>
              <a:rect l="l" t="t" r="r" b="b"/>
              <a:pathLst>
                <a:path w="2444115" h="51435">
                  <a:moveTo>
                    <a:pt x="0" y="10301"/>
                  </a:moveTo>
                  <a:lnTo>
                    <a:pt x="349144" y="0"/>
                  </a:lnTo>
                  <a:lnTo>
                    <a:pt x="737083" y="31379"/>
                  </a:lnTo>
                  <a:lnTo>
                    <a:pt x="1047434" y="31108"/>
                  </a:lnTo>
                  <a:lnTo>
                    <a:pt x="1396578" y="43475"/>
                  </a:lnTo>
                  <a:lnTo>
                    <a:pt x="1745723" y="49667"/>
                  </a:lnTo>
                  <a:lnTo>
                    <a:pt x="2094868" y="51183"/>
                  </a:lnTo>
                  <a:lnTo>
                    <a:pt x="2444011" y="2201"/>
                  </a:lnTo>
                </a:path>
              </a:pathLst>
            </a:custGeom>
            <a:ln w="16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5180" y="2640773"/>
              <a:ext cx="116688" cy="1033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4324" y="2630471"/>
              <a:ext cx="116688" cy="1033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2263" y="2661851"/>
              <a:ext cx="116688" cy="1033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92614" y="2661579"/>
              <a:ext cx="116688" cy="1033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1758" y="2673947"/>
              <a:ext cx="116688" cy="1033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90903" y="2680139"/>
              <a:ext cx="116688" cy="10330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40047" y="2681654"/>
              <a:ext cx="116687" cy="1033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89193" y="2632673"/>
              <a:ext cx="116687" cy="103308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220407" y="2261790"/>
            <a:ext cx="336550" cy="117475"/>
            <a:chOff x="1220407" y="2261790"/>
            <a:chExt cx="336550" cy="117475"/>
          </a:xfrm>
        </p:grpSpPr>
        <p:sp>
          <p:nvSpPr>
            <p:cNvPr id="22" name="object 22"/>
            <p:cNvSpPr/>
            <p:nvPr/>
          </p:nvSpPr>
          <p:spPr>
            <a:xfrm>
              <a:off x="1220407" y="2320231"/>
              <a:ext cx="336550" cy="0"/>
            </a:xfrm>
            <a:custGeom>
              <a:avLst/>
              <a:gdLst/>
              <a:ahLst/>
              <a:cxnLst/>
              <a:rect l="l" t="t" r="r" b="b"/>
              <a:pathLst>
                <a:path w="336550">
                  <a:moveTo>
                    <a:pt x="0" y="0"/>
                  </a:moveTo>
                  <a:lnTo>
                    <a:pt x="336352" y="0"/>
                  </a:lnTo>
                </a:path>
              </a:pathLst>
            </a:custGeom>
            <a:ln w="16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33289" y="2261790"/>
              <a:ext cx="116882" cy="116882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4103425" y="2261790"/>
            <a:ext cx="336550" cy="92075"/>
            <a:chOff x="4103425" y="2261790"/>
            <a:chExt cx="336550" cy="92075"/>
          </a:xfrm>
        </p:grpSpPr>
        <p:sp>
          <p:nvSpPr>
            <p:cNvPr id="25" name="object 25"/>
            <p:cNvSpPr/>
            <p:nvPr/>
          </p:nvSpPr>
          <p:spPr>
            <a:xfrm>
              <a:off x="4103425" y="2320231"/>
              <a:ext cx="336550" cy="0"/>
            </a:xfrm>
            <a:custGeom>
              <a:avLst/>
              <a:gdLst/>
              <a:ahLst/>
              <a:cxnLst/>
              <a:rect l="l" t="t" r="r" b="b"/>
              <a:pathLst>
                <a:path w="336550">
                  <a:moveTo>
                    <a:pt x="0" y="0"/>
                  </a:moveTo>
                  <a:lnTo>
                    <a:pt x="336352" y="0"/>
                  </a:lnTo>
                </a:path>
              </a:pathLst>
            </a:custGeom>
            <a:ln w="16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23010" y="2261790"/>
              <a:ext cx="103476" cy="9186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664185" y="2159813"/>
            <a:ext cx="46964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95600" algn="l"/>
              </a:tabLst>
            </a:pPr>
            <a:r>
              <a:rPr sz="1700" spc="70" dirty="0">
                <a:latin typeface="Trebuchet MS"/>
                <a:cs typeface="Trebuchet MS"/>
              </a:rPr>
              <a:t>Request</a:t>
            </a:r>
            <a:r>
              <a:rPr sz="1700" spc="30" dirty="0">
                <a:latin typeface="Trebuchet MS"/>
                <a:cs typeface="Trebuchet MS"/>
              </a:rPr>
              <a:t> </a:t>
            </a:r>
            <a:r>
              <a:rPr sz="1700" spc="45" dirty="0">
                <a:latin typeface="Trebuchet MS"/>
                <a:cs typeface="Trebuchet MS"/>
              </a:rPr>
              <a:t>Bandwidth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85" dirty="0">
                <a:latin typeface="Trebuchet MS"/>
                <a:cs typeface="Trebuchet MS"/>
              </a:rPr>
              <a:t>Media</a:t>
            </a:r>
            <a:r>
              <a:rPr sz="1700" spc="40" dirty="0">
                <a:latin typeface="Trebuchet MS"/>
                <a:cs typeface="Trebuchet MS"/>
              </a:rPr>
              <a:t> </a:t>
            </a:r>
            <a:r>
              <a:rPr sz="1700" spc="45" dirty="0">
                <a:latin typeface="Trebuchet MS"/>
                <a:cs typeface="Trebuchet MS"/>
              </a:rPr>
              <a:t>Bandwidth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64815" y="4185105"/>
            <a:ext cx="1625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85" dirty="0">
                <a:latin typeface="Trebuchet MS"/>
                <a:cs typeface="Trebuchet MS"/>
              </a:rPr>
              <a:t>0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64815" y="3670281"/>
            <a:ext cx="1625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85" dirty="0">
                <a:latin typeface="Trebuchet MS"/>
                <a:cs typeface="Trebuchet MS"/>
              </a:rPr>
              <a:t>2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64815" y="3155456"/>
            <a:ext cx="1625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85" dirty="0">
                <a:latin typeface="Trebuchet MS"/>
                <a:cs typeface="Trebuchet MS"/>
              </a:rPr>
              <a:t>4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64815" y="2640632"/>
            <a:ext cx="1625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85" dirty="0">
                <a:latin typeface="Trebuchet MS"/>
                <a:cs typeface="Trebuchet MS"/>
              </a:rPr>
              <a:t>6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169498" y="2530451"/>
            <a:ext cx="2700655" cy="1814195"/>
            <a:chOff x="1169498" y="2530451"/>
            <a:chExt cx="2700655" cy="1814195"/>
          </a:xfrm>
        </p:grpSpPr>
        <p:sp>
          <p:nvSpPr>
            <p:cNvPr id="33" name="object 33"/>
            <p:cNvSpPr/>
            <p:nvPr/>
          </p:nvSpPr>
          <p:spPr>
            <a:xfrm>
              <a:off x="1175504" y="2793869"/>
              <a:ext cx="2572385" cy="1544955"/>
            </a:xfrm>
            <a:custGeom>
              <a:avLst/>
              <a:gdLst/>
              <a:ahLst/>
              <a:cxnLst/>
              <a:rect l="l" t="t" r="r" b="b"/>
              <a:pathLst>
                <a:path w="2572385" h="1544954">
                  <a:moveTo>
                    <a:pt x="0" y="1544473"/>
                  </a:moveTo>
                  <a:lnTo>
                    <a:pt x="90094" y="1544473"/>
                  </a:lnTo>
                </a:path>
                <a:path w="2572385" h="1544954">
                  <a:moveTo>
                    <a:pt x="0" y="1029649"/>
                  </a:moveTo>
                  <a:lnTo>
                    <a:pt x="90094" y="1029649"/>
                  </a:lnTo>
                </a:path>
                <a:path w="2572385" h="1544954">
                  <a:moveTo>
                    <a:pt x="0" y="514824"/>
                  </a:moveTo>
                  <a:lnTo>
                    <a:pt x="90094" y="514824"/>
                  </a:lnTo>
                </a:path>
                <a:path w="2572385" h="1544954">
                  <a:moveTo>
                    <a:pt x="0" y="0"/>
                  </a:moveTo>
                  <a:lnTo>
                    <a:pt x="90094" y="0"/>
                  </a:lnTo>
                </a:path>
                <a:path w="2572385" h="1544954">
                  <a:moveTo>
                    <a:pt x="477164" y="1544473"/>
                  </a:moveTo>
                  <a:lnTo>
                    <a:pt x="477164" y="1454379"/>
                  </a:lnTo>
                </a:path>
                <a:path w="2572385" h="1544954">
                  <a:moveTo>
                    <a:pt x="1175453" y="1544473"/>
                  </a:moveTo>
                  <a:lnTo>
                    <a:pt x="1175453" y="1454379"/>
                  </a:lnTo>
                </a:path>
                <a:path w="2572385" h="1544954">
                  <a:moveTo>
                    <a:pt x="1873743" y="1544473"/>
                  </a:moveTo>
                  <a:lnTo>
                    <a:pt x="1873743" y="1454379"/>
                  </a:lnTo>
                </a:path>
                <a:path w="2572385" h="1544954">
                  <a:moveTo>
                    <a:pt x="2572031" y="1544473"/>
                  </a:moveTo>
                  <a:lnTo>
                    <a:pt x="2572031" y="1454379"/>
                  </a:lnTo>
                </a:path>
              </a:pathLst>
            </a:custGeom>
            <a:ln w="12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75504" y="2536457"/>
              <a:ext cx="2688590" cy="1802130"/>
            </a:xfrm>
            <a:custGeom>
              <a:avLst/>
              <a:gdLst/>
              <a:ahLst/>
              <a:cxnLst/>
              <a:rect l="l" t="t" r="r" b="b"/>
              <a:pathLst>
                <a:path w="2688590" h="1802129">
                  <a:moveTo>
                    <a:pt x="0" y="1801886"/>
                  </a:moveTo>
                  <a:lnTo>
                    <a:pt x="2688414" y="1801886"/>
                  </a:lnTo>
                  <a:lnTo>
                    <a:pt x="2688414" y="0"/>
                  </a:lnTo>
                  <a:lnTo>
                    <a:pt x="0" y="0"/>
                  </a:lnTo>
                  <a:lnTo>
                    <a:pt x="0" y="1801886"/>
                  </a:lnTo>
                  <a:close/>
                </a:path>
              </a:pathLst>
            </a:custGeom>
            <a:ln w="12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4508994" y="2530451"/>
            <a:ext cx="2700655" cy="1814195"/>
            <a:chOff x="4508994" y="2530451"/>
            <a:chExt cx="2700655" cy="1814195"/>
          </a:xfrm>
        </p:grpSpPr>
        <p:sp>
          <p:nvSpPr>
            <p:cNvPr id="36" name="object 36"/>
            <p:cNvSpPr/>
            <p:nvPr/>
          </p:nvSpPr>
          <p:spPr>
            <a:xfrm>
              <a:off x="4643020" y="2716427"/>
              <a:ext cx="2444115" cy="149225"/>
            </a:xfrm>
            <a:custGeom>
              <a:avLst/>
              <a:gdLst/>
              <a:ahLst/>
              <a:cxnLst/>
              <a:rect l="l" t="t" r="r" b="b"/>
              <a:pathLst>
                <a:path w="2444115" h="149225">
                  <a:moveTo>
                    <a:pt x="0" y="0"/>
                  </a:moveTo>
                  <a:lnTo>
                    <a:pt x="349144" y="56748"/>
                  </a:lnTo>
                  <a:lnTo>
                    <a:pt x="737083" y="71062"/>
                  </a:lnTo>
                  <a:lnTo>
                    <a:pt x="1047434" y="121431"/>
                  </a:lnTo>
                  <a:lnTo>
                    <a:pt x="1396578" y="100496"/>
                  </a:lnTo>
                  <a:lnTo>
                    <a:pt x="1745723" y="116680"/>
                  </a:lnTo>
                  <a:lnTo>
                    <a:pt x="2094868" y="106951"/>
                  </a:lnTo>
                  <a:lnTo>
                    <a:pt x="2444011" y="148678"/>
                  </a:lnTo>
                </a:path>
              </a:pathLst>
            </a:custGeom>
            <a:ln w="16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6951" y="2650358"/>
              <a:ext cx="132138" cy="13213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6096" y="2707107"/>
              <a:ext cx="132138" cy="13213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14035" y="2721420"/>
              <a:ext cx="132138" cy="13213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4385" y="2771789"/>
              <a:ext cx="132138" cy="13213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73530" y="2750854"/>
              <a:ext cx="132138" cy="13213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22675" y="2767038"/>
              <a:ext cx="132138" cy="13213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1820" y="2757310"/>
              <a:ext cx="132138" cy="13213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0963" y="2799036"/>
              <a:ext cx="132138" cy="13213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643020" y="2686020"/>
              <a:ext cx="2444115" cy="97155"/>
            </a:xfrm>
            <a:custGeom>
              <a:avLst/>
              <a:gdLst/>
              <a:ahLst/>
              <a:cxnLst/>
              <a:rect l="l" t="t" r="r" b="b"/>
              <a:pathLst>
                <a:path w="2444115" h="97155">
                  <a:moveTo>
                    <a:pt x="0" y="0"/>
                  </a:moveTo>
                  <a:lnTo>
                    <a:pt x="349144" y="46032"/>
                  </a:lnTo>
                  <a:lnTo>
                    <a:pt x="737083" y="56613"/>
                  </a:lnTo>
                  <a:lnTo>
                    <a:pt x="1047434" y="85805"/>
                  </a:lnTo>
                  <a:lnTo>
                    <a:pt x="1396578" y="63272"/>
                  </a:lnTo>
                  <a:lnTo>
                    <a:pt x="1745723" y="80979"/>
                  </a:lnTo>
                  <a:lnTo>
                    <a:pt x="2094868" y="67533"/>
                  </a:lnTo>
                  <a:lnTo>
                    <a:pt x="2444011" y="97132"/>
                  </a:lnTo>
                </a:path>
              </a:pathLst>
            </a:custGeom>
            <a:ln w="16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84676" y="2619951"/>
              <a:ext cx="116688" cy="10330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33821" y="2665984"/>
              <a:ext cx="116688" cy="10330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21759" y="2676564"/>
              <a:ext cx="116688" cy="10330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2110" y="2705757"/>
              <a:ext cx="116688" cy="10330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81255" y="2683223"/>
              <a:ext cx="116688" cy="10330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30400" y="2700930"/>
              <a:ext cx="116688" cy="10330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79544" y="2687484"/>
              <a:ext cx="116687" cy="10330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28690" y="2717084"/>
              <a:ext cx="116687" cy="10330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515001" y="2793869"/>
              <a:ext cx="2572385" cy="1544955"/>
            </a:xfrm>
            <a:custGeom>
              <a:avLst/>
              <a:gdLst/>
              <a:ahLst/>
              <a:cxnLst/>
              <a:rect l="l" t="t" r="r" b="b"/>
              <a:pathLst>
                <a:path w="2572384" h="1544954">
                  <a:moveTo>
                    <a:pt x="0" y="0"/>
                  </a:moveTo>
                  <a:lnTo>
                    <a:pt x="90094" y="0"/>
                  </a:lnTo>
                </a:path>
                <a:path w="2572384" h="1544954">
                  <a:moveTo>
                    <a:pt x="0" y="1544473"/>
                  </a:moveTo>
                  <a:lnTo>
                    <a:pt x="90094" y="1544473"/>
                  </a:lnTo>
                </a:path>
                <a:path w="2572384" h="1544954">
                  <a:moveTo>
                    <a:pt x="0" y="1029649"/>
                  </a:moveTo>
                  <a:lnTo>
                    <a:pt x="90094" y="1029649"/>
                  </a:lnTo>
                </a:path>
                <a:path w="2572384" h="1544954">
                  <a:moveTo>
                    <a:pt x="0" y="514824"/>
                  </a:moveTo>
                  <a:lnTo>
                    <a:pt x="90094" y="514824"/>
                  </a:lnTo>
                </a:path>
                <a:path w="2572384" h="1544954">
                  <a:moveTo>
                    <a:pt x="477164" y="1544473"/>
                  </a:moveTo>
                  <a:lnTo>
                    <a:pt x="477164" y="1454379"/>
                  </a:lnTo>
                </a:path>
                <a:path w="2572384" h="1544954">
                  <a:moveTo>
                    <a:pt x="1175453" y="1544473"/>
                  </a:moveTo>
                  <a:lnTo>
                    <a:pt x="1175453" y="1454379"/>
                  </a:lnTo>
                </a:path>
                <a:path w="2572384" h="1544954">
                  <a:moveTo>
                    <a:pt x="1873743" y="1544473"/>
                  </a:moveTo>
                  <a:lnTo>
                    <a:pt x="1873743" y="1454379"/>
                  </a:lnTo>
                </a:path>
                <a:path w="2572384" h="1544954">
                  <a:moveTo>
                    <a:pt x="2572031" y="1544473"/>
                  </a:moveTo>
                  <a:lnTo>
                    <a:pt x="2572031" y="1454379"/>
                  </a:lnTo>
                </a:path>
              </a:pathLst>
            </a:custGeom>
            <a:ln w="12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15001" y="2536457"/>
              <a:ext cx="2688590" cy="1802130"/>
            </a:xfrm>
            <a:custGeom>
              <a:avLst/>
              <a:gdLst/>
              <a:ahLst/>
              <a:cxnLst/>
              <a:rect l="l" t="t" r="r" b="b"/>
              <a:pathLst>
                <a:path w="2688590" h="1802129">
                  <a:moveTo>
                    <a:pt x="0" y="1801886"/>
                  </a:moveTo>
                  <a:lnTo>
                    <a:pt x="2688414" y="1801886"/>
                  </a:lnTo>
                  <a:lnTo>
                    <a:pt x="2688414" y="0"/>
                  </a:lnTo>
                  <a:lnTo>
                    <a:pt x="0" y="0"/>
                  </a:lnTo>
                  <a:lnTo>
                    <a:pt x="0" y="1801886"/>
                  </a:lnTo>
                  <a:close/>
                </a:path>
              </a:pathLst>
            </a:custGeom>
            <a:ln w="12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4304312" y="4185105"/>
            <a:ext cx="1625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85" dirty="0">
                <a:latin typeface="Trebuchet MS"/>
                <a:cs typeface="Trebuchet MS"/>
              </a:rPr>
              <a:t>0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304312" y="3670281"/>
            <a:ext cx="1625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85" dirty="0">
                <a:latin typeface="Trebuchet MS"/>
                <a:cs typeface="Trebuchet MS"/>
              </a:rPr>
              <a:t>2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304312" y="3155456"/>
            <a:ext cx="1625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85" dirty="0">
                <a:latin typeface="Trebuchet MS"/>
                <a:cs typeface="Trebuchet MS"/>
              </a:rPr>
              <a:t>4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04312" y="2640632"/>
            <a:ext cx="1625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85" dirty="0">
                <a:latin typeface="Trebuchet MS"/>
                <a:cs typeface="Trebuchet MS"/>
              </a:rPr>
              <a:t>6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733128" y="3704844"/>
            <a:ext cx="2483485" cy="93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128B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remote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PM</a:t>
            </a:r>
            <a:r>
              <a:rPr sz="2000" spc="-20" dirty="0">
                <a:latin typeface="Calibri"/>
                <a:cs typeface="Calibri"/>
              </a:rPr>
              <a:t> write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alibri"/>
              <a:cs typeface="Calibri"/>
            </a:endParaRPr>
          </a:p>
          <a:p>
            <a:pPr marL="121920">
              <a:lnSpc>
                <a:spcPct val="100000"/>
              </a:lnSpc>
              <a:tabLst>
                <a:tab pos="820419" algn="l"/>
                <a:tab pos="1450340" algn="l"/>
                <a:tab pos="2059939" algn="l"/>
              </a:tabLst>
            </a:pPr>
            <a:r>
              <a:rPr sz="1700" spc="150" dirty="0">
                <a:latin typeface="Trebuchet MS"/>
                <a:cs typeface="Trebuchet MS"/>
              </a:rPr>
              <a:t>36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150" dirty="0">
                <a:latin typeface="Trebuchet MS"/>
                <a:cs typeface="Trebuchet MS"/>
              </a:rPr>
              <a:t>72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150" dirty="0">
                <a:latin typeface="Trebuchet MS"/>
                <a:cs typeface="Trebuchet MS"/>
              </a:rPr>
              <a:t>108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150" dirty="0">
                <a:latin typeface="Trebuchet MS"/>
                <a:cs typeface="Trebuchet MS"/>
              </a:rPr>
              <a:t>144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324156" y="3704844"/>
            <a:ext cx="2552700" cy="93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64B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remote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write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alibri"/>
              <a:cs typeface="Calibri"/>
            </a:endParaRPr>
          </a:p>
          <a:p>
            <a:pPr marL="191770">
              <a:lnSpc>
                <a:spcPct val="100000"/>
              </a:lnSpc>
              <a:tabLst>
                <a:tab pos="889635" algn="l"/>
                <a:tab pos="1519555" algn="l"/>
                <a:tab pos="2129155" algn="l"/>
              </a:tabLst>
            </a:pPr>
            <a:r>
              <a:rPr sz="1700" spc="150" dirty="0">
                <a:latin typeface="Trebuchet MS"/>
                <a:cs typeface="Trebuchet MS"/>
              </a:rPr>
              <a:t>36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150" dirty="0">
                <a:latin typeface="Trebuchet MS"/>
                <a:cs typeface="Trebuchet MS"/>
              </a:rPr>
              <a:t>72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150" dirty="0">
                <a:latin typeface="Trebuchet MS"/>
                <a:cs typeface="Trebuchet MS"/>
              </a:rPr>
              <a:t>108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150" dirty="0">
                <a:latin typeface="Trebuchet MS"/>
                <a:cs typeface="Trebuchet MS"/>
              </a:rPr>
              <a:t>144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0" y="11995"/>
            <a:ext cx="12192000" cy="1109345"/>
          </a:xfrm>
          <a:custGeom>
            <a:avLst/>
            <a:gdLst/>
            <a:ahLst/>
            <a:cxnLst/>
            <a:rect l="l" t="t" r="r" b="b"/>
            <a:pathLst>
              <a:path w="12192000" h="1109345">
                <a:moveTo>
                  <a:pt x="12192000" y="0"/>
                </a:moveTo>
                <a:lnTo>
                  <a:pt x="0" y="0"/>
                </a:lnTo>
                <a:lnTo>
                  <a:pt x="0" y="1108952"/>
                </a:lnTo>
                <a:lnTo>
                  <a:pt x="12192000" y="1108952"/>
                </a:lnTo>
                <a:lnTo>
                  <a:pt x="12192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527300" y="189483"/>
            <a:ext cx="509460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40" dirty="0"/>
              <a:t>性能分析：</a:t>
            </a:r>
            <a:r>
              <a:rPr lang="en-US" spc="-40" dirty="0"/>
              <a:t>Rowan</a:t>
            </a:r>
            <a:endParaRPr spc="-40" dirty="0"/>
          </a:p>
        </p:txBody>
      </p:sp>
      <p:sp>
        <p:nvSpPr>
          <p:cNvPr id="64" name="object 64"/>
          <p:cNvSpPr txBox="1"/>
          <p:nvPr/>
        </p:nvSpPr>
        <p:spPr>
          <a:xfrm>
            <a:off x="442338" y="2400753"/>
            <a:ext cx="367030" cy="20256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Calibri"/>
                <a:cs typeface="Calibri"/>
              </a:rPr>
              <a:t>Bandwidth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(GB/s)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130461" y="4624323"/>
            <a:ext cx="21774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#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remote</a:t>
            </a:r>
            <a:r>
              <a:rPr sz="2200" spc="-10" dirty="0">
                <a:latin typeface="Calibri"/>
                <a:cs typeface="Calibri"/>
              </a:rPr>
              <a:t> thread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29172" y="1169923"/>
            <a:ext cx="11299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 indent="-300990">
              <a:lnSpc>
                <a:spcPct val="100000"/>
              </a:lnSpc>
              <a:spcBef>
                <a:spcPts val="100"/>
              </a:spcBef>
              <a:buSzPct val="79166"/>
              <a:buFont typeface="Wingdings"/>
              <a:buChar char=""/>
              <a:tabLst>
                <a:tab pos="313690" algn="l"/>
              </a:tabLst>
            </a:pPr>
            <a:r>
              <a:rPr lang="zh-CN" altLang="en-US" sz="2400" dirty="0">
                <a:latin typeface="Arial"/>
                <a:cs typeface="Arial"/>
              </a:rPr>
              <a:t>远程线程通过一个 </a:t>
            </a:r>
            <a:r>
              <a:rPr lang="en-US" altLang="zh-CN" sz="2400" dirty="0">
                <a:latin typeface="Arial"/>
                <a:cs typeface="Arial"/>
              </a:rPr>
              <a:t>Rowan </a:t>
            </a:r>
            <a:r>
              <a:rPr lang="zh-CN" altLang="en-US" sz="2400" dirty="0">
                <a:latin typeface="Arial"/>
                <a:cs typeface="Arial"/>
              </a:rPr>
              <a:t>实例同时对 </a:t>
            </a:r>
            <a:r>
              <a:rPr lang="en-US" altLang="zh-CN" sz="2400" dirty="0">
                <a:latin typeface="Arial"/>
                <a:cs typeface="Arial"/>
              </a:rPr>
              <a:t>PM </a:t>
            </a:r>
            <a:r>
              <a:rPr lang="zh-CN" altLang="en-US" sz="2400" dirty="0">
                <a:latin typeface="Arial"/>
                <a:cs typeface="Arial"/>
              </a:rPr>
              <a:t>服务器执行 </a:t>
            </a:r>
            <a:r>
              <a:rPr lang="en-US" altLang="zh-CN" sz="2400" dirty="0">
                <a:latin typeface="Arial"/>
                <a:cs typeface="Arial"/>
              </a:rPr>
              <a:t>PM </a:t>
            </a:r>
            <a:r>
              <a:rPr lang="zh-CN" altLang="en-US" sz="2400" dirty="0">
                <a:latin typeface="Arial"/>
                <a:cs typeface="Arial"/>
              </a:rPr>
              <a:t>写入</a:t>
            </a:r>
            <a:endParaRPr lang="en-US" sz="2400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buSzPct val="79166"/>
              <a:buFont typeface="Wingdings"/>
              <a:buChar char=""/>
              <a:tabLst>
                <a:tab pos="313690" algn="l"/>
              </a:tabLst>
            </a:pPr>
            <a:r>
              <a:rPr lang="zh-CN" altLang="en-US" sz="2400" spc="-60" dirty="0">
                <a:latin typeface="Arial"/>
                <a:cs typeface="Arial"/>
              </a:rPr>
              <a:t>在 </a:t>
            </a:r>
            <a:r>
              <a:rPr lang="en-US" altLang="zh-CN" sz="2400" spc="-60" dirty="0">
                <a:latin typeface="Arial"/>
                <a:cs typeface="Arial"/>
              </a:rPr>
              <a:t>PM </a:t>
            </a:r>
            <a:r>
              <a:rPr lang="zh-CN" altLang="en-US" sz="2400" spc="-60" dirty="0">
                <a:latin typeface="Arial"/>
                <a:cs typeface="Arial"/>
              </a:rPr>
              <a:t>服务器中，</a:t>
            </a:r>
            <a:r>
              <a:rPr lang="en-US" altLang="zh-CN" sz="2400" spc="-60" dirty="0">
                <a:latin typeface="Arial"/>
                <a:cs typeface="Arial"/>
              </a:rPr>
              <a:t>18 </a:t>
            </a:r>
            <a:r>
              <a:rPr lang="zh-CN" altLang="en-US" sz="2400" spc="-60" dirty="0">
                <a:latin typeface="Arial"/>
                <a:cs typeface="Arial"/>
              </a:rPr>
              <a:t>个核心执行本地顺序 </a:t>
            </a:r>
            <a:r>
              <a:rPr lang="en-US" altLang="zh-CN" sz="2400" spc="-60" dirty="0">
                <a:latin typeface="Arial"/>
                <a:cs typeface="Arial"/>
              </a:rPr>
              <a:t>PM </a:t>
            </a:r>
            <a:r>
              <a:rPr lang="zh-CN" altLang="en-US" sz="2400" spc="-60" dirty="0">
                <a:latin typeface="Arial"/>
                <a:cs typeface="Arial"/>
              </a:rPr>
              <a:t>写入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194816" y="5544311"/>
            <a:ext cx="10003790" cy="1115695"/>
            <a:chOff x="1194816" y="5544311"/>
            <a:chExt cx="10003790" cy="1115695"/>
          </a:xfrm>
        </p:grpSpPr>
        <p:pic>
          <p:nvPicPr>
            <p:cNvPr id="68" name="object 6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49680" y="5583935"/>
              <a:ext cx="9948672" cy="93573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94816" y="5544311"/>
              <a:ext cx="9537192" cy="111556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300857" y="5599661"/>
              <a:ext cx="9844405" cy="831215"/>
            </a:xfrm>
            <a:custGeom>
              <a:avLst/>
              <a:gdLst/>
              <a:ahLst/>
              <a:cxnLst/>
              <a:rect l="l" t="t" r="r" b="b"/>
              <a:pathLst>
                <a:path w="9844405" h="831214">
                  <a:moveTo>
                    <a:pt x="9712766" y="0"/>
                  </a:moveTo>
                  <a:lnTo>
                    <a:pt x="131307" y="0"/>
                  </a:lnTo>
                  <a:lnTo>
                    <a:pt x="80196" y="10318"/>
                  </a:lnTo>
                  <a:lnTo>
                    <a:pt x="38459" y="38459"/>
                  </a:lnTo>
                  <a:lnTo>
                    <a:pt x="10318" y="80197"/>
                  </a:lnTo>
                  <a:lnTo>
                    <a:pt x="0" y="131308"/>
                  </a:lnTo>
                  <a:lnTo>
                    <a:pt x="0" y="699689"/>
                  </a:lnTo>
                  <a:lnTo>
                    <a:pt x="10318" y="750800"/>
                  </a:lnTo>
                  <a:lnTo>
                    <a:pt x="38459" y="792538"/>
                  </a:lnTo>
                  <a:lnTo>
                    <a:pt x="80196" y="820679"/>
                  </a:lnTo>
                  <a:lnTo>
                    <a:pt x="131307" y="830997"/>
                  </a:lnTo>
                  <a:lnTo>
                    <a:pt x="9712766" y="830997"/>
                  </a:lnTo>
                  <a:lnTo>
                    <a:pt x="9763878" y="820679"/>
                  </a:lnTo>
                  <a:lnTo>
                    <a:pt x="9805616" y="792538"/>
                  </a:lnTo>
                  <a:lnTo>
                    <a:pt x="9833757" y="750800"/>
                  </a:lnTo>
                  <a:lnTo>
                    <a:pt x="9844076" y="699689"/>
                  </a:lnTo>
                  <a:lnTo>
                    <a:pt x="9844076" y="131308"/>
                  </a:lnTo>
                  <a:lnTo>
                    <a:pt x="9833757" y="80197"/>
                  </a:lnTo>
                  <a:lnTo>
                    <a:pt x="9805616" y="38459"/>
                  </a:lnTo>
                  <a:lnTo>
                    <a:pt x="9763878" y="10318"/>
                  </a:lnTo>
                  <a:lnTo>
                    <a:pt x="9712766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418055" y="5623052"/>
            <a:ext cx="900557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lang="en-US" sz="2400" spc="-165" dirty="0">
                <a:solidFill>
                  <a:srgbClr val="FFFFFF"/>
                </a:solidFill>
                <a:latin typeface="Arial"/>
                <a:cs typeface="Arial"/>
              </a:rPr>
              <a:t>Rowan</a:t>
            </a:r>
            <a:r>
              <a:rPr lang="zh-CN" altLang="en-US" sz="2400" spc="-165" dirty="0">
                <a:solidFill>
                  <a:srgbClr val="FFFFFF"/>
                </a:solidFill>
                <a:latin typeface="Arial"/>
                <a:cs typeface="Arial"/>
              </a:rPr>
              <a:t>可以很大程度上消除设备级写入放大（</a:t>
            </a:r>
            <a:r>
              <a:rPr lang="en-US" sz="2400" spc="-165" dirty="0">
                <a:solidFill>
                  <a:srgbClr val="FFFFFF"/>
                </a:solidFill>
                <a:latin typeface="Arial"/>
                <a:cs typeface="Arial"/>
              </a:rPr>
              <a:t>DLWA），</a:t>
            </a:r>
            <a:r>
              <a:rPr lang="zh-CN" altLang="en-US" sz="2400" spc="-165" dirty="0">
                <a:solidFill>
                  <a:srgbClr val="FFFFFF"/>
                </a:solidFill>
                <a:latin typeface="Arial"/>
                <a:cs typeface="Arial"/>
              </a:rPr>
              <a:t>因此具有比</a:t>
            </a:r>
            <a:r>
              <a:rPr lang="en-US" sz="2400" spc="-165" dirty="0">
                <a:solidFill>
                  <a:srgbClr val="FFFFFF"/>
                </a:solidFill>
                <a:latin typeface="Arial"/>
                <a:cs typeface="Arial"/>
              </a:rPr>
              <a:t>RDMA WRITE</a:t>
            </a:r>
            <a:r>
              <a:rPr lang="zh-CN" altLang="en-US" sz="2400" spc="-165" dirty="0">
                <a:solidFill>
                  <a:srgbClr val="FFFFFF"/>
                </a:solidFill>
                <a:latin typeface="Arial"/>
                <a:cs typeface="Arial"/>
              </a:rPr>
              <a:t>更高（</a:t>
            </a:r>
            <a:r>
              <a:rPr lang="en-US" altLang="zh-CN" sz="2400" spc="-165" dirty="0">
                <a:solidFill>
                  <a:srgbClr val="FFFFFF"/>
                </a:solidFill>
                <a:latin typeface="Arial"/>
                <a:cs typeface="Arial"/>
              </a:rPr>
              <a:t>1.85</a:t>
            </a:r>
            <a:r>
              <a:rPr lang="zh-CN" altLang="en-US" sz="2400" spc="-165" dirty="0">
                <a:solidFill>
                  <a:srgbClr val="FFFFFF"/>
                </a:solidFill>
                <a:latin typeface="Arial"/>
                <a:cs typeface="Arial"/>
              </a:rPr>
              <a:t>倍）的吞吐量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72" name="object 7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63243" y="2310255"/>
            <a:ext cx="228790" cy="229933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235658" y="2310255"/>
            <a:ext cx="228790" cy="229933"/>
          </a:xfrm>
          <a:prstGeom prst="rect">
            <a:avLst/>
          </a:prstGeom>
        </p:spPr>
      </p:pic>
      <p:grpSp>
        <p:nvGrpSpPr>
          <p:cNvPr id="74" name="object 74"/>
          <p:cNvGrpSpPr/>
          <p:nvPr/>
        </p:nvGrpSpPr>
        <p:grpSpPr>
          <a:xfrm>
            <a:off x="8741611" y="2619636"/>
            <a:ext cx="2491105" cy="1912620"/>
            <a:chOff x="8741611" y="2619636"/>
            <a:chExt cx="2491105" cy="1912620"/>
          </a:xfrm>
        </p:grpSpPr>
        <p:sp>
          <p:nvSpPr>
            <p:cNvPr id="75" name="object 75"/>
            <p:cNvSpPr/>
            <p:nvPr/>
          </p:nvSpPr>
          <p:spPr>
            <a:xfrm>
              <a:off x="8988660" y="3673464"/>
              <a:ext cx="309880" cy="852805"/>
            </a:xfrm>
            <a:custGeom>
              <a:avLst/>
              <a:gdLst/>
              <a:ahLst/>
              <a:cxnLst/>
              <a:rect l="l" t="t" r="r" b="b"/>
              <a:pathLst>
                <a:path w="309879" h="852804">
                  <a:moveTo>
                    <a:pt x="309877" y="0"/>
                  </a:moveTo>
                  <a:lnTo>
                    <a:pt x="0" y="0"/>
                  </a:lnTo>
                  <a:lnTo>
                    <a:pt x="0" y="852742"/>
                  </a:lnTo>
                  <a:lnTo>
                    <a:pt x="309877" y="852742"/>
                  </a:lnTo>
                  <a:lnTo>
                    <a:pt x="309877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298537" y="2944807"/>
              <a:ext cx="309880" cy="1581785"/>
            </a:xfrm>
            <a:custGeom>
              <a:avLst/>
              <a:gdLst/>
              <a:ahLst/>
              <a:cxnLst/>
              <a:rect l="l" t="t" r="r" b="b"/>
              <a:pathLst>
                <a:path w="309879" h="1581785">
                  <a:moveTo>
                    <a:pt x="309876" y="0"/>
                  </a:moveTo>
                  <a:lnTo>
                    <a:pt x="0" y="0"/>
                  </a:lnTo>
                  <a:lnTo>
                    <a:pt x="0" y="1581400"/>
                  </a:lnTo>
                  <a:lnTo>
                    <a:pt x="309876" y="1581400"/>
                  </a:lnTo>
                  <a:lnTo>
                    <a:pt x="309876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988659" y="2944807"/>
              <a:ext cx="619760" cy="1581785"/>
            </a:xfrm>
            <a:custGeom>
              <a:avLst/>
              <a:gdLst/>
              <a:ahLst/>
              <a:cxnLst/>
              <a:rect l="l" t="t" r="r" b="b"/>
              <a:pathLst>
                <a:path w="619759" h="1581785">
                  <a:moveTo>
                    <a:pt x="0" y="1581399"/>
                  </a:moveTo>
                  <a:lnTo>
                    <a:pt x="0" y="728657"/>
                  </a:lnTo>
                  <a:lnTo>
                    <a:pt x="309877" y="728657"/>
                  </a:lnTo>
                  <a:lnTo>
                    <a:pt x="309877" y="1581399"/>
                  </a:lnTo>
                </a:path>
                <a:path w="619759" h="1581785">
                  <a:moveTo>
                    <a:pt x="309877" y="1581399"/>
                  </a:moveTo>
                  <a:lnTo>
                    <a:pt x="309877" y="0"/>
                  </a:lnTo>
                  <a:lnTo>
                    <a:pt x="619754" y="0"/>
                  </a:lnTo>
                  <a:lnTo>
                    <a:pt x="619754" y="1581399"/>
                  </a:lnTo>
                </a:path>
              </a:pathLst>
            </a:custGeom>
            <a:ln w="118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365891" y="3949185"/>
              <a:ext cx="309880" cy="577215"/>
            </a:xfrm>
            <a:custGeom>
              <a:avLst/>
              <a:gdLst/>
              <a:ahLst/>
              <a:cxnLst/>
              <a:rect l="l" t="t" r="r" b="b"/>
              <a:pathLst>
                <a:path w="309879" h="577214">
                  <a:moveTo>
                    <a:pt x="309877" y="0"/>
                  </a:moveTo>
                  <a:lnTo>
                    <a:pt x="0" y="0"/>
                  </a:lnTo>
                  <a:lnTo>
                    <a:pt x="0" y="577021"/>
                  </a:lnTo>
                  <a:lnTo>
                    <a:pt x="309877" y="577021"/>
                  </a:lnTo>
                  <a:lnTo>
                    <a:pt x="309877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675768" y="3499011"/>
              <a:ext cx="309880" cy="1027430"/>
            </a:xfrm>
            <a:custGeom>
              <a:avLst/>
              <a:gdLst/>
              <a:ahLst/>
              <a:cxnLst/>
              <a:rect l="l" t="t" r="r" b="b"/>
              <a:pathLst>
                <a:path w="309879" h="1027429">
                  <a:moveTo>
                    <a:pt x="309877" y="0"/>
                  </a:moveTo>
                  <a:lnTo>
                    <a:pt x="0" y="0"/>
                  </a:lnTo>
                  <a:lnTo>
                    <a:pt x="0" y="1027196"/>
                  </a:lnTo>
                  <a:lnTo>
                    <a:pt x="309877" y="1027196"/>
                  </a:lnTo>
                  <a:lnTo>
                    <a:pt x="309877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365891" y="3499011"/>
              <a:ext cx="619760" cy="1027430"/>
            </a:xfrm>
            <a:custGeom>
              <a:avLst/>
              <a:gdLst/>
              <a:ahLst/>
              <a:cxnLst/>
              <a:rect l="l" t="t" r="r" b="b"/>
              <a:pathLst>
                <a:path w="619759" h="1027429">
                  <a:moveTo>
                    <a:pt x="0" y="1027195"/>
                  </a:moveTo>
                  <a:lnTo>
                    <a:pt x="0" y="450173"/>
                  </a:lnTo>
                  <a:lnTo>
                    <a:pt x="309877" y="450173"/>
                  </a:lnTo>
                  <a:lnTo>
                    <a:pt x="309877" y="1027195"/>
                  </a:lnTo>
                </a:path>
                <a:path w="619759" h="1027429">
                  <a:moveTo>
                    <a:pt x="309877" y="1027195"/>
                  </a:moveTo>
                  <a:lnTo>
                    <a:pt x="309877" y="0"/>
                  </a:lnTo>
                  <a:lnTo>
                    <a:pt x="619754" y="0"/>
                  </a:lnTo>
                  <a:lnTo>
                    <a:pt x="619754" y="1027195"/>
                  </a:lnTo>
                </a:path>
              </a:pathLst>
            </a:custGeom>
            <a:ln w="118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747643" y="2771864"/>
              <a:ext cx="88900" cy="1754505"/>
            </a:xfrm>
            <a:custGeom>
              <a:avLst/>
              <a:gdLst/>
              <a:ahLst/>
              <a:cxnLst/>
              <a:rect l="l" t="t" r="r" b="b"/>
              <a:pathLst>
                <a:path w="88900" h="1754504">
                  <a:moveTo>
                    <a:pt x="0" y="1754342"/>
                  </a:moveTo>
                  <a:lnTo>
                    <a:pt x="88620" y="1754342"/>
                  </a:lnTo>
                </a:path>
                <a:path w="88900" h="1754504">
                  <a:moveTo>
                    <a:pt x="0" y="1169561"/>
                  </a:moveTo>
                  <a:lnTo>
                    <a:pt x="88620" y="1169561"/>
                  </a:lnTo>
                </a:path>
                <a:path w="88900" h="1754504">
                  <a:moveTo>
                    <a:pt x="0" y="584780"/>
                  </a:moveTo>
                  <a:lnTo>
                    <a:pt x="88620" y="584780"/>
                  </a:lnTo>
                </a:path>
                <a:path w="88900" h="1754504">
                  <a:moveTo>
                    <a:pt x="0" y="0"/>
                  </a:moveTo>
                  <a:lnTo>
                    <a:pt x="88620" y="0"/>
                  </a:lnTo>
                </a:path>
              </a:pathLst>
            </a:custGeom>
            <a:ln w="118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747643" y="2625669"/>
              <a:ext cx="2479040" cy="1900555"/>
            </a:xfrm>
            <a:custGeom>
              <a:avLst/>
              <a:gdLst/>
              <a:ahLst/>
              <a:cxnLst/>
              <a:rect l="l" t="t" r="r" b="b"/>
              <a:pathLst>
                <a:path w="2479040" h="1900554">
                  <a:moveTo>
                    <a:pt x="0" y="1900537"/>
                  </a:moveTo>
                  <a:lnTo>
                    <a:pt x="2479017" y="1900537"/>
                  </a:lnTo>
                  <a:lnTo>
                    <a:pt x="2479017" y="0"/>
                  </a:lnTo>
                  <a:lnTo>
                    <a:pt x="0" y="0"/>
                  </a:lnTo>
                  <a:lnTo>
                    <a:pt x="0" y="1900537"/>
                  </a:lnTo>
                  <a:close/>
                </a:path>
              </a:pathLst>
            </a:custGeom>
            <a:ln w="118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960711" y="2942074"/>
              <a:ext cx="254000" cy="732790"/>
            </a:xfrm>
            <a:custGeom>
              <a:avLst/>
              <a:gdLst/>
              <a:ahLst/>
              <a:cxnLst/>
              <a:rect l="l" t="t" r="r" b="b"/>
              <a:pathLst>
                <a:path w="254000" h="732789">
                  <a:moveTo>
                    <a:pt x="101601" y="631024"/>
                  </a:moveTo>
                  <a:lnTo>
                    <a:pt x="1" y="631024"/>
                  </a:lnTo>
                  <a:lnTo>
                    <a:pt x="127001" y="732624"/>
                  </a:lnTo>
                  <a:lnTo>
                    <a:pt x="222251" y="656424"/>
                  </a:lnTo>
                  <a:lnTo>
                    <a:pt x="101601" y="656424"/>
                  </a:lnTo>
                  <a:lnTo>
                    <a:pt x="101601" y="631024"/>
                  </a:lnTo>
                  <a:close/>
                </a:path>
                <a:path w="254000" h="732789">
                  <a:moveTo>
                    <a:pt x="152400" y="76200"/>
                  </a:moveTo>
                  <a:lnTo>
                    <a:pt x="101600" y="76200"/>
                  </a:lnTo>
                  <a:lnTo>
                    <a:pt x="101601" y="656424"/>
                  </a:lnTo>
                  <a:lnTo>
                    <a:pt x="152401" y="656424"/>
                  </a:lnTo>
                  <a:lnTo>
                    <a:pt x="152400" y="76200"/>
                  </a:lnTo>
                  <a:close/>
                </a:path>
                <a:path w="254000" h="732789">
                  <a:moveTo>
                    <a:pt x="254001" y="631024"/>
                  </a:moveTo>
                  <a:lnTo>
                    <a:pt x="152401" y="631024"/>
                  </a:lnTo>
                  <a:lnTo>
                    <a:pt x="152401" y="656424"/>
                  </a:lnTo>
                  <a:lnTo>
                    <a:pt x="222251" y="656424"/>
                  </a:lnTo>
                  <a:lnTo>
                    <a:pt x="254001" y="631024"/>
                  </a:lnTo>
                  <a:close/>
                </a:path>
                <a:path w="254000" h="732789">
                  <a:moveTo>
                    <a:pt x="127000" y="0"/>
                  </a:moveTo>
                  <a:lnTo>
                    <a:pt x="0" y="101600"/>
                  </a:lnTo>
                  <a:lnTo>
                    <a:pt x="101600" y="101600"/>
                  </a:lnTo>
                  <a:lnTo>
                    <a:pt x="101600" y="76200"/>
                  </a:lnTo>
                  <a:lnTo>
                    <a:pt x="222250" y="76200"/>
                  </a:lnTo>
                  <a:lnTo>
                    <a:pt x="127000" y="0"/>
                  </a:lnTo>
                  <a:close/>
                </a:path>
                <a:path w="254000" h="732789">
                  <a:moveTo>
                    <a:pt x="222250" y="76200"/>
                  </a:moveTo>
                  <a:lnTo>
                    <a:pt x="152400" y="76200"/>
                  </a:lnTo>
                  <a:lnTo>
                    <a:pt x="152400" y="101600"/>
                  </a:lnTo>
                  <a:lnTo>
                    <a:pt x="254000" y="101600"/>
                  </a:lnTo>
                  <a:lnTo>
                    <a:pt x="222250" y="762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8789444" y="2188773"/>
            <a:ext cx="2477135" cy="73215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1784985" algn="l"/>
              </a:tabLst>
            </a:pPr>
            <a:r>
              <a:rPr sz="1650" spc="190" dirty="0">
                <a:latin typeface="Trebuchet MS"/>
                <a:cs typeface="Trebuchet MS"/>
              </a:rPr>
              <a:t>RDMA</a:t>
            </a:r>
            <a:r>
              <a:rPr sz="1650" spc="35" dirty="0">
                <a:latin typeface="Trebuchet MS"/>
                <a:cs typeface="Trebuchet MS"/>
              </a:rPr>
              <a:t> </a:t>
            </a:r>
            <a:r>
              <a:rPr sz="1650" spc="-20" dirty="0">
                <a:latin typeface="Trebuchet MS"/>
                <a:cs typeface="Trebuchet MS"/>
              </a:rPr>
              <a:t>write</a:t>
            </a:r>
            <a:r>
              <a:rPr sz="1650" dirty="0">
                <a:latin typeface="Trebuchet MS"/>
                <a:cs typeface="Trebuchet MS"/>
              </a:rPr>
              <a:t>	</a:t>
            </a:r>
            <a:r>
              <a:rPr sz="1650" spc="80" dirty="0">
                <a:latin typeface="Trebuchet MS"/>
                <a:cs typeface="Trebuchet MS"/>
              </a:rPr>
              <a:t>Rowan</a:t>
            </a:r>
            <a:endParaRPr sz="1650">
              <a:latin typeface="Trebuchet MS"/>
              <a:cs typeface="Trebuchet MS"/>
            </a:endParaRPr>
          </a:p>
          <a:p>
            <a:pPr marL="78740">
              <a:lnSpc>
                <a:spcPct val="100000"/>
              </a:lnSpc>
              <a:spcBef>
                <a:spcPts val="720"/>
              </a:spcBef>
            </a:pP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1.85</a:t>
            </a:r>
            <a:r>
              <a:rPr sz="1800" b="1" spc="-10" dirty="0">
                <a:solidFill>
                  <a:srgbClr val="0000FF"/>
                </a:solidFill>
                <a:latin typeface="Trebuchet MS"/>
                <a:cs typeface="Trebuchet MS"/>
              </a:rPr>
              <a:t>×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540192" y="4374539"/>
            <a:ext cx="160020" cy="2825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90" dirty="0">
                <a:latin typeface="Trebuchet MS"/>
                <a:cs typeface="Trebuchet MS"/>
              </a:rPr>
              <a:t>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405703" y="3789758"/>
            <a:ext cx="294640" cy="2825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65" dirty="0">
                <a:latin typeface="Trebuchet MS"/>
                <a:cs typeface="Trebuchet MS"/>
              </a:rPr>
              <a:t>20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405703" y="3204977"/>
            <a:ext cx="294640" cy="2825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65" dirty="0">
                <a:latin typeface="Trebuchet MS"/>
                <a:cs typeface="Trebuchet MS"/>
              </a:rPr>
              <a:t>40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405703" y="2620197"/>
            <a:ext cx="294640" cy="2825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65" dirty="0">
                <a:latin typeface="Trebuchet MS"/>
                <a:cs typeface="Trebuchet MS"/>
              </a:rPr>
              <a:t>60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0425936" y="4624323"/>
            <a:ext cx="6013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latin typeface="Calibri"/>
                <a:cs typeface="Calibri"/>
              </a:rPr>
              <a:t>128B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9141273" y="4624323"/>
            <a:ext cx="4597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latin typeface="Calibri"/>
                <a:cs typeface="Calibri"/>
              </a:rPr>
              <a:t>64B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929482" y="2219013"/>
            <a:ext cx="367030" cy="24422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Calibri"/>
                <a:cs typeface="Calibri"/>
              </a:rPr>
              <a:t>Throughput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(Mops/s)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0409674" y="3468872"/>
            <a:ext cx="254000" cy="481330"/>
          </a:xfrm>
          <a:custGeom>
            <a:avLst/>
            <a:gdLst/>
            <a:ahLst/>
            <a:cxnLst/>
            <a:rect l="l" t="t" r="r" b="b"/>
            <a:pathLst>
              <a:path w="254000" h="481329">
                <a:moveTo>
                  <a:pt x="101601" y="379350"/>
                </a:moveTo>
                <a:lnTo>
                  <a:pt x="1" y="379350"/>
                </a:lnTo>
                <a:lnTo>
                  <a:pt x="127001" y="480950"/>
                </a:lnTo>
                <a:lnTo>
                  <a:pt x="222251" y="404750"/>
                </a:lnTo>
                <a:lnTo>
                  <a:pt x="101601" y="404750"/>
                </a:lnTo>
                <a:lnTo>
                  <a:pt x="101601" y="379350"/>
                </a:lnTo>
                <a:close/>
              </a:path>
              <a:path w="254000" h="481329">
                <a:moveTo>
                  <a:pt x="152400" y="76200"/>
                </a:moveTo>
                <a:lnTo>
                  <a:pt x="101600" y="76200"/>
                </a:lnTo>
                <a:lnTo>
                  <a:pt x="101601" y="404750"/>
                </a:lnTo>
                <a:lnTo>
                  <a:pt x="152401" y="404750"/>
                </a:lnTo>
                <a:lnTo>
                  <a:pt x="152400" y="76200"/>
                </a:lnTo>
                <a:close/>
              </a:path>
              <a:path w="254000" h="481329">
                <a:moveTo>
                  <a:pt x="254001" y="379350"/>
                </a:moveTo>
                <a:lnTo>
                  <a:pt x="152401" y="379350"/>
                </a:lnTo>
                <a:lnTo>
                  <a:pt x="152401" y="404750"/>
                </a:lnTo>
                <a:lnTo>
                  <a:pt x="222251" y="404750"/>
                </a:lnTo>
                <a:lnTo>
                  <a:pt x="254001" y="379350"/>
                </a:lnTo>
                <a:close/>
              </a:path>
              <a:path w="254000" h="481329">
                <a:moveTo>
                  <a:pt x="127000" y="0"/>
                </a:moveTo>
                <a:lnTo>
                  <a:pt x="0" y="101600"/>
                </a:lnTo>
                <a:lnTo>
                  <a:pt x="101600" y="101600"/>
                </a:lnTo>
                <a:lnTo>
                  <a:pt x="101600" y="76200"/>
                </a:lnTo>
                <a:lnTo>
                  <a:pt x="222250" y="76200"/>
                </a:lnTo>
                <a:lnTo>
                  <a:pt x="127000" y="0"/>
                </a:lnTo>
                <a:close/>
              </a:path>
              <a:path w="254000" h="481329">
                <a:moveTo>
                  <a:pt x="222250" y="76200"/>
                </a:moveTo>
                <a:lnTo>
                  <a:pt x="152400" y="76200"/>
                </a:lnTo>
                <a:lnTo>
                  <a:pt x="152400" y="101600"/>
                </a:lnTo>
                <a:lnTo>
                  <a:pt x="254000" y="101600"/>
                </a:lnTo>
                <a:lnTo>
                  <a:pt x="222250" y="76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10264471" y="3132835"/>
            <a:ext cx="567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1.78</a:t>
            </a:r>
            <a:r>
              <a:rPr sz="1800" b="1" spc="-10" dirty="0">
                <a:solidFill>
                  <a:srgbClr val="0000FF"/>
                </a:solidFill>
                <a:latin typeface="Trebuchet MS"/>
                <a:cs typeface="Trebuchet MS"/>
              </a:rPr>
              <a:t>×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170" dirty="0"/>
              <a:t>性能分析：</a:t>
            </a:r>
            <a:r>
              <a:rPr spc="-114" dirty="0"/>
              <a:t>Rowan-</a:t>
            </a:r>
            <a:r>
              <a:rPr spc="175" dirty="0"/>
              <a:t>KV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69023" y="2373118"/>
            <a:ext cx="6442075" cy="2181225"/>
            <a:chOff x="1169023" y="2373118"/>
            <a:chExt cx="6442075" cy="2181225"/>
          </a:xfrm>
        </p:grpSpPr>
        <p:sp>
          <p:nvSpPr>
            <p:cNvPr id="4" name="object 4"/>
            <p:cNvSpPr/>
            <p:nvPr/>
          </p:nvSpPr>
          <p:spPr>
            <a:xfrm>
              <a:off x="1768621" y="2938625"/>
              <a:ext cx="0" cy="1612265"/>
            </a:xfrm>
            <a:custGeom>
              <a:avLst/>
              <a:gdLst/>
              <a:ahLst/>
              <a:cxnLst/>
              <a:rect l="l" t="t" r="r" b="b"/>
              <a:pathLst>
                <a:path h="1612264">
                  <a:moveTo>
                    <a:pt x="0" y="1612189"/>
                  </a:moveTo>
                  <a:lnTo>
                    <a:pt x="0" y="0"/>
                  </a:lnTo>
                </a:path>
              </a:pathLst>
            </a:custGeom>
            <a:ln w="62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80681" y="2938625"/>
              <a:ext cx="712470" cy="1071245"/>
            </a:xfrm>
            <a:custGeom>
              <a:avLst/>
              <a:gdLst/>
              <a:ahLst/>
              <a:cxnLst/>
              <a:rect l="l" t="t" r="r" b="b"/>
              <a:pathLst>
                <a:path w="712469" h="1071245">
                  <a:moveTo>
                    <a:pt x="0" y="0"/>
                  </a:moveTo>
                  <a:lnTo>
                    <a:pt x="0" y="1070930"/>
                  </a:lnTo>
                </a:path>
                <a:path w="712469" h="1071245">
                  <a:moveTo>
                    <a:pt x="712060" y="0"/>
                  </a:moveTo>
                  <a:lnTo>
                    <a:pt x="712060" y="1070930"/>
                  </a:lnTo>
                </a:path>
              </a:pathLst>
            </a:custGeom>
            <a:ln w="62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47523" y="3061152"/>
              <a:ext cx="2395855" cy="980440"/>
            </a:xfrm>
            <a:custGeom>
              <a:avLst/>
              <a:gdLst/>
              <a:ahLst/>
              <a:cxnLst/>
              <a:rect l="l" t="t" r="r" b="b"/>
              <a:pathLst>
                <a:path w="2395854" h="980439">
                  <a:moveTo>
                    <a:pt x="0" y="980211"/>
                  </a:moveTo>
                  <a:lnTo>
                    <a:pt x="160606" y="941518"/>
                  </a:lnTo>
                  <a:lnTo>
                    <a:pt x="479086" y="915723"/>
                  </a:lnTo>
                  <a:lnTo>
                    <a:pt x="808755" y="909275"/>
                  </a:lnTo>
                  <a:lnTo>
                    <a:pt x="1083007" y="889928"/>
                  </a:lnTo>
                  <a:lnTo>
                    <a:pt x="1287074" y="844787"/>
                  </a:lnTo>
                  <a:lnTo>
                    <a:pt x="1485556" y="812543"/>
                  </a:lnTo>
                  <a:lnTo>
                    <a:pt x="1635393" y="767402"/>
                  </a:lnTo>
                  <a:lnTo>
                    <a:pt x="1797856" y="735158"/>
                  </a:lnTo>
                  <a:lnTo>
                    <a:pt x="1869539" y="670671"/>
                  </a:lnTo>
                  <a:lnTo>
                    <a:pt x="1925686" y="612632"/>
                  </a:lnTo>
                  <a:lnTo>
                    <a:pt x="2045004" y="503003"/>
                  </a:lnTo>
                  <a:lnTo>
                    <a:pt x="2120048" y="451413"/>
                  </a:lnTo>
                  <a:lnTo>
                    <a:pt x="2197756" y="419169"/>
                  </a:lnTo>
                  <a:lnTo>
                    <a:pt x="2238901" y="367579"/>
                  </a:lnTo>
                  <a:lnTo>
                    <a:pt x="2276698" y="315989"/>
                  </a:lnTo>
                  <a:lnTo>
                    <a:pt x="2395723" y="0"/>
                  </a:lnTo>
                </a:path>
              </a:pathLst>
            </a:custGeom>
            <a:ln w="37204">
              <a:solidFill>
                <a:srgbClr val="4492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5493" y="2996664"/>
              <a:ext cx="1932939" cy="1025525"/>
            </a:xfrm>
            <a:custGeom>
              <a:avLst/>
              <a:gdLst/>
              <a:ahLst/>
              <a:cxnLst/>
              <a:rect l="l" t="t" r="r" b="b"/>
              <a:pathLst>
                <a:path w="1932939" h="1025525">
                  <a:moveTo>
                    <a:pt x="0" y="1025352"/>
                  </a:moveTo>
                  <a:lnTo>
                    <a:pt x="156513" y="973762"/>
                  </a:lnTo>
                  <a:lnTo>
                    <a:pt x="473122" y="954416"/>
                  </a:lnTo>
                  <a:lnTo>
                    <a:pt x="757741" y="922172"/>
                  </a:lnTo>
                  <a:lnTo>
                    <a:pt x="1002033" y="883480"/>
                  </a:lnTo>
                  <a:lnTo>
                    <a:pt x="1172085" y="818992"/>
                  </a:lnTo>
                  <a:lnTo>
                    <a:pt x="1391206" y="793197"/>
                  </a:lnTo>
                  <a:lnTo>
                    <a:pt x="1517346" y="735158"/>
                  </a:lnTo>
                  <a:lnTo>
                    <a:pt x="1598244" y="657773"/>
                  </a:lnTo>
                  <a:lnTo>
                    <a:pt x="1670423" y="593285"/>
                  </a:lnTo>
                  <a:lnTo>
                    <a:pt x="1773315" y="444964"/>
                  </a:lnTo>
                  <a:lnTo>
                    <a:pt x="1844512" y="322437"/>
                  </a:lnTo>
                  <a:lnTo>
                    <a:pt x="1898570" y="238604"/>
                  </a:lnTo>
                  <a:lnTo>
                    <a:pt x="1881499" y="161218"/>
                  </a:lnTo>
                  <a:lnTo>
                    <a:pt x="1932416" y="0"/>
                  </a:lnTo>
                </a:path>
              </a:pathLst>
            </a:custGeom>
            <a:ln w="37204">
              <a:solidFill>
                <a:srgbClr val="AA67B2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28164" y="2996664"/>
              <a:ext cx="1693545" cy="967740"/>
            </a:xfrm>
            <a:custGeom>
              <a:avLst/>
              <a:gdLst/>
              <a:ahLst/>
              <a:cxnLst/>
              <a:rect l="l" t="t" r="r" b="b"/>
              <a:pathLst>
                <a:path w="1693545" h="967739">
                  <a:moveTo>
                    <a:pt x="0" y="967313"/>
                  </a:moveTo>
                  <a:lnTo>
                    <a:pt x="143380" y="915723"/>
                  </a:lnTo>
                  <a:lnTo>
                    <a:pt x="442133" y="889928"/>
                  </a:lnTo>
                  <a:lnTo>
                    <a:pt x="674477" y="838338"/>
                  </a:lnTo>
                  <a:lnTo>
                    <a:pt x="921934" y="812543"/>
                  </a:lnTo>
                  <a:lnTo>
                    <a:pt x="1111365" y="767402"/>
                  </a:lnTo>
                  <a:lnTo>
                    <a:pt x="1253160" y="702914"/>
                  </a:lnTo>
                  <a:lnTo>
                    <a:pt x="1390982" y="644875"/>
                  </a:lnTo>
                  <a:lnTo>
                    <a:pt x="1478658" y="561042"/>
                  </a:lnTo>
                  <a:lnTo>
                    <a:pt x="1552613" y="483656"/>
                  </a:lnTo>
                  <a:lnTo>
                    <a:pt x="1541326" y="406271"/>
                  </a:lnTo>
                  <a:lnTo>
                    <a:pt x="1635588" y="315989"/>
                  </a:lnTo>
                  <a:lnTo>
                    <a:pt x="1619338" y="283745"/>
                  </a:lnTo>
                  <a:lnTo>
                    <a:pt x="1598380" y="283745"/>
                  </a:lnTo>
                  <a:lnTo>
                    <a:pt x="1602972" y="264399"/>
                  </a:lnTo>
                  <a:lnTo>
                    <a:pt x="1693334" y="0"/>
                  </a:lnTo>
                </a:path>
              </a:pathLst>
            </a:custGeom>
            <a:ln w="49605">
              <a:solidFill>
                <a:srgbClr val="FF26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87756" y="2938624"/>
              <a:ext cx="2117725" cy="728980"/>
            </a:xfrm>
            <a:custGeom>
              <a:avLst/>
              <a:gdLst/>
              <a:ahLst/>
              <a:cxnLst/>
              <a:rect l="l" t="t" r="r" b="b"/>
              <a:pathLst>
                <a:path w="2117725" h="728979">
                  <a:moveTo>
                    <a:pt x="0" y="728710"/>
                  </a:moveTo>
                  <a:lnTo>
                    <a:pt x="114197" y="670671"/>
                  </a:lnTo>
                  <a:lnTo>
                    <a:pt x="350514" y="657774"/>
                  </a:lnTo>
                  <a:lnTo>
                    <a:pt x="567365" y="631979"/>
                  </a:lnTo>
                  <a:lnTo>
                    <a:pt x="789591" y="619081"/>
                  </a:lnTo>
                  <a:lnTo>
                    <a:pt x="960233" y="580389"/>
                  </a:lnTo>
                  <a:lnTo>
                    <a:pt x="1131306" y="548145"/>
                  </a:lnTo>
                  <a:lnTo>
                    <a:pt x="1261854" y="509452"/>
                  </a:lnTo>
                  <a:lnTo>
                    <a:pt x="1446865" y="490106"/>
                  </a:lnTo>
                  <a:lnTo>
                    <a:pt x="1586358" y="457862"/>
                  </a:lnTo>
                  <a:lnTo>
                    <a:pt x="1679951" y="419170"/>
                  </a:lnTo>
                  <a:lnTo>
                    <a:pt x="1799760" y="283746"/>
                  </a:lnTo>
                  <a:lnTo>
                    <a:pt x="1944442" y="270848"/>
                  </a:lnTo>
                  <a:lnTo>
                    <a:pt x="2014978" y="148322"/>
                  </a:lnTo>
                  <a:lnTo>
                    <a:pt x="2068527" y="96732"/>
                  </a:lnTo>
                  <a:lnTo>
                    <a:pt x="2097966" y="51591"/>
                  </a:lnTo>
                  <a:lnTo>
                    <a:pt x="2114328" y="12898"/>
                  </a:lnTo>
                  <a:lnTo>
                    <a:pt x="2117434" y="0"/>
                  </a:lnTo>
                </a:path>
              </a:pathLst>
            </a:custGeom>
            <a:ln w="37204">
              <a:solidFill>
                <a:srgbClr val="008F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7735" y="2373118"/>
              <a:ext cx="6263005" cy="575310"/>
            </a:xfrm>
            <a:custGeom>
              <a:avLst/>
              <a:gdLst/>
              <a:ahLst/>
              <a:cxnLst/>
              <a:rect l="l" t="t" r="r" b="b"/>
              <a:pathLst>
                <a:path w="6263005" h="575310">
                  <a:moveTo>
                    <a:pt x="6262739" y="0"/>
                  </a:moveTo>
                  <a:lnTo>
                    <a:pt x="0" y="0"/>
                  </a:lnTo>
                  <a:lnTo>
                    <a:pt x="0" y="575274"/>
                  </a:lnTo>
                  <a:lnTo>
                    <a:pt x="6262739" y="575274"/>
                  </a:lnTo>
                  <a:lnTo>
                    <a:pt x="62627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6946" y="2516976"/>
              <a:ext cx="273050" cy="0"/>
            </a:xfrm>
            <a:custGeom>
              <a:avLst/>
              <a:gdLst/>
              <a:ahLst/>
              <a:cxnLst/>
              <a:rect l="l" t="t" r="r" b="b"/>
              <a:pathLst>
                <a:path w="273050">
                  <a:moveTo>
                    <a:pt x="0" y="0"/>
                  </a:moveTo>
                  <a:lnTo>
                    <a:pt x="272832" y="0"/>
                  </a:lnTo>
                </a:path>
              </a:pathLst>
            </a:custGeom>
            <a:ln w="37204">
              <a:solidFill>
                <a:srgbClr val="4492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6946" y="2789808"/>
              <a:ext cx="273050" cy="0"/>
            </a:xfrm>
            <a:custGeom>
              <a:avLst/>
              <a:gdLst/>
              <a:ahLst/>
              <a:cxnLst/>
              <a:rect l="l" t="t" r="r" b="b"/>
              <a:pathLst>
                <a:path w="273050">
                  <a:moveTo>
                    <a:pt x="0" y="0"/>
                  </a:moveTo>
                  <a:lnTo>
                    <a:pt x="272832" y="0"/>
                  </a:lnTo>
                </a:path>
              </a:pathLst>
            </a:custGeom>
            <a:ln w="37204">
              <a:solidFill>
                <a:srgbClr val="AA67B2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80681" y="4390036"/>
              <a:ext cx="712470" cy="161290"/>
            </a:xfrm>
            <a:custGeom>
              <a:avLst/>
              <a:gdLst/>
              <a:ahLst/>
              <a:cxnLst/>
              <a:rect l="l" t="t" r="r" b="b"/>
              <a:pathLst>
                <a:path w="712469" h="161289">
                  <a:moveTo>
                    <a:pt x="0" y="0"/>
                  </a:moveTo>
                  <a:lnTo>
                    <a:pt x="0" y="160778"/>
                  </a:lnTo>
                </a:path>
                <a:path w="712469" h="161289">
                  <a:moveTo>
                    <a:pt x="712060" y="0"/>
                  </a:moveTo>
                  <a:lnTo>
                    <a:pt x="712060" y="160778"/>
                  </a:lnTo>
                </a:path>
              </a:pathLst>
            </a:custGeom>
            <a:ln w="62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06290" y="2355314"/>
            <a:ext cx="738505" cy="561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750" spc="70" dirty="0">
                <a:latin typeface="Trebuchet MS"/>
                <a:cs typeface="Trebuchet MS"/>
              </a:rPr>
              <a:t>Rowan </a:t>
            </a:r>
            <a:r>
              <a:rPr sz="1750" spc="55" dirty="0">
                <a:latin typeface="Trebuchet MS"/>
                <a:cs typeface="Trebuchet MS"/>
              </a:rPr>
              <a:t>RPC</a:t>
            </a:r>
            <a:endParaRPr sz="175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46245" y="2491893"/>
            <a:ext cx="323215" cy="316865"/>
            <a:chOff x="4646245" y="2491893"/>
            <a:chExt cx="323215" cy="316865"/>
          </a:xfrm>
        </p:grpSpPr>
        <p:sp>
          <p:nvSpPr>
            <p:cNvPr id="16" name="object 16"/>
            <p:cNvSpPr/>
            <p:nvPr/>
          </p:nvSpPr>
          <p:spPr>
            <a:xfrm>
              <a:off x="4671328" y="2516976"/>
              <a:ext cx="273050" cy="0"/>
            </a:xfrm>
            <a:custGeom>
              <a:avLst/>
              <a:gdLst/>
              <a:ahLst/>
              <a:cxnLst/>
              <a:rect l="l" t="t" r="r" b="b"/>
              <a:pathLst>
                <a:path w="273050">
                  <a:moveTo>
                    <a:pt x="0" y="0"/>
                  </a:moveTo>
                  <a:lnTo>
                    <a:pt x="272832" y="0"/>
                  </a:lnTo>
                </a:path>
              </a:pathLst>
            </a:custGeom>
            <a:ln w="49605">
              <a:solidFill>
                <a:srgbClr val="FF26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71328" y="2789808"/>
              <a:ext cx="273050" cy="0"/>
            </a:xfrm>
            <a:custGeom>
              <a:avLst/>
              <a:gdLst/>
              <a:ahLst/>
              <a:cxnLst/>
              <a:rect l="l" t="t" r="r" b="b"/>
              <a:pathLst>
                <a:path w="273050">
                  <a:moveTo>
                    <a:pt x="0" y="0"/>
                  </a:moveTo>
                  <a:lnTo>
                    <a:pt x="272832" y="0"/>
                  </a:lnTo>
                </a:path>
              </a:pathLst>
            </a:custGeom>
            <a:ln w="37204">
              <a:solidFill>
                <a:srgbClr val="008F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030672" y="2355314"/>
            <a:ext cx="2209800" cy="561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190" dirty="0">
                <a:latin typeface="Trebuchet MS"/>
                <a:cs typeface="Trebuchet MS"/>
              </a:rPr>
              <a:t>RDMA</a:t>
            </a:r>
            <a:r>
              <a:rPr sz="1750" spc="35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write</a:t>
            </a:r>
            <a:endParaRPr sz="1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750" spc="45" dirty="0">
                <a:latin typeface="Trebuchet MS"/>
                <a:cs typeface="Trebuchet MS"/>
              </a:rPr>
              <a:t>Batched</a:t>
            </a:r>
            <a:r>
              <a:rPr sz="1750" spc="30" dirty="0">
                <a:latin typeface="Trebuchet MS"/>
                <a:cs typeface="Trebuchet MS"/>
              </a:rPr>
              <a:t> </a:t>
            </a:r>
            <a:r>
              <a:rPr sz="1750" spc="190" dirty="0">
                <a:latin typeface="Trebuchet MS"/>
                <a:cs typeface="Trebuchet MS"/>
              </a:rPr>
              <a:t>RDMA</a:t>
            </a:r>
            <a:r>
              <a:rPr sz="1750" spc="30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write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6731" y="2726271"/>
            <a:ext cx="307975" cy="196024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35"/>
              </a:spcBef>
            </a:pPr>
            <a:r>
              <a:rPr sz="1750" spc="165" dirty="0">
                <a:latin typeface="Trebuchet MS"/>
                <a:cs typeface="Trebuchet MS"/>
              </a:rPr>
              <a:t>25</a:t>
            </a:r>
            <a:endParaRPr sz="17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1750" spc="165" dirty="0">
                <a:latin typeface="Trebuchet MS"/>
                <a:cs typeface="Trebuchet MS"/>
              </a:rPr>
              <a:t>20</a:t>
            </a:r>
            <a:endParaRPr sz="17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1750" spc="165" dirty="0">
                <a:latin typeface="Trebuchet MS"/>
                <a:cs typeface="Trebuchet MS"/>
              </a:rPr>
              <a:t>15</a:t>
            </a:r>
            <a:endParaRPr sz="17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434"/>
              </a:spcBef>
            </a:pPr>
            <a:r>
              <a:rPr sz="1750" spc="165" dirty="0">
                <a:latin typeface="Trebuchet MS"/>
                <a:cs typeface="Trebuchet MS"/>
              </a:rPr>
              <a:t>10</a:t>
            </a:r>
            <a:endParaRPr sz="17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1750" spc="190" dirty="0">
                <a:latin typeface="Trebuchet MS"/>
                <a:cs typeface="Trebuchet MS"/>
              </a:rPr>
              <a:t>5</a:t>
            </a:r>
            <a:endParaRPr sz="17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1750" spc="190" dirty="0">
                <a:latin typeface="Trebuchet MS"/>
                <a:cs typeface="Trebuchet MS"/>
              </a:rPr>
              <a:t>0</a:t>
            </a:r>
            <a:endParaRPr sz="175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58780" y="2920022"/>
            <a:ext cx="6161405" cy="1637030"/>
            <a:chOff x="1058780" y="2920022"/>
            <a:chExt cx="6161405" cy="1637030"/>
          </a:xfrm>
        </p:grpSpPr>
        <p:sp>
          <p:nvSpPr>
            <p:cNvPr id="21" name="object 21"/>
            <p:cNvSpPr/>
            <p:nvPr/>
          </p:nvSpPr>
          <p:spPr>
            <a:xfrm>
              <a:off x="1064981" y="2938625"/>
              <a:ext cx="2127885" cy="1612265"/>
            </a:xfrm>
            <a:custGeom>
              <a:avLst/>
              <a:gdLst/>
              <a:ahLst/>
              <a:cxnLst/>
              <a:rect l="l" t="t" r="r" b="b"/>
              <a:pathLst>
                <a:path w="2127885" h="1612264">
                  <a:moveTo>
                    <a:pt x="0" y="1612189"/>
                  </a:moveTo>
                  <a:lnTo>
                    <a:pt x="93011" y="1612189"/>
                  </a:lnTo>
                </a:path>
                <a:path w="2127885" h="1612264">
                  <a:moveTo>
                    <a:pt x="0" y="1289751"/>
                  </a:moveTo>
                  <a:lnTo>
                    <a:pt x="93011" y="1289751"/>
                  </a:lnTo>
                </a:path>
                <a:path w="2127885" h="1612264">
                  <a:moveTo>
                    <a:pt x="0" y="967313"/>
                  </a:moveTo>
                  <a:lnTo>
                    <a:pt x="93011" y="967313"/>
                  </a:lnTo>
                </a:path>
                <a:path w="2127885" h="1612264">
                  <a:moveTo>
                    <a:pt x="0" y="644875"/>
                  </a:moveTo>
                  <a:lnTo>
                    <a:pt x="93011" y="644875"/>
                  </a:lnTo>
                </a:path>
                <a:path w="2127885" h="1612264">
                  <a:moveTo>
                    <a:pt x="0" y="322437"/>
                  </a:moveTo>
                  <a:lnTo>
                    <a:pt x="93011" y="322437"/>
                  </a:lnTo>
                </a:path>
                <a:path w="2127885" h="1612264">
                  <a:moveTo>
                    <a:pt x="0" y="0"/>
                  </a:moveTo>
                  <a:lnTo>
                    <a:pt x="93011" y="0"/>
                  </a:lnTo>
                </a:path>
                <a:path w="2127885" h="1612264">
                  <a:moveTo>
                    <a:pt x="703639" y="1612189"/>
                  </a:moveTo>
                  <a:lnTo>
                    <a:pt x="703639" y="1519178"/>
                  </a:lnTo>
                </a:path>
                <a:path w="2127885" h="1612264">
                  <a:moveTo>
                    <a:pt x="1415699" y="1612189"/>
                  </a:moveTo>
                  <a:lnTo>
                    <a:pt x="1415699" y="1519178"/>
                  </a:lnTo>
                </a:path>
                <a:path w="2127885" h="1612264">
                  <a:moveTo>
                    <a:pt x="2127759" y="1612189"/>
                  </a:moveTo>
                  <a:lnTo>
                    <a:pt x="2127759" y="1519178"/>
                  </a:lnTo>
                </a:path>
              </a:pathLst>
            </a:custGeom>
            <a:ln w="12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64981" y="2938625"/>
              <a:ext cx="2701290" cy="1612265"/>
            </a:xfrm>
            <a:custGeom>
              <a:avLst/>
              <a:gdLst/>
              <a:ahLst/>
              <a:cxnLst/>
              <a:rect l="l" t="t" r="r" b="b"/>
              <a:pathLst>
                <a:path w="2701290" h="1612264">
                  <a:moveTo>
                    <a:pt x="0" y="1612189"/>
                  </a:moveTo>
                  <a:lnTo>
                    <a:pt x="2701039" y="1612189"/>
                  </a:lnTo>
                  <a:lnTo>
                    <a:pt x="2701039" y="0"/>
                  </a:lnTo>
                  <a:lnTo>
                    <a:pt x="0" y="0"/>
                  </a:lnTo>
                  <a:lnTo>
                    <a:pt x="0" y="1612189"/>
                  </a:lnTo>
                  <a:close/>
                </a:path>
              </a:pathLst>
            </a:custGeom>
            <a:ln w="12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16227" y="2938625"/>
              <a:ext cx="0" cy="1612265"/>
            </a:xfrm>
            <a:custGeom>
              <a:avLst/>
              <a:gdLst/>
              <a:ahLst/>
              <a:cxnLst/>
              <a:rect l="l" t="t" r="r" b="b"/>
              <a:pathLst>
                <a:path h="1612264">
                  <a:moveTo>
                    <a:pt x="0" y="1612189"/>
                  </a:moveTo>
                  <a:lnTo>
                    <a:pt x="0" y="0"/>
                  </a:lnTo>
                </a:path>
              </a:pathLst>
            </a:custGeom>
            <a:ln w="62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28287" y="2938625"/>
              <a:ext cx="712470" cy="1612265"/>
            </a:xfrm>
            <a:custGeom>
              <a:avLst/>
              <a:gdLst/>
              <a:ahLst/>
              <a:cxnLst/>
              <a:rect l="l" t="t" r="r" b="b"/>
              <a:pathLst>
                <a:path w="712470" h="1612264">
                  <a:moveTo>
                    <a:pt x="0" y="1447537"/>
                  </a:moveTo>
                  <a:lnTo>
                    <a:pt x="0" y="1612189"/>
                  </a:lnTo>
                </a:path>
                <a:path w="712470" h="1612264">
                  <a:moveTo>
                    <a:pt x="0" y="0"/>
                  </a:moveTo>
                  <a:lnTo>
                    <a:pt x="0" y="1067056"/>
                  </a:lnTo>
                </a:path>
                <a:path w="712470" h="1612264">
                  <a:moveTo>
                    <a:pt x="712060" y="1447537"/>
                  </a:moveTo>
                  <a:lnTo>
                    <a:pt x="712060" y="1612189"/>
                  </a:lnTo>
                </a:path>
                <a:path w="712470" h="1612264">
                  <a:moveTo>
                    <a:pt x="712060" y="0"/>
                  </a:moveTo>
                  <a:lnTo>
                    <a:pt x="712060" y="1067056"/>
                  </a:lnTo>
                </a:path>
              </a:pathLst>
            </a:custGeom>
            <a:ln w="62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95130" y="2938624"/>
              <a:ext cx="2294255" cy="846455"/>
            </a:xfrm>
            <a:custGeom>
              <a:avLst/>
              <a:gdLst/>
              <a:ahLst/>
              <a:cxnLst/>
              <a:rect l="l" t="t" r="r" b="b"/>
              <a:pathLst>
                <a:path w="2294254" h="846454">
                  <a:moveTo>
                    <a:pt x="0" y="846400"/>
                  </a:moveTo>
                  <a:lnTo>
                    <a:pt x="160606" y="785943"/>
                  </a:lnTo>
                  <a:lnTo>
                    <a:pt x="479086" y="745638"/>
                  </a:lnTo>
                  <a:lnTo>
                    <a:pt x="808755" y="745638"/>
                  </a:lnTo>
                  <a:lnTo>
                    <a:pt x="1083007" y="725486"/>
                  </a:lnTo>
                  <a:lnTo>
                    <a:pt x="1287074" y="665029"/>
                  </a:lnTo>
                  <a:lnTo>
                    <a:pt x="1485556" y="624724"/>
                  </a:lnTo>
                  <a:lnTo>
                    <a:pt x="1635393" y="564267"/>
                  </a:lnTo>
                  <a:lnTo>
                    <a:pt x="1797856" y="523962"/>
                  </a:lnTo>
                  <a:lnTo>
                    <a:pt x="1869539" y="463505"/>
                  </a:lnTo>
                  <a:lnTo>
                    <a:pt x="1925686" y="382896"/>
                  </a:lnTo>
                  <a:lnTo>
                    <a:pt x="2045004" y="261981"/>
                  </a:lnTo>
                  <a:lnTo>
                    <a:pt x="2120048" y="201524"/>
                  </a:lnTo>
                  <a:lnTo>
                    <a:pt x="2197756" y="161219"/>
                  </a:lnTo>
                  <a:lnTo>
                    <a:pt x="2238901" y="100762"/>
                  </a:lnTo>
                  <a:lnTo>
                    <a:pt x="2276698" y="40305"/>
                  </a:lnTo>
                  <a:lnTo>
                    <a:pt x="2293703" y="0"/>
                  </a:lnTo>
                </a:path>
              </a:pathLst>
            </a:custGeom>
            <a:ln w="37204">
              <a:solidFill>
                <a:srgbClr val="4492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93100" y="3039387"/>
              <a:ext cx="1932939" cy="786130"/>
            </a:xfrm>
            <a:custGeom>
              <a:avLst/>
              <a:gdLst/>
              <a:ahLst/>
              <a:cxnLst/>
              <a:rect l="l" t="t" r="r" b="b"/>
              <a:pathLst>
                <a:path w="1932940" h="786129">
                  <a:moveTo>
                    <a:pt x="0" y="785942"/>
                  </a:moveTo>
                  <a:lnTo>
                    <a:pt x="156513" y="725485"/>
                  </a:lnTo>
                  <a:lnTo>
                    <a:pt x="473122" y="705333"/>
                  </a:lnTo>
                  <a:lnTo>
                    <a:pt x="757741" y="665028"/>
                  </a:lnTo>
                  <a:lnTo>
                    <a:pt x="1002033" y="644875"/>
                  </a:lnTo>
                  <a:lnTo>
                    <a:pt x="1172085" y="584418"/>
                  </a:lnTo>
                  <a:lnTo>
                    <a:pt x="1391206" y="564266"/>
                  </a:lnTo>
                  <a:lnTo>
                    <a:pt x="1598244" y="463504"/>
                  </a:lnTo>
                  <a:lnTo>
                    <a:pt x="1670423" y="403047"/>
                  </a:lnTo>
                  <a:lnTo>
                    <a:pt x="1844512" y="201523"/>
                  </a:lnTo>
                  <a:lnTo>
                    <a:pt x="1898570" y="141066"/>
                  </a:lnTo>
                  <a:lnTo>
                    <a:pt x="1881499" y="100761"/>
                  </a:lnTo>
                  <a:lnTo>
                    <a:pt x="1932416" y="0"/>
                  </a:lnTo>
                </a:path>
              </a:pathLst>
            </a:custGeom>
            <a:ln w="37204">
              <a:solidFill>
                <a:srgbClr val="AA67B2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75771" y="3119997"/>
              <a:ext cx="1693545" cy="645160"/>
            </a:xfrm>
            <a:custGeom>
              <a:avLst/>
              <a:gdLst/>
              <a:ahLst/>
              <a:cxnLst/>
              <a:rect l="l" t="t" r="r" b="b"/>
              <a:pathLst>
                <a:path w="1693545" h="645160">
                  <a:moveTo>
                    <a:pt x="0" y="644875"/>
                  </a:moveTo>
                  <a:lnTo>
                    <a:pt x="143380" y="584418"/>
                  </a:lnTo>
                  <a:lnTo>
                    <a:pt x="442133" y="584418"/>
                  </a:lnTo>
                  <a:lnTo>
                    <a:pt x="674477" y="523961"/>
                  </a:lnTo>
                  <a:lnTo>
                    <a:pt x="921934" y="503809"/>
                  </a:lnTo>
                  <a:lnTo>
                    <a:pt x="1111365" y="463504"/>
                  </a:lnTo>
                  <a:lnTo>
                    <a:pt x="1253160" y="423199"/>
                  </a:lnTo>
                  <a:lnTo>
                    <a:pt x="1478658" y="322437"/>
                  </a:lnTo>
                  <a:lnTo>
                    <a:pt x="1552613" y="282133"/>
                  </a:lnTo>
                  <a:lnTo>
                    <a:pt x="1541326" y="261980"/>
                  </a:lnTo>
                  <a:lnTo>
                    <a:pt x="1635588" y="161218"/>
                  </a:lnTo>
                  <a:lnTo>
                    <a:pt x="1619338" y="201523"/>
                  </a:lnTo>
                  <a:lnTo>
                    <a:pt x="1598380" y="201523"/>
                  </a:lnTo>
                  <a:lnTo>
                    <a:pt x="1602972" y="181371"/>
                  </a:lnTo>
                  <a:lnTo>
                    <a:pt x="1693334" y="0"/>
                  </a:lnTo>
                </a:path>
              </a:pathLst>
            </a:custGeom>
            <a:ln w="49605">
              <a:solidFill>
                <a:srgbClr val="FF26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35362" y="2938624"/>
              <a:ext cx="2146935" cy="826769"/>
            </a:xfrm>
            <a:custGeom>
              <a:avLst/>
              <a:gdLst/>
              <a:ahLst/>
              <a:cxnLst/>
              <a:rect l="l" t="t" r="r" b="b"/>
              <a:pathLst>
                <a:path w="2146934" h="826770">
                  <a:moveTo>
                    <a:pt x="0" y="826248"/>
                  </a:moveTo>
                  <a:lnTo>
                    <a:pt x="114197" y="765791"/>
                  </a:lnTo>
                  <a:lnTo>
                    <a:pt x="567365" y="725486"/>
                  </a:lnTo>
                  <a:lnTo>
                    <a:pt x="789591" y="725486"/>
                  </a:lnTo>
                  <a:lnTo>
                    <a:pt x="960233" y="665029"/>
                  </a:lnTo>
                  <a:lnTo>
                    <a:pt x="1131306" y="644876"/>
                  </a:lnTo>
                  <a:lnTo>
                    <a:pt x="1261854" y="584419"/>
                  </a:lnTo>
                  <a:lnTo>
                    <a:pt x="1446865" y="564267"/>
                  </a:lnTo>
                  <a:lnTo>
                    <a:pt x="1586358" y="544115"/>
                  </a:lnTo>
                  <a:lnTo>
                    <a:pt x="1679951" y="483657"/>
                  </a:lnTo>
                  <a:lnTo>
                    <a:pt x="1799760" y="342591"/>
                  </a:lnTo>
                  <a:lnTo>
                    <a:pt x="1944442" y="322438"/>
                  </a:lnTo>
                  <a:lnTo>
                    <a:pt x="2014978" y="261981"/>
                  </a:lnTo>
                  <a:lnTo>
                    <a:pt x="2068527" y="221677"/>
                  </a:lnTo>
                  <a:lnTo>
                    <a:pt x="2097966" y="161219"/>
                  </a:lnTo>
                  <a:lnTo>
                    <a:pt x="2114328" y="141067"/>
                  </a:lnTo>
                  <a:lnTo>
                    <a:pt x="2146934" y="0"/>
                  </a:lnTo>
                </a:path>
              </a:pathLst>
            </a:custGeom>
            <a:ln w="37204">
              <a:solidFill>
                <a:srgbClr val="008F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12588" y="2938625"/>
              <a:ext cx="2127885" cy="1612265"/>
            </a:xfrm>
            <a:custGeom>
              <a:avLst/>
              <a:gdLst/>
              <a:ahLst/>
              <a:cxnLst/>
              <a:rect l="l" t="t" r="r" b="b"/>
              <a:pathLst>
                <a:path w="2127884" h="1612264">
                  <a:moveTo>
                    <a:pt x="0" y="1612189"/>
                  </a:moveTo>
                  <a:lnTo>
                    <a:pt x="93011" y="1612189"/>
                  </a:lnTo>
                </a:path>
                <a:path w="2127884" h="1612264">
                  <a:moveTo>
                    <a:pt x="0" y="1209142"/>
                  </a:moveTo>
                  <a:lnTo>
                    <a:pt x="93011" y="1209142"/>
                  </a:lnTo>
                </a:path>
                <a:path w="2127884" h="1612264">
                  <a:moveTo>
                    <a:pt x="0" y="806094"/>
                  </a:moveTo>
                  <a:lnTo>
                    <a:pt x="93011" y="806094"/>
                  </a:lnTo>
                </a:path>
                <a:path w="2127884" h="1612264">
                  <a:moveTo>
                    <a:pt x="0" y="403047"/>
                  </a:moveTo>
                  <a:lnTo>
                    <a:pt x="93011" y="403047"/>
                  </a:lnTo>
                </a:path>
                <a:path w="2127884" h="1612264">
                  <a:moveTo>
                    <a:pt x="0" y="0"/>
                  </a:moveTo>
                  <a:lnTo>
                    <a:pt x="93011" y="0"/>
                  </a:lnTo>
                </a:path>
                <a:path w="2127884" h="1612264">
                  <a:moveTo>
                    <a:pt x="703639" y="1612189"/>
                  </a:moveTo>
                  <a:lnTo>
                    <a:pt x="703639" y="1519178"/>
                  </a:lnTo>
                </a:path>
                <a:path w="2127884" h="1612264">
                  <a:moveTo>
                    <a:pt x="1415699" y="1612189"/>
                  </a:moveTo>
                  <a:lnTo>
                    <a:pt x="1415699" y="1519178"/>
                  </a:lnTo>
                </a:path>
                <a:path w="2127884" h="1612264">
                  <a:moveTo>
                    <a:pt x="2127759" y="1612189"/>
                  </a:moveTo>
                  <a:lnTo>
                    <a:pt x="2127759" y="1519178"/>
                  </a:lnTo>
                </a:path>
              </a:pathLst>
            </a:custGeom>
            <a:ln w="12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12588" y="2938625"/>
              <a:ext cx="2701290" cy="1612265"/>
            </a:xfrm>
            <a:custGeom>
              <a:avLst/>
              <a:gdLst/>
              <a:ahLst/>
              <a:cxnLst/>
              <a:rect l="l" t="t" r="r" b="b"/>
              <a:pathLst>
                <a:path w="2701290" h="1612264">
                  <a:moveTo>
                    <a:pt x="0" y="1612189"/>
                  </a:moveTo>
                  <a:lnTo>
                    <a:pt x="2701039" y="1612189"/>
                  </a:lnTo>
                  <a:lnTo>
                    <a:pt x="2701039" y="0"/>
                  </a:lnTo>
                  <a:lnTo>
                    <a:pt x="0" y="0"/>
                  </a:lnTo>
                  <a:lnTo>
                    <a:pt x="0" y="1612189"/>
                  </a:lnTo>
                  <a:close/>
                </a:path>
              </a:pathLst>
            </a:custGeom>
            <a:ln w="12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04882" y="4009556"/>
              <a:ext cx="1460500" cy="381000"/>
            </a:xfrm>
            <a:custGeom>
              <a:avLst/>
              <a:gdLst/>
              <a:ahLst/>
              <a:cxnLst/>
              <a:rect l="l" t="t" r="r" b="b"/>
              <a:pathLst>
                <a:path w="1460500" h="381000">
                  <a:moveTo>
                    <a:pt x="1460353" y="0"/>
                  </a:moveTo>
                  <a:lnTo>
                    <a:pt x="0" y="0"/>
                  </a:lnTo>
                  <a:lnTo>
                    <a:pt x="0" y="380480"/>
                  </a:lnTo>
                  <a:lnTo>
                    <a:pt x="1460353" y="380480"/>
                  </a:lnTo>
                  <a:lnTo>
                    <a:pt x="14603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614769" y="4570476"/>
            <a:ext cx="173228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24535" algn="l"/>
                <a:tab pos="1436370" algn="l"/>
              </a:tabLst>
            </a:pPr>
            <a:r>
              <a:rPr sz="1750" spc="165" dirty="0">
                <a:latin typeface="Trebuchet MS"/>
                <a:cs typeface="Trebuchet MS"/>
              </a:rPr>
              <a:t>20</a:t>
            </a:r>
            <a:r>
              <a:rPr sz="1750" dirty="0">
                <a:latin typeface="Trebuchet MS"/>
                <a:cs typeface="Trebuchet MS"/>
              </a:rPr>
              <a:t>	</a:t>
            </a:r>
            <a:r>
              <a:rPr sz="1750" spc="165" dirty="0">
                <a:latin typeface="Trebuchet MS"/>
                <a:cs typeface="Trebuchet MS"/>
              </a:rPr>
              <a:t>40</a:t>
            </a:r>
            <a:r>
              <a:rPr sz="1750" dirty="0">
                <a:latin typeface="Trebuchet MS"/>
                <a:cs typeface="Trebuchet MS"/>
              </a:rPr>
              <a:t>	</a:t>
            </a:r>
            <a:r>
              <a:rPr sz="1750" spc="155" dirty="0">
                <a:latin typeface="Trebuchet MS"/>
                <a:cs typeface="Trebuchet MS"/>
              </a:rPr>
              <a:t>60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95489" y="3048710"/>
            <a:ext cx="167005" cy="1637664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750" spc="190" dirty="0">
                <a:latin typeface="Trebuchet MS"/>
                <a:cs typeface="Trebuchet MS"/>
              </a:rPr>
              <a:t>6</a:t>
            </a:r>
            <a:endParaRPr sz="1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750" spc="190" dirty="0">
                <a:latin typeface="Trebuchet MS"/>
                <a:cs typeface="Trebuchet MS"/>
              </a:rPr>
              <a:t>4</a:t>
            </a:r>
            <a:endParaRPr sz="1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750" spc="190" dirty="0">
                <a:latin typeface="Trebuchet MS"/>
                <a:cs typeface="Trebuchet MS"/>
              </a:rPr>
              <a:t>2</a:t>
            </a:r>
            <a:endParaRPr sz="1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750" spc="190" dirty="0">
                <a:latin typeface="Trebuchet MS"/>
                <a:cs typeface="Trebuchet MS"/>
              </a:rPr>
              <a:t>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95489" y="2780838"/>
            <a:ext cx="16700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190" dirty="0">
                <a:latin typeface="Trebuchet MS"/>
                <a:cs typeface="Trebuchet MS"/>
              </a:rPr>
              <a:t>8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62376" y="4570476"/>
            <a:ext cx="173228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24535" algn="l"/>
                <a:tab pos="1436370" algn="l"/>
              </a:tabLst>
            </a:pPr>
            <a:r>
              <a:rPr sz="1750" spc="165" dirty="0">
                <a:latin typeface="Trebuchet MS"/>
                <a:cs typeface="Trebuchet MS"/>
              </a:rPr>
              <a:t>20</a:t>
            </a:r>
            <a:r>
              <a:rPr sz="1750" dirty="0">
                <a:latin typeface="Trebuchet MS"/>
                <a:cs typeface="Trebuchet MS"/>
              </a:rPr>
              <a:t>	</a:t>
            </a:r>
            <a:r>
              <a:rPr sz="1750" spc="165" dirty="0">
                <a:latin typeface="Trebuchet MS"/>
                <a:cs typeface="Trebuchet MS"/>
              </a:rPr>
              <a:t>40</a:t>
            </a:r>
            <a:r>
              <a:rPr sz="1750" dirty="0">
                <a:latin typeface="Trebuchet MS"/>
                <a:cs typeface="Trebuchet MS"/>
              </a:rPr>
              <a:t>	</a:t>
            </a:r>
            <a:r>
              <a:rPr sz="1750" spc="155" dirty="0">
                <a:latin typeface="Trebuchet MS"/>
                <a:cs typeface="Trebuchet MS"/>
              </a:rPr>
              <a:t>60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5806" y="1157732"/>
            <a:ext cx="1082294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 indent="-300990">
              <a:lnSpc>
                <a:spcPct val="100000"/>
              </a:lnSpc>
              <a:spcBef>
                <a:spcPts val="100"/>
              </a:spcBef>
              <a:buSzPct val="79166"/>
              <a:buFont typeface="Wingdings"/>
              <a:buChar char=""/>
              <a:tabLst>
                <a:tab pos="313690" algn="l"/>
              </a:tabLst>
            </a:pPr>
            <a:r>
              <a:rPr lang="zh-CN" altLang="en-US" sz="2400" dirty="0">
                <a:latin typeface="Arial"/>
                <a:cs typeface="Arial"/>
              </a:rPr>
              <a:t>与使用不同复制方法的 </a:t>
            </a:r>
            <a:r>
              <a:rPr lang="en-US" altLang="zh-CN" sz="2400" dirty="0">
                <a:latin typeface="Arial"/>
                <a:cs typeface="Arial"/>
              </a:rPr>
              <a:t>KVS </a:t>
            </a:r>
            <a:r>
              <a:rPr lang="zh-CN" altLang="en-US" sz="2400" dirty="0">
                <a:latin typeface="Arial"/>
                <a:cs typeface="Arial"/>
              </a:rPr>
              <a:t>进行比较（</a:t>
            </a:r>
            <a:r>
              <a:rPr lang="en-US" altLang="zh-CN" sz="2400" dirty="0">
                <a:latin typeface="Arial"/>
                <a:cs typeface="Arial"/>
              </a:rPr>
              <a:t>6 </a:t>
            </a:r>
            <a:r>
              <a:rPr lang="zh-CN" altLang="en-US" sz="2400" dirty="0">
                <a:latin typeface="Arial"/>
                <a:cs typeface="Arial"/>
              </a:rPr>
              <a:t>个服务器，</a:t>
            </a:r>
            <a:r>
              <a:rPr lang="en-US" altLang="zh-CN" sz="2400" dirty="0">
                <a:latin typeface="Arial"/>
                <a:cs typeface="Arial"/>
              </a:rPr>
              <a:t>8 </a:t>
            </a:r>
            <a:r>
              <a:rPr lang="zh-CN" altLang="en-US" sz="2400" dirty="0">
                <a:latin typeface="Arial"/>
                <a:cs typeface="Arial"/>
              </a:rPr>
              <a:t>个客户端）</a:t>
            </a:r>
            <a:endParaRPr lang="en-US" sz="2400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25"/>
              </a:spcBef>
              <a:buSzPct val="79166"/>
              <a:buFont typeface="Wingdings"/>
              <a:buChar char=""/>
              <a:tabLst>
                <a:tab pos="313690" algn="l"/>
              </a:tabLst>
            </a:pPr>
            <a:r>
              <a:rPr lang="en-US" sz="2400" spc="-155" dirty="0">
                <a:latin typeface="Arial"/>
                <a:cs typeface="Arial"/>
              </a:rPr>
              <a:t>PUT/GET:</a:t>
            </a:r>
            <a:r>
              <a:rPr lang="en-US" sz="2400" spc="-245" dirty="0">
                <a:latin typeface="Arial"/>
                <a:cs typeface="Arial"/>
              </a:rPr>
              <a:t> </a:t>
            </a:r>
            <a:r>
              <a:rPr lang="en-US" sz="2400" spc="-225" dirty="0">
                <a:latin typeface="Arial"/>
                <a:cs typeface="Arial"/>
              </a:rPr>
              <a:t>50%/50%;</a:t>
            </a:r>
            <a:r>
              <a:rPr lang="zh-CN" altLang="en-US" sz="2400" spc="-245" dirty="0">
                <a:latin typeface="Arial"/>
                <a:cs typeface="Arial"/>
              </a:rPr>
              <a:t>与使用不同复制方法的 </a:t>
            </a:r>
            <a:r>
              <a:rPr lang="en-US" altLang="zh-CN" sz="2400" spc="-245" dirty="0">
                <a:latin typeface="Arial"/>
                <a:cs typeface="Arial"/>
              </a:rPr>
              <a:t>KVS </a:t>
            </a:r>
            <a:r>
              <a:rPr lang="zh-CN" altLang="en-US" sz="2400" spc="-245" dirty="0">
                <a:latin typeface="Arial"/>
                <a:cs typeface="Arial"/>
              </a:rPr>
              <a:t>进行比较（</a:t>
            </a:r>
            <a:r>
              <a:rPr lang="en-US" altLang="zh-CN" sz="2400" spc="-245" dirty="0">
                <a:latin typeface="Arial"/>
                <a:cs typeface="Arial"/>
              </a:rPr>
              <a:t>6 </a:t>
            </a:r>
            <a:r>
              <a:rPr lang="zh-CN" altLang="en-US" sz="2400" spc="-245" dirty="0">
                <a:latin typeface="Arial"/>
                <a:cs typeface="Arial"/>
              </a:rPr>
              <a:t>个服务器，</a:t>
            </a:r>
            <a:r>
              <a:rPr lang="en-US" altLang="zh-CN" sz="2400" spc="-245" dirty="0">
                <a:latin typeface="Arial"/>
                <a:cs typeface="Arial"/>
              </a:rPr>
              <a:t>8 </a:t>
            </a:r>
            <a:r>
              <a:rPr lang="zh-CN" altLang="en-US" sz="2400" spc="-245" dirty="0">
                <a:latin typeface="Arial"/>
                <a:cs typeface="Arial"/>
              </a:rPr>
              <a:t>个客户端）</a:t>
            </a:r>
            <a:endParaRPr lang="en-US" sz="2400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20"/>
              </a:spcBef>
              <a:buSzPct val="79166"/>
              <a:buFont typeface="Wingdings"/>
              <a:buChar char=""/>
              <a:tabLst>
                <a:tab pos="313690" algn="l"/>
              </a:tabLst>
            </a:pPr>
            <a:r>
              <a:rPr lang="zh-CN" altLang="en-US" sz="2400" spc="-155" dirty="0">
                <a:latin typeface="Arial"/>
                <a:cs typeface="Arial"/>
              </a:rPr>
              <a:t>批量</a:t>
            </a:r>
            <a:r>
              <a:rPr lang="en-US" altLang="zh-CN" sz="2400" spc="-155" dirty="0">
                <a:latin typeface="Arial"/>
                <a:cs typeface="Arial"/>
              </a:rPr>
              <a:t>RDMA</a:t>
            </a:r>
            <a:r>
              <a:rPr lang="zh-CN" altLang="en-US" sz="2400" spc="-155" dirty="0">
                <a:latin typeface="Arial"/>
                <a:cs typeface="Arial"/>
              </a:rPr>
              <a:t>写入：</a:t>
            </a:r>
            <a:r>
              <a:rPr lang="en-US" altLang="zh-CN" sz="2400" spc="-155" dirty="0">
                <a:latin typeface="Arial"/>
                <a:cs typeface="Arial"/>
              </a:rPr>
              <a:t>5us</a:t>
            </a:r>
            <a:r>
              <a:rPr lang="zh-CN" altLang="en-US" sz="2400" spc="-155" dirty="0">
                <a:latin typeface="Arial"/>
                <a:cs typeface="Arial"/>
              </a:rPr>
              <a:t>超时或</a:t>
            </a:r>
            <a:r>
              <a:rPr lang="en-US" altLang="zh-CN" sz="2400" spc="-155" dirty="0">
                <a:latin typeface="Arial"/>
                <a:cs typeface="Arial"/>
              </a:rPr>
              <a:t>256B</a:t>
            </a:r>
            <a:r>
              <a:rPr lang="zh-CN" altLang="en-US" sz="2400" spc="-155" dirty="0">
                <a:latin typeface="Arial"/>
                <a:cs typeface="Arial"/>
              </a:rPr>
              <a:t>批量写入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2877" y="2980223"/>
            <a:ext cx="397510" cy="1507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Latency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(us)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77952" y="5864351"/>
            <a:ext cx="11311255" cy="993775"/>
            <a:chOff x="377952" y="5864351"/>
            <a:chExt cx="11311255" cy="993775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528" y="5873495"/>
              <a:ext cx="11170920" cy="92049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952" y="5864351"/>
              <a:ext cx="11311128" cy="99364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67230" y="5888814"/>
              <a:ext cx="11064875" cy="815975"/>
            </a:xfrm>
            <a:custGeom>
              <a:avLst/>
              <a:gdLst/>
              <a:ahLst/>
              <a:cxnLst/>
              <a:rect l="l" t="t" r="r" b="b"/>
              <a:pathLst>
                <a:path w="11064875" h="815975">
                  <a:moveTo>
                    <a:pt x="10935490" y="0"/>
                  </a:moveTo>
                  <a:lnTo>
                    <a:pt x="128878" y="0"/>
                  </a:lnTo>
                  <a:lnTo>
                    <a:pt x="78713" y="10127"/>
                  </a:lnTo>
                  <a:lnTo>
                    <a:pt x="37747" y="37747"/>
                  </a:lnTo>
                  <a:lnTo>
                    <a:pt x="10127" y="78713"/>
                  </a:lnTo>
                  <a:lnTo>
                    <a:pt x="0" y="128879"/>
                  </a:lnTo>
                  <a:lnTo>
                    <a:pt x="0" y="686759"/>
                  </a:lnTo>
                  <a:lnTo>
                    <a:pt x="10127" y="736925"/>
                  </a:lnTo>
                  <a:lnTo>
                    <a:pt x="37747" y="777891"/>
                  </a:lnTo>
                  <a:lnTo>
                    <a:pt x="78713" y="805510"/>
                  </a:lnTo>
                  <a:lnTo>
                    <a:pt x="128878" y="815638"/>
                  </a:lnTo>
                  <a:lnTo>
                    <a:pt x="10935490" y="815638"/>
                  </a:lnTo>
                  <a:lnTo>
                    <a:pt x="10985655" y="805510"/>
                  </a:lnTo>
                  <a:lnTo>
                    <a:pt x="11026621" y="777891"/>
                  </a:lnTo>
                  <a:lnTo>
                    <a:pt x="11054241" y="736925"/>
                  </a:lnTo>
                  <a:lnTo>
                    <a:pt x="11064369" y="686759"/>
                  </a:lnTo>
                  <a:lnTo>
                    <a:pt x="11064369" y="128879"/>
                  </a:lnTo>
                  <a:lnTo>
                    <a:pt x="11054241" y="78713"/>
                  </a:lnTo>
                  <a:lnTo>
                    <a:pt x="11026621" y="37747"/>
                  </a:lnTo>
                  <a:lnTo>
                    <a:pt x="10985655" y="10127"/>
                  </a:lnTo>
                  <a:lnTo>
                    <a:pt x="10935490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83718" y="4803139"/>
            <a:ext cx="10822940" cy="18370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23901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Calibri"/>
                <a:cs typeface="Calibri"/>
              </a:rPr>
              <a:t>Throughput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(Mops/s)</a:t>
            </a:r>
            <a:endParaRPr sz="2400" dirty="0">
              <a:latin typeface="Calibri"/>
              <a:cs typeface="Calibri"/>
            </a:endParaRPr>
          </a:p>
          <a:p>
            <a:pPr marL="1937385">
              <a:lnSpc>
                <a:spcPct val="100000"/>
              </a:lnSpc>
              <a:spcBef>
                <a:spcPts val="195"/>
              </a:spcBef>
            </a:pPr>
            <a:r>
              <a:rPr sz="2400" b="1" dirty="0">
                <a:latin typeface="Calibri"/>
                <a:cs typeface="Calibri"/>
              </a:rPr>
              <a:t>(a)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Throughout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vs.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Latency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 dirty="0">
              <a:latin typeface="Calibri"/>
              <a:cs typeface="Calibri"/>
            </a:endParaRPr>
          </a:p>
          <a:p>
            <a:pPr marL="12700" marR="5080">
              <a:lnSpc>
                <a:spcPct val="102699"/>
              </a:lnSpc>
              <a:tabLst>
                <a:tab pos="3663315" algn="l"/>
              </a:tabLst>
            </a:pP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在写入密集型工作负载下，与 </a:t>
            </a:r>
            <a:r>
              <a:rPr lang="en-US" sz="2200" spc="-50" dirty="0">
                <a:solidFill>
                  <a:srgbClr val="FFFFFF"/>
                </a:solidFill>
                <a:latin typeface="Arial"/>
                <a:cs typeface="Arial"/>
              </a:rPr>
              <a:t>RPC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和 </a:t>
            </a:r>
            <a:r>
              <a:rPr lang="en-US" sz="2200" spc="-50" dirty="0">
                <a:solidFill>
                  <a:srgbClr val="FFFFFF"/>
                </a:solidFill>
                <a:latin typeface="Arial"/>
                <a:cs typeface="Arial"/>
              </a:rPr>
              <a:t>RDMA WRITE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相比，</a:t>
            </a:r>
            <a:r>
              <a:rPr lang="en-US" sz="2200" spc="-50" dirty="0">
                <a:solidFill>
                  <a:srgbClr val="FFFFFF"/>
                </a:solidFill>
                <a:latin typeface="Arial"/>
                <a:cs typeface="Arial"/>
              </a:rPr>
              <a:t>Rowan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提高了 </a:t>
            </a:r>
            <a:r>
              <a:rPr lang="en-US" sz="2200" spc="-50" dirty="0">
                <a:solidFill>
                  <a:srgbClr val="FFFFFF"/>
                </a:solidFill>
                <a:latin typeface="Arial"/>
                <a:cs typeface="Arial"/>
              </a:rPr>
              <a:t>KVS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的吞吐量（分别提高了 </a:t>
            </a:r>
            <a:r>
              <a:rPr lang="en-US" altLang="zh-CN" sz="2200" spc="-50" dirty="0">
                <a:solidFill>
                  <a:srgbClr val="FFFFFF"/>
                </a:solidFill>
                <a:latin typeface="Arial"/>
                <a:cs typeface="Arial"/>
              </a:rPr>
              <a:t>1.2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倍和 </a:t>
            </a:r>
            <a:r>
              <a:rPr lang="en-US" altLang="zh-CN" sz="2200" spc="-50" dirty="0">
                <a:solidFill>
                  <a:srgbClr val="FFFFFF"/>
                </a:solidFill>
                <a:latin typeface="Arial"/>
                <a:cs typeface="Arial"/>
              </a:rPr>
              <a:t>1.4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倍）并降低了 </a:t>
            </a:r>
            <a:r>
              <a:rPr lang="en-US" sz="2200" spc="-50" dirty="0">
                <a:solidFill>
                  <a:srgbClr val="FFFFFF"/>
                </a:solidFill>
                <a:latin typeface="Arial"/>
                <a:cs typeface="Arial"/>
              </a:rPr>
              <a:t>PUT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延迟（分别提高了 </a:t>
            </a:r>
            <a:r>
              <a:rPr lang="en-US" altLang="zh-CN" sz="2200" spc="-50" dirty="0">
                <a:solidFill>
                  <a:srgbClr val="FFFFFF"/>
                </a:solidFill>
                <a:latin typeface="Arial"/>
                <a:cs typeface="Arial"/>
              </a:rPr>
              <a:t>1.8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倍和 </a:t>
            </a:r>
            <a:r>
              <a:rPr lang="en-US" altLang="zh-CN" sz="2200" spc="-50" dirty="0">
                <a:solidFill>
                  <a:srgbClr val="FFFFFF"/>
                </a:solidFill>
                <a:latin typeface="Arial"/>
                <a:cs typeface="Arial"/>
              </a:rPr>
              <a:t>2.1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倍）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28182" y="4018788"/>
            <a:ext cx="1294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PUT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Latency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21931" y="4015740"/>
            <a:ext cx="12833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GET</a:t>
            </a:r>
            <a:r>
              <a:rPr sz="2000" spc="-10" dirty="0">
                <a:latin typeface="Calibri"/>
                <a:cs typeface="Calibri"/>
              </a:rPr>
              <a:t> Latency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170" dirty="0"/>
              <a:t>性能分析：</a:t>
            </a:r>
            <a:r>
              <a:rPr spc="-114" dirty="0"/>
              <a:t>Rowan-</a:t>
            </a:r>
            <a:r>
              <a:rPr spc="175" dirty="0"/>
              <a:t>KV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69023" y="2373118"/>
            <a:ext cx="6442075" cy="2181225"/>
            <a:chOff x="1169023" y="2373118"/>
            <a:chExt cx="6442075" cy="2181225"/>
          </a:xfrm>
        </p:grpSpPr>
        <p:sp>
          <p:nvSpPr>
            <p:cNvPr id="4" name="object 4"/>
            <p:cNvSpPr/>
            <p:nvPr/>
          </p:nvSpPr>
          <p:spPr>
            <a:xfrm>
              <a:off x="1768621" y="2938625"/>
              <a:ext cx="0" cy="1612265"/>
            </a:xfrm>
            <a:custGeom>
              <a:avLst/>
              <a:gdLst/>
              <a:ahLst/>
              <a:cxnLst/>
              <a:rect l="l" t="t" r="r" b="b"/>
              <a:pathLst>
                <a:path h="1612264">
                  <a:moveTo>
                    <a:pt x="0" y="1612189"/>
                  </a:moveTo>
                  <a:lnTo>
                    <a:pt x="0" y="0"/>
                  </a:lnTo>
                </a:path>
              </a:pathLst>
            </a:custGeom>
            <a:ln w="62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80681" y="2938625"/>
              <a:ext cx="712470" cy="1071245"/>
            </a:xfrm>
            <a:custGeom>
              <a:avLst/>
              <a:gdLst/>
              <a:ahLst/>
              <a:cxnLst/>
              <a:rect l="l" t="t" r="r" b="b"/>
              <a:pathLst>
                <a:path w="712469" h="1071245">
                  <a:moveTo>
                    <a:pt x="0" y="0"/>
                  </a:moveTo>
                  <a:lnTo>
                    <a:pt x="0" y="1070930"/>
                  </a:lnTo>
                </a:path>
                <a:path w="712469" h="1071245">
                  <a:moveTo>
                    <a:pt x="712060" y="0"/>
                  </a:moveTo>
                  <a:lnTo>
                    <a:pt x="712060" y="1070930"/>
                  </a:lnTo>
                </a:path>
              </a:pathLst>
            </a:custGeom>
            <a:ln w="62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47523" y="3061152"/>
              <a:ext cx="2395855" cy="980440"/>
            </a:xfrm>
            <a:custGeom>
              <a:avLst/>
              <a:gdLst/>
              <a:ahLst/>
              <a:cxnLst/>
              <a:rect l="l" t="t" r="r" b="b"/>
              <a:pathLst>
                <a:path w="2395854" h="980439">
                  <a:moveTo>
                    <a:pt x="0" y="980211"/>
                  </a:moveTo>
                  <a:lnTo>
                    <a:pt x="160606" y="941518"/>
                  </a:lnTo>
                  <a:lnTo>
                    <a:pt x="479086" y="915723"/>
                  </a:lnTo>
                  <a:lnTo>
                    <a:pt x="808755" y="909275"/>
                  </a:lnTo>
                  <a:lnTo>
                    <a:pt x="1083007" y="889928"/>
                  </a:lnTo>
                  <a:lnTo>
                    <a:pt x="1287074" y="844787"/>
                  </a:lnTo>
                  <a:lnTo>
                    <a:pt x="1485556" y="812543"/>
                  </a:lnTo>
                  <a:lnTo>
                    <a:pt x="1635393" y="767402"/>
                  </a:lnTo>
                  <a:lnTo>
                    <a:pt x="1797856" y="735158"/>
                  </a:lnTo>
                  <a:lnTo>
                    <a:pt x="1869539" y="670671"/>
                  </a:lnTo>
                  <a:lnTo>
                    <a:pt x="1925686" y="612632"/>
                  </a:lnTo>
                  <a:lnTo>
                    <a:pt x="2045004" y="503003"/>
                  </a:lnTo>
                  <a:lnTo>
                    <a:pt x="2120048" y="451413"/>
                  </a:lnTo>
                  <a:lnTo>
                    <a:pt x="2197756" y="419169"/>
                  </a:lnTo>
                  <a:lnTo>
                    <a:pt x="2238901" y="367579"/>
                  </a:lnTo>
                  <a:lnTo>
                    <a:pt x="2276698" y="315989"/>
                  </a:lnTo>
                  <a:lnTo>
                    <a:pt x="2395723" y="0"/>
                  </a:lnTo>
                </a:path>
              </a:pathLst>
            </a:custGeom>
            <a:ln w="37204">
              <a:solidFill>
                <a:srgbClr val="4492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5493" y="2996664"/>
              <a:ext cx="1932939" cy="1025525"/>
            </a:xfrm>
            <a:custGeom>
              <a:avLst/>
              <a:gdLst/>
              <a:ahLst/>
              <a:cxnLst/>
              <a:rect l="l" t="t" r="r" b="b"/>
              <a:pathLst>
                <a:path w="1932939" h="1025525">
                  <a:moveTo>
                    <a:pt x="0" y="1025352"/>
                  </a:moveTo>
                  <a:lnTo>
                    <a:pt x="156513" y="973762"/>
                  </a:lnTo>
                  <a:lnTo>
                    <a:pt x="473122" y="954416"/>
                  </a:lnTo>
                  <a:lnTo>
                    <a:pt x="757741" y="922172"/>
                  </a:lnTo>
                  <a:lnTo>
                    <a:pt x="1002033" y="883480"/>
                  </a:lnTo>
                  <a:lnTo>
                    <a:pt x="1172085" y="818992"/>
                  </a:lnTo>
                  <a:lnTo>
                    <a:pt x="1391206" y="793197"/>
                  </a:lnTo>
                  <a:lnTo>
                    <a:pt x="1517346" y="735158"/>
                  </a:lnTo>
                  <a:lnTo>
                    <a:pt x="1598244" y="657773"/>
                  </a:lnTo>
                  <a:lnTo>
                    <a:pt x="1670423" y="593285"/>
                  </a:lnTo>
                  <a:lnTo>
                    <a:pt x="1773315" y="444964"/>
                  </a:lnTo>
                  <a:lnTo>
                    <a:pt x="1844512" y="322437"/>
                  </a:lnTo>
                  <a:lnTo>
                    <a:pt x="1898570" y="238604"/>
                  </a:lnTo>
                  <a:lnTo>
                    <a:pt x="1881499" y="161218"/>
                  </a:lnTo>
                  <a:lnTo>
                    <a:pt x="1932416" y="0"/>
                  </a:lnTo>
                </a:path>
              </a:pathLst>
            </a:custGeom>
            <a:ln w="37204">
              <a:solidFill>
                <a:srgbClr val="AA67B2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28164" y="2996664"/>
              <a:ext cx="1693545" cy="967740"/>
            </a:xfrm>
            <a:custGeom>
              <a:avLst/>
              <a:gdLst/>
              <a:ahLst/>
              <a:cxnLst/>
              <a:rect l="l" t="t" r="r" b="b"/>
              <a:pathLst>
                <a:path w="1693545" h="967739">
                  <a:moveTo>
                    <a:pt x="0" y="967313"/>
                  </a:moveTo>
                  <a:lnTo>
                    <a:pt x="143380" y="915723"/>
                  </a:lnTo>
                  <a:lnTo>
                    <a:pt x="442133" y="889928"/>
                  </a:lnTo>
                  <a:lnTo>
                    <a:pt x="674477" y="838338"/>
                  </a:lnTo>
                  <a:lnTo>
                    <a:pt x="921934" y="812543"/>
                  </a:lnTo>
                  <a:lnTo>
                    <a:pt x="1111365" y="767402"/>
                  </a:lnTo>
                  <a:lnTo>
                    <a:pt x="1253160" y="702914"/>
                  </a:lnTo>
                  <a:lnTo>
                    <a:pt x="1390982" y="644875"/>
                  </a:lnTo>
                  <a:lnTo>
                    <a:pt x="1478658" y="561042"/>
                  </a:lnTo>
                  <a:lnTo>
                    <a:pt x="1552613" y="483656"/>
                  </a:lnTo>
                  <a:lnTo>
                    <a:pt x="1541326" y="406271"/>
                  </a:lnTo>
                  <a:lnTo>
                    <a:pt x="1635588" y="315989"/>
                  </a:lnTo>
                  <a:lnTo>
                    <a:pt x="1619338" y="283745"/>
                  </a:lnTo>
                  <a:lnTo>
                    <a:pt x="1598380" y="283745"/>
                  </a:lnTo>
                  <a:lnTo>
                    <a:pt x="1602972" y="264399"/>
                  </a:lnTo>
                  <a:lnTo>
                    <a:pt x="1693334" y="0"/>
                  </a:lnTo>
                </a:path>
              </a:pathLst>
            </a:custGeom>
            <a:ln w="49605">
              <a:solidFill>
                <a:srgbClr val="FF26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87756" y="2938624"/>
              <a:ext cx="2117725" cy="728980"/>
            </a:xfrm>
            <a:custGeom>
              <a:avLst/>
              <a:gdLst/>
              <a:ahLst/>
              <a:cxnLst/>
              <a:rect l="l" t="t" r="r" b="b"/>
              <a:pathLst>
                <a:path w="2117725" h="728979">
                  <a:moveTo>
                    <a:pt x="0" y="728710"/>
                  </a:moveTo>
                  <a:lnTo>
                    <a:pt x="114197" y="670671"/>
                  </a:lnTo>
                  <a:lnTo>
                    <a:pt x="350514" y="657774"/>
                  </a:lnTo>
                  <a:lnTo>
                    <a:pt x="567365" y="631979"/>
                  </a:lnTo>
                  <a:lnTo>
                    <a:pt x="789591" y="619081"/>
                  </a:lnTo>
                  <a:lnTo>
                    <a:pt x="960233" y="580389"/>
                  </a:lnTo>
                  <a:lnTo>
                    <a:pt x="1131306" y="548145"/>
                  </a:lnTo>
                  <a:lnTo>
                    <a:pt x="1261854" y="509452"/>
                  </a:lnTo>
                  <a:lnTo>
                    <a:pt x="1446865" y="490106"/>
                  </a:lnTo>
                  <a:lnTo>
                    <a:pt x="1586358" y="457862"/>
                  </a:lnTo>
                  <a:lnTo>
                    <a:pt x="1679951" y="419170"/>
                  </a:lnTo>
                  <a:lnTo>
                    <a:pt x="1799760" y="283746"/>
                  </a:lnTo>
                  <a:lnTo>
                    <a:pt x="1944442" y="270848"/>
                  </a:lnTo>
                  <a:lnTo>
                    <a:pt x="2014978" y="148322"/>
                  </a:lnTo>
                  <a:lnTo>
                    <a:pt x="2068527" y="96732"/>
                  </a:lnTo>
                  <a:lnTo>
                    <a:pt x="2097966" y="51591"/>
                  </a:lnTo>
                  <a:lnTo>
                    <a:pt x="2114328" y="12898"/>
                  </a:lnTo>
                  <a:lnTo>
                    <a:pt x="2117434" y="0"/>
                  </a:lnTo>
                </a:path>
              </a:pathLst>
            </a:custGeom>
            <a:ln w="37204">
              <a:solidFill>
                <a:srgbClr val="008F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7735" y="2373118"/>
              <a:ext cx="6263005" cy="575310"/>
            </a:xfrm>
            <a:custGeom>
              <a:avLst/>
              <a:gdLst/>
              <a:ahLst/>
              <a:cxnLst/>
              <a:rect l="l" t="t" r="r" b="b"/>
              <a:pathLst>
                <a:path w="6263005" h="575310">
                  <a:moveTo>
                    <a:pt x="6262739" y="0"/>
                  </a:moveTo>
                  <a:lnTo>
                    <a:pt x="0" y="0"/>
                  </a:lnTo>
                  <a:lnTo>
                    <a:pt x="0" y="575274"/>
                  </a:lnTo>
                  <a:lnTo>
                    <a:pt x="6262739" y="575274"/>
                  </a:lnTo>
                  <a:lnTo>
                    <a:pt x="62627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6946" y="2516976"/>
              <a:ext cx="273050" cy="0"/>
            </a:xfrm>
            <a:custGeom>
              <a:avLst/>
              <a:gdLst/>
              <a:ahLst/>
              <a:cxnLst/>
              <a:rect l="l" t="t" r="r" b="b"/>
              <a:pathLst>
                <a:path w="273050">
                  <a:moveTo>
                    <a:pt x="0" y="0"/>
                  </a:moveTo>
                  <a:lnTo>
                    <a:pt x="272832" y="0"/>
                  </a:lnTo>
                </a:path>
              </a:pathLst>
            </a:custGeom>
            <a:ln w="37204">
              <a:solidFill>
                <a:srgbClr val="4492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6946" y="2789808"/>
              <a:ext cx="273050" cy="0"/>
            </a:xfrm>
            <a:custGeom>
              <a:avLst/>
              <a:gdLst/>
              <a:ahLst/>
              <a:cxnLst/>
              <a:rect l="l" t="t" r="r" b="b"/>
              <a:pathLst>
                <a:path w="273050">
                  <a:moveTo>
                    <a:pt x="0" y="0"/>
                  </a:moveTo>
                  <a:lnTo>
                    <a:pt x="272832" y="0"/>
                  </a:lnTo>
                </a:path>
              </a:pathLst>
            </a:custGeom>
            <a:ln w="37204">
              <a:solidFill>
                <a:srgbClr val="AA67B2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80681" y="4390036"/>
              <a:ext cx="712470" cy="161290"/>
            </a:xfrm>
            <a:custGeom>
              <a:avLst/>
              <a:gdLst/>
              <a:ahLst/>
              <a:cxnLst/>
              <a:rect l="l" t="t" r="r" b="b"/>
              <a:pathLst>
                <a:path w="712469" h="161289">
                  <a:moveTo>
                    <a:pt x="0" y="0"/>
                  </a:moveTo>
                  <a:lnTo>
                    <a:pt x="0" y="160778"/>
                  </a:lnTo>
                </a:path>
                <a:path w="712469" h="161289">
                  <a:moveTo>
                    <a:pt x="712060" y="0"/>
                  </a:moveTo>
                  <a:lnTo>
                    <a:pt x="712060" y="160778"/>
                  </a:lnTo>
                </a:path>
              </a:pathLst>
            </a:custGeom>
            <a:ln w="62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06290" y="2355314"/>
            <a:ext cx="738505" cy="561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750" spc="70" dirty="0">
                <a:latin typeface="Trebuchet MS"/>
                <a:cs typeface="Trebuchet MS"/>
              </a:rPr>
              <a:t>Rowan </a:t>
            </a:r>
            <a:r>
              <a:rPr sz="1750" spc="55" dirty="0">
                <a:latin typeface="Trebuchet MS"/>
                <a:cs typeface="Trebuchet MS"/>
              </a:rPr>
              <a:t>RPC</a:t>
            </a:r>
            <a:endParaRPr sz="175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46245" y="2491893"/>
            <a:ext cx="323215" cy="316865"/>
            <a:chOff x="4646245" y="2491893"/>
            <a:chExt cx="323215" cy="316865"/>
          </a:xfrm>
        </p:grpSpPr>
        <p:sp>
          <p:nvSpPr>
            <p:cNvPr id="16" name="object 16"/>
            <p:cNvSpPr/>
            <p:nvPr/>
          </p:nvSpPr>
          <p:spPr>
            <a:xfrm>
              <a:off x="4671328" y="2516976"/>
              <a:ext cx="273050" cy="0"/>
            </a:xfrm>
            <a:custGeom>
              <a:avLst/>
              <a:gdLst/>
              <a:ahLst/>
              <a:cxnLst/>
              <a:rect l="l" t="t" r="r" b="b"/>
              <a:pathLst>
                <a:path w="273050">
                  <a:moveTo>
                    <a:pt x="0" y="0"/>
                  </a:moveTo>
                  <a:lnTo>
                    <a:pt x="272832" y="0"/>
                  </a:lnTo>
                </a:path>
              </a:pathLst>
            </a:custGeom>
            <a:ln w="49605">
              <a:solidFill>
                <a:srgbClr val="FF26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71328" y="2789808"/>
              <a:ext cx="273050" cy="0"/>
            </a:xfrm>
            <a:custGeom>
              <a:avLst/>
              <a:gdLst/>
              <a:ahLst/>
              <a:cxnLst/>
              <a:rect l="l" t="t" r="r" b="b"/>
              <a:pathLst>
                <a:path w="273050">
                  <a:moveTo>
                    <a:pt x="0" y="0"/>
                  </a:moveTo>
                  <a:lnTo>
                    <a:pt x="272832" y="0"/>
                  </a:lnTo>
                </a:path>
              </a:pathLst>
            </a:custGeom>
            <a:ln w="37204">
              <a:solidFill>
                <a:srgbClr val="008F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030672" y="2355314"/>
            <a:ext cx="2209800" cy="561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190" dirty="0">
                <a:latin typeface="Trebuchet MS"/>
                <a:cs typeface="Trebuchet MS"/>
              </a:rPr>
              <a:t>RDMA</a:t>
            </a:r>
            <a:r>
              <a:rPr sz="1750" spc="35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write</a:t>
            </a:r>
            <a:endParaRPr sz="1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750" spc="45" dirty="0">
                <a:latin typeface="Trebuchet MS"/>
                <a:cs typeface="Trebuchet MS"/>
              </a:rPr>
              <a:t>Batched</a:t>
            </a:r>
            <a:r>
              <a:rPr sz="1750" spc="30" dirty="0">
                <a:latin typeface="Trebuchet MS"/>
                <a:cs typeface="Trebuchet MS"/>
              </a:rPr>
              <a:t> </a:t>
            </a:r>
            <a:r>
              <a:rPr sz="1750" spc="190" dirty="0">
                <a:latin typeface="Trebuchet MS"/>
                <a:cs typeface="Trebuchet MS"/>
              </a:rPr>
              <a:t>RDMA</a:t>
            </a:r>
            <a:r>
              <a:rPr sz="1750" spc="30" dirty="0">
                <a:latin typeface="Trebuchet MS"/>
                <a:cs typeface="Trebuchet MS"/>
              </a:rPr>
              <a:t> </a:t>
            </a:r>
            <a:r>
              <a:rPr sz="1750" spc="-10" dirty="0">
                <a:latin typeface="Trebuchet MS"/>
                <a:cs typeface="Trebuchet MS"/>
              </a:rPr>
              <a:t>write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6731" y="2726271"/>
            <a:ext cx="307975" cy="196024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35"/>
              </a:spcBef>
            </a:pPr>
            <a:r>
              <a:rPr sz="1750" spc="165" dirty="0">
                <a:latin typeface="Trebuchet MS"/>
                <a:cs typeface="Trebuchet MS"/>
              </a:rPr>
              <a:t>25</a:t>
            </a:r>
            <a:endParaRPr sz="17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1750" spc="165" dirty="0">
                <a:latin typeface="Trebuchet MS"/>
                <a:cs typeface="Trebuchet MS"/>
              </a:rPr>
              <a:t>20</a:t>
            </a:r>
            <a:endParaRPr sz="17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1750" spc="165" dirty="0">
                <a:latin typeface="Trebuchet MS"/>
                <a:cs typeface="Trebuchet MS"/>
              </a:rPr>
              <a:t>15</a:t>
            </a:r>
            <a:endParaRPr sz="17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434"/>
              </a:spcBef>
            </a:pPr>
            <a:r>
              <a:rPr sz="1750" spc="165" dirty="0">
                <a:latin typeface="Trebuchet MS"/>
                <a:cs typeface="Trebuchet MS"/>
              </a:rPr>
              <a:t>10</a:t>
            </a:r>
            <a:endParaRPr sz="17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1750" spc="190" dirty="0">
                <a:latin typeface="Trebuchet MS"/>
                <a:cs typeface="Trebuchet MS"/>
              </a:rPr>
              <a:t>5</a:t>
            </a:r>
            <a:endParaRPr sz="17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1750" spc="190" dirty="0">
                <a:latin typeface="Trebuchet MS"/>
                <a:cs typeface="Trebuchet MS"/>
              </a:rPr>
              <a:t>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64981" y="2938625"/>
            <a:ext cx="93345" cy="1612265"/>
          </a:xfrm>
          <a:custGeom>
            <a:avLst/>
            <a:gdLst/>
            <a:ahLst/>
            <a:cxnLst/>
            <a:rect l="l" t="t" r="r" b="b"/>
            <a:pathLst>
              <a:path w="93344" h="1612264">
                <a:moveTo>
                  <a:pt x="0" y="1612189"/>
                </a:moveTo>
                <a:lnTo>
                  <a:pt x="93011" y="1612189"/>
                </a:lnTo>
              </a:path>
              <a:path w="93344" h="1612264">
                <a:moveTo>
                  <a:pt x="0" y="1289751"/>
                </a:moveTo>
                <a:lnTo>
                  <a:pt x="93011" y="1289751"/>
                </a:lnTo>
              </a:path>
              <a:path w="93344" h="1612264">
                <a:moveTo>
                  <a:pt x="0" y="967313"/>
                </a:moveTo>
                <a:lnTo>
                  <a:pt x="93011" y="967313"/>
                </a:lnTo>
              </a:path>
              <a:path w="93344" h="1612264">
                <a:moveTo>
                  <a:pt x="0" y="644875"/>
                </a:moveTo>
                <a:lnTo>
                  <a:pt x="93011" y="644875"/>
                </a:lnTo>
              </a:path>
              <a:path w="93344" h="1612264">
                <a:moveTo>
                  <a:pt x="0" y="322437"/>
                </a:moveTo>
                <a:lnTo>
                  <a:pt x="93011" y="322437"/>
                </a:lnTo>
              </a:path>
              <a:path w="93344" h="1612264">
                <a:moveTo>
                  <a:pt x="0" y="0"/>
                </a:moveTo>
                <a:lnTo>
                  <a:pt x="93011" y="0"/>
                </a:lnTo>
              </a:path>
            </a:pathLst>
          </a:custGeom>
          <a:ln w="12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14769" y="4570476"/>
            <a:ext cx="173228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24535" algn="l"/>
                <a:tab pos="1436370" algn="l"/>
              </a:tabLst>
            </a:pPr>
            <a:r>
              <a:rPr sz="1750" spc="165" dirty="0">
                <a:latin typeface="Trebuchet MS"/>
                <a:cs typeface="Trebuchet MS"/>
              </a:rPr>
              <a:t>20</a:t>
            </a:r>
            <a:r>
              <a:rPr sz="1750" dirty="0">
                <a:latin typeface="Trebuchet MS"/>
                <a:cs typeface="Trebuchet MS"/>
              </a:rPr>
              <a:t>	</a:t>
            </a:r>
            <a:r>
              <a:rPr sz="1750" spc="165" dirty="0">
                <a:latin typeface="Trebuchet MS"/>
                <a:cs typeface="Trebuchet MS"/>
              </a:rPr>
              <a:t>40</a:t>
            </a:r>
            <a:r>
              <a:rPr sz="1750" dirty="0">
                <a:latin typeface="Trebuchet MS"/>
                <a:cs typeface="Trebuchet MS"/>
              </a:rPr>
              <a:t>	</a:t>
            </a:r>
            <a:r>
              <a:rPr sz="1750" spc="155" dirty="0">
                <a:latin typeface="Trebuchet MS"/>
                <a:cs typeface="Trebuchet MS"/>
              </a:rPr>
              <a:t>60</a:t>
            </a:r>
            <a:endParaRPr sz="175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58631" y="2919892"/>
            <a:ext cx="5949315" cy="1637664"/>
            <a:chOff x="1058631" y="2919892"/>
            <a:chExt cx="5949315" cy="1637664"/>
          </a:xfrm>
        </p:grpSpPr>
        <p:sp>
          <p:nvSpPr>
            <p:cNvPr id="23" name="object 23"/>
            <p:cNvSpPr/>
            <p:nvPr/>
          </p:nvSpPr>
          <p:spPr>
            <a:xfrm>
              <a:off x="1768621" y="4457804"/>
              <a:ext cx="1424305" cy="93345"/>
            </a:xfrm>
            <a:custGeom>
              <a:avLst/>
              <a:gdLst/>
              <a:ahLst/>
              <a:cxnLst/>
              <a:rect l="l" t="t" r="r" b="b"/>
              <a:pathLst>
                <a:path w="1424305" h="93345">
                  <a:moveTo>
                    <a:pt x="0" y="93010"/>
                  </a:moveTo>
                  <a:lnTo>
                    <a:pt x="0" y="0"/>
                  </a:lnTo>
                </a:path>
                <a:path w="1424305" h="93345">
                  <a:moveTo>
                    <a:pt x="712060" y="93010"/>
                  </a:moveTo>
                  <a:lnTo>
                    <a:pt x="712060" y="0"/>
                  </a:lnTo>
                </a:path>
                <a:path w="1424305" h="93345">
                  <a:moveTo>
                    <a:pt x="1424120" y="93010"/>
                  </a:moveTo>
                  <a:lnTo>
                    <a:pt x="1424120" y="0"/>
                  </a:lnTo>
                </a:path>
              </a:pathLst>
            </a:custGeom>
            <a:ln w="12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64981" y="2938625"/>
              <a:ext cx="2701290" cy="1612265"/>
            </a:xfrm>
            <a:custGeom>
              <a:avLst/>
              <a:gdLst/>
              <a:ahLst/>
              <a:cxnLst/>
              <a:rect l="l" t="t" r="r" b="b"/>
              <a:pathLst>
                <a:path w="2701290" h="1612264">
                  <a:moveTo>
                    <a:pt x="0" y="1612189"/>
                  </a:moveTo>
                  <a:lnTo>
                    <a:pt x="2701039" y="1612189"/>
                  </a:lnTo>
                  <a:lnTo>
                    <a:pt x="2701039" y="0"/>
                  </a:lnTo>
                  <a:lnTo>
                    <a:pt x="0" y="0"/>
                  </a:lnTo>
                  <a:lnTo>
                    <a:pt x="0" y="1612189"/>
                  </a:lnTo>
                  <a:close/>
                </a:path>
              </a:pathLst>
            </a:custGeom>
            <a:ln w="12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16227" y="2938625"/>
              <a:ext cx="0" cy="1612265"/>
            </a:xfrm>
            <a:custGeom>
              <a:avLst/>
              <a:gdLst/>
              <a:ahLst/>
              <a:cxnLst/>
              <a:rect l="l" t="t" r="r" b="b"/>
              <a:pathLst>
                <a:path h="1612264">
                  <a:moveTo>
                    <a:pt x="0" y="1612189"/>
                  </a:moveTo>
                  <a:lnTo>
                    <a:pt x="0" y="0"/>
                  </a:lnTo>
                </a:path>
              </a:pathLst>
            </a:custGeom>
            <a:ln w="62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28287" y="2938625"/>
              <a:ext cx="712470" cy="1612265"/>
            </a:xfrm>
            <a:custGeom>
              <a:avLst/>
              <a:gdLst/>
              <a:ahLst/>
              <a:cxnLst/>
              <a:rect l="l" t="t" r="r" b="b"/>
              <a:pathLst>
                <a:path w="712470" h="1612264">
                  <a:moveTo>
                    <a:pt x="0" y="1447537"/>
                  </a:moveTo>
                  <a:lnTo>
                    <a:pt x="0" y="1612189"/>
                  </a:lnTo>
                </a:path>
                <a:path w="712470" h="1612264">
                  <a:moveTo>
                    <a:pt x="0" y="0"/>
                  </a:moveTo>
                  <a:lnTo>
                    <a:pt x="0" y="1067056"/>
                  </a:lnTo>
                </a:path>
                <a:path w="712470" h="1612264">
                  <a:moveTo>
                    <a:pt x="712060" y="1447537"/>
                  </a:moveTo>
                  <a:lnTo>
                    <a:pt x="712060" y="1612189"/>
                  </a:lnTo>
                </a:path>
                <a:path w="712470" h="1612264">
                  <a:moveTo>
                    <a:pt x="712060" y="0"/>
                  </a:moveTo>
                  <a:lnTo>
                    <a:pt x="712060" y="1067056"/>
                  </a:lnTo>
                </a:path>
              </a:pathLst>
            </a:custGeom>
            <a:ln w="62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95130" y="2938625"/>
              <a:ext cx="2294255" cy="846455"/>
            </a:xfrm>
            <a:custGeom>
              <a:avLst/>
              <a:gdLst/>
              <a:ahLst/>
              <a:cxnLst/>
              <a:rect l="l" t="t" r="r" b="b"/>
              <a:pathLst>
                <a:path w="2294254" h="846454">
                  <a:moveTo>
                    <a:pt x="0" y="846400"/>
                  </a:moveTo>
                  <a:lnTo>
                    <a:pt x="160606" y="785943"/>
                  </a:lnTo>
                  <a:lnTo>
                    <a:pt x="479086" y="745638"/>
                  </a:lnTo>
                  <a:lnTo>
                    <a:pt x="808755" y="745638"/>
                  </a:lnTo>
                  <a:lnTo>
                    <a:pt x="1083007" y="725486"/>
                  </a:lnTo>
                  <a:lnTo>
                    <a:pt x="1287074" y="665029"/>
                  </a:lnTo>
                  <a:lnTo>
                    <a:pt x="1485556" y="624724"/>
                  </a:lnTo>
                  <a:lnTo>
                    <a:pt x="1635393" y="564267"/>
                  </a:lnTo>
                  <a:lnTo>
                    <a:pt x="1797856" y="523962"/>
                  </a:lnTo>
                  <a:lnTo>
                    <a:pt x="1869539" y="463505"/>
                  </a:lnTo>
                  <a:lnTo>
                    <a:pt x="1925686" y="382896"/>
                  </a:lnTo>
                  <a:lnTo>
                    <a:pt x="2045004" y="261981"/>
                  </a:lnTo>
                  <a:lnTo>
                    <a:pt x="2120048" y="201524"/>
                  </a:lnTo>
                  <a:lnTo>
                    <a:pt x="2197756" y="161219"/>
                  </a:lnTo>
                  <a:lnTo>
                    <a:pt x="2238901" y="100762"/>
                  </a:lnTo>
                  <a:lnTo>
                    <a:pt x="2276698" y="40305"/>
                  </a:lnTo>
                  <a:lnTo>
                    <a:pt x="2293703" y="0"/>
                  </a:lnTo>
                </a:path>
              </a:pathLst>
            </a:custGeom>
            <a:ln w="37204">
              <a:solidFill>
                <a:srgbClr val="4492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93100" y="3039387"/>
              <a:ext cx="1932939" cy="786130"/>
            </a:xfrm>
            <a:custGeom>
              <a:avLst/>
              <a:gdLst/>
              <a:ahLst/>
              <a:cxnLst/>
              <a:rect l="l" t="t" r="r" b="b"/>
              <a:pathLst>
                <a:path w="1932940" h="786129">
                  <a:moveTo>
                    <a:pt x="0" y="785942"/>
                  </a:moveTo>
                  <a:lnTo>
                    <a:pt x="156513" y="725485"/>
                  </a:lnTo>
                  <a:lnTo>
                    <a:pt x="473122" y="705333"/>
                  </a:lnTo>
                  <a:lnTo>
                    <a:pt x="757741" y="665028"/>
                  </a:lnTo>
                  <a:lnTo>
                    <a:pt x="1002033" y="644875"/>
                  </a:lnTo>
                  <a:lnTo>
                    <a:pt x="1172085" y="584418"/>
                  </a:lnTo>
                  <a:lnTo>
                    <a:pt x="1391206" y="564266"/>
                  </a:lnTo>
                  <a:lnTo>
                    <a:pt x="1598244" y="463504"/>
                  </a:lnTo>
                  <a:lnTo>
                    <a:pt x="1670423" y="403047"/>
                  </a:lnTo>
                  <a:lnTo>
                    <a:pt x="1844512" y="201523"/>
                  </a:lnTo>
                  <a:lnTo>
                    <a:pt x="1898570" y="141066"/>
                  </a:lnTo>
                  <a:lnTo>
                    <a:pt x="1881499" y="100761"/>
                  </a:lnTo>
                  <a:lnTo>
                    <a:pt x="1932416" y="0"/>
                  </a:lnTo>
                </a:path>
              </a:pathLst>
            </a:custGeom>
            <a:ln w="37204">
              <a:solidFill>
                <a:srgbClr val="AA67B2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75771" y="3119997"/>
              <a:ext cx="1693545" cy="645160"/>
            </a:xfrm>
            <a:custGeom>
              <a:avLst/>
              <a:gdLst/>
              <a:ahLst/>
              <a:cxnLst/>
              <a:rect l="l" t="t" r="r" b="b"/>
              <a:pathLst>
                <a:path w="1693545" h="645160">
                  <a:moveTo>
                    <a:pt x="0" y="644875"/>
                  </a:moveTo>
                  <a:lnTo>
                    <a:pt x="143380" y="584418"/>
                  </a:lnTo>
                  <a:lnTo>
                    <a:pt x="442133" y="584418"/>
                  </a:lnTo>
                  <a:lnTo>
                    <a:pt x="674477" y="523961"/>
                  </a:lnTo>
                  <a:lnTo>
                    <a:pt x="921934" y="503809"/>
                  </a:lnTo>
                  <a:lnTo>
                    <a:pt x="1111365" y="463504"/>
                  </a:lnTo>
                  <a:lnTo>
                    <a:pt x="1253160" y="423199"/>
                  </a:lnTo>
                  <a:lnTo>
                    <a:pt x="1478658" y="322437"/>
                  </a:lnTo>
                  <a:lnTo>
                    <a:pt x="1552613" y="282133"/>
                  </a:lnTo>
                  <a:lnTo>
                    <a:pt x="1541326" y="261980"/>
                  </a:lnTo>
                  <a:lnTo>
                    <a:pt x="1635588" y="161218"/>
                  </a:lnTo>
                  <a:lnTo>
                    <a:pt x="1619338" y="201523"/>
                  </a:lnTo>
                  <a:lnTo>
                    <a:pt x="1598380" y="201523"/>
                  </a:lnTo>
                  <a:lnTo>
                    <a:pt x="1602972" y="181371"/>
                  </a:lnTo>
                  <a:lnTo>
                    <a:pt x="1693334" y="0"/>
                  </a:lnTo>
                </a:path>
              </a:pathLst>
            </a:custGeom>
            <a:ln w="49605">
              <a:solidFill>
                <a:srgbClr val="FF26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35362" y="2938625"/>
              <a:ext cx="2146935" cy="826769"/>
            </a:xfrm>
            <a:custGeom>
              <a:avLst/>
              <a:gdLst/>
              <a:ahLst/>
              <a:cxnLst/>
              <a:rect l="l" t="t" r="r" b="b"/>
              <a:pathLst>
                <a:path w="2146934" h="826770">
                  <a:moveTo>
                    <a:pt x="0" y="826248"/>
                  </a:moveTo>
                  <a:lnTo>
                    <a:pt x="114197" y="765791"/>
                  </a:lnTo>
                  <a:lnTo>
                    <a:pt x="567365" y="725486"/>
                  </a:lnTo>
                  <a:lnTo>
                    <a:pt x="789591" y="725486"/>
                  </a:lnTo>
                  <a:lnTo>
                    <a:pt x="960233" y="665029"/>
                  </a:lnTo>
                  <a:lnTo>
                    <a:pt x="1131306" y="644876"/>
                  </a:lnTo>
                  <a:lnTo>
                    <a:pt x="1261854" y="584419"/>
                  </a:lnTo>
                  <a:lnTo>
                    <a:pt x="1446865" y="564267"/>
                  </a:lnTo>
                  <a:lnTo>
                    <a:pt x="1586358" y="544115"/>
                  </a:lnTo>
                  <a:lnTo>
                    <a:pt x="1679951" y="483657"/>
                  </a:lnTo>
                  <a:lnTo>
                    <a:pt x="1799760" y="342591"/>
                  </a:lnTo>
                  <a:lnTo>
                    <a:pt x="1944442" y="322438"/>
                  </a:lnTo>
                  <a:lnTo>
                    <a:pt x="2014978" y="261981"/>
                  </a:lnTo>
                  <a:lnTo>
                    <a:pt x="2068527" y="221677"/>
                  </a:lnTo>
                  <a:lnTo>
                    <a:pt x="2097966" y="161219"/>
                  </a:lnTo>
                  <a:lnTo>
                    <a:pt x="2114328" y="141067"/>
                  </a:lnTo>
                  <a:lnTo>
                    <a:pt x="2146934" y="0"/>
                  </a:lnTo>
                </a:path>
              </a:pathLst>
            </a:custGeom>
            <a:ln w="37204">
              <a:solidFill>
                <a:srgbClr val="008F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12588" y="2938625"/>
              <a:ext cx="93345" cy="1612265"/>
            </a:xfrm>
            <a:custGeom>
              <a:avLst/>
              <a:gdLst/>
              <a:ahLst/>
              <a:cxnLst/>
              <a:rect l="l" t="t" r="r" b="b"/>
              <a:pathLst>
                <a:path w="93345" h="1612264">
                  <a:moveTo>
                    <a:pt x="0" y="1612189"/>
                  </a:moveTo>
                  <a:lnTo>
                    <a:pt x="93011" y="1612189"/>
                  </a:lnTo>
                </a:path>
                <a:path w="93345" h="1612264">
                  <a:moveTo>
                    <a:pt x="0" y="1209142"/>
                  </a:moveTo>
                  <a:lnTo>
                    <a:pt x="93011" y="1209142"/>
                  </a:lnTo>
                </a:path>
                <a:path w="93345" h="1612264">
                  <a:moveTo>
                    <a:pt x="0" y="806094"/>
                  </a:moveTo>
                  <a:lnTo>
                    <a:pt x="93011" y="806094"/>
                  </a:lnTo>
                </a:path>
                <a:path w="93345" h="1612264">
                  <a:moveTo>
                    <a:pt x="0" y="403047"/>
                  </a:moveTo>
                  <a:lnTo>
                    <a:pt x="93011" y="403047"/>
                  </a:lnTo>
                </a:path>
                <a:path w="93345" h="1612264">
                  <a:moveTo>
                    <a:pt x="0" y="0"/>
                  </a:moveTo>
                  <a:lnTo>
                    <a:pt x="93011" y="0"/>
                  </a:lnTo>
                </a:path>
              </a:pathLst>
            </a:custGeom>
            <a:ln w="12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295489" y="3048710"/>
            <a:ext cx="167005" cy="1637664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750" spc="190" dirty="0">
                <a:latin typeface="Trebuchet MS"/>
                <a:cs typeface="Trebuchet MS"/>
              </a:rPr>
              <a:t>6</a:t>
            </a:r>
            <a:endParaRPr sz="1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750" spc="190" dirty="0">
                <a:latin typeface="Trebuchet MS"/>
                <a:cs typeface="Trebuchet MS"/>
              </a:rPr>
              <a:t>4</a:t>
            </a:r>
            <a:endParaRPr sz="1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750" spc="190" dirty="0">
                <a:latin typeface="Trebuchet MS"/>
                <a:cs typeface="Trebuchet MS"/>
              </a:rPr>
              <a:t>2</a:t>
            </a:r>
            <a:endParaRPr sz="1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750" spc="190" dirty="0">
                <a:latin typeface="Trebuchet MS"/>
                <a:cs typeface="Trebuchet MS"/>
              </a:rPr>
              <a:t>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95489" y="2780838"/>
            <a:ext cx="16700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190" dirty="0">
                <a:latin typeface="Trebuchet MS"/>
                <a:cs typeface="Trebuchet MS"/>
              </a:rPr>
              <a:t>8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62376" y="4570476"/>
            <a:ext cx="173228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24535" algn="l"/>
                <a:tab pos="1436370" algn="l"/>
              </a:tabLst>
            </a:pPr>
            <a:r>
              <a:rPr sz="1750" spc="165" dirty="0">
                <a:latin typeface="Trebuchet MS"/>
                <a:cs typeface="Trebuchet MS"/>
              </a:rPr>
              <a:t>20</a:t>
            </a:r>
            <a:r>
              <a:rPr sz="1750" dirty="0">
                <a:latin typeface="Trebuchet MS"/>
                <a:cs typeface="Trebuchet MS"/>
              </a:rPr>
              <a:t>	</a:t>
            </a:r>
            <a:r>
              <a:rPr sz="1750" spc="165" dirty="0">
                <a:latin typeface="Trebuchet MS"/>
                <a:cs typeface="Trebuchet MS"/>
              </a:rPr>
              <a:t>40</a:t>
            </a:r>
            <a:r>
              <a:rPr sz="1750" dirty="0">
                <a:latin typeface="Trebuchet MS"/>
                <a:cs typeface="Trebuchet MS"/>
              </a:rPr>
              <a:t>	</a:t>
            </a:r>
            <a:r>
              <a:rPr sz="1750" spc="155" dirty="0">
                <a:latin typeface="Trebuchet MS"/>
                <a:cs typeface="Trebuchet MS"/>
              </a:rPr>
              <a:t>60</a:t>
            </a:r>
            <a:endParaRPr sz="175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506238" y="2492394"/>
            <a:ext cx="6268720" cy="2065020"/>
            <a:chOff x="4506238" y="2492394"/>
            <a:chExt cx="6268720" cy="2065020"/>
          </a:xfrm>
        </p:grpSpPr>
        <p:sp>
          <p:nvSpPr>
            <p:cNvPr id="36" name="object 36"/>
            <p:cNvSpPr/>
            <p:nvPr/>
          </p:nvSpPr>
          <p:spPr>
            <a:xfrm>
              <a:off x="5216227" y="4457804"/>
              <a:ext cx="1424305" cy="93345"/>
            </a:xfrm>
            <a:custGeom>
              <a:avLst/>
              <a:gdLst/>
              <a:ahLst/>
              <a:cxnLst/>
              <a:rect l="l" t="t" r="r" b="b"/>
              <a:pathLst>
                <a:path w="1424304" h="93345">
                  <a:moveTo>
                    <a:pt x="0" y="93010"/>
                  </a:moveTo>
                  <a:lnTo>
                    <a:pt x="0" y="0"/>
                  </a:lnTo>
                </a:path>
                <a:path w="1424304" h="93345">
                  <a:moveTo>
                    <a:pt x="712060" y="93010"/>
                  </a:moveTo>
                  <a:lnTo>
                    <a:pt x="712060" y="0"/>
                  </a:lnTo>
                </a:path>
                <a:path w="1424304" h="93345">
                  <a:moveTo>
                    <a:pt x="1424120" y="93010"/>
                  </a:moveTo>
                  <a:lnTo>
                    <a:pt x="1424120" y="0"/>
                  </a:lnTo>
                </a:path>
              </a:pathLst>
            </a:custGeom>
            <a:ln w="12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12588" y="2938625"/>
              <a:ext cx="2701290" cy="1612265"/>
            </a:xfrm>
            <a:custGeom>
              <a:avLst/>
              <a:gdLst/>
              <a:ahLst/>
              <a:cxnLst/>
              <a:rect l="l" t="t" r="r" b="b"/>
              <a:pathLst>
                <a:path w="2701290" h="1612264">
                  <a:moveTo>
                    <a:pt x="0" y="1612189"/>
                  </a:moveTo>
                  <a:lnTo>
                    <a:pt x="2701039" y="1612189"/>
                  </a:lnTo>
                  <a:lnTo>
                    <a:pt x="2701039" y="0"/>
                  </a:lnTo>
                  <a:lnTo>
                    <a:pt x="0" y="0"/>
                  </a:lnTo>
                  <a:lnTo>
                    <a:pt x="0" y="1612189"/>
                  </a:lnTo>
                  <a:close/>
                </a:path>
              </a:pathLst>
            </a:custGeom>
            <a:ln w="12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818049" y="2715891"/>
              <a:ext cx="0" cy="1793875"/>
            </a:xfrm>
            <a:custGeom>
              <a:avLst/>
              <a:gdLst/>
              <a:ahLst/>
              <a:cxnLst/>
              <a:rect l="l" t="t" r="r" b="b"/>
              <a:pathLst>
                <a:path h="1793875">
                  <a:moveTo>
                    <a:pt x="0" y="1793315"/>
                  </a:moveTo>
                  <a:lnTo>
                    <a:pt x="0" y="0"/>
                  </a:lnTo>
                </a:path>
              </a:pathLst>
            </a:custGeom>
            <a:ln w="566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40691" y="3408406"/>
              <a:ext cx="177800" cy="1101090"/>
            </a:xfrm>
            <a:custGeom>
              <a:avLst/>
              <a:gdLst/>
              <a:ahLst/>
              <a:cxnLst/>
              <a:rect l="l" t="t" r="r" b="b"/>
              <a:pathLst>
                <a:path w="177800" h="1101089">
                  <a:moveTo>
                    <a:pt x="177358" y="0"/>
                  </a:moveTo>
                  <a:lnTo>
                    <a:pt x="0" y="0"/>
                  </a:lnTo>
                  <a:lnTo>
                    <a:pt x="0" y="1100800"/>
                  </a:lnTo>
                  <a:lnTo>
                    <a:pt x="177358" y="1100800"/>
                  </a:lnTo>
                  <a:lnTo>
                    <a:pt x="177358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18049" y="3381499"/>
              <a:ext cx="177800" cy="1127760"/>
            </a:xfrm>
            <a:custGeom>
              <a:avLst/>
              <a:gdLst/>
              <a:ahLst/>
              <a:cxnLst/>
              <a:rect l="l" t="t" r="r" b="b"/>
              <a:pathLst>
                <a:path w="177800" h="1127760">
                  <a:moveTo>
                    <a:pt x="177358" y="0"/>
                  </a:moveTo>
                  <a:lnTo>
                    <a:pt x="0" y="0"/>
                  </a:lnTo>
                  <a:lnTo>
                    <a:pt x="0" y="1127707"/>
                  </a:lnTo>
                  <a:lnTo>
                    <a:pt x="177358" y="1127707"/>
                  </a:lnTo>
                  <a:lnTo>
                    <a:pt x="177358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640690" y="3381499"/>
              <a:ext cx="354965" cy="1127760"/>
            </a:xfrm>
            <a:custGeom>
              <a:avLst/>
              <a:gdLst/>
              <a:ahLst/>
              <a:cxnLst/>
              <a:rect l="l" t="t" r="r" b="b"/>
              <a:pathLst>
                <a:path w="354965" h="1127760">
                  <a:moveTo>
                    <a:pt x="0" y="1127708"/>
                  </a:moveTo>
                  <a:lnTo>
                    <a:pt x="0" y="26908"/>
                  </a:lnTo>
                  <a:lnTo>
                    <a:pt x="177358" y="26908"/>
                  </a:lnTo>
                  <a:lnTo>
                    <a:pt x="177358" y="1127708"/>
                  </a:lnTo>
                </a:path>
                <a:path w="354965" h="1127760">
                  <a:moveTo>
                    <a:pt x="177358" y="1127708"/>
                  </a:moveTo>
                  <a:lnTo>
                    <a:pt x="177358" y="0"/>
                  </a:lnTo>
                  <a:lnTo>
                    <a:pt x="354716" y="0"/>
                  </a:lnTo>
                  <a:lnTo>
                    <a:pt x="354716" y="1127708"/>
                  </a:lnTo>
                </a:path>
              </a:pathLst>
            </a:custGeom>
            <a:ln w="113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409244" y="2715891"/>
              <a:ext cx="0" cy="1793875"/>
            </a:xfrm>
            <a:custGeom>
              <a:avLst/>
              <a:gdLst/>
              <a:ahLst/>
              <a:cxnLst/>
              <a:rect l="l" t="t" r="r" b="b"/>
              <a:pathLst>
                <a:path h="1793875">
                  <a:moveTo>
                    <a:pt x="0" y="1793315"/>
                  </a:moveTo>
                  <a:lnTo>
                    <a:pt x="0" y="0"/>
                  </a:lnTo>
                </a:path>
              </a:pathLst>
            </a:custGeom>
            <a:ln w="566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231885" y="3573197"/>
              <a:ext cx="177800" cy="936625"/>
            </a:xfrm>
            <a:custGeom>
              <a:avLst/>
              <a:gdLst/>
              <a:ahLst/>
              <a:cxnLst/>
              <a:rect l="l" t="t" r="r" b="b"/>
              <a:pathLst>
                <a:path w="177800" h="936625">
                  <a:moveTo>
                    <a:pt x="177359" y="0"/>
                  </a:moveTo>
                  <a:lnTo>
                    <a:pt x="0" y="0"/>
                  </a:lnTo>
                  <a:lnTo>
                    <a:pt x="0" y="936010"/>
                  </a:lnTo>
                  <a:lnTo>
                    <a:pt x="177359" y="936010"/>
                  </a:lnTo>
                  <a:lnTo>
                    <a:pt x="177359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409244" y="3556124"/>
              <a:ext cx="177800" cy="953135"/>
            </a:xfrm>
            <a:custGeom>
              <a:avLst/>
              <a:gdLst/>
              <a:ahLst/>
              <a:cxnLst/>
              <a:rect l="l" t="t" r="r" b="b"/>
              <a:pathLst>
                <a:path w="177800" h="953135">
                  <a:moveTo>
                    <a:pt x="177358" y="0"/>
                  </a:moveTo>
                  <a:lnTo>
                    <a:pt x="0" y="0"/>
                  </a:lnTo>
                  <a:lnTo>
                    <a:pt x="0" y="953082"/>
                  </a:lnTo>
                  <a:lnTo>
                    <a:pt x="177358" y="953082"/>
                  </a:lnTo>
                  <a:lnTo>
                    <a:pt x="177358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231885" y="3556124"/>
              <a:ext cx="354965" cy="953135"/>
            </a:xfrm>
            <a:custGeom>
              <a:avLst/>
              <a:gdLst/>
              <a:ahLst/>
              <a:cxnLst/>
              <a:rect l="l" t="t" r="r" b="b"/>
              <a:pathLst>
                <a:path w="354965" h="953135">
                  <a:moveTo>
                    <a:pt x="0" y="953082"/>
                  </a:moveTo>
                  <a:lnTo>
                    <a:pt x="0" y="17072"/>
                  </a:lnTo>
                  <a:lnTo>
                    <a:pt x="177358" y="17072"/>
                  </a:lnTo>
                  <a:lnTo>
                    <a:pt x="177358" y="953082"/>
                  </a:lnTo>
                </a:path>
                <a:path w="354965" h="953135">
                  <a:moveTo>
                    <a:pt x="177358" y="953082"/>
                  </a:moveTo>
                  <a:lnTo>
                    <a:pt x="177358" y="0"/>
                  </a:lnTo>
                  <a:lnTo>
                    <a:pt x="354716" y="0"/>
                  </a:lnTo>
                  <a:lnTo>
                    <a:pt x="354716" y="953082"/>
                  </a:lnTo>
                </a:path>
              </a:pathLst>
            </a:custGeom>
            <a:ln w="113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000438" y="2715891"/>
              <a:ext cx="0" cy="1793875"/>
            </a:xfrm>
            <a:custGeom>
              <a:avLst/>
              <a:gdLst/>
              <a:ahLst/>
              <a:cxnLst/>
              <a:rect l="l" t="t" r="r" b="b"/>
              <a:pathLst>
                <a:path h="1793875">
                  <a:moveTo>
                    <a:pt x="0" y="1793315"/>
                  </a:moveTo>
                  <a:lnTo>
                    <a:pt x="0" y="0"/>
                  </a:lnTo>
                </a:path>
              </a:pathLst>
            </a:custGeom>
            <a:ln w="566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823080" y="3611971"/>
              <a:ext cx="177800" cy="897255"/>
            </a:xfrm>
            <a:custGeom>
              <a:avLst/>
              <a:gdLst/>
              <a:ahLst/>
              <a:cxnLst/>
              <a:rect l="l" t="t" r="r" b="b"/>
              <a:pathLst>
                <a:path w="177800" h="897254">
                  <a:moveTo>
                    <a:pt x="177359" y="0"/>
                  </a:moveTo>
                  <a:lnTo>
                    <a:pt x="0" y="0"/>
                  </a:lnTo>
                  <a:lnTo>
                    <a:pt x="0" y="897235"/>
                  </a:lnTo>
                  <a:lnTo>
                    <a:pt x="177359" y="897235"/>
                  </a:lnTo>
                  <a:lnTo>
                    <a:pt x="177359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000439" y="3126325"/>
              <a:ext cx="177800" cy="1383030"/>
            </a:xfrm>
            <a:custGeom>
              <a:avLst/>
              <a:gdLst/>
              <a:ahLst/>
              <a:cxnLst/>
              <a:rect l="l" t="t" r="r" b="b"/>
              <a:pathLst>
                <a:path w="177800" h="1383029">
                  <a:moveTo>
                    <a:pt x="177358" y="0"/>
                  </a:moveTo>
                  <a:lnTo>
                    <a:pt x="0" y="0"/>
                  </a:lnTo>
                  <a:lnTo>
                    <a:pt x="0" y="1382881"/>
                  </a:lnTo>
                  <a:lnTo>
                    <a:pt x="177358" y="1382881"/>
                  </a:lnTo>
                  <a:lnTo>
                    <a:pt x="177358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823080" y="3126325"/>
              <a:ext cx="354965" cy="1383030"/>
            </a:xfrm>
            <a:custGeom>
              <a:avLst/>
              <a:gdLst/>
              <a:ahLst/>
              <a:cxnLst/>
              <a:rect l="l" t="t" r="r" b="b"/>
              <a:pathLst>
                <a:path w="354965" h="1383029">
                  <a:moveTo>
                    <a:pt x="0" y="1382881"/>
                  </a:moveTo>
                  <a:lnTo>
                    <a:pt x="0" y="485645"/>
                  </a:lnTo>
                  <a:lnTo>
                    <a:pt x="177358" y="485645"/>
                  </a:lnTo>
                  <a:lnTo>
                    <a:pt x="177358" y="1382881"/>
                  </a:lnTo>
                </a:path>
                <a:path w="354965" h="1383029">
                  <a:moveTo>
                    <a:pt x="177358" y="1382881"/>
                  </a:moveTo>
                  <a:lnTo>
                    <a:pt x="177358" y="0"/>
                  </a:lnTo>
                  <a:lnTo>
                    <a:pt x="354716" y="0"/>
                  </a:lnTo>
                  <a:lnTo>
                    <a:pt x="354716" y="1382881"/>
                  </a:lnTo>
                </a:path>
              </a:pathLst>
            </a:custGeom>
            <a:ln w="113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591633" y="2715891"/>
              <a:ext cx="0" cy="1793875"/>
            </a:xfrm>
            <a:custGeom>
              <a:avLst/>
              <a:gdLst/>
              <a:ahLst/>
              <a:cxnLst/>
              <a:rect l="l" t="t" r="r" b="b"/>
              <a:pathLst>
                <a:path h="1793875">
                  <a:moveTo>
                    <a:pt x="0" y="1793315"/>
                  </a:moveTo>
                  <a:lnTo>
                    <a:pt x="0" y="0"/>
                  </a:lnTo>
                </a:path>
              </a:pathLst>
            </a:custGeom>
            <a:ln w="566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414275" y="3496508"/>
              <a:ext cx="177800" cy="1012825"/>
            </a:xfrm>
            <a:custGeom>
              <a:avLst/>
              <a:gdLst/>
              <a:ahLst/>
              <a:cxnLst/>
              <a:rect l="l" t="t" r="r" b="b"/>
              <a:pathLst>
                <a:path w="177800" h="1012825">
                  <a:moveTo>
                    <a:pt x="177358" y="0"/>
                  </a:moveTo>
                  <a:lnTo>
                    <a:pt x="0" y="0"/>
                  </a:lnTo>
                  <a:lnTo>
                    <a:pt x="0" y="1012699"/>
                  </a:lnTo>
                  <a:lnTo>
                    <a:pt x="177358" y="1012699"/>
                  </a:lnTo>
                  <a:lnTo>
                    <a:pt x="177358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591633" y="3053734"/>
              <a:ext cx="177800" cy="1456055"/>
            </a:xfrm>
            <a:custGeom>
              <a:avLst/>
              <a:gdLst/>
              <a:ahLst/>
              <a:cxnLst/>
              <a:rect l="l" t="t" r="r" b="b"/>
              <a:pathLst>
                <a:path w="177800" h="1456054">
                  <a:moveTo>
                    <a:pt x="177358" y="0"/>
                  </a:moveTo>
                  <a:lnTo>
                    <a:pt x="0" y="0"/>
                  </a:lnTo>
                  <a:lnTo>
                    <a:pt x="0" y="1455473"/>
                  </a:lnTo>
                  <a:lnTo>
                    <a:pt x="177358" y="1455473"/>
                  </a:lnTo>
                  <a:lnTo>
                    <a:pt x="177358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414275" y="3053734"/>
              <a:ext cx="354965" cy="1456055"/>
            </a:xfrm>
            <a:custGeom>
              <a:avLst/>
              <a:gdLst/>
              <a:ahLst/>
              <a:cxnLst/>
              <a:rect l="l" t="t" r="r" b="b"/>
              <a:pathLst>
                <a:path w="354965" h="1456054">
                  <a:moveTo>
                    <a:pt x="0" y="1455473"/>
                  </a:moveTo>
                  <a:lnTo>
                    <a:pt x="0" y="442773"/>
                  </a:lnTo>
                  <a:lnTo>
                    <a:pt x="177358" y="442773"/>
                  </a:lnTo>
                  <a:lnTo>
                    <a:pt x="177358" y="1455473"/>
                  </a:lnTo>
                </a:path>
                <a:path w="354965" h="1456054">
                  <a:moveTo>
                    <a:pt x="177358" y="1455473"/>
                  </a:moveTo>
                  <a:lnTo>
                    <a:pt x="177358" y="0"/>
                  </a:lnTo>
                  <a:lnTo>
                    <a:pt x="354715" y="0"/>
                  </a:lnTo>
                  <a:lnTo>
                    <a:pt x="354715" y="1455473"/>
                  </a:lnTo>
                </a:path>
              </a:pathLst>
            </a:custGeom>
            <a:ln w="113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49489" y="2492394"/>
              <a:ext cx="177781" cy="17805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81255" y="2492394"/>
              <a:ext cx="177781" cy="178051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8595655" y="2435933"/>
            <a:ext cx="2602865" cy="27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44014" algn="l"/>
              </a:tabLst>
            </a:pPr>
            <a:r>
              <a:rPr sz="1600" spc="65" dirty="0">
                <a:latin typeface="Trebuchet MS"/>
                <a:cs typeface="Trebuchet MS"/>
              </a:rPr>
              <a:t>Request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BW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80" dirty="0">
                <a:latin typeface="Trebuchet MS"/>
                <a:cs typeface="Trebuchet MS"/>
              </a:rPr>
              <a:t>Media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BW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334808" y="4363720"/>
            <a:ext cx="154940" cy="27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75" dirty="0">
                <a:latin typeface="Trebuchet MS"/>
                <a:cs typeface="Trebuchet MS"/>
              </a:rPr>
              <a:t>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205833" y="3646393"/>
            <a:ext cx="283845" cy="27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50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205833" y="2929067"/>
            <a:ext cx="283845" cy="27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50" dirty="0">
                <a:latin typeface="Trebuchet MS"/>
                <a:cs typeface="Trebuchet MS"/>
              </a:rPr>
              <a:t>20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534275" y="3074554"/>
            <a:ext cx="85090" cy="1435100"/>
          </a:xfrm>
          <a:custGeom>
            <a:avLst/>
            <a:gdLst/>
            <a:ahLst/>
            <a:cxnLst/>
            <a:rect l="l" t="t" r="r" b="b"/>
            <a:pathLst>
              <a:path w="85090" h="1435100">
                <a:moveTo>
                  <a:pt x="0" y="1434652"/>
                </a:moveTo>
                <a:lnTo>
                  <a:pt x="84987" y="1434652"/>
                </a:lnTo>
              </a:path>
              <a:path w="85090" h="1435100">
                <a:moveTo>
                  <a:pt x="0" y="717326"/>
                </a:moveTo>
                <a:lnTo>
                  <a:pt x="84987" y="717326"/>
                </a:lnTo>
              </a:path>
              <a:path w="85090" h="1435100">
                <a:moveTo>
                  <a:pt x="0" y="0"/>
                </a:moveTo>
                <a:lnTo>
                  <a:pt x="84987" y="0"/>
                </a:lnTo>
              </a:path>
            </a:pathLst>
          </a:custGeom>
          <a:ln w="11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 rot="1800000">
            <a:off x="9319401" y="4658521"/>
            <a:ext cx="434638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600" spc="45" dirty="0">
                <a:latin typeface="Trebuchet MS"/>
                <a:cs typeface="Trebuchet MS"/>
              </a:rPr>
              <a:t>RPC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 rot="1800000">
            <a:off x="8720050" y="4725759"/>
            <a:ext cx="683447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600" spc="65" dirty="0">
                <a:latin typeface="Trebuchet MS"/>
                <a:cs typeface="Trebuchet MS"/>
              </a:rPr>
              <a:t>Rowan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 rot="1800000">
            <a:off x="10483803" y="4775563"/>
            <a:ext cx="875122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600" spc="45" dirty="0">
                <a:latin typeface="Trebuchet MS"/>
                <a:cs typeface="Trebuchet MS"/>
              </a:rPr>
              <a:t>Batching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 rot="1800000">
            <a:off x="9875402" y="4851253"/>
            <a:ext cx="1171147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600" spc="170" dirty="0">
                <a:latin typeface="Trebuchet MS"/>
                <a:cs typeface="Trebuchet MS"/>
              </a:rPr>
              <a:t>RDMA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write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204882" y="2710176"/>
            <a:ext cx="8676640" cy="1805305"/>
            <a:chOff x="2204882" y="2710176"/>
            <a:chExt cx="8676640" cy="1805305"/>
          </a:xfrm>
        </p:grpSpPr>
        <p:sp>
          <p:nvSpPr>
            <p:cNvPr id="66" name="object 66"/>
            <p:cNvSpPr/>
            <p:nvPr/>
          </p:nvSpPr>
          <p:spPr>
            <a:xfrm>
              <a:off x="2204882" y="4009556"/>
              <a:ext cx="1460500" cy="381000"/>
            </a:xfrm>
            <a:custGeom>
              <a:avLst/>
              <a:gdLst/>
              <a:ahLst/>
              <a:cxnLst/>
              <a:rect l="l" t="t" r="r" b="b"/>
              <a:pathLst>
                <a:path w="1460500" h="381000">
                  <a:moveTo>
                    <a:pt x="1460353" y="0"/>
                  </a:moveTo>
                  <a:lnTo>
                    <a:pt x="0" y="0"/>
                  </a:lnTo>
                  <a:lnTo>
                    <a:pt x="0" y="380480"/>
                  </a:lnTo>
                  <a:lnTo>
                    <a:pt x="1460353" y="380480"/>
                  </a:lnTo>
                  <a:lnTo>
                    <a:pt x="14603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818049" y="4424081"/>
              <a:ext cx="1774189" cy="85725"/>
            </a:xfrm>
            <a:custGeom>
              <a:avLst/>
              <a:gdLst/>
              <a:ahLst/>
              <a:cxnLst/>
              <a:rect l="l" t="t" r="r" b="b"/>
              <a:pathLst>
                <a:path w="1774190" h="85725">
                  <a:moveTo>
                    <a:pt x="0" y="85125"/>
                  </a:moveTo>
                  <a:lnTo>
                    <a:pt x="0" y="0"/>
                  </a:lnTo>
                </a:path>
                <a:path w="1774190" h="85725">
                  <a:moveTo>
                    <a:pt x="591194" y="85125"/>
                  </a:moveTo>
                  <a:lnTo>
                    <a:pt x="591194" y="0"/>
                  </a:lnTo>
                </a:path>
                <a:path w="1774190" h="85725">
                  <a:moveTo>
                    <a:pt x="1182389" y="85125"/>
                  </a:moveTo>
                  <a:lnTo>
                    <a:pt x="1182389" y="0"/>
                  </a:lnTo>
                </a:path>
                <a:path w="1774190" h="85725">
                  <a:moveTo>
                    <a:pt x="1773584" y="85125"/>
                  </a:moveTo>
                  <a:lnTo>
                    <a:pt x="1773584" y="0"/>
                  </a:lnTo>
                </a:path>
              </a:pathLst>
            </a:custGeom>
            <a:ln w="113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534275" y="2715891"/>
              <a:ext cx="2341245" cy="1793875"/>
            </a:xfrm>
            <a:custGeom>
              <a:avLst/>
              <a:gdLst/>
              <a:ahLst/>
              <a:cxnLst/>
              <a:rect l="l" t="t" r="r" b="b"/>
              <a:pathLst>
                <a:path w="2341245" h="1793875">
                  <a:moveTo>
                    <a:pt x="0" y="1793315"/>
                  </a:moveTo>
                  <a:lnTo>
                    <a:pt x="2341130" y="1793315"/>
                  </a:lnTo>
                  <a:lnTo>
                    <a:pt x="2341130" y="0"/>
                  </a:lnTo>
                  <a:lnTo>
                    <a:pt x="0" y="0"/>
                  </a:lnTo>
                  <a:lnTo>
                    <a:pt x="0" y="1793315"/>
                  </a:lnTo>
                  <a:close/>
                </a:path>
              </a:pathLst>
            </a:custGeom>
            <a:ln w="11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55806" y="1157732"/>
            <a:ext cx="1077419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 indent="-300990">
              <a:lnSpc>
                <a:spcPct val="100000"/>
              </a:lnSpc>
              <a:spcBef>
                <a:spcPts val="100"/>
              </a:spcBef>
              <a:buSzPct val="79166"/>
              <a:buFont typeface="Wingdings"/>
              <a:buChar char=""/>
              <a:tabLst>
                <a:tab pos="313690" algn="l"/>
              </a:tabLst>
            </a:pPr>
            <a:r>
              <a:rPr lang="zh-CN" altLang="en-US" sz="2400" dirty="0">
                <a:latin typeface="Arial"/>
                <a:cs typeface="Arial"/>
              </a:rPr>
              <a:t>与使用不同复制方法的 </a:t>
            </a:r>
            <a:r>
              <a:rPr lang="en-US" altLang="zh-CN" sz="2400" dirty="0">
                <a:latin typeface="Arial"/>
                <a:cs typeface="Arial"/>
              </a:rPr>
              <a:t>KVS </a:t>
            </a:r>
            <a:r>
              <a:rPr lang="zh-CN" altLang="en-US" sz="2400" dirty="0">
                <a:latin typeface="Arial"/>
                <a:cs typeface="Arial"/>
              </a:rPr>
              <a:t>进行比较（</a:t>
            </a:r>
            <a:r>
              <a:rPr lang="en-US" altLang="zh-CN" sz="2400" dirty="0">
                <a:latin typeface="Arial"/>
                <a:cs typeface="Arial"/>
              </a:rPr>
              <a:t>6 </a:t>
            </a:r>
            <a:r>
              <a:rPr lang="zh-CN" altLang="en-US" sz="2400" dirty="0">
                <a:latin typeface="Arial"/>
                <a:cs typeface="Arial"/>
              </a:rPr>
              <a:t>个服务器，</a:t>
            </a:r>
            <a:r>
              <a:rPr lang="en-US" altLang="zh-CN" sz="2400" dirty="0">
                <a:latin typeface="Arial"/>
                <a:cs typeface="Arial"/>
              </a:rPr>
              <a:t>8 </a:t>
            </a:r>
            <a:r>
              <a:rPr lang="zh-CN" altLang="en-US" sz="2400" dirty="0">
                <a:latin typeface="Arial"/>
                <a:cs typeface="Arial"/>
              </a:rPr>
              <a:t>个客户端）</a:t>
            </a:r>
            <a:endParaRPr lang="en-US" altLang="zh-CN" sz="2400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25"/>
              </a:spcBef>
              <a:buSzPct val="79166"/>
              <a:buFont typeface="Wingdings"/>
              <a:buChar char=""/>
              <a:tabLst>
                <a:tab pos="313690" algn="l"/>
              </a:tabLst>
            </a:pPr>
            <a:r>
              <a:rPr lang="en-US" altLang="zh-CN" sz="2400" spc="-155" dirty="0">
                <a:latin typeface="Arial"/>
                <a:cs typeface="Arial"/>
              </a:rPr>
              <a:t>PUT/GET:</a:t>
            </a:r>
            <a:r>
              <a:rPr lang="en-US" altLang="zh-CN" sz="2400" spc="-245" dirty="0">
                <a:latin typeface="Arial"/>
                <a:cs typeface="Arial"/>
              </a:rPr>
              <a:t> </a:t>
            </a:r>
            <a:r>
              <a:rPr lang="en-US" altLang="zh-CN" sz="2400" spc="-225" dirty="0">
                <a:latin typeface="Arial"/>
                <a:cs typeface="Arial"/>
              </a:rPr>
              <a:t>50%/50%;</a:t>
            </a:r>
            <a:r>
              <a:rPr lang="zh-CN" altLang="en-US" sz="2400" spc="-245" dirty="0">
                <a:latin typeface="Arial"/>
                <a:cs typeface="Arial"/>
              </a:rPr>
              <a:t>与使用不同复制方法的 </a:t>
            </a:r>
            <a:r>
              <a:rPr lang="en-US" altLang="zh-CN" sz="2400" spc="-245" dirty="0">
                <a:latin typeface="Arial"/>
                <a:cs typeface="Arial"/>
              </a:rPr>
              <a:t>KVS </a:t>
            </a:r>
            <a:r>
              <a:rPr lang="zh-CN" altLang="en-US" sz="2400" spc="-245" dirty="0">
                <a:latin typeface="Arial"/>
                <a:cs typeface="Arial"/>
              </a:rPr>
              <a:t>进行比较（</a:t>
            </a:r>
            <a:r>
              <a:rPr lang="en-US" altLang="zh-CN" sz="2400" spc="-245" dirty="0">
                <a:latin typeface="Arial"/>
                <a:cs typeface="Arial"/>
              </a:rPr>
              <a:t>6 </a:t>
            </a:r>
            <a:r>
              <a:rPr lang="zh-CN" altLang="en-US" sz="2400" spc="-245" dirty="0">
                <a:latin typeface="Arial"/>
                <a:cs typeface="Arial"/>
              </a:rPr>
              <a:t>个服务器，</a:t>
            </a:r>
            <a:r>
              <a:rPr lang="en-US" altLang="zh-CN" sz="2400" spc="-245" dirty="0">
                <a:latin typeface="Arial"/>
                <a:cs typeface="Arial"/>
              </a:rPr>
              <a:t>8 </a:t>
            </a:r>
            <a:r>
              <a:rPr lang="zh-CN" altLang="en-US" sz="2400" spc="-245" dirty="0">
                <a:latin typeface="Arial"/>
                <a:cs typeface="Arial"/>
              </a:rPr>
              <a:t>个客户端）</a:t>
            </a:r>
            <a:endParaRPr lang="en-US" altLang="zh-CN" sz="2400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20"/>
              </a:spcBef>
              <a:buSzPct val="79166"/>
              <a:buFont typeface="Wingdings"/>
              <a:buChar char=""/>
              <a:tabLst>
                <a:tab pos="313690" algn="l"/>
              </a:tabLst>
            </a:pPr>
            <a:r>
              <a:rPr lang="zh-CN" altLang="en-US" sz="2400" spc="-155" dirty="0">
                <a:latin typeface="Arial"/>
                <a:cs typeface="Arial"/>
              </a:rPr>
              <a:t>批量</a:t>
            </a:r>
            <a:r>
              <a:rPr lang="en-US" altLang="zh-CN" sz="2400" spc="-155" dirty="0">
                <a:latin typeface="Arial"/>
                <a:cs typeface="Arial"/>
              </a:rPr>
              <a:t>RDMA</a:t>
            </a:r>
            <a:r>
              <a:rPr lang="zh-CN" altLang="en-US" sz="2400" spc="-155" dirty="0">
                <a:latin typeface="Arial"/>
                <a:cs typeface="Arial"/>
              </a:rPr>
              <a:t>写入：</a:t>
            </a:r>
            <a:r>
              <a:rPr lang="en-US" altLang="zh-CN" sz="2400" spc="-155" dirty="0">
                <a:latin typeface="Arial"/>
                <a:cs typeface="Arial"/>
              </a:rPr>
              <a:t>5us</a:t>
            </a:r>
            <a:r>
              <a:rPr lang="zh-CN" altLang="en-US" sz="2400" spc="-155" dirty="0">
                <a:latin typeface="Arial"/>
                <a:cs typeface="Arial"/>
              </a:rPr>
              <a:t>超时或</a:t>
            </a:r>
            <a:r>
              <a:rPr lang="en-US" altLang="zh-CN" sz="2400" spc="-155" dirty="0">
                <a:latin typeface="Arial"/>
                <a:cs typeface="Arial"/>
              </a:rPr>
              <a:t>256B</a:t>
            </a:r>
            <a:r>
              <a:rPr lang="zh-CN" altLang="en-US" sz="2400" spc="-155" dirty="0">
                <a:latin typeface="Arial"/>
                <a:cs typeface="Arial"/>
              </a:rPr>
              <a:t>批量写入</a:t>
            </a:r>
            <a:endParaRPr lang="en-US" altLang="zh-CN" sz="2400" dirty="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72877" y="2980223"/>
            <a:ext cx="397510" cy="1507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Latency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(us)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810526" y="4827523"/>
            <a:ext cx="2663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Throughput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(Mops/s)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508906" y="5217667"/>
            <a:ext cx="33737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(a)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Throughout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vs.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Latency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114933" y="5217667"/>
            <a:ext cx="1198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(b)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5" dirty="0">
                <a:latin typeface="Calibri"/>
                <a:cs typeface="Calibri"/>
              </a:rPr>
              <a:t>DLWA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228182" y="4018788"/>
            <a:ext cx="1294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PUT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Latency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5696531" y="5780737"/>
            <a:ext cx="6101887" cy="719455"/>
            <a:chOff x="6943343" y="4032503"/>
            <a:chExt cx="5157470" cy="719455"/>
          </a:xfrm>
        </p:grpSpPr>
        <p:pic>
          <p:nvPicPr>
            <p:cNvPr id="76" name="object 7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89063" y="4032503"/>
              <a:ext cx="5105400" cy="679704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43343" y="4069079"/>
              <a:ext cx="5157215" cy="682751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7042479" y="4046876"/>
              <a:ext cx="4999355" cy="576580"/>
            </a:xfrm>
            <a:custGeom>
              <a:avLst/>
              <a:gdLst/>
              <a:ahLst/>
              <a:cxnLst/>
              <a:rect l="l" t="t" r="r" b="b"/>
              <a:pathLst>
                <a:path w="4999355" h="576579">
                  <a:moveTo>
                    <a:pt x="4907834" y="0"/>
                  </a:moveTo>
                  <a:lnTo>
                    <a:pt x="91012" y="0"/>
                  </a:lnTo>
                  <a:lnTo>
                    <a:pt x="55586" y="7152"/>
                  </a:lnTo>
                  <a:lnTo>
                    <a:pt x="26656" y="26656"/>
                  </a:lnTo>
                  <a:lnTo>
                    <a:pt x="7152" y="55586"/>
                  </a:lnTo>
                  <a:lnTo>
                    <a:pt x="0" y="91012"/>
                  </a:lnTo>
                  <a:lnTo>
                    <a:pt x="0" y="484988"/>
                  </a:lnTo>
                  <a:lnTo>
                    <a:pt x="7152" y="520414"/>
                  </a:lnTo>
                  <a:lnTo>
                    <a:pt x="26656" y="549343"/>
                  </a:lnTo>
                  <a:lnTo>
                    <a:pt x="55586" y="568848"/>
                  </a:lnTo>
                  <a:lnTo>
                    <a:pt x="91012" y="576000"/>
                  </a:lnTo>
                  <a:lnTo>
                    <a:pt x="4907834" y="576000"/>
                  </a:lnTo>
                  <a:lnTo>
                    <a:pt x="4943260" y="568848"/>
                  </a:lnTo>
                  <a:lnTo>
                    <a:pt x="4972189" y="549343"/>
                  </a:lnTo>
                  <a:lnTo>
                    <a:pt x="4991693" y="520414"/>
                  </a:lnTo>
                  <a:lnTo>
                    <a:pt x="4998845" y="484988"/>
                  </a:lnTo>
                  <a:lnTo>
                    <a:pt x="4998845" y="91012"/>
                  </a:lnTo>
                  <a:lnTo>
                    <a:pt x="4991693" y="55586"/>
                  </a:lnTo>
                  <a:lnTo>
                    <a:pt x="4972189" y="26656"/>
                  </a:lnTo>
                  <a:lnTo>
                    <a:pt x="4943260" y="7152"/>
                  </a:lnTo>
                  <a:lnTo>
                    <a:pt x="4907834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5696532" y="4142740"/>
            <a:ext cx="155234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63675" algn="l"/>
              </a:tabLst>
            </a:pPr>
            <a:r>
              <a:rPr sz="3000" baseline="33333" dirty="0">
                <a:latin typeface="Calibri"/>
                <a:cs typeface="Calibri"/>
              </a:rPr>
              <a:t>GET</a:t>
            </a:r>
            <a:r>
              <a:rPr sz="3000" spc="-15" baseline="33333" dirty="0">
                <a:latin typeface="Calibri"/>
                <a:cs typeface="Calibri"/>
              </a:rPr>
              <a:t> Latency</a:t>
            </a:r>
            <a:r>
              <a:rPr sz="3000" baseline="33333" dirty="0">
                <a:latin typeface="Calibri"/>
                <a:cs typeface="Calibri"/>
              </a:rPr>
              <a:t>	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88650" y="5895602"/>
            <a:ext cx="681837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2200" dirty="0">
                <a:solidFill>
                  <a:srgbClr val="FFFFFF"/>
                </a:solidFill>
                <a:latin typeface="Arial"/>
                <a:cs typeface="Arial"/>
              </a:rPr>
              <a:t>Rowan </a:t>
            </a:r>
            <a:r>
              <a:rPr lang="zh-CN" altLang="en-US" sz="2200" dirty="0">
                <a:solidFill>
                  <a:srgbClr val="FFFFFF"/>
                </a:solidFill>
                <a:latin typeface="Arial"/>
                <a:cs typeface="Arial"/>
              </a:rPr>
              <a:t>很大程度上消除了 </a:t>
            </a:r>
            <a:r>
              <a:rPr lang="en-US" altLang="zh-CN" sz="2200" dirty="0">
                <a:solidFill>
                  <a:srgbClr val="FFFFFF"/>
                </a:solidFill>
                <a:latin typeface="Arial"/>
                <a:cs typeface="Arial"/>
              </a:rPr>
              <a:t>DLWA</a:t>
            </a:r>
            <a:r>
              <a:rPr lang="zh-CN" altLang="en-US" sz="2200" dirty="0">
                <a:solidFill>
                  <a:srgbClr val="FFFFFF"/>
                </a:solidFill>
                <a:latin typeface="Arial"/>
                <a:cs typeface="Arial"/>
              </a:rPr>
              <a:t>，例如 </a:t>
            </a:r>
            <a:r>
              <a:rPr lang="en-US" altLang="zh-CN" sz="2200" dirty="0">
                <a:solidFill>
                  <a:srgbClr val="FFFFFF"/>
                </a:solidFill>
                <a:latin typeface="Arial"/>
                <a:cs typeface="Arial"/>
              </a:rPr>
              <a:t>RPC</a:t>
            </a:r>
            <a:endParaRPr lang="en-US" altLang="zh-CN"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170" dirty="0"/>
              <a:t>性能分析：</a:t>
            </a:r>
            <a:r>
              <a:rPr lang="en-US" altLang="zh-CN" spc="-170" dirty="0"/>
              <a:t>KVS</a:t>
            </a:r>
            <a:r>
              <a:rPr lang="zh-CN" altLang="en-US" spc="-170" dirty="0"/>
              <a:t>纵向比较</a:t>
            </a:r>
            <a:endParaRPr spc="55" dirty="0"/>
          </a:p>
        </p:txBody>
      </p:sp>
      <p:grpSp>
        <p:nvGrpSpPr>
          <p:cNvPr id="3" name="object 3"/>
          <p:cNvGrpSpPr/>
          <p:nvPr/>
        </p:nvGrpSpPr>
        <p:grpSpPr>
          <a:xfrm>
            <a:off x="6396206" y="2837794"/>
            <a:ext cx="3364229" cy="2179955"/>
            <a:chOff x="6396206" y="2837794"/>
            <a:chExt cx="3364229" cy="2179955"/>
          </a:xfrm>
        </p:grpSpPr>
        <p:sp>
          <p:nvSpPr>
            <p:cNvPr id="4" name="object 4"/>
            <p:cNvSpPr/>
            <p:nvPr/>
          </p:nvSpPr>
          <p:spPr>
            <a:xfrm>
              <a:off x="7177657" y="3417580"/>
              <a:ext cx="0" cy="1214755"/>
            </a:xfrm>
            <a:custGeom>
              <a:avLst/>
              <a:gdLst/>
              <a:ahLst/>
              <a:cxnLst/>
              <a:rect l="l" t="t" r="r" b="b"/>
              <a:pathLst>
                <a:path h="1214754">
                  <a:moveTo>
                    <a:pt x="0" y="0"/>
                  </a:moveTo>
                  <a:lnTo>
                    <a:pt x="0" y="1214721"/>
                  </a:lnTo>
                </a:path>
              </a:pathLst>
            </a:custGeom>
            <a:ln w="695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82334" y="4193519"/>
              <a:ext cx="330835" cy="817244"/>
            </a:xfrm>
            <a:custGeom>
              <a:avLst/>
              <a:gdLst/>
              <a:ahLst/>
              <a:cxnLst/>
              <a:rect l="l" t="t" r="r" b="b"/>
              <a:pathLst>
                <a:path w="330834" h="817245">
                  <a:moveTo>
                    <a:pt x="330215" y="0"/>
                  </a:moveTo>
                  <a:lnTo>
                    <a:pt x="0" y="0"/>
                  </a:lnTo>
                  <a:lnTo>
                    <a:pt x="0" y="817010"/>
                  </a:lnTo>
                  <a:lnTo>
                    <a:pt x="330215" y="817010"/>
                  </a:lnTo>
                  <a:lnTo>
                    <a:pt x="330215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2549" y="4632302"/>
              <a:ext cx="330835" cy="378460"/>
            </a:xfrm>
            <a:custGeom>
              <a:avLst/>
              <a:gdLst/>
              <a:ahLst/>
              <a:cxnLst/>
              <a:rect l="l" t="t" r="r" b="b"/>
              <a:pathLst>
                <a:path w="330834" h="378460">
                  <a:moveTo>
                    <a:pt x="330215" y="0"/>
                  </a:moveTo>
                  <a:lnTo>
                    <a:pt x="0" y="0"/>
                  </a:lnTo>
                  <a:lnTo>
                    <a:pt x="0" y="378227"/>
                  </a:lnTo>
                  <a:lnTo>
                    <a:pt x="330215" y="378227"/>
                  </a:lnTo>
                  <a:lnTo>
                    <a:pt x="330215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42765" y="4435048"/>
              <a:ext cx="330835" cy="575945"/>
            </a:xfrm>
            <a:custGeom>
              <a:avLst/>
              <a:gdLst/>
              <a:ahLst/>
              <a:cxnLst/>
              <a:rect l="l" t="t" r="r" b="b"/>
              <a:pathLst>
                <a:path w="330834" h="575945">
                  <a:moveTo>
                    <a:pt x="330217" y="0"/>
                  </a:moveTo>
                  <a:lnTo>
                    <a:pt x="0" y="0"/>
                  </a:lnTo>
                  <a:lnTo>
                    <a:pt x="0" y="575481"/>
                  </a:lnTo>
                  <a:lnTo>
                    <a:pt x="330217" y="575481"/>
                  </a:lnTo>
                  <a:lnTo>
                    <a:pt x="330217" y="0"/>
                  </a:lnTo>
                  <a:close/>
                </a:path>
              </a:pathLst>
            </a:custGeom>
            <a:solidFill>
              <a:srgbClr val="5BB9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82333" y="4193520"/>
              <a:ext cx="991235" cy="817244"/>
            </a:xfrm>
            <a:custGeom>
              <a:avLst/>
              <a:gdLst/>
              <a:ahLst/>
              <a:cxnLst/>
              <a:rect l="l" t="t" r="r" b="b"/>
              <a:pathLst>
                <a:path w="991234" h="817245">
                  <a:moveTo>
                    <a:pt x="0" y="817010"/>
                  </a:moveTo>
                  <a:lnTo>
                    <a:pt x="0" y="0"/>
                  </a:lnTo>
                  <a:lnTo>
                    <a:pt x="330216" y="0"/>
                  </a:lnTo>
                  <a:lnTo>
                    <a:pt x="330216" y="817010"/>
                  </a:lnTo>
                </a:path>
                <a:path w="991234" h="817245">
                  <a:moveTo>
                    <a:pt x="330216" y="817010"/>
                  </a:moveTo>
                  <a:lnTo>
                    <a:pt x="330216" y="438782"/>
                  </a:lnTo>
                  <a:lnTo>
                    <a:pt x="660432" y="438782"/>
                  </a:lnTo>
                  <a:lnTo>
                    <a:pt x="660432" y="817010"/>
                  </a:lnTo>
                </a:path>
                <a:path w="991234" h="817245">
                  <a:moveTo>
                    <a:pt x="660432" y="817010"/>
                  </a:moveTo>
                  <a:lnTo>
                    <a:pt x="660432" y="241528"/>
                  </a:lnTo>
                  <a:lnTo>
                    <a:pt x="990648" y="241528"/>
                  </a:lnTo>
                  <a:lnTo>
                    <a:pt x="990648" y="817010"/>
                  </a:lnTo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77657" y="4906405"/>
              <a:ext cx="0" cy="104139"/>
            </a:xfrm>
            <a:custGeom>
              <a:avLst/>
              <a:gdLst/>
              <a:ahLst/>
              <a:cxnLst/>
              <a:rect l="l" t="t" r="r" b="b"/>
              <a:pathLst>
                <a:path h="104139">
                  <a:moveTo>
                    <a:pt x="0" y="104124"/>
                  </a:moveTo>
                  <a:lnTo>
                    <a:pt x="0" y="0"/>
                  </a:lnTo>
                </a:path>
              </a:pathLst>
            </a:custGeom>
            <a:ln w="139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77657" y="2844738"/>
              <a:ext cx="1801495" cy="808355"/>
            </a:xfrm>
            <a:custGeom>
              <a:avLst/>
              <a:gdLst/>
              <a:ahLst/>
              <a:cxnLst/>
              <a:rect l="l" t="t" r="r" b="b"/>
              <a:pathLst>
                <a:path w="1801495" h="808354">
                  <a:moveTo>
                    <a:pt x="0" y="0"/>
                  </a:moveTo>
                  <a:lnTo>
                    <a:pt x="0" y="146195"/>
                  </a:lnTo>
                </a:path>
                <a:path w="1801495" h="808354">
                  <a:moveTo>
                    <a:pt x="1801180" y="0"/>
                  </a:moveTo>
                  <a:lnTo>
                    <a:pt x="1801180" y="807857"/>
                  </a:lnTo>
                </a:path>
              </a:pathLst>
            </a:custGeom>
            <a:ln w="695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83513" y="3157390"/>
              <a:ext cx="330835" cy="1853564"/>
            </a:xfrm>
            <a:custGeom>
              <a:avLst/>
              <a:gdLst/>
              <a:ahLst/>
              <a:cxnLst/>
              <a:rect l="l" t="t" r="r" b="b"/>
              <a:pathLst>
                <a:path w="330834" h="1853564">
                  <a:moveTo>
                    <a:pt x="330217" y="0"/>
                  </a:moveTo>
                  <a:lnTo>
                    <a:pt x="0" y="0"/>
                  </a:lnTo>
                  <a:lnTo>
                    <a:pt x="0" y="1853139"/>
                  </a:lnTo>
                  <a:lnTo>
                    <a:pt x="330217" y="1853139"/>
                  </a:lnTo>
                  <a:lnTo>
                    <a:pt x="330217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13731" y="3652596"/>
              <a:ext cx="330835" cy="1358265"/>
            </a:xfrm>
            <a:custGeom>
              <a:avLst/>
              <a:gdLst/>
              <a:ahLst/>
              <a:cxnLst/>
              <a:rect l="l" t="t" r="r" b="b"/>
              <a:pathLst>
                <a:path w="330834" h="1358264">
                  <a:moveTo>
                    <a:pt x="330215" y="0"/>
                  </a:moveTo>
                  <a:lnTo>
                    <a:pt x="0" y="0"/>
                  </a:lnTo>
                  <a:lnTo>
                    <a:pt x="0" y="1357933"/>
                  </a:lnTo>
                  <a:lnTo>
                    <a:pt x="330215" y="1357933"/>
                  </a:lnTo>
                  <a:lnTo>
                    <a:pt x="330215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43946" y="3052034"/>
              <a:ext cx="330835" cy="1958975"/>
            </a:xfrm>
            <a:custGeom>
              <a:avLst/>
              <a:gdLst/>
              <a:ahLst/>
              <a:cxnLst/>
              <a:rect l="l" t="t" r="r" b="b"/>
              <a:pathLst>
                <a:path w="330834" h="1958975">
                  <a:moveTo>
                    <a:pt x="330215" y="0"/>
                  </a:moveTo>
                  <a:lnTo>
                    <a:pt x="0" y="0"/>
                  </a:lnTo>
                  <a:lnTo>
                    <a:pt x="0" y="1958494"/>
                  </a:lnTo>
                  <a:lnTo>
                    <a:pt x="330215" y="1958494"/>
                  </a:lnTo>
                  <a:lnTo>
                    <a:pt x="330215" y="0"/>
                  </a:lnTo>
                  <a:close/>
                </a:path>
              </a:pathLst>
            </a:custGeom>
            <a:solidFill>
              <a:srgbClr val="5BB9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83513" y="3052035"/>
              <a:ext cx="991235" cy="1958975"/>
            </a:xfrm>
            <a:custGeom>
              <a:avLst/>
              <a:gdLst/>
              <a:ahLst/>
              <a:cxnLst/>
              <a:rect l="l" t="t" r="r" b="b"/>
              <a:pathLst>
                <a:path w="991234" h="1958975">
                  <a:moveTo>
                    <a:pt x="0" y="1958495"/>
                  </a:moveTo>
                  <a:lnTo>
                    <a:pt x="0" y="105355"/>
                  </a:lnTo>
                  <a:lnTo>
                    <a:pt x="330217" y="105355"/>
                  </a:lnTo>
                  <a:lnTo>
                    <a:pt x="330217" y="1958495"/>
                  </a:lnTo>
                </a:path>
                <a:path w="991234" h="1958975">
                  <a:moveTo>
                    <a:pt x="330217" y="1958495"/>
                  </a:moveTo>
                  <a:lnTo>
                    <a:pt x="330217" y="600560"/>
                  </a:lnTo>
                  <a:lnTo>
                    <a:pt x="660432" y="600560"/>
                  </a:lnTo>
                  <a:lnTo>
                    <a:pt x="660432" y="1958495"/>
                  </a:lnTo>
                </a:path>
                <a:path w="991234" h="1958975">
                  <a:moveTo>
                    <a:pt x="660432" y="1958495"/>
                  </a:moveTo>
                  <a:lnTo>
                    <a:pt x="660432" y="0"/>
                  </a:lnTo>
                  <a:lnTo>
                    <a:pt x="990648" y="0"/>
                  </a:lnTo>
                  <a:lnTo>
                    <a:pt x="990648" y="1958495"/>
                  </a:lnTo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03150" y="3463535"/>
              <a:ext cx="2576195" cy="1547495"/>
            </a:xfrm>
            <a:custGeom>
              <a:avLst/>
              <a:gdLst/>
              <a:ahLst/>
              <a:cxnLst/>
              <a:rect l="l" t="t" r="r" b="b"/>
              <a:pathLst>
                <a:path w="2576195" h="1547495">
                  <a:moveTo>
                    <a:pt x="2575688" y="1546994"/>
                  </a:moveTo>
                  <a:lnTo>
                    <a:pt x="2575688" y="1442869"/>
                  </a:lnTo>
                </a:path>
                <a:path w="2576195" h="1547495">
                  <a:moveTo>
                    <a:pt x="0" y="1546994"/>
                  </a:moveTo>
                  <a:lnTo>
                    <a:pt x="104259" y="1546994"/>
                  </a:lnTo>
                </a:path>
                <a:path w="2576195" h="1547495">
                  <a:moveTo>
                    <a:pt x="0" y="773497"/>
                  </a:moveTo>
                  <a:lnTo>
                    <a:pt x="104259" y="773497"/>
                  </a:lnTo>
                </a:path>
                <a:path w="2576195" h="1547495">
                  <a:moveTo>
                    <a:pt x="0" y="0"/>
                  </a:moveTo>
                  <a:lnTo>
                    <a:pt x="104259" y="0"/>
                  </a:lnTo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03150" y="2844738"/>
              <a:ext cx="3350260" cy="2165985"/>
            </a:xfrm>
            <a:custGeom>
              <a:avLst/>
              <a:gdLst/>
              <a:ahLst/>
              <a:cxnLst/>
              <a:rect l="l" t="t" r="r" b="b"/>
              <a:pathLst>
                <a:path w="3350259" h="2165985">
                  <a:moveTo>
                    <a:pt x="0" y="2165792"/>
                  </a:moveTo>
                  <a:lnTo>
                    <a:pt x="3350194" y="2165792"/>
                  </a:lnTo>
                  <a:lnTo>
                    <a:pt x="3350194" y="0"/>
                  </a:lnTo>
                  <a:lnTo>
                    <a:pt x="0" y="0"/>
                  </a:lnTo>
                  <a:lnTo>
                    <a:pt x="0" y="2165792"/>
                  </a:lnTo>
                  <a:close/>
                </a:path>
              </a:pathLst>
            </a:custGeom>
            <a:ln w="138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61332" y="4835406"/>
            <a:ext cx="18415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220" dirty="0">
                <a:latin typeface="Trebuchet MS"/>
                <a:cs typeface="Trebuchet MS"/>
              </a:rPr>
              <a:t>0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61332" y="4061909"/>
            <a:ext cx="18415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220" dirty="0">
                <a:latin typeface="Trebuchet MS"/>
                <a:cs typeface="Trebuchet MS"/>
              </a:rPr>
              <a:t>5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03111" y="3288412"/>
            <a:ext cx="342265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185" dirty="0">
                <a:latin typeface="Trebuchet MS"/>
                <a:cs typeface="Trebuchet MS"/>
              </a:rPr>
              <a:t>10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89927" y="5034057"/>
            <a:ext cx="97536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185" dirty="0">
                <a:latin typeface="Trebuchet MS"/>
                <a:cs typeface="Trebuchet MS"/>
              </a:rPr>
              <a:t>50%</a:t>
            </a:r>
            <a:r>
              <a:rPr sz="1950" spc="45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Put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70217" y="5034057"/>
            <a:ext cx="817244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170" dirty="0">
                <a:latin typeface="Trebuchet MS"/>
                <a:cs typeface="Trebuchet MS"/>
              </a:rPr>
              <a:t>5%</a:t>
            </a:r>
            <a:r>
              <a:rPr sz="1950" spc="40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Put</a:t>
            </a:r>
            <a:endParaRPr sz="195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420415" y="2837753"/>
            <a:ext cx="3364229" cy="2179955"/>
            <a:chOff x="2420415" y="2837753"/>
            <a:chExt cx="3364229" cy="2179955"/>
          </a:xfrm>
        </p:grpSpPr>
        <p:sp>
          <p:nvSpPr>
            <p:cNvPr id="23" name="object 23"/>
            <p:cNvSpPr/>
            <p:nvPr/>
          </p:nvSpPr>
          <p:spPr>
            <a:xfrm>
              <a:off x="3201907" y="3849579"/>
              <a:ext cx="0" cy="1161415"/>
            </a:xfrm>
            <a:custGeom>
              <a:avLst/>
              <a:gdLst/>
              <a:ahLst/>
              <a:cxnLst/>
              <a:rect l="l" t="t" r="r" b="b"/>
              <a:pathLst>
                <a:path h="1161414">
                  <a:moveTo>
                    <a:pt x="0" y="0"/>
                  </a:moveTo>
                  <a:lnTo>
                    <a:pt x="0" y="1160951"/>
                  </a:lnTo>
                </a:path>
              </a:pathLst>
            </a:custGeom>
            <a:ln w="695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06583" y="3886583"/>
              <a:ext cx="330835" cy="1123950"/>
            </a:xfrm>
            <a:custGeom>
              <a:avLst/>
              <a:gdLst/>
              <a:ahLst/>
              <a:cxnLst/>
              <a:rect l="l" t="t" r="r" b="b"/>
              <a:pathLst>
                <a:path w="330835" h="1123950">
                  <a:moveTo>
                    <a:pt x="330216" y="0"/>
                  </a:moveTo>
                  <a:lnTo>
                    <a:pt x="0" y="0"/>
                  </a:lnTo>
                  <a:lnTo>
                    <a:pt x="0" y="1123946"/>
                  </a:lnTo>
                  <a:lnTo>
                    <a:pt x="330216" y="1123946"/>
                  </a:lnTo>
                  <a:lnTo>
                    <a:pt x="330216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36799" y="4964598"/>
              <a:ext cx="330835" cy="46355"/>
            </a:xfrm>
            <a:custGeom>
              <a:avLst/>
              <a:gdLst/>
              <a:ahLst/>
              <a:cxnLst/>
              <a:rect l="l" t="t" r="r" b="b"/>
              <a:pathLst>
                <a:path w="330835" h="46354">
                  <a:moveTo>
                    <a:pt x="330216" y="0"/>
                  </a:moveTo>
                  <a:lnTo>
                    <a:pt x="0" y="0"/>
                  </a:lnTo>
                  <a:lnTo>
                    <a:pt x="0" y="45930"/>
                  </a:lnTo>
                  <a:lnTo>
                    <a:pt x="330216" y="45930"/>
                  </a:lnTo>
                  <a:lnTo>
                    <a:pt x="330216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67016" y="4441545"/>
              <a:ext cx="330835" cy="569595"/>
            </a:xfrm>
            <a:custGeom>
              <a:avLst/>
              <a:gdLst/>
              <a:ahLst/>
              <a:cxnLst/>
              <a:rect l="l" t="t" r="r" b="b"/>
              <a:pathLst>
                <a:path w="330835" h="569595">
                  <a:moveTo>
                    <a:pt x="330216" y="0"/>
                  </a:moveTo>
                  <a:lnTo>
                    <a:pt x="0" y="0"/>
                  </a:lnTo>
                  <a:lnTo>
                    <a:pt x="0" y="568984"/>
                  </a:lnTo>
                  <a:lnTo>
                    <a:pt x="330216" y="568984"/>
                  </a:lnTo>
                  <a:lnTo>
                    <a:pt x="330216" y="0"/>
                  </a:lnTo>
                  <a:close/>
                </a:path>
              </a:pathLst>
            </a:custGeom>
            <a:solidFill>
              <a:srgbClr val="5BB9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06583" y="3886583"/>
              <a:ext cx="991235" cy="1123950"/>
            </a:xfrm>
            <a:custGeom>
              <a:avLst/>
              <a:gdLst/>
              <a:ahLst/>
              <a:cxnLst/>
              <a:rect l="l" t="t" r="r" b="b"/>
              <a:pathLst>
                <a:path w="991235" h="1123950">
                  <a:moveTo>
                    <a:pt x="0" y="1123946"/>
                  </a:moveTo>
                  <a:lnTo>
                    <a:pt x="0" y="0"/>
                  </a:lnTo>
                  <a:lnTo>
                    <a:pt x="330216" y="0"/>
                  </a:lnTo>
                  <a:lnTo>
                    <a:pt x="330216" y="1123946"/>
                  </a:lnTo>
                </a:path>
                <a:path w="991235" h="1123950">
                  <a:moveTo>
                    <a:pt x="330216" y="1123946"/>
                  </a:moveTo>
                  <a:lnTo>
                    <a:pt x="330216" y="1078015"/>
                  </a:lnTo>
                  <a:lnTo>
                    <a:pt x="660432" y="1078015"/>
                  </a:lnTo>
                  <a:lnTo>
                    <a:pt x="660432" y="1123946"/>
                  </a:lnTo>
                </a:path>
                <a:path w="991235" h="1123950">
                  <a:moveTo>
                    <a:pt x="660432" y="1123946"/>
                  </a:moveTo>
                  <a:lnTo>
                    <a:pt x="660432" y="554962"/>
                  </a:lnTo>
                  <a:lnTo>
                    <a:pt x="990648" y="554962"/>
                  </a:lnTo>
                  <a:lnTo>
                    <a:pt x="990648" y="1123946"/>
                  </a:lnTo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01907" y="4906405"/>
              <a:ext cx="0" cy="104139"/>
            </a:xfrm>
            <a:custGeom>
              <a:avLst/>
              <a:gdLst/>
              <a:ahLst/>
              <a:cxnLst/>
              <a:rect l="l" t="t" r="r" b="b"/>
              <a:pathLst>
                <a:path h="104139">
                  <a:moveTo>
                    <a:pt x="0" y="104124"/>
                  </a:moveTo>
                  <a:lnTo>
                    <a:pt x="0" y="0"/>
                  </a:lnTo>
                </a:path>
              </a:pathLst>
            </a:custGeom>
            <a:ln w="139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01907" y="2844738"/>
              <a:ext cx="1801495" cy="1783714"/>
            </a:xfrm>
            <a:custGeom>
              <a:avLst/>
              <a:gdLst/>
              <a:ahLst/>
              <a:cxnLst/>
              <a:rect l="l" t="t" r="r" b="b"/>
              <a:pathLst>
                <a:path w="1801495" h="1783714">
                  <a:moveTo>
                    <a:pt x="0" y="574539"/>
                  </a:moveTo>
                  <a:lnTo>
                    <a:pt x="0" y="727841"/>
                  </a:lnTo>
                </a:path>
                <a:path w="1801495" h="1783714">
                  <a:moveTo>
                    <a:pt x="0" y="0"/>
                  </a:moveTo>
                  <a:lnTo>
                    <a:pt x="0" y="147893"/>
                  </a:lnTo>
                </a:path>
                <a:path w="1801495" h="1783714">
                  <a:moveTo>
                    <a:pt x="1801180" y="0"/>
                  </a:moveTo>
                  <a:lnTo>
                    <a:pt x="1801180" y="1783435"/>
                  </a:lnTo>
                </a:path>
              </a:pathLst>
            </a:custGeom>
            <a:ln w="695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07763" y="3030334"/>
              <a:ext cx="330835" cy="1980564"/>
            </a:xfrm>
            <a:custGeom>
              <a:avLst/>
              <a:gdLst/>
              <a:ahLst/>
              <a:cxnLst/>
              <a:rect l="l" t="t" r="r" b="b"/>
              <a:pathLst>
                <a:path w="330835" h="1980564">
                  <a:moveTo>
                    <a:pt x="330217" y="0"/>
                  </a:moveTo>
                  <a:lnTo>
                    <a:pt x="0" y="0"/>
                  </a:lnTo>
                  <a:lnTo>
                    <a:pt x="0" y="1980195"/>
                  </a:lnTo>
                  <a:lnTo>
                    <a:pt x="330217" y="1980195"/>
                  </a:lnTo>
                  <a:lnTo>
                    <a:pt x="330217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37981" y="4628173"/>
              <a:ext cx="330835" cy="382905"/>
            </a:xfrm>
            <a:custGeom>
              <a:avLst/>
              <a:gdLst/>
              <a:ahLst/>
              <a:cxnLst/>
              <a:rect l="l" t="t" r="r" b="b"/>
              <a:pathLst>
                <a:path w="330835" h="382904">
                  <a:moveTo>
                    <a:pt x="330215" y="0"/>
                  </a:moveTo>
                  <a:lnTo>
                    <a:pt x="0" y="0"/>
                  </a:lnTo>
                  <a:lnTo>
                    <a:pt x="0" y="382356"/>
                  </a:lnTo>
                  <a:lnTo>
                    <a:pt x="330215" y="382356"/>
                  </a:lnTo>
                  <a:lnTo>
                    <a:pt x="330215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68196" y="3066886"/>
              <a:ext cx="330835" cy="1943735"/>
            </a:xfrm>
            <a:custGeom>
              <a:avLst/>
              <a:gdLst/>
              <a:ahLst/>
              <a:cxnLst/>
              <a:rect l="l" t="t" r="r" b="b"/>
              <a:pathLst>
                <a:path w="330835" h="1943735">
                  <a:moveTo>
                    <a:pt x="330215" y="0"/>
                  </a:moveTo>
                  <a:lnTo>
                    <a:pt x="0" y="0"/>
                  </a:lnTo>
                  <a:lnTo>
                    <a:pt x="0" y="1943643"/>
                  </a:lnTo>
                  <a:lnTo>
                    <a:pt x="330215" y="1943643"/>
                  </a:lnTo>
                  <a:lnTo>
                    <a:pt x="330215" y="0"/>
                  </a:lnTo>
                  <a:close/>
                </a:path>
              </a:pathLst>
            </a:custGeom>
            <a:solidFill>
              <a:srgbClr val="5BB9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07763" y="3030334"/>
              <a:ext cx="991235" cy="1980564"/>
            </a:xfrm>
            <a:custGeom>
              <a:avLst/>
              <a:gdLst/>
              <a:ahLst/>
              <a:cxnLst/>
              <a:rect l="l" t="t" r="r" b="b"/>
              <a:pathLst>
                <a:path w="991235" h="1980564">
                  <a:moveTo>
                    <a:pt x="0" y="1980196"/>
                  </a:moveTo>
                  <a:lnTo>
                    <a:pt x="0" y="0"/>
                  </a:lnTo>
                  <a:lnTo>
                    <a:pt x="330217" y="0"/>
                  </a:lnTo>
                  <a:lnTo>
                    <a:pt x="330217" y="1980196"/>
                  </a:lnTo>
                </a:path>
                <a:path w="991235" h="1980564">
                  <a:moveTo>
                    <a:pt x="330217" y="1980196"/>
                  </a:moveTo>
                  <a:lnTo>
                    <a:pt x="330217" y="1597839"/>
                  </a:lnTo>
                  <a:lnTo>
                    <a:pt x="660432" y="1597839"/>
                  </a:lnTo>
                  <a:lnTo>
                    <a:pt x="660432" y="1980196"/>
                  </a:lnTo>
                </a:path>
                <a:path w="991235" h="1980564">
                  <a:moveTo>
                    <a:pt x="660432" y="1980196"/>
                  </a:moveTo>
                  <a:lnTo>
                    <a:pt x="660432" y="36552"/>
                  </a:lnTo>
                  <a:lnTo>
                    <a:pt x="990648" y="36552"/>
                  </a:lnTo>
                  <a:lnTo>
                    <a:pt x="990648" y="1980196"/>
                  </a:lnTo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27400" y="3463536"/>
              <a:ext cx="2576195" cy="1547495"/>
            </a:xfrm>
            <a:custGeom>
              <a:avLst/>
              <a:gdLst/>
              <a:ahLst/>
              <a:cxnLst/>
              <a:rect l="l" t="t" r="r" b="b"/>
              <a:pathLst>
                <a:path w="2576195" h="1547495">
                  <a:moveTo>
                    <a:pt x="2575688" y="1546994"/>
                  </a:moveTo>
                  <a:lnTo>
                    <a:pt x="2575688" y="1442869"/>
                  </a:lnTo>
                </a:path>
                <a:path w="2576195" h="1547495">
                  <a:moveTo>
                    <a:pt x="0" y="1546994"/>
                  </a:moveTo>
                  <a:lnTo>
                    <a:pt x="104259" y="1546994"/>
                  </a:lnTo>
                </a:path>
                <a:path w="2576195" h="1547495">
                  <a:moveTo>
                    <a:pt x="0" y="773497"/>
                  </a:moveTo>
                  <a:lnTo>
                    <a:pt x="104259" y="773497"/>
                  </a:lnTo>
                </a:path>
                <a:path w="2576195" h="1547495">
                  <a:moveTo>
                    <a:pt x="0" y="0"/>
                  </a:moveTo>
                  <a:lnTo>
                    <a:pt x="104259" y="0"/>
                  </a:lnTo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27400" y="2844738"/>
              <a:ext cx="3350260" cy="2165985"/>
            </a:xfrm>
            <a:custGeom>
              <a:avLst/>
              <a:gdLst/>
              <a:ahLst/>
              <a:cxnLst/>
              <a:rect l="l" t="t" r="r" b="b"/>
              <a:pathLst>
                <a:path w="3350260" h="2165985">
                  <a:moveTo>
                    <a:pt x="0" y="2165792"/>
                  </a:moveTo>
                  <a:lnTo>
                    <a:pt x="3350194" y="2165792"/>
                  </a:lnTo>
                  <a:lnTo>
                    <a:pt x="3350194" y="0"/>
                  </a:lnTo>
                  <a:lnTo>
                    <a:pt x="0" y="0"/>
                  </a:lnTo>
                  <a:lnTo>
                    <a:pt x="0" y="2165792"/>
                  </a:lnTo>
                  <a:close/>
                </a:path>
              </a:pathLst>
            </a:custGeom>
            <a:ln w="138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82249" y="3859776"/>
              <a:ext cx="254000" cy="1080135"/>
            </a:xfrm>
            <a:custGeom>
              <a:avLst/>
              <a:gdLst/>
              <a:ahLst/>
              <a:cxnLst/>
              <a:rect l="l" t="t" r="r" b="b"/>
              <a:pathLst>
                <a:path w="254000" h="1080135">
                  <a:moveTo>
                    <a:pt x="101600" y="978400"/>
                  </a:moveTo>
                  <a:lnTo>
                    <a:pt x="0" y="978400"/>
                  </a:lnTo>
                  <a:lnTo>
                    <a:pt x="127000" y="1080000"/>
                  </a:lnTo>
                  <a:lnTo>
                    <a:pt x="222250" y="1003800"/>
                  </a:lnTo>
                  <a:lnTo>
                    <a:pt x="101600" y="1003800"/>
                  </a:lnTo>
                  <a:lnTo>
                    <a:pt x="101600" y="978400"/>
                  </a:lnTo>
                  <a:close/>
                </a:path>
                <a:path w="254000" h="1080135">
                  <a:moveTo>
                    <a:pt x="152400" y="101600"/>
                  </a:moveTo>
                  <a:lnTo>
                    <a:pt x="101599" y="101600"/>
                  </a:lnTo>
                  <a:lnTo>
                    <a:pt x="101600" y="1003800"/>
                  </a:lnTo>
                  <a:lnTo>
                    <a:pt x="152400" y="1003800"/>
                  </a:lnTo>
                  <a:lnTo>
                    <a:pt x="152400" y="101600"/>
                  </a:lnTo>
                  <a:close/>
                </a:path>
                <a:path w="254000" h="1080135">
                  <a:moveTo>
                    <a:pt x="254000" y="978400"/>
                  </a:moveTo>
                  <a:lnTo>
                    <a:pt x="152400" y="978400"/>
                  </a:lnTo>
                  <a:lnTo>
                    <a:pt x="152400" y="1003800"/>
                  </a:lnTo>
                  <a:lnTo>
                    <a:pt x="222250" y="1003800"/>
                  </a:lnTo>
                  <a:lnTo>
                    <a:pt x="254000" y="978400"/>
                  </a:lnTo>
                  <a:close/>
                </a:path>
                <a:path w="254000" h="1080135">
                  <a:moveTo>
                    <a:pt x="127000" y="0"/>
                  </a:moveTo>
                  <a:lnTo>
                    <a:pt x="0" y="101601"/>
                  </a:lnTo>
                  <a:lnTo>
                    <a:pt x="101599" y="101600"/>
                  </a:lnTo>
                  <a:lnTo>
                    <a:pt x="101600" y="76201"/>
                  </a:lnTo>
                  <a:lnTo>
                    <a:pt x="222250" y="76200"/>
                  </a:lnTo>
                  <a:lnTo>
                    <a:pt x="127000" y="0"/>
                  </a:lnTo>
                  <a:close/>
                </a:path>
                <a:path w="254000" h="1080135">
                  <a:moveTo>
                    <a:pt x="152400" y="76200"/>
                  </a:moveTo>
                  <a:lnTo>
                    <a:pt x="101600" y="76201"/>
                  </a:lnTo>
                  <a:lnTo>
                    <a:pt x="101600" y="101600"/>
                  </a:lnTo>
                  <a:lnTo>
                    <a:pt x="152400" y="101600"/>
                  </a:lnTo>
                  <a:lnTo>
                    <a:pt x="152400" y="76200"/>
                  </a:lnTo>
                  <a:close/>
                </a:path>
                <a:path w="254000" h="1080135">
                  <a:moveTo>
                    <a:pt x="222250" y="76200"/>
                  </a:moveTo>
                  <a:lnTo>
                    <a:pt x="152400" y="76200"/>
                  </a:lnTo>
                  <a:lnTo>
                    <a:pt x="152400" y="101600"/>
                  </a:lnTo>
                  <a:lnTo>
                    <a:pt x="254000" y="101600"/>
                  </a:lnTo>
                  <a:lnTo>
                    <a:pt x="222250" y="762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2964436" y="2491682"/>
            <a:ext cx="269240" cy="269240"/>
            <a:chOff x="2964436" y="2491682"/>
            <a:chExt cx="269240" cy="269240"/>
          </a:xfrm>
        </p:grpSpPr>
        <p:sp>
          <p:nvSpPr>
            <p:cNvPr id="38" name="object 38"/>
            <p:cNvSpPr/>
            <p:nvPr/>
          </p:nvSpPr>
          <p:spPr>
            <a:xfrm>
              <a:off x="2971383" y="2498628"/>
              <a:ext cx="255270" cy="255270"/>
            </a:xfrm>
            <a:custGeom>
              <a:avLst/>
              <a:gdLst/>
              <a:ahLst/>
              <a:cxnLst/>
              <a:rect l="l" t="t" r="r" b="b"/>
              <a:pathLst>
                <a:path w="255269" h="255269">
                  <a:moveTo>
                    <a:pt x="204180" y="0"/>
                  </a:moveTo>
                  <a:lnTo>
                    <a:pt x="51045" y="0"/>
                  </a:lnTo>
                  <a:lnTo>
                    <a:pt x="31176" y="4006"/>
                  </a:lnTo>
                  <a:lnTo>
                    <a:pt x="14950" y="14931"/>
                  </a:lnTo>
                  <a:lnTo>
                    <a:pt x="4011" y="31135"/>
                  </a:lnTo>
                  <a:lnTo>
                    <a:pt x="0" y="50979"/>
                  </a:lnTo>
                  <a:lnTo>
                    <a:pt x="0" y="203917"/>
                  </a:lnTo>
                  <a:lnTo>
                    <a:pt x="4011" y="223760"/>
                  </a:lnTo>
                  <a:lnTo>
                    <a:pt x="14950" y="239965"/>
                  </a:lnTo>
                  <a:lnTo>
                    <a:pt x="31176" y="250890"/>
                  </a:lnTo>
                  <a:lnTo>
                    <a:pt x="51045" y="254896"/>
                  </a:lnTo>
                  <a:lnTo>
                    <a:pt x="204180" y="254896"/>
                  </a:lnTo>
                  <a:lnTo>
                    <a:pt x="224049" y="250890"/>
                  </a:lnTo>
                  <a:lnTo>
                    <a:pt x="240275" y="239965"/>
                  </a:lnTo>
                  <a:lnTo>
                    <a:pt x="251215" y="223760"/>
                  </a:lnTo>
                  <a:lnTo>
                    <a:pt x="255226" y="203917"/>
                  </a:lnTo>
                  <a:lnTo>
                    <a:pt x="255226" y="127448"/>
                  </a:lnTo>
                  <a:lnTo>
                    <a:pt x="255226" y="50979"/>
                  </a:lnTo>
                  <a:lnTo>
                    <a:pt x="251215" y="31135"/>
                  </a:lnTo>
                  <a:lnTo>
                    <a:pt x="240275" y="14931"/>
                  </a:lnTo>
                  <a:lnTo>
                    <a:pt x="224049" y="4006"/>
                  </a:lnTo>
                  <a:lnTo>
                    <a:pt x="204180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71383" y="2498628"/>
              <a:ext cx="255270" cy="255270"/>
            </a:xfrm>
            <a:custGeom>
              <a:avLst/>
              <a:gdLst/>
              <a:ahLst/>
              <a:cxnLst/>
              <a:rect l="l" t="t" r="r" b="b"/>
              <a:pathLst>
                <a:path w="255269" h="255269">
                  <a:moveTo>
                    <a:pt x="255226" y="127448"/>
                  </a:moveTo>
                  <a:lnTo>
                    <a:pt x="255226" y="50979"/>
                  </a:lnTo>
                  <a:lnTo>
                    <a:pt x="251215" y="31135"/>
                  </a:lnTo>
                  <a:lnTo>
                    <a:pt x="240275" y="14931"/>
                  </a:lnTo>
                  <a:lnTo>
                    <a:pt x="224050" y="4006"/>
                  </a:lnTo>
                  <a:lnTo>
                    <a:pt x="204181" y="0"/>
                  </a:lnTo>
                  <a:lnTo>
                    <a:pt x="51045" y="0"/>
                  </a:lnTo>
                  <a:lnTo>
                    <a:pt x="31176" y="4006"/>
                  </a:lnTo>
                  <a:lnTo>
                    <a:pt x="14950" y="14931"/>
                  </a:lnTo>
                  <a:lnTo>
                    <a:pt x="4011" y="31135"/>
                  </a:lnTo>
                  <a:lnTo>
                    <a:pt x="0" y="50979"/>
                  </a:lnTo>
                  <a:lnTo>
                    <a:pt x="0" y="203917"/>
                  </a:lnTo>
                  <a:lnTo>
                    <a:pt x="4011" y="223761"/>
                  </a:lnTo>
                  <a:lnTo>
                    <a:pt x="14950" y="239965"/>
                  </a:lnTo>
                  <a:lnTo>
                    <a:pt x="31176" y="250890"/>
                  </a:lnTo>
                  <a:lnTo>
                    <a:pt x="51045" y="254897"/>
                  </a:lnTo>
                  <a:lnTo>
                    <a:pt x="204181" y="254897"/>
                  </a:lnTo>
                  <a:lnTo>
                    <a:pt x="224050" y="250890"/>
                  </a:lnTo>
                  <a:lnTo>
                    <a:pt x="240275" y="239965"/>
                  </a:lnTo>
                  <a:lnTo>
                    <a:pt x="251215" y="223761"/>
                  </a:lnTo>
                  <a:lnTo>
                    <a:pt x="255226" y="203917"/>
                  </a:lnTo>
                  <a:lnTo>
                    <a:pt x="255226" y="127448"/>
                  </a:lnTo>
                  <a:close/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5188632" y="2491682"/>
            <a:ext cx="269240" cy="269240"/>
            <a:chOff x="5188632" y="2491682"/>
            <a:chExt cx="269240" cy="269240"/>
          </a:xfrm>
        </p:grpSpPr>
        <p:sp>
          <p:nvSpPr>
            <p:cNvPr id="41" name="object 41"/>
            <p:cNvSpPr/>
            <p:nvPr/>
          </p:nvSpPr>
          <p:spPr>
            <a:xfrm>
              <a:off x="5195578" y="2498628"/>
              <a:ext cx="255270" cy="255270"/>
            </a:xfrm>
            <a:custGeom>
              <a:avLst/>
              <a:gdLst/>
              <a:ahLst/>
              <a:cxnLst/>
              <a:rect l="l" t="t" r="r" b="b"/>
              <a:pathLst>
                <a:path w="255270" h="255269">
                  <a:moveTo>
                    <a:pt x="204181" y="0"/>
                  </a:moveTo>
                  <a:lnTo>
                    <a:pt x="51045" y="0"/>
                  </a:lnTo>
                  <a:lnTo>
                    <a:pt x="31176" y="4006"/>
                  </a:lnTo>
                  <a:lnTo>
                    <a:pt x="14950" y="14931"/>
                  </a:lnTo>
                  <a:lnTo>
                    <a:pt x="4011" y="31135"/>
                  </a:lnTo>
                  <a:lnTo>
                    <a:pt x="0" y="50979"/>
                  </a:lnTo>
                  <a:lnTo>
                    <a:pt x="0" y="203917"/>
                  </a:lnTo>
                  <a:lnTo>
                    <a:pt x="4011" y="223760"/>
                  </a:lnTo>
                  <a:lnTo>
                    <a:pt x="14950" y="239965"/>
                  </a:lnTo>
                  <a:lnTo>
                    <a:pt x="31176" y="250890"/>
                  </a:lnTo>
                  <a:lnTo>
                    <a:pt x="51045" y="254896"/>
                  </a:lnTo>
                  <a:lnTo>
                    <a:pt x="204181" y="254896"/>
                  </a:lnTo>
                  <a:lnTo>
                    <a:pt x="224050" y="250890"/>
                  </a:lnTo>
                  <a:lnTo>
                    <a:pt x="240276" y="239965"/>
                  </a:lnTo>
                  <a:lnTo>
                    <a:pt x="251215" y="223760"/>
                  </a:lnTo>
                  <a:lnTo>
                    <a:pt x="255226" y="203917"/>
                  </a:lnTo>
                  <a:lnTo>
                    <a:pt x="255226" y="127448"/>
                  </a:lnTo>
                  <a:lnTo>
                    <a:pt x="255226" y="50979"/>
                  </a:lnTo>
                  <a:lnTo>
                    <a:pt x="251215" y="31135"/>
                  </a:lnTo>
                  <a:lnTo>
                    <a:pt x="240276" y="14931"/>
                  </a:lnTo>
                  <a:lnTo>
                    <a:pt x="224050" y="4006"/>
                  </a:lnTo>
                  <a:lnTo>
                    <a:pt x="204181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95578" y="2498628"/>
              <a:ext cx="255270" cy="255270"/>
            </a:xfrm>
            <a:custGeom>
              <a:avLst/>
              <a:gdLst/>
              <a:ahLst/>
              <a:cxnLst/>
              <a:rect l="l" t="t" r="r" b="b"/>
              <a:pathLst>
                <a:path w="255270" h="255269">
                  <a:moveTo>
                    <a:pt x="255226" y="127448"/>
                  </a:moveTo>
                  <a:lnTo>
                    <a:pt x="255226" y="50979"/>
                  </a:lnTo>
                  <a:lnTo>
                    <a:pt x="251215" y="31135"/>
                  </a:lnTo>
                  <a:lnTo>
                    <a:pt x="240275" y="14931"/>
                  </a:lnTo>
                  <a:lnTo>
                    <a:pt x="224050" y="4006"/>
                  </a:lnTo>
                  <a:lnTo>
                    <a:pt x="204181" y="0"/>
                  </a:lnTo>
                  <a:lnTo>
                    <a:pt x="51045" y="0"/>
                  </a:lnTo>
                  <a:lnTo>
                    <a:pt x="31176" y="4006"/>
                  </a:lnTo>
                  <a:lnTo>
                    <a:pt x="14950" y="14931"/>
                  </a:lnTo>
                  <a:lnTo>
                    <a:pt x="4011" y="31135"/>
                  </a:lnTo>
                  <a:lnTo>
                    <a:pt x="0" y="50979"/>
                  </a:lnTo>
                  <a:lnTo>
                    <a:pt x="0" y="203917"/>
                  </a:lnTo>
                  <a:lnTo>
                    <a:pt x="4011" y="223761"/>
                  </a:lnTo>
                  <a:lnTo>
                    <a:pt x="14950" y="239965"/>
                  </a:lnTo>
                  <a:lnTo>
                    <a:pt x="31176" y="250890"/>
                  </a:lnTo>
                  <a:lnTo>
                    <a:pt x="51045" y="254897"/>
                  </a:lnTo>
                  <a:lnTo>
                    <a:pt x="204181" y="254897"/>
                  </a:lnTo>
                  <a:lnTo>
                    <a:pt x="224050" y="250890"/>
                  </a:lnTo>
                  <a:lnTo>
                    <a:pt x="240275" y="239965"/>
                  </a:lnTo>
                  <a:lnTo>
                    <a:pt x="251215" y="223761"/>
                  </a:lnTo>
                  <a:lnTo>
                    <a:pt x="255226" y="203917"/>
                  </a:lnTo>
                  <a:lnTo>
                    <a:pt x="255226" y="127448"/>
                  </a:lnTo>
                  <a:close/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7412828" y="2491682"/>
            <a:ext cx="269240" cy="269240"/>
            <a:chOff x="7412828" y="2491682"/>
            <a:chExt cx="269240" cy="269240"/>
          </a:xfrm>
        </p:grpSpPr>
        <p:sp>
          <p:nvSpPr>
            <p:cNvPr id="44" name="object 44"/>
            <p:cNvSpPr/>
            <p:nvPr/>
          </p:nvSpPr>
          <p:spPr>
            <a:xfrm>
              <a:off x="7419775" y="2498628"/>
              <a:ext cx="255270" cy="255270"/>
            </a:xfrm>
            <a:custGeom>
              <a:avLst/>
              <a:gdLst/>
              <a:ahLst/>
              <a:cxnLst/>
              <a:rect l="l" t="t" r="r" b="b"/>
              <a:pathLst>
                <a:path w="255270" h="255269">
                  <a:moveTo>
                    <a:pt x="204180" y="0"/>
                  </a:moveTo>
                  <a:lnTo>
                    <a:pt x="51045" y="0"/>
                  </a:lnTo>
                  <a:lnTo>
                    <a:pt x="31175" y="4006"/>
                  </a:lnTo>
                  <a:lnTo>
                    <a:pt x="14950" y="14931"/>
                  </a:lnTo>
                  <a:lnTo>
                    <a:pt x="4011" y="31135"/>
                  </a:lnTo>
                  <a:lnTo>
                    <a:pt x="0" y="50979"/>
                  </a:lnTo>
                  <a:lnTo>
                    <a:pt x="0" y="203917"/>
                  </a:lnTo>
                  <a:lnTo>
                    <a:pt x="4011" y="223760"/>
                  </a:lnTo>
                  <a:lnTo>
                    <a:pt x="14950" y="239965"/>
                  </a:lnTo>
                  <a:lnTo>
                    <a:pt x="31175" y="250890"/>
                  </a:lnTo>
                  <a:lnTo>
                    <a:pt x="51045" y="254896"/>
                  </a:lnTo>
                  <a:lnTo>
                    <a:pt x="204180" y="254896"/>
                  </a:lnTo>
                  <a:lnTo>
                    <a:pt x="224049" y="250890"/>
                  </a:lnTo>
                  <a:lnTo>
                    <a:pt x="240274" y="239965"/>
                  </a:lnTo>
                  <a:lnTo>
                    <a:pt x="251214" y="223760"/>
                  </a:lnTo>
                  <a:lnTo>
                    <a:pt x="255225" y="203917"/>
                  </a:lnTo>
                  <a:lnTo>
                    <a:pt x="255225" y="127448"/>
                  </a:lnTo>
                  <a:lnTo>
                    <a:pt x="255225" y="50979"/>
                  </a:lnTo>
                  <a:lnTo>
                    <a:pt x="251214" y="31135"/>
                  </a:lnTo>
                  <a:lnTo>
                    <a:pt x="240274" y="14931"/>
                  </a:lnTo>
                  <a:lnTo>
                    <a:pt x="224049" y="4006"/>
                  </a:lnTo>
                  <a:lnTo>
                    <a:pt x="204180" y="0"/>
                  </a:lnTo>
                  <a:close/>
                </a:path>
              </a:pathLst>
            </a:custGeom>
            <a:solidFill>
              <a:srgbClr val="5BB9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419774" y="2498628"/>
              <a:ext cx="255270" cy="255270"/>
            </a:xfrm>
            <a:custGeom>
              <a:avLst/>
              <a:gdLst/>
              <a:ahLst/>
              <a:cxnLst/>
              <a:rect l="l" t="t" r="r" b="b"/>
              <a:pathLst>
                <a:path w="255270" h="255269">
                  <a:moveTo>
                    <a:pt x="255226" y="127448"/>
                  </a:moveTo>
                  <a:lnTo>
                    <a:pt x="255226" y="50979"/>
                  </a:lnTo>
                  <a:lnTo>
                    <a:pt x="251215" y="31135"/>
                  </a:lnTo>
                  <a:lnTo>
                    <a:pt x="240275" y="14931"/>
                  </a:lnTo>
                  <a:lnTo>
                    <a:pt x="224050" y="4006"/>
                  </a:lnTo>
                  <a:lnTo>
                    <a:pt x="204181" y="0"/>
                  </a:lnTo>
                  <a:lnTo>
                    <a:pt x="51045" y="0"/>
                  </a:lnTo>
                  <a:lnTo>
                    <a:pt x="31176" y="4006"/>
                  </a:lnTo>
                  <a:lnTo>
                    <a:pt x="14950" y="14931"/>
                  </a:lnTo>
                  <a:lnTo>
                    <a:pt x="4011" y="31135"/>
                  </a:lnTo>
                  <a:lnTo>
                    <a:pt x="0" y="50979"/>
                  </a:lnTo>
                  <a:lnTo>
                    <a:pt x="0" y="203917"/>
                  </a:lnTo>
                  <a:lnTo>
                    <a:pt x="4011" y="223761"/>
                  </a:lnTo>
                  <a:lnTo>
                    <a:pt x="14950" y="239965"/>
                  </a:lnTo>
                  <a:lnTo>
                    <a:pt x="31176" y="250890"/>
                  </a:lnTo>
                  <a:lnTo>
                    <a:pt x="51045" y="254897"/>
                  </a:lnTo>
                  <a:lnTo>
                    <a:pt x="204181" y="254897"/>
                  </a:lnTo>
                  <a:lnTo>
                    <a:pt x="224050" y="250890"/>
                  </a:lnTo>
                  <a:lnTo>
                    <a:pt x="240275" y="239965"/>
                  </a:lnTo>
                  <a:lnTo>
                    <a:pt x="251215" y="223761"/>
                  </a:lnTo>
                  <a:lnTo>
                    <a:pt x="255226" y="203917"/>
                  </a:lnTo>
                  <a:lnTo>
                    <a:pt x="255226" y="127448"/>
                  </a:lnTo>
                  <a:close/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65331" y="1157732"/>
            <a:ext cx="8412480" cy="161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 indent="-300990">
              <a:lnSpc>
                <a:spcPct val="100000"/>
              </a:lnSpc>
              <a:spcBef>
                <a:spcPts val="100"/>
              </a:spcBef>
              <a:buSzPct val="79166"/>
              <a:buFont typeface="Wingdings"/>
              <a:buChar char=""/>
              <a:tabLst>
                <a:tab pos="313690" algn="l"/>
              </a:tabLst>
            </a:pPr>
            <a:r>
              <a:rPr sz="2400" spc="-45" dirty="0">
                <a:latin typeface="Arial"/>
                <a:cs typeface="Arial"/>
              </a:rPr>
              <a:t>Clover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[ATC’20]:</a:t>
            </a:r>
            <a:r>
              <a:rPr lang="zh-CN" altLang="en-US" sz="2400" spc="-235" dirty="0">
                <a:latin typeface="Arial"/>
                <a:cs typeface="Arial"/>
              </a:rPr>
              <a:t>用于复制的单侧读</a:t>
            </a:r>
            <a:r>
              <a:rPr lang="en-US" altLang="zh-CN" sz="2400" spc="-235" dirty="0">
                <a:latin typeface="Arial"/>
                <a:cs typeface="Arial"/>
              </a:rPr>
              <a:t>/</a:t>
            </a:r>
            <a:r>
              <a:rPr lang="zh-CN" altLang="en-US" sz="2400" spc="-235" dirty="0">
                <a:latin typeface="Arial"/>
                <a:cs typeface="Arial"/>
              </a:rPr>
              <a:t>写</a:t>
            </a:r>
            <a:endParaRPr lang="en-US" sz="2400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25"/>
              </a:spcBef>
              <a:buSzPct val="79166"/>
              <a:buFont typeface="Wingdings"/>
              <a:buChar char=""/>
              <a:tabLst>
                <a:tab pos="313690" algn="l"/>
              </a:tabLst>
            </a:pPr>
            <a:r>
              <a:rPr lang="en-US" sz="2400" spc="-110" dirty="0" err="1">
                <a:latin typeface="Arial"/>
                <a:cs typeface="Arial"/>
              </a:rPr>
              <a:t>HermesKV</a:t>
            </a:r>
            <a:r>
              <a:rPr lang="en-US" sz="2400" spc="-65" dirty="0">
                <a:latin typeface="Arial"/>
                <a:cs typeface="Arial"/>
              </a:rPr>
              <a:t> </a:t>
            </a:r>
            <a:r>
              <a:rPr lang="en-US" sz="2400" spc="-150" dirty="0">
                <a:latin typeface="Arial"/>
                <a:cs typeface="Arial"/>
              </a:rPr>
              <a:t>[ASPLOS’20]:</a:t>
            </a:r>
            <a:r>
              <a:rPr lang="zh-CN" altLang="en-US" sz="2400" spc="-250" dirty="0">
                <a:latin typeface="Arial"/>
                <a:cs typeface="Arial"/>
              </a:rPr>
              <a:t>通过 </a:t>
            </a:r>
            <a:r>
              <a:rPr lang="en-US" altLang="zh-CN" sz="2400" spc="-250" dirty="0">
                <a:latin typeface="Arial"/>
                <a:cs typeface="Arial"/>
              </a:rPr>
              <a:t>RPC </a:t>
            </a:r>
            <a:r>
              <a:rPr lang="zh-CN" altLang="en-US" sz="2400" spc="-250" dirty="0">
                <a:latin typeface="Arial"/>
                <a:cs typeface="Arial"/>
              </a:rPr>
              <a:t>的广播复制协议</a:t>
            </a:r>
            <a:endParaRPr lang="en-US" sz="2400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20"/>
              </a:spcBef>
              <a:buSzPct val="79166"/>
              <a:buFont typeface="Wingdings"/>
              <a:buChar char=""/>
              <a:tabLst>
                <a:tab pos="313690" algn="l"/>
              </a:tabLst>
            </a:pPr>
            <a:r>
              <a:rPr lang="en-US" altLang="zh-CN" sz="2400" dirty="0">
                <a:latin typeface="Arial"/>
                <a:cs typeface="Arial"/>
              </a:rPr>
              <a:t>6</a:t>
            </a:r>
            <a:r>
              <a:rPr lang="zh-CN" altLang="en-US" sz="2400" dirty="0">
                <a:latin typeface="Arial"/>
                <a:cs typeface="Arial"/>
              </a:rPr>
              <a:t>台服务器</a:t>
            </a:r>
            <a:endParaRPr sz="2400" dirty="0">
              <a:latin typeface="Arial"/>
              <a:cs typeface="Arial"/>
            </a:endParaRPr>
          </a:p>
          <a:p>
            <a:pPr marL="2697480">
              <a:lnSpc>
                <a:spcPct val="100000"/>
              </a:lnSpc>
              <a:spcBef>
                <a:spcPts val="1515"/>
              </a:spcBef>
              <a:tabLst>
                <a:tab pos="4921885" algn="l"/>
                <a:tab pos="7145655" algn="l"/>
              </a:tabLst>
            </a:pPr>
            <a:r>
              <a:rPr sz="1950" spc="155" dirty="0">
                <a:latin typeface="Trebuchet MS"/>
                <a:cs typeface="Trebuchet MS"/>
              </a:rPr>
              <a:t>Rowan-</a:t>
            </a:r>
            <a:r>
              <a:rPr sz="1950" spc="114" dirty="0">
                <a:latin typeface="Trebuchet MS"/>
                <a:cs typeface="Trebuchet MS"/>
              </a:rPr>
              <a:t>KV</a:t>
            </a:r>
            <a:r>
              <a:rPr sz="1950" dirty="0">
                <a:latin typeface="Trebuchet MS"/>
                <a:cs typeface="Trebuchet MS"/>
              </a:rPr>
              <a:t>	</a:t>
            </a:r>
            <a:r>
              <a:rPr sz="1950" spc="65" dirty="0">
                <a:latin typeface="Trebuchet MS"/>
                <a:cs typeface="Trebuchet MS"/>
              </a:rPr>
              <a:t>Clover</a:t>
            </a:r>
            <a:r>
              <a:rPr sz="1950" dirty="0">
                <a:latin typeface="Trebuchet MS"/>
                <a:cs typeface="Trebuchet MS"/>
              </a:rPr>
              <a:t>	</a:t>
            </a:r>
            <a:r>
              <a:rPr sz="1950" spc="110" dirty="0">
                <a:latin typeface="Trebuchet MS"/>
                <a:cs typeface="Trebuchet MS"/>
              </a:rPr>
              <a:t>HermesKV</a:t>
            </a:r>
            <a:endParaRPr sz="1950" dirty="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85582" y="4835406"/>
            <a:ext cx="18415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220" dirty="0">
                <a:latin typeface="Trebuchet MS"/>
                <a:cs typeface="Trebuchet MS"/>
              </a:rPr>
              <a:t>0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27361" y="4061909"/>
            <a:ext cx="342265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185" dirty="0">
                <a:latin typeface="Trebuchet MS"/>
                <a:cs typeface="Trebuchet MS"/>
              </a:rPr>
              <a:t>50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869139" y="3288412"/>
            <a:ext cx="50038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185" dirty="0">
                <a:latin typeface="Trebuchet MS"/>
                <a:cs typeface="Trebuchet MS"/>
              </a:rPr>
              <a:t>100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714176" y="5034057"/>
            <a:ext cx="97536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185" dirty="0">
                <a:latin typeface="Trebuchet MS"/>
                <a:cs typeface="Trebuchet MS"/>
              </a:rPr>
              <a:t>50%</a:t>
            </a:r>
            <a:r>
              <a:rPr sz="1950" spc="45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Put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94467" y="5034057"/>
            <a:ext cx="817244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170" dirty="0">
                <a:latin typeface="Trebuchet MS"/>
                <a:cs typeface="Trebuchet MS"/>
              </a:rPr>
              <a:t>5%</a:t>
            </a:r>
            <a:r>
              <a:rPr sz="1950" spc="40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Put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07753" y="3002279"/>
            <a:ext cx="5350510" cy="845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96054" algn="l"/>
              </a:tabLst>
            </a:pPr>
            <a:r>
              <a:rPr sz="2300" dirty="0">
                <a:latin typeface="Calibri"/>
                <a:cs typeface="Calibri"/>
              </a:rPr>
              <a:t>(a)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ZippyDB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Obj</a:t>
            </a:r>
            <a:r>
              <a:rPr sz="2300" dirty="0">
                <a:latin typeface="Calibri"/>
                <a:cs typeface="Calibri"/>
              </a:rPr>
              <a:t>	(b) 4KB </a:t>
            </a:r>
            <a:r>
              <a:rPr sz="2300" spc="-25" dirty="0">
                <a:latin typeface="Calibri"/>
                <a:cs typeface="Calibri"/>
              </a:rPr>
              <a:t>Obj</a:t>
            </a:r>
            <a:endParaRPr sz="2300">
              <a:latin typeface="Calibri"/>
              <a:cs typeface="Calibri"/>
            </a:endParaRPr>
          </a:p>
          <a:p>
            <a:pPr marL="464820">
              <a:lnSpc>
                <a:spcPct val="100000"/>
              </a:lnSpc>
              <a:spcBef>
                <a:spcPts val="1530"/>
              </a:spcBef>
            </a:pP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24.5</a:t>
            </a:r>
            <a:r>
              <a:rPr sz="1800" b="1" spc="-10" dirty="0">
                <a:solidFill>
                  <a:srgbClr val="0000FF"/>
                </a:solidFill>
                <a:latin typeface="Trebuchet MS"/>
                <a:cs typeface="Trebuchet MS"/>
              </a:rPr>
              <a:t>×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72147" y="2600674"/>
            <a:ext cx="397510" cy="26638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Throughput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(Mops/s)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249680" y="5666232"/>
            <a:ext cx="10189845" cy="1024255"/>
            <a:chOff x="1249680" y="5666232"/>
            <a:chExt cx="10189845" cy="1024255"/>
          </a:xfrm>
        </p:grpSpPr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6256" y="5675376"/>
              <a:ext cx="10152888" cy="92049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9680" y="5666232"/>
              <a:ext cx="10174224" cy="1024128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339057" y="5690627"/>
              <a:ext cx="10049510" cy="815975"/>
            </a:xfrm>
            <a:custGeom>
              <a:avLst/>
              <a:gdLst/>
              <a:ahLst/>
              <a:cxnLst/>
              <a:rect l="l" t="t" r="r" b="b"/>
              <a:pathLst>
                <a:path w="10049510" h="815975">
                  <a:moveTo>
                    <a:pt x="9920283" y="0"/>
                  </a:moveTo>
                  <a:lnTo>
                    <a:pt x="128878" y="0"/>
                  </a:lnTo>
                  <a:lnTo>
                    <a:pt x="78712" y="10127"/>
                  </a:lnTo>
                  <a:lnTo>
                    <a:pt x="37747" y="37747"/>
                  </a:lnTo>
                  <a:lnTo>
                    <a:pt x="10127" y="78713"/>
                  </a:lnTo>
                  <a:lnTo>
                    <a:pt x="0" y="128878"/>
                  </a:lnTo>
                  <a:lnTo>
                    <a:pt x="0" y="686760"/>
                  </a:lnTo>
                  <a:lnTo>
                    <a:pt x="10127" y="736925"/>
                  </a:lnTo>
                  <a:lnTo>
                    <a:pt x="37747" y="777891"/>
                  </a:lnTo>
                  <a:lnTo>
                    <a:pt x="78712" y="805511"/>
                  </a:lnTo>
                  <a:lnTo>
                    <a:pt x="128878" y="815638"/>
                  </a:lnTo>
                  <a:lnTo>
                    <a:pt x="9920283" y="815638"/>
                  </a:lnTo>
                  <a:lnTo>
                    <a:pt x="9970448" y="805511"/>
                  </a:lnTo>
                  <a:lnTo>
                    <a:pt x="10011414" y="777891"/>
                  </a:lnTo>
                  <a:lnTo>
                    <a:pt x="10039034" y="736925"/>
                  </a:lnTo>
                  <a:lnTo>
                    <a:pt x="10049162" y="686760"/>
                  </a:lnTo>
                  <a:lnTo>
                    <a:pt x="10049162" y="128878"/>
                  </a:lnTo>
                  <a:lnTo>
                    <a:pt x="10039034" y="78713"/>
                  </a:lnTo>
                  <a:lnTo>
                    <a:pt x="10011414" y="37747"/>
                  </a:lnTo>
                  <a:lnTo>
                    <a:pt x="9970448" y="10127"/>
                  </a:lnTo>
                  <a:lnTo>
                    <a:pt x="9920283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3394923" y="3874164"/>
            <a:ext cx="836294" cy="571500"/>
            <a:chOff x="3394923" y="3874164"/>
            <a:chExt cx="836294" cy="571500"/>
          </a:xfrm>
        </p:grpSpPr>
        <p:sp>
          <p:nvSpPr>
            <p:cNvPr id="59" name="object 59"/>
            <p:cNvSpPr/>
            <p:nvPr/>
          </p:nvSpPr>
          <p:spPr>
            <a:xfrm>
              <a:off x="3394923" y="3874164"/>
              <a:ext cx="254000" cy="571500"/>
            </a:xfrm>
            <a:custGeom>
              <a:avLst/>
              <a:gdLst/>
              <a:ahLst/>
              <a:cxnLst/>
              <a:rect l="l" t="t" r="r" b="b"/>
              <a:pathLst>
                <a:path w="254000" h="571500">
                  <a:moveTo>
                    <a:pt x="101601" y="469836"/>
                  </a:moveTo>
                  <a:lnTo>
                    <a:pt x="1" y="469836"/>
                  </a:lnTo>
                  <a:lnTo>
                    <a:pt x="127001" y="571436"/>
                  </a:lnTo>
                  <a:lnTo>
                    <a:pt x="222251" y="495236"/>
                  </a:lnTo>
                  <a:lnTo>
                    <a:pt x="101601" y="495236"/>
                  </a:lnTo>
                  <a:lnTo>
                    <a:pt x="101601" y="469836"/>
                  </a:lnTo>
                  <a:close/>
                </a:path>
                <a:path w="254000" h="571500">
                  <a:moveTo>
                    <a:pt x="152400" y="76200"/>
                  </a:moveTo>
                  <a:lnTo>
                    <a:pt x="101600" y="76200"/>
                  </a:lnTo>
                  <a:lnTo>
                    <a:pt x="101601" y="495236"/>
                  </a:lnTo>
                  <a:lnTo>
                    <a:pt x="152401" y="495236"/>
                  </a:lnTo>
                  <a:lnTo>
                    <a:pt x="152400" y="76200"/>
                  </a:lnTo>
                  <a:close/>
                </a:path>
                <a:path w="254000" h="571500">
                  <a:moveTo>
                    <a:pt x="254001" y="469836"/>
                  </a:moveTo>
                  <a:lnTo>
                    <a:pt x="152401" y="469836"/>
                  </a:lnTo>
                  <a:lnTo>
                    <a:pt x="152401" y="495236"/>
                  </a:lnTo>
                  <a:lnTo>
                    <a:pt x="222251" y="495236"/>
                  </a:lnTo>
                  <a:lnTo>
                    <a:pt x="254001" y="469836"/>
                  </a:lnTo>
                  <a:close/>
                </a:path>
                <a:path w="254000" h="571500">
                  <a:moveTo>
                    <a:pt x="127000" y="0"/>
                  </a:moveTo>
                  <a:lnTo>
                    <a:pt x="0" y="101600"/>
                  </a:lnTo>
                  <a:lnTo>
                    <a:pt x="101600" y="101600"/>
                  </a:lnTo>
                  <a:lnTo>
                    <a:pt x="101600" y="76200"/>
                  </a:lnTo>
                  <a:lnTo>
                    <a:pt x="222250" y="76200"/>
                  </a:lnTo>
                  <a:lnTo>
                    <a:pt x="127000" y="0"/>
                  </a:lnTo>
                  <a:close/>
                </a:path>
                <a:path w="254000" h="571500">
                  <a:moveTo>
                    <a:pt x="222250" y="76200"/>
                  </a:moveTo>
                  <a:lnTo>
                    <a:pt x="152400" y="76200"/>
                  </a:lnTo>
                  <a:lnTo>
                    <a:pt x="152400" y="101600"/>
                  </a:lnTo>
                  <a:lnTo>
                    <a:pt x="254000" y="101600"/>
                  </a:lnTo>
                  <a:lnTo>
                    <a:pt x="222250" y="762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636529" y="4021382"/>
              <a:ext cx="594360" cy="277495"/>
            </a:xfrm>
            <a:custGeom>
              <a:avLst/>
              <a:gdLst/>
              <a:ahLst/>
              <a:cxnLst/>
              <a:rect l="l" t="t" r="r" b="b"/>
              <a:pathLst>
                <a:path w="594360" h="277495">
                  <a:moveTo>
                    <a:pt x="594283" y="0"/>
                  </a:moveTo>
                  <a:lnTo>
                    <a:pt x="0" y="0"/>
                  </a:lnTo>
                  <a:lnTo>
                    <a:pt x="0" y="276998"/>
                  </a:lnTo>
                  <a:lnTo>
                    <a:pt x="594283" y="276998"/>
                  </a:lnTo>
                  <a:lnTo>
                    <a:pt x="594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623829" y="3995420"/>
            <a:ext cx="567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1.98</a:t>
            </a:r>
            <a:r>
              <a:rPr sz="1800" b="1" spc="-10" dirty="0">
                <a:solidFill>
                  <a:srgbClr val="0000FF"/>
                </a:solidFill>
                <a:latin typeface="Trebuchet MS"/>
                <a:cs typeface="Trebuchet MS"/>
              </a:rPr>
              <a:t>×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455544" y="5759763"/>
            <a:ext cx="9686290" cy="690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60"/>
              </a:lnSpc>
            </a:pP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在写入密集型工作负载（即 </a:t>
            </a:r>
            <a:r>
              <a:rPr lang="en-US" altLang="zh-CN" sz="2200" spc="-50" dirty="0">
                <a:solidFill>
                  <a:srgbClr val="FFFFFF"/>
                </a:solidFill>
                <a:latin typeface="Arial"/>
                <a:cs typeface="Arial"/>
              </a:rPr>
              <a:t>50% PUT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）下，当对象较小时，</a:t>
            </a:r>
            <a:r>
              <a:rPr lang="en-US" altLang="zh-CN" sz="2200" spc="-50" dirty="0">
                <a:solidFill>
                  <a:srgbClr val="FFFFFF"/>
                </a:solidFill>
                <a:latin typeface="Arial"/>
                <a:cs typeface="Arial"/>
              </a:rPr>
              <a:t>Rowan-KV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的性能显着优于 </a:t>
            </a:r>
            <a:r>
              <a:rPr lang="en-US" altLang="zh-CN" sz="2200" spc="-50" dirty="0">
                <a:solidFill>
                  <a:srgbClr val="FFFFFF"/>
                </a:solidFill>
                <a:latin typeface="Arial"/>
                <a:cs typeface="Arial"/>
              </a:rPr>
              <a:t>Clover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和 </a:t>
            </a:r>
            <a:r>
              <a:rPr lang="en-US" altLang="zh-CN" sz="2200" spc="-50" dirty="0" err="1">
                <a:solidFill>
                  <a:srgbClr val="FFFFFF"/>
                </a:solidFill>
                <a:latin typeface="Arial"/>
                <a:cs typeface="Arial"/>
              </a:rPr>
              <a:t>HermesKV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（</a:t>
            </a:r>
            <a:r>
              <a:rPr lang="en-US" altLang="zh-CN" sz="2200" spc="-50" dirty="0">
                <a:solidFill>
                  <a:srgbClr val="FFFFFF"/>
                </a:solidFill>
                <a:latin typeface="Arial"/>
                <a:cs typeface="Arial"/>
              </a:rPr>
              <a:t>24.5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倍和 </a:t>
            </a:r>
            <a:r>
              <a:rPr lang="en-US" altLang="zh-CN" sz="2200" spc="-50" dirty="0">
                <a:solidFill>
                  <a:srgbClr val="FFFFFF"/>
                </a:solidFill>
                <a:latin typeface="Arial"/>
                <a:cs typeface="Arial"/>
              </a:rPr>
              <a:t>1.98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倍）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170" dirty="0"/>
              <a:t>性能分析：</a:t>
            </a:r>
            <a:r>
              <a:rPr lang="en-US" altLang="zh-CN" spc="-170" dirty="0"/>
              <a:t>KVS</a:t>
            </a:r>
            <a:r>
              <a:rPr lang="zh-CN" altLang="en-US" spc="-170" dirty="0"/>
              <a:t>纵向比较</a:t>
            </a:r>
            <a:endParaRPr spc="55" dirty="0"/>
          </a:p>
        </p:txBody>
      </p:sp>
      <p:grpSp>
        <p:nvGrpSpPr>
          <p:cNvPr id="3" name="object 3"/>
          <p:cNvGrpSpPr/>
          <p:nvPr/>
        </p:nvGrpSpPr>
        <p:grpSpPr>
          <a:xfrm>
            <a:off x="6675348" y="2841245"/>
            <a:ext cx="2806065" cy="2176780"/>
            <a:chOff x="6675348" y="2841245"/>
            <a:chExt cx="2806065" cy="2176780"/>
          </a:xfrm>
        </p:grpSpPr>
        <p:sp>
          <p:nvSpPr>
            <p:cNvPr id="4" name="object 4"/>
            <p:cNvSpPr/>
            <p:nvPr/>
          </p:nvSpPr>
          <p:spPr>
            <a:xfrm>
              <a:off x="7177657" y="3417580"/>
              <a:ext cx="0" cy="1214755"/>
            </a:xfrm>
            <a:custGeom>
              <a:avLst/>
              <a:gdLst/>
              <a:ahLst/>
              <a:cxnLst/>
              <a:rect l="l" t="t" r="r" b="b"/>
              <a:pathLst>
                <a:path h="1214754">
                  <a:moveTo>
                    <a:pt x="0" y="0"/>
                  </a:moveTo>
                  <a:lnTo>
                    <a:pt x="0" y="1214721"/>
                  </a:lnTo>
                </a:path>
              </a:pathLst>
            </a:custGeom>
            <a:ln w="695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82334" y="4193519"/>
              <a:ext cx="330835" cy="817244"/>
            </a:xfrm>
            <a:custGeom>
              <a:avLst/>
              <a:gdLst/>
              <a:ahLst/>
              <a:cxnLst/>
              <a:rect l="l" t="t" r="r" b="b"/>
              <a:pathLst>
                <a:path w="330834" h="817245">
                  <a:moveTo>
                    <a:pt x="330215" y="0"/>
                  </a:moveTo>
                  <a:lnTo>
                    <a:pt x="0" y="0"/>
                  </a:lnTo>
                  <a:lnTo>
                    <a:pt x="0" y="817010"/>
                  </a:lnTo>
                  <a:lnTo>
                    <a:pt x="330215" y="817010"/>
                  </a:lnTo>
                  <a:lnTo>
                    <a:pt x="330215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2549" y="4632302"/>
              <a:ext cx="330835" cy="378460"/>
            </a:xfrm>
            <a:custGeom>
              <a:avLst/>
              <a:gdLst/>
              <a:ahLst/>
              <a:cxnLst/>
              <a:rect l="l" t="t" r="r" b="b"/>
              <a:pathLst>
                <a:path w="330834" h="378460">
                  <a:moveTo>
                    <a:pt x="330215" y="0"/>
                  </a:moveTo>
                  <a:lnTo>
                    <a:pt x="0" y="0"/>
                  </a:lnTo>
                  <a:lnTo>
                    <a:pt x="0" y="378227"/>
                  </a:lnTo>
                  <a:lnTo>
                    <a:pt x="330215" y="378227"/>
                  </a:lnTo>
                  <a:lnTo>
                    <a:pt x="330215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42765" y="4435048"/>
              <a:ext cx="330835" cy="575945"/>
            </a:xfrm>
            <a:custGeom>
              <a:avLst/>
              <a:gdLst/>
              <a:ahLst/>
              <a:cxnLst/>
              <a:rect l="l" t="t" r="r" b="b"/>
              <a:pathLst>
                <a:path w="330834" h="575945">
                  <a:moveTo>
                    <a:pt x="330217" y="0"/>
                  </a:moveTo>
                  <a:lnTo>
                    <a:pt x="0" y="0"/>
                  </a:lnTo>
                  <a:lnTo>
                    <a:pt x="0" y="575481"/>
                  </a:lnTo>
                  <a:lnTo>
                    <a:pt x="330217" y="575481"/>
                  </a:lnTo>
                  <a:lnTo>
                    <a:pt x="330217" y="0"/>
                  </a:lnTo>
                  <a:close/>
                </a:path>
              </a:pathLst>
            </a:custGeom>
            <a:solidFill>
              <a:srgbClr val="5BB9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82333" y="4193520"/>
              <a:ext cx="991235" cy="817244"/>
            </a:xfrm>
            <a:custGeom>
              <a:avLst/>
              <a:gdLst/>
              <a:ahLst/>
              <a:cxnLst/>
              <a:rect l="l" t="t" r="r" b="b"/>
              <a:pathLst>
                <a:path w="991234" h="817245">
                  <a:moveTo>
                    <a:pt x="0" y="817010"/>
                  </a:moveTo>
                  <a:lnTo>
                    <a:pt x="0" y="0"/>
                  </a:lnTo>
                  <a:lnTo>
                    <a:pt x="330216" y="0"/>
                  </a:lnTo>
                  <a:lnTo>
                    <a:pt x="330216" y="817010"/>
                  </a:lnTo>
                </a:path>
                <a:path w="991234" h="817245">
                  <a:moveTo>
                    <a:pt x="330216" y="817010"/>
                  </a:moveTo>
                  <a:lnTo>
                    <a:pt x="330216" y="438782"/>
                  </a:lnTo>
                  <a:lnTo>
                    <a:pt x="660432" y="438782"/>
                  </a:lnTo>
                  <a:lnTo>
                    <a:pt x="660432" y="817010"/>
                  </a:lnTo>
                </a:path>
                <a:path w="991234" h="817245">
                  <a:moveTo>
                    <a:pt x="660432" y="817010"/>
                  </a:moveTo>
                  <a:lnTo>
                    <a:pt x="660432" y="241528"/>
                  </a:lnTo>
                  <a:lnTo>
                    <a:pt x="990648" y="241528"/>
                  </a:lnTo>
                  <a:lnTo>
                    <a:pt x="990648" y="817010"/>
                  </a:lnTo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77657" y="2844738"/>
              <a:ext cx="1801495" cy="808355"/>
            </a:xfrm>
            <a:custGeom>
              <a:avLst/>
              <a:gdLst/>
              <a:ahLst/>
              <a:cxnLst/>
              <a:rect l="l" t="t" r="r" b="b"/>
              <a:pathLst>
                <a:path w="1801495" h="808354">
                  <a:moveTo>
                    <a:pt x="0" y="0"/>
                  </a:moveTo>
                  <a:lnTo>
                    <a:pt x="0" y="146195"/>
                  </a:lnTo>
                </a:path>
                <a:path w="1801495" h="808354">
                  <a:moveTo>
                    <a:pt x="1801180" y="0"/>
                  </a:moveTo>
                  <a:lnTo>
                    <a:pt x="1801180" y="807857"/>
                  </a:lnTo>
                </a:path>
              </a:pathLst>
            </a:custGeom>
            <a:ln w="695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83513" y="3157390"/>
              <a:ext cx="330835" cy="1853564"/>
            </a:xfrm>
            <a:custGeom>
              <a:avLst/>
              <a:gdLst/>
              <a:ahLst/>
              <a:cxnLst/>
              <a:rect l="l" t="t" r="r" b="b"/>
              <a:pathLst>
                <a:path w="330834" h="1853564">
                  <a:moveTo>
                    <a:pt x="330217" y="0"/>
                  </a:moveTo>
                  <a:lnTo>
                    <a:pt x="0" y="0"/>
                  </a:lnTo>
                  <a:lnTo>
                    <a:pt x="0" y="1853139"/>
                  </a:lnTo>
                  <a:lnTo>
                    <a:pt x="330217" y="1853139"/>
                  </a:lnTo>
                  <a:lnTo>
                    <a:pt x="330217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13731" y="3652596"/>
              <a:ext cx="330835" cy="1358265"/>
            </a:xfrm>
            <a:custGeom>
              <a:avLst/>
              <a:gdLst/>
              <a:ahLst/>
              <a:cxnLst/>
              <a:rect l="l" t="t" r="r" b="b"/>
              <a:pathLst>
                <a:path w="330834" h="1358264">
                  <a:moveTo>
                    <a:pt x="330215" y="0"/>
                  </a:moveTo>
                  <a:lnTo>
                    <a:pt x="0" y="0"/>
                  </a:lnTo>
                  <a:lnTo>
                    <a:pt x="0" y="1357933"/>
                  </a:lnTo>
                  <a:lnTo>
                    <a:pt x="330215" y="1357933"/>
                  </a:lnTo>
                  <a:lnTo>
                    <a:pt x="330215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43946" y="3052034"/>
              <a:ext cx="330835" cy="1958975"/>
            </a:xfrm>
            <a:custGeom>
              <a:avLst/>
              <a:gdLst/>
              <a:ahLst/>
              <a:cxnLst/>
              <a:rect l="l" t="t" r="r" b="b"/>
              <a:pathLst>
                <a:path w="330834" h="1958975">
                  <a:moveTo>
                    <a:pt x="330215" y="0"/>
                  </a:moveTo>
                  <a:lnTo>
                    <a:pt x="0" y="0"/>
                  </a:lnTo>
                  <a:lnTo>
                    <a:pt x="0" y="1958494"/>
                  </a:lnTo>
                  <a:lnTo>
                    <a:pt x="330215" y="1958494"/>
                  </a:lnTo>
                  <a:lnTo>
                    <a:pt x="330215" y="0"/>
                  </a:lnTo>
                  <a:close/>
                </a:path>
              </a:pathLst>
            </a:custGeom>
            <a:solidFill>
              <a:srgbClr val="5BB9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83513" y="3052035"/>
              <a:ext cx="991235" cy="1958975"/>
            </a:xfrm>
            <a:custGeom>
              <a:avLst/>
              <a:gdLst/>
              <a:ahLst/>
              <a:cxnLst/>
              <a:rect l="l" t="t" r="r" b="b"/>
              <a:pathLst>
                <a:path w="991234" h="1958975">
                  <a:moveTo>
                    <a:pt x="0" y="1958495"/>
                  </a:moveTo>
                  <a:lnTo>
                    <a:pt x="0" y="105355"/>
                  </a:lnTo>
                  <a:lnTo>
                    <a:pt x="330217" y="105355"/>
                  </a:lnTo>
                  <a:lnTo>
                    <a:pt x="330217" y="1958495"/>
                  </a:lnTo>
                </a:path>
                <a:path w="991234" h="1958975">
                  <a:moveTo>
                    <a:pt x="330217" y="1958495"/>
                  </a:moveTo>
                  <a:lnTo>
                    <a:pt x="330217" y="600560"/>
                  </a:lnTo>
                  <a:lnTo>
                    <a:pt x="660432" y="600560"/>
                  </a:lnTo>
                  <a:lnTo>
                    <a:pt x="660432" y="1958495"/>
                  </a:lnTo>
                </a:path>
                <a:path w="991234" h="1958975">
                  <a:moveTo>
                    <a:pt x="660432" y="1958495"/>
                  </a:moveTo>
                  <a:lnTo>
                    <a:pt x="660432" y="0"/>
                  </a:lnTo>
                  <a:lnTo>
                    <a:pt x="990648" y="0"/>
                  </a:lnTo>
                  <a:lnTo>
                    <a:pt x="990648" y="1958495"/>
                  </a:lnTo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161332" y="4835406"/>
            <a:ext cx="18415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220" dirty="0">
                <a:latin typeface="Trebuchet MS"/>
                <a:cs typeface="Trebuchet MS"/>
              </a:rPr>
              <a:t>0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03111" y="3288412"/>
            <a:ext cx="342265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185" dirty="0">
                <a:latin typeface="Trebuchet MS"/>
                <a:cs typeface="Trebuchet MS"/>
              </a:rPr>
              <a:t>10</a:t>
            </a:r>
            <a:endParaRPr sz="195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20415" y="2837753"/>
            <a:ext cx="7339965" cy="2179955"/>
            <a:chOff x="2420415" y="2837753"/>
            <a:chExt cx="7339965" cy="2179955"/>
          </a:xfrm>
        </p:grpSpPr>
        <p:sp>
          <p:nvSpPr>
            <p:cNvPr id="17" name="object 17"/>
            <p:cNvSpPr/>
            <p:nvPr/>
          </p:nvSpPr>
          <p:spPr>
            <a:xfrm>
              <a:off x="6403150" y="3463536"/>
              <a:ext cx="2576195" cy="1547495"/>
            </a:xfrm>
            <a:custGeom>
              <a:avLst/>
              <a:gdLst/>
              <a:ahLst/>
              <a:cxnLst/>
              <a:rect l="l" t="t" r="r" b="b"/>
              <a:pathLst>
                <a:path w="2576195" h="1547495">
                  <a:moveTo>
                    <a:pt x="774507" y="1546994"/>
                  </a:moveTo>
                  <a:lnTo>
                    <a:pt x="774507" y="1442869"/>
                  </a:lnTo>
                </a:path>
                <a:path w="2576195" h="1547495">
                  <a:moveTo>
                    <a:pt x="2575688" y="1546994"/>
                  </a:moveTo>
                  <a:lnTo>
                    <a:pt x="2575688" y="1442869"/>
                  </a:lnTo>
                </a:path>
                <a:path w="2576195" h="1547495">
                  <a:moveTo>
                    <a:pt x="0" y="1546994"/>
                  </a:moveTo>
                  <a:lnTo>
                    <a:pt x="104259" y="1546994"/>
                  </a:lnTo>
                </a:path>
                <a:path w="2576195" h="1547495">
                  <a:moveTo>
                    <a:pt x="0" y="773497"/>
                  </a:moveTo>
                  <a:lnTo>
                    <a:pt x="104259" y="773497"/>
                  </a:lnTo>
                </a:path>
                <a:path w="2576195" h="1547495">
                  <a:moveTo>
                    <a:pt x="0" y="0"/>
                  </a:moveTo>
                  <a:lnTo>
                    <a:pt x="104259" y="0"/>
                  </a:lnTo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03150" y="2844738"/>
              <a:ext cx="3350260" cy="2165985"/>
            </a:xfrm>
            <a:custGeom>
              <a:avLst/>
              <a:gdLst/>
              <a:ahLst/>
              <a:cxnLst/>
              <a:rect l="l" t="t" r="r" b="b"/>
              <a:pathLst>
                <a:path w="3350259" h="2165985">
                  <a:moveTo>
                    <a:pt x="0" y="2165792"/>
                  </a:moveTo>
                  <a:lnTo>
                    <a:pt x="3350194" y="2165792"/>
                  </a:lnTo>
                  <a:lnTo>
                    <a:pt x="3350194" y="0"/>
                  </a:lnTo>
                  <a:lnTo>
                    <a:pt x="0" y="0"/>
                  </a:lnTo>
                  <a:lnTo>
                    <a:pt x="0" y="2165792"/>
                  </a:lnTo>
                  <a:close/>
                </a:path>
              </a:pathLst>
            </a:custGeom>
            <a:ln w="138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01907" y="3849579"/>
              <a:ext cx="0" cy="1161415"/>
            </a:xfrm>
            <a:custGeom>
              <a:avLst/>
              <a:gdLst/>
              <a:ahLst/>
              <a:cxnLst/>
              <a:rect l="l" t="t" r="r" b="b"/>
              <a:pathLst>
                <a:path h="1161414">
                  <a:moveTo>
                    <a:pt x="0" y="0"/>
                  </a:moveTo>
                  <a:lnTo>
                    <a:pt x="0" y="1160951"/>
                  </a:lnTo>
                </a:path>
              </a:pathLst>
            </a:custGeom>
            <a:ln w="695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06583" y="3886583"/>
              <a:ext cx="330835" cy="1123950"/>
            </a:xfrm>
            <a:custGeom>
              <a:avLst/>
              <a:gdLst/>
              <a:ahLst/>
              <a:cxnLst/>
              <a:rect l="l" t="t" r="r" b="b"/>
              <a:pathLst>
                <a:path w="330835" h="1123950">
                  <a:moveTo>
                    <a:pt x="330216" y="0"/>
                  </a:moveTo>
                  <a:lnTo>
                    <a:pt x="0" y="0"/>
                  </a:lnTo>
                  <a:lnTo>
                    <a:pt x="0" y="1123946"/>
                  </a:lnTo>
                  <a:lnTo>
                    <a:pt x="330216" y="1123946"/>
                  </a:lnTo>
                  <a:lnTo>
                    <a:pt x="330216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36799" y="4964598"/>
              <a:ext cx="330835" cy="46355"/>
            </a:xfrm>
            <a:custGeom>
              <a:avLst/>
              <a:gdLst/>
              <a:ahLst/>
              <a:cxnLst/>
              <a:rect l="l" t="t" r="r" b="b"/>
              <a:pathLst>
                <a:path w="330835" h="46354">
                  <a:moveTo>
                    <a:pt x="330216" y="0"/>
                  </a:moveTo>
                  <a:lnTo>
                    <a:pt x="0" y="0"/>
                  </a:lnTo>
                  <a:lnTo>
                    <a:pt x="0" y="45930"/>
                  </a:lnTo>
                  <a:lnTo>
                    <a:pt x="330216" y="45930"/>
                  </a:lnTo>
                  <a:lnTo>
                    <a:pt x="330216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67016" y="4441545"/>
              <a:ext cx="330835" cy="569595"/>
            </a:xfrm>
            <a:custGeom>
              <a:avLst/>
              <a:gdLst/>
              <a:ahLst/>
              <a:cxnLst/>
              <a:rect l="l" t="t" r="r" b="b"/>
              <a:pathLst>
                <a:path w="330835" h="569595">
                  <a:moveTo>
                    <a:pt x="330216" y="0"/>
                  </a:moveTo>
                  <a:lnTo>
                    <a:pt x="0" y="0"/>
                  </a:lnTo>
                  <a:lnTo>
                    <a:pt x="0" y="568984"/>
                  </a:lnTo>
                  <a:lnTo>
                    <a:pt x="330216" y="568984"/>
                  </a:lnTo>
                  <a:lnTo>
                    <a:pt x="330216" y="0"/>
                  </a:lnTo>
                  <a:close/>
                </a:path>
              </a:pathLst>
            </a:custGeom>
            <a:solidFill>
              <a:srgbClr val="5BB9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06583" y="3886583"/>
              <a:ext cx="991235" cy="1123950"/>
            </a:xfrm>
            <a:custGeom>
              <a:avLst/>
              <a:gdLst/>
              <a:ahLst/>
              <a:cxnLst/>
              <a:rect l="l" t="t" r="r" b="b"/>
              <a:pathLst>
                <a:path w="991235" h="1123950">
                  <a:moveTo>
                    <a:pt x="0" y="1123946"/>
                  </a:moveTo>
                  <a:lnTo>
                    <a:pt x="0" y="0"/>
                  </a:lnTo>
                  <a:lnTo>
                    <a:pt x="330216" y="0"/>
                  </a:lnTo>
                  <a:lnTo>
                    <a:pt x="330216" y="1123946"/>
                  </a:lnTo>
                </a:path>
                <a:path w="991235" h="1123950">
                  <a:moveTo>
                    <a:pt x="330216" y="1123946"/>
                  </a:moveTo>
                  <a:lnTo>
                    <a:pt x="330216" y="1078015"/>
                  </a:lnTo>
                  <a:lnTo>
                    <a:pt x="660432" y="1078015"/>
                  </a:lnTo>
                  <a:lnTo>
                    <a:pt x="660432" y="1123946"/>
                  </a:lnTo>
                </a:path>
                <a:path w="991235" h="1123950">
                  <a:moveTo>
                    <a:pt x="660432" y="1123946"/>
                  </a:moveTo>
                  <a:lnTo>
                    <a:pt x="660432" y="554962"/>
                  </a:lnTo>
                  <a:lnTo>
                    <a:pt x="990648" y="554962"/>
                  </a:lnTo>
                  <a:lnTo>
                    <a:pt x="990648" y="1123946"/>
                  </a:lnTo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01907" y="4906405"/>
              <a:ext cx="0" cy="104139"/>
            </a:xfrm>
            <a:custGeom>
              <a:avLst/>
              <a:gdLst/>
              <a:ahLst/>
              <a:cxnLst/>
              <a:rect l="l" t="t" r="r" b="b"/>
              <a:pathLst>
                <a:path h="104139">
                  <a:moveTo>
                    <a:pt x="0" y="104124"/>
                  </a:moveTo>
                  <a:lnTo>
                    <a:pt x="0" y="0"/>
                  </a:lnTo>
                </a:path>
              </a:pathLst>
            </a:custGeom>
            <a:ln w="139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01907" y="2844738"/>
              <a:ext cx="1801495" cy="1783714"/>
            </a:xfrm>
            <a:custGeom>
              <a:avLst/>
              <a:gdLst/>
              <a:ahLst/>
              <a:cxnLst/>
              <a:rect l="l" t="t" r="r" b="b"/>
              <a:pathLst>
                <a:path w="1801495" h="1783714">
                  <a:moveTo>
                    <a:pt x="0" y="574539"/>
                  </a:moveTo>
                  <a:lnTo>
                    <a:pt x="0" y="727841"/>
                  </a:lnTo>
                </a:path>
                <a:path w="1801495" h="1783714">
                  <a:moveTo>
                    <a:pt x="0" y="0"/>
                  </a:moveTo>
                  <a:lnTo>
                    <a:pt x="0" y="147893"/>
                  </a:lnTo>
                </a:path>
                <a:path w="1801495" h="1783714">
                  <a:moveTo>
                    <a:pt x="1801180" y="0"/>
                  </a:moveTo>
                  <a:lnTo>
                    <a:pt x="1801180" y="1783435"/>
                  </a:lnTo>
                </a:path>
              </a:pathLst>
            </a:custGeom>
            <a:ln w="695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07763" y="3030334"/>
              <a:ext cx="330835" cy="1980564"/>
            </a:xfrm>
            <a:custGeom>
              <a:avLst/>
              <a:gdLst/>
              <a:ahLst/>
              <a:cxnLst/>
              <a:rect l="l" t="t" r="r" b="b"/>
              <a:pathLst>
                <a:path w="330835" h="1980564">
                  <a:moveTo>
                    <a:pt x="330217" y="0"/>
                  </a:moveTo>
                  <a:lnTo>
                    <a:pt x="0" y="0"/>
                  </a:lnTo>
                  <a:lnTo>
                    <a:pt x="0" y="1980195"/>
                  </a:lnTo>
                  <a:lnTo>
                    <a:pt x="330217" y="1980195"/>
                  </a:lnTo>
                  <a:lnTo>
                    <a:pt x="330217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37981" y="4628173"/>
              <a:ext cx="330835" cy="382905"/>
            </a:xfrm>
            <a:custGeom>
              <a:avLst/>
              <a:gdLst/>
              <a:ahLst/>
              <a:cxnLst/>
              <a:rect l="l" t="t" r="r" b="b"/>
              <a:pathLst>
                <a:path w="330835" h="382904">
                  <a:moveTo>
                    <a:pt x="330215" y="0"/>
                  </a:moveTo>
                  <a:lnTo>
                    <a:pt x="0" y="0"/>
                  </a:lnTo>
                  <a:lnTo>
                    <a:pt x="0" y="382356"/>
                  </a:lnTo>
                  <a:lnTo>
                    <a:pt x="330215" y="382356"/>
                  </a:lnTo>
                  <a:lnTo>
                    <a:pt x="330215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68196" y="3066886"/>
              <a:ext cx="330835" cy="1943735"/>
            </a:xfrm>
            <a:custGeom>
              <a:avLst/>
              <a:gdLst/>
              <a:ahLst/>
              <a:cxnLst/>
              <a:rect l="l" t="t" r="r" b="b"/>
              <a:pathLst>
                <a:path w="330835" h="1943735">
                  <a:moveTo>
                    <a:pt x="330215" y="0"/>
                  </a:moveTo>
                  <a:lnTo>
                    <a:pt x="0" y="0"/>
                  </a:lnTo>
                  <a:lnTo>
                    <a:pt x="0" y="1943643"/>
                  </a:lnTo>
                  <a:lnTo>
                    <a:pt x="330215" y="1943643"/>
                  </a:lnTo>
                  <a:lnTo>
                    <a:pt x="330215" y="0"/>
                  </a:lnTo>
                  <a:close/>
                </a:path>
              </a:pathLst>
            </a:custGeom>
            <a:solidFill>
              <a:srgbClr val="5BB9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07763" y="3030334"/>
              <a:ext cx="991235" cy="1980564"/>
            </a:xfrm>
            <a:custGeom>
              <a:avLst/>
              <a:gdLst/>
              <a:ahLst/>
              <a:cxnLst/>
              <a:rect l="l" t="t" r="r" b="b"/>
              <a:pathLst>
                <a:path w="991235" h="1980564">
                  <a:moveTo>
                    <a:pt x="0" y="1980196"/>
                  </a:moveTo>
                  <a:lnTo>
                    <a:pt x="0" y="0"/>
                  </a:lnTo>
                  <a:lnTo>
                    <a:pt x="330217" y="0"/>
                  </a:lnTo>
                  <a:lnTo>
                    <a:pt x="330217" y="1980196"/>
                  </a:lnTo>
                </a:path>
                <a:path w="991235" h="1980564">
                  <a:moveTo>
                    <a:pt x="330217" y="1980196"/>
                  </a:moveTo>
                  <a:lnTo>
                    <a:pt x="330217" y="1597839"/>
                  </a:lnTo>
                  <a:lnTo>
                    <a:pt x="660432" y="1597839"/>
                  </a:lnTo>
                  <a:lnTo>
                    <a:pt x="660432" y="1980196"/>
                  </a:lnTo>
                </a:path>
                <a:path w="991235" h="1980564">
                  <a:moveTo>
                    <a:pt x="660432" y="1980196"/>
                  </a:moveTo>
                  <a:lnTo>
                    <a:pt x="660432" y="36552"/>
                  </a:lnTo>
                  <a:lnTo>
                    <a:pt x="990648" y="36552"/>
                  </a:lnTo>
                  <a:lnTo>
                    <a:pt x="990648" y="1980196"/>
                  </a:lnTo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27400" y="3463536"/>
              <a:ext cx="2576195" cy="1547495"/>
            </a:xfrm>
            <a:custGeom>
              <a:avLst/>
              <a:gdLst/>
              <a:ahLst/>
              <a:cxnLst/>
              <a:rect l="l" t="t" r="r" b="b"/>
              <a:pathLst>
                <a:path w="2576195" h="1547495">
                  <a:moveTo>
                    <a:pt x="2575688" y="1546994"/>
                  </a:moveTo>
                  <a:lnTo>
                    <a:pt x="2575688" y="1442869"/>
                  </a:lnTo>
                </a:path>
                <a:path w="2576195" h="1547495">
                  <a:moveTo>
                    <a:pt x="0" y="1546994"/>
                  </a:moveTo>
                  <a:lnTo>
                    <a:pt x="104259" y="1546994"/>
                  </a:lnTo>
                </a:path>
                <a:path w="2576195" h="1547495">
                  <a:moveTo>
                    <a:pt x="0" y="773497"/>
                  </a:moveTo>
                  <a:lnTo>
                    <a:pt x="104259" y="773497"/>
                  </a:lnTo>
                </a:path>
                <a:path w="2576195" h="1547495">
                  <a:moveTo>
                    <a:pt x="0" y="0"/>
                  </a:moveTo>
                  <a:lnTo>
                    <a:pt x="104259" y="0"/>
                  </a:lnTo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27400" y="2844738"/>
              <a:ext cx="3350260" cy="2165985"/>
            </a:xfrm>
            <a:custGeom>
              <a:avLst/>
              <a:gdLst/>
              <a:ahLst/>
              <a:cxnLst/>
              <a:rect l="l" t="t" r="r" b="b"/>
              <a:pathLst>
                <a:path w="3350260" h="2165985">
                  <a:moveTo>
                    <a:pt x="0" y="2165792"/>
                  </a:moveTo>
                  <a:lnTo>
                    <a:pt x="3350194" y="2165792"/>
                  </a:lnTo>
                  <a:lnTo>
                    <a:pt x="3350194" y="0"/>
                  </a:lnTo>
                  <a:lnTo>
                    <a:pt x="0" y="0"/>
                  </a:lnTo>
                  <a:lnTo>
                    <a:pt x="0" y="2165792"/>
                  </a:lnTo>
                  <a:close/>
                </a:path>
              </a:pathLst>
            </a:custGeom>
            <a:ln w="138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82249" y="3859776"/>
              <a:ext cx="254000" cy="1080135"/>
            </a:xfrm>
            <a:custGeom>
              <a:avLst/>
              <a:gdLst/>
              <a:ahLst/>
              <a:cxnLst/>
              <a:rect l="l" t="t" r="r" b="b"/>
              <a:pathLst>
                <a:path w="254000" h="1080135">
                  <a:moveTo>
                    <a:pt x="101600" y="978400"/>
                  </a:moveTo>
                  <a:lnTo>
                    <a:pt x="0" y="978400"/>
                  </a:lnTo>
                  <a:lnTo>
                    <a:pt x="127000" y="1080000"/>
                  </a:lnTo>
                  <a:lnTo>
                    <a:pt x="222250" y="1003800"/>
                  </a:lnTo>
                  <a:lnTo>
                    <a:pt x="101600" y="1003800"/>
                  </a:lnTo>
                  <a:lnTo>
                    <a:pt x="101600" y="978400"/>
                  </a:lnTo>
                  <a:close/>
                </a:path>
                <a:path w="254000" h="1080135">
                  <a:moveTo>
                    <a:pt x="152400" y="101600"/>
                  </a:moveTo>
                  <a:lnTo>
                    <a:pt x="101599" y="101600"/>
                  </a:lnTo>
                  <a:lnTo>
                    <a:pt x="101600" y="1003800"/>
                  </a:lnTo>
                  <a:lnTo>
                    <a:pt x="152400" y="1003800"/>
                  </a:lnTo>
                  <a:lnTo>
                    <a:pt x="152400" y="101600"/>
                  </a:lnTo>
                  <a:close/>
                </a:path>
                <a:path w="254000" h="1080135">
                  <a:moveTo>
                    <a:pt x="254000" y="978400"/>
                  </a:moveTo>
                  <a:lnTo>
                    <a:pt x="152400" y="978400"/>
                  </a:lnTo>
                  <a:lnTo>
                    <a:pt x="152400" y="1003800"/>
                  </a:lnTo>
                  <a:lnTo>
                    <a:pt x="222250" y="1003800"/>
                  </a:lnTo>
                  <a:lnTo>
                    <a:pt x="254000" y="978400"/>
                  </a:lnTo>
                  <a:close/>
                </a:path>
                <a:path w="254000" h="1080135">
                  <a:moveTo>
                    <a:pt x="127000" y="0"/>
                  </a:moveTo>
                  <a:lnTo>
                    <a:pt x="0" y="101601"/>
                  </a:lnTo>
                  <a:lnTo>
                    <a:pt x="101599" y="101600"/>
                  </a:lnTo>
                  <a:lnTo>
                    <a:pt x="101600" y="76201"/>
                  </a:lnTo>
                  <a:lnTo>
                    <a:pt x="222250" y="76200"/>
                  </a:lnTo>
                  <a:lnTo>
                    <a:pt x="127000" y="0"/>
                  </a:lnTo>
                  <a:close/>
                </a:path>
                <a:path w="254000" h="1080135">
                  <a:moveTo>
                    <a:pt x="152400" y="76200"/>
                  </a:moveTo>
                  <a:lnTo>
                    <a:pt x="101600" y="76201"/>
                  </a:lnTo>
                  <a:lnTo>
                    <a:pt x="101600" y="101600"/>
                  </a:lnTo>
                  <a:lnTo>
                    <a:pt x="152400" y="101600"/>
                  </a:lnTo>
                  <a:lnTo>
                    <a:pt x="152400" y="76200"/>
                  </a:lnTo>
                  <a:close/>
                </a:path>
                <a:path w="254000" h="1080135">
                  <a:moveTo>
                    <a:pt x="222250" y="76200"/>
                  </a:moveTo>
                  <a:lnTo>
                    <a:pt x="152400" y="76200"/>
                  </a:lnTo>
                  <a:lnTo>
                    <a:pt x="152400" y="101600"/>
                  </a:lnTo>
                  <a:lnTo>
                    <a:pt x="254000" y="101600"/>
                  </a:lnTo>
                  <a:lnTo>
                    <a:pt x="222250" y="762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689927" y="5034057"/>
            <a:ext cx="269748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892300" algn="l"/>
              </a:tabLst>
            </a:pPr>
            <a:r>
              <a:rPr sz="1950" spc="185" dirty="0">
                <a:latin typeface="Trebuchet MS"/>
                <a:cs typeface="Trebuchet MS"/>
              </a:rPr>
              <a:t>50%</a:t>
            </a:r>
            <a:r>
              <a:rPr sz="1950" spc="45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Put</a:t>
            </a:r>
            <a:r>
              <a:rPr sz="1950" dirty="0">
                <a:latin typeface="Trebuchet MS"/>
                <a:cs typeface="Trebuchet MS"/>
              </a:rPr>
              <a:t>	</a:t>
            </a:r>
            <a:r>
              <a:rPr sz="1950" spc="170" dirty="0">
                <a:latin typeface="Trebuchet MS"/>
                <a:cs typeface="Trebuchet MS"/>
              </a:rPr>
              <a:t>5%</a:t>
            </a:r>
            <a:r>
              <a:rPr sz="1950" spc="40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Put</a:t>
            </a:r>
            <a:endParaRPr sz="195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964436" y="2491682"/>
            <a:ext cx="269240" cy="269240"/>
            <a:chOff x="2964436" y="2491682"/>
            <a:chExt cx="269240" cy="269240"/>
          </a:xfrm>
        </p:grpSpPr>
        <p:sp>
          <p:nvSpPr>
            <p:cNvPr id="35" name="object 35"/>
            <p:cNvSpPr/>
            <p:nvPr/>
          </p:nvSpPr>
          <p:spPr>
            <a:xfrm>
              <a:off x="2971383" y="2498628"/>
              <a:ext cx="255270" cy="255270"/>
            </a:xfrm>
            <a:custGeom>
              <a:avLst/>
              <a:gdLst/>
              <a:ahLst/>
              <a:cxnLst/>
              <a:rect l="l" t="t" r="r" b="b"/>
              <a:pathLst>
                <a:path w="255269" h="255269">
                  <a:moveTo>
                    <a:pt x="204180" y="0"/>
                  </a:moveTo>
                  <a:lnTo>
                    <a:pt x="51045" y="0"/>
                  </a:lnTo>
                  <a:lnTo>
                    <a:pt x="31176" y="4006"/>
                  </a:lnTo>
                  <a:lnTo>
                    <a:pt x="14950" y="14931"/>
                  </a:lnTo>
                  <a:lnTo>
                    <a:pt x="4011" y="31135"/>
                  </a:lnTo>
                  <a:lnTo>
                    <a:pt x="0" y="50979"/>
                  </a:lnTo>
                  <a:lnTo>
                    <a:pt x="0" y="203917"/>
                  </a:lnTo>
                  <a:lnTo>
                    <a:pt x="4011" y="223760"/>
                  </a:lnTo>
                  <a:lnTo>
                    <a:pt x="14950" y="239965"/>
                  </a:lnTo>
                  <a:lnTo>
                    <a:pt x="31176" y="250890"/>
                  </a:lnTo>
                  <a:lnTo>
                    <a:pt x="51045" y="254896"/>
                  </a:lnTo>
                  <a:lnTo>
                    <a:pt x="204180" y="254896"/>
                  </a:lnTo>
                  <a:lnTo>
                    <a:pt x="224049" y="250890"/>
                  </a:lnTo>
                  <a:lnTo>
                    <a:pt x="240275" y="239965"/>
                  </a:lnTo>
                  <a:lnTo>
                    <a:pt x="251215" y="223760"/>
                  </a:lnTo>
                  <a:lnTo>
                    <a:pt x="255226" y="203917"/>
                  </a:lnTo>
                  <a:lnTo>
                    <a:pt x="255226" y="127448"/>
                  </a:lnTo>
                  <a:lnTo>
                    <a:pt x="255226" y="50979"/>
                  </a:lnTo>
                  <a:lnTo>
                    <a:pt x="251215" y="31135"/>
                  </a:lnTo>
                  <a:lnTo>
                    <a:pt x="240275" y="14931"/>
                  </a:lnTo>
                  <a:lnTo>
                    <a:pt x="224049" y="4006"/>
                  </a:lnTo>
                  <a:lnTo>
                    <a:pt x="204180" y="0"/>
                  </a:lnTo>
                  <a:close/>
                </a:path>
              </a:pathLst>
            </a:custGeom>
            <a:solidFill>
              <a:srgbClr val="EC3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71383" y="2498628"/>
              <a:ext cx="255270" cy="255270"/>
            </a:xfrm>
            <a:custGeom>
              <a:avLst/>
              <a:gdLst/>
              <a:ahLst/>
              <a:cxnLst/>
              <a:rect l="l" t="t" r="r" b="b"/>
              <a:pathLst>
                <a:path w="255269" h="255269">
                  <a:moveTo>
                    <a:pt x="255226" y="127448"/>
                  </a:moveTo>
                  <a:lnTo>
                    <a:pt x="255226" y="50979"/>
                  </a:lnTo>
                  <a:lnTo>
                    <a:pt x="251215" y="31135"/>
                  </a:lnTo>
                  <a:lnTo>
                    <a:pt x="240275" y="14931"/>
                  </a:lnTo>
                  <a:lnTo>
                    <a:pt x="224050" y="4006"/>
                  </a:lnTo>
                  <a:lnTo>
                    <a:pt x="204181" y="0"/>
                  </a:lnTo>
                  <a:lnTo>
                    <a:pt x="51045" y="0"/>
                  </a:lnTo>
                  <a:lnTo>
                    <a:pt x="31176" y="4006"/>
                  </a:lnTo>
                  <a:lnTo>
                    <a:pt x="14950" y="14931"/>
                  </a:lnTo>
                  <a:lnTo>
                    <a:pt x="4011" y="31135"/>
                  </a:lnTo>
                  <a:lnTo>
                    <a:pt x="0" y="50979"/>
                  </a:lnTo>
                  <a:lnTo>
                    <a:pt x="0" y="203917"/>
                  </a:lnTo>
                  <a:lnTo>
                    <a:pt x="4011" y="223761"/>
                  </a:lnTo>
                  <a:lnTo>
                    <a:pt x="14950" y="239965"/>
                  </a:lnTo>
                  <a:lnTo>
                    <a:pt x="31176" y="250890"/>
                  </a:lnTo>
                  <a:lnTo>
                    <a:pt x="51045" y="254897"/>
                  </a:lnTo>
                  <a:lnTo>
                    <a:pt x="204181" y="254897"/>
                  </a:lnTo>
                  <a:lnTo>
                    <a:pt x="224050" y="250890"/>
                  </a:lnTo>
                  <a:lnTo>
                    <a:pt x="240275" y="239965"/>
                  </a:lnTo>
                  <a:lnTo>
                    <a:pt x="251215" y="223761"/>
                  </a:lnTo>
                  <a:lnTo>
                    <a:pt x="255226" y="203917"/>
                  </a:lnTo>
                  <a:lnTo>
                    <a:pt x="255226" y="127448"/>
                  </a:lnTo>
                  <a:close/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5188632" y="2491682"/>
            <a:ext cx="269240" cy="269240"/>
            <a:chOff x="5188632" y="2491682"/>
            <a:chExt cx="269240" cy="269240"/>
          </a:xfrm>
        </p:grpSpPr>
        <p:sp>
          <p:nvSpPr>
            <p:cNvPr id="38" name="object 38"/>
            <p:cNvSpPr/>
            <p:nvPr/>
          </p:nvSpPr>
          <p:spPr>
            <a:xfrm>
              <a:off x="5195578" y="2498628"/>
              <a:ext cx="255270" cy="255270"/>
            </a:xfrm>
            <a:custGeom>
              <a:avLst/>
              <a:gdLst/>
              <a:ahLst/>
              <a:cxnLst/>
              <a:rect l="l" t="t" r="r" b="b"/>
              <a:pathLst>
                <a:path w="255270" h="255269">
                  <a:moveTo>
                    <a:pt x="204181" y="0"/>
                  </a:moveTo>
                  <a:lnTo>
                    <a:pt x="51045" y="0"/>
                  </a:lnTo>
                  <a:lnTo>
                    <a:pt x="31176" y="4006"/>
                  </a:lnTo>
                  <a:lnTo>
                    <a:pt x="14950" y="14931"/>
                  </a:lnTo>
                  <a:lnTo>
                    <a:pt x="4011" y="31135"/>
                  </a:lnTo>
                  <a:lnTo>
                    <a:pt x="0" y="50979"/>
                  </a:lnTo>
                  <a:lnTo>
                    <a:pt x="0" y="203917"/>
                  </a:lnTo>
                  <a:lnTo>
                    <a:pt x="4011" y="223760"/>
                  </a:lnTo>
                  <a:lnTo>
                    <a:pt x="14950" y="239965"/>
                  </a:lnTo>
                  <a:lnTo>
                    <a:pt x="31176" y="250890"/>
                  </a:lnTo>
                  <a:lnTo>
                    <a:pt x="51045" y="254896"/>
                  </a:lnTo>
                  <a:lnTo>
                    <a:pt x="204181" y="254896"/>
                  </a:lnTo>
                  <a:lnTo>
                    <a:pt x="224050" y="250890"/>
                  </a:lnTo>
                  <a:lnTo>
                    <a:pt x="240276" y="239965"/>
                  </a:lnTo>
                  <a:lnTo>
                    <a:pt x="251215" y="223760"/>
                  </a:lnTo>
                  <a:lnTo>
                    <a:pt x="255226" y="203917"/>
                  </a:lnTo>
                  <a:lnTo>
                    <a:pt x="255226" y="127448"/>
                  </a:lnTo>
                  <a:lnTo>
                    <a:pt x="255226" y="50979"/>
                  </a:lnTo>
                  <a:lnTo>
                    <a:pt x="251215" y="31135"/>
                  </a:lnTo>
                  <a:lnTo>
                    <a:pt x="240276" y="14931"/>
                  </a:lnTo>
                  <a:lnTo>
                    <a:pt x="224050" y="4006"/>
                  </a:lnTo>
                  <a:lnTo>
                    <a:pt x="204181" y="0"/>
                  </a:lnTo>
                  <a:close/>
                </a:path>
              </a:pathLst>
            </a:custGeom>
            <a:solidFill>
              <a:srgbClr val="449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95578" y="2498628"/>
              <a:ext cx="255270" cy="255270"/>
            </a:xfrm>
            <a:custGeom>
              <a:avLst/>
              <a:gdLst/>
              <a:ahLst/>
              <a:cxnLst/>
              <a:rect l="l" t="t" r="r" b="b"/>
              <a:pathLst>
                <a:path w="255270" h="255269">
                  <a:moveTo>
                    <a:pt x="255226" y="127448"/>
                  </a:moveTo>
                  <a:lnTo>
                    <a:pt x="255226" y="50979"/>
                  </a:lnTo>
                  <a:lnTo>
                    <a:pt x="251215" y="31135"/>
                  </a:lnTo>
                  <a:lnTo>
                    <a:pt x="240275" y="14931"/>
                  </a:lnTo>
                  <a:lnTo>
                    <a:pt x="224050" y="4006"/>
                  </a:lnTo>
                  <a:lnTo>
                    <a:pt x="204181" y="0"/>
                  </a:lnTo>
                  <a:lnTo>
                    <a:pt x="51045" y="0"/>
                  </a:lnTo>
                  <a:lnTo>
                    <a:pt x="31176" y="4006"/>
                  </a:lnTo>
                  <a:lnTo>
                    <a:pt x="14950" y="14931"/>
                  </a:lnTo>
                  <a:lnTo>
                    <a:pt x="4011" y="31135"/>
                  </a:lnTo>
                  <a:lnTo>
                    <a:pt x="0" y="50979"/>
                  </a:lnTo>
                  <a:lnTo>
                    <a:pt x="0" y="203917"/>
                  </a:lnTo>
                  <a:lnTo>
                    <a:pt x="4011" y="223761"/>
                  </a:lnTo>
                  <a:lnTo>
                    <a:pt x="14950" y="239965"/>
                  </a:lnTo>
                  <a:lnTo>
                    <a:pt x="31176" y="250890"/>
                  </a:lnTo>
                  <a:lnTo>
                    <a:pt x="51045" y="254897"/>
                  </a:lnTo>
                  <a:lnTo>
                    <a:pt x="204181" y="254897"/>
                  </a:lnTo>
                  <a:lnTo>
                    <a:pt x="224050" y="250890"/>
                  </a:lnTo>
                  <a:lnTo>
                    <a:pt x="240275" y="239965"/>
                  </a:lnTo>
                  <a:lnTo>
                    <a:pt x="251215" y="223761"/>
                  </a:lnTo>
                  <a:lnTo>
                    <a:pt x="255226" y="203917"/>
                  </a:lnTo>
                  <a:lnTo>
                    <a:pt x="255226" y="127448"/>
                  </a:lnTo>
                  <a:close/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7412828" y="2491682"/>
            <a:ext cx="269240" cy="269240"/>
            <a:chOff x="7412828" y="2491682"/>
            <a:chExt cx="269240" cy="269240"/>
          </a:xfrm>
        </p:grpSpPr>
        <p:sp>
          <p:nvSpPr>
            <p:cNvPr id="41" name="object 41"/>
            <p:cNvSpPr/>
            <p:nvPr/>
          </p:nvSpPr>
          <p:spPr>
            <a:xfrm>
              <a:off x="7419775" y="2498628"/>
              <a:ext cx="255270" cy="255270"/>
            </a:xfrm>
            <a:custGeom>
              <a:avLst/>
              <a:gdLst/>
              <a:ahLst/>
              <a:cxnLst/>
              <a:rect l="l" t="t" r="r" b="b"/>
              <a:pathLst>
                <a:path w="255270" h="255269">
                  <a:moveTo>
                    <a:pt x="204180" y="0"/>
                  </a:moveTo>
                  <a:lnTo>
                    <a:pt x="51045" y="0"/>
                  </a:lnTo>
                  <a:lnTo>
                    <a:pt x="31175" y="4006"/>
                  </a:lnTo>
                  <a:lnTo>
                    <a:pt x="14950" y="14931"/>
                  </a:lnTo>
                  <a:lnTo>
                    <a:pt x="4011" y="31135"/>
                  </a:lnTo>
                  <a:lnTo>
                    <a:pt x="0" y="50979"/>
                  </a:lnTo>
                  <a:lnTo>
                    <a:pt x="0" y="203917"/>
                  </a:lnTo>
                  <a:lnTo>
                    <a:pt x="4011" y="223760"/>
                  </a:lnTo>
                  <a:lnTo>
                    <a:pt x="14950" y="239965"/>
                  </a:lnTo>
                  <a:lnTo>
                    <a:pt x="31175" y="250890"/>
                  </a:lnTo>
                  <a:lnTo>
                    <a:pt x="51045" y="254896"/>
                  </a:lnTo>
                  <a:lnTo>
                    <a:pt x="204180" y="254896"/>
                  </a:lnTo>
                  <a:lnTo>
                    <a:pt x="224049" y="250890"/>
                  </a:lnTo>
                  <a:lnTo>
                    <a:pt x="240274" y="239965"/>
                  </a:lnTo>
                  <a:lnTo>
                    <a:pt x="251214" y="223760"/>
                  </a:lnTo>
                  <a:lnTo>
                    <a:pt x="255225" y="203917"/>
                  </a:lnTo>
                  <a:lnTo>
                    <a:pt x="255225" y="127448"/>
                  </a:lnTo>
                  <a:lnTo>
                    <a:pt x="255225" y="50979"/>
                  </a:lnTo>
                  <a:lnTo>
                    <a:pt x="251214" y="31135"/>
                  </a:lnTo>
                  <a:lnTo>
                    <a:pt x="240274" y="14931"/>
                  </a:lnTo>
                  <a:lnTo>
                    <a:pt x="224049" y="4006"/>
                  </a:lnTo>
                  <a:lnTo>
                    <a:pt x="204180" y="0"/>
                  </a:lnTo>
                  <a:close/>
                </a:path>
              </a:pathLst>
            </a:custGeom>
            <a:solidFill>
              <a:srgbClr val="5BB9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19774" y="2498628"/>
              <a:ext cx="255270" cy="255270"/>
            </a:xfrm>
            <a:custGeom>
              <a:avLst/>
              <a:gdLst/>
              <a:ahLst/>
              <a:cxnLst/>
              <a:rect l="l" t="t" r="r" b="b"/>
              <a:pathLst>
                <a:path w="255270" h="255269">
                  <a:moveTo>
                    <a:pt x="255226" y="127448"/>
                  </a:moveTo>
                  <a:lnTo>
                    <a:pt x="255226" y="50979"/>
                  </a:lnTo>
                  <a:lnTo>
                    <a:pt x="251215" y="31135"/>
                  </a:lnTo>
                  <a:lnTo>
                    <a:pt x="240275" y="14931"/>
                  </a:lnTo>
                  <a:lnTo>
                    <a:pt x="224050" y="4006"/>
                  </a:lnTo>
                  <a:lnTo>
                    <a:pt x="204181" y="0"/>
                  </a:lnTo>
                  <a:lnTo>
                    <a:pt x="51045" y="0"/>
                  </a:lnTo>
                  <a:lnTo>
                    <a:pt x="31176" y="4006"/>
                  </a:lnTo>
                  <a:lnTo>
                    <a:pt x="14950" y="14931"/>
                  </a:lnTo>
                  <a:lnTo>
                    <a:pt x="4011" y="31135"/>
                  </a:lnTo>
                  <a:lnTo>
                    <a:pt x="0" y="50979"/>
                  </a:lnTo>
                  <a:lnTo>
                    <a:pt x="0" y="203917"/>
                  </a:lnTo>
                  <a:lnTo>
                    <a:pt x="4011" y="223761"/>
                  </a:lnTo>
                  <a:lnTo>
                    <a:pt x="14950" y="239965"/>
                  </a:lnTo>
                  <a:lnTo>
                    <a:pt x="31176" y="250890"/>
                  </a:lnTo>
                  <a:lnTo>
                    <a:pt x="51045" y="254897"/>
                  </a:lnTo>
                  <a:lnTo>
                    <a:pt x="204181" y="254897"/>
                  </a:lnTo>
                  <a:lnTo>
                    <a:pt x="224050" y="250890"/>
                  </a:lnTo>
                  <a:lnTo>
                    <a:pt x="240275" y="239965"/>
                  </a:lnTo>
                  <a:lnTo>
                    <a:pt x="251215" y="223761"/>
                  </a:lnTo>
                  <a:lnTo>
                    <a:pt x="255226" y="203917"/>
                  </a:lnTo>
                  <a:lnTo>
                    <a:pt x="255226" y="127448"/>
                  </a:lnTo>
                  <a:close/>
                </a:path>
              </a:pathLst>
            </a:custGeom>
            <a:ln w="13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65331" y="1157732"/>
            <a:ext cx="8412480" cy="161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 indent="-300990">
              <a:lnSpc>
                <a:spcPct val="100000"/>
              </a:lnSpc>
              <a:spcBef>
                <a:spcPts val="100"/>
              </a:spcBef>
              <a:buSzPct val="79166"/>
              <a:buFont typeface="Wingdings"/>
              <a:buChar char=""/>
              <a:tabLst>
                <a:tab pos="313690" algn="l"/>
              </a:tabLst>
            </a:pPr>
            <a:r>
              <a:rPr lang="en-US" altLang="zh-CN" sz="2400" spc="-45" dirty="0">
                <a:latin typeface="Arial"/>
                <a:cs typeface="Arial"/>
              </a:rPr>
              <a:t>Clover</a:t>
            </a:r>
            <a:r>
              <a:rPr lang="en-US" altLang="zh-CN" sz="2400" spc="15" dirty="0">
                <a:latin typeface="Arial"/>
                <a:cs typeface="Arial"/>
              </a:rPr>
              <a:t> </a:t>
            </a:r>
            <a:r>
              <a:rPr lang="en-US" altLang="zh-CN" sz="2400" spc="-65" dirty="0">
                <a:latin typeface="Arial"/>
                <a:cs typeface="Arial"/>
              </a:rPr>
              <a:t>[ATC’20]:</a:t>
            </a:r>
            <a:r>
              <a:rPr lang="zh-CN" altLang="en-US" sz="2400" spc="-235" dirty="0">
                <a:latin typeface="Arial"/>
                <a:cs typeface="Arial"/>
              </a:rPr>
              <a:t>用于复制的单侧读</a:t>
            </a:r>
            <a:r>
              <a:rPr lang="en-US" altLang="zh-CN" sz="2400" spc="-235" dirty="0">
                <a:latin typeface="Arial"/>
                <a:cs typeface="Arial"/>
              </a:rPr>
              <a:t>/</a:t>
            </a:r>
            <a:r>
              <a:rPr lang="zh-CN" altLang="en-US" sz="2400" spc="-235" dirty="0">
                <a:latin typeface="Arial"/>
                <a:cs typeface="Arial"/>
              </a:rPr>
              <a:t>写</a:t>
            </a:r>
            <a:endParaRPr lang="zh-CN" altLang="en-US" sz="2400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25"/>
              </a:spcBef>
              <a:buSzPct val="79166"/>
              <a:buFont typeface="Wingdings"/>
              <a:buChar char=""/>
              <a:tabLst>
                <a:tab pos="313690" algn="l"/>
              </a:tabLst>
            </a:pPr>
            <a:r>
              <a:rPr lang="en-US" altLang="zh-CN" sz="2400" spc="-110" dirty="0" err="1">
                <a:latin typeface="Arial"/>
                <a:cs typeface="Arial"/>
              </a:rPr>
              <a:t>HermesKV</a:t>
            </a:r>
            <a:r>
              <a:rPr lang="en-US" altLang="zh-CN" sz="2400" spc="-65" dirty="0">
                <a:latin typeface="Arial"/>
                <a:cs typeface="Arial"/>
              </a:rPr>
              <a:t> </a:t>
            </a:r>
            <a:r>
              <a:rPr lang="en-US" altLang="zh-CN" sz="2400" spc="-150" dirty="0">
                <a:latin typeface="Arial"/>
                <a:cs typeface="Arial"/>
              </a:rPr>
              <a:t>[ASPLOS’20]:</a:t>
            </a:r>
            <a:r>
              <a:rPr lang="zh-CN" altLang="en-US" sz="2400" spc="-250" dirty="0">
                <a:latin typeface="Arial"/>
                <a:cs typeface="Arial"/>
              </a:rPr>
              <a:t>通过 </a:t>
            </a:r>
            <a:r>
              <a:rPr lang="en-US" altLang="zh-CN" sz="2400" spc="-250" dirty="0">
                <a:latin typeface="Arial"/>
                <a:cs typeface="Arial"/>
              </a:rPr>
              <a:t>RPC </a:t>
            </a:r>
            <a:r>
              <a:rPr lang="zh-CN" altLang="en-US" sz="2400" spc="-250" dirty="0">
                <a:latin typeface="Arial"/>
                <a:cs typeface="Arial"/>
              </a:rPr>
              <a:t>的广播复制协议</a:t>
            </a:r>
            <a:endParaRPr lang="zh-CN" altLang="en-US" sz="2400" dirty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  <a:spcBef>
                <a:spcPts val="20"/>
              </a:spcBef>
              <a:buSzPct val="79166"/>
              <a:buFont typeface="Wingdings"/>
              <a:buChar char=""/>
              <a:tabLst>
                <a:tab pos="313690" algn="l"/>
              </a:tabLst>
            </a:pPr>
            <a:r>
              <a:rPr lang="en-US" altLang="zh-CN" sz="2400" dirty="0">
                <a:latin typeface="Arial"/>
                <a:cs typeface="Arial"/>
              </a:rPr>
              <a:t>6</a:t>
            </a:r>
            <a:r>
              <a:rPr lang="zh-CN" altLang="en-US" sz="2400" dirty="0">
                <a:latin typeface="Arial"/>
                <a:cs typeface="Arial"/>
              </a:rPr>
              <a:t>台服务器</a:t>
            </a:r>
          </a:p>
          <a:p>
            <a:pPr marL="2697480">
              <a:lnSpc>
                <a:spcPct val="100000"/>
              </a:lnSpc>
              <a:spcBef>
                <a:spcPts val="1515"/>
              </a:spcBef>
              <a:tabLst>
                <a:tab pos="4921885" algn="l"/>
                <a:tab pos="7145655" algn="l"/>
              </a:tabLst>
            </a:pPr>
            <a:r>
              <a:rPr sz="1950" spc="155" dirty="0">
                <a:latin typeface="Trebuchet MS"/>
                <a:cs typeface="Trebuchet MS"/>
              </a:rPr>
              <a:t>Rowan-</a:t>
            </a:r>
            <a:r>
              <a:rPr sz="1950" spc="114" dirty="0">
                <a:latin typeface="Trebuchet MS"/>
                <a:cs typeface="Trebuchet MS"/>
              </a:rPr>
              <a:t>KV</a:t>
            </a:r>
            <a:r>
              <a:rPr sz="1950" dirty="0">
                <a:latin typeface="Trebuchet MS"/>
                <a:cs typeface="Trebuchet MS"/>
              </a:rPr>
              <a:t>	</a:t>
            </a:r>
            <a:r>
              <a:rPr sz="1950" spc="65" dirty="0">
                <a:latin typeface="Trebuchet MS"/>
                <a:cs typeface="Trebuchet MS"/>
              </a:rPr>
              <a:t>Clover</a:t>
            </a:r>
            <a:r>
              <a:rPr sz="1950" dirty="0">
                <a:latin typeface="Trebuchet MS"/>
                <a:cs typeface="Trebuchet MS"/>
              </a:rPr>
              <a:t>	</a:t>
            </a:r>
            <a:r>
              <a:rPr sz="1950" spc="110" dirty="0">
                <a:latin typeface="Trebuchet MS"/>
                <a:cs typeface="Trebuchet MS"/>
              </a:rPr>
              <a:t>HermesKV</a:t>
            </a:r>
            <a:endParaRPr sz="1950" dirty="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85582" y="4835406"/>
            <a:ext cx="18415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220" dirty="0">
                <a:latin typeface="Trebuchet MS"/>
                <a:cs typeface="Trebuchet MS"/>
              </a:rPr>
              <a:t>0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27361" y="4061909"/>
            <a:ext cx="342265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185" dirty="0">
                <a:latin typeface="Trebuchet MS"/>
                <a:cs typeface="Trebuchet MS"/>
              </a:rPr>
              <a:t>50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869139" y="3288412"/>
            <a:ext cx="50038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185" dirty="0">
                <a:latin typeface="Trebuchet MS"/>
                <a:cs typeface="Trebuchet MS"/>
              </a:rPr>
              <a:t>100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14176" y="5034057"/>
            <a:ext cx="97536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185" dirty="0">
                <a:latin typeface="Trebuchet MS"/>
                <a:cs typeface="Trebuchet MS"/>
              </a:rPr>
              <a:t>50%</a:t>
            </a:r>
            <a:r>
              <a:rPr sz="1950" spc="45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Put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94467" y="5034057"/>
            <a:ext cx="817244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170" dirty="0">
                <a:latin typeface="Trebuchet MS"/>
                <a:cs typeface="Trebuchet MS"/>
              </a:rPr>
              <a:t>5%</a:t>
            </a:r>
            <a:r>
              <a:rPr sz="1950" spc="40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Put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07753" y="3002279"/>
            <a:ext cx="5350510" cy="845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96054" algn="l"/>
              </a:tabLst>
            </a:pPr>
            <a:r>
              <a:rPr sz="2300" dirty="0">
                <a:latin typeface="Calibri"/>
                <a:cs typeface="Calibri"/>
              </a:rPr>
              <a:t>(a)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ZippyDB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Obj</a:t>
            </a:r>
            <a:r>
              <a:rPr sz="2300" dirty="0">
                <a:latin typeface="Calibri"/>
                <a:cs typeface="Calibri"/>
              </a:rPr>
              <a:t>	(b) 4KB </a:t>
            </a:r>
            <a:r>
              <a:rPr sz="2300" spc="-25" dirty="0">
                <a:latin typeface="Calibri"/>
                <a:cs typeface="Calibri"/>
              </a:rPr>
              <a:t>Obj</a:t>
            </a:r>
            <a:endParaRPr sz="2300">
              <a:latin typeface="Calibri"/>
              <a:cs typeface="Calibri"/>
            </a:endParaRPr>
          </a:p>
          <a:p>
            <a:pPr marL="464820">
              <a:lnSpc>
                <a:spcPct val="100000"/>
              </a:lnSpc>
              <a:spcBef>
                <a:spcPts val="1530"/>
              </a:spcBef>
            </a:pP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24.5</a:t>
            </a:r>
            <a:r>
              <a:rPr sz="1800" b="1" spc="-10" dirty="0">
                <a:solidFill>
                  <a:srgbClr val="0000FF"/>
                </a:solidFill>
                <a:latin typeface="Trebuchet MS"/>
                <a:cs typeface="Trebuchet MS"/>
              </a:rPr>
              <a:t>×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72147" y="2600674"/>
            <a:ext cx="397510" cy="26638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Throughput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(Mops/s)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249680" y="5666232"/>
            <a:ext cx="10189845" cy="1024255"/>
            <a:chOff x="1249680" y="5666232"/>
            <a:chExt cx="10189845" cy="1024255"/>
          </a:xfrm>
        </p:grpSpPr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6256" y="5675376"/>
              <a:ext cx="10152888" cy="92049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9680" y="5666232"/>
              <a:ext cx="10174224" cy="102412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339057" y="5690627"/>
              <a:ext cx="10049510" cy="815975"/>
            </a:xfrm>
            <a:custGeom>
              <a:avLst/>
              <a:gdLst/>
              <a:ahLst/>
              <a:cxnLst/>
              <a:rect l="l" t="t" r="r" b="b"/>
              <a:pathLst>
                <a:path w="10049510" h="815975">
                  <a:moveTo>
                    <a:pt x="9920283" y="0"/>
                  </a:moveTo>
                  <a:lnTo>
                    <a:pt x="128878" y="0"/>
                  </a:lnTo>
                  <a:lnTo>
                    <a:pt x="78712" y="10127"/>
                  </a:lnTo>
                  <a:lnTo>
                    <a:pt x="37747" y="37747"/>
                  </a:lnTo>
                  <a:lnTo>
                    <a:pt x="10127" y="78713"/>
                  </a:lnTo>
                  <a:lnTo>
                    <a:pt x="0" y="128878"/>
                  </a:lnTo>
                  <a:lnTo>
                    <a:pt x="0" y="686760"/>
                  </a:lnTo>
                  <a:lnTo>
                    <a:pt x="10127" y="736925"/>
                  </a:lnTo>
                  <a:lnTo>
                    <a:pt x="37747" y="777891"/>
                  </a:lnTo>
                  <a:lnTo>
                    <a:pt x="78712" y="805511"/>
                  </a:lnTo>
                  <a:lnTo>
                    <a:pt x="128878" y="815638"/>
                  </a:lnTo>
                  <a:lnTo>
                    <a:pt x="9920283" y="815638"/>
                  </a:lnTo>
                  <a:lnTo>
                    <a:pt x="9970448" y="805511"/>
                  </a:lnTo>
                  <a:lnTo>
                    <a:pt x="10011414" y="777891"/>
                  </a:lnTo>
                  <a:lnTo>
                    <a:pt x="10039034" y="736925"/>
                  </a:lnTo>
                  <a:lnTo>
                    <a:pt x="10049162" y="686760"/>
                  </a:lnTo>
                  <a:lnTo>
                    <a:pt x="10049162" y="128878"/>
                  </a:lnTo>
                  <a:lnTo>
                    <a:pt x="10039034" y="78713"/>
                  </a:lnTo>
                  <a:lnTo>
                    <a:pt x="10011414" y="37747"/>
                  </a:lnTo>
                  <a:lnTo>
                    <a:pt x="9970448" y="10127"/>
                  </a:lnTo>
                  <a:lnTo>
                    <a:pt x="9920283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3394923" y="3874164"/>
            <a:ext cx="836294" cy="571500"/>
            <a:chOff x="3394923" y="3874164"/>
            <a:chExt cx="836294" cy="571500"/>
          </a:xfrm>
        </p:grpSpPr>
        <p:sp>
          <p:nvSpPr>
            <p:cNvPr id="56" name="object 56"/>
            <p:cNvSpPr/>
            <p:nvPr/>
          </p:nvSpPr>
          <p:spPr>
            <a:xfrm>
              <a:off x="3394923" y="3874164"/>
              <a:ext cx="254000" cy="571500"/>
            </a:xfrm>
            <a:custGeom>
              <a:avLst/>
              <a:gdLst/>
              <a:ahLst/>
              <a:cxnLst/>
              <a:rect l="l" t="t" r="r" b="b"/>
              <a:pathLst>
                <a:path w="254000" h="571500">
                  <a:moveTo>
                    <a:pt x="101601" y="469836"/>
                  </a:moveTo>
                  <a:lnTo>
                    <a:pt x="1" y="469836"/>
                  </a:lnTo>
                  <a:lnTo>
                    <a:pt x="127001" y="571436"/>
                  </a:lnTo>
                  <a:lnTo>
                    <a:pt x="222251" y="495236"/>
                  </a:lnTo>
                  <a:lnTo>
                    <a:pt x="101601" y="495236"/>
                  </a:lnTo>
                  <a:lnTo>
                    <a:pt x="101601" y="469836"/>
                  </a:lnTo>
                  <a:close/>
                </a:path>
                <a:path w="254000" h="571500">
                  <a:moveTo>
                    <a:pt x="152400" y="76200"/>
                  </a:moveTo>
                  <a:lnTo>
                    <a:pt x="101600" y="76200"/>
                  </a:lnTo>
                  <a:lnTo>
                    <a:pt x="101601" y="495236"/>
                  </a:lnTo>
                  <a:lnTo>
                    <a:pt x="152401" y="495236"/>
                  </a:lnTo>
                  <a:lnTo>
                    <a:pt x="152400" y="76200"/>
                  </a:lnTo>
                  <a:close/>
                </a:path>
                <a:path w="254000" h="571500">
                  <a:moveTo>
                    <a:pt x="254001" y="469836"/>
                  </a:moveTo>
                  <a:lnTo>
                    <a:pt x="152401" y="469836"/>
                  </a:lnTo>
                  <a:lnTo>
                    <a:pt x="152401" y="495236"/>
                  </a:lnTo>
                  <a:lnTo>
                    <a:pt x="222251" y="495236"/>
                  </a:lnTo>
                  <a:lnTo>
                    <a:pt x="254001" y="469836"/>
                  </a:lnTo>
                  <a:close/>
                </a:path>
                <a:path w="254000" h="571500">
                  <a:moveTo>
                    <a:pt x="127000" y="0"/>
                  </a:moveTo>
                  <a:lnTo>
                    <a:pt x="0" y="101600"/>
                  </a:lnTo>
                  <a:lnTo>
                    <a:pt x="101600" y="101600"/>
                  </a:lnTo>
                  <a:lnTo>
                    <a:pt x="101600" y="76200"/>
                  </a:lnTo>
                  <a:lnTo>
                    <a:pt x="222250" y="76200"/>
                  </a:lnTo>
                  <a:lnTo>
                    <a:pt x="127000" y="0"/>
                  </a:lnTo>
                  <a:close/>
                </a:path>
                <a:path w="254000" h="571500">
                  <a:moveTo>
                    <a:pt x="222250" y="76200"/>
                  </a:moveTo>
                  <a:lnTo>
                    <a:pt x="152400" y="76200"/>
                  </a:lnTo>
                  <a:lnTo>
                    <a:pt x="152400" y="101600"/>
                  </a:lnTo>
                  <a:lnTo>
                    <a:pt x="254000" y="101600"/>
                  </a:lnTo>
                  <a:lnTo>
                    <a:pt x="222250" y="762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636529" y="4021382"/>
              <a:ext cx="594360" cy="277495"/>
            </a:xfrm>
            <a:custGeom>
              <a:avLst/>
              <a:gdLst/>
              <a:ahLst/>
              <a:cxnLst/>
              <a:rect l="l" t="t" r="r" b="b"/>
              <a:pathLst>
                <a:path w="594360" h="277495">
                  <a:moveTo>
                    <a:pt x="594283" y="0"/>
                  </a:moveTo>
                  <a:lnTo>
                    <a:pt x="0" y="0"/>
                  </a:lnTo>
                  <a:lnTo>
                    <a:pt x="0" y="276998"/>
                  </a:lnTo>
                  <a:lnTo>
                    <a:pt x="594283" y="276998"/>
                  </a:lnTo>
                  <a:lnTo>
                    <a:pt x="594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623829" y="3995420"/>
            <a:ext cx="567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1.98</a:t>
            </a:r>
            <a:r>
              <a:rPr sz="1800" b="1" spc="-10" dirty="0">
                <a:solidFill>
                  <a:srgbClr val="0000FF"/>
                </a:solidFill>
                <a:latin typeface="Trebuchet MS"/>
                <a:cs typeface="Trebuchet MS"/>
              </a:rPr>
              <a:t>×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452871" y="3925823"/>
            <a:ext cx="5986780" cy="1024255"/>
            <a:chOff x="5452871" y="3925823"/>
            <a:chExt cx="5986780" cy="1024255"/>
          </a:xfrm>
        </p:grpSpPr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9447" y="3934967"/>
              <a:ext cx="5949696" cy="920496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2871" y="3925823"/>
              <a:ext cx="5462016" cy="1024127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5541364" y="3950179"/>
              <a:ext cx="5847080" cy="815975"/>
            </a:xfrm>
            <a:custGeom>
              <a:avLst/>
              <a:gdLst/>
              <a:ahLst/>
              <a:cxnLst/>
              <a:rect l="l" t="t" r="r" b="b"/>
              <a:pathLst>
                <a:path w="5847080" h="815975">
                  <a:moveTo>
                    <a:pt x="5717974" y="0"/>
                  </a:moveTo>
                  <a:lnTo>
                    <a:pt x="128882" y="0"/>
                  </a:lnTo>
                  <a:lnTo>
                    <a:pt x="78715" y="10128"/>
                  </a:lnTo>
                  <a:lnTo>
                    <a:pt x="37748" y="37748"/>
                  </a:lnTo>
                  <a:lnTo>
                    <a:pt x="10128" y="78715"/>
                  </a:lnTo>
                  <a:lnTo>
                    <a:pt x="0" y="128882"/>
                  </a:lnTo>
                  <a:lnTo>
                    <a:pt x="0" y="686757"/>
                  </a:lnTo>
                  <a:lnTo>
                    <a:pt x="10128" y="736924"/>
                  </a:lnTo>
                  <a:lnTo>
                    <a:pt x="37748" y="777890"/>
                  </a:lnTo>
                  <a:lnTo>
                    <a:pt x="78715" y="805510"/>
                  </a:lnTo>
                  <a:lnTo>
                    <a:pt x="128882" y="815638"/>
                  </a:lnTo>
                  <a:lnTo>
                    <a:pt x="5717974" y="815638"/>
                  </a:lnTo>
                  <a:lnTo>
                    <a:pt x="5768140" y="805510"/>
                  </a:lnTo>
                  <a:lnTo>
                    <a:pt x="5809106" y="777890"/>
                  </a:lnTo>
                  <a:lnTo>
                    <a:pt x="5836727" y="736924"/>
                  </a:lnTo>
                  <a:lnTo>
                    <a:pt x="5846855" y="686757"/>
                  </a:lnTo>
                  <a:lnTo>
                    <a:pt x="5846855" y="128882"/>
                  </a:lnTo>
                  <a:lnTo>
                    <a:pt x="5836727" y="78715"/>
                  </a:lnTo>
                  <a:lnTo>
                    <a:pt x="5809106" y="37748"/>
                  </a:lnTo>
                  <a:lnTo>
                    <a:pt x="5768140" y="10128"/>
                  </a:lnTo>
                  <a:lnTo>
                    <a:pt x="5717974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632452" y="3996435"/>
            <a:ext cx="50253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2200" spc="-110" dirty="0">
                <a:solidFill>
                  <a:srgbClr val="FFFFFF"/>
                </a:solidFill>
                <a:latin typeface="Arial"/>
                <a:cs typeface="Arial"/>
              </a:rPr>
              <a:t>Rowan-KV</a:t>
            </a:r>
            <a:r>
              <a:rPr lang="zh-CN" altLang="en-US" sz="2200" spc="-110" dirty="0">
                <a:solidFill>
                  <a:srgbClr val="FFFFFF"/>
                </a:solidFill>
                <a:latin typeface="Arial"/>
                <a:cs typeface="Arial"/>
              </a:rPr>
              <a:t>仍具有性能优势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455544" y="5759763"/>
            <a:ext cx="9686290" cy="690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60"/>
              </a:lnSpc>
            </a:pP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在写入密集型工作负载（即 </a:t>
            </a:r>
            <a:r>
              <a:rPr lang="en-US" altLang="zh-CN" sz="2200" spc="-50" dirty="0">
                <a:solidFill>
                  <a:srgbClr val="FFFFFF"/>
                </a:solidFill>
                <a:latin typeface="Arial"/>
                <a:cs typeface="Arial"/>
              </a:rPr>
              <a:t>50% PUT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）下，当对象较小时，</a:t>
            </a:r>
            <a:r>
              <a:rPr lang="en-US" altLang="zh-CN" sz="2200" spc="-50" dirty="0">
                <a:solidFill>
                  <a:srgbClr val="FFFFFF"/>
                </a:solidFill>
                <a:latin typeface="Arial"/>
                <a:cs typeface="Arial"/>
              </a:rPr>
              <a:t>Rowan-KV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的性能显着优于 </a:t>
            </a:r>
            <a:r>
              <a:rPr lang="en-US" altLang="zh-CN" sz="2200" spc="-50" dirty="0">
                <a:solidFill>
                  <a:srgbClr val="FFFFFF"/>
                </a:solidFill>
                <a:latin typeface="Arial"/>
                <a:cs typeface="Arial"/>
              </a:rPr>
              <a:t>Clover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和 </a:t>
            </a:r>
            <a:r>
              <a:rPr lang="en-US" altLang="zh-CN" sz="2200" spc="-50" dirty="0" err="1">
                <a:solidFill>
                  <a:srgbClr val="FFFFFF"/>
                </a:solidFill>
                <a:latin typeface="Arial"/>
                <a:cs typeface="Arial"/>
              </a:rPr>
              <a:t>HermesKV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（</a:t>
            </a:r>
            <a:r>
              <a:rPr lang="en-US" altLang="zh-CN" sz="2200" spc="-50" dirty="0">
                <a:solidFill>
                  <a:srgbClr val="FFFFFF"/>
                </a:solidFill>
                <a:latin typeface="Arial"/>
                <a:cs typeface="Arial"/>
              </a:rPr>
              <a:t>24.5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倍和 </a:t>
            </a:r>
            <a:r>
              <a:rPr lang="en-US" altLang="zh-CN" sz="2200" spc="-50" dirty="0">
                <a:solidFill>
                  <a:srgbClr val="FFFFFF"/>
                </a:solidFill>
                <a:latin typeface="Arial"/>
                <a:cs typeface="Arial"/>
              </a:rPr>
              <a:t>1.98 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倍）</a:t>
            </a:r>
            <a:endParaRPr lang="zh-CN" altLang="en-US" sz="2200" dirty="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657852" y="4340860"/>
            <a:ext cx="382016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当对象很大时（例如 </a:t>
            </a:r>
            <a:r>
              <a:rPr lang="en-US" altLang="zh-CN" sz="2200" spc="-50" dirty="0">
                <a:solidFill>
                  <a:srgbClr val="FFFFFF"/>
                </a:solidFill>
                <a:latin typeface="Arial"/>
                <a:cs typeface="Arial"/>
              </a:rPr>
              <a:t>4KB</a:t>
            </a:r>
            <a:r>
              <a:rPr lang="zh-CN" altLang="en-US" sz="2200" spc="-50" dirty="0">
                <a:solidFill>
                  <a:srgbClr val="FFFFFF"/>
                </a:solidFill>
                <a:latin typeface="Arial"/>
                <a:cs typeface="Arial"/>
              </a:rPr>
              <a:t>）</a:t>
            </a:r>
            <a:endParaRPr lang="en-US"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893318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170" dirty="0"/>
              <a:t>背景介绍：复制分布式键值存储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75367" y="1208192"/>
            <a:ext cx="10252710" cy="13862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lang="zh-CN" altLang="en-US" sz="2800" dirty="0">
                <a:latin typeface="Trebuchet MS"/>
                <a:cs typeface="Trebuchet MS"/>
              </a:rPr>
              <a:t>复制分布式键值存储 </a:t>
            </a:r>
            <a:r>
              <a:rPr lang="en-US" altLang="zh-CN" sz="2800" dirty="0">
                <a:latin typeface="Trebuchet MS"/>
                <a:cs typeface="Trebuchet MS"/>
              </a:rPr>
              <a:t>(KVS) </a:t>
            </a:r>
            <a:r>
              <a:rPr lang="zh-CN" altLang="en-US" sz="2800" dirty="0">
                <a:latin typeface="Trebuchet MS"/>
                <a:cs typeface="Trebuchet MS"/>
              </a:rPr>
              <a:t>支持许多应用程序</a:t>
            </a:r>
            <a:endParaRPr lang="en-US" sz="2800" dirty="0">
              <a:latin typeface="Trebuchet MS"/>
              <a:cs typeface="Trebuchet MS"/>
            </a:endParaRPr>
          </a:p>
          <a:p>
            <a:pPr marL="718820" indent="-311785">
              <a:lnSpc>
                <a:spcPct val="100000"/>
              </a:lnSpc>
              <a:spcBef>
                <a:spcPts val="450"/>
              </a:spcBef>
              <a:buSzPct val="79166"/>
              <a:buFont typeface="Wingdings"/>
              <a:buChar char=""/>
              <a:tabLst>
                <a:tab pos="718820" algn="l"/>
              </a:tabLst>
            </a:pPr>
            <a:r>
              <a:rPr lang="zh-CN" altLang="en-US" sz="2400" spc="-275" dirty="0">
                <a:latin typeface="Arial"/>
                <a:cs typeface="Arial"/>
              </a:rPr>
              <a:t>耐用性 </a:t>
            </a:r>
            <a:r>
              <a:rPr lang="en-US" altLang="zh-CN" sz="2400" dirty="0">
                <a:latin typeface="Segoe UI Symbol"/>
                <a:cs typeface="Segoe UI Symbol"/>
              </a:rPr>
              <a:t>🢥</a:t>
            </a:r>
            <a:r>
              <a:rPr lang="zh-CN" altLang="en-US" sz="2400" spc="-275" dirty="0">
                <a:latin typeface="Arial"/>
                <a:cs typeface="Arial"/>
              </a:rPr>
              <a:t> 存储设备（</a:t>
            </a:r>
            <a:r>
              <a:rPr lang="en-US" altLang="zh-CN" sz="2400" spc="-275" dirty="0">
                <a:latin typeface="Arial"/>
                <a:cs typeface="Arial"/>
              </a:rPr>
              <a:t>HDD</a:t>
            </a:r>
            <a:r>
              <a:rPr lang="zh-CN" altLang="en-US" sz="2400" spc="-275" dirty="0">
                <a:latin typeface="Arial"/>
                <a:cs typeface="Arial"/>
              </a:rPr>
              <a:t>、</a:t>
            </a:r>
            <a:r>
              <a:rPr lang="en-US" altLang="zh-CN" sz="2400" spc="-275" dirty="0">
                <a:latin typeface="Arial"/>
                <a:cs typeface="Arial"/>
              </a:rPr>
              <a:t>SSD</a:t>
            </a:r>
            <a:r>
              <a:rPr lang="zh-CN" altLang="en-US" sz="2400" spc="-275" dirty="0">
                <a:latin typeface="Arial"/>
                <a:cs typeface="Arial"/>
              </a:rPr>
              <a:t>）</a:t>
            </a:r>
            <a:endParaRPr lang="en-US" sz="2400" dirty="0">
              <a:latin typeface="Arial"/>
              <a:cs typeface="Arial"/>
            </a:endParaRPr>
          </a:p>
          <a:p>
            <a:pPr marL="718820" indent="-311785">
              <a:lnSpc>
                <a:spcPct val="100000"/>
              </a:lnSpc>
              <a:spcBef>
                <a:spcPts val="625"/>
              </a:spcBef>
              <a:buSzPct val="79166"/>
              <a:buFont typeface="Wingdings"/>
              <a:buChar char=""/>
              <a:tabLst>
                <a:tab pos="718820" algn="l"/>
              </a:tabLst>
            </a:pPr>
            <a:r>
              <a:rPr lang="zh-CN" altLang="en-US" sz="2400" spc="-110" dirty="0">
                <a:latin typeface="Arial"/>
                <a:cs typeface="Arial"/>
              </a:rPr>
              <a:t>高可用性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dirty="0">
                <a:latin typeface="Segoe UI Symbol"/>
                <a:cs typeface="Segoe UI Symbol"/>
              </a:rPr>
              <a:t>🢥</a:t>
            </a:r>
            <a:r>
              <a:rPr lang="en-US" sz="2400" spc="-15" dirty="0">
                <a:latin typeface="Segoe UI Symbol"/>
                <a:cs typeface="Segoe UI Symbol"/>
              </a:rPr>
              <a:t> </a:t>
            </a:r>
            <a:r>
              <a:rPr lang="zh-CN" altLang="en-US" sz="2400" spc="-95" dirty="0">
                <a:latin typeface="Arial"/>
                <a:cs typeface="Arial"/>
              </a:rPr>
              <a:t>数据复制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7886" y="3687196"/>
            <a:ext cx="1508574" cy="1007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7012" y="3691641"/>
            <a:ext cx="1309959" cy="100355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8443" y="3687196"/>
            <a:ext cx="2088575" cy="10080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32301" y="3687196"/>
            <a:ext cx="2768850" cy="97247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988563" y="5641167"/>
            <a:ext cx="6214873" cy="771525"/>
            <a:chOff x="490727" y="5669279"/>
            <a:chExt cx="11222990" cy="77152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735" y="5669279"/>
              <a:ext cx="11158728" cy="6979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0727" y="5690615"/>
              <a:ext cx="11067288" cy="74980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07746" y="5683826"/>
              <a:ext cx="11054715" cy="593090"/>
            </a:xfrm>
            <a:custGeom>
              <a:avLst/>
              <a:gdLst/>
              <a:ahLst/>
              <a:cxnLst/>
              <a:rect l="l" t="t" r="r" b="b"/>
              <a:pathLst>
                <a:path w="11054715" h="593089">
                  <a:moveTo>
                    <a:pt x="10960463" y="0"/>
                  </a:moveTo>
                  <a:lnTo>
                    <a:pt x="93701" y="0"/>
                  </a:lnTo>
                  <a:lnTo>
                    <a:pt x="57228" y="7363"/>
                  </a:lnTo>
                  <a:lnTo>
                    <a:pt x="27444" y="27444"/>
                  </a:lnTo>
                  <a:lnTo>
                    <a:pt x="7363" y="57229"/>
                  </a:lnTo>
                  <a:lnTo>
                    <a:pt x="0" y="93702"/>
                  </a:lnTo>
                  <a:lnTo>
                    <a:pt x="0" y="499340"/>
                  </a:lnTo>
                  <a:lnTo>
                    <a:pt x="7363" y="535813"/>
                  </a:lnTo>
                  <a:lnTo>
                    <a:pt x="27444" y="565598"/>
                  </a:lnTo>
                  <a:lnTo>
                    <a:pt x="57228" y="585679"/>
                  </a:lnTo>
                  <a:lnTo>
                    <a:pt x="93701" y="593043"/>
                  </a:lnTo>
                  <a:lnTo>
                    <a:pt x="10960463" y="593043"/>
                  </a:lnTo>
                  <a:lnTo>
                    <a:pt x="10996936" y="585679"/>
                  </a:lnTo>
                  <a:lnTo>
                    <a:pt x="11026719" y="565598"/>
                  </a:lnTo>
                  <a:lnTo>
                    <a:pt x="11046800" y="535813"/>
                  </a:lnTo>
                  <a:lnTo>
                    <a:pt x="11054163" y="499340"/>
                  </a:lnTo>
                  <a:lnTo>
                    <a:pt x="11054163" y="93702"/>
                  </a:lnTo>
                  <a:lnTo>
                    <a:pt x="11046800" y="57229"/>
                  </a:lnTo>
                  <a:lnTo>
                    <a:pt x="11026719" y="27444"/>
                  </a:lnTo>
                  <a:lnTo>
                    <a:pt x="10996936" y="7363"/>
                  </a:lnTo>
                  <a:lnTo>
                    <a:pt x="10960463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139668" y="5752643"/>
            <a:ext cx="599166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Arial"/>
                <a:cs typeface="Arial"/>
              </a:rPr>
              <a:t>如何利用现代硬件来优化复制 </a:t>
            </a:r>
            <a:r>
              <a:rPr lang="en-US" altLang="zh-CN" sz="2400" dirty="0">
                <a:latin typeface="Arial"/>
                <a:cs typeface="Arial"/>
              </a:rPr>
              <a:t>KVS </a:t>
            </a:r>
            <a:r>
              <a:rPr lang="zh-CN" altLang="en-US" sz="2400" dirty="0">
                <a:latin typeface="Arial"/>
                <a:cs typeface="Arial"/>
              </a:rPr>
              <a:t>的延迟？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80" dirty="0"/>
              <a:t>结论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236703" y="1245108"/>
            <a:ext cx="11494135" cy="3300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 indent="-300990">
              <a:lnSpc>
                <a:spcPts val="3115"/>
              </a:lnSpc>
              <a:spcBef>
                <a:spcPts val="100"/>
              </a:spcBef>
              <a:buSzPct val="73076"/>
              <a:buFont typeface="Wingdings"/>
              <a:buChar char=""/>
              <a:tabLst>
                <a:tab pos="313690" algn="l"/>
              </a:tabLst>
            </a:pPr>
            <a:r>
              <a:rPr lang="zh-CN" altLang="en-US" sz="2600" spc="70" dirty="0">
                <a:latin typeface="Liberation Sans Narrow"/>
                <a:cs typeface="Liberation Sans Narrow"/>
              </a:rPr>
              <a:t>单边复制可以实现极低的延迟</a:t>
            </a:r>
            <a:endParaRPr sz="2600" dirty="0">
              <a:latin typeface="Liberation Sans Narrow"/>
              <a:cs typeface="Liberation Sans Narrow"/>
            </a:endParaRPr>
          </a:p>
          <a:p>
            <a:pPr marL="812165" lvl="1" indent="-342265">
              <a:lnSpc>
                <a:spcPts val="2635"/>
              </a:lnSpc>
              <a:buSzPct val="81818"/>
              <a:buFont typeface="Liberation Sans Narrow"/>
              <a:buChar char="-"/>
              <a:tabLst>
                <a:tab pos="812165" algn="l"/>
              </a:tabLst>
            </a:pPr>
            <a:r>
              <a:rPr lang="zh-CN" altLang="en-US" sz="2200" dirty="0">
                <a:latin typeface="Arial"/>
                <a:cs typeface="Arial"/>
              </a:rPr>
              <a:t>从关键路径中消除备份的软件延迟（</a:t>
            </a:r>
            <a:r>
              <a:rPr lang="en-US" altLang="zh-CN" sz="2200" dirty="0">
                <a:latin typeface="Arial"/>
                <a:cs typeface="Arial"/>
              </a:rPr>
              <a:t>RPC </a:t>
            </a:r>
            <a:r>
              <a:rPr lang="zh-CN" altLang="en-US" sz="2200" dirty="0">
                <a:latin typeface="Arial"/>
                <a:cs typeface="Arial"/>
              </a:rPr>
              <a:t>队列、</a:t>
            </a:r>
            <a:r>
              <a:rPr lang="en-US" altLang="zh-CN" sz="2200" dirty="0">
                <a:latin typeface="Arial"/>
                <a:cs typeface="Arial"/>
              </a:rPr>
              <a:t>CPU </a:t>
            </a:r>
            <a:r>
              <a:rPr lang="zh-CN" altLang="en-US" sz="2200" dirty="0">
                <a:latin typeface="Arial"/>
                <a:cs typeface="Arial"/>
              </a:rPr>
              <a:t>执行）</a:t>
            </a:r>
            <a:endParaRPr sz="2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Liberation Sans Narrow"/>
              <a:buChar char="-"/>
            </a:pPr>
            <a:endParaRPr sz="2550" dirty="0">
              <a:latin typeface="Arial"/>
              <a:cs typeface="Arial"/>
            </a:endParaRPr>
          </a:p>
          <a:p>
            <a:pPr marL="313690" indent="-300990">
              <a:lnSpc>
                <a:spcPts val="3105"/>
              </a:lnSpc>
              <a:buSzPct val="73076"/>
              <a:buFont typeface="Wingdings"/>
              <a:buChar char=""/>
              <a:tabLst>
                <a:tab pos="313690" algn="l"/>
              </a:tabLst>
            </a:pPr>
            <a:r>
              <a:rPr lang="zh-CN" altLang="en-US" sz="2600" spc="45" dirty="0">
                <a:latin typeface="Liberation Sans Narrow"/>
                <a:cs typeface="Liberation Sans Narrow"/>
              </a:rPr>
              <a:t>用于复制的 </a:t>
            </a:r>
            <a:r>
              <a:rPr lang="en-US" altLang="zh-CN" sz="2600" spc="45" dirty="0">
                <a:latin typeface="Liberation Sans Narrow"/>
                <a:cs typeface="Liberation Sans Narrow"/>
              </a:rPr>
              <a:t>RDMA WRITE </a:t>
            </a:r>
            <a:r>
              <a:rPr lang="zh-CN" altLang="en-US" sz="2600" spc="45" dirty="0">
                <a:latin typeface="Liberation Sans Narrow"/>
                <a:cs typeface="Liberation Sans Narrow"/>
              </a:rPr>
              <a:t>会导致 </a:t>
            </a:r>
            <a:r>
              <a:rPr lang="en-US" altLang="zh-CN" sz="2600" spc="45" dirty="0">
                <a:latin typeface="Liberation Sans Narrow"/>
                <a:cs typeface="Liberation Sans Narrow"/>
              </a:rPr>
              <a:t>PM </a:t>
            </a:r>
            <a:r>
              <a:rPr lang="zh-CN" altLang="en-US" sz="2600" spc="45" dirty="0">
                <a:latin typeface="Liberation Sans Narrow"/>
                <a:cs typeface="Liberation Sans Narrow"/>
              </a:rPr>
              <a:t>上出现严重的设备级写入放大</a:t>
            </a:r>
            <a:endParaRPr sz="2600" dirty="0">
              <a:latin typeface="Liberation Sans Narrow"/>
              <a:cs typeface="Liberation Sans Narrow"/>
            </a:endParaRPr>
          </a:p>
          <a:p>
            <a:pPr marL="812165" lvl="1" indent="-342265">
              <a:lnSpc>
                <a:spcPts val="2625"/>
              </a:lnSpc>
              <a:buSzPct val="81818"/>
              <a:buFont typeface="Liberation Sans Narrow"/>
              <a:buChar char="-"/>
              <a:tabLst>
                <a:tab pos="812165" algn="l"/>
              </a:tabLst>
            </a:pPr>
            <a:r>
              <a:rPr lang="zh-CN" altLang="en-US" sz="2200" spc="-10" dirty="0">
                <a:latin typeface="Arial"/>
                <a:cs typeface="Arial"/>
              </a:rPr>
              <a:t>为远程线程预分配许多日志</a:t>
            </a:r>
            <a:endParaRPr sz="2200" dirty="0">
              <a:latin typeface="Arial"/>
              <a:cs typeface="Arial"/>
            </a:endParaRPr>
          </a:p>
          <a:p>
            <a:pPr marL="812165" lvl="1" indent="-342265">
              <a:lnSpc>
                <a:spcPct val="100000"/>
              </a:lnSpc>
              <a:spcBef>
                <a:spcPts val="75"/>
              </a:spcBef>
              <a:buSzPct val="81818"/>
              <a:buFont typeface="Liberation Sans Narrow"/>
              <a:buChar char="-"/>
              <a:tabLst>
                <a:tab pos="812165" algn="l"/>
              </a:tabLst>
            </a:pPr>
            <a:r>
              <a:rPr lang="zh-CN" altLang="en-US" sz="2200" spc="-190" dirty="0">
                <a:latin typeface="Arial"/>
                <a:cs typeface="Arial"/>
              </a:rPr>
              <a:t>工作负载中的小对象与 </a:t>
            </a:r>
            <a:r>
              <a:rPr lang="en-US" altLang="zh-CN" sz="2200" spc="-190" dirty="0">
                <a:latin typeface="Arial"/>
                <a:cs typeface="Arial"/>
              </a:rPr>
              <a:t>PM </a:t>
            </a:r>
            <a:r>
              <a:rPr lang="zh-CN" altLang="en-US" sz="2200" spc="-190" dirty="0">
                <a:latin typeface="Arial"/>
                <a:cs typeface="Arial"/>
              </a:rPr>
              <a:t>设备中的块级内部访问粒度</a:t>
            </a:r>
            <a:endParaRPr sz="2300" dirty="0">
              <a:latin typeface="Arial"/>
              <a:cs typeface="Arial"/>
            </a:endParaRPr>
          </a:p>
          <a:p>
            <a:pPr marL="313690" indent="-300990">
              <a:lnSpc>
                <a:spcPts val="3105"/>
              </a:lnSpc>
              <a:buSzPct val="73076"/>
              <a:buFont typeface="Wingdings"/>
              <a:buChar char=""/>
              <a:tabLst>
                <a:tab pos="313690" algn="l"/>
              </a:tabLst>
            </a:pPr>
            <a:r>
              <a:rPr lang="zh-CN" altLang="en-US" sz="2600" spc="125" dirty="0">
                <a:latin typeface="Liberation Sans Narrow"/>
                <a:cs typeface="Liberation Sans Narrow"/>
              </a:rPr>
              <a:t>本文提出了 </a:t>
            </a:r>
            <a:r>
              <a:rPr lang="en-US" sz="2600" spc="125" dirty="0">
                <a:latin typeface="Liberation Sans Narrow"/>
                <a:cs typeface="Liberation Sans Narrow"/>
              </a:rPr>
              <a:t>Rowan，</a:t>
            </a:r>
            <a:r>
              <a:rPr lang="zh-CN" altLang="en-US" sz="2600" spc="125" dirty="0">
                <a:latin typeface="Liberation Sans Narrow"/>
                <a:cs typeface="Liberation Sans Narrow"/>
              </a:rPr>
              <a:t>一种</a:t>
            </a:r>
            <a:r>
              <a:rPr lang="zh-CN" altLang="en-US" sz="2600" spc="125" dirty="0">
                <a:solidFill>
                  <a:schemeClr val="tx2">
                    <a:lumMod val="60000"/>
                    <a:lumOff val="40000"/>
                  </a:schemeClr>
                </a:solidFill>
                <a:latin typeface="Liberation Sans Narrow"/>
                <a:cs typeface="Liberation Sans Narrow"/>
              </a:rPr>
              <a:t>单边的 </a:t>
            </a:r>
            <a:r>
              <a:rPr lang="en-US" sz="2600" spc="125" dirty="0">
                <a:solidFill>
                  <a:schemeClr val="tx2">
                    <a:lumMod val="60000"/>
                    <a:lumOff val="40000"/>
                  </a:schemeClr>
                </a:solidFill>
                <a:latin typeface="Liberation Sans Narrow"/>
                <a:cs typeface="Liberation Sans Narrow"/>
              </a:rPr>
              <a:t>RDMA </a:t>
            </a:r>
            <a:r>
              <a:rPr lang="zh-CN" altLang="en-US" sz="2600" spc="125" dirty="0">
                <a:solidFill>
                  <a:schemeClr val="tx2">
                    <a:lumMod val="60000"/>
                    <a:lumOff val="40000"/>
                  </a:schemeClr>
                </a:solidFill>
                <a:latin typeface="Liberation Sans Narrow"/>
                <a:cs typeface="Liberation Sans Narrow"/>
              </a:rPr>
              <a:t>抽象</a:t>
            </a:r>
            <a:endParaRPr sz="2600" dirty="0">
              <a:solidFill>
                <a:schemeClr val="tx2">
                  <a:lumMod val="60000"/>
                  <a:lumOff val="40000"/>
                </a:schemeClr>
              </a:solidFill>
              <a:latin typeface="Liberation Sans Narrow"/>
              <a:cs typeface="Liberation Sans Narrow"/>
            </a:endParaRPr>
          </a:p>
          <a:p>
            <a:pPr marL="812165" lvl="1" indent="-342265">
              <a:lnSpc>
                <a:spcPts val="2625"/>
              </a:lnSpc>
              <a:buSzPct val="81818"/>
              <a:buFont typeface="Liberation Sans Narrow"/>
              <a:buChar char="-"/>
              <a:tabLst>
                <a:tab pos="812165" algn="l"/>
              </a:tabLst>
            </a:pPr>
            <a:r>
              <a:rPr lang="zh-CN" altLang="en-US" sz="2200" spc="-10" dirty="0">
                <a:latin typeface="Arial"/>
                <a:cs typeface="Arial"/>
              </a:rPr>
              <a:t>将并发远程小写入转换为单个写入流</a:t>
            </a:r>
            <a:endParaRPr lang="en-US" sz="2200" dirty="0">
              <a:latin typeface="Arial"/>
              <a:cs typeface="Arial"/>
            </a:endParaRPr>
          </a:p>
          <a:p>
            <a:pPr marL="812165" lvl="1" indent="-342265">
              <a:lnSpc>
                <a:spcPct val="100000"/>
              </a:lnSpc>
              <a:spcBef>
                <a:spcPts val="75"/>
              </a:spcBef>
              <a:buSzPct val="81818"/>
              <a:buFont typeface="Liberation Sans Narrow"/>
              <a:buChar char="-"/>
              <a:tabLst>
                <a:tab pos="812165" algn="l"/>
              </a:tabLst>
            </a:pPr>
            <a:r>
              <a:rPr lang="zh-CN" altLang="en-US" sz="2200" spc="-140" dirty="0">
                <a:latin typeface="Arial"/>
                <a:cs typeface="Arial"/>
              </a:rPr>
              <a:t>基于</a:t>
            </a:r>
            <a:r>
              <a:rPr lang="en-US" sz="2200" spc="-140" dirty="0">
                <a:latin typeface="Arial"/>
                <a:cs typeface="Arial"/>
              </a:rPr>
              <a:t>Rowan</a:t>
            </a:r>
            <a:r>
              <a:rPr lang="zh-CN" altLang="en-US" sz="2200" spc="-140" dirty="0">
                <a:latin typeface="Arial"/>
                <a:cs typeface="Arial"/>
              </a:rPr>
              <a:t>的</a:t>
            </a:r>
            <a:r>
              <a:rPr lang="en-US" sz="2200" spc="-140" dirty="0">
                <a:latin typeface="Arial"/>
                <a:cs typeface="Arial"/>
              </a:rPr>
              <a:t>KVS</a:t>
            </a:r>
            <a:r>
              <a:rPr lang="zh-CN" altLang="en-US" sz="2200" spc="-140" dirty="0">
                <a:latin typeface="Arial"/>
                <a:cs typeface="Arial"/>
              </a:rPr>
              <a:t>实现了高性能，同时很大程度上消除了</a:t>
            </a:r>
            <a:r>
              <a:rPr lang="en-US" sz="2200" spc="-140" dirty="0">
                <a:latin typeface="Arial"/>
                <a:cs typeface="Arial"/>
              </a:rPr>
              <a:t>DLWA</a:t>
            </a:r>
            <a:endParaRPr lang="en-US"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80" dirty="0"/>
              <a:t>背景介绍：持久性内存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39105"/>
            <a:ext cx="7818120" cy="1812676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lang="zh-CN" altLang="en-US" sz="2800" dirty="0">
                <a:latin typeface="Trebuchet MS"/>
                <a:cs typeface="Trebuchet MS"/>
              </a:rPr>
              <a:t>使用持久内存 </a:t>
            </a:r>
            <a:r>
              <a:rPr lang="en-US" altLang="zh-CN" sz="2800" dirty="0">
                <a:latin typeface="Trebuchet MS"/>
                <a:cs typeface="Trebuchet MS"/>
              </a:rPr>
              <a:t>(PM) </a:t>
            </a:r>
            <a:r>
              <a:rPr lang="zh-CN" altLang="en-US" sz="2800" dirty="0">
                <a:latin typeface="Trebuchet MS"/>
                <a:cs typeface="Trebuchet MS"/>
              </a:rPr>
              <a:t>进行存储</a:t>
            </a:r>
            <a:endParaRPr sz="2800" dirty="0">
              <a:latin typeface="Trebuchet MS"/>
              <a:cs typeface="Trebuchet MS"/>
            </a:endParaRPr>
          </a:p>
          <a:p>
            <a:pPr marL="718820" indent="-311785">
              <a:lnSpc>
                <a:spcPct val="100000"/>
              </a:lnSpc>
              <a:spcBef>
                <a:spcPts val="540"/>
              </a:spcBef>
              <a:buSzPct val="79166"/>
              <a:buFont typeface="Wingdings"/>
              <a:buChar char=""/>
              <a:tabLst>
                <a:tab pos="718820" algn="l"/>
              </a:tabLst>
            </a:pPr>
            <a:r>
              <a:rPr lang="zh-CN" altLang="en-US" sz="2400" spc="-10" dirty="0">
                <a:latin typeface="Arial"/>
                <a:cs typeface="Arial"/>
              </a:rPr>
              <a:t>通过加载</a:t>
            </a:r>
            <a:r>
              <a:rPr lang="en-US" altLang="zh-CN" sz="2400" spc="-10" dirty="0">
                <a:latin typeface="Arial"/>
                <a:cs typeface="Arial"/>
              </a:rPr>
              <a:t>/</a:t>
            </a:r>
            <a:r>
              <a:rPr lang="zh-CN" altLang="en-US" sz="2400" spc="-10" dirty="0">
                <a:latin typeface="Arial"/>
                <a:cs typeface="Arial"/>
              </a:rPr>
              <a:t>存储指令进行字节寻址</a:t>
            </a:r>
            <a:endParaRPr lang="en-US" sz="2400" dirty="0">
              <a:latin typeface="Arial"/>
              <a:cs typeface="Arial"/>
            </a:endParaRPr>
          </a:p>
          <a:p>
            <a:pPr marL="718820" indent="-311785">
              <a:lnSpc>
                <a:spcPct val="100000"/>
              </a:lnSpc>
              <a:spcBef>
                <a:spcPts val="409"/>
              </a:spcBef>
              <a:buSzPct val="79166"/>
              <a:buFont typeface="Wingdings"/>
              <a:buChar char=""/>
              <a:tabLst>
                <a:tab pos="718820" algn="l"/>
              </a:tabLst>
            </a:pPr>
            <a:r>
              <a:rPr lang="zh-CN" altLang="en-US" sz="2400" dirty="0">
                <a:latin typeface="Arial"/>
                <a:cs typeface="Arial"/>
              </a:rPr>
              <a:t>低延迟（小型 </a:t>
            </a:r>
            <a:r>
              <a:rPr lang="en-US" sz="2400" dirty="0">
                <a:latin typeface="Arial"/>
                <a:cs typeface="Arial"/>
              </a:rPr>
              <a:t>I/O </a:t>
            </a:r>
            <a:r>
              <a:rPr lang="zh-CN" altLang="en-US" sz="2400" dirty="0">
                <a:latin typeface="Arial"/>
                <a:cs typeface="Arial"/>
              </a:rPr>
              <a:t>约为 </a:t>
            </a:r>
            <a:r>
              <a:rPr lang="en-US" altLang="zh-CN" sz="2400" dirty="0">
                <a:latin typeface="Arial"/>
                <a:cs typeface="Arial"/>
              </a:rPr>
              <a:t>100 </a:t>
            </a:r>
            <a:r>
              <a:rPr lang="zh-CN" altLang="en-US" sz="2400" dirty="0">
                <a:latin typeface="Arial"/>
                <a:cs typeface="Arial"/>
              </a:rPr>
              <a:t>纳秒）</a:t>
            </a:r>
            <a:endParaRPr lang="en-US" sz="2400" dirty="0">
              <a:latin typeface="Arial"/>
              <a:cs typeface="Arial"/>
            </a:endParaRPr>
          </a:p>
          <a:p>
            <a:pPr marL="718820" indent="-311785">
              <a:lnSpc>
                <a:spcPct val="100000"/>
              </a:lnSpc>
              <a:spcBef>
                <a:spcPts val="530"/>
              </a:spcBef>
              <a:buSzPct val="79166"/>
              <a:buFont typeface="Wingdings"/>
              <a:buChar char=""/>
              <a:tabLst>
                <a:tab pos="718820" algn="l"/>
              </a:tabLst>
            </a:pPr>
            <a:r>
              <a:rPr lang="zh-CN" altLang="en-US" sz="2400" dirty="0">
                <a:latin typeface="Arial"/>
                <a:cs typeface="Arial"/>
              </a:rPr>
              <a:t>高带宽（每个 </a:t>
            </a:r>
            <a:r>
              <a:rPr lang="en-US" sz="2400" dirty="0">
                <a:latin typeface="Arial"/>
                <a:cs typeface="Arial"/>
              </a:rPr>
              <a:t>DIMM 2GB/s </a:t>
            </a:r>
            <a:r>
              <a:rPr lang="zh-CN" altLang="en-US" sz="2400" dirty="0">
                <a:latin typeface="Arial"/>
                <a:cs typeface="Arial"/>
              </a:rPr>
              <a:t>写入和 </a:t>
            </a:r>
            <a:r>
              <a:rPr lang="en-US" altLang="zh-CN" sz="2400" dirty="0">
                <a:latin typeface="Arial"/>
                <a:cs typeface="Arial"/>
              </a:rPr>
              <a:t>6</a:t>
            </a:r>
            <a:r>
              <a:rPr lang="en-US" sz="2400" dirty="0">
                <a:latin typeface="Arial"/>
                <a:cs typeface="Arial"/>
              </a:rPr>
              <a:t>GB/s </a:t>
            </a:r>
            <a:r>
              <a:rPr lang="zh-CN" altLang="en-US" sz="2400" dirty="0">
                <a:latin typeface="Arial"/>
                <a:cs typeface="Arial"/>
              </a:rPr>
              <a:t>读取）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8601" y="1358949"/>
            <a:ext cx="3292621" cy="15191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421" y="4604425"/>
            <a:ext cx="490070" cy="49007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207269" y="3309193"/>
            <a:ext cx="2619375" cy="1318260"/>
            <a:chOff x="6207269" y="3309193"/>
            <a:chExt cx="2619375" cy="1318260"/>
          </a:xfrm>
        </p:grpSpPr>
        <p:sp>
          <p:nvSpPr>
            <p:cNvPr id="7" name="object 7"/>
            <p:cNvSpPr/>
            <p:nvPr/>
          </p:nvSpPr>
          <p:spPr>
            <a:xfrm>
              <a:off x="6207269" y="3309193"/>
              <a:ext cx="2619375" cy="1318260"/>
            </a:xfrm>
            <a:custGeom>
              <a:avLst/>
              <a:gdLst/>
              <a:ahLst/>
              <a:cxnLst/>
              <a:rect l="l" t="t" r="r" b="b"/>
              <a:pathLst>
                <a:path w="2619375" h="1318260">
                  <a:moveTo>
                    <a:pt x="2619170" y="0"/>
                  </a:moveTo>
                  <a:lnTo>
                    <a:pt x="0" y="0"/>
                  </a:lnTo>
                  <a:lnTo>
                    <a:pt x="0" y="1318251"/>
                  </a:lnTo>
                  <a:lnTo>
                    <a:pt x="2619170" y="1318251"/>
                  </a:lnTo>
                  <a:lnTo>
                    <a:pt x="261917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07224" y="3364992"/>
              <a:ext cx="509016" cy="5059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26044" y="4231314"/>
              <a:ext cx="959215" cy="32215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207269" y="3309193"/>
            <a:ext cx="2619375" cy="131826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R="364490" algn="r">
              <a:lnSpc>
                <a:spcPct val="100000"/>
              </a:lnSpc>
              <a:spcBef>
                <a:spcPts val="1205"/>
              </a:spcBef>
            </a:pPr>
            <a:r>
              <a:rPr sz="1800" spc="-25" dirty="0">
                <a:latin typeface="Calibri"/>
                <a:cs typeface="Calibri"/>
              </a:rPr>
              <a:t>CPU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R="98425" algn="r">
              <a:lnSpc>
                <a:spcPct val="100000"/>
              </a:lnSpc>
              <a:spcBef>
                <a:spcPts val="1465"/>
              </a:spcBef>
            </a:pPr>
            <a:r>
              <a:rPr sz="1800" spc="-25" dirty="0">
                <a:latin typeface="Liberation Sans Narrow"/>
                <a:cs typeface="Liberation Sans Narrow"/>
              </a:rPr>
              <a:t>PM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29634" y="3870481"/>
            <a:ext cx="85725" cy="360045"/>
          </a:xfrm>
          <a:custGeom>
            <a:avLst/>
            <a:gdLst/>
            <a:ahLst/>
            <a:cxnLst/>
            <a:rect l="l" t="t" r="r" b="b"/>
            <a:pathLst>
              <a:path w="85725" h="360045">
                <a:moveTo>
                  <a:pt x="28575" y="274275"/>
                </a:moveTo>
                <a:lnTo>
                  <a:pt x="0" y="274275"/>
                </a:lnTo>
                <a:lnTo>
                  <a:pt x="42862" y="360000"/>
                </a:lnTo>
                <a:lnTo>
                  <a:pt x="78581" y="288563"/>
                </a:lnTo>
                <a:lnTo>
                  <a:pt x="28575" y="288563"/>
                </a:lnTo>
                <a:lnTo>
                  <a:pt x="28575" y="274275"/>
                </a:lnTo>
                <a:close/>
              </a:path>
              <a:path w="85725" h="360045">
                <a:moveTo>
                  <a:pt x="57150" y="85725"/>
                </a:moveTo>
                <a:lnTo>
                  <a:pt x="28575" y="85725"/>
                </a:lnTo>
                <a:lnTo>
                  <a:pt x="28575" y="288563"/>
                </a:lnTo>
                <a:lnTo>
                  <a:pt x="57150" y="288563"/>
                </a:lnTo>
                <a:lnTo>
                  <a:pt x="57150" y="85725"/>
                </a:lnTo>
                <a:close/>
              </a:path>
              <a:path w="85725" h="360045">
                <a:moveTo>
                  <a:pt x="85725" y="274275"/>
                </a:moveTo>
                <a:lnTo>
                  <a:pt x="57150" y="274275"/>
                </a:lnTo>
                <a:lnTo>
                  <a:pt x="57150" y="288563"/>
                </a:lnTo>
                <a:lnTo>
                  <a:pt x="78581" y="288563"/>
                </a:lnTo>
                <a:lnTo>
                  <a:pt x="85725" y="274275"/>
                </a:lnTo>
                <a:close/>
              </a:path>
              <a:path w="85725" h="360045">
                <a:moveTo>
                  <a:pt x="42861" y="0"/>
                </a:moveTo>
                <a:lnTo>
                  <a:pt x="0" y="85726"/>
                </a:lnTo>
                <a:lnTo>
                  <a:pt x="28575" y="85725"/>
                </a:lnTo>
                <a:lnTo>
                  <a:pt x="28575" y="71437"/>
                </a:lnTo>
                <a:lnTo>
                  <a:pt x="78581" y="71437"/>
                </a:lnTo>
                <a:lnTo>
                  <a:pt x="42861" y="0"/>
                </a:lnTo>
                <a:close/>
              </a:path>
              <a:path w="85725" h="360045">
                <a:moveTo>
                  <a:pt x="57150" y="71437"/>
                </a:moveTo>
                <a:lnTo>
                  <a:pt x="28575" y="71437"/>
                </a:lnTo>
                <a:lnTo>
                  <a:pt x="28575" y="85725"/>
                </a:lnTo>
                <a:lnTo>
                  <a:pt x="57150" y="85725"/>
                </a:lnTo>
                <a:lnTo>
                  <a:pt x="57150" y="71437"/>
                </a:lnTo>
                <a:close/>
              </a:path>
              <a:path w="85725" h="360045">
                <a:moveTo>
                  <a:pt x="78581" y="71437"/>
                </a:moveTo>
                <a:lnTo>
                  <a:pt x="57150" y="71437"/>
                </a:lnTo>
                <a:lnTo>
                  <a:pt x="57150" y="85725"/>
                </a:lnTo>
                <a:lnTo>
                  <a:pt x="85725" y="85725"/>
                </a:lnTo>
                <a:lnTo>
                  <a:pt x="78581" y="71437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98677" y="3381517"/>
            <a:ext cx="476250" cy="12128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txBody>
          <a:bodyPr vert="vert270" wrap="square" lIns="0" tIns="8255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650"/>
              </a:spcBef>
            </a:pPr>
            <a:r>
              <a:rPr sz="1800" spc="-10" dirty="0">
                <a:latin typeface="Calibri"/>
                <a:cs typeface="Calibri"/>
              </a:rPr>
              <a:t>TCP/IP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Stack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71686" y="3575424"/>
            <a:ext cx="4876800" cy="2090420"/>
            <a:chOff x="2671686" y="3575424"/>
            <a:chExt cx="4876800" cy="2090420"/>
          </a:xfrm>
        </p:grpSpPr>
        <p:sp>
          <p:nvSpPr>
            <p:cNvPr id="14" name="object 14"/>
            <p:cNvSpPr/>
            <p:nvPr/>
          </p:nvSpPr>
          <p:spPr>
            <a:xfrm>
              <a:off x="6809364" y="3575424"/>
              <a:ext cx="739140" cy="85725"/>
            </a:xfrm>
            <a:custGeom>
              <a:avLst/>
              <a:gdLst/>
              <a:ahLst/>
              <a:cxnLst/>
              <a:rect l="l" t="t" r="r" b="b"/>
              <a:pathLst>
                <a:path w="739140" h="85725">
                  <a:moveTo>
                    <a:pt x="653239" y="57151"/>
                  </a:moveTo>
                  <a:lnTo>
                    <a:pt x="653239" y="85726"/>
                  </a:lnTo>
                  <a:lnTo>
                    <a:pt x="710389" y="57151"/>
                  </a:lnTo>
                  <a:lnTo>
                    <a:pt x="653239" y="57151"/>
                  </a:lnTo>
                  <a:close/>
                </a:path>
                <a:path w="739140" h="85725">
                  <a:moveTo>
                    <a:pt x="85725" y="0"/>
                  </a:moveTo>
                  <a:lnTo>
                    <a:pt x="0" y="42862"/>
                  </a:lnTo>
                  <a:lnTo>
                    <a:pt x="85725" y="85725"/>
                  </a:lnTo>
                  <a:lnTo>
                    <a:pt x="85725" y="57150"/>
                  </a:lnTo>
                  <a:lnTo>
                    <a:pt x="71437" y="57150"/>
                  </a:lnTo>
                  <a:lnTo>
                    <a:pt x="71437" y="28575"/>
                  </a:lnTo>
                  <a:lnTo>
                    <a:pt x="85725" y="28575"/>
                  </a:lnTo>
                  <a:lnTo>
                    <a:pt x="85725" y="0"/>
                  </a:lnTo>
                  <a:close/>
                </a:path>
                <a:path w="739140" h="85725">
                  <a:moveTo>
                    <a:pt x="653239" y="28576"/>
                  </a:moveTo>
                  <a:lnTo>
                    <a:pt x="653239" y="57151"/>
                  </a:lnTo>
                  <a:lnTo>
                    <a:pt x="667527" y="57151"/>
                  </a:lnTo>
                  <a:lnTo>
                    <a:pt x="667527" y="28576"/>
                  </a:lnTo>
                  <a:lnTo>
                    <a:pt x="653239" y="28576"/>
                  </a:lnTo>
                  <a:close/>
                </a:path>
                <a:path w="739140" h="85725">
                  <a:moveTo>
                    <a:pt x="653239" y="1"/>
                  </a:moveTo>
                  <a:lnTo>
                    <a:pt x="653239" y="28576"/>
                  </a:lnTo>
                  <a:lnTo>
                    <a:pt x="667527" y="28576"/>
                  </a:lnTo>
                  <a:lnTo>
                    <a:pt x="667527" y="57151"/>
                  </a:lnTo>
                  <a:lnTo>
                    <a:pt x="710392" y="57150"/>
                  </a:lnTo>
                  <a:lnTo>
                    <a:pt x="738964" y="42863"/>
                  </a:lnTo>
                  <a:lnTo>
                    <a:pt x="653239" y="1"/>
                  </a:lnTo>
                  <a:close/>
                </a:path>
                <a:path w="739140" h="85725">
                  <a:moveTo>
                    <a:pt x="85725" y="28575"/>
                  </a:moveTo>
                  <a:lnTo>
                    <a:pt x="85725" y="57150"/>
                  </a:lnTo>
                  <a:lnTo>
                    <a:pt x="653239" y="57151"/>
                  </a:lnTo>
                  <a:lnTo>
                    <a:pt x="653239" y="28576"/>
                  </a:lnTo>
                  <a:lnTo>
                    <a:pt x="85725" y="28575"/>
                  </a:lnTo>
                  <a:close/>
                </a:path>
                <a:path w="739140" h="85725">
                  <a:moveTo>
                    <a:pt x="71437" y="28575"/>
                  </a:moveTo>
                  <a:lnTo>
                    <a:pt x="71437" y="57150"/>
                  </a:lnTo>
                  <a:lnTo>
                    <a:pt x="85725" y="57150"/>
                  </a:lnTo>
                  <a:lnTo>
                    <a:pt x="85725" y="28575"/>
                  </a:lnTo>
                  <a:lnTo>
                    <a:pt x="71437" y="28575"/>
                  </a:lnTo>
                  <a:close/>
                </a:path>
                <a:path w="739140" h="85725">
                  <a:moveTo>
                    <a:pt x="85725" y="28575"/>
                  </a:moveTo>
                  <a:lnTo>
                    <a:pt x="71437" y="28575"/>
                  </a:lnTo>
                  <a:lnTo>
                    <a:pt x="85725" y="28575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71686" y="4347169"/>
              <a:ext cx="2619375" cy="1318260"/>
            </a:xfrm>
            <a:custGeom>
              <a:avLst/>
              <a:gdLst/>
              <a:ahLst/>
              <a:cxnLst/>
              <a:rect l="l" t="t" r="r" b="b"/>
              <a:pathLst>
                <a:path w="2619375" h="1318260">
                  <a:moveTo>
                    <a:pt x="2619170" y="0"/>
                  </a:moveTo>
                  <a:lnTo>
                    <a:pt x="0" y="0"/>
                  </a:lnTo>
                  <a:lnTo>
                    <a:pt x="0" y="1318250"/>
                  </a:lnTo>
                  <a:lnTo>
                    <a:pt x="2619170" y="1318250"/>
                  </a:lnTo>
                  <a:lnTo>
                    <a:pt x="261917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6432" y="4419600"/>
              <a:ext cx="505967" cy="50901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3780" y="5286711"/>
              <a:ext cx="959215" cy="32215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671686" y="4347169"/>
            <a:ext cx="2619375" cy="131826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1075"/>
              </a:spcBef>
            </a:pPr>
            <a:r>
              <a:rPr sz="1800" spc="-25" dirty="0">
                <a:latin typeface="Calibri"/>
                <a:cs typeface="Calibri"/>
              </a:rPr>
              <a:t>CPU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1800"/>
              </a:spcBef>
            </a:pPr>
            <a:r>
              <a:rPr sz="1800" spc="-25" dirty="0">
                <a:latin typeface="Liberation Sans Narrow"/>
                <a:cs typeface="Liberation Sans Narrow"/>
              </a:rPr>
              <a:t>PM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77370" y="4925879"/>
            <a:ext cx="85725" cy="360045"/>
          </a:xfrm>
          <a:custGeom>
            <a:avLst/>
            <a:gdLst/>
            <a:ahLst/>
            <a:cxnLst/>
            <a:rect l="l" t="t" r="r" b="b"/>
            <a:pathLst>
              <a:path w="85725" h="360045">
                <a:moveTo>
                  <a:pt x="28575" y="274274"/>
                </a:moveTo>
                <a:lnTo>
                  <a:pt x="0" y="274274"/>
                </a:lnTo>
                <a:lnTo>
                  <a:pt x="42862" y="359999"/>
                </a:lnTo>
                <a:lnTo>
                  <a:pt x="78581" y="288561"/>
                </a:lnTo>
                <a:lnTo>
                  <a:pt x="28575" y="288561"/>
                </a:lnTo>
                <a:lnTo>
                  <a:pt x="28575" y="274274"/>
                </a:lnTo>
                <a:close/>
              </a:path>
              <a:path w="85725" h="360045">
                <a:moveTo>
                  <a:pt x="57150" y="71437"/>
                </a:moveTo>
                <a:lnTo>
                  <a:pt x="28575" y="71437"/>
                </a:lnTo>
                <a:lnTo>
                  <a:pt x="28575" y="288561"/>
                </a:lnTo>
                <a:lnTo>
                  <a:pt x="57150" y="288561"/>
                </a:lnTo>
                <a:lnTo>
                  <a:pt x="57150" y="71437"/>
                </a:lnTo>
                <a:close/>
              </a:path>
              <a:path w="85725" h="360045">
                <a:moveTo>
                  <a:pt x="85725" y="274274"/>
                </a:moveTo>
                <a:lnTo>
                  <a:pt x="57150" y="274274"/>
                </a:lnTo>
                <a:lnTo>
                  <a:pt x="57150" y="288561"/>
                </a:lnTo>
                <a:lnTo>
                  <a:pt x="78581" y="288561"/>
                </a:lnTo>
                <a:lnTo>
                  <a:pt x="85725" y="274274"/>
                </a:lnTo>
                <a:close/>
              </a:path>
              <a:path w="85725" h="360045">
                <a:moveTo>
                  <a:pt x="42862" y="0"/>
                </a:moveTo>
                <a:lnTo>
                  <a:pt x="0" y="85724"/>
                </a:lnTo>
                <a:lnTo>
                  <a:pt x="28575" y="85724"/>
                </a:lnTo>
                <a:lnTo>
                  <a:pt x="28575" y="71437"/>
                </a:lnTo>
                <a:lnTo>
                  <a:pt x="78581" y="71437"/>
                </a:lnTo>
                <a:lnTo>
                  <a:pt x="42862" y="0"/>
                </a:lnTo>
                <a:close/>
              </a:path>
              <a:path w="85725" h="360045">
                <a:moveTo>
                  <a:pt x="78581" y="71437"/>
                </a:moveTo>
                <a:lnTo>
                  <a:pt x="57150" y="71437"/>
                </a:lnTo>
                <a:lnTo>
                  <a:pt x="57150" y="85724"/>
                </a:lnTo>
                <a:lnTo>
                  <a:pt x="85725" y="85724"/>
                </a:lnTo>
                <a:lnTo>
                  <a:pt x="78581" y="71437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34793" y="4396285"/>
            <a:ext cx="476250" cy="12128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txBody>
          <a:bodyPr vert="vert270" wrap="square" lIns="0" tIns="8255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650"/>
              </a:spcBef>
            </a:pPr>
            <a:r>
              <a:rPr sz="1800" spc="-10" dirty="0">
                <a:latin typeface="Calibri"/>
                <a:cs typeface="Calibri"/>
              </a:rPr>
              <a:t>TCP/IP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Stack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961940" y="3968319"/>
            <a:ext cx="2255520" cy="2037714"/>
            <a:chOff x="3961940" y="3968319"/>
            <a:chExt cx="2255520" cy="2037714"/>
          </a:xfrm>
        </p:grpSpPr>
        <p:sp>
          <p:nvSpPr>
            <p:cNvPr id="22" name="object 22"/>
            <p:cNvSpPr/>
            <p:nvPr/>
          </p:nvSpPr>
          <p:spPr>
            <a:xfrm>
              <a:off x="3961940" y="4616837"/>
              <a:ext cx="739140" cy="85725"/>
            </a:xfrm>
            <a:custGeom>
              <a:avLst/>
              <a:gdLst/>
              <a:ahLst/>
              <a:cxnLst/>
              <a:rect l="l" t="t" r="r" b="b"/>
              <a:pathLst>
                <a:path w="739139" h="85725">
                  <a:moveTo>
                    <a:pt x="653241" y="57151"/>
                  </a:moveTo>
                  <a:lnTo>
                    <a:pt x="653241" y="85726"/>
                  </a:lnTo>
                  <a:lnTo>
                    <a:pt x="710391" y="57151"/>
                  </a:lnTo>
                  <a:lnTo>
                    <a:pt x="653241" y="57151"/>
                  </a:lnTo>
                  <a:close/>
                </a:path>
                <a:path w="739139" h="85725">
                  <a:moveTo>
                    <a:pt x="85725" y="0"/>
                  </a:moveTo>
                  <a:lnTo>
                    <a:pt x="0" y="42862"/>
                  </a:lnTo>
                  <a:lnTo>
                    <a:pt x="85725" y="85725"/>
                  </a:lnTo>
                  <a:lnTo>
                    <a:pt x="85725" y="57150"/>
                  </a:lnTo>
                  <a:lnTo>
                    <a:pt x="71437" y="57150"/>
                  </a:lnTo>
                  <a:lnTo>
                    <a:pt x="71437" y="28575"/>
                  </a:lnTo>
                  <a:lnTo>
                    <a:pt x="85725" y="28575"/>
                  </a:lnTo>
                  <a:lnTo>
                    <a:pt x="85725" y="0"/>
                  </a:lnTo>
                  <a:close/>
                </a:path>
                <a:path w="739139" h="85725">
                  <a:moveTo>
                    <a:pt x="653241" y="28576"/>
                  </a:moveTo>
                  <a:lnTo>
                    <a:pt x="653241" y="57151"/>
                  </a:lnTo>
                  <a:lnTo>
                    <a:pt x="667528" y="57151"/>
                  </a:lnTo>
                  <a:lnTo>
                    <a:pt x="667528" y="28576"/>
                  </a:lnTo>
                  <a:lnTo>
                    <a:pt x="653241" y="28576"/>
                  </a:lnTo>
                  <a:close/>
                </a:path>
                <a:path w="739139" h="85725">
                  <a:moveTo>
                    <a:pt x="653241" y="1"/>
                  </a:moveTo>
                  <a:lnTo>
                    <a:pt x="653241" y="28576"/>
                  </a:lnTo>
                  <a:lnTo>
                    <a:pt x="667528" y="28576"/>
                  </a:lnTo>
                  <a:lnTo>
                    <a:pt x="667528" y="57151"/>
                  </a:lnTo>
                  <a:lnTo>
                    <a:pt x="710393" y="57150"/>
                  </a:lnTo>
                  <a:lnTo>
                    <a:pt x="738966" y="42863"/>
                  </a:lnTo>
                  <a:lnTo>
                    <a:pt x="653241" y="1"/>
                  </a:lnTo>
                  <a:close/>
                </a:path>
                <a:path w="739139" h="85725">
                  <a:moveTo>
                    <a:pt x="85725" y="28575"/>
                  </a:moveTo>
                  <a:lnTo>
                    <a:pt x="85725" y="57150"/>
                  </a:lnTo>
                  <a:lnTo>
                    <a:pt x="653241" y="57151"/>
                  </a:lnTo>
                  <a:lnTo>
                    <a:pt x="653241" y="28576"/>
                  </a:lnTo>
                  <a:lnTo>
                    <a:pt x="85725" y="28575"/>
                  </a:lnTo>
                  <a:close/>
                </a:path>
                <a:path w="739139" h="85725">
                  <a:moveTo>
                    <a:pt x="71437" y="28575"/>
                  </a:moveTo>
                  <a:lnTo>
                    <a:pt x="71437" y="57150"/>
                  </a:lnTo>
                  <a:lnTo>
                    <a:pt x="85725" y="57150"/>
                  </a:lnTo>
                  <a:lnTo>
                    <a:pt x="85725" y="28575"/>
                  </a:lnTo>
                  <a:lnTo>
                    <a:pt x="71437" y="28575"/>
                  </a:lnTo>
                  <a:close/>
                </a:path>
                <a:path w="739139" h="85725">
                  <a:moveTo>
                    <a:pt x="85725" y="28575"/>
                  </a:moveTo>
                  <a:lnTo>
                    <a:pt x="71437" y="28575"/>
                  </a:lnTo>
                  <a:lnTo>
                    <a:pt x="85725" y="28575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06123" y="3968330"/>
              <a:ext cx="911225" cy="2037714"/>
            </a:xfrm>
            <a:custGeom>
              <a:avLst/>
              <a:gdLst/>
              <a:ahLst/>
              <a:cxnLst/>
              <a:rect l="l" t="t" r="r" b="b"/>
              <a:pathLst>
                <a:path w="911225" h="2037714">
                  <a:moveTo>
                    <a:pt x="901141" y="0"/>
                  </a:moveTo>
                  <a:lnTo>
                    <a:pt x="657199" y="76263"/>
                  </a:lnTo>
                  <a:lnTo>
                    <a:pt x="710069" y="131140"/>
                  </a:lnTo>
                  <a:lnTo>
                    <a:pt x="0" y="815124"/>
                  </a:lnTo>
                  <a:lnTo>
                    <a:pt x="52857" y="870000"/>
                  </a:lnTo>
                  <a:lnTo>
                    <a:pt x="762927" y="186029"/>
                  </a:lnTo>
                  <a:lnTo>
                    <a:pt x="815797" y="240906"/>
                  </a:lnTo>
                  <a:lnTo>
                    <a:pt x="864044" y="104711"/>
                  </a:lnTo>
                  <a:lnTo>
                    <a:pt x="901141" y="0"/>
                  </a:lnTo>
                  <a:close/>
                </a:path>
                <a:path w="911225" h="2037714">
                  <a:moveTo>
                    <a:pt x="910971" y="2037486"/>
                  </a:moveTo>
                  <a:lnTo>
                    <a:pt x="877963" y="1923275"/>
                  </a:lnTo>
                  <a:lnTo>
                    <a:pt x="840016" y="1791944"/>
                  </a:lnTo>
                  <a:lnTo>
                    <a:pt x="783996" y="1843608"/>
                  </a:lnTo>
                  <a:lnTo>
                    <a:pt x="68846" y="1068120"/>
                  </a:lnTo>
                  <a:lnTo>
                    <a:pt x="12827" y="1119784"/>
                  </a:lnTo>
                  <a:lnTo>
                    <a:pt x="727989" y="1895259"/>
                  </a:lnTo>
                  <a:lnTo>
                    <a:pt x="671969" y="1946922"/>
                  </a:lnTo>
                  <a:lnTo>
                    <a:pt x="910971" y="2037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1619331" y="4758742"/>
            <a:ext cx="972819" cy="228600"/>
          </a:xfrm>
          <a:custGeom>
            <a:avLst/>
            <a:gdLst/>
            <a:ahLst/>
            <a:cxnLst/>
            <a:rect l="l" t="t" r="r" b="b"/>
            <a:pathLst>
              <a:path w="972819" h="228600">
                <a:moveTo>
                  <a:pt x="743690" y="152399"/>
                </a:moveTo>
                <a:lnTo>
                  <a:pt x="743690" y="228599"/>
                </a:lnTo>
                <a:lnTo>
                  <a:pt x="896090" y="152399"/>
                </a:lnTo>
                <a:lnTo>
                  <a:pt x="743690" y="152399"/>
                </a:lnTo>
                <a:close/>
              </a:path>
              <a:path w="972819" h="228600">
                <a:moveTo>
                  <a:pt x="743690" y="76199"/>
                </a:moveTo>
                <a:lnTo>
                  <a:pt x="743690" y="152399"/>
                </a:lnTo>
                <a:lnTo>
                  <a:pt x="781790" y="152399"/>
                </a:lnTo>
                <a:lnTo>
                  <a:pt x="781790" y="76199"/>
                </a:lnTo>
                <a:lnTo>
                  <a:pt x="743690" y="76199"/>
                </a:lnTo>
                <a:close/>
              </a:path>
              <a:path w="972819" h="228600">
                <a:moveTo>
                  <a:pt x="743690" y="0"/>
                </a:moveTo>
                <a:lnTo>
                  <a:pt x="743690" y="76199"/>
                </a:lnTo>
                <a:lnTo>
                  <a:pt x="781790" y="76199"/>
                </a:lnTo>
                <a:lnTo>
                  <a:pt x="781790" y="152399"/>
                </a:lnTo>
                <a:lnTo>
                  <a:pt x="896092" y="152398"/>
                </a:lnTo>
                <a:lnTo>
                  <a:pt x="972290" y="114299"/>
                </a:lnTo>
                <a:lnTo>
                  <a:pt x="743690" y="0"/>
                </a:lnTo>
                <a:close/>
              </a:path>
              <a:path w="972819" h="228600">
                <a:moveTo>
                  <a:pt x="0" y="76198"/>
                </a:moveTo>
                <a:lnTo>
                  <a:pt x="0" y="152398"/>
                </a:lnTo>
                <a:lnTo>
                  <a:pt x="743690" y="152399"/>
                </a:lnTo>
                <a:lnTo>
                  <a:pt x="743690" y="76199"/>
                </a:lnTo>
                <a:lnTo>
                  <a:pt x="0" y="76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819606" y="4964683"/>
            <a:ext cx="389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RPC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66239" y="4425188"/>
            <a:ext cx="835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alibri"/>
                <a:cs typeface="Calibri"/>
              </a:rPr>
              <a:t>Put(K,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spc="-35" dirty="0">
                <a:latin typeface="Calibri"/>
                <a:cs typeface="Calibri"/>
              </a:rPr>
              <a:t>V)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82139" y="4803140"/>
            <a:ext cx="1847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RPC</a:t>
            </a:r>
            <a:r>
              <a:rPr sz="1800" i="1" dirty="0">
                <a:latin typeface="Calibri"/>
                <a:cs typeface="Calibri"/>
              </a:rPr>
              <a:t>:</a:t>
            </a:r>
            <a:r>
              <a:rPr sz="1800" i="1" spc="-6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Replicate(K,</a:t>
            </a:r>
            <a:r>
              <a:rPr sz="1800" i="1" spc="-45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V)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217098" y="5346678"/>
            <a:ext cx="2619375" cy="1318260"/>
            <a:chOff x="6217098" y="5346678"/>
            <a:chExt cx="2619375" cy="1318260"/>
          </a:xfrm>
        </p:grpSpPr>
        <p:sp>
          <p:nvSpPr>
            <p:cNvPr id="29" name="object 29"/>
            <p:cNvSpPr/>
            <p:nvPr/>
          </p:nvSpPr>
          <p:spPr>
            <a:xfrm>
              <a:off x="6217098" y="5346678"/>
              <a:ext cx="2619375" cy="1318260"/>
            </a:xfrm>
            <a:custGeom>
              <a:avLst/>
              <a:gdLst/>
              <a:ahLst/>
              <a:cxnLst/>
              <a:rect l="l" t="t" r="r" b="b"/>
              <a:pathLst>
                <a:path w="2619375" h="1318259">
                  <a:moveTo>
                    <a:pt x="2619171" y="0"/>
                  </a:moveTo>
                  <a:lnTo>
                    <a:pt x="0" y="0"/>
                  </a:lnTo>
                  <a:lnTo>
                    <a:pt x="0" y="1318251"/>
                  </a:lnTo>
                  <a:lnTo>
                    <a:pt x="2619171" y="1318251"/>
                  </a:lnTo>
                  <a:lnTo>
                    <a:pt x="261917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19416" y="5401055"/>
              <a:ext cx="505968" cy="50901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35873" y="6268800"/>
              <a:ext cx="959215" cy="322158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6217098" y="5346678"/>
            <a:ext cx="2619375" cy="131826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R="339725" algn="r">
              <a:lnSpc>
                <a:spcPct val="100000"/>
              </a:lnSpc>
              <a:spcBef>
                <a:spcPts val="1220"/>
              </a:spcBef>
            </a:pPr>
            <a:r>
              <a:rPr sz="1800" spc="-25" dirty="0">
                <a:latin typeface="Calibri"/>
                <a:cs typeface="Calibri"/>
              </a:rPr>
              <a:t>CPU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R="98425" algn="r">
              <a:lnSpc>
                <a:spcPct val="100000"/>
              </a:lnSpc>
              <a:spcBef>
                <a:spcPts val="1440"/>
              </a:spcBef>
            </a:pPr>
            <a:r>
              <a:rPr sz="1800" spc="-25" dirty="0">
                <a:latin typeface="Liberation Sans Narrow"/>
                <a:cs typeface="Liberation Sans Narrow"/>
              </a:rPr>
              <a:t>PM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739462" y="5907967"/>
            <a:ext cx="85725" cy="360045"/>
          </a:xfrm>
          <a:custGeom>
            <a:avLst/>
            <a:gdLst/>
            <a:ahLst/>
            <a:cxnLst/>
            <a:rect l="l" t="t" r="r" b="b"/>
            <a:pathLst>
              <a:path w="85725" h="360045">
                <a:moveTo>
                  <a:pt x="28576" y="274274"/>
                </a:moveTo>
                <a:lnTo>
                  <a:pt x="1" y="274275"/>
                </a:lnTo>
                <a:lnTo>
                  <a:pt x="42863" y="359999"/>
                </a:lnTo>
                <a:lnTo>
                  <a:pt x="78582" y="288562"/>
                </a:lnTo>
                <a:lnTo>
                  <a:pt x="28576" y="288562"/>
                </a:lnTo>
                <a:lnTo>
                  <a:pt x="28576" y="274274"/>
                </a:lnTo>
                <a:close/>
              </a:path>
              <a:path w="85725" h="360045">
                <a:moveTo>
                  <a:pt x="85726" y="274274"/>
                </a:moveTo>
                <a:lnTo>
                  <a:pt x="28576" y="274274"/>
                </a:lnTo>
                <a:lnTo>
                  <a:pt x="28576" y="288562"/>
                </a:lnTo>
                <a:lnTo>
                  <a:pt x="57151" y="288562"/>
                </a:lnTo>
                <a:lnTo>
                  <a:pt x="57151" y="274274"/>
                </a:lnTo>
                <a:lnTo>
                  <a:pt x="85726" y="274274"/>
                </a:lnTo>
                <a:close/>
              </a:path>
              <a:path w="85725" h="360045">
                <a:moveTo>
                  <a:pt x="85726" y="274274"/>
                </a:moveTo>
                <a:lnTo>
                  <a:pt x="57151" y="274274"/>
                </a:lnTo>
                <a:lnTo>
                  <a:pt x="57151" y="288562"/>
                </a:lnTo>
                <a:lnTo>
                  <a:pt x="78582" y="288562"/>
                </a:lnTo>
                <a:lnTo>
                  <a:pt x="85726" y="274274"/>
                </a:lnTo>
                <a:close/>
              </a:path>
              <a:path w="85725" h="360045">
                <a:moveTo>
                  <a:pt x="57150" y="85724"/>
                </a:moveTo>
                <a:lnTo>
                  <a:pt x="28575" y="85724"/>
                </a:lnTo>
                <a:lnTo>
                  <a:pt x="28576" y="274274"/>
                </a:lnTo>
                <a:lnTo>
                  <a:pt x="57151" y="274274"/>
                </a:lnTo>
                <a:lnTo>
                  <a:pt x="57150" y="85724"/>
                </a:lnTo>
                <a:close/>
              </a:path>
              <a:path w="85725" h="360045">
                <a:moveTo>
                  <a:pt x="42862" y="0"/>
                </a:moveTo>
                <a:lnTo>
                  <a:pt x="0" y="85725"/>
                </a:lnTo>
                <a:lnTo>
                  <a:pt x="28575" y="85724"/>
                </a:lnTo>
                <a:lnTo>
                  <a:pt x="28575" y="71437"/>
                </a:lnTo>
                <a:lnTo>
                  <a:pt x="78581" y="71437"/>
                </a:lnTo>
                <a:lnTo>
                  <a:pt x="42862" y="0"/>
                </a:lnTo>
                <a:close/>
              </a:path>
              <a:path w="85725" h="360045">
                <a:moveTo>
                  <a:pt x="57150" y="71437"/>
                </a:moveTo>
                <a:lnTo>
                  <a:pt x="28575" y="71437"/>
                </a:lnTo>
                <a:lnTo>
                  <a:pt x="28575" y="85724"/>
                </a:lnTo>
                <a:lnTo>
                  <a:pt x="57150" y="85724"/>
                </a:lnTo>
                <a:lnTo>
                  <a:pt x="57150" y="71437"/>
                </a:lnTo>
                <a:close/>
              </a:path>
              <a:path w="85725" h="360045">
                <a:moveTo>
                  <a:pt x="78581" y="71437"/>
                </a:moveTo>
                <a:lnTo>
                  <a:pt x="57150" y="71437"/>
                </a:lnTo>
                <a:lnTo>
                  <a:pt x="57150" y="85724"/>
                </a:lnTo>
                <a:lnTo>
                  <a:pt x="85725" y="85724"/>
                </a:lnTo>
                <a:lnTo>
                  <a:pt x="78581" y="71437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308506" y="5419003"/>
            <a:ext cx="476250" cy="12128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txBody>
          <a:bodyPr vert="vert270" wrap="square" lIns="0" tIns="8255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650"/>
              </a:spcBef>
            </a:pPr>
            <a:r>
              <a:rPr sz="1800" spc="-10" dirty="0">
                <a:latin typeface="Calibri"/>
                <a:cs typeface="Calibri"/>
              </a:rPr>
              <a:t>TCP/IP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819192" y="5612910"/>
            <a:ext cx="739140" cy="85725"/>
          </a:xfrm>
          <a:custGeom>
            <a:avLst/>
            <a:gdLst/>
            <a:ahLst/>
            <a:cxnLst/>
            <a:rect l="l" t="t" r="r" b="b"/>
            <a:pathLst>
              <a:path w="739140" h="85725">
                <a:moveTo>
                  <a:pt x="653239" y="57150"/>
                </a:moveTo>
                <a:lnTo>
                  <a:pt x="653239" y="85725"/>
                </a:lnTo>
                <a:lnTo>
                  <a:pt x="710389" y="57150"/>
                </a:lnTo>
                <a:lnTo>
                  <a:pt x="653239" y="57150"/>
                </a:lnTo>
                <a:close/>
              </a:path>
              <a:path w="739140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57150"/>
                </a:lnTo>
                <a:lnTo>
                  <a:pt x="71437" y="57150"/>
                </a:lnTo>
                <a:lnTo>
                  <a:pt x="71437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739140" h="85725">
                <a:moveTo>
                  <a:pt x="653239" y="28575"/>
                </a:moveTo>
                <a:lnTo>
                  <a:pt x="653239" y="57150"/>
                </a:lnTo>
                <a:lnTo>
                  <a:pt x="667527" y="57150"/>
                </a:lnTo>
                <a:lnTo>
                  <a:pt x="667527" y="28575"/>
                </a:lnTo>
                <a:lnTo>
                  <a:pt x="653239" y="28575"/>
                </a:lnTo>
                <a:close/>
              </a:path>
              <a:path w="739140" h="85725">
                <a:moveTo>
                  <a:pt x="653239" y="0"/>
                </a:moveTo>
                <a:lnTo>
                  <a:pt x="653239" y="28575"/>
                </a:lnTo>
                <a:lnTo>
                  <a:pt x="667527" y="28575"/>
                </a:lnTo>
                <a:lnTo>
                  <a:pt x="667527" y="57150"/>
                </a:lnTo>
                <a:lnTo>
                  <a:pt x="710391" y="57150"/>
                </a:lnTo>
                <a:lnTo>
                  <a:pt x="738964" y="42863"/>
                </a:lnTo>
                <a:lnTo>
                  <a:pt x="653239" y="0"/>
                </a:lnTo>
                <a:close/>
              </a:path>
              <a:path w="739140" h="85725">
                <a:moveTo>
                  <a:pt x="85725" y="28575"/>
                </a:moveTo>
                <a:lnTo>
                  <a:pt x="85725" y="57150"/>
                </a:lnTo>
                <a:lnTo>
                  <a:pt x="653239" y="57150"/>
                </a:lnTo>
                <a:lnTo>
                  <a:pt x="653239" y="28575"/>
                </a:lnTo>
                <a:lnTo>
                  <a:pt x="85725" y="28575"/>
                </a:lnTo>
                <a:close/>
              </a:path>
              <a:path w="739140" h="85725">
                <a:moveTo>
                  <a:pt x="71437" y="28575"/>
                </a:moveTo>
                <a:lnTo>
                  <a:pt x="71437" y="57150"/>
                </a:lnTo>
                <a:lnTo>
                  <a:pt x="85725" y="57150"/>
                </a:lnTo>
                <a:lnTo>
                  <a:pt x="85725" y="28575"/>
                </a:lnTo>
                <a:lnTo>
                  <a:pt x="71437" y="28575"/>
                </a:lnTo>
                <a:close/>
              </a:path>
              <a:path w="739140" h="85725">
                <a:moveTo>
                  <a:pt x="85725" y="28575"/>
                </a:moveTo>
                <a:lnTo>
                  <a:pt x="71437" y="28575"/>
                </a:lnTo>
                <a:lnTo>
                  <a:pt x="85725" y="28575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571505" y="5879083"/>
            <a:ext cx="750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Primary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167671" y="3772916"/>
            <a:ext cx="866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Backup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67671" y="5821171"/>
            <a:ext cx="866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Backup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54345" y="5251196"/>
            <a:ext cx="561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Client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80" dirty="0"/>
              <a:t>背景介绍</a:t>
            </a:r>
            <a:r>
              <a:rPr spc="-360" dirty="0"/>
              <a:t>:</a:t>
            </a:r>
            <a:r>
              <a:rPr lang="en-US" spc="-360" dirty="0"/>
              <a:t> </a:t>
            </a:r>
            <a:r>
              <a:rPr lang="en-US" altLang="zh-CN" sz="4000" spc="310" dirty="0"/>
              <a:t>RDMA</a:t>
            </a:r>
            <a:r>
              <a:rPr lang="zh-CN" altLang="en-US" spc="-360" dirty="0"/>
              <a:t>网络</a:t>
            </a:r>
            <a:r>
              <a:rPr spc="-90" dirty="0"/>
              <a:t> 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207269" y="1392811"/>
            <a:ext cx="5410835" cy="3234690"/>
            <a:chOff x="6207269" y="1392811"/>
            <a:chExt cx="5410835" cy="3234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20940" y="1392811"/>
              <a:ext cx="2796725" cy="19988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207269" y="3309193"/>
              <a:ext cx="2619375" cy="1318260"/>
            </a:xfrm>
            <a:custGeom>
              <a:avLst/>
              <a:gdLst/>
              <a:ahLst/>
              <a:cxnLst/>
              <a:rect l="l" t="t" r="r" b="b"/>
              <a:pathLst>
                <a:path w="2619375" h="1318260">
                  <a:moveTo>
                    <a:pt x="2619170" y="0"/>
                  </a:moveTo>
                  <a:lnTo>
                    <a:pt x="0" y="0"/>
                  </a:lnTo>
                  <a:lnTo>
                    <a:pt x="0" y="1318251"/>
                  </a:lnTo>
                  <a:lnTo>
                    <a:pt x="2619170" y="1318251"/>
                  </a:lnTo>
                  <a:lnTo>
                    <a:pt x="261917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7224" y="3364991"/>
              <a:ext cx="509016" cy="5059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26044" y="4231314"/>
              <a:ext cx="959215" cy="322158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2421" y="4604425"/>
            <a:ext cx="490070" cy="49007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426350" y="4251452"/>
            <a:ext cx="306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Liberation Sans Narrow"/>
                <a:cs typeface="Liberation Sans Narrow"/>
              </a:rPr>
              <a:t>PM</a:t>
            </a:r>
            <a:endParaRPr sz="1800">
              <a:latin typeface="Liberation Sans Narrow"/>
              <a:cs typeface="Liberation Sans Narro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71686" y="3575424"/>
            <a:ext cx="5144135" cy="2430780"/>
            <a:chOff x="2671686" y="3575424"/>
            <a:chExt cx="5144135" cy="2430780"/>
          </a:xfrm>
        </p:grpSpPr>
        <p:sp>
          <p:nvSpPr>
            <p:cNvPr id="11" name="object 11"/>
            <p:cNvSpPr/>
            <p:nvPr/>
          </p:nvSpPr>
          <p:spPr>
            <a:xfrm>
              <a:off x="6809359" y="3575430"/>
              <a:ext cx="1006475" cy="655320"/>
            </a:xfrm>
            <a:custGeom>
              <a:avLst/>
              <a:gdLst/>
              <a:ahLst/>
              <a:cxnLst/>
              <a:rect l="l" t="t" r="r" b="b"/>
              <a:pathLst>
                <a:path w="1006475" h="655320">
                  <a:moveTo>
                    <a:pt x="738962" y="42862"/>
                  </a:moveTo>
                  <a:lnTo>
                    <a:pt x="653237" y="0"/>
                  </a:lnTo>
                  <a:lnTo>
                    <a:pt x="653237" y="28575"/>
                  </a:lnTo>
                  <a:lnTo>
                    <a:pt x="85725" y="28575"/>
                  </a:lnTo>
                  <a:lnTo>
                    <a:pt x="85725" y="0"/>
                  </a:lnTo>
                  <a:lnTo>
                    <a:pt x="0" y="42862"/>
                  </a:lnTo>
                  <a:lnTo>
                    <a:pt x="85725" y="85725"/>
                  </a:lnTo>
                  <a:lnTo>
                    <a:pt x="85725" y="57150"/>
                  </a:lnTo>
                  <a:lnTo>
                    <a:pt x="653237" y="57150"/>
                  </a:lnTo>
                  <a:lnTo>
                    <a:pt x="653237" y="85725"/>
                  </a:lnTo>
                  <a:lnTo>
                    <a:pt x="710387" y="57150"/>
                  </a:lnTo>
                  <a:lnTo>
                    <a:pt x="738962" y="42862"/>
                  </a:lnTo>
                  <a:close/>
                </a:path>
                <a:path w="1006475" h="655320">
                  <a:moveTo>
                    <a:pt x="1005992" y="380784"/>
                  </a:moveTo>
                  <a:lnTo>
                    <a:pt x="998855" y="366496"/>
                  </a:lnTo>
                  <a:lnTo>
                    <a:pt x="963129" y="295059"/>
                  </a:lnTo>
                  <a:lnTo>
                    <a:pt x="920267" y="380784"/>
                  </a:lnTo>
                  <a:lnTo>
                    <a:pt x="948842" y="380784"/>
                  </a:lnTo>
                  <a:lnTo>
                    <a:pt x="948842" y="569328"/>
                  </a:lnTo>
                  <a:lnTo>
                    <a:pt x="920267" y="569328"/>
                  </a:lnTo>
                  <a:lnTo>
                    <a:pt x="963129" y="655053"/>
                  </a:lnTo>
                  <a:lnTo>
                    <a:pt x="998855" y="583615"/>
                  </a:lnTo>
                  <a:lnTo>
                    <a:pt x="1005992" y="569328"/>
                  </a:lnTo>
                  <a:lnTo>
                    <a:pt x="977417" y="569328"/>
                  </a:lnTo>
                  <a:lnTo>
                    <a:pt x="977417" y="380784"/>
                  </a:lnTo>
                  <a:lnTo>
                    <a:pt x="1005992" y="380784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71686" y="4347169"/>
              <a:ext cx="2619375" cy="1318260"/>
            </a:xfrm>
            <a:custGeom>
              <a:avLst/>
              <a:gdLst/>
              <a:ahLst/>
              <a:cxnLst/>
              <a:rect l="l" t="t" r="r" b="b"/>
              <a:pathLst>
                <a:path w="2619375" h="1318260">
                  <a:moveTo>
                    <a:pt x="2619170" y="0"/>
                  </a:moveTo>
                  <a:lnTo>
                    <a:pt x="0" y="0"/>
                  </a:lnTo>
                  <a:lnTo>
                    <a:pt x="0" y="1318250"/>
                  </a:lnTo>
                  <a:lnTo>
                    <a:pt x="2619170" y="1318250"/>
                  </a:lnTo>
                  <a:lnTo>
                    <a:pt x="261917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6432" y="4419600"/>
              <a:ext cx="505967" cy="5090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3780" y="5286711"/>
              <a:ext cx="959215" cy="32215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677361" y="4616843"/>
              <a:ext cx="1023619" cy="669290"/>
            </a:xfrm>
            <a:custGeom>
              <a:avLst/>
              <a:gdLst/>
              <a:ahLst/>
              <a:cxnLst/>
              <a:rect l="l" t="t" r="r" b="b"/>
              <a:pathLst>
                <a:path w="1023620" h="669289">
                  <a:moveTo>
                    <a:pt x="85725" y="394766"/>
                  </a:moveTo>
                  <a:lnTo>
                    <a:pt x="78587" y="380479"/>
                  </a:lnTo>
                  <a:lnTo>
                    <a:pt x="42862" y="309041"/>
                  </a:lnTo>
                  <a:lnTo>
                    <a:pt x="0" y="394766"/>
                  </a:lnTo>
                  <a:lnTo>
                    <a:pt x="28575" y="394766"/>
                  </a:lnTo>
                  <a:lnTo>
                    <a:pt x="28575" y="583311"/>
                  </a:lnTo>
                  <a:lnTo>
                    <a:pt x="0" y="583311"/>
                  </a:lnTo>
                  <a:lnTo>
                    <a:pt x="42862" y="669036"/>
                  </a:lnTo>
                  <a:lnTo>
                    <a:pt x="78587" y="597598"/>
                  </a:lnTo>
                  <a:lnTo>
                    <a:pt x="85725" y="583311"/>
                  </a:lnTo>
                  <a:lnTo>
                    <a:pt x="57150" y="583311"/>
                  </a:lnTo>
                  <a:lnTo>
                    <a:pt x="57150" y="394766"/>
                  </a:lnTo>
                  <a:lnTo>
                    <a:pt x="85725" y="394766"/>
                  </a:lnTo>
                  <a:close/>
                </a:path>
                <a:path w="1023620" h="669289">
                  <a:moveTo>
                    <a:pt x="1023543" y="42862"/>
                  </a:moveTo>
                  <a:lnTo>
                    <a:pt x="937818" y="0"/>
                  </a:lnTo>
                  <a:lnTo>
                    <a:pt x="937818" y="28575"/>
                  </a:lnTo>
                  <a:lnTo>
                    <a:pt x="370293" y="28575"/>
                  </a:lnTo>
                  <a:lnTo>
                    <a:pt x="370293" y="0"/>
                  </a:lnTo>
                  <a:lnTo>
                    <a:pt x="284568" y="42862"/>
                  </a:lnTo>
                  <a:lnTo>
                    <a:pt x="370293" y="85725"/>
                  </a:lnTo>
                  <a:lnTo>
                    <a:pt x="370293" y="57150"/>
                  </a:lnTo>
                  <a:lnTo>
                    <a:pt x="937818" y="57150"/>
                  </a:lnTo>
                  <a:lnTo>
                    <a:pt x="937818" y="85725"/>
                  </a:lnTo>
                  <a:lnTo>
                    <a:pt x="994968" y="57150"/>
                  </a:lnTo>
                  <a:lnTo>
                    <a:pt x="1023543" y="42862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06123" y="3968330"/>
              <a:ext cx="911225" cy="2037714"/>
            </a:xfrm>
            <a:custGeom>
              <a:avLst/>
              <a:gdLst/>
              <a:ahLst/>
              <a:cxnLst/>
              <a:rect l="l" t="t" r="r" b="b"/>
              <a:pathLst>
                <a:path w="911225" h="2037714">
                  <a:moveTo>
                    <a:pt x="901141" y="0"/>
                  </a:moveTo>
                  <a:lnTo>
                    <a:pt x="657199" y="76263"/>
                  </a:lnTo>
                  <a:lnTo>
                    <a:pt x="710069" y="131140"/>
                  </a:lnTo>
                  <a:lnTo>
                    <a:pt x="0" y="815124"/>
                  </a:lnTo>
                  <a:lnTo>
                    <a:pt x="52857" y="870000"/>
                  </a:lnTo>
                  <a:lnTo>
                    <a:pt x="762927" y="186029"/>
                  </a:lnTo>
                  <a:lnTo>
                    <a:pt x="815797" y="240906"/>
                  </a:lnTo>
                  <a:lnTo>
                    <a:pt x="864044" y="104711"/>
                  </a:lnTo>
                  <a:lnTo>
                    <a:pt x="901141" y="0"/>
                  </a:lnTo>
                  <a:close/>
                </a:path>
                <a:path w="911225" h="2037714">
                  <a:moveTo>
                    <a:pt x="910971" y="2037486"/>
                  </a:moveTo>
                  <a:lnTo>
                    <a:pt x="877963" y="1923275"/>
                  </a:lnTo>
                  <a:lnTo>
                    <a:pt x="840016" y="1791944"/>
                  </a:lnTo>
                  <a:lnTo>
                    <a:pt x="783996" y="1843608"/>
                  </a:lnTo>
                  <a:lnTo>
                    <a:pt x="68846" y="1068120"/>
                  </a:lnTo>
                  <a:lnTo>
                    <a:pt x="12827" y="1119784"/>
                  </a:lnTo>
                  <a:lnTo>
                    <a:pt x="727989" y="1895259"/>
                  </a:lnTo>
                  <a:lnTo>
                    <a:pt x="671969" y="1946922"/>
                  </a:lnTo>
                  <a:lnTo>
                    <a:pt x="910971" y="2037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619331" y="4758742"/>
            <a:ext cx="972819" cy="228600"/>
          </a:xfrm>
          <a:custGeom>
            <a:avLst/>
            <a:gdLst/>
            <a:ahLst/>
            <a:cxnLst/>
            <a:rect l="l" t="t" r="r" b="b"/>
            <a:pathLst>
              <a:path w="972819" h="228600">
                <a:moveTo>
                  <a:pt x="743690" y="152399"/>
                </a:moveTo>
                <a:lnTo>
                  <a:pt x="743690" y="228599"/>
                </a:lnTo>
                <a:lnTo>
                  <a:pt x="896090" y="152399"/>
                </a:lnTo>
                <a:lnTo>
                  <a:pt x="743690" y="152399"/>
                </a:lnTo>
                <a:close/>
              </a:path>
              <a:path w="972819" h="228600">
                <a:moveTo>
                  <a:pt x="743690" y="76199"/>
                </a:moveTo>
                <a:lnTo>
                  <a:pt x="743690" y="152399"/>
                </a:lnTo>
                <a:lnTo>
                  <a:pt x="781790" y="152399"/>
                </a:lnTo>
                <a:lnTo>
                  <a:pt x="781790" y="76199"/>
                </a:lnTo>
                <a:lnTo>
                  <a:pt x="743690" y="76199"/>
                </a:lnTo>
                <a:close/>
              </a:path>
              <a:path w="972819" h="228600">
                <a:moveTo>
                  <a:pt x="743690" y="0"/>
                </a:moveTo>
                <a:lnTo>
                  <a:pt x="743690" y="76199"/>
                </a:lnTo>
                <a:lnTo>
                  <a:pt x="781790" y="76199"/>
                </a:lnTo>
                <a:lnTo>
                  <a:pt x="781790" y="152399"/>
                </a:lnTo>
                <a:lnTo>
                  <a:pt x="896092" y="152398"/>
                </a:lnTo>
                <a:lnTo>
                  <a:pt x="972290" y="114299"/>
                </a:lnTo>
                <a:lnTo>
                  <a:pt x="743690" y="0"/>
                </a:lnTo>
                <a:close/>
              </a:path>
              <a:path w="972819" h="228600">
                <a:moveTo>
                  <a:pt x="0" y="76198"/>
                </a:moveTo>
                <a:lnTo>
                  <a:pt x="0" y="152398"/>
                </a:lnTo>
                <a:lnTo>
                  <a:pt x="743690" y="152399"/>
                </a:lnTo>
                <a:lnTo>
                  <a:pt x="743690" y="76199"/>
                </a:lnTo>
                <a:lnTo>
                  <a:pt x="0" y="76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19606" y="4964683"/>
            <a:ext cx="389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RPC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66239" y="4425188"/>
            <a:ext cx="835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alibri"/>
                <a:cs typeface="Calibri"/>
              </a:rPr>
              <a:t>Put(K,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spc="-35" dirty="0">
                <a:latin typeface="Calibri"/>
                <a:cs typeface="Calibri"/>
              </a:rPr>
              <a:t>V)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82139" y="4803140"/>
            <a:ext cx="1847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RPC</a:t>
            </a:r>
            <a:r>
              <a:rPr sz="1800" i="1" dirty="0">
                <a:latin typeface="Calibri"/>
                <a:cs typeface="Calibri"/>
              </a:rPr>
              <a:t>:</a:t>
            </a:r>
            <a:r>
              <a:rPr sz="1800" i="1" spc="-6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Replicate(K,</a:t>
            </a:r>
            <a:r>
              <a:rPr sz="1800" i="1" spc="-45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V)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217098" y="5346678"/>
            <a:ext cx="2619375" cy="1318260"/>
            <a:chOff x="6217098" y="5346678"/>
            <a:chExt cx="2619375" cy="1318260"/>
          </a:xfrm>
        </p:grpSpPr>
        <p:sp>
          <p:nvSpPr>
            <p:cNvPr id="22" name="object 22"/>
            <p:cNvSpPr/>
            <p:nvPr/>
          </p:nvSpPr>
          <p:spPr>
            <a:xfrm>
              <a:off x="6217098" y="5346678"/>
              <a:ext cx="2619375" cy="1318260"/>
            </a:xfrm>
            <a:custGeom>
              <a:avLst/>
              <a:gdLst/>
              <a:ahLst/>
              <a:cxnLst/>
              <a:rect l="l" t="t" r="r" b="b"/>
              <a:pathLst>
                <a:path w="2619375" h="1318259">
                  <a:moveTo>
                    <a:pt x="2619171" y="0"/>
                  </a:moveTo>
                  <a:lnTo>
                    <a:pt x="0" y="0"/>
                  </a:lnTo>
                  <a:lnTo>
                    <a:pt x="0" y="1318251"/>
                  </a:lnTo>
                  <a:lnTo>
                    <a:pt x="2619171" y="1318251"/>
                  </a:lnTo>
                  <a:lnTo>
                    <a:pt x="261917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19416" y="5401055"/>
              <a:ext cx="505968" cy="50901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35873" y="6268800"/>
              <a:ext cx="959215" cy="32215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8436178" y="6287515"/>
            <a:ext cx="306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Liberation Sans Narrow"/>
                <a:cs typeface="Liberation Sans Narrow"/>
              </a:rPr>
              <a:t>PM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02116" y="5488940"/>
            <a:ext cx="399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CPU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19189" y="5612917"/>
            <a:ext cx="1006475" cy="655320"/>
          </a:xfrm>
          <a:custGeom>
            <a:avLst/>
            <a:gdLst/>
            <a:ahLst/>
            <a:cxnLst/>
            <a:rect l="l" t="t" r="r" b="b"/>
            <a:pathLst>
              <a:path w="1006475" h="655320">
                <a:moveTo>
                  <a:pt x="738962" y="42862"/>
                </a:moveTo>
                <a:lnTo>
                  <a:pt x="653237" y="0"/>
                </a:lnTo>
                <a:lnTo>
                  <a:pt x="653237" y="28575"/>
                </a:lnTo>
                <a:lnTo>
                  <a:pt x="85725" y="28575"/>
                </a:lnTo>
                <a:lnTo>
                  <a:pt x="85725" y="0"/>
                </a:lnTo>
                <a:lnTo>
                  <a:pt x="0" y="42862"/>
                </a:lnTo>
                <a:lnTo>
                  <a:pt x="85725" y="85725"/>
                </a:lnTo>
                <a:lnTo>
                  <a:pt x="85725" y="57150"/>
                </a:lnTo>
                <a:lnTo>
                  <a:pt x="653237" y="57150"/>
                </a:lnTo>
                <a:lnTo>
                  <a:pt x="653237" y="85725"/>
                </a:lnTo>
                <a:lnTo>
                  <a:pt x="710387" y="57150"/>
                </a:lnTo>
                <a:lnTo>
                  <a:pt x="738962" y="42862"/>
                </a:lnTo>
                <a:close/>
              </a:path>
              <a:path w="1006475" h="655320">
                <a:moveTo>
                  <a:pt x="1005992" y="380784"/>
                </a:moveTo>
                <a:lnTo>
                  <a:pt x="998842" y="366496"/>
                </a:lnTo>
                <a:lnTo>
                  <a:pt x="963129" y="295059"/>
                </a:lnTo>
                <a:lnTo>
                  <a:pt x="920267" y="380784"/>
                </a:lnTo>
                <a:lnTo>
                  <a:pt x="948842" y="380784"/>
                </a:lnTo>
                <a:lnTo>
                  <a:pt x="948842" y="569328"/>
                </a:lnTo>
                <a:lnTo>
                  <a:pt x="920267" y="569328"/>
                </a:lnTo>
                <a:lnTo>
                  <a:pt x="963129" y="655053"/>
                </a:lnTo>
                <a:lnTo>
                  <a:pt x="998855" y="583615"/>
                </a:lnTo>
                <a:lnTo>
                  <a:pt x="1005992" y="569328"/>
                </a:lnTo>
                <a:lnTo>
                  <a:pt x="977417" y="569328"/>
                </a:lnTo>
                <a:lnTo>
                  <a:pt x="977417" y="380784"/>
                </a:lnTo>
                <a:lnTo>
                  <a:pt x="1005992" y="380784"/>
                </a:lnTo>
                <a:close/>
              </a:path>
            </a:pathLst>
          </a:custGeom>
          <a:solidFill>
            <a:srgbClr val="843C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571505" y="5879083"/>
            <a:ext cx="750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Primary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5940" y="1139105"/>
            <a:ext cx="9497695" cy="2969403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lang="zh-CN" altLang="en-US" sz="2800" b="1" spc="-10" dirty="0">
                <a:latin typeface="Trebuchet MS"/>
                <a:cs typeface="Trebuchet MS"/>
              </a:rPr>
              <a:t>使用 </a:t>
            </a:r>
            <a:r>
              <a:rPr lang="en-US" altLang="zh-CN" sz="2800" b="1" spc="-10" dirty="0">
                <a:latin typeface="Trebuchet MS"/>
                <a:cs typeface="Trebuchet MS"/>
              </a:rPr>
              <a:t>RDMA </a:t>
            </a:r>
            <a:r>
              <a:rPr lang="zh-CN" altLang="en-US" sz="2800" b="1" spc="-10" dirty="0">
                <a:latin typeface="Trebuchet MS"/>
                <a:cs typeface="Trebuchet MS"/>
              </a:rPr>
              <a:t>进行网络</a:t>
            </a:r>
            <a:endParaRPr lang="en-US" sz="2800" dirty="0">
              <a:latin typeface="Trebuchet MS"/>
              <a:cs typeface="Trebuchet MS"/>
            </a:endParaRPr>
          </a:p>
          <a:p>
            <a:pPr marL="718820" indent="-311785">
              <a:lnSpc>
                <a:spcPct val="100000"/>
              </a:lnSpc>
              <a:spcBef>
                <a:spcPts val="540"/>
              </a:spcBef>
              <a:buSzPct val="79166"/>
              <a:buFont typeface="Wingdings"/>
              <a:buChar char=""/>
              <a:tabLst>
                <a:tab pos="718820" algn="l"/>
              </a:tabLst>
            </a:pPr>
            <a:r>
              <a:rPr lang="zh-CN" altLang="en-US" sz="2400" dirty="0">
                <a:latin typeface="Arial"/>
                <a:cs typeface="Arial"/>
              </a:rPr>
              <a:t>绕过操作系统内核：线程直接与网卡交互</a:t>
            </a:r>
            <a:endParaRPr lang="en-US" sz="2400" dirty="0">
              <a:latin typeface="Arial"/>
              <a:cs typeface="Arial"/>
            </a:endParaRPr>
          </a:p>
          <a:p>
            <a:pPr marL="718820" indent="-311785">
              <a:lnSpc>
                <a:spcPct val="100000"/>
              </a:lnSpc>
              <a:spcBef>
                <a:spcPts val="409"/>
              </a:spcBef>
              <a:buSzPct val="79166"/>
              <a:buFont typeface="Wingdings"/>
              <a:buChar char=""/>
              <a:tabLst>
                <a:tab pos="718820" algn="l"/>
              </a:tabLst>
            </a:pPr>
            <a:r>
              <a:rPr lang="zh-CN" altLang="en-US" sz="2400" dirty="0">
                <a:latin typeface="Arial"/>
                <a:cs typeface="Arial"/>
              </a:rPr>
              <a:t>硬件卸载：例如可靠性（</a:t>
            </a:r>
            <a:r>
              <a:rPr lang="en-US" altLang="zh-CN" sz="2400" dirty="0">
                <a:latin typeface="Arial"/>
                <a:cs typeface="Arial"/>
              </a:rPr>
              <a:t>RC </a:t>
            </a:r>
            <a:r>
              <a:rPr lang="zh-CN" altLang="en-US" sz="2400" dirty="0">
                <a:latin typeface="Arial"/>
                <a:cs typeface="Arial"/>
              </a:rPr>
              <a:t>模式）、分组化</a:t>
            </a:r>
            <a:endParaRPr lang="en-US" sz="2400" dirty="0">
              <a:latin typeface="Arial"/>
              <a:cs typeface="Arial"/>
            </a:endParaRPr>
          </a:p>
          <a:p>
            <a:pPr marL="718820" indent="-311785">
              <a:lnSpc>
                <a:spcPct val="100000"/>
              </a:lnSpc>
              <a:spcBef>
                <a:spcPts val="530"/>
              </a:spcBef>
              <a:buSzPct val="79166"/>
              <a:buFont typeface="Wingdings"/>
              <a:buChar char=""/>
              <a:tabLst>
                <a:tab pos="718820" algn="l"/>
              </a:tabLst>
            </a:pPr>
            <a:r>
              <a:rPr lang="zh-CN" altLang="en-US" sz="2400" dirty="0">
                <a:latin typeface="Arial"/>
                <a:cs typeface="Arial"/>
              </a:rPr>
              <a:t>高性能：</a:t>
            </a:r>
            <a:r>
              <a:rPr lang="en-US" altLang="zh-CN" sz="2400" dirty="0">
                <a:latin typeface="Arial"/>
                <a:cs typeface="Arial"/>
              </a:rPr>
              <a:t>~2</a:t>
            </a:r>
            <a:r>
              <a:rPr lang="el-GR" sz="2400" dirty="0">
                <a:latin typeface="Arial"/>
                <a:cs typeface="Arial"/>
              </a:rPr>
              <a:t>μ</a:t>
            </a:r>
            <a:r>
              <a:rPr lang="en-US" sz="2400" dirty="0">
                <a:latin typeface="Arial"/>
                <a:cs typeface="Arial"/>
              </a:rPr>
              <a:t>s RTT，100-400Gbps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3500" dirty="0">
              <a:latin typeface="Arial"/>
              <a:cs typeface="Arial"/>
            </a:endParaRPr>
          </a:p>
          <a:p>
            <a:pPr marR="1571625" algn="r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CPU</a:t>
            </a:r>
            <a:endParaRPr sz="18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84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Backup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67671" y="5821171"/>
            <a:ext cx="866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Backup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54345" y="5251196"/>
            <a:ext cx="561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Client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758375" y="3425864"/>
            <a:ext cx="2023745" cy="2690495"/>
            <a:chOff x="4758375" y="3425864"/>
            <a:chExt cx="2023745" cy="2690495"/>
          </a:xfrm>
        </p:grpSpPr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58375" y="4301887"/>
              <a:ext cx="582131" cy="58213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96046" y="3425864"/>
              <a:ext cx="582131" cy="5821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99676" y="5534041"/>
              <a:ext cx="582131" cy="582131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2671686" y="4347169"/>
            <a:ext cx="2619375" cy="131826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1075"/>
              </a:spcBef>
            </a:pPr>
            <a:r>
              <a:rPr sz="1800" spc="-25" dirty="0">
                <a:latin typeface="Calibri"/>
                <a:cs typeface="Calibri"/>
              </a:rPr>
              <a:t>CPU</a:t>
            </a:r>
            <a:endParaRPr sz="1800">
              <a:latin typeface="Calibri"/>
              <a:cs typeface="Calibri"/>
            </a:endParaRPr>
          </a:p>
          <a:p>
            <a:pPr marR="62230" algn="r">
              <a:lnSpc>
                <a:spcPct val="100000"/>
              </a:lnSpc>
              <a:spcBef>
                <a:spcPts val="1680"/>
              </a:spcBef>
            </a:pPr>
            <a:r>
              <a:rPr sz="1800" spc="-20" dirty="0">
                <a:latin typeface="Calibri"/>
                <a:cs typeface="Calibri"/>
              </a:rPr>
              <a:t>RNIC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645"/>
              </a:spcBef>
            </a:pPr>
            <a:r>
              <a:rPr sz="1800" spc="-25" dirty="0">
                <a:latin typeface="Liberation Sans Narrow"/>
                <a:cs typeface="Liberation Sans Narrow"/>
              </a:rPr>
              <a:t>PM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76456" y="6189979"/>
            <a:ext cx="463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RNIC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87486" y="4083811"/>
            <a:ext cx="463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RNIC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80" dirty="0"/>
              <a:t>背景介绍：单边复制</a:t>
            </a:r>
            <a:endParaRPr spc="-13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421" y="4604425"/>
            <a:ext cx="490070" cy="49007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207269" y="3309193"/>
            <a:ext cx="2619375" cy="1318260"/>
            <a:chOff x="6207269" y="3309193"/>
            <a:chExt cx="2619375" cy="1318260"/>
          </a:xfrm>
        </p:grpSpPr>
        <p:sp>
          <p:nvSpPr>
            <p:cNvPr id="5" name="object 5"/>
            <p:cNvSpPr/>
            <p:nvPr/>
          </p:nvSpPr>
          <p:spPr>
            <a:xfrm>
              <a:off x="6207269" y="3309193"/>
              <a:ext cx="2619375" cy="1318260"/>
            </a:xfrm>
            <a:custGeom>
              <a:avLst/>
              <a:gdLst/>
              <a:ahLst/>
              <a:cxnLst/>
              <a:rect l="l" t="t" r="r" b="b"/>
              <a:pathLst>
                <a:path w="2619375" h="1318260">
                  <a:moveTo>
                    <a:pt x="2619170" y="0"/>
                  </a:moveTo>
                  <a:lnTo>
                    <a:pt x="0" y="0"/>
                  </a:lnTo>
                  <a:lnTo>
                    <a:pt x="0" y="1318251"/>
                  </a:lnTo>
                  <a:lnTo>
                    <a:pt x="2619170" y="1318251"/>
                  </a:lnTo>
                  <a:lnTo>
                    <a:pt x="261917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7224" y="3364992"/>
              <a:ext cx="509016" cy="5059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26044" y="4231314"/>
              <a:ext cx="959215" cy="32215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426350" y="4251452"/>
            <a:ext cx="306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Liberation Sans Narrow"/>
                <a:cs typeface="Liberation Sans Narrow"/>
              </a:rPr>
              <a:t>PM</a:t>
            </a:r>
            <a:endParaRPr sz="1800">
              <a:latin typeface="Liberation Sans Narrow"/>
              <a:cs typeface="Liberation Sans Narro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71686" y="3746975"/>
            <a:ext cx="4772025" cy="2259330"/>
            <a:chOff x="2671686" y="3746975"/>
            <a:chExt cx="4772025" cy="2259330"/>
          </a:xfrm>
        </p:grpSpPr>
        <p:sp>
          <p:nvSpPr>
            <p:cNvPr id="10" name="object 10"/>
            <p:cNvSpPr/>
            <p:nvPr/>
          </p:nvSpPr>
          <p:spPr>
            <a:xfrm>
              <a:off x="6721313" y="3746975"/>
              <a:ext cx="722630" cy="417195"/>
            </a:xfrm>
            <a:custGeom>
              <a:avLst/>
              <a:gdLst/>
              <a:ahLst/>
              <a:cxnLst/>
              <a:rect l="l" t="t" r="r" b="b"/>
              <a:pathLst>
                <a:path w="722629" h="417195">
                  <a:moveTo>
                    <a:pt x="646738" y="303497"/>
                  </a:moveTo>
                  <a:lnTo>
                    <a:pt x="608102" y="304730"/>
                  </a:lnTo>
                  <a:lnTo>
                    <a:pt x="668868" y="417150"/>
                  </a:lnTo>
                  <a:lnTo>
                    <a:pt x="712711" y="321991"/>
                  </a:lnTo>
                  <a:lnTo>
                    <a:pt x="646780" y="321991"/>
                  </a:lnTo>
                  <a:lnTo>
                    <a:pt x="646738" y="303497"/>
                  </a:lnTo>
                  <a:close/>
                </a:path>
                <a:path w="722629" h="417195">
                  <a:moveTo>
                    <a:pt x="684835" y="302281"/>
                  </a:moveTo>
                  <a:lnTo>
                    <a:pt x="646738" y="303497"/>
                  </a:lnTo>
                  <a:lnTo>
                    <a:pt x="646780" y="321991"/>
                  </a:lnTo>
                  <a:lnTo>
                    <a:pt x="684880" y="321904"/>
                  </a:lnTo>
                  <a:lnTo>
                    <a:pt x="684835" y="302281"/>
                  </a:lnTo>
                  <a:close/>
                </a:path>
                <a:path w="722629" h="417195">
                  <a:moveTo>
                    <a:pt x="722344" y="301085"/>
                  </a:moveTo>
                  <a:lnTo>
                    <a:pt x="684835" y="302281"/>
                  </a:lnTo>
                  <a:lnTo>
                    <a:pt x="684880" y="321904"/>
                  </a:lnTo>
                  <a:lnTo>
                    <a:pt x="646780" y="321991"/>
                  </a:lnTo>
                  <a:lnTo>
                    <a:pt x="712711" y="321991"/>
                  </a:lnTo>
                  <a:lnTo>
                    <a:pt x="722344" y="301085"/>
                  </a:lnTo>
                  <a:close/>
                </a:path>
                <a:path w="722629" h="417195">
                  <a:moveTo>
                    <a:pt x="684274" y="57193"/>
                  </a:moveTo>
                  <a:lnTo>
                    <a:pt x="646173" y="57193"/>
                  </a:lnTo>
                  <a:lnTo>
                    <a:pt x="665223" y="76200"/>
                  </a:lnTo>
                  <a:lnTo>
                    <a:pt x="646217" y="76200"/>
                  </a:lnTo>
                  <a:lnTo>
                    <a:pt x="646738" y="303497"/>
                  </a:lnTo>
                  <a:lnTo>
                    <a:pt x="684835" y="302281"/>
                  </a:lnTo>
                  <a:lnTo>
                    <a:pt x="684317" y="76200"/>
                  </a:lnTo>
                  <a:lnTo>
                    <a:pt x="665223" y="76200"/>
                  </a:lnTo>
                  <a:lnTo>
                    <a:pt x="646173" y="57193"/>
                  </a:lnTo>
                  <a:lnTo>
                    <a:pt x="684274" y="57193"/>
                  </a:lnTo>
                  <a:close/>
                </a:path>
                <a:path w="722629" h="417195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722629" h="417195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722629" h="417195">
                  <a:moveTo>
                    <a:pt x="684230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646217" y="76200"/>
                  </a:lnTo>
                  <a:lnTo>
                    <a:pt x="646173" y="57193"/>
                  </a:lnTo>
                  <a:lnTo>
                    <a:pt x="684274" y="57193"/>
                  </a:lnTo>
                  <a:lnTo>
                    <a:pt x="684230" y="3810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71686" y="4347169"/>
              <a:ext cx="2619375" cy="1318260"/>
            </a:xfrm>
            <a:custGeom>
              <a:avLst/>
              <a:gdLst/>
              <a:ahLst/>
              <a:cxnLst/>
              <a:rect l="l" t="t" r="r" b="b"/>
              <a:pathLst>
                <a:path w="2619375" h="1318260">
                  <a:moveTo>
                    <a:pt x="2619170" y="0"/>
                  </a:moveTo>
                  <a:lnTo>
                    <a:pt x="0" y="0"/>
                  </a:lnTo>
                  <a:lnTo>
                    <a:pt x="0" y="1318250"/>
                  </a:lnTo>
                  <a:lnTo>
                    <a:pt x="2619170" y="1318250"/>
                  </a:lnTo>
                  <a:lnTo>
                    <a:pt x="261917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6432" y="4419600"/>
              <a:ext cx="505967" cy="50901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3780" y="5286711"/>
              <a:ext cx="959215" cy="3221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677361" y="4616843"/>
              <a:ext cx="1023619" cy="669290"/>
            </a:xfrm>
            <a:custGeom>
              <a:avLst/>
              <a:gdLst/>
              <a:ahLst/>
              <a:cxnLst/>
              <a:rect l="l" t="t" r="r" b="b"/>
              <a:pathLst>
                <a:path w="1023620" h="669289">
                  <a:moveTo>
                    <a:pt x="85725" y="394766"/>
                  </a:moveTo>
                  <a:lnTo>
                    <a:pt x="78587" y="380479"/>
                  </a:lnTo>
                  <a:lnTo>
                    <a:pt x="42862" y="309041"/>
                  </a:lnTo>
                  <a:lnTo>
                    <a:pt x="0" y="394766"/>
                  </a:lnTo>
                  <a:lnTo>
                    <a:pt x="28575" y="394766"/>
                  </a:lnTo>
                  <a:lnTo>
                    <a:pt x="28575" y="583311"/>
                  </a:lnTo>
                  <a:lnTo>
                    <a:pt x="0" y="583311"/>
                  </a:lnTo>
                  <a:lnTo>
                    <a:pt x="42862" y="669036"/>
                  </a:lnTo>
                  <a:lnTo>
                    <a:pt x="78587" y="597598"/>
                  </a:lnTo>
                  <a:lnTo>
                    <a:pt x="85725" y="583311"/>
                  </a:lnTo>
                  <a:lnTo>
                    <a:pt x="57150" y="583311"/>
                  </a:lnTo>
                  <a:lnTo>
                    <a:pt x="57150" y="394766"/>
                  </a:lnTo>
                  <a:lnTo>
                    <a:pt x="85725" y="394766"/>
                  </a:lnTo>
                  <a:close/>
                </a:path>
                <a:path w="1023620" h="669289">
                  <a:moveTo>
                    <a:pt x="1023543" y="42862"/>
                  </a:moveTo>
                  <a:lnTo>
                    <a:pt x="937818" y="0"/>
                  </a:lnTo>
                  <a:lnTo>
                    <a:pt x="937818" y="28575"/>
                  </a:lnTo>
                  <a:lnTo>
                    <a:pt x="370293" y="28575"/>
                  </a:lnTo>
                  <a:lnTo>
                    <a:pt x="370293" y="0"/>
                  </a:lnTo>
                  <a:lnTo>
                    <a:pt x="284568" y="42862"/>
                  </a:lnTo>
                  <a:lnTo>
                    <a:pt x="370293" y="85725"/>
                  </a:lnTo>
                  <a:lnTo>
                    <a:pt x="370293" y="57150"/>
                  </a:lnTo>
                  <a:lnTo>
                    <a:pt x="937818" y="57150"/>
                  </a:lnTo>
                  <a:lnTo>
                    <a:pt x="937818" y="85725"/>
                  </a:lnTo>
                  <a:lnTo>
                    <a:pt x="994968" y="57150"/>
                  </a:lnTo>
                  <a:lnTo>
                    <a:pt x="1023543" y="42862"/>
                  </a:lnTo>
                  <a:close/>
                </a:path>
              </a:pathLst>
            </a:custGeom>
            <a:solidFill>
              <a:srgbClr val="843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06123" y="3968330"/>
              <a:ext cx="911225" cy="2037714"/>
            </a:xfrm>
            <a:custGeom>
              <a:avLst/>
              <a:gdLst/>
              <a:ahLst/>
              <a:cxnLst/>
              <a:rect l="l" t="t" r="r" b="b"/>
              <a:pathLst>
                <a:path w="911225" h="2037714">
                  <a:moveTo>
                    <a:pt x="901141" y="0"/>
                  </a:moveTo>
                  <a:lnTo>
                    <a:pt x="657199" y="76263"/>
                  </a:lnTo>
                  <a:lnTo>
                    <a:pt x="710069" y="131140"/>
                  </a:lnTo>
                  <a:lnTo>
                    <a:pt x="0" y="815124"/>
                  </a:lnTo>
                  <a:lnTo>
                    <a:pt x="52857" y="870000"/>
                  </a:lnTo>
                  <a:lnTo>
                    <a:pt x="762927" y="186029"/>
                  </a:lnTo>
                  <a:lnTo>
                    <a:pt x="815797" y="240906"/>
                  </a:lnTo>
                  <a:lnTo>
                    <a:pt x="864044" y="104711"/>
                  </a:lnTo>
                  <a:lnTo>
                    <a:pt x="901141" y="0"/>
                  </a:lnTo>
                  <a:close/>
                </a:path>
                <a:path w="911225" h="2037714">
                  <a:moveTo>
                    <a:pt x="910971" y="2037486"/>
                  </a:moveTo>
                  <a:lnTo>
                    <a:pt x="877963" y="1923275"/>
                  </a:lnTo>
                  <a:lnTo>
                    <a:pt x="840016" y="1791944"/>
                  </a:lnTo>
                  <a:lnTo>
                    <a:pt x="783996" y="1843608"/>
                  </a:lnTo>
                  <a:lnTo>
                    <a:pt x="68846" y="1068120"/>
                  </a:lnTo>
                  <a:lnTo>
                    <a:pt x="12827" y="1119784"/>
                  </a:lnTo>
                  <a:lnTo>
                    <a:pt x="727989" y="1895259"/>
                  </a:lnTo>
                  <a:lnTo>
                    <a:pt x="671969" y="1946922"/>
                  </a:lnTo>
                  <a:lnTo>
                    <a:pt x="910971" y="2037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619331" y="4758742"/>
            <a:ext cx="972819" cy="228600"/>
          </a:xfrm>
          <a:custGeom>
            <a:avLst/>
            <a:gdLst/>
            <a:ahLst/>
            <a:cxnLst/>
            <a:rect l="l" t="t" r="r" b="b"/>
            <a:pathLst>
              <a:path w="972819" h="228600">
                <a:moveTo>
                  <a:pt x="743690" y="152399"/>
                </a:moveTo>
                <a:lnTo>
                  <a:pt x="743690" y="228599"/>
                </a:lnTo>
                <a:lnTo>
                  <a:pt x="896090" y="152399"/>
                </a:lnTo>
                <a:lnTo>
                  <a:pt x="743690" y="152399"/>
                </a:lnTo>
                <a:close/>
              </a:path>
              <a:path w="972819" h="228600">
                <a:moveTo>
                  <a:pt x="743690" y="76199"/>
                </a:moveTo>
                <a:lnTo>
                  <a:pt x="743690" y="152399"/>
                </a:lnTo>
                <a:lnTo>
                  <a:pt x="781790" y="152399"/>
                </a:lnTo>
                <a:lnTo>
                  <a:pt x="781790" y="76199"/>
                </a:lnTo>
                <a:lnTo>
                  <a:pt x="743690" y="76199"/>
                </a:lnTo>
                <a:close/>
              </a:path>
              <a:path w="972819" h="228600">
                <a:moveTo>
                  <a:pt x="743690" y="0"/>
                </a:moveTo>
                <a:lnTo>
                  <a:pt x="743690" y="76199"/>
                </a:lnTo>
                <a:lnTo>
                  <a:pt x="781790" y="76199"/>
                </a:lnTo>
                <a:lnTo>
                  <a:pt x="781790" y="152399"/>
                </a:lnTo>
                <a:lnTo>
                  <a:pt x="896092" y="152398"/>
                </a:lnTo>
                <a:lnTo>
                  <a:pt x="972290" y="114299"/>
                </a:lnTo>
                <a:lnTo>
                  <a:pt x="743690" y="0"/>
                </a:lnTo>
                <a:close/>
              </a:path>
              <a:path w="972819" h="228600">
                <a:moveTo>
                  <a:pt x="0" y="76198"/>
                </a:moveTo>
                <a:lnTo>
                  <a:pt x="0" y="152398"/>
                </a:lnTo>
                <a:lnTo>
                  <a:pt x="743690" y="152399"/>
                </a:lnTo>
                <a:lnTo>
                  <a:pt x="743690" y="76199"/>
                </a:lnTo>
                <a:lnTo>
                  <a:pt x="0" y="76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819606" y="4964683"/>
            <a:ext cx="389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RPC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66239" y="4425188"/>
            <a:ext cx="835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alibri"/>
                <a:cs typeface="Calibri"/>
              </a:rPr>
              <a:t>Put(K,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spc="-35" dirty="0">
                <a:latin typeface="Calibri"/>
                <a:cs typeface="Calibri"/>
              </a:rPr>
              <a:t>V)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59176" y="4770628"/>
            <a:ext cx="22999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RDMA_WRITE(K,</a:t>
            </a:r>
            <a:r>
              <a:rPr sz="22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C00000"/>
                </a:solidFill>
                <a:latin typeface="Calibri"/>
                <a:cs typeface="Calibri"/>
              </a:rPr>
              <a:t>V)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71505" y="5879083"/>
            <a:ext cx="750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Primary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940" y="1114721"/>
            <a:ext cx="9795510" cy="2966838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lang="zh-CN" altLang="en-US" sz="2800" b="1" spc="-20" dirty="0">
                <a:latin typeface="Trebuchet MS"/>
                <a:cs typeface="Trebuchet MS"/>
              </a:rPr>
              <a:t>使用单侧 </a:t>
            </a:r>
            <a:r>
              <a:rPr lang="en-US" sz="2800" b="1" spc="-20" dirty="0">
                <a:latin typeface="Trebuchet MS"/>
                <a:cs typeface="Trebuchet MS"/>
              </a:rPr>
              <a:t>WRITE </a:t>
            </a:r>
            <a:r>
              <a:rPr lang="zh-CN" altLang="en-US" sz="2800" b="1" spc="-20" dirty="0">
                <a:latin typeface="Trebuchet MS"/>
                <a:cs typeface="Trebuchet MS"/>
              </a:rPr>
              <a:t>进行复制</a:t>
            </a:r>
            <a:endParaRPr lang="en-US" sz="2800" dirty="0">
              <a:latin typeface="Trebuchet MS"/>
              <a:cs typeface="Trebuchet MS"/>
            </a:endParaRPr>
          </a:p>
          <a:p>
            <a:pPr marL="718820" indent="-311785">
              <a:lnSpc>
                <a:spcPct val="100000"/>
              </a:lnSpc>
              <a:spcBef>
                <a:spcPts val="540"/>
              </a:spcBef>
              <a:buSzPct val="79166"/>
              <a:buFont typeface="Wingdings"/>
              <a:buChar char=""/>
              <a:tabLst>
                <a:tab pos="718820" algn="l"/>
              </a:tabLst>
            </a:pPr>
            <a:r>
              <a:rPr lang="en-US" altLang="zh-CN" sz="2400" dirty="0">
                <a:latin typeface="Arial"/>
                <a:cs typeface="Arial"/>
              </a:rPr>
              <a:t>RDMA </a:t>
            </a:r>
            <a:r>
              <a:rPr lang="zh-CN" altLang="en-US" sz="2400" dirty="0">
                <a:latin typeface="Arial"/>
                <a:cs typeface="Arial"/>
              </a:rPr>
              <a:t>提供单侧 </a:t>
            </a:r>
            <a:r>
              <a:rPr lang="en-US" altLang="zh-CN" sz="2400" dirty="0">
                <a:latin typeface="Arial"/>
                <a:cs typeface="Arial"/>
              </a:rPr>
              <a:t>RDMA </a:t>
            </a:r>
            <a:r>
              <a:rPr lang="zh-CN" altLang="en-US" sz="2400" dirty="0">
                <a:latin typeface="Arial"/>
                <a:cs typeface="Arial"/>
              </a:rPr>
              <a:t>写入</a:t>
            </a:r>
            <a:r>
              <a:rPr lang="en-US" altLang="zh-CN" sz="2400" dirty="0">
                <a:latin typeface="Arial"/>
                <a:cs typeface="Arial"/>
              </a:rPr>
              <a:t>/</a:t>
            </a:r>
            <a:r>
              <a:rPr lang="zh-CN" altLang="en-US" sz="2400" dirty="0">
                <a:latin typeface="Arial"/>
                <a:cs typeface="Arial"/>
              </a:rPr>
              <a:t>读取，绕过远程 </a:t>
            </a:r>
            <a:r>
              <a:rPr lang="en-US" altLang="zh-CN" sz="2400" dirty="0">
                <a:latin typeface="Arial"/>
                <a:cs typeface="Arial"/>
              </a:rPr>
              <a:t>CPU</a:t>
            </a:r>
            <a:endParaRPr lang="en-US" sz="2400" dirty="0">
              <a:latin typeface="Arial"/>
              <a:cs typeface="Arial"/>
            </a:endParaRPr>
          </a:p>
          <a:p>
            <a:pPr marL="718820" indent="-311785">
              <a:lnSpc>
                <a:spcPct val="100000"/>
              </a:lnSpc>
              <a:spcBef>
                <a:spcPts val="409"/>
              </a:spcBef>
              <a:buSzPct val="79166"/>
              <a:buFont typeface="Wingdings"/>
              <a:buChar char=""/>
              <a:tabLst>
                <a:tab pos="718820" algn="l"/>
              </a:tabLst>
            </a:pPr>
            <a:r>
              <a:rPr lang="zh-CN" altLang="en-US" sz="2400" dirty="0">
                <a:latin typeface="Arial"/>
                <a:cs typeface="Arial"/>
              </a:rPr>
              <a:t>主节点通过 </a:t>
            </a:r>
            <a:r>
              <a:rPr lang="en-US" altLang="zh-CN" sz="2400" dirty="0">
                <a:latin typeface="Arial"/>
                <a:cs typeface="Arial"/>
              </a:rPr>
              <a:t>RDMA WRITE </a:t>
            </a:r>
            <a:r>
              <a:rPr lang="zh-CN" altLang="en-US" sz="2400" dirty="0">
                <a:latin typeface="Arial"/>
                <a:cs typeface="Arial"/>
              </a:rPr>
              <a:t>将复制的对象推送到备份节点的 </a:t>
            </a:r>
            <a:r>
              <a:rPr lang="en-US" altLang="zh-CN" sz="2400" dirty="0">
                <a:latin typeface="Arial"/>
                <a:cs typeface="Arial"/>
              </a:rPr>
              <a:t>PM</a:t>
            </a:r>
            <a:endParaRPr sz="2400" dirty="0">
              <a:latin typeface="Arial"/>
              <a:cs typeface="Arial"/>
            </a:endParaRPr>
          </a:p>
          <a:p>
            <a:pPr marL="702945" indent="-295910">
              <a:lnSpc>
                <a:spcPct val="100000"/>
              </a:lnSpc>
              <a:spcBef>
                <a:spcPts val="530"/>
              </a:spcBef>
              <a:buSzPct val="79166"/>
              <a:buFont typeface="Wingdings"/>
              <a:buChar char=""/>
              <a:tabLst>
                <a:tab pos="702945" algn="l"/>
              </a:tabLst>
            </a:pPr>
            <a:r>
              <a:rPr lang="zh-CN" altLang="en-US" sz="2400" dirty="0">
                <a:latin typeface="Calibri"/>
                <a:cs typeface="Calibri"/>
              </a:rPr>
              <a:t>消除</a:t>
            </a: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关键路径</a:t>
            </a:r>
            <a:r>
              <a:rPr lang="zh-CN" altLang="en-US" sz="2400" dirty="0">
                <a:latin typeface="Calibri"/>
                <a:cs typeface="Calibri"/>
              </a:rPr>
              <a:t>中备份的 </a:t>
            </a:r>
            <a:r>
              <a:rPr lang="en-US" altLang="zh-CN" sz="2400" dirty="0">
                <a:latin typeface="Calibri"/>
                <a:cs typeface="Calibri"/>
              </a:rPr>
              <a:t>RPC </a:t>
            </a:r>
            <a:r>
              <a:rPr lang="zh-CN" altLang="en-US" sz="2400" dirty="0">
                <a:latin typeface="Calibri"/>
                <a:cs typeface="Calibri"/>
              </a:rPr>
              <a:t>排队和 </a:t>
            </a:r>
            <a:r>
              <a:rPr lang="en-US" altLang="zh-CN" sz="2400" dirty="0">
                <a:latin typeface="Calibri"/>
                <a:cs typeface="Calibri"/>
              </a:rPr>
              <a:t>CPU </a:t>
            </a:r>
            <a:r>
              <a:rPr lang="zh-CN" altLang="en-US" sz="2400" dirty="0">
                <a:latin typeface="Calibri"/>
                <a:cs typeface="Calibri"/>
              </a:rPr>
              <a:t>执行</a:t>
            </a:r>
            <a:endParaRPr lang="en-US" sz="2400" dirty="0">
              <a:latin typeface="Calibri"/>
              <a:cs typeface="Calibri"/>
            </a:endParaRPr>
          </a:p>
          <a:p>
            <a:pPr marL="718820" indent="-311785">
              <a:lnSpc>
                <a:spcPct val="100000"/>
              </a:lnSpc>
              <a:spcBef>
                <a:spcPts val="525"/>
              </a:spcBef>
              <a:buSzPct val="79166"/>
              <a:buFont typeface="Wingdings"/>
              <a:buChar char=""/>
              <a:tabLst>
                <a:tab pos="718820" algn="l"/>
              </a:tabLst>
            </a:pPr>
            <a:r>
              <a:rPr sz="2400" spc="-240" dirty="0">
                <a:latin typeface="Arial"/>
                <a:cs typeface="Arial"/>
              </a:rPr>
              <a:t>E.g.,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Mu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(OSDI’20,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DRAM-</a:t>
            </a:r>
            <a:r>
              <a:rPr sz="2400" spc="-10" dirty="0">
                <a:latin typeface="Arial"/>
                <a:cs typeface="Arial"/>
              </a:rPr>
              <a:t>based)</a:t>
            </a:r>
            <a:endParaRPr sz="2400" dirty="0">
              <a:latin typeface="Arial"/>
              <a:cs typeface="Arial"/>
            </a:endParaRPr>
          </a:p>
          <a:p>
            <a:pPr marR="1869439" algn="r">
              <a:lnSpc>
                <a:spcPct val="100000"/>
              </a:lnSpc>
              <a:spcBef>
                <a:spcPts val="865"/>
              </a:spcBef>
            </a:pPr>
            <a:r>
              <a:rPr sz="1800" spc="-25" dirty="0">
                <a:latin typeface="Calibri"/>
                <a:cs typeface="Calibri"/>
              </a:rPr>
              <a:t>CPU</a:t>
            </a:r>
            <a:endParaRPr sz="1800" dirty="0">
              <a:latin typeface="Calibri"/>
              <a:cs typeface="Calibri"/>
            </a:endParaRPr>
          </a:p>
          <a:p>
            <a:pPr marR="302895" algn="r">
              <a:lnSpc>
                <a:spcPct val="100000"/>
              </a:lnSpc>
              <a:spcBef>
                <a:spcPts val="385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Backup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67671" y="5821171"/>
            <a:ext cx="866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Backup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4345" y="5251196"/>
            <a:ext cx="561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Client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758375" y="3425864"/>
            <a:ext cx="2019935" cy="1458595"/>
            <a:chOff x="4758375" y="3425864"/>
            <a:chExt cx="2019935" cy="1458595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58375" y="4301887"/>
              <a:ext cx="582131" cy="58213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6046" y="3425864"/>
              <a:ext cx="582131" cy="58213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671686" y="4347169"/>
            <a:ext cx="2619375" cy="131826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1075"/>
              </a:spcBef>
            </a:pPr>
            <a:r>
              <a:rPr sz="1800" spc="-25" dirty="0">
                <a:latin typeface="Calibri"/>
                <a:cs typeface="Calibri"/>
              </a:rPr>
              <a:t>CPU</a:t>
            </a:r>
            <a:endParaRPr sz="1800">
              <a:latin typeface="Calibri"/>
              <a:cs typeface="Calibri"/>
            </a:endParaRPr>
          </a:p>
          <a:p>
            <a:pPr marR="62230" algn="r">
              <a:lnSpc>
                <a:spcPct val="100000"/>
              </a:lnSpc>
              <a:spcBef>
                <a:spcPts val="1680"/>
              </a:spcBef>
            </a:pPr>
            <a:r>
              <a:rPr sz="1800" spc="-20" dirty="0">
                <a:latin typeface="Calibri"/>
                <a:cs typeface="Calibri"/>
              </a:rPr>
              <a:t>RNIC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645"/>
              </a:spcBef>
            </a:pPr>
            <a:r>
              <a:rPr sz="1800" spc="-25" dirty="0">
                <a:latin typeface="Liberation Sans Narrow"/>
                <a:cs typeface="Liberation Sans Narrow"/>
              </a:rPr>
              <a:t>PM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87486" y="4083811"/>
            <a:ext cx="463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RNIC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217098" y="5346678"/>
            <a:ext cx="2619375" cy="1318260"/>
            <a:chOff x="6217098" y="5346678"/>
            <a:chExt cx="2619375" cy="1318260"/>
          </a:xfrm>
        </p:grpSpPr>
        <p:sp>
          <p:nvSpPr>
            <p:cNvPr id="30" name="object 30"/>
            <p:cNvSpPr/>
            <p:nvPr/>
          </p:nvSpPr>
          <p:spPr>
            <a:xfrm>
              <a:off x="6217098" y="5346678"/>
              <a:ext cx="2619375" cy="1318260"/>
            </a:xfrm>
            <a:custGeom>
              <a:avLst/>
              <a:gdLst/>
              <a:ahLst/>
              <a:cxnLst/>
              <a:rect l="l" t="t" r="r" b="b"/>
              <a:pathLst>
                <a:path w="2619375" h="1318259">
                  <a:moveTo>
                    <a:pt x="2619171" y="0"/>
                  </a:moveTo>
                  <a:lnTo>
                    <a:pt x="0" y="0"/>
                  </a:lnTo>
                  <a:lnTo>
                    <a:pt x="0" y="1318251"/>
                  </a:lnTo>
                  <a:lnTo>
                    <a:pt x="2619171" y="1318251"/>
                  </a:lnTo>
                  <a:lnTo>
                    <a:pt x="261917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19416" y="5401055"/>
              <a:ext cx="505968" cy="50901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35873" y="6268800"/>
              <a:ext cx="959215" cy="322158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8436178" y="6287515"/>
            <a:ext cx="306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Liberation Sans Narrow"/>
                <a:cs typeface="Liberation Sans Narrow"/>
              </a:rPr>
              <a:t>PM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102116" y="5488940"/>
            <a:ext cx="399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CPU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5" name="object 3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99676" y="5534041"/>
            <a:ext cx="582131" cy="582131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6276456" y="6189979"/>
            <a:ext cx="463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RNIC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21313" y="5765309"/>
            <a:ext cx="722630" cy="417195"/>
          </a:xfrm>
          <a:custGeom>
            <a:avLst/>
            <a:gdLst/>
            <a:ahLst/>
            <a:cxnLst/>
            <a:rect l="l" t="t" r="r" b="b"/>
            <a:pathLst>
              <a:path w="722629" h="417195">
                <a:moveTo>
                  <a:pt x="646738" y="303497"/>
                </a:moveTo>
                <a:lnTo>
                  <a:pt x="608102" y="304730"/>
                </a:lnTo>
                <a:lnTo>
                  <a:pt x="668868" y="417149"/>
                </a:lnTo>
                <a:lnTo>
                  <a:pt x="712711" y="321992"/>
                </a:lnTo>
                <a:lnTo>
                  <a:pt x="646780" y="321992"/>
                </a:lnTo>
                <a:lnTo>
                  <a:pt x="646738" y="303497"/>
                </a:lnTo>
                <a:close/>
              </a:path>
              <a:path w="722629" h="417195">
                <a:moveTo>
                  <a:pt x="684835" y="302282"/>
                </a:moveTo>
                <a:lnTo>
                  <a:pt x="646738" y="303497"/>
                </a:lnTo>
                <a:lnTo>
                  <a:pt x="646780" y="321992"/>
                </a:lnTo>
                <a:lnTo>
                  <a:pt x="684880" y="321904"/>
                </a:lnTo>
                <a:lnTo>
                  <a:pt x="684835" y="302282"/>
                </a:lnTo>
                <a:close/>
              </a:path>
              <a:path w="722629" h="417195">
                <a:moveTo>
                  <a:pt x="722344" y="301085"/>
                </a:moveTo>
                <a:lnTo>
                  <a:pt x="684835" y="302282"/>
                </a:lnTo>
                <a:lnTo>
                  <a:pt x="684880" y="321904"/>
                </a:lnTo>
                <a:lnTo>
                  <a:pt x="646780" y="321992"/>
                </a:lnTo>
                <a:lnTo>
                  <a:pt x="712711" y="321992"/>
                </a:lnTo>
                <a:lnTo>
                  <a:pt x="722344" y="301085"/>
                </a:lnTo>
                <a:close/>
              </a:path>
              <a:path w="722629" h="417195">
                <a:moveTo>
                  <a:pt x="684274" y="57193"/>
                </a:moveTo>
                <a:lnTo>
                  <a:pt x="646173" y="57193"/>
                </a:lnTo>
                <a:lnTo>
                  <a:pt x="665223" y="76199"/>
                </a:lnTo>
                <a:lnTo>
                  <a:pt x="646217" y="76199"/>
                </a:lnTo>
                <a:lnTo>
                  <a:pt x="646738" y="303497"/>
                </a:lnTo>
                <a:lnTo>
                  <a:pt x="684835" y="302282"/>
                </a:lnTo>
                <a:lnTo>
                  <a:pt x="684317" y="76199"/>
                </a:lnTo>
                <a:lnTo>
                  <a:pt x="665223" y="76199"/>
                </a:lnTo>
                <a:lnTo>
                  <a:pt x="646173" y="57193"/>
                </a:lnTo>
                <a:lnTo>
                  <a:pt x="684274" y="57193"/>
                </a:lnTo>
                <a:close/>
              </a:path>
              <a:path w="722629" h="417195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76199"/>
                </a:lnTo>
                <a:lnTo>
                  <a:pt x="95250" y="76199"/>
                </a:lnTo>
                <a:lnTo>
                  <a:pt x="95250" y="38099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722629" h="417195">
                <a:moveTo>
                  <a:pt x="114300" y="38099"/>
                </a:moveTo>
                <a:lnTo>
                  <a:pt x="95250" y="38099"/>
                </a:lnTo>
                <a:lnTo>
                  <a:pt x="95250" y="76199"/>
                </a:lnTo>
                <a:lnTo>
                  <a:pt x="114300" y="76199"/>
                </a:lnTo>
                <a:lnTo>
                  <a:pt x="114300" y="38099"/>
                </a:lnTo>
                <a:close/>
              </a:path>
              <a:path w="722629" h="417195">
                <a:moveTo>
                  <a:pt x="684230" y="38099"/>
                </a:moveTo>
                <a:lnTo>
                  <a:pt x="114300" y="38099"/>
                </a:lnTo>
                <a:lnTo>
                  <a:pt x="114300" y="76199"/>
                </a:lnTo>
                <a:lnTo>
                  <a:pt x="646217" y="76199"/>
                </a:lnTo>
                <a:lnTo>
                  <a:pt x="646173" y="57193"/>
                </a:lnTo>
                <a:lnTo>
                  <a:pt x="684274" y="57193"/>
                </a:lnTo>
                <a:lnTo>
                  <a:pt x="684230" y="3809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dirty="0"/>
              <a:t>背景介绍：写放大</a:t>
            </a:r>
            <a:endParaRPr sz="3800" dirty="0"/>
          </a:p>
        </p:txBody>
      </p:sp>
      <p:sp>
        <p:nvSpPr>
          <p:cNvPr id="3" name="object 3"/>
          <p:cNvSpPr txBox="1"/>
          <p:nvPr/>
        </p:nvSpPr>
        <p:spPr>
          <a:xfrm>
            <a:off x="353172" y="1245108"/>
            <a:ext cx="1108075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600" b="1" spc="-95" dirty="0">
                <a:latin typeface="Trebuchet MS"/>
                <a:cs typeface="Trebuchet MS"/>
              </a:rPr>
              <a:t>每个服务器保存</a:t>
            </a:r>
            <a:r>
              <a:rPr lang="zh-CN" altLang="en-US" sz="2600" b="1" spc="-9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多个备份日志</a:t>
            </a:r>
            <a:r>
              <a:rPr lang="zh-CN" altLang="en-US" sz="2600" b="1" spc="-95" dirty="0">
                <a:latin typeface="Trebuchet MS"/>
                <a:cs typeface="Trebuchet MS"/>
              </a:rPr>
              <a:t>并接收</a:t>
            </a:r>
            <a:r>
              <a:rPr lang="zh-CN" altLang="en-US" sz="2600" b="1" spc="-95" dirty="0">
                <a:solidFill>
                  <a:srgbClr val="C55A11"/>
                </a:solidFill>
                <a:latin typeface="Trebuchet MS"/>
                <a:cs typeface="Trebuchet MS"/>
              </a:rPr>
              <a:t>小型 </a:t>
            </a:r>
            <a:r>
              <a:rPr lang="en-US" sz="2600" b="1" spc="-95" dirty="0">
                <a:solidFill>
                  <a:srgbClr val="C55A11"/>
                </a:solidFill>
                <a:latin typeface="Trebuchet MS"/>
                <a:cs typeface="Trebuchet MS"/>
              </a:rPr>
              <a:t>RDMA WRITE</a:t>
            </a:r>
            <a:endParaRPr lang="en-US" sz="2600" dirty="0">
              <a:solidFill>
                <a:srgbClr val="C55A11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6888" y="1920239"/>
            <a:ext cx="5715000" cy="4478020"/>
            <a:chOff x="246888" y="1920239"/>
            <a:chExt cx="5715000" cy="44780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888" y="1920239"/>
              <a:ext cx="5715000" cy="44775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82255" y="2043044"/>
              <a:ext cx="5446395" cy="4232910"/>
            </a:xfrm>
            <a:custGeom>
              <a:avLst/>
              <a:gdLst/>
              <a:ahLst/>
              <a:cxnLst/>
              <a:rect l="l" t="t" r="r" b="b"/>
              <a:pathLst>
                <a:path w="5446395" h="4232910">
                  <a:moveTo>
                    <a:pt x="5446327" y="0"/>
                  </a:moveTo>
                  <a:lnTo>
                    <a:pt x="0" y="0"/>
                  </a:lnTo>
                  <a:lnTo>
                    <a:pt x="0" y="4232305"/>
                  </a:lnTo>
                  <a:lnTo>
                    <a:pt x="5446327" y="4232305"/>
                  </a:lnTo>
                  <a:lnTo>
                    <a:pt x="54463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5761" y="2778329"/>
              <a:ext cx="307975" cy="235585"/>
            </a:xfrm>
            <a:custGeom>
              <a:avLst/>
              <a:gdLst/>
              <a:ahLst/>
              <a:cxnLst/>
              <a:rect l="l" t="t" r="r" b="b"/>
              <a:pathLst>
                <a:path w="307975" h="235585">
                  <a:moveTo>
                    <a:pt x="0" y="117663"/>
                  </a:moveTo>
                  <a:lnTo>
                    <a:pt x="76925" y="117663"/>
                  </a:lnTo>
                  <a:lnTo>
                    <a:pt x="76925" y="0"/>
                  </a:lnTo>
                  <a:lnTo>
                    <a:pt x="230776" y="0"/>
                  </a:lnTo>
                  <a:lnTo>
                    <a:pt x="230776" y="117663"/>
                  </a:lnTo>
                  <a:lnTo>
                    <a:pt x="307702" y="117663"/>
                  </a:lnTo>
                  <a:lnTo>
                    <a:pt x="153851" y="235327"/>
                  </a:lnTo>
                  <a:lnTo>
                    <a:pt x="0" y="11766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8736" y="4936072"/>
              <a:ext cx="4914900" cy="1238250"/>
            </a:xfrm>
            <a:custGeom>
              <a:avLst/>
              <a:gdLst/>
              <a:ahLst/>
              <a:cxnLst/>
              <a:rect l="l" t="t" r="r" b="b"/>
              <a:pathLst>
                <a:path w="4914900" h="1238250">
                  <a:moveTo>
                    <a:pt x="4914899" y="0"/>
                  </a:moveTo>
                  <a:lnTo>
                    <a:pt x="0" y="0"/>
                  </a:lnTo>
                  <a:lnTo>
                    <a:pt x="0" y="1237928"/>
                  </a:lnTo>
                  <a:lnTo>
                    <a:pt x="4914899" y="1237928"/>
                  </a:lnTo>
                  <a:lnTo>
                    <a:pt x="49148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6031" y="5395797"/>
              <a:ext cx="281305" cy="688975"/>
            </a:xfrm>
            <a:custGeom>
              <a:avLst/>
              <a:gdLst/>
              <a:ahLst/>
              <a:cxnLst/>
              <a:rect l="l" t="t" r="r" b="b"/>
              <a:pathLst>
                <a:path w="281305" h="688975">
                  <a:moveTo>
                    <a:pt x="281181" y="0"/>
                  </a:moveTo>
                  <a:lnTo>
                    <a:pt x="0" y="0"/>
                  </a:lnTo>
                  <a:lnTo>
                    <a:pt x="0" y="688500"/>
                  </a:lnTo>
                  <a:lnTo>
                    <a:pt x="281181" y="688500"/>
                  </a:lnTo>
                  <a:lnTo>
                    <a:pt x="281181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6031" y="5395797"/>
              <a:ext cx="281305" cy="688975"/>
            </a:xfrm>
            <a:custGeom>
              <a:avLst/>
              <a:gdLst/>
              <a:ahLst/>
              <a:cxnLst/>
              <a:rect l="l" t="t" r="r" b="b"/>
              <a:pathLst>
                <a:path w="281305" h="688975">
                  <a:moveTo>
                    <a:pt x="0" y="0"/>
                  </a:moveTo>
                  <a:lnTo>
                    <a:pt x="281181" y="0"/>
                  </a:lnTo>
                  <a:lnTo>
                    <a:pt x="281181" y="688500"/>
                  </a:lnTo>
                  <a:lnTo>
                    <a:pt x="0" y="6885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0892" y="4776482"/>
              <a:ext cx="3007995" cy="989965"/>
            </a:xfrm>
            <a:custGeom>
              <a:avLst/>
              <a:gdLst/>
              <a:ahLst/>
              <a:cxnLst/>
              <a:rect l="l" t="t" r="r" b="b"/>
              <a:pathLst>
                <a:path w="3007995" h="989964">
                  <a:moveTo>
                    <a:pt x="171450" y="332549"/>
                  </a:moveTo>
                  <a:lnTo>
                    <a:pt x="114300" y="332549"/>
                  </a:lnTo>
                  <a:lnTo>
                    <a:pt x="114300" y="0"/>
                  </a:lnTo>
                  <a:lnTo>
                    <a:pt x="57150" y="0"/>
                  </a:lnTo>
                  <a:lnTo>
                    <a:pt x="57150" y="332549"/>
                  </a:lnTo>
                  <a:lnTo>
                    <a:pt x="0" y="332549"/>
                  </a:lnTo>
                  <a:lnTo>
                    <a:pt x="85725" y="503999"/>
                  </a:lnTo>
                  <a:lnTo>
                    <a:pt x="157162" y="361124"/>
                  </a:lnTo>
                  <a:lnTo>
                    <a:pt x="171450" y="332549"/>
                  </a:lnTo>
                  <a:close/>
                </a:path>
                <a:path w="3007995" h="989964">
                  <a:moveTo>
                    <a:pt x="1203477" y="962964"/>
                  </a:moveTo>
                  <a:lnTo>
                    <a:pt x="1201356" y="952461"/>
                  </a:lnTo>
                  <a:lnTo>
                    <a:pt x="1195565" y="943876"/>
                  </a:lnTo>
                  <a:lnTo>
                    <a:pt x="1186992" y="938085"/>
                  </a:lnTo>
                  <a:lnTo>
                    <a:pt x="1176477" y="935964"/>
                  </a:lnTo>
                  <a:lnTo>
                    <a:pt x="1165974" y="938085"/>
                  </a:lnTo>
                  <a:lnTo>
                    <a:pt x="1157389" y="943876"/>
                  </a:lnTo>
                  <a:lnTo>
                    <a:pt x="1151597" y="952461"/>
                  </a:lnTo>
                  <a:lnTo>
                    <a:pt x="1149477" y="962964"/>
                  </a:lnTo>
                  <a:lnTo>
                    <a:pt x="1151597" y="973480"/>
                  </a:lnTo>
                  <a:lnTo>
                    <a:pt x="1157389" y="982065"/>
                  </a:lnTo>
                  <a:lnTo>
                    <a:pt x="1165974" y="987844"/>
                  </a:lnTo>
                  <a:lnTo>
                    <a:pt x="1176477" y="989965"/>
                  </a:lnTo>
                  <a:lnTo>
                    <a:pt x="1186992" y="987844"/>
                  </a:lnTo>
                  <a:lnTo>
                    <a:pt x="1195565" y="982065"/>
                  </a:lnTo>
                  <a:lnTo>
                    <a:pt x="1201356" y="973480"/>
                  </a:lnTo>
                  <a:lnTo>
                    <a:pt x="1203477" y="962964"/>
                  </a:lnTo>
                  <a:close/>
                </a:path>
                <a:path w="3007995" h="989964">
                  <a:moveTo>
                    <a:pt x="1316685" y="962964"/>
                  </a:moveTo>
                  <a:lnTo>
                    <a:pt x="1314564" y="952461"/>
                  </a:lnTo>
                  <a:lnTo>
                    <a:pt x="1308785" y="943876"/>
                  </a:lnTo>
                  <a:lnTo>
                    <a:pt x="1300200" y="938085"/>
                  </a:lnTo>
                  <a:lnTo>
                    <a:pt x="1289685" y="935964"/>
                  </a:lnTo>
                  <a:lnTo>
                    <a:pt x="1279182" y="938085"/>
                  </a:lnTo>
                  <a:lnTo>
                    <a:pt x="1270596" y="943876"/>
                  </a:lnTo>
                  <a:lnTo>
                    <a:pt x="1264805" y="952461"/>
                  </a:lnTo>
                  <a:lnTo>
                    <a:pt x="1262684" y="962964"/>
                  </a:lnTo>
                  <a:lnTo>
                    <a:pt x="1264805" y="973480"/>
                  </a:lnTo>
                  <a:lnTo>
                    <a:pt x="1270596" y="982065"/>
                  </a:lnTo>
                  <a:lnTo>
                    <a:pt x="1279182" y="987844"/>
                  </a:lnTo>
                  <a:lnTo>
                    <a:pt x="1289685" y="989965"/>
                  </a:lnTo>
                  <a:lnTo>
                    <a:pt x="1300200" y="987844"/>
                  </a:lnTo>
                  <a:lnTo>
                    <a:pt x="1308785" y="982065"/>
                  </a:lnTo>
                  <a:lnTo>
                    <a:pt x="1314564" y="973480"/>
                  </a:lnTo>
                  <a:lnTo>
                    <a:pt x="1316685" y="962964"/>
                  </a:lnTo>
                  <a:close/>
                </a:path>
                <a:path w="3007995" h="989964">
                  <a:moveTo>
                    <a:pt x="1429893" y="962964"/>
                  </a:moveTo>
                  <a:lnTo>
                    <a:pt x="1427772" y="952461"/>
                  </a:lnTo>
                  <a:lnTo>
                    <a:pt x="1421993" y="943876"/>
                  </a:lnTo>
                  <a:lnTo>
                    <a:pt x="1413408" y="938085"/>
                  </a:lnTo>
                  <a:lnTo>
                    <a:pt x="1402892" y="935964"/>
                  </a:lnTo>
                  <a:lnTo>
                    <a:pt x="1392389" y="938085"/>
                  </a:lnTo>
                  <a:lnTo>
                    <a:pt x="1383804" y="943876"/>
                  </a:lnTo>
                  <a:lnTo>
                    <a:pt x="1378026" y="952461"/>
                  </a:lnTo>
                  <a:lnTo>
                    <a:pt x="1375905" y="962964"/>
                  </a:lnTo>
                  <a:lnTo>
                    <a:pt x="1378026" y="973480"/>
                  </a:lnTo>
                  <a:lnTo>
                    <a:pt x="1383804" y="982065"/>
                  </a:lnTo>
                  <a:lnTo>
                    <a:pt x="1392389" y="987844"/>
                  </a:lnTo>
                  <a:lnTo>
                    <a:pt x="1402892" y="989965"/>
                  </a:lnTo>
                  <a:lnTo>
                    <a:pt x="1413408" y="987844"/>
                  </a:lnTo>
                  <a:lnTo>
                    <a:pt x="1421993" y="982065"/>
                  </a:lnTo>
                  <a:lnTo>
                    <a:pt x="1427772" y="973480"/>
                  </a:lnTo>
                  <a:lnTo>
                    <a:pt x="1429893" y="962964"/>
                  </a:lnTo>
                  <a:close/>
                </a:path>
                <a:path w="3007995" h="989964">
                  <a:moveTo>
                    <a:pt x="1992503" y="962964"/>
                  </a:moveTo>
                  <a:lnTo>
                    <a:pt x="1990382" y="952461"/>
                  </a:lnTo>
                  <a:lnTo>
                    <a:pt x="1984590" y="943876"/>
                  </a:lnTo>
                  <a:lnTo>
                    <a:pt x="1976018" y="938085"/>
                  </a:lnTo>
                  <a:lnTo>
                    <a:pt x="1965502" y="935964"/>
                  </a:lnTo>
                  <a:lnTo>
                    <a:pt x="1954999" y="938085"/>
                  </a:lnTo>
                  <a:lnTo>
                    <a:pt x="1946414" y="943876"/>
                  </a:lnTo>
                  <a:lnTo>
                    <a:pt x="1940623" y="952461"/>
                  </a:lnTo>
                  <a:lnTo>
                    <a:pt x="1938502" y="962964"/>
                  </a:lnTo>
                  <a:lnTo>
                    <a:pt x="1940623" y="973480"/>
                  </a:lnTo>
                  <a:lnTo>
                    <a:pt x="1946414" y="982065"/>
                  </a:lnTo>
                  <a:lnTo>
                    <a:pt x="1954999" y="987844"/>
                  </a:lnTo>
                  <a:lnTo>
                    <a:pt x="1965502" y="989965"/>
                  </a:lnTo>
                  <a:lnTo>
                    <a:pt x="1976018" y="987844"/>
                  </a:lnTo>
                  <a:lnTo>
                    <a:pt x="1984590" y="982065"/>
                  </a:lnTo>
                  <a:lnTo>
                    <a:pt x="1990382" y="973480"/>
                  </a:lnTo>
                  <a:lnTo>
                    <a:pt x="1992503" y="962964"/>
                  </a:lnTo>
                  <a:close/>
                </a:path>
                <a:path w="3007995" h="989964">
                  <a:moveTo>
                    <a:pt x="2105710" y="962964"/>
                  </a:moveTo>
                  <a:lnTo>
                    <a:pt x="2103589" y="952461"/>
                  </a:lnTo>
                  <a:lnTo>
                    <a:pt x="2097811" y="943876"/>
                  </a:lnTo>
                  <a:lnTo>
                    <a:pt x="2089226" y="938085"/>
                  </a:lnTo>
                  <a:lnTo>
                    <a:pt x="2078710" y="935964"/>
                  </a:lnTo>
                  <a:lnTo>
                    <a:pt x="2068207" y="938085"/>
                  </a:lnTo>
                  <a:lnTo>
                    <a:pt x="2059622" y="943876"/>
                  </a:lnTo>
                  <a:lnTo>
                    <a:pt x="2053831" y="952461"/>
                  </a:lnTo>
                  <a:lnTo>
                    <a:pt x="2051710" y="962964"/>
                  </a:lnTo>
                  <a:lnTo>
                    <a:pt x="2053831" y="973480"/>
                  </a:lnTo>
                  <a:lnTo>
                    <a:pt x="2059622" y="982065"/>
                  </a:lnTo>
                  <a:lnTo>
                    <a:pt x="2068207" y="987844"/>
                  </a:lnTo>
                  <a:lnTo>
                    <a:pt x="2078710" y="989965"/>
                  </a:lnTo>
                  <a:lnTo>
                    <a:pt x="2089226" y="987844"/>
                  </a:lnTo>
                  <a:lnTo>
                    <a:pt x="2097811" y="982065"/>
                  </a:lnTo>
                  <a:lnTo>
                    <a:pt x="2103589" y="973480"/>
                  </a:lnTo>
                  <a:lnTo>
                    <a:pt x="2105710" y="962964"/>
                  </a:lnTo>
                  <a:close/>
                </a:path>
                <a:path w="3007995" h="989964">
                  <a:moveTo>
                    <a:pt x="2218931" y="962964"/>
                  </a:moveTo>
                  <a:lnTo>
                    <a:pt x="2216797" y="952461"/>
                  </a:lnTo>
                  <a:lnTo>
                    <a:pt x="2211019" y="943876"/>
                  </a:lnTo>
                  <a:lnTo>
                    <a:pt x="2202434" y="938085"/>
                  </a:lnTo>
                  <a:lnTo>
                    <a:pt x="2191931" y="935964"/>
                  </a:lnTo>
                  <a:lnTo>
                    <a:pt x="2181415" y="938085"/>
                  </a:lnTo>
                  <a:lnTo>
                    <a:pt x="2172830" y="943876"/>
                  </a:lnTo>
                  <a:lnTo>
                    <a:pt x="2167051" y="952461"/>
                  </a:lnTo>
                  <a:lnTo>
                    <a:pt x="2164931" y="962964"/>
                  </a:lnTo>
                  <a:lnTo>
                    <a:pt x="2167051" y="973480"/>
                  </a:lnTo>
                  <a:lnTo>
                    <a:pt x="2172830" y="982065"/>
                  </a:lnTo>
                  <a:lnTo>
                    <a:pt x="2181415" y="987844"/>
                  </a:lnTo>
                  <a:lnTo>
                    <a:pt x="2191931" y="989965"/>
                  </a:lnTo>
                  <a:lnTo>
                    <a:pt x="2202434" y="987844"/>
                  </a:lnTo>
                  <a:lnTo>
                    <a:pt x="2211019" y="982065"/>
                  </a:lnTo>
                  <a:lnTo>
                    <a:pt x="2216797" y="973480"/>
                  </a:lnTo>
                  <a:lnTo>
                    <a:pt x="2218931" y="962964"/>
                  </a:lnTo>
                  <a:close/>
                </a:path>
                <a:path w="3007995" h="989964">
                  <a:moveTo>
                    <a:pt x="2781528" y="962964"/>
                  </a:moveTo>
                  <a:lnTo>
                    <a:pt x="2779407" y="952461"/>
                  </a:lnTo>
                  <a:lnTo>
                    <a:pt x="2773629" y="943876"/>
                  </a:lnTo>
                  <a:lnTo>
                    <a:pt x="2765044" y="938085"/>
                  </a:lnTo>
                  <a:lnTo>
                    <a:pt x="2754528" y="935964"/>
                  </a:lnTo>
                  <a:lnTo>
                    <a:pt x="2744025" y="938085"/>
                  </a:lnTo>
                  <a:lnTo>
                    <a:pt x="2735440" y="943876"/>
                  </a:lnTo>
                  <a:lnTo>
                    <a:pt x="2729649" y="952461"/>
                  </a:lnTo>
                  <a:lnTo>
                    <a:pt x="2727528" y="962964"/>
                  </a:lnTo>
                  <a:lnTo>
                    <a:pt x="2729649" y="973480"/>
                  </a:lnTo>
                  <a:lnTo>
                    <a:pt x="2735440" y="982065"/>
                  </a:lnTo>
                  <a:lnTo>
                    <a:pt x="2744025" y="987844"/>
                  </a:lnTo>
                  <a:lnTo>
                    <a:pt x="2754528" y="989965"/>
                  </a:lnTo>
                  <a:lnTo>
                    <a:pt x="2765044" y="987844"/>
                  </a:lnTo>
                  <a:lnTo>
                    <a:pt x="2773629" y="982065"/>
                  </a:lnTo>
                  <a:lnTo>
                    <a:pt x="2779407" y="973480"/>
                  </a:lnTo>
                  <a:lnTo>
                    <a:pt x="2781528" y="962964"/>
                  </a:lnTo>
                  <a:close/>
                </a:path>
                <a:path w="3007995" h="989964">
                  <a:moveTo>
                    <a:pt x="2894736" y="962964"/>
                  </a:moveTo>
                  <a:lnTo>
                    <a:pt x="2892615" y="952461"/>
                  </a:lnTo>
                  <a:lnTo>
                    <a:pt x="2886837" y="943876"/>
                  </a:lnTo>
                  <a:lnTo>
                    <a:pt x="2878251" y="938085"/>
                  </a:lnTo>
                  <a:lnTo>
                    <a:pt x="2867736" y="935964"/>
                  </a:lnTo>
                  <a:lnTo>
                    <a:pt x="2857233" y="938085"/>
                  </a:lnTo>
                  <a:lnTo>
                    <a:pt x="2848648" y="943876"/>
                  </a:lnTo>
                  <a:lnTo>
                    <a:pt x="2842857" y="952461"/>
                  </a:lnTo>
                  <a:lnTo>
                    <a:pt x="2840736" y="962964"/>
                  </a:lnTo>
                  <a:lnTo>
                    <a:pt x="2842857" y="973480"/>
                  </a:lnTo>
                  <a:lnTo>
                    <a:pt x="2848648" y="982065"/>
                  </a:lnTo>
                  <a:lnTo>
                    <a:pt x="2857233" y="987844"/>
                  </a:lnTo>
                  <a:lnTo>
                    <a:pt x="2867736" y="989965"/>
                  </a:lnTo>
                  <a:lnTo>
                    <a:pt x="2878251" y="987844"/>
                  </a:lnTo>
                  <a:lnTo>
                    <a:pt x="2886837" y="982065"/>
                  </a:lnTo>
                  <a:lnTo>
                    <a:pt x="2892615" y="973480"/>
                  </a:lnTo>
                  <a:lnTo>
                    <a:pt x="2894736" y="962964"/>
                  </a:lnTo>
                  <a:close/>
                </a:path>
                <a:path w="3007995" h="989964">
                  <a:moveTo>
                    <a:pt x="3007957" y="962964"/>
                  </a:moveTo>
                  <a:lnTo>
                    <a:pt x="3005836" y="952461"/>
                  </a:lnTo>
                  <a:lnTo>
                    <a:pt x="3000044" y="943876"/>
                  </a:lnTo>
                  <a:lnTo>
                    <a:pt x="2991459" y="938085"/>
                  </a:lnTo>
                  <a:lnTo>
                    <a:pt x="2980956" y="935964"/>
                  </a:lnTo>
                  <a:lnTo>
                    <a:pt x="2970441" y="938085"/>
                  </a:lnTo>
                  <a:lnTo>
                    <a:pt x="2961856" y="943876"/>
                  </a:lnTo>
                  <a:lnTo>
                    <a:pt x="2956077" y="952461"/>
                  </a:lnTo>
                  <a:lnTo>
                    <a:pt x="2953956" y="962964"/>
                  </a:lnTo>
                  <a:lnTo>
                    <a:pt x="2956077" y="973480"/>
                  </a:lnTo>
                  <a:lnTo>
                    <a:pt x="2961856" y="982065"/>
                  </a:lnTo>
                  <a:lnTo>
                    <a:pt x="2970441" y="987844"/>
                  </a:lnTo>
                  <a:lnTo>
                    <a:pt x="2980956" y="989965"/>
                  </a:lnTo>
                  <a:lnTo>
                    <a:pt x="2991459" y="987844"/>
                  </a:lnTo>
                  <a:lnTo>
                    <a:pt x="3000044" y="982065"/>
                  </a:lnTo>
                  <a:lnTo>
                    <a:pt x="3005836" y="973480"/>
                  </a:lnTo>
                  <a:lnTo>
                    <a:pt x="3007957" y="9629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3767" y="5395797"/>
              <a:ext cx="281305" cy="688975"/>
            </a:xfrm>
            <a:custGeom>
              <a:avLst/>
              <a:gdLst/>
              <a:ahLst/>
              <a:cxnLst/>
              <a:rect l="l" t="t" r="r" b="b"/>
              <a:pathLst>
                <a:path w="281305" h="688975">
                  <a:moveTo>
                    <a:pt x="281180" y="0"/>
                  </a:moveTo>
                  <a:lnTo>
                    <a:pt x="0" y="0"/>
                  </a:lnTo>
                  <a:lnTo>
                    <a:pt x="0" y="688500"/>
                  </a:lnTo>
                  <a:lnTo>
                    <a:pt x="281180" y="688500"/>
                  </a:lnTo>
                  <a:lnTo>
                    <a:pt x="28118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3767" y="5395797"/>
              <a:ext cx="281305" cy="688975"/>
            </a:xfrm>
            <a:custGeom>
              <a:avLst/>
              <a:gdLst/>
              <a:ahLst/>
              <a:cxnLst/>
              <a:rect l="l" t="t" r="r" b="b"/>
              <a:pathLst>
                <a:path w="281305" h="688975">
                  <a:moveTo>
                    <a:pt x="0" y="0"/>
                  </a:moveTo>
                  <a:lnTo>
                    <a:pt x="281181" y="0"/>
                  </a:lnTo>
                  <a:lnTo>
                    <a:pt x="281181" y="688500"/>
                  </a:lnTo>
                  <a:lnTo>
                    <a:pt x="0" y="6885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38632" y="4776471"/>
              <a:ext cx="171450" cy="504190"/>
            </a:xfrm>
            <a:custGeom>
              <a:avLst/>
              <a:gdLst/>
              <a:ahLst/>
              <a:cxnLst/>
              <a:rect l="l" t="t" r="r" b="b"/>
              <a:pathLst>
                <a:path w="171450" h="504189">
                  <a:moveTo>
                    <a:pt x="57149" y="332549"/>
                  </a:moveTo>
                  <a:lnTo>
                    <a:pt x="0" y="332549"/>
                  </a:lnTo>
                  <a:lnTo>
                    <a:pt x="85725" y="503999"/>
                  </a:lnTo>
                  <a:lnTo>
                    <a:pt x="157162" y="361124"/>
                  </a:lnTo>
                  <a:lnTo>
                    <a:pt x="57150" y="361124"/>
                  </a:lnTo>
                  <a:lnTo>
                    <a:pt x="57149" y="332549"/>
                  </a:lnTo>
                  <a:close/>
                </a:path>
                <a:path w="171450" h="504189">
                  <a:moveTo>
                    <a:pt x="114298" y="0"/>
                  </a:moveTo>
                  <a:lnTo>
                    <a:pt x="57148" y="0"/>
                  </a:lnTo>
                  <a:lnTo>
                    <a:pt x="57150" y="361124"/>
                  </a:lnTo>
                  <a:lnTo>
                    <a:pt x="114300" y="361124"/>
                  </a:lnTo>
                  <a:lnTo>
                    <a:pt x="114298" y="0"/>
                  </a:lnTo>
                  <a:close/>
                </a:path>
                <a:path w="171450" h="504189">
                  <a:moveTo>
                    <a:pt x="171450" y="332549"/>
                  </a:moveTo>
                  <a:lnTo>
                    <a:pt x="114299" y="332549"/>
                  </a:lnTo>
                  <a:lnTo>
                    <a:pt x="114300" y="361124"/>
                  </a:lnTo>
                  <a:lnTo>
                    <a:pt x="157162" y="361124"/>
                  </a:lnTo>
                  <a:lnTo>
                    <a:pt x="171450" y="332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81502" y="5395797"/>
              <a:ext cx="281305" cy="688975"/>
            </a:xfrm>
            <a:custGeom>
              <a:avLst/>
              <a:gdLst/>
              <a:ahLst/>
              <a:cxnLst/>
              <a:rect l="l" t="t" r="r" b="b"/>
              <a:pathLst>
                <a:path w="281305" h="688975">
                  <a:moveTo>
                    <a:pt x="281181" y="0"/>
                  </a:moveTo>
                  <a:lnTo>
                    <a:pt x="0" y="0"/>
                  </a:lnTo>
                  <a:lnTo>
                    <a:pt x="0" y="688500"/>
                  </a:lnTo>
                  <a:lnTo>
                    <a:pt x="281181" y="688500"/>
                  </a:lnTo>
                  <a:lnTo>
                    <a:pt x="281181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81502" y="5395797"/>
              <a:ext cx="281305" cy="688975"/>
            </a:xfrm>
            <a:custGeom>
              <a:avLst/>
              <a:gdLst/>
              <a:ahLst/>
              <a:cxnLst/>
              <a:rect l="l" t="t" r="r" b="b"/>
              <a:pathLst>
                <a:path w="281305" h="688975">
                  <a:moveTo>
                    <a:pt x="0" y="0"/>
                  </a:moveTo>
                  <a:lnTo>
                    <a:pt x="281181" y="0"/>
                  </a:lnTo>
                  <a:lnTo>
                    <a:pt x="281181" y="688500"/>
                  </a:lnTo>
                  <a:lnTo>
                    <a:pt x="0" y="6885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36368" y="4776471"/>
              <a:ext cx="171450" cy="504190"/>
            </a:xfrm>
            <a:custGeom>
              <a:avLst/>
              <a:gdLst/>
              <a:ahLst/>
              <a:cxnLst/>
              <a:rect l="l" t="t" r="r" b="b"/>
              <a:pathLst>
                <a:path w="171450" h="504189">
                  <a:moveTo>
                    <a:pt x="57149" y="332549"/>
                  </a:moveTo>
                  <a:lnTo>
                    <a:pt x="0" y="332549"/>
                  </a:lnTo>
                  <a:lnTo>
                    <a:pt x="85725" y="503999"/>
                  </a:lnTo>
                  <a:lnTo>
                    <a:pt x="157162" y="361124"/>
                  </a:lnTo>
                  <a:lnTo>
                    <a:pt x="57150" y="361124"/>
                  </a:lnTo>
                  <a:lnTo>
                    <a:pt x="57149" y="332549"/>
                  </a:lnTo>
                  <a:close/>
                </a:path>
                <a:path w="171450" h="504189">
                  <a:moveTo>
                    <a:pt x="114298" y="0"/>
                  </a:moveTo>
                  <a:lnTo>
                    <a:pt x="57148" y="0"/>
                  </a:lnTo>
                  <a:lnTo>
                    <a:pt x="57150" y="361124"/>
                  </a:lnTo>
                  <a:lnTo>
                    <a:pt x="114300" y="361124"/>
                  </a:lnTo>
                  <a:lnTo>
                    <a:pt x="114298" y="0"/>
                  </a:lnTo>
                  <a:close/>
                </a:path>
                <a:path w="171450" h="504189">
                  <a:moveTo>
                    <a:pt x="171450" y="332549"/>
                  </a:moveTo>
                  <a:lnTo>
                    <a:pt x="114299" y="332549"/>
                  </a:lnTo>
                  <a:lnTo>
                    <a:pt x="114300" y="361124"/>
                  </a:lnTo>
                  <a:lnTo>
                    <a:pt x="157162" y="361124"/>
                  </a:lnTo>
                  <a:lnTo>
                    <a:pt x="171450" y="332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76974" y="5395797"/>
              <a:ext cx="281305" cy="688975"/>
            </a:xfrm>
            <a:custGeom>
              <a:avLst/>
              <a:gdLst/>
              <a:ahLst/>
              <a:cxnLst/>
              <a:rect l="l" t="t" r="r" b="b"/>
              <a:pathLst>
                <a:path w="281304" h="688975">
                  <a:moveTo>
                    <a:pt x="281180" y="0"/>
                  </a:moveTo>
                  <a:lnTo>
                    <a:pt x="0" y="0"/>
                  </a:lnTo>
                  <a:lnTo>
                    <a:pt x="0" y="688499"/>
                  </a:lnTo>
                  <a:lnTo>
                    <a:pt x="281180" y="688499"/>
                  </a:lnTo>
                  <a:lnTo>
                    <a:pt x="28118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76974" y="5395797"/>
              <a:ext cx="281305" cy="688975"/>
            </a:xfrm>
            <a:custGeom>
              <a:avLst/>
              <a:gdLst/>
              <a:ahLst/>
              <a:cxnLst/>
              <a:rect l="l" t="t" r="r" b="b"/>
              <a:pathLst>
                <a:path w="281304" h="688975">
                  <a:moveTo>
                    <a:pt x="0" y="0"/>
                  </a:moveTo>
                  <a:lnTo>
                    <a:pt x="281181" y="0"/>
                  </a:lnTo>
                  <a:lnTo>
                    <a:pt x="281181" y="688499"/>
                  </a:lnTo>
                  <a:lnTo>
                    <a:pt x="0" y="68849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31839" y="4776471"/>
              <a:ext cx="171450" cy="504190"/>
            </a:xfrm>
            <a:custGeom>
              <a:avLst/>
              <a:gdLst/>
              <a:ahLst/>
              <a:cxnLst/>
              <a:rect l="l" t="t" r="r" b="b"/>
              <a:pathLst>
                <a:path w="171450" h="504189">
                  <a:moveTo>
                    <a:pt x="57149" y="332549"/>
                  </a:moveTo>
                  <a:lnTo>
                    <a:pt x="0" y="332549"/>
                  </a:lnTo>
                  <a:lnTo>
                    <a:pt x="85725" y="503999"/>
                  </a:lnTo>
                  <a:lnTo>
                    <a:pt x="157162" y="361124"/>
                  </a:lnTo>
                  <a:lnTo>
                    <a:pt x="57150" y="361124"/>
                  </a:lnTo>
                  <a:lnTo>
                    <a:pt x="57149" y="332549"/>
                  </a:lnTo>
                  <a:close/>
                </a:path>
                <a:path w="171450" h="504189">
                  <a:moveTo>
                    <a:pt x="114298" y="0"/>
                  </a:moveTo>
                  <a:lnTo>
                    <a:pt x="57148" y="0"/>
                  </a:lnTo>
                  <a:lnTo>
                    <a:pt x="57150" y="361124"/>
                  </a:lnTo>
                  <a:lnTo>
                    <a:pt x="114300" y="361124"/>
                  </a:lnTo>
                  <a:lnTo>
                    <a:pt x="114298" y="0"/>
                  </a:lnTo>
                  <a:close/>
                </a:path>
                <a:path w="171450" h="504189">
                  <a:moveTo>
                    <a:pt x="171450" y="332549"/>
                  </a:moveTo>
                  <a:lnTo>
                    <a:pt x="114299" y="332549"/>
                  </a:lnTo>
                  <a:lnTo>
                    <a:pt x="114300" y="361124"/>
                  </a:lnTo>
                  <a:lnTo>
                    <a:pt x="157162" y="361124"/>
                  </a:lnTo>
                  <a:lnTo>
                    <a:pt x="171450" y="332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79239" y="5395797"/>
              <a:ext cx="281305" cy="688975"/>
            </a:xfrm>
            <a:custGeom>
              <a:avLst/>
              <a:gdLst/>
              <a:ahLst/>
              <a:cxnLst/>
              <a:rect l="l" t="t" r="r" b="b"/>
              <a:pathLst>
                <a:path w="281304" h="688975">
                  <a:moveTo>
                    <a:pt x="281180" y="0"/>
                  </a:moveTo>
                  <a:lnTo>
                    <a:pt x="0" y="0"/>
                  </a:lnTo>
                  <a:lnTo>
                    <a:pt x="0" y="688500"/>
                  </a:lnTo>
                  <a:lnTo>
                    <a:pt x="281180" y="688500"/>
                  </a:lnTo>
                  <a:lnTo>
                    <a:pt x="28118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79239" y="5395797"/>
              <a:ext cx="281305" cy="688975"/>
            </a:xfrm>
            <a:custGeom>
              <a:avLst/>
              <a:gdLst/>
              <a:ahLst/>
              <a:cxnLst/>
              <a:rect l="l" t="t" r="r" b="b"/>
              <a:pathLst>
                <a:path w="281304" h="688975">
                  <a:moveTo>
                    <a:pt x="0" y="0"/>
                  </a:moveTo>
                  <a:lnTo>
                    <a:pt x="281181" y="0"/>
                  </a:lnTo>
                  <a:lnTo>
                    <a:pt x="281181" y="688500"/>
                  </a:lnTo>
                  <a:lnTo>
                    <a:pt x="0" y="6885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01343" y="4776482"/>
              <a:ext cx="2204720" cy="989965"/>
            </a:xfrm>
            <a:custGeom>
              <a:avLst/>
              <a:gdLst/>
              <a:ahLst/>
              <a:cxnLst/>
              <a:rect l="l" t="t" r="r" b="b"/>
              <a:pathLst>
                <a:path w="2204720" h="989964">
                  <a:moveTo>
                    <a:pt x="54000" y="962964"/>
                  </a:moveTo>
                  <a:lnTo>
                    <a:pt x="51879" y="952461"/>
                  </a:lnTo>
                  <a:lnTo>
                    <a:pt x="46088" y="943876"/>
                  </a:lnTo>
                  <a:lnTo>
                    <a:pt x="37515" y="938085"/>
                  </a:lnTo>
                  <a:lnTo>
                    <a:pt x="27000" y="935964"/>
                  </a:lnTo>
                  <a:lnTo>
                    <a:pt x="16497" y="938085"/>
                  </a:lnTo>
                  <a:lnTo>
                    <a:pt x="7912" y="943876"/>
                  </a:lnTo>
                  <a:lnTo>
                    <a:pt x="2120" y="952461"/>
                  </a:lnTo>
                  <a:lnTo>
                    <a:pt x="0" y="962964"/>
                  </a:lnTo>
                  <a:lnTo>
                    <a:pt x="2120" y="973480"/>
                  </a:lnTo>
                  <a:lnTo>
                    <a:pt x="7912" y="982065"/>
                  </a:lnTo>
                  <a:lnTo>
                    <a:pt x="16497" y="987844"/>
                  </a:lnTo>
                  <a:lnTo>
                    <a:pt x="27000" y="989965"/>
                  </a:lnTo>
                  <a:lnTo>
                    <a:pt x="37515" y="987844"/>
                  </a:lnTo>
                  <a:lnTo>
                    <a:pt x="46088" y="982065"/>
                  </a:lnTo>
                  <a:lnTo>
                    <a:pt x="51879" y="973480"/>
                  </a:lnTo>
                  <a:lnTo>
                    <a:pt x="54000" y="962964"/>
                  </a:lnTo>
                  <a:close/>
                </a:path>
                <a:path w="2204720" h="989964">
                  <a:moveTo>
                    <a:pt x="167208" y="962964"/>
                  </a:moveTo>
                  <a:lnTo>
                    <a:pt x="165087" y="952461"/>
                  </a:lnTo>
                  <a:lnTo>
                    <a:pt x="159308" y="943876"/>
                  </a:lnTo>
                  <a:lnTo>
                    <a:pt x="150723" y="938085"/>
                  </a:lnTo>
                  <a:lnTo>
                    <a:pt x="140208" y="935964"/>
                  </a:lnTo>
                  <a:lnTo>
                    <a:pt x="129705" y="938085"/>
                  </a:lnTo>
                  <a:lnTo>
                    <a:pt x="121119" y="943876"/>
                  </a:lnTo>
                  <a:lnTo>
                    <a:pt x="115328" y="952461"/>
                  </a:lnTo>
                  <a:lnTo>
                    <a:pt x="113207" y="962964"/>
                  </a:lnTo>
                  <a:lnTo>
                    <a:pt x="115328" y="973480"/>
                  </a:lnTo>
                  <a:lnTo>
                    <a:pt x="121119" y="982065"/>
                  </a:lnTo>
                  <a:lnTo>
                    <a:pt x="129705" y="987844"/>
                  </a:lnTo>
                  <a:lnTo>
                    <a:pt x="140208" y="989965"/>
                  </a:lnTo>
                  <a:lnTo>
                    <a:pt x="150723" y="987844"/>
                  </a:lnTo>
                  <a:lnTo>
                    <a:pt x="159308" y="982065"/>
                  </a:lnTo>
                  <a:lnTo>
                    <a:pt x="165087" y="973480"/>
                  </a:lnTo>
                  <a:lnTo>
                    <a:pt x="167208" y="962964"/>
                  </a:lnTo>
                  <a:close/>
                </a:path>
                <a:path w="2204720" h="989964">
                  <a:moveTo>
                    <a:pt x="280416" y="962964"/>
                  </a:moveTo>
                  <a:lnTo>
                    <a:pt x="278295" y="952461"/>
                  </a:lnTo>
                  <a:lnTo>
                    <a:pt x="272516" y="943876"/>
                  </a:lnTo>
                  <a:lnTo>
                    <a:pt x="263931" y="938085"/>
                  </a:lnTo>
                  <a:lnTo>
                    <a:pt x="253415" y="935964"/>
                  </a:lnTo>
                  <a:lnTo>
                    <a:pt x="242912" y="938085"/>
                  </a:lnTo>
                  <a:lnTo>
                    <a:pt x="234327" y="943876"/>
                  </a:lnTo>
                  <a:lnTo>
                    <a:pt x="228536" y="952461"/>
                  </a:lnTo>
                  <a:lnTo>
                    <a:pt x="226415" y="962964"/>
                  </a:lnTo>
                  <a:lnTo>
                    <a:pt x="228536" y="973480"/>
                  </a:lnTo>
                  <a:lnTo>
                    <a:pt x="234327" y="982065"/>
                  </a:lnTo>
                  <a:lnTo>
                    <a:pt x="242912" y="987844"/>
                  </a:lnTo>
                  <a:lnTo>
                    <a:pt x="253415" y="989965"/>
                  </a:lnTo>
                  <a:lnTo>
                    <a:pt x="263931" y="987844"/>
                  </a:lnTo>
                  <a:lnTo>
                    <a:pt x="272516" y="982065"/>
                  </a:lnTo>
                  <a:lnTo>
                    <a:pt x="278295" y="973480"/>
                  </a:lnTo>
                  <a:lnTo>
                    <a:pt x="280416" y="962964"/>
                  </a:lnTo>
                  <a:close/>
                </a:path>
                <a:path w="2204720" h="989964">
                  <a:moveTo>
                    <a:pt x="2204199" y="332549"/>
                  </a:moveTo>
                  <a:lnTo>
                    <a:pt x="2147049" y="332549"/>
                  </a:lnTo>
                  <a:lnTo>
                    <a:pt x="2147049" y="0"/>
                  </a:lnTo>
                  <a:lnTo>
                    <a:pt x="2089899" y="0"/>
                  </a:lnTo>
                  <a:lnTo>
                    <a:pt x="2089899" y="332549"/>
                  </a:lnTo>
                  <a:lnTo>
                    <a:pt x="2032749" y="332549"/>
                  </a:lnTo>
                  <a:lnTo>
                    <a:pt x="2118474" y="503999"/>
                  </a:lnTo>
                  <a:lnTo>
                    <a:pt x="2189911" y="361124"/>
                  </a:lnTo>
                  <a:lnTo>
                    <a:pt x="2204199" y="332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82255" y="2043043"/>
            <a:ext cx="5446395" cy="4092146"/>
          </a:xfrm>
          <a:prstGeom prst="rect">
            <a:avLst/>
          </a:prstGeom>
          <a:ln w="28575">
            <a:solidFill>
              <a:srgbClr val="2E75B6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630"/>
              </a:spcBef>
            </a:pPr>
            <a:r>
              <a:rPr lang="zh-CN" altLang="en-US" sz="2000" b="1" spc="175" dirty="0">
                <a:solidFill>
                  <a:srgbClr val="2E75B6"/>
                </a:solidFill>
                <a:latin typeface="Trebuchet MS"/>
                <a:cs typeface="Trebuchet MS"/>
              </a:rPr>
              <a:t>         分片导致的备份日志数量：</a:t>
            </a:r>
            <a:endParaRPr lang="en-US" altLang="zh-CN" sz="2000" b="1" spc="175" dirty="0">
              <a:solidFill>
                <a:srgbClr val="2E75B6"/>
              </a:solidFill>
              <a:latin typeface="Trebuchet MS"/>
              <a:cs typeface="Trebuchet MS"/>
            </a:endParaRPr>
          </a:p>
          <a:p>
            <a:pPr marL="135890">
              <a:lnSpc>
                <a:spcPct val="100000"/>
              </a:lnSpc>
              <a:spcBef>
                <a:spcPts val="630"/>
              </a:spcBef>
            </a:pPr>
            <a:r>
              <a:rPr lang="en-US" altLang="zh-CN" sz="2000" spc="-225" dirty="0">
                <a:latin typeface="Arial"/>
                <a:cs typeface="Arial"/>
              </a:rPr>
              <a:t>              </a:t>
            </a:r>
            <a:r>
              <a:rPr lang="zh-CN" altLang="en-US" sz="2000" spc="-10" dirty="0">
                <a:latin typeface="Arial"/>
                <a:cs typeface="Arial"/>
              </a:rPr>
              <a:t>每个服务器充当许多分片的备份</a:t>
            </a:r>
            <a:endParaRPr lang="en-US" sz="2000" dirty="0">
              <a:latin typeface="Arial"/>
              <a:cs typeface="Arial"/>
            </a:endParaRPr>
          </a:p>
          <a:p>
            <a:pPr marL="149860" marR="107314">
              <a:lnSpc>
                <a:spcPct val="100000"/>
              </a:lnSpc>
              <a:spcBef>
                <a:spcPts val="1920"/>
              </a:spcBef>
            </a:pPr>
            <a:r>
              <a:rPr lang="zh-CN" altLang="en-US" sz="2000" spc="-10" dirty="0">
                <a:latin typeface="Arial"/>
                <a:cs typeface="Arial"/>
              </a:rPr>
              <a:t>分配大量备份日志，每个日志都容纳来自远程线程（主线程）的 </a:t>
            </a:r>
            <a:r>
              <a:rPr lang="en-US" altLang="zh-CN" sz="2000" spc="-10" dirty="0">
                <a:latin typeface="Arial"/>
                <a:cs typeface="Arial"/>
              </a:rPr>
              <a:t>RDMA WRITE</a:t>
            </a:r>
            <a:endParaRPr lang="en-US" sz="2000" dirty="0">
              <a:latin typeface="Arial"/>
              <a:cs typeface="Arial"/>
            </a:endParaRPr>
          </a:p>
          <a:p>
            <a:pPr marL="459105" indent="-292100">
              <a:lnSpc>
                <a:spcPct val="100000"/>
              </a:lnSpc>
              <a:spcBef>
                <a:spcPts val="155"/>
              </a:spcBef>
              <a:buSzPct val="77777"/>
              <a:buFont typeface="Wingdings"/>
              <a:buChar char=""/>
              <a:tabLst>
                <a:tab pos="459105" algn="l"/>
              </a:tabLst>
            </a:pPr>
            <a:r>
              <a:rPr lang="en-US" altLang="zh-CN" sz="1800" dirty="0" err="1">
                <a:latin typeface="Liberation Sans Narrow"/>
                <a:cs typeface="Liberation Sans Narrow"/>
              </a:rPr>
              <a:t>FaRM</a:t>
            </a:r>
            <a:r>
              <a:rPr lang="en-US" altLang="zh-CN" sz="1800" dirty="0">
                <a:latin typeface="Liberation Sans Narrow"/>
                <a:cs typeface="Liberation Sans Narrow"/>
              </a:rPr>
              <a:t> </a:t>
            </a:r>
            <a:r>
              <a:rPr lang="zh-CN" altLang="en-US" sz="1800" dirty="0">
                <a:latin typeface="Liberation Sans Narrow"/>
                <a:cs typeface="Liberation Sans Narrow"/>
              </a:rPr>
              <a:t>每台服务器有数千个备份日志</a:t>
            </a:r>
            <a:endParaRPr lang="en-US" altLang="zh-CN" dirty="0">
              <a:latin typeface="Liberation Sans Narrow"/>
              <a:cs typeface="Liberation Sans Narrow"/>
            </a:endParaRPr>
          </a:p>
          <a:p>
            <a:pPr marL="167005">
              <a:lnSpc>
                <a:spcPct val="100000"/>
              </a:lnSpc>
              <a:spcBef>
                <a:spcPts val="155"/>
              </a:spcBef>
              <a:buSzPct val="77777"/>
              <a:tabLst>
                <a:tab pos="459105" algn="l"/>
              </a:tabLst>
            </a:pPr>
            <a:endParaRPr lang="en-US" sz="1800" dirty="0">
              <a:latin typeface="Liberation Sans Narrow"/>
              <a:cs typeface="Liberation Sans Narrow"/>
            </a:endParaRPr>
          </a:p>
          <a:p>
            <a:pPr marL="459105" indent="-292100">
              <a:lnSpc>
                <a:spcPct val="100000"/>
              </a:lnSpc>
              <a:spcBef>
                <a:spcPts val="40"/>
              </a:spcBef>
              <a:buSzPct val="77777"/>
              <a:buFont typeface="Wingdings"/>
              <a:buChar char=""/>
              <a:tabLst>
                <a:tab pos="459105" algn="l"/>
              </a:tabLst>
            </a:pPr>
            <a:r>
              <a:rPr lang="en-US" sz="1800" spc="95" dirty="0">
                <a:latin typeface="Liberation Sans Narrow"/>
                <a:cs typeface="Liberation Sans Narrow"/>
              </a:rPr>
              <a:t>#log</a:t>
            </a:r>
            <a:r>
              <a:rPr lang="en-US" sz="1800" spc="90" dirty="0">
                <a:latin typeface="Liberation Sans Narrow"/>
                <a:cs typeface="Liberation Sans Narrow"/>
              </a:rPr>
              <a:t> </a:t>
            </a:r>
            <a:r>
              <a:rPr lang="en-US" sz="1800" spc="180" dirty="0">
                <a:latin typeface="Liberation Sans Narrow"/>
                <a:cs typeface="Liberation Sans Narrow"/>
              </a:rPr>
              <a:t>=</a:t>
            </a:r>
            <a:r>
              <a:rPr lang="en-US" sz="1800" spc="95" dirty="0">
                <a:latin typeface="Liberation Sans Narrow"/>
                <a:cs typeface="Liberation Sans Narrow"/>
              </a:rPr>
              <a:t> </a:t>
            </a:r>
            <a:r>
              <a:rPr lang="en-US" sz="1800" spc="100" dirty="0">
                <a:latin typeface="Liberation Sans Narrow"/>
                <a:cs typeface="Liberation Sans Narrow"/>
              </a:rPr>
              <a:t>(#server </a:t>
            </a:r>
            <a:r>
              <a:rPr lang="en-US" sz="1800" spc="70" dirty="0">
                <a:latin typeface="Liberation Sans Narrow"/>
                <a:cs typeface="Liberation Sans Narrow"/>
              </a:rPr>
              <a:t>–</a:t>
            </a:r>
            <a:r>
              <a:rPr lang="en-US" sz="1800" spc="100" dirty="0">
                <a:latin typeface="Liberation Sans Narrow"/>
                <a:cs typeface="Liberation Sans Narrow"/>
              </a:rPr>
              <a:t> </a:t>
            </a:r>
            <a:r>
              <a:rPr lang="en-US" sz="1800" spc="75" dirty="0">
                <a:latin typeface="Liberation Sans Narrow"/>
                <a:cs typeface="Liberation Sans Narrow"/>
              </a:rPr>
              <a:t>1)</a:t>
            </a:r>
            <a:r>
              <a:rPr lang="en-US" sz="1800" spc="105" dirty="0">
                <a:latin typeface="Liberation Sans Narrow"/>
                <a:cs typeface="Liberation Sans Narrow"/>
              </a:rPr>
              <a:t> </a:t>
            </a:r>
            <a:r>
              <a:rPr lang="en-US" sz="1800" spc="170" dirty="0">
                <a:latin typeface="Liberation Sans Narrow"/>
                <a:cs typeface="Liberation Sans Narrow"/>
              </a:rPr>
              <a:t>*</a:t>
            </a:r>
            <a:r>
              <a:rPr lang="en-US" sz="1800" spc="95" dirty="0">
                <a:latin typeface="Liberation Sans Narrow"/>
                <a:cs typeface="Liberation Sans Narrow"/>
              </a:rPr>
              <a:t> </a:t>
            </a:r>
            <a:r>
              <a:rPr lang="en-US" sz="1800" spc="80" dirty="0">
                <a:latin typeface="Liberation Sans Narrow"/>
                <a:cs typeface="Liberation Sans Narrow"/>
              </a:rPr>
              <a:t>#(threads</a:t>
            </a:r>
            <a:r>
              <a:rPr lang="en-US" sz="1800" spc="90" dirty="0">
                <a:latin typeface="Liberation Sans Narrow"/>
                <a:cs typeface="Liberation Sans Narrow"/>
              </a:rPr>
              <a:t> </a:t>
            </a:r>
            <a:r>
              <a:rPr lang="en-US" sz="1800" spc="110" dirty="0">
                <a:latin typeface="Liberation Sans Narrow"/>
                <a:cs typeface="Liberation Sans Narrow"/>
              </a:rPr>
              <a:t>per</a:t>
            </a:r>
            <a:r>
              <a:rPr lang="en-US" sz="1800" spc="100" dirty="0">
                <a:latin typeface="Liberation Sans Narrow"/>
                <a:cs typeface="Liberation Sans Narrow"/>
              </a:rPr>
              <a:t> </a:t>
            </a:r>
            <a:r>
              <a:rPr lang="en-US" sz="1800" spc="60" dirty="0">
                <a:latin typeface="Liberation Sans Narrow"/>
                <a:cs typeface="Liberation Sans Narrow"/>
              </a:rPr>
              <a:t>server</a:t>
            </a:r>
            <a:r>
              <a:rPr lang="en-US" sz="2000" spc="60" dirty="0">
                <a:latin typeface="Arial"/>
                <a:cs typeface="Arial"/>
              </a:rPr>
              <a:t>)</a:t>
            </a:r>
            <a:endParaRPr lang="en-US" sz="2000" dirty="0">
              <a:latin typeface="Arial"/>
              <a:cs typeface="Arial"/>
            </a:endParaRPr>
          </a:p>
          <a:p>
            <a:pPr marL="370840" marR="1255395">
              <a:lnSpc>
                <a:spcPts val="1490"/>
              </a:lnSpc>
              <a:spcBef>
                <a:spcPts val="1480"/>
              </a:spcBef>
              <a:tabLst>
                <a:tab pos="1163955" algn="l"/>
                <a:tab pos="1957070" algn="l"/>
                <a:tab pos="2750185" algn="l"/>
                <a:tab pos="3543935" algn="l"/>
              </a:tabLst>
            </a:pPr>
            <a:r>
              <a:rPr lang="en-US" sz="1400" dirty="0">
                <a:latin typeface="Calibri"/>
                <a:cs typeface="Calibri"/>
              </a:rPr>
              <a:t>Server</a:t>
            </a:r>
            <a:r>
              <a:rPr lang="en-US" sz="1400" spc="-10" dirty="0">
                <a:latin typeface="Calibri"/>
                <a:cs typeface="Calibri"/>
              </a:rPr>
              <a:t> </a:t>
            </a:r>
            <a:r>
              <a:rPr lang="en-US" sz="1400" spc="-50" dirty="0">
                <a:latin typeface="Calibri"/>
                <a:cs typeface="Calibri"/>
              </a:rPr>
              <a:t>A</a:t>
            </a:r>
            <a:r>
              <a:rPr lang="en-US" sz="1400" dirty="0">
                <a:latin typeface="Calibri"/>
                <a:cs typeface="Calibri"/>
              </a:rPr>
              <a:t>	Server</a:t>
            </a:r>
            <a:r>
              <a:rPr lang="en-US" sz="1400" spc="-10" dirty="0">
                <a:latin typeface="Calibri"/>
                <a:cs typeface="Calibri"/>
              </a:rPr>
              <a:t> </a:t>
            </a:r>
            <a:r>
              <a:rPr lang="en-US" sz="1400" spc="-50" dirty="0">
                <a:latin typeface="Calibri"/>
                <a:cs typeface="Calibri"/>
              </a:rPr>
              <a:t>B</a:t>
            </a:r>
            <a:r>
              <a:rPr lang="en-US" sz="1400" dirty="0">
                <a:latin typeface="Calibri"/>
                <a:cs typeface="Calibri"/>
              </a:rPr>
              <a:t>	Server</a:t>
            </a:r>
            <a:r>
              <a:rPr lang="en-US" sz="1400" spc="-20" dirty="0">
                <a:latin typeface="Calibri"/>
                <a:cs typeface="Calibri"/>
              </a:rPr>
              <a:t> </a:t>
            </a:r>
            <a:r>
              <a:rPr lang="en-US" sz="1400" spc="-50" dirty="0">
                <a:latin typeface="Calibri"/>
                <a:cs typeface="Calibri"/>
              </a:rPr>
              <a:t>A</a:t>
            </a:r>
            <a:r>
              <a:rPr lang="en-US" sz="1400" dirty="0">
                <a:latin typeface="Calibri"/>
                <a:cs typeface="Calibri"/>
              </a:rPr>
              <a:t>	Server</a:t>
            </a:r>
            <a:r>
              <a:rPr lang="en-US" sz="1400" spc="-20" dirty="0">
                <a:latin typeface="Calibri"/>
                <a:cs typeface="Calibri"/>
              </a:rPr>
              <a:t> </a:t>
            </a:r>
            <a:r>
              <a:rPr lang="en-US" sz="1400" spc="-50" dirty="0">
                <a:latin typeface="Calibri"/>
                <a:cs typeface="Calibri"/>
              </a:rPr>
              <a:t>C</a:t>
            </a:r>
            <a:r>
              <a:rPr lang="en-US" sz="1400" dirty="0">
                <a:latin typeface="Calibri"/>
                <a:cs typeface="Calibri"/>
              </a:rPr>
              <a:t>	Server</a:t>
            </a:r>
            <a:r>
              <a:rPr lang="en-US" sz="1400" spc="-20" dirty="0">
                <a:latin typeface="Calibri"/>
                <a:cs typeface="Calibri"/>
              </a:rPr>
              <a:t> </a:t>
            </a:r>
            <a:r>
              <a:rPr lang="en-US" sz="1400" spc="-50" dirty="0">
                <a:latin typeface="Calibri"/>
                <a:cs typeface="Calibri"/>
              </a:rPr>
              <a:t>D </a:t>
            </a:r>
            <a:r>
              <a:rPr lang="en-US" sz="1400" dirty="0">
                <a:latin typeface="Calibri"/>
                <a:cs typeface="Calibri"/>
              </a:rPr>
              <a:t>Thread</a:t>
            </a:r>
            <a:r>
              <a:rPr lang="en-US" sz="1400" spc="-20" dirty="0">
                <a:latin typeface="Calibri"/>
                <a:cs typeface="Calibri"/>
              </a:rPr>
              <a:t> </a:t>
            </a:r>
            <a:r>
              <a:rPr lang="en-US" sz="1400" spc="-50" dirty="0">
                <a:latin typeface="Calibri"/>
                <a:cs typeface="Calibri"/>
              </a:rPr>
              <a:t>1</a:t>
            </a:r>
            <a:r>
              <a:rPr lang="en-US" sz="1400" dirty="0">
                <a:latin typeface="Calibri"/>
                <a:cs typeface="Calibri"/>
              </a:rPr>
              <a:t>	Thread</a:t>
            </a:r>
            <a:r>
              <a:rPr lang="en-US" sz="1400" spc="-20" dirty="0">
                <a:latin typeface="Calibri"/>
                <a:cs typeface="Calibri"/>
              </a:rPr>
              <a:t> </a:t>
            </a:r>
            <a:r>
              <a:rPr lang="en-US" sz="1400" spc="-50" dirty="0">
                <a:latin typeface="Calibri"/>
                <a:cs typeface="Calibri"/>
              </a:rPr>
              <a:t>1</a:t>
            </a:r>
            <a:r>
              <a:rPr lang="en-US" sz="1400" dirty="0">
                <a:latin typeface="Calibri"/>
                <a:cs typeface="Calibri"/>
              </a:rPr>
              <a:t>	Thread</a:t>
            </a:r>
            <a:r>
              <a:rPr lang="en-US" sz="1400" spc="-20" dirty="0">
                <a:latin typeface="Calibri"/>
                <a:cs typeface="Calibri"/>
              </a:rPr>
              <a:t> </a:t>
            </a:r>
            <a:r>
              <a:rPr lang="en-US" sz="1400" spc="-50" dirty="0">
                <a:latin typeface="Calibri"/>
                <a:cs typeface="Calibri"/>
              </a:rPr>
              <a:t>2</a:t>
            </a:r>
            <a:r>
              <a:rPr lang="en-US" sz="1400" dirty="0">
                <a:latin typeface="Calibri"/>
                <a:cs typeface="Calibri"/>
              </a:rPr>
              <a:t>	Thread</a:t>
            </a:r>
            <a:r>
              <a:rPr lang="en-US" sz="1400" spc="-20" dirty="0">
                <a:latin typeface="Calibri"/>
                <a:cs typeface="Calibri"/>
              </a:rPr>
              <a:t> </a:t>
            </a:r>
            <a:r>
              <a:rPr lang="en-US" sz="1400" spc="-50" dirty="0">
                <a:latin typeface="Calibri"/>
                <a:cs typeface="Calibri"/>
              </a:rPr>
              <a:t>5</a:t>
            </a:r>
            <a:r>
              <a:rPr lang="en-US" sz="1400" dirty="0">
                <a:latin typeface="Calibri"/>
                <a:cs typeface="Calibri"/>
              </a:rPr>
              <a:t>	Thread</a:t>
            </a:r>
            <a:r>
              <a:rPr lang="en-US" sz="1400" spc="-20" dirty="0">
                <a:latin typeface="Calibri"/>
                <a:cs typeface="Calibri"/>
              </a:rPr>
              <a:t> </a:t>
            </a:r>
            <a:r>
              <a:rPr lang="en-US" sz="1400" spc="-50" dirty="0">
                <a:latin typeface="Calibri"/>
                <a:cs typeface="Calibri"/>
              </a:rPr>
              <a:t>4</a:t>
            </a:r>
            <a:endParaRPr lang="en-US" sz="1400" dirty="0">
              <a:latin typeface="Calibri"/>
              <a:cs typeface="Calibri"/>
            </a:endParaRPr>
          </a:p>
          <a:p>
            <a:pPr marR="210820" algn="r">
              <a:lnSpc>
                <a:spcPct val="100000"/>
              </a:lnSpc>
              <a:spcBef>
                <a:spcPts val="1210"/>
              </a:spcBef>
            </a:pPr>
            <a:r>
              <a:rPr sz="1800" i="1" dirty="0">
                <a:latin typeface="Liberation Sans Narrow"/>
                <a:cs typeface="Liberation Sans Narrow"/>
              </a:rPr>
              <a:t>RDMA</a:t>
            </a:r>
            <a:r>
              <a:rPr sz="1800" i="1" spc="-25" dirty="0">
                <a:latin typeface="Liberation Sans Narrow"/>
                <a:cs typeface="Liberation Sans Narrow"/>
              </a:rPr>
              <a:t> </a:t>
            </a:r>
            <a:r>
              <a:rPr sz="1800" i="1" spc="-10" dirty="0">
                <a:latin typeface="Liberation Sans Narrow"/>
                <a:cs typeface="Liberation Sans Narrow"/>
              </a:rPr>
              <a:t>WRITE</a:t>
            </a:r>
            <a:endParaRPr sz="1800" dirty="0">
              <a:latin typeface="Liberation Sans Narrow"/>
              <a:cs typeface="Liberation Sans Narrow"/>
            </a:endParaRPr>
          </a:p>
          <a:p>
            <a:pPr marL="4174490" marR="594995">
              <a:lnSpc>
                <a:spcPts val="209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backup </a:t>
            </a:r>
            <a:r>
              <a:rPr sz="1800" spc="-20" dirty="0">
                <a:latin typeface="Calibri"/>
                <a:cs typeface="Calibri"/>
              </a:rPr>
              <a:t>logs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166103" y="1920239"/>
            <a:ext cx="5715000" cy="4478020"/>
            <a:chOff x="6166103" y="1920239"/>
            <a:chExt cx="5715000" cy="4478020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6103" y="1920239"/>
              <a:ext cx="5715000" cy="447751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299889" y="2043042"/>
              <a:ext cx="5446395" cy="4232910"/>
            </a:xfrm>
            <a:custGeom>
              <a:avLst/>
              <a:gdLst/>
              <a:ahLst/>
              <a:cxnLst/>
              <a:rect l="l" t="t" r="r" b="b"/>
              <a:pathLst>
                <a:path w="5446395" h="4232910">
                  <a:moveTo>
                    <a:pt x="5446327" y="0"/>
                  </a:moveTo>
                  <a:lnTo>
                    <a:pt x="0" y="0"/>
                  </a:lnTo>
                  <a:lnTo>
                    <a:pt x="0" y="4232307"/>
                  </a:lnTo>
                  <a:lnTo>
                    <a:pt x="5446327" y="4232307"/>
                  </a:lnTo>
                  <a:lnTo>
                    <a:pt x="54463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299889" y="2043042"/>
            <a:ext cx="5446395" cy="3945952"/>
          </a:xfrm>
          <a:prstGeom prst="rect">
            <a:avLst/>
          </a:prstGeom>
          <a:ln w="28575">
            <a:solidFill>
              <a:srgbClr val="C55A11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850"/>
              </a:spcBef>
            </a:pPr>
            <a:r>
              <a:rPr lang="zh-CN" altLang="en-US" sz="2000" b="1" spc="-60" dirty="0">
                <a:solidFill>
                  <a:srgbClr val="C55A11"/>
                </a:solidFill>
                <a:latin typeface="Trebuchet MS"/>
                <a:cs typeface="Trebuchet MS"/>
              </a:rPr>
              <a:t>             小对象引起的</a:t>
            </a:r>
            <a:r>
              <a:rPr lang="en-US" altLang="zh-CN" sz="2000" b="1" spc="-60" dirty="0">
                <a:solidFill>
                  <a:srgbClr val="C55A11"/>
                </a:solidFill>
                <a:latin typeface="Trebuchet MS"/>
                <a:cs typeface="Trebuchet MS"/>
              </a:rPr>
              <a:t>RDMA</a:t>
            </a:r>
            <a:r>
              <a:rPr lang="zh-CN" altLang="en-US" sz="2000" b="1" spc="-60" dirty="0">
                <a:solidFill>
                  <a:srgbClr val="C55A11"/>
                </a:solidFill>
                <a:latin typeface="Trebuchet MS"/>
                <a:cs typeface="Trebuchet MS"/>
              </a:rPr>
              <a:t>小写问题</a:t>
            </a:r>
            <a:r>
              <a:rPr sz="2000" b="1" spc="-10" dirty="0">
                <a:solidFill>
                  <a:srgbClr val="C55A11"/>
                </a:solidFill>
                <a:latin typeface="Trebuchet MS"/>
                <a:cs typeface="Trebuchet MS"/>
              </a:rPr>
              <a:t>:</a:t>
            </a:r>
            <a:endParaRPr sz="2000" dirty="0">
              <a:latin typeface="Trebuchet MS"/>
              <a:cs typeface="Trebuchet MS"/>
            </a:endParaRPr>
          </a:p>
          <a:p>
            <a:pPr marL="512445" marR="520065" indent="-228600">
              <a:lnSpc>
                <a:spcPts val="2400"/>
              </a:lnSpc>
              <a:spcBef>
                <a:spcPts val="1160"/>
              </a:spcBef>
              <a:buSzPct val="80000"/>
              <a:buFont typeface="Wingdings"/>
              <a:buChar char=""/>
              <a:tabLst>
                <a:tab pos="512445" algn="l"/>
              </a:tabLst>
            </a:pPr>
            <a:endParaRPr lang="en-US" sz="2000" spc="-55" dirty="0">
              <a:latin typeface="Arial"/>
              <a:cs typeface="Arial"/>
            </a:endParaRPr>
          </a:p>
          <a:p>
            <a:pPr marL="512445" marR="520065" indent="-228600">
              <a:lnSpc>
                <a:spcPts val="2400"/>
              </a:lnSpc>
              <a:spcBef>
                <a:spcPts val="1160"/>
              </a:spcBef>
              <a:buSzPct val="80000"/>
              <a:buFont typeface="Wingdings"/>
              <a:buChar char=""/>
              <a:tabLst>
                <a:tab pos="512445" algn="l"/>
              </a:tabLst>
            </a:pPr>
            <a:r>
              <a:rPr lang="zh-CN" altLang="en-US" sz="2000" spc="-55" dirty="0">
                <a:latin typeface="Arial"/>
                <a:cs typeface="Arial"/>
              </a:rPr>
              <a:t>在</a:t>
            </a:r>
            <a:r>
              <a:rPr lang="en-US" sz="2000" spc="-55" dirty="0">
                <a:latin typeface="Arial"/>
                <a:cs typeface="Arial"/>
              </a:rPr>
              <a:t>Meta</a:t>
            </a:r>
            <a:r>
              <a:rPr lang="zh-CN" altLang="en-US" sz="2000" spc="-55" dirty="0">
                <a:latin typeface="Arial"/>
                <a:cs typeface="Arial"/>
              </a:rPr>
              <a:t>最大的</a:t>
            </a:r>
            <a:r>
              <a:rPr lang="en-US" sz="2000" spc="-55" dirty="0">
                <a:latin typeface="Arial"/>
                <a:cs typeface="Arial"/>
              </a:rPr>
              <a:t>KVS </a:t>
            </a:r>
            <a:r>
              <a:rPr lang="en-US" sz="2000" spc="-55" dirty="0" err="1">
                <a:latin typeface="Arial"/>
                <a:cs typeface="Arial"/>
              </a:rPr>
              <a:t>ZippyDB</a:t>
            </a:r>
            <a:r>
              <a:rPr lang="zh-CN" altLang="en-US" sz="2000" spc="-55" dirty="0">
                <a:latin typeface="Arial"/>
                <a:cs typeface="Arial"/>
              </a:rPr>
              <a:t>中，平均对象大小为</a:t>
            </a:r>
            <a:r>
              <a:rPr lang="en-US" altLang="zh-CN" sz="2000" spc="-55" dirty="0">
                <a:latin typeface="Arial"/>
                <a:cs typeface="Arial"/>
              </a:rPr>
              <a:t>90.8</a:t>
            </a:r>
            <a:r>
              <a:rPr lang="en-US" sz="2000" spc="-55" dirty="0">
                <a:latin typeface="Arial"/>
                <a:cs typeface="Arial"/>
              </a:rPr>
              <a:t>B（FAST’20）</a:t>
            </a:r>
          </a:p>
          <a:p>
            <a:pPr marL="283845" marR="520065">
              <a:lnSpc>
                <a:spcPts val="2400"/>
              </a:lnSpc>
              <a:spcBef>
                <a:spcPts val="1160"/>
              </a:spcBef>
              <a:buSzPct val="80000"/>
              <a:tabLst>
                <a:tab pos="512445" algn="l"/>
              </a:tabLst>
            </a:pP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"/>
            </a:pPr>
            <a:endParaRPr sz="2900" dirty="0">
              <a:latin typeface="Arial"/>
              <a:cs typeface="Arial"/>
            </a:endParaRPr>
          </a:p>
          <a:p>
            <a:pPr marL="512445" marR="429895" indent="-228600">
              <a:lnSpc>
                <a:spcPts val="2400"/>
              </a:lnSpc>
              <a:spcBef>
                <a:spcPts val="5"/>
              </a:spcBef>
              <a:buSzPct val="80000"/>
              <a:buFont typeface="Wingdings"/>
              <a:buChar char=""/>
              <a:tabLst>
                <a:tab pos="512445" algn="l"/>
              </a:tabLst>
            </a:pPr>
            <a:r>
              <a:rPr lang="zh-CN" altLang="en-US" sz="2000" spc="50" dirty="0">
                <a:latin typeface="Arial"/>
                <a:cs typeface="Arial"/>
              </a:rPr>
              <a:t>在 </a:t>
            </a:r>
            <a:r>
              <a:rPr lang="en-US" sz="2000" spc="50" dirty="0">
                <a:latin typeface="Arial"/>
                <a:cs typeface="Arial"/>
              </a:rPr>
              <a:t>Twitter，</a:t>
            </a:r>
            <a:r>
              <a:rPr lang="zh-CN" altLang="en-US" sz="2000" spc="50" dirty="0">
                <a:latin typeface="Arial"/>
                <a:cs typeface="Arial"/>
              </a:rPr>
              <a:t>平均推文少于 </a:t>
            </a:r>
            <a:r>
              <a:rPr lang="en-US" altLang="zh-CN" sz="2000" spc="50" dirty="0">
                <a:latin typeface="Arial"/>
                <a:cs typeface="Arial"/>
              </a:rPr>
              <a:t>33 </a:t>
            </a:r>
            <a:r>
              <a:rPr lang="zh-CN" altLang="en-US" sz="2000" spc="50" dirty="0">
                <a:latin typeface="Arial"/>
                <a:cs typeface="Arial"/>
              </a:rPr>
              <a:t>个字符（</a:t>
            </a:r>
            <a:r>
              <a:rPr lang="en-US" sz="2000" spc="50" dirty="0">
                <a:latin typeface="Arial"/>
                <a:cs typeface="Arial"/>
              </a:rPr>
              <a:t>Kangaroo、SOSP’21）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"/>
            </a:pPr>
            <a:endParaRPr sz="2950" dirty="0">
              <a:latin typeface="Arial"/>
              <a:cs typeface="Arial"/>
            </a:endParaRPr>
          </a:p>
          <a:p>
            <a:pPr marL="511809" indent="-227965">
              <a:lnSpc>
                <a:spcPct val="100000"/>
              </a:lnSpc>
              <a:buSzPct val="80000"/>
              <a:buFont typeface="Wingdings"/>
              <a:buChar char=""/>
              <a:tabLst>
                <a:tab pos="511809" algn="l"/>
              </a:tabLst>
            </a:pPr>
            <a:r>
              <a:rPr sz="2000" spc="-25" dirty="0">
                <a:latin typeface="Arial"/>
                <a:cs typeface="Arial"/>
              </a:rPr>
              <a:t>……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238543" y="3615574"/>
            <a:ext cx="1569085" cy="2124710"/>
            <a:chOff x="8238656" y="3488846"/>
            <a:chExt cx="1569085" cy="2124710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38656" y="3488846"/>
              <a:ext cx="1568794" cy="88244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68262" y="5085512"/>
              <a:ext cx="641898" cy="5278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dirty="0"/>
              <a:t>背景介绍：写放大</a:t>
            </a:r>
            <a:endParaRPr sz="3800" dirty="0"/>
          </a:p>
        </p:txBody>
      </p:sp>
      <p:sp>
        <p:nvSpPr>
          <p:cNvPr id="4" name="object 4"/>
          <p:cNvSpPr txBox="1"/>
          <p:nvPr/>
        </p:nvSpPr>
        <p:spPr>
          <a:xfrm>
            <a:off x="292100" y="1162981"/>
            <a:ext cx="11784965" cy="23939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altLang="zh-CN" sz="2600" dirty="0">
                <a:latin typeface="Trebuchet MS"/>
                <a:cs typeface="Trebuchet MS"/>
              </a:rPr>
              <a:t>PM </a:t>
            </a:r>
            <a:r>
              <a:rPr lang="zh-CN" altLang="en-US" sz="2600" dirty="0">
                <a:latin typeface="Trebuchet MS"/>
                <a:cs typeface="Trebuchet MS"/>
              </a:rPr>
              <a:t>设备具有具有</a:t>
            </a:r>
            <a:r>
              <a:rPr lang="zh-CN" altLang="en-US" sz="2600" dirty="0">
                <a:solidFill>
                  <a:srgbClr val="FF0000"/>
                </a:solidFill>
                <a:latin typeface="Trebuchet MS"/>
                <a:cs typeface="Trebuchet MS"/>
              </a:rPr>
              <a:t>块级内部访问粒度</a:t>
            </a:r>
            <a:r>
              <a:rPr lang="zh-CN" altLang="en-US" sz="2600" dirty="0">
                <a:latin typeface="Trebuchet MS"/>
                <a:cs typeface="Trebuchet MS"/>
              </a:rPr>
              <a:t>的</a:t>
            </a:r>
            <a:r>
              <a:rPr lang="zh-CN" altLang="en-US" sz="2600" dirty="0">
                <a:solidFill>
                  <a:schemeClr val="accent1"/>
                </a:solidFill>
                <a:latin typeface="Trebuchet MS"/>
                <a:cs typeface="Trebuchet MS"/>
              </a:rPr>
              <a:t>字节接口</a:t>
            </a:r>
            <a:endParaRPr lang="en-US" sz="2600" dirty="0">
              <a:solidFill>
                <a:schemeClr val="accent1"/>
              </a:solidFill>
              <a:latin typeface="Trebuchet MS"/>
              <a:cs typeface="Trebuchet MS"/>
            </a:endParaRPr>
          </a:p>
          <a:p>
            <a:pPr marL="718820" indent="-311785">
              <a:lnSpc>
                <a:spcPct val="100000"/>
              </a:lnSpc>
              <a:spcBef>
                <a:spcPts val="465"/>
              </a:spcBef>
              <a:buSzPct val="79166"/>
              <a:buFont typeface="Wingdings"/>
              <a:buChar char=""/>
              <a:tabLst>
                <a:tab pos="718820" algn="l"/>
              </a:tabLst>
            </a:pPr>
            <a:r>
              <a:rPr lang="en-US" sz="2400" spc="-85" dirty="0">
                <a:latin typeface="Arial"/>
                <a:cs typeface="Arial"/>
              </a:rPr>
              <a:t>Optane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229" dirty="0">
                <a:latin typeface="Arial"/>
                <a:cs typeface="Arial"/>
              </a:rPr>
              <a:t>PM:</a:t>
            </a:r>
            <a:r>
              <a:rPr lang="en-US" sz="2400" spc="-240" dirty="0">
                <a:latin typeface="Arial"/>
                <a:cs typeface="Arial"/>
              </a:rPr>
              <a:t> </a:t>
            </a:r>
            <a:r>
              <a:rPr lang="en-US" sz="2400" spc="-170" dirty="0">
                <a:latin typeface="Arial"/>
                <a:cs typeface="Arial"/>
              </a:rPr>
              <a:t>256B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135" dirty="0" err="1">
                <a:latin typeface="Arial"/>
                <a:cs typeface="Arial"/>
              </a:rPr>
              <a:t>XPLine</a:t>
            </a:r>
            <a:r>
              <a:rPr lang="en-US" sz="2400" spc="-135" dirty="0">
                <a:latin typeface="Arial"/>
                <a:cs typeface="Arial"/>
              </a:rPr>
              <a:t>;</a:t>
            </a:r>
            <a:r>
              <a:rPr lang="en-US" sz="2400" spc="-235" dirty="0">
                <a:latin typeface="Arial"/>
                <a:cs typeface="Arial"/>
              </a:rPr>
              <a:t> </a:t>
            </a:r>
            <a:r>
              <a:rPr lang="en-US" sz="2400" spc="-40" dirty="0">
                <a:latin typeface="Arial"/>
                <a:cs typeface="Arial"/>
              </a:rPr>
              <a:t>CXL-</a:t>
            </a:r>
            <a:r>
              <a:rPr lang="en-US" sz="2400" spc="-285" dirty="0">
                <a:latin typeface="Arial"/>
                <a:cs typeface="Arial"/>
              </a:rPr>
              <a:t>SSD:</a:t>
            </a:r>
            <a:r>
              <a:rPr lang="en-US" sz="2400" spc="-235" dirty="0">
                <a:latin typeface="Arial"/>
                <a:cs typeface="Arial"/>
              </a:rPr>
              <a:t> Flash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spc="-325" dirty="0">
                <a:latin typeface="Arial"/>
                <a:cs typeface="Arial"/>
              </a:rPr>
              <a:t>Page</a:t>
            </a:r>
            <a:endParaRPr lang="en-US" sz="2400" dirty="0">
              <a:latin typeface="Arial"/>
              <a:cs typeface="Arial"/>
            </a:endParaRPr>
          </a:p>
          <a:p>
            <a:pPr marL="718820" indent="-311785">
              <a:lnSpc>
                <a:spcPct val="100000"/>
              </a:lnSpc>
              <a:spcBef>
                <a:spcPts val="530"/>
              </a:spcBef>
              <a:buSzPct val="79166"/>
              <a:buFont typeface="Wingdings"/>
              <a:buChar char=""/>
              <a:tabLst>
                <a:tab pos="718820" algn="l"/>
              </a:tabLst>
            </a:pPr>
            <a:r>
              <a:rPr lang="zh-CN" altLang="en-US" sz="2400" dirty="0">
                <a:latin typeface="Arial"/>
                <a:cs typeface="Arial"/>
              </a:rPr>
              <a:t>设备组合相邻的小写入来控制设备级写入放大（</a:t>
            </a:r>
            <a:r>
              <a:rPr lang="en-US" altLang="zh-CN" sz="2400" dirty="0">
                <a:latin typeface="Arial"/>
                <a:cs typeface="Arial"/>
              </a:rPr>
              <a:t>DLWA</a:t>
            </a:r>
            <a:r>
              <a:rPr lang="zh-CN" altLang="en-US" sz="2400" dirty="0">
                <a:latin typeface="Arial"/>
                <a:cs typeface="Arial"/>
              </a:rPr>
              <a:t>）</a:t>
            </a:r>
            <a:endParaRPr sz="2400" dirty="0">
              <a:latin typeface="Arial"/>
              <a:cs typeface="Arial"/>
            </a:endParaRPr>
          </a:p>
          <a:p>
            <a:pPr marL="718820" indent="-311785">
              <a:lnSpc>
                <a:spcPct val="100000"/>
              </a:lnSpc>
              <a:spcBef>
                <a:spcPts val="525"/>
              </a:spcBef>
              <a:buSzPct val="79166"/>
              <a:buFont typeface="Wingdings"/>
              <a:buChar char=""/>
              <a:tabLst>
                <a:tab pos="718820" algn="l"/>
              </a:tabLst>
            </a:pPr>
            <a:r>
              <a:rPr lang="en-US" altLang="zh-CN" sz="2400" dirty="0">
                <a:latin typeface="Arial"/>
                <a:cs typeface="Arial"/>
              </a:rPr>
              <a:t>PM </a:t>
            </a:r>
            <a:r>
              <a:rPr lang="zh-CN" altLang="en-US" sz="2400" dirty="0">
                <a:latin typeface="Arial"/>
                <a:cs typeface="Arial"/>
              </a:rPr>
              <a:t>设备更喜欢大写入或顺序小写入</a:t>
            </a:r>
            <a:endParaRPr lang="en-US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lang="en-US" altLang="zh-CN" sz="2600" dirty="0">
                <a:latin typeface="Trebuchet MS"/>
                <a:cs typeface="Trebuchet MS"/>
              </a:rPr>
              <a:t>KVS </a:t>
            </a:r>
            <a:r>
              <a:rPr lang="zh-CN" altLang="en-US" sz="2600" dirty="0">
                <a:latin typeface="Trebuchet MS"/>
                <a:cs typeface="Trebuchet MS"/>
              </a:rPr>
              <a:t>中的单向复制：</a:t>
            </a:r>
            <a:r>
              <a:rPr lang="zh-CN" altLang="en-US" sz="2600" dirty="0">
                <a:solidFill>
                  <a:srgbClr val="FF0000"/>
                </a:solidFill>
                <a:latin typeface="Trebuchet MS"/>
                <a:cs typeface="Trebuchet MS"/>
              </a:rPr>
              <a:t>随机小写入</a:t>
            </a:r>
            <a:endParaRPr sz="260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2809" y="6139179"/>
            <a:ext cx="185356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#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backup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logs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574" y="5355844"/>
            <a:ext cx="25685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64B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remote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writes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56076" y="5355844"/>
            <a:ext cx="27095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128B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remote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PM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writes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14746" y="4437463"/>
            <a:ext cx="155575" cy="796290"/>
            <a:chOff x="4014746" y="4437463"/>
            <a:chExt cx="155575" cy="796290"/>
          </a:xfrm>
        </p:grpSpPr>
        <p:sp>
          <p:nvSpPr>
            <p:cNvPr id="10" name="object 10"/>
            <p:cNvSpPr/>
            <p:nvPr/>
          </p:nvSpPr>
          <p:spPr>
            <a:xfrm>
              <a:off x="4079341" y="4489081"/>
              <a:ext cx="26034" cy="671195"/>
            </a:xfrm>
            <a:custGeom>
              <a:avLst/>
              <a:gdLst/>
              <a:ahLst/>
              <a:cxnLst/>
              <a:rect l="l" t="t" r="r" b="b"/>
              <a:pathLst>
                <a:path w="26035" h="671195">
                  <a:moveTo>
                    <a:pt x="25844" y="0"/>
                  </a:moveTo>
                  <a:lnTo>
                    <a:pt x="0" y="0"/>
                  </a:lnTo>
                  <a:lnTo>
                    <a:pt x="0" y="671042"/>
                  </a:lnTo>
                  <a:lnTo>
                    <a:pt x="25844" y="671042"/>
                  </a:lnTo>
                  <a:lnTo>
                    <a:pt x="25844" y="0"/>
                  </a:lnTo>
                  <a:close/>
                </a:path>
              </a:pathLst>
            </a:custGeom>
            <a:solidFill>
              <a:srgbClr val="941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4746" y="4437463"/>
              <a:ext cx="155575" cy="134620"/>
            </a:xfrm>
            <a:custGeom>
              <a:avLst/>
              <a:gdLst/>
              <a:ahLst/>
              <a:cxnLst/>
              <a:rect l="l" t="t" r="r" b="b"/>
              <a:pathLst>
                <a:path w="155575" h="134620">
                  <a:moveTo>
                    <a:pt x="77527" y="0"/>
                  </a:moveTo>
                  <a:lnTo>
                    <a:pt x="0" y="134205"/>
                  </a:lnTo>
                  <a:lnTo>
                    <a:pt x="77527" y="77426"/>
                  </a:lnTo>
                  <a:lnTo>
                    <a:pt x="155054" y="134205"/>
                  </a:lnTo>
                  <a:lnTo>
                    <a:pt x="77527" y="0"/>
                  </a:lnTo>
                  <a:close/>
                </a:path>
              </a:pathLst>
            </a:custGeom>
            <a:solidFill>
              <a:srgbClr val="941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79341" y="4639881"/>
              <a:ext cx="26034" cy="542290"/>
            </a:xfrm>
            <a:custGeom>
              <a:avLst/>
              <a:gdLst/>
              <a:ahLst/>
              <a:cxnLst/>
              <a:rect l="l" t="t" r="r" b="b"/>
              <a:pathLst>
                <a:path w="26035" h="542289">
                  <a:moveTo>
                    <a:pt x="25844" y="0"/>
                  </a:moveTo>
                  <a:lnTo>
                    <a:pt x="0" y="0"/>
                  </a:lnTo>
                  <a:lnTo>
                    <a:pt x="0" y="541985"/>
                  </a:lnTo>
                  <a:lnTo>
                    <a:pt x="25844" y="541985"/>
                  </a:lnTo>
                  <a:lnTo>
                    <a:pt x="25844" y="0"/>
                  </a:lnTo>
                  <a:close/>
                </a:path>
              </a:pathLst>
            </a:custGeom>
            <a:solidFill>
              <a:srgbClr val="941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14746" y="5099266"/>
              <a:ext cx="155575" cy="134620"/>
            </a:xfrm>
            <a:custGeom>
              <a:avLst/>
              <a:gdLst/>
              <a:ahLst/>
              <a:cxnLst/>
              <a:rect l="l" t="t" r="r" b="b"/>
              <a:pathLst>
                <a:path w="155575" h="134620">
                  <a:moveTo>
                    <a:pt x="155054" y="0"/>
                  </a:moveTo>
                  <a:lnTo>
                    <a:pt x="77527" y="56780"/>
                  </a:lnTo>
                  <a:lnTo>
                    <a:pt x="0" y="0"/>
                  </a:lnTo>
                  <a:lnTo>
                    <a:pt x="77527" y="134207"/>
                  </a:lnTo>
                  <a:lnTo>
                    <a:pt x="155054" y="0"/>
                  </a:lnTo>
                  <a:close/>
                </a:path>
              </a:pathLst>
            </a:custGeom>
            <a:solidFill>
              <a:srgbClr val="941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166061" y="4638024"/>
            <a:ext cx="76009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45" dirty="0">
                <a:solidFill>
                  <a:srgbClr val="941100"/>
                </a:solidFill>
                <a:latin typeface="Trebuchet MS"/>
                <a:cs typeface="Trebuchet MS"/>
              </a:rPr>
              <a:t>2.49X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72348" y="4192513"/>
            <a:ext cx="3463290" cy="1691005"/>
            <a:chOff x="872348" y="4192513"/>
            <a:chExt cx="3463290" cy="1691005"/>
          </a:xfrm>
        </p:grpSpPr>
        <p:sp>
          <p:nvSpPr>
            <p:cNvPr id="16" name="object 16"/>
            <p:cNvSpPr/>
            <p:nvPr/>
          </p:nvSpPr>
          <p:spPr>
            <a:xfrm>
              <a:off x="1043084" y="4413612"/>
              <a:ext cx="3136900" cy="871219"/>
            </a:xfrm>
            <a:custGeom>
              <a:avLst/>
              <a:gdLst/>
              <a:ahLst/>
              <a:cxnLst/>
              <a:rect l="l" t="t" r="r" b="b"/>
              <a:pathLst>
                <a:path w="3136900" h="871220">
                  <a:moveTo>
                    <a:pt x="0" y="0"/>
                  </a:moveTo>
                  <a:lnTo>
                    <a:pt x="448044" y="325817"/>
                  </a:lnTo>
                  <a:lnTo>
                    <a:pt x="945870" y="585759"/>
                  </a:lnTo>
                  <a:lnTo>
                    <a:pt x="1344132" y="690337"/>
                  </a:lnTo>
                  <a:lnTo>
                    <a:pt x="1792176" y="742680"/>
                  </a:lnTo>
                  <a:lnTo>
                    <a:pt x="2240221" y="760348"/>
                  </a:lnTo>
                  <a:lnTo>
                    <a:pt x="2688263" y="848184"/>
                  </a:lnTo>
                  <a:lnTo>
                    <a:pt x="3136308" y="871136"/>
                  </a:lnTo>
                </a:path>
              </a:pathLst>
            </a:custGeom>
            <a:ln w="180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855" y="4337470"/>
              <a:ext cx="152457" cy="15228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900" y="4663287"/>
              <a:ext cx="152457" cy="1522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2726" y="4923230"/>
              <a:ext cx="152457" cy="15228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0988" y="5027808"/>
              <a:ext cx="152457" cy="15228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9032" y="5080150"/>
              <a:ext cx="152457" cy="15228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7077" y="5097819"/>
              <a:ext cx="152457" cy="15228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5119" y="5185654"/>
              <a:ext cx="152457" cy="15228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3164" y="5208606"/>
              <a:ext cx="152457" cy="15228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43084" y="4329127"/>
              <a:ext cx="3136900" cy="373380"/>
            </a:xfrm>
            <a:custGeom>
              <a:avLst/>
              <a:gdLst/>
              <a:ahLst/>
              <a:cxnLst/>
              <a:rect l="l" t="t" r="r" b="b"/>
              <a:pathLst>
                <a:path w="3136900" h="373379">
                  <a:moveTo>
                    <a:pt x="0" y="0"/>
                  </a:moveTo>
                  <a:lnTo>
                    <a:pt x="448044" y="199138"/>
                  </a:lnTo>
                  <a:lnTo>
                    <a:pt x="945870" y="356165"/>
                  </a:lnTo>
                  <a:lnTo>
                    <a:pt x="1344132" y="373080"/>
                  </a:lnTo>
                  <a:lnTo>
                    <a:pt x="2240221" y="78276"/>
                  </a:lnTo>
                  <a:lnTo>
                    <a:pt x="2688263" y="82846"/>
                  </a:lnTo>
                  <a:lnTo>
                    <a:pt x="3136308" y="76957"/>
                  </a:lnTo>
                </a:path>
              </a:pathLst>
            </a:custGeom>
            <a:ln w="18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5858" y="4252986"/>
              <a:ext cx="134452" cy="11873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3902" y="4452124"/>
              <a:ext cx="134452" cy="11873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21729" y="4609151"/>
              <a:ext cx="134452" cy="11873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9990" y="4626067"/>
              <a:ext cx="134452" cy="11873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68034" y="4478222"/>
              <a:ext cx="134452" cy="11873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16078" y="4331262"/>
              <a:ext cx="134451" cy="11873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64123" y="4335832"/>
              <a:ext cx="134451" cy="11873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2166" y="4329943"/>
              <a:ext cx="134451" cy="11873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78802" y="4198967"/>
              <a:ext cx="3300729" cy="1677670"/>
            </a:xfrm>
            <a:custGeom>
              <a:avLst/>
              <a:gdLst/>
              <a:ahLst/>
              <a:cxnLst/>
              <a:rect l="l" t="t" r="r" b="b"/>
              <a:pathLst>
                <a:path w="3300729" h="1677670">
                  <a:moveTo>
                    <a:pt x="0" y="1118385"/>
                  </a:moveTo>
                  <a:lnTo>
                    <a:pt x="96908" y="1118385"/>
                  </a:lnTo>
                </a:path>
                <a:path w="3300729" h="1677670">
                  <a:moveTo>
                    <a:pt x="0" y="559192"/>
                  </a:moveTo>
                  <a:lnTo>
                    <a:pt x="96908" y="559192"/>
                  </a:lnTo>
                </a:path>
                <a:path w="3300729" h="1677670">
                  <a:moveTo>
                    <a:pt x="0" y="1677577"/>
                  </a:moveTo>
                  <a:lnTo>
                    <a:pt x="96908" y="1677577"/>
                  </a:lnTo>
                </a:path>
                <a:path w="3300729" h="1677670">
                  <a:moveTo>
                    <a:pt x="0" y="0"/>
                  </a:moveTo>
                  <a:lnTo>
                    <a:pt x="96908" y="0"/>
                  </a:lnTo>
                </a:path>
                <a:path w="3300729" h="1677670">
                  <a:moveTo>
                    <a:pt x="612326" y="1677577"/>
                  </a:moveTo>
                  <a:lnTo>
                    <a:pt x="612326" y="1580794"/>
                  </a:lnTo>
                </a:path>
                <a:path w="3300729" h="1677670">
                  <a:moveTo>
                    <a:pt x="1508414" y="1677577"/>
                  </a:moveTo>
                  <a:lnTo>
                    <a:pt x="1508414" y="1580794"/>
                  </a:lnTo>
                </a:path>
                <a:path w="3300729" h="1677670">
                  <a:moveTo>
                    <a:pt x="2404504" y="1677577"/>
                  </a:moveTo>
                  <a:lnTo>
                    <a:pt x="2404504" y="1580794"/>
                  </a:lnTo>
                </a:path>
                <a:path w="3300729" h="1677670">
                  <a:moveTo>
                    <a:pt x="3300591" y="1677577"/>
                  </a:moveTo>
                  <a:lnTo>
                    <a:pt x="3300591" y="1580794"/>
                  </a:lnTo>
                </a:path>
              </a:pathLst>
            </a:custGeom>
            <a:ln w="12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8802" y="4198967"/>
              <a:ext cx="3449954" cy="1677670"/>
            </a:xfrm>
            <a:custGeom>
              <a:avLst/>
              <a:gdLst/>
              <a:ahLst/>
              <a:cxnLst/>
              <a:rect l="l" t="t" r="r" b="b"/>
              <a:pathLst>
                <a:path w="3449954" h="1677670">
                  <a:moveTo>
                    <a:pt x="0" y="1677577"/>
                  </a:moveTo>
                  <a:lnTo>
                    <a:pt x="3449938" y="1677577"/>
                  </a:lnTo>
                  <a:lnTo>
                    <a:pt x="3449938" y="0"/>
                  </a:lnTo>
                  <a:lnTo>
                    <a:pt x="0" y="0"/>
                  </a:lnTo>
                  <a:lnTo>
                    <a:pt x="0" y="1677577"/>
                  </a:lnTo>
                  <a:close/>
                </a:path>
              </a:pathLst>
            </a:custGeom>
            <a:ln w="12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12707" y="3942163"/>
            <a:ext cx="491490" cy="152400"/>
            <a:chOff x="912707" y="3942163"/>
            <a:chExt cx="491490" cy="152400"/>
          </a:xfrm>
        </p:grpSpPr>
        <p:sp>
          <p:nvSpPr>
            <p:cNvPr id="37" name="object 37"/>
            <p:cNvSpPr/>
            <p:nvPr/>
          </p:nvSpPr>
          <p:spPr>
            <a:xfrm>
              <a:off x="912707" y="4018305"/>
              <a:ext cx="491490" cy="0"/>
            </a:xfrm>
            <a:custGeom>
              <a:avLst/>
              <a:gdLst/>
              <a:ahLst/>
              <a:cxnLst/>
              <a:rect l="l" t="t" r="r" b="b"/>
              <a:pathLst>
                <a:path w="491490">
                  <a:moveTo>
                    <a:pt x="0" y="0"/>
                  </a:moveTo>
                  <a:lnTo>
                    <a:pt x="491002" y="0"/>
                  </a:lnTo>
                </a:path>
              </a:pathLst>
            </a:custGeom>
            <a:ln w="18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6837" y="3942163"/>
              <a:ext cx="152457" cy="152284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4789042" y="3942164"/>
            <a:ext cx="491490" cy="118745"/>
            <a:chOff x="4789042" y="3942164"/>
            <a:chExt cx="491490" cy="118745"/>
          </a:xfrm>
        </p:grpSpPr>
        <p:sp>
          <p:nvSpPr>
            <p:cNvPr id="40" name="object 40"/>
            <p:cNvSpPr/>
            <p:nvPr/>
          </p:nvSpPr>
          <p:spPr>
            <a:xfrm>
              <a:off x="4789042" y="4018305"/>
              <a:ext cx="491490" cy="0"/>
            </a:xfrm>
            <a:custGeom>
              <a:avLst/>
              <a:gdLst/>
              <a:ahLst/>
              <a:cxnLst/>
              <a:rect l="l" t="t" r="r" b="b"/>
              <a:pathLst>
                <a:path w="491489">
                  <a:moveTo>
                    <a:pt x="0" y="0"/>
                  </a:moveTo>
                  <a:lnTo>
                    <a:pt x="491002" y="0"/>
                  </a:lnTo>
                </a:path>
              </a:pathLst>
            </a:custGeom>
            <a:ln w="18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72175" y="3942164"/>
              <a:ext cx="134454" cy="118730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1546062" y="3820507"/>
            <a:ext cx="603821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888740" algn="l"/>
              </a:tabLst>
            </a:pPr>
            <a:r>
              <a:rPr sz="2000" spc="95" dirty="0">
                <a:latin typeface="Trebuchet MS"/>
                <a:cs typeface="Trebuchet MS"/>
              </a:rPr>
              <a:t>Request</a:t>
            </a:r>
            <a:r>
              <a:rPr sz="2000" spc="50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Bandwidth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14" dirty="0">
                <a:latin typeface="Trebuchet MS"/>
                <a:cs typeface="Trebuchet MS"/>
              </a:rPr>
              <a:t>Media</a:t>
            </a:r>
            <a:r>
              <a:rPr sz="2000" spc="50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Bandwidth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53138" y="5712873"/>
            <a:ext cx="17272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21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53138" y="5153681"/>
            <a:ext cx="17272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21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3138" y="4594488"/>
            <a:ext cx="17272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21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3138" y="4035295"/>
            <a:ext cx="17272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210" dirty="0"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31362" y="5897518"/>
            <a:ext cx="301053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08685" algn="l"/>
                <a:tab pos="1731010" algn="l"/>
                <a:tab pos="2555875" algn="l"/>
              </a:tabLst>
            </a:pPr>
            <a:r>
              <a:rPr sz="1800" spc="180" dirty="0">
                <a:latin typeface="Trebuchet MS"/>
                <a:cs typeface="Trebuchet MS"/>
              </a:rPr>
              <a:t>36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80" dirty="0">
                <a:latin typeface="Trebuchet MS"/>
                <a:cs typeface="Trebuchet MS"/>
              </a:rPr>
              <a:t>72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80" dirty="0">
                <a:latin typeface="Trebuchet MS"/>
                <a:cs typeface="Trebuchet MS"/>
              </a:rPr>
              <a:t>108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80" dirty="0">
                <a:latin typeface="Trebuchet MS"/>
                <a:cs typeface="Trebuchet MS"/>
              </a:rPr>
              <a:t>144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843191" y="4222571"/>
            <a:ext cx="3289300" cy="836294"/>
            <a:chOff x="4843191" y="4222571"/>
            <a:chExt cx="3289300" cy="836294"/>
          </a:xfrm>
        </p:grpSpPr>
        <p:sp>
          <p:nvSpPr>
            <p:cNvPr id="49" name="object 49"/>
            <p:cNvSpPr/>
            <p:nvPr/>
          </p:nvSpPr>
          <p:spPr>
            <a:xfrm>
              <a:off x="4919420" y="4377095"/>
              <a:ext cx="3136900" cy="605790"/>
            </a:xfrm>
            <a:custGeom>
              <a:avLst/>
              <a:gdLst/>
              <a:ahLst/>
              <a:cxnLst/>
              <a:rect l="l" t="t" r="r" b="b"/>
              <a:pathLst>
                <a:path w="3136900" h="605789">
                  <a:moveTo>
                    <a:pt x="0" y="0"/>
                  </a:moveTo>
                  <a:lnTo>
                    <a:pt x="448044" y="151825"/>
                  </a:lnTo>
                  <a:lnTo>
                    <a:pt x="945870" y="267945"/>
                  </a:lnTo>
                  <a:lnTo>
                    <a:pt x="1344132" y="434712"/>
                  </a:lnTo>
                  <a:lnTo>
                    <a:pt x="1792176" y="550774"/>
                  </a:lnTo>
                  <a:lnTo>
                    <a:pt x="2240221" y="566878"/>
                  </a:lnTo>
                  <a:lnTo>
                    <a:pt x="3136308" y="605623"/>
                  </a:lnTo>
                </a:path>
              </a:pathLst>
            </a:custGeom>
            <a:ln w="180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3191" y="4300953"/>
              <a:ext cx="152457" cy="15228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1236" y="4452779"/>
              <a:ext cx="152457" cy="15228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89062" y="4568899"/>
              <a:ext cx="152457" cy="15228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87324" y="4735665"/>
              <a:ext cx="152457" cy="15228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5368" y="4851728"/>
              <a:ext cx="152457" cy="15228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3413" y="4867832"/>
              <a:ext cx="152457" cy="15228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1455" y="4887982"/>
              <a:ext cx="152457" cy="15228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9500" y="4906576"/>
              <a:ext cx="152457" cy="152284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4919420" y="4298712"/>
              <a:ext cx="3136900" cy="241300"/>
            </a:xfrm>
            <a:custGeom>
              <a:avLst/>
              <a:gdLst/>
              <a:ahLst/>
              <a:cxnLst/>
              <a:rect l="l" t="t" r="r" b="b"/>
              <a:pathLst>
                <a:path w="3136900" h="241300">
                  <a:moveTo>
                    <a:pt x="0" y="0"/>
                  </a:moveTo>
                  <a:lnTo>
                    <a:pt x="448044" y="120305"/>
                  </a:lnTo>
                  <a:lnTo>
                    <a:pt x="945870" y="143904"/>
                  </a:lnTo>
                  <a:lnTo>
                    <a:pt x="1344132" y="216069"/>
                  </a:lnTo>
                  <a:lnTo>
                    <a:pt x="1792176" y="241061"/>
                  </a:lnTo>
                  <a:lnTo>
                    <a:pt x="2240221" y="176071"/>
                  </a:lnTo>
                  <a:lnTo>
                    <a:pt x="2688263" y="99171"/>
                  </a:lnTo>
                  <a:lnTo>
                    <a:pt x="3136308" y="58387"/>
                  </a:lnTo>
                </a:path>
              </a:pathLst>
            </a:custGeom>
            <a:ln w="180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52194" y="4222571"/>
              <a:ext cx="134452" cy="11873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0238" y="4342877"/>
              <a:ext cx="134452" cy="11873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98065" y="4366476"/>
              <a:ext cx="134452" cy="11873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96326" y="4438641"/>
              <a:ext cx="134452" cy="11873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4370" y="4463633"/>
              <a:ext cx="134452" cy="11873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92414" y="4398643"/>
              <a:ext cx="134451" cy="11873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40459" y="4321743"/>
              <a:ext cx="134451" cy="11873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8502" y="4280959"/>
              <a:ext cx="134451" cy="11873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7955686" y="4489081"/>
              <a:ext cx="26034" cy="387350"/>
            </a:xfrm>
            <a:custGeom>
              <a:avLst/>
              <a:gdLst/>
              <a:ahLst/>
              <a:cxnLst/>
              <a:rect l="l" t="t" r="r" b="b"/>
              <a:pathLst>
                <a:path w="26034" h="387350">
                  <a:moveTo>
                    <a:pt x="25844" y="0"/>
                  </a:moveTo>
                  <a:lnTo>
                    <a:pt x="0" y="0"/>
                  </a:lnTo>
                  <a:lnTo>
                    <a:pt x="0" y="387134"/>
                  </a:lnTo>
                  <a:lnTo>
                    <a:pt x="25844" y="387134"/>
                  </a:lnTo>
                  <a:lnTo>
                    <a:pt x="25844" y="0"/>
                  </a:lnTo>
                  <a:close/>
                </a:path>
              </a:pathLst>
            </a:custGeom>
            <a:solidFill>
              <a:srgbClr val="941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891083" y="4437463"/>
              <a:ext cx="155575" cy="134620"/>
            </a:xfrm>
            <a:custGeom>
              <a:avLst/>
              <a:gdLst/>
              <a:ahLst/>
              <a:cxnLst/>
              <a:rect l="l" t="t" r="r" b="b"/>
              <a:pathLst>
                <a:path w="155575" h="134620">
                  <a:moveTo>
                    <a:pt x="77525" y="0"/>
                  </a:moveTo>
                  <a:lnTo>
                    <a:pt x="0" y="134205"/>
                  </a:lnTo>
                  <a:lnTo>
                    <a:pt x="77525" y="77426"/>
                  </a:lnTo>
                  <a:lnTo>
                    <a:pt x="155053" y="134205"/>
                  </a:lnTo>
                  <a:lnTo>
                    <a:pt x="77525" y="0"/>
                  </a:lnTo>
                  <a:close/>
                </a:path>
              </a:pathLst>
            </a:custGeom>
            <a:solidFill>
              <a:srgbClr val="941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55686" y="4539348"/>
              <a:ext cx="26034" cy="335915"/>
            </a:xfrm>
            <a:custGeom>
              <a:avLst/>
              <a:gdLst/>
              <a:ahLst/>
              <a:cxnLst/>
              <a:rect l="l" t="t" r="r" b="b"/>
              <a:pathLst>
                <a:path w="26034" h="335914">
                  <a:moveTo>
                    <a:pt x="25844" y="0"/>
                  </a:moveTo>
                  <a:lnTo>
                    <a:pt x="0" y="0"/>
                  </a:lnTo>
                  <a:lnTo>
                    <a:pt x="0" y="335521"/>
                  </a:lnTo>
                  <a:lnTo>
                    <a:pt x="25844" y="335521"/>
                  </a:lnTo>
                  <a:lnTo>
                    <a:pt x="25844" y="0"/>
                  </a:lnTo>
                  <a:close/>
                </a:path>
              </a:pathLst>
            </a:custGeom>
            <a:solidFill>
              <a:srgbClr val="941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891083" y="4792271"/>
              <a:ext cx="155575" cy="134620"/>
            </a:xfrm>
            <a:custGeom>
              <a:avLst/>
              <a:gdLst/>
              <a:ahLst/>
              <a:cxnLst/>
              <a:rect l="l" t="t" r="r" b="b"/>
              <a:pathLst>
                <a:path w="155575" h="134620">
                  <a:moveTo>
                    <a:pt x="155053" y="0"/>
                  </a:moveTo>
                  <a:lnTo>
                    <a:pt x="77525" y="56779"/>
                  </a:lnTo>
                  <a:lnTo>
                    <a:pt x="0" y="0"/>
                  </a:lnTo>
                  <a:lnTo>
                    <a:pt x="77525" y="134205"/>
                  </a:lnTo>
                  <a:lnTo>
                    <a:pt x="155053" y="0"/>
                  </a:lnTo>
                  <a:close/>
                </a:path>
              </a:pathLst>
            </a:custGeom>
            <a:solidFill>
              <a:srgbClr val="941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042397" y="4483170"/>
            <a:ext cx="76009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45" dirty="0">
                <a:solidFill>
                  <a:srgbClr val="941100"/>
                </a:solidFill>
                <a:latin typeface="Trebuchet MS"/>
                <a:cs typeface="Trebuchet MS"/>
              </a:rPr>
              <a:t>1.70X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529474" y="5712873"/>
            <a:ext cx="17272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21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529474" y="5153681"/>
            <a:ext cx="17272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21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529474" y="4594488"/>
            <a:ext cx="17272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21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529474" y="4035295"/>
            <a:ext cx="17272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210" dirty="0"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755138" y="4198967"/>
            <a:ext cx="97155" cy="1677670"/>
          </a:xfrm>
          <a:custGeom>
            <a:avLst/>
            <a:gdLst/>
            <a:ahLst/>
            <a:cxnLst/>
            <a:rect l="l" t="t" r="r" b="b"/>
            <a:pathLst>
              <a:path w="97154" h="1677670">
                <a:moveTo>
                  <a:pt x="0" y="559192"/>
                </a:moveTo>
                <a:lnTo>
                  <a:pt x="96908" y="559192"/>
                </a:lnTo>
              </a:path>
              <a:path w="97154" h="1677670">
                <a:moveTo>
                  <a:pt x="0" y="0"/>
                </a:moveTo>
                <a:lnTo>
                  <a:pt x="96908" y="0"/>
                </a:lnTo>
              </a:path>
              <a:path w="97154" h="1677670">
                <a:moveTo>
                  <a:pt x="0" y="1677577"/>
                </a:moveTo>
                <a:lnTo>
                  <a:pt x="96908" y="1677577"/>
                </a:lnTo>
              </a:path>
              <a:path w="97154" h="1677670">
                <a:moveTo>
                  <a:pt x="0" y="1118385"/>
                </a:moveTo>
                <a:lnTo>
                  <a:pt x="96908" y="1118385"/>
                </a:lnTo>
              </a:path>
            </a:pathLst>
          </a:custGeom>
          <a:ln w="12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5207699" y="5897518"/>
            <a:ext cx="301053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08685" algn="l"/>
                <a:tab pos="1731010" algn="l"/>
                <a:tab pos="2555875" algn="l"/>
              </a:tabLst>
            </a:pPr>
            <a:r>
              <a:rPr sz="1800" spc="180" dirty="0">
                <a:latin typeface="Trebuchet MS"/>
                <a:cs typeface="Trebuchet MS"/>
              </a:rPr>
              <a:t>36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80" dirty="0">
                <a:latin typeface="Trebuchet MS"/>
                <a:cs typeface="Trebuchet MS"/>
              </a:rPr>
              <a:t>72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80" dirty="0">
                <a:latin typeface="Trebuchet MS"/>
                <a:cs typeface="Trebuchet MS"/>
              </a:rPr>
              <a:t>108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80" dirty="0">
                <a:latin typeface="Trebuchet MS"/>
                <a:cs typeface="Trebuchet MS"/>
              </a:rPr>
              <a:t>144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4748684" y="3568644"/>
            <a:ext cx="7310120" cy="3228975"/>
            <a:chOff x="4748684" y="3568644"/>
            <a:chExt cx="7310120" cy="3228975"/>
          </a:xfrm>
        </p:grpSpPr>
        <p:sp>
          <p:nvSpPr>
            <p:cNvPr id="79" name="object 79"/>
            <p:cNvSpPr/>
            <p:nvPr/>
          </p:nvSpPr>
          <p:spPr>
            <a:xfrm>
              <a:off x="5367465" y="5779762"/>
              <a:ext cx="2688590" cy="97155"/>
            </a:xfrm>
            <a:custGeom>
              <a:avLst/>
              <a:gdLst/>
              <a:ahLst/>
              <a:cxnLst/>
              <a:rect l="l" t="t" r="r" b="b"/>
              <a:pathLst>
                <a:path w="2688590" h="97154">
                  <a:moveTo>
                    <a:pt x="0" y="96783"/>
                  </a:moveTo>
                  <a:lnTo>
                    <a:pt x="0" y="0"/>
                  </a:lnTo>
                </a:path>
                <a:path w="2688590" h="97154">
                  <a:moveTo>
                    <a:pt x="896087" y="96783"/>
                  </a:moveTo>
                  <a:lnTo>
                    <a:pt x="896087" y="0"/>
                  </a:lnTo>
                </a:path>
                <a:path w="2688590" h="97154">
                  <a:moveTo>
                    <a:pt x="1792177" y="96783"/>
                  </a:moveTo>
                  <a:lnTo>
                    <a:pt x="1792177" y="0"/>
                  </a:lnTo>
                </a:path>
                <a:path w="2688590" h="97154">
                  <a:moveTo>
                    <a:pt x="2688264" y="96783"/>
                  </a:moveTo>
                  <a:lnTo>
                    <a:pt x="2688264" y="0"/>
                  </a:lnTo>
                </a:path>
              </a:pathLst>
            </a:custGeom>
            <a:ln w="12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755138" y="4198967"/>
              <a:ext cx="3449954" cy="1677670"/>
            </a:xfrm>
            <a:custGeom>
              <a:avLst/>
              <a:gdLst/>
              <a:ahLst/>
              <a:cxnLst/>
              <a:rect l="l" t="t" r="r" b="b"/>
              <a:pathLst>
                <a:path w="3449954" h="1677670">
                  <a:moveTo>
                    <a:pt x="0" y="1677577"/>
                  </a:moveTo>
                  <a:lnTo>
                    <a:pt x="3449938" y="1677577"/>
                  </a:lnTo>
                  <a:lnTo>
                    <a:pt x="3449938" y="0"/>
                  </a:lnTo>
                  <a:lnTo>
                    <a:pt x="0" y="0"/>
                  </a:lnTo>
                  <a:lnTo>
                    <a:pt x="0" y="1677577"/>
                  </a:lnTo>
                  <a:close/>
                </a:path>
              </a:pathLst>
            </a:custGeom>
            <a:ln w="12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912912" y="3606744"/>
              <a:ext cx="4107815" cy="3152775"/>
            </a:xfrm>
            <a:custGeom>
              <a:avLst/>
              <a:gdLst/>
              <a:ahLst/>
              <a:cxnLst/>
              <a:rect l="l" t="t" r="r" b="b"/>
              <a:pathLst>
                <a:path w="4107815" h="3152775">
                  <a:moveTo>
                    <a:pt x="2812657" y="0"/>
                  </a:moveTo>
                  <a:lnTo>
                    <a:pt x="2179761" y="633746"/>
                  </a:lnTo>
                  <a:lnTo>
                    <a:pt x="1848860" y="275421"/>
                  </a:lnTo>
                  <a:lnTo>
                    <a:pt x="1625978" y="931499"/>
                  </a:lnTo>
                  <a:lnTo>
                    <a:pt x="856157" y="529094"/>
                  </a:lnTo>
                  <a:lnTo>
                    <a:pt x="1021608" y="1140947"/>
                  </a:lnTo>
                  <a:lnTo>
                    <a:pt x="222882" y="1207066"/>
                  </a:lnTo>
                  <a:lnTo>
                    <a:pt x="748329" y="1691937"/>
                  </a:lnTo>
                  <a:lnTo>
                    <a:pt x="0" y="1879492"/>
                  </a:lnTo>
                  <a:lnTo>
                    <a:pt x="633275" y="2243363"/>
                  </a:lnTo>
                  <a:lnTo>
                    <a:pt x="244372" y="2601688"/>
                  </a:lnTo>
                  <a:lnTo>
                    <a:pt x="913780" y="2662261"/>
                  </a:lnTo>
                  <a:lnTo>
                    <a:pt x="935079" y="3152677"/>
                  </a:lnTo>
                  <a:lnTo>
                    <a:pt x="1431430" y="2645476"/>
                  </a:lnTo>
                  <a:lnTo>
                    <a:pt x="1654503" y="2877110"/>
                  </a:lnTo>
                  <a:lnTo>
                    <a:pt x="1877387" y="2535278"/>
                  </a:lnTo>
                  <a:lnTo>
                    <a:pt x="2208288" y="2750127"/>
                  </a:lnTo>
                  <a:lnTo>
                    <a:pt x="2316306" y="2325829"/>
                  </a:lnTo>
                  <a:lnTo>
                    <a:pt x="2841564" y="2535278"/>
                  </a:lnTo>
                  <a:lnTo>
                    <a:pt x="2784132" y="2094487"/>
                  </a:lnTo>
                  <a:lnTo>
                    <a:pt x="3589895" y="2281604"/>
                  </a:lnTo>
                  <a:lnTo>
                    <a:pt x="3115033" y="1796733"/>
                  </a:lnTo>
                  <a:lnTo>
                    <a:pt x="3474459" y="1647858"/>
                  </a:lnTo>
                  <a:lnTo>
                    <a:pt x="3230087" y="1372290"/>
                  </a:lnTo>
                  <a:lnTo>
                    <a:pt x="4107736" y="969886"/>
                  </a:lnTo>
                  <a:lnTo>
                    <a:pt x="3115033" y="953392"/>
                  </a:lnTo>
                  <a:lnTo>
                    <a:pt x="3424444" y="462975"/>
                  </a:lnTo>
                  <a:lnTo>
                    <a:pt x="2762262" y="843194"/>
                  </a:lnTo>
                  <a:lnTo>
                    <a:pt x="28126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912912" y="3606744"/>
              <a:ext cx="4107815" cy="3152775"/>
            </a:xfrm>
            <a:custGeom>
              <a:avLst/>
              <a:gdLst/>
              <a:ahLst/>
              <a:cxnLst/>
              <a:rect l="l" t="t" r="r" b="b"/>
              <a:pathLst>
                <a:path w="4107815" h="3152775">
                  <a:moveTo>
                    <a:pt x="2179763" y="633746"/>
                  </a:moveTo>
                  <a:lnTo>
                    <a:pt x="2812659" y="0"/>
                  </a:lnTo>
                  <a:lnTo>
                    <a:pt x="2762263" y="843195"/>
                  </a:lnTo>
                  <a:lnTo>
                    <a:pt x="3424445" y="462976"/>
                  </a:lnTo>
                  <a:lnTo>
                    <a:pt x="3115034" y="953393"/>
                  </a:lnTo>
                  <a:lnTo>
                    <a:pt x="4107737" y="969886"/>
                  </a:lnTo>
                  <a:lnTo>
                    <a:pt x="3230089" y="1372291"/>
                  </a:lnTo>
                  <a:lnTo>
                    <a:pt x="3474461" y="1647858"/>
                  </a:lnTo>
                  <a:lnTo>
                    <a:pt x="3115034" y="1796735"/>
                  </a:lnTo>
                  <a:lnTo>
                    <a:pt x="3589896" y="2281605"/>
                  </a:lnTo>
                  <a:lnTo>
                    <a:pt x="2784133" y="2094487"/>
                  </a:lnTo>
                  <a:lnTo>
                    <a:pt x="2841565" y="2535279"/>
                  </a:lnTo>
                  <a:lnTo>
                    <a:pt x="2316307" y="2325830"/>
                  </a:lnTo>
                  <a:lnTo>
                    <a:pt x="2208289" y="2750128"/>
                  </a:lnTo>
                  <a:lnTo>
                    <a:pt x="1877388" y="2535279"/>
                  </a:lnTo>
                  <a:lnTo>
                    <a:pt x="1654505" y="2877111"/>
                  </a:lnTo>
                  <a:lnTo>
                    <a:pt x="1431432" y="2645476"/>
                  </a:lnTo>
                  <a:lnTo>
                    <a:pt x="935080" y="3152678"/>
                  </a:lnTo>
                  <a:lnTo>
                    <a:pt x="913781" y="2662261"/>
                  </a:lnTo>
                  <a:lnTo>
                    <a:pt x="244372" y="2601689"/>
                  </a:lnTo>
                  <a:lnTo>
                    <a:pt x="633276" y="2243364"/>
                  </a:lnTo>
                  <a:lnTo>
                    <a:pt x="0" y="1879492"/>
                  </a:lnTo>
                  <a:lnTo>
                    <a:pt x="748330" y="1691937"/>
                  </a:lnTo>
                  <a:lnTo>
                    <a:pt x="222882" y="1207067"/>
                  </a:lnTo>
                  <a:lnTo>
                    <a:pt x="1021609" y="1140948"/>
                  </a:lnTo>
                  <a:lnTo>
                    <a:pt x="856158" y="529095"/>
                  </a:lnTo>
                  <a:lnTo>
                    <a:pt x="1625979" y="931499"/>
                  </a:lnTo>
                  <a:lnTo>
                    <a:pt x="1848862" y="275421"/>
                  </a:lnTo>
                  <a:lnTo>
                    <a:pt x="2179763" y="633746"/>
                  </a:lnTo>
                  <a:close/>
                </a:path>
              </a:pathLst>
            </a:custGeom>
            <a:ln w="762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177620" y="4013144"/>
            <a:ext cx="367030" cy="20256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Calibri"/>
                <a:cs typeface="Calibri"/>
              </a:rPr>
              <a:t>Bandwidth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(GB/s)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540682" y="4650740"/>
            <a:ext cx="2424430" cy="102592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23545" marR="485775" indent="67310" algn="ctr">
              <a:lnSpc>
                <a:spcPts val="2500"/>
              </a:lnSpc>
              <a:spcBef>
                <a:spcPts val="500"/>
              </a:spcBef>
            </a:pPr>
            <a:r>
              <a:rPr lang="zh-CN" altLang="en-US" sz="2400" b="1" spc="-10" dirty="0">
                <a:solidFill>
                  <a:srgbClr val="C00000"/>
                </a:solidFill>
                <a:latin typeface="Calibri"/>
                <a:cs typeface="Calibri"/>
              </a:rPr>
              <a:t>严重的设备级别写放大问题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00" y="177291"/>
            <a:ext cx="110439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800" spc="65" dirty="0"/>
              <a:t>背景介绍：如何优化设备级别写放大</a:t>
            </a:r>
            <a:endParaRPr lang="en-US" sz="3800" dirty="0"/>
          </a:p>
        </p:txBody>
      </p:sp>
      <p:sp>
        <p:nvSpPr>
          <p:cNvPr id="3" name="object 3"/>
          <p:cNvSpPr txBox="1"/>
          <p:nvPr/>
        </p:nvSpPr>
        <p:spPr>
          <a:xfrm>
            <a:off x="293052" y="1215812"/>
            <a:ext cx="11398250" cy="2616742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lang="zh-CN" altLang="en-US" sz="2800" b="1" spc="-20" dirty="0">
                <a:latin typeface="Trebuchet MS"/>
                <a:cs typeface="Trebuchet MS"/>
              </a:rPr>
              <a:t>使用软件批处理？</a:t>
            </a:r>
            <a:endParaRPr sz="2800" dirty="0">
              <a:latin typeface="Trebuchet MS"/>
              <a:cs typeface="Trebuchet MS"/>
            </a:endParaRPr>
          </a:p>
          <a:p>
            <a:pPr marL="635000" marR="530225" indent="-228600">
              <a:lnSpc>
                <a:spcPts val="2810"/>
              </a:lnSpc>
              <a:spcBef>
                <a:spcPts val="670"/>
              </a:spcBef>
              <a:buSzPct val="79166"/>
              <a:buFont typeface="Wingdings"/>
              <a:buChar char=""/>
              <a:tabLst>
                <a:tab pos="635000" algn="l"/>
                <a:tab pos="687705" algn="l"/>
              </a:tabLst>
            </a:pPr>
            <a:r>
              <a:rPr sz="2400" dirty="0">
                <a:latin typeface="Times New Roman"/>
                <a:cs typeface="Times New Roman"/>
              </a:rPr>
              <a:t>	</a:t>
            </a:r>
            <a:r>
              <a:rPr lang="zh-CN" altLang="en-US" sz="2400" spc="5" dirty="0">
                <a:latin typeface="Arial"/>
                <a:cs typeface="Arial"/>
              </a:rPr>
              <a:t>在超时内累积小量写入，然后通过一次 </a:t>
            </a:r>
            <a:r>
              <a:rPr lang="en-US" altLang="zh-CN" sz="2400" spc="5" dirty="0">
                <a:latin typeface="Arial"/>
                <a:cs typeface="Arial"/>
              </a:rPr>
              <a:t>RDMA WRITE </a:t>
            </a:r>
            <a:r>
              <a:rPr lang="zh-CN" altLang="en-US" sz="2400" spc="5" dirty="0">
                <a:latin typeface="Arial"/>
                <a:cs typeface="Arial"/>
              </a:rPr>
              <a:t>将批量写入发送到远程备份日志</a:t>
            </a:r>
            <a:endParaRPr lang="en-US" sz="2400" dirty="0">
              <a:latin typeface="Arial"/>
              <a:cs typeface="Arial"/>
            </a:endParaRPr>
          </a:p>
          <a:p>
            <a:pPr marL="718820" indent="-311785">
              <a:lnSpc>
                <a:spcPct val="100000"/>
              </a:lnSpc>
              <a:spcBef>
                <a:spcPts val="445"/>
              </a:spcBef>
              <a:buSzPct val="79166"/>
              <a:buFont typeface="Wingdings"/>
              <a:buChar char=""/>
              <a:tabLst>
                <a:tab pos="718820" algn="l"/>
              </a:tabLst>
            </a:pPr>
            <a:r>
              <a:rPr lang="zh-CN" altLang="en-US" sz="2400" spc="-10" dirty="0">
                <a:latin typeface="Arial"/>
                <a:cs typeface="Arial"/>
              </a:rPr>
              <a:t>问题</a:t>
            </a:r>
            <a:r>
              <a:rPr lang="en-US" sz="2400" spc="-10" dirty="0">
                <a:latin typeface="Arial"/>
                <a:cs typeface="Arial"/>
              </a:rPr>
              <a:t>:</a:t>
            </a:r>
            <a:endParaRPr lang="en-US" sz="2400" dirty="0">
              <a:latin typeface="Arial"/>
              <a:cs typeface="Arial"/>
            </a:endParaRPr>
          </a:p>
          <a:p>
            <a:pPr marL="1206500" lvl="1" indent="-342900">
              <a:lnSpc>
                <a:spcPct val="100000"/>
              </a:lnSpc>
              <a:spcBef>
                <a:spcPts val="505"/>
              </a:spcBef>
              <a:buSzPct val="79166"/>
              <a:buFont typeface="Liberation Sans Narrow"/>
              <a:buChar char="-"/>
              <a:tabLst>
                <a:tab pos="1206500" algn="l"/>
              </a:tabLst>
            </a:pPr>
            <a:r>
              <a:rPr lang="zh-CN" altLang="en-US" sz="2400" spc="-110" dirty="0">
                <a:latin typeface="Arial"/>
                <a:cs typeface="Arial"/>
              </a:rPr>
              <a:t>引入额外的延迟，消除极低延迟硬件（</a:t>
            </a:r>
            <a:r>
              <a:rPr lang="en-US" altLang="zh-CN" sz="2400" spc="-110" dirty="0">
                <a:latin typeface="Arial"/>
                <a:cs typeface="Arial"/>
              </a:rPr>
              <a:t>PM</a:t>
            </a:r>
            <a:r>
              <a:rPr lang="zh-CN" altLang="en-US" sz="2400" spc="-110" dirty="0">
                <a:latin typeface="Arial"/>
                <a:cs typeface="Arial"/>
              </a:rPr>
              <a:t>、</a:t>
            </a:r>
            <a:r>
              <a:rPr lang="en-US" altLang="zh-CN" sz="2400" spc="-110" dirty="0">
                <a:latin typeface="Arial"/>
                <a:cs typeface="Arial"/>
              </a:rPr>
              <a:t>RDMA</a:t>
            </a:r>
            <a:r>
              <a:rPr lang="zh-CN" altLang="en-US" sz="2400" spc="-110" dirty="0">
                <a:latin typeface="Arial"/>
                <a:cs typeface="Arial"/>
              </a:rPr>
              <a:t>）的优势</a:t>
            </a:r>
            <a:endParaRPr lang="en-US" sz="2400" dirty="0">
              <a:latin typeface="Arial"/>
              <a:cs typeface="Arial"/>
            </a:endParaRPr>
          </a:p>
          <a:p>
            <a:pPr marL="1206500" lvl="1" indent="-342900">
              <a:lnSpc>
                <a:spcPct val="100000"/>
              </a:lnSpc>
              <a:spcBef>
                <a:spcPts val="530"/>
              </a:spcBef>
              <a:buSzPct val="79166"/>
              <a:buFont typeface="Liberation Sans Narrow"/>
              <a:buChar char="-"/>
              <a:tabLst>
                <a:tab pos="1206500" algn="l"/>
              </a:tabLst>
            </a:pPr>
            <a:r>
              <a:rPr lang="en-US" sz="2400" spc="-185" dirty="0">
                <a:latin typeface="Arial"/>
                <a:cs typeface="Arial"/>
              </a:rPr>
              <a:t>GET</a:t>
            </a:r>
            <a:r>
              <a:rPr lang="zh-CN" altLang="en-US" sz="2400" spc="-5" dirty="0">
                <a:latin typeface="Arial"/>
                <a:cs typeface="Arial"/>
              </a:rPr>
              <a:t>操作和分片减少了批处理的机会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08888" y="5276088"/>
            <a:ext cx="9812020" cy="771525"/>
            <a:chOff x="1008888" y="5276088"/>
            <a:chExt cx="9812020" cy="771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8888" y="5276088"/>
              <a:ext cx="9811512" cy="6979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1472" y="5297424"/>
              <a:ext cx="8086344" cy="7498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61958" y="5290456"/>
              <a:ext cx="9705975" cy="593090"/>
            </a:xfrm>
            <a:custGeom>
              <a:avLst/>
              <a:gdLst/>
              <a:ahLst/>
              <a:cxnLst/>
              <a:rect l="l" t="t" r="r" b="b"/>
              <a:pathLst>
                <a:path w="9705975" h="593089">
                  <a:moveTo>
                    <a:pt x="9612268" y="0"/>
                  </a:moveTo>
                  <a:lnTo>
                    <a:pt x="93705" y="0"/>
                  </a:lnTo>
                  <a:lnTo>
                    <a:pt x="57231" y="7364"/>
                  </a:lnTo>
                  <a:lnTo>
                    <a:pt x="27445" y="27446"/>
                  </a:lnTo>
                  <a:lnTo>
                    <a:pt x="7363" y="57232"/>
                  </a:lnTo>
                  <a:lnTo>
                    <a:pt x="0" y="93706"/>
                  </a:lnTo>
                  <a:lnTo>
                    <a:pt x="0" y="499336"/>
                  </a:lnTo>
                  <a:lnTo>
                    <a:pt x="7363" y="535811"/>
                  </a:lnTo>
                  <a:lnTo>
                    <a:pt x="27445" y="565597"/>
                  </a:lnTo>
                  <a:lnTo>
                    <a:pt x="57231" y="585679"/>
                  </a:lnTo>
                  <a:lnTo>
                    <a:pt x="93705" y="593043"/>
                  </a:lnTo>
                  <a:lnTo>
                    <a:pt x="9612268" y="593043"/>
                  </a:lnTo>
                  <a:lnTo>
                    <a:pt x="9648743" y="585679"/>
                  </a:lnTo>
                  <a:lnTo>
                    <a:pt x="9678528" y="565597"/>
                  </a:lnTo>
                  <a:lnTo>
                    <a:pt x="9698610" y="535811"/>
                  </a:lnTo>
                  <a:lnTo>
                    <a:pt x="9705974" y="499336"/>
                  </a:lnTo>
                  <a:lnTo>
                    <a:pt x="9705974" y="93706"/>
                  </a:lnTo>
                  <a:lnTo>
                    <a:pt x="9698610" y="57232"/>
                  </a:lnTo>
                  <a:lnTo>
                    <a:pt x="9678528" y="27446"/>
                  </a:lnTo>
                  <a:lnTo>
                    <a:pt x="9648743" y="7364"/>
                  </a:lnTo>
                  <a:lnTo>
                    <a:pt x="9612268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96022" y="5379211"/>
            <a:ext cx="82245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70" dirty="0">
                <a:latin typeface="Arial"/>
                <a:cs typeface="Arial"/>
              </a:rPr>
              <a:t>我们能否在不引起任何软件延迟的情况下减轻 </a:t>
            </a:r>
            <a:r>
              <a:rPr lang="en-US" altLang="zh-CN" sz="2400" spc="-170" dirty="0">
                <a:latin typeface="Arial"/>
                <a:cs typeface="Arial"/>
              </a:rPr>
              <a:t>DLWA </a:t>
            </a:r>
            <a:r>
              <a:rPr lang="zh-CN" altLang="en-US" sz="2400" spc="-170" dirty="0">
                <a:latin typeface="Arial"/>
                <a:cs typeface="Arial"/>
              </a:rPr>
              <a:t>的影响？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3185</Words>
  <Application>Microsoft Office PowerPoint</Application>
  <PresentationFormat>宽屏</PresentationFormat>
  <Paragraphs>726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Liberation Sans Narrow</vt:lpstr>
      <vt:lpstr>等线</vt:lpstr>
      <vt:lpstr>等线 Light</vt:lpstr>
      <vt:lpstr>微软雅黑</vt:lpstr>
      <vt:lpstr>Arial</vt:lpstr>
      <vt:lpstr>Calibri</vt:lpstr>
      <vt:lpstr>Segoe UI Symbol</vt:lpstr>
      <vt:lpstr>Times New Roman</vt:lpstr>
      <vt:lpstr>Trebuchet MS</vt:lpstr>
      <vt:lpstr>Wingdings</vt:lpstr>
      <vt:lpstr>Office Theme</vt:lpstr>
      <vt:lpstr>Replicating Persistent Memory Key-Value Stores with Efficient RDMA Abstraction</vt:lpstr>
      <vt:lpstr>PowerPoint 演示文稿</vt:lpstr>
      <vt:lpstr>背景介绍：复制分布式键值存储</vt:lpstr>
      <vt:lpstr>背景介绍：持久性内存</vt:lpstr>
      <vt:lpstr>背景介绍: RDMA网络 </vt:lpstr>
      <vt:lpstr>背景介绍：单边复制</vt:lpstr>
      <vt:lpstr>背景介绍：写放大</vt:lpstr>
      <vt:lpstr>背景介绍：写放大</vt:lpstr>
      <vt:lpstr>背景介绍：如何优化设备级别写放大</vt:lpstr>
      <vt:lpstr>系统设计： 新的RDMA抽象: Rowan</vt:lpstr>
      <vt:lpstr>系统介绍：观察</vt:lpstr>
      <vt:lpstr>系统介绍：基本结构</vt:lpstr>
      <vt:lpstr>系统介绍：基本结构</vt:lpstr>
      <vt:lpstr>系统介绍：基本结构</vt:lpstr>
      <vt:lpstr>系统介绍：处理可变大小的写入</vt:lpstr>
      <vt:lpstr>系统介绍：控制路径优化</vt:lpstr>
      <vt:lpstr>系统介绍：控制路径优化</vt:lpstr>
      <vt:lpstr>系统介绍：Rowan-KV</vt:lpstr>
      <vt:lpstr>系统介绍：Rowan-KV</vt:lpstr>
      <vt:lpstr>系统介绍：Rowan-KV</vt:lpstr>
      <vt:lpstr>系统介绍：Rowan-KV</vt:lpstr>
      <vt:lpstr>系统介绍：Rowan-KV</vt:lpstr>
      <vt:lpstr>系统介绍：Rowan-KV</vt:lpstr>
      <vt:lpstr>系统介绍：Rowan-KV</vt:lpstr>
      <vt:lpstr>性能分析：Rowan</vt:lpstr>
      <vt:lpstr>性能分析：Rowan-KV</vt:lpstr>
      <vt:lpstr>性能分析：Rowan-KV</vt:lpstr>
      <vt:lpstr>性能分析：KVS纵向比较</vt:lpstr>
      <vt:lpstr>性能分析：KVS纵向比较</vt:lpstr>
      <vt:lpstr>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Replicating Persistent Memory Key-Value Stores with Efficient RDMA Abstraction</dc:title>
  <cp:lastModifiedBy>庚辰 秦</cp:lastModifiedBy>
  <cp:revision>50</cp:revision>
  <dcterms:created xsi:type="dcterms:W3CDTF">2023-12-09T08:14:44Z</dcterms:created>
  <dcterms:modified xsi:type="dcterms:W3CDTF">2023-12-27T12:12:41Z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2023-07-12T00:00:00Z</vt:filetime>
  </property>
  <property fmtid="{D5CDD505-2E9C-101B-9397-08002B2CF9AE}" pid="3" name="LastSaved">
    <vt:filetime>2023-12-09T00:00:00Z</vt:filetime>
  </property>
  <property fmtid="{D5CDD505-2E9C-101B-9397-08002B2CF9AE}" pid="4" name="Producer">
    <vt:lpwstr>macOS 版本13.4.1（版号22F82） Quartz PDFContext</vt:lpwstr>
  </property>
</Properties>
</file>