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7" r:id="rId2"/>
    <p:sldId id="336" r:id="rId3"/>
    <p:sldId id="256" r:id="rId4"/>
    <p:sldId id="289" r:id="rId5"/>
    <p:sldId id="281" r:id="rId6"/>
    <p:sldId id="282" r:id="rId7"/>
    <p:sldId id="283" r:id="rId8"/>
    <p:sldId id="284" r:id="rId9"/>
    <p:sldId id="285" r:id="rId10"/>
    <p:sldId id="286" r:id="rId11"/>
    <p:sldId id="288" r:id="rId12"/>
    <p:sldId id="293" r:id="rId13"/>
    <p:sldId id="343" r:id="rId14"/>
    <p:sldId id="295" r:id="rId15"/>
    <p:sldId id="296" r:id="rId16"/>
    <p:sldId id="298" r:id="rId17"/>
    <p:sldId id="297" r:id="rId18"/>
    <p:sldId id="299" r:id="rId19"/>
    <p:sldId id="302" r:id="rId20"/>
    <p:sldId id="303" r:id="rId21"/>
    <p:sldId id="304" r:id="rId22"/>
    <p:sldId id="309" r:id="rId23"/>
    <p:sldId id="310" r:id="rId24"/>
    <p:sldId id="344" r:id="rId25"/>
    <p:sldId id="311" r:id="rId26"/>
    <p:sldId id="312" r:id="rId27"/>
    <p:sldId id="313" r:id="rId28"/>
    <p:sldId id="314" r:id="rId29"/>
    <p:sldId id="287" r:id="rId30"/>
    <p:sldId id="316" r:id="rId31"/>
    <p:sldId id="317" r:id="rId32"/>
    <p:sldId id="291" r:id="rId33"/>
    <p:sldId id="292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45" r:id="rId47"/>
    <p:sldId id="330" r:id="rId48"/>
    <p:sldId id="334" r:id="rId49"/>
    <p:sldId id="332" r:id="rId50"/>
    <p:sldId id="340" r:id="rId51"/>
    <p:sldId id="341" r:id="rId52"/>
    <p:sldId id="278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 pan" initials="sp" lastIdx="2" clrIdx="0">
    <p:extLst>
      <p:ext uri="{19B8F6BF-5375-455C-9EA6-DF929625EA0E}">
        <p15:presenceInfo xmlns:p15="http://schemas.microsoft.com/office/powerpoint/2012/main" userId="57a6164cb3e457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E6E6E6"/>
    <a:srgbClr val="9F9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 autoAdjust="0"/>
    <p:restoredTop sz="90663" autoAdjust="0"/>
  </p:normalViewPr>
  <p:slideViewPr>
    <p:cSldViewPr snapToGrid="0">
      <p:cViewPr varScale="1">
        <p:scale>
          <a:sx n="75" d="100"/>
          <a:sy n="75" d="100"/>
        </p:scale>
        <p:origin x="9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0C5C12-7339-4CF2-8246-1CD39B2FF4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EFC83E-76E2-42FA-8489-EE6EF2724D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65E49-D195-432D-8F28-230D9A8C6C8F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926C72-8080-44D0-AA17-B808BF375D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9A6783-7B40-44CE-AA33-793E44A78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9BB29-4DC0-4D30-880D-404EB8DA0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1610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6E594-5FF7-4327-8936-581CD19B0A02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7DBAA-765C-4A04-862F-E589233B0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3006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722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77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71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697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544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3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968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314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751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3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77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030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90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699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634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318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854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339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124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1861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8231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020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6339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2051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5746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4039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9375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0010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6142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7629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9735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6823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082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6689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1702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8792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0270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619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6678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8735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9255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7771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2615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272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3398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1622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7016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217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961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257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397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11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600DED5B-C6FE-469C-AFF9-709FA607C3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" y="51042"/>
            <a:ext cx="656987" cy="6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634E5A9-62E7-4B54-ACCF-9E3C4CA50E9E}"/>
              </a:ext>
            </a:extLst>
          </p:cNvPr>
          <p:cNvCxnSpPr/>
          <p:nvPr userDrawn="1"/>
        </p:nvCxnSpPr>
        <p:spPr>
          <a:xfrm>
            <a:off x="0" y="756460"/>
            <a:ext cx="12192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4DD6F8B-96A9-4181-8287-4FEEAF15AC14}"/>
              </a:ext>
            </a:extLst>
          </p:cNvPr>
          <p:cNvSpPr txBox="1"/>
          <p:nvPr userDrawn="1"/>
        </p:nvSpPr>
        <p:spPr>
          <a:xfrm>
            <a:off x="11732261" y="6513607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2CCA85-3D2C-4D2E-97E5-5FA00D7F5DB2}" type="slidenum">
              <a:rPr lang="zh-CN" altLang="en-US" sz="2000" b="1" smtClean="0">
                <a:solidFill>
                  <a:srgbClr val="002060"/>
                </a:solidFill>
              </a:rPr>
              <a:t>‹#›</a:t>
            </a:fld>
            <a:endParaRPr lang="zh-CN" alt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5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91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89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3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tmp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6.tmp"/><Relationship Id="rId4" Type="http://schemas.openxmlformats.org/officeDocument/2006/relationships/image" Target="../media/image5.tmp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34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82.png"/><Relationship Id="rId10" Type="http://schemas.openxmlformats.org/officeDocument/2006/relationships/image" Target="../media/image79.wmf"/><Relationship Id="rId4" Type="http://schemas.openxmlformats.org/officeDocument/2006/relationships/image" Target="../media/image84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8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3.png"/><Relationship Id="rId5" Type="http://schemas.openxmlformats.org/officeDocument/2006/relationships/image" Target="../media/image80.wmf"/><Relationship Id="rId4" Type="http://schemas.openxmlformats.org/officeDocument/2006/relationships/oleObject" Target="../embeddings/oleObject6.bin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.bin"/><Relationship Id="rId3" Type="http://schemas.openxmlformats.org/officeDocument/2006/relationships/notesSlide" Target="../notesSlides/notesSlide36.xml"/><Relationship Id="rId12" Type="http://schemas.openxmlformats.org/officeDocument/2006/relationships/image" Target="../media/image8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6.png"/><Relationship Id="rId11" Type="http://schemas.openxmlformats.org/officeDocument/2006/relationships/image" Target="../media/image87.png"/><Relationship Id="rId5" Type="http://schemas.openxmlformats.org/officeDocument/2006/relationships/image" Target="../media/image85.png"/><Relationship Id="rId15" Type="http://schemas.openxmlformats.org/officeDocument/2006/relationships/image" Target="../media/image89.png"/><Relationship Id="rId10" Type="http://schemas.openxmlformats.org/officeDocument/2006/relationships/image" Target="../media/image880.png"/><Relationship Id="rId4" Type="http://schemas.openxmlformats.org/officeDocument/2006/relationships/image" Target="../media/image840.png"/><Relationship Id="rId14" Type="http://schemas.openxmlformats.org/officeDocument/2006/relationships/image" Target="../media/image8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9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3.png"/><Relationship Id="rId5" Type="http://schemas.openxmlformats.org/officeDocument/2006/relationships/image" Target="../media/image91.png"/><Relationship Id="rId4" Type="http://schemas.openxmlformats.org/officeDocument/2006/relationships/image" Target="../media/image92.png"/><Relationship Id="rId9" Type="http://schemas.openxmlformats.org/officeDocument/2006/relationships/image" Target="../media/image8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9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60.png"/><Relationship Id="rId9" Type="http://schemas.openxmlformats.org/officeDocument/2006/relationships/image" Target="../media/image8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tmp"/><Relationship Id="rId3" Type="http://schemas.openxmlformats.org/officeDocument/2006/relationships/image" Target="../media/image10.tmp"/><Relationship Id="rId7" Type="http://schemas.openxmlformats.org/officeDocument/2006/relationships/image" Target="../media/image1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tmp"/><Relationship Id="rId5" Type="http://schemas.openxmlformats.org/officeDocument/2006/relationships/image" Target="../media/image12.png"/><Relationship Id="rId4" Type="http://schemas.openxmlformats.org/officeDocument/2006/relationships/image" Target="../media/image11.tmp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9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6.png"/><Relationship Id="rId5" Type="http://schemas.openxmlformats.org/officeDocument/2006/relationships/image" Target="../media/image97.png"/><Relationship Id="rId4" Type="http://schemas.openxmlformats.org/officeDocument/2006/relationships/image" Target="../media/image98.png"/><Relationship Id="rId9" Type="http://schemas.openxmlformats.org/officeDocument/2006/relationships/image" Target="../media/image8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13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faculty.bjtu.edu.cn/8902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faculty.bjtu.edu.cn/8793/" TargetMode="External"/><Relationship Id="rId12" Type="http://schemas.openxmlformats.org/officeDocument/2006/relationships/image" Target="../media/image113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aculty.bjtu.edu.cn/9371/" TargetMode="External"/><Relationship Id="rId11" Type="http://schemas.openxmlformats.org/officeDocument/2006/relationships/hyperlink" Target="http://faculty.bjtu.edu.cn/9430/" TargetMode="External"/><Relationship Id="rId5" Type="http://schemas.openxmlformats.org/officeDocument/2006/relationships/hyperlink" Target="http://faculty.bjtu.edu.cn/9129/" TargetMode="External"/><Relationship Id="rId10" Type="http://schemas.openxmlformats.org/officeDocument/2006/relationships/hyperlink" Target="http://faculty.bjtu.edu.cn/9374/" TargetMode="External"/><Relationship Id="rId4" Type="http://schemas.openxmlformats.org/officeDocument/2006/relationships/hyperlink" Target="http://faculty.bjtu.edu.cn/6463/" TargetMode="External"/><Relationship Id="rId9" Type="http://schemas.openxmlformats.org/officeDocument/2006/relationships/hyperlink" Target="http://faculty.bjtu.edu.cn/9076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F8784E3-9047-49A5-BFA2-4992C21F88FD}"/>
              </a:ext>
            </a:extLst>
          </p:cNvPr>
          <p:cNvSpPr txBox="1">
            <a:spLocks/>
          </p:cNvSpPr>
          <p:nvPr/>
        </p:nvSpPr>
        <p:spPr>
          <a:xfrm>
            <a:off x="2590800" y="3620591"/>
            <a:ext cx="7010400" cy="100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北京交通大学 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8C8828D3-213D-4D3F-B9F9-AC52771B2AAB}"/>
              </a:ext>
            </a:extLst>
          </p:cNvPr>
          <p:cNvSpPr txBox="1"/>
          <p:nvPr/>
        </p:nvSpPr>
        <p:spPr>
          <a:xfrm>
            <a:off x="0" y="1975922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lnSpc>
                <a:spcPct val="90000"/>
              </a:lnSpc>
              <a:spcAft>
                <a:spcPct val="20000"/>
              </a:spcAft>
              <a:defRPr sz="3200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eaLnBrk="0" hangingPunct="0">
              <a:lnSpc>
                <a:spcPct val="85000"/>
              </a:lnSpc>
              <a:spcBef>
                <a:spcPct val="0"/>
              </a:spcBef>
              <a:defRPr sz="2400" b="1">
                <a:solidFill>
                  <a:schemeClr val="accent1"/>
                </a:solidFill>
              </a:defRPr>
            </a:lvl2pPr>
            <a:lvl3pPr eaLnBrk="0" hangingPunct="0">
              <a:lnSpc>
                <a:spcPct val="85000"/>
              </a:lnSpc>
              <a:spcBef>
                <a:spcPct val="0"/>
              </a:spcBef>
              <a:defRPr sz="2400" b="1">
                <a:solidFill>
                  <a:schemeClr val="accent1"/>
                </a:solidFill>
              </a:defRPr>
            </a:lvl3pPr>
            <a:lvl4pPr eaLnBrk="0" hangingPunct="0">
              <a:lnSpc>
                <a:spcPct val="85000"/>
              </a:lnSpc>
              <a:spcBef>
                <a:spcPct val="0"/>
              </a:spcBef>
              <a:defRPr sz="2400" b="1">
                <a:solidFill>
                  <a:schemeClr val="accent1"/>
                </a:solidFill>
              </a:defRPr>
            </a:lvl4pPr>
            <a:lvl5pPr eaLnBrk="0" hangingPunct="0">
              <a:lnSpc>
                <a:spcPct val="85000"/>
              </a:lnSpc>
              <a:spcBef>
                <a:spcPct val="0"/>
              </a:spcBef>
              <a:defRPr sz="2400" b="1">
                <a:solidFill>
                  <a:schemeClr val="accent1"/>
                </a:solidFill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9pPr>
          </a:lstStyle>
          <a:p>
            <a:pPr algn="ctr" fontAlgn="auto">
              <a:spcBef>
                <a:spcPts val="0"/>
              </a:spcBef>
              <a:buClrTx/>
              <a:buSzTx/>
              <a:buNone/>
            </a:pPr>
            <a:r>
              <a:rPr lang="zh-CN" altLang="en-US" sz="6000" dirty="0">
                <a:solidFill>
                  <a:srgbClr val="0000FF"/>
                </a:solidFill>
              </a:rPr>
              <a:t>实验</a:t>
            </a:r>
            <a:r>
              <a:rPr lang="en-US" altLang="zh-CN" sz="6000" dirty="0">
                <a:solidFill>
                  <a:srgbClr val="0000FF"/>
                </a:solidFill>
              </a:rPr>
              <a:t>2  </a:t>
            </a:r>
            <a:r>
              <a:rPr lang="zh-CN" altLang="en-US" sz="6000" dirty="0">
                <a:solidFill>
                  <a:srgbClr val="0000FF"/>
                </a:solidFill>
              </a:rPr>
              <a:t>前馈神经网络实验</a:t>
            </a:r>
            <a:endParaRPr lang="en-US" altLang="zh-CN" sz="6000" dirty="0">
              <a:solidFill>
                <a:srgbClr val="0000FF"/>
              </a:solidFill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F0889285-5B4D-4F35-BE12-1BE3BF91A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8" y="92606"/>
            <a:ext cx="106915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8B7E87-98E2-4145-9032-433989C4A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2160"/>
            <a:ext cx="12192000" cy="227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415EC11-65D3-4DB1-8F22-1689467C2F51}"/>
              </a:ext>
            </a:extLst>
          </p:cNvPr>
          <p:cNvSpPr txBox="1">
            <a:spLocks/>
          </p:cNvSpPr>
          <p:nvPr/>
        </p:nvSpPr>
        <p:spPr>
          <a:xfrm>
            <a:off x="6864015" y="111980"/>
            <a:ext cx="5213684" cy="100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北京交通大学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深度学习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课件</a:t>
            </a:r>
          </a:p>
        </p:txBody>
      </p:sp>
    </p:spTree>
    <p:extLst>
      <p:ext uri="{BB962C8B-B14F-4D97-AF65-F5344CB8AC3E}">
        <p14:creationId xmlns:p14="http://schemas.microsoft.com/office/powerpoint/2010/main" val="3959893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80D29B-0B38-4624-A163-A56C98DC8917}"/>
              </a:ext>
            </a:extLst>
          </p:cNvPr>
          <p:cNvSpPr txBox="1"/>
          <p:nvPr/>
        </p:nvSpPr>
        <p:spPr>
          <a:xfrm>
            <a:off x="777846" y="1143000"/>
            <a:ext cx="4411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如何选择激活函数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69CB27-8BB7-473B-AD36-E444FFC89B13}"/>
              </a:ext>
            </a:extLst>
          </p:cNvPr>
          <p:cNvSpPr/>
          <p:nvPr/>
        </p:nvSpPr>
        <p:spPr>
          <a:xfrm>
            <a:off x="1341120" y="2128399"/>
            <a:ext cx="7117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通常来说，很少会把各种激活函数串起来在一个网络中使用的。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BF3C79-5671-489C-A490-FCBBEFC115B5}"/>
              </a:ext>
            </a:extLst>
          </p:cNvPr>
          <p:cNvSpPr/>
          <p:nvPr/>
        </p:nvSpPr>
        <p:spPr>
          <a:xfrm>
            <a:off x="1341120" y="2943136"/>
            <a:ext cx="97840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如果使用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，那么一定要小心设置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learning rate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，而且要注意不要让网络出现很多“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dead ”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神经元，如果这个问题不好解决，那么可以试试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LeakyReLU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PReLU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060642-5990-441D-BABF-5354FC3BF5DF}"/>
              </a:ext>
            </a:extLst>
          </p:cNvPr>
          <p:cNvSpPr/>
          <p:nvPr/>
        </p:nvSpPr>
        <p:spPr>
          <a:xfrm>
            <a:off x="1341120" y="4210735"/>
            <a:ext cx="9326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最好不要用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sigmoid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，可以试试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tanh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，不过预期它的效果会比不上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97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前馈神经网络的组成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4912799-D2CD-4D76-AF89-3447A3C9D8E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533" y="1788634"/>
            <a:ext cx="5446090" cy="327413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D8542F5-0550-4A2E-94DB-CEDD937D1069}"/>
              </a:ext>
            </a:extLst>
          </p:cNvPr>
          <p:cNvSpPr txBox="1"/>
          <p:nvPr/>
        </p:nvSpPr>
        <p:spPr>
          <a:xfrm>
            <a:off x="6995540" y="5258500"/>
            <a:ext cx="367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包含一个隐藏层的前馈神经网络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AA5E36F-9C59-46FA-9EEC-5D9E198145B5}"/>
                  </a:ext>
                </a:extLst>
              </p:cNvPr>
              <p:cNvSpPr txBox="1"/>
              <p:nvPr/>
            </p:nvSpPr>
            <p:spPr>
              <a:xfrm>
                <a:off x="1089903" y="1189122"/>
                <a:ext cx="3808668" cy="2766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输入神经元个数：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隐藏层神经元个数：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输出层神经元个数：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给的小批量样本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隐藏层的输出为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𝐻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输出层的输出为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AA5E36F-9C59-46FA-9EEC-5D9E19814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03" y="1189122"/>
                <a:ext cx="3808668" cy="2766206"/>
              </a:xfrm>
              <a:prstGeom prst="rect">
                <a:avLst/>
              </a:prstGeom>
              <a:blipFill>
                <a:blip r:embed="rId4"/>
                <a:stretch>
                  <a:fillRect l="-1440" t="-1101" b="-2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ACBBABD5-BBA2-4524-8875-7DA09BB3F7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0"/>
          <a:stretch/>
        </p:blipFill>
        <p:spPr>
          <a:xfrm>
            <a:off x="1221327" y="4636143"/>
            <a:ext cx="1831278" cy="7327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9635F52-84A3-46CB-A4B4-6CBE02986E29}"/>
                  </a:ext>
                </a:extLst>
              </p:cNvPr>
              <p:cNvSpPr txBox="1"/>
              <p:nvPr/>
            </p:nvSpPr>
            <p:spPr>
              <a:xfrm>
                <a:off x="1138544" y="5513280"/>
                <a:ext cx="3307925" cy="41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en-US" sz="20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zh-CN" altLang="en-US" sz="2000"/>
                  <a:t> </a:t>
                </a:r>
                <a:r>
                  <a:rPr lang="en-US" altLang="zh-CN" sz="2000"/>
                  <a:t>,</a:t>
                </a:r>
                <a:r>
                  <a:rPr lang="en-US" altLang="zh-CN" sz="200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en-US" sz="20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9635F52-84A3-46CB-A4B4-6CBE02986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544" y="5513280"/>
                <a:ext cx="3307925" cy="413896"/>
              </a:xfrm>
              <a:prstGeom prst="rect">
                <a:avLst/>
              </a:prstGeom>
              <a:blipFill>
                <a:blip r:embed="rId6"/>
                <a:stretch>
                  <a:fillRect t="-1029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54F9B4F-1ECE-4170-B185-709D84A090E8}"/>
                  </a:ext>
                </a:extLst>
              </p:cNvPr>
              <p:cNvSpPr txBox="1"/>
              <p:nvPr/>
            </p:nvSpPr>
            <p:spPr>
              <a:xfrm>
                <a:off x="1138543" y="6080671"/>
                <a:ext cx="3307925" cy="41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sz="20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zh-CN" altLang="en-US" sz="2000"/>
                  <a:t> </a:t>
                </a:r>
                <a:r>
                  <a:rPr lang="en-US" altLang="zh-CN" sz="2000"/>
                  <a:t>,</a:t>
                </a:r>
                <a:r>
                  <a:rPr lang="en-US" altLang="zh-CN" sz="200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sz="20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54F9B4F-1ECE-4170-B185-709D84A09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543" y="6080671"/>
                <a:ext cx="3307925" cy="413896"/>
              </a:xfrm>
              <a:prstGeom prst="rect">
                <a:avLst/>
              </a:prstGeom>
              <a:blipFill>
                <a:blip r:embed="rId7"/>
                <a:stretch>
                  <a:fillRect t="-11765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AA5E36F-9C59-46FA-9EEC-5D9E198145B5}"/>
              </a:ext>
            </a:extLst>
          </p:cNvPr>
          <p:cNvSpPr txBox="1"/>
          <p:nvPr/>
        </p:nvSpPr>
        <p:spPr>
          <a:xfrm>
            <a:off x="589160" y="4048896"/>
            <a:ext cx="3808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计算公式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A5E36F-9C59-46FA-9EEC-5D9E198145B5}"/>
              </a:ext>
            </a:extLst>
          </p:cNvPr>
          <p:cNvSpPr txBox="1"/>
          <p:nvPr/>
        </p:nvSpPr>
        <p:spPr>
          <a:xfrm>
            <a:off x="589160" y="728910"/>
            <a:ext cx="3808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组成结构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467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优化器的使用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13B056-9453-4882-AB7C-26FEA8120A21}"/>
              </a:ext>
            </a:extLst>
          </p:cNvPr>
          <p:cNvSpPr txBox="1"/>
          <p:nvPr/>
        </p:nvSpPr>
        <p:spPr>
          <a:xfrm>
            <a:off x="861060" y="832564"/>
            <a:ext cx="7879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常用的优化器：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SGD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AdaGrad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RMSProp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09B39A-D364-4704-ABF7-4297743464C8}"/>
              </a:ext>
            </a:extLst>
          </p:cNvPr>
          <p:cNvSpPr txBox="1"/>
          <p:nvPr/>
        </p:nvSpPr>
        <p:spPr>
          <a:xfrm>
            <a:off x="861060" y="3057670"/>
            <a:ext cx="787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pytorch</a:t>
            </a:r>
            <a:r>
              <a:rPr lang="zh-CN" altLang="en-US" sz="2000" dirty="0"/>
              <a:t>如何使用</a:t>
            </a:r>
            <a:r>
              <a:rPr lang="en-US" altLang="zh-CN" sz="2000" dirty="0"/>
              <a:t>SGD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1DAAAA-9974-4907-9BDC-9DB597999636}"/>
              </a:ext>
            </a:extLst>
          </p:cNvPr>
          <p:cNvSpPr txBox="1"/>
          <p:nvPr/>
        </p:nvSpPr>
        <p:spPr>
          <a:xfrm>
            <a:off x="1458686" y="3569497"/>
            <a:ext cx="787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torch.optim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实现了各种优化算法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525C99A-E62E-46D4-A518-2CEE31781E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99"/>
          <a:stretch/>
        </p:blipFill>
        <p:spPr>
          <a:xfrm>
            <a:off x="1534069" y="3969607"/>
            <a:ext cx="6040846" cy="240582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1BEA492-1D4D-4575-AE77-4C9C0C58872A}"/>
              </a:ext>
            </a:extLst>
          </p:cNvPr>
          <p:cNvSpPr txBox="1"/>
          <p:nvPr/>
        </p:nvSpPr>
        <p:spPr>
          <a:xfrm>
            <a:off x="1458686" y="6375428"/>
            <a:ext cx="787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其他优化器的使用可以参考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官方文档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A5FFED-2020-4446-B04D-C2C4FF1423E6}"/>
              </a:ext>
            </a:extLst>
          </p:cNvPr>
          <p:cNvSpPr txBox="1"/>
          <p:nvPr/>
        </p:nvSpPr>
        <p:spPr>
          <a:xfrm>
            <a:off x="861060" y="1438820"/>
            <a:ext cx="787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手动实现</a:t>
            </a:r>
            <a:r>
              <a:rPr lang="en-US" altLang="zh-CN" sz="2000" dirty="0"/>
              <a:t>SGD</a:t>
            </a:r>
            <a:endParaRPr lang="zh-CN" altLang="en-US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9BB2AA2-3E78-49CE-BB52-11F1EB4CD5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71"/>
          <a:stretch/>
        </p:blipFill>
        <p:spPr>
          <a:xfrm>
            <a:off x="1534069" y="1925566"/>
            <a:ext cx="4961073" cy="1132104"/>
          </a:xfrm>
          <a:prstGeom prst="rect">
            <a:avLst/>
          </a:prstGeom>
        </p:spPr>
      </p:pic>
      <p:sp>
        <p:nvSpPr>
          <p:cNvPr id="12" name="矩形: 圆角 1">
            <a:extLst>
              <a:ext uri="{FF2B5EF4-FFF2-40B4-BE49-F238E27FC236}">
                <a16:creationId xmlns:a16="http://schemas.microsoft.com/office/drawing/2014/main" id="{E3B9EEEC-249B-4F1D-8180-342449640B10}"/>
              </a:ext>
            </a:extLst>
          </p:cNvPr>
          <p:cNvSpPr/>
          <p:nvPr/>
        </p:nvSpPr>
        <p:spPr>
          <a:xfrm>
            <a:off x="2451371" y="2608922"/>
            <a:ext cx="3336586" cy="2594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">
            <a:extLst>
              <a:ext uri="{FF2B5EF4-FFF2-40B4-BE49-F238E27FC236}">
                <a16:creationId xmlns:a16="http://schemas.microsoft.com/office/drawing/2014/main" id="{E3B9EEEC-249B-4F1D-8180-342449640B10}"/>
              </a:ext>
            </a:extLst>
          </p:cNvPr>
          <p:cNvSpPr/>
          <p:nvPr/>
        </p:nvSpPr>
        <p:spPr>
          <a:xfrm>
            <a:off x="1534069" y="4092235"/>
            <a:ext cx="5586578" cy="2774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04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E3EA41B0-BDB2-442B-9087-054ECD9C2C9A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0DC47E-0DCB-4A7D-9E2F-9C422A1B4E5B}"/>
              </a:ext>
            </a:extLst>
          </p:cNvPr>
          <p:cNvSpPr txBox="1">
            <a:spLocks/>
          </p:cNvSpPr>
          <p:nvPr/>
        </p:nvSpPr>
        <p:spPr>
          <a:xfrm>
            <a:off x="1466807" y="1890501"/>
            <a:ext cx="2728676" cy="17927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人工神经元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前馈神经网络的组成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优化器的使用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19A7D9-D22A-4858-9F5C-353CC2F50DAD}"/>
              </a:ext>
            </a:extLst>
          </p:cNvPr>
          <p:cNvSpPr/>
          <p:nvPr/>
        </p:nvSpPr>
        <p:spPr>
          <a:xfrm>
            <a:off x="6439774" y="1890501"/>
            <a:ext cx="4224907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模型选择、过拟合、欠拟合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探究导致过拟合、欠拟合的因素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过拟合解决办法：正则化、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F9F64A-8537-4239-B355-3CD862DECA6B}"/>
              </a:ext>
            </a:extLst>
          </p:cNvPr>
          <p:cNvSpPr/>
          <p:nvPr/>
        </p:nvSpPr>
        <p:spPr>
          <a:xfrm>
            <a:off x="1144159" y="1139619"/>
            <a:ext cx="178446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72DEAF-27CD-4916-868D-07A9CFC2DC67}"/>
              </a:ext>
            </a:extLst>
          </p:cNvPr>
          <p:cNvSpPr/>
          <p:nvPr/>
        </p:nvSpPr>
        <p:spPr>
          <a:xfrm>
            <a:off x="1144159" y="3905958"/>
            <a:ext cx="310694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实现前馈神经网络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3EBA0A-0440-4404-83A6-1642D1E64577}"/>
              </a:ext>
            </a:extLst>
          </p:cNvPr>
          <p:cNvSpPr/>
          <p:nvPr/>
        </p:nvSpPr>
        <p:spPr>
          <a:xfrm>
            <a:off x="6095999" y="1139618"/>
            <a:ext cx="178446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模型调优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D98211-0F22-41C8-B01F-30B6457BE10B}"/>
              </a:ext>
            </a:extLst>
          </p:cNvPr>
          <p:cNvSpPr/>
          <p:nvPr/>
        </p:nvSpPr>
        <p:spPr>
          <a:xfrm>
            <a:off x="1466807" y="4709759"/>
            <a:ext cx="372327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手动实现前馈神经网络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Torch.nn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实现前馈神经网络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F6B1A4-11D6-410A-B722-A2E25E926CEE}"/>
              </a:ext>
            </a:extLst>
          </p:cNvPr>
          <p:cNvSpPr/>
          <p:nvPr/>
        </p:nvSpPr>
        <p:spPr>
          <a:xfrm>
            <a:off x="6095999" y="3905957"/>
            <a:ext cx="178446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75A796-D341-4262-AA8E-F2555CB1E05E}"/>
              </a:ext>
            </a:extLst>
          </p:cNvPr>
          <p:cNvSpPr/>
          <p:nvPr/>
        </p:nvSpPr>
        <p:spPr>
          <a:xfrm>
            <a:off x="6439774" y="4636172"/>
            <a:ext cx="3180735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数据集介绍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平台课实验要求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专业课实验要求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6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手动实现前馈神经网络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C72F6F-5682-432F-9F2E-D1F7B972DDE2}"/>
              </a:ext>
            </a:extLst>
          </p:cNvPr>
          <p:cNvSpPr txBox="1"/>
          <p:nvPr/>
        </p:nvSpPr>
        <p:spPr>
          <a:xfrm>
            <a:off x="777846" y="1030473"/>
            <a:ext cx="5494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数据集介绍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7C53CE-E1D1-409D-A56F-7DEFFA7325CA}"/>
              </a:ext>
            </a:extLst>
          </p:cNvPr>
          <p:cNvSpPr txBox="1"/>
          <p:nvPr/>
        </p:nvSpPr>
        <p:spPr>
          <a:xfrm>
            <a:off x="1250286" y="1584471"/>
            <a:ext cx="7977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采用实验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中介绍的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Fashion-MNIST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数据集完成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多分类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F2C51F-E8DA-43FD-97E7-A57E5881028F}"/>
              </a:ext>
            </a:extLst>
          </p:cNvPr>
          <p:cNvSpPr txBox="1"/>
          <p:nvPr/>
        </p:nvSpPr>
        <p:spPr>
          <a:xfrm>
            <a:off x="1250286" y="1984581"/>
            <a:ext cx="9852054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60,000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10,000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每个样本的数据格式为：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（高*宽*通道）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dress</a:t>
            </a:r>
            <a:r>
              <a:rPr lang="zh-CN" altLang="e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连⾐裙）、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coat</a:t>
            </a:r>
            <a:r>
              <a:rPr lang="zh-CN" altLang="e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外套）、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sandal</a:t>
            </a:r>
            <a:r>
              <a:rPr lang="zh-CN" altLang="e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凉鞋）、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shirt</a:t>
            </a:r>
            <a:r>
              <a:rPr lang="zh-CN" altLang="e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衬衫）、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sneaker</a:t>
            </a:r>
            <a:r>
              <a:rPr lang="zh-CN" altLang="e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运动鞋）、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bag</a:t>
            </a:r>
            <a:r>
              <a:rPr lang="zh-CN" altLang="e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包）和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ankle boot</a:t>
            </a:r>
            <a:r>
              <a:rPr lang="zh-CN" altLang="e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短靴）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ADC73E-32BF-449A-8A7B-00090ACF8006}"/>
              </a:ext>
            </a:extLst>
          </p:cNvPr>
          <p:cNvSpPr txBox="1"/>
          <p:nvPr/>
        </p:nvSpPr>
        <p:spPr>
          <a:xfrm>
            <a:off x="859736" y="4053865"/>
            <a:ext cx="7178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</a:rPr>
              <a:t>Fashion-MNIST</a:t>
            </a:r>
            <a:r>
              <a:rPr lang="zh-CN" altLang="en-US" sz="2000" dirty="0">
                <a:solidFill>
                  <a:schemeClr val="tx1"/>
                </a:solidFill>
              </a:rPr>
              <a:t>数据集下载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B89B9C3-0DDF-4510-9DAA-F33E0D14C1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54" t="687" b="63750"/>
          <a:stretch/>
        </p:blipFill>
        <p:spPr>
          <a:xfrm>
            <a:off x="1156447" y="4669418"/>
            <a:ext cx="10778879" cy="145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35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手动实现前馈神经网络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C72F6F-5682-432F-9F2E-D1F7B972DDE2}"/>
              </a:ext>
            </a:extLst>
          </p:cNvPr>
          <p:cNvSpPr txBox="1"/>
          <p:nvPr/>
        </p:nvSpPr>
        <p:spPr>
          <a:xfrm>
            <a:off x="777846" y="1102572"/>
            <a:ext cx="5494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批量读取数据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AA819D-1543-4EC1-B6D1-E60E3A1BB66B}"/>
              </a:ext>
            </a:extLst>
          </p:cNvPr>
          <p:cNvSpPr txBox="1"/>
          <p:nvPr/>
        </p:nvSpPr>
        <p:spPr>
          <a:xfrm>
            <a:off x="1188720" y="1799916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torch.utils.data.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DataLoader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读取小批量数据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118DE8-44FA-4348-94E3-B6054AA22B01}"/>
              </a:ext>
            </a:extLst>
          </p:cNvPr>
          <p:cNvSpPr txBox="1"/>
          <p:nvPr/>
        </p:nvSpPr>
        <p:spPr>
          <a:xfrm>
            <a:off x="1188720" y="3878071"/>
            <a:ext cx="8686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batch_size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是超参数，表示一轮训练多少个样本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是否打乱数据，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表示打乱数据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num_workers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表示不开启多线程读取数据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9183F4-4590-4C24-B8A3-C0FD4D4739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48"/>
          <a:stretch/>
        </p:blipFill>
        <p:spPr>
          <a:xfrm>
            <a:off x="1270747" y="2319803"/>
            <a:ext cx="10309518" cy="12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4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手动实现前馈神经网络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C72F6F-5682-432F-9F2E-D1F7B972DDE2}"/>
              </a:ext>
            </a:extLst>
          </p:cNvPr>
          <p:cNvSpPr txBox="1"/>
          <p:nvPr/>
        </p:nvSpPr>
        <p:spPr>
          <a:xfrm>
            <a:off x="765656" y="1149927"/>
            <a:ext cx="5494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>
                <a:solidFill>
                  <a:srgbClr val="0000FF"/>
                </a:solidFill>
              </a:rPr>
              <a:t>模型设计（包含一个隐藏层）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34F0DA-4143-4F24-9BFE-7CC3324FE389}"/>
              </a:ext>
            </a:extLst>
          </p:cNvPr>
          <p:cNvSpPr txBox="1"/>
          <p:nvPr/>
        </p:nvSpPr>
        <p:spPr>
          <a:xfrm>
            <a:off x="1428596" y="4975443"/>
            <a:ext cx="4168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输入神经元个数：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784 </a:t>
            </a: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（每个样本是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1900EC-4224-455B-8630-32B273417BA9}"/>
              </a:ext>
            </a:extLst>
          </p:cNvPr>
          <p:cNvSpPr txBox="1"/>
          <p:nvPr/>
        </p:nvSpPr>
        <p:spPr>
          <a:xfrm>
            <a:off x="1537104" y="3642311"/>
            <a:ext cx="4168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隐藏层神经元个数：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83AAFC-8765-42BD-AC36-318FB2E72BEB}"/>
              </a:ext>
            </a:extLst>
          </p:cNvPr>
          <p:cNvSpPr txBox="1"/>
          <p:nvPr/>
        </p:nvSpPr>
        <p:spPr>
          <a:xfrm>
            <a:off x="1537104" y="2001403"/>
            <a:ext cx="3697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输出层神经元个数：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（对应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个类别）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CA17AFE-36E1-43B5-89DA-3A6C414AAE2E}"/>
              </a:ext>
            </a:extLst>
          </p:cNvPr>
          <p:cNvSpPr txBox="1"/>
          <p:nvPr/>
        </p:nvSpPr>
        <p:spPr>
          <a:xfrm>
            <a:off x="2207664" y="4376710"/>
            <a:ext cx="296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784</a:t>
            </a:r>
            <a:r>
              <a:rPr lang="zh-CN" altLang="en-US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endParaRPr lang="zh-CN" altLang="en-US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1AE20B-B456-4256-8540-42EA4D676052}"/>
              </a:ext>
            </a:extLst>
          </p:cNvPr>
          <p:cNvSpPr txBox="1"/>
          <p:nvPr/>
        </p:nvSpPr>
        <p:spPr>
          <a:xfrm>
            <a:off x="2207664" y="2975745"/>
            <a:ext cx="296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771E224-FD07-4E5C-BB61-1471C819C9A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17" y="2349388"/>
            <a:ext cx="5446090" cy="327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2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手动实现前馈神经网络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C72F6F-5682-432F-9F2E-D1F7B972DDE2}"/>
              </a:ext>
            </a:extLst>
          </p:cNvPr>
          <p:cNvSpPr txBox="1"/>
          <p:nvPr/>
        </p:nvSpPr>
        <p:spPr>
          <a:xfrm>
            <a:off x="686171" y="1626921"/>
            <a:ext cx="5494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模型参数定义及初始化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D7A264-8F1D-403F-BF55-348B09CD4B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50" b="45237"/>
          <a:stretch/>
        </p:blipFill>
        <p:spPr>
          <a:xfrm>
            <a:off x="1809967" y="2027031"/>
            <a:ext cx="8339260" cy="26571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CD6B06-65E2-410A-8100-D66029787E6B}"/>
              </a:ext>
            </a:extLst>
          </p:cNvPr>
          <p:cNvSpPr txBox="1"/>
          <p:nvPr/>
        </p:nvSpPr>
        <p:spPr>
          <a:xfrm>
            <a:off x="686171" y="4916232"/>
            <a:ext cx="5494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定义激活函数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C10337-EE9F-4FB4-87AF-F0CB1BBE485D}"/>
              </a:ext>
            </a:extLst>
          </p:cNvPr>
          <p:cNvSpPr txBox="1"/>
          <p:nvPr/>
        </p:nvSpPr>
        <p:spPr>
          <a:xfrm>
            <a:off x="1187397" y="5389397"/>
            <a:ext cx="6994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我们选用常用</a:t>
            </a:r>
            <a:r>
              <a:rPr lang="en-US" altLang="zh-CN" sz="200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作为激活函数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3E88493-1059-4882-9676-1A000E5CD0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28"/>
          <a:stretch/>
        </p:blipFill>
        <p:spPr>
          <a:xfrm>
            <a:off x="1226239" y="5866289"/>
            <a:ext cx="4896813" cy="69043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714DEA2-F868-4891-898B-E20F07664C59}"/>
              </a:ext>
            </a:extLst>
          </p:cNvPr>
          <p:cNvSpPr txBox="1"/>
          <p:nvPr/>
        </p:nvSpPr>
        <p:spPr>
          <a:xfrm>
            <a:off x="6123052" y="4925960"/>
            <a:ext cx="5494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定义</a:t>
            </a:r>
            <a:r>
              <a:rPr lang="en-US" altLang="zh-CN" sz="2000" dirty="0" err="1"/>
              <a:t>softmax</a:t>
            </a:r>
            <a:r>
              <a:rPr lang="zh-CN" altLang="en-US" sz="2000" dirty="0"/>
              <a:t>函数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E4EE84B-ED80-4914-B30E-90ECC67AA3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333"/>
          <a:stretch/>
        </p:blipFill>
        <p:spPr>
          <a:xfrm>
            <a:off x="6658021" y="5565059"/>
            <a:ext cx="4424082" cy="108790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4F7F854-AB6B-4B41-B716-B43CED5F9626}"/>
              </a:ext>
            </a:extLst>
          </p:cNvPr>
          <p:cNvSpPr txBox="1"/>
          <p:nvPr/>
        </p:nvSpPr>
        <p:spPr>
          <a:xfrm>
            <a:off x="686171" y="993290"/>
            <a:ext cx="5494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>
                <a:solidFill>
                  <a:srgbClr val="0000FF"/>
                </a:solidFill>
              </a:rPr>
              <a:t>代码实现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4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手动实现前馈神经网络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C050FC-FFF2-4785-BEED-7F33C34D1FFC}"/>
              </a:ext>
            </a:extLst>
          </p:cNvPr>
          <p:cNvSpPr txBox="1"/>
          <p:nvPr/>
        </p:nvSpPr>
        <p:spPr>
          <a:xfrm>
            <a:off x="601980" y="1110114"/>
            <a:ext cx="5494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定义交叉熵损失函数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0ADEE63-4DA3-4911-B48D-2FE5C175D0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62" t="-10228" r="8437" b="-6058"/>
          <a:stretch/>
        </p:blipFill>
        <p:spPr>
          <a:xfrm>
            <a:off x="693493" y="1588454"/>
            <a:ext cx="4236879" cy="77533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B847AEB-3C86-4B70-A9BC-E25A04876FC4}"/>
              </a:ext>
            </a:extLst>
          </p:cNvPr>
          <p:cNvSpPr txBox="1"/>
          <p:nvPr/>
        </p:nvSpPr>
        <p:spPr>
          <a:xfrm>
            <a:off x="601980" y="2551581"/>
            <a:ext cx="3250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定义模型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6B2ADDB-8796-45A7-B889-67F7E858BA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68"/>
          <a:stretch/>
        </p:blipFill>
        <p:spPr>
          <a:xfrm>
            <a:off x="693493" y="3117568"/>
            <a:ext cx="4053852" cy="128211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57FC39F-60FE-4705-8C23-80DC60DFEEA2}"/>
              </a:ext>
            </a:extLst>
          </p:cNvPr>
          <p:cNvSpPr txBox="1"/>
          <p:nvPr/>
        </p:nvSpPr>
        <p:spPr>
          <a:xfrm>
            <a:off x="601980" y="4653881"/>
            <a:ext cx="3683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定义随机梯度下降函数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5F6640D-597A-4A5F-B723-10DF1BB926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265" r="10512"/>
          <a:stretch/>
        </p:blipFill>
        <p:spPr>
          <a:xfrm>
            <a:off x="601980" y="5219868"/>
            <a:ext cx="4329158" cy="113222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56BE97F-3CCA-4F7D-8BC7-4D0E809EFC4A}"/>
              </a:ext>
            </a:extLst>
          </p:cNvPr>
          <p:cNvSpPr txBox="1"/>
          <p:nvPr/>
        </p:nvSpPr>
        <p:spPr>
          <a:xfrm>
            <a:off x="5916544" y="2589200"/>
            <a:ext cx="4986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计算模型在某个数据集上的准确率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0CC3819-1CE5-4A1A-A1A4-D5A4B467AA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506"/>
          <a:stretch/>
        </p:blipFill>
        <p:spPr>
          <a:xfrm>
            <a:off x="5916544" y="3117568"/>
            <a:ext cx="5770807" cy="143481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BCD503D-A85B-4901-A7EA-11EF56E3EC86}"/>
              </a:ext>
            </a:extLst>
          </p:cNvPr>
          <p:cNvSpPr txBox="1"/>
          <p:nvPr/>
        </p:nvSpPr>
        <p:spPr>
          <a:xfrm>
            <a:off x="5916544" y="1110114"/>
            <a:ext cx="3761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计算分类准确率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4E1E0A6-6015-417B-8818-C4E39EB2CED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575"/>
          <a:stretch/>
        </p:blipFill>
        <p:spPr>
          <a:xfrm>
            <a:off x="5916544" y="1584159"/>
            <a:ext cx="5376787" cy="81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96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397001-EFF8-45D9-9575-171C85B441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18"/>
          <a:stretch/>
        </p:blipFill>
        <p:spPr>
          <a:xfrm>
            <a:off x="692681" y="1451670"/>
            <a:ext cx="9367525" cy="51315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手动实现前馈神经网络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C72F6F-5682-432F-9F2E-D1F7B972DDE2}"/>
              </a:ext>
            </a:extLst>
          </p:cNvPr>
          <p:cNvSpPr txBox="1"/>
          <p:nvPr/>
        </p:nvSpPr>
        <p:spPr>
          <a:xfrm>
            <a:off x="777846" y="1051560"/>
            <a:ext cx="5494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/>
              <a:t>定义模型训练函数</a:t>
            </a:r>
            <a:endParaRPr lang="zh-CN" altLang="en-US" sz="20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FD02278-1032-430A-A6FB-58FFE5D646E5}"/>
              </a:ext>
            </a:extLst>
          </p:cNvPr>
          <p:cNvCxnSpPr>
            <a:cxnSpLocks/>
          </p:cNvCxnSpPr>
          <p:nvPr/>
        </p:nvCxnSpPr>
        <p:spPr>
          <a:xfrm flipV="1">
            <a:off x="4163291" y="2528455"/>
            <a:ext cx="2209800" cy="2265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82AECE9-0FBD-4B47-A6A8-5873DCB9252E}"/>
              </a:ext>
            </a:extLst>
          </p:cNvPr>
          <p:cNvSpPr txBox="1"/>
          <p:nvPr/>
        </p:nvSpPr>
        <p:spPr>
          <a:xfrm>
            <a:off x="6468218" y="2354886"/>
            <a:ext cx="2038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99E9BC-4EAB-45E5-BC63-CB2222909C1A}"/>
              </a:ext>
            </a:extLst>
          </p:cNvPr>
          <p:cNvSpPr txBox="1"/>
          <p:nvPr/>
        </p:nvSpPr>
        <p:spPr>
          <a:xfrm>
            <a:off x="6468218" y="3888451"/>
            <a:ext cx="2038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反向传播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0836715-5909-4E02-B63B-F6E2E9B5A63D}"/>
              </a:ext>
            </a:extLst>
          </p:cNvPr>
          <p:cNvCxnSpPr>
            <a:cxnSpLocks/>
          </p:cNvCxnSpPr>
          <p:nvPr/>
        </p:nvCxnSpPr>
        <p:spPr>
          <a:xfrm flipV="1">
            <a:off x="4146786" y="4062019"/>
            <a:ext cx="2209800" cy="2265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">
            <a:extLst>
              <a:ext uri="{FF2B5EF4-FFF2-40B4-BE49-F238E27FC236}">
                <a16:creationId xmlns:a16="http://schemas.microsoft.com/office/drawing/2014/main" id="{E3B9EEEC-249B-4F1D-8180-342449640B10}"/>
              </a:ext>
            </a:extLst>
          </p:cNvPr>
          <p:cNvSpPr/>
          <p:nvPr/>
        </p:nvSpPr>
        <p:spPr>
          <a:xfrm>
            <a:off x="1735106" y="2637559"/>
            <a:ext cx="2411680" cy="2321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">
            <a:extLst>
              <a:ext uri="{FF2B5EF4-FFF2-40B4-BE49-F238E27FC236}">
                <a16:creationId xmlns:a16="http://schemas.microsoft.com/office/drawing/2014/main" id="{E3B9EEEC-249B-4F1D-8180-342449640B10}"/>
              </a:ext>
            </a:extLst>
          </p:cNvPr>
          <p:cNvSpPr/>
          <p:nvPr/>
        </p:nvSpPr>
        <p:spPr>
          <a:xfrm>
            <a:off x="1735106" y="4123870"/>
            <a:ext cx="2411680" cy="2321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99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E3EA41B0-BDB2-442B-9087-054ECD9C2C9A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0DC47E-0DCB-4A7D-9E2F-9C422A1B4E5B}"/>
              </a:ext>
            </a:extLst>
          </p:cNvPr>
          <p:cNvSpPr txBox="1">
            <a:spLocks/>
          </p:cNvSpPr>
          <p:nvPr/>
        </p:nvSpPr>
        <p:spPr>
          <a:xfrm>
            <a:off x="1466807" y="1890501"/>
            <a:ext cx="2728676" cy="17927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人工神经元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前馈神经网络的组成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优化器的使用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19A7D9-D22A-4858-9F5C-353CC2F50DAD}"/>
              </a:ext>
            </a:extLst>
          </p:cNvPr>
          <p:cNvSpPr/>
          <p:nvPr/>
        </p:nvSpPr>
        <p:spPr>
          <a:xfrm>
            <a:off x="6439774" y="1890501"/>
            <a:ext cx="4224907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模型选择、过拟合、欠拟合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探究导致过拟合、欠拟合的因素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过拟合解决办法：正则化、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F9F64A-8537-4239-B355-3CD862DECA6B}"/>
              </a:ext>
            </a:extLst>
          </p:cNvPr>
          <p:cNvSpPr/>
          <p:nvPr/>
        </p:nvSpPr>
        <p:spPr>
          <a:xfrm>
            <a:off x="1144159" y="1139619"/>
            <a:ext cx="178446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72DEAF-27CD-4916-868D-07A9CFC2DC67}"/>
              </a:ext>
            </a:extLst>
          </p:cNvPr>
          <p:cNvSpPr/>
          <p:nvPr/>
        </p:nvSpPr>
        <p:spPr>
          <a:xfrm>
            <a:off x="1144159" y="3905958"/>
            <a:ext cx="310694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实现前馈神经网络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3EBA0A-0440-4404-83A6-1642D1E64577}"/>
              </a:ext>
            </a:extLst>
          </p:cNvPr>
          <p:cNvSpPr/>
          <p:nvPr/>
        </p:nvSpPr>
        <p:spPr>
          <a:xfrm>
            <a:off x="6095999" y="1139618"/>
            <a:ext cx="178446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模型调优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D98211-0F22-41C8-B01F-30B6457BE10B}"/>
              </a:ext>
            </a:extLst>
          </p:cNvPr>
          <p:cNvSpPr/>
          <p:nvPr/>
        </p:nvSpPr>
        <p:spPr>
          <a:xfrm>
            <a:off x="1466807" y="4709759"/>
            <a:ext cx="372327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手动实现前馈神经网络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Torch.nn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实现前馈神经网络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F6B1A4-11D6-410A-B722-A2E25E926CEE}"/>
              </a:ext>
            </a:extLst>
          </p:cNvPr>
          <p:cNvSpPr/>
          <p:nvPr/>
        </p:nvSpPr>
        <p:spPr>
          <a:xfrm>
            <a:off x="6095999" y="3905957"/>
            <a:ext cx="178446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75A796-D341-4262-AA8E-F2555CB1E05E}"/>
              </a:ext>
            </a:extLst>
          </p:cNvPr>
          <p:cNvSpPr/>
          <p:nvPr/>
        </p:nvSpPr>
        <p:spPr>
          <a:xfrm>
            <a:off x="6439774" y="4636172"/>
            <a:ext cx="3180735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数据集介绍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平台课实验要求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专业课实验要求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4195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手动实现前馈神经网络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C72F6F-5682-432F-9F2E-D1F7B972DDE2}"/>
              </a:ext>
            </a:extLst>
          </p:cNvPr>
          <p:cNvSpPr txBox="1"/>
          <p:nvPr/>
        </p:nvSpPr>
        <p:spPr>
          <a:xfrm>
            <a:off x="777846" y="1051560"/>
            <a:ext cx="5494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训练模型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B02583-9E05-40D8-B62C-5B04C3B9568B}"/>
              </a:ext>
            </a:extLst>
          </p:cNvPr>
          <p:cNvSpPr txBox="1"/>
          <p:nvPr/>
        </p:nvSpPr>
        <p:spPr>
          <a:xfrm>
            <a:off x="1224507" y="1740143"/>
            <a:ext cx="492252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设置训练轮次为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学习率为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优化器采用默认的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EE3223-D62C-429E-BB53-903D3A3B00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03"/>
          <a:stretch/>
        </p:blipFill>
        <p:spPr>
          <a:xfrm>
            <a:off x="1224507" y="3429000"/>
            <a:ext cx="8853612" cy="264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92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Torch.nn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实现前馈神经网络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C72F6F-5682-432F-9F2E-D1F7B972DDE2}"/>
              </a:ext>
            </a:extLst>
          </p:cNvPr>
          <p:cNvSpPr txBox="1"/>
          <p:nvPr/>
        </p:nvSpPr>
        <p:spPr>
          <a:xfrm>
            <a:off x="777846" y="1051560"/>
            <a:ext cx="5494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/>
              <a:t>实现</a:t>
            </a:r>
            <a:r>
              <a:rPr lang="en-US" altLang="zh-CN" sz="2000"/>
              <a:t>FlattenLayer</a:t>
            </a:r>
            <a:r>
              <a:rPr lang="zh-CN" altLang="en-US" sz="2000"/>
              <a:t>层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410273-9C2A-4520-BDE3-9B71C2CE86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47" r="22462" b="66236"/>
          <a:stretch/>
        </p:blipFill>
        <p:spPr>
          <a:xfrm>
            <a:off x="720437" y="1577430"/>
            <a:ext cx="4335658" cy="15017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D21776-F093-4837-ACF3-9309D04364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47" t="33243" r="11144"/>
          <a:stretch/>
        </p:blipFill>
        <p:spPr>
          <a:xfrm>
            <a:off x="579243" y="3833358"/>
            <a:ext cx="4806860" cy="27878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E0089B-9EAB-4A57-8197-37DC651DB303}"/>
              </a:ext>
            </a:extLst>
          </p:cNvPr>
          <p:cNvSpPr txBox="1"/>
          <p:nvPr/>
        </p:nvSpPr>
        <p:spPr>
          <a:xfrm>
            <a:off x="777846" y="3284953"/>
            <a:ext cx="5494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模型定义和参数初始化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74701D-79BB-4C34-9BC0-AF5CD3258CCF}"/>
              </a:ext>
            </a:extLst>
          </p:cNvPr>
          <p:cNvSpPr txBox="1"/>
          <p:nvPr/>
        </p:nvSpPr>
        <p:spPr>
          <a:xfrm>
            <a:off x="5804647" y="1045449"/>
            <a:ext cx="5609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计算模型在某个数据集上的准确率和</a:t>
            </a:r>
            <a:r>
              <a:rPr lang="en-US" altLang="zh-CN" sz="2000" dirty="0"/>
              <a:t>loss</a:t>
            </a:r>
            <a:endParaRPr lang="zh-CN" altLang="en-US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48BD133-799B-4051-B8B3-C65EF95DD9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21" r="21975"/>
          <a:stretch/>
        </p:blipFill>
        <p:spPr>
          <a:xfrm>
            <a:off x="6286023" y="1457161"/>
            <a:ext cx="5128131" cy="189220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3D12144-8D7D-4CFC-9601-77480BED7803}"/>
              </a:ext>
            </a:extLst>
          </p:cNvPr>
          <p:cNvSpPr txBox="1"/>
          <p:nvPr/>
        </p:nvSpPr>
        <p:spPr>
          <a:xfrm>
            <a:off x="5925351" y="3685063"/>
            <a:ext cx="6951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设置训练轮次、学习率、损失函数和优化器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8224925-D437-4941-B7B0-158990221C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698"/>
          <a:stretch/>
        </p:blipFill>
        <p:spPr>
          <a:xfrm>
            <a:off x="6210457" y="4402001"/>
            <a:ext cx="5494020" cy="1187688"/>
          </a:xfrm>
          <a:prstGeom prst="rect">
            <a:avLst/>
          </a:prstGeom>
        </p:spPr>
      </p:pic>
      <p:sp>
        <p:nvSpPr>
          <p:cNvPr id="13" name="矩形: 圆角 1">
            <a:extLst>
              <a:ext uri="{FF2B5EF4-FFF2-40B4-BE49-F238E27FC236}">
                <a16:creationId xmlns:a16="http://schemas.microsoft.com/office/drawing/2014/main" id="{E3B9EEEC-249B-4F1D-8180-342449640B10}"/>
              </a:ext>
            </a:extLst>
          </p:cNvPr>
          <p:cNvSpPr/>
          <p:nvPr/>
        </p:nvSpPr>
        <p:spPr>
          <a:xfrm>
            <a:off x="6906639" y="2500009"/>
            <a:ext cx="2247089" cy="3751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095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Torch.nn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实现前馈神经网络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C72F6F-5682-432F-9F2E-D1F7B972DDE2}"/>
              </a:ext>
            </a:extLst>
          </p:cNvPr>
          <p:cNvSpPr txBox="1"/>
          <p:nvPr/>
        </p:nvSpPr>
        <p:spPr>
          <a:xfrm>
            <a:off x="777845" y="964474"/>
            <a:ext cx="691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模型训练，保存训练集和验证集的</a:t>
            </a:r>
            <a:r>
              <a:rPr lang="en-US" altLang="zh-CN" sz="2000" dirty="0"/>
              <a:t>loss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4F173F-EFAE-4C8A-AA5F-4A4F2046B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09"/>
          <a:stretch/>
        </p:blipFill>
        <p:spPr>
          <a:xfrm>
            <a:off x="981636" y="1474084"/>
            <a:ext cx="7858844" cy="5114552"/>
          </a:xfrm>
          <a:prstGeom prst="rect">
            <a:avLst/>
          </a:prstGeom>
        </p:spPr>
      </p:pic>
      <p:sp>
        <p:nvSpPr>
          <p:cNvPr id="7" name="矩形: 圆角 1">
            <a:extLst>
              <a:ext uri="{FF2B5EF4-FFF2-40B4-BE49-F238E27FC236}">
                <a16:creationId xmlns:a16="http://schemas.microsoft.com/office/drawing/2014/main" id="{E3B9EEEC-249B-4F1D-8180-342449640B10}"/>
              </a:ext>
            </a:extLst>
          </p:cNvPr>
          <p:cNvSpPr/>
          <p:nvPr/>
        </p:nvSpPr>
        <p:spPr>
          <a:xfrm>
            <a:off x="1560008" y="5604495"/>
            <a:ext cx="3469192" cy="3293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005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Torch.nn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实现前馈神经网络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C72F6F-5682-432F-9F2E-D1F7B972DDE2}"/>
              </a:ext>
            </a:extLst>
          </p:cNvPr>
          <p:cNvSpPr txBox="1"/>
          <p:nvPr/>
        </p:nvSpPr>
        <p:spPr>
          <a:xfrm>
            <a:off x="777845" y="964474"/>
            <a:ext cx="691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训练结果和</a:t>
            </a:r>
            <a:r>
              <a:rPr lang="en-US" altLang="zh-CN" sz="2000" dirty="0"/>
              <a:t>loss</a:t>
            </a:r>
            <a:r>
              <a:rPr lang="zh-CN" altLang="en-US" sz="2000" dirty="0"/>
              <a:t>曲线绘制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2EBF8A-934B-410A-B59D-E84054FCDD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37" b="-1"/>
          <a:stretch/>
        </p:blipFill>
        <p:spPr>
          <a:xfrm>
            <a:off x="660098" y="1414234"/>
            <a:ext cx="11191736" cy="33159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B915B0-59DD-4317-9C5D-E54D8796A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45" y="1795479"/>
            <a:ext cx="4486540" cy="47190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82FCE86-141C-4831-A2DA-7265BCFCFE62}"/>
              </a:ext>
            </a:extLst>
          </p:cNvPr>
          <p:cNvSpPr txBox="1"/>
          <p:nvPr/>
        </p:nvSpPr>
        <p:spPr>
          <a:xfrm>
            <a:off x="5681754" y="1826218"/>
            <a:ext cx="5494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绘制</a:t>
            </a:r>
            <a:r>
              <a:rPr lang="en-US" altLang="zh-CN" sz="2000" dirty="0"/>
              <a:t>loss</a:t>
            </a:r>
            <a:r>
              <a:rPr lang="zh-CN" altLang="en-US" sz="2000" dirty="0"/>
              <a:t>曲线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4D1C0A-E81C-4140-B464-5310BE9A9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015" y="4240250"/>
            <a:ext cx="3937536" cy="25107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E9EAC4-014C-4338-B350-EE2FF9CEAA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972"/>
          <a:stretch/>
        </p:blipFill>
        <p:spPr>
          <a:xfrm>
            <a:off x="6179296" y="2308313"/>
            <a:ext cx="4356475" cy="178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36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E3EA41B0-BDB2-442B-9087-054ECD9C2C9A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0DC47E-0DCB-4A7D-9E2F-9C422A1B4E5B}"/>
              </a:ext>
            </a:extLst>
          </p:cNvPr>
          <p:cNvSpPr txBox="1">
            <a:spLocks/>
          </p:cNvSpPr>
          <p:nvPr/>
        </p:nvSpPr>
        <p:spPr>
          <a:xfrm>
            <a:off x="1466807" y="1890501"/>
            <a:ext cx="2728676" cy="17927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人工神经元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前馈神经网络的组成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优化器的使用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19A7D9-D22A-4858-9F5C-353CC2F50DAD}"/>
              </a:ext>
            </a:extLst>
          </p:cNvPr>
          <p:cNvSpPr/>
          <p:nvPr/>
        </p:nvSpPr>
        <p:spPr>
          <a:xfrm>
            <a:off x="6439774" y="1890501"/>
            <a:ext cx="4224907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模型选择、过拟合、欠拟合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探究导致过拟合、欠拟合的因素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过拟合解决办法：正则化、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F9F64A-8537-4239-B355-3CD862DECA6B}"/>
              </a:ext>
            </a:extLst>
          </p:cNvPr>
          <p:cNvSpPr/>
          <p:nvPr/>
        </p:nvSpPr>
        <p:spPr>
          <a:xfrm>
            <a:off x="1144159" y="1139619"/>
            <a:ext cx="178446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72DEAF-27CD-4916-868D-07A9CFC2DC67}"/>
              </a:ext>
            </a:extLst>
          </p:cNvPr>
          <p:cNvSpPr/>
          <p:nvPr/>
        </p:nvSpPr>
        <p:spPr>
          <a:xfrm>
            <a:off x="1144159" y="3905958"/>
            <a:ext cx="310694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实现前馈神经网络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3EBA0A-0440-4404-83A6-1642D1E64577}"/>
              </a:ext>
            </a:extLst>
          </p:cNvPr>
          <p:cNvSpPr/>
          <p:nvPr/>
        </p:nvSpPr>
        <p:spPr>
          <a:xfrm>
            <a:off x="6095999" y="1139618"/>
            <a:ext cx="178446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模型调优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D98211-0F22-41C8-B01F-30B6457BE10B}"/>
              </a:ext>
            </a:extLst>
          </p:cNvPr>
          <p:cNvSpPr/>
          <p:nvPr/>
        </p:nvSpPr>
        <p:spPr>
          <a:xfrm>
            <a:off x="1466807" y="4709759"/>
            <a:ext cx="372327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手动实现前馈神经网络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Torch.nn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实现前馈神经网络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F6B1A4-11D6-410A-B722-A2E25E926CEE}"/>
              </a:ext>
            </a:extLst>
          </p:cNvPr>
          <p:cNvSpPr/>
          <p:nvPr/>
        </p:nvSpPr>
        <p:spPr>
          <a:xfrm>
            <a:off x="6095999" y="3905957"/>
            <a:ext cx="178446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75A796-D341-4262-AA8E-F2555CB1E05E}"/>
              </a:ext>
            </a:extLst>
          </p:cNvPr>
          <p:cNvSpPr/>
          <p:nvPr/>
        </p:nvSpPr>
        <p:spPr>
          <a:xfrm>
            <a:off x="6439774" y="4636172"/>
            <a:ext cx="3180735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数据集介绍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平台课实验要求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专业课实验要求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009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选择、欠拟合、过拟合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434E40-A2B8-486A-9FF7-6D7083B3F3B2}"/>
              </a:ext>
            </a:extLst>
          </p:cNvPr>
          <p:cNvSpPr txBox="1">
            <a:spLocks/>
          </p:cNvSpPr>
          <p:nvPr/>
        </p:nvSpPr>
        <p:spPr>
          <a:xfrm>
            <a:off x="277279" y="1637082"/>
            <a:ext cx="11308466" cy="1068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12800" lvl="2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将数据集分层采样划分为</a:t>
            </a:r>
            <a:r>
              <a:rPr lang="en-US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大小相似的</a:t>
            </a:r>
            <a:r>
              <a:rPr lang="zh-CN" altLang="en-US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互斥子集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，每次用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k-1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个子集的并集作为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训练集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，余下的子集作为测试集，最终返回</a:t>
            </a:r>
            <a:r>
              <a:rPr lang="en-US" altLang="zh-CN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个测试结果的</a:t>
            </a:r>
            <a:r>
              <a:rPr lang="zh-CN" altLang="en-US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均值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最常用的取值是</a:t>
            </a:r>
            <a:r>
              <a:rPr lang="en-US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200" lvl="1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</a:pPr>
            <a:endParaRPr lang="en-US" altLang="zh-CN" sz="24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900" lvl="2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7030A0"/>
              </a:buClr>
            </a:pPr>
            <a:endParaRPr lang="en-US" altLang="zh-CN" sz="2400" kern="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223" y="4218456"/>
            <a:ext cx="9734550" cy="25050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E434E40-A2B8-486A-9FF7-6D7083B3F3B2}"/>
              </a:ext>
            </a:extLst>
          </p:cNvPr>
          <p:cNvSpPr txBox="1">
            <a:spLocks/>
          </p:cNvSpPr>
          <p:nvPr/>
        </p:nvSpPr>
        <p:spPr>
          <a:xfrm>
            <a:off x="428265" y="2842641"/>
            <a:ext cx="11308466" cy="5782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55600" lvl="1" indent="-2794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手动实现</a:t>
            </a:r>
            <a:r>
              <a:rPr lang="en-US" altLang="zh-CN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折交叉验证</a:t>
            </a:r>
            <a:endParaRPr lang="en-US" altLang="zh-CN" sz="24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900" lvl="2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7030A0"/>
              </a:buClr>
            </a:pPr>
            <a:endParaRPr lang="en-US" altLang="zh-CN" sz="24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7846" y="3557716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创建数据集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69251B-860B-44B4-9E34-D784797A640F}"/>
              </a:ext>
            </a:extLst>
          </p:cNvPr>
          <p:cNvSpPr txBox="1">
            <a:spLocks/>
          </p:cNvSpPr>
          <p:nvPr/>
        </p:nvSpPr>
        <p:spPr>
          <a:xfrm>
            <a:off x="428265" y="990399"/>
            <a:ext cx="11308466" cy="5782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55600" lvl="1" indent="-2794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400" b="1" ker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折交叉验证</a:t>
            </a:r>
            <a:endParaRPr lang="en-US" altLang="zh-CN" sz="24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900" lvl="2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7030A0"/>
              </a:buClr>
            </a:pPr>
            <a:endParaRPr lang="en-US" altLang="zh-CN" sz="24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796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选择、欠拟合、过拟合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083" y="1763900"/>
            <a:ext cx="9820275" cy="3848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1936" y="1002774"/>
            <a:ext cx="5299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获取</a:t>
            </a:r>
            <a:r>
              <a:rPr lang="en-US" altLang="zh-CN" sz="2000" dirty="0"/>
              <a:t>k</a:t>
            </a:r>
            <a:r>
              <a:rPr lang="zh-CN" altLang="en-US" sz="2000" dirty="0"/>
              <a:t>折交叉验证某一折的训练集和验证集</a:t>
            </a:r>
          </a:p>
        </p:txBody>
      </p:sp>
      <p:sp>
        <p:nvSpPr>
          <p:cNvPr id="5" name="矩形: 圆角 1">
            <a:extLst>
              <a:ext uri="{FF2B5EF4-FFF2-40B4-BE49-F238E27FC236}">
                <a16:creationId xmlns:a16="http://schemas.microsoft.com/office/drawing/2014/main" id="{E3B9EEEC-249B-4F1D-8180-342449640B10}"/>
              </a:ext>
            </a:extLst>
          </p:cNvPr>
          <p:cNvSpPr/>
          <p:nvPr/>
        </p:nvSpPr>
        <p:spPr>
          <a:xfrm>
            <a:off x="1705923" y="2431915"/>
            <a:ext cx="6309668" cy="2529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6681F88-33F2-4E92-9CD0-AF3D6105D13C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8015591" y="2558375"/>
            <a:ext cx="749030" cy="3265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82AECE9-0FBD-4B47-A6A8-5873DCB9252E}"/>
              </a:ext>
            </a:extLst>
          </p:cNvPr>
          <p:cNvSpPr txBox="1"/>
          <p:nvPr/>
        </p:nvSpPr>
        <p:spPr>
          <a:xfrm>
            <a:off x="8764621" y="2684834"/>
            <a:ext cx="2830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份后每份的个数</a:t>
            </a:r>
          </a:p>
        </p:txBody>
      </p:sp>
    </p:spTree>
    <p:extLst>
      <p:ext uri="{BB962C8B-B14F-4D97-AF65-F5344CB8AC3E}">
        <p14:creationId xmlns:p14="http://schemas.microsoft.com/office/powerpoint/2010/main" val="2352068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选择、欠拟合、过拟合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1936" y="1002774"/>
            <a:ext cx="6582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依次对每一折数据进行训练和测试，并计算</a:t>
            </a:r>
            <a:r>
              <a:rPr lang="en-US" altLang="zh-CN" sz="2000" dirty="0"/>
              <a:t>k</a:t>
            </a:r>
            <a:r>
              <a:rPr lang="zh-CN" altLang="en-US" sz="2000" dirty="0"/>
              <a:t>折平均值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50" y="1402884"/>
            <a:ext cx="10744200" cy="5372100"/>
          </a:xfrm>
          <a:prstGeom prst="rect">
            <a:avLst/>
          </a:prstGeom>
        </p:spPr>
      </p:pic>
      <p:sp>
        <p:nvSpPr>
          <p:cNvPr id="5" name="矩形: 圆角 1">
            <a:extLst>
              <a:ext uri="{FF2B5EF4-FFF2-40B4-BE49-F238E27FC236}">
                <a16:creationId xmlns:a16="http://schemas.microsoft.com/office/drawing/2014/main" id="{E3B9EEEC-249B-4F1D-8180-342449640B10}"/>
              </a:ext>
            </a:extLst>
          </p:cNvPr>
          <p:cNvSpPr/>
          <p:nvPr/>
        </p:nvSpPr>
        <p:spPr>
          <a:xfrm>
            <a:off x="1108953" y="2431915"/>
            <a:ext cx="8521429" cy="25486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6681F88-33F2-4E92-9CD0-AF3D6105D13C}"/>
              </a:ext>
            </a:extLst>
          </p:cNvPr>
          <p:cNvCxnSpPr>
            <a:cxnSpLocks/>
            <a:stCxn id="5" idx="0"/>
            <a:endCxn id="12" idx="1"/>
          </p:cNvCxnSpPr>
          <p:nvPr/>
        </p:nvCxnSpPr>
        <p:spPr>
          <a:xfrm flipV="1">
            <a:off x="5369668" y="1870844"/>
            <a:ext cx="1764519" cy="5610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82AECE9-0FBD-4B47-A6A8-5873DCB9252E}"/>
              </a:ext>
            </a:extLst>
          </p:cNvPr>
          <p:cNvSpPr txBox="1"/>
          <p:nvPr/>
        </p:nvSpPr>
        <p:spPr>
          <a:xfrm>
            <a:off x="7134187" y="1670789"/>
            <a:ext cx="2830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次，取平均值</a:t>
            </a:r>
          </a:p>
        </p:txBody>
      </p:sp>
    </p:spTree>
    <p:extLst>
      <p:ext uri="{BB962C8B-B14F-4D97-AF65-F5344CB8AC3E}">
        <p14:creationId xmlns:p14="http://schemas.microsoft.com/office/powerpoint/2010/main" val="2403427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选择、欠拟合、过拟合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434E40-A2B8-486A-9FF7-6D7083B3F3B2}"/>
              </a:ext>
            </a:extLst>
          </p:cNvPr>
          <p:cNvSpPr txBox="1">
            <a:spLocks/>
          </p:cNvSpPr>
          <p:nvPr/>
        </p:nvSpPr>
        <p:spPr>
          <a:xfrm>
            <a:off x="428265" y="773472"/>
            <a:ext cx="11308466" cy="57779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19100" lvl="1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过拟合</a:t>
            </a:r>
            <a:endParaRPr lang="en-US" altLang="zh-CN" sz="24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2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表现：模型在训练集上正确率</a:t>
            </a:r>
            <a:r>
              <a:rPr lang="zh-CN" altLang="en-US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很高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，但是在测试集上正确率</a:t>
            </a:r>
            <a:r>
              <a:rPr lang="zh-CN" altLang="en-US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很低</a:t>
            </a:r>
            <a:endParaRPr lang="en-US" altLang="zh-CN" sz="20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2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造成原因：由于</a:t>
            </a:r>
            <a:r>
              <a:rPr lang="zh-CN" altLang="en-US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训练数据少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噪声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模型能力强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等原因造成的欠拟合</a:t>
            </a:r>
            <a:endParaRPr lang="en-US" altLang="zh-CN" sz="20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2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解决办法：优化目标加正则项；</a:t>
            </a:r>
            <a:r>
              <a:rPr lang="en-US" altLang="zh-CN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；早停机制</a:t>
            </a:r>
            <a:endParaRPr lang="en-US" altLang="zh-CN" sz="20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9100" lvl="1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欠拟合</a:t>
            </a:r>
            <a:endParaRPr lang="en-US" altLang="zh-CN" sz="24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2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表现：模型在训练集和测试集上的正确率</a:t>
            </a:r>
            <a:r>
              <a:rPr lang="zh-CN" altLang="en-US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都很低</a:t>
            </a:r>
            <a:endParaRPr lang="en-US" altLang="zh-CN" sz="20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2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造成原因：由于</a:t>
            </a:r>
            <a:r>
              <a:rPr lang="zh-CN" altLang="en-US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模型能力不足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造成的</a:t>
            </a:r>
            <a:endParaRPr lang="en-US" altLang="zh-CN" sz="20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2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解决办法：增加模型复杂度</a:t>
            </a:r>
            <a:endParaRPr lang="en-US" altLang="zh-CN" sz="20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706" y="3662439"/>
            <a:ext cx="43910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37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多项式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函数拟合实验探究影响欠拟合、过拟合的因素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E434E40-A2B8-486A-9FF7-6D7083B3F3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858" y="760023"/>
                <a:ext cx="11763735" cy="113601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419100" lvl="1" indent="-342900" algn="just" eaLnBrk="0" fontAlgn="base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400" b="1" kern="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给定样本特征，使用如下的三阶多项式函数来生成样本的标签</a:t>
                </a:r>
                <a:endParaRPr lang="en-US" altLang="zh-CN" sz="2400" b="1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6200" lvl="1" algn="just" eaLnBrk="0" fontAlgn="base" hangingPunct="0">
                  <a:spcBef>
                    <a:spcPts val="600"/>
                  </a:spcBef>
                  <a:spcAft>
                    <a:spcPts val="600"/>
                  </a:spcAft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kern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𝑦</m:t>
                      </m:r>
                      <m:r>
                        <a:rPr lang="en-US" altLang="zh-CN" sz="2400" b="0" i="1" kern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=1.2</m:t>
                      </m:r>
                      <m:r>
                        <a:rPr lang="en-US" altLang="zh-CN" sz="2400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en-US" altLang="zh-CN" sz="2400" b="0" i="1" kern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−3.4</m:t>
                      </m:r>
                      <m:sSup>
                        <m:sSupPr>
                          <m:ctrlPr>
                            <a:rPr lang="en-US" altLang="zh-CN" sz="24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 ker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en-US" altLang="zh-CN" sz="2400" b="0" i="1" kern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5.6</m:t>
                      </m:r>
                      <m:sSup>
                        <m:sSupPr>
                          <m:ctrlPr>
                            <a:rPr lang="en-US" altLang="zh-CN" sz="240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kern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+5+</m:t>
                      </m:r>
                      <m:r>
                        <a:rPr lang="zh-CN" altLang="en-US" sz="2400" b="0" i="1" kern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𝜖</m:t>
                      </m:r>
                    </m:oMath>
                  </m:oMathPara>
                </a14:m>
                <a:endParaRPr lang="en-US" altLang="zh-CN" sz="2400" kern="0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76200" lvl="1" algn="just" eaLnBrk="0" fontAlgn="base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1"/>
                  </a:buClr>
                </a:pPr>
                <a:endParaRPr lang="en-US" altLang="zh-CN" sz="2400" kern="0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E434E40-A2B8-486A-9FF7-6D7083B3F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58" y="760023"/>
                <a:ext cx="11763735" cy="1136010"/>
              </a:xfrm>
              <a:prstGeom prst="rect">
                <a:avLst/>
              </a:prstGeom>
              <a:blipFill>
                <a:blip r:embed="rId3"/>
                <a:stretch>
                  <a:fillRect l="-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t="47720"/>
          <a:stretch/>
        </p:blipFill>
        <p:spPr>
          <a:xfrm>
            <a:off x="2334639" y="2477493"/>
            <a:ext cx="7249569" cy="18781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AC3C1A1-6E43-45AC-B03D-ED3B7758E8F2}"/>
                  </a:ext>
                </a:extLst>
              </p:cNvPr>
              <p:cNvSpPr txBox="1"/>
              <p:nvPr/>
            </p:nvSpPr>
            <p:spPr>
              <a:xfrm>
                <a:off x="408093" y="2054300"/>
                <a:ext cx="11696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设置噪声项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𝝐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服从均值为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、标准差为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的正态分布。训练数据集和测试数据集的样本数都设为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AC3C1A1-6E43-45AC-B03D-ED3B7758E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93" y="2054300"/>
                <a:ext cx="11696500" cy="400110"/>
              </a:xfrm>
              <a:prstGeom prst="rect">
                <a:avLst/>
              </a:prstGeom>
              <a:blipFill>
                <a:blip r:embed="rId5"/>
                <a:stretch>
                  <a:fillRect l="-469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882C96B-DC32-4C85-917E-F37FD2229072}"/>
              </a:ext>
            </a:extLst>
          </p:cNvPr>
          <p:cNvSpPr txBox="1">
            <a:spLocks/>
          </p:cNvSpPr>
          <p:nvPr/>
        </p:nvSpPr>
        <p:spPr>
          <a:xfrm>
            <a:off x="408093" y="4383640"/>
            <a:ext cx="4984177" cy="526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19100" lvl="1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定义作图函数</a:t>
            </a:r>
            <a:r>
              <a:rPr lang="en-US" altLang="zh-CN" sz="2000" b="1" kern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Draw_Loss_Curve</a:t>
            </a:r>
            <a:endParaRPr lang="en-US" altLang="zh-CN" sz="20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804C53C-87CA-43ED-B04B-20740F3077B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618"/>
          <a:stretch/>
        </p:blipFill>
        <p:spPr>
          <a:xfrm>
            <a:off x="3108468" y="4937949"/>
            <a:ext cx="5695773" cy="1750295"/>
          </a:xfrm>
          <a:prstGeom prst="rect">
            <a:avLst/>
          </a:prstGeom>
        </p:spPr>
      </p:pic>
      <p:sp>
        <p:nvSpPr>
          <p:cNvPr id="14" name="矩形: 圆角 1">
            <a:extLst>
              <a:ext uri="{FF2B5EF4-FFF2-40B4-BE49-F238E27FC236}">
                <a16:creationId xmlns:a16="http://schemas.microsoft.com/office/drawing/2014/main" id="{E3B9EEEC-249B-4F1D-8180-342449640B10}"/>
              </a:ext>
            </a:extLst>
          </p:cNvPr>
          <p:cNvSpPr/>
          <p:nvPr/>
        </p:nvSpPr>
        <p:spPr>
          <a:xfrm>
            <a:off x="2334639" y="2966936"/>
            <a:ext cx="7179012" cy="2237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6681F88-33F2-4E92-9CD0-AF3D6105D13C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9513651" y="2994306"/>
            <a:ext cx="505838" cy="844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82AECE9-0FBD-4B47-A6A8-5873DCB9252E}"/>
                  </a:ext>
                </a:extLst>
              </p:cNvPr>
              <p:cNvSpPr txBox="1"/>
              <p:nvPr/>
            </p:nvSpPr>
            <p:spPr>
              <a:xfrm>
                <a:off x="10019489" y="2640363"/>
                <a:ext cx="20388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构造成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b="0" i="1" kern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kern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p>
                    </m:sSup>
                    <m:r>
                      <a:rPr lang="en-US" altLang="zh-CN" sz="2000" b="0" i="1" kern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的形式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82AECE9-0FBD-4B47-A6A8-5873DCB92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489" y="2640363"/>
                <a:ext cx="2038852" cy="707886"/>
              </a:xfrm>
              <a:prstGeom prst="rect">
                <a:avLst/>
              </a:prstGeom>
              <a:blipFill>
                <a:blip r:embed="rId7"/>
                <a:stretch>
                  <a:fillRect l="-3293" t="-431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55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人工神经元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5C0E0E-80A3-461F-9078-A3AEA4226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12" y="2461347"/>
            <a:ext cx="5126028" cy="39911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40CDF3-62AE-4AEF-9A23-3BB29265D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99" y="919165"/>
            <a:ext cx="2218113" cy="1591891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6F74186-B285-407D-AE90-550A20B30A24}"/>
              </a:ext>
            </a:extLst>
          </p:cNvPr>
          <p:cNvCxnSpPr>
            <a:cxnSpLocks/>
          </p:cNvCxnSpPr>
          <p:nvPr/>
        </p:nvCxnSpPr>
        <p:spPr>
          <a:xfrm flipV="1">
            <a:off x="2811780" y="2461347"/>
            <a:ext cx="754380" cy="8304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5634046F-9A7E-46CE-BFFB-4CFE17060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601062"/>
            <a:ext cx="1318403" cy="610112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2B3B914-4A78-4371-8975-3B24AA654FDD}"/>
              </a:ext>
            </a:extLst>
          </p:cNvPr>
          <p:cNvCxnSpPr>
            <a:cxnSpLocks/>
          </p:cNvCxnSpPr>
          <p:nvPr/>
        </p:nvCxnSpPr>
        <p:spPr>
          <a:xfrm flipV="1">
            <a:off x="4861560" y="3211174"/>
            <a:ext cx="754380" cy="8304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E05EE62-806F-4007-A67A-89A5357D9E41}"/>
                  </a:ext>
                </a:extLst>
              </p:cNvPr>
              <p:cNvSpPr txBox="1"/>
              <p:nvPr/>
            </p:nvSpPr>
            <p:spPr>
              <a:xfrm>
                <a:off x="7189470" y="1156504"/>
                <a:ext cx="41224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lang="en-US" altLang="zh-CN" sz="2000">
                    <a:latin typeface="宋体" panose="02010600030101010101" pitchFamily="2" charset="-122"/>
                    <a:ea typeface="宋体" panose="02010600030101010101" pitchFamily="2" charset="-122"/>
                  </a:rPr>
                  <a:t>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0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]</a:t>
                </a:r>
                <a:endParaRPr lang="zh-CN" altLang="en-US" sz="2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E05EE62-806F-4007-A67A-89A5357D9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470" y="1156504"/>
                <a:ext cx="4122420" cy="400110"/>
              </a:xfrm>
              <a:prstGeom prst="rect">
                <a:avLst/>
              </a:prstGeom>
              <a:blipFill>
                <a:blip r:embed="rId6"/>
                <a:stretch>
                  <a:fillRect t="-1230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679D91B-ED06-4CE8-98AE-8C5F11C6C9EF}"/>
                  </a:ext>
                </a:extLst>
              </p:cNvPr>
              <p:cNvSpPr txBox="1"/>
              <p:nvPr/>
            </p:nvSpPr>
            <p:spPr>
              <a:xfrm>
                <a:off x="7189470" y="1648313"/>
                <a:ext cx="41224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𝑤</m:t>
                    </m:r>
                  </m:oMath>
                </a14:m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]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679D91B-ED06-4CE8-98AE-8C5F11C6C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470" y="1648313"/>
                <a:ext cx="4122420" cy="400110"/>
              </a:xfrm>
              <a:prstGeom prst="rect">
                <a:avLst/>
              </a:prstGeom>
              <a:blipFill>
                <a:blip r:embed="rId7"/>
                <a:stretch>
                  <a:fillRect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56DFD454-9CB2-4162-AB65-7BB8F77A788A}"/>
              </a:ext>
            </a:extLst>
          </p:cNvPr>
          <p:cNvSpPr txBox="1"/>
          <p:nvPr/>
        </p:nvSpPr>
        <p:spPr>
          <a:xfrm>
            <a:off x="7189470" y="2788464"/>
            <a:ext cx="461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非线性函数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f(·)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被称为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激活函数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DEBD109-D6E6-48BA-8421-863511A7EA1F}"/>
                  </a:ext>
                </a:extLst>
              </p:cNvPr>
              <p:cNvSpPr txBox="1"/>
              <p:nvPr/>
            </p:nvSpPr>
            <p:spPr>
              <a:xfrm>
                <a:off x="7200900" y="2176747"/>
                <a:ext cx="41224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∈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是偏置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DEBD109-D6E6-48BA-8421-863511A7E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0" y="2176747"/>
                <a:ext cx="4122420" cy="400110"/>
              </a:xfrm>
              <a:prstGeom prst="rect">
                <a:avLst/>
              </a:prstGeom>
              <a:blipFill>
                <a:blip r:embed="rId8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7EA0E343-6F2A-4166-B6BB-328F5C6B21A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1669" r="28206"/>
          <a:stretch/>
        </p:blipFill>
        <p:spPr>
          <a:xfrm>
            <a:off x="6825115" y="4515835"/>
            <a:ext cx="3803945" cy="142589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1B5670A-0ADE-44B7-9039-A49DCEF4D068}"/>
              </a:ext>
            </a:extLst>
          </p:cNvPr>
          <p:cNvSpPr txBox="1"/>
          <p:nvPr/>
        </p:nvSpPr>
        <p:spPr>
          <a:xfrm>
            <a:off x="6424727" y="3795019"/>
            <a:ext cx="5651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手动实现人工神经元（以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激活函数为例）</a:t>
            </a:r>
          </a:p>
        </p:txBody>
      </p:sp>
    </p:spTree>
    <p:extLst>
      <p:ext uri="{BB962C8B-B14F-4D97-AF65-F5344CB8AC3E}">
        <p14:creationId xmlns:p14="http://schemas.microsoft.com/office/powerpoint/2010/main" val="380224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多项式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函数拟合实验探究导致欠拟合、过拟合的因素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434E40-A2B8-486A-9FF7-6D7083B3F3B2}"/>
              </a:ext>
            </a:extLst>
          </p:cNvPr>
          <p:cNvSpPr txBox="1">
            <a:spLocks/>
          </p:cNvSpPr>
          <p:nvPr/>
        </p:nvSpPr>
        <p:spPr>
          <a:xfrm>
            <a:off x="428265" y="773472"/>
            <a:ext cx="11308466" cy="6417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2pPr marL="419100" lvl="1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2200" b="1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/>
              <a:t>模型定义和训练函数定义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224" y="1328184"/>
            <a:ext cx="8757790" cy="5529816"/>
          </a:xfrm>
          <a:prstGeom prst="rect">
            <a:avLst/>
          </a:prstGeom>
        </p:spPr>
      </p:pic>
      <p:sp>
        <p:nvSpPr>
          <p:cNvPr id="8" name="矩形: 圆角 1">
            <a:extLst>
              <a:ext uri="{FF2B5EF4-FFF2-40B4-BE49-F238E27FC236}">
                <a16:creationId xmlns:a16="http://schemas.microsoft.com/office/drawing/2014/main" id="{E3B9EEEC-249B-4F1D-8180-342449640B10}"/>
              </a:ext>
            </a:extLst>
          </p:cNvPr>
          <p:cNvSpPr/>
          <p:nvPr/>
        </p:nvSpPr>
        <p:spPr>
          <a:xfrm>
            <a:off x="2071992" y="1819072"/>
            <a:ext cx="7179012" cy="4814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6681F88-33F2-4E92-9CD0-AF3D6105D13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9251004" y="1946625"/>
            <a:ext cx="503897" cy="1156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82AECE9-0FBD-4B47-A6A8-5873DCB9252E}"/>
              </a:ext>
            </a:extLst>
          </p:cNvPr>
          <p:cNvSpPr txBox="1"/>
          <p:nvPr/>
        </p:nvSpPr>
        <p:spPr>
          <a:xfrm>
            <a:off x="9754901" y="1592682"/>
            <a:ext cx="2326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由传的参数来控制构造不同的模型</a:t>
            </a:r>
          </a:p>
        </p:txBody>
      </p:sp>
    </p:spTree>
    <p:extLst>
      <p:ext uri="{BB962C8B-B14F-4D97-AF65-F5344CB8AC3E}">
        <p14:creationId xmlns:p14="http://schemas.microsoft.com/office/powerpoint/2010/main" val="2107917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多项式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函数拟合实验探究导致欠拟合、过拟合的因素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434E40-A2B8-486A-9FF7-6D7083B3F3B2}"/>
              </a:ext>
            </a:extLst>
          </p:cNvPr>
          <p:cNvSpPr txBox="1">
            <a:spLocks/>
          </p:cNvSpPr>
          <p:nvPr/>
        </p:nvSpPr>
        <p:spPr>
          <a:xfrm>
            <a:off x="428265" y="773473"/>
            <a:ext cx="11308466" cy="6040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19100" lvl="1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使用三阶多项式</a:t>
            </a:r>
            <a:r>
              <a:rPr lang="zh-CN" altLang="en-US" sz="2400" b="1" ker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函数拟合</a:t>
            </a:r>
            <a:endParaRPr lang="en-US" altLang="zh-CN" sz="24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9548"/>
          <a:stretch/>
        </p:blipFill>
        <p:spPr>
          <a:xfrm>
            <a:off x="1358153" y="2066365"/>
            <a:ext cx="8805022" cy="4838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0875163-B30D-46AF-8942-F93F965F8152}"/>
              </a:ext>
            </a:extLst>
          </p:cNvPr>
          <p:cNvSpPr txBox="1"/>
          <p:nvPr/>
        </p:nvSpPr>
        <p:spPr>
          <a:xfrm>
            <a:off x="549245" y="1509258"/>
            <a:ext cx="924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使用与数据生成函数同阶的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三阶多项式函数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拟合，学习到的模型参数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接近真实值</a:t>
            </a:r>
            <a:endParaRPr lang="en-US" altLang="zh-CN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1">
            <a:extLst>
              <a:ext uri="{FF2B5EF4-FFF2-40B4-BE49-F238E27FC236}">
                <a16:creationId xmlns:a16="http://schemas.microsoft.com/office/drawing/2014/main" id="{E3B9EEEC-249B-4F1D-8180-342449640B10}"/>
              </a:ext>
            </a:extLst>
          </p:cNvPr>
          <p:cNvSpPr/>
          <p:nvPr/>
        </p:nvSpPr>
        <p:spPr>
          <a:xfrm>
            <a:off x="1358153" y="2976663"/>
            <a:ext cx="4614630" cy="4766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6681F88-33F2-4E92-9CD0-AF3D6105D13C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972783" y="3214991"/>
            <a:ext cx="527492" cy="2383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82AECE9-0FBD-4B47-A6A8-5873DCB9252E}"/>
                  </a:ext>
                </a:extLst>
              </p:cNvPr>
              <p:cNvSpPr txBox="1"/>
              <p:nvPr/>
            </p:nvSpPr>
            <p:spPr>
              <a:xfrm>
                <a:off x="6500275" y="3099375"/>
                <a:ext cx="54350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与真实值接近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=1.2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−3.4</m:t>
                    </m:r>
                    <m:sSup>
                      <m:sSupPr>
                        <m:ctrlP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+5.6</m:t>
                    </m:r>
                    <m:sSup>
                      <m:sSupPr>
                        <m:ctrlP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p>
                    </m:sSup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+5+</m:t>
                    </m:r>
                    <m:r>
                      <a:rPr lang="zh-CN" altLang="en-US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𝜖</m:t>
                    </m:r>
                  </m:oMath>
                </a14:m>
                <a:endParaRPr lang="en-US" altLang="zh-CN" sz="2000" kern="0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82AECE9-0FBD-4B47-A6A8-5873DCB92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275" y="3099375"/>
                <a:ext cx="5435051" cy="707886"/>
              </a:xfrm>
              <a:prstGeom prst="rect">
                <a:avLst/>
              </a:prstGeom>
              <a:blipFill>
                <a:blip r:embed="rId4"/>
                <a:stretch>
                  <a:fillRect l="-1121" t="-3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933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多项式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函数拟合实验探究导致欠拟合、过拟合的因素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434E40-A2B8-486A-9FF7-6D7083B3F3B2}"/>
              </a:ext>
            </a:extLst>
          </p:cNvPr>
          <p:cNvSpPr txBox="1">
            <a:spLocks/>
          </p:cNvSpPr>
          <p:nvPr/>
        </p:nvSpPr>
        <p:spPr>
          <a:xfrm>
            <a:off x="428265" y="780197"/>
            <a:ext cx="11308466" cy="5779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19100" lvl="1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使用线性函数拟合（</a:t>
            </a:r>
            <a:r>
              <a:rPr lang="zh-CN" altLang="en-US" sz="2400" b="1" ker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欠拟合）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8646" b="5033"/>
          <a:stretch/>
        </p:blipFill>
        <p:spPr>
          <a:xfrm>
            <a:off x="1193167" y="1995215"/>
            <a:ext cx="8587989" cy="455156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9CA6027-F62E-4F4F-8D96-2F98CB14077A}"/>
              </a:ext>
            </a:extLst>
          </p:cNvPr>
          <p:cNvSpPr txBox="1"/>
          <p:nvPr/>
        </p:nvSpPr>
        <p:spPr>
          <a:xfrm>
            <a:off x="542572" y="1492018"/>
            <a:ext cx="1049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将模型复杂度降低：使用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线性函数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。训练集和测试集的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在后期均很难下降，出现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欠拟合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211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多项式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函数拟合实验探究导致欠拟合、过拟合的因素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434E40-A2B8-486A-9FF7-6D7083B3F3B2}"/>
              </a:ext>
            </a:extLst>
          </p:cNvPr>
          <p:cNvSpPr txBox="1">
            <a:spLocks/>
          </p:cNvSpPr>
          <p:nvPr/>
        </p:nvSpPr>
        <p:spPr>
          <a:xfrm>
            <a:off x="428265" y="773473"/>
            <a:ext cx="11308466" cy="647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19100" lvl="1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训练样本过少（过拟合）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9036"/>
          <a:stretch/>
        </p:blipFill>
        <p:spPr>
          <a:xfrm>
            <a:off x="1610370" y="2062509"/>
            <a:ext cx="8320282" cy="46315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1A23D90-8EB7-4C5A-B99B-860B377C9383}"/>
              </a:ext>
            </a:extLst>
          </p:cNvPr>
          <p:cNvSpPr txBox="1"/>
          <p:nvPr/>
        </p:nvSpPr>
        <p:spPr>
          <a:xfrm>
            <a:off x="535800" y="1415230"/>
            <a:ext cx="988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只使用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两个样本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来训练模型，训练集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持续下降，测试集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上升，出现了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过拟合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1">
            <a:extLst>
              <a:ext uri="{FF2B5EF4-FFF2-40B4-BE49-F238E27FC236}">
                <a16:creationId xmlns:a16="http://schemas.microsoft.com/office/drawing/2014/main" id="{E3B9EEEC-249B-4F1D-8180-342449640B10}"/>
              </a:ext>
            </a:extLst>
          </p:cNvPr>
          <p:cNvSpPr/>
          <p:nvPr/>
        </p:nvSpPr>
        <p:spPr>
          <a:xfrm>
            <a:off x="1610370" y="2957207"/>
            <a:ext cx="4614630" cy="4766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6681F88-33F2-4E92-9CD0-AF3D6105D13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917685" y="3433862"/>
            <a:ext cx="2307315" cy="2779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82AECE9-0FBD-4B47-A6A8-5873DCB9252E}"/>
                  </a:ext>
                </a:extLst>
              </p:cNvPr>
              <p:cNvSpPr txBox="1"/>
              <p:nvPr/>
            </p:nvSpPr>
            <p:spPr>
              <a:xfrm>
                <a:off x="6225000" y="3531138"/>
                <a:ext cx="590249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与真实值相差较多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=1.2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−3.4</m:t>
                    </m:r>
                    <m:sSup>
                      <m:sSupPr>
                        <m:ctrlP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+5.6</m:t>
                    </m:r>
                    <m:sSup>
                      <m:sSupPr>
                        <m:ctrlP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p>
                    </m:sSup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+5+</m:t>
                    </m:r>
                    <m:r>
                      <a:rPr lang="zh-CN" altLang="en-US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𝜖</m:t>
                    </m:r>
                  </m:oMath>
                </a14:m>
                <a:endParaRPr lang="en-US" altLang="zh-CN" sz="2000" kern="0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82AECE9-0FBD-4B47-A6A8-5873DCB92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000" y="3531138"/>
                <a:ext cx="5902491" cy="707886"/>
              </a:xfrm>
              <a:prstGeom prst="rect">
                <a:avLst/>
              </a:prstGeom>
              <a:blipFill>
                <a:blip r:embed="rId4"/>
                <a:stretch>
                  <a:fillRect l="-1033" t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504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E434E40-A2B8-486A-9FF7-6D7083B3F3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8265" y="773473"/>
                <a:ext cx="11308466" cy="177785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812800" lvl="2" indent="-342900" algn="just" eaLnBrk="0" fontAlgn="base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2000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在模型原损失函数基础上添加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范数惩罚项</a:t>
                </a:r>
                <a:r>
                  <a:rPr lang="zh-CN" altLang="en-US" sz="2000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，通过惩罚绝对值较大的模型参数为需要学习的模型增加限制，来</a:t>
                </a:r>
                <a:r>
                  <a:rPr lang="zh-CN" altLang="en-US" sz="2000" kern="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应对过拟合</a:t>
                </a:r>
                <a:r>
                  <a:rPr lang="zh-CN" altLang="en-US" sz="2000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问题。带有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 kern="0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000" i="1" kern="0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范数惩罚项的模型的新损失函数为</a:t>
                </a:r>
                <a:r>
                  <a:rPr lang="en-US" altLang="zh-CN" sz="2000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E434E40-A2B8-486A-9FF7-6D7083B3F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65" y="773473"/>
                <a:ext cx="11308466" cy="1777852"/>
              </a:xfrm>
              <a:prstGeom prst="rect">
                <a:avLst/>
              </a:prstGeom>
              <a:blipFill>
                <a:blip r:embed="rId4"/>
                <a:stretch>
                  <a:fillRect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365430"/>
              </p:ext>
            </p:extLst>
          </p:nvPr>
        </p:nvGraphicFramePr>
        <p:xfrm>
          <a:off x="5461059" y="1711464"/>
          <a:ext cx="1359289" cy="656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9" name="Equation" r:id="rId5" imgW="825480" imgH="393480" progId="Equation.DSMT4">
                  <p:embed/>
                </p:oleObj>
              </mc:Choice>
              <mc:Fallback>
                <p:oleObj name="Equation" r:id="rId5" imgW="825480" imgH="39348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59" y="1711464"/>
                        <a:ext cx="1359289" cy="6560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3E434E40-A2B8-486A-9FF7-6D7083B3F3B2}"/>
              </a:ext>
            </a:extLst>
          </p:cNvPr>
          <p:cNvSpPr txBox="1">
            <a:spLocks/>
          </p:cNvSpPr>
          <p:nvPr/>
        </p:nvSpPr>
        <p:spPr>
          <a:xfrm>
            <a:off x="428264" y="2459380"/>
            <a:ext cx="11308466" cy="1576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33400" lvl="2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prstClr val="black"/>
              </a:buClr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是参数向量，  是模型原损失函数，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是样本个数， 是超参数</a:t>
            </a:r>
            <a:endParaRPr lang="en-US" altLang="zh-CN" sz="20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2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以高维线性回归为例来引入一个过拟合问题，并使用权重衰减来应对过拟合</a:t>
            </a:r>
            <a:endParaRPr lang="en-US" altLang="zh-CN" sz="24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900" lvl="2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设数据样本特征的维度为</a:t>
            </a:r>
            <a:r>
              <a:rPr lang="en-US" altLang="zh-CN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i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使用如下函数生成样本的标签</a:t>
            </a:r>
            <a:endParaRPr lang="en-US" altLang="zh-CN" sz="24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150614" y="2590411"/>
          <a:ext cx="30638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0" name="Equation" r:id="rId7" imgW="203040" imgH="241200" progId="Equation.DSMT4">
                  <p:embed/>
                </p:oleObj>
              </mc:Choice>
              <mc:Fallback>
                <p:oleObj name="Equation" r:id="rId7" imgW="203040" imgH="24120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0614" y="2590411"/>
                        <a:ext cx="306388" cy="366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7282541" y="2638829"/>
          <a:ext cx="20955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1" name="Equation" r:id="rId9" imgW="139680" imgH="177480" progId="Equation.DSMT4">
                  <p:embed/>
                </p:oleObj>
              </mc:Choice>
              <mc:Fallback>
                <p:oleObj name="Equation" r:id="rId9" imgW="139680" imgH="17748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2541" y="2638829"/>
                        <a:ext cx="209550" cy="269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D7BC330A-295A-4EF8-BFD2-3FAD78A8508D}"/>
              </a:ext>
            </a:extLst>
          </p:cNvPr>
          <p:cNvGrpSpPr/>
          <p:nvPr/>
        </p:nvGrpSpPr>
        <p:grpSpPr>
          <a:xfrm>
            <a:off x="777846" y="118538"/>
            <a:ext cx="11157480" cy="535876"/>
            <a:chOff x="777846" y="118538"/>
            <a:chExt cx="11157480" cy="53587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9EE5FF5-CF5F-4936-A476-EA6C5976132B}"/>
                </a:ext>
              </a:extLst>
            </p:cNvPr>
            <p:cNvSpPr txBox="1"/>
            <p:nvPr/>
          </p:nvSpPr>
          <p:spPr>
            <a:xfrm>
              <a:off x="777846" y="118538"/>
              <a:ext cx="11157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过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拟合问题的常用方法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    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范数正则化</a:t>
              </a: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9898361"/>
                </p:ext>
              </p:extLst>
            </p:nvPr>
          </p:nvGraphicFramePr>
          <p:xfrm>
            <a:off x="5185628" y="145619"/>
            <a:ext cx="443286" cy="508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92" name="Equation" r:id="rId11" imgW="203040" imgH="228600" progId="Equation.DSMT4">
                    <p:embed/>
                  </p:oleObj>
                </mc:Choice>
                <mc:Fallback>
                  <p:oleObj name="Equation" r:id="rId11" imgW="203040" imgH="228600" progId="Equation.DSMT4">
                    <p:embed/>
                    <p:pic>
                      <p:nvPicPr>
                        <p:cNvPr id="19" name="对象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5628" y="145619"/>
                          <a:ext cx="443286" cy="5087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505622"/>
              </p:ext>
            </p:extLst>
          </p:nvPr>
        </p:nvGraphicFramePr>
        <p:xfrm>
          <a:off x="5097413" y="4281636"/>
          <a:ext cx="2587437" cy="777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3" name="Equation" r:id="rId13" imgW="1447800" imgH="431800" progId="Equation.DSMT4">
                  <p:embed/>
                </p:oleObj>
              </mc:Choice>
              <mc:Fallback>
                <p:oleObj name="Equation" r:id="rId13" imgW="1447800" imgH="43180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13" y="4281636"/>
                        <a:ext cx="2587437" cy="7773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E434E40-A2B8-486A-9FF7-6D7083B3F3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767" y="4923393"/>
                <a:ext cx="11308466" cy="64529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533400" lvl="2" algn="just" eaLnBrk="0" fontAlgn="base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prstClr val="black"/>
                  </a:buClr>
                </a:pP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其中噪声项</a:t>
                </a:r>
                <a14:m>
                  <m:oMath xmlns:m="http://schemas.openxmlformats.org/officeDocument/2006/math">
                    <m:r>
                      <a:rPr lang="zh-CN" altLang="en-US" sz="20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𝝐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服从均值为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、标准差为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0.01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的正态分布。设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p=200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，设置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训练集样本数为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，测试集</a:t>
                </a:r>
                <a:r>
                  <a:rPr lang="zh-CN" altLang="en-US" sz="2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样本数为</a:t>
                </a:r>
                <a:r>
                  <a:rPr lang="en-US" altLang="zh-CN" sz="2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来引入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过拟合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的情况。</a:t>
                </a:r>
                <a:endParaRPr lang="en-US" altLang="zh-CN" sz="2000" kern="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E434E40-A2B8-486A-9FF7-6D7083B3F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67" y="4923393"/>
                <a:ext cx="11308466" cy="645297"/>
              </a:xfrm>
              <a:prstGeom prst="rect">
                <a:avLst/>
              </a:prstGeom>
              <a:blipFill>
                <a:blip r:embed="rId15"/>
                <a:stretch>
                  <a:fillRect r="-539" b="-6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604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434E40-A2B8-486A-9FF7-6D7083B3F3B2}"/>
              </a:ext>
            </a:extLst>
          </p:cNvPr>
          <p:cNvSpPr txBox="1">
            <a:spLocks/>
          </p:cNvSpPr>
          <p:nvPr/>
        </p:nvSpPr>
        <p:spPr>
          <a:xfrm>
            <a:off x="441766" y="847320"/>
            <a:ext cx="11308466" cy="6417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2pPr marL="419100" lvl="1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2200" b="1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/>
              <a:t>生成数据集</a:t>
            </a:r>
            <a:endParaRPr lang="en-US" altLang="zh-CN" sz="20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85D6BBA-2CBE-41EE-8530-D0955CD11D48}"/>
              </a:ext>
            </a:extLst>
          </p:cNvPr>
          <p:cNvGrpSpPr/>
          <p:nvPr/>
        </p:nvGrpSpPr>
        <p:grpSpPr>
          <a:xfrm>
            <a:off x="777846" y="118538"/>
            <a:ext cx="11157480" cy="535876"/>
            <a:chOff x="777846" y="118538"/>
            <a:chExt cx="11157480" cy="53587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DD9F909-C550-4D34-AFE0-626FEB795174}"/>
                </a:ext>
              </a:extLst>
            </p:cNvPr>
            <p:cNvSpPr txBox="1"/>
            <p:nvPr/>
          </p:nvSpPr>
          <p:spPr>
            <a:xfrm>
              <a:off x="777846" y="118538"/>
              <a:ext cx="11157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过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拟合问题的常用方法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    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范数正则化</a:t>
              </a:r>
            </a:p>
          </p:txBody>
        </p:sp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EFF8AAB6-E0AF-4557-A334-7669BD306D8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5274148"/>
                </p:ext>
              </p:extLst>
            </p:nvPr>
          </p:nvGraphicFramePr>
          <p:xfrm>
            <a:off x="5185628" y="145619"/>
            <a:ext cx="443286" cy="508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4" name="Equation" r:id="rId4" imgW="203040" imgH="228600" progId="Equation.DSMT4">
                    <p:embed/>
                  </p:oleObj>
                </mc:Choice>
                <mc:Fallback>
                  <p:oleObj name="Equation" r:id="rId4" imgW="203040" imgH="228600" progId="Equation.DSMT4">
                    <p:embed/>
                    <p:pic>
                      <p:nvPicPr>
                        <p:cNvPr id="19" name="对象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5628" y="145619"/>
                          <a:ext cx="443286" cy="5087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799" y="1489077"/>
            <a:ext cx="10058400" cy="5276850"/>
          </a:xfrm>
          <a:prstGeom prst="rect">
            <a:avLst/>
          </a:prstGeom>
        </p:spPr>
      </p:pic>
      <p:sp>
        <p:nvSpPr>
          <p:cNvPr id="11" name="矩形: 圆角 1">
            <a:extLst>
              <a:ext uri="{FF2B5EF4-FFF2-40B4-BE49-F238E27FC236}">
                <a16:creationId xmlns:a16="http://schemas.microsoft.com/office/drawing/2014/main" id="{E3B9EEEC-249B-4F1D-8180-342449640B10}"/>
              </a:ext>
            </a:extLst>
          </p:cNvPr>
          <p:cNvSpPr/>
          <p:nvPr/>
        </p:nvSpPr>
        <p:spPr>
          <a:xfrm>
            <a:off x="2048114" y="4766552"/>
            <a:ext cx="8516123" cy="4766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6681F88-33F2-4E92-9CD0-AF3D6105D13C}"/>
              </a:ext>
            </a:extLst>
          </p:cNvPr>
          <p:cNvCxnSpPr>
            <a:cxnSpLocks/>
          </p:cNvCxnSpPr>
          <p:nvPr/>
        </p:nvCxnSpPr>
        <p:spPr>
          <a:xfrm flipV="1">
            <a:off x="8667345" y="4396903"/>
            <a:ext cx="1021404" cy="3696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82483"/>
              </p:ext>
            </p:extLst>
          </p:nvPr>
        </p:nvGraphicFramePr>
        <p:xfrm>
          <a:off x="9178047" y="3864570"/>
          <a:ext cx="2289902" cy="68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" name="Equation" r:id="rId7" imgW="1447800" imgH="431800" progId="Equation.DSMT4">
                  <p:embed/>
                </p:oleObj>
              </mc:Choice>
              <mc:Fallback>
                <p:oleObj name="Equation" r:id="rId7" imgW="1447800" imgH="43180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8047" y="3864570"/>
                        <a:ext cx="2289902" cy="687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5457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3E434E40-A2B8-486A-9FF7-6D7083B3F3B2}"/>
              </a:ext>
            </a:extLst>
          </p:cNvPr>
          <p:cNvSpPr txBox="1">
            <a:spLocks/>
          </p:cNvSpPr>
          <p:nvPr/>
        </p:nvSpPr>
        <p:spPr>
          <a:xfrm>
            <a:off x="-135940" y="1541957"/>
            <a:ext cx="4931675" cy="4911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定义随机初始化模型参数的函数</a:t>
            </a:r>
            <a:endParaRPr lang="en-US" altLang="zh-CN" sz="2000" b="1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E434E40-A2B8-486A-9FF7-6D7083B3F3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35940" y="3425884"/>
                <a:ext cx="4931675" cy="3679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zh-CN"/>
                </a:defPPr>
                <a:lvl3pPr marL="812800" lvl="2" indent="-342900" algn="just" eaLnBrk="0" fontAlgn="base" hangingPunct="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n"/>
                  <a:defRPr sz="2000" b="1" kern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</a:lstStyle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范数惩罚项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E434E40-A2B8-486A-9FF7-6D7083B3F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940" y="3425884"/>
                <a:ext cx="4931675" cy="367905"/>
              </a:xfrm>
              <a:prstGeom prst="rect">
                <a:avLst/>
              </a:prstGeom>
              <a:blipFill>
                <a:blip r:embed="rId4"/>
                <a:stretch>
                  <a:fillRect t="-10000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1950785"/>
            <a:ext cx="5524500" cy="1095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3885025"/>
            <a:ext cx="5524500" cy="7143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E434E40-A2B8-486A-9FF7-6D7083B3F3B2}"/>
              </a:ext>
            </a:extLst>
          </p:cNvPr>
          <p:cNvSpPr txBox="1">
            <a:spLocks/>
          </p:cNvSpPr>
          <p:nvPr/>
        </p:nvSpPr>
        <p:spPr>
          <a:xfrm>
            <a:off x="-135941" y="5027706"/>
            <a:ext cx="4931675" cy="3679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3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 sz="2000" b="1" ker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定义模型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434E40-A2B8-486A-9FF7-6D7083B3F3B2}"/>
              </a:ext>
            </a:extLst>
          </p:cNvPr>
          <p:cNvSpPr txBox="1">
            <a:spLocks/>
          </p:cNvSpPr>
          <p:nvPr/>
        </p:nvSpPr>
        <p:spPr>
          <a:xfrm>
            <a:off x="5866025" y="1538712"/>
            <a:ext cx="4931675" cy="3679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3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 sz="2000" b="1" ker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定义均方误差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434E40-A2B8-486A-9FF7-6D7083B3F3B2}"/>
              </a:ext>
            </a:extLst>
          </p:cNvPr>
          <p:cNvSpPr txBox="1">
            <a:spLocks/>
          </p:cNvSpPr>
          <p:nvPr/>
        </p:nvSpPr>
        <p:spPr>
          <a:xfrm>
            <a:off x="5866025" y="3425153"/>
            <a:ext cx="4931675" cy="3679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3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 sz="2000" b="1" ker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定义随机梯度下降函数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86780" y="777512"/>
                <a:ext cx="10396914" cy="581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19100" lvl="1" indent="-342900" algn="just" eaLnBrk="0" fontAlgn="base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400" b="1" kern="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手动实现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𝑳</m:t>
                        </m:r>
                      </m:e>
                      <m:sub>
                        <m:r>
                          <a:rPr lang="en-US" altLang="zh-CN" sz="2400" b="1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kern="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范数正则化</a:t>
                </a:r>
                <a:endParaRPr lang="en-US" altLang="zh-CN" sz="2400" b="1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80" y="777512"/>
                <a:ext cx="10396914" cy="581057"/>
              </a:xfrm>
              <a:prstGeom prst="rect">
                <a:avLst/>
              </a:prstGeom>
              <a:blipFill>
                <a:blip r:embed="rId10"/>
                <a:stretch>
                  <a:fillRect l="-59"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5639097"/>
            <a:ext cx="5543550" cy="657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19850" y="3934814"/>
            <a:ext cx="5553075" cy="1133475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6F525B14-2213-4EBC-9837-901AD0A38CA6}"/>
              </a:ext>
            </a:extLst>
          </p:cNvPr>
          <p:cNvGrpSpPr/>
          <p:nvPr/>
        </p:nvGrpSpPr>
        <p:grpSpPr>
          <a:xfrm>
            <a:off x="777846" y="118538"/>
            <a:ext cx="11157480" cy="535876"/>
            <a:chOff x="777846" y="118538"/>
            <a:chExt cx="11157480" cy="53587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82F53A8-7CE4-4A58-8645-5DD9A08CAFD6}"/>
                </a:ext>
              </a:extLst>
            </p:cNvPr>
            <p:cNvSpPr txBox="1"/>
            <p:nvPr/>
          </p:nvSpPr>
          <p:spPr>
            <a:xfrm>
              <a:off x="777846" y="118538"/>
              <a:ext cx="11157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过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拟合问题的常用方法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    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范数正则化</a:t>
              </a:r>
            </a:p>
          </p:txBody>
        </p:sp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312C5EE2-A6CC-417C-B260-B31A1C260F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5274148"/>
                </p:ext>
              </p:extLst>
            </p:nvPr>
          </p:nvGraphicFramePr>
          <p:xfrm>
            <a:off x="5185628" y="145619"/>
            <a:ext cx="443286" cy="508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" name="Equation" r:id="rId13" imgW="203040" imgH="228600" progId="Equation.DSMT4">
                    <p:embed/>
                  </p:oleObj>
                </mc:Choice>
                <mc:Fallback>
                  <p:oleObj name="Equation" r:id="rId13" imgW="203040" imgH="228600" progId="Equation.DSMT4">
                    <p:embed/>
                    <p:pic>
                      <p:nvPicPr>
                        <p:cNvPr id="19" name="对象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5628" y="145619"/>
                          <a:ext cx="443286" cy="5087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19850" y="2007790"/>
            <a:ext cx="57721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40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3E434E40-A2B8-486A-9FF7-6D7083B3F3B2}"/>
              </a:ext>
            </a:extLst>
          </p:cNvPr>
          <p:cNvSpPr txBox="1">
            <a:spLocks/>
          </p:cNvSpPr>
          <p:nvPr/>
        </p:nvSpPr>
        <p:spPr>
          <a:xfrm>
            <a:off x="-135940" y="773473"/>
            <a:ext cx="9766323" cy="4911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定义训练函数</a:t>
            </a:r>
            <a:endParaRPr lang="en-US" altLang="zh-CN" sz="2000" b="1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l="9068"/>
          <a:stretch/>
        </p:blipFill>
        <p:spPr>
          <a:xfrm>
            <a:off x="1596112" y="1159556"/>
            <a:ext cx="8753217" cy="5698444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7343EAEC-1526-4CAE-B842-E71C8E823FE8}"/>
              </a:ext>
            </a:extLst>
          </p:cNvPr>
          <p:cNvGrpSpPr/>
          <p:nvPr/>
        </p:nvGrpSpPr>
        <p:grpSpPr>
          <a:xfrm>
            <a:off x="777846" y="118538"/>
            <a:ext cx="11157480" cy="535876"/>
            <a:chOff x="777846" y="118538"/>
            <a:chExt cx="11157480" cy="53587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BDA1C00-8D6B-4874-B906-889D22540E69}"/>
                </a:ext>
              </a:extLst>
            </p:cNvPr>
            <p:cNvSpPr txBox="1"/>
            <p:nvPr/>
          </p:nvSpPr>
          <p:spPr>
            <a:xfrm>
              <a:off x="777846" y="118538"/>
              <a:ext cx="11157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过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拟合问题的常用方法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    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范数正则化</a:t>
              </a:r>
            </a:p>
          </p:txBody>
        </p:sp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CC1170B0-2EC9-45BC-A73D-4C6AE6B13A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5274148"/>
                </p:ext>
              </p:extLst>
            </p:nvPr>
          </p:nvGraphicFramePr>
          <p:xfrm>
            <a:off x="5185628" y="145619"/>
            <a:ext cx="443286" cy="508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7" name="Equation" r:id="rId5" imgW="203040" imgH="228600" progId="Equation.DSMT4">
                    <p:embed/>
                  </p:oleObj>
                </mc:Choice>
                <mc:Fallback>
                  <p:oleObj name="Equation" r:id="rId5" imgW="203040" imgH="228600" progId="Equation.DSMT4">
                    <p:embed/>
                    <p:pic>
                      <p:nvPicPr>
                        <p:cNvPr id="19" name="对象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5628" y="145619"/>
                          <a:ext cx="443286" cy="5087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矩形: 圆角 1">
            <a:extLst>
              <a:ext uri="{FF2B5EF4-FFF2-40B4-BE49-F238E27FC236}">
                <a16:creationId xmlns:a16="http://schemas.microsoft.com/office/drawing/2014/main" id="{E3B9EEEC-249B-4F1D-8180-342449640B10}"/>
              </a:ext>
            </a:extLst>
          </p:cNvPr>
          <p:cNvSpPr/>
          <p:nvPr/>
        </p:nvSpPr>
        <p:spPr>
          <a:xfrm>
            <a:off x="2821022" y="3638145"/>
            <a:ext cx="4815192" cy="4766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6681F88-33F2-4E92-9CD0-AF3D6105D13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636214" y="3638145"/>
            <a:ext cx="544748" cy="238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82AECE9-0FBD-4B47-A6A8-5873DCB9252E}"/>
              </a:ext>
            </a:extLst>
          </p:cNvPr>
          <p:cNvSpPr txBox="1"/>
          <p:nvPr/>
        </p:nvSpPr>
        <p:spPr>
          <a:xfrm>
            <a:off x="8180962" y="3049423"/>
            <a:ext cx="277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添加惩罚项，用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lambd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控制惩罚权重</a:t>
            </a:r>
          </a:p>
        </p:txBody>
      </p:sp>
    </p:spTree>
    <p:extLst>
      <p:ext uri="{BB962C8B-B14F-4D97-AF65-F5344CB8AC3E}">
        <p14:creationId xmlns:p14="http://schemas.microsoft.com/office/powerpoint/2010/main" val="817400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E434E40-A2B8-486A-9FF7-6D7083B3F3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066" y="1196628"/>
                <a:ext cx="5748800" cy="80240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zh-CN"/>
                </a:defPPr>
                <a:lvl3pPr marL="812800" lvl="2" indent="-342900" algn="just" eaLnBrk="0" fontAlgn="base" hangingPunct="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n"/>
                  <a:defRPr sz="2000" b="1" kern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</a:lstStyle>
              <a:p>
                <a:pPr lvl="2"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（即不使用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范数正则化）时的实验结果，出现了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过拟合</a:t>
                </a:r>
                <a:r>
                  <a:rPr lang="zh-CN" altLang="en-US" dirty="0"/>
                  <a:t>的现象。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E434E40-A2B8-486A-9FF7-6D7083B3F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6" y="1196628"/>
                <a:ext cx="5748800" cy="802408"/>
              </a:xfrm>
              <a:prstGeom prst="rect">
                <a:avLst/>
              </a:prstGeom>
              <a:blipFill>
                <a:blip r:embed="rId4"/>
                <a:stretch>
                  <a:fillRect t="-3788" r="-1166" b="-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/>
          <a:srcRect l="15022"/>
          <a:stretch/>
        </p:blipFill>
        <p:spPr>
          <a:xfrm>
            <a:off x="836929" y="2553906"/>
            <a:ext cx="4535171" cy="38284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/>
          <a:srcRect l="16010"/>
          <a:stretch/>
        </p:blipFill>
        <p:spPr>
          <a:xfrm>
            <a:off x="6895766" y="2553906"/>
            <a:ext cx="4602326" cy="38109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E434E40-A2B8-486A-9FF7-6D7083B3F3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53060" y="1155062"/>
                <a:ext cx="5982265" cy="11074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zh-CN"/>
                </a:defPPr>
                <a:lvl3pPr marL="812800" lvl="2" indent="-342900" algn="just" eaLnBrk="0" fontAlgn="base" hangingPunct="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n"/>
                  <a:defRPr sz="2000" b="1" kern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</a:lstStyle>
              <a:p>
                <a:pPr lvl="2"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dirty="0"/>
                  <a:t>（即使用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范数正则化）时的实验结果，一定程度的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缓解了过拟合</a:t>
                </a:r>
                <a:r>
                  <a:rPr lang="zh-CN" altLang="en-US" dirty="0"/>
                  <a:t>。同时可以看到参数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范数变小，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参数更接近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E434E40-A2B8-486A-9FF7-6D7083B3F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060" y="1155062"/>
                <a:ext cx="5982265" cy="1107415"/>
              </a:xfrm>
              <a:prstGeom prst="rect">
                <a:avLst/>
              </a:prstGeom>
              <a:blipFill>
                <a:blip r:embed="rId7"/>
                <a:stretch>
                  <a:fillRect t="-2747" r="-1019" b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5B6C96F8-C3A2-4245-A457-4F0CEA431A4A}"/>
              </a:ext>
            </a:extLst>
          </p:cNvPr>
          <p:cNvGrpSpPr/>
          <p:nvPr/>
        </p:nvGrpSpPr>
        <p:grpSpPr>
          <a:xfrm>
            <a:off x="777846" y="118538"/>
            <a:ext cx="11157480" cy="535876"/>
            <a:chOff x="777846" y="118538"/>
            <a:chExt cx="11157480" cy="53587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842CB3F-6377-4899-ADBE-B850924CAF92}"/>
                </a:ext>
              </a:extLst>
            </p:cNvPr>
            <p:cNvSpPr txBox="1"/>
            <p:nvPr/>
          </p:nvSpPr>
          <p:spPr>
            <a:xfrm>
              <a:off x="777846" y="118538"/>
              <a:ext cx="11157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过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拟合问题的常用方法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    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范数正则化</a:t>
              </a:r>
            </a:p>
          </p:txBody>
        </p:sp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0A5CA892-488B-4EFE-8E5E-46E51CD393F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5274148"/>
                </p:ext>
              </p:extLst>
            </p:nvPr>
          </p:nvGraphicFramePr>
          <p:xfrm>
            <a:off x="5185628" y="145619"/>
            <a:ext cx="443286" cy="508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1" name="Equation" r:id="rId8" imgW="203040" imgH="228600" progId="Equation.DSMT4">
                    <p:embed/>
                  </p:oleObj>
                </mc:Choice>
                <mc:Fallback>
                  <p:oleObj name="Equation" r:id="rId8" imgW="203040" imgH="228600" progId="Equation.DSMT4">
                    <p:embed/>
                    <p:pic>
                      <p:nvPicPr>
                        <p:cNvPr id="19" name="对象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5628" y="145619"/>
                          <a:ext cx="443286" cy="5087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66264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86780" y="777512"/>
                <a:ext cx="10396914" cy="581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19100" lvl="1" indent="-342900" algn="just" eaLnBrk="0" fontAlgn="base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400" b="1" kern="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利用</a:t>
                </a:r>
                <a:r>
                  <a:rPr lang="en-US" altLang="zh-CN" sz="2400" b="1" kern="0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torch.optim</a:t>
                </a:r>
                <a:r>
                  <a:rPr lang="zh-CN" altLang="en-US" sz="2400" b="1" kern="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2400" b="1" kern="0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weight_decay</a:t>
                </a:r>
                <a:r>
                  <a:rPr lang="zh-CN" altLang="en-US" sz="2400" b="1" kern="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参数实现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𝑳</m:t>
                        </m:r>
                      </m:e>
                      <m:sub>
                        <m:r>
                          <a:rPr lang="en-US" altLang="zh-CN" sz="2400" b="1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kern="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范数正则化</a:t>
                </a:r>
                <a:endParaRPr lang="en-US" altLang="zh-CN" sz="2400" b="1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80" y="777512"/>
                <a:ext cx="10396914" cy="581057"/>
              </a:xfrm>
              <a:prstGeom prst="rect">
                <a:avLst/>
              </a:prstGeom>
              <a:blipFill>
                <a:blip r:embed="rId6"/>
                <a:stretch>
                  <a:fillRect l="-59"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3E434E40-A2B8-486A-9FF7-6D7083B3F3B2}"/>
              </a:ext>
            </a:extLst>
          </p:cNvPr>
          <p:cNvSpPr txBox="1">
            <a:spLocks/>
          </p:cNvSpPr>
          <p:nvPr/>
        </p:nvSpPr>
        <p:spPr>
          <a:xfrm>
            <a:off x="-193638" y="1358569"/>
            <a:ext cx="9766323" cy="4911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定义训练函数</a:t>
            </a:r>
            <a:endParaRPr lang="en-US" altLang="zh-CN" sz="2000" b="1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7"/>
          <a:srcRect l="10287"/>
          <a:stretch/>
        </p:blipFill>
        <p:spPr>
          <a:xfrm>
            <a:off x="2969912" y="1380010"/>
            <a:ext cx="7613782" cy="5359452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93B2C4F5-88F9-4DC9-B9EF-E783FE71C7C3}"/>
              </a:ext>
            </a:extLst>
          </p:cNvPr>
          <p:cNvGrpSpPr/>
          <p:nvPr/>
        </p:nvGrpSpPr>
        <p:grpSpPr>
          <a:xfrm>
            <a:off x="777846" y="118538"/>
            <a:ext cx="11157480" cy="535876"/>
            <a:chOff x="777846" y="118538"/>
            <a:chExt cx="11157480" cy="535876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0D5D488-718A-4F90-BEFC-8ED9582E620D}"/>
                </a:ext>
              </a:extLst>
            </p:cNvPr>
            <p:cNvSpPr txBox="1"/>
            <p:nvPr/>
          </p:nvSpPr>
          <p:spPr>
            <a:xfrm>
              <a:off x="777846" y="118538"/>
              <a:ext cx="11157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过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拟合问题的常用方法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    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范数正则化</a:t>
              </a:r>
            </a:p>
          </p:txBody>
        </p:sp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E579E13D-CAD2-401C-9079-59EF68CC2B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5274148"/>
                </p:ext>
              </p:extLst>
            </p:nvPr>
          </p:nvGraphicFramePr>
          <p:xfrm>
            <a:off x="5185628" y="145619"/>
            <a:ext cx="443286" cy="508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5" name="Equation" r:id="rId8" imgW="203040" imgH="228600" progId="Equation.DSMT4">
                    <p:embed/>
                  </p:oleObj>
                </mc:Choice>
                <mc:Fallback>
                  <p:oleObj name="Equation" r:id="rId8" imgW="203040" imgH="228600" progId="Equation.DSMT4">
                    <p:embed/>
                    <p:pic>
                      <p:nvPicPr>
                        <p:cNvPr id="19" name="对象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5628" y="145619"/>
                          <a:ext cx="443286" cy="5087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矩形: 圆角 1">
            <a:extLst>
              <a:ext uri="{FF2B5EF4-FFF2-40B4-BE49-F238E27FC236}">
                <a16:creationId xmlns:a16="http://schemas.microsoft.com/office/drawing/2014/main" id="{E3B9EEEC-249B-4F1D-8180-342449640B10}"/>
              </a:ext>
            </a:extLst>
          </p:cNvPr>
          <p:cNvSpPr/>
          <p:nvPr/>
        </p:nvSpPr>
        <p:spPr>
          <a:xfrm>
            <a:off x="3482502" y="2655653"/>
            <a:ext cx="7101191" cy="4504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">
            <a:extLst>
              <a:ext uri="{FF2B5EF4-FFF2-40B4-BE49-F238E27FC236}">
                <a16:creationId xmlns:a16="http://schemas.microsoft.com/office/drawing/2014/main" id="{E3B9EEEC-249B-4F1D-8180-342449640B10}"/>
              </a:ext>
            </a:extLst>
          </p:cNvPr>
          <p:cNvSpPr/>
          <p:nvPr/>
        </p:nvSpPr>
        <p:spPr>
          <a:xfrm>
            <a:off x="4169924" y="4059736"/>
            <a:ext cx="2376792" cy="4504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">
            <a:extLst>
              <a:ext uri="{FF2B5EF4-FFF2-40B4-BE49-F238E27FC236}">
                <a16:creationId xmlns:a16="http://schemas.microsoft.com/office/drawing/2014/main" id="{E3B9EEEC-249B-4F1D-8180-342449640B10}"/>
              </a:ext>
            </a:extLst>
          </p:cNvPr>
          <p:cNvSpPr/>
          <p:nvPr/>
        </p:nvSpPr>
        <p:spPr>
          <a:xfrm>
            <a:off x="4169924" y="5238596"/>
            <a:ext cx="1929319" cy="4504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20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屏幕剪辑">
            <a:extLst>
              <a:ext uri="{FF2B5EF4-FFF2-40B4-BE49-F238E27FC236}">
                <a16:creationId xmlns:a16="http://schemas.microsoft.com/office/drawing/2014/main" id="{6D35E4F0-3D35-4B3C-82F0-234ED6D7D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14" y="1633686"/>
            <a:ext cx="2260023" cy="763732"/>
          </a:xfrm>
          <a:prstGeom prst="rect">
            <a:avLst/>
          </a:prstGeom>
        </p:spPr>
      </p:pic>
      <p:pic>
        <p:nvPicPr>
          <p:cNvPr id="9" name="图片 8" descr="屏幕剪辑">
            <a:extLst>
              <a:ext uri="{FF2B5EF4-FFF2-40B4-BE49-F238E27FC236}">
                <a16:creationId xmlns:a16="http://schemas.microsoft.com/office/drawing/2014/main" id="{AA3AD08C-89E5-4E3D-8F8E-2F1247C12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13" y="2668985"/>
            <a:ext cx="3249757" cy="6858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7F2BA2B-15FC-4DDA-969D-E69E50389452}"/>
              </a:ext>
            </a:extLst>
          </p:cNvPr>
          <p:cNvSpPr txBox="1"/>
          <p:nvPr/>
        </p:nvSpPr>
        <p:spPr>
          <a:xfrm>
            <a:off x="680131" y="1036963"/>
            <a:ext cx="438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常见的激活函数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A02817-954E-4CA6-B697-C7B9C42C8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6441" y="1978642"/>
            <a:ext cx="5852639" cy="3653671"/>
          </a:xfrm>
          <a:prstGeom prst="rect">
            <a:avLst/>
          </a:prstGeom>
        </p:spPr>
      </p:pic>
      <p:pic>
        <p:nvPicPr>
          <p:cNvPr id="11" name="图片 10" descr="屏幕剪辑">
            <a:extLst>
              <a:ext uri="{FF2B5EF4-FFF2-40B4-BE49-F238E27FC236}">
                <a16:creationId xmlns:a16="http://schemas.microsoft.com/office/drawing/2014/main" id="{5AD0A38C-8987-43E4-8CCA-A2E9D2D1401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02"/>
          <a:stretch/>
        </p:blipFill>
        <p:spPr>
          <a:xfrm>
            <a:off x="1094914" y="3533104"/>
            <a:ext cx="2224128" cy="797523"/>
          </a:xfrm>
          <a:prstGeom prst="rect">
            <a:avLst/>
          </a:prstGeom>
        </p:spPr>
      </p:pic>
      <p:pic>
        <p:nvPicPr>
          <p:cNvPr id="12" name="图片 11" descr="屏幕剪辑">
            <a:extLst>
              <a:ext uri="{FF2B5EF4-FFF2-40B4-BE49-F238E27FC236}">
                <a16:creationId xmlns:a16="http://schemas.microsoft.com/office/drawing/2014/main" id="{C57CE6A1-03F8-4ED8-8354-9AE56BC41D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40"/>
          <a:stretch/>
        </p:blipFill>
        <p:spPr>
          <a:xfrm>
            <a:off x="1029913" y="4508946"/>
            <a:ext cx="3733865" cy="933286"/>
          </a:xfrm>
          <a:prstGeom prst="rect">
            <a:avLst/>
          </a:prstGeom>
        </p:spPr>
      </p:pic>
      <p:pic>
        <p:nvPicPr>
          <p:cNvPr id="13" name="图片 12" descr="屏幕剪辑">
            <a:extLst>
              <a:ext uri="{FF2B5EF4-FFF2-40B4-BE49-F238E27FC236}">
                <a16:creationId xmlns:a16="http://schemas.microsoft.com/office/drawing/2014/main" id="{CE058CC3-8633-4AFD-A274-5E5A84EE17E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65"/>
          <a:stretch/>
        </p:blipFill>
        <p:spPr>
          <a:xfrm>
            <a:off x="1094914" y="5632313"/>
            <a:ext cx="3704417" cy="7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63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E434E40-A2B8-486A-9FF7-6D7083B3F3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3921" y="1216223"/>
                <a:ext cx="5748800" cy="80240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zh-CN"/>
                </a:defPPr>
                <a:lvl3pPr marL="812800" lvl="2" indent="-342900" algn="just" eaLnBrk="0" fontAlgn="base" hangingPunct="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n"/>
                  <a:defRPr sz="2000" b="1" kern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</a:lstStyle>
              <a:p>
                <a:pPr lvl="2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（即不使用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范数正则化）时的实验结果，出现了过拟合的现象。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E434E40-A2B8-486A-9FF7-6D7083B3F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21" y="1216223"/>
                <a:ext cx="5748800" cy="802408"/>
              </a:xfrm>
              <a:prstGeom prst="rect">
                <a:avLst/>
              </a:prstGeom>
              <a:blipFill>
                <a:blip r:embed="rId4"/>
                <a:stretch>
                  <a:fillRect t="-4580" r="-1060" b="-1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E434E40-A2B8-486A-9FF7-6D7083B3F3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85234" y="1117508"/>
                <a:ext cx="5959566" cy="11074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zh-CN"/>
                </a:defPPr>
                <a:lvl3pPr marL="812800" lvl="2" indent="-342900" algn="just" eaLnBrk="0" fontAlgn="base" hangingPunct="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n"/>
                  <a:defRPr sz="2000" b="1" kern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</a:lstStyle>
              <a:p>
                <a:pPr lvl="2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dirty="0"/>
                  <a:t>（即使用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范数正则化）时的实验结果，一定程度的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缓解了过拟合</a:t>
                </a:r>
                <a:r>
                  <a:rPr lang="zh-CN" altLang="en-US" dirty="0"/>
                  <a:t>。同时可以看到参数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范数变小，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参数更接近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E434E40-A2B8-486A-9FF7-6D7083B3F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4" y="1117508"/>
                <a:ext cx="5959566" cy="1107415"/>
              </a:xfrm>
              <a:prstGeom prst="rect">
                <a:avLst/>
              </a:prstGeom>
              <a:blipFill>
                <a:blip r:embed="rId5"/>
                <a:stretch>
                  <a:fillRect t="-2747" r="-1022" b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/>
          <a:srcRect l="15277"/>
          <a:stretch/>
        </p:blipFill>
        <p:spPr>
          <a:xfrm>
            <a:off x="893033" y="2343948"/>
            <a:ext cx="4858045" cy="4038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7"/>
          <a:srcRect l="16183"/>
          <a:stretch/>
        </p:blipFill>
        <p:spPr>
          <a:xfrm>
            <a:off x="6611250" y="2266936"/>
            <a:ext cx="5130035" cy="40767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AFE94BC4-0A3E-4004-A589-7D04017CED06}"/>
              </a:ext>
            </a:extLst>
          </p:cNvPr>
          <p:cNvGrpSpPr/>
          <p:nvPr/>
        </p:nvGrpSpPr>
        <p:grpSpPr>
          <a:xfrm>
            <a:off x="777846" y="118538"/>
            <a:ext cx="11157480" cy="535876"/>
            <a:chOff x="777846" y="118538"/>
            <a:chExt cx="11157480" cy="53587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E680FF9-E941-423F-8BF1-EC54D5EE9CB9}"/>
                </a:ext>
              </a:extLst>
            </p:cNvPr>
            <p:cNvSpPr txBox="1"/>
            <p:nvPr/>
          </p:nvSpPr>
          <p:spPr>
            <a:xfrm>
              <a:off x="777846" y="118538"/>
              <a:ext cx="11157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过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拟合问题的常用方法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    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范数正则化</a:t>
              </a:r>
            </a:p>
          </p:txBody>
        </p:sp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C8950A7B-EB7B-4BCA-B1BB-7BBD2F631B1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5274148"/>
                </p:ext>
              </p:extLst>
            </p:nvPr>
          </p:nvGraphicFramePr>
          <p:xfrm>
            <a:off x="5185628" y="145619"/>
            <a:ext cx="443286" cy="508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69" name="Equation" r:id="rId8" imgW="203040" imgH="228600" progId="Equation.DSMT4">
                    <p:embed/>
                  </p:oleObj>
                </mc:Choice>
                <mc:Fallback>
                  <p:oleObj name="Equation" r:id="rId8" imgW="203040" imgH="228600" progId="Equation.DSMT4">
                    <p:embed/>
                    <p:pic>
                      <p:nvPicPr>
                        <p:cNvPr id="19" name="对象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5628" y="145619"/>
                          <a:ext cx="443286" cy="5087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55776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拟合问题的常用方法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——Dropout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E434E40-A2B8-486A-9FF7-6D7083B3F3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4017" y="1384168"/>
                <a:ext cx="12099712" cy="52599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469900" lvl="2" algn="just" eaLnBrk="0" fontAlgn="base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以前馈神经网络为例，当使用</a:t>
                </a:r>
                <a:r>
                  <a:rPr lang="en-US" altLang="zh-CN" sz="2000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dropout</a:t>
                </a:r>
                <a:r>
                  <a:rPr lang="zh-CN" altLang="en-US" sz="2000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时，前馈神经网络隐藏层中的隐藏单元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有一定概率被丢弃掉。</a:t>
                </a:r>
                <a:endParaRPr lang="en-US" altLang="zh-CN" sz="2000" kern="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E434E40-A2B8-486A-9FF7-6D7083B3F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017" y="1384168"/>
                <a:ext cx="12099712" cy="525990"/>
              </a:xfrm>
              <a:prstGeom prst="rect">
                <a:avLst/>
              </a:prstGeom>
              <a:blipFill>
                <a:blip r:embed="rId3"/>
                <a:stretch>
                  <a:fillRect r="-151" b="-15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19" y="3441342"/>
            <a:ext cx="6181725" cy="2847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/>
          <a:srcRect l="18088"/>
          <a:stretch/>
        </p:blipFill>
        <p:spPr>
          <a:xfrm>
            <a:off x="7617759" y="3250842"/>
            <a:ext cx="3784010" cy="3038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-73960" y="2118812"/>
                <a:ext cx="579568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12800" lvl="2" indent="-342900" algn="just" eaLnBrk="0" fontAlgn="base" hangingPunct="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2000" b="1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设丢弃概率为</a:t>
                </a:r>
                <a:r>
                  <a:rPr lang="en-US" altLang="zh-CN" sz="2000" b="1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sz="2000" b="1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 那么</a:t>
                </a:r>
                <a:r>
                  <a:rPr lang="zh-CN" altLang="en-US" sz="2000" b="1" kern="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sz="2000" b="1" kern="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kern="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会被清零</a:t>
                </a:r>
                <a:r>
                  <a:rPr lang="zh-CN" altLang="en-US" sz="2000" b="1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，有</a:t>
                </a:r>
                <a:r>
                  <a:rPr lang="en-US" altLang="zh-CN" sz="2000" b="1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1−p</a:t>
                </a:r>
                <a:r>
                  <a:rPr lang="zh-CN" altLang="en-US" sz="2000" b="1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会除以</a:t>
                </a:r>
                <a:r>
                  <a:rPr lang="en-US" altLang="zh-CN" sz="2000" b="1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1−p</a:t>
                </a:r>
                <a:r>
                  <a:rPr lang="zh-CN" altLang="en-US" sz="2000" b="1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做拉伸。由此定义进行</a:t>
                </a:r>
                <a:r>
                  <a:rPr lang="en-US" altLang="zh-CN" sz="2000" b="1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dropout</a:t>
                </a:r>
                <a:r>
                  <a:rPr lang="zh-CN" altLang="en-US" sz="2000" b="1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操作的函数</a:t>
                </a:r>
                <a:endParaRPr lang="en-US" altLang="zh-CN" sz="2000" b="1" kern="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960" y="2118812"/>
                <a:ext cx="5795683" cy="1015663"/>
              </a:xfrm>
              <a:prstGeom prst="rect">
                <a:avLst/>
              </a:prstGeom>
              <a:blipFill>
                <a:blip r:embed="rId6"/>
                <a:stretch>
                  <a:fillRect t="-3614" r="-1052" b="-10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6096000" y="2036623"/>
            <a:ext cx="60376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800" lvl="2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初始化一个向量</a:t>
            </a:r>
            <a:r>
              <a:rPr lang="en-US" altLang="zh-CN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lang="en-US" altLang="zh-CN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，分别设置</a:t>
            </a:r>
            <a:r>
              <a:rPr lang="zh-CN" altLang="en-US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丢弃率为</a:t>
            </a:r>
            <a:r>
              <a:rPr lang="en-US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，实验结果如下：</a:t>
            </a:r>
            <a:endParaRPr lang="en-US" altLang="zh-CN" sz="2000" b="1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922" y="744767"/>
            <a:ext cx="1163427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100" lvl="1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手动实现</a:t>
            </a:r>
            <a:r>
              <a:rPr lang="en-US" altLang="zh-CN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</a:p>
        </p:txBody>
      </p:sp>
      <p:sp>
        <p:nvSpPr>
          <p:cNvPr id="12" name="矩形: 圆角 1">
            <a:extLst>
              <a:ext uri="{FF2B5EF4-FFF2-40B4-BE49-F238E27FC236}">
                <a16:creationId xmlns:a16="http://schemas.microsoft.com/office/drawing/2014/main" id="{E3B9EEEC-249B-4F1D-8180-342449640B10}"/>
              </a:ext>
            </a:extLst>
          </p:cNvPr>
          <p:cNvSpPr/>
          <p:nvPr/>
        </p:nvSpPr>
        <p:spPr>
          <a:xfrm>
            <a:off x="677694" y="5256239"/>
            <a:ext cx="4682246" cy="4733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359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拟合问题的常用方法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——Dropout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434E40-A2B8-486A-9FF7-6D7083B3F3B2}"/>
              </a:ext>
            </a:extLst>
          </p:cNvPr>
          <p:cNvSpPr txBox="1">
            <a:spLocks/>
          </p:cNvSpPr>
          <p:nvPr/>
        </p:nvSpPr>
        <p:spPr>
          <a:xfrm>
            <a:off x="0" y="760295"/>
            <a:ext cx="11308466" cy="5397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12800" lvl="2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定义模型参数（使用</a:t>
            </a:r>
            <a:r>
              <a:rPr lang="en-US" altLang="zh-CN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Fashion-MNIST</a:t>
            </a: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数据集进行实验）</a:t>
            </a:r>
            <a:endParaRPr lang="en-US" altLang="zh-CN" sz="2000" b="1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49" y="1295866"/>
            <a:ext cx="11544300" cy="24098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E434E40-A2B8-486A-9FF7-6D7083B3F3B2}"/>
              </a:ext>
            </a:extLst>
          </p:cNvPr>
          <p:cNvSpPr txBox="1">
            <a:spLocks/>
          </p:cNvSpPr>
          <p:nvPr/>
        </p:nvSpPr>
        <p:spPr>
          <a:xfrm>
            <a:off x="0" y="3675145"/>
            <a:ext cx="11308466" cy="5397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12800" lvl="2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定义使用</a:t>
            </a:r>
            <a:r>
              <a:rPr lang="en-US" altLang="zh-CN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的网络模型，两个隐藏层的丢弃率分别为</a:t>
            </a:r>
            <a:r>
              <a:rPr lang="en-US" altLang="zh-CN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0.2</a:t>
            </a: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31" y="4228084"/>
            <a:ext cx="11430000" cy="2667000"/>
          </a:xfrm>
          <a:prstGeom prst="rect">
            <a:avLst/>
          </a:prstGeom>
        </p:spPr>
      </p:pic>
      <p:sp>
        <p:nvSpPr>
          <p:cNvPr id="12" name="矩形: 圆角 1">
            <a:extLst>
              <a:ext uri="{FF2B5EF4-FFF2-40B4-BE49-F238E27FC236}">
                <a16:creationId xmlns:a16="http://schemas.microsoft.com/office/drawing/2014/main" id="{E3B9EEEC-249B-4F1D-8180-342449640B10}"/>
              </a:ext>
            </a:extLst>
          </p:cNvPr>
          <p:cNvSpPr/>
          <p:nvPr/>
        </p:nvSpPr>
        <p:spPr>
          <a:xfrm>
            <a:off x="1134893" y="5607429"/>
            <a:ext cx="5820383" cy="2875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">
            <a:extLst>
              <a:ext uri="{FF2B5EF4-FFF2-40B4-BE49-F238E27FC236}">
                <a16:creationId xmlns:a16="http://schemas.microsoft.com/office/drawing/2014/main" id="{E3B9EEEC-249B-4F1D-8180-342449640B10}"/>
              </a:ext>
            </a:extLst>
          </p:cNvPr>
          <p:cNvSpPr/>
          <p:nvPr/>
        </p:nvSpPr>
        <p:spPr>
          <a:xfrm>
            <a:off x="1134893" y="6273589"/>
            <a:ext cx="5820383" cy="2875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64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拟合问题的常用方法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——Dropout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434E40-A2B8-486A-9FF7-6D7083B3F3B2}"/>
              </a:ext>
            </a:extLst>
          </p:cNvPr>
          <p:cNvSpPr txBox="1">
            <a:spLocks/>
          </p:cNvSpPr>
          <p:nvPr/>
        </p:nvSpPr>
        <p:spPr>
          <a:xfrm>
            <a:off x="1" y="761767"/>
            <a:ext cx="11308466" cy="5397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12800" lvl="2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定义计算准确率的函数</a:t>
            </a:r>
            <a:endParaRPr lang="en-US" altLang="zh-CN" sz="2000" b="1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434E40-A2B8-486A-9FF7-6D7083B3F3B2}"/>
              </a:ext>
            </a:extLst>
          </p:cNvPr>
          <p:cNvSpPr txBox="1">
            <a:spLocks/>
          </p:cNvSpPr>
          <p:nvPr/>
        </p:nvSpPr>
        <p:spPr>
          <a:xfrm>
            <a:off x="0" y="3005409"/>
            <a:ext cx="11308466" cy="5397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12800" lvl="2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训练模型的部分与</a:t>
            </a:r>
            <a:r>
              <a:rPr lang="en-US" altLang="zh-CN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中相同，此处不再赘述。实验结果如下</a:t>
            </a:r>
            <a:endParaRPr lang="en-US" altLang="zh-CN" sz="2000" b="1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160" y="1305656"/>
            <a:ext cx="8448675" cy="15621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917047"/>
            <a:ext cx="9448800" cy="2124075"/>
          </a:xfrm>
          <a:prstGeom prst="rect">
            <a:avLst/>
          </a:prstGeom>
        </p:spPr>
      </p:pic>
      <p:sp>
        <p:nvSpPr>
          <p:cNvPr id="12" name="矩形: 圆角 1">
            <a:extLst>
              <a:ext uri="{FF2B5EF4-FFF2-40B4-BE49-F238E27FC236}">
                <a16:creationId xmlns:a16="http://schemas.microsoft.com/office/drawing/2014/main" id="{E3B9EEEC-249B-4F1D-8180-342449640B10}"/>
              </a:ext>
            </a:extLst>
          </p:cNvPr>
          <p:cNvSpPr/>
          <p:nvPr/>
        </p:nvSpPr>
        <p:spPr>
          <a:xfrm>
            <a:off x="3693268" y="2058105"/>
            <a:ext cx="2542162" cy="2875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6681F88-33F2-4E92-9CD0-AF3D6105D13C}"/>
              </a:ext>
            </a:extLst>
          </p:cNvPr>
          <p:cNvCxnSpPr>
            <a:cxnSpLocks/>
          </p:cNvCxnSpPr>
          <p:nvPr/>
        </p:nvCxnSpPr>
        <p:spPr>
          <a:xfrm flipV="1">
            <a:off x="5824000" y="1810533"/>
            <a:ext cx="544748" cy="238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82AECE9-0FBD-4B47-A6A8-5873DCB9252E}"/>
              </a:ext>
            </a:extLst>
          </p:cNvPr>
          <p:cNvSpPr txBox="1"/>
          <p:nvPr/>
        </p:nvSpPr>
        <p:spPr>
          <a:xfrm>
            <a:off x="6356586" y="1552392"/>
            <a:ext cx="2777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测试时不使用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8083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拟合问题的常用方法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——Dropout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434E40-A2B8-486A-9FF7-6D7083B3F3B2}"/>
              </a:ext>
            </a:extLst>
          </p:cNvPr>
          <p:cNvSpPr txBox="1">
            <a:spLocks/>
          </p:cNvSpPr>
          <p:nvPr/>
        </p:nvSpPr>
        <p:spPr>
          <a:xfrm>
            <a:off x="-194553" y="1419269"/>
            <a:ext cx="5720805" cy="4911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定义模型</a:t>
            </a:r>
            <a:endParaRPr lang="en-US" altLang="zh-CN" sz="2000" b="1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10768"/>
          <a:stretch/>
        </p:blipFill>
        <p:spPr>
          <a:xfrm>
            <a:off x="1835523" y="1971092"/>
            <a:ext cx="8176372" cy="45624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6780" y="777512"/>
            <a:ext cx="1039691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100" lvl="1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400" b="1" kern="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torch.nn.Dropout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层实现</a:t>
            </a:r>
            <a:r>
              <a:rPr lang="en-US" altLang="zh-CN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dropout</a:t>
            </a:r>
            <a:endParaRPr lang="en-US" altLang="zh-CN" sz="24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1">
            <a:extLst>
              <a:ext uri="{FF2B5EF4-FFF2-40B4-BE49-F238E27FC236}">
                <a16:creationId xmlns:a16="http://schemas.microsoft.com/office/drawing/2014/main" id="{E3B9EEEC-249B-4F1D-8180-342449640B10}"/>
              </a:ext>
            </a:extLst>
          </p:cNvPr>
          <p:cNvSpPr/>
          <p:nvPr/>
        </p:nvSpPr>
        <p:spPr>
          <a:xfrm>
            <a:off x="2665849" y="4391472"/>
            <a:ext cx="2256347" cy="2291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">
            <a:extLst>
              <a:ext uri="{FF2B5EF4-FFF2-40B4-BE49-F238E27FC236}">
                <a16:creationId xmlns:a16="http://schemas.microsoft.com/office/drawing/2014/main" id="{E3B9EEEC-249B-4F1D-8180-342449640B10}"/>
              </a:ext>
            </a:extLst>
          </p:cNvPr>
          <p:cNvSpPr/>
          <p:nvPr/>
        </p:nvSpPr>
        <p:spPr>
          <a:xfrm>
            <a:off x="2665849" y="5042907"/>
            <a:ext cx="2256347" cy="2291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031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拟合问题的常用方法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——Dropout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434E40-A2B8-486A-9FF7-6D7083B3F3B2}"/>
              </a:ext>
            </a:extLst>
          </p:cNvPr>
          <p:cNvSpPr txBox="1">
            <a:spLocks/>
          </p:cNvSpPr>
          <p:nvPr/>
        </p:nvSpPr>
        <p:spPr>
          <a:xfrm>
            <a:off x="0" y="1011333"/>
            <a:ext cx="10961118" cy="4911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12800" lvl="2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定义计算准确率的函数（</a:t>
            </a:r>
            <a:r>
              <a:rPr lang="en-US" altLang="zh-CN" sz="2000" b="1" kern="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</a:t>
            </a:r>
            <a:r>
              <a:rPr lang="en-US" altLang="zh-CN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train()</a:t>
            </a: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来切换模型的状态）</a:t>
            </a:r>
            <a:endParaRPr lang="en-US" altLang="zh-CN" sz="2000" b="1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434E40-A2B8-486A-9FF7-6D7083B3F3B2}"/>
              </a:ext>
            </a:extLst>
          </p:cNvPr>
          <p:cNvSpPr txBox="1">
            <a:spLocks/>
          </p:cNvSpPr>
          <p:nvPr/>
        </p:nvSpPr>
        <p:spPr>
          <a:xfrm>
            <a:off x="0" y="3968895"/>
            <a:ext cx="6537489" cy="4911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12800" lvl="2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sz="2000" b="1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9200"/>
          <a:stretch/>
        </p:blipFill>
        <p:spPr>
          <a:xfrm>
            <a:off x="1223683" y="1616488"/>
            <a:ext cx="9158907" cy="2238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9091"/>
          <a:stretch/>
        </p:blipFill>
        <p:spPr>
          <a:xfrm>
            <a:off x="1091404" y="4653571"/>
            <a:ext cx="9291186" cy="1905000"/>
          </a:xfrm>
          <a:prstGeom prst="rect">
            <a:avLst/>
          </a:prstGeom>
        </p:spPr>
      </p:pic>
      <p:sp>
        <p:nvSpPr>
          <p:cNvPr id="11" name="矩形: 圆角 1">
            <a:extLst>
              <a:ext uri="{FF2B5EF4-FFF2-40B4-BE49-F238E27FC236}">
                <a16:creationId xmlns:a16="http://schemas.microsoft.com/office/drawing/2014/main" id="{E3B9EEEC-249B-4F1D-8180-342449640B10}"/>
              </a:ext>
            </a:extLst>
          </p:cNvPr>
          <p:cNvSpPr/>
          <p:nvPr/>
        </p:nvSpPr>
        <p:spPr>
          <a:xfrm>
            <a:off x="2380033" y="2612582"/>
            <a:ext cx="5771746" cy="4956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6681F88-33F2-4E92-9CD0-AF3D6105D13C}"/>
              </a:ext>
            </a:extLst>
          </p:cNvPr>
          <p:cNvCxnSpPr>
            <a:cxnSpLocks/>
          </p:cNvCxnSpPr>
          <p:nvPr/>
        </p:nvCxnSpPr>
        <p:spPr>
          <a:xfrm flipV="1">
            <a:off x="4510766" y="2365010"/>
            <a:ext cx="544748" cy="238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82AECE9-0FBD-4B47-A6A8-5873DCB9252E}"/>
              </a:ext>
            </a:extLst>
          </p:cNvPr>
          <p:cNvSpPr txBox="1"/>
          <p:nvPr/>
        </p:nvSpPr>
        <p:spPr>
          <a:xfrm>
            <a:off x="5043352" y="2106869"/>
            <a:ext cx="4567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eval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函数切换模式，再进行测试</a:t>
            </a:r>
          </a:p>
        </p:txBody>
      </p:sp>
    </p:spTree>
    <p:extLst>
      <p:ext uri="{BB962C8B-B14F-4D97-AF65-F5344CB8AC3E}">
        <p14:creationId xmlns:p14="http://schemas.microsoft.com/office/powerpoint/2010/main" val="7059757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E3EA41B0-BDB2-442B-9087-054ECD9C2C9A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0DC47E-0DCB-4A7D-9E2F-9C422A1B4E5B}"/>
              </a:ext>
            </a:extLst>
          </p:cNvPr>
          <p:cNvSpPr txBox="1">
            <a:spLocks/>
          </p:cNvSpPr>
          <p:nvPr/>
        </p:nvSpPr>
        <p:spPr>
          <a:xfrm>
            <a:off x="1466807" y="1890501"/>
            <a:ext cx="2728676" cy="17927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人工神经元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前馈神经网络的组成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优化器的使用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19A7D9-D22A-4858-9F5C-353CC2F50DAD}"/>
              </a:ext>
            </a:extLst>
          </p:cNvPr>
          <p:cNvSpPr/>
          <p:nvPr/>
        </p:nvSpPr>
        <p:spPr>
          <a:xfrm>
            <a:off x="6439774" y="1890501"/>
            <a:ext cx="4224907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模型选择、过拟合、欠拟合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探究导致过拟合、欠拟合的因素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过拟合解决办法：正则化、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F9F64A-8537-4239-B355-3CD862DECA6B}"/>
              </a:ext>
            </a:extLst>
          </p:cNvPr>
          <p:cNvSpPr/>
          <p:nvPr/>
        </p:nvSpPr>
        <p:spPr>
          <a:xfrm>
            <a:off x="1144159" y="1139619"/>
            <a:ext cx="178446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72DEAF-27CD-4916-868D-07A9CFC2DC67}"/>
              </a:ext>
            </a:extLst>
          </p:cNvPr>
          <p:cNvSpPr/>
          <p:nvPr/>
        </p:nvSpPr>
        <p:spPr>
          <a:xfrm>
            <a:off x="1144159" y="3905958"/>
            <a:ext cx="310694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实现前馈神经网络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3EBA0A-0440-4404-83A6-1642D1E64577}"/>
              </a:ext>
            </a:extLst>
          </p:cNvPr>
          <p:cNvSpPr/>
          <p:nvPr/>
        </p:nvSpPr>
        <p:spPr>
          <a:xfrm>
            <a:off x="6095999" y="1139618"/>
            <a:ext cx="178446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模型调优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D98211-0F22-41C8-B01F-30B6457BE10B}"/>
              </a:ext>
            </a:extLst>
          </p:cNvPr>
          <p:cNvSpPr/>
          <p:nvPr/>
        </p:nvSpPr>
        <p:spPr>
          <a:xfrm>
            <a:off x="1466807" y="4709759"/>
            <a:ext cx="372327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手动实现前馈神经网络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Torch.nn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实现前馈神经网络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F6B1A4-11D6-410A-B722-A2E25E926CEE}"/>
              </a:ext>
            </a:extLst>
          </p:cNvPr>
          <p:cNvSpPr/>
          <p:nvPr/>
        </p:nvSpPr>
        <p:spPr>
          <a:xfrm>
            <a:off x="6095999" y="3905957"/>
            <a:ext cx="178446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75A796-D341-4262-AA8E-F2555CB1E05E}"/>
              </a:ext>
            </a:extLst>
          </p:cNvPr>
          <p:cNvSpPr/>
          <p:nvPr/>
        </p:nvSpPr>
        <p:spPr>
          <a:xfrm>
            <a:off x="6439774" y="4636172"/>
            <a:ext cx="3180735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数据集介绍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平台课实验要求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专业课实验要求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5206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集介绍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回归、二分类任务数据集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434E40-A2B8-486A-9FF7-6D7083B3F3B2}"/>
              </a:ext>
            </a:extLst>
          </p:cNvPr>
          <p:cNvSpPr txBox="1">
            <a:spLocks/>
          </p:cNvSpPr>
          <p:nvPr/>
        </p:nvSpPr>
        <p:spPr>
          <a:xfrm>
            <a:off x="291565" y="1342435"/>
            <a:ext cx="8881923" cy="14091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生成单个数据集。</a:t>
            </a:r>
            <a:endParaRPr lang="en-US" altLang="zh-CN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数据集的大小为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且训练集大小为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7000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，测试集大小为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数据集的样本特征维度</a:t>
            </a:r>
            <a:r>
              <a:rPr lang="en-US" altLang="zh-CN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，且服从如下的高维线性函数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628476"/>
              </p:ext>
            </p:extLst>
          </p:nvPr>
        </p:nvGraphicFramePr>
        <p:xfrm>
          <a:off x="7437126" y="2106911"/>
          <a:ext cx="23495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3" name="Equation" r:id="rId4" imgW="1688760" imgH="431640" progId="Equation.DSMT4">
                  <p:embed/>
                </p:oleObj>
              </mc:Choice>
              <mc:Fallback>
                <p:oleObj name="Equation" r:id="rId4" imgW="1688760" imgH="43164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7126" y="2106911"/>
                        <a:ext cx="2349500" cy="604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9D2C4D23-0114-4CC5-9568-D79EBC3B5F45}"/>
              </a:ext>
            </a:extLst>
          </p:cNvPr>
          <p:cNvSpPr txBox="1"/>
          <p:nvPr/>
        </p:nvSpPr>
        <p:spPr>
          <a:xfrm>
            <a:off x="423582" y="834889"/>
            <a:ext cx="752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ker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手动生成回归任务的数据集，要求：</a:t>
            </a:r>
            <a:endParaRPr lang="zh-CN" altLang="en-US" sz="2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A6ACC2-682F-4A6C-81F8-6E7FADA5171B}"/>
              </a:ext>
            </a:extLst>
          </p:cNvPr>
          <p:cNvSpPr txBox="1"/>
          <p:nvPr/>
        </p:nvSpPr>
        <p:spPr>
          <a:xfrm>
            <a:off x="423582" y="2645226"/>
            <a:ext cx="752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ker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手动生成二分类任务的数据集，要求：</a:t>
            </a:r>
            <a:endParaRPr lang="zh-CN" altLang="en-US" sz="2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77799C-646A-4242-91A5-15978B1F8CCB}"/>
              </a:ext>
            </a:extLst>
          </p:cNvPr>
          <p:cNvSpPr txBox="1"/>
          <p:nvPr/>
        </p:nvSpPr>
        <p:spPr>
          <a:xfrm>
            <a:off x="291565" y="3223370"/>
            <a:ext cx="1149723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共生成</a:t>
            </a:r>
            <a:r>
              <a:rPr lang="zh-CN" altLang="en-US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数据集。</a:t>
            </a:r>
            <a:endParaRPr lang="en-US" altLang="zh-CN" sz="20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两个数据集的大小均为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且训练集大小为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7000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，测试集大小为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两个数据集的样本特征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维度均为</a:t>
            </a:r>
            <a:r>
              <a:rPr lang="en-US" altLang="zh-CN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</a:t>
            </a:r>
            <a:r>
              <a:rPr lang="zh-CN" altLang="en-US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分别服从均值互为相反数且方差相同的正态分布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两个数据集的样本</a:t>
            </a:r>
            <a:r>
              <a:rPr lang="zh-CN" altLang="en-US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标签分别为</a:t>
            </a:r>
            <a:r>
              <a:rPr lang="en-US" altLang="zh-CN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DA6AF5-267C-402C-A8BD-222187294FFE}"/>
              </a:ext>
            </a:extLst>
          </p:cNvPr>
          <p:cNvSpPr txBox="1">
            <a:spLocks/>
          </p:cNvSpPr>
          <p:nvPr/>
        </p:nvSpPr>
        <p:spPr>
          <a:xfrm>
            <a:off x="291565" y="4949643"/>
            <a:ext cx="11643761" cy="18150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55600" lvl="1" indent="-2794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en-US" altLang="zh-CN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MNIST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手写体数据集介绍：</a:t>
            </a:r>
            <a:endParaRPr lang="en-US" altLang="zh-CN" sz="24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该数据集包含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60,000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个用于训练的图像样本和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10,000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个用于测试的图像样本。</a:t>
            </a:r>
            <a:endParaRPr lang="en-US" altLang="zh-CN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图像是固定大小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(28x28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，其值为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。为每个图像都被平展并转换为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784(28 * 28)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个特征的一维</a:t>
            </a:r>
            <a:r>
              <a:rPr lang="en-US" altLang="zh-CN" kern="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数组。</a:t>
            </a:r>
            <a:endParaRPr lang="en-US" altLang="zh-CN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900" lvl="2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7030A0"/>
              </a:buClr>
            </a:pPr>
            <a:endParaRPr lang="en-US" altLang="zh-CN" sz="2400" kern="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7248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集介绍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多分类任务数据集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434E40-A2B8-486A-9FF7-6D7083B3F3B2}"/>
              </a:ext>
            </a:extLst>
          </p:cNvPr>
          <p:cNvSpPr txBox="1">
            <a:spLocks/>
          </p:cNvSpPr>
          <p:nvPr/>
        </p:nvSpPr>
        <p:spPr>
          <a:xfrm>
            <a:off x="427999" y="1171251"/>
            <a:ext cx="11643761" cy="476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19100" lvl="1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MNIST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数据集下载和读取：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200" lvl="1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</a:pP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900" lvl="2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7030A0"/>
              </a:buClr>
            </a:pP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7079"/>
          <a:stretch/>
        </p:blipFill>
        <p:spPr>
          <a:xfrm>
            <a:off x="777846" y="1788888"/>
            <a:ext cx="10819220" cy="38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389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课实验要求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E434E40-A2B8-486A-9FF7-6D7083B3F3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3381" y="5090827"/>
                <a:ext cx="9585260" cy="12505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812800" lvl="2" indent="-342900" algn="just" eaLnBrk="0" fontAlgn="base" hangingPunct="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2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探究使用前后模型效果的变化，并完成下述任务中的一项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812800" lvl="2" indent="-342900" algn="just" eaLnBrk="0" fontAlgn="base" hangingPunct="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0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正则化：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探究惩罚项的权重对实验结果的影响（可用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loss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曲线进行展示）</a:t>
                </a:r>
                <a:endParaRPr lang="en-US" altLang="zh-CN" sz="20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12800" lvl="2" indent="-342900" algn="just" eaLnBrk="0" fontAlgn="base" hangingPunct="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dropout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探究不同丢弃率对实验结果的影响（可用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loss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曲线进行展示）</a:t>
                </a:r>
              </a:p>
              <a:p>
                <a:pPr marL="361950" lvl="1" indent="-285750" algn="just" eaLnBrk="0" fontAlgn="base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l"/>
                </a:pPr>
                <a:endParaRPr lang="en-US" altLang="zh-CN" sz="20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55650" lvl="2" indent="-285750" algn="just" eaLnBrk="0" fontAlgn="base" hangingPunct="0">
                  <a:spcBef>
                    <a:spcPts val="600"/>
                  </a:spcBef>
                  <a:spcAft>
                    <a:spcPts val="600"/>
                  </a:spcAft>
                  <a:buClr>
                    <a:srgbClr val="7030A0"/>
                  </a:buClr>
                  <a:buFont typeface="Wingdings" panose="05000000000000000000" pitchFamily="2" charset="2"/>
                  <a:buChar char="l"/>
                </a:pPr>
                <a:endParaRPr lang="en-US" altLang="zh-CN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E434E40-A2B8-486A-9FF7-6D7083B3F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1" y="5090827"/>
                <a:ext cx="9585260" cy="1250540"/>
              </a:xfrm>
              <a:prstGeom prst="rect">
                <a:avLst/>
              </a:prstGeom>
              <a:blipFill>
                <a:blip r:embed="rId3"/>
                <a:stretch>
                  <a:fillRect t="-2439" b="-13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FB11200-5E27-4434-8DDE-703BC5057CAC}"/>
              </a:ext>
            </a:extLst>
          </p:cNvPr>
          <p:cNvSpPr txBox="1"/>
          <p:nvPr/>
        </p:nvSpPr>
        <p:spPr>
          <a:xfrm>
            <a:off x="450475" y="923986"/>
            <a:ext cx="852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手</a:t>
            </a:r>
            <a:r>
              <a:rPr lang="zh-CN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动实现前馈神经网络解决上述回归、二分类、多分类任务</a:t>
            </a:r>
            <a:endParaRPr lang="en-US" altLang="zh-CN" sz="2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F7AA7F-431C-4866-9ED7-D32F4017471C}"/>
              </a:ext>
            </a:extLst>
          </p:cNvPr>
          <p:cNvSpPr txBox="1"/>
          <p:nvPr/>
        </p:nvSpPr>
        <p:spPr>
          <a:xfrm>
            <a:off x="450475" y="2094320"/>
            <a:ext cx="9825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torch.nn</a:t>
            </a:r>
            <a:r>
              <a:rPr lang="zh-CN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实现前馈神经网络解决上述回归、二分类、多分类任务</a:t>
            </a:r>
            <a:endParaRPr lang="en-US" altLang="zh-CN" sz="2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367141-7126-4F7C-97AB-4B707F867C82}"/>
              </a:ext>
            </a:extLst>
          </p:cNvPr>
          <p:cNvSpPr txBox="1"/>
          <p:nvPr/>
        </p:nvSpPr>
        <p:spPr>
          <a:xfrm>
            <a:off x="824952" y="1570751"/>
            <a:ext cx="852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分析实验结果并绘制训练集和测试集的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</a:t>
            </a:r>
            <a:endParaRPr lang="en-US" altLang="zh-CN" sz="2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C9140A-7BB3-44BB-89EA-AF9847F9EDAF}"/>
              </a:ext>
            </a:extLst>
          </p:cNvPr>
          <p:cNvSpPr txBox="1"/>
          <p:nvPr/>
        </p:nvSpPr>
        <p:spPr>
          <a:xfrm>
            <a:off x="824952" y="2732172"/>
            <a:ext cx="852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分析实验结果并绘制训练集和测试集的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</a:t>
            </a:r>
            <a:endParaRPr lang="en-US" altLang="zh-CN" sz="2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C30CF5-C891-4B4F-BB13-CB292397C53D}"/>
              </a:ext>
            </a:extLst>
          </p:cNvPr>
          <p:cNvSpPr txBox="1"/>
          <p:nvPr/>
        </p:nvSpPr>
        <p:spPr>
          <a:xfrm>
            <a:off x="450476" y="3244125"/>
            <a:ext cx="9825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分别</a:t>
            </a:r>
            <a:r>
              <a:rPr lang="zh-CN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上述实验的</a:t>
            </a:r>
            <a:r>
              <a:rPr lang="zh-CN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基础上使用至少三种不同的激活函数</a:t>
            </a:r>
            <a:endParaRPr lang="en-US" altLang="zh-CN" sz="2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3BA441-2378-4EAF-89A9-76FF5EED8ED2}"/>
              </a:ext>
            </a:extLst>
          </p:cNvPr>
          <p:cNvSpPr txBox="1"/>
          <p:nvPr/>
        </p:nvSpPr>
        <p:spPr>
          <a:xfrm>
            <a:off x="373381" y="3870290"/>
            <a:ext cx="8343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对比使用不同激活函数的实验结果</a:t>
            </a:r>
            <a:endParaRPr lang="en-US" altLang="zh-CN" sz="2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F116FE-8200-4098-B2F1-7FAB0ACF3EB4}"/>
                  </a:ext>
                </a:extLst>
              </p:cNvPr>
              <p:cNvSpPr txBox="1"/>
              <p:nvPr/>
            </p:nvSpPr>
            <p:spPr>
              <a:xfrm>
                <a:off x="450476" y="4382243"/>
                <a:ext cx="111574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zh-CN" sz="2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多分类任务实验中手动实现一种解决过拟合的方法（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𝑳</m:t>
                        </m:r>
                      </m:e>
                      <m:sub>
                        <m:r>
                          <a:rPr lang="en-US" altLang="zh-CN" sz="2400" b="1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正则化或</a:t>
                </a:r>
                <a:r>
                  <a:rPr lang="en-US" altLang="zh-CN" sz="2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dropout</a:t>
                </a:r>
                <a:r>
                  <a:rPr lang="zh-CN" altLang="en-US" sz="2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F116FE-8200-4098-B2F1-7FAB0ACF3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76" y="4382243"/>
                <a:ext cx="11157480" cy="461665"/>
              </a:xfrm>
              <a:prstGeom prst="rect">
                <a:avLst/>
              </a:prstGeom>
              <a:blipFill>
                <a:blip r:embed="rId4"/>
                <a:stretch>
                  <a:fillRect l="-765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83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68F5D16-5AE2-45DA-B60B-C90F797A1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86" y="4959051"/>
            <a:ext cx="2826414" cy="11883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30B46A3-5586-45EB-9E9B-1A81CE69CF6B}"/>
              </a:ext>
            </a:extLst>
          </p:cNvPr>
          <p:cNvSpPr txBox="1"/>
          <p:nvPr/>
        </p:nvSpPr>
        <p:spPr>
          <a:xfrm>
            <a:off x="5851206" y="1040540"/>
            <a:ext cx="515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手动实现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7AFA67-6CDC-4925-BBD7-9602B22DF8E3}"/>
              </a:ext>
            </a:extLst>
          </p:cNvPr>
          <p:cNvSpPr txBox="1"/>
          <p:nvPr/>
        </p:nvSpPr>
        <p:spPr>
          <a:xfrm>
            <a:off x="5851206" y="4523065"/>
            <a:ext cx="5755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实现的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D891460-A117-4295-BB25-511F5587BC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19"/>
          <a:stretch/>
        </p:blipFill>
        <p:spPr>
          <a:xfrm>
            <a:off x="6096000" y="5095162"/>
            <a:ext cx="4646855" cy="120984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9E69A30-1F2F-4283-8E52-B534969598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901"/>
          <a:stretch/>
        </p:blipFill>
        <p:spPr>
          <a:xfrm>
            <a:off x="6035192" y="1574236"/>
            <a:ext cx="4783147" cy="2709607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BD17236D-71E8-4962-975F-AEA0D9BC92DA}"/>
              </a:ext>
            </a:extLst>
          </p:cNvPr>
          <p:cNvGrpSpPr/>
          <p:nvPr/>
        </p:nvGrpSpPr>
        <p:grpSpPr>
          <a:xfrm>
            <a:off x="348727" y="2108092"/>
            <a:ext cx="4610101" cy="2850959"/>
            <a:chOff x="563880" y="1424813"/>
            <a:chExt cx="4610101" cy="285095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DB03C9C-35CD-4F37-8423-993EEC4C8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6907" y="1502206"/>
              <a:ext cx="4297074" cy="2773566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126B73D-29CC-46CD-9B13-BFA0B3896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3880" y="1424813"/>
              <a:ext cx="2118360" cy="600202"/>
            </a:xfrm>
            <a:prstGeom prst="rect">
              <a:avLst/>
            </a:prstGeom>
          </p:spPr>
        </p:pic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E0B024CD-2B64-42DF-A9F5-7EAEF7E73615}"/>
              </a:ext>
            </a:extLst>
          </p:cNvPr>
          <p:cNvSpPr txBox="1"/>
          <p:nvPr/>
        </p:nvSpPr>
        <p:spPr>
          <a:xfrm>
            <a:off x="680131" y="1036963"/>
            <a:ext cx="438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sigmoid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激活函数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76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专业课实验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434E40-A2B8-486A-9FF7-6D7083B3F3B2}"/>
              </a:ext>
            </a:extLst>
          </p:cNvPr>
          <p:cNvSpPr txBox="1">
            <a:spLocks/>
          </p:cNvSpPr>
          <p:nvPr/>
        </p:nvSpPr>
        <p:spPr>
          <a:xfrm>
            <a:off x="450475" y="5176399"/>
            <a:ext cx="9585260" cy="5047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使用不同的隐藏层层数和隐藏单元个数，进行对比实验并分析实验结果</a:t>
            </a:r>
            <a:endParaRPr lang="en-US" altLang="zh-CN" sz="20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B11200-5E27-4434-8DDE-703BC5057CAC}"/>
              </a:ext>
            </a:extLst>
          </p:cNvPr>
          <p:cNvSpPr txBox="1"/>
          <p:nvPr/>
        </p:nvSpPr>
        <p:spPr>
          <a:xfrm>
            <a:off x="535839" y="1130724"/>
            <a:ext cx="852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手</a:t>
            </a:r>
            <a:r>
              <a:rPr lang="zh-CN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动实现前馈神经网络解决上述回归、二分类、多分类任务</a:t>
            </a:r>
            <a:endParaRPr lang="en-US" altLang="zh-CN" sz="2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F7AA7F-431C-4866-9ED7-D32F4017471C}"/>
              </a:ext>
            </a:extLst>
          </p:cNvPr>
          <p:cNvSpPr txBox="1"/>
          <p:nvPr/>
        </p:nvSpPr>
        <p:spPr>
          <a:xfrm>
            <a:off x="535838" y="2361214"/>
            <a:ext cx="9825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torch.nn</a:t>
            </a:r>
            <a:r>
              <a:rPr lang="zh-CN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实现前馈神经网络解决上述回归、二分类、多分类任务</a:t>
            </a:r>
            <a:endParaRPr lang="en-US" altLang="zh-CN" sz="2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367141-7126-4F7C-97AB-4B707F867C82}"/>
              </a:ext>
            </a:extLst>
          </p:cNvPr>
          <p:cNvSpPr txBox="1"/>
          <p:nvPr/>
        </p:nvSpPr>
        <p:spPr>
          <a:xfrm>
            <a:off x="905633" y="1752247"/>
            <a:ext cx="852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分析实验结果并绘制训练集和测试集的</a:t>
            </a:r>
            <a:r>
              <a:rPr lang="en-US" altLang="zh-CN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曲线</a:t>
            </a:r>
            <a:endParaRPr lang="en-US" altLang="zh-CN" sz="20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C9140A-7BB3-44BB-89EA-AF9847F9EDAF}"/>
              </a:ext>
            </a:extLst>
          </p:cNvPr>
          <p:cNvSpPr txBox="1"/>
          <p:nvPr/>
        </p:nvSpPr>
        <p:spPr>
          <a:xfrm>
            <a:off x="905633" y="2910429"/>
            <a:ext cx="852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分析实验结果并绘制训练集和测试集的</a:t>
            </a:r>
            <a:r>
              <a:rPr lang="en-US" altLang="zh-CN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曲线</a:t>
            </a:r>
            <a:endParaRPr lang="en-US" altLang="zh-CN" sz="20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C30CF5-C891-4B4F-BB13-CB292397C53D}"/>
              </a:ext>
            </a:extLst>
          </p:cNvPr>
          <p:cNvSpPr txBox="1"/>
          <p:nvPr/>
        </p:nvSpPr>
        <p:spPr>
          <a:xfrm>
            <a:off x="535838" y="3462525"/>
            <a:ext cx="9825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分别</a:t>
            </a:r>
            <a:r>
              <a:rPr lang="zh-CN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上述实验的</a:t>
            </a:r>
            <a:r>
              <a:rPr lang="zh-CN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基础上使用至少三种不同的激活函数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3BA441-2378-4EAF-89A9-76FF5EED8ED2}"/>
              </a:ext>
            </a:extLst>
          </p:cNvPr>
          <p:cNvSpPr txBox="1"/>
          <p:nvPr/>
        </p:nvSpPr>
        <p:spPr>
          <a:xfrm>
            <a:off x="450475" y="4050983"/>
            <a:ext cx="8343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对比使用不同激活函数的实验结果</a:t>
            </a:r>
            <a:endParaRPr lang="en-US" altLang="zh-CN" sz="20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F116FE-8200-4098-B2F1-7FAB0ACF3EB4}"/>
              </a:ext>
            </a:extLst>
          </p:cNvPr>
          <p:cNvSpPr txBox="1"/>
          <p:nvPr/>
        </p:nvSpPr>
        <p:spPr>
          <a:xfrm>
            <a:off x="517260" y="4587941"/>
            <a:ext cx="1115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对多分类任务中的模型</a:t>
            </a:r>
            <a:r>
              <a:rPr lang="zh-CN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评估隐藏层层数和隐藏单元个数对实验结果的影响</a:t>
            </a:r>
            <a:endParaRPr lang="zh-CN" altLang="en-US" sz="2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953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专业课实验要求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续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B11200-5E27-4434-8DDE-703BC5057CAC}"/>
              </a:ext>
            </a:extLst>
          </p:cNvPr>
          <p:cNvSpPr txBox="1"/>
          <p:nvPr/>
        </p:nvSpPr>
        <p:spPr>
          <a:xfrm>
            <a:off x="777846" y="1139056"/>
            <a:ext cx="968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在多分类任务实验中</a:t>
            </a:r>
            <a:r>
              <a:rPr lang="zh-CN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分别手动实现和用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torch.nn</a:t>
            </a:r>
            <a:r>
              <a:rPr lang="zh-CN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endParaRPr lang="en-US" altLang="zh-CN" sz="2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BF7AA7F-431C-4866-9ED7-D32F4017471C}"/>
                  </a:ext>
                </a:extLst>
              </p:cNvPr>
              <p:cNvSpPr txBox="1"/>
              <p:nvPr/>
            </p:nvSpPr>
            <p:spPr>
              <a:xfrm>
                <a:off x="777846" y="2491464"/>
                <a:ext cx="9825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2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多分类任务实验中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分别手动实现和用</a:t>
                </a:r>
                <a:r>
                  <a:rPr lang="en-US" altLang="zh-CN" sz="2400" b="1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torch.nn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实现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𝑳</m:t>
                        </m:r>
                      </m:e>
                      <m:sub>
                        <m:r>
                          <a:rPr lang="en-US" altLang="zh-CN" sz="2400" b="1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zh-CN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</a:t>
                </a:r>
                <a:r>
                  <a:rPr lang="zh-CN" altLang="zh-CN" sz="2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则化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BF7AA7F-431C-4866-9ED7-D32F40174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6" y="2491464"/>
                <a:ext cx="9825119" cy="461665"/>
              </a:xfrm>
              <a:prstGeom prst="rect">
                <a:avLst/>
              </a:prstGeom>
              <a:blipFill>
                <a:blip r:embed="rId3"/>
                <a:stretch>
                  <a:fillRect l="-869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1C367141-7126-4F7C-97AB-4B707F867C82}"/>
              </a:ext>
            </a:extLst>
          </p:cNvPr>
          <p:cNvSpPr txBox="1"/>
          <p:nvPr/>
        </p:nvSpPr>
        <p:spPr>
          <a:xfrm>
            <a:off x="700015" y="1708444"/>
            <a:ext cx="852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探究不同丢弃率对实验结果的影响（可用</a:t>
            </a:r>
            <a:r>
              <a:rPr lang="en-US" altLang="zh-CN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曲线进行展示）</a:t>
            </a:r>
            <a:endParaRPr lang="en-US" altLang="zh-CN" sz="20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C9140A-7BB3-44BB-89EA-AF9847F9EDAF}"/>
              </a:ext>
            </a:extLst>
          </p:cNvPr>
          <p:cNvSpPr txBox="1"/>
          <p:nvPr/>
        </p:nvSpPr>
        <p:spPr>
          <a:xfrm>
            <a:off x="700015" y="3079984"/>
            <a:ext cx="852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ker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探究惩罚项的权重对实验结果的影响（可用</a:t>
            </a:r>
            <a:r>
              <a:rPr lang="en-US" altLang="zh-CN" sz="2000" ker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000" ker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曲线进行展示）</a:t>
            </a:r>
            <a:endParaRPr lang="en-US" altLang="zh-CN" sz="20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C30CF5-C891-4B4F-BB13-CB292397C53D}"/>
              </a:ext>
            </a:extLst>
          </p:cNvPr>
          <p:cNvSpPr txBox="1"/>
          <p:nvPr/>
        </p:nvSpPr>
        <p:spPr>
          <a:xfrm>
            <a:off x="777846" y="3912092"/>
            <a:ext cx="10168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对回归、二分类、多分类任务</a:t>
            </a:r>
            <a:r>
              <a:rPr lang="zh-CN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分别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选择上述实验中效果最好的模型，采用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折交叉验证评估实验结果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3BA441-2378-4EAF-89A9-76FF5EED8ED2}"/>
              </a:ext>
            </a:extLst>
          </p:cNvPr>
          <p:cNvSpPr txBox="1"/>
          <p:nvPr/>
        </p:nvSpPr>
        <p:spPr>
          <a:xfrm>
            <a:off x="700015" y="4978778"/>
            <a:ext cx="8343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ker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要求除了最终结果外还需以表格的形式展示每折的实验结果</a:t>
            </a:r>
            <a:endParaRPr lang="en-US" altLang="zh-CN" sz="24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2267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0">
            <a:extLst>
              <a:ext uri="{FF2B5EF4-FFF2-40B4-BE49-F238E27FC236}">
                <a16:creationId xmlns:a16="http://schemas.microsoft.com/office/drawing/2014/main" id="{6A4FC465-7EB8-4DD9-A0E6-AC80858A9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92" y="152400"/>
            <a:ext cx="106915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CDEAB00-7EF3-41E1-8E27-DB5C73C4AF52}"/>
              </a:ext>
            </a:extLst>
          </p:cNvPr>
          <p:cNvSpPr/>
          <p:nvPr/>
        </p:nvSpPr>
        <p:spPr>
          <a:xfrm>
            <a:off x="2188580" y="349830"/>
            <a:ext cx="80772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北京交通大学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课程组成员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FFDCBDA-8E12-4CFC-9841-1940865BF416}"/>
              </a:ext>
            </a:extLst>
          </p:cNvPr>
          <p:cNvGrpSpPr/>
          <p:nvPr/>
        </p:nvGrpSpPr>
        <p:grpSpPr>
          <a:xfrm>
            <a:off x="671334" y="1328540"/>
            <a:ext cx="11103982" cy="2358000"/>
            <a:chOff x="544010" y="1582924"/>
            <a:chExt cx="11103982" cy="23580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4AE8E31-9D9F-4FB1-9F1A-0715A03F4C71}"/>
                </a:ext>
              </a:extLst>
            </p:cNvPr>
            <p:cNvSpPr/>
            <p:nvPr/>
          </p:nvSpPr>
          <p:spPr>
            <a:xfrm>
              <a:off x="544010" y="1582924"/>
              <a:ext cx="5393803" cy="2358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景丽萍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4"/>
                </a:rPr>
                <a:t>http://faculty.bjtu.edu.cn/8249/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桑基韬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5"/>
                </a:rPr>
                <a:t>http://faculty.bjtu.edu.cn/9129/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张淳杰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6"/>
                </a:rPr>
                <a:t>http://faculty.bjtu.edu.cn/9371/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万怀宇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7"/>
                </a:rPr>
                <a:t>http://faculty.bjtu.edu.cn/8793/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滕    竹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8"/>
                </a:rPr>
                <a:t>http://faculty.bjtu.edu.cn/8902/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A3DFE24-37CE-463C-8A6E-B23A4EAE4A9B}"/>
                </a:ext>
              </a:extLst>
            </p:cNvPr>
            <p:cNvSpPr/>
            <p:nvPr/>
          </p:nvSpPr>
          <p:spPr>
            <a:xfrm>
              <a:off x="6254189" y="1582924"/>
              <a:ext cx="5393803" cy="2358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原继东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solidFill>
                    <a:srgbClr val="333333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9"/>
                </a:rPr>
                <a:t>http://faculty.bjtu.edu.cn/9076/</a:t>
              </a:r>
              <a:endParaRPr lang="en-US" altLang="zh-CN" sz="2400" kern="0" dirty="0">
                <a:solidFill>
                  <a:srgbClr val="33333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buClr>
                  <a:srgbClr val="7030A0"/>
                </a:buClr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丛润民：</a:t>
              </a:r>
              <a:r>
                <a:rPr lang="en-US" altLang="zh-CN" sz="2400" kern="0" dirty="0">
                  <a:solidFill>
                    <a:srgbClr val="333333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10"/>
                </a:rPr>
                <a:t>http://faculty.bjtu.edu.cn/9374/</a:t>
              </a:r>
              <a:endParaRPr lang="en-US" altLang="zh-CN" sz="2400" kern="0" dirty="0">
                <a:solidFill>
                  <a:srgbClr val="33333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buClr>
                  <a:srgbClr val="7030A0"/>
                </a:buClr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夏佳楠：</a:t>
              </a:r>
              <a:r>
                <a:rPr lang="en-US" altLang="zh-CN" sz="2400" kern="0" dirty="0">
                  <a:solidFill>
                    <a:srgbClr val="333333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11"/>
                </a:rPr>
                <a:t>http://faculty.bjtu.edu.cn/9430/</a:t>
              </a:r>
              <a:endParaRPr lang="en-US" altLang="zh-CN" sz="2400" kern="0" dirty="0">
                <a:solidFill>
                  <a:srgbClr val="33333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许万茹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杨    扩</a:t>
              </a:r>
              <a:endParaRPr lang="zh-CN" altLang="en-US" sz="2000" dirty="0"/>
            </a:p>
          </p:txBody>
        </p:sp>
      </p:grpSp>
      <p:pic>
        <p:nvPicPr>
          <p:cNvPr id="5122" name="Picture 2" descr="https://timgsa.baidu.com/timg?image&amp;quality=80&amp;size=b9999_10000&amp;sec=1589392467066&amp;di=858448bcac33b053afe05c80d7f9cab3&amp;imgtype=0&amp;src=http%3A%2F%2F5b0988e595225.cdn.sohucs.com%2Fimages%2F20180612%2F550cbc8547804dfb9c7d80fb69cee600.jpeg">
            <a:extLst>
              <a:ext uri="{FF2B5EF4-FFF2-40B4-BE49-F238E27FC236}">
                <a16:creationId xmlns:a16="http://schemas.microsoft.com/office/drawing/2014/main" id="{48215A27-2E8A-4583-BF79-8F40084E4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2" b="4546"/>
          <a:stretch/>
        </p:blipFill>
        <p:spPr bwMode="auto">
          <a:xfrm>
            <a:off x="0" y="3875809"/>
            <a:ext cx="12192000" cy="29821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50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0B46A3-5586-45EB-9E9B-1A81CE69CF6B}"/>
              </a:ext>
            </a:extLst>
          </p:cNvPr>
          <p:cNvSpPr txBox="1"/>
          <p:nvPr/>
        </p:nvSpPr>
        <p:spPr>
          <a:xfrm>
            <a:off x="5851206" y="1040540"/>
            <a:ext cx="515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手动实现</a:t>
            </a:r>
            <a:r>
              <a:rPr lang="en-US" altLang="zh-CN" sz="2000" dirty="0" err="1">
                <a:solidFill>
                  <a:srgbClr val="FF0000"/>
                </a:solidFill>
              </a:rPr>
              <a:t>tanh</a:t>
            </a:r>
            <a:r>
              <a:rPr lang="zh-CN" altLang="en-US" sz="2000" dirty="0"/>
              <a:t>激活函数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7AFA67-6CDC-4925-BBD7-9602B22DF8E3}"/>
              </a:ext>
            </a:extLst>
          </p:cNvPr>
          <p:cNvSpPr txBox="1"/>
          <p:nvPr/>
        </p:nvSpPr>
        <p:spPr>
          <a:xfrm>
            <a:off x="5851206" y="4461510"/>
            <a:ext cx="5755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调用</a:t>
            </a:r>
            <a:r>
              <a:rPr lang="en-US" altLang="zh-CN" sz="2000" dirty="0" err="1">
                <a:solidFill>
                  <a:srgbClr val="FF0000"/>
                </a:solidFill>
              </a:rPr>
              <a:t>pytorch</a:t>
            </a:r>
            <a:r>
              <a:rPr lang="zh-CN" altLang="en-US" sz="2000" dirty="0"/>
              <a:t>实现的</a:t>
            </a:r>
            <a:r>
              <a:rPr lang="en-US" altLang="zh-CN" sz="2000" dirty="0" err="1">
                <a:solidFill>
                  <a:srgbClr val="FF0000"/>
                </a:solidFill>
              </a:rPr>
              <a:t>tanh</a:t>
            </a:r>
            <a:r>
              <a:rPr lang="zh-CN" altLang="en-US" sz="2000" dirty="0"/>
              <a:t>激活函数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AE155F-0F5F-4F22-89E7-A4103DF18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46" y="5164784"/>
            <a:ext cx="3600450" cy="10138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4EA5B6-64BC-47FA-82D7-BA82D20468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63"/>
          <a:stretch/>
        </p:blipFill>
        <p:spPr>
          <a:xfrm>
            <a:off x="5815853" y="1724803"/>
            <a:ext cx="5471608" cy="25079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8691D1-7F1A-4027-9B48-54AE4F5F9F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147"/>
          <a:stretch/>
        </p:blipFill>
        <p:spPr>
          <a:xfrm>
            <a:off x="5909981" y="5080089"/>
            <a:ext cx="4658061" cy="118320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B68201AD-471C-46CA-9F86-88B9E85098CE}"/>
              </a:ext>
            </a:extLst>
          </p:cNvPr>
          <p:cNvGrpSpPr/>
          <p:nvPr/>
        </p:nvGrpSpPr>
        <p:grpSpPr>
          <a:xfrm>
            <a:off x="527283" y="2184394"/>
            <a:ext cx="4763396" cy="2798509"/>
            <a:chOff x="144780" y="1384310"/>
            <a:chExt cx="5373703" cy="330803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B72FDEE-3CDC-42E6-ABE7-EAC41E6D3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5275" y="1384310"/>
              <a:ext cx="5223208" cy="330803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119D3F9-1319-412D-A7FF-8C8236644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780" y="1391283"/>
              <a:ext cx="2376007" cy="673202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05E08BEB-5E6D-4D0F-8841-AC2AE81B3A76}"/>
              </a:ext>
            </a:extLst>
          </p:cNvPr>
          <p:cNvSpPr txBox="1"/>
          <p:nvPr/>
        </p:nvSpPr>
        <p:spPr>
          <a:xfrm>
            <a:off x="680131" y="1036963"/>
            <a:ext cx="438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tanh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激活函数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055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0B46A3-5586-45EB-9E9B-1A81CE69CF6B}"/>
              </a:ext>
            </a:extLst>
          </p:cNvPr>
          <p:cNvSpPr txBox="1"/>
          <p:nvPr/>
        </p:nvSpPr>
        <p:spPr>
          <a:xfrm>
            <a:off x="5851206" y="1040540"/>
            <a:ext cx="515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手动实现</a:t>
            </a:r>
            <a:r>
              <a:rPr lang="en-US" altLang="zh-CN" sz="2000" dirty="0" err="1">
                <a:solidFill>
                  <a:srgbClr val="FF0000"/>
                </a:solidFill>
              </a:rPr>
              <a:t>ReLU</a:t>
            </a:r>
            <a:r>
              <a:rPr lang="zh-CN" altLang="en-US" sz="2000" dirty="0"/>
              <a:t>激活函数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7AFA67-6CDC-4925-BBD7-9602B22DF8E3}"/>
              </a:ext>
            </a:extLst>
          </p:cNvPr>
          <p:cNvSpPr txBox="1"/>
          <p:nvPr/>
        </p:nvSpPr>
        <p:spPr>
          <a:xfrm>
            <a:off x="5851206" y="4461510"/>
            <a:ext cx="5755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调用</a:t>
            </a:r>
            <a:r>
              <a:rPr lang="en-US" altLang="zh-CN" sz="2000" dirty="0" err="1">
                <a:solidFill>
                  <a:srgbClr val="FF0000"/>
                </a:solidFill>
              </a:rPr>
              <a:t>pytorch</a:t>
            </a:r>
            <a:r>
              <a:rPr lang="zh-CN" altLang="en-US" sz="2000" dirty="0"/>
              <a:t>实现的</a:t>
            </a:r>
            <a:r>
              <a:rPr lang="en-US" altLang="zh-CN" sz="2000" dirty="0" err="1">
                <a:solidFill>
                  <a:srgbClr val="FF0000"/>
                </a:solidFill>
              </a:rPr>
              <a:t>ReLU</a:t>
            </a:r>
            <a:r>
              <a:rPr lang="zh-CN" altLang="en-US" sz="2000" dirty="0"/>
              <a:t>激活函数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71587D0-221E-450F-A629-C2BF808DF523}"/>
              </a:ext>
            </a:extLst>
          </p:cNvPr>
          <p:cNvGrpSpPr/>
          <p:nvPr/>
        </p:nvGrpSpPr>
        <p:grpSpPr>
          <a:xfrm>
            <a:off x="584837" y="2030030"/>
            <a:ext cx="4253388" cy="4072078"/>
            <a:chOff x="560054" y="1653512"/>
            <a:chExt cx="4253388" cy="407207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39E853AE-4BD3-4CBB-9467-EFC0D414B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122" y="4496865"/>
              <a:ext cx="3209925" cy="1228725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5436684-D0B2-4727-9A7D-1EF24A071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054" y="1653512"/>
              <a:ext cx="4253388" cy="2690396"/>
            </a:xfrm>
            <a:prstGeom prst="rect">
              <a:avLst/>
            </a:prstGeom>
          </p:spPr>
        </p:pic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773C193C-D679-4A59-B2C0-6B16CF201C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625"/>
          <a:stretch/>
        </p:blipFill>
        <p:spPr>
          <a:xfrm>
            <a:off x="5970495" y="1478552"/>
            <a:ext cx="4399820" cy="28986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126CE9C-B198-4034-B25E-24429CAE13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910"/>
          <a:stretch/>
        </p:blipFill>
        <p:spPr>
          <a:xfrm>
            <a:off x="6034368" y="5205052"/>
            <a:ext cx="4272073" cy="122481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62659BF-DD70-4522-A519-F8C6D2D87392}"/>
              </a:ext>
            </a:extLst>
          </p:cNvPr>
          <p:cNvSpPr txBox="1"/>
          <p:nvPr/>
        </p:nvSpPr>
        <p:spPr>
          <a:xfrm>
            <a:off x="680131" y="1036963"/>
            <a:ext cx="438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激活函数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4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0B46A3-5586-45EB-9E9B-1A81CE69CF6B}"/>
              </a:ext>
            </a:extLst>
          </p:cNvPr>
          <p:cNvSpPr txBox="1"/>
          <p:nvPr/>
        </p:nvSpPr>
        <p:spPr>
          <a:xfrm>
            <a:off x="5851206" y="1040540"/>
            <a:ext cx="515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手动实现</a:t>
            </a:r>
            <a:r>
              <a:rPr lang="en-US" altLang="zh-CN" sz="2000" dirty="0" err="1">
                <a:solidFill>
                  <a:srgbClr val="FF0000"/>
                </a:solidFill>
              </a:rPr>
              <a:t>leakyReLU</a:t>
            </a:r>
            <a:r>
              <a:rPr lang="zh-CN" altLang="en-US" sz="2000" dirty="0"/>
              <a:t>激活函数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7AFA67-6CDC-4925-BBD7-9602B22DF8E3}"/>
              </a:ext>
            </a:extLst>
          </p:cNvPr>
          <p:cNvSpPr txBox="1"/>
          <p:nvPr/>
        </p:nvSpPr>
        <p:spPr>
          <a:xfrm>
            <a:off x="5851206" y="4461510"/>
            <a:ext cx="617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调用</a:t>
            </a:r>
            <a:r>
              <a:rPr lang="en-US" altLang="zh-CN" sz="2000" dirty="0" err="1">
                <a:solidFill>
                  <a:srgbClr val="FF0000"/>
                </a:solidFill>
              </a:rPr>
              <a:t>pytorch</a:t>
            </a:r>
            <a:r>
              <a:rPr lang="zh-CN" altLang="en-US" sz="2000" dirty="0"/>
              <a:t>实现的</a:t>
            </a:r>
            <a:r>
              <a:rPr lang="en-US" altLang="zh-CN" sz="2000" dirty="0" err="1">
                <a:solidFill>
                  <a:srgbClr val="FF0000"/>
                </a:solidFill>
              </a:rPr>
              <a:t>leakyReLU</a:t>
            </a:r>
            <a:r>
              <a:rPr lang="zh-CN" altLang="en-US" sz="2000" dirty="0"/>
              <a:t>激活函数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AAB664-310D-4445-9357-625623C393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89"/>
          <a:stretch/>
        </p:blipFill>
        <p:spPr>
          <a:xfrm>
            <a:off x="6024282" y="1511850"/>
            <a:ext cx="4416013" cy="28192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AFCED64-287E-4D70-A71A-BE0167B2AF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97"/>
          <a:stretch/>
        </p:blipFill>
        <p:spPr>
          <a:xfrm>
            <a:off x="6024282" y="5115639"/>
            <a:ext cx="4754880" cy="1109101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F7E0257E-0A18-4CBE-9E69-3A2613129D3E}"/>
              </a:ext>
            </a:extLst>
          </p:cNvPr>
          <p:cNvGrpSpPr/>
          <p:nvPr/>
        </p:nvGrpSpPr>
        <p:grpSpPr>
          <a:xfrm>
            <a:off x="777846" y="1933207"/>
            <a:ext cx="4185978" cy="4124146"/>
            <a:chOff x="907386" y="1677531"/>
            <a:chExt cx="4185978" cy="412414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5EE7C56-5D1C-40AE-9D4C-70B1A14E3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7386" y="4763155"/>
              <a:ext cx="4006896" cy="1038522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84C4CC3-0B06-4679-A7F5-D86D30615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6962" y="1677531"/>
              <a:ext cx="4146402" cy="2819289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AF5724-AADE-4BCD-8B8D-C56A11DFABAB}"/>
              </a:ext>
            </a:extLst>
          </p:cNvPr>
          <p:cNvSpPr txBox="1"/>
          <p:nvPr/>
        </p:nvSpPr>
        <p:spPr>
          <a:xfrm>
            <a:off x="680131" y="1036963"/>
            <a:ext cx="438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leakyReLU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激活函数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86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E5FF5-CF5F-4936-A476-EA6C5976132B}"/>
              </a:ext>
            </a:extLst>
          </p:cNvPr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0B46A3-5586-45EB-9E9B-1A81CE69CF6B}"/>
              </a:ext>
            </a:extLst>
          </p:cNvPr>
          <p:cNvSpPr txBox="1"/>
          <p:nvPr/>
        </p:nvSpPr>
        <p:spPr>
          <a:xfrm>
            <a:off x="5851206" y="1040540"/>
            <a:ext cx="515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手动实现</a:t>
            </a:r>
            <a:r>
              <a:rPr lang="en-US" altLang="zh-CN" sz="2000" dirty="0" err="1">
                <a:solidFill>
                  <a:srgbClr val="FF0000"/>
                </a:solidFill>
              </a:rPr>
              <a:t>eLU</a:t>
            </a:r>
            <a:r>
              <a:rPr lang="zh-CN" altLang="en-US" sz="2000" dirty="0"/>
              <a:t>激活函数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7AFA67-6CDC-4925-BBD7-9602B22DF8E3}"/>
              </a:ext>
            </a:extLst>
          </p:cNvPr>
          <p:cNvSpPr txBox="1"/>
          <p:nvPr/>
        </p:nvSpPr>
        <p:spPr>
          <a:xfrm>
            <a:off x="5851206" y="4461510"/>
            <a:ext cx="617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调用</a:t>
            </a:r>
            <a:r>
              <a:rPr lang="en-US" altLang="zh-CN" sz="2000" dirty="0" err="1">
                <a:solidFill>
                  <a:srgbClr val="FF0000"/>
                </a:solidFill>
              </a:rPr>
              <a:t>pytorch</a:t>
            </a:r>
            <a:r>
              <a:rPr lang="zh-CN" altLang="en-US" sz="2000" dirty="0"/>
              <a:t>实现的</a:t>
            </a:r>
            <a:r>
              <a:rPr lang="en-US" altLang="zh-CN" sz="2000" dirty="0" err="1">
                <a:solidFill>
                  <a:srgbClr val="FF0000"/>
                </a:solidFill>
              </a:rPr>
              <a:t>eLU</a:t>
            </a:r>
            <a:r>
              <a:rPr lang="zh-CN" altLang="en-US" sz="2000" dirty="0"/>
              <a:t>激活函数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725865-F94D-43A5-8D7E-E66CAB25A2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34"/>
          <a:stretch/>
        </p:blipFill>
        <p:spPr>
          <a:xfrm>
            <a:off x="5943600" y="1592360"/>
            <a:ext cx="4415566" cy="27401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010110-F28A-41E7-B1D5-422EB23605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34"/>
          <a:stretch/>
        </p:blipFill>
        <p:spPr>
          <a:xfrm>
            <a:off x="5943600" y="5254118"/>
            <a:ext cx="4415566" cy="1126683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A99A56AB-FA94-47C6-B708-AC7F58BA22D5}"/>
              </a:ext>
            </a:extLst>
          </p:cNvPr>
          <p:cNvGrpSpPr/>
          <p:nvPr/>
        </p:nvGrpSpPr>
        <p:grpSpPr>
          <a:xfrm>
            <a:off x="545224" y="1904682"/>
            <a:ext cx="4697393" cy="4291042"/>
            <a:chOff x="498160" y="1407140"/>
            <a:chExt cx="4697393" cy="429104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B0E9434-8AFA-40B6-A1D7-1FD1F33F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1037" y="4609177"/>
              <a:ext cx="3858864" cy="108900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4EE4532-714E-4B45-8611-134EFCF94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8160" y="1407140"/>
              <a:ext cx="4697393" cy="3285202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E7491443-796B-4FE5-BFFF-E8CC5412E16C}"/>
              </a:ext>
            </a:extLst>
          </p:cNvPr>
          <p:cNvSpPr txBox="1"/>
          <p:nvPr/>
        </p:nvSpPr>
        <p:spPr>
          <a:xfrm>
            <a:off x="680131" y="1036963"/>
            <a:ext cx="438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eLU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激活函数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18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7130</TotalTime>
  <Words>2868</Words>
  <Application>Microsoft Office PowerPoint</Application>
  <PresentationFormat>宽屏</PresentationFormat>
  <Paragraphs>323</Paragraphs>
  <Slides>52</Slides>
  <Notes>52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等线</vt:lpstr>
      <vt:lpstr>楷体</vt:lpstr>
      <vt:lpstr>宋体</vt:lpstr>
      <vt:lpstr>微软雅黑</vt:lpstr>
      <vt:lpstr>Arial</vt:lpstr>
      <vt:lpstr>Cambria Math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</dc:creator>
  <cp:lastModifiedBy>Mr. Light</cp:lastModifiedBy>
  <cp:revision>814</cp:revision>
  <dcterms:created xsi:type="dcterms:W3CDTF">2020-05-12T07:42:49Z</dcterms:created>
  <dcterms:modified xsi:type="dcterms:W3CDTF">2020-08-02T10:47:35Z</dcterms:modified>
</cp:coreProperties>
</file>