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56" r:id="rId5"/>
    <p:sldId id="257" r:id="rId6"/>
    <p:sldId id="258" r:id="rId7"/>
    <p:sldId id="267" r:id="rId8"/>
    <p:sldId id="261" r:id="rId9"/>
    <p:sldId id="259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516-C06A-794C-8209-F2C23BB62D77}" type="datetimeFigureOut">
              <a:rPr kumimoji="1" lang="zh-CN" altLang="en-US" smtClean="0"/>
              <a:t>15/11/14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E5F4-7F00-A84F-B065-33AE0A0FF6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3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516-C06A-794C-8209-F2C23BB62D77}" type="datetimeFigureOut">
              <a:rPr kumimoji="1" lang="zh-CN" altLang="en-US" smtClean="0"/>
              <a:t>15/11/14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E5F4-7F00-A84F-B065-33AE0A0FF6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81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516-C06A-794C-8209-F2C23BB62D77}" type="datetimeFigureOut">
              <a:rPr kumimoji="1" lang="zh-CN" altLang="en-US" smtClean="0"/>
              <a:t>15/11/14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E5F4-7F00-A84F-B065-33AE0A0FF6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31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516-C06A-794C-8209-F2C23BB62D77}" type="datetimeFigureOut">
              <a:rPr kumimoji="1" lang="zh-CN" altLang="en-US" smtClean="0"/>
              <a:t>15/11/14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E5F4-7F00-A84F-B065-33AE0A0FF6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9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516-C06A-794C-8209-F2C23BB62D77}" type="datetimeFigureOut">
              <a:rPr kumimoji="1" lang="zh-CN" altLang="en-US" smtClean="0"/>
              <a:t>15/11/14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E5F4-7F00-A84F-B065-33AE0A0FF6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29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516-C06A-794C-8209-F2C23BB62D77}" type="datetimeFigureOut">
              <a:rPr kumimoji="1" lang="zh-CN" altLang="en-US" smtClean="0"/>
              <a:t>15/11/14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E5F4-7F00-A84F-B065-33AE0A0FF6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3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516-C06A-794C-8209-F2C23BB62D77}" type="datetimeFigureOut">
              <a:rPr kumimoji="1" lang="zh-CN" altLang="en-US" smtClean="0"/>
              <a:t>15/11/14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E5F4-7F00-A84F-B065-33AE0A0FF6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74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516-C06A-794C-8209-F2C23BB62D77}" type="datetimeFigureOut">
              <a:rPr kumimoji="1" lang="zh-CN" altLang="en-US" smtClean="0"/>
              <a:t>15/11/14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E5F4-7F00-A84F-B065-33AE0A0FF6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60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516-C06A-794C-8209-F2C23BB62D77}" type="datetimeFigureOut">
              <a:rPr kumimoji="1" lang="zh-CN" altLang="en-US" smtClean="0"/>
              <a:t>15/11/14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E5F4-7F00-A84F-B065-33AE0A0FF6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04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516-C06A-794C-8209-F2C23BB62D77}" type="datetimeFigureOut">
              <a:rPr kumimoji="1" lang="zh-CN" altLang="en-US" smtClean="0"/>
              <a:t>15/11/14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E5F4-7F00-A84F-B065-33AE0A0FF6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59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516-C06A-794C-8209-F2C23BB62D77}" type="datetimeFigureOut">
              <a:rPr kumimoji="1" lang="zh-CN" altLang="en-US" smtClean="0"/>
              <a:t>15/11/14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E5F4-7F00-A84F-B065-33AE0A0FF6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0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A516-C06A-794C-8209-F2C23BB62D77}" type="datetimeFigureOut">
              <a:rPr kumimoji="1" lang="zh-CN" altLang="en-US" smtClean="0"/>
              <a:t>15/11/14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EE5F4-7F00-A84F-B065-33AE0A0FF6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51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bbiehanson/CocoaAsyncSock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9342" y="2421016"/>
            <a:ext cx="4838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 smtClean="0">
                <a:solidFill>
                  <a:schemeClr val="accent1"/>
                </a:solidFill>
                <a:latin typeface="Adobe 黑体 Std R"/>
                <a:ea typeface="Adobe 黑体 Std R"/>
                <a:cs typeface="Adobe 黑体 Std R"/>
              </a:rPr>
              <a:t>Socket</a:t>
            </a:r>
            <a:r>
              <a:rPr kumimoji="1" lang="zh-CN" altLang="en-US" sz="7200" dirty="0" smtClean="0">
                <a:solidFill>
                  <a:schemeClr val="accent1"/>
                </a:solidFill>
                <a:latin typeface="Adobe 黑体 Std R"/>
                <a:ea typeface="Adobe 黑体 Std R"/>
                <a:cs typeface="Adobe 黑体 Std R"/>
              </a:rPr>
              <a:t>编程</a:t>
            </a:r>
            <a:endParaRPr kumimoji="1" lang="zh-CN" altLang="en-US" sz="7200" dirty="0">
              <a:solidFill>
                <a:schemeClr val="accent1"/>
              </a:solidFill>
              <a:latin typeface="Adobe 黑体 Std R"/>
              <a:ea typeface="Adobe 黑体 Std R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408219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en-US" altLang="zh-CN" sz="3600" kern="1200" dirty="0" err="1" smtClean="0">
                <a:latin typeface="Adobe 黑体 Std R"/>
                <a:ea typeface="Adobe 黑体 Std R"/>
                <a:cs typeface="Adobe 黑体 Std R"/>
              </a:rPr>
              <a:t>iOS</a:t>
            </a:r>
            <a:r>
              <a:rPr kumimoji="1" lang="zh-CN" altLang="en-US" sz="3600" kern="1200" dirty="0" smtClean="0">
                <a:latin typeface="Adobe 黑体 Std R"/>
                <a:ea typeface="Adobe 黑体 Std R"/>
                <a:cs typeface="Adobe 黑体 Std R"/>
              </a:rPr>
              <a:t>中流式</a:t>
            </a:r>
            <a:r>
              <a:rPr kumimoji="1" lang="en-US" altLang="zh-CN" sz="3600" kern="1200" dirty="0" smtClean="0">
                <a:latin typeface="Adobe 黑体 Std R"/>
                <a:ea typeface="Adobe 黑体 Std R"/>
                <a:cs typeface="Adobe 黑体 Std R"/>
              </a:rPr>
              <a:t>Socket</a:t>
            </a:r>
            <a:r>
              <a:rPr kumimoji="1" lang="zh-CN" altLang="en-US" sz="3600" kern="1200" dirty="0" smtClean="0">
                <a:latin typeface="Adobe 黑体 Std R"/>
                <a:ea typeface="Adobe 黑体 Std R"/>
                <a:cs typeface="Adobe 黑体 Std R"/>
              </a:rPr>
              <a:t>的连接</a:t>
            </a:r>
            <a:endParaRPr kumimoji="1" lang="en-US" altLang="zh-CN" sz="3600" kern="1200" dirty="0" smtClean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在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iOS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中以</a:t>
            </a:r>
            <a:r>
              <a:rPr kumimoji="1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NSStream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(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流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)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来发送和接收数据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1" defTabSz="914400">
              <a:spcBef>
                <a:spcPts val="0"/>
              </a:spcBef>
              <a:buFont typeface="Wingdings" charset="2"/>
              <a:buChar char="Ø"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rPr>
              <a:t>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可以设置流的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代理，对流状态的变化做出相应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00050" lvl="2" indent="0" defTabSz="914400">
              <a:spcBef>
                <a:spcPts val="0"/>
              </a:spcBef>
              <a:buFontTx/>
              <a:buNone/>
            </a:pP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连接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建立</a:t>
            </a: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00050" lvl="2" indent="0" defTabSz="914400">
              <a:spcBef>
                <a:spcPts val="0"/>
              </a:spcBef>
              <a:buFontTx/>
              <a:buNone/>
            </a:pP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接收到数据</a:t>
            </a: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00050" lvl="2" indent="0" defTabSz="914400">
              <a:spcBef>
                <a:spcPts val="0"/>
              </a:spcBef>
              <a:buFontTx/>
              <a:buNone/>
            </a:pP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连接关闭</a:t>
            </a: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00050" lvl="2" indent="0" defTabSz="914400">
              <a:spcBef>
                <a:spcPts val="0"/>
              </a:spcBef>
              <a:buFontTx/>
              <a:buNone/>
            </a:pP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rPr>
              <a:t> 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NSStream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：数据流的父类，用于定义抽象特性，例如：打开、关闭代理，</a:t>
            </a:r>
            <a:r>
              <a:rPr kumimoji="1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NSStream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继承自</a:t>
            </a:r>
            <a:r>
              <a:rPr kumimoji="1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CFStream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(Core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Foundation)</a:t>
            </a:r>
          </a:p>
          <a:p>
            <a:pPr lvl="1" defTabSz="914400">
              <a:spcBef>
                <a:spcPts val="0"/>
              </a:spcBef>
              <a:buFont typeface="Wingdings" charset="2"/>
              <a:buChar char="Ø"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NSInputStream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NSStream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的子类，用于读取输入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1" defTabSz="914400">
              <a:spcBef>
                <a:spcPts val="0"/>
              </a:spcBef>
              <a:buFont typeface="Wingdings" charset="2"/>
              <a:buChar char="Ø"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NSOutputStream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NSSTream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的子类，用于写输出</a:t>
            </a:r>
          </a:p>
        </p:txBody>
      </p:sp>
    </p:spTree>
    <p:extLst>
      <p:ext uri="{BB962C8B-B14F-4D97-AF65-F5344CB8AC3E}">
        <p14:creationId xmlns:p14="http://schemas.microsoft.com/office/powerpoint/2010/main" val="312948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rPr>
              <a:t>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网络连接设置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  <a:p>
            <a:pPr marL="85725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rPr>
              <a:t> 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设置网络连接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，绑定到主机和端口</a:t>
            </a: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85725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rPr>
              <a:t> 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设置输入流和输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出流的代理，监听数据流的状态</a:t>
            </a: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85725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rPr>
              <a:t> 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将输入输出流添加至运行循环</a:t>
            </a: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85725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rPr>
              <a:t> 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打开输入流和输出流</a:t>
            </a:r>
            <a:endParaRPr kumimoji="1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0005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defTabSz="914400">
              <a:spcBef>
                <a:spcPts val="0"/>
              </a:spcBef>
              <a:buFont typeface="Wingdings" charset="2"/>
              <a:buChar char="²"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rPr>
              <a:t> 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发送消息给服务器</a:t>
            </a:r>
            <a:endParaRPr kumimoji="1" lang="en-US" altLang="zh-CN" sz="2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defTabSz="914400">
              <a:spcBef>
                <a:spcPts val="0"/>
              </a:spcBef>
              <a:buFont typeface="Wingdings" charset="2"/>
              <a:buChar char="²"/>
            </a:pP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rPr>
              <a:t> </a:t>
            </a:r>
            <a:r>
              <a:rPr kumimoji="1" lang="en-US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有</a:t>
            </a:r>
            <a:r>
              <a:rPr kumimoji="1" lang="en-US" altLang="en-US" sz="2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可读取字节时，读取服务器返回的内容</a:t>
            </a:r>
          </a:p>
          <a:p>
            <a:pPr defTabSz="914400">
              <a:spcBef>
                <a:spcPts val="0"/>
              </a:spcBef>
              <a:buFont typeface="Wingdings" charset="2"/>
              <a:buChar char="²"/>
            </a:pPr>
            <a:r>
              <a:rPr kumimoji="1" lang="zh-CN" altLang="en-US" sz="2800" kern="0" dirty="0">
                <a:solidFill>
                  <a:srgbClr val="4F81BD"/>
                </a:solidFill>
                <a:latin typeface="+mn-ea"/>
              </a:rPr>
              <a:t> </a:t>
            </a:r>
            <a:r>
              <a:rPr kumimoji="1" lang="en-US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到达</a:t>
            </a:r>
            <a:r>
              <a:rPr kumimoji="1" lang="en-US" altLang="en-US" sz="2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流末尾时，关闭流，同时并从主运行循环中删除</a:t>
            </a:r>
            <a:endParaRPr kumimoji="1" lang="en-US" altLang="zh-CN" sz="2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91440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en-US" altLang="zh-CN" sz="3600" kern="1200" dirty="0" err="1" smtClean="0">
                <a:latin typeface="Adobe 黑体 Std R"/>
                <a:ea typeface="Adobe 黑体 Std R"/>
                <a:cs typeface="Adobe 黑体 Std R"/>
              </a:rPr>
              <a:t>iOS</a:t>
            </a:r>
            <a:r>
              <a:rPr kumimoji="1" lang="zh-CN" altLang="en-US" sz="3600" kern="1200" dirty="0" smtClean="0">
                <a:latin typeface="Adobe 黑体 Std R"/>
                <a:ea typeface="Adobe 黑体 Std R"/>
                <a:cs typeface="Adobe 黑体 Std R"/>
              </a:rPr>
              <a:t>中</a:t>
            </a:r>
            <a:r>
              <a:rPr kumimoji="1" lang="en-US" altLang="zh-CN" sz="3600" kern="1200" dirty="0" smtClean="0">
                <a:latin typeface="Adobe 黑体 Std R"/>
                <a:ea typeface="Adobe 黑体 Std R"/>
                <a:cs typeface="Adobe 黑体 Std R"/>
              </a:rPr>
              <a:t>Socket</a:t>
            </a:r>
            <a:r>
              <a:rPr kumimoji="1" lang="zh-CN" altLang="en-US" sz="3600" kern="1200" dirty="0" smtClean="0">
                <a:latin typeface="Adobe 黑体 Std R"/>
                <a:ea typeface="Adobe 黑体 Std R"/>
                <a:cs typeface="Adobe 黑体 Std R"/>
              </a:rPr>
              <a:t>开发步骤</a:t>
            </a:r>
            <a:endParaRPr kumimoji="1" lang="en-US" altLang="zh-CN" sz="3600" kern="1200" dirty="0" smtClean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72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zh-CN" altLang="en-US" sz="3600" dirty="0" smtClean="0">
                <a:latin typeface="Adobe 黑体 Std R"/>
                <a:ea typeface="Adobe 黑体 Std R"/>
                <a:cs typeface="Adobe 黑体 Std R"/>
              </a:rPr>
              <a:t>网络通讯连接配置</a:t>
            </a:r>
            <a:endParaRPr kumimoji="1" lang="en-US" altLang="zh-CN" sz="3600" kern="1200" dirty="0" smtClean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98474" y="1118755"/>
            <a:ext cx="8128599" cy="54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>
                <a:solidFill>
                  <a:srgbClr val="5C2699"/>
                </a:solidFill>
                <a:latin typeface="Menlo-Regular"/>
              </a:rPr>
              <a:t>CFReadStreamRef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readStream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5C2699"/>
                </a:solidFill>
                <a:latin typeface="Menlo-Regular"/>
              </a:rPr>
              <a:t>CFWriteStreamRef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writeStream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2E0D6E"/>
                </a:solidFill>
                <a:latin typeface="Menlo-Regular"/>
              </a:rPr>
              <a:t>CFStreamCreatePairWithSocketToHost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altLang="zh-CN" sz="2000" dirty="0" err="1">
                <a:solidFill>
                  <a:srgbClr val="5C2699"/>
                </a:solidFill>
                <a:latin typeface="Menlo-Regular"/>
              </a:rPr>
              <a:t>CFStringRef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2000" dirty="0" smtClean="0">
                <a:solidFill>
                  <a:srgbClr val="C41A16"/>
                </a:solidFill>
                <a:latin typeface="Menlo-Regular"/>
              </a:rPr>
              <a:t>@”</a:t>
            </a:r>
            <a:r>
              <a:rPr lang="en-US" altLang="zh-CN" sz="2000" dirty="0" smtClean="0">
                <a:solidFill>
                  <a:srgbClr val="C41A16"/>
                </a:solidFill>
                <a:latin typeface="Menlo-Regular"/>
              </a:rPr>
              <a:t>127.0.0.1</a:t>
            </a:r>
            <a:r>
              <a:rPr lang="en-US" altLang="zh-CN" sz="20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-Regular"/>
              </a:rPr>
              <a:t>12345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readStream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writeStream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2000" dirty="0" err="1">
                <a:solidFill>
                  <a:srgbClr val="3F6E74"/>
                </a:solidFill>
                <a:latin typeface="Menlo-Regular"/>
              </a:rPr>
              <a:t>inputStream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__bridge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5C2699"/>
                </a:solidFill>
                <a:latin typeface="Menlo-Regular"/>
              </a:rPr>
              <a:t>NSInputStream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readStream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2000" dirty="0" err="1">
                <a:solidFill>
                  <a:srgbClr val="3F6E74"/>
                </a:solidFill>
                <a:latin typeface="Menlo-Regular"/>
              </a:rPr>
              <a:t>outputStream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__bridge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5C2699"/>
                </a:solidFill>
                <a:latin typeface="Menlo-Regular"/>
              </a:rPr>
              <a:t>NSOutputStream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writeStream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说明：</a:t>
            </a:r>
            <a:r>
              <a:rPr kumimoji="1" lang="en-US" altLang="zh-CN" sz="2000" dirty="0" err="1">
                <a:solidFill>
                  <a:srgbClr val="800000"/>
                </a:solidFill>
              </a:rPr>
              <a:t>CFStreamCreatePairWithSocketToHost</a:t>
            </a:r>
            <a:r>
              <a:rPr kumimoji="1" lang="zh-CN" altLang="en-US" sz="2000" dirty="0"/>
              <a:t>函数用于将输入流和输出流绑定到指定主机的对应端口，连接建立之后，</a:t>
            </a:r>
            <a:r>
              <a:rPr kumimoji="1" lang="zh-CN" altLang="en-US" sz="2000" dirty="0" smtClean="0"/>
              <a:t>既可以</a:t>
            </a:r>
            <a:r>
              <a:rPr kumimoji="1" lang="zh-CN" altLang="en-US" sz="2000" dirty="0" smtClean="0"/>
              <a:t>向主机</a:t>
            </a:r>
            <a:r>
              <a:rPr kumimoji="1" lang="zh-CN" altLang="en-US" sz="2000" dirty="0" smtClean="0"/>
              <a:t>输入流写入数据</a:t>
            </a:r>
            <a:r>
              <a:rPr kumimoji="1" lang="zh-CN" altLang="en-US" sz="2000" dirty="0"/>
              <a:t>，或</a:t>
            </a:r>
            <a:r>
              <a:rPr kumimoji="1" lang="zh-CN" altLang="en-US" sz="2000" dirty="0" smtClean="0"/>
              <a:t>者从</a:t>
            </a:r>
            <a:r>
              <a:rPr kumimoji="1" lang="zh-CN" altLang="en-US" sz="2000" dirty="0" smtClean="0"/>
              <a:t>其</a:t>
            </a:r>
            <a:r>
              <a:rPr kumimoji="1" lang="zh-CN" altLang="en-US" sz="2000" dirty="0" smtClean="0"/>
              <a:t>输出流读取数据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672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zh-CN" altLang="en-US" sz="3600" kern="1200" dirty="0" smtClean="0">
                <a:latin typeface="Adobe 黑体 Std R"/>
                <a:ea typeface="Adobe 黑体 Std R"/>
                <a:cs typeface="Adobe 黑体 Std R"/>
              </a:rPr>
              <a:t>设置流代理并加入运行循环</a:t>
            </a:r>
            <a:endParaRPr kumimoji="1" lang="en-US" altLang="zh-CN" sz="3600" kern="1200" dirty="0" smtClean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1800" dirty="0" err="1">
                <a:solidFill>
                  <a:srgbClr val="3F6E74"/>
                </a:solidFill>
                <a:latin typeface="Menlo-Regular"/>
              </a:rPr>
              <a:t>inputStream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delegate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1800" dirty="0" err="1">
                <a:solidFill>
                  <a:srgbClr val="3F6E74"/>
                </a:solidFill>
                <a:latin typeface="Menlo-Regular"/>
              </a:rPr>
              <a:t>outputStream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delegate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Menlo-Regular"/>
              </a:rPr>
              <a:t>将输入、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输出流添加至运行循环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1800" dirty="0" err="1">
                <a:solidFill>
                  <a:srgbClr val="3F6E74"/>
                </a:solidFill>
                <a:latin typeface="Menlo-Regular"/>
              </a:rPr>
              <a:t>inputStream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scheduleInRunLoop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NSRunLoop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mainRunLoop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forMode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NSDefaultRunLoopMode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1800" dirty="0" err="1">
                <a:solidFill>
                  <a:srgbClr val="3F6E74"/>
                </a:solidFill>
                <a:latin typeface="Menlo-Regular"/>
              </a:rPr>
              <a:t>outputStream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scheduleInRunLoop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NSRunLoop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mainRunLoop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forMode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NSDefaultRunLoopMode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打开输入、输出流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1800" dirty="0" err="1">
                <a:solidFill>
                  <a:srgbClr val="3F6E74"/>
                </a:solidFill>
                <a:latin typeface="Menlo-Regular"/>
              </a:rPr>
              <a:t>inputStream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open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1800" dirty="0" err="1">
                <a:solidFill>
                  <a:srgbClr val="3F6E74"/>
                </a:solidFill>
                <a:latin typeface="Menlo-Regular"/>
              </a:rPr>
              <a:t>outputStream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open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7672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zh-CN" altLang="en-US" sz="3600" kern="1200" dirty="0" smtClean="0">
                <a:latin typeface="Adobe 黑体 Std R"/>
                <a:ea typeface="Adobe 黑体 Std R"/>
                <a:cs typeface="Adobe 黑体 Std R"/>
              </a:rPr>
              <a:t>数据流事件监听回调</a:t>
            </a:r>
            <a:endParaRPr kumimoji="1" lang="en-US" altLang="zh-CN" sz="3600" kern="1200" dirty="0" smtClean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467125" y="29938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7030" y="1270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1832" y="1122414"/>
            <a:ext cx="8939918" cy="5755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0000FF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)stream:(</a:t>
            </a:r>
            <a:r>
              <a:rPr lang="en-US" altLang="zh-CN" sz="1600" dirty="0" err="1">
                <a:solidFill>
                  <a:srgbClr val="2B839F"/>
                </a:solidFill>
                <a:latin typeface="Menlo-Regular"/>
              </a:rPr>
              <a:t>NSStream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aStream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handleEvent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 err="1">
                <a:solidFill>
                  <a:srgbClr val="2B839F"/>
                </a:solidFill>
                <a:latin typeface="Menlo-Regular"/>
              </a:rPr>
              <a:t>NSStreamEvent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eventCode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Menlo-Regular"/>
              </a:rPr>
              <a:t>switch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eventCode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Menlo-Regular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B839F"/>
                </a:solidFill>
                <a:latin typeface="Menlo-Regular"/>
              </a:rPr>
              <a:t>NSStreamEventOpenCompleted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e-DE" altLang="zh-CN" sz="1600" dirty="0" err="1">
                <a:solidFill>
                  <a:srgbClr val="2B839F"/>
                </a:solidFill>
                <a:latin typeface="Menlo-Regular"/>
              </a:rPr>
              <a:t>NSLog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altLang="zh-CN" sz="1600" dirty="0">
                <a:solidFill>
                  <a:srgbClr val="A31515"/>
                </a:solidFill>
                <a:latin typeface="Menlo-Regular"/>
              </a:rPr>
              <a:t>@"</a:t>
            </a:r>
            <a:r>
              <a:rPr lang="zh-CN" altLang="de-DE" sz="1600" dirty="0">
                <a:solidFill>
                  <a:srgbClr val="A31515"/>
                </a:solidFill>
                <a:latin typeface="PingFangSC-Regular"/>
              </a:rPr>
              <a:t>连接到主机完成</a:t>
            </a:r>
            <a:r>
              <a:rPr lang="de-DE" altLang="zh-CN" sz="1600" dirty="0">
                <a:solidFill>
                  <a:srgbClr val="A31515"/>
                </a:solidFill>
                <a:latin typeface="Menlo-Regular"/>
              </a:rPr>
              <a:t>"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Menlo-Regular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Menlo-Regular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B839F"/>
                </a:solidFill>
                <a:latin typeface="Menlo-Regular"/>
              </a:rPr>
              <a:t>NSStreamEventHasBytesAvailable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e-DE" altLang="zh-CN" sz="1600" dirty="0" err="1">
                <a:solidFill>
                  <a:srgbClr val="2B839F"/>
                </a:solidFill>
                <a:latin typeface="Menlo-Regular"/>
              </a:rPr>
              <a:t>NSLog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altLang="zh-CN" sz="1600" dirty="0">
                <a:solidFill>
                  <a:srgbClr val="A31515"/>
                </a:solidFill>
                <a:latin typeface="Menlo-Regular"/>
              </a:rPr>
              <a:t>@"</a:t>
            </a:r>
            <a:r>
              <a:rPr lang="zh-CN" altLang="de-DE" sz="1600" dirty="0">
                <a:solidFill>
                  <a:srgbClr val="A31515"/>
                </a:solidFill>
                <a:latin typeface="PingFangSC-Regular"/>
              </a:rPr>
              <a:t>有字节可读</a:t>
            </a:r>
            <a:r>
              <a:rPr lang="de-DE" altLang="zh-CN" sz="1600" dirty="0">
                <a:solidFill>
                  <a:srgbClr val="A31515"/>
                </a:solidFill>
                <a:latin typeface="Menlo-Regular"/>
              </a:rPr>
              <a:t>"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de-DE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Menlo-Regular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Menlo-Regular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B839F"/>
                </a:solidFill>
                <a:latin typeface="Menlo-Regular"/>
              </a:rPr>
              <a:t>NSStreamEventHasSpaceAvailable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: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e-DE" altLang="zh-CN" sz="1600" dirty="0" err="1">
                <a:solidFill>
                  <a:srgbClr val="2B839F"/>
                </a:solidFill>
                <a:latin typeface="Menlo-Regular"/>
              </a:rPr>
              <a:t>NSLog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altLang="zh-CN" sz="1600" dirty="0">
                <a:solidFill>
                  <a:srgbClr val="A31515"/>
                </a:solidFill>
                <a:latin typeface="Menlo-Regular"/>
              </a:rPr>
              <a:t>@"</a:t>
            </a:r>
            <a:r>
              <a:rPr lang="zh-CN" altLang="de-DE" sz="1600" dirty="0">
                <a:solidFill>
                  <a:srgbClr val="A31515"/>
                </a:solidFill>
                <a:latin typeface="PingFangSC-Regular"/>
              </a:rPr>
              <a:t>可发送字节</a:t>
            </a:r>
            <a:r>
              <a:rPr lang="de-DE" altLang="zh-CN" sz="1600" dirty="0">
                <a:solidFill>
                  <a:srgbClr val="A31515"/>
                </a:solidFill>
                <a:latin typeface="Menlo-Regular"/>
              </a:rPr>
              <a:t>"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Menlo-Regular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Menlo-Regular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B839F"/>
                </a:solidFill>
                <a:latin typeface="Menlo-Regular"/>
              </a:rPr>
              <a:t>NSStreamEventErrorOccurred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e-DE" altLang="zh-CN" sz="1600" dirty="0" err="1">
                <a:solidFill>
                  <a:srgbClr val="2B839F"/>
                </a:solidFill>
                <a:latin typeface="Menlo-Regular"/>
              </a:rPr>
              <a:t>NSLog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altLang="zh-CN" sz="1600" dirty="0">
                <a:solidFill>
                  <a:srgbClr val="A31515"/>
                </a:solidFill>
                <a:latin typeface="Menlo-Regular"/>
              </a:rPr>
              <a:t>@"</a:t>
            </a:r>
            <a:r>
              <a:rPr lang="zh-CN" altLang="de-DE" sz="1600" dirty="0">
                <a:solidFill>
                  <a:srgbClr val="A31515"/>
                </a:solidFill>
                <a:latin typeface="PingFangSC-Regular"/>
              </a:rPr>
              <a:t>连接错误</a:t>
            </a:r>
            <a:r>
              <a:rPr lang="de-DE" altLang="zh-CN" sz="1600" dirty="0">
                <a:solidFill>
                  <a:srgbClr val="A31515"/>
                </a:solidFill>
                <a:latin typeface="Menlo-Regular"/>
              </a:rPr>
              <a:t>"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Menlo-Regular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Menlo-Regular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B839F"/>
                </a:solidFill>
                <a:latin typeface="Menlo-Regular"/>
              </a:rPr>
              <a:t>NSStreamEventEndEncountered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e-DE" altLang="zh-CN" sz="1600" dirty="0" err="1">
                <a:solidFill>
                  <a:srgbClr val="2B839F"/>
                </a:solidFill>
                <a:latin typeface="Menlo-Regular"/>
              </a:rPr>
              <a:t>NSLog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altLang="zh-CN" sz="1600" dirty="0">
                <a:solidFill>
                  <a:srgbClr val="A31515"/>
                </a:solidFill>
                <a:latin typeface="Menlo-Regular"/>
              </a:rPr>
              <a:t>@"</a:t>
            </a:r>
            <a:r>
              <a:rPr lang="zh-CN" altLang="de-DE" sz="1600" dirty="0">
                <a:solidFill>
                  <a:srgbClr val="A31515"/>
                </a:solidFill>
                <a:latin typeface="PingFangSC-Regular"/>
              </a:rPr>
              <a:t>断开链接</a:t>
            </a:r>
            <a:r>
              <a:rPr lang="de-DE" altLang="zh-CN" sz="1600" dirty="0">
                <a:solidFill>
                  <a:srgbClr val="A31515"/>
                </a:solidFill>
                <a:latin typeface="Menlo-Regular"/>
              </a:rPr>
              <a:t>"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Menlo-Regular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altLang="zh-CN" sz="1600" dirty="0">
                <a:solidFill>
                  <a:srgbClr val="0000FF"/>
                </a:solidFill>
                <a:latin typeface="Menlo-Regular"/>
              </a:rPr>
              <a:t>default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e-DE" altLang="zh-CN" sz="1600" dirty="0" err="1">
                <a:solidFill>
                  <a:srgbClr val="2B839F"/>
                </a:solidFill>
                <a:latin typeface="Menlo-Regular"/>
              </a:rPr>
              <a:t>NSLog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altLang="zh-CN" sz="1600" dirty="0">
                <a:solidFill>
                  <a:srgbClr val="A31515"/>
                </a:solidFill>
                <a:latin typeface="Menlo-Regular"/>
              </a:rPr>
              <a:t>@"</a:t>
            </a:r>
            <a:r>
              <a:rPr lang="zh-CN" altLang="de-DE" sz="1600" dirty="0">
                <a:solidFill>
                  <a:srgbClr val="A31515"/>
                </a:solidFill>
                <a:latin typeface="PingFangSC-Regular"/>
              </a:rPr>
              <a:t>异常错误</a:t>
            </a:r>
            <a:r>
              <a:rPr lang="de-DE" altLang="zh-CN" sz="1600" dirty="0">
                <a:solidFill>
                  <a:srgbClr val="A31515"/>
                </a:solidFill>
                <a:latin typeface="Menlo-Regular"/>
              </a:rPr>
              <a:t>"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Menlo-Regular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672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zh-CN" altLang="en-US" sz="3600" dirty="0" smtClean="0">
                <a:latin typeface="Adobe 黑体 Std R"/>
                <a:ea typeface="Adobe 黑体 Std R"/>
                <a:cs typeface="Adobe 黑体 Std R"/>
              </a:rPr>
              <a:t>发送信息到服务器</a:t>
            </a:r>
            <a:endParaRPr kumimoji="1" lang="en-US" altLang="zh-CN" sz="3600" kern="1200" dirty="0" smtClean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140865"/>
            <a:ext cx="8128599" cy="54364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Menlo-Regular"/>
              </a:rPr>
              <a:t>// 1.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STHeitiSC-Light"/>
              </a:rPr>
              <a:t>创建要发送的字符串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C2699"/>
                </a:solidFill>
                <a:effectLst/>
                <a:uLnTx/>
                <a:uFillTx/>
                <a:latin typeface="Menlo-Regular"/>
              </a:rPr>
              <a:t>NSString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*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sendMsg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= [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C2699"/>
                </a:solidFill>
                <a:effectLst/>
                <a:uLnTx/>
                <a:uFillTx/>
                <a:latin typeface="Menlo-Regular"/>
              </a:rPr>
              <a:t>NSString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-Regular"/>
              </a:rPr>
              <a:t>stringWithFormat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: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41A16"/>
                </a:solidFill>
                <a:effectLst/>
                <a:uLnTx/>
                <a:uFillTx/>
                <a:latin typeface="Menlo-Regular"/>
              </a:rPr>
              <a:t>@"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41A16"/>
                </a:solidFill>
                <a:effectLst/>
                <a:uLnTx/>
                <a:uFillTx/>
                <a:latin typeface="Menlo-Regular"/>
              </a:rPr>
              <a:t>iam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41A16"/>
                </a:solidFill>
                <a:effectLst/>
                <a:uLnTx/>
                <a:uFillTx/>
                <a:latin typeface="Menlo-Regular"/>
              </a:rPr>
              <a:t>:%@"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F6E74"/>
                </a:solidFill>
                <a:effectLst/>
                <a:uLnTx/>
                <a:uFillTx/>
                <a:latin typeface="Menlo-Regular"/>
              </a:rPr>
              <a:t>_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F6E74"/>
                </a:solidFill>
                <a:effectLst/>
                <a:uLnTx/>
                <a:uFillTx/>
                <a:latin typeface="Menlo-Regular"/>
              </a:rPr>
              <a:t>userNameText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.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C2699"/>
                </a:solidFill>
                <a:effectLst/>
                <a:uLnTx/>
                <a:uFillTx/>
                <a:latin typeface="Menlo-Regular"/>
              </a:rPr>
              <a:t>text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]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Menlo-Regular"/>
              </a:rPr>
              <a:t>// 2. 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STHeitiSC-Light"/>
              </a:rPr>
              <a:t>将字符串转换成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Menlo-Regular"/>
              </a:rPr>
              <a:t>NSData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C2699"/>
                </a:solidFill>
                <a:effectLst/>
                <a:uLnTx/>
                <a:uFillTx/>
                <a:latin typeface="Menlo-Regular"/>
              </a:rPr>
              <a:t>NSData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*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sendData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= [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sendMsg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-Regular"/>
              </a:rPr>
              <a:t>dataUsingEncoding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: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-Regular"/>
              </a:rPr>
              <a:t>NSUTF8StringEncoding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Menlo-Regular"/>
              </a:rPr>
              <a:t>// 3. 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STHeitiSC-Light"/>
              </a:rPr>
              <a:t>写入数据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[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F6E74"/>
                </a:solidFill>
                <a:effectLst/>
                <a:uLnTx/>
                <a:uFillTx/>
                <a:latin typeface="Menlo-Regular"/>
              </a:rPr>
              <a:t>_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F6E74"/>
                </a:solidFill>
                <a:effectLst/>
                <a:uLnTx/>
                <a:uFillTx/>
                <a:latin typeface="Menlo-Regular"/>
              </a:rPr>
              <a:t>outputStream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-Regular"/>
              </a:rPr>
              <a:t>write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:[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sendData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-Regular"/>
              </a:rPr>
              <a:t>bytes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]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-Regular"/>
              </a:rPr>
              <a:t>maxLength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:[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sendData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-Regular"/>
              </a:rPr>
              <a:t>length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]]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kern="0" dirty="0" smtClean="0">
                <a:solidFill>
                  <a:srgbClr val="FF0000"/>
                </a:solidFill>
                <a:latin typeface="Menlo-Regular"/>
              </a:rPr>
              <a:t>说明</a:t>
            </a:r>
            <a:r>
              <a:rPr kumimoji="1" lang="en-US" altLang="zh-CN" sz="2400" kern="0" dirty="0" smtClean="0">
                <a:solidFill>
                  <a:srgbClr val="FF0000"/>
                </a:solidFill>
                <a:latin typeface="Menlo-Regular"/>
              </a:rPr>
              <a:t>:</a:t>
            </a:r>
            <a:r>
              <a:rPr kumimoji="1" lang="zh-CN" altLang="en-US" sz="2400" kern="0" dirty="0" smtClean="0">
                <a:solidFill>
                  <a:srgbClr val="FF0000"/>
                </a:solidFill>
                <a:latin typeface="Menlo-Regular"/>
              </a:rPr>
              <a:t>传入字符串须符合服务器端规定格式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7672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zh-CN" altLang="en-US" sz="3600" kern="1200" dirty="0" smtClean="0">
                <a:latin typeface="Adobe 黑体 Std R"/>
                <a:ea typeface="Adobe 黑体 Std R"/>
                <a:cs typeface="Adobe 黑体 Std R"/>
              </a:rPr>
              <a:t>读取服务器返回信息</a:t>
            </a:r>
            <a:endParaRPr kumimoji="1" lang="en-US" altLang="zh-CN" sz="3600" kern="1200" dirty="0" smtClean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118755"/>
            <a:ext cx="8188326" cy="52624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Menlo-Regular"/>
              </a:rPr>
              <a:t>//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STHeitiSC-Light"/>
              </a:rPr>
              <a:t>服务器返回数据，从输入流中读取数据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Menlo-Regular"/>
              </a:rPr>
              <a:t>//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STHeitiSC-Light"/>
              </a:rPr>
              <a:t>定义一个字符串缓冲数组，用于接收数据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C2699"/>
                </a:solidFill>
                <a:effectLst/>
                <a:uLnTx/>
                <a:uFillTx/>
                <a:latin typeface="Menlo-Regular"/>
              </a:rPr>
              <a:t>uint8_t</a:t>
            </a:r>
            <a:r>
              <a:rPr kumimoji="0" lang="pt-B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buffer[</a:t>
            </a:r>
            <a:r>
              <a:rPr kumimoji="0" lang="pt-B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C00CF"/>
                </a:solidFill>
                <a:effectLst/>
                <a:uLnTx/>
                <a:uFillTx/>
                <a:latin typeface="Menlo-Regular"/>
              </a:rPr>
              <a:t>1024</a:t>
            </a:r>
            <a:r>
              <a:rPr kumimoji="0" lang="pt-B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Menlo-Regular"/>
              </a:rPr>
              <a:t>//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STHeitiSC-Light"/>
              </a:rPr>
              <a:t>送输入流中读取数据，并获得读取内容的长度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-Regular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len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= [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F6E74"/>
                </a:solidFill>
                <a:effectLst/>
                <a:uLnTx/>
                <a:uFillTx/>
                <a:latin typeface="Menlo-Regular"/>
              </a:rPr>
              <a:t>_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F6E74"/>
                </a:solidFill>
                <a:effectLst/>
                <a:uLnTx/>
                <a:uFillTx/>
                <a:latin typeface="Menlo-Regular"/>
              </a:rPr>
              <a:t>inputStream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-Regular"/>
              </a:rPr>
              <a:t>read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:buffer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-Regular"/>
              </a:rPr>
              <a:t>maxLength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: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-Regular"/>
              </a:rPr>
              <a:t>sizeof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(buffer)];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Menlo-Regular"/>
              </a:rPr>
              <a:t>//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STHeitiSC-Light"/>
              </a:rPr>
              <a:t>判断是否有读入的内容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-Regular"/>
              </a:rPr>
              <a:t>if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len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&gt;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C00CF"/>
                </a:solidFill>
                <a:effectLst/>
                <a:uLnTx/>
                <a:uFillTx/>
                <a:latin typeface="Menlo-Regular"/>
              </a:rPr>
              <a:t>0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Menlo-Regular"/>
              </a:rPr>
              <a:t>//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400"/>
                </a:solidFill>
                <a:effectLst/>
                <a:uLnTx/>
                <a:uFillTx/>
                <a:latin typeface="STHeitiSC-Light"/>
              </a:rPr>
              <a:t>将读入的数据转换成字符串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C2699"/>
                </a:solidFill>
                <a:effectLst/>
                <a:uLnTx/>
                <a:uFillTx/>
                <a:latin typeface="Menlo-Regular"/>
              </a:rPr>
              <a:t>NSString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*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str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= [[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C2699"/>
                </a:solidFill>
                <a:effectLst/>
                <a:uLnTx/>
                <a:uFillTx/>
                <a:latin typeface="Menlo-Regular"/>
              </a:rPr>
              <a:t>NSString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-Regular"/>
              </a:rPr>
              <a:t>alloc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]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-Regular"/>
              </a:rPr>
              <a:t>initWithBytes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:buffer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-Regular"/>
              </a:rPr>
              <a:t>length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:len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-Regular"/>
              </a:rPr>
              <a:t>encoding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: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-Regular"/>
              </a:rPr>
              <a:t>NSUTF8StringEncoding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]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</a:rPr>
              <a:t>}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7672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en-US" altLang="zh-CN" sz="3600" dirty="0" err="1" smtClean="0">
                <a:latin typeface="Adobe 黑体 Std R"/>
                <a:ea typeface="Adobe 黑体 Std R"/>
                <a:cs typeface="Adobe 黑体 Std R"/>
              </a:rPr>
              <a:t>Socket</a:t>
            </a:r>
            <a:r>
              <a:rPr kumimoji="1" lang="en-US" altLang="en-US" sz="3600" dirty="0" err="1" smtClean="0">
                <a:latin typeface="Adobe 黑体 Std R"/>
                <a:ea typeface="Adobe 黑体 Std R"/>
                <a:cs typeface="Adobe 黑体 Std R"/>
              </a:rPr>
              <a:t>连接</a:t>
            </a:r>
            <a:r>
              <a:rPr kumimoji="1" lang="zh-CN" altLang="en-US" sz="3600" dirty="0" smtClean="0">
                <a:latin typeface="Adobe 黑体 Std R"/>
                <a:ea typeface="Adobe 黑体 Std R"/>
                <a:cs typeface="Adobe 黑体 Std R"/>
              </a:rPr>
              <a:t>断开</a:t>
            </a:r>
            <a:endParaRPr kumimoji="1" lang="en-US" altLang="zh-CN" sz="3600" kern="1200" dirty="0" smtClean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57200" y="1362788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  <a:latin typeface="Menlo-Regular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PingFangSC-Regular"/>
              </a:rPr>
              <a:t>链接断开后需要关闭输出输出流通道并将其移出消息循环池</a:t>
            </a:r>
            <a:endParaRPr lang="zh-CN" altLang="en-US" sz="2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2400" dirty="0">
                <a:solidFill>
                  <a:srgbClr val="2B839F"/>
                </a:solidFill>
                <a:latin typeface="Menlo-Regular"/>
              </a:rPr>
              <a:t>_</a:t>
            </a:r>
            <a:r>
              <a:rPr lang="en-US" altLang="zh-CN" sz="2400" dirty="0" err="1">
                <a:solidFill>
                  <a:srgbClr val="2B839F"/>
                </a:solidFill>
                <a:latin typeface="Menlo-Regular"/>
              </a:rPr>
              <a:t>outputStream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400" dirty="0">
                <a:solidFill>
                  <a:srgbClr val="2B839F"/>
                </a:solidFill>
                <a:latin typeface="Menlo-Regular"/>
              </a:rPr>
              <a:t>close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2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2400" dirty="0">
                <a:solidFill>
                  <a:srgbClr val="2B839F"/>
                </a:solidFill>
                <a:latin typeface="Menlo-Regular"/>
              </a:rPr>
              <a:t>_</a:t>
            </a:r>
            <a:r>
              <a:rPr lang="en-US" altLang="zh-CN" sz="2400" dirty="0" err="1">
                <a:solidFill>
                  <a:srgbClr val="2B839F"/>
                </a:solidFill>
                <a:latin typeface="Menlo-Regular"/>
              </a:rPr>
              <a:t>inputStream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400" dirty="0">
                <a:solidFill>
                  <a:srgbClr val="2B839F"/>
                </a:solidFill>
                <a:latin typeface="Menlo-Regular"/>
              </a:rPr>
              <a:t>close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2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2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2400" dirty="0">
                <a:solidFill>
                  <a:srgbClr val="2B839F"/>
                </a:solidFill>
                <a:latin typeface="Menlo-Regular"/>
              </a:rPr>
              <a:t>_</a:t>
            </a:r>
            <a:r>
              <a:rPr lang="en-US" altLang="zh-CN" sz="2400" dirty="0" err="1">
                <a:solidFill>
                  <a:srgbClr val="2B839F"/>
                </a:solidFill>
                <a:latin typeface="Menlo-Regular"/>
              </a:rPr>
              <a:t>outputStream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400" dirty="0" err="1">
                <a:solidFill>
                  <a:srgbClr val="2B839F"/>
                </a:solidFill>
                <a:latin typeface="Menlo-Regular"/>
              </a:rPr>
              <a:t>removeFromRunLoop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2400" dirty="0" err="1">
                <a:solidFill>
                  <a:srgbClr val="2B839F"/>
                </a:solidFill>
                <a:latin typeface="Menlo-Regular"/>
              </a:rPr>
              <a:t>NSRunLoop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400" dirty="0" err="1">
                <a:solidFill>
                  <a:srgbClr val="2B839F"/>
                </a:solidFill>
                <a:latin typeface="Menlo-Regular"/>
              </a:rPr>
              <a:t>mainRunLoop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2400" dirty="0" err="1">
                <a:solidFill>
                  <a:srgbClr val="2B839F"/>
                </a:solidFill>
                <a:latin typeface="Menlo-Regular"/>
              </a:rPr>
              <a:t>forMode</a:t>
            </a:r>
            <a:r>
              <a:rPr lang="en-US" altLang="zh-CN" sz="2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2400" dirty="0" err="1">
                <a:solidFill>
                  <a:srgbClr val="2B839F"/>
                </a:solidFill>
                <a:latin typeface="Menlo-Regular"/>
              </a:rPr>
              <a:t>NSDefaultRunLoopMode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2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2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2400" dirty="0">
                <a:solidFill>
                  <a:srgbClr val="2B839F"/>
                </a:solidFill>
                <a:latin typeface="Menlo-Regular"/>
              </a:rPr>
              <a:t>_</a:t>
            </a:r>
            <a:r>
              <a:rPr lang="en-US" altLang="zh-CN" sz="2400" dirty="0" err="1">
                <a:solidFill>
                  <a:srgbClr val="2B839F"/>
                </a:solidFill>
                <a:latin typeface="Menlo-Regular"/>
              </a:rPr>
              <a:t>inputStream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400" dirty="0" err="1">
                <a:solidFill>
                  <a:srgbClr val="2B839F"/>
                </a:solidFill>
                <a:latin typeface="Menlo-Regular"/>
              </a:rPr>
              <a:t>removeFromRunLoop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2400" dirty="0" err="1">
                <a:solidFill>
                  <a:srgbClr val="2B839F"/>
                </a:solidFill>
                <a:latin typeface="Menlo-Regular"/>
              </a:rPr>
              <a:t>NSRunLoop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400" dirty="0" err="1">
                <a:solidFill>
                  <a:srgbClr val="2B839F"/>
                </a:solidFill>
                <a:latin typeface="Menlo-Regular"/>
              </a:rPr>
              <a:t>mainRunLoop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2400" dirty="0" err="1">
                <a:solidFill>
                  <a:srgbClr val="2B839F"/>
                </a:solidFill>
                <a:latin typeface="Menlo-Regular"/>
              </a:rPr>
              <a:t>forMode</a:t>
            </a:r>
            <a:r>
              <a:rPr lang="en-US" altLang="zh-CN" sz="2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2400" dirty="0" err="1">
                <a:solidFill>
                  <a:srgbClr val="2B839F"/>
                </a:solidFill>
                <a:latin typeface="Menlo-Regular"/>
              </a:rPr>
              <a:t>NSDefaultRunLoopMode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];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259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en-US" altLang="zh-CN" sz="3600" dirty="0" smtClean="0">
                <a:latin typeface="Adobe 黑体 Std R"/>
                <a:ea typeface="Adobe 黑体 Std R"/>
                <a:cs typeface="Adobe 黑体 Std R"/>
              </a:rPr>
              <a:t>Socket</a:t>
            </a:r>
            <a:r>
              <a:rPr kumimoji="1" lang="zh-CN" altLang="en-US" sz="3600" dirty="0" smtClean="0">
                <a:latin typeface="Adobe 黑体 Std R"/>
                <a:ea typeface="Adobe 黑体 Std R"/>
                <a:cs typeface="Adobe 黑体 Std R"/>
              </a:rPr>
              <a:t>编程三方框架</a:t>
            </a:r>
            <a:endParaRPr kumimoji="1" lang="en-US" altLang="zh-CN" sz="3600" kern="1200" dirty="0" smtClean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4122" y="1678353"/>
            <a:ext cx="797152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3600" dirty="0" err="1" smtClean="0">
                <a:solidFill>
                  <a:srgbClr val="000000"/>
                </a:solidFill>
              </a:rPr>
              <a:t>CocoaAsyncSocke</a:t>
            </a:r>
            <a:r>
              <a:rPr kumimoji="1" lang="en-US" altLang="zh-CN" sz="3600" dirty="0" err="1" smtClean="0">
                <a:solidFill>
                  <a:srgbClr val="000000"/>
                </a:solidFill>
              </a:rPr>
              <a:t>t</a:t>
            </a:r>
            <a:r>
              <a:rPr kumimoji="1" lang="zh-CN" altLang="en-US" sz="3600" dirty="0" smtClean="0">
                <a:solidFill>
                  <a:srgbClr val="000000"/>
                </a:solidFill>
              </a:rPr>
              <a:t>框架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  <a:p>
            <a:endParaRPr kumimoji="1"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2800" dirty="0" smtClean="0">
                <a:hlinkClick r:id="rId2"/>
              </a:rPr>
              <a:t>https</a:t>
            </a:r>
            <a:r>
              <a:rPr kumimoji="1" lang="en-US" altLang="zh-CN" sz="2800" dirty="0">
                <a:hlinkClick r:id="rId2"/>
              </a:rPr>
              <a:t>://</a:t>
            </a:r>
            <a:r>
              <a:rPr kumimoji="1" lang="en-US" altLang="zh-CN" sz="2800" dirty="0" err="1">
                <a:hlinkClick r:id="rId2"/>
              </a:rPr>
              <a:t>github.com</a:t>
            </a:r>
            <a:r>
              <a:rPr kumimoji="1" lang="en-US" altLang="zh-CN" sz="2800" dirty="0">
                <a:hlinkClick r:id="rId2"/>
              </a:rPr>
              <a:t>/</a:t>
            </a:r>
            <a:r>
              <a:rPr kumimoji="1" lang="en-US" altLang="zh-CN" sz="2800" dirty="0" err="1">
                <a:hlinkClick r:id="rId2"/>
              </a:rPr>
              <a:t>robbiehanson</a:t>
            </a:r>
            <a:r>
              <a:rPr kumimoji="1" lang="en-US" altLang="zh-CN" sz="2800" dirty="0">
                <a:hlinkClick r:id="rId2"/>
              </a:rPr>
              <a:t>/</a:t>
            </a:r>
            <a:r>
              <a:rPr kumimoji="1" lang="en-US" altLang="zh-CN" sz="2800" dirty="0" err="1">
                <a:hlinkClick r:id="rId2"/>
              </a:rPr>
              <a:t>CocoaAsyncSocket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653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zh-CN" altLang="en-US" sz="3600" dirty="0" smtClean="0">
                <a:latin typeface="Adobe 黑体 Std R"/>
                <a:ea typeface="Adobe 黑体 Std R"/>
                <a:cs typeface="Adobe 黑体 Std R"/>
              </a:rPr>
              <a:t>网络参考模型</a:t>
            </a:r>
            <a:endParaRPr kumimoji="1" lang="zh-CN" altLang="en-US" sz="3600" kern="1200" dirty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384048"/>
            <a:ext cx="77343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8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zh-CN" altLang="en-US" sz="3600" dirty="0" smtClean="0">
                <a:latin typeface="Adobe 黑体 Std R"/>
                <a:ea typeface="Adobe 黑体 Std R"/>
                <a:cs typeface="Adobe 黑体 Std R"/>
              </a:rPr>
              <a:t>网络参考模型简述</a:t>
            </a:r>
            <a:endParaRPr kumimoji="1" lang="zh-CN" altLang="en-US" sz="3600" kern="1200" dirty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58287"/>
            <a:ext cx="8128599" cy="56236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marR="0" lvl="0" indent="-5143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物理层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：主要定义物理设备标准，如网线的接口类型、各种传输介质的传输速率等。主要作用是传输比特流（就是由</a:t>
            </a:r>
            <a:r>
              <a:rPr kumimoji="1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、</a:t>
            </a:r>
            <a:r>
              <a:rPr kumimoji="1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转化为电流强弱来进行传输，到达目的地后再转化为</a:t>
            </a:r>
            <a:r>
              <a:rPr kumimoji="1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、</a:t>
            </a:r>
            <a:r>
              <a:rPr kumimoji="1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，也就是常说的数模与模数转换）。这一层的数据叫做比特（</a:t>
            </a:r>
            <a:r>
              <a:rPr kumimoji="1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bit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），主要设备：集线器</a:t>
            </a:r>
          </a:p>
          <a:p>
            <a:pPr marL="514350" marR="0" lvl="0" indent="-5143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数据链路层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：主要将从物理层接收的数据进行</a:t>
            </a:r>
            <a:r>
              <a:rPr kumimoji="1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MAC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地址的封装与解封装。常把这一层的数据叫做帧，</a:t>
            </a:r>
            <a:r>
              <a:rPr kumimoji="1" lang="zh-CN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主要设备：网卡，交换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机</a:t>
            </a:r>
          </a:p>
          <a:p>
            <a:pPr marL="514350" marR="0" lvl="0" indent="-5143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网络层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：选择合适的网间路由和交换结点， 确保数据及时传送，将从下层接收到的数据进行</a:t>
            </a:r>
            <a:r>
              <a:rPr kumimoji="1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IP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地址的封装与解封装。常把这一层数据叫做数据包，主要设备：路由器。</a:t>
            </a:r>
          </a:p>
          <a:p>
            <a:pPr marL="514350" marR="0" lvl="0" indent="-5143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传输层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：定义了一些传输数据的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协议和端口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，如</a:t>
            </a:r>
            <a:r>
              <a:rPr kumimoji="1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TCP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、</a:t>
            </a:r>
            <a:r>
              <a:rPr kumimoji="1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UDP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协议，主要将从下层接收的数据进行分段和传输，到达目的地址后再进行重组，以往把这一层数据叫做段。</a:t>
            </a:r>
          </a:p>
          <a:p>
            <a:pPr marL="514350" marR="0" lvl="0" indent="-5143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会话层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：通过传输层建立数据传输通路。在系统之间发起会话或者接受会话请求（设备之间需要互相认识）</a:t>
            </a:r>
          </a:p>
          <a:p>
            <a:pPr marL="514350" marR="0" lvl="0" indent="-5143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表示层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：主要是进行对接收的数据进行解释、压缩与解压缩等，即把计算机能够识别的东西转化成人能够识别的东西（如图片、声音等）</a:t>
            </a:r>
          </a:p>
          <a:p>
            <a:pPr marL="514350" marR="0" lvl="0" indent="-5143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应用层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：主要是一些终端的应用，比如说</a:t>
            </a:r>
            <a:r>
              <a:rPr kumimoji="1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FTP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（各种文件下载）、浏览器、</a:t>
            </a:r>
            <a:r>
              <a:rPr kumimoji="1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QQ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等，可以将其理解为在电脑屏幕上可以看到的东西，也就是终端应用。</a:t>
            </a:r>
          </a:p>
        </p:txBody>
      </p:sp>
    </p:spTree>
    <p:extLst>
      <p:ext uri="{BB962C8B-B14F-4D97-AF65-F5344CB8AC3E}">
        <p14:creationId xmlns:p14="http://schemas.microsoft.com/office/powerpoint/2010/main" val="312948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39205" y="1147543"/>
            <a:ext cx="8128599" cy="5569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u"/>
            </a:pPr>
            <a:r>
              <a:rPr kumimoji="1" lang="zh-CN" altLang="en-US" sz="2600" kern="1200" dirty="0" smtClean="0"/>
              <a:t> </a:t>
            </a:r>
            <a:r>
              <a:rPr kumimoji="1" lang="en-US" altLang="zh-CN" sz="2600" kern="1200" dirty="0" smtClean="0"/>
              <a:t>IP</a:t>
            </a:r>
            <a:r>
              <a:rPr kumimoji="1" lang="zh-CN" altLang="en-US" sz="2600" kern="1200" dirty="0"/>
              <a:t>地址（</a:t>
            </a:r>
            <a:r>
              <a:rPr kumimoji="1" lang="zh-CN" altLang="en-US" sz="2600" kern="1200" dirty="0">
                <a:solidFill>
                  <a:srgbClr val="FF0000"/>
                </a:solidFill>
              </a:rPr>
              <a:t>唯一标示网络设备</a:t>
            </a:r>
            <a:r>
              <a:rPr kumimoji="1" lang="zh-CN" altLang="en-US" sz="2600" kern="1200" dirty="0" smtClean="0">
                <a:solidFill>
                  <a:srgbClr val="FF0000"/>
                </a:solidFill>
              </a:rPr>
              <a:t>的</a:t>
            </a:r>
            <a:r>
              <a:rPr kumimoji="1" lang="zh-CN" altLang="en-US" sz="2600" kern="1200" dirty="0" smtClean="0"/>
              <a:t>）</a:t>
            </a:r>
            <a:r>
              <a:rPr kumimoji="1" lang="zh-CN" altLang="en-US" sz="2600" kern="1200" dirty="0"/>
              <a:t>：</a:t>
            </a:r>
            <a:endParaRPr kumimoji="1" lang="en-US" altLang="zh-CN" sz="2600" kern="1200" dirty="0"/>
          </a:p>
          <a:p>
            <a:pPr lvl="1">
              <a:buFont typeface="Wingdings" charset="2"/>
              <a:buChar char="Ø"/>
            </a:pPr>
            <a:r>
              <a:rPr kumimoji="1" lang="zh-CN" altLang="en-US" sz="2600" kern="1200" dirty="0" smtClean="0"/>
              <a:t> 网络中设备</a:t>
            </a:r>
            <a:r>
              <a:rPr kumimoji="1" lang="zh-CN" altLang="en-US" sz="2600" kern="1200" dirty="0"/>
              <a:t>的标示</a:t>
            </a:r>
            <a:endParaRPr kumimoji="1" lang="en-US" altLang="zh-CN" sz="2600" kern="1200" dirty="0"/>
          </a:p>
          <a:p>
            <a:pPr lvl="1">
              <a:buFont typeface="Wingdings" charset="2"/>
              <a:buChar char="Ø"/>
            </a:pPr>
            <a:r>
              <a:rPr kumimoji="1" lang="zh-CN" altLang="en-US" sz="2600" kern="1200" dirty="0" smtClean="0"/>
              <a:t> 不易记忆</a:t>
            </a:r>
            <a:r>
              <a:rPr kumimoji="1" lang="zh-CN" altLang="en-US" sz="2600" kern="1200" dirty="0"/>
              <a:t>，可以用主机名</a:t>
            </a:r>
            <a:endParaRPr kumimoji="1" lang="en-US" altLang="zh-CN" sz="2600" kern="1200" dirty="0"/>
          </a:p>
          <a:p>
            <a:pPr lvl="1">
              <a:buFont typeface="Wingdings" charset="2"/>
              <a:buChar char="Ø"/>
            </a:pPr>
            <a:r>
              <a:rPr kumimoji="1" lang="zh-CN" altLang="en-US" sz="2600" kern="1200" dirty="0" smtClean="0"/>
              <a:t> 本地回环地</a:t>
            </a:r>
            <a:r>
              <a:rPr kumimoji="1" lang="zh-CN" altLang="en-US" sz="2600" kern="1200" dirty="0"/>
              <a:t>址：</a:t>
            </a:r>
            <a:r>
              <a:rPr kumimoji="1" lang="en-US" altLang="zh-CN" sz="2600" kern="1200" dirty="0">
                <a:solidFill>
                  <a:srgbClr val="FF0000"/>
                </a:solidFill>
              </a:rPr>
              <a:t>127.0.0.1</a:t>
            </a:r>
            <a:r>
              <a:rPr kumimoji="1" lang="zh-CN" altLang="en-US" sz="2600" kern="1200" dirty="0"/>
              <a:t> 主机名：</a:t>
            </a:r>
            <a:r>
              <a:rPr kumimoji="1" lang="en-US" altLang="zh-CN" sz="2600" kern="1200" dirty="0" err="1"/>
              <a:t>localhost</a:t>
            </a:r>
            <a:endParaRPr kumimoji="1" lang="en-US" altLang="zh-CN" sz="2600" kern="1200" dirty="0"/>
          </a:p>
          <a:p>
            <a:pPr>
              <a:buFont typeface="Wingdings" charset="2"/>
              <a:buChar char="u"/>
            </a:pPr>
            <a:r>
              <a:rPr kumimoji="1" lang="zh-CN" altLang="en-US" sz="2600" kern="1200" dirty="0" smtClean="0"/>
              <a:t> 端</a:t>
            </a:r>
            <a:r>
              <a:rPr kumimoji="1" lang="zh-CN" altLang="en-US" sz="2600" kern="1200" dirty="0"/>
              <a:t>口号</a:t>
            </a:r>
            <a:r>
              <a:rPr kumimoji="1" lang="en-US" altLang="zh-CN" sz="2600" kern="1200" dirty="0"/>
              <a:t>(</a:t>
            </a:r>
            <a:r>
              <a:rPr kumimoji="1" lang="zh-CN" altLang="en-US" sz="2600" kern="1200" dirty="0" smtClean="0">
                <a:solidFill>
                  <a:srgbClr val="FF0000"/>
                </a:solidFill>
              </a:rPr>
              <a:t>定位程序进程</a:t>
            </a:r>
            <a:r>
              <a:rPr kumimoji="1" lang="en-US" altLang="zh-CN" sz="2600" kern="1200" dirty="0" smtClean="0"/>
              <a:t>)</a:t>
            </a:r>
            <a:endParaRPr kumimoji="1" lang="en-US" altLang="zh-CN" sz="2600" kern="1200" dirty="0"/>
          </a:p>
          <a:p>
            <a:pPr lvl="1">
              <a:buFont typeface="Wingdings" charset="2"/>
              <a:buChar char="Ø"/>
            </a:pPr>
            <a:r>
              <a:rPr kumimoji="1" lang="zh-CN" altLang="en-US" sz="2600" kern="1200" dirty="0" smtClean="0"/>
              <a:t> 用于标示进</a:t>
            </a:r>
            <a:r>
              <a:rPr kumimoji="1" lang="zh-CN" altLang="en-US" sz="2600" kern="1200" dirty="0"/>
              <a:t>程的逻辑地址，不同进程的标示</a:t>
            </a:r>
            <a:endParaRPr kumimoji="1" lang="en-US" altLang="zh-CN" sz="2600" kern="1200" dirty="0"/>
          </a:p>
          <a:p>
            <a:pPr lvl="1">
              <a:buFont typeface="Wingdings" charset="2"/>
              <a:buChar char="Ø"/>
            </a:pPr>
            <a:r>
              <a:rPr kumimoji="1" lang="zh-CN" altLang="en-US" sz="2600" kern="1200" dirty="0" smtClean="0"/>
              <a:t> 有效端</a:t>
            </a:r>
            <a:r>
              <a:rPr kumimoji="1" lang="zh-CN" altLang="en-US" sz="2600" kern="1200" dirty="0"/>
              <a:t>口：</a:t>
            </a:r>
            <a:r>
              <a:rPr kumimoji="1" lang="en-US" altLang="zh-CN" sz="2600" kern="1200" dirty="0"/>
              <a:t>0~65535</a:t>
            </a:r>
            <a:r>
              <a:rPr kumimoji="1" lang="zh-CN" altLang="en-US" sz="2600" kern="1200" dirty="0"/>
              <a:t>，其中</a:t>
            </a:r>
            <a:r>
              <a:rPr kumimoji="1" lang="en-US" altLang="zh-CN" sz="2600" kern="1200" dirty="0">
                <a:solidFill>
                  <a:srgbClr val="FF0000"/>
                </a:solidFill>
              </a:rPr>
              <a:t>0~1024</a:t>
            </a:r>
            <a:r>
              <a:rPr kumimoji="1" lang="zh-CN" altLang="en-US" sz="2600" kern="1200" dirty="0">
                <a:solidFill>
                  <a:srgbClr val="FF0000"/>
                </a:solidFill>
              </a:rPr>
              <a:t>由系统使用</a:t>
            </a:r>
            <a:r>
              <a:rPr kumimoji="1" lang="zh-CN" altLang="en-US" sz="2600" kern="1200" dirty="0"/>
              <a:t>或者保留端口</a:t>
            </a:r>
            <a:r>
              <a:rPr kumimoji="1" lang="zh-CN" altLang="zh-CN" sz="2600" kern="1200" dirty="0"/>
              <a:t>，</a:t>
            </a:r>
            <a:r>
              <a:rPr kumimoji="1" lang="zh-CN" altLang="en-US" sz="2600" kern="1200" dirty="0"/>
              <a:t>开发中不要使用</a:t>
            </a:r>
            <a:r>
              <a:rPr kumimoji="1" lang="en-US" altLang="zh-CN" sz="2600" kern="1200" dirty="0"/>
              <a:t>1024</a:t>
            </a:r>
            <a:r>
              <a:rPr kumimoji="1" lang="zh-CN" altLang="en-US" sz="2600" kern="1200" dirty="0"/>
              <a:t>以下的端口</a:t>
            </a:r>
            <a:endParaRPr kumimoji="1" lang="en-US" altLang="zh-CN" sz="2600" kern="1200" dirty="0"/>
          </a:p>
          <a:p>
            <a:pPr>
              <a:buFont typeface="Wingdings" charset="2"/>
              <a:buChar char="u"/>
            </a:pPr>
            <a:r>
              <a:rPr kumimoji="1" lang="zh-CN" altLang="en-US" sz="2600" kern="1200" dirty="0" smtClean="0"/>
              <a:t> 传输协议</a:t>
            </a:r>
            <a:r>
              <a:rPr kumimoji="1" lang="zh-CN" altLang="en-US" sz="2600" kern="1200" dirty="0"/>
              <a:t>（用什么样的方式进行交互）</a:t>
            </a:r>
            <a:endParaRPr kumimoji="1" lang="en-US" altLang="zh-CN" sz="2600" kern="1200" dirty="0"/>
          </a:p>
          <a:p>
            <a:pPr lvl="1">
              <a:buFont typeface="Wingdings" charset="2"/>
              <a:buChar char="Ø"/>
            </a:pPr>
            <a:r>
              <a:rPr kumimoji="1" lang="zh-CN" altLang="en-US" sz="2600" kern="1200" dirty="0" smtClean="0"/>
              <a:t> 通讯</a:t>
            </a:r>
            <a:r>
              <a:rPr kumimoji="1" lang="zh-CN" altLang="en-US" sz="2600" kern="1200" dirty="0"/>
              <a:t>的规则</a:t>
            </a:r>
            <a:endParaRPr kumimoji="1" lang="en-US" altLang="zh-CN" sz="2600" kern="1200" dirty="0"/>
          </a:p>
          <a:p>
            <a:pPr lvl="1">
              <a:buFont typeface="Wingdings" charset="2"/>
              <a:buChar char="Ø"/>
            </a:pPr>
            <a:r>
              <a:rPr kumimoji="1" lang="zh-CN" altLang="en-US" sz="2600" kern="1200" dirty="0" smtClean="0"/>
              <a:t> 常见协议</a:t>
            </a:r>
            <a:r>
              <a:rPr kumimoji="1" lang="zh-CN" altLang="en-US" sz="2600" kern="1200" dirty="0"/>
              <a:t>：</a:t>
            </a:r>
            <a:r>
              <a:rPr kumimoji="1" lang="en-US" altLang="zh-CN" sz="2600" kern="1200" dirty="0"/>
              <a:t>TCP</a:t>
            </a:r>
            <a:r>
              <a:rPr kumimoji="1" lang="zh-CN" altLang="en-US" sz="2600" kern="1200" dirty="0"/>
              <a:t>、</a:t>
            </a:r>
            <a:r>
              <a:rPr kumimoji="1" lang="en-US" altLang="zh-CN" sz="2600" kern="1200" dirty="0" smtClean="0"/>
              <a:t>UDP</a:t>
            </a:r>
            <a:endParaRPr kumimoji="1" lang="en-US" altLang="zh-CN" sz="2600" kern="1200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zh-CN" altLang="en-US" sz="3600" dirty="0" smtClean="0">
                <a:latin typeface="Adobe 黑体 Std R"/>
                <a:ea typeface="Adobe 黑体 Std R"/>
                <a:cs typeface="Adobe 黑体 Std R"/>
              </a:rPr>
              <a:t>网络通信要素</a:t>
            </a:r>
            <a:endParaRPr kumimoji="1" lang="zh-CN" altLang="en-US" sz="3600" kern="1200" dirty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6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62489" y="1218405"/>
            <a:ext cx="8128599" cy="5167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u"/>
            </a:pPr>
            <a:r>
              <a:rPr kumimoji="1" lang="zh-CN" altLang="en-US" sz="2400" kern="1200" dirty="0" smtClean="0"/>
              <a:t> </a:t>
            </a:r>
            <a:r>
              <a:rPr kumimoji="1" lang="en-US" altLang="zh-CN" sz="2400" kern="1200" dirty="0" smtClean="0"/>
              <a:t>TCP</a:t>
            </a:r>
            <a:r>
              <a:rPr kumimoji="1" lang="zh-CN" altLang="en-US" sz="2400" kern="1200" dirty="0"/>
              <a:t>（传输控制协议）</a:t>
            </a:r>
            <a:endParaRPr kumimoji="1" lang="en-US" altLang="zh-CN" sz="2400" kern="1200" dirty="0"/>
          </a:p>
          <a:p>
            <a:pPr lvl="1">
              <a:buFont typeface="Wingdings" charset="2"/>
              <a:buChar char="Ø"/>
            </a:pPr>
            <a:r>
              <a:rPr kumimoji="1" lang="zh-CN" altLang="en-US" sz="2400" kern="1200" dirty="0" smtClean="0"/>
              <a:t> 建立</a:t>
            </a:r>
            <a:r>
              <a:rPr kumimoji="1" lang="zh-CN" altLang="en-US" sz="2400" kern="1200" dirty="0" smtClean="0">
                <a:solidFill>
                  <a:srgbClr val="FF0000"/>
                </a:solidFill>
              </a:rPr>
              <a:t>连接</a:t>
            </a:r>
            <a:r>
              <a:rPr kumimoji="1" lang="zh-CN" altLang="en-US" sz="2400" kern="1200" dirty="0"/>
              <a:t>，形成传输数据的通道</a:t>
            </a:r>
            <a:endParaRPr kumimoji="1" lang="en-US" altLang="zh-CN" sz="2400" kern="1200" dirty="0"/>
          </a:p>
          <a:p>
            <a:pPr lvl="1">
              <a:buFont typeface="Wingdings" charset="2"/>
              <a:buChar char="Ø"/>
            </a:pPr>
            <a:r>
              <a:rPr kumimoji="1" lang="zh-CN" altLang="en-US" sz="2400" kern="1200" dirty="0" smtClean="0"/>
              <a:t> 在连接中进</a:t>
            </a:r>
            <a:r>
              <a:rPr kumimoji="1" lang="zh-CN" altLang="en-US" sz="2400" kern="1200" dirty="0"/>
              <a:t>行大数据传输（数据大小不收限制）</a:t>
            </a:r>
            <a:endParaRPr kumimoji="1" lang="en-US" altLang="zh-CN" sz="2400" kern="1200" dirty="0"/>
          </a:p>
          <a:p>
            <a:pPr lvl="1">
              <a:buFont typeface="Wingdings" charset="2"/>
              <a:buChar char="Ø"/>
            </a:pPr>
            <a:r>
              <a:rPr kumimoji="1" lang="zh-CN" altLang="en-US" sz="2400" kern="1200" dirty="0" smtClean="0"/>
              <a:t> 通过三次握手完成连接</a:t>
            </a:r>
            <a:r>
              <a:rPr kumimoji="1" lang="zh-CN" altLang="en-US" sz="2400" kern="1200" dirty="0"/>
              <a:t>，</a:t>
            </a:r>
            <a:r>
              <a:rPr kumimoji="1" lang="zh-CN" altLang="en-US" sz="2400" kern="1200" dirty="0">
                <a:solidFill>
                  <a:srgbClr val="FF0000"/>
                </a:solidFill>
              </a:rPr>
              <a:t>是可靠协议，安全送达</a:t>
            </a:r>
            <a:endParaRPr kumimoji="1" lang="en-US" altLang="zh-CN" sz="2400" kern="1200" dirty="0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2400" kern="1200" dirty="0" smtClean="0"/>
              <a:t> 必须建立连接</a:t>
            </a:r>
            <a:r>
              <a:rPr kumimoji="1" lang="zh-CN" altLang="en-US" sz="2400" kern="1200" dirty="0"/>
              <a:t>，</a:t>
            </a:r>
            <a:r>
              <a:rPr kumimoji="1" lang="zh-CN" altLang="en-US" sz="2400" kern="1200" dirty="0" smtClean="0"/>
              <a:t>效率</a:t>
            </a:r>
            <a:r>
              <a:rPr kumimoji="1" lang="zh-CN" altLang="en-US" sz="2400" kern="1200" dirty="0" smtClean="0">
                <a:solidFill>
                  <a:srgbClr val="FF0000"/>
                </a:solidFill>
              </a:rPr>
              <a:t>会稍低</a:t>
            </a:r>
            <a:endParaRPr kumimoji="1" lang="en-US" altLang="zh-CN" sz="2400" kern="1200" dirty="0" smtClean="0">
              <a:solidFill>
                <a:srgbClr val="FF0000"/>
              </a:solidFill>
            </a:endParaRPr>
          </a:p>
          <a:p>
            <a:pPr marL="228600" lvl="1" indent="0">
              <a:buNone/>
            </a:pPr>
            <a:endParaRPr kumimoji="1" lang="en-US" altLang="zh-CN" sz="2400" kern="1200" dirty="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400" kern="1200" dirty="0" smtClean="0"/>
              <a:t> </a:t>
            </a:r>
            <a:r>
              <a:rPr kumimoji="1" lang="en-US" altLang="zh-CN" sz="2400" kern="1200" dirty="0" smtClean="0"/>
              <a:t>UDP</a:t>
            </a:r>
            <a:r>
              <a:rPr kumimoji="1" lang="zh-CN" altLang="en-US" sz="2400" kern="1200" dirty="0"/>
              <a:t>（用户数据报协议）</a:t>
            </a:r>
            <a:endParaRPr kumimoji="1" lang="en-US" altLang="zh-CN" sz="2400" kern="1200" dirty="0"/>
          </a:p>
          <a:p>
            <a:pPr lvl="1">
              <a:buFont typeface="Wingdings" charset="2"/>
              <a:buChar char="Ø"/>
            </a:pPr>
            <a:r>
              <a:rPr kumimoji="1" lang="zh-CN" altLang="en-US" sz="2400" kern="1200" dirty="0" smtClean="0"/>
              <a:t> 将数据及</a:t>
            </a:r>
            <a:r>
              <a:rPr kumimoji="1" lang="zh-CN" altLang="en-US" sz="2400" kern="1200" dirty="0" smtClean="0">
                <a:solidFill>
                  <a:srgbClr val="FF0000"/>
                </a:solidFill>
              </a:rPr>
              <a:t>源和</a:t>
            </a:r>
            <a:r>
              <a:rPr kumimoji="1" lang="zh-CN" altLang="en-US" sz="2400" kern="1200" dirty="0">
                <a:solidFill>
                  <a:srgbClr val="FF0000"/>
                </a:solidFill>
              </a:rPr>
              <a:t>目的</a:t>
            </a:r>
            <a:r>
              <a:rPr kumimoji="1" lang="zh-CN" altLang="en-US" sz="2400" kern="1200" dirty="0"/>
              <a:t>封装成数据包中，不需要建立连接</a:t>
            </a:r>
            <a:endParaRPr kumimoji="1" lang="en-US" altLang="zh-CN" sz="2400" kern="1200" dirty="0"/>
          </a:p>
          <a:p>
            <a:pPr lvl="1">
              <a:buFont typeface="Wingdings" charset="2"/>
              <a:buChar char="Ø"/>
            </a:pPr>
            <a:r>
              <a:rPr kumimoji="1" lang="zh-CN" altLang="en-US" sz="2400" kern="1200" dirty="0" smtClean="0"/>
              <a:t> 每个数据报</a:t>
            </a:r>
            <a:r>
              <a:rPr kumimoji="1" lang="zh-CN" altLang="en-US" sz="2400" kern="1200" dirty="0"/>
              <a:t>的</a:t>
            </a:r>
            <a:r>
              <a:rPr kumimoji="1" lang="zh-CN" altLang="en-US" sz="2400" kern="1200" dirty="0">
                <a:solidFill>
                  <a:srgbClr val="FF0000"/>
                </a:solidFill>
              </a:rPr>
              <a:t>大小限制在</a:t>
            </a:r>
            <a:r>
              <a:rPr kumimoji="1" lang="en-US" altLang="zh-CN" sz="2400" kern="1200" dirty="0">
                <a:solidFill>
                  <a:srgbClr val="FF0000"/>
                </a:solidFill>
              </a:rPr>
              <a:t>64K</a:t>
            </a:r>
            <a:r>
              <a:rPr kumimoji="1" lang="zh-CN" altLang="en-US" sz="2400" kern="1200" dirty="0">
                <a:solidFill>
                  <a:srgbClr val="FF0000"/>
                </a:solidFill>
              </a:rPr>
              <a:t>之内</a:t>
            </a:r>
            <a:endParaRPr kumimoji="1" lang="en-US" altLang="zh-CN" sz="2400" kern="1200" dirty="0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2400" kern="1200" dirty="0" smtClean="0"/>
              <a:t> 因为无需连接</a:t>
            </a:r>
            <a:r>
              <a:rPr kumimoji="1" lang="zh-CN" altLang="en-US" sz="2400" kern="1200" dirty="0"/>
              <a:t>，因此是不可靠协议</a:t>
            </a:r>
            <a:endParaRPr kumimoji="1" lang="en-US" altLang="zh-CN" sz="2400" kern="1200" dirty="0"/>
          </a:p>
          <a:p>
            <a:pPr lvl="1">
              <a:buFont typeface="Wingdings" charset="2"/>
              <a:buChar char="Ø"/>
            </a:pPr>
            <a:r>
              <a:rPr kumimoji="1" lang="zh-CN" altLang="en-US" sz="2400" kern="1200" dirty="0" smtClean="0"/>
              <a:t> 不需要建立连接</a:t>
            </a:r>
            <a:r>
              <a:rPr kumimoji="1" lang="zh-CN" altLang="en-US" sz="2400" kern="1200" dirty="0"/>
              <a:t>，速度</a:t>
            </a:r>
            <a:r>
              <a:rPr kumimoji="1" lang="zh-CN" altLang="en-US" sz="2400" kern="1200" dirty="0" smtClean="0"/>
              <a:t>快</a:t>
            </a:r>
            <a:endParaRPr kumimoji="1" lang="en-US" altLang="zh-CN" sz="2400" kern="1200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en-US" altLang="zh-CN" sz="3600" dirty="0" smtClean="0">
                <a:latin typeface="Adobe 黑体 Std R"/>
                <a:ea typeface="Adobe 黑体 Std R"/>
                <a:cs typeface="Adobe 黑体 Std R"/>
              </a:rPr>
              <a:t>TCP</a:t>
            </a:r>
            <a:r>
              <a:rPr kumimoji="1" lang="zh-CN" altLang="en-US" sz="3600" dirty="0" smtClean="0">
                <a:latin typeface="Adobe 黑体 Std R"/>
                <a:ea typeface="Adobe 黑体 Std R"/>
                <a:cs typeface="Adobe 黑体 Std R"/>
              </a:rPr>
              <a:t> </a:t>
            </a:r>
            <a:r>
              <a:rPr kumimoji="1" lang="en-US" altLang="zh-CN" sz="3600" dirty="0" smtClean="0">
                <a:latin typeface="Adobe 黑体 Std R"/>
                <a:ea typeface="Adobe 黑体 Std R"/>
                <a:cs typeface="Adobe 黑体 Std R"/>
              </a:rPr>
              <a:t>&amp;</a:t>
            </a:r>
            <a:r>
              <a:rPr kumimoji="1" lang="zh-CN" altLang="en-US" sz="3600" dirty="0" smtClean="0">
                <a:latin typeface="Adobe 黑体 Std R"/>
                <a:ea typeface="Adobe 黑体 Std R"/>
                <a:cs typeface="Adobe 黑体 Std R"/>
              </a:rPr>
              <a:t> </a:t>
            </a:r>
            <a:r>
              <a:rPr kumimoji="1" lang="en-US" altLang="zh-CN" sz="3600" dirty="0" smtClean="0">
                <a:latin typeface="Adobe 黑体 Std R"/>
                <a:ea typeface="Adobe 黑体 Std R"/>
                <a:cs typeface="Adobe 黑体 Std R"/>
              </a:rPr>
              <a:t>UDP</a:t>
            </a:r>
            <a:endParaRPr kumimoji="1" lang="zh-CN" altLang="en-US" sz="3600" kern="1200" dirty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5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482391" y="1332948"/>
            <a:ext cx="8128599" cy="507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u"/>
            </a:pPr>
            <a:r>
              <a:rPr kumimoji="1" lang="zh-CN" altLang="en-US" sz="2800" kern="1200" dirty="0" smtClean="0"/>
              <a:t> </a:t>
            </a:r>
            <a:r>
              <a:rPr kumimoji="1" lang="en-US" altLang="zh-CN" sz="2800" kern="1200" dirty="0" smtClean="0">
                <a:latin typeface="微软雅黑"/>
                <a:cs typeface="微软雅黑"/>
              </a:rPr>
              <a:t>Socket</a:t>
            </a:r>
            <a:r>
              <a:rPr kumimoji="1" lang="zh-CN" altLang="en-US" sz="2800" kern="1200" dirty="0">
                <a:latin typeface="微软雅黑"/>
                <a:cs typeface="微软雅黑"/>
              </a:rPr>
              <a:t>就是为网络服务提供的一种</a:t>
            </a:r>
            <a:r>
              <a:rPr kumimoji="1" lang="zh-CN" altLang="en-US" sz="2800" kern="1200" dirty="0" smtClean="0">
                <a:latin typeface="微软雅黑"/>
                <a:cs typeface="微软雅黑"/>
              </a:rPr>
              <a:t>机制</a:t>
            </a:r>
            <a:endParaRPr kumimoji="1" lang="en-US" altLang="zh-CN" sz="2800" kern="1200" dirty="0" smtClean="0">
              <a:latin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kern="1200" dirty="0" smtClean="0">
                <a:latin typeface="微软雅黑"/>
                <a:cs typeface="微软雅黑"/>
              </a:rPr>
              <a:t> 通信的两端都是</a:t>
            </a:r>
            <a:r>
              <a:rPr kumimoji="1" lang="en-US" altLang="zh-CN" sz="2800" kern="1200" dirty="0" smtClean="0">
                <a:latin typeface="微软雅黑"/>
                <a:cs typeface="微软雅黑"/>
              </a:rPr>
              <a:t>Socket</a:t>
            </a:r>
          </a:p>
          <a:p>
            <a:pPr>
              <a:buFont typeface="Wingdings" charset="2"/>
              <a:buChar char="u"/>
            </a:pPr>
            <a:r>
              <a:rPr kumimoji="1" lang="zh-CN" altLang="en-US" sz="2800" kern="1200" dirty="0" smtClean="0">
                <a:latin typeface="微软雅黑"/>
                <a:cs typeface="微软雅黑"/>
              </a:rPr>
              <a:t> 网络通信其实就</a:t>
            </a:r>
            <a:r>
              <a:rPr kumimoji="1" lang="zh-CN" altLang="en-US" sz="2800" kern="1200" dirty="0">
                <a:latin typeface="微软雅黑"/>
                <a:cs typeface="微软雅黑"/>
              </a:rPr>
              <a:t>是</a:t>
            </a:r>
            <a:r>
              <a:rPr kumimoji="1" lang="en-US" altLang="zh-CN" sz="2800" kern="1200" dirty="0">
                <a:latin typeface="微软雅黑"/>
                <a:cs typeface="微软雅黑"/>
              </a:rPr>
              <a:t>Socket</a:t>
            </a:r>
            <a:r>
              <a:rPr kumimoji="1" lang="zh-CN" altLang="en-US" sz="2800" kern="1200" dirty="0">
                <a:latin typeface="微软雅黑"/>
                <a:cs typeface="微软雅黑"/>
              </a:rPr>
              <a:t>间的通信</a:t>
            </a:r>
            <a:endParaRPr kumimoji="1" lang="en-US" altLang="zh-CN" sz="2800" kern="1200" dirty="0">
              <a:latin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kern="1200" dirty="0" smtClean="0">
                <a:latin typeface="微软雅黑"/>
                <a:cs typeface="微软雅黑"/>
              </a:rPr>
              <a:t> 数据在两个</a:t>
            </a:r>
            <a:r>
              <a:rPr kumimoji="1" lang="en-US" altLang="zh-CN" sz="2800" kern="1200" dirty="0">
                <a:latin typeface="微软雅黑"/>
                <a:cs typeface="微软雅黑"/>
              </a:rPr>
              <a:t>Socket</a:t>
            </a:r>
            <a:r>
              <a:rPr kumimoji="1" lang="zh-CN" altLang="en-US" sz="2800" kern="1200" dirty="0">
                <a:latin typeface="微软雅黑"/>
                <a:cs typeface="微软雅黑"/>
              </a:rPr>
              <a:t>间通过</a:t>
            </a:r>
            <a:r>
              <a:rPr kumimoji="1" lang="en-US" altLang="zh-CN" sz="2800" kern="1200" dirty="0">
                <a:latin typeface="微软雅黑"/>
                <a:cs typeface="微软雅黑"/>
              </a:rPr>
              <a:t>IO</a:t>
            </a:r>
            <a:r>
              <a:rPr kumimoji="1" lang="zh-CN" altLang="en-US" sz="2800" kern="1200" dirty="0" smtClean="0">
                <a:latin typeface="微软雅黑"/>
                <a:cs typeface="微软雅黑"/>
              </a:rPr>
              <a:t>传输</a:t>
            </a:r>
            <a:endParaRPr kumimoji="1" lang="en-US" altLang="zh-CN" sz="2800" kern="1200" dirty="0" smtClean="0">
              <a:latin typeface="微软雅黑"/>
              <a:cs typeface="微软雅黑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800000"/>
                </a:solidFill>
                <a:latin typeface="微软雅黑"/>
                <a:cs typeface="微软雅黑"/>
              </a:rPr>
              <a:t> </a:t>
            </a:r>
            <a:r>
              <a:rPr kumimoji="1" lang="en-US" altLang="zh-CN" sz="2800" dirty="0" smtClean="0">
                <a:latin typeface="微软雅黑"/>
                <a:cs typeface="微软雅黑"/>
              </a:rPr>
              <a:t>Socket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/>
                <a:cs typeface="微软雅黑"/>
              </a:rPr>
              <a:t>允许使用长连接</a:t>
            </a:r>
            <a:r>
              <a:rPr kumimoji="1" lang="zh-CN" altLang="en-US" sz="2800" dirty="0">
                <a:solidFill>
                  <a:srgbClr val="800000"/>
                </a:solidFill>
                <a:latin typeface="微软雅黑"/>
                <a:cs typeface="微软雅黑"/>
              </a:rPr>
              <a:t>，允许应用程序运行在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/>
                <a:cs typeface="微软雅黑"/>
              </a:rPr>
              <a:t>异步模式（提高效率）</a:t>
            </a:r>
            <a:r>
              <a:rPr kumimoji="1" lang="zh-CN" altLang="en-US" sz="2800" dirty="0">
                <a:latin typeface="微软雅黑"/>
                <a:cs typeface="微软雅黑"/>
              </a:rPr>
              <a:t>，只有在需要的时候才接收数据</a:t>
            </a:r>
          </a:p>
          <a:p>
            <a:pPr marL="0" indent="0">
              <a:buNone/>
            </a:pPr>
            <a:endParaRPr kumimoji="1" lang="zh-CN" altLang="en-US" sz="2800" kern="1200" dirty="0"/>
          </a:p>
        </p:txBody>
      </p:sp>
      <p:sp>
        <p:nvSpPr>
          <p:cNvPr id="17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en-US" altLang="zh-CN" sz="3600" dirty="0" smtClean="0">
                <a:latin typeface="Adobe 黑体 Std R"/>
                <a:ea typeface="Adobe 黑体 Std R"/>
                <a:cs typeface="Adobe 黑体 Std R"/>
              </a:rPr>
              <a:t>Socket</a:t>
            </a:r>
            <a:r>
              <a:rPr kumimoji="1" lang="zh-CN" altLang="en-US" sz="3600" dirty="0" smtClean="0">
                <a:latin typeface="Adobe 黑体 Std R"/>
                <a:ea typeface="Adobe 黑体 Std R"/>
                <a:cs typeface="Adobe 黑体 Std R"/>
              </a:rPr>
              <a:t>（套接字）</a:t>
            </a:r>
            <a:endParaRPr kumimoji="1" lang="zh-CN" altLang="en-US" sz="3600" kern="1200" dirty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5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558201" y="1813780"/>
            <a:ext cx="8128599" cy="300344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FF0000"/>
                </a:solidFill>
              </a:rPr>
              <a:t>流式</a:t>
            </a:r>
            <a:r>
              <a:rPr kumimoji="1" lang="en-US" altLang="zh-CN" sz="2800" dirty="0">
                <a:solidFill>
                  <a:srgbClr val="FF0000"/>
                </a:solidFill>
              </a:rPr>
              <a:t>Socket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SOCK_STREAM</a:t>
            </a:r>
            <a:r>
              <a:rPr kumimoji="1" lang="zh-CN" altLang="en-US" sz="2800" dirty="0"/>
              <a:t>）：流式是一种面向连接的</a:t>
            </a:r>
            <a:r>
              <a:rPr kumimoji="1" lang="en-US" altLang="zh-CN" sz="2800" dirty="0"/>
              <a:t>Socket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800000"/>
                </a:solidFill>
              </a:rPr>
              <a:t>针对于面向连接的</a:t>
            </a:r>
            <a:r>
              <a:rPr kumimoji="1" lang="en-US" altLang="zh-CN" sz="2800" dirty="0">
                <a:solidFill>
                  <a:srgbClr val="800000"/>
                </a:solidFill>
              </a:rPr>
              <a:t>TCP</a:t>
            </a:r>
            <a:r>
              <a:rPr kumimoji="1" lang="zh-CN" altLang="en-US" sz="2800" dirty="0">
                <a:solidFill>
                  <a:srgbClr val="800000"/>
                </a:solidFill>
              </a:rPr>
              <a:t>服务应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用</a:t>
            </a:r>
            <a:endParaRPr kumimoji="1" lang="en-US" altLang="zh-CN" sz="28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endParaRPr kumimoji="1" lang="en-US" altLang="zh-CN" sz="2800" dirty="0"/>
          </a:p>
          <a:p>
            <a:pPr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FF0000"/>
                </a:solidFill>
              </a:rPr>
              <a:t>数据报式</a:t>
            </a:r>
            <a:r>
              <a:rPr kumimoji="1" lang="en-US" altLang="zh-CN" sz="2800" dirty="0">
                <a:solidFill>
                  <a:srgbClr val="FF0000"/>
                </a:solidFill>
              </a:rPr>
              <a:t>Socket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SOCK_DGRAM</a:t>
            </a:r>
            <a:r>
              <a:rPr kumimoji="1" lang="zh-CN" altLang="en-US" sz="2800" dirty="0"/>
              <a:t>）：数据报式</a:t>
            </a:r>
            <a:r>
              <a:rPr kumimoji="1" lang="en-US" altLang="zh-CN" sz="2800" dirty="0"/>
              <a:t>Socket</a:t>
            </a:r>
            <a:r>
              <a:rPr kumimoji="1" lang="zh-CN" altLang="en-US" sz="2800" dirty="0"/>
              <a:t>是一种无连接的</a:t>
            </a:r>
            <a:r>
              <a:rPr kumimoji="1" lang="en-US" altLang="zh-CN" sz="2800" dirty="0"/>
              <a:t>Socket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800000"/>
                </a:solidFill>
              </a:rPr>
              <a:t>对应于无连接的</a:t>
            </a:r>
            <a:r>
              <a:rPr kumimoji="1" lang="en-US" altLang="zh-CN" sz="2800" dirty="0">
                <a:solidFill>
                  <a:srgbClr val="800000"/>
                </a:solidFill>
              </a:rPr>
              <a:t>UDP</a:t>
            </a:r>
            <a:r>
              <a:rPr kumimoji="1" lang="zh-CN" altLang="en-US" sz="2800" dirty="0">
                <a:solidFill>
                  <a:srgbClr val="800000"/>
                </a:solidFill>
              </a:rPr>
              <a:t>服务应用</a:t>
            </a:r>
            <a:endParaRPr kumimoji="1" lang="en-US" altLang="zh-CN" sz="2800" dirty="0">
              <a:solidFill>
                <a:srgbClr val="800000"/>
              </a:solidFill>
            </a:endParaRPr>
          </a:p>
          <a:p>
            <a:pPr>
              <a:buFont typeface="Wingdings" charset="2"/>
              <a:buChar char="Ø"/>
            </a:pPr>
            <a:endParaRPr kumimoji="1" lang="en-US" altLang="zh-CN" sz="2800" dirty="0">
              <a:solidFill>
                <a:srgbClr val="800000"/>
              </a:solidFill>
            </a:endParaRPr>
          </a:p>
          <a:p>
            <a:pPr>
              <a:buFont typeface="Wingdings" charset="2"/>
              <a:buChar char="Ø"/>
            </a:pPr>
            <a:endParaRPr kumimoji="1" lang="zh-CN" altLang="en-US" sz="2800" dirty="0">
              <a:solidFill>
                <a:srgbClr val="8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en-US" altLang="zh-CN" sz="3600" dirty="0" err="1" smtClean="0">
                <a:latin typeface="Adobe 黑体 Std R"/>
                <a:ea typeface="Adobe 黑体 Std R"/>
                <a:cs typeface="Adobe 黑体 Std R"/>
              </a:rPr>
              <a:t>iOS</a:t>
            </a:r>
            <a:r>
              <a:rPr kumimoji="1" lang="zh-CN" altLang="en-US" sz="3600" dirty="0" smtClean="0">
                <a:latin typeface="Adobe 黑体 Std R"/>
                <a:ea typeface="Adobe 黑体 Std R"/>
                <a:cs typeface="Adobe 黑体 Std R"/>
              </a:rPr>
              <a:t>中</a:t>
            </a:r>
            <a:r>
              <a:rPr kumimoji="1" lang="en-US" altLang="zh-CN" sz="3600" dirty="0" smtClean="0">
                <a:latin typeface="Adobe 黑体 Std R"/>
                <a:ea typeface="Adobe 黑体 Std R"/>
                <a:cs typeface="Adobe 黑体 Std R"/>
              </a:rPr>
              <a:t>2</a:t>
            </a:r>
            <a:r>
              <a:rPr kumimoji="1" lang="zh-CN" altLang="en-US" sz="3600" dirty="0" smtClean="0">
                <a:latin typeface="Adobe 黑体 Std R"/>
                <a:ea typeface="Adobe 黑体 Std R"/>
                <a:cs typeface="Adobe 黑体 Std R"/>
              </a:rPr>
              <a:t>种</a:t>
            </a:r>
            <a:r>
              <a:rPr kumimoji="1" lang="en-US" altLang="zh-CN" sz="3600" dirty="0" smtClean="0">
                <a:latin typeface="Adobe 黑体 Std R"/>
                <a:ea typeface="Adobe 黑体 Std R"/>
                <a:cs typeface="Adobe 黑体 Std R"/>
              </a:rPr>
              <a:t>socket</a:t>
            </a:r>
            <a:r>
              <a:rPr kumimoji="1" lang="zh-CN" altLang="en-US" sz="3600" dirty="0" smtClean="0">
                <a:latin typeface="Adobe 黑体 Std R"/>
                <a:ea typeface="Adobe 黑体 Std R"/>
                <a:cs typeface="Adobe 黑体 Std R"/>
              </a:rPr>
              <a:t>类型</a:t>
            </a:r>
            <a:endParaRPr kumimoji="1" lang="zh-CN" altLang="en-US" sz="3600" kern="1200" dirty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8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en-US" altLang="zh-CN" sz="3600" dirty="0" smtClean="0">
                <a:latin typeface="Adobe 黑体 Std R"/>
                <a:ea typeface="Adobe 黑体 Std R"/>
                <a:cs typeface="Adobe 黑体 Std R"/>
              </a:rPr>
              <a:t>Socket</a:t>
            </a:r>
            <a:r>
              <a:rPr kumimoji="1" lang="zh-CN" altLang="en-US" sz="3600" dirty="0" smtClean="0">
                <a:latin typeface="Adobe 黑体 Std R"/>
                <a:ea typeface="Adobe 黑体 Std R"/>
                <a:cs typeface="Adobe 黑体 Std R"/>
              </a:rPr>
              <a:t>通讯示意图</a:t>
            </a:r>
            <a:endParaRPr kumimoji="1" lang="zh-CN" altLang="en-US" sz="3600" kern="1200" dirty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33" name="直线连接符 32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组 66"/>
          <p:cNvGrpSpPr/>
          <p:nvPr/>
        </p:nvGrpSpPr>
        <p:grpSpPr>
          <a:xfrm>
            <a:off x="351683" y="1616235"/>
            <a:ext cx="8532577" cy="4293447"/>
            <a:chOff x="402245" y="1144112"/>
            <a:chExt cx="8532577" cy="4293447"/>
          </a:xfrm>
        </p:grpSpPr>
        <p:sp>
          <p:nvSpPr>
            <p:cNvPr id="68" name="矩形 67"/>
            <p:cNvSpPr/>
            <p:nvPr/>
          </p:nvSpPr>
          <p:spPr>
            <a:xfrm>
              <a:off x="6954260" y="1144112"/>
              <a:ext cx="1980562" cy="4293447"/>
            </a:xfrm>
            <a:prstGeom prst="rect">
              <a:avLst/>
            </a:prstGeom>
            <a:solidFill>
              <a:srgbClr val="558ED5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</a:rPr>
                <a:t>服务器</a:t>
              </a:r>
              <a:endParaRPr kumimoji="1"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192.168.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1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> 1</a:t>
              </a:r>
            </a:p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8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>899</a:t>
              </a:r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35050" y="1432650"/>
              <a:ext cx="1296639" cy="1398063"/>
            </a:xfrm>
            <a:prstGeom prst="rect">
              <a:avLst/>
            </a:prstGeom>
            <a:solidFill>
              <a:srgbClr val="558ED5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QQ: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张三</a:t>
              </a:r>
            </a:p>
          </p:txBody>
        </p:sp>
        <p:sp>
          <p:nvSpPr>
            <p:cNvPr id="70" name="罐形 69"/>
            <p:cNvSpPr/>
            <p:nvPr/>
          </p:nvSpPr>
          <p:spPr>
            <a:xfrm rot="5400000">
              <a:off x="4213213" y="-251704"/>
              <a:ext cx="355080" cy="5318128"/>
            </a:xfrm>
            <a:prstGeom prst="can">
              <a:avLst/>
            </a:prstGeom>
            <a:solidFill>
              <a:schemeClr val="accent6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罐形 70"/>
            <p:cNvSpPr/>
            <p:nvPr/>
          </p:nvSpPr>
          <p:spPr>
            <a:xfrm rot="5400000">
              <a:off x="4193877" y="-809758"/>
              <a:ext cx="393751" cy="5318128"/>
            </a:xfrm>
            <a:prstGeom prst="can">
              <a:avLst/>
            </a:prstGeom>
            <a:solidFill>
              <a:schemeClr val="accent6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02245" y="3349635"/>
              <a:ext cx="1296639" cy="1420439"/>
            </a:xfrm>
            <a:prstGeom prst="rect">
              <a:avLst/>
            </a:prstGeom>
            <a:solidFill>
              <a:srgbClr val="558ED5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QQ: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李四</a:t>
              </a:r>
            </a:p>
          </p:txBody>
        </p:sp>
        <p:sp>
          <p:nvSpPr>
            <p:cNvPr id="73" name="罐形 72"/>
            <p:cNvSpPr/>
            <p:nvPr/>
          </p:nvSpPr>
          <p:spPr>
            <a:xfrm rot="5400000">
              <a:off x="4161073" y="1705524"/>
              <a:ext cx="393751" cy="5318128"/>
            </a:xfrm>
            <a:prstGeom prst="can">
              <a:avLst/>
            </a:prstGeom>
            <a:solidFill>
              <a:schemeClr val="accent6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罐形 73"/>
            <p:cNvSpPr/>
            <p:nvPr/>
          </p:nvSpPr>
          <p:spPr>
            <a:xfrm rot="5400000">
              <a:off x="4161315" y="1109039"/>
              <a:ext cx="393751" cy="5318128"/>
            </a:xfrm>
            <a:prstGeom prst="can">
              <a:avLst/>
            </a:prstGeom>
            <a:solidFill>
              <a:schemeClr val="accent6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563651" y="46642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你吃饭了吗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3596455" y="21489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你吃饭了吗</a:t>
            </a:r>
            <a:endParaRPr kumimoji="1"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596455" y="26876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还没，一起吃不</a:t>
            </a:r>
            <a:endParaRPr kumimoji="1" lang="zh-CN" altLang="en-US" dirty="0"/>
          </a:p>
        </p:txBody>
      </p:sp>
      <p:grpSp>
        <p:nvGrpSpPr>
          <p:cNvPr id="75" name="组 74"/>
          <p:cNvGrpSpPr/>
          <p:nvPr/>
        </p:nvGrpSpPr>
        <p:grpSpPr>
          <a:xfrm>
            <a:off x="1863511" y="1720107"/>
            <a:ext cx="4917737" cy="3706756"/>
            <a:chOff x="1914073" y="1247984"/>
            <a:chExt cx="4917737" cy="3706756"/>
          </a:xfrm>
        </p:grpSpPr>
        <p:sp>
          <p:nvSpPr>
            <p:cNvPr id="76" name="文本框 75"/>
            <p:cNvSpPr txBox="1"/>
            <p:nvPr/>
          </p:nvSpPr>
          <p:spPr>
            <a:xfrm>
              <a:off x="1919937" y="124798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输出流</a:t>
              </a:r>
              <a:endParaRPr kumimoji="1"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954647" y="128309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输入流</a:t>
              </a:r>
              <a:endParaRPr kumimoji="1"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954647" y="25849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输出流</a:t>
              </a:r>
              <a:endParaRPr kumimoji="1" lang="zh-CN" altLang="en-US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914073" y="253914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输入流</a:t>
              </a:r>
              <a:endParaRPr kumimoji="1" lang="zh-CN" altLang="en-US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919937" y="45854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输入流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733056" y="45854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输</a:t>
              </a:r>
              <a:r>
                <a:rPr kumimoji="1" lang="zh-CN" altLang="en-US" dirty="0" smtClean="0"/>
                <a:t>出流</a:t>
              </a:r>
              <a:endParaRPr kumimoji="1" lang="zh-CN" altLang="en-US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919937" y="31649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输出流</a:t>
              </a:r>
              <a:endParaRPr kumimoji="1"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797943" y="31649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输入流</a:t>
              </a:r>
              <a:endParaRPr kumimoji="1" lang="zh-CN" altLang="en-US" dirty="0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3563893" y="40677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还没，一起吃不</a:t>
            </a:r>
          </a:p>
        </p:txBody>
      </p:sp>
      <p:cxnSp>
        <p:nvCxnSpPr>
          <p:cNvPr id="85" name="直线箭头连接符 84"/>
          <p:cNvCxnSpPr/>
          <p:nvPr/>
        </p:nvCxnSpPr>
        <p:spPr>
          <a:xfrm flipH="1">
            <a:off x="4935283" y="4851475"/>
            <a:ext cx="162437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endCxn id="84" idx="1"/>
          </p:cNvCxnSpPr>
          <p:nvPr/>
        </p:nvCxnSpPr>
        <p:spPr>
          <a:xfrm flipV="1">
            <a:off x="2137004" y="4252436"/>
            <a:ext cx="1426889" cy="1883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2136762" y="2337261"/>
            <a:ext cx="1426889" cy="1883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/>
          <p:nvPr/>
        </p:nvCxnSpPr>
        <p:spPr>
          <a:xfrm flipH="1">
            <a:off x="5566496" y="2882938"/>
            <a:ext cx="993161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1521604" y="1680476"/>
            <a:ext cx="341907" cy="2874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732744" y="3032825"/>
            <a:ext cx="341907" cy="287457"/>
          </a:xfrm>
          <a:prstGeom prst="ellipse">
            <a:avLst/>
          </a:prstGeom>
          <a:solidFill>
            <a:srgbClr val="558ED5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4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527468" y="3603822"/>
            <a:ext cx="341907" cy="287457"/>
          </a:xfrm>
          <a:prstGeom prst="ellipse">
            <a:avLst/>
          </a:prstGeom>
          <a:solidFill>
            <a:srgbClr val="558ED5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6624544" y="5098468"/>
            <a:ext cx="341907" cy="287457"/>
          </a:xfrm>
          <a:prstGeom prst="ellipse">
            <a:avLst/>
          </a:prstGeom>
          <a:solidFill>
            <a:srgbClr val="558ED5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2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5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4" grpId="0"/>
      <p:bldP spid="65" grpId="0"/>
      <p:bldP spid="84" grpId="0"/>
      <p:bldP spid="89" grpId="0" animBg="1"/>
      <p:bldP spid="90" grpId="0" animBg="1"/>
      <p:bldP spid="91" grpId="0" animBg="1"/>
      <p:bldP spid="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 descr="socket.jpg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33" r="-38533"/>
          <a:stretch>
            <a:fillRect/>
          </a:stretch>
        </p:blipFill>
        <p:spPr>
          <a:xfrm>
            <a:off x="-73406" y="993041"/>
            <a:ext cx="9143999" cy="5595792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411393" y="291284"/>
            <a:ext cx="8128599" cy="827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Eurostile"/>
                <a:ea typeface="微软雅黑"/>
                <a:cs typeface="Eurostile"/>
              </a:defRPr>
            </a:lvl1pPr>
          </a:lstStyle>
          <a:p>
            <a:r>
              <a:rPr kumimoji="1" lang="en-US" altLang="zh-CN" sz="3600" kern="1200" dirty="0" smtClean="0">
                <a:latin typeface="Adobe 黑体 Std R"/>
                <a:ea typeface="Adobe 黑体 Std R"/>
                <a:cs typeface="Adobe 黑体 Std R"/>
              </a:rPr>
              <a:t>Socket</a:t>
            </a:r>
            <a:r>
              <a:rPr kumimoji="1" lang="zh-CN" altLang="en-US" sz="3600" kern="1200" dirty="0" smtClean="0">
                <a:latin typeface="Adobe 黑体 Std R"/>
                <a:ea typeface="Adobe 黑体 Std R"/>
                <a:cs typeface="Adobe 黑体 Std R"/>
              </a:rPr>
              <a:t>通讯流程图</a:t>
            </a:r>
            <a:endParaRPr kumimoji="1" lang="en-US" altLang="zh-CN" sz="3600" kern="1200" dirty="0" smtClean="0">
              <a:latin typeface="Adobe 黑体 Std R"/>
              <a:ea typeface="Adobe 黑体 Std R"/>
              <a:cs typeface="Adobe 黑体 Std R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457200" y="937354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5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962</Words>
  <Application>Microsoft Macintosh PowerPoint</Application>
  <PresentationFormat>全屏显示(4:3)</PresentationFormat>
  <Paragraphs>165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rimi bai</dc:creator>
  <cp:lastModifiedBy>rimi bai</cp:lastModifiedBy>
  <cp:revision>27</cp:revision>
  <dcterms:created xsi:type="dcterms:W3CDTF">2015-10-19T07:02:35Z</dcterms:created>
  <dcterms:modified xsi:type="dcterms:W3CDTF">2015-11-14T06:46:52Z</dcterms:modified>
</cp:coreProperties>
</file>