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70" r:id="rId3"/>
    <p:sldId id="273" r:id="rId4"/>
    <p:sldId id="277" r:id="rId5"/>
    <p:sldId id="278" r:id="rId6"/>
    <p:sldId id="279" r:id="rId7"/>
    <p:sldId id="280" r:id="rId8"/>
    <p:sldId id="282" r:id="rId9"/>
    <p:sldId id="283" r:id="rId10"/>
    <p:sldId id="285" r:id="rId11"/>
    <p:sldId id="286" r:id="rId12"/>
    <p:sldId id="287" r:id="rId13"/>
    <p:sldId id="290" r:id="rId14"/>
    <p:sldId id="303" r:id="rId15"/>
    <p:sldId id="304" r:id="rId16"/>
    <p:sldId id="488" r:id="rId17"/>
    <p:sldId id="305" r:id="rId18"/>
    <p:sldId id="306" r:id="rId19"/>
    <p:sldId id="307" r:id="rId20"/>
    <p:sldId id="308" r:id="rId21"/>
    <p:sldId id="311" r:id="rId22"/>
    <p:sldId id="312" r:id="rId23"/>
    <p:sldId id="313" r:id="rId24"/>
    <p:sldId id="314" r:id="rId25"/>
    <p:sldId id="489" r:id="rId26"/>
    <p:sldId id="326" r:id="rId27"/>
    <p:sldId id="327" r:id="rId28"/>
    <p:sldId id="491" r:id="rId29"/>
    <p:sldId id="490" r:id="rId30"/>
    <p:sldId id="329" r:id="rId31"/>
    <p:sldId id="330" r:id="rId32"/>
    <p:sldId id="331" r:id="rId33"/>
    <p:sldId id="333" r:id="rId34"/>
    <p:sldId id="334" r:id="rId35"/>
    <p:sldId id="337" r:id="rId36"/>
    <p:sldId id="338" r:id="rId37"/>
    <p:sldId id="339" r:id="rId38"/>
    <p:sldId id="340" r:id="rId39"/>
    <p:sldId id="497" r:id="rId40"/>
    <p:sldId id="342" r:id="rId41"/>
    <p:sldId id="343" r:id="rId42"/>
    <p:sldId id="344" r:id="rId43"/>
    <p:sldId id="348" r:id="rId44"/>
    <p:sldId id="349" r:id="rId45"/>
    <p:sldId id="355" r:id="rId46"/>
    <p:sldId id="356" r:id="rId47"/>
    <p:sldId id="365" r:id="rId48"/>
    <p:sldId id="366" r:id="rId49"/>
    <p:sldId id="367" r:id="rId50"/>
    <p:sldId id="369" r:id="rId51"/>
    <p:sldId id="370" r:id="rId52"/>
    <p:sldId id="372" r:id="rId53"/>
    <p:sldId id="373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8" r:id="rId65"/>
    <p:sldId id="505" r:id="rId66"/>
    <p:sldId id="504" r:id="rId67"/>
    <p:sldId id="390" r:id="rId68"/>
    <p:sldId id="391" r:id="rId69"/>
    <p:sldId id="392" r:id="rId70"/>
    <p:sldId id="393" r:id="rId71"/>
    <p:sldId id="394" r:id="rId72"/>
    <p:sldId id="428" r:id="rId73"/>
    <p:sldId id="499" r:id="rId74"/>
    <p:sldId id="429" r:id="rId75"/>
    <p:sldId id="501" r:id="rId76"/>
    <p:sldId id="502" r:id="rId77"/>
    <p:sldId id="503" r:id="rId78"/>
    <p:sldId id="498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anose="05000000000000000000" pitchFamily="2" charset="2"/>
      <a:buChar char="n"/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anose="05000000000000000000" pitchFamily="2" charset="2"/>
      <a:buChar char="n"/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anose="05000000000000000000" pitchFamily="2" charset="2"/>
      <a:buChar char="n"/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anose="05000000000000000000" pitchFamily="2" charset="2"/>
      <a:buChar char="n"/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anose="05000000000000000000" pitchFamily="2" charset="2"/>
      <a:buChar char="n"/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hlink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523" autoAdjust="0"/>
  </p:normalViewPr>
  <p:slideViewPr>
    <p:cSldViewPr>
      <p:cViewPr varScale="1">
        <p:scale>
          <a:sx n="76" d="100"/>
          <a:sy n="76" d="100"/>
        </p:scale>
        <p:origin x="912" y="54"/>
      </p:cViewPr>
      <p:guideLst>
        <p:guide orient="horz" pos="2160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7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79.wmf"/><Relationship Id="rId4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79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79.wmf"/><Relationship Id="rId4" Type="http://schemas.openxmlformats.org/officeDocument/2006/relationships/image" Target="../media/image15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61.wmf"/><Relationship Id="rId1" Type="http://schemas.openxmlformats.org/officeDocument/2006/relationships/image" Target="../media/image157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88.wmf"/><Relationship Id="rId1" Type="http://schemas.openxmlformats.org/officeDocument/2006/relationships/image" Target="../media/image191.wmf"/><Relationship Id="rId4" Type="http://schemas.openxmlformats.org/officeDocument/2006/relationships/image" Target="../media/image193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4" Type="http://schemas.openxmlformats.org/officeDocument/2006/relationships/image" Target="../media/image20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4" Type="http://schemas.openxmlformats.org/officeDocument/2006/relationships/image" Target="../media/image2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1.wmf"/><Relationship Id="rId1" Type="http://schemas.openxmlformats.org/officeDocument/2006/relationships/image" Target="../media/image212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91575DA-05DF-41B7-94A0-52CC269B8261}" type="datetimeFigureOut">
              <a:rPr lang="zh-CN" altLang="en-US"/>
              <a:pPr>
                <a:defRPr/>
              </a:pPr>
              <a:t>2015/8/6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D89F5-52D2-4C85-B37D-DD9919924C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5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6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A48EF09-FD85-4CCD-AF0F-F08327E92C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061113-3D84-4D08-AFDE-96BA89C72498}" type="slidenum">
              <a:rPr lang="zh-CN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65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9328E-084A-474D-B360-87F1AC57196C}" type="slidenum">
              <a:rPr lang="zh-CN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446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0312B8-F701-4A6D-9D8A-3E143E00384F}" type="slidenum">
              <a:rPr lang="zh-CN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044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D95035-091F-4EAF-819A-19149DF04EEC}" type="slidenum">
              <a:rPr lang="zh-CN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711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A4151E-A23B-4B77-B7E1-E9D9B52ED7BB}" type="slidenum">
              <a:rPr lang="zh-CN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129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9F787C-5D1F-4541-A88C-89DF1340DC82}" type="slidenum">
              <a:rPr lang="zh-CN" altLang="en-US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09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BDD1F2-6909-4033-B320-68FD5BC32F8B}" type="slidenum">
              <a:rPr lang="zh-CN" altLang="en-US" sz="1200">
                <a:solidFill>
                  <a:schemeClr val="tx1"/>
                </a:solidFill>
              </a:rPr>
              <a:pPr eaLnBrk="1" hangingPunct="1"/>
              <a:t>72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597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9050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5538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048000"/>
            <a:ext cx="70104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97613"/>
            <a:ext cx="34226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C0E5EE-9636-4282-AA4F-FFC3F40F5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429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C042A-2073-4C01-B105-32B36CC29C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24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0338"/>
            <a:ext cx="2200275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0338"/>
            <a:ext cx="6450013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A02F4-7AFE-4314-9F2F-FAD4721AE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1951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603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24350" cy="453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600200"/>
            <a:ext cx="4325938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941763"/>
            <a:ext cx="4325938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9B6E6-5893-43A3-B63D-A174336C62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503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6DEA9-A072-4018-AA9F-8B8FDA3D8A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611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C0F55-97D6-4F49-9893-9D9249FAB5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9790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2435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4325938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9A7-C006-460C-A4A1-7CEF51FB0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6010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2019A-4F88-43B6-B876-EC6A84AC35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1706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B1C5E-85F1-4983-8DEC-3A517B1F2B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5870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0A7AD-2DAB-45DB-AC6D-4182628E51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4771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4AD54-BA4D-4CAB-83CF-270D7FD0F5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5589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09328-6228-4E94-A714-C7E31878CF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6938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6413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641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0636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063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990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23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02688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297613"/>
            <a:ext cx="349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800" b="1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信息与通信工程学院 庄伯金 bjzhuang@bupt.edu.cn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7363" y="62976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fld id="{9102BF64-72B1-4949-9ED1-B09D10E694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0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8.wmf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2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30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39.emf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4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62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7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3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93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8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9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200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image" Target="../media/image207.png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5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08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7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14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6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4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1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1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158CB5-99D0-478D-ABE8-ED83B6F93595}" type="slidenum">
              <a:rPr kumimoji="0" lang="zh-CN" altLang="en-US" sz="1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</a:t>
            </a:fld>
            <a:endParaRPr kumimoji="0" lang="zh-CN" altLang="en-US" sz="18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14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153400" cy="1524000"/>
          </a:xfrm>
        </p:spPr>
        <p:txBody>
          <a:bodyPr/>
          <a:lstStyle/>
          <a:p>
            <a:pPr algn="ctr" eaLnBrk="1" hangingPunct="1"/>
            <a:r>
              <a:rPr lang="zh-CN" altLang="en-US" sz="54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19149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2209800"/>
          </a:xfrm>
        </p:spPr>
        <p:txBody>
          <a:bodyPr/>
          <a:lstStyle/>
          <a:p>
            <a:pPr eaLnBrk="1" hangingPunct="1"/>
            <a:r>
              <a:rPr lang="zh-CN" altLang="en-US" sz="3200" b="0" dirty="0" smtClean="0">
                <a:solidFill>
                  <a:schemeClr val="tx2"/>
                </a:solidFill>
                <a:ea typeface="楷体_GB2312" pitchFamily="49" charset="-122"/>
              </a:rPr>
              <a:t>雷琴辉</a:t>
            </a:r>
            <a:endParaRPr lang="en-US" altLang="zh-CN" sz="3200" b="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3200" b="0" dirty="0" smtClean="0">
                <a:solidFill>
                  <a:schemeClr val="tx2"/>
                </a:solidFill>
                <a:ea typeface="楷体_GB2312" pitchFamily="49" charset="-122"/>
              </a:rPr>
              <a:t>2015.08.06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1313FA-436F-4A5C-B13C-18E98ABF2F8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超平面，半空间，锥</a:t>
            </a:r>
            <a:endParaRPr lang="zh-CN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67272"/>
            <a:ext cx="8802688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超平面(</a:t>
            </a:r>
            <a:r>
              <a:rPr lang="en-US" altLang="zh-CN" dirty="0" err="1" smtClean="0"/>
              <a:t>hyperplane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：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99339"/>
              </p:ext>
            </p:extLst>
          </p:nvPr>
        </p:nvGraphicFramePr>
        <p:xfrm>
          <a:off x="4648200" y="1667272"/>
          <a:ext cx="175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7272"/>
                        <a:ext cx="1752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0813" y="2315344"/>
            <a:ext cx="8802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 dirty="0">
                <a:solidFill>
                  <a:schemeClr val="tx1"/>
                </a:solidFill>
              </a:rPr>
              <a:t>半空间(</a:t>
            </a:r>
            <a:r>
              <a:rPr lang="en-US" altLang="zh-CN" sz="2800" b="1" dirty="0" err="1">
                <a:solidFill>
                  <a:schemeClr val="tx1"/>
                </a:solidFill>
              </a:rPr>
              <a:t>Halfspace</a:t>
            </a:r>
            <a:r>
              <a:rPr lang="en-US" altLang="zh-CN" sz="2800" b="1" dirty="0">
                <a:solidFill>
                  <a:schemeClr val="tx1"/>
                </a:solidFill>
              </a:rPr>
              <a:t>)：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1161"/>
              </p:ext>
            </p:extLst>
          </p:nvPr>
        </p:nvGraphicFramePr>
        <p:xfrm>
          <a:off x="4691608" y="2315344"/>
          <a:ext cx="175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608" y="2315344"/>
                        <a:ext cx="1752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12839"/>
              </p:ext>
            </p:extLst>
          </p:nvPr>
        </p:nvGraphicFramePr>
        <p:xfrm>
          <a:off x="6635824" y="2315344"/>
          <a:ext cx="175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824" y="2315344"/>
                        <a:ext cx="1752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1801" y="3068960"/>
            <a:ext cx="8802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 dirty="0">
                <a:solidFill>
                  <a:schemeClr val="tx1"/>
                </a:solidFill>
              </a:rPr>
              <a:t>锥(</a:t>
            </a:r>
            <a:r>
              <a:rPr lang="en-US" altLang="zh-CN" sz="2800" b="1" dirty="0">
                <a:solidFill>
                  <a:schemeClr val="tx1"/>
                </a:solidFill>
              </a:rPr>
              <a:t>Cones</a:t>
            </a:r>
            <a:r>
              <a:rPr lang="en-US" altLang="zh-CN" sz="2800" b="1" dirty="0">
                <a:solidFill>
                  <a:schemeClr val="tx1"/>
                </a:solidFill>
              </a:rPr>
              <a:t>)：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899593" y="3676368"/>
            <a:ext cx="6840760" cy="275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66451-48E4-4E7E-BC3C-9889D1467883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欧氏球和椭球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02688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欧氏球(</a:t>
            </a:r>
            <a:r>
              <a:rPr lang="en-US" altLang="zh-CN" smtClean="0"/>
              <a:t>euclidean ball):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600200" y="2133600"/>
          <a:ext cx="49704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3" imgW="2197080" imgH="507960" progId="Equation.DSMT4">
                  <p:embed/>
                </p:oleObj>
              </mc:Choice>
              <mc:Fallback>
                <p:oleObj name="Equation" r:id="rId3" imgW="219708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497046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50813" y="4005263"/>
            <a:ext cx="8802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椭球(</a:t>
            </a:r>
            <a:r>
              <a:rPr lang="en-US" altLang="zh-CN" sz="2800" b="1">
                <a:solidFill>
                  <a:schemeClr val="tx1"/>
                </a:solidFill>
              </a:rPr>
              <a:t>ellipsoid):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685800" y="4684713"/>
          <a:ext cx="74691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5" imgW="3301920" imgH="241200" progId="Equation.DSMT4">
                  <p:embed/>
                </p:oleObj>
              </mc:Choice>
              <mc:Fallback>
                <p:oleObj name="Equation" r:id="rId5" imgW="33019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84713"/>
                        <a:ext cx="74691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692275" y="3500438"/>
          <a:ext cx="38496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7" imgW="1701720" imgH="253800" progId="Equation.DSMT4">
                  <p:embed/>
                </p:oleObj>
              </mc:Choice>
              <mc:Fallback>
                <p:oleObj name="Equation" r:id="rId7" imgW="17017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38496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55650" y="5445125"/>
          <a:ext cx="44529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9" imgW="1968480" imgH="253800" progId="Equation.DSMT4">
                  <p:embed/>
                </p:oleObj>
              </mc:Choice>
              <mc:Fallback>
                <p:oleObj name="Equation" r:id="rId9" imgW="19684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45125"/>
                        <a:ext cx="44529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AF9222-642C-4946-B740-C26F17EAA749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范数和多面体</a:t>
            </a:r>
            <a:endParaRPr lang="zh-CN" alt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091488" cy="60483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范数</a:t>
            </a:r>
            <a:r>
              <a:rPr lang="en-US" altLang="zh-CN" sz="2400" smtClean="0"/>
              <a:t>(norm)</a:t>
            </a:r>
            <a:r>
              <a:rPr lang="zh-CN" altLang="en-US" sz="2400" smtClean="0"/>
              <a:t>：</a:t>
            </a:r>
            <a:endParaRPr lang="en-US" altLang="zh-CN" sz="2400" smtClean="0"/>
          </a:p>
        </p:txBody>
      </p:sp>
      <p:graphicFrame>
        <p:nvGraphicFramePr>
          <p:cNvPr id="686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1628775"/>
          <a:ext cx="44640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1815840" imgH="761760" progId="Equation.DSMT4">
                  <p:embed/>
                </p:oleObj>
              </mc:Choice>
              <mc:Fallback>
                <p:oleObj name="Equation" r:id="rId3" imgW="181584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628775"/>
                        <a:ext cx="446405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0813" y="3598863"/>
            <a:ext cx="8523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b="1">
                <a:solidFill>
                  <a:schemeClr val="tx1"/>
                </a:solidFill>
              </a:rPr>
              <a:t>范数球</a:t>
            </a:r>
            <a:r>
              <a:rPr lang="en-US" altLang="zh-CN" b="1">
                <a:solidFill>
                  <a:schemeClr val="tx1"/>
                </a:solidFill>
              </a:rPr>
              <a:t>(norm ball)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6861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4076700"/>
          <a:ext cx="3529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5" imgW="1574640" imgH="253800" progId="Equation.DSMT4">
                  <p:embed/>
                </p:oleObj>
              </mc:Choice>
              <mc:Fallback>
                <p:oleObj name="Equation" r:id="rId5" imgW="15746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76700"/>
                        <a:ext cx="3529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50813" y="4652963"/>
            <a:ext cx="8523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b="1">
                <a:solidFill>
                  <a:schemeClr val="tx1"/>
                </a:solidFill>
              </a:rPr>
              <a:t>范数锥</a:t>
            </a:r>
            <a:r>
              <a:rPr lang="en-US" altLang="zh-CN" b="1">
                <a:solidFill>
                  <a:schemeClr val="tx1"/>
                </a:solidFill>
              </a:rPr>
              <a:t>(norm cone)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3309938" y="5157788"/>
          <a:ext cx="20208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7" imgW="901440" imgH="253800" progId="Equation.DSMT4">
                  <p:embed/>
                </p:oleObj>
              </mc:Choice>
              <mc:Fallback>
                <p:oleObj name="Equation" r:id="rId7" imgW="90144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157788"/>
                        <a:ext cx="20208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3044" y="5781175"/>
            <a:ext cx="8307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 smtClean="0"/>
              <a:t>多面体：</a:t>
            </a:r>
            <a:endParaRPr lang="en-US" altLang="zh-CN" sz="2400" b="0" kern="0" dirty="0" smtClean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69475"/>
              </p:ext>
            </p:extLst>
          </p:nvPr>
        </p:nvGraphicFramePr>
        <p:xfrm>
          <a:off x="2051694" y="5881188"/>
          <a:ext cx="41767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94" y="5881188"/>
                        <a:ext cx="417671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4" grpId="0"/>
      <p:bldP spid="686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6F80A8-6E01-4FB7-BCDF-FD6F5DB81A18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保持凸性的运算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164513" cy="45323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集合交运算</a:t>
            </a:r>
          </a:p>
          <a:p>
            <a:pPr eaLnBrk="1" hangingPunct="1"/>
            <a:r>
              <a:rPr lang="zh-CN" altLang="en-US" sz="2400" dirty="0" smtClean="0"/>
              <a:t>仿射变换</a:t>
            </a:r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透视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投射函数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perspective function</a:t>
            </a:r>
            <a:r>
              <a:rPr lang="en-US" altLang="zh-CN" sz="2400" dirty="0" smtClean="0"/>
              <a:t>)</a:t>
            </a:r>
          </a:p>
        </p:txBody>
      </p:sp>
      <p:graphicFrame>
        <p:nvGraphicFramePr>
          <p:cNvPr id="788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8175" y="3429000"/>
          <a:ext cx="48974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3" imgW="1714320" imgH="241200" progId="Equation.DSMT4">
                  <p:embed/>
                </p:oleObj>
              </mc:Choice>
              <mc:Fallback>
                <p:oleObj name="Equation" r:id="rId3" imgW="17143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48974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835150" y="2349500"/>
          <a:ext cx="54403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54403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283075"/>
            <a:ext cx="838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b="1" dirty="0">
                <a:solidFill>
                  <a:schemeClr val="tx1"/>
                </a:solidFill>
              </a:rPr>
              <a:t>线性分式函数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linear-fractional function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50353058"/>
              </p:ext>
            </p:extLst>
          </p:nvPr>
        </p:nvGraphicFramePr>
        <p:xfrm>
          <a:off x="1160462" y="4787900"/>
          <a:ext cx="71278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7" imgW="2705040" imgH="482400" progId="Equation.DSMT4">
                  <p:embed/>
                </p:oleObj>
              </mc:Choice>
              <mc:Fallback>
                <p:oleObj name="Equation" r:id="rId7" imgW="2705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2" y="4787900"/>
                        <a:ext cx="71278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1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8CBDC6-8B2A-4B56-B773-F37B2DEF6758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763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153400" cy="1524000"/>
          </a:xfrm>
        </p:spPr>
        <p:txBody>
          <a:bodyPr/>
          <a:lstStyle/>
          <a:p>
            <a:pPr algn="ctr"/>
            <a:r>
              <a:rPr lang="zh-CN" altLang="en-US" sz="54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19763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2209800"/>
          </a:xfrm>
        </p:spPr>
        <p:txBody>
          <a:bodyPr/>
          <a:lstStyle/>
          <a:p>
            <a:r>
              <a:rPr lang="zh-CN" altLang="en-US" sz="4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第二章  </a:t>
            </a:r>
            <a:r>
              <a:rPr lang="zh-CN" altLang="en-US" sz="4000" smtClean="0">
                <a:solidFill>
                  <a:schemeClr val="tx2"/>
                </a:solidFill>
                <a:ea typeface="楷体_GB2312" pitchFamily="49" charset="-122"/>
              </a:rPr>
              <a:t>凸函数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BF9D9-632F-480D-8932-11C2DFBF72C0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凸函数的定义</a:t>
            </a:r>
            <a:endParaRPr lang="en-US" altLang="zh-CN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" y="2209800"/>
            <a:ext cx="8802688" cy="533400"/>
            <a:chOff x="96" y="1392"/>
            <a:chExt cx="5545" cy="336"/>
          </a:xfrm>
        </p:grpSpPr>
        <p:sp>
          <p:nvSpPr>
            <p:cNvPr id="27668" name="Rectangle 5"/>
            <p:cNvSpPr>
              <a:spLocks noChangeArrowheads="1"/>
            </p:cNvSpPr>
            <p:nvPr/>
          </p:nvSpPr>
          <p:spPr bwMode="auto">
            <a:xfrm>
              <a:off x="96" y="1392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1.定义域         为凸集；</a:t>
              </a: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1327" y="1392"/>
            <a:ext cx="72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28" name="Equation" r:id="rId3" imgW="444240" imgH="203040" progId="Equation.DSMT4">
                    <p:embed/>
                  </p:oleObj>
                </mc:Choice>
                <mc:Fallback>
                  <p:oleObj name="Equation" r:id="rId3" imgW="44424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1392"/>
                          <a:ext cx="72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2400" y="2819400"/>
            <a:ext cx="8802688" cy="1235075"/>
            <a:chOff x="96" y="1776"/>
            <a:chExt cx="5545" cy="778"/>
          </a:xfrm>
        </p:grpSpPr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672" y="2208"/>
            <a:ext cx="408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29" name="Equation" r:id="rId5" imgW="2387520" imgH="203040" progId="Equation.DSMT4">
                    <p:embed/>
                  </p:oleObj>
                </mc:Choice>
                <mc:Fallback>
                  <p:oleObj name="Equation" r:id="rId5" imgW="238752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08"/>
                          <a:ext cx="408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Rectangle 10"/>
            <p:cNvSpPr>
              <a:spLocks noChangeArrowheads="1"/>
            </p:cNvSpPr>
            <p:nvPr/>
          </p:nvSpPr>
          <p:spPr bwMode="auto">
            <a:xfrm>
              <a:off x="96" y="1776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2.                                  ，有</a:t>
              </a:r>
            </a:p>
          </p:txBody>
        </p:sp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622" y="1785"/>
            <a:ext cx="235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0" name="Equation" r:id="rId7" imgW="1473120" imgH="203040" progId="Equation.DSMT4">
                    <p:embed/>
                  </p:oleObj>
                </mc:Choice>
                <mc:Fallback>
                  <p:oleObj name="Equation" r:id="rId7" imgW="14731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1785"/>
                          <a:ext cx="235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2400" y="1600200"/>
            <a:ext cx="8802688" cy="533400"/>
            <a:chOff x="96" y="1008"/>
            <a:chExt cx="5545" cy="336"/>
          </a:xfrm>
        </p:grpSpPr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凸函数的定义：函数                  ，满足</a:t>
              </a:r>
            </a:p>
          </p:txBody>
        </p:sp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2409" y="1008"/>
            <a:ext cx="118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1" name="Equation" r:id="rId9" imgW="812520" imgH="228600" progId="Equation.DSMT4">
                    <p:embed/>
                  </p:oleObj>
                </mc:Choice>
                <mc:Fallback>
                  <p:oleObj name="Equation" r:id="rId9" imgW="8125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1008"/>
                          <a:ext cx="118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2400" y="4191000"/>
            <a:ext cx="8802688" cy="2003425"/>
            <a:chOff x="96" y="2640"/>
            <a:chExt cx="5545" cy="1262"/>
          </a:xfrm>
        </p:grpSpPr>
        <p:sp>
          <p:nvSpPr>
            <p:cNvPr id="27665" name="Rectangle 19"/>
            <p:cNvSpPr>
              <a:spLocks noChangeArrowheads="1"/>
            </p:cNvSpPr>
            <p:nvPr/>
          </p:nvSpPr>
          <p:spPr bwMode="auto">
            <a:xfrm>
              <a:off x="96" y="264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凸函数的扩展定义：若     为凸函数，则可定义其扩展函数                         为</a:t>
              </a:r>
            </a:p>
          </p:txBody>
        </p:sp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2673" y="2665"/>
            <a:ext cx="2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2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2665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1065" y="2903"/>
            <a:ext cx="162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3" name="Equation" r:id="rId13" imgW="1117440" imgH="241200" progId="Equation.DSMT4">
                    <p:embed/>
                  </p:oleObj>
                </mc:Choice>
                <mc:Fallback>
                  <p:oleObj name="Equation" r:id="rId13" imgW="111744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903"/>
                          <a:ext cx="162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1818" y="3239"/>
            <a:ext cx="2290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4" name="Equation" r:id="rId15" imgW="1574640" imgH="457200" progId="Equation.DSMT4">
                    <p:embed/>
                  </p:oleObj>
                </mc:Choice>
                <mc:Fallback>
                  <p:oleObj name="Equation" r:id="rId15" imgW="157464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3239"/>
                          <a:ext cx="2290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6172200" y="4038600"/>
            <a:ext cx="2971800" cy="1600200"/>
          </a:xfrm>
          <a:prstGeom prst="cloudCallout">
            <a:avLst>
              <a:gd name="adj1" fmla="val -69870"/>
              <a:gd name="adj2" fmla="val 26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凸函数的扩展函数也是凸函数！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0" y="1772816"/>
            <a:ext cx="85834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497BA7-45F8-452E-A7B7-9288F883DA2B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凸函数的一阶微分条件</a:t>
            </a:r>
          </a:p>
        </p:txBody>
      </p:sp>
      <p:grpSp>
        <p:nvGrpSpPr>
          <p:cNvPr id="28684" name="Group 13"/>
          <p:cNvGrpSpPr>
            <a:grpSpLocks/>
          </p:cNvGrpSpPr>
          <p:nvPr/>
        </p:nvGrpSpPr>
        <p:grpSpPr bwMode="auto">
          <a:xfrm>
            <a:off x="152400" y="1600200"/>
            <a:ext cx="8802688" cy="2225675"/>
            <a:chOff x="96" y="1008"/>
            <a:chExt cx="5545" cy="1402"/>
          </a:xfrm>
        </p:grpSpPr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96" y="1008"/>
              <a:ext cx="5545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若函数   的定义域        为开集，且函数    一阶可微，则函数   为凸函数当且仅当          为凸集，且对</a:t>
              </a:r>
            </a:p>
          </p:txBody>
        </p: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1632" y="2064"/>
            <a:ext cx="268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5" name="Equation" r:id="rId3" imgW="1777680" imgH="228600" progId="Equation.DSMT4">
                    <p:embed/>
                  </p:oleObj>
                </mc:Choice>
                <mc:Fallback>
                  <p:oleObj name="Equation" r:id="rId3" imgW="177768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64"/>
                          <a:ext cx="268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1008" y="1008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6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08"/>
                          <a:ext cx="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4249" y="1008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7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008"/>
                          <a:ext cx="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1052" y="1296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8" name="Equation" r:id="rId9" imgW="152280" imgH="203040" progId="Equation.DSMT4">
                    <p:embed/>
                  </p:oleObj>
                </mc:Choice>
                <mc:Fallback>
                  <p:oleObj name="Equation" r:id="rId9" imgW="1522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296"/>
                          <a:ext cx="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2147" y="1025"/>
            <a:ext cx="5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9" name="Equation" r:id="rId10" imgW="393480" imgH="203040" progId="Equation.DSMT4">
                    <p:embed/>
                  </p:oleObj>
                </mc:Choice>
                <mc:Fallback>
                  <p:oleObj name="Equation" r:id="rId10" imgW="3934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1025"/>
                          <a:ext cx="5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116" y="1305"/>
            <a:ext cx="5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0" name="Equation" r:id="rId12" imgW="393480" imgH="203040" progId="Equation.DSMT4">
                    <p:embed/>
                  </p:oleObj>
                </mc:Choice>
                <mc:Fallback>
                  <p:oleObj name="Equation" r:id="rId12" imgW="3934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1305"/>
                          <a:ext cx="5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384" y="1632"/>
            <a:ext cx="128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1" name="Equation" r:id="rId14" imgW="850680" imgH="203040" progId="Equation.DSMT4">
                    <p:embed/>
                  </p:oleObj>
                </mc:Choice>
                <mc:Fallback>
                  <p:oleObj name="Equation" r:id="rId14" imgW="8506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632"/>
                          <a:ext cx="128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0922" y="4074510"/>
            <a:ext cx="4979491" cy="2451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93D91-BEAC-4178-B7E1-0EEB5B8DA3E8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凸函数的二阶微分条件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98713" y="2070100"/>
          <a:ext cx="3651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070100"/>
                        <a:ext cx="3651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152400" y="1600200"/>
            <a:ext cx="8802688" cy="1997075"/>
            <a:chOff x="96" y="1008"/>
            <a:chExt cx="5545" cy="1258"/>
          </a:xfrm>
        </p:grpSpPr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96" y="1008"/>
              <a:ext cx="5545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若函数    的定义域          为开集，且函数    二阶可微，则函数    为凸函数当且仅当           为凸集，且对                 ，其</a:t>
              </a:r>
              <a:r>
                <a:rPr lang="en-US" altLang="zh-CN" sz="2800" b="1">
                  <a:solidFill>
                    <a:schemeClr val="tx1"/>
                  </a:solidFill>
                </a:rPr>
                <a:t>Hessian</a:t>
              </a:r>
              <a:r>
                <a:rPr lang="zh-CN" altLang="en-US" sz="2800" b="1">
                  <a:solidFill>
                    <a:schemeClr val="tx1"/>
                  </a:solidFill>
                </a:rPr>
                <a:t>矩阵</a:t>
              </a:r>
            </a:p>
          </p:txBody>
        </p:sp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1680" y="1920"/>
            <a:ext cx="130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0" name="Equation" r:id="rId5" imgW="863280" imgH="228600" progId="Equation.DSMT4">
                    <p:embed/>
                  </p:oleObj>
                </mc:Choice>
                <mc:Fallback>
                  <p:oleObj name="Equation" r:id="rId5" imgW="8632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20"/>
                          <a:ext cx="130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1050" y="1008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1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008"/>
                          <a:ext cx="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4441" y="1008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2" name="Equation" r:id="rId9" imgW="152280" imgH="203040" progId="Equation.DSMT4">
                    <p:embed/>
                  </p:oleObj>
                </mc:Choice>
                <mc:Fallback>
                  <p:oleObj name="Equation" r:id="rId9" imgW="1522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1008"/>
                          <a:ext cx="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2255" y="1033"/>
            <a:ext cx="5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3" name="Equation" r:id="rId10" imgW="393480" imgH="203040" progId="Equation.DSMT4">
                    <p:embed/>
                  </p:oleObj>
                </mc:Choice>
                <mc:Fallback>
                  <p:oleObj name="Equation" r:id="rId10" imgW="3934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1033"/>
                          <a:ext cx="5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3634" y="1306"/>
            <a:ext cx="5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4" name="Equation" r:id="rId12" imgW="393480" imgH="203040" progId="Equation.DSMT4">
                    <p:embed/>
                  </p:oleObj>
                </mc:Choice>
                <mc:Fallback>
                  <p:oleObj name="Equation" r:id="rId12" imgW="3934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1306"/>
                          <a:ext cx="5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624" y="1584"/>
            <a:ext cx="107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5" name="Equation" r:id="rId14" imgW="711000" imgH="203040" progId="Equation.DSMT4">
                    <p:embed/>
                  </p:oleObj>
                </mc:Choice>
                <mc:Fallback>
                  <p:oleObj name="Equation" r:id="rId14" imgW="7110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84"/>
                          <a:ext cx="107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227" y="4052285"/>
            <a:ext cx="5101246" cy="2085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66545" y="4191711"/>
            <a:ext cx="3695615" cy="1806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DBD4B5-1A83-42A2-A572-1DB51C525E89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19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凸函数的例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2438400"/>
            <a:ext cx="8802688" cy="665163"/>
            <a:chOff x="96" y="1536"/>
            <a:chExt cx="5545" cy="419"/>
          </a:xfrm>
        </p:grpSpPr>
        <p:sp>
          <p:nvSpPr>
            <p:cNvPr id="30739" name="Rectangle 9"/>
            <p:cNvSpPr>
              <a:spLocks noChangeArrowheads="1"/>
            </p:cNvSpPr>
            <p:nvPr/>
          </p:nvSpPr>
          <p:spPr bwMode="auto">
            <a:xfrm>
              <a:off x="96" y="1536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幂函数</a:t>
              </a:r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1200" y="1536"/>
            <a:ext cx="273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" name="Equation" r:id="rId3" imgW="1574640" imgH="241200" progId="Equation.DSMT4">
                    <p:embed/>
                  </p:oleObj>
                </mc:Choice>
                <mc:Fallback>
                  <p:oleObj name="Equation" r:id="rId3" imgW="157464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2736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52400" y="3352800"/>
            <a:ext cx="8802688" cy="609600"/>
            <a:chOff x="96" y="2112"/>
            <a:chExt cx="5545" cy="384"/>
          </a:xfrm>
        </p:grpSpPr>
        <p:sp>
          <p:nvSpPr>
            <p:cNvPr id="30738" name="Rectangle 11"/>
            <p:cNvSpPr>
              <a:spLocks noChangeArrowheads="1"/>
            </p:cNvSpPr>
            <p:nvPr/>
          </p:nvSpPr>
          <p:spPr bwMode="auto">
            <a:xfrm>
              <a:off x="96" y="2112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负对数函数</a:t>
              </a:r>
            </a:p>
          </p:txBody>
        </p:sp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1728" y="2112"/>
            <a:ext cx="7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6" name="Equation" r:id="rId5" imgW="444240" imgH="203040" progId="Equation.DSMT4">
                    <p:embed/>
                  </p:oleObj>
                </mc:Choice>
                <mc:Fallback>
                  <p:oleObj name="Equation" r:id="rId5" imgW="4442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12"/>
                          <a:ext cx="7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4267200"/>
            <a:ext cx="8802688" cy="609600"/>
            <a:chOff x="96" y="2688"/>
            <a:chExt cx="5545" cy="384"/>
          </a:xfrm>
        </p:grpSpPr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96" y="2688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负熵函数</a:t>
              </a: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728" y="2688"/>
            <a:ext cx="75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7" name="Equation" r:id="rId7" imgW="431640" imgH="203040" progId="Equation.DSMT4">
                    <p:embed/>
                  </p:oleObj>
                </mc:Choice>
                <mc:Fallback>
                  <p:oleObj name="Equation" r:id="rId7" imgW="43164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688"/>
                          <a:ext cx="75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2400" y="5146675"/>
            <a:ext cx="8802688" cy="768350"/>
            <a:chOff x="96" y="3242"/>
            <a:chExt cx="5545" cy="484"/>
          </a:xfrm>
        </p:grpSpPr>
        <p:sp>
          <p:nvSpPr>
            <p:cNvPr id="30736" name="Rectangle 15"/>
            <p:cNvSpPr>
              <a:spLocks noChangeArrowheads="1"/>
            </p:cNvSpPr>
            <p:nvPr/>
          </p:nvSpPr>
          <p:spPr bwMode="auto">
            <a:xfrm>
              <a:off x="96" y="3312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范数函数</a:t>
              </a:r>
            </a:p>
          </p:txBody>
        </p:sp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1769" y="3242"/>
            <a:ext cx="486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8" name="Equation" r:id="rId9" imgW="279360" imgH="279360" progId="Equation.DSMT4">
                    <p:embed/>
                  </p:oleObj>
                </mc:Choice>
                <mc:Fallback>
                  <p:oleObj name="Equation" r:id="rId9" imgW="279360" imgH="2793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242"/>
                          <a:ext cx="486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52400" y="1524000"/>
            <a:ext cx="8802688" cy="685800"/>
            <a:chOff x="96" y="960"/>
            <a:chExt cx="5545" cy="432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1536" y="960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9" name="Equation" r:id="rId11" imgW="203040" imgH="203040" progId="Equation.DSMT4">
                    <p:embed/>
                  </p:oleObj>
                </mc:Choice>
                <mc:Fallback>
                  <p:oleObj name="Equation" r:id="rId11" imgW="20304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60"/>
                          <a:ext cx="4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Rectangle 17"/>
            <p:cNvSpPr>
              <a:spLocks noChangeArrowheads="1"/>
            </p:cNvSpPr>
            <p:nvPr/>
          </p:nvSpPr>
          <p:spPr bwMode="auto">
            <a:xfrm>
              <a:off x="96" y="1008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指数函数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9E5EF-1E37-44D6-8E57-8FF8696E5F8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</a:t>
            </a:fld>
            <a:endParaRPr kumimoji="0" lang="zh-CN" altLang="en-US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优化理论概述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02688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什么是优化问题？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90600" y="2209800"/>
          <a:ext cx="67056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1981080" imgH="672840" progId="Equation.DSMT4">
                  <p:embed/>
                </p:oleObj>
              </mc:Choice>
              <mc:Fallback>
                <p:oleObj name="Equation" r:id="rId4" imgW="198108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6705600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AutoShape 13"/>
          <p:cNvSpPr>
            <a:spLocks noChangeArrowheads="1"/>
          </p:cNvSpPr>
          <p:nvPr/>
        </p:nvSpPr>
        <p:spPr bwMode="auto">
          <a:xfrm>
            <a:off x="5105400" y="1600200"/>
            <a:ext cx="3124200" cy="1066800"/>
          </a:xfrm>
          <a:prstGeom prst="cloudCallout">
            <a:avLst>
              <a:gd name="adj1" fmla="val -66565"/>
              <a:gd name="adj2" fmla="val 3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Objective function</a:t>
            </a: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4876800" y="3733800"/>
            <a:ext cx="3886200" cy="1295400"/>
          </a:xfrm>
          <a:prstGeom prst="cloudCallout">
            <a:avLst>
              <a:gd name="adj1" fmla="val -59435"/>
              <a:gd name="adj2" fmla="val -60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Constraint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animBg="1" autoUpdateAnimBg="0"/>
      <p:bldP spid="4916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E5849D-F186-4432-ACC5-2C2AD2B313C1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凸函数的例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159000" y="1752600"/>
          <a:ext cx="3886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752600"/>
                        <a:ext cx="3886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3"/>
          <p:cNvGraphicFramePr>
            <a:graphicFrameLocks noChangeAspect="1"/>
          </p:cNvGraphicFramePr>
          <p:nvPr/>
        </p:nvGraphicFramePr>
        <p:xfrm>
          <a:off x="2209800" y="2590800"/>
          <a:ext cx="32575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32575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4"/>
          <p:cNvGraphicFramePr>
            <a:graphicFrameLocks noChangeAspect="1"/>
          </p:cNvGraphicFramePr>
          <p:nvPr/>
        </p:nvGraphicFramePr>
        <p:xfrm>
          <a:off x="2159000" y="3352800"/>
          <a:ext cx="40973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352800"/>
                        <a:ext cx="40973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5"/>
          <p:cNvGraphicFramePr>
            <a:graphicFrameLocks noChangeAspect="1"/>
          </p:cNvGraphicFramePr>
          <p:nvPr/>
        </p:nvGraphicFramePr>
        <p:xfrm>
          <a:off x="2159000" y="4191000"/>
          <a:ext cx="46783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2" name="Equation" r:id="rId9" imgW="1942920" imgH="291960" progId="Equation.DSMT4">
                  <p:embed/>
                </p:oleObj>
              </mc:Choice>
              <mc:Fallback>
                <p:oleObj name="Equation" r:id="rId9" imgW="194292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191000"/>
                        <a:ext cx="46783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6"/>
          <p:cNvGraphicFramePr>
            <a:graphicFrameLocks noChangeAspect="1"/>
          </p:cNvGraphicFramePr>
          <p:nvPr/>
        </p:nvGraphicFramePr>
        <p:xfrm>
          <a:off x="2159000" y="5029200"/>
          <a:ext cx="5181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3" name="Equation" r:id="rId11" imgW="1930320" imgH="241200" progId="Equation.DSMT4">
                  <p:embed/>
                </p:oleObj>
              </mc:Choice>
              <mc:Fallback>
                <p:oleObj name="Equation" r:id="rId11" imgW="19303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29200"/>
                        <a:ext cx="5181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CCD240-8EDB-4582-B1D2-745006772535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Jensen</a:t>
            </a:r>
            <a:r>
              <a:rPr lang="zh-CN" altLang="en-US" smtClean="0"/>
              <a:t>不等式</a:t>
            </a:r>
          </a:p>
        </p:txBody>
      </p:sp>
      <p:grpSp>
        <p:nvGrpSpPr>
          <p:cNvPr id="34825" name="Group 14"/>
          <p:cNvGrpSpPr>
            <a:grpSpLocks/>
          </p:cNvGrpSpPr>
          <p:nvPr/>
        </p:nvGrpSpPr>
        <p:grpSpPr bwMode="auto">
          <a:xfrm>
            <a:off x="152400" y="1600200"/>
            <a:ext cx="8802688" cy="1660525"/>
            <a:chOff x="96" y="1008"/>
            <a:chExt cx="5545" cy="1046"/>
          </a:xfrm>
        </p:grpSpPr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96" y="1008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   为凸函数，则有：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1056" y="1392"/>
            <a:ext cx="363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7" name="Equation" r:id="rId3" imgW="2552400" imgH="228600" progId="Equation.DSMT4">
                    <p:embed/>
                  </p:oleObj>
                </mc:Choice>
                <mc:Fallback>
                  <p:oleObj name="Equation" r:id="rId3" imgW="2552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92"/>
                          <a:ext cx="363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372" y="1042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8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042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336" y="1728"/>
            <a:ext cx="25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9" name="Equation" r:id="rId7" imgW="1790640" imgH="228600" progId="Equation.DSMT4">
                    <p:embed/>
                  </p:oleObj>
                </mc:Choice>
                <mc:Fallback>
                  <p:oleObj name="Equation" r:id="rId7" imgW="179064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28"/>
                          <a:ext cx="255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0813" y="3359150"/>
            <a:ext cx="8802687" cy="1465263"/>
            <a:chOff x="95" y="2116"/>
            <a:chExt cx="5545" cy="923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95" y="2116"/>
              <a:ext cx="554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800" b="1">
                  <a:solidFill>
                    <a:schemeClr val="tx1"/>
                  </a:solidFill>
                </a:rPr>
                <a:t>Jensen</a:t>
              </a:r>
              <a:r>
                <a:rPr lang="zh-CN" altLang="en-US" sz="2800" b="1">
                  <a:solidFill>
                    <a:schemeClr val="tx1"/>
                  </a:solidFill>
                </a:rPr>
                <a:t>不等式的另外形式：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4818" name="Object 2"/>
            <p:cNvGraphicFramePr>
              <a:graphicFrameLocks noChangeAspect="1"/>
            </p:cNvGraphicFramePr>
            <p:nvPr/>
          </p:nvGraphicFramePr>
          <p:xfrm>
            <a:off x="1200" y="2496"/>
            <a:ext cx="2643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0" name="Equation" r:id="rId9" imgW="1854000" imgH="380880" progId="Equation.DSMT4">
                    <p:embed/>
                  </p:oleObj>
                </mc:Choice>
                <mc:Fallback>
                  <p:oleObj name="Equation" r:id="rId9" imgW="1854000" imgH="380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6"/>
                          <a:ext cx="2643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D7C771-02A3-421B-BD14-31C46BC52373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保持函数凸性的算子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2400" y="3962400"/>
            <a:ext cx="8523288" cy="1052513"/>
            <a:chOff x="96" y="2496"/>
            <a:chExt cx="5369" cy="663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96" y="2496"/>
              <a:ext cx="536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凸函数的逐点最大值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1680" y="2863"/>
            <a:ext cx="22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3" name="Equation" r:id="rId3" imgW="1714320" imgH="228600" progId="Equation.DSMT4">
                    <p:embed/>
                  </p:oleObj>
                </mc:Choice>
                <mc:Fallback>
                  <p:oleObj name="Equation" r:id="rId3" imgW="17143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63"/>
                          <a:ext cx="22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52400" y="2819400"/>
            <a:ext cx="8523288" cy="989013"/>
            <a:chOff x="96" y="1776"/>
            <a:chExt cx="5369" cy="623"/>
          </a:xfrm>
        </p:grpSpPr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96" y="1776"/>
              <a:ext cx="536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凸函数与仿射变换的复合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1872" y="2112"/>
            <a:ext cx="152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4" name="Equation" r:id="rId5" imgW="1079280" imgH="203040" progId="Equation.DSMT4">
                    <p:embed/>
                  </p:oleObj>
                </mc:Choice>
                <mc:Fallback>
                  <p:oleObj name="Equation" r:id="rId5" imgW="1079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112"/>
                          <a:ext cx="152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88" name="Object 2"/>
          <p:cNvGraphicFramePr>
            <a:graphicFrameLocks noChangeAspect="1"/>
          </p:cNvGraphicFramePr>
          <p:nvPr/>
        </p:nvGraphicFramePr>
        <p:xfrm>
          <a:off x="2667000" y="5257800"/>
          <a:ext cx="23526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Equation" r:id="rId7" imgW="1143000" imgH="330120" progId="Equation.DSMT4">
                  <p:embed/>
                </p:oleObj>
              </mc:Choice>
              <mc:Fallback>
                <p:oleObj name="Equation" r:id="rId7" imgW="11430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23526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2400" y="1752600"/>
            <a:ext cx="8091488" cy="969963"/>
            <a:chOff x="96" y="1104"/>
            <a:chExt cx="5097" cy="611"/>
          </a:xfrm>
        </p:grpSpPr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1728" y="1392"/>
            <a:ext cx="251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6" name="Equation" r:id="rId9" imgW="1777680" imgH="228600" progId="Equation.DSMT4">
                    <p:embed/>
                  </p:oleObj>
                </mc:Choice>
                <mc:Fallback>
                  <p:oleObj name="Equation" r:id="rId9" imgW="17776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92"/>
                          <a:ext cx="251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18"/>
            <p:cNvSpPr>
              <a:spLocks noChangeArrowheads="1"/>
            </p:cNvSpPr>
            <p:nvPr/>
          </p:nvSpPr>
          <p:spPr bwMode="auto">
            <a:xfrm>
              <a:off x="96" y="1104"/>
              <a:ext cx="509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凸函数的非负加权和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AB780D-1AD5-4C44-8E52-662D59986E1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保持函数凸性的算子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1524000"/>
            <a:ext cx="8091488" cy="1201738"/>
            <a:chOff x="96" y="960"/>
            <a:chExt cx="5097" cy="757"/>
          </a:xfrm>
        </p:grpSpPr>
        <p:sp>
          <p:nvSpPr>
            <p:cNvPr id="36877" name="Rectangle 1035"/>
            <p:cNvSpPr>
              <a:spLocks noChangeArrowheads="1"/>
            </p:cNvSpPr>
            <p:nvPr/>
          </p:nvSpPr>
          <p:spPr bwMode="auto">
            <a:xfrm>
              <a:off x="96" y="960"/>
              <a:ext cx="509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复合运算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1536" y="1008"/>
            <a:ext cx="2304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9" name="Equation" r:id="rId3" imgW="1485720" imgH="457200" progId="Equation.DSMT4">
                    <p:embed/>
                  </p:oleObj>
                </mc:Choice>
                <mc:Fallback>
                  <p:oleObj name="Equation" r:id="rId3" imgW="148572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2304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152400" y="3048000"/>
            <a:ext cx="8523288" cy="1176338"/>
            <a:chOff x="96" y="1920"/>
            <a:chExt cx="5369" cy="741"/>
          </a:xfrm>
        </p:grpSpPr>
        <p:sp>
          <p:nvSpPr>
            <p:cNvPr id="36876" name="Rectangle 1030"/>
            <p:cNvSpPr>
              <a:spLocks noChangeArrowheads="1"/>
            </p:cNvSpPr>
            <p:nvPr/>
          </p:nvSpPr>
          <p:spPr bwMode="auto">
            <a:xfrm>
              <a:off x="96" y="1920"/>
              <a:ext cx="536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最小值算子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632" y="2208"/>
            <a:ext cx="173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0" name="Equation" r:id="rId5" imgW="1117440" imgH="291960" progId="Equation.DSMT4">
                    <p:embed/>
                  </p:oleObj>
                </mc:Choice>
                <mc:Fallback>
                  <p:oleObj name="Equation" r:id="rId5" imgW="1117440" imgH="2919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08"/>
                          <a:ext cx="1733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43"/>
          <p:cNvGrpSpPr>
            <a:grpSpLocks/>
          </p:cNvGrpSpPr>
          <p:nvPr/>
        </p:nvGrpSpPr>
        <p:grpSpPr bwMode="auto">
          <a:xfrm>
            <a:off x="152400" y="4419600"/>
            <a:ext cx="8523288" cy="1066800"/>
            <a:chOff x="96" y="2784"/>
            <a:chExt cx="5369" cy="672"/>
          </a:xfrm>
        </p:grpSpPr>
        <p:sp>
          <p:nvSpPr>
            <p:cNvPr id="36875" name="Rectangle 1028"/>
            <p:cNvSpPr>
              <a:spLocks noChangeArrowheads="1"/>
            </p:cNvSpPr>
            <p:nvPr/>
          </p:nvSpPr>
          <p:spPr bwMode="auto">
            <a:xfrm>
              <a:off x="96" y="2784"/>
              <a:ext cx="536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凸函数的透视算子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1748" y="3141"/>
            <a:ext cx="185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1" name="Equation" r:id="rId7" imgW="1028520" imgH="203040" progId="Equation.DSMT4">
                    <p:embed/>
                  </p:oleObj>
                </mc:Choice>
                <mc:Fallback>
                  <p:oleObj name="Equation" r:id="rId7" imgW="102852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3141"/>
                          <a:ext cx="185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8A9284-CE1D-49EE-9DFC-824894540D4F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共轭函数</a:t>
            </a:r>
            <a:r>
              <a:rPr lang="en-US" altLang="zh-CN" smtClean="0"/>
              <a:t>(conjugate function)</a:t>
            </a:r>
          </a:p>
        </p:txBody>
      </p:sp>
      <p:grpSp>
        <p:nvGrpSpPr>
          <p:cNvPr id="37899" name="Group 16"/>
          <p:cNvGrpSpPr>
            <a:grpSpLocks/>
          </p:cNvGrpSpPr>
          <p:nvPr/>
        </p:nvGrpSpPr>
        <p:grpSpPr bwMode="auto">
          <a:xfrm>
            <a:off x="228600" y="1576388"/>
            <a:ext cx="8307388" cy="1493837"/>
            <a:chOff x="144" y="993"/>
            <a:chExt cx="5233" cy="941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144" y="1008"/>
              <a:ext cx="523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b="1">
                  <a:solidFill>
                    <a:schemeClr val="tx1"/>
                  </a:solidFill>
                </a:rPr>
                <a:t>定义：设函数                     ，其共轭函数                       ，定义为</a:t>
              </a:r>
            </a:p>
          </p:txBody>
        </p:sp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1560" y="993"/>
            <a:ext cx="11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5" name="Equation" r:id="rId3" imgW="799920" imgH="228600" progId="Equation.DSMT4">
                    <p:embed/>
                  </p:oleObj>
                </mc:Choice>
                <mc:Fallback>
                  <p:oleObj name="Equation" r:id="rId3" imgW="7999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993"/>
                          <a:ext cx="11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470" y="1440"/>
            <a:ext cx="237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6" name="Equation" r:id="rId5" imgW="1650960" imgH="342720" progId="Equation.DSMT4">
                    <p:embed/>
                  </p:oleObj>
                </mc:Choice>
                <mc:Fallback>
                  <p:oleObj name="Equation" r:id="rId5" imgW="1650960" imgH="342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1440"/>
                          <a:ext cx="2378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3916" y="993"/>
            <a:ext cx="122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7" name="Equation" r:id="rId7" imgW="850680" imgH="228600" progId="Equation.DSMT4">
                    <p:embed/>
                  </p:oleObj>
                </mc:Choice>
                <mc:Fallback>
                  <p:oleObj name="Equation" r:id="rId7" imgW="85068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993"/>
                          <a:ext cx="122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52400" y="3429000"/>
            <a:ext cx="8523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b="1">
                <a:solidFill>
                  <a:schemeClr val="tx1"/>
                </a:solidFill>
              </a:rPr>
              <a:t>共轭函数的例</a:t>
            </a:r>
          </a:p>
        </p:txBody>
      </p:sp>
      <p:sp>
        <p:nvSpPr>
          <p:cNvPr id="72722" name="AutoShape 18"/>
          <p:cNvSpPr>
            <a:spLocks noChangeArrowheads="1"/>
          </p:cNvSpPr>
          <p:nvPr/>
        </p:nvSpPr>
        <p:spPr bwMode="auto">
          <a:xfrm>
            <a:off x="5181600" y="3048000"/>
            <a:ext cx="2971800" cy="1600200"/>
          </a:xfrm>
          <a:prstGeom prst="cloudCallout">
            <a:avLst>
              <a:gd name="adj1" fmla="val -74894"/>
              <a:gd name="adj2" fmla="val -62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共轭函数具有凸性！</a:t>
            </a:r>
          </a:p>
        </p:txBody>
      </p:sp>
      <p:graphicFrame>
        <p:nvGraphicFramePr>
          <p:cNvPr id="116736" name="Object 2"/>
          <p:cNvGraphicFramePr>
            <a:graphicFrameLocks noChangeAspect="1"/>
          </p:cNvGraphicFramePr>
          <p:nvPr/>
        </p:nvGraphicFramePr>
        <p:xfrm>
          <a:off x="1295400" y="3962400"/>
          <a:ext cx="2209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2209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7" name="Object 3"/>
          <p:cNvGraphicFramePr>
            <a:graphicFrameLocks noChangeAspect="1"/>
          </p:cNvGraphicFramePr>
          <p:nvPr/>
        </p:nvGraphicFramePr>
        <p:xfrm>
          <a:off x="1295400" y="4572000"/>
          <a:ext cx="14525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9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4525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8" name="Object 4"/>
          <p:cNvGraphicFramePr>
            <a:graphicFrameLocks noChangeAspect="1"/>
          </p:cNvGraphicFramePr>
          <p:nvPr/>
        </p:nvGraphicFramePr>
        <p:xfrm>
          <a:off x="1219200" y="5257800"/>
          <a:ext cx="2117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21177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1" grpId="0" autoUpdateAnimBg="0"/>
      <p:bldP spid="7272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B6E6-5893-43A3-B63D-A174336C62B8}" type="slidenum">
              <a:rPr lang="zh-CN" altLang="en-US" smtClean="0"/>
              <a:pPr/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56533"/>
            <a:ext cx="8943975" cy="50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37363" y="6297613"/>
            <a:ext cx="19065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F71F3E-AA7E-45E0-A498-CD125EDC0B0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17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3" y="1219200"/>
            <a:ext cx="8154987" cy="1524000"/>
          </a:xfrm>
        </p:spPr>
        <p:txBody>
          <a:bodyPr/>
          <a:lstStyle/>
          <a:p>
            <a:pPr algn="ctr"/>
            <a:r>
              <a:rPr lang="zh-CN" altLang="en-US" sz="54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3188" y="3124200"/>
            <a:ext cx="6397625" cy="2209800"/>
          </a:xfrm>
        </p:spPr>
        <p:txBody>
          <a:bodyPr/>
          <a:lstStyle/>
          <a:p>
            <a:r>
              <a:rPr lang="zh-CN" altLang="en-US" sz="4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第三章  </a:t>
            </a:r>
            <a:r>
              <a:rPr lang="zh-CN" altLang="en-US" sz="4000" smtClean="0">
                <a:solidFill>
                  <a:schemeClr val="tx2"/>
                </a:solidFill>
                <a:ea typeface="楷体_GB2312" pitchFamily="49" charset="-122"/>
              </a:rPr>
              <a:t>凸优化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ECC2B0-2783-4209-B442-68CEC6B97F7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27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优化问题的基本形式</a:t>
            </a:r>
            <a:endParaRPr lang="en-US" altLang="zh-CN" smtClean="0"/>
          </a:p>
        </p:txBody>
      </p:sp>
      <p:grpSp>
        <p:nvGrpSpPr>
          <p:cNvPr id="47114" name="Group 43"/>
          <p:cNvGrpSpPr>
            <a:grpSpLocks/>
          </p:cNvGrpSpPr>
          <p:nvPr/>
        </p:nvGrpSpPr>
        <p:grpSpPr bwMode="auto">
          <a:xfrm>
            <a:off x="150813" y="1524000"/>
            <a:ext cx="8802687" cy="2339975"/>
            <a:chOff x="96" y="960"/>
            <a:chExt cx="5545" cy="1474"/>
          </a:xfrm>
        </p:grpSpPr>
        <p:sp>
          <p:nvSpPr>
            <p:cNvPr id="47123" name="Rectangle 12"/>
            <p:cNvSpPr>
              <a:spLocks noChangeArrowheads="1"/>
            </p:cNvSpPr>
            <p:nvPr/>
          </p:nvSpPr>
          <p:spPr bwMode="auto">
            <a:xfrm>
              <a:off x="96" y="9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优化问题的基本描述：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1028" y="1296"/>
            <a:ext cx="3127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9" name="Equation" r:id="rId3" imgW="1955520" imgH="711000" progId="Equation.DSMT4">
                    <p:embed/>
                  </p:oleObj>
                </mc:Choice>
                <mc:Fallback>
                  <p:oleObj name="Equation" r:id="rId3" imgW="1955520" imgH="711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1296"/>
                          <a:ext cx="3127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50813" y="3733800"/>
            <a:ext cx="8802687" cy="533400"/>
            <a:chOff x="96" y="2352"/>
            <a:chExt cx="5545" cy="336"/>
          </a:xfrm>
        </p:grpSpPr>
        <p:sp>
          <p:nvSpPr>
            <p:cNvPr id="47122" name="Rectangle 5"/>
            <p:cNvSpPr>
              <a:spLocks noChangeArrowheads="1"/>
            </p:cNvSpPr>
            <p:nvPr/>
          </p:nvSpPr>
          <p:spPr bwMode="auto">
            <a:xfrm>
              <a:off x="96" y="2352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优化变量</a:t>
              </a:r>
            </a:p>
          </p:txBody>
        </p:sp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1768" y="2352"/>
            <a:ext cx="74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0" name="Equation" r:id="rId5" imgW="457200" imgH="203040" progId="Equation.DSMT4">
                    <p:embed/>
                  </p:oleObj>
                </mc:Choice>
                <mc:Fallback>
                  <p:oleObj name="Equation" r:id="rId5" imgW="4572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2352"/>
                          <a:ext cx="74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0813" y="4267200"/>
            <a:ext cx="8802687" cy="533400"/>
            <a:chOff x="96" y="2688"/>
            <a:chExt cx="5545" cy="336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1768" y="2688"/>
            <a:ext cx="8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1" name="Equation" r:id="rId7" imgW="571320" imgH="228600" progId="Equation.DSMT4">
                    <p:embed/>
                  </p:oleObj>
                </mc:Choice>
                <mc:Fallback>
                  <p:oleObj name="Equation" r:id="rId7" imgW="57132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2688"/>
                          <a:ext cx="8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Rectangle 39"/>
            <p:cNvSpPr>
              <a:spLocks noChangeArrowheads="1"/>
            </p:cNvSpPr>
            <p:nvPr/>
          </p:nvSpPr>
          <p:spPr bwMode="auto">
            <a:xfrm>
              <a:off x="96" y="268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不等式约束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50813" y="4800600"/>
            <a:ext cx="8802687" cy="603250"/>
            <a:chOff x="96" y="3024"/>
            <a:chExt cx="5545" cy="380"/>
          </a:xfrm>
        </p:grpSpPr>
        <p:sp>
          <p:nvSpPr>
            <p:cNvPr id="47120" name="Rectangle 40"/>
            <p:cNvSpPr>
              <a:spLocks noChangeArrowheads="1"/>
            </p:cNvSpPr>
            <p:nvPr/>
          </p:nvSpPr>
          <p:spPr bwMode="auto">
            <a:xfrm>
              <a:off x="96" y="3024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等式约束</a:t>
              </a:r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1768" y="3072"/>
            <a:ext cx="85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2" name="Equation" r:id="rId9" imgW="583920" imgH="228600" progId="Equation.DSMT4">
                    <p:embed/>
                  </p:oleObj>
                </mc:Choice>
                <mc:Fallback>
                  <p:oleObj name="Equation" r:id="rId9" imgW="58392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072"/>
                          <a:ext cx="85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50813" y="5334000"/>
            <a:ext cx="8802687" cy="598488"/>
            <a:chOff x="96" y="3360"/>
            <a:chExt cx="5545" cy="377"/>
          </a:xfrm>
        </p:grpSpPr>
        <p:graphicFrame>
          <p:nvGraphicFramePr>
            <p:cNvPr id="47106" name="Object 2"/>
            <p:cNvGraphicFramePr>
              <a:graphicFrameLocks noChangeAspect="1"/>
            </p:cNvGraphicFramePr>
            <p:nvPr/>
          </p:nvGraphicFramePr>
          <p:xfrm>
            <a:off x="1768" y="3408"/>
            <a:ext cx="10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3" name="Equation" r:id="rId11" imgW="634680" imgH="203040" progId="Equation.DSMT4">
                    <p:embed/>
                  </p:oleObj>
                </mc:Choice>
                <mc:Fallback>
                  <p:oleObj name="Equation" r:id="rId11" imgW="6346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408"/>
                          <a:ext cx="10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42"/>
            <p:cNvSpPr>
              <a:spLocks noChangeArrowheads="1"/>
            </p:cNvSpPr>
            <p:nvPr/>
          </p:nvSpPr>
          <p:spPr bwMode="auto">
            <a:xfrm>
              <a:off x="96" y="33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无约束优化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优化问题的基本形式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368152"/>
            <a:ext cx="7056784" cy="53732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21811" y="4509120"/>
            <a:ext cx="936104" cy="1788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2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优化问题的基本形式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62" y="1600200"/>
            <a:ext cx="8767563" cy="45323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BFEA37-E15E-443C-8BFC-4B1444E31C64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</a:t>
            </a:fld>
            <a:endParaRPr kumimoji="0" lang="zh-CN" altLang="en-US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几类经典的优化问题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02688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线性规划问题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590800" y="2133600"/>
          <a:ext cx="3276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3276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50813" y="2698750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最小二乘问题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133600" y="3124200"/>
          <a:ext cx="4445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5" imgW="1498320" imgH="279360" progId="Equation.DSMT4">
                  <p:embed/>
                </p:oleObj>
              </mc:Choice>
              <mc:Fallback>
                <p:oleObj name="Equation" r:id="rId5" imgW="149832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445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50813" y="3957638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凸优化问题</a:t>
            </a: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048000" y="4419600"/>
          <a:ext cx="28241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7" imgW="952200" imgH="228600" progId="Equation.DSMT4">
                  <p:embed/>
                </p:oleObj>
              </mc:Choice>
              <mc:Fallback>
                <p:oleObj name="Equation" r:id="rId7" imgW="952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8241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3657600" y="5105400"/>
            <a:ext cx="5486400" cy="1752600"/>
          </a:xfrm>
          <a:prstGeom prst="cloudCallout">
            <a:avLst>
              <a:gd name="adj1" fmla="val -45657"/>
              <a:gd name="adj2" fmla="val -5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凸优化问题理论上有有效的方法进行求解！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55303" grpId="0" autoUpdateAnimBg="0"/>
      <p:bldP spid="55305" grpId="0" autoUpdateAnimBg="0"/>
      <p:bldP spid="5530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808071-0631-425E-95DE-D5FA5C055291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局部最优问题</a:t>
            </a:r>
          </a:p>
        </p:txBody>
      </p:sp>
      <p:grpSp>
        <p:nvGrpSpPr>
          <p:cNvPr id="49158" name="Group 22"/>
          <p:cNvGrpSpPr>
            <a:grpSpLocks/>
          </p:cNvGrpSpPr>
          <p:nvPr/>
        </p:nvGrpSpPr>
        <p:grpSpPr bwMode="auto">
          <a:xfrm>
            <a:off x="150813" y="1600200"/>
            <a:ext cx="8802687" cy="2984500"/>
            <a:chOff x="96" y="1008"/>
            <a:chExt cx="5545" cy="1880"/>
          </a:xfrm>
        </p:grpSpPr>
        <p:sp>
          <p:nvSpPr>
            <p:cNvPr id="49159" name="Rectangle 13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局部最优问题</a:t>
              </a:r>
            </a:p>
          </p:txBody>
        </p:sp>
        <p:graphicFrame>
          <p:nvGraphicFramePr>
            <p:cNvPr id="49154" name="Object 2"/>
            <p:cNvGraphicFramePr>
              <a:graphicFrameLocks noChangeAspect="1"/>
            </p:cNvGraphicFramePr>
            <p:nvPr/>
          </p:nvGraphicFramePr>
          <p:xfrm>
            <a:off x="1056" y="1344"/>
            <a:ext cx="3127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7" name="Equation" r:id="rId3" imgW="1955520" imgH="965160" progId="Equation.DSMT4">
                    <p:embed/>
                  </p:oleObj>
                </mc:Choice>
                <mc:Fallback>
                  <p:oleObj name="Equation" r:id="rId3" imgW="1955520" imgH="965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3127" cy="1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CB2244-735B-4BB5-B6D9-DFC9B62B01D5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优化问题的等价形式(1)</a:t>
            </a:r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150813" y="1600200"/>
            <a:ext cx="8802687" cy="2957513"/>
            <a:chOff x="96" y="1008"/>
            <a:chExt cx="5545" cy="1863"/>
          </a:xfrm>
        </p:grpSpPr>
        <p:sp>
          <p:nvSpPr>
            <p:cNvPr id="50184" name="Rectangle 2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定理：若</a:t>
              </a:r>
            </a:p>
          </p:txBody>
        </p:sp>
        <p:graphicFrame>
          <p:nvGraphicFramePr>
            <p:cNvPr id="5017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752368"/>
                </p:ext>
              </p:extLst>
            </p:nvPr>
          </p:nvGraphicFramePr>
          <p:xfrm>
            <a:off x="912" y="1776"/>
            <a:ext cx="3648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2" name="Equation" r:id="rId3" imgW="2539800" imgH="761760" progId="Equation.DSMT4">
                    <p:embed/>
                  </p:oleObj>
                </mc:Choice>
                <mc:Fallback>
                  <p:oleObj name="Equation" r:id="rId3" imgW="2539800" imgH="7617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76"/>
                          <a:ext cx="3648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9" name="Object 3"/>
            <p:cNvGraphicFramePr>
              <a:graphicFrameLocks noChangeAspect="1"/>
            </p:cNvGraphicFramePr>
            <p:nvPr/>
          </p:nvGraphicFramePr>
          <p:xfrm>
            <a:off x="1296" y="1008"/>
            <a:ext cx="335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3" name="Equation" r:id="rId5" imgW="2095200" imgH="228600" progId="Equation.DSMT4">
                    <p:embed/>
                  </p:oleObj>
                </mc:Choice>
                <mc:Fallback>
                  <p:oleObj name="Equation" r:id="rId5" imgW="20952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08"/>
                          <a:ext cx="3350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Rectangle 6"/>
            <p:cNvSpPr>
              <a:spLocks noChangeArrowheads="1"/>
            </p:cNvSpPr>
            <p:nvPr/>
          </p:nvSpPr>
          <p:spPr bwMode="auto">
            <a:xfrm>
              <a:off x="96" y="1344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   则原优化问题与以下优化问题等价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004252" y="4139788"/>
                <a:ext cx="9277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52" y="4139788"/>
                <a:ext cx="92778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789" r="-1842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BCEC41-333B-44A8-BBA6-B3E3A80CBAD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优化问题的等价形式(2)</a:t>
            </a:r>
          </a:p>
        </p:txBody>
      </p: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150813" y="1600200"/>
            <a:ext cx="8802687" cy="2881313"/>
            <a:chOff x="96" y="1008"/>
            <a:chExt cx="5545" cy="1815"/>
          </a:xfrm>
        </p:grpSpPr>
        <p:sp>
          <p:nvSpPr>
            <p:cNvPr id="51209" name="Rectangle 2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定理：设                  为一一对应，且</a:t>
              </a:r>
            </a:p>
          </p:txBody>
        </p:sp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720" y="1728"/>
            <a:ext cx="372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Equation" r:id="rId3" imgW="2590560" imgH="761760" progId="Equation.DSMT4">
                    <p:embed/>
                  </p:oleObj>
                </mc:Choice>
                <mc:Fallback>
                  <p:oleObj name="Equation" r:id="rId3" imgW="2590560" imgH="7617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28"/>
                          <a:ext cx="3721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1296" y="1008"/>
            <a:ext cx="11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3" name="Equation" r:id="rId5" imgW="825480" imgH="228600" progId="Equation.DSMT4">
                    <p:embed/>
                  </p:oleObj>
                </mc:Choice>
                <mc:Fallback>
                  <p:oleObj name="Equation" r:id="rId5" imgW="8254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08"/>
                          <a:ext cx="11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0" name="Rectangle 6"/>
            <p:cNvSpPr>
              <a:spLocks noChangeArrowheads="1"/>
            </p:cNvSpPr>
            <p:nvPr/>
          </p:nvSpPr>
          <p:spPr bwMode="auto">
            <a:xfrm>
              <a:off x="96" y="1344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   则原优化问题与以下优化问题等价</a:t>
              </a:r>
            </a:p>
          </p:txBody>
        </p:sp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4032" y="1056"/>
            <a:ext cx="124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4" name="Equation" r:id="rId7" imgW="888840" imgH="203040" progId="Equation.DSMT4">
                    <p:embed/>
                  </p:oleObj>
                </mc:Choice>
                <mc:Fallback>
                  <p:oleObj name="Equation" r:id="rId7" imgW="88884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124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8B8D83-D1E4-4168-80EE-F491A55A7234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优化问题的等价形式(</a:t>
            </a:r>
            <a:r>
              <a:rPr lang="en-US" altLang="zh-CN" dirty="0" smtClean="0"/>
              <a:t>3</a:t>
            </a:r>
            <a:r>
              <a:rPr lang="zh-CN" altLang="en-US" dirty="0" smtClean="0"/>
              <a:t>)</a:t>
            </a:r>
          </a:p>
        </p:txBody>
      </p:sp>
      <p:grpSp>
        <p:nvGrpSpPr>
          <p:cNvPr id="53255" name="Group 15"/>
          <p:cNvGrpSpPr>
            <a:grpSpLocks/>
          </p:cNvGrpSpPr>
          <p:nvPr/>
        </p:nvGrpSpPr>
        <p:grpSpPr bwMode="auto">
          <a:xfrm>
            <a:off x="150813" y="1600200"/>
            <a:ext cx="8802687" cy="2997200"/>
            <a:chOff x="96" y="1008"/>
            <a:chExt cx="5545" cy="1888"/>
          </a:xfrm>
        </p:grpSpPr>
        <p:sp>
          <p:nvSpPr>
            <p:cNvPr id="53258" name="Rectangle 2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定理：原优化问题与以下优化问题等价</a:t>
              </a:r>
            </a:p>
            <a:p>
              <a:pPr eaLnBrk="1" hangingPunct="1">
                <a:buSzPct val="60000"/>
              </a:pPr>
              <a:endParaRPr lang="zh-CN" altLang="en-US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532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729630"/>
                </p:ext>
              </p:extLst>
            </p:nvPr>
          </p:nvGraphicFramePr>
          <p:xfrm>
            <a:off x="672" y="1392"/>
            <a:ext cx="3513" cy="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5" name="Equation" r:id="rId3" imgW="2197080" imgH="939600" progId="Equation.DSMT4">
                    <p:embed/>
                  </p:oleObj>
                </mc:Choice>
                <mc:Fallback>
                  <p:oleObj name="Equation" r:id="rId3" imgW="2197080" imgH="939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92"/>
                          <a:ext cx="3513" cy="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0813" y="4648200"/>
            <a:ext cx="8802687" cy="533400"/>
            <a:chOff x="96" y="3120"/>
            <a:chExt cx="5545" cy="336"/>
          </a:xfrm>
        </p:grpSpPr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96" y="312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   称为松弛变量</a:t>
              </a:r>
            </a:p>
          </p:txBody>
        </p:sp>
        <p:graphicFrame>
          <p:nvGraphicFramePr>
            <p:cNvPr id="53250" name="Object 2"/>
            <p:cNvGraphicFramePr>
              <a:graphicFrameLocks noChangeAspect="1"/>
            </p:cNvGraphicFramePr>
            <p:nvPr/>
          </p:nvGraphicFramePr>
          <p:xfrm>
            <a:off x="384" y="3216"/>
            <a:ext cx="16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6" name="Equation" r:id="rId5" imgW="114120" imgH="139680" progId="Equation.DSMT4">
                    <p:embed/>
                  </p:oleObj>
                </mc:Choice>
                <mc:Fallback>
                  <p:oleObj name="Equation" r:id="rId5" imgW="1141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216"/>
                          <a:ext cx="16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E8F491-A5F1-40D8-A246-D0CD04DD23C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优化问题的等价形式(</a:t>
            </a:r>
            <a:r>
              <a:rPr lang="en-US" altLang="zh-CN" dirty="0" smtClean="0"/>
              <a:t>4</a:t>
            </a:r>
            <a:r>
              <a:rPr lang="zh-CN" altLang="en-US" dirty="0" smtClean="0"/>
              <a:t>)</a:t>
            </a:r>
          </a:p>
        </p:txBody>
      </p:sp>
      <p:grpSp>
        <p:nvGrpSpPr>
          <p:cNvPr id="54281" name="Group 10"/>
          <p:cNvGrpSpPr>
            <a:grpSpLocks/>
          </p:cNvGrpSpPr>
          <p:nvPr/>
        </p:nvGrpSpPr>
        <p:grpSpPr bwMode="auto">
          <a:xfrm>
            <a:off x="150813" y="1600200"/>
            <a:ext cx="8802687" cy="2544763"/>
            <a:chOff x="96" y="1008"/>
            <a:chExt cx="5545" cy="1603"/>
          </a:xfrm>
        </p:grpSpPr>
        <p:sp>
          <p:nvSpPr>
            <p:cNvPr id="54282" name="Rectangle 2"/>
            <p:cNvSpPr>
              <a:spLocks noChangeArrowheads="1"/>
            </p:cNvSpPr>
            <p:nvPr/>
          </p:nvSpPr>
          <p:spPr bwMode="auto">
            <a:xfrm>
              <a:off x="96" y="1008"/>
              <a:ext cx="554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定理：设                  满足等式                                  成立，当且仅当              。则原优化问题与以下优化问题等价</a:t>
              </a:r>
            </a:p>
          </p:txBody>
        </p:sp>
        <p:graphicFrame>
          <p:nvGraphicFramePr>
            <p:cNvPr id="54274" name="Object 2"/>
            <p:cNvGraphicFramePr>
              <a:graphicFrameLocks noChangeAspect="1"/>
            </p:cNvGraphicFramePr>
            <p:nvPr/>
          </p:nvGraphicFramePr>
          <p:xfrm>
            <a:off x="912" y="1872"/>
            <a:ext cx="3264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1" name="Equation" r:id="rId3" imgW="2133360" imgH="482400" progId="Equation.DSMT4">
                    <p:embed/>
                  </p:oleObj>
                </mc:Choice>
                <mc:Fallback>
                  <p:oleObj name="Equation" r:id="rId3" imgW="213336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872"/>
                          <a:ext cx="3264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1296" y="1008"/>
            <a:ext cx="11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2" name="Equation" r:id="rId5" imgW="825480" imgH="228600" progId="Equation.DSMT4">
                    <p:embed/>
                  </p:oleObj>
                </mc:Choice>
                <mc:Fallback>
                  <p:oleObj name="Equation" r:id="rId5" imgW="8254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08"/>
                          <a:ext cx="11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3360" y="1008"/>
            <a:ext cx="203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3" name="Equation" r:id="rId7" imgW="1269720" imgH="228600" progId="Equation.DSMT4">
                    <p:embed/>
                  </p:oleObj>
                </mc:Choice>
                <mc:Fallback>
                  <p:oleObj name="Equation" r:id="rId7" imgW="126972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008"/>
                          <a:ext cx="203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1968" y="1296"/>
            <a:ext cx="8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4" name="Equation" r:id="rId9" imgW="545760" imgH="203040" progId="Equation.DSMT4">
                    <p:embed/>
                  </p:oleObj>
                </mc:Choice>
                <mc:Fallback>
                  <p:oleObj name="Equation" r:id="rId9" imgW="5457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96"/>
                          <a:ext cx="87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82D166-4F5E-400C-8C78-407704F6667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凸优化问题的基本形式</a:t>
            </a:r>
            <a:endParaRPr lang="en-US" altLang="zh-CN" smtClean="0"/>
          </a:p>
        </p:txBody>
      </p:sp>
      <p:grpSp>
        <p:nvGrpSpPr>
          <p:cNvPr id="57353" name="Group 17"/>
          <p:cNvGrpSpPr>
            <a:grpSpLocks/>
          </p:cNvGrpSpPr>
          <p:nvPr/>
        </p:nvGrpSpPr>
        <p:grpSpPr bwMode="auto">
          <a:xfrm>
            <a:off x="150813" y="1524000"/>
            <a:ext cx="8802687" cy="2339975"/>
            <a:chOff x="96" y="960"/>
            <a:chExt cx="5545" cy="1474"/>
          </a:xfrm>
        </p:grpSpPr>
        <p:sp>
          <p:nvSpPr>
            <p:cNvPr id="57361" name="Rectangle 5"/>
            <p:cNvSpPr>
              <a:spLocks noChangeArrowheads="1"/>
            </p:cNvSpPr>
            <p:nvPr/>
          </p:nvSpPr>
          <p:spPr bwMode="auto">
            <a:xfrm>
              <a:off x="96" y="9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凸优化问题的基本描述：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57349" name="Object 5"/>
            <p:cNvGraphicFramePr>
              <a:graphicFrameLocks noChangeAspect="1"/>
            </p:cNvGraphicFramePr>
            <p:nvPr/>
          </p:nvGraphicFramePr>
          <p:xfrm>
            <a:off x="1028" y="1296"/>
            <a:ext cx="3127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0" name="Equation" r:id="rId3" imgW="1955520" imgH="711000" progId="Equation.DSMT4">
                    <p:embed/>
                  </p:oleObj>
                </mc:Choice>
                <mc:Fallback>
                  <p:oleObj name="Equation" r:id="rId3" imgW="1955520" imgH="711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1296"/>
                          <a:ext cx="3127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0813" y="4267200"/>
            <a:ext cx="8802687" cy="533400"/>
            <a:chOff x="96" y="2688"/>
            <a:chExt cx="5545" cy="336"/>
          </a:xfrm>
        </p:grpSpPr>
        <p:sp>
          <p:nvSpPr>
            <p:cNvPr id="57360" name="Rectangle 9"/>
            <p:cNvSpPr>
              <a:spLocks noChangeArrowheads="1"/>
            </p:cNvSpPr>
            <p:nvPr/>
          </p:nvSpPr>
          <p:spPr bwMode="auto">
            <a:xfrm>
              <a:off x="96" y="268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        为仿射函数</a:t>
              </a:r>
            </a:p>
          </p:txBody>
        </p:sp>
        <p:graphicFrame>
          <p:nvGraphicFramePr>
            <p:cNvPr id="57348" name="Object 4"/>
            <p:cNvGraphicFramePr>
              <a:graphicFrameLocks noChangeAspect="1"/>
            </p:cNvGraphicFramePr>
            <p:nvPr/>
          </p:nvGraphicFramePr>
          <p:xfrm>
            <a:off x="528" y="2688"/>
            <a:ext cx="49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1" name="Equation" r:id="rId5" imgW="342720" imgH="228600" progId="Equation.DSMT4">
                    <p:embed/>
                  </p:oleObj>
                </mc:Choice>
                <mc:Fallback>
                  <p:oleObj name="Equation" r:id="rId5" imgW="34272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88"/>
                          <a:ext cx="49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0813" y="3733800"/>
            <a:ext cx="8802687" cy="533400"/>
            <a:chOff x="96" y="2352"/>
            <a:chExt cx="5545" cy="336"/>
          </a:xfrm>
        </p:grpSpPr>
        <p:sp>
          <p:nvSpPr>
            <p:cNvPr id="57359" name="Rectangle 3"/>
            <p:cNvSpPr>
              <a:spLocks noChangeArrowheads="1"/>
            </p:cNvSpPr>
            <p:nvPr/>
          </p:nvSpPr>
          <p:spPr bwMode="auto">
            <a:xfrm>
              <a:off x="96" y="2352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        为凸函数</a:t>
              </a:r>
            </a:p>
          </p:txBody>
        </p:sp>
        <p:graphicFrame>
          <p:nvGraphicFramePr>
            <p:cNvPr id="57347" name="Object 3"/>
            <p:cNvGraphicFramePr>
              <a:graphicFrameLocks noChangeAspect="1"/>
            </p:cNvGraphicFramePr>
            <p:nvPr/>
          </p:nvGraphicFramePr>
          <p:xfrm>
            <a:off x="480" y="2352"/>
            <a:ext cx="51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2" name="Equation" r:id="rId7" imgW="355320" imgH="228600" progId="Equation.DSMT4">
                    <p:embed/>
                  </p:oleObj>
                </mc:Choice>
                <mc:Fallback>
                  <p:oleObj name="Equation" r:id="rId7" imgW="35532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352"/>
                          <a:ext cx="51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0813" y="4724400"/>
            <a:ext cx="8802687" cy="533400"/>
            <a:chOff x="96" y="2976"/>
            <a:chExt cx="5545" cy="336"/>
          </a:xfrm>
        </p:grpSpPr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96" y="2976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 若       为准凸函数，则优化问题称为准凸优化问题。</a:t>
              </a:r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711" y="2976"/>
            <a:ext cx="53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3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2976"/>
                          <a:ext cx="53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50813" y="5257800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 性质：凸优化问题的可行域是凸集。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2242F-A64B-4182-BD83-86836081E841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凸优化问题的例</a:t>
            </a:r>
          </a:p>
        </p:txBody>
      </p:sp>
      <p:grpSp>
        <p:nvGrpSpPr>
          <p:cNvPr id="58375" name="Group 12"/>
          <p:cNvGrpSpPr>
            <a:grpSpLocks/>
          </p:cNvGrpSpPr>
          <p:nvPr/>
        </p:nvGrpSpPr>
        <p:grpSpPr bwMode="auto">
          <a:xfrm>
            <a:off x="150813" y="1600200"/>
            <a:ext cx="8802687" cy="1855788"/>
            <a:chOff x="96" y="1008"/>
            <a:chExt cx="5545" cy="1169"/>
          </a:xfrm>
        </p:grpSpPr>
        <p:sp>
          <p:nvSpPr>
            <p:cNvPr id="58378" name="Rectangle 3"/>
            <p:cNvSpPr>
              <a:spLocks noChangeArrowheads="1"/>
            </p:cNvSpPr>
            <p:nvPr/>
          </p:nvSpPr>
          <p:spPr bwMode="auto">
            <a:xfrm>
              <a:off x="96" y="1008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例：</a:t>
              </a:r>
            </a:p>
          </p:txBody>
        </p:sp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1344" y="1104"/>
            <a:ext cx="2940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3" name="Equation" r:id="rId3" imgW="2019240" imgH="736560" progId="Equation.DSMT4">
                    <p:embed/>
                  </p:oleObj>
                </mc:Choice>
                <mc:Fallback>
                  <p:oleObj name="Equation" r:id="rId3" imgW="2019240" imgH="736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04"/>
                          <a:ext cx="2940" cy="1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0813" y="3429000"/>
            <a:ext cx="8802687" cy="2295525"/>
            <a:chOff x="96" y="2160"/>
            <a:chExt cx="5545" cy="1446"/>
          </a:xfrm>
        </p:grpSpPr>
        <p:sp>
          <p:nvSpPr>
            <p:cNvPr id="58377" name="Rectangle 8"/>
            <p:cNvSpPr>
              <a:spLocks noChangeArrowheads="1"/>
            </p:cNvSpPr>
            <p:nvPr/>
          </p:nvSpPr>
          <p:spPr bwMode="auto">
            <a:xfrm>
              <a:off x="96" y="21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	等价于凸优化问题</a:t>
              </a:r>
            </a:p>
          </p:txBody>
        </p:sp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1344" y="2496"/>
            <a:ext cx="2626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4" name="Equation" r:id="rId5" imgW="1803240" imgH="761760" progId="Equation.DSMT4">
                    <p:embed/>
                  </p:oleObj>
                </mc:Choice>
                <mc:Fallback>
                  <p:oleObj name="Equation" r:id="rId5" imgW="1803240" imgH="7617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96"/>
                          <a:ext cx="2626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7BA55F-4DB3-4D79-B4BF-FFB975FC1C24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凸优化问题的局部最优解</a:t>
            </a:r>
          </a:p>
        </p:txBody>
      </p:sp>
      <p:sp>
        <p:nvSpPr>
          <p:cNvPr id="202757" name="Rectangle 8"/>
          <p:cNvSpPr>
            <a:spLocks noChangeArrowheads="1"/>
          </p:cNvSpPr>
          <p:nvPr/>
        </p:nvSpPr>
        <p:spPr bwMode="auto">
          <a:xfrm>
            <a:off x="150813" y="1676400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定理：凸优化问题的局部最优解均是全局最优解。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8" y="160338"/>
            <a:ext cx="9031032" cy="619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410964-4035-4223-AFC8-F57472714B2F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38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凸优化问题最优解的微分条件</a:t>
            </a:r>
          </a:p>
        </p:txBody>
      </p:sp>
      <p:sp>
        <p:nvSpPr>
          <p:cNvPr id="59404" name="Rectangle 2"/>
          <p:cNvSpPr>
            <a:spLocks noChangeArrowheads="1"/>
          </p:cNvSpPr>
          <p:nvPr/>
        </p:nvSpPr>
        <p:spPr bwMode="auto">
          <a:xfrm>
            <a:off x="150813" y="1600200"/>
            <a:ext cx="88026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定理：设    为凸优化问题的可行域，      可微。则    为最优解当且仅当                                  成立。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22885" name="Object 2"/>
          <p:cNvGraphicFramePr>
            <a:graphicFrameLocks noChangeAspect="1"/>
          </p:cNvGraphicFramePr>
          <p:nvPr/>
        </p:nvGraphicFramePr>
        <p:xfrm>
          <a:off x="6172200" y="1600200"/>
          <a:ext cx="852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0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852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3"/>
          <p:cNvGraphicFramePr>
            <a:graphicFrameLocks noChangeAspect="1"/>
          </p:cNvGraphicFramePr>
          <p:nvPr/>
        </p:nvGraphicFramePr>
        <p:xfrm>
          <a:off x="3429000" y="2057400"/>
          <a:ext cx="3638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1" name="Equation" r:id="rId5" imgW="1574640" imgH="241200" progId="Equation.DSMT4">
                  <p:embed/>
                </p:oleObj>
              </mc:Choice>
              <mc:Fallback>
                <p:oleObj name="Equation" r:id="rId5" imgW="15746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638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4"/>
          <p:cNvGraphicFramePr>
            <a:graphicFrameLocks noChangeAspect="1"/>
          </p:cNvGraphicFramePr>
          <p:nvPr/>
        </p:nvGraphicFramePr>
        <p:xfrm>
          <a:off x="2049463" y="1673225"/>
          <a:ext cx="409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2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1673225"/>
                        <a:ext cx="409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5"/>
          <p:cNvGraphicFramePr>
            <a:graphicFrameLocks noChangeAspect="1"/>
          </p:cNvGraphicFramePr>
          <p:nvPr/>
        </p:nvGraphicFramePr>
        <p:xfrm>
          <a:off x="8432800" y="1725613"/>
          <a:ext cx="2936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3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1725613"/>
                        <a:ext cx="2936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0813" y="2971800"/>
            <a:ext cx="8802687" cy="1066800"/>
            <a:chOff x="96" y="1872"/>
            <a:chExt cx="5545" cy="672"/>
          </a:xfrm>
        </p:grpSpPr>
        <p:sp>
          <p:nvSpPr>
            <p:cNvPr id="59406" name="Rectangle 8"/>
            <p:cNvSpPr>
              <a:spLocks noChangeArrowheads="1"/>
            </p:cNvSpPr>
            <p:nvPr/>
          </p:nvSpPr>
          <p:spPr bwMode="auto">
            <a:xfrm>
              <a:off x="96" y="1872"/>
              <a:ext cx="55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定理：非约束凸优化问题中，若       可微。则   为最优解当且仅当               成立。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59398" name="Object 6"/>
            <p:cNvGraphicFramePr>
              <a:graphicFrameLocks noChangeAspect="1"/>
            </p:cNvGraphicFramePr>
            <p:nvPr/>
          </p:nvGraphicFramePr>
          <p:xfrm>
            <a:off x="3456" y="1872"/>
            <a:ext cx="53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4" name="Equation" r:id="rId11" imgW="368280" imgH="228600" progId="Equation.DSMT4">
                    <p:embed/>
                  </p:oleObj>
                </mc:Choice>
                <mc:Fallback>
                  <p:oleObj name="Equation" r:id="rId11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72"/>
                          <a:ext cx="53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7"/>
            <p:cNvGraphicFramePr>
              <a:graphicFrameLocks noChangeAspect="1"/>
            </p:cNvGraphicFramePr>
            <p:nvPr/>
          </p:nvGraphicFramePr>
          <p:xfrm>
            <a:off x="4896" y="1920"/>
            <a:ext cx="18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5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920"/>
                          <a:ext cx="18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554244"/>
                </p:ext>
              </p:extLst>
            </p:nvPr>
          </p:nvGraphicFramePr>
          <p:xfrm>
            <a:off x="1747" y="2160"/>
            <a:ext cx="98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6" name="Equation" r:id="rId15" imgW="672840" imgH="228600" progId="Equation.DSMT4">
                    <p:embed/>
                  </p:oleObj>
                </mc:Choice>
                <mc:Fallback>
                  <p:oleObj name="Equation" r:id="rId15" imgW="6728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2160"/>
                          <a:ext cx="98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556" y="4653707"/>
            <a:ext cx="8393196" cy="54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凸优化问题的等价形式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44577"/>
            <a:ext cx="8802688" cy="404355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251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1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3BA70C-0876-4837-8AEC-DB9771743B8D}" type="slidenum">
              <a:rPr kumimoji="0" lang="zh-CN" altLang="en-US" sz="1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</a:t>
            </a:fld>
            <a:endParaRPr kumimoji="0" lang="en-US" altLang="zh-CN" sz="18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153400" cy="1524000"/>
          </a:xfrm>
        </p:spPr>
        <p:txBody>
          <a:bodyPr/>
          <a:lstStyle/>
          <a:p>
            <a:pPr algn="ctr" eaLnBrk="1" hangingPunct="1"/>
            <a:r>
              <a:rPr lang="zh-CN" altLang="en-US" sz="54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1955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22098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第一章</a:t>
            </a:r>
          </a:p>
          <a:p>
            <a:pPr eaLnBrk="1" hangingPunct="1"/>
            <a:r>
              <a:rPr lang="zh-CN" altLang="en-US" sz="4000" smtClean="0">
                <a:solidFill>
                  <a:schemeClr val="tx2"/>
                </a:solidFill>
                <a:ea typeface="楷体_GB2312" pitchFamily="49" charset="-122"/>
              </a:rPr>
              <a:t>凸集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C62383-E982-44D2-B239-5F5E8D6503A3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凸优化问题的等价形式</a:t>
            </a:r>
          </a:p>
        </p:txBody>
      </p:sp>
      <p:grpSp>
        <p:nvGrpSpPr>
          <p:cNvPr id="61449" name="Group 11"/>
          <p:cNvGrpSpPr>
            <a:grpSpLocks/>
          </p:cNvGrpSpPr>
          <p:nvPr/>
        </p:nvGrpSpPr>
        <p:grpSpPr bwMode="auto">
          <a:xfrm>
            <a:off x="150813" y="1600200"/>
            <a:ext cx="8802687" cy="2692400"/>
            <a:chOff x="96" y="1008"/>
            <a:chExt cx="5545" cy="1696"/>
          </a:xfrm>
        </p:grpSpPr>
        <p:sp>
          <p:nvSpPr>
            <p:cNvPr id="61450" name="Rectangle 2"/>
            <p:cNvSpPr>
              <a:spLocks noChangeArrowheads="1"/>
            </p:cNvSpPr>
            <p:nvPr/>
          </p:nvSpPr>
          <p:spPr bwMode="auto">
            <a:xfrm>
              <a:off x="96" y="2016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	则    为最优解当且仅当          ，且      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sp>
          <p:nvSpPr>
            <p:cNvPr id="61451" name="Rectangle 3"/>
            <p:cNvSpPr>
              <a:spLocks noChangeArrowheads="1"/>
            </p:cNvSpPr>
            <p:nvPr/>
          </p:nvSpPr>
          <p:spPr bwMode="auto">
            <a:xfrm>
              <a:off x="96" y="1008"/>
              <a:ext cx="55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定理：设凸优化问题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61442" name="Object 2"/>
            <p:cNvGraphicFramePr>
              <a:graphicFrameLocks noChangeAspect="1"/>
            </p:cNvGraphicFramePr>
            <p:nvPr/>
          </p:nvGraphicFramePr>
          <p:xfrm>
            <a:off x="663" y="2080"/>
            <a:ext cx="18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0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2080"/>
                          <a:ext cx="18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3" name="Object 3"/>
            <p:cNvGraphicFramePr>
              <a:graphicFrameLocks noChangeAspect="1"/>
            </p:cNvGraphicFramePr>
            <p:nvPr/>
          </p:nvGraphicFramePr>
          <p:xfrm>
            <a:off x="1824" y="2352"/>
            <a:ext cx="120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1" name="Equation" r:id="rId5" imgW="825480" imgH="241200" progId="Equation.DSMT4">
                    <p:embed/>
                  </p:oleObj>
                </mc:Choice>
                <mc:Fallback>
                  <p:oleObj name="Equation" r:id="rId5" imgW="8254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120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4" name="Object 4"/>
            <p:cNvGraphicFramePr>
              <a:graphicFrameLocks noChangeAspect="1"/>
            </p:cNvGraphicFramePr>
            <p:nvPr/>
          </p:nvGraphicFramePr>
          <p:xfrm>
            <a:off x="1344" y="1296"/>
            <a:ext cx="2318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2" name="Equation" r:id="rId7" imgW="1625400" imgH="457200" progId="Equation.DSMT4">
                    <p:embed/>
                  </p:oleObj>
                </mc:Choice>
                <mc:Fallback>
                  <p:oleObj name="Equation" r:id="rId7" imgW="16254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96"/>
                          <a:ext cx="2318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2688" y="2064"/>
            <a:ext cx="59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3" name="Equation" r:id="rId9" imgW="406080" imgH="177480" progId="Equation.DSMT4">
                    <p:embed/>
                  </p:oleObj>
                </mc:Choice>
                <mc:Fallback>
                  <p:oleObj name="Equation" r:id="rId9" imgW="4060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4"/>
                          <a:ext cx="59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9D5497-4F9A-48AC-8EF2-7A4534797E49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凸优化问题的等价形式</a:t>
            </a:r>
          </a:p>
        </p:txBody>
      </p:sp>
      <p:grpSp>
        <p:nvGrpSpPr>
          <p:cNvPr id="62472" name="Group 13"/>
          <p:cNvGrpSpPr>
            <a:grpSpLocks/>
          </p:cNvGrpSpPr>
          <p:nvPr/>
        </p:nvGrpSpPr>
        <p:grpSpPr bwMode="auto">
          <a:xfrm>
            <a:off x="150813" y="1600200"/>
            <a:ext cx="8802687" cy="4056063"/>
            <a:chOff x="96" y="1008"/>
            <a:chExt cx="5545" cy="2555"/>
          </a:xfrm>
        </p:grpSpPr>
        <p:graphicFrame>
          <p:nvGraphicFramePr>
            <p:cNvPr id="62466" name="Object 2"/>
            <p:cNvGraphicFramePr>
              <a:graphicFrameLocks noChangeAspect="1"/>
            </p:cNvGraphicFramePr>
            <p:nvPr/>
          </p:nvGraphicFramePr>
          <p:xfrm>
            <a:off x="1056" y="1248"/>
            <a:ext cx="2812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7" name="Equation" r:id="rId3" imgW="1955520" imgH="698400" progId="Equation.DSMT4">
                    <p:embed/>
                  </p:oleObj>
                </mc:Choice>
                <mc:Fallback>
                  <p:oleObj name="Equation" r:id="rId3" imgW="1955520" imgH="698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48"/>
                          <a:ext cx="2812" cy="1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96" y="21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	等价于</a:t>
              </a:r>
              <a:r>
                <a:rPr lang="en-US" altLang="zh-CN" sz="2800" b="1">
                  <a:solidFill>
                    <a:schemeClr val="tx1"/>
                  </a:solidFill>
                </a:rPr>
                <a:t>      </a:t>
              </a:r>
            </a:p>
          </p:txBody>
        </p:sp>
        <p:sp>
          <p:nvSpPr>
            <p:cNvPr id="62474" name="Rectangle 3"/>
            <p:cNvSpPr>
              <a:spLocks noChangeArrowheads="1"/>
            </p:cNvSpPr>
            <p:nvPr/>
          </p:nvSpPr>
          <p:spPr bwMode="auto">
            <a:xfrm>
              <a:off x="96" y="1008"/>
              <a:ext cx="55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定理：设凸优化问题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960" y="2496"/>
            <a:ext cx="2895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8" name="Equation" r:id="rId5" imgW="2311200" imgH="482400" progId="Equation.DSMT4">
                    <p:embed/>
                  </p:oleObj>
                </mc:Choice>
                <mc:Fallback>
                  <p:oleObj name="Equation" r:id="rId5" imgW="231120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96"/>
                          <a:ext cx="2895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96" y="3072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chemeClr val="tx1"/>
                  </a:solidFill>
                </a:rPr>
                <a:t>	其中</a:t>
              </a:r>
              <a:r>
                <a:rPr lang="en-US" altLang="zh-CN" sz="2800" b="1">
                  <a:solidFill>
                    <a:schemeClr val="tx1"/>
                  </a:solidFill>
                </a:rPr>
                <a:t>      </a:t>
              </a:r>
            </a:p>
          </p:txBody>
        </p:sp>
        <p:graphicFrame>
          <p:nvGraphicFramePr>
            <p:cNvPr id="62468" name="Object 4"/>
            <p:cNvGraphicFramePr>
              <a:graphicFrameLocks noChangeAspect="1"/>
            </p:cNvGraphicFramePr>
            <p:nvPr/>
          </p:nvGraphicFramePr>
          <p:xfrm>
            <a:off x="1440" y="3216"/>
            <a:ext cx="206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9" name="Equation" r:id="rId7" imgW="1434960" imgH="241200" progId="Equation.DSMT4">
                    <p:embed/>
                  </p:oleObj>
                </mc:Choice>
                <mc:Fallback>
                  <p:oleObj name="Equation" r:id="rId7" imgW="143496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216"/>
                          <a:ext cx="206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5EE1FF-2F71-4F22-8BE5-BB2868FC196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凸优化问题的等价形式</a:t>
            </a: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674813" y="2057400"/>
          <a:ext cx="44132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057400"/>
                        <a:ext cx="44132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3"/>
          <p:cNvSpPr>
            <a:spLocks noChangeArrowheads="1"/>
          </p:cNvSpPr>
          <p:nvPr/>
        </p:nvSpPr>
        <p:spPr bwMode="auto">
          <a:xfrm>
            <a:off x="150813" y="3048000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	等价于</a:t>
            </a:r>
            <a:r>
              <a:rPr lang="en-US" altLang="zh-CN" sz="2800" b="1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496" name="Rectangle 4"/>
          <p:cNvSpPr>
            <a:spLocks noChangeArrowheads="1"/>
          </p:cNvSpPr>
          <p:nvPr/>
        </p:nvSpPr>
        <p:spPr bwMode="auto">
          <a:xfrm>
            <a:off x="150813" y="1600200"/>
            <a:ext cx="88026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定理：设凸优化问题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26985" name="Object 3"/>
          <p:cNvGraphicFramePr>
            <a:graphicFrameLocks noChangeAspect="1"/>
          </p:cNvGraphicFramePr>
          <p:nvPr/>
        </p:nvGraphicFramePr>
        <p:xfrm>
          <a:off x="1671638" y="3429000"/>
          <a:ext cx="496728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5" imgW="2171520" imgH="723600" progId="Equation.DSMT4">
                  <p:embed/>
                </p:oleObj>
              </mc:Choice>
              <mc:Fallback>
                <p:oleObj name="Equation" r:id="rId5" imgW="217152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429000"/>
                        <a:ext cx="496728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D27-924A-4923-B2D3-84164DAF8E30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线性规划</a:t>
            </a:r>
            <a:r>
              <a:rPr lang="en-US" altLang="zh-CN" smtClean="0"/>
              <a:t>(linear program,LP)</a:t>
            </a:r>
          </a:p>
        </p:txBody>
      </p:sp>
      <p:grpSp>
        <p:nvGrpSpPr>
          <p:cNvPr id="67591" name="Group 24"/>
          <p:cNvGrpSpPr>
            <a:grpSpLocks/>
          </p:cNvGrpSpPr>
          <p:nvPr/>
        </p:nvGrpSpPr>
        <p:grpSpPr bwMode="auto">
          <a:xfrm>
            <a:off x="150813" y="1600200"/>
            <a:ext cx="8802687" cy="3046413"/>
            <a:chOff x="94" y="1008"/>
            <a:chExt cx="5458" cy="1919"/>
          </a:xfrm>
        </p:grpSpPr>
        <p:sp>
          <p:nvSpPr>
            <p:cNvPr id="67592" name="Rectangle 4"/>
            <p:cNvSpPr>
              <a:spLocks noChangeArrowheads="1"/>
            </p:cNvSpPr>
            <p:nvPr/>
          </p:nvSpPr>
          <p:spPr bwMode="auto">
            <a:xfrm>
              <a:off x="94" y="1008"/>
              <a:ext cx="54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800" b="1">
                  <a:solidFill>
                    <a:schemeClr val="tx1"/>
                  </a:solidFill>
                </a:rPr>
                <a:t>LP</a:t>
              </a:r>
              <a:r>
                <a:rPr lang="zh-CN" altLang="en-US" sz="2800" b="1">
                  <a:solidFill>
                    <a:schemeClr val="tx1"/>
                  </a:solidFill>
                </a:rPr>
                <a:t>问题的一般描述</a:t>
              </a:r>
            </a:p>
          </p:txBody>
        </p:sp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1565" y="1389"/>
            <a:ext cx="1979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7" name="Equation" r:id="rId3" imgW="1257120" imgH="660240" progId="Equation.DSMT4">
                    <p:embed/>
                  </p:oleObj>
                </mc:Choice>
                <mc:Fallback>
                  <p:oleObj name="Equation" r:id="rId3" imgW="1257120" imgH="6602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389"/>
                          <a:ext cx="1979" cy="1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1610" y="2523"/>
            <a:ext cx="2132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8" name="Equation" r:id="rId5" imgW="1206360" imgH="228600" progId="Equation.DSMT4">
                    <p:embed/>
                  </p:oleObj>
                </mc:Choice>
                <mc:Fallback>
                  <p:oleObj name="Equation" r:id="rId5" imgW="120636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523"/>
                          <a:ext cx="2132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B5FA53-DA72-4FFE-B915-36A37C2F3E45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LP</a:t>
            </a:r>
            <a:r>
              <a:rPr lang="zh-CN" altLang="en-US" smtClean="0"/>
              <a:t>问题的几种类型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2563" y="1628775"/>
            <a:ext cx="8801100" cy="1851025"/>
            <a:chOff x="94" y="1008"/>
            <a:chExt cx="5458" cy="1166"/>
          </a:xfrm>
        </p:grpSpPr>
        <p:sp>
          <p:nvSpPr>
            <p:cNvPr id="68618" name="Rectangle 3"/>
            <p:cNvSpPr>
              <a:spLocks noChangeArrowheads="1"/>
            </p:cNvSpPr>
            <p:nvPr/>
          </p:nvSpPr>
          <p:spPr bwMode="auto">
            <a:xfrm>
              <a:off x="94" y="1008"/>
              <a:ext cx="54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标准</a:t>
              </a:r>
              <a:r>
                <a:rPr lang="en-US" altLang="zh-CN" sz="2800" b="1">
                  <a:solidFill>
                    <a:schemeClr val="tx1"/>
                  </a:solidFill>
                </a:rPr>
                <a:t>LP</a:t>
              </a:r>
              <a:r>
                <a:rPr lang="zh-CN" altLang="en-US" sz="2800" b="1">
                  <a:solidFill>
                    <a:schemeClr val="tx1"/>
                  </a:solidFill>
                </a:rPr>
                <a:t>问题</a:t>
              </a:r>
            </a:p>
          </p:txBody>
        </p:sp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1701" y="1117"/>
            <a:ext cx="1839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3" name="Equation" r:id="rId3" imgW="1168200" imgH="660240" progId="Equation.DSMT4">
                    <p:embed/>
                  </p:oleObj>
                </mc:Choice>
                <mc:Fallback>
                  <p:oleObj name="Equation" r:id="rId3" imgW="1168200" imgH="6602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117"/>
                          <a:ext cx="1839" cy="1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82563" y="3429000"/>
            <a:ext cx="8801100" cy="1592263"/>
            <a:chOff x="113" y="2160"/>
            <a:chExt cx="5458" cy="1003"/>
          </a:xfrm>
        </p:grpSpPr>
        <p:sp>
          <p:nvSpPr>
            <p:cNvPr id="68617" name="Rectangle 7"/>
            <p:cNvSpPr>
              <a:spLocks noChangeArrowheads="1"/>
            </p:cNvSpPr>
            <p:nvPr/>
          </p:nvSpPr>
          <p:spPr bwMode="auto">
            <a:xfrm>
              <a:off x="113" y="2160"/>
              <a:ext cx="54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不等式形式</a:t>
              </a:r>
              <a:r>
                <a:rPr lang="en-US" altLang="zh-CN" sz="2800" b="1">
                  <a:solidFill>
                    <a:schemeClr val="tx1"/>
                  </a:solidFill>
                </a:rPr>
                <a:t>LP</a:t>
              </a:r>
              <a:r>
                <a:rPr lang="zh-CN" altLang="en-US" sz="2800" b="1">
                  <a:solidFill>
                    <a:schemeClr val="tx1"/>
                  </a:solidFill>
                </a:rPr>
                <a:t>问题</a:t>
              </a:r>
            </a:p>
          </p:txBody>
        </p:sp>
        <p:graphicFrame>
          <p:nvGraphicFramePr>
            <p:cNvPr id="68610" name="Object 2"/>
            <p:cNvGraphicFramePr>
              <a:graphicFrameLocks noChangeAspect="1"/>
            </p:cNvGraphicFramePr>
            <p:nvPr/>
          </p:nvGraphicFramePr>
          <p:xfrm>
            <a:off x="1746" y="2523"/>
            <a:ext cx="172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4" name="Equation" r:id="rId5" imgW="1231560" imgH="457200" progId="Equation.DSMT4">
                    <p:embed/>
                  </p:oleObj>
                </mc:Choice>
                <mc:Fallback>
                  <p:oleObj name="Equation" r:id="rId5" imgW="123156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523"/>
                          <a:ext cx="1723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41936C-92C1-47AB-B62F-2A10256E2BB8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二次规划(</a:t>
            </a:r>
            <a:r>
              <a:rPr lang="en-US" altLang="zh-CN" sz="4000" smtClean="0">
                <a:latin typeface="CMTI10"/>
              </a:rPr>
              <a:t>quadratic program,</a:t>
            </a:r>
            <a:r>
              <a:rPr lang="en-US" altLang="zh-CN" sz="4000" smtClean="0">
                <a:latin typeface="CMR10"/>
              </a:rPr>
              <a:t>QP</a:t>
            </a:r>
            <a:r>
              <a:rPr lang="zh-CN" altLang="en-US" sz="4000" smtClean="0"/>
              <a:t>)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150813" y="1447800"/>
            <a:ext cx="8802687" cy="2921000"/>
            <a:chOff x="94" y="912"/>
            <a:chExt cx="5458" cy="1840"/>
          </a:xfrm>
        </p:grpSpPr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960" y="1248"/>
            <a:ext cx="3678" cy="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3" name="Equation" r:id="rId3" imgW="2336760" imgH="939600" progId="Equation.DSMT4">
                    <p:embed/>
                  </p:oleObj>
                </mc:Choice>
                <mc:Fallback>
                  <p:oleObj name="Equation" r:id="rId3" imgW="2336760" imgH="939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48"/>
                          <a:ext cx="3678" cy="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5" name="Rectangle 4"/>
            <p:cNvSpPr>
              <a:spLocks noChangeArrowheads="1"/>
            </p:cNvSpPr>
            <p:nvPr/>
          </p:nvSpPr>
          <p:spPr bwMode="auto">
            <a:xfrm>
              <a:off x="94" y="912"/>
              <a:ext cx="54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800" b="1">
                  <a:solidFill>
                    <a:schemeClr val="tx1"/>
                  </a:solidFill>
                </a:rPr>
                <a:t>QP</a:t>
              </a:r>
              <a:r>
                <a:rPr lang="zh-CN" altLang="en-US" sz="2800" b="1">
                  <a:solidFill>
                    <a:schemeClr val="tx1"/>
                  </a:solidFill>
                </a:rPr>
                <a:t>问题的基本描述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B2AB6F-67D4-4BEE-BC11-4A1F48B35265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二次约束二次规划</a:t>
            </a:r>
            <a:endParaRPr lang="en-US" altLang="zh-CN" sz="4000" smtClean="0"/>
          </a:p>
        </p:txBody>
      </p:sp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150813" y="1447800"/>
            <a:ext cx="8802687" cy="3062288"/>
            <a:chOff x="94" y="912"/>
            <a:chExt cx="5458" cy="1929"/>
          </a:xfrm>
        </p:grpSpPr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912" y="1296"/>
            <a:ext cx="3478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7" name="Equation" r:id="rId3" imgW="2209680" imgH="965160" progId="Equation.DSMT4">
                    <p:embed/>
                  </p:oleObj>
                </mc:Choice>
                <mc:Fallback>
                  <p:oleObj name="Equation" r:id="rId3" imgW="2209680" imgH="965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96"/>
                          <a:ext cx="3478" cy="1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9" name="Rectangle 4"/>
            <p:cNvSpPr>
              <a:spLocks noChangeArrowheads="1"/>
            </p:cNvSpPr>
            <p:nvPr/>
          </p:nvSpPr>
          <p:spPr bwMode="auto">
            <a:xfrm>
              <a:off x="94" y="912"/>
              <a:ext cx="545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800">
                  <a:solidFill>
                    <a:schemeClr val="tx1"/>
                  </a:solidFill>
                </a:rPr>
                <a:t>quadratically constrained quadratic program (QCQP)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35775" y="6297613"/>
            <a:ext cx="19065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64" tIns="46182" rIns="92364" bIns="46182"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729C06-A6B3-4B1C-A8B4-F4255A41BD9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3" y="1406525"/>
            <a:ext cx="8154987" cy="1336675"/>
          </a:xfrm>
        </p:spPr>
        <p:txBody>
          <a:bodyPr/>
          <a:lstStyle/>
          <a:p>
            <a:pPr algn="ctr"/>
            <a:r>
              <a:rPr lang="zh-CN" altLang="en-US" sz="52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2058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3188" y="3124200"/>
            <a:ext cx="6397625" cy="2211388"/>
          </a:xfrm>
        </p:spPr>
        <p:txBody>
          <a:bodyPr/>
          <a:lstStyle/>
          <a:p>
            <a:r>
              <a:rPr lang="zh-CN" altLang="en-US" sz="38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第四章  </a:t>
            </a:r>
            <a:r>
              <a:rPr lang="zh-CN" altLang="en-US" sz="3800" smtClean="0">
                <a:solidFill>
                  <a:schemeClr val="tx2"/>
                </a:solidFill>
                <a:ea typeface="楷体_GB2312" pitchFamily="49" charset="-122"/>
              </a:rPr>
              <a:t>对偶问题</a:t>
            </a:r>
            <a:endParaRPr lang="en-US" altLang="zh-CN" sz="380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86D5DB-7609-45E5-9E37-92DB73E7B05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优化问题的拉格朗日函数</a:t>
            </a:r>
            <a:endParaRPr lang="en-US" altLang="zh-CN" smtClean="0"/>
          </a:p>
        </p:txBody>
      </p:sp>
      <p:grpSp>
        <p:nvGrpSpPr>
          <p:cNvPr id="82955" name="Group 43"/>
          <p:cNvGrpSpPr>
            <a:grpSpLocks/>
          </p:cNvGrpSpPr>
          <p:nvPr/>
        </p:nvGrpSpPr>
        <p:grpSpPr bwMode="auto">
          <a:xfrm>
            <a:off x="150813" y="1447800"/>
            <a:ext cx="8802687" cy="2339975"/>
            <a:chOff x="96" y="960"/>
            <a:chExt cx="5545" cy="1474"/>
          </a:xfrm>
        </p:grpSpPr>
        <p:sp>
          <p:nvSpPr>
            <p:cNvPr id="82960" name="Rectangle 12"/>
            <p:cNvSpPr>
              <a:spLocks noChangeArrowheads="1"/>
            </p:cNvSpPr>
            <p:nvPr/>
          </p:nvSpPr>
          <p:spPr bwMode="auto">
            <a:xfrm>
              <a:off x="96" y="9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 dirty="0">
                  <a:solidFill>
                    <a:schemeClr val="tx1"/>
                  </a:solidFill>
                </a:rPr>
                <a:t>设优化问题：</a:t>
              </a:r>
              <a:endParaRPr lang="en-US" altLang="zh-CN" sz="26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1028" y="1296"/>
            <a:ext cx="3127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3" name="Equation" r:id="rId3" imgW="1955520" imgH="711000" progId="Equation.DSMT4">
                    <p:embed/>
                  </p:oleObj>
                </mc:Choice>
                <mc:Fallback>
                  <p:oleObj name="Equation" r:id="rId3" imgW="1955520" imgH="71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1296"/>
                          <a:ext cx="3127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55575" y="3733800"/>
            <a:ext cx="8801100" cy="1416050"/>
            <a:chOff x="96" y="2346"/>
            <a:chExt cx="5458" cy="890"/>
          </a:xfrm>
        </p:grpSpPr>
        <p:sp>
          <p:nvSpPr>
            <p:cNvPr id="82959" name="Rectangle 49"/>
            <p:cNvSpPr>
              <a:spLocks noChangeArrowheads="1"/>
            </p:cNvSpPr>
            <p:nvPr/>
          </p:nvSpPr>
          <p:spPr bwMode="auto">
            <a:xfrm>
              <a:off x="96" y="2346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拉格朗日(</a:t>
              </a:r>
              <a:r>
                <a:rPr lang="en-US" altLang="zh-CN" sz="2600" b="1">
                  <a:solidFill>
                    <a:schemeClr val="tx1"/>
                  </a:solidFill>
                </a:rPr>
                <a:t>Lagrangian)</a:t>
              </a:r>
              <a:r>
                <a:rPr lang="zh-CN" altLang="en-US" sz="2600" b="1">
                  <a:solidFill>
                    <a:schemeClr val="tx1"/>
                  </a:solidFill>
                </a:rPr>
                <a:t>函数：</a:t>
              </a:r>
            </a:p>
          </p:txBody>
        </p:sp>
        <p:graphicFrame>
          <p:nvGraphicFramePr>
            <p:cNvPr id="82950" name="Object 6"/>
            <p:cNvGraphicFramePr>
              <a:graphicFrameLocks noChangeAspect="1"/>
            </p:cNvGraphicFramePr>
            <p:nvPr/>
          </p:nvGraphicFramePr>
          <p:xfrm>
            <a:off x="768" y="2634"/>
            <a:ext cx="350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4" name="Equation" r:id="rId5" imgW="2539800" imgH="431640" progId="Equation.DSMT4">
                    <p:embed/>
                  </p:oleObj>
                </mc:Choice>
                <mc:Fallback>
                  <p:oleObj name="Equation" r:id="rId5" imgW="253980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34"/>
                          <a:ext cx="3503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5575" y="5105400"/>
            <a:ext cx="8801100" cy="1066800"/>
            <a:chOff x="96" y="3208"/>
            <a:chExt cx="5458" cy="670"/>
          </a:xfrm>
        </p:grpSpPr>
        <p:sp>
          <p:nvSpPr>
            <p:cNvPr id="82958" name="Rectangle 51"/>
            <p:cNvSpPr>
              <a:spLocks noChangeArrowheads="1"/>
            </p:cNvSpPr>
            <p:nvPr/>
          </p:nvSpPr>
          <p:spPr bwMode="auto">
            <a:xfrm>
              <a:off x="96" y="3208"/>
              <a:ext cx="545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 dirty="0">
                  <a:solidFill>
                    <a:schemeClr val="tx1"/>
                  </a:solidFill>
                </a:rPr>
                <a:t>对固定的   ，拉格朗日函数              为关于    和    的</a:t>
              </a:r>
              <a:r>
                <a:rPr lang="zh-CN" altLang="en-US" sz="2600" b="1" dirty="0"/>
                <a:t>仿射函数</a:t>
              </a:r>
              <a:r>
                <a:rPr lang="zh-CN" altLang="en-US" sz="2600" b="1" dirty="0">
                  <a:solidFill>
                    <a:schemeClr val="tx1"/>
                  </a:solidFill>
                </a:rPr>
                <a:t>。</a:t>
              </a:r>
            </a:p>
          </p:txBody>
        </p:sp>
        <p:graphicFrame>
          <p:nvGraphicFramePr>
            <p:cNvPr id="82946" name="Object 2"/>
            <p:cNvGraphicFramePr>
              <a:graphicFrameLocks noChangeAspect="1"/>
            </p:cNvGraphicFramePr>
            <p:nvPr/>
          </p:nvGraphicFramePr>
          <p:xfrm>
            <a:off x="2835" y="3243"/>
            <a:ext cx="84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5" name="Equation" r:id="rId7" imgW="609480" imgH="203040" progId="Equation.DSMT4">
                    <p:embed/>
                  </p:oleObj>
                </mc:Choice>
                <mc:Fallback>
                  <p:oleObj name="Equation" r:id="rId7" imgW="6094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243"/>
                          <a:ext cx="84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7" name="Object 3"/>
            <p:cNvGraphicFramePr>
              <a:graphicFrameLocks noChangeAspect="1"/>
            </p:cNvGraphicFramePr>
            <p:nvPr/>
          </p:nvGraphicFramePr>
          <p:xfrm>
            <a:off x="1225" y="3266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6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3266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8" name="Object 4"/>
            <p:cNvGraphicFramePr>
              <a:graphicFrameLocks noChangeAspect="1"/>
            </p:cNvGraphicFramePr>
            <p:nvPr/>
          </p:nvGraphicFramePr>
          <p:xfrm>
            <a:off x="4332" y="3243"/>
            <a:ext cx="19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7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243"/>
                          <a:ext cx="19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9" name="Object 5"/>
            <p:cNvGraphicFramePr>
              <a:graphicFrameLocks noChangeAspect="1"/>
            </p:cNvGraphicFramePr>
            <p:nvPr/>
          </p:nvGraphicFramePr>
          <p:xfrm>
            <a:off x="4785" y="3288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8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288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AF4670-DF8E-442F-AE42-E50AC7E47AAB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49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拉格朗日对偶函数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5575" y="1589088"/>
            <a:ext cx="8801100" cy="1463675"/>
            <a:chOff x="96" y="998"/>
            <a:chExt cx="5458" cy="920"/>
          </a:xfrm>
        </p:grpSpPr>
        <p:sp>
          <p:nvSpPr>
            <p:cNvPr id="83985" name="Rectangle 21"/>
            <p:cNvSpPr>
              <a:spLocks noChangeArrowheads="1"/>
            </p:cNvSpPr>
            <p:nvPr/>
          </p:nvSpPr>
          <p:spPr bwMode="auto">
            <a:xfrm>
              <a:off x="96" y="998"/>
              <a:ext cx="545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拉格朗日对偶函数</a:t>
              </a:r>
              <a:r>
                <a:rPr lang="en-US" altLang="zh-CN" sz="2600" b="1">
                  <a:solidFill>
                    <a:schemeClr val="tx1"/>
                  </a:solidFill>
                </a:rPr>
                <a:t>(lagrange dual function)</a:t>
              </a:r>
              <a:r>
                <a:rPr lang="zh-CN" altLang="en-US" sz="2600" b="1">
                  <a:solidFill>
                    <a:schemeClr val="tx1"/>
                  </a:solidFill>
                </a:rPr>
                <a:t> ：</a:t>
              </a:r>
            </a:p>
          </p:txBody>
        </p:sp>
        <p:graphicFrame>
          <p:nvGraphicFramePr>
            <p:cNvPr id="83975" name="Object 7"/>
            <p:cNvGraphicFramePr>
              <a:graphicFrameLocks noChangeAspect="1"/>
            </p:cNvGraphicFramePr>
            <p:nvPr/>
          </p:nvGraphicFramePr>
          <p:xfrm>
            <a:off x="408" y="1315"/>
            <a:ext cx="4992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8" name="Equation" r:id="rId3" imgW="3619440" imgH="431640" progId="Equation.DSMT4">
                    <p:embed/>
                  </p:oleObj>
                </mc:Choice>
                <mc:Fallback>
                  <p:oleObj name="Equation" r:id="rId3" imgW="361944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1315"/>
                          <a:ext cx="4992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6050" y="2960688"/>
            <a:ext cx="8802688" cy="955675"/>
            <a:chOff x="91" y="1860"/>
            <a:chExt cx="5458" cy="601"/>
          </a:xfrm>
        </p:grpSpPr>
        <p:sp>
          <p:nvSpPr>
            <p:cNvPr id="83984" name="Rectangle 3"/>
            <p:cNvSpPr>
              <a:spLocks noChangeArrowheads="1"/>
            </p:cNvSpPr>
            <p:nvPr/>
          </p:nvSpPr>
          <p:spPr bwMode="auto">
            <a:xfrm>
              <a:off x="91" y="1860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42900" indent="-3429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08025" indent="-271463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600" b="1">
                  <a:solidFill>
                    <a:schemeClr val="tx1"/>
                  </a:solidFill>
                </a:rPr>
                <a:t>若拉格朗日函数没有下界，则令</a:t>
              </a:r>
            </a:p>
          </p:txBody>
        </p:sp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2313" y="2177"/>
            <a:ext cx="11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9" name="Equation" r:id="rId5" imgW="825480" imgH="203040" progId="Equation.DSMT4">
                    <p:embed/>
                  </p:oleObj>
                </mc:Choice>
                <mc:Fallback>
                  <p:oleObj name="Equation" r:id="rId5" imgW="8254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177"/>
                          <a:ext cx="113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146050" y="3970338"/>
            <a:ext cx="88011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拉格朗日对偶函数为</a:t>
            </a:r>
            <a:r>
              <a:rPr lang="zh-CN" altLang="en-US" sz="2600" b="1"/>
              <a:t>凹函数</a:t>
            </a:r>
            <a:r>
              <a:rPr lang="zh-CN" altLang="en-US" sz="2600" b="1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6050" y="4548188"/>
            <a:ext cx="8801100" cy="1028700"/>
            <a:chOff x="91" y="2858"/>
            <a:chExt cx="5457" cy="646"/>
          </a:xfrm>
        </p:grpSpPr>
        <p:sp>
          <p:nvSpPr>
            <p:cNvPr id="83983" name="Rectangle 25"/>
            <p:cNvSpPr>
              <a:spLocks noChangeArrowheads="1"/>
            </p:cNvSpPr>
            <p:nvPr/>
          </p:nvSpPr>
          <p:spPr bwMode="auto">
            <a:xfrm>
              <a:off x="91" y="2858"/>
              <a:ext cx="5457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            和      ，若原最优化问题有最优值    ，则</a:t>
              </a:r>
            </a:p>
          </p:txBody>
        </p:sp>
        <p:graphicFrame>
          <p:nvGraphicFramePr>
            <p:cNvPr id="83970" name="Object 2"/>
            <p:cNvGraphicFramePr>
              <a:graphicFrameLocks noChangeAspect="1"/>
            </p:cNvGraphicFramePr>
            <p:nvPr/>
          </p:nvGraphicFramePr>
          <p:xfrm>
            <a:off x="528" y="2903"/>
            <a:ext cx="7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0" name="Equation" r:id="rId7" imgW="571320" imgH="177480" progId="Equation.DSMT4">
                    <p:embed/>
                  </p:oleObj>
                </mc:Choice>
                <mc:Fallback>
                  <p:oleObj name="Equation" r:id="rId7" imgW="57132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03"/>
                          <a:ext cx="7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542" y="2903"/>
            <a:ext cx="3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1" name="Equation" r:id="rId9" imgW="253800" imgH="177480" progId="Equation.DSMT4">
                    <p:embed/>
                  </p:oleObj>
                </mc:Choice>
                <mc:Fallback>
                  <p:oleObj name="Equation" r:id="rId9" imgW="25380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903"/>
                          <a:ext cx="35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2" name="Object 4"/>
            <p:cNvGraphicFramePr>
              <a:graphicFrameLocks noChangeAspect="1"/>
            </p:cNvGraphicFramePr>
            <p:nvPr/>
          </p:nvGraphicFramePr>
          <p:xfrm>
            <a:off x="4355" y="2858"/>
            <a:ext cx="31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2" name="Equation" r:id="rId11" imgW="228600" imgH="203040" progId="Equation.DSMT4">
                    <p:embed/>
                  </p:oleObj>
                </mc:Choice>
                <mc:Fallback>
                  <p:oleObj name="Equation" r:id="rId11" imgW="2286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858"/>
                          <a:ext cx="31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3" name="Object 5"/>
            <p:cNvGraphicFramePr>
              <a:graphicFrameLocks noChangeAspect="1"/>
            </p:cNvGraphicFramePr>
            <p:nvPr/>
          </p:nvGraphicFramePr>
          <p:xfrm>
            <a:off x="1860" y="3220"/>
            <a:ext cx="112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3" name="Equation" r:id="rId13" imgW="812520" imgH="203040" progId="Equation.DSMT4">
                    <p:embed/>
                  </p:oleObj>
                </mc:Choice>
                <mc:Fallback>
                  <p:oleObj name="Equation" r:id="rId13" imgW="81252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220"/>
                          <a:ext cx="112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161" y="2969568"/>
            <a:ext cx="7787927" cy="27979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1E79AB-D64A-49C6-AA79-6EB129A087A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仿射集(</a:t>
            </a:r>
            <a:r>
              <a:rPr lang="en-US" altLang="zh-CN" smtClean="0"/>
              <a:t>Affine sets)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41" y="1988096"/>
            <a:ext cx="8802688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直线的表示：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02477"/>
              </p:ext>
            </p:extLst>
          </p:nvPr>
        </p:nvGraphicFramePr>
        <p:xfrm>
          <a:off x="1905000" y="2492896"/>
          <a:ext cx="4495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92896"/>
                        <a:ext cx="4495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0" name="组合 10"/>
          <p:cNvGrpSpPr>
            <a:grpSpLocks/>
          </p:cNvGrpSpPr>
          <p:nvPr/>
        </p:nvGrpSpPr>
        <p:grpSpPr bwMode="auto">
          <a:xfrm>
            <a:off x="181498" y="3629521"/>
            <a:ext cx="8802687" cy="1133475"/>
            <a:chOff x="150813" y="2698750"/>
            <a:chExt cx="8802687" cy="1133475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0813" y="2698750"/>
              <a:ext cx="8802687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线段的表示：</a:t>
              </a:r>
            </a:p>
          </p:txBody>
        </p:sp>
        <p:graphicFrame>
          <p:nvGraphicFramePr>
            <p:cNvPr id="3075" name="Object 6"/>
            <p:cNvGraphicFramePr>
              <a:graphicFrameLocks noChangeAspect="1"/>
            </p:cNvGraphicFramePr>
            <p:nvPr/>
          </p:nvGraphicFramePr>
          <p:xfrm>
            <a:off x="1752600" y="3200400"/>
            <a:ext cx="4916488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Equation" r:id="rId5" imgW="1777680" imgH="228600" progId="Equation.DSMT4">
                    <p:embed/>
                  </p:oleObj>
                </mc:Choice>
                <mc:Fallback>
                  <p:oleObj name="Equation" r:id="rId5" imgW="17776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200400"/>
                          <a:ext cx="4916488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578313-70D1-4237-8BD5-DCF3376E4E94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b="1" smtClean="0"/>
              <a:t>Least-squares solution of linear equations</a:t>
            </a:r>
            <a:endParaRPr lang="zh-CN" altLang="en-US" sz="2600" b="1" smtClean="0"/>
          </a:p>
        </p:txBody>
      </p:sp>
      <p:grpSp>
        <p:nvGrpSpPr>
          <p:cNvPr id="85000" name="Group 12"/>
          <p:cNvGrpSpPr>
            <a:grpSpLocks/>
          </p:cNvGrpSpPr>
          <p:nvPr/>
        </p:nvGrpSpPr>
        <p:grpSpPr bwMode="auto">
          <a:xfrm>
            <a:off x="150813" y="1516063"/>
            <a:ext cx="8802687" cy="1116012"/>
            <a:chOff x="94" y="953"/>
            <a:chExt cx="5458" cy="701"/>
          </a:xfrm>
        </p:grpSpPr>
        <p:sp>
          <p:nvSpPr>
            <p:cNvPr id="85005" name="Rectangle 2"/>
            <p:cNvSpPr>
              <a:spLocks noChangeArrowheads="1"/>
            </p:cNvSpPr>
            <p:nvPr/>
          </p:nvSpPr>
          <p:spPr bwMode="auto">
            <a:xfrm>
              <a:off x="94" y="953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原问题：</a:t>
              </a:r>
            </a:p>
          </p:txBody>
        </p:sp>
        <p:graphicFrame>
          <p:nvGraphicFramePr>
            <p:cNvPr id="84996" name="Object 4"/>
            <p:cNvGraphicFramePr>
              <a:graphicFrameLocks noChangeAspect="1"/>
            </p:cNvGraphicFramePr>
            <p:nvPr/>
          </p:nvGraphicFramePr>
          <p:xfrm>
            <a:off x="1452" y="998"/>
            <a:ext cx="219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7" name="Equation" r:id="rId3" imgW="1549080" imgH="457200" progId="Equation.DSMT4">
                    <p:embed/>
                  </p:oleObj>
                </mc:Choice>
                <mc:Fallback>
                  <p:oleObj name="Equation" r:id="rId3" imgW="154908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998"/>
                          <a:ext cx="219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6050" y="2743200"/>
            <a:ext cx="8802688" cy="955675"/>
            <a:chOff x="91" y="1724"/>
            <a:chExt cx="5458" cy="600"/>
          </a:xfrm>
        </p:grpSpPr>
        <p:sp>
          <p:nvSpPr>
            <p:cNvPr id="85004" name="Rectangle 8"/>
            <p:cNvSpPr>
              <a:spLocks noChangeArrowheads="1"/>
            </p:cNvSpPr>
            <p:nvPr/>
          </p:nvSpPr>
          <p:spPr bwMode="auto">
            <a:xfrm>
              <a:off x="91" y="1724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拉格朗日函数：</a:t>
              </a:r>
            </a:p>
          </p:txBody>
        </p:sp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1460" y="1996"/>
            <a:ext cx="229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8" name="Equation" r:id="rId5" imgW="1625400" imgH="228600" progId="Equation.DSMT4">
                    <p:embed/>
                  </p:oleObj>
                </mc:Choice>
                <mc:Fallback>
                  <p:oleObj name="Equation" r:id="rId5" imgW="1625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996"/>
                          <a:ext cx="229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6050" y="3754438"/>
            <a:ext cx="8802688" cy="1258887"/>
            <a:chOff x="91" y="2359"/>
            <a:chExt cx="5458" cy="791"/>
          </a:xfrm>
        </p:grpSpPr>
        <p:sp>
          <p:nvSpPr>
            <p:cNvPr id="85003" name="Rectangle 10"/>
            <p:cNvSpPr>
              <a:spLocks noChangeArrowheads="1"/>
            </p:cNvSpPr>
            <p:nvPr/>
          </p:nvSpPr>
          <p:spPr bwMode="auto">
            <a:xfrm>
              <a:off x="91" y="2359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拉格朗日对偶函数：</a:t>
              </a:r>
            </a:p>
          </p:txBody>
        </p:sp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1452" y="2585"/>
            <a:ext cx="2190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9" name="Equation" r:id="rId7" imgW="1549080" imgH="393480" progId="Equation.DSMT4">
                    <p:embed/>
                  </p:oleObj>
                </mc:Choice>
                <mc:Fallback>
                  <p:oleObj name="Equation" r:id="rId7" imgW="1549080" imgH="393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585"/>
                          <a:ext cx="2190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EFB23-EC1A-4F23-8042-9192B329E24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b="1" smtClean="0"/>
              <a:t>Standard form LP</a:t>
            </a:r>
            <a:endParaRPr lang="zh-CN" altLang="en-US" sz="2600" b="1" smtClean="0"/>
          </a:p>
        </p:txBody>
      </p:sp>
      <p:grpSp>
        <p:nvGrpSpPr>
          <p:cNvPr id="86024" name="Group 9"/>
          <p:cNvGrpSpPr>
            <a:grpSpLocks/>
          </p:cNvGrpSpPr>
          <p:nvPr/>
        </p:nvGrpSpPr>
        <p:grpSpPr bwMode="auto">
          <a:xfrm>
            <a:off x="150813" y="1516063"/>
            <a:ext cx="8802687" cy="1581150"/>
            <a:chOff x="94" y="953"/>
            <a:chExt cx="5458" cy="993"/>
          </a:xfrm>
        </p:grpSpPr>
        <p:sp>
          <p:nvSpPr>
            <p:cNvPr id="86029" name="Rectangle 3"/>
            <p:cNvSpPr>
              <a:spLocks noChangeArrowheads="1"/>
            </p:cNvSpPr>
            <p:nvPr/>
          </p:nvSpPr>
          <p:spPr bwMode="auto">
            <a:xfrm>
              <a:off x="94" y="953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原问题：</a:t>
              </a:r>
            </a:p>
          </p:txBody>
        </p:sp>
        <p:graphicFrame>
          <p:nvGraphicFramePr>
            <p:cNvPr id="86020" name="Object 4"/>
            <p:cNvGraphicFramePr>
              <a:graphicFrameLocks noChangeAspect="1"/>
            </p:cNvGraphicFramePr>
            <p:nvPr/>
          </p:nvGraphicFramePr>
          <p:xfrm>
            <a:off x="1769" y="998"/>
            <a:ext cx="1598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1" name="Equation" r:id="rId3" imgW="1130040" imgH="660240" progId="Equation.DSMT4">
                    <p:embed/>
                  </p:oleObj>
                </mc:Choice>
                <mc:Fallback>
                  <p:oleObj name="Equation" r:id="rId3" imgW="1130040" imgH="6602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998"/>
                          <a:ext cx="1598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6050" y="3176588"/>
            <a:ext cx="8802688" cy="1462087"/>
            <a:chOff x="91" y="1996"/>
            <a:chExt cx="5458" cy="919"/>
          </a:xfrm>
        </p:grpSpPr>
        <p:sp>
          <p:nvSpPr>
            <p:cNvPr id="86028" name="Rectangle 5"/>
            <p:cNvSpPr>
              <a:spLocks noChangeArrowheads="1"/>
            </p:cNvSpPr>
            <p:nvPr/>
          </p:nvSpPr>
          <p:spPr bwMode="auto">
            <a:xfrm>
              <a:off x="91" y="1996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拉格朗日函数：</a:t>
              </a:r>
            </a:p>
          </p:txBody>
        </p:sp>
        <p:graphicFrame>
          <p:nvGraphicFramePr>
            <p:cNvPr id="86019" name="Object 3"/>
            <p:cNvGraphicFramePr>
              <a:graphicFrameLocks noChangeAspect="1"/>
            </p:cNvGraphicFramePr>
            <p:nvPr/>
          </p:nvGraphicFramePr>
          <p:xfrm>
            <a:off x="936" y="2223"/>
            <a:ext cx="307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2" name="Equation" r:id="rId5" imgW="2171520" imgH="482400" progId="Equation.DSMT4">
                    <p:embed/>
                  </p:oleObj>
                </mc:Choice>
                <mc:Fallback>
                  <p:oleObj name="Equation" r:id="rId5" imgW="217152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223"/>
                          <a:ext cx="307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6050" y="4692650"/>
            <a:ext cx="8802688" cy="1533525"/>
            <a:chOff x="91" y="2948"/>
            <a:chExt cx="5458" cy="964"/>
          </a:xfrm>
        </p:grpSpPr>
        <p:sp>
          <p:nvSpPr>
            <p:cNvPr id="86027" name="Rectangle 7"/>
            <p:cNvSpPr>
              <a:spLocks noChangeArrowheads="1"/>
            </p:cNvSpPr>
            <p:nvPr/>
          </p:nvSpPr>
          <p:spPr bwMode="auto">
            <a:xfrm>
              <a:off x="91" y="2948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拉格朗日对偶函数：</a:t>
              </a:r>
            </a:p>
          </p:txBody>
        </p:sp>
        <p:graphicFrame>
          <p:nvGraphicFramePr>
            <p:cNvPr id="86018" name="Object 2"/>
            <p:cNvGraphicFramePr>
              <a:graphicFrameLocks noChangeAspect="1"/>
            </p:cNvGraphicFramePr>
            <p:nvPr/>
          </p:nvGraphicFramePr>
          <p:xfrm>
            <a:off x="953" y="3220"/>
            <a:ext cx="2926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3" name="Equation" r:id="rId7" imgW="2070000" imgH="482400" progId="Equation.DSMT4">
                    <p:embed/>
                  </p:oleObj>
                </mc:Choice>
                <mc:Fallback>
                  <p:oleObj name="Equation" r:id="rId7" imgW="207000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3220"/>
                          <a:ext cx="2926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F50D1E-0973-44E7-B86C-EE14D204B61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对偶函数与共轭函数</a:t>
            </a:r>
          </a:p>
        </p:txBody>
      </p:sp>
      <p:grpSp>
        <p:nvGrpSpPr>
          <p:cNvPr id="88072" name="Group 13"/>
          <p:cNvGrpSpPr>
            <a:grpSpLocks/>
          </p:cNvGrpSpPr>
          <p:nvPr/>
        </p:nvGrpSpPr>
        <p:grpSpPr bwMode="auto">
          <a:xfrm>
            <a:off x="150813" y="1431925"/>
            <a:ext cx="8802687" cy="762000"/>
            <a:chOff x="94" y="900"/>
            <a:chExt cx="5458" cy="478"/>
          </a:xfrm>
        </p:grpSpPr>
        <p:sp>
          <p:nvSpPr>
            <p:cNvPr id="88078" name="Rectangle 2"/>
            <p:cNvSpPr>
              <a:spLocks noChangeArrowheads="1"/>
            </p:cNvSpPr>
            <p:nvPr/>
          </p:nvSpPr>
          <p:spPr bwMode="auto">
            <a:xfrm>
              <a:off x="94" y="907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共轭函数</a:t>
              </a:r>
            </a:p>
          </p:txBody>
        </p:sp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1361" y="900"/>
            <a:ext cx="2303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0" name="Equation" r:id="rId3" imgW="1676160" imgH="342720" progId="Equation.DSMT4">
                    <p:embed/>
                  </p:oleObj>
                </mc:Choice>
                <mc:Fallback>
                  <p:oleObj name="Equation" r:id="rId3" imgW="1676160" imgH="342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900"/>
                          <a:ext cx="2303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46050" y="2227263"/>
            <a:ext cx="8802688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共轭函数与对偶函数存在密切联系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6050" y="2730500"/>
            <a:ext cx="8802688" cy="1960563"/>
            <a:chOff x="91" y="1716"/>
            <a:chExt cx="5458" cy="1231"/>
          </a:xfrm>
        </p:grpSpPr>
        <p:sp>
          <p:nvSpPr>
            <p:cNvPr id="88077" name="Rectangle 10"/>
            <p:cNvSpPr>
              <a:spLocks noChangeArrowheads="1"/>
            </p:cNvSpPr>
            <p:nvPr/>
          </p:nvSpPr>
          <p:spPr bwMode="auto">
            <a:xfrm>
              <a:off x="91" y="1716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具有线性不等式约束和线性等式约束的优化问题：</a:t>
              </a:r>
            </a:p>
          </p:txBody>
        </p:sp>
        <p:graphicFrame>
          <p:nvGraphicFramePr>
            <p:cNvPr id="88067" name="Object 3"/>
            <p:cNvGraphicFramePr>
              <a:graphicFrameLocks noChangeAspect="1"/>
            </p:cNvGraphicFramePr>
            <p:nvPr/>
          </p:nvGraphicFramePr>
          <p:xfrm>
            <a:off x="1565" y="2018"/>
            <a:ext cx="1742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1" name="Equation" r:id="rId5" imgW="1231560" imgH="647640" progId="Equation.DSMT4">
                    <p:embed/>
                  </p:oleObj>
                </mc:Choice>
                <mc:Fallback>
                  <p:oleObj name="Equation" r:id="rId5" imgW="1231560" imgH="647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018"/>
                          <a:ext cx="1742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6050" y="4656138"/>
            <a:ext cx="8802688" cy="1128712"/>
            <a:chOff x="91" y="2812"/>
            <a:chExt cx="5458" cy="709"/>
          </a:xfrm>
        </p:grpSpPr>
        <p:sp>
          <p:nvSpPr>
            <p:cNvPr id="88076" name="Rectangle 6"/>
            <p:cNvSpPr>
              <a:spLocks noChangeArrowheads="1"/>
            </p:cNvSpPr>
            <p:nvPr/>
          </p:nvSpPr>
          <p:spPr bwMode="auto">
            <a:xfrm>
              <a:off x="91" y="2812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600" b="1">
                  <a:solidFill>
                    <a:schemeClr val="tx1"/>
                  </a:solidFill>
                </a:rPr>
                <a:t>   对偶函数：</a:t>
              </a:r>
              <a:endParaRPr lang="en-US" altLang="zh-CN" sz="26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88066" name="Object 2"/>
            <p:cNvGraphicFramePr>
              <a:graphicFrameLocks noChangeAspect="1"/>
            </p:cNvGraphicFramePr>
            <p:nvPr/>
          </p:nvGraphicFramePr>
          <p:xfrm>
            <a:off x="862" y="3175"/>
            <a:ext cx="348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92" name="Equation" r:id="rId7" imgW="2463480" imgH="241200" progId="Equation.DSMT4">
                    <p:embed/>
                  </p:oleObj>
                </mc:Choice>
                <mc:Fallback>
                  <p:oleObj name="Equation" r:id="rId7" imgW="246348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3175"/>
                          <a:ext cx="348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F284C-3C96-492C-A8FA-41E6DF6AC53E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smtClean="0"/>
              <a:t>Equality constrained norm minimization</a:t>
            </a:r>
            <a:endParaRPr lang="zh-CN" altLang="en-US" sz="2800" b="1" smtClean="0"/>
          </a:p>
        </p:txBody>
      </p:sp>
      <p:grpSp>
        <p:nvGrpSpPr>
          <p:cNvPr id="89096" name="Group 13"/>
          <p:cNvGrpSpPr>
            <a:grpSpLocks/>
          </p:cNvGrpSpPr>
          <p:nvPr/>
        </p:nvGrpSpPr>
        <p:grpSpPr bwMode="auto">
          <a:xfrm>
            <a:off x="150813" y="1443038"/>
            <a:ext cx="8802687" cy="1209675"/>
            <a:chOff x="94" y="907"/>
            <a:chExt cx="5458" cy="760"/>
          </a:xfrm>
        </p:grpSpPr>
        <p:sp>
          <p:nvSpPr>
            <p:cNvPr id="89101" name="Rectangle 3"/>
            <p:cNvSpPr>
              <a:spLocks noChangeArrowheads="1"/>
            </p:cNvSpPr>
            <p:nvPr/>
          </p:nvSpPr>
          <p:spPr bwMode="auto">
            <a:xfrm>
              <a:off x="94" y="907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问题描述：</a:t>
              </a:r>
            </a:p>
          </p:txBody>
        </p:sp>
        <p:graphicFrame>
          <p:nvGraphicFramePr>
            <p:cNvPr id="89092" name="Object 4"/>
            <p:cNvGraphicFramePr>
              <a:graphicFrameLocks noChangeAspect="1"/>
            </p:cNvGraphicFramePr>
            <p:nvPr/>
          </p:nvGraphicFramePr>
          <p:xfrm>
            <a:off x="1610" y="975"/>
            <a:ext cx="159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13" name="Equation" r:id="rId3" imgW="1130040" imgH="482400" progId="Equation.DSMT4">
                    <p:embed/>
                  </p:oleObj>
                </mc:Choice>
                <mc:Fallback>
                  <p:oleObj name="Equation" r:id="rId3" imgW="1130040" imgH="48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75"/>
                          <a:ext cx="1598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82563" y="2778125"/>
            <a:ext cx="8801100" cy="1463675"/>
            <a:chOff x="113" y="1746"/>
            <a:chExt cx="5458" cy="919"/>
          </a:xfrm>
        </p:grpSpPr>
        <p:graphicFrame>
          <p:nvGraphicFramePr>
            <p:cNvPr id="89091" name="Object 3"/>
            <p:cNvGraphicFramePr>
              <a:graphicFrameLocks noChangeAspect="1"/>
            </p:cNvGraphicFramePr>
            <p:nvPr/>
          </p:nvGraphicFramePr>
          <p:xfrm>
            <a:off x="1520" y="1973"/>
            <a:ext cx="210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14" name="Equation" r:id="rId5" imgW="1485720" imgH="482400" progId="Equation.DSMT4">
                    <p:embed/>
                  </p:oleObj>
                </mc:Choice>
                <mc:Fallback>
                  <p:oleObj name="Equation" r:id="rId5" imgW="148572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973"/>
                          <a:ext cx="210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0" name="Rectangle 10"/>
            <p:cNvSpPr>
              <a:spLocks noChangeArrowheads="1"/>
            </p:cNvSpPr>
            <p:nvPr/>
          </p:nvSpPr>
          <p:spPr bwMode="auto">
            <a:xfrm>
              <a:off x="113" y="1746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共轭函数：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2563" y="4151313"/>
            <a:ext cx="8801100" cy="1704975"/>
            <a:chOff x="113" y="2608"/>
            <a:chExt cx="5458" cy="1072"/>
          </a:xfrm>
        </p:grpSpPr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113" y="2608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对偶函数：</a:t>
              </a:r>
            </a:p>
          </p:txBody>
        </p:sp>
        <p:graphicFrame>
          <p:nvGraphicFramePr>
            <p:cNvPr id="89090" name="Object 2"/>
            <p:cNvGraphicFramePr>
              <a:graphicFrameLocks noChangeAspect="1"/>
            </p:cNvGraphicFramePr>
            <p:nvPr/>
          </p:nvGraphicFramePr>
          <p:xfrm>
            <a:off x="748" y="2926"/>
            <a:ext cx="4037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15" name="Equation" r:id="rId7" imgW="2895480" imgH="533160" progId="Equation.DSMT4">
                    <p:embed/>
                  </p:oleObj>
                </mc:Choice>
                <mc:Fallback>
                  <p:oleObj name="Equation" r:id="rId7" imgW="2895480" imgH="533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26"/>
                          <a:ext cx="4037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CD438D-DF70-4D68-A64E-F932BF9868E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拉格朗日对偶问题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50813" y="3621361"/>
            <a:ext cx="8802687" cy="1061524"/>
            <a:chOff x="94" y="1005"/>
            <a:chExt cx="5458" cy="977"/>
          </a:xfrm>
        </p:grpSpPr>
        <p:sp>
          <p:nvSpPr>
            <p:cNvPr id="92176" name="Rectangle 2"/>
            <p:cNvSpPr>
              <a:spLocks noChangeArrowheads="1"/>
            </p:cNvSpPr>
            <p:nvPr/>
          </p:nvSpPr>
          <p:spPr bwMode="auto">
            <a:xfrm>
              <a:off x="94" y="1005"/>
              <a:ext cx="545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拉格朗日对偶问题的描述：</a:t>
              </a:r>
            </a:p>
          </p:txBody>
        </p:sp>
        <p:graphicFrame>
          <p:nvGraphicFramePr>
            <p:cNvPr id="921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380294"/>
                </p:ext>
              </p:extLst>
            </p:nvPr>
          </p:nvGraphicFramePr>
          <p:xfrm>
            <a:off x="2969" y="1005"/>
            <a:ext cx="1724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5" name="Equation" r:id="rId3" imgW="1218960" imgH="431640" progId="Equation.DSMT4">
                    <p:embed/>
                  </p:oleObj>
                </mc:Choice>
                <mc:Fallback>
                  <p:oleObj name="Equation" r:id="rId3" imgW="121896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005"/>
                          <a:ext cx="1724" cy="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65969" y="4499627"/>
            <a:ext cx="8802687" cy="956845"/>
            <a:chOff x="94" y="1926"/>
            <a:chExt cx="5458" cy="601"/>
          </a:xfrm>
        </p:grpSpPr>
        <p:graphicFrame>
          <p:nvGraphicFramePr>
            <p:cNvPr id="921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083701"/>
                </p:ext>
              </p:extLst>
            </p:nvPr>
          </p:nvGraphicFramePr>
          <p:xfrm>
            <a:off x="1677" y="1926"/>
            <a:ext cx="113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6" name="Equation" r:id="rId5" imgW="825480" imgH="431640" progId="Equation.DSMT4">
                    <p:embed/>
                  </p:oleObj>
                </mc:Choice>
                <mc:Fallback>
                  <p:oleObj name="Equation" r:id="rId5" imgW="82548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26"/>
                          <a:ext cx="113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5" name="Rectangle 18"/>
            <p:cNvSpPr>
              <a:spLocks noChangeArrowheads="1"/>
            </p:cNvSpPr>
            <p:nvPr/>
          </p:nvSpPr>
          <p:spPr bwMode="auto">
            <a:xfrm>
              <a:off x="94" y="1950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对偶可行域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5969" y="5392227"/>
            <a:ext cx="8802688" cy="533400"/>
            <a:chOff x="91" y="2721"/>
            <a:chExt cx="5458" cy="335"/>
          </a:xfrm>
        </p:grpSpPr>
        <p:graphicFrame>
          <p:nvGraphicFramePr>
            <p:cNvPr id="92163" name="Object 3"/>
            <p:cNvGraphicFramePr>
              <a:graphicFrameLocks noChangeAspect="1"/>
            </p:cNvGraphicFramePr>
            <p:nvPr/>
          </p:nvGraphicFramePr>
          <p:xfrm>
            <a:off x="1542" y="2767"/>
            <a:ext cx="3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7" name="Equation" r:id="rId7" imgW="228600" imgH="177480" progId="Equation.DSMT4">
                    <p:embed/>
                  </p:oleObj>
                </mc:Choice>
                <mc:Fallback>
                  <p:oleObj name="Equation" r:id="rId7" imgW="22860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767"/>
                          <a:ext cx="3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4" name="Rectangle 20"/>
            <p:cNvSpPr>
              <a:spLocks noChangeArrowheads="1"/>
            </p:cNvSpPr>
            <p:nvPr/>
          </p:nvSpPr>
          <p:spPr bwMode="auto">
            <a:xfrm>
              <a:off x="91" y="2721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 dirty="0">
                  <a:solidFill>
                    <a:schemeClr val="tx1"/>
                  </a:solidFill>
                </a:rPr>
                <a:t>最优值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9916" y="6065539"/>
            <a:ext cx="8802688" cy="531813"/>
            <a:chOff x="91" y="3266"/>
            <a:chExt cx="5458" cy="334"/>
          </a:xfrm>
        </p:grpSpPr>
        <p:sp>
          <p:nvSpPr>
            <p:cNvPr id="92173" name="Rectangle 21"/>
            <p:cNvSpPr>
              <a:spLocks noChangeArrowheads="1"/>
            </p:cNvSpPr>
            <p:nvPr/>
          </p:nvSpPr>
          <p:spPr bwMode="auto">
            <a:xfrm>
              <a:off x="91" y="3266"/>
              <a:ext cx="545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 dirty="0">
                  <a:solidFill>
                    <a:schemeClr val="tx1"/>
                  </a:solidFill>
                </a:rPr>
                <a:t>最优解</a:t>
              </a:r>
            </a:p>
          </p:txBody>
        </p:sp>
        <p:graphicFrame>
          <p:nvGraphicFramePr>
            <p:cNvPr id="92162" name="Object 2"/>
            <p:cNvGraphicFramePr>
              <a:graphicFrameLocks noChangeAspect="1"/>
            </p:cNvGraphicFramePr>
            <p:nvPr/>
          </p:nvGraphicFramePr>
          <p:xfrm>
            <a:off x="1452" y="3311"/>
            <a:ext cx="7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8" name="Equation" r:id="rId9" imgW="520560" imgH="203040" progId="Equation.DSMT4">
                    <p:embed/>
                  </p:oleObj>
                </mc:Choice>
                <mc:Fallback>
                  <p:oleObj name="Equation" r:id="rId9" imgW="5205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311"/>
                          <a:ext cx="71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150813" y="1550417"/>
            <a:ext cx="8802687" cy="1806575"/>
            <a:chOff x="96" y="911"/>
            <a:chExt cx="5545" cy="1138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96" y="960"/>
              <a:ext cx="554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 dirty="0">
                  <a:solidFill>
                    <a:schemeClr val="tx1"/>
                  </a:solidFill>
                </a:rPr>
                <a:t>设优化问题：</a:t>
              </a:r>
              <a:endParaRPr lang="en-US" altLang="zh-CN" sz="26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0834856"/>
                </p:ext>
              </p:extLst>
            </p:nvPr>
          </p:nvGraphicFramePr>
          <p:xfrm>
            <a:off x="1641" y="911"/>
            <a:ext cx="3127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9" name="Equation" r:id="rId11" imgW="1955520" imgH="711000" progId="Equation.DSMT4">
                    <p:embed/>
                  </p:oleObj>
                </mc:Choice>
                <mc:Fallback>
                  <p:oleObj name="Equation" r:id="rId11" imgW="19555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911"/>
                          <a:ext cx="3127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902745-1DAC-4E88-A6C8-77CFD604207F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LP</a:t>
            </a:r>
            <a:r>
              <a:rPr lang="zh-CN" altLang="en-US" smtClean="0"/>
              <a:t>问题的对偶问题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" y="1988840"/>
            <a:ext cx="9121229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4FFE31-5B48-4D60-976F-887531D5BDFA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弱对偶性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0813" y="1587501"/>
            <a:ext cx="8802687" cy="974698"/>
            <a:chOff x="94" y="997"/>
            <a:chExt cx="5458" cy="613"/>
          </a:xfrm>
        </p:grpSpPr>
        <p:sp>
          <p:nvSpPr>
            <p:cNvPr id="94221" name="Rectangle 2"/>
            <p:cNvSpPr>
              <a:spLocks noChangeArrowheads="1"/>
            </p:cNvSpPr>
            <p:nvPr/>
          </p:nvSpPr>
          <p:spPr bwMode="auto">
            <a:xfrm>
              <a:off x="94" y="1005"/>
              <a:ext cx="5458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定理（弱对偶性） ：设原始问题的最优值为     ，对偶问题的最优值为    ，则                成立。</a:t>
              </a:r>
            </a:p>
          </p:txBody>
        </p:sp>
        <p:graphicFrame>
          <p:nvGraphicFramePr>
            <p:cNvPr id="942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989477"/>
                </p:ext>
              </p:extLst>
            </p:nvPr>
          </p:nvGraphicFramePr>
          <p:xfrm>
            <a:off x="1585" y="1297"/>
            <a:ext cx="3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0" name="Equation" r:id="rId3" imgW="228600" imgH="177480" progId="Equation.DSMT4">
                    <p:embed/>
                  </p:oleObj>
                </mc:Choice>
                <mc:Fallback>
                  <p:oleObj name="Equation" r:id="rId3" imgW="22860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1297"/>
                          <a:ext cx="3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526458"/>
                </p:ext>
              </p:extLst>
            </p:nvPr>
          </p:nvGraphicFramePr>
          <p:xfrm>
            <a:off x="2344" y="1249"/>
            <a:ext cx="83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1" name="Equation" r:id="rId5" imgW="533160" imgH="203040" progId="Equation.DSMT4">
                    <p:embed/>
                  </p:oleObj>
                </mc:Choice>
                <mc:Fallback>
                  <p:oleObj name="Equation" r:id="rId5" imgW="53316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1249"/>
                          <a:ext cx="83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3" name="Object 5"/>
            <p:cNvGraphicFramePr>
              <a:graphicFrameLocks noChangeAspect="1"/>
            </p:cNvGraphicFramePr>
            <p:nvPr/>
          </p:nvGraphicFramePr>
          <p:xfrm>
            <a:off x="4421" y="997"/>
            <a:ext cx="3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2" name="Equation" r:id="rId7" imgW="228600" imgH="203040" progId="Equation.DSMT4">
                    <p:embed/>
                  </p:oleObj>
                </mc:Choice>
                <mc:Fallback>
                  <p:oleObj name="Equation" r:id="rId7" imgW="2286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997"/>
                          <a:ext cx="36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47638" y="2541588"/>
            <a:ext cx="8802687" cy="1060450"/>
            <a:chOff x="92" y="1597"/>
            <a:chExt cx="5458" cy="666"/>
          </a:xfrm>
        </p:grpSpPr>
        <p:sp>
          <p:nvSpPr>
            <p:cNvPr id="94220" name="Rectangle 11"/>
            <p:cNvSpPr>
              <a:spLocks noChangeArrowheads="1"/>
            </p:cNvSpPr>
            <p:nvPr/>
          </p:nvSpPr>
          <p:spPr bwMode="auto">
            <a:xfrm>
              <a:off x="92" y="1597"/>
              <a:ext cx="545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600" b="1">
                  <a:solidFill>
                    <a:schemeClr val="tx1"/>
                  </a:solidFill>
                </a:rPr>
                <a:t>optimal duality gap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94210" name="Object 2"/>
            <p:cNvGraphicFramePr>
              <a:graphicFrameLocks noChangeAspect="1"/>
            </p:cNvGraphicFramePr>
            <p:nvPr/>
          </p:nvGraphicFramePr>
          <p:xfrm>
            <a:off x="1934" y="1940"/>
            <a:ext cx="82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3" name="Equation" r:id="rId9" imgW="520560" imgH="203040" progId="Equation.DSMT4">
                    <p:embed/>
                  </p:oleObj>
                </mc:Choice>
                <mc:Fallback>
                  <p:oleObj name="Equation" r:id="rId9" imgW="5205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1940"/>
                          <a:ext cx="82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147638" y="3565525"/>
            <a:ext cx="880268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可以利用对偶问题找到原始问题最优解的下界。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A1745-6BF7-412C-BAF6-635C8FC1549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强对偶性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50813" y="2852738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强对偶性并不是总是成立的。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0813" y="1479550"/>
            <a:ext cx="8802687" cy="1365250"/>
            <a:chOff x="94" y="997"/>
            <a:chExt cx="5458" cy="857"/>
          </a:xfrm>
        </p:grpSpPr>
        <p:sp>
          <p:nvSpPr>
            <p:cNvPr id="95248" name="Rectangle 15"/>
            <p:cNvSpPr>
              <a:spLocks noChangeArrowheads="1"/>
            </p:cNvSpPr>
            <p:nvPr/>
          </p:nvSpPr>
          <p:spPr bwMode="auto">
            <a:xfrm>
              <a:off x="94" y="1005"/>
              <a:ext cx="5458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定义（强对偶性） ：设原始问题的最优值为     ，对偶问题的最优值为    。若                成立，则称原始问题和对偶问题之间具有</a:t>
              </a:r>
              <a:r>
                <a:rPr lang="zh-CN" altLang="en-US" sz="2600" b="1"/>
                <a:t>强对偶性</a:t>
              </a:r>
              <a:r>
                <a:rPr lang="zh-CN" altLang="en-US" sz="2600" b="1">
                  <a:solidFill>
                    <a:schemeClr val="tx1"/>
                  </a:solidFill>
                </a:rPr>
                <a:t>。</a:t>
              </a:r>
            </a:p>
          </p:txBody>
        </p:sp>
        <p:graphicFrame>
          <p:nvGraphicFramePr>
            <p:cNvPr id="952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222698"/>
                </p:ext>
              </p:extLst>
            </p:nvPr>
          </p:nvGraphicFramePr>
          <p:xfrm>
            <a:off x="1585" y="1297"/>
            <a:ext cx="3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4" name="Equation" r:id="rId3" imgW="228600" imgH="177480" progId="Equation.DSMT4">
                    <p:embed/>
                  </p:oleObj>
                </mc:Choice>
                <mc:Fallback>
                  <p:oleObj name="Equation" r:id="rId3" imgW="22860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1297"/>
                          <a:ext cx="3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462617"/>
                </p:ext>
              </p:extLst>
            </p:nvPr>
          </p:nvGraphicFramePr>
          <p:xfrm>
            <a:off x="2264" y="1297"/>
            <a:ext cx="83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5" name="Equation" r:id="rId5" imgW="533160" imgH="203040" progId="Equation.DSMT4">
                    <p:embed/>
                  </p:oleObj>
                </mc:Choice>
                <mc:Fallback>
                  <p:oleObj name="Equation" r:id="rId5" imgW="5331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297"/>
                          <a:ext cx="83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996722"/>
                </p:ext>
              </p:extLst>
            </p:nvPr>
          </p:nvGraphicFramePr>
          <p:xfrm>
            <a:off x="4306" y="997"/>
            <a:ext cx="3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6" name="Equation" r:id="rId7" imgW="228600" imgH="203040" progId="Equation.DSMT4">
                    <p:embed/>
                  </p:oleObj>
                </mc:Choice>
                <mc:Fallback>
                  <p:oleObj name="Equation" r:id="rId7" imgW="2286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997"/>
                          <a:ext cx="36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147638" y="3430588"/>
            <a:ext cx="880268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凸优化问题</a:t>
            </a:r>
            <a:r>
              <a:rPr lang="zh-CN" altLang="en-US" sz="2600" b="1"/>
              <a:t>通常（但并不总是）</a:t>
            </a:r>
            <a:r>
              <a:rPr lang="zh-CN" altLang="en-US" sz="2600" b="1">
                <a:solidFill>
                  <a:schemeClr val="tx1"/>
                </a:solidFill>
              </a:rPr>
              <a:t>具有强对偶性。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7638" y="3975100"/>
            <a:ext cx="8802687" cy="2103438"/>
            <a:chOff x="92" y="2498"/>
            <a:chExt cx="5458" cy="1321"/>
          </a:xfrm>
        </p:grpSpPr>
        <p:sp>
          <p:nvSpPr>
            <p:cNvPr id="95246" name="Rectangle 20"/>
            <p:cNvSpPr>
              <a:spLocks noChangeArrowheads="1"/>
            </p:cNvSpPr>
            <p:nvPr/>
          </p:nvSpPr>
          <p:spPr bwMode="auto">
            <a:xfrm>
              <a:off x="92" y="2498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600" b="1">
                  <a:solidFill>
                    <a:schemeClr val="tx1"/>
                  </a:solidFill>
                </a:rPr>
                <a:t>Slater</a:t>
              </a:r>
              <a:r>
                <a:rPr lang="zh-CN" altLang="en-US" sz="2600" b="1">
                  <a:solidFill>
                    <a:schemeClr val="tx1"/>
                  </a:solidFill>
                </a:rPr>
                <a:t>定理：若凸优化问题存在严格可行解，即存在                 ，满足</a:t>
              </a:r>
            </a:p>
          </p:txBody>
        </p:sp>
        <p:sp>
          <p:nvSpPr>
            <p:cNvPr id="95247" name="Rectangle 10"/>
            <p:cNvSpPr>
              <a:spLocks noChangeArrowheads="1"/>
            </p:cNvSpPr>
            <p:nvPr/>
          </p:nvSpPr>
          <p:spPr bwMode="auto">
            <a:xfrm>
              <a:off x="92" y="3483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600" b="1">
                  <a:solidFill>
                    <a:schemeClr val="tx1"/>
                  </a:solidFill>
                </a:rPr>
                <a:t>	则优化问题具有强对偶性。该条件称为</a:t>
              </a:r>
              <a:r>
                <a:rPr lang="en-US" altLang="zh-CN" sz="2300" b="1"/>
                <a:t>Slater</a:t>
              </a:r>
              <a:r>
                <a:rPr lang="zh-CN" altLang="en-US" sz="2300" b="1"/>
                <a:t>条件</a:t>
              </a:r>
              <a:r>
                <a:rPr lang="zh-CN" altLang="en-US" sz="2300" b="1">
                  <a:solidFill>
                    <a:schemeClr val="tx1"/>
                  </a:solidFill>
                </a:rPr>
                <a:t>。</a:t>
              </a:r>
            </a:p>
          </p:txBody>
        </p:sp>
        <p:graphicFrame>
          <p:nvGraphicFramePr>
            <p:cNvPr id="95234" name="Object 2"/>
            <p:cNvGraphicFramePr>
              <a:graphicFrameLocks noChangeAspect="1"/>
            </p:cNvGraphicFramePr>
            <p:nvPr/>
          </p:nvGraphicFramePr>
          <p:xfrm>
            <a:off x="563" y="2755"/>
            <a:ext cx="107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7" name="Equation" r:id="rId9" imgW="749160" imgH="177480" progId="Equation.DSMT4">
                    <p:embed/>
                  </p:oleObj>
                </mc:Choice>
                <mc:Fallback>
                  <p:oleObj name="Equation" r:id="rId9" imgW="74916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755"/>
                          <a:ext cx="107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5" name="Object 3"/>
            <p:cNvGraphicFramePr>
              <a:graphicFrameLocks noChangeAspect="1"/>
            </p:cNvGraphicFramePr>
            <p:nvPr/>
          </p:nvGraphicFramePr>
          <p:xfrm>
            <a:off x="2363" y="2883"/>
            <a:ext cx="163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8" name="Equation" r:id="rId11" imgW="1244520" imgH="406080" progId="Equation.DSMT4">
                    <p:embed/>
                  </p:oleObj>
                </mc:Choice>
                <mc:Fallback>
                  <p:oleObj name="Equation" r:id="rId11" imgW="1244520" imgH="4060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2883"/>
                          <a:ext cx="163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/>
      <p:bldP spid="1188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3262A-F0D3-47F1-95E3-3F40271A17BA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2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强对偶性</a:t>
            </a:r>
          </a:p>
        </p:txBody>
      </p:sp>
      <p:sp>
        <p:nvSpPr>
          <p:cNvPr id="96264" name="Rectangle 5"/>
          <p:cNvSpPr>
            <a:spLocks noChangeArrowheads="1"/>
          </p:cNvSpPr>
          <p:nvPr/>
        </p:nvSpPr>
        <p:spPr bwMode="auto">
          <a:xfrm>
            <a:off x="150813" y="2473325"/>
            <a:ext cx="88026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1"/>
                </a:solidFill>
              </a:rPr>
              <a:t>	存在                  ，满足</a:t>
            </a:r>
          </a:p>
        </p:txBody>
      </p:sp>
      <p:grpSp>
        <p:nvGrpSpPr>
          <p:cNvPr id="96265" name="Group 14"/>
          <p:cNvGrpSpPr>
            <a:grpSpLocks/>
          </p:cNvGrpSpPr>
          <p:nvPr/>
        </p:nvGrpSpPr>
        <p:grpSpPr bwMode="auto">
          <a:xfrm>
            <a:off x="150813" y="1600200"/>
            <a:ext cx="8802687" cy="2924175"/>
            <a:chOff x="94" y="1005"/>
            <a:chExt cx="5458" cy="1838"/>
          </a:xfrm>
        </p:grpSpPr>
        <p:graphicFrame>
          <p:nvGraphicFramePr>
            <p:cNvPr id="96258" name="Object 2"/>
            <p:cNvGraphicFramePr>
              <a:graphicFrameLocks noChangeAspect="1"/>
            </p:cNvGraphicFramePr>
            <p:nvPr/>
          </p:nvGraphicFramePr>
          <p:xfrm>
            <a:off x="820" y="1597"/>
            <a:ext cx="107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8" name="Equation" r:id="rId3" imgW="749160" imgH="177480" progId="Equation.DSMT4">
                    <p:embed/>
                  </p:oleObj>
                </mc:Choice>
                <mc:Fallback>
                  <p:oleObj name="Equation" r:id="rId3" imgW="74916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1597"/>
                          <a:ext cx="107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6" name="Rectangle 7"/>
            <p:cNvSpPr>
              <a:spLocks noChangeArrowheads="1"/>
            </p:cNvSpPr>
            <p:nvPr/>
          </p:nvSpPr>
          <p:spPr bwMode="auto">
            <a:xfrm>
              <a:off x="94" y="1005"/>
              <a:ext cx="545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弱化的</a:t>
              </a:r>
              <a:r>
                <a:rPr lang="en-US" altLang="zh-CN" sz="2600" b="1">
                  <a:solidFill>
                    <a:schemeClr val="tx1"/>
                  </a:solidFill>
                </a:rPr>
                <a:t>Slater</a:t>
              </a:r>
              <a:r>
                <a:rPr lang="zh-CN" altLang="en-US" sz="2600" b="1">
                  <a:solidFill>
                    <a:schemeClr val="tx1"/>
                  </a:solidFill>
                </a:rPr>
                <a:t>条件：若不等式约束条件的前   个为线性不等式约束条件，则</a:t>
              </a:r>
              <a:r>
                <a:rPr lang="en-US" altLang="zh-CN" sz="2600" b="1">
                  <a:solidFill>
                    <a:schemeClr val="tx1"/>
                  </a:solidFill>
                </a:rPr>
                <a:t>Slater</a:t>
              </a:r>
              <a:r>
                <a:rPr lang="zh-CN" altLang="en-US" sz="2600" b="1">
                  <a:solidFill>
                    <a:schemeClr val="tx1"/>
                  </a:solidFill>
                </a:rPr>
                <a:t>条件可以弱化为：</a:t>
              </a:r>
            </a:p>
          </p:txBody>
        </p:sp>
        <p:graphicFrame>
          <p:nvGraphicFramePr>
            <p:cNvPr id="96259" name="Object 3"/>
            <p:cNvGraphicFramePr>
              <a:graphicFrameLocks noChangeAspect="1"/>
            </p:cNvGraphicFramePr>
            <p:nvPr/>
          </p:nvGraphicFramePr>
          <p:xfrm>
            <a:off x="1721" y="1983"/>
            <a:ext cx="1912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9" name="Equation" r:id="rId5" imgW="1460160" imgH="647640" progId="Equation.DSMT4">
                    <p:embed/>
                  </p:oleObj>
                </mc:Choice>
                <mc:Fallback>
                  <p:oleObj name="Equation" r:id="rId5" imgW="1460160" imgH="647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1983"/>
                          <a:ext cx="1912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0" name="Object 4"/>
            <p:cNvGraphicFramePr>
              <a:graphicFrameLocks noChangeAspect="1"/>
            </p:cNvGraphicFramePr>
            <p:nvPr/>
          </p:nvGraphicFramePr>
          <p:xfrm>
            <a:off x="4332" y="1021"/>
            <a:ext cx="18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0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021"/>
                          <a:ext cx="18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447A44-0919-436C-A951-CA3C2448D2C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59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b="1" smtClean="0"/>
              <a:t>Least-squares solution of linear equations</a:t>
            </a:r>
            <a:endParaRPr lang="zh-CN" altLang="en-US" sz="2600" b="1" smtClean="0"/>
          </a:p>
        </p:txBody>
      </p:sp>
      <p:grpSp>
        <p:nvGrpSpPr>
          <p:cNvPr id="97287" name="Group 20"/>
          <p:cNvGrpSpPr>
            <a:grpSpLocks/>
          </p:cNvGrpSpPr>
          <p:nvPr/>
        </p:nvGrpSpPr>
        <p:grpSpPr bwMode="auto">
          <a:xfrm>
            <a:off x="150813" y="1516063"/>
            <a:ext cx="8802687" cy="1116012"/>
            <a:chOff x="94" y="953"/>
            <a:chExt cx="5458" cy="701"/>
          </a:xfrm>
        </p:grpSpPr>
        <p:sp>
          <p:nvSpPr>
            <p:cNvPr id="97291" name="Rectangle 15"/>
            <p:cNvSpPr>
              <a:spLocks noChangeArrowheads="1"/>
            </p:cNvSpPr>
            <p:nvPr/>
          </p:nvSpPr>
          <p:spPr bwMode="auto">
            <a:xfrm>
              <a:off x="94" y="953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原问题：</a:t>
              </a:r>
            </a:p>
          </p:txBody>
        </p:sp>
        <p:graphicFrame>
          <p:nvGraphicFramePr>
            <p:cNvPr id="97283" name="Object 3"/>
            <p:cNvGraphicFramePr>
              <a:graphicFrameLocks noChangeAspect="1"/>
            </p:cNvGraphicFramePr>
            <p:nvPr/>
          </p:nvGraphicFramePr>
          <p:xfrm>
            <a:off x="1452" y="998"/>
            <a:ext cx="219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6" name="Equation" r:id="rId3" imgW="1549080" imgH="457200" progId="Equation.DSMT4">
                    <p:embed/>
                  </p:oleObj>
                </mc:Choice>
                <mc:Fallback>
                  <p:oleObj name="Equation" r:id="rId3" imgW="154908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998"/>
                          <a:ext cx="219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6050" y="2744788"/>
            <a:ext cx="8802688" cy="1239837"/>
            <a:chOff x="91" y="1725"/>
            <a:chExt cx="5458" cy="779"/>
          </a:xfrm>
        </p:grpSpPr>
        <p:sp>
          <p:nvSpPr>
            <p:cNvPr id="97290" name="Rectangle 17"/>
            <p:cNvSpPr>
              <a:spLocks noChangeArrowheads="1"/>
            </p:cNvSpPr>
            <p:nvPr/>
          </p:nvSpPr>
          <p:spPr bwMode="auto">
            <a:xfrm>
              <a:off x="91" y="1725"/>
              <a:ext cx="54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对偶问题：</a:t>
              </a:r>
            </a:p>
          </p:txBody>
        </p:sp>
        <p:graphicFrame>
          <p:nvGraphicFramePr>
            <p:cNvPr id="97282" name="Object 2"/>
            <p:cNvGraphicFramePr>
              <a:graphicFrameLocks noChangeAspect="1"/>
            </p:cNvGraphicFramePr>
            <p:nvPr/>
          </p:nvGraphicFramePr>
          <p:xfrm>
            <a:off x="1464" y="1940"/>
            <a:ext cx="323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7" name="Equation" r:id="rId5" imgW="2286000" imgH="393480" progId="Equation.DSMT4">
                    <p:embed/>
                  </p:oleObj>
                </mc:Choice>
                <mc:Fallback>
                  <p:oleObj name="Equation" r:id="rId5" imgW="2286000" imgH="393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1940"/>
                          <a:ext cx="323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215900" y="4113213"/>
            <a:ext cx="88042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600" b="1">
                <a:solidFill>
                  <a:schemeClr val="tx1"/>
                </a:solidFill>
              </a:rPr>
              <a:t>具有强对偶性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759865-4DEC-46F7-A56E-87AC7C5CFD6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仿射集(</a:t>
            </a:r>
            <a:r>
              <a:rPr lang="en-US" altLang="zh-CN" smtClean="0"/>
              <a:t>Affine sets)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150813" y="1700213"/>
            <a:ext cx="88026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仿射集的定义：过集合</a:t>
            </a:r>
            <a:r>
              <a:rPr lang="en-US" altLang="zh-CN" sz="2800" b="1">
                <a:solidFill>
                  <a:schemeClr val="tx1"/>
                </a:solidFill>
              </a:rPr>
              <a:t>C</a:t>
            </a:r>
            <a:r>
              <a:rPr lang="zh-CN" altLang="en-US" sz="2800" b="1">
                <a:solidFill>
                  <a:schemeClr val="tx1"/>
                </a:solidFill>
              </a:rPr>
              <a:t>内任意两点的直线均在集合</a:t>
            </a:r>
            <a:r>
              <a:rPr lang="en-US" altLang="zh-CN" sz="2800" b="1">
                <a:solidFill>
                  <a:schemeClr val="tx1"/>
                </a:solidFill>
              </a:rPr>
              <a:t>C</a:t>
            </a:r>
            <a:r>
              <a:rPr lang="zh-CN" altLang="en-US" sz="2800" b="1">
                <a:solidFill>
                  <a:schemeClr val="tx1"/>
                </a:solidFill>
              </a:rPr>
              <a:t>内，则称集合</a:t>
            </a:r>
            <a:r>
              <a:rPr lang="en-US" altLang="zh-CN" sz="2800" b="1">
                <a:solidFill>
                  <a:schemeClr val="tx1"/>
                </a:solidFill>
              </a:rPr>
              <a:t>C</a:t>
            </a:r>
            <a:r>
              <a:rPr lang="zh-CN" altLang="en-US" sz="2800" b="1">
                <a:solidFill>
                  <a:schemeClr val="tx1"/>
                </a:solidFill>
              </a:rPr>
              <a:t>为仿射集。</a:t>
            </a:r>
          </a:p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仿射集的例：直线、平面、超平面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63938" y="3213100"/>
          <a:ext cx="1600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1600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10" y="3805697"/>
            <a:ext cx="8078970" cy="294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6AD74-AC31-4833-A8C9-23479F091E4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Lagrange dual of QCQP</a:t>
            </a:r>
            <a:endParaRPr lang="en-US" altLang="zh-CN" smtClean="0"/>
          </a:p>
        </p:txBody>
      </p:sp>
      <p:grpSp>
        <p:nvGrpSpPr>
          <p:cNvPr id="98312" name="Group 28"/>
          <p:cNvGrpSpPr>
            <a:grpSpLocks/>
          </p:cNvGrpSpPr>
          <p:nvPr/>
        </p:nvGrpSpPr>
        <p:grpSpPr bwMode="auto">
          <a:xfrm>
            <a:off x="150813" y="1447800"/>
            <a:ext cx="8802687" cy="1168400"/>
            <a:chOff x="94" y="910"/>
            <a:chExt cx="5458" cy="734"/>
          </a:xfrm>
        </p:grpSpPr>
        <p:graphicFrame>
          <p:nvGraphicFramePr>
            <p:cNvPr id="98308" name="Object 4"/>
            <p:cNvGraphicFramePr>
              <a:graphicFrameLocks noChangeAspect="1"/>
            </p:cNvGraphicFramePr>
            <p:nvPr/>
          </p:nvGraphicFramePr>
          <p:xfrm>
            <a:off x="1110" y="930"/>
            <a:ext cx="3221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29" name="Equation" r:id="rId3" imgW="2209680" imgH="482400" progId="Equation.DSMT4">
                    <p:embed/>
                  </p:oleObj>
                </mc:Choice>
                <mc:Fallback>
                  <p:oleObj name="Equation" r:id="rId3" imgW="2209680" imgH="48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930"/>
                          <a:ext cx="3221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7" name="Rectangle 23"/>
            <p:cNvSpPr>
              <a:spLocks noChangeArrowheads="1"/>
            </p:cNvSpPr>
            <p:nvPr/>
          </p:nvSpPr>
          <p:spPr bwMode="auto">
            <a:xfrm>
              <a:off x="94" y="910"/>
              <a:ext cx="545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600" b="1">
                  <a:solidFill>
                    <a:schemeClr val="tx1"/>
                  </a:solidFill>
                </a:rPr>
                <a:t>QCQP</a:t>
              </a:r>
              <a:r>
                <a:rPr lang="zh-CN" altLang="en-US" sz="2600" b="1">
                  <a:solidFill>
                    <a:schemeClr val="tx1"/>
                  </a:solidFill>
                </a:rPr>
                <a:t>：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15900" y="2678113"/>
            <a:ext cx="8804275" cy="2066925"/>
            <a:chOff x="134" y="1683"/>
            <a:chExt cx="5459" cy="1298"/>
          </a:xfrm>
        </p:grpSpPr>
        <p:sp>
          <p:nvSpPr>
            <p:cNvPr id="98316" name="Rectangle 24"/>
            <p:cNvSpPr>
              <a:spLocks noChangeArrowheads="1"/>
            </p:cNvSpPr>
            <p:nvPr/>
          </p:nvSpPr>
          <p:spPr bwMode="auto">
            <a:xfrm>
              <a:off x="134" y="1683"/>
              <a:ext cx="545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拉格朗日函数：</a:t>
              </a:r>
            </a:p>
          </p:txBody>
        </p:sp>
        <p:graphicFrame>
          <p:nvGraphicFramePr>
            <p:cNvPr id="98307" name="Object 3"/>
            <p:cNvGraphicFramePr>
              <a:graphicFrameLocks noChangeAspect="1"/>
            </p:cNvGraphicFramePr>
            <p:nvPr/>
          </p:nvGraphicFramePr>
          <p:xfrm>
            <a:off x="1110" y="1983"/>
            <a:ext cx="402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30" name="Equation" r:id="rId5" imgW="3441600" imgH="838080" progId="Equation.DSMT4">
                    <p:embed/>
                  </p:oleObj>
                </mc:Choice>
                <mc:Fallback>
                  <p:oleObj name="Equation" r:id="rId5" imgW="3441600" imgH="8380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983"/>
                          <a:ext cx="4027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15900" y="4729163"/>
            <a:ext cx="8804275" cy="1222375"/>
            <a:chOff x="134" y="2971"/>
            <a:chExt cx="5459" cy="768"/>
          </a:xfrm>
        </p:grpSpPr>
        <p:sp>
          <p:nvSpPr>
            <p:cNvPr id="98315" name="Rectangle 26"/>
            <p:cNvSpPr>
              <a:spLocks noChangeArrowheads="1"/>
            </p:cNvSpPr>
            <p:nvPr/>
          </p:nvSpPr>
          <p:spPr bwMode="auto">
            <a:xfrm>
              <a:off x="134" y="2971"/>
              <a:ext cx="545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对偶函数：</a:t>
              </a:r>
            </a:p>
          </p:txBody>
        </p:sp>
        <p:graphicFrame>
          <p:nvGraphicFramePr>
            <p:cNvPr id="98306" name="Object 2"/>
            <p:cNvGraphicFramePr>
              <a:graphicFrameLocks noChangeAspect="1"/>
            </p:cNvGraphicFramePr>
            <p:nvPr/>
          </p:nvGraphicFramePr>
          <p:xfrm>
            <a:off x="1110" y="3243"/>
            <a:ext cx="367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31" name="Equation" r:id="rId7" imgW="2958840" imgH="393480" progId="Equation.DSMT4">
                    <p:embed/>
                  </p:oleObj>
                </mc:Choice>
                <mc:Fallback>
                  <p:oleObj name="Equation" r:id="rId7" imgW="2958840" imgH="393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3243"/>
                          <a:ext cx="367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5173E-2B74-48B6-B04F-C2F4C608E2F5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93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Lagrange dual of QCQP</a:t>
            </a:r>
            <a:endParaRPr lang="en-US" altLang="zh-CN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0813" y="1447800"/>
            <a:ext cx="8802687" cy="1739900"/>
            <a:chOff x="94" y="910"/>
            <a:chExt cx="5458" cy="1093"/>
          </a:xfrm>
        </p:grpSpPr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975" y="1066"/>
            <a:ext cx="3810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1" name="Equation" r:id="rId3" imgW="2514600" imgH="609480" progId="Equation.DSMT4">
                    <p:embed/>
                  </p:oleObj>
                </mc:Choice>
                <mc:Fallback>
                  <p:oleObj name="Equation" r:id="rId3" imgW="2514600" imgH="609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066"/>
                          <a:ext cx="3810" cy="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9" name="Rectangle 4"/>
            <p:cNvSpPr>
              <a:spLocks noChangeArrowheads="1"/>
            </p:cNvSpPr>
            <p:nvPr/>
          </p:nvSpPr>
          <p:spPr bwMode="auto">
            <a:xfrm>
              <a:off x="94" y="910"/>
              <a:ext cx="545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对偶问题</a:t>
              </a:r>
              <a:r>
                <a:rPr lang="zh-CN" altLang="en-US" sz="2600">
                  <a:solidFill>
                    <a:schemeClr val="tx1"/>
                  </a:solidFill>
                </a:rPr>
                <a:t>：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5900" y="3573463"/>
            <a:ext cx="8804275" cy="1254125"/>
            <a:chOff x="134" y="2336"/>
            <a:chExt cx="5459" cy="788"/>
          </a:xfrm>
        </p:grpSpPr>
        <p:sp>
          <p:nvSpPr>
            <p:cNvPr id="99338" name="Rectangle 7"/>
            <p:cNvSpPr>
              <a:spLocks noChangeArrowheads="1"/>
            </p:cNvSpPr>
            <p:nvPr/>
          </p:nvSpPr>
          <p:spPr bwMode="auto">
            <a:xfrm>
              <a:off x="134" y="2336"/>
              <a:ext cx="545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en-US" altLang="zh-CN" sz="2600" b="1">
                  <a:solidFill>
                    <a:schemeClr val="tx1"/>
                  </a:solidFill>
                </a:rPr>
                <a:t>Slater</a:t>
              </a:r>
              <a:r>
                <a:rPr lang="zh-CN" altLang="en-US" sz="2600" b="1">
                  <a:solidFill>
                    <a:schemeClr val="tx1"/>
                  </a:solidFill>
                </a:rPr>
                <a:t>条件：存在    ，满足</a:t>
              </a:r>
              <a:endParaRPr lang="en-US" altLang="zh-CN" sz="26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99330" name="Object 2"/>
            <p:cNvGraphicFramePr>
              <a:graphicFrameLocks noChangeAspect="1"/>
            </p:cNvGraphicFramePr>
            <p:nvPr/>
          </p:nvGraphicFramePr>
          <p:xfrm>
            <a:off x="2109" y="2381"/>
            <a:ext cx="19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2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381"/>
                          <a:ext cx="19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1" name="Object 3"/>
            <p:cNvGraphicFramePr>
              <a:graphicFrameLocks noChangeAspect="1"/>
            </p:cNvGraphicFramePr>
            <p:nvPr/>
          </p:nvGraphicFramePr>
          <p:xfrm>
            <a:off x="1021" y="2744"/>
            <a:ext cx="331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3" name="Equation" r:id="rId7" imgW="2133360" imgH="241200" progId="Equation.DSMT4">
                    <p:embed/>
                  </p:oleObj>
                </mc:Choice>
                <mc:Fallback>
                  <p:oleObj name="Equation" r:id="rId7" imgW="213336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744"/>
                          <a:ext cx="331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81D4E-F3FE-4055-B726-361642D6F2C8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03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Entropy maximization</a:t>
            </a:r>
            <a:endParaRPr lang="zh-CN" altLang="en-US" smtClean="0"/>
          </a:p>
        </p:txBody>
      </p:sp>
      <p:grpSp>
        <p:nvGrpSpPr>
          <p:cNvPr id="100360" name="Group 18"/>
          <p:cNvGrpSpPr>
            <a:grpSpLocks/>
          </p:cNvGrpSpPr>
          <p:nvPr/>
        </p:nvGrpSpPr>
        <p:grpSpPr bwMode="auto">
          <a:xfrm>
            <a:off x="150813" y="1450975"/>
            <a:ext cx="8802687" cy="1827213"/>
            <a:chOff x="94" y="912"/>
            <a:chExt cx="5458" cy="1148"/>
          </a:xfrm>
        </p:grpSpPr>
        <p:sp>
          <p:nvSpPr>
            <p:cNvPr id="100365" name="Rectangle 3"/>
            <p:cNvSpPr>
              <a:spLocks noChangeArrowheads="1"/>
            </p:cNvSpPr>
            <p:nvPr/>
          </p:nvSpPr>
          <p:spPr bwMode="auto">
            <a:xfrm>
              <a:off x="94" y="912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原始问题：</a:t>
              </a:r>
            </a:p>
          </p:txBody>
        </p:sp>
        <p:graphicFrame>
          <p:nvGraphicFramePr>
            <p:cNvPr id="100356" name="Object 4"/>
            <p:cNvGraphicFramePr>
              <a:graphicFrameLocks noChangeAspect="1"/>
            </p:cNvGraphicFramePr>
            <p:nvPr/>
          </p:nvGraphicFramePr>
          <p:xfrm>
            <a:off x="1360" y="930"/>
            <a:ext cx="3361" cy="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7" name="Equation" r:id="rId3" imgW="2222280" imgH="736560" progId="Equation.DSMT4">
                    <p:embed/>
                  </p:oleObj>
                </mc:Choice>
                <mc:Fallback>
                  <p:oleObj name="Equation" r:id="rId3" imgW="2222280" imgH="7365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930"/>
                          <a:ext cx="3361" cy="1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7638" y="3155950"/>
            <a:ext cx="8802687" cy="1065213"/>
            <a:chOff x="92" y="1983"/>
            <a:chExt cx="5458" cy="669"/>
          </a:xfrm>
        </p:grpSpPr>
        <p:sp>
          <p:nvSpPr>
            <p:cNvPr id="100364" name="Rectangle 14"/>
            <p:cNvSpPr>
              <a:spLocks noChangeArrowheads="1"/>
            </p:cNvSpPr>
            <p:nvPr/>
          </p:nvSpPr>
          <p:spPr bwMode="auto">
            <a:xfrm>
              <a:off x="92" y="1983"/>
              <a:ext cx="545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对偶函数：</a:t>
              </a:r>
            </a:p>
          </p:txBody>
        </p:sp>
        <p:graphicFrame>
          <p:nvGraphicFramePr>
            <p:cNvPr id="100355" name="Object 3"/>
            <p:cNvGraphicFramePr>
              <a:graphicFrameLocks noChangeAspect="1"/>
            </p:cNvGraphicFramePr>
            <p:nvPr/>
          </p:nvGraphicFramePr>
          <p:xfrm>
            <a:off x="1360" y="2018"/>
            <a:ext cx="2948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8" name="Equation" r:id="rId5" imgW="2044440" imgH="431640" progId="Equation.DSMT4">
                    <p:embed/>
                  </p:oleObj>
                </mc:Choice>
                <mc:Fallback>
                  <p:oleObj name="Equation" r:id="rId5" imgW="204444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018"/>
                          <a:ext cx="2948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0813" y="4295775"/>
            <a:ext cx="8802687" cy="1603375"/>
            <a:chOff x="94" y="2699"/>
            <a:chExt cx="5458" cy="1008"/>
          </a:xfrm>
        </p:grpSpPr>
        <p:graphicFrame>
          <p:nvGraphicFramePr>
            <p:cNvPr id="100354" name="Object 2"/>
            <p:cNvGraphicFramePr>
              <a:graphicFrameLocks noChangeAspect="1"/>
            </p:cNvGraphicFramePr>
            <p:nvPr/>
          </p:nvGraphicFramePr>
          <p:xfrm>
            <a:off x="1360" y="2767"/>
            <a:ext cx="3130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9" name="Equation" r:id="rId7" imgW="2234880" imgH="660240" progId="Equation.DSMT4">
                    <p:embed/>
                  </p:oleObj>
                </mc:Choice>
                <mc:Fallback>
                  <p:oleObj name="Equation" r:id="rId7" imgW="2234880" imgH="6602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767"/>
                          <a:ext cx="3130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3" name="Rectangle 17"/>
            <p:cNvSpPr>
              <a:spLocks noChangeArrowheads="1"/>
            </p:cNvSpPr>
            <p:nvPr/>
          </p:nvSpPr>
          <p:spPr bwMode="auto">
            <a:xfrm>
              <a:off x="94" y="2699"/>
              <a:ext cx="545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对偶问题</a:t>
              </a:r>
              <a:r>
                <a:rPr lang="zh-CN" altLang="en-US" sz="2600">
                  <a:solidFill>
                    <a:schemeClr val="tx1"/>
                  </a:solidFill>
                </a:rPr>
                <a:t>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5DC2E-A968-4B41-AE60-014E36AA5FAB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Entropy maximization</a:t>
            </a:r>
            <a:endParaRPr lang="zh-CN" altLang="en-US" smtClean="0"/>
          </a:p>
        </p:txBody>
      </p:sp>
      <p:grpSp>
        <p:nvGrpSpPr>
          <p:cNvPr id="101383" name="Group 10"/>
          <p:cNvGrpSpPr>
            <a:grpSpLocks/>
          </p:cNvGrpSpPr>
          <p:nvPr/>
        </p:nvGrpSpPr>
        <p:grpSpPr bwMode="auto">
          <a:xfrm>
            <a:off x="150813" y="1450975"/>
            <a:ext cx="8802687" cy="1441450"/>
            <a:chOff x="94" y="912"/>
            <a:chExt cx="5458" cy="905"/>
          </a:xfrm>
        </p:grpSpPr>
        <p:sp>
          <p:nvSpPr>
            <p:cNvPr id="101384" name="Rectangle 3"/>
            <p:cNvSpPr>
              <a:spLocks noChangeArrowheads="1"/>
            </p:cNvSpPr>
            <p:nvPr/>
          </p:nvSpPr>
          <p:spPr bwMode="auto">
            <a:xfrm>
              <a:off x="94" y="912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600" b="1">
                  <a:solidFill>
                    <a:schemeClr val="tx1"/>
                  </a:solidFill>
                </a:rPr>
                <a:t>弱化的</a:t>
              </a:r>
              <a:r>
                <a:rPr lang="en-US" altLang="zh-CN" sz="2600" b="1">
                  <a:solidFill>
                    <a:schemeClr val="tx1"/>
                  </a:solidFill>
                </a:rPr>
                <a:t>Slater</a:t>
              </a:r>
              <a:r>
                <a:rPr lang="zh-CN" altLang="en-US" sz="2600" b="1">
                  <a:solidFill>
                    <a:schemeClr val="tx1"/>
                  </a:solidFill>
                </a:rPr>
                <a:t>条件：存在         ，满足</a:t>
              </a:r>
            </a:p>
          </p:txBody>
        </p:sp>
        <p:graphicFrame>
          <p:nvGraphicFramePr>
            <p:cNvPr id="101378" name="Object 2"/>
            <p:cNvGraphicFramePr>
              <a:graphicFrameLocks noChangeAspect="1"/>
            </p:cNvGraphicFramePr>
            <p:nvPr/>
          </p:nvGraphicFramePr>
          <p:xfrm>
            <a:off x="1892" y="1254"/>
            <a:ext cx="70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9" name="Equation" r:id="rId3" imgW="545760" imgH="431640" progId="Equation.DSMT4">
                    <p:embed/>
                  </p:oleObj>
                </mc:Choice>
                <mc:Fallback>
                  <p:oleObj name="Equation" r:id="rId3" imgW="545760" imgH="431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254"/>
                          <a:ext cx="702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79" name="Object 3"/>
            <p:cNvGraphicFramePr>
              <a:graphicFrameLocks noChangeAspect="1"/>
            </p:cNvGraphicFramePr>
            <p:nvPr/>
          </p:nvGraphicFramePr>
          <p:xfrm>
            <a:off x="2608" y="930"/>
            <a:ext cx="5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0" name="Equation" r:id="rId5" imgW="355320" imgH="177480" progId="Equation.DSMT4">
                    <p:embed/>
                  </p:oleObj>
                </mc:Choice>
                <mc:Fallback>
                  <p:oleObj name="Equation" r:id="rId5" imgW="35532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930"/>
                          <a:ext cx="53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5ABE95-AF16-4F3A-9FB0-93009E60B87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对偶可行解的不等式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0813" y="1450975"/>
            <a:ext cx="8802687" cy="1349375"/>
            <a:chOff x="94" y="912"/>
            <a:chExt cx="5458" cy="848"/>
          </a:xfrm>
        </p:grpSpPr>
        <p:sp>
          <p:nvSpPr>
            <p:cNvPr id="104463" name="Rectangle 5"/>
            <p:cNvSpPr>
              <a:spLocks noChangeArrowheads="1"/>
            </p:cNvSpPr>
            <p:nvPr/>
          </p:nvSpPr>
          <p:spPr bwMode="auto">
            <a:xfrm>
              <a:off x="94" y="912"/>
              <a:ext cx="5458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300" b="1">
                  <a:solidFill>
                    <a:schemeClr val="tx1"/>
                  </a:solidFill>
                </a:rPr>
                <a:t>对于一优化问题，若    为一可行解，          为对偶问题可行解，则有如下不等式：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04453" name="Object 5"/>
            <p:cNvGraphicFramePr>
              <a:graphicFrameLocks noChangeAspect="1"/>
            </p:cNvGraphicFramePr>
            <p:nvPr/>
          </p:nvGraphicFramePr>
          <p:xfrm>
            <a:off x="2019" y="975"/>
            <a:ext cx="17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6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975"/>
                          <a:ext cx="17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4" name="Object 6"/>
            <p:cNvGraphicFramePr>
              <a:graphicFrameLocks noChangeAspect="1"/>
            </p:cNvGraphicFramePr>
            <p:nvPr/>
          </p:nvGraphicFramePr>
          <p:xfrm>
            <a:off x="3289" y="930"/>
            <a:ext cx="52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7" name="Equation" r:id="rId5" imgW="380880" imgH="203040" progId="Equation.DSMT4">
                    <p:embed/>
                  </p:oleObj>
                </mc:Choice>
                <mc:Fallback>
                  <p:oleObj name="Equation" r:id="rId5" imgW="3808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930"/>
                          <a:ext cx="52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5" name="Object 7"/>
            <p:cNvGraphicFramePr>
              <a:graphicFrameLocks noChangeAspect="1"/>
            </p:cNvGraphicFramePr>
            <p:nvPr/>
          </p:nvGraphicFramePr>
          <p:xfrm>
            <a:off x="1338" y="1420"/>
            <a:ext cx="235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8" name="Equation" r:id="rId7" imgW="1701720" imgH="241200" progId="Equation.DSMT4">
                    <p:embed/>
                  </p:oleObj>
                </mc:Choice>
                <mc:Fallback>
                  <p:oleObj name="Equation" r:id="rId7" imgW="170172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420"/>
                          <a:ext cx="235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47638" y="2924175"/>
            <a:ext cx="8802687" cy="942975"/>
            <a:chOff x="92" y="1837"/>
            <a:chExt cx="5458" cy="593"/>
          </a:xfrm>
        </p:grpSpPr>
        <p:sp>
          <p:nvSpPr>
            <p:cNvPr id="104462" name="Rectangle 3"/>
            <p:cNvSpPr>
              <a:spLocks noChangeArrowheads="1"/>
            </p:cNvSpPr>
            <p:nvPr/>
          </p:nvSpPr>
          <p:spPr bwMode="auto">
            <a:xfrm>
              <a:off x="92" y="1837"/>
              <a:ext cx="5458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  <a:buFont typeface="Wingdings" panose="05000000000000000000" pitchFamily="2" charset="2"/>
                <a:buNone/>
              </a:pPr>
              <a:r>
                <a:rPr lang="zh-CN" altLang="en-US" sz="2600" b="1">
                  <a:solidFill>
                    <a:schemeClr val="tx1"/>
                  </a:solidFill>
                </a:rPr>
                <a:t>	     为     次优解，其中</a:t>
              </a:r>
            </a:p>
          </p:txBody>
        </p:sp>
        <p:graphicFrame>
          <p:nvGraphicFramePr>
            <p:cNvPr id="104450" name="Object 2"/>
            <p:cNvGraphicFramePr>
              <a:graphicFrameLocks noChangeAspect="1"/>
            </p:cNvGraphicFramePr>
            <p:nvPr/>
          </p:nvGraphicFramePr>
          <p:xfrm>
            <a:off x="431" y="1928"/>
            <a:ext cx="17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9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928"/>
                          <a:ext cx="17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839" y="1928"/>
            <a:ext cx="33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0" name="Equation" r:id="rId11" imgW="241200" imgH="139680" progId="Equation.DSMT4">
                    <p:embed/>
                  </p:oleObj>
                </mc:Choice>
                <mc:Fallback>
                  <p:oleObj name="Equation" r:id="rId11" imgW="241200" imgH="139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928"/>
                          <a:ext cx="33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2" name="Object 4"/>
            <p:cNvGraphicFramePr>
              <a:graphicFrameLocks noChangeAspect="1"/>
            </p:cNvGraphicFramePr>
            <p:nvPr/>
          </p:nvGraphicFramePr>
          <p:xfrm>
            <a:off x="1792" y="2109"/>
            <a:ext cx="16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1" name="Equation" r:id="rId13" imgW="1168200" imgH="228600" progId="Equation.DSMT4">
                    <p:embed/>
                  </p:oleObj>
                </mc:Choice>
                <mc:Fallback>
                  <p:oleObj name="Equation" r:id="rId13" imgW="11682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109"/>
                          <a:ext cx="16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182563" y="3789363"/>
            <a:ext cx="88011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6" tIns="43632" rIns="87266" bIns="43632"/>
          <a:lstStyle>
            <a:lvl1pPr marL="327025" indent="-327025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300" b="1">
                <a:solidFill>
                  <a:schemeClr val="tx1"/>
                </a:solidFill>
              </a:rPr>
              <a:t>不等式可以用于对次优解的精度估计</a:t>
            </a:r>
            <a:endParaRPr lang="en-US" altLang="zh-CN" sz="23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1" y="476672"/>
            <a:ext cx="7344816" cy="627814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46176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0"/>
            <a:ext cx="7776864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50210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3CB8A2-CB83-448A-A315-C8813CF37AF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65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KKT</a:t>
            </a:r>
            <a:r>
              <a:rPr lang="zh-CN" altLang="en-US" sz="3600" b="1" smtClean="0"/>
              <a:t>优化条件</a:t>
            </a:r>
          </a:p>
        </p:txBody>
      </p:sp>
      <p:grpSp>
        <p:nvGrpSpPr>
          <p:cNvPr id="106506" name="Group 14"/>
          <p:cNvGrpSpPr>
            <a:grpSpLocks/>
          </p:cNvGrpSpPr>
          <p:nvPr/>
        </p:nvGrpSpPr>
        <p:grpSpPr bwMode="auto">
          <a:xfrm>
            <a:off x="150813" y="1479550"/>
            <a:ext cx="8810625" cy="4575175"/>
            <a:chOff x="94" y="930"/>
            <a:chExt cx="5463" cy="2874"/>
          </a:xfrm>
        </p:grpSpPr>
        <p:sp>
          <p:nvSpPr>
            <p:cNvPr id="106508" name="Rectangle 2"/>
            <p:cNvSpPr>
              <a:spLocks noChangeArrowheads="1"/>
            </p:cNvSpPr>
            <p:nvPr/>
          </p:nvSpPr>
          <p:spPr bwMode="auto">
            <a:xfrm>
              <a:off x="94" y="953"/>
              <a:ext cx="5458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</a:pPr>
              <a:r>
                <a:rPr lang="zh-CN" altLang="en-US" sz="2300" b="1">
                  <a:solidFill>
                    <a:schemeClr val="tx1"/>
                  </a:solidFill>
                </a:rPr>
                <a:t>设优化问题中，函数                                                 可微。设     为原始优化问题的最优解，           为对偶问题的最优解，且两者具有强对偶性，则                   满足如下条件：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06498" name="Object 2"/>
            <p:cNvGraphicFramePr>
              <a:graphicFrameLocks noChangeAspect="1"/>
            </p:cNvGraphicFramePr>
            <p:nvPr/>
          </p:nvGraphicFramePr>
          <p:xfrm>
            <a:off x="5330" y="930"/>
            <a:ext cx="22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99" name="Equation" r:id="rId3" imgW="164880" imgH="203040" progId="Equation.DSMT4">
                    <p:embed/>
                  </p:oleObj>
                </mc:Choice>
                <mc:Fallback>
                  <p:oleObj name="Equation" r:id="rId3" imgW="1648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930"/>
                          <a:ext cx="22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499" name="Object 3"/>
            <p:cNvGraphicFramePr>
              <a:graphicFrameLocks noChangeAspect="1"/>
            </p:cNvGraphicFramePr>
            <p:nvPr/>
          </p:nvGraphicFramePr>
          <p:xfrm>
            <a:off x="2467" y="1207"/>
            <a:ext cx="6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0" name="Equation" r:id="rId5" imgW="495000" imgH="228600" progId="Equation.DSMT4">
                    <p:embed/>
                  </p:oleObj>
                </mc:Choice>
                <mc:Fallback>
                  <p:oleObj name="Equation" r:id="rId5" imgW="4950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1207"/>
                          <a:ext cx="6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0" name="Object 4"/>
            <p:cNvGraphicFramePr>
              <a:graphicFrameLocks noChangeAspect="1"/>
            </p:cNvGraphicFramePr>
            <p:nvPr/>
          </p:nvGraphicFramePr>
          <p:xfrm>
            <a:off x="2041" y="953"/>
            <a:ext cx="256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1" name="Equation" r:id="rId7" imgW="1854000" imgH="241200" progId="Equation.DSMT4">
                    <p:embed/>
                  </p:oleObj>
                </mc:Choice>
                <mc:Fallback>
                  <p:oleObj name="Equation" r:id="rId7" imgW="185400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953"/>
                          <a:ext cx="256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1" name="Object 5"/>
            <p:cNvGraphicFramePr>
              <a:graphicFrameLocks noChangeAspect="1"/>
            </p:cNvGraphicFramePr>
            <p:nvPr/>
          </p:nvGraphicFramePr>
          <p:xfrm>
            <a:off x="318" y="1769"/>
            <a:ext cx="3646" cy="2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2" name="Equation" r:id="rId9" imgW="2628720" imgH="1447560" progId="Equation.DSMT4">
                    <p:embed/>
                  </p:oleObj>
                </mc:Choice>
                <mc:Fallback>
                  <p:oleObj name="Equation" r:id="rId9" imgW="2628720" imgH="1447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769"/>
                          <a:ext cx="3646" cy="2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023103"/>
                </p:ext>
              </p:extLst>
            </p:nvPr>
          </p:nvGraphicFramePr>
          <p:xfrm>
            <a:off x="1853" y="1429"/>
            <a:ext cx="94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3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1429"/>
                          <a:ext cx="949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877" name="AutoShape 13"/>
          <p:cNvSpPr>
            <a:spLocks noChangeArrowheads="1"/>
          </p:cNvSpPr>
          <p:nvPr/>
        </p:nvSpPr>
        <p:spPr bwMode="auto">
          <a:xfrm>
            <a:off x="5999163" y="3754438"/>
            <a:ext cx="2998787" cy="1295400"/>
          </a:xfrm>
          <a:prstGeom prst="cloudCallout">
            <a:avLst>
              <a:gd name="adj1" fmla="val -76065"/>
              <a:gd name="adj2" fmla="val 21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7275" tIns="43637" rIns="87275" bIns="43637"/>
          <a:lstStyle>
            <a:lvl1pPr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71538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tx1"/>
                </a:solidFill>
              </a:rPr>
              <a:t>KKT</a:t>
            </a:r>
            <a:r>
              <a:rPr lang="zh-CN" altLang="en-US" sz="2600" b="1">
                <a:solidFill>
                  <a:schemeClr val="tx1"/>
                </a:solidFill>
              </a:rPr>
              <a:t>条件为必要条件！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7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1E463-6FC7-4345-AF99-F798E5F246D9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凸优化问题的</a:t>
            </a:r>
            <a:r>
              <a:rPr lang="en-US" altLang="zh-CN" sz="3600" b="1" smtClean="0"/>
              <a:t>KKT</a:t>
            </a:r>
            <a:r>
              <a:rPr lang="zh-CN" altLang="en-US" sz="3600" b="1" smtClean="0"/>
              <a:t>条件</a:t>
            </a:r>
          </a:p>
        </p:txBody>
      </p:sp>
      <p:grpSp>
        <p:nvGrpSpPr>
          <p:cNvPr id="107529" name="Group 11"/>
          <p:cNvGrpSpPr>
            <a:grpSpLocks/>
          </p:cNvGrpSpPr>
          <p:nvPr/>
        </p:nvGrpSpPr>
        <p:grpSpPr bwMode="auto">
          <a:xfrm>
            <a:off x="146050" y="1516063"/>
            <a:ext cx="8807450" cy="1949450"/>
            <a:chOff x="91" y="953"/>
            <a:chExt cx="5461" cy="1224"/>
          </a:xfrm>
        </p:grpSpPr>
        <p:sp>
          <p:nvSpPr>
            <p:cNvPr id="107530" name="Rectangle 9"/>
            <p:cNvSpPr>
              <a:spLocks noChangeArrowheads="1"/>
            </p:cNvSpPr>
            <p:nvPr/>
          </p:nvSpPr>
          <p:spPr bwMode="auto">
            <a:xfrm>
              <a:off x="91" y="1588"/>
              <a:ext cx="533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  <a:buFont typeface="Wingdings" panose="05000000000000000000" pitchFamily="2" charset="2"/>
                <a:buNone/>
              </a:pPr>
              <a:r>
                <a:rPr lang="zh-CN" altLang="en-US" sz="2300" b="1" dirty="0">
                  <a:solidFill>
                    <a:schemeClr val="tx1"/>
                  </a:solidFill>
                </a:rPr>
                <a:t>	可微。设             满足</a:t>
              </a:r>
              <a:r>
                <a:rPr lang="en-US" altLang="zh-CN" sz="2300" b="1" dirty="0">
                  <a:solidFill>
                    <a:schemeClr val="tx1"/>
                  </a:solidFill>
                </a:rPr>
                <a:t>KKT</a:t>
              </a:r>
              <a:r>
                <a:rPr lang="zh-CN" altLang="en-US" sz="2300" b="1" dirty="0">
                  <a:solidFill>
                    <a:schemeClr val="tx1"/>
                  </a:solidFill>
                </a:rPr>
                <a:t>条件，则     为原始问题的最优解</a:t>
              </a:r>
              <a:r>
                <a:rPr lang="zh-CN" altLang="en-US" sz="2300" b="1" dirty="0" smtClean="0">
                  <a:solidFill>
                    <a:schemeClr val="tx1"/>
                  </a:solidFill>
                </a:rPr>
                <a:t>，而          为</a:t>
              </a:r>
              <a:r>
                <a:rPr lang="zh-CN" altLang="en-US" sz="2300" b="1" dirty="0">
                  <a:solidFill>
                    <a:schemeClr val="tx1"/>
                  </a:solidFill>
                </a:rPr>
                <a:t>对偶问题的最优解，且两者具有强对偶性。</a:t>
              </a:r>
              <a:endParaRPr lang="en-US" altLang="zh-CN" sz="2300" b="1" dirty="0">
                <a:solidFill>
                  <a:schemeClr val="tx1"/>
                </a:solidFill>
              </a:endParaRPr>
            </a:p>
          </p:txBody>
        </p:sp>
        <p:sp>
          <p:nvSpPr>
            <p:cNvPr id="107531" name="Rectangle 2"/>
            <p:cNvSpPr>
              <a:spLocks noChangeArrowheads="1"/>
            </p:cNvSpPr>
            <p:nvPr/>
          </p:nvSpPr>
          <p:spPr bwMode="auto">
            <a:xfrm>
              <a:off x="94" y="953"/>
              <a:ext cx="5458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</a:pPr>
              <a:r>
                <a:rPr lang="zh-CN" altLang="en-US" sz="2300" b="1">
                  <a:solidFill>
                    <a:schemeClr val="tx1"/>
                  </a:solidFill>
                </a:rPr>
                <a:t>设原始问题为凸优化问题中，函数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075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4976734"/>
                </p:ext>
              </p:extLst>
            </p:nvPr>
          </p:nvGraphicFramePr>
          <p:xfrm>
            <a:off x="516" y="1810"/>
            <a:ext cx="52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4" name="Equation" r:id="rId3" imgW="380880" imgH="241200" progId="Equation.DSMT4">
                    <p:embed/>
                  </p:oleObj>
                </mc:Choice>
                <mc:Fallback>
                  <p:oleObj name="Equation" r:id="rId3" imgW="38088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810"/>
                          <a:ext cx="52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3" name="Object 3"/>
            <p:cNvGraphicFramePr>
              <a:graphicFrameLocks noChangeAspect="1"/>
            </p:cNvGraphicFramePr>
            <p:nvPr/>
          </p:nvGraphicFramePr>
          <p:xfrm>
            <a:off x="1497" y="1270"/>
            <a:ext cx="256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5" name="Equation" r:id="rId5" imgW="1854000" imgH="241200" progId="Equation.DSMT4">
                    <p:embed/>
                  </p:oleObj>
                </mc:Choice>
                <mc:Fallback>
                  <p:oleObj name="Equation" r:id="rId5" imgW="185400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70"/>
                          <a:ext cx="256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4" name="Object 4"/>
            <p:cNvGraphicFramePr>
              <a:graphicFrameLocks noChangeAspect="1"/>
            </p:cNvGraphicFramePr>
            <p:nvPr/>
          </p:nvGraphicFramePr>
          <p:xfrm>
            <a:off x="1043" y="1542"/>
            <a:ext cx="72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6" name="Equation" r:id="rId7" imgW="520560" imgH="241200" progId="Equation.DSMT4">
                    <p:embed/>
                  </p:oleObj>
                </mc:Choice>
                <mc:Fallback>
                  <p:oleObj name="Equation" r:id="rId7" imgW="52056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542"/>
                          <a:ext cx="72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5" name="Object 5"/>
            <p:cNvGraphicFramePr>
              <a:graphicFrameLocks noChangeAspect="1"/>
            </p:cNvGraphicFramePr>
            <p:nvPr/>
          </p:nvGraphicFramePr>
          <p:xfrm>
            <a:off x="3266" y="1633"/>
            <a:ext cx="1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7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633"/>
                          <a:ext cx="17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9D7061-023C-4FBC-9BFC-126940E6B0DD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69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5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例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0813" y="1479550"/>
            <a:ext cx="8802687" cy="1857375"/>
            <a:chOff x="94" y="930"/>
            <a:chExt cx="5458" cy="1167"/>
          </a:xfrm>
        </p:grpSpPr>
        <p:sp>
          <p:nvSpPr>
            <p:cNvPr id="108554" name="Rectangle 3"/>
            <p:cNvSpPr>
              <a:spLocks noChangeArrowheads="1"/>
            </p:cNvSpPr>
            <p:nvPr/>
          </p:nvSpPr>
          <p:spPr bwMode="auto">
            <a:xfrm>
              <a:off x="94" y="953"/>
              <a:ext cx="545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</a:pPr>
              <a:r>
                <a:rPr lang="zh-CN" altLang="en-US" sz="2300" b="1">
                  <a:solidFill>
                    <a:schemeClr val="tx1"/>
                  </a:solidFill>
                </a:rPr>
                <a:t>原始凸优化问题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08547" name="Object 3"/>
            <p:cNvGraphicFramePr>
              <a:graphicFrameLocks noChangeAspect="1"/>
            </p:cNvGraphicFramePr>
            <p:nvPr/>
          </p:nvGraphicFramePr>
          <p:xfrm>
            <a:off x="1701" y="930"/>
            <a:ext cx="2595" cy="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29" name="Equation" r:id="rId3" imgW="1777680" imgH="787320" progId="Equation.DSMT4">
                    <p:embed/>
                  </p:oleObj>
                </mc:Choice>
                <mc:Fallback>
                  <p:oleObj name="Equation" r:id="rId3" imgW="1777680" imgH="7873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930"/>
                          <a:ext cx="2595" cy="1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1313" y="3465513"/>
            <a:ext cx="8802687" cy="1801812"/>
            <a:chOff x="212" y="2177"/>
            <a:chExt cx="5458" cy="1133"/>
          </a:xfrm>
        </p:grpSpPr>
        <p:sp>
          <p:nvSpPr>
            <p:cNvPr id="108553" name="Rectangle 2"/>
            <p:cNvSpPr>
              <a:spLocks noChangeArrowheads="1"/>
            </p:cNvSpPr>
            <p:nvPr/>
          </p:nvSpPr>
          <p:spPr bwMode="auto">
            <a:xfrm>
              <a:off x="212" y="2177"/>
              <a:ext cx="545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  <a:buFont typeface="Wingdings" panose="05000000000000000000" pitchFamily="2" charset="2"/>
                <a:buNone/>
              </a:pPr>
              <a:r>
                <a:rPr lang="zh-CN" altLang="en-US" sz="2300" b="1">
                  <a:solidFill>
                    <a:schemeClr val="tx1"/>
                  </a:solidFill>
                </a:rPr>
                <a:t>	</a:t>
              </a:r>
              <a:r>
                <a:rPr lang="en-US" altLang="zh-CN" sz="2300" b="1">
                  <a:solidFill>
                    <a:schemeClr val="tx1"/>
                  </a:solidFill>
                </a:rPr>
                <a:t>KKT</a:t>
              </a:r>
              <a:r>
                <a:rPr lang="zh-CN" altLang="en-US" sz="2300" b="1">
                  <a:solidFill>
                    <a:schemeClr val="tx1"/>
                  </a:solidFill>
                </a:rPr>
                <a:t>条件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08546" name="Object 2"/>
            <p:cNvGraphicFramePr>
              <a:graphicFrameLocks noChangeAspect="1"/>
            </p:cNvGraphicFramePr>
            <p:nvPr/>
          </p:nvGraphicFramePr>
          <p:xfrm>
            <a:off x="1429" y="2200"/>
            <a:ext cx="3132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0" name="Equation" r:id="rId5" imgW="2145960" imgH="749160" progId="Equation.DSMT4">
                    <p:embed/>
                  </p:oleObj>
                </mc:Choice>
                <mc:Fallback>
                  <p:oleObj name="Equation" r:id="rId5" imgW="2145960" imgH="749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200"/>
                          <a:ext cx="3132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59E08A-1B6A-4AD6-8412-6E64266E6EC0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仿射集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02688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仿射包：包含集合</a:t>
            </a:r>
            <a:r>
              <a:rPr lang="en-US" altLang="zh-CN" smtClean="0"/>
              <a:t>C</a:t>
            </a:r>
            <a:r>
              <a:rPr lang="zh-CN" altLang="en-US" smtClean="0"/>
              <a:t>的最小的仿射集。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28800" y="2209800"/>
          <a:ext cx="487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2031840" imgH="253800" progId="Equation.DSMT4">
                  <p:embed/>
                </p:oleObj>
              </mc:Choice>
              <mc:Fallback>
                <p:oleObj name="Equation" r:id="rId3" imgW="20318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487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0813" y="2819400"/>
            <a:ext cx="8802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800" b="1">
                <a:solidFill>
                  <a:schemeClr val="tx1"/>
                </a:solidFill>
              </a:rPr>
              <a:t>仿射维数：仿射包的维数。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428" y="3639864"/>
            <a:ext cx="88026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/>
              <a:t>内点（</a:t>
            </a:r>
            <a:r>
              <a:rPr lang="en-US" altLang="zh-CN" b="0" kern="1200" smtClean="0">
                <a:latin typeface="CMTI10" charset="0"/>
              </a:rPr>
              <a:t>interior</a:t>
            </a:r>
            <a:r>
              <a:rPr lang="zh-CN" altLang="en-US" kern="0" smtClean="0"/>
              <a:t>）：</a:t>
            </a:r>
            <a:endParaRPr lang="zh-CN" altLang="en-US" kern="0" dirty="0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33765"/>
              </p:ext>
            </p:extLst>
          </p:nvPr>
        </p:nvGraphicFramePr>
        <p:xfrm>
          <a:off x="2073716" y="4309789"/>
          <a:ext cx="43894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5" imgW="1828800" imgH="203040" progId="Equation.DSMT4">
                  <p:embed/>
                </p:oleObj>
              </mc:Choice>
              <mc:Fallback>
                <p:oleObj name="Equation" r:id="rId5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716" y="4309789"/>
                        <a:ext cx="43894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50813" y="4953445"/>
            <a:ext cx="8802688" cy="1309688"/>
            <a:chOff x="152400" y="3733800"/>
            <a:chExt cx="8802688" cy="130968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2400" y="3733800"/>
              <a:ext cx="880268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800" b="1">
                  <a:solidFill>
                    <a:schemeClr val="tx1"/>
                  </a:solidFill>
                </a:rPr>
                <a:t>相对内点（</a:t>
              </a:r>
              <a:r>
                <a:rPr lang="en-US" altLang="zh-CN" sz="2800">
                  <a:solidFill>
                    <a:schemeClr val="tx1"/>
                  </a:solidFill>
                  <a:latin typeface="CMTI10"/>
                </a:rPr>
                <a:t>relative interior</a:t>
              </a:r>
              <a:r>
                <a:rPr lang="zh-CN" altLang="en-US" sz="2800" b="1">
                  <a:solidFill>
                    <a:schemeClr val="tx1"/>
                  </a:solidFill>
                </a:rPr>
                <a:t>）：</a:t>
              </a:r>
            </a:p>
          </p:txBody>
        </p:sp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976313" y="4556125"/>
            <a:ext cx="5821362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7" imgW="2425680" imgH="203040" progId="Equation.DSMT4">
                    <p:embed/>
                  </p:oleObj>
                </mc:Choice>
                <mc:Fallback>
                  <p:oleObj name="Equation" r:id="rId7" imgW="2425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313" y="4556125"/>
                          <a:ext cx="5821362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161DEE-B358-45DA-9418-A4AE4E923241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70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例</a:t>
            </a:r>
          </a:p>
        </p:txBody>
      </p:sp>
      <p:grpSp>
        <p:nvGrpSpPr>
          <p:cNvPr id="109575" name="Group 10"/>
          <p:cNvGrpSpPr>
            <a:grpSpLocks/>
          </p:cNvGrpSpPr>
          <p:nvPr/>
        </p:nvGrpSpPr>
        <p:grpSpPr bwMode="auto">
          <a:xfrm>
            <a:off x="292100" y="3103563"/>
            <a:ext cx="8437563" cy="1236662"/>
            <a:chOff x="181" y="1950"/>
            <a:chExt cx="5232" cy="777"/>
          </a:xfrm>
        </p:grpSpPr>
        <p:sp>
          <p:nvSpPr>
            <p:cNvPr id="109578" name="Rectangle 2"/>
            <p:cNvSpPr>
              <a:spLocks noChangeArrowheads="1"/>
            </p:cNvSpPr>
            <p:nvPr/>
          </p:nvSpPr>
          <p:spPr bwMode="auto">
            <a:xfrm>
              <a:off x="181" y="1950"/>
              <a:ext cx="52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  <a:buFont typeface="Wingdings" panose="05000000000000000000" pitchFamily="2" charset="2"/>
                <a:buNone/>
              </a:pPr>
              <a:r>
                <a:rPr lang="zh-CN" altLang="en-US" sz="2300" b="1">
                  <a:solidFill>
                    <a:schemeClr val="tx1"/>
                  </a:solidFill>
                </a:rPr>
                <a:t>	其中</a:t>
              </a:r>
            </a:p>
          </p:txBody>
        </p:sp>
        <p:graphicFrame>
          <p:nvGraphicFramePr>
            <p:cNvPr id="109571" name="Object 3"/>
            <p:cNvGraphicFramePr>
              <a:graphicFrameLocks noChangeAspect="1"/>
            </p:cNvGraphicFramePr>
            <p:nvPr/>
          </p:nvGraphicFramePr>
          <p:xfrm>
            <a:off x="1315" y="2086"/>
            <a:ext cx="2168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53" name="Equation" r:id="rId3" imgW="1485720" imgH="431640" progId="Equation.DSMT4">
                    <p:embed/>
                  </p:oleObj>
                </mc:Choice>
                <mc:Fallback>
                  <p:oleObj name="Equation" r:id="rId3" imgW="148572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2086"/>
                          <a:ext cx="2168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6" name="Group 9"/>
          <p:cNvGrpSpPr>
            <a:grpSpLocks/>
          </p:cNvGrpSpPr>
          <p:nvPr/>
        </p:nvGrpSpPr>
        <p:grpSpPr bwMode="auto">
          <a:xfrm>
            <a:off x="292100" y="1516063"/>
            <a:ext cx="7969250" cy="1282700"/>
            <a:chOff x="181" y="953"/>
            <a:chExt cx="4942" cy="806"/>
          </a:xfrm>
        </p:grpSpPr>
        <p:sp>
          <p:nvSpPr>
            <p:cNvPr id="109577" name="Rectangle 3"/>
            <p:cNvSpPr>
              <a:spLocks noChangeArrowheads="1"/>
            </p:cNvSpPr>
            <p:nvPr/>
          </p:nvSpPr>
          <p:spPr bwMode="auto">
            <a:xfrm>
              <a:off x="181" y="953"/>
              <a:ext cx="494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  <a:buFont typeface="Wingdings" panose="05000000000000000000" pitchFamily="2" charset="2"/>
                <a:buNone/>
              </a:pPr>
              <a:r>
                <a:rPr lang="en-US" altLang="zh-CN" sz="2300" b="1">
                  <a:solidFill>
                    <a:schemeClr val="tx1"/>
                  </a:solidFill>
                </a:rPr>
                <a:t>	</a:t>
              </a:r>
              <a:r>
                <a:rPr lang="zh-CN" altLang="en-US" sz="2300" b="1">
                  <a:solidFill>
                    <a:schemeClr val="tx1"/>
                  </a:solidFill>
                </a:rPr>
                <a:t>解得</a:t>
              </a:r>
            </a:p>
          </p:txBody>
        </p:sp>
        <p:graphicFrame>
          <p:nvGraphicFramePr>
            <p:cNvPr id="109570" name="Object 2"/>
            <p:cNvGraphicFramePr>
              <a:graphicFrameLocks noChangeAspect="1"/>
            </p:cNvGraphicFramePr>
            <p:nvPr/>
          </p:nvGraphicFramePr>
          <p:xfrm>
            <a:off x="1361" y="1043"/>
            <a:ext cx="2428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54" name="Equation" r:id="rId5" imgW="1663560" imgH="482400" progId="Equation.DSMT4">
                    <p:embed/>
                  </p:oleObj>
                </mc:Choice>
                <mc:Fallback>
                  <p:oleObj name="Equation" r:id="rId5" imgW="166356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1043"/>
                          <a:ext cx="2428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0940DA-0BA1-40ED-AB77-9FA355A5CD11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71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0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凸优化问题的对偶求解</a:t>
            </a:r>
            <a:endParaRPr lang="en-US" altLang="zh-CN" sz="3600" b="1" smtClean="0"/>
          </a:p>
        </p:txBody>
      </p:sp>
      <p:grpSp>
        <p:nvGrpSpPr>
          <p:cNvPr id="110604" name="Group 14"/>
          <p:cNvGrpSpPr>
            <a:grpSpLocks/>
          </p:cNvGrpSpPr>
          <p:nvPr/>
        </p:nvGrpSpPr>
        <p:grpSpPr bwMode="auto">
          <a:xfrm>
            <a:off x="146050" y="1516063"/>
            <a:ext cx="8807450" cy="3321050"/>
            <a:chOff x="91" y="953"/>
            <a:chExt cx="5461" cy="2086"/>
          </a:xfrm>
        </p:grpSpPr>
        <p:sp>
          <p:nvSpPr>
            <p:cNvPr id="110605" name="Rectangle 2"/>
            <p:cNvSpPr>
              <a:spLocks noChangeArrowheads="1"/>
            </p:cNvSpPr>
            <p:nvPr/>
          </p:nvSpPr>
          <p:spPr bwMode="auto">
            <a:xfrm>
              <a:off x="91" y="2177"/>
              <a:ext cx="545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  <a:buFont typeface="Wingdings" panose="05000000000000000000" pitchFamily="2" charset="2"/>
                <a:buNone/>
              </a:pPr>
              <a:r>
                <a:rPr lang="zh-CN" altLang="en-US" sz="2300" b="1">
                  <a:solidFill>
                    <a:schemeClr val="tx1"/>
                  </a:solidFill>
                </a:rPr>
                <a:t>	存在唯一解     。若     为原始问题的可行解，则     即为原始问题的最优解；若     不是原始问题的可行解，则原始问题不存在最优解。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sp>
          <p:nvSpPr>
            <p:cNvPr id="110606" name="Rectangle 3"/>
            <p:cNvSpPr>
              <a:spLocks noChangeArrowheads="1"/>
            </p:cNvSpPr>
            <p:nvPr/>
          </p:nvSpPr>
          <p:spPr bwMode="auto">
            <a:xfrm>
              <a:off x="94" y="953"/>
              <a:ext cx="5458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93" tIns="43196" rIns="86393" bIns="43196"/>
            <a:lstStyle>
              <a:lvl1pPr marL="327025" indent="-327025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SzPct val="60000"/>
              </a:pPr>
              <a:r>
                <a:rPr lang="zh-CN" altLang="en-US" sz="2300" b="1">
                  <a:solidFill>
                    <a:schemeClr val="tx1"/>
                  </a:solidFill>
                </a:rPr>
                <a:t>设原始优化问题与对偶问题具有强对偶性，且             为对偶问题的最优解。                  存在唯一的最小解，即</a:t>
              </a:r>
              <a:endParaRPr lang="en-US" altLang="zh-CN" sz="23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10594" name="Object 2"/>
            <p:cNvGraphicFramePr>
              <a:graphicFrameLocks noChangeAspect="1"/>
            </p:cNvGraphicFramePr>
            <p:nvPr/>
          </p:nvGraphicFramePr>
          <p:xfrm>
            <a:off x="4037" y="953"/>
            <a:ext cx="68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66" name="Equation" r:id="rId3" imgW="495000" imgH="228600" progId="Equation.DSMT4">
                    <p:embed/>
                  </p:oleObj>
                </mc:Choice>
                <mc:Fallback>
                  <p:oleObj name="Equation" r:id="rId3" imgW="4950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953"/>
                          <a:ext cx="68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5" name="Object 3"/>
            <p:cNvGraphicFramePr>
              <a:graphicFrameLocks noChangeAspect="1"/>
            </p:cNvGraphicFramePr>
            <p:nvPr/>
          </p:nvGraphicFramePr>
          <p:xfrm>
            <a:off x="1270" y="2177"/>
            <a:ext cx="22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67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2177"/>
                          <a:ext cx="22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6" name="Object 4"/>
            <p:cNvGraphicFramePr>
              <a:graphicFrameLocks noChangeAspect="1"/>
            </p:cNvGraphicFramePr>
            <p:nvPr/>
          </p:nvGraphicFramePr>
          <p:xfrm>
            <a:off x="1406" y="1225"/>
            <a:ext cx="100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68" name="Equation" r:id="rId7" imgW="723600" imgH="228600" progId="Equation.DSMT4">
                    <p:embed/>
                  </p:oleObj>
                </mc:Choice>
                <mc:Fallback>
                  <p:oleObj name="Equation" r:id="rId7" imgW="7236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225"/>
                          <a:ext cx="100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7" name="Object 5"/>
            <p:cNvGraphicFramePr>
              <a:graphicFrameLocks noChangeAspect="1"/>
            </p:cNvGraphicFramePr>
            <p:nvPr/>
          </p:nvGraphicFramePr>
          <p:xfrm>
            <a:off x="1043" y="1497"/>
            <a:ext cx="349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69" name="Equation" r:id="rId9" imgW="2527200" imgH="431640" progId="Equation.DSMT4">
                    <p:embed/>
                  </p:oleObj>
                </mc:Choice>
                <mc:Fallback>
                  <p:oleObj name="Equation" r:id="rId9" imgW="252720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497"/>
                          <a:ext cx="3498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8" name="Object 6"/>
            <p:cNvGraphicFramePr>
              <a:graphicFrameLocks noChangeAspect="1"/>
            </p:cNvGraphicFramePr>
            <p:nvPr/>
          </p:nvGraphicFramePr>
          <p:xfrm>
            <a:off x="1905" y="2177"/>
            <a:ext cx="22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70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2177"/>
                          <a:ext cx="22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9" name="Object 7"/>
            <p:cNvGraphicFramePr>
              <a:graphicFrameLocks noChangeAspect="1"/>
            </p:cNvGraphicFramePr>
            <p:nvPr/>
          </p:nvGraphicFramePr>
          <p:xfrm>
            <a:off x="4173" y="2177"/>
            <a:ext cx="22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71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177"/>
                          <a:ext cx="22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0" name="Object 8"/>
            <p:cNvGraphicFramePr>
              <a:graphicFrameLocks noChangeAspect="1"/>
            </p:cNvGraphicFramePr>
            <p:nvPr/>
          </p:nvGraphicFramePr>
          <p:xfrm>
            <a:off x="1633" y="2404"/>
            <a:ext cx="22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72" name="Equation" r:id="rId14" imgW="164880" imgH="203040" progId="Equation.DSMT4">
                    <p:embed/>
                  </p:oleObj>
                </mc:Choice>
                <mc:Fallback>
                  <p:oleObj name="Equation" r:id="rId14" imgW="1648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2404"/>
                          <a:ext cx="22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37363" y="6297613"/>
            <a:ext cx="19065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9" tIns="43640" rIns="87279" bIns="43640"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35BA02-50C6-4BD7-A977-C17B88905BBC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72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3" y="1406525"/>
            <a:ext cx="8154987" cy="1336675"/>
          </a:xfrm>
        </p:spPr>
        <p:txBody>
          <a:bodyPr/>
          <a:lstStyle/>
          <a:p>
            <a:pPr algn="ctr"/>
            <a:r>
              <a:rPr lang="zh-CN" altLang="en-US" sz="5200" b="1" smtClean="0">
                <a:ea typeface="楷体_GB2312" pitchFamily="49" charset="-122"/>
              </a:rPr>
              <a:t>凸优化理论与应用</a:t>
            </a:r>
          </a:p>
        </p:txBody>
      </p:sp>
      <p:sp>
        <p:nvSpPr>
          <p:cNvPr id="2129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3188" y="3124200"/>
            <a:ext cx="6397625" cy="2209800"/>
          </a:xfrm>
        </p:spPr>
        <p:txBody>
          <a:bodyPr/>
          <a:lstStyle/>
          <a:p>
            <a:r>
              <a:rPr lang="zh-CN" altLang="en-US" sz="3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zh-CN" altLang="en-US" sz="3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五</a:t>
            </a:r>
            <a:r>
              <a:rPr lang="zh-CN" altLang="en-US" sz="3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章  </a:t>
            </a:r>
            <a:r>
              <a:rPr lang="zh-CN" altLang="en-US" sz="3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常见应用</a:t>
            </a:r>
            <a:endParaRPr lang="en-US" altLang="zh-CN" sz="38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6FE2D6-FFD0-4AC5-8A2A-C670232410A2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73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概率分布的参数估计</a:t>
            </a:r>
            <a:endParaRPr lang="en-US" altLang="zh-CN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034" name="Rectangle 12"/>
              <p:cNvSpPr>
                <a:spLocks noChangeArrowheads="1"/>
              </p:cNvSpPr>
              <p:nvPr/>
            </p:nvSpPr>
            <p:spPr bwMode="auto">
              <a:xfrm>
                <a:off x="150813" y="1447800"/>
                <a:ext cx="8802687" cy="1439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7271" tIns="43635" rIns="87271" bIns="43635"/>
              <a:lstStyle>
                <a:lvl1pPr marL="327025" indent="-327025" eaLnBrk="0" hangingPunct="0"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SzPct val="60000"/>
                </a:pPr>
                <a:r>
                  <a:rPr lang="zh-CN" altLang="en-US" sz="2700" b="1" dirty="0" smtClean="0">
                    <a:solidFill>
                      <a:schemeClr val="tx1"/>
                    </a:solidFill>
                  </a:rPr>
                  <a:t>随机变量的概率密度为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700" b="1" dirty="0" smtClean="0">
                    <a:solidFill>
                      <a:schemeClr val="tx1"/>
                    </a:solidFill>
                  </a:rPr>
                  <a:t>其中  为</a:t>
                </a:r>
                <a:r>
                  <a:rPr lang="zh-CN" altLang="en-US" sz="2700" b="1" dirty="0">
                    <a:solidFill>
                      <a:schemeClr val="tx1"/>
                    </a:solidFill>
                  </a:rPr>
                  <a:t>概率分布的参数，且参数未知。参数估计的目标就是通过一些已知样本估计获得参数的最优近似值。</a:t>
                </a:r>
                <a:endParaRPr lang="en-US" altLang="zh-CN" sz="27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034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3" y="1447800"/>
                <a:ext cx="8802687" cy="1439863"/>
              </a:xfrm>
              <a:prstGeom prst="rect">
                <a:avLst/>
              </a:prstGeom>
              <a:blipFill rotWithShape="0">
                <a:blip r:embed="rId3"/>
                <a:stretch>
                  <a:fillRect l="-346" t="-5085" r="-1316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2266950" y="3103563"/>
          <a:ext cx="46101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4" name="Equation" r:id="rId4" imgW="1815840" imgH="228600" progId="Equation.DSMT4">
                  <p:embed/>
                </p:oleObj>
              </mc:Choice>
              <mc:Fallback>
                <p:oleObj name="Equation" r:id="rId4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103563"/>
                        <a:ext cx="46101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Rectangle 49"/>
          <p:cNvSpPr>
            <a:spLocks noChangeArrowheads="1"/>
          </p:cNvSpPr>
          <p:nvPr/>
        </p:nvSpPr>
        <p:spPr bwMode="auto">
          <a:xfrm>
            <a:off x="155575" y="2887663"/>
            <a:ext cx="88011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1" tIns="43635" rIns="87271" bIns="43635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问题描述</a:t>
            </a:r>
          </a:p>
        </p:txBody>
      </p:sp>
      <p:sp>
        <p:nvSpPr>
          <p:cNvPr id="129036" name="Rectangle 58"/>
          <p:cNvSpPr>
            <a:spLocks noChangeArrowheads="1"/>
          </p:cNvSpPr>
          <p:nvPr/>
        </p:nvSpPr>
        <p:spPr bwMode="auto">
          <a:xfrm>
            <a:off x="146050" y="3754438"/>
            <a:ext cx="88011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1" tIns="43635" rIns="87271" bIns="43635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   为样本观测值；</a:t>
            </a:r>
          </a:p>
        </p:txBody>
      </p:sp>
      <p:sp>
        <p:nvSpPr>
          <p:cNvPr id="129037" name="Rectangle 59"/>
          <p:cNvSpPr>
            <a:spLocks noChangeArrowheads="1"/>
          </p:cNvSpPr>
          <p:nvPr/>
        </p:nvSpPr>
        <p:spPr bwMode="auto">
          <a:xfrm>
            <a:off x="146050" y="4403725"/>
            <a:ext cx="88011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1" tIns="43635" rIns="87271" bIns="43635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                         为对数似然函数；</a:t>
            </a:r>
          </a:p>
        </p:txBody>
      </p:sp>
      <p:sp>
        <p:nvSpPr>
          <p:cNvPr id="129038" name="Rectangle 60"/>
          <p:cNvSpPr>
            <a:spLocks noChangeArrowheads="1"/>
          </p:cNvSpPr>
          <p:nvPr/>
        </p:nvSpPr>
        <p:spPr bwMode="auto">
          <a:xfrm>
            <a:off x="146050" y="5053013"/>
            <a:ext cx="88011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1" tIns="43635" rIns="87271" bIns="43635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若似然函数为凹函数，则优化问题为凸优化问题。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255251"/>
              </p:ext>
            </p:extLst>
          </p:nvPr>
        </p:nvGraphicFramePr>
        <p:xfrm>
          <a:off x="5508104" y="1584890"/>
          <a:ext cx="2825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5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584890"/>
                        <a:ext cx="2825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512763" y="3825875"/>
          <a:ext cx="352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6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825875"/>
                        <a:ext cx="3524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585788" y="4403725"/>
          <a:ext cx="25447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7" name="Equation" r:id="rId10" imgW="1002960" imgH="228600" progId="Equation.DSMT4">
                  <p:embed/>
                </p:oleObj>
              </mc:Choice>
              <mc:Fallback>
                <p:oleObj name="Equation" r:id="rId10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403725"/>
                        <a:ext cx="25447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32662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DEB78-4E4B-46F4-9CBC-345BF5867C8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74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0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无约束优化问题</a:t>
            </a:r>
            <a:endParaRPr lang="en-US" altLang="zh-CN" smtClean="0"/>
          </a:p>
        </p:txBody>
      </p:sp>
      <p:grpSp>
        <p:nvGrpSpPr>
          <p:cNvPr id="140297" name="Group 65"/>
          <p:cNvGrpSpPr>
            <a:grpSpLocks/>
          </p:cNvGrpSpPr>
          <p:nvPr/>
        </p:nvGrpSpPr>
        <p:grpSpPr bwMode="auto">
          <a:xfrm>
            <a:off x="150813" y="1443038"/>
            <a:ext cx="8802687" cy="650875"/>
            <a:chOff x="94" y="907"/>
            <a:chExt cx="5458" cy="408"/>
          </a:xfrm>
        </p:grpSpPr>
        <p:sp>
          <p:nvSpPr>
            <p:cNvPr id="140305" name="Rectangle 12"/>
            <p:cNvSpPr>
              <a:spLocks noChangeArrowheads="1"/>
            </p:cNvSpPr>
            <p:nvPr/>
          </p:nvSpPr>
          <p:spPr bwMode="auto">
            <a:xfrm>
              <a:off x="94" y="910"/>
              <a:ext cx="545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27025" indent="-327025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问题描述：</a:t>
              </a:r>
              <a:endParaRPr lang="en-US" altLang="zh-CN" sz="27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40293" name="Object 5"/>
            <p:cNvGraphicFramePr>
              <a:graphicFrameLocks noChangeAspect="1"/>
            </p:cNvGraphicFramePr>
            <p:nvPr/>
          </p:nvGraphicFramePr>
          <p:xfrm>
            <a:off x="1905" y="907"/>
            <a:ext cx="163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4" name="Equation" r:id="rId3" imgW="1041120" imgH="203040" progId="Equation.DSMT4">
                    <p:embed/>
                  </p:oleObj>
                </mc:Choice>
                <mc:Fallback>
                  <p:oleObj name="Equation" r:id="rId3" imgW="104112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907"/>
                          <a:ext cx="163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74" name="Rectangle 58"/>
          <p:cNvSpPr>
            <a:spLocks noChangeArrowheads="1"/>
          </p:cNvSpPr>
          <p:nvPr/>
        </p:nvSpPr>
        <p:spPr bwMode="auto">
          <a:xfrm>
            <a:off x="146050" y="2779713"/>
            <a:ext cx="88011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1" tIns="43630" rIns="87261" bIns="43630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无约束问题求解的两种方法：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46050" y="4475163"/>
            <a:ext cx="8801100" cy="869950"/>
            <a:chOff x="91" y="2812"/>
            <a:chExt cx="5457" cy="546"/>
          </a:xfrm>
        </p:grpSpPr>
        <p:sp>
          <p:nvSpPr>
            <p:cNvPr id="140304" name="Rectangle 60"/>
            <p:cNvSpPr>
              <a:spLocks noChangeArrowheads="1"/>
            </p:cNvSpPr>
            <p:nvPr/>
          </p:nvSpPr>
          <p:spPr bwMode="auto">
            <a:xfrm>
              <a:off x="91" y="2812"/>
              <a:ext cx="545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08025" indent="-271463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迭代逼近：</a:t>
              </a:r>
            </a:p>
          </p:txBody>
        </p:sp>
        <p:graphicFrame>
          <p:nvGraphicFramePr>
            <p:cNvPr id="140292" name="Object 4"/>
            <p:cNvGraphicFramePr>
              <a:graphicFrameLocks noChangeAspect="1"/>
            </p:cNvGraphicFramePr>
            <p:nvPr/>
          </p:nvGraphicFramePr>
          <p:xfrm>
            <a:off x="2313" y="2994"/>
            <a:ext cx="131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5" name="Equation" r:id="rId5" imgW="838080" imgH="228600" progId="Equation.DSMT4">
                    <p:embed/>
                  </p:oleObj>
                </mc:Choice>
                <mc:Fallback>
                  <p:oleObj name="Equation" r:id="rId5" imgW="8380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994"/>
                          <a:ext cx="131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46050" y="3465513"/>
            <a:ext cx="8801100" cy="868362"/>
            <a:chOff x="91" y="2177"/>
            <a:chExt cx="5457" cy="546"/>
          </a:xfrm>
        </p:grpSpPr>
        <p:sp>
          <p:nvSpPr>
            <p:cNvPr id="140303" name="Rectangle 59"/>
            <p:cNvSpPr>
              <a:spLocks noChangeArrowheads="1"/>
            </p:cNvSpPr>
            <p:nvPr/>
          </p:nvSpPr>
          <p:spPr bwMode="auto">
            <a:xfrm>
              <a:off x="91" y="2177"/>
              <a:ext cx="545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42900" indent="-3429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08025" indent="-271463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求解梯度方程：</a:t>
              </a:r>
            </a:p>
          </p:txBody>
        </p:sp>
        <p:graphicFrame>
          <p:nvGraphicFramePr>
            <p:cNvPr id="140291" name="Object 3"/>
            <p:cNvGraphicFramePr>
              <a:graphicFrameLocks noChangeAspect="1"/>
            </p:cNvGraphicFramePr>
            <p:nvPr/>
          </p:nvGraphicFramePr>
          <p:xfrm>
            <a:off x="2313" y="2359"/>
            <a:ext cx="109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6" name="Equation" r:id="rId7" imgW="698400" imgH="228600" progId="Equation.DSMT4">
                    <p:embed/>
                  </p:oleObj>
                </mc:Choice>
                <mc:Fallback>
                  <p:oleObj name="Equation" r:id="rId7" imgW="698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359"/>
                          <a:ext cx="109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01" name="Group 66"/>
          <p:cNvGrpSpPr>
            <a:grpSpLocks/>
          </p:cNvGrpSpPr>
          <p:nvPr/>
        </p:nvGrpSpPr>
        <p:grpSpPr bwMode="auto">
          <a:xfrm>
            <a:off x="155575" y="2093913"/>
            <a:ext cx="8801100" cy="531812"/>
            <a:chOff x="96" y="1315"/>
            <a:chExt cx="5458" cy="335"/>
          </a:xfrm>
        </p:grpSpPr>
        <p:sp>
          <p:nvSpPr>
            <p:cNvPr id="140302" name="Rectangle 49"/>
            <p:cNvSpPr>
              <a:spLocks noChangeArrowheads="1"/>
            </p:cNvSpPr>
            <p:nvPr/>
          </p:nvSpPr>
          <p:spPr bwMode="auto">
            <a:xfrm>
              <a:off x="96" y="1315"/>
              <a:ext cx="545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/>
            <a:lstStyle>
              <a:lvl1pPr marL="327025" indent="-327025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        为凸函数，且二次可微。</a:t>
              </a:r>
              <a:endParaRPr lang="en-US" altLang="zh-CN" sz="27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40290" name="Object 2"/>
            <p:cNvGraphicFramePr>
              <a:graphicFrameLocks noChangeAspect="1"/>
            </p:cNvGraphicFramePr>
            <p:nvPr/>
          </p:nvGraphicFramePr>
          <p:xfrm>
            <a:off x="318" y="1315"/>
            <a:ext cx="53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7" name="Equation" r:id="rId9" imgW="342720" imgH="203040" progId="Equation.DSMT4">
                    <p:embed/>
                  </p:oleObj>
                </mc:Choice>
                <mc:Fallback>
                  <p:oleObj name="Equation" r:id="rId9" imgW="34272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315"/>
                          <a:ext cx="53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05F058-9535-4897-B3CF-84F0057D1000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75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1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等式约束优化问题</a:t>
            </a:r>
            <a:endParaRPr lang="en-US" altLang="zh-CN" smtClean="0"/>
          </a:p>
        </p:txBody>
      </p:sp>
      <p:grpSp>
        <p:nvGrpSpPr>
          <p:cNvPr id="161804" name="Group 74"/>
          <p:cNvGrpSpPr>
            <a:grpSpLocks/>
          </p:cNvGrpSpPr>
          <p:nvPr/>
        </p:nvGrpSpPr>
        <p:grpSpPr bwMode="auto">
          <a:xfrm>
            <a:off x="150813" y="1444625"/>
            <a:ext cx="8802687" cy="1095375"/>
            <a:chOff x="99" y="960"/>
            <a:chExt cx="5776" cy="729"/>
          </a:xfrm>
        </p:grpSpPr>
        <p:sp>
          <p:nvSpPr>
            <p:cNvPr id="161809" name="Rectangle 12"/>
            <p:cNvSpPr>
              <a:spLocks noChangeArrowheads="1"/>
            </p:cNvSpPr>
            <p:nvPr/>
          </p:nvSpPr>
          <p:spPr bwMode="auto">
            <a:xfrm>
              <a:off x="99" y="963"/>
              <a:ext cx="5776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15" tIns="45157" rIns="90315" bIns="45157"/>
            <a:lstStyle>
              <a:lvl1pPr marL="325438" indent="-325438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问题描述：</a:t>
              </a:r>
              <a:endParaRPr lang="en-US" altLang="zh-CN" sz="27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61800" name="Object 8"/>
            <p:cNvGraphicFramePr>
              <a:graphicFrameLocks noChangeAspect="1"/>
            </p:cNvGraphicFramePr>
            <p:nvPr/>
          </p:nvGraphicFramePr>
          <p:xfrm>
            <a:off x="1824" y="960"/>
            <a:ext cx="188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1" name="Equation" r:id="rId3" imgW="1130040" imgH="431640" progId="Equation.DSMT4">
                    <p:embed/>
                  </p:oleObj>
                </mc:Choice>
                <mc:Fallback>
                  <p:oleObj name="Equation" r:id="rId3" imgW="1130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960"/>
                          <a:ext cx="188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05" name="Group 75"/>
          <p:cNvGrpSpPr>
            <a:grpSpLocks/>
          </p:cNvGrpSpPr>
          <p:nvPr/>
        </p:nvGrpSpPr>
        <p:grpSpPr bwMode="auto">
          <a:xfrm>
            <a:off x="146050" y="2598738"/>
            <a:ext cx="8801100" cy="1085850"/>
            <a:chOff x="96" y="1728"/>
            <a:chExt cx="5775" cy="722"/>
          </a:xfrm>
        </p:grpSpPr>
        <p:sp>
          <p:nvSpPr>
            <p:cNvPr id="161808" name="Rectangle 49"/>
            <p:cNvSpPr>
              <a:spLocks noChangeArrowheads="1"/>
            </p:cNvSpPr>
            <p:nvPr/>
          </p:nvSpPr>
          <p:spPr bwMode="auto">
            <a:xfrm>
              <a:off x="96" y="1728"/>
              <a:ext cx="5775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15" tIns="45157" rIns="90315" bIns="45157"/>
            <a:lstStyle>
              <a:lvl1pPr marL="325438" indent="-325438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        为凸函数，且二次连续可微，且</a:t>
              </a:r>
              <a:endParaRPr lang="en-US" altLang="zh-CN" sz="27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61798" name="Object 6"/>
            <p:cNvGraphicFramePr>
              <a:graphicFrameLocks noChangeAspect="1"/>
            </p:cNvGraphicFramePr>
            <p:nvPr/>
          </p:nvGraphicFramePr>
          <p:xfrm>
            <a:off x="331" y="1728"/>
            <a:ext cx="56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2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" y="1728"/>
                          <a:ext cx="569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9" name="Object 7"/>
            <p:cNvGraphicFramePr>
              <a:graphicFrameLocks noChangeAspect="1"/>
            </p:cNvGraphicFramePr>
            <p:nvPr/>
          </p:nvGraphicFramePr>
          <p:xfrm>
            <a:off x="1632" y="2064"/>
            <a:ext cx="2707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3" name="Equation" r:id="rId7" imgW="1625400" imgH="228600" progId="Equation.DSMT4">
                    <p:embed/>
                  </p:oleObj>
                </mc:Choice>
                <mc:Fallback>
                  <p:oleObj name="Equation" r:id="rId7" imgW="1625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64"/>
                          <a:ext cx="2707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06" name="Group 76"/>
          <p:cNvGrpSpPr>
            <a:grpSpLocks/>
          </p:cNvGrpSpPr>
          <p:nvPr/>
        </p:nvGrpSpPr>
        <p:grpSpPr bwMode="auto">
          <a:xfrm>
            <a:off x="146050" y="3608388"/>
            <a:ext cx="8801100" cy="1590675"/>
            <a:chOff x="96" y="2400"/>
            <a:chExt cx="5775" cy="1057"/>
          </a:xfrm>
        </p:grpSpPr>
        <p:sp>
          <p:nvSpPr>
            <p:cNvPr id="161807" name="Rectangle 58"/>
            <p:cNvSpPr>
              <a:spLocks noChangeArrowheads="1"/>
            </p:cNvSpPr>
            <p:nvPr/>
          </p:nvSpPr>
          <p:spPr bwMode="auto">
            <a:xfrm>
              <a:off x="96" y="2496"/>
              <a:ext cx="5775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15" tIns="45157" rIns="90315" bIns="45157"/>
            <a:lstStyle>
              <a:lvl1pPr marL="325438" indent="-325438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871538" eaLnBrk="0" hangingPunct="0"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871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60000"/>
              </a:pPr>
              <a:r>
                <a:rPr lang="zh-CN" altLang="en-US" sz="2700" b="1">
                  <a:solidFill>
                    <a:schemeClr val="tx1"/>
                  </a:solidFill>
                </a:rPr>
                <a:t>假设最优值    存在，则    为最优解当且仅当存在     ，满足（</a:t>
              </a:r>
              <a:r>
                <a:rPr lang="en-US" altLang="zh-CN" sz="2700" b="1">
                  <a:solidFill>
                    <a:schemeClr val="tx1"/>
                  </a:solidFill>
                </a:rPr>
                <a:t>KKT</a:t>
              </a:r>
              <a:r>
                <a:rPr lang="zh-CN" altLang="en-US" sz="2700" b="1">
                  <a:solidFill>
                    <a:schemeClr val="tx1"/>
                  </a:solidFill>
                </a:rPr>
                <a:t>条件）：</a:t>
              </a:r>
            </a:p>
          </p:txBody>
        </p:sp>
        <p:graphicFrame>
          <p:nvGraphicFramePr>
            <p:cNvPr id="161794" name="Object 2"/>
            <p:cNvGraphicFramePr>
              <a:graphicFrameLocks noChangeAspect="1"/>
            </p:cNvGraphicFramePr>
            <p:nvPr/>
          </p:nvGraphicFramePr>
          <p:xfrm>
            <a:off x="1488" y="2400"/>
            <a:ext cx="31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4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0"/>
                          <a:ext cx="31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5" name="Object 3"/>
            <p:cNvGraphicFramePr>
              <a:graphicFrameLocks noChangeAspect="1"/>
            </p:cNvGraphicFramePr>
            <p:nvPr/>
          </p:nvGraphicFramePr>
          <p:xfrm>
            <a:off x="2688" y="2448"/>
            <a:ext cx="27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5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48"/>
                          <a:ext cx="27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6" name="Object 4"/>
            <p:cNvGraphicFramePr>
              <a:graphicFrameLocks noChangeAspect="1"/>
            </p:cNvGraphicFramePr>
            <p:nvPr/>
          </p:nvGraphicFramePr>
          <p:xfrm>
            <a:off x="5232" y="2448"/>
            <a:ext cx="27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6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48"/>
                          <a:ext cx="27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7" name="Object 5"/>
            <p:cNvGraphicFramePr>
              <a:graphicFrameLocks noChangeAspect="1"/>
            </p:cNvGraphicFramePr>
            <p:nvPr/>
          </p:nvGraphicFramePr>
          <p:xfrm>
            <a:off x="1584" y="3072"/>
            <a:ext cx="273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7" name="Equation" r:id="rId15" imgW="1650960" imgH="228600" progId="Equation.DSMT4">
                    <p:embed/>
                  </p:oleObj>
                </mc:Choice>
                <mc:Fallback>
                  <p:oleObj name="Equation" r:id="rId15" imgW="1650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72"/>
                          <a:ext cx="273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00609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221192-D98B-482C-BA08-E30DE7B7ACE7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76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5114" name="Rectangle 78"/>
          <p:cNvSpPr>
            <a:spLocks noChangeArrowheads="1"/>
          </p:cNvSpPr>
          <p:nvPr/>
        </p:nvSpPr>
        <p:spPr bwMode="auto">
          <a:xfrm>
            <a:off x="149225" y="5443538"/>
            <a:ext cx="8801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则优化问题具有强对偶性，其对偶问题亦可解。</a:t>
            </a:r>
          </a:p>
        </p:txBody>
      </p:sp>
      <p:sp>
        <p:nvSpPr>
          <p:cNvPr id="175115" name="Rectangle 77"/>
          <p:cNvSpPr>
            <a:spLocks noChangeArrowheads="1"/>
          </p:cNvSpPr>
          <p:nvPr/>
        </p:nvSpPr>
        <p:spPr bwMode="auto">
          <a:xfrm>
            <a:off x="149225" y="4789488"/>
            <a:ext cx="8801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假设存在               ，满足严格不等式条件</a:t>
            </a:r>
          </a:p>
        </p:txBody>
      </p:sp>
      <p:sp>
        <p:nvSpPr>
          <p:cNvPr id="175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不等式约束优化问题</a:t>
            </a:r>
            <a:endParaRPr lang="en-US" altLang="zh-CN" smtClean="0"/>
          </a:p>
        </p:txBody>
      </p:sp>
      <p:sp>
        <p:nvSpPr>
          <p:cNvPr id="175117" name="Rectangle 12"/>
          <p:cNvSpPr>
            <a:spLocks noChangeArrowheads="1"/>
          </p:cNvSpPr>
          <p:nvPr/>
        </p:nvSpPr>
        <p:spPr bwMode="auto">
          <a:xfrm>
            <a:off x="150813" y="1447800"/>
            <a:ext cx="8802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问题描述：</a:t>
            </a:r>
            <a:endParaRPr lang="en-US" altLang="zh-CN" sz="2700" b="1">
              <a:solidFill>
                <a:schemeClr val="tx1"/>
              </a:solidFill>
            </a:endParaRPr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2232025" y="1379538"/>
          <a:ext cx="47386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4" name="Equation" r:id="rId3" imgW="1866600" imgH="647640" progId="Equation.DSMT4">
                  <p:embed/>
                </p:oleObj>
              </mc:Choice>
              <mc:Fallback>
                <p:oleObj name="Equation" r:id="rId3" imgW="1866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379538"/>
                        <a:ext cx="4738688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8" name="Rectangle 49"/>
          <p:cNvSpPr>
            <a:spLocks noChangeArrowheads="1"/>
          </p:cNvSpPr>
          <p:nvPr/>
        </p:nvSpPr>
        <p:spPr bwMode="auto">
          <a:xfrm>
            <a:off x="146050" y="3054350"/>
            <a:ext cx="88011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        为凸函数，且二次连续可微，且</a:t>
            </a:r>
            <a:endParaRPr lang="en-US" altLang="zh-CN" sz="2700" b="1">
              <a:solidFill>
                <a:schemeClr val="tx1"/>
              </a:solidFill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488950" y="3022600"/>
          <a:ext cx="900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5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022600"/>
                        <a:ext cx="900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487613" y="3557588"/>
          <a:ext cx="41227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6" name="Equation" r:id="rId7" imgW="1625400" imgH="228600" progId="Equation.DSMT4">
                  <p:embed/>
                </p:oleObj>
              </mc:Choice>
              <mc:Fallback>
                <p:oleObj name="Equation" r:id="rId7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557588"/>
                        <a:ext cx="41227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Rectangle 58"/>
          <p:cNvSpPr>
            <a:spLocks noChangeArrowheads="1"/>
          </p:cNvSpPr>
          <p:nvPr/>
        </p:nvSpPr>
        <p:spPr bwMode="auto">
          <a:xfrm>
            <a:off x="146050" y="4210050"/>
            <a:ext cx="88011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假设最优值    存在；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232025" y="4135438"/>
          <a:ext cx="484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7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135438"/>
                        <a:ext cx="484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954213" y="4789488"/>
          <a:ext cx="1571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8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789488"/>
                        <a:ext cx="1571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7070725" y="4789488"/>
          <a:ext cx="14446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9" name="Equation" r:id="rId13" imgW="571320" imgH="228600" progId="Equation.DSMT4">
                  <p:embed/>
                </p:oleObj>
              </mc:Choice>
              <mc:Fallback>
                <p:oleObj name="Equation" r:id="rId1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4789488"/>
                        <a:ext cx="14446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7531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83FDA9-1AF4-4C06-88F6-020F3820976A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77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常用算法</a:t>
            </a:r>
            <a:endParaRPr lang="en-US" altLang="zh-CN" smtClean="0"/>
          </a:p>
        </p:txBody>
      </p:sp>
      <p:sp>
        <p:nvSpPr>
          <p:cNvPr id="225285" name="Rectangle 3"/>
          <p:cNvSpPr>
            <a:spLocks noChangeArrowheads="1"/>
          </p:cNvSpPr>
          <p:nvPr/>
        </p:nvSpPr>
        <p:spPr bwMode="auto">
          <a:xfrm>
            <a:off x="150813" y="1447800"/>
            <a:ext cx="8802687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49" tIns="43624" rIns="87249" bIns="43624"/>
          <a:lstStyle>
            <a:lvl1pPr marL="327025" indent="-327025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08025" indent="-271463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无约束问题常用算法：</a:t>
            </a:r>
          </a:p>
          <a:p>
            <a:pPr lvl="1"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下降法</a:t>
            </a:r>
          </a:p>
          <a:p>
            <a:pPr lvl="1"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最速下降</a:t>
            </a:r>
          </a:p>
          <a:p>
            <a:pPr lvl="1"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牛顿法</a:t>
            </a:r>
          </a:p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等式约束问题的常用算法</a:t>
            </a:r>
          </a:p>
          <a:p>
            <a:pPr lvl="1"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等式约束条件的消去</a:t>
            </a:r>
          </a:p>
          <a:p>
            <a:pPr lvl="1"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牛顿法</a:t>
            </a:r>
          </a:p>
          <a:p>
            <a:pPr eaLnBrk="1" hangingPunct="1">
              <a:buSzPct val="60000"/>
            </a:pPr>
            <a:r>
              <a:rPr lang="zh-CN" altLang="en-US" sz="2700" b="1">
                <a:solidFill>
                  <a:schemeClr val="tx1"/>
                </a:solidFill>
              </a:rPr>
              <a:t>内点法</a:t>
            </a:r>
          </a:p>
        </p:txBody>
      </p:sp>
    </p:spTree>
    <p:extLst>
      <p:ext uri="{BB962C8B-B14F-4D97-AF65-F5344CB8AC3E}">
        <p14:creationId xmlns:p14="http://schemas.microsoft.com/office/powerpoint/2010/main" val="1338710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讨论时间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91"/>
            <a:ext cx="9144000" cy="514099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6DEA9-A072-4018-AA9F-8B8FDA3D8AC3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9873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8361A2-5838-4736-8BC7-614BF3C0ED06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8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凸集(</a:t>
            </a:r>
            <a:r>
              <a:rPr lang="en-US" altLang="zh-CN" smtClean="0"/>
              <a:t>Convex Sets)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02688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凸集的定义：集合</a:t>
            </a:r>
            <a:r>
              <a:rPr lang="en-US" altLang="zh-CN" smtClean="0"/>
              <a:t>C</a:t>
            </a:r>
            <a:r>
              <a:rPr lang="zh-CN" altLang="en-US" smtClean="0"/>
              <a:t>内任意两点间的线段均在集合</a:t>
            </a:r>
            <a:r>
              <a:rPr lang="en-US" altLang="zh-CN" smtClean="0"/>
              <a:t>C</a:t>
            </a:r>
            <a:r>
              <a:rPr lang="zh-CN" altLang="en-US" smtClean="0"/>
              <a:t>内，则称集合</a:t>
            </a:r>
            <a:r>
              <a:rPr lang="en-US" altLang="zh-CN" smtClean="0"/>
              <a:t>C</a:t>
            </a:r>
            <a:r>
              <a:rPr lang="zh-CN" altLang="en-US" smtClean="0"/>
              <a:t>为凸集。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96888" y="2590800"/>
          <a:ext cx="8304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590800"/>
                        <a:ext cx="8304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68313" y="3500438"/>
          <a:ext cx="8351837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5" imgW="2120760" imgH="863280" progId="Equation.DSMT4">
                  <p:embed/>
                </p:oleObj>
              </mc:Choice>
              <mc:Fallback>
                <p:oleObj name="Equation" r:id="rId5" imgW="2120760" imgH="863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8351837" cy="256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内容占位符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5557" y="3130594"/>
            <a:ext cx="7977348" cy="3048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766FE-D073-4ABB-91E3-D800BDF425D2}" type="slidenum">
              <a:rPr kumimoji="0" lang="zh-CN" altLang="en-US"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pPr eaLnBrk="1" hangingPunct="1"/>
              <a:t>9</a:t>
            </a:fld>
            <a:endParaRPr kumimoji="0" lang="en-US" altLang="zh-CN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凸集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7" y="1449388"/>
            <a:ext cx="8802688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凸包的定义：包含集合</a:t>
            </a:r>
            <a:r>
              <a:rPr lang="en-US" altLang="zh-CN" smtClean="0"/>
              <a:t>C</a:t>
            </a:r>
            <a:r>
              <a:rPr lang="zh-CN" altLang="en-US" smtClean="0"/>
              <a:t>的最小的凸集。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90614"/>
              </p:ext>
            </p:extLst>
          </p:nvPr>
        </p:nvGraphicFramePr>
        <p:xfrm>
          <a:off x="539552" y="1872169"/>
          <a:ext cx="7002462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" imgW="2539800" imgH="431640" progId="Equation.DSMT4">
                  <p:embed/>
                </p:oleObj>
              </mc:Choice>
              <mc:Fallback>
                <p:oleObj name="Equation" r:id="rId3" imgW="2539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72169"/>
                        <a:ext cx="7002462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93" y="3088694"/>
            <a:ext cx="6902535" cy="34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50000"/>
          <a:buFont typeface="Wingdings" pitchFamily="2" charset="2"/>
          <a:buChar char="n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50000"/>
          <a:buFont typeface="Wingdings" pitchFamily="2" charset="2"/>
          <a:buChar char="n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11024</TotalTime>
  <Words>1522</Words>
  <Application>Microsoft Office PowerPoint</Application>
  <PresentationFormat>全屏显示(4:3)</PresentationFormat>
  <Paragraphs>344</Paragraphs>
  <Slides>78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楷体_GB2312</vt:lpstr>
      <vt:lpstr>宋体</vt:lpstr>
      <vt:lpstr>Cambria Math</vt:lpstr>
      <vt:lpstr>CMR10</vt:lpstr>
      <vt:lpstr>CMTI10</vt:lpstr>
      <vt:lpstr>Tahoma</vt:lpstr>
      <vt:lpstr>Times New Roman</vt:lpstr>
      <vt:lpstr>Wingdings</vt:lpstr>
      <vt:lpstr>Blends</vt:lpstr>
      <vt:lpstr>Equation</vt:lpstr>
      <vt:lpstr>MathType 5.0 Equation</vt:lpstr>
      <vt:lpstr>凸优化理论与应用</vt:lpstr>
      <vt:lpstr>优化理论概述</vt:lpstr>
      <vt:lpstr>几类经典的优化问题</vt:lpstr>
      <vt:lpstr>凸优化理论与应用</vt:lpstr>
      <vt:lpstr>仿射集(Affine sets)</vt:lpstr>
      <vt:lpstr>仿射集(Affine sets)</vt:lpstr>
      <vt:lpstr>仿射集</vt:lpstr>
      <vt:lpstr>凸集(Convex Sets)</vt:lpstr>
      <vt:lpstr>凸集</vt:lpstr>
      <vt:lpstr>超平面，半空间，锥</vt:lpstr>
      <vt:lpstr>欧氏球和椭球</vt:lpstr>
      <vt:lpstr>范数和多面体</vt:lpstr>
      <vt:lpstr>保持凸性的运算</vt:lpstr>
      <vt:lpstr>凸优化理论与应用</vt:lpstr>
      <vt:lpstr>凸函数的定义</vt:lpstr>
      <vt:lpstr>凸函数</vt:lpstr>
      <vt:lpstr>凸函数的一阶微分条件</vt:lpstr>
      <vt:lpstr>凸函数的二阶微分条件</vt:lpstr>
      <vt:lpstr>凸函数的例</vt:lpstr>
      <vt:lpstr>凸函数的例</vt:lpstr>
      <vt:lpstr>Jensen不等式</vt:lpstr>
      <vt:lpstr>保持函数凸性的算子</vt:lpstr>
      <vt:lpstr>保持函数凸性的算子</vt:lpstr>
      <vt:lpstr>共轭函数(conjugate function)</vt:lpstr>
      <vt:lpstr>PowerPoint 演示文稿</vt:lpstr>
      <vt:lpstr>凸优化理论与应用</vt:lpstr>
      <vt:lpstr>优化问题的基本形式</vt:lpstr>
      <vt:lpstr>优化问题的基本形式</vt:lpstr>
      <vt:lpstr>优化问题的基本形式</vt:lpstr>
      <vt:lpstr>局部最优问题</vt:lpstr>
      <vt:lpstr>优化问题的等价形式(1)</vt:lpstr>
      <vt:lpstr>优化问题的等价形式(2)</vt:lpstr>
      <vt:lpstr>优化问题的等价形式(3)</vt:lpstr>
      <vt:lpstr>优化问题的等价形式(4)</vt:lpstr>
      <vt:lpstr>凸优化问题的基本形式</vt:lpstr>
      <vt:lpstr>凸优化问题的例</vt:lpstr>
      <vt:lpstr>凸优化问题的局部最优解</vt:lpstr>
      <vt:lpstr>凸优化问题最优解的微分条件</vt:lpstr>
      <vt:lpstr>凸优化问题的等价形式</vt:lpstr>
      <vt:lpstr>凸优化问题的等价形式</vt:lpstr>
      <vt:lpstr>凸优化问题的等价形式</vt:lpstr>
      <vt:lpstr>凸优化问题的等价形式</vt:lpstr>
      <vt:lpstr>线性规划(linear program,LP)</vt:lpstr>
      <vt:lpstr>LP问题的几种类型</vt:lpstr>
      <vt:lpstr>二次规划(quadratic program,QP)</vt:lpstr>
      <vt:lpstr>二次约束二次规划</vt:lpstr>
      <vt:lpstr>凸优化理论与应用</vt:lpstr>
      <vt:lpstr>优化问题的拉格朗日函数</vt:lpstr>
      <vt:lpstr>拉格朗日对偶函数</vt:lpstr>
      <vt:lpstr>Least-squares solution of linear equations</vt:lpstr>
      <vt:lpstr>Standard form LP</vt:lpstr>
      <vt:lpstr>对偶函数与共轭函数</vt:lpstr>
      <vt:lpstr>Equality constrained norm minimization</vt:lpstr>
      <vt:lpstr>拉格朗日对偶问题</vt:lpstr>
      <vt:lpstr>LP问题的对偶问题</vt:lpstr>
      <vt:lpstr>弱对偶性</vt:lpstr>
      <vt:lpstr>强对偶性</vt:lpstr>
      <vt:lpstr>强对偶性</vt:lpstr>
      <vt:lpstr>Least-squares solution of linear equations</vt:lpstr>
      <vt:lpstr>Lagrange dual of QCQP</vt:lpstr>
      <vt:lpstr>Lagrange dual of QCQP</vt:lpstr>
      <vt:lpstr>Entropy maximization</vt:lpstr>
      <vt:lpstr>Entropy maximization</vt:lpstr>
      <vt:lpstr>对偶可行解的不等式</vt:lpstr>
      <vt:lpstr>PowerPoint 演示文稿</vt:lpstr>
      <vt:lpstr>PowerPoint 演示文稿</vt:lpstr>
      <vt:lpstr>KKT优化条件</vt:lpstr>
      <vt:lpstr>凸优化问题的KKT条件</vt:lpstr>
      <vt:lpstr>例</vt:lpstr>
      <vt:lpstr>例</vt:lpstr>
      <vt:lpstr>凸优化问题的对偶求解</vt:lpstr>
      <vt:lpstr>凸优化理论与应用</vt:lpstr>
      <vt:lpstr>概率分布的参数估计</vt:lpstr>
      <vt:lpstr>无约束优化问题</vt:lpstr>
      <vt:lpstr>等式约束优化问题</vt:lpstr>
      <vt:lpstr>不等式约束优化问题</vt:lpstr>
      <vt:lpstr>常用算法</vt:lpstr>
      <vt:lpstr>讨论时间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雷琴辉</dc:creator>
  <cp:lastModifiedBy>雷琴辉</cp:lastModifiedBy>
  <cp:revision>156</cp:revision>
  <dcterms:created xsi:type="dcterms:W3CDTF">1601-01-01T00:00:00Z</dcterms:created>
  <dcterms:modified xsi:type="dcterms:W3CDTF">2015-08-06T00:12:15Z</dcterms:modified>
</cp:coreProperties>
</file>