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2.webp" ContentType="image/webp"/>
  <Override PartName="/ppt/media/image14.svg" ContentType="image/svg+xml"/>
  <Override PartName="/ppt/media/image16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68" r:id="rId18"/>
  </p:sldIdLst>
  <p:sldSz cx="11430000" cy="6013450"/>
  <p:notesSz cx="11430000" cy="6013450"/>
  <p:custDataLst>
    <p:tags r:id="rId23"/>
  </p:custData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56" userDrawn="1">
          <p15:clr>
            <a:srgbClr val="A4A3A4"/>
          </p15:clr>
        </p15:guide>
        <p15:guide id="2" pos="21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53125212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56"/>
        <p:guide pos="21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38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864169"/>
            <a:ext cx="9715500" cy="12628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367532"/>
            <a:ext cx="8001000" cy="1503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2F0F4"/>
                </a:solidFill>
                <a:latin typeface="PMingLiU"/>
                <a:cs typeface="PMingLiU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2F0F4"/>
                </a:solidFill>
                <a:latin typeface="PMingLiU"/>
                <a:cs typeface="PMingLiU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383093"/>
            <a:ext cx="497205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383093"/>
            <a:ext cx="497205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2F0F4"/>
                </a:solidFill>
                <a:latin typeface="PMingLiU"/>
                <a:cs typeface="PMingLiU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1"/>
            <a:ext cx="11430000" cy="600075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762" y="4774"/>
            <a:ext cx="11420475" cy="5991225"/>
          </a:xfrm>
          <a:custGeom>
            <a:avLst/>
            <a:gdLst/>
            <a:ahLst/>
            <a:cxnLst/>
            <a:rect l="l" t="t" r="r" b="b"/>
            <a:pathLst>
              <a:path w="11420475" h="5991225">
                <a:moveTo>
                  <a:pt x="0" y="5991225"/>
                </a:moveTo>
                <a:lnTo>
                  <a:pt x="11420475" y="5991225"/>
                </a:lnTo>
                <a:lnTo>
                  <a:pt x="11420475" y="0"/>
                </a:lnTo>
                <a:lnTo>
                  <a:pt x="0" y="0"/>
                </a:lnTo>
                <a:lnTo>
                  <a:pt x="0" y="5991225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11"/>
            <a:ext cx="11430000" cy="6000750"/>
          </a:xfrm>
          <a:custGeom>
            <a:avLst/>
            <a:gdLst/>
            <a:ahLst/>
            <a:cxnLst/>
            <a:rect l="l" t="t" r="r" b="b"/>
            <a:pathLst>
              <a:path w="11430000" h="6000750">
                <a:moveTo>
                  <a:pt x="11430000" y="0"/>
                </a:moveTo>
                <a:lnTo>
                  <a:pt x="0" y="0"/>
                </a:lnTo>
                <a:lnTo>
                  <a:pt x="0" y="6000750"/>
                </a:lnTo>
                <a:lnTo>
                  <a:pt x="11430000" y="6000750"/>
                </a:lnTo>
                <a:lnTo>
                  <a:pt x="11430000" y="0"/>
                </a:lnTo>
                <a:close/>
              </a:path>
            </a:pathLst>
          </a:custGeom>
          <a:solidFill>
            <a:srgbClr val="0D092C">
              <a:alpha val="7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0362" y="831227"/>
            <a:ext cx="8169275" cy="499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F2F0F4"/>
                </a:solidFill>
                <a:latin typeface="PMingLiU"/>
                <a:cs typeface="PMingLiU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383093"/>
            <a:ext cx="1028700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592508"/>
            <a:ext cx="36576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592508"/>
            <a:ext cx="26289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592508"/>
            <a:ext cx="26289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webp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31.xml"/><Relationship Id="rId7" Type="http://schemas.openxmlformats.org/officeDocument/2006/relationships/image" Target="../media/image16.svg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webp"/><Relationship Id="rId2" Type="http://schemas.openxmlformats.org/officeDocument/2006/relationships/tags" Target="../tags/tag30.xml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19.png"/><Relationship Id="rId12" Type="http://schemas.openxmlformats.org/officeDocument/2006/relationships/tags" Target="../tags/tag33.xml"/><Relationship Id="rId11" Type="http://schemas.openxmlformats.org/officeDocument/2006/relationships/image" Target="../media/image18.png"/><Relationship Id="rId10" Type="http://schemas.openxmlformats.org/officeDocument/2006/relationships/tags" Target="../tags/tag32.xml"/><Relationship Id="rId1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jpeg"/><Relationship Id="rId1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jpeg"/><Relationship Id="rId1" Type="http://schemas.openxmlformats.org/officeDocument/2006/relationships/tags" Target="../tags/tag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jpeg"/><Relationship Id="rId1" Type="http://schemas.openxmlformats.org/officeDocument/2006/relationships/tags" Target="../tags/tag3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6.png"/><Relationship Id="rId6" Type="http://schemas.openxmlformats.org/officeDocument/2006/relationships/tags" Target="../tags/tag17.xml"/><Relationship Id="rId5" Type="http://schemas.openxmlformats.org/officeDocument/2006/relationships/image" Target="../media/image5.png"/><Relationship Id="rId4" Type="http://schemas.openxmlformats.org/officeDocument/2006/relationships/tags" Target="../tags/tag16.xm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tags" Target="../tags/tag20.xml"/><Relationship Id="rId3" Type="http://schemas.openxmlformats.org/officeDocument/2006/relationships/image" Target="../media/image7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28625"/>
            <a:ext cx="762635" cy="4584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spc="330" dirty="0"/>
              <a:t>图</a:t>
            </a:r>
            <a:r>
              <a:rPr sz="3700" spc="330" dirty="0">
                <a:latin typeface="Microsoft JhengHei" panose="020B0604030504040204" charset="-120"/>
                <a:cs typeface="Microsoft JhengHei" panose="020B0604030504040204" charset="-120"/>
              </a:rPr>
              <a:t>书</a:t>
            </a:r>
            <a:r>
              <a:rPr sz="3750" spc="260" dirty="0"/>
              <a:t>管</a:t>
            </a:r>
            <a:r>
              <a:rPr sz="3550" spc="495" dirty="0"/>
              <a:t>理</a:t>
            </a:r>
            <a:r>
              <a:rPr sz="3750" spc="365" dirty="0">
                <a:sym typeface="+mn-ea"/>
              </a:rPr>
              <a:t>系</a:t>
            </a:r>
            <a:r>
              <a:rPr sz="3750" spc="260" dirty="0">
                <a:sym typeface="+mn-ea"/>
              </a:rPr>
              <a:t>统</a:t>
            </a:r>
            <a:r>
              <a:rPr sz="3750" spc="300" dirty="0"/>
              <a:t>介</a:t>
            </a:r>
            <a:r>
              <a:rPr sz="3750" spc="250" dirty="0"/>
              <a:t>绍</a:t>
            </a:r>
            <a:endParaRPr sz="375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43750" y="508"/>
            <a:ext cx="4286250" cy="6000242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2377440" y="2238375"/>
            <a:ext cx="4519295" cy="1230630"/>
            <a:chOff x="4013" y="4087"/>
            <a:chExt cx="7117" cy="1938"/>
          </a:xfrm>
        </p:grpSpPr>
        <p:grpSp>
          <p:nvGrpSpPr>
            <p:cNvPr id="3" name="object 3"/>
            <p:cNvGrpSpPr/>
            <p:nvPr/>
          </p:nvGrpSpPr>
          <p:grpSpPr>
            <a:xfrm>
              <a:off x="4013" y="4097"/>
              <a:ext cx="543" cy="557"/>
              <a:chOff x="609600" y="3666739"/>
              <a:chExt cx="344805" cy="353695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621804" y="3678943"/>
                <a:ext cx="320040" cy="329565"/>
              </a:xfrm>
              <a:custGeom>
                <a:avLst/>
                <a:gdLst/>
                <a:ahLst/>
                <a:cxnLst/>
                <a:rect l="l" t="t" r="r" b="b"/>
                <a:pathLst>
                  <a:path w="320040" h="329564">
                    <a:moveTo>
                      <a:pt x="320027" y="0"/>
                    </a:moveTo>
                    <a:lnTo>
                      <a:pt x="0" y="0"/>
                    </a:lnTo>
                    <a:lnTo>
                      <a:pt x="0" y="329182"/>
                    </a:lnTo>
                    <a:lnTo>
                      <a:pt x="320027" y="329182"/>
                    </a:lnTo>
                    <a:lnTo>
                      <a:pt x="320027" y="283469"/>
                    </a:lnTo>
                    <a:lnTo>
                      <a:pt x="159245" y="283469"/>
                    </a:lnTo>
                    <a:lnTo>
                      <a:pt x="147047" y="282878"/>
                    </a:lnTo>
                    <a:lnTo>
                      <a:pt x="100817" y="268809"/>
                    </a:lnTo>
                    <a:lnTo>
                      <a:pt x="63477" y="238138"/>
                    </a:lnTo>
                    <a:lnTo>
                      <a:pt x="40725" y="195519"/>
                    </a:lnTo>
                    <a:lnTo>
                      <a:pt x="35420" y="159644"/>
                    </a:lnTo>
                    <a:lnTo>
                      <a:pt x="35420" y="150119"/>
                    </a:lnTo>
                    <a:lnTo>
                      <a:pt x="44844" y="102716"/>
                    </a:lnTo>
                    <a:lnTo>
                      <a:pt x="71685" y="62558"/>
                    </a:lnTo>
                    <a:lnTo>
                      <a:pt x="111868" y="35717"/>
                    </a:lnTo>
                    <a:lnTo>
                      <a:pt x="159245" y="26294"/>
                    </a:lnTo>
                    <a:lnTo>
                      <a:pt x="320027" y="26294"/>
                    </a:lnTo>
                    <a:lnTo>
                      <a:pt x="320027" y="0"/>
                    </a:lnTo>
                    <a:close/>
                  </a:path>
                  <a:path w="320040" h="329564">
                    <a:moveTo>
                      <a:pt x="320027" y="26294"/>
                    </a:moveTo>
                    <a:lnTo>
                      <a:pt x="159245" y="26294"/>
                    </a:lnTo>
                    <a:lnTo>
                      <a:pt x="171444" y="26880"/>
                    </a:lnTo>
                    <a:lnTo>
                      <a:pt x="183408" y="28643"/>
                    </a:lnTo>
                    <a:lnTo>
                      <a:pt x="228055" y="47140"/>
                    </a:lnTo>
                    <a:lnTo>
                      <a:pt x="262224" y="81306"/>
                    </a:lnTo>
                    <a:lnTo>
                      <a:pt x="280711" y="125953"/>
                    </a:lnTo>
                    <a:lnTo>
                      <a:pt x="283070" y="150119"/>
                    </a:lnTo>
                    <a:lnTo>
                      <a:pt x="283070" y="159644"/>
                    </a:lnTo>
                    <a:lnTo>
                      <a:pt x="273647" y="207021"/>
                    </a:lnTo>
                    <a:lnTo>
                      <a:pt x="246806" y="247178"/>
                    </a:lnTo>
                    <a:lnTo>
                      <a:pt x="206623" y="274020"/>
                    </a:lnTo>
                    <a:lnTo>
                      <a:pt x="159245" y="283469"/>
                    </a:lnTo>
                    <a:lnTo>
                      <a:pt x="320027" y="283469"/>
                    </a:lnTo>
                    <a:lnTo>
                      <a:pt x="320027" y="26294"/>
                    </a:lnTo>
                    <a:close/>
                  </a:path>
                </a:pathLst>
              </a:custGeom>
              <a:solidFill>
                <a:srgbClr val="000000">
                  <a:alpha val="5879"/>
                </a:srgbClr>
              </a:solid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5" name="object 5"/>
              <p:cNvSpPr/>
              <p:nvPr/>
            </p:nvSpPr>
            <p:spPr>
              <a:xfrm>
                <a:off x="609600" y="3666739"/>
                <a:ext cx="344805" cy="353695"/>
              </a:xfrm>
              <a:custGeom>
                <a:avLst/>
                <a:gdLst/>
                <a:ahLst/>
                <a:cxnLst/>
                <a:rect l="l" t="t" r="r" b="b"/>
                <a:pathLst>
                  <a:path w="344805" h="353695">
                    <a:moveTo>
                      <a:pt x="344411" y="0"/>
                    </a:moveTo>
                    <a:lnTo>
                      <a:pt x="0" y="0"/>
                    </a:lnTo>
                    <a:lnTo>
                      <a:pt x="0" y="353566"/>
                    </a:lnTo>
                    <a:lnTo>
                      <a:pt x="344411" y="353566"/>
                    </a:lnTo>
                    <a:lnTo>
                      <a:pt x="344411" y="295673"/>
                    </a:lnTo>
                    <a:lnTo>
                      <a:pt x="171450" y="295673"/>
                    </a:lnTo>
                    <a:lnTo>
                      <a:pt x="159251" y="295082"/>
                    </a:lnTo>
                    <a:lnTo>
                      <a:pt x="113021" y="281013"/>
                    </a:lnTo>
                    <a:lnTo>
                      <a:pt x="75681" y="250342"/>
                    </a:lnTo>
                    <a:lnTo>
                      <a:pt x="52929" y="207723"/>
                    </a:lnTo>
                    <a:lnTo>
                      <a:pt x="47625" y="171848"/>
                    </a:lnTo>
                    <a:lnTo>
                      <a:pt x="47625" y="162323"/>
                    </a:lnTo>
                    <a:lnTo>
                      <a:pt x="57048" y="114920"/>
                    </a:lnTo>
                    <a:lnTo>
                      <a:pt x="83889" y="74762"/>
                    </a:lnTo>
                    <a:lnTo>
                      <a:pt x="124072" y="47921"/>
                    </a:lnTo>
                    <a:lnTo>
                      <a:pt x="171450" y="38498"/>
                    </a:lnTo>
                    <a:lnTo>
                      <a:pt x="344411" y="38498"/>
                    </a:lnTo>
                    <a:lnTo>
                      <a:pt x="344411" y="0"/>
                    </a:lnTo>
                    <a:close/>
                  </a:path>
                  <a:path w="344805" h="353695">
                    <a:moveTo>
                      <a:pt x="344411" y="38498"/>
                    </a:moveTo>
                    <a:lnTo>
                      <a:pt x="171450" y="38498"/>
                    </a:lnTo>
                    <a:lnTo>
                      <a:pt x="183648" y="39084"/>
                    </a:lnTo>
                    <a:lnTo>
                      <a:pt x="195612" y="40847"/>
                    </a:lnTo>
                    <a:lnTo>
                      <a:pt x="240259" y="59344"/>
                    </a:lnTo>
                    <a:lnTo>
                      <a:pt x="274428" y="93510"/>
                    </a:lnTo>
                    <a:lnTo>
                      <a:pt x="292915" y="138157"/>
                    </a:lnTo>
                    <a:lnTo>
                      <a:pt x="295275" y="162323"/>
                    </a:lnTo>
                    <a:lnTo>
                      <a:pt x="295275" y="171848"/>
                    </a:lnTo>
                    <a:lnTo>
                      <a:pt x="285851" y="219225"/>
                    </a:lnTo>
                    <a:lnTo>
                      <a:pt x="259010" y="259382"/>
                    </a:lnTo>
                    <a:lnTo>
                      <a:pt x="218827" y="286224"/>
                    </a:lnTo>
                    <a:lnTo>
                      <a:pt x="171450" y="295673"/>
                    </a:lnTo>
                    <a:lnTo>
                      <a:pt x="344411" y="295673"/>
                    </a:lnTo>
                    <a:lnTo>
                      <a:pt x="344411" y="38498"/>
                    </a:lnTo>
                    <a:close/>
                  </a:path>
                </a:pathLst>
              </a:custGeom>
              <a:solidFill>
                <a:srgbClr val="000000">
                  <a:alpha val="10198"/>
                </a:srgbClr>
              </a:solid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6" name="object 6"/>
              <p:cNvSpPr/>
              <p:nvPr/>
            </p:nvSpPr>
            <p:spPr>
              <a:xfrm>
                <a:off x="652462" y="3700475"/>
                <a:ext cx="257175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257175" h="266700">
                    <a:moveTo>
                      <a:pt x="137020" y="0"/>
                    </a:moveTo>
                    <a:lnTo>
                      <a:pt x="120154" y="0"/>
                    </a:lnTo>
                    <a:lnTo>
                      <a:pt x="111772" y="819"/>
                    </a:lnTo>
                    <a:lnTo>
                      <a:pt x="71583" y="12998"/>
                    </a:lnTo>
                    <a:lnTo>
                      <a:pt x="31699" y="43630"/>
                    </a:lnTo>
                    <a:lnTo>
                      <a:pt x="6546" y="87160"/>
                    </a:lnTo>
                    <a:lnTo>
                      <a:pt x="0" y="120129"/>
                    </a:lnTo>
                    <a:lnTo>
                      <a:pt x="0" y="138112"/>
                    </a:lnTo>
                    <a:lnTo>
                      <a:pt x="0" y="146545"/>
                    </a:lnTo>
                    <a:lnTo>
                      <a:pt x="13023" y="195110"/>
                    </a:lnTo>
                    <a:lnTo>
                      <a:pt x="43630" y="235000"/>
                    </a:lnTo>
                    <a:lnTo>
                      <a:pt x="87185" y="260127"/>
                    </a:lnTo>
                    <a:lnTo>
                      <a:pt x="120154" y="266700"/>
                    </a:lnTo>
                    <a:lnTo>
                      <a:pt x="137020" y="266700"/>
                    </a:lnTo>
                    <a:lnTo>
                      <a:pt x="185591" y="253676"/>
                    </a:lnTo>
                    <a:lnTo>
                      <a:pt x="225475" y="223043"/>
                    </a:lnTo>
                    <a:lnTo>
                      <a:pt x="250628" y="179508"/>
                    </a:lnTo>
                    <a:lnTo>
                      <a:pt x="257175" y="146545"/>
                    </a:lnTo>
                    <a:lnTo>
                      <a:pt x="257175" y="120129"/>
                    </a:lnTo>
                    <a:lnTo>
                      <a:pt x="244151" y="71558"/>
                    </a:lnTo>
                    <a:lnTo>
                      <a:pt x="213544" y="31673"/>
                    </a:lnTo>
                    <a:lnTo>
                      <a:pt x="169989" y="6546"/>
                    </a:lnTo>
                    <a:lnTo>
                      <a:pt x="145402" y="819"/>
                    </a:lnTo>
                    <a:lnTo>
                      <a:pt x="137020" y="0"/>
                    </a:lnTo>
                    <a:close/>
                  </a:path>
                </a:pathLst>
              </a:custGeom>
              <a:solidFill>
                <a:srgbClr val="46B603"/>
              </a:solid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7" name="object 7"/>
              <p:cNvSpPr/>
              <p:nvPr/>
            </p:nvSpPr>
            <p:spPr>
              <a:xfrm>
                <a:off x="652462" y="3700475"/>
                <a:ext cx="257175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257175" h="266700">
                    <a:moveTo>
                      <a:pt x="0" y="138112"/>
                    </a:moveTo>
                    <a:lnTo>
                      <a:pt x="0" y="128587"/>
                    </a:lnTo>
                    <a:lnTo>
                      <a:pt x="0" y="120129"/>
                    </a:lnTo>
                    <a:lnTo>
                      <a:pt x="819" y="111766"/>
                    </a:lnTo>
                    <a:lnTo>
                      <a:pt x="2482" y="103485"/>
                    </a:lnTo>
                    <a:lnTo>
                      <a:pt x="4114" y="95199"/>
                    </a:lnTo>
                    <a:lnTo>
                      <a:pt x="6546" y="87160"/>
                    </a:lnTo>
                    <a:lnTo>
                      <a:pt x="9798" y="79375"/>
                    </a:lnTo>
                    <a:lnTo>
                      <a:pt x="13023" y="71558"/>
                    </a:lnTo>
                    <a:lnTo>
                      <a:pt x="16992" y="64141"/>
                    </a:lnTo>
                    <a:lnTo>
                      <a:pt x="21678" y="57124"/>
                    </a:lnTo>
                    <a:lnTo>
                      <a:pt x="26365" y="50101"/>
                    </a:lnTo>
                    <a:lnTo>
                      <a:pt x="31699" y="43630"/>
                    </a:lnTo>
                    <a:lnTo>
                      <a:pt x="37655" y="37655"/>
                    </a:lnTo>
                    <a:lnTo>
                      <a:pt x="43630" y="31673"/>
                    </a:lnTo>
                    <a:lnTo>
                      <a:pt x="50133" y="26339"/>
                    </a:lnTo>
                    <a:lnTo>
                      <a:pt x="57150" y="21653"/>
                    </a:lnTo>
                    <a:lnTo>
                      <a:pt x="64166" y="16967"/>
                    </a:lnTo>
                    <a:lnTo>
                      <a:pt x="103511" y="2457"/>
                    </a:lnTo>
                    <a:lnTo>
                      <a:pt x="120154" y="0"/>
                    </a:lnTo>
                    <a:lnTo>
                      <a:pt x="128587" y="0"/>
                    </a:lnTo>
                    <a:lnTo>
                      <a:pt x="137020" y="0"/>
                    </a:lnTo>
                    <a:lnTo>
                      <a:pt x="177800" y="9772"/>
                    </a:lnTo>
                    <a:lnTo>
                      <a:pt x="200025" y="21653"/>
                    </a:lnTo>
                    <a:lnTo>
                      <a:pt x="207041" y="26339"/>
                    </a:lnTo>
                    <a:lnTo>
                      <a:pt x="235496" y="57124"/>
                    </a:lnTo>
                    <a:lnTo>
                      <a:pt x="240182" y="64141"/>
                    </a:lnTo>
                    <a:lnTo>
                      <a:pt x="244151" y="71558"/>
                    </a:lnTo>
                    <a:lnTo>
                      <a:pt x="247376" y="79375"/>
                    </a:lnTo>
                    <a:lnTo>
                      <a:pt x="250628" y="87160"/>
                    </a:lnTo>
                    <a:lnTo>
                      <a:pt x="253060" y="95199"/>
                    </a:lnTo>
                    <a:lnTo>
                      <a:pt x="254692" y="103485"/>
                    </a:lnTo>
                    <a:lnTo>
                      <a:pt x="256355" y="111766"/>
                    </a:lnTo>
                    <a:lnTo>
                      <a:pt x="257175" y="120129"/>
                    </a:lnTo>
                    <a:lnTo>
                      <a:pt x="257175" y="128587"/>
                    </a:lnTo>
                    <a:lnTo>
                      <a:pt x="257175" y="138112"/>
                    </a:lnTo>
                    <a:lnTo>
                      <a:pt x="257175" y="146545"/>
                    </a:lnTo>
                    <a:lnTo>
                      <a:pt x="256355" y="154901"/>
                    </a:lnTo>
                    <a:lnTo>
                      <a:pt x="254692" y="163188"/>
                    </a:lnTo>
                    <a:lnTo>
                      <a:pt x="253060" y="171475"/>
                    </a:lnTo>
                    <a:lnTo>
                      <a:pt x="250628" y="179508"/>
                    </a:lnTo>
                    <a:lnTo>
                      <a:pt x="247376" y="187299"/>
                    </a:lnTo>
                    <a:lnTo>
                      <a:pt x="244151" y="195110"/>
                    </a:lnTo>
                    <a:lnTo>
                      <a:pt x="219519" y="229019"/>
                    </a:lnTo>
                    <a:lnTo>
                      <a:pt x="200025" y="245021"/>
                    </a:lnTo>
                    <a:lnTo>
                      <a:pt x="193008" y="249707"/>
                    </a:lnTo>
                    <a:lnTo>
                      <a:pt x="153663" y="264217"/>
                    </a:lnTo>
                    <a:lnTo>
                      <a:pt x="137020" y="266700"/>
                    </a:lnTo>
                    <a:lnTo>
                      <a:pt x="128587" y="266700"/>
                    </a:lnTo>
                    <a:lnTo>
                      <a:pt x="120154" y="266700"/>
                    </a:lnTo>
                    <a:lnTo>
                      <a:pt x="79375" y="256901"/>
                    </a:lnTo>
                    <a:lnTo>
                      <a:pt x="57150" y="245021"/>
                    </a:lnTo>
                    <a:lnTo>
                      <a:pt x="50133" y="240334"/>
                    </a:lnTo>
                    <a:lnTo>
                      <a:pt x="21678" y="209550"/>
                    </a:lnTo>
                    <a:lnTo>
                      <a:pt x="9798" y="187299"/>
                    </a:lnTo>
                    <a:lnTo>
                      <a:pt x="6546" y="179508"/>
                    </a:lnTo>
                    <a:lnTo>
                      <a:pt x="4114" y="171475"/>
                    </a:lnTo>
                    <a:lnTo>
                      <a:pt x="2482" y="163188"/>
                    </a:lnTo>
                    <a:lnTo>
                      <a:pt x="819" y="154901"/>
                    </a:lnTo>
                    <a:lnTo>
                      <a:pt x="0" y="146545"/>
                    </a:lnTo>
                    <a:lnTo>
                      <a:pt x="0" y="138112"/>
                    </a:lnTo>
                    <a:close/>
                  </a:path>
                </a:pathLst>
              </a:custGeom>
              <a:ln w="95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</p:grpSp>
        <p:sp>
          <p:nvSpPr>
            <p:cNvPr id="11" name="Text Box 10"/>
            <p:cNvSpPr txBox="1"/>
            <p:nvPr/>
          </p:nvSpPr>
          <p:spPr>
            <a:xfrm>
              <a:off x="4680" y="4087"/>
              <a:ext cx="35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项目团队</a:t>
              </a:r>
              <a:r>
                <a:rPr lang="zh-CN" altLang="en-US">
                  <a:solidFill>
                    <a:schemeClr val="bg1"/>
                  </a:solidFill>
                </a:rPr>
                <a:t>后端成员：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4680" y="4587"/>
              <a:ext cx="6451" cy="143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>
                  <a:solidFill>
                    <a:schemeClr val="bg1"/>
                  </a:solidFill>
                  <a:sym typeface="+mn-ea"/>
                </a:rPr>
                <a:t>20009201295  </a:t>
              </a:r>
              <a:r>
                <a:rPr lang="zh-CN" altLang="en-US">
                  <a:solidFill>
                    <a:schemeClr val="bg1"/>
                  </a:solidFill>
                  <a:sym typeface="+mn-ea"/>
                </a:rPr>
                <a:t>李正言</a:t>
              </a:r>
              <a:endParaRPr lang="zh-CN" altLang="en-US">
                <a:solidFill>
                  <a:schemeClr val="bg1"/>
                </a:solidFill>
              </a:endParaRPr>
            </a:p>
            <a:p>
              <a:r>
                <a:rPr lang="en-US" altLang="zh-CN">
                  <a:solidFill>
                    <a:schemeClr val="bg1"/>
                  </a:solidFill>
                  <a:sym typeface="+mn-ea"/>
                </a:rPr>
                <a:t>20009200759  </a:t>
              </a:r>
              <a:r>
                <a:rPr lang="zh-CN" altLang="en-US">
                  <a:solidFill>
                    <a:schemeClr val="bg1"/>
                  </a:solidFill>
                  <a:sym typeface="+mn-ea"/>
                </a:rPr>
                <a:t>林星宇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  <a:p>
              <a:r>
                <a:rPr lang="en-US" altLang="zh-CN">
                  <a:solidFill>
                    <a:schemeClr val="bg1"/>
                  </a:solidFill>
                  <a:sym typeface="+mn-ea"/>
                </a:rPr>
                <a:t>20009200461  </a:t>
              </a:r>
              <a:r>
                <a:rPr lang="zh-CN" altLang="en-US">
                  <a:solidFill>
                    <a:schemeClr val="bg1"/>
                  </a:solidFill>
                  <a:sym typeface="+mn-ea"/>
                </a:rPr>
                <a:t>刘君</a:t>
              </a:r>
              <a:endParaRPr lang="zh-CN" altLang="en-US">
                <a:solidFill>
                  <a:schemeClr val="bg1"/>
                </a:solidFill>
              </a:endParaRPr>
            </a:p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365375" y="187325"/>
            <a:ext cx="3026410" cy="754380"/>
            <a:chOff x="4080" y="645"/>
            <a:chExt cx="4766" cy="1188"/>
          </a:xfrm>
        </p:grpSpPr>
        <p:grpSp>
          <p:nvGrpSpPr>
            <p:cNvPr id="18" name="object 3"/>
            <p:cNvGrpSpPr/>
            <p:nvPr/>
          </p:nvGrpSpPr>
          <p:grpSpPr>
            <a:xfrm>
              <a:off x="4080" y="655"/>
              <a:ext cx="543" cy="557"/>
              <a:chOff x="609600" y="3666739"/>
              <a:chExt cx="344805" cy="353695"/>
            </a:xfrm>
          </p:grpSpPr>
          <p:sp>
            <p:nvSpPr>
              <p:cNvPr id="19" name="object 4"/>
              <p:cNvSpPr/>
              <p:nvPr/>
            </p:nvSpPr>
            <p:spPr>
              <a:xfrm>
                <a:off x="621804" y="3678943"/>
                <a:ext cx="320040" cy="329565"/>
              </a:xfrm>
              <a:custGeom>
                <a:avLst/>
                <a:gdLst/>
                <a:ahLst/>
                <a:cxnLst/>
                <a:rect l="l" t="t" r="r" b="b"/>
                <a:pathLst>
                  <a:path w="320040" h="329564">
                    <a:moveTo>
                      <a:pt x="320027" y="0"/>
                    </a:moveTo>
                    <a:lnTo>
                      <a:pt x="0" y="0"/>
                    </a:lnTo>
                    <a:lnTo>
                      <a:pt x="0" y="329182"/>
                    </a:lnTo>
                    <a:lnTo>
                      <a:pt x="320027" y="329182"/>
                    </a:lnTo>
                    <a:lnTo>
                      <a:pt x="320027" y="283469"/>
                    </a:lnTo>
                    <a:lnTo>
                      <a:pt x="159245" y="283469"/>
                    </a:lnTo>
                    <a:lnTo>
                      <a:pt x="147047" y="282878"/>
                    </a:lnTo>
                    <a:lnTo>
                      <a:pt x="100817" y="268809"/>
                    </a:lnTo>
                    <a:lnTo>
                      <a:pt x="63477" y="238138"/>
                    </a:lnTo>
                    <a:lnTo>
                      <a:pt x="40725" y="195519"/>
                    </a:lnTo>
                    <a:lnTo>
                      <a:pt x="35420" y="159644"/>
                    </a:lnTo>
                    <a:lnTo>
                      <a:pt x="35420" y="150119"/>
                    </a:lnTo>
                    <a:lnTo>
                      <a:pt x="44844" y="102716"/>
                    </a:lnTo>
                    <a:lnTo>
                      <a:pt x="71685" y="62558"/>
                    </a:lnTo>
                    <a:lnTo>
                      <a:pt x="111868" y="35717"/>
                    </a:lnTo>
                    <a:lnTo>
                      <a:pt x="159245" y="26294"/>
                    </a:lnTo>
                    <a:lnTo>
                      <a:pt x="320027" y="26294"/>
                    </a:lnTo>
                    <a:lnTo>
                      <a:pt x="320027" y="0"/>
                    </a:lnTo>
                    <a:close/>
                  </a:path>
                  <a:path w="320040" h="329564">
                    <a:moveTo>
                      <a:pt x="320027" y="26294"/>
                    </a:moveTo>
                    <a:lnTo>
                      <a:pt x="159245" y="26294"/>
                    </a:lnTo>
                    <a:lnTo>
                      <a:pt x="171444" y="26880"/>
                    </a:lnTo>
                    <a:lnTo>
                      <a:pt x="183408" y="28643"/>
                    </a:lnTo>
                    <a:lnTo>
                      <a:pt x="228055" y="47140"/>
                    </a:lnTo>
                    <a:lnTo>
                      <a:pt x="262224" y="81306"/>
                    </a:lnTo>
                    <a:lnTo>
                      <a:pt x="280711" y="125953"/>
                    </a:lnTo>
                    <a:lnTo>
                      <a:pt x="283070" y="150119"/>
                    </a:lnTo>
                    <a:lnTo>
                      <a:pt x="283070" y="159644"/>
                    </a:lnTo>
                    <a:lnTo>
                      <a:pt x="273647" y="207021"/>
                    </a:lnTo>
                    <a:lnTo>
                      <a:pt x="246806" y="247178"/>
                    </a:lnTo>
                    <a:lnTo>
                      <a:pt x="206623" y="274020"/>
                    </a:lnTo>
                    <a:lnTo>
                      <a:pt x="159245" y="283469"/>
                    </a:lnTo>
                    <a:lnTo>
                      <a:pt x="320027" y="283469"/>
                    </a:lnTo>
                    <a:lnTo>
                      <a:pt x="320027" y="26294"/>
                    </a:lnTo>
                    <a:close/>
                  </a:path>
                </a:pathLst>
              </a:custGeom>
              <a:solidFill>
                <a:srgbClr val="000000">
                  <a:alpha val="5879"/>
                </a:srgbClr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20" name="object 5"/>
              <p:cNvSpPr/>
              <p:nvPr/>
            </p:nvSpPr>
            <p:spPr>
              <a:xfrm>
                <a:off x="609600" y="3666739"/>
                <a:ext cx="344805" cy="353695"/>
              </a:xfrm>
              <a:custGeom>
                <a:avLst/>
                <a:gdLst/>
                <a:ahLst/>
                <a:cxnLst/>
                <a:rect l="l" t="t" r="r" b="b"/>
                <a:pathLst>
                  <a:path w="344805" h="353695">
                    <a:moveTo>
                      <a:pt x="344411" y="0"/>
                    </a:moveTo>
                    <a:lnTo>
                      <a:pt x="0" y="0"/>
                    </a:lnTo>
                    <a:lnTo>
                      <a:pt x="0" y="353566"/>
                    </a:lnTo>
                    <a:lnTo>
                      <a:pt x="344411" y="353566"/>
                    </a:lnTo>
                    <a:lnTo>
                      <a:pt x="344411" y="295673"/>
                    </a:lnTo>
                    <a:lnTo>
                      <a:pt x="171450" y="295673"/>
                    </a:lnTo>
                    <a:lnTo>
                      <a:pt x="159251" y="295082"/>
                    </a:lnTo>
                    <a:lnTo>
                      <a:pt x="113021" y="281013"/>
                    </a:lnTo>
                    <a:lnTo>
                      <a:pt x="75681" y="250342"/>
                    </a:lnTo>
                    <a:lnTo>
                      <a:pt x="52929" y="207723"/>
                    </a:lnTo>
                    <a:lnTo>
                      <a:pt x="47625" y="171848"/>
                    </a:lnTo>
                    <a:lnTo>
                      <a:pt x="47625" y="162323"/>
                    </a:lnTo>
                    <a:lnTo>
                      <a:pt x="57048" y="114920"/>
                    </a:lnTo>
                    <a:lnTo>
                      <a:pt x="83889" y="74762"/>
                    </a:lnTo>
                    <a:lnTo>
                      <a:pt x="124072" y="47921"/>
                    </a:lnTo>
                    <a:lnTo>
                      <a:pt x="171450" y="38498"/>
                    </a:lnTo>
                    <a:lnTo>
                      <a:pt x="344411" y="38498"/>
                    </a:lnTo>
                    <a:lnTo>
                      <a:pt x="344411" y="0"/>
                    </a:lnTo>
                    <a:close/>
                  </a:path>
                  <a:path w="344805" h="353695">
                    <a:moveTo>
                      <a:pt x="344411" y="38498"/>
                    </a:moveTo>
                    <a:lnTo>
                      <a:pt x="171450" y="38498"/>
                    </a:lnTo>
                    <a:lnTo>
                      <a:pt x="183648" y="39084"/>
                    </a:lnTo>
                    <a:lnTo>
                      <a:pt x="195612" y="40847"/>
                    </a:lnTo>
                    <a:lnTo>
                      <a:pt x="240259" y="59344"/>
                    </a:lnTo>
                    <a:lnTo>
                      <a:pt x="274428" y="93510"/>
                    </a:lnTo>
                    <a:lnTo>
                      <a:pt x="292915" y="138157"/>
                    </a:lnTo>
                    <a:lnTo>
                      <a:pt x="295275" y="162323"/>
                    </a:lnTo>
                    <a:lnTo>
                      <a:pt x="295275" y="171848"/>
                    </a:lnTo>
                    <a:lnTo>
                      <a:pt x="285851" y="219225"/>
                    </a:lnTo>
                    <a:lnTo>
                      <a:pt x="259010" y="259382"/>
                    </a:lnTo>
                    <a:lnTo>
                      <a:pt x="218827" y="286224"/>
                    </a:lnTo>
                    <a:lnTo>
                      <a:pt x="171450" y="295673"/>
                    </a:lnTo>
                    <a:lnTo>
                      <a:pt x="344411" y="295673"/>
                    </a:lnTo>
                    <a:lnTo>
                      <a:pt x="344411" y="38498"/>
                    </a:lnTo>
                    <a:close/>
                  </a:path>
                </a:pathLst>
              </a:custGeom>
              <a:solidFill>
                <a:srgbClr val="000000">
                  <a:alpha val="10198"/>
                </a:srgbClr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21" name="object 6"/>
              <p:cNvSpPr/>
              <p:nvPr/>
            </p:nvSpPr>
            <p:spPr>
              <a:xfrm>
                <a:off x="652462" y="3700475"/>
                <a:ext cx="257175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257175" h="266700">
                    <a:moveTo>
                      <a:pt x="137020" y="0"/>
                    </a:moveTo>
                    <a:lnTo>
                      <a:pt x="120154" y="0"/>
                    </a:lnTo>
                    <a:lnTo>
                      <a:pt x="111772" y="819"/>
                    </a:lnTo>
                    <a:lnTo>
                      <a:pt x="71583" y="12998"/>
                    </a:lnTo>
                    <a:lnTo>
                      <a:pt x="31699" y="43630"/>
                    </a:lnTo>
                    <a:lnTo>
                      <a:pt x="6546" y="87160"/>
                    </a:lnTo>
                    <a:lnTo>
                      <a:pt x="0" y="120129"/>
                    </a:lnTo>
                    <a:lnTo>
                      <a:pt x="0" y="138112"/>
                    </a:lnTo>
                    <a:lnTo>
                      <a:pt x="0" y="146545"/>
                    </a:lnTo>
                    <a:lnTo>
                      <a:pt x="13023" y="195110"/>
                    </a:lnTo>
                    <a:lnTo>
                      <a:pt x="43630" y="235000"/>
                    </a:lnTo>
                    <a:lnTo>
                      <a:pt x="87185" y="260127"/>
                    </a:lnTo>
                    <a:lnTo>
                      <a:pt x="120154" y="266700"/>
                    </a:lnTo>
                    <a:lnTo>
                      <a:pt x="137020" y="266700"/>
                    </a:lnTo>
                    <a:lnTo>
                      <a:pt x="185591" y="253676"/>
                    </a:lnTo>
                    <a:lnTo>
                      <a:pt x="225475" y="223043"/>
                    </a:lnTo>
                    <a:lnTo>
                      <a:pt x="250628" y="179508"/>
                    </a:lnTo>
                    <a:lnTo>
                      <a:pt x="257175" y="146545"/>
                    </a:lnTo>
                    <a:lnTo>
                      <a:pt x="257175" y="120129"/>
                    </a:lnTo>
                    <a:lnTo>
                      <a:pt x="244151" y="71558"/>
                    </a:lnTo>
                    <a:lnTo>
                      <a:pt x="213544" y="31673"/>
                    </a:lnTo>
                    <a:lnTo>
                      <a:pt x="169989" y="6546"/>
                    </a:lnTo>
                    <a:lnTo>
                      <a:pt x="145402" y="819"/>
                    </a:lnTo>
                    <a:lnTo>
                      <a:pt x="137020" y="0"/>
                    </a:lnTo>
                    <a:close/>
                  </a:path>
                </a:pathLst>
              </a:custGeom>
              <a:solidFill>
                <a:srgbClr val="46B603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22" name="object 7"/>
              <p:cNvSpPr/>
              <p:nvPr/>
            </p:nvSpPr>
            <p:spPr>
              <a:xfrm>
                <a:off x="652462" y="3700475"/>
                <a:ext cx="257175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257175" h="266700">
                    <a:moveTo>
                      <a:pt x="0" y="138112"/>
                    </a:moveTo>
                    <a:lnTo>
                      <a:pt x="0" y="128587"/>
                    </a:lnTo>
                    <a:lnTo>
                      <a:pt x="0" y="120129"/>
                    </a:lnTo>
                    <a:lnTo>
                      <a:pt x="819" y="111766"/>
                    </a:lnTo>
                    <a:lnTo>
                      <a:pt x="2482" y="103485"/>
                    </a:lnTo>
                    <a:lnTo>
                      <a:pt x="4114" y="95199"/>
                    </a:lnTo>
                    <a:lnTo>
                      <a:pt x="6546" y="87160"/>
                    </a:lnTo>
                    <a:lnTo>
                      <a:pt x="9798" y="79375"/>
                    </a:lnTo>
                    <a:lnTo>
                      <a:pt x="13023" y="71558"/>
                    </a:lnTo>
                    <a:lnTo>
                      <a:pt x="16992" y="64141"/>
                    </a:lnTo>
                    <a:lnTo>
                      <a:pt x="21678" y="57124"/>
                    </a:lnTo>
                    <a:lnTo>
                      <a:pt x="26365" y="50101"/>
                    </a:lnTo>
                    <a:lnTo>
                      <a:pt x="31699" y="43630"/>
                    </a:lnTo>
                    <a:lnTo>
                      <a:pt x="37655" y="37655"/>
                    </a:lnTo>
                    <a:lnTo>
                      <a:pt x="43630" y="31673"/>
                    </a:lnTo>
                    <a:lnTo>
                      <a:pt x="50133" y="26339"/>
                    </a:lnTo>
                    <a:lnTo>
                      <a:pt x="57150" y="21653"/>
                    </a:lnTo>
                    <a:lnTo>
                      <a:pt x="64166" y="16967"/>
                    </a:lnTo>
                    <a:lnTo>
                      <a:pt x="103511" y="2457"/>
                    </a:lnTo>
                    <a:lnTo>
                      <a:pt x="120154" y="0"/>
                    </a:lnTo>
                    <a:lnTo>
                      <a:pt x="128587" y="0"/>
                    </a:lnTo>
                    <a:lnTo>
                      <a:pt x="137020" y="0"/>
                    </a:lnTo>
                    <a:lnTo>
                      <a:pt x="177800" y="9772"/>
                    </a:lnTo>
                    <a:lnTo>
                      <a:pt x="200025" y="21653"/>
                    </a:lnTo>
                    <a:lnTo>
                      <a:pt x="207041" y="26339"/>
                    </a:lnTo>
                    <a:lnTo>
                      <a:pt x="235496" y="57124"/>
                    </a:lnTo>
                    <a:lnTo>
                      <a:pt x="240182" y="64141"/>
                    </a:lnTo>
                    <a:lnTo>
                      <a:pt x="244151" y="71558"/>
                    </a:lnTo>
                    <a:lnTo>
                      <a:pt x="247376" y="79375"/>
                    </a:lnTo>
                    <a:lnTo>
                      <a:pt x="250628" y="87160"/>
                    </a:lnTo>
                    <a:lnTo>
                      <a:pt x="253060" y="95199"/>
                    </a:lnTo>
                    <a:lnTo>
                      <a:pt x="254692" y="103485"/>
                    </a:lnTo>
                    <a:lnTo>
                      <a:pt x="256355" y="111766"/>
                    </a:lnTo>
                    <a:lnTo>
                      <a:pt x="257175" y="120129"/>
                    </a:lnTo>
                    <a:lnTo>
                      <a:pt x="257175" y="128587"/>
                    </a:lnTo>
                    <a:lnTo>
                      <a:pt x="257175" y="138112"/>
                    </a:lnTo>
                    <a:lnTo>
                      <a:pt x="257175" y="146545"/>
                    </a:lnTo>
                    <a:lnTo>
                      <a:pt x="256355" y="154901"/>
                    </a:lnTo>
                    <a:lnTo>
                      <a:pt x="254692" y="163188"/>
                    </a:lnTo>
                    <a:lnTo>
                      <a:pt x="253060" y="171475"/>
                    </a:lnTo>
                    <a:lnTo>
                      <a:pt x="250628" y="179508"/>
                    </a:lnTo>
                    <a:lnTo>
                      <a:pt x="247376" y="187299"/>
                    </a:lnTo>
                    <a:lnTo>
                      <a:pt x="244151" y="195110"/>
                    </a:lnTo>
                    <a:lnTo>
                      <a:pt x="219519" y="229019"/>
                    </a:lnTo>
                    <a:lnTo>
                      <a:pt x="200025" y="245021"/>
                    </a:lnTo>
                    <a:lnTo>
                      <a:pt x="193008" y="249707"/>
                    </a:lnTo>
                    <a:lnTo>
                      <a:pt x="153663" y="264217"/>
                    </a:lnTo>
                    <a:lnTo>
                      <a:pt x="137020" y="266700"/>
                    </a:lnTo>
                    <a:lnTo>
                      <a:pt x="128587" y="266700"/>
                    </a:lnTo>
                    <a:lnTo>
                      <a:pt x="120154" y="266700"/>
                    </a:lnTo>
                    <a:lnTo>
                      <a:pt x="79375" y="256901"/>
                    </a:lnTo>
                    <a:lnTo>
                      <a:pt x="57150" y="245021"/>
                    </a:lnTo>
                    <a:lnTo>
                      <a:pt x="50133" y="240334"/>
                    </a:lnTo>
                    <a:lnTo>
                      <a:pt x="21678" y="209550"/>
                    </a:lnTo>
                    <a:lnTo>
                      <a:pt x="9798" y="187299"/>
                    </a:lnTo>
                    <a:lnTo>
                      <a:pt x="6546" y="179508"/>
                    </a:lnTo>
                    <a:lnTo>
                      <a:pt x="4114" y="171475"/>
                    </a:lnTo>
                    <a:lnTo>
                      <a:pt x="2482" y="163188"/>
                    </a:lnTo>
                    <a:lnTo>
                      <a:pt x="819" y="154901"/>
                    </a:lnTo>
                    <a:lnTo>
                      <a:pt x="0" y="146545"/>
                    </a:lnTo>
                    <a:lnTo>
                      <a:pt x="0" y="138112"/>
                    </a:lnTo>
                    <a:close/>
                  </a:path>
                </a:pathLst>
              </a:custGeom>
              <a:ln w="95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23" name="Text Box 22"/>
            <p:cNvSpPr txBox="1"/>
            <p:nvPr/>
          </p:nvSpPr>
          <p:spPr>
            <a:xfrm>
              <a:off x="4747" y="645"/>
              <a:ext cx="33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项目团队</a:t>
              </a:r>
              <a:r>
                <a:rPr lang="zh-CN" altLang="en-US">
                  <a:solidFill>
                    <a:schemeClr val="bg1"/>
                  </a:solidFill>
                </a:rPr>
                <a:t>负责人：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4676" y="1297"/>
              <a:ext cx="4171" cy="53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20009201295  </a:t>
              </a:r>
              <a:r>
                <a:rPr lang="zh-CN" altLang="en-US">
                  <a:solidFill>
                    <a:schemeClr val="bg1"/>
                  </a:solidFill>
                </a:rPr>
                <a:t>李正言</a:t>
              </a:r>
              <a:endParaRPr lang="zh-CN" altLang="en-US">
                <a:solidFill>
                  <a:schemeClr val="bg1"/>
                </a:solidFill>
              </a:endParaRPr>
            </a:p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 Box 24"/>
          <p:cNvSpPr txBox="1"/>
          <p:nvPr/>
        </p:nvSpPr>
        <p:spPr>
          <a:xfrm>
            <a:off x="457200" y="5432425"/>
            <a:ext cx="6082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u="sng">
                <a:solidFill>
                  <a:schemeClr val="tx2">
                    <a:lumMod val="40000"/>
                    <a:lumOff val="60000"/>
                  </a:schemeClr>
                </a:solidFill>
              </a:rPr>
              <a:t>https://github.com/3498371145/xdu_software_architecture</a:t>
            </a:r>
            <a:endParaRPr lang="en-US" u="sng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365375" y="1035685"/>
            <a:ext cx="3769995" cy="1108710"/>
            <a:chOff x="4040" y="1906"/>
            <a:chExt cx="5937" cy="1746"/>
          </a:xfrm>
        </p:grpSpPr>
        <p:grpSp>
          <p:nvGrpSpPr>
            <p:cNvPr id="8" name="object 3"/>
            <p:cNvGrpSpPr/>
            <p:nvPr/>
          </p:nvGrpSpPr>
          <p:grpSpPr>
            <a:xfrm>
              <a:off x="4040" y="1916"/>
              <a:ext cx="543" cy="557"/>
              <a:chOff x="609600" y="3666739"/>
              <a:chExt cx="344805" cy="353695"/>
            </a:xfrm>
          </p:grpSpPr>
          <p:sp>
            <p:nvSpPr>
              <p:cNvPr id="10" name="object 4"/>
              <p:cNvSpPr/>
              <p:nvPr/>
            </p:nvSpPr>
            <p:spPr>
              <a:xfrm>
                <a:off x="621804" y="3678943"/>
                <a:ext cx="320040" cy="329565"/>
              </a:xfrm>
              <a:custGeom>
                <a:avLst/>
                <a:gdLst/>
                <a:ahLst/>
                <a:cxnLst/>
                <a:rect l="l" t="t" r="r" b="b"/>
                <a:pathLst>
                  <a:path w="320040" h="329564">
                    <a:moveTo>
                      <a:pt x="320027" y="0"/>
                    </a:moveTo>
                    <a:lnTo>
                      <a:pt x="0" y="0"/>
                    </a:lnTo>
                    <a:lnTo>
                      <a:pt x="0" y="329182"/>
                    </a:lnTo>
                    <a:lnTo>
                      <a:pt x="320027" y="329182"/>
                    </a:lnTo>
                    <a:lnTo>
                      <a:pt x="320027" y="283469"/>
                    </a:lnTo>
                    <a:lnTo>
                      <a:pt x="159245" y="283469"/>
                    </a:lnTo>
                    <a:lnTo>
                      <a:pt x="147047" y="282878"/>
                    </a:lnTo>
                    <a:lnTo>
                      <a:pt x="100817" y="268809"/>
                    </a:lnTo>
                    <a:lnTo>
                      <a:pt x="63477" y="238138"/>
                    </a:lnTo>
                    <a:lnTo>
                      <a:pt x="40725" y="195519"/>
                    </a:lnTo>
                    <a:lnTo>
                      <a:pt x="35420" y="159644"/>
                    </a:lnTo>
                    <a:lnTo>
                      <a:pt x="35420" y="150119"/>
                    </a:lnTo>
                    <a:lnTo>
                      <a:pt x="44844" y="102716"/>
                    </a:lnTo>
                    <a:lnTo>
                      <a:pt x="71685" y="62558"/>
                    </a:lnTo>
                    <a:lnTo>
                      <a:pt x="111868" y="35717"/>
                    </a:lnTo>
                    <a:lnTo>
                      <a:pt x="159245" y="26294"/>
                    </a:lnTo>
                    <a:lnTo>
                      <a:pt x="320027" y="26294"/>
                    </a:lnTo>
                    <a:lnTo>
                      <a:pt x="320027" y="0"/>
                    </a:lnTo>
                    <a:close/>
                  </a:path>
                  <a:path w="320040" h="329564">
                    <a:moveTo>
                      <a:pt x="320027" y="26294"/>
                    </a:moveTo>
                    <a:lnTo>
                      <a:pt x="159245" y="26294"/>
                    </a:lnTo>
                    <a:lnTo>
                      <a:pt x="171444" y="26880"/>
                    </a:lnTo>
                    <a:lnTo>
                      <a:pt x="183408" y="28643"/>
                    </a:lnTo>
                    <a:lnTo>
                      <a:pt x="228055" y="47140"/>
                    </a:lnTo>
                    <a:lnTo>
                      <a:pt x="262224" y="81306"/>
                    </a:lnTo>
                    <a:lnTo>
                      <a:pt x="280711" y="125953"/>
                    </a:lnTo>
                    <a:lnTo>
                      <a:pt x="283070" y="150119"/>
                    </a:lnTo>
                    <a:lnTo>
                      <a:pt x="283070" y="159644"/>
                    </a:lnTo>
                    <a:lnTo>
                      <a:pt x="273647" y="207021"/>
                    </a:lnTo>
                    <a:lnTo>
                      <a:pt x="246806" y="247178"/>
                    </a:lnTo>
                    <a:lnTo>
                      <a:pt x="206623" y="274020"/>
                    </a:lnTo>
                    <a:lnTo>
                      <a:pt x="159245" y="283469"/>
                    </a:lnTo>
                    <a:lnTo>
                      <a:pt x="320027" y="283469"/>
                    </a:lnTo>
                    <a:lnTo>
                      <a:pt x="320027" y="26294"/>
                    </a:lnTo>
                    <a:close/>
                  </a:path>
                </a:pathLst>
              </a:custGeom>
              <a:solidFill>
                <a:srgbClr val="000000">
                  <a:alpha val="5879"/>
                </a:srgbClr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12" name="object 5"/>
              <p:cNvSpPr/>
              <p:nvPr/>
            </p:nvSpPr>
            <p:spPr>
              <a:xfrm>
                <a:off x="609600" y="3666739"/>
                <a:ext cx="344805" cy="353695"/>
              </a:xfrm>
              <a:custGeom>
                <a:avLst/>
                <a:gdLst/>
                <a:ahLst/>
                <a:cxnLst/>
                <a:rect l="l" t="t" r="r" b="b"/>
                <a:pathLst>
                  <a:path w="344805" h="353695">
                    <a:moveTo>
                      <a:pt x="344411" y="0"/>
                    </a:moveTo>
                    <a:lnTo>
                      <a:pt x="0" y="0"/>
                    </a:lnTo>
                    <a:lnTo>
                      <a:pt x="0" y="353566"/>
                    </a:lnTo>
                    <a:lnTo>
                      <a:pt x="344411" y="353566"/>
                    </a:lnTo>
                    <a:lnTo>
                      <a:pt x="344411" y="295673"/>
                    </a:lnTo>
                    <a:lnTo>
                      <a:pt x="171450" y="295673"/>
                    </a:lnTo>
                    <a:lnTo>
                      <a:pt x="159251" y="295082"/>
                    </a:lnTo>
                    <a:lnTo>
                      <a:pt x="113021" y="281013"/>
                    </a:lnTo>
                    <a:lnTo>
                      <a:pt x="75681" y="250342"/>
                    </a:lnTo>
                    <a:lnTo>
                      <a:pt x="52929" y="207723"/>
                    </a:lnTo>
                    <a:lnTo>
                      <a:pt x="47625" y="171848"/>
                    </a:lnTo>
                    <a:lnTo>
                      <a:pt x="47625" y="162323"/>
                    </a:lnTo>
                    <a:lnTo>
                      <a:pt x="57048" y="114920"/>
                    </a:lnTo>
                    <a:lnTo>
                      <a:pt x="83889" y="74762"/>
                    </a:lnTo>
                    <a:lnTo>
                      <a:pt x="124072" y="47921"/>
                    </a:lnTo>
                    <a:lnTo>
                      <a:pt x="171450" y="38498"/>
                    </a:lnTo>
                    <a:lnTo>
                      <a:pt x="344411" y="38498"/>
                    </a:lnTo>
                    <a:lnTo>
                      <a:pt x="344411" y="0"/>
                    </a:lnTo>
                    <a:close/>
                  </a:path>
                  <a:path w="344805" h="353695">
                    <a:moveTo>
                      <a:pt x="344411" y="38498"/>
                    </a:moveTo>
                    <a:lnTo>
                      <a:pt x="171450" y="38498"/>
                    </a:lnTo>
                    <a:lnTo>
                      <a:pt x="183648" y="39084"/>
                    </a:lnTo>
                    <a:lnTo>
                      <a:pt x="195612" y="40847"/>
                    </a:lnTo>
                    <a:lnTo>
                      <a:pt x="240259" y="59344"/>
                    </a:lnTo>
                    <a:lnTo>
                      <a:pt x="274428" y="93510"/>
                    </a:lnTo>
                    <a:lnTo>
                      <a:pt x="292915" y="138157"/>
                    </a:lnTo>
                    <a:lnTo>
                      <a:pt x="295275" y="162323"/>
                    </a:lnTo>
                    <a:lnTo>
                      <a:pt x="295275" y="171848"/>
                    </a:lnTo>
                    <a:lnTo>
                      <a:pt x="285851" y="219225"/>
                    </a:lnTo>
                    <a:lnTo>
                      <a:pt x="259010" y="259382"/>
                    </a:lnTo>
                    <a:lnTo>
                      <a:pt x="218827" y="286224"/>
                    </a:lnTo>
                    <a:lnTo>
                      <a:pt x="171450" y="295673"/>
                    </a:lnTo>
                    <a:lnTo>
                      <a:pt x="344411" y="295673"/>
                    </a:lnTo>
                    <a:lnTo>
                      <a:pt x="344411" y="38498"/>
                    </a:lnTo>
                    <a:close/>
                  </a:path>
                </a:pathLst>
              </a:custGeom>
              <a:solidFill>
                <a:srgbClr val="000000">
                  <a:alpha val="10198"/>
                </a:srgbClr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13" name="object 6"/>
              <p:cNvSpPr/>
              <p:nvPr/>
            </p:nvSpPr>
            <p:spPr>
              <a:xfrm>
                <a:off x="652462" y="3700475"/>
                <a:ext cx="257175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257175" h="266700">
                    <a:moveTo>
                      <a:pt x="137020" y="0"/>
                    </a:moveTo>
                    <a:lnTo>
                      <a:pt x="120154" y="0"/>
                    </a:lnTo>
                    <a:lnTo>
                      <a:pt x="111772" y="819"/>
                    </a:lnTo>
                    <a:lnTo>
                      <a:pt x="71583" y="12998"/>
                    </a:lnTo>
                    <a:lnTo>
                      <a:pt x="31699" y="43630"/>
                    </a:lnTo>
                    <a:lnTo>
                      <a:pt x="6546" y="87160"/>
                    </a:lnTo>
                    <a:lnTo>
                      <a:pt x="0" y="120129"/>
                    </a:lnTo>
                    <a:lnTo>
                      <a:pt x="0" y="138112"/>
                    </a:lnTo>
                    <a:lnTo>
                      <a:pt x="0" y="146545"/>
                    </a:lnTo>
                    <a:lnTo>
                      <a:pt x="13023" y="195110"/>
                    </a:lnTo>
                    <a:lnTo>
                      <a:pt x="43630" y="235000"/>
                    </a:lnTo>
                    <a:lnTo>
                      <a:pt x="87185" y="260127"/>
                    </a:lnTo>
                    <a:lnTo>
                      <a:pt x="120154" y="266700"/>
                    </a:lnTo>
                    <a:lnTo>
                      <a:pt x="137020" y="266700"/>
                    </a:lnTo>
                    <a:lnTo>
                      <a:pt x="185591" y="253676"/>
                    </a:lnTo>
                    <a:lnTo>
                      <a:pt x="225475" y="223043"/>
                    </a:lnTo>
                    <a:lnTo>
                      <a:pt x="250628" y="179508"/>
                    </a:lnTo>
                    <a:lnTo>
                      <a:pt x="257175" y="146545"/>
                    </a:lnTo>
                    <a:lnTo>
                      <a:pt x="257175" y="120129"/>
                    </a:lnTo>
                    <a:lnTo>
                      <a:pt x="244151" y="71558"/>
                    </a:lnTo>
                    <a:lnTo>
                      <a:pt x="213544" y="31673"/>
                    </a:lnTo>
                    <a:lnTo>
                      <a:pt x="169989" y="6546"/>
                    </a:lnTo>
                    <a:lnTo>
                      <a:pt x="145402" y="819"/>
                    </a:lnTo>
                    <a:lnTo>
                      <a:pt x="137020" y="0"/>
                    </a:lnTo>
                    <a:close/>
                  </a:path>
                </a:pathLst>
              </a:custGeom>
              <a:solidFill>
                <a:srgbClr val="46B603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14" name="object 7"/>
              <p:cNvSpPr/>
              <p:nvPr/>
            </p:nvSpPr>
            <p:spPr>
              <a:xfrm>
                <a:off x="652462" y="3700475"/>
                <a:ext cx="257175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257175" h="266700">
                    <a:moveTo>
                      <a:pt x="0" y="138112"/>
                    </a:moveTo>
                    <a:lnTo>
                      <a:pt x="0" y="128587"/>
                    </a:lnTo>
                    <a:lnTo>
                      <a:pt x="0" y="120129"/>
                    </a:lnTo>
                    <a:lnTo>
                      <a:pt x="819" y="111766"/>
                    </a:lnTo>
                    <a:lnTo>
                      <a:pt x="2482" y="103485"/>
                    </a:lnTo>
                    <a:lnTo>
                      <a:pt x="4114" y="95199"/>
                    </a:lnTo>
                    <a:lnTo>
                      <a:pt x="6546" y="87160"/>
                    </a:lnTo>
                    <a:lnTo>
                      <a:pt x="9798" y="79375"/>
                    </a:lnTo>
                    <a:lnTo>
                      <a:pt x="13023" y="71558"/>
                    </a:lnTo>
                    <a:lnTo>
                      <a:pt x="16992" y="64141"/>
                    </a:lnTo>
                    <a:lnTo>
                      <a:pt x="21678" y="57124"/>
                    </a:lnTo>
                    <a:lnTo>
                      <a:pt x="26365" y="50101"/>
                    </a:lnTo>
                    <a:lnTo>
                      <a:pt x="31699" y="43630"/>
                    </a:lnTo>
                    <a:lnTo>
                      <a:pt x="37655" y="37655"/>
                    </a:lnTo>
                    <a:lnTo>
                      <a:pt x="43630" y="31673"/>
                    </a:lnTo>
                    <a:lnTo>
                      <a:pt x="50133" y="26339"/>
                    </a:lnTo>
                    <a:lnTo>
                      <a:pt x="57150" y="21653"/>
                    </a:lnTo>
                    <a:lnTo>
                      <a:pt x="64166" y="16967"/>
                    </a:lnTo>
                    <a:lnTo>
                      <a:pt x="103511" y="2457"/>
                    </a:lnTo>
                    <a:lnTo>
                      <a:pt x="120154" y="0"/>
                    </a:lnTo>
                    <a:lnTo>
                      <a:pt x="128587" y="0"/>
                    </a:lnTo>
                    <a:lnTo>
                      <a:pt x="137020" y="0"/>
                    </a:lnTo>
                    <a:lnTo>
                      <a:pt x="177800" y="9772"/>
                    </a:lnTo>
                    <a:lnTo>
                      <a:pt x="200025" y="21653"/>
                    </a:lnTo>
                    <a:lnTo>
                      <a:pt x="207041" y="26339"/>
                    </a:lnTo>
                    <a:lnTo>
                      <a:pt x="235496" y="57124"/>
                    </a:lnTo>
                    <a:lnTo>
                      <a:pt x="240182" y="64141"/>
                    </a:lnTo>
                    <a:lnTo>
                      <a:pt x="244151" y="71558"/>
                    </a:lnTo>
                    <a:lnTo>
                      <a:pt x="247376" y="79375"/>
                    </a:lnTo>
                    <a:lnTo>
                      <a:pt x="250628" y="87160"/>
                    </a:lnTo>
                    <a:lnTo>
                      <a:pt x="253060" y="95199"/>
                    </a:lnTo>
                    <a:lnTo>
                      <a:pt x="254692" y="103485"/>
                    </a:lnTo>
                    <a:lnTo>
                      <a:pt x="256355" y="111766"/>
                    </a:lnTo>
                    <a:lnTo>
                      <a:pt x="257175" y="120129"/>
                    </a:lnTo>
                    <a:lnTo>
                      <a:pt x="257175" y="128587"/>
                    </a:lnTo>
                    <a:lnTo>
                      <a:pt x="257175" y="138112"/>
                    </a:lnTo>
                    <a:lnTo>
                      <a:pt x="257175" y="146545"/>
                    </a:lnTo>
                    <a:lnTo>
                      <a:pt x="256355" y="154901"/>
                    </a:lnTo>
                    <a:lnTo>
                      <a:pt x="254692" y="163188"/>
                    </a:lnTo>
                    <a:lnTo>
                      <a:pt x="253060" y="171475"/>
                    </a:lnTo>
                    <a:lnTo>
                      <a:pt x="250628" y="179508"/>
                    </a:lnTo>
                    <a:lnTo>
                      <a:pt x="247376" y="187299"/>
                    </a:lnTo>
                    <a:lnTo>
                      <a:pt x="244151" y="195110"/>
                    </a:lnTo>
                    <a:lnTo>
                      <a:pt x="219519" y="229019"/>
                    </a:lnTo>
                    <a:lnTo>
                      <a:pt x="200025" y="245021"/>
                    </a:lnTo>
                    <a:lnTo>
                      <a:pt x="193008" y="249707"/>
                    </a:lnTo>
                    <a:lnTo>
                      <a:pt x="153663" y="264217"/>
                    </a:lnTo>
                    <a:lnTo>
                      <a:pt x="137020" y="266700"/>
                    </a:lnTo>
                    <a:lnTo>
                      <a:pt x="128587" y="266700"/>
                    </a:lnTo>
                    <a:lnTo>
                      <a:pt x="120154" y="266700"/>
                    </a:lnTo>
                    <a:lnTo>
                      <a:pt x="79375" y="256901"/>
                    </a:lnTo>
                    <a:lnTo>
                      <a:pt x="57150" y="245021"/>
                    </a:lnTo>
                    <a:lnTo>
                      <a:pt x="50133" y="240334"/>
                    </a:lnTo>
                    <a:lnTo>
                      <a:pt x="21678" y="209550"/>
                    </a:lnTo>
                    <a:lnTo>
                      <a:pt x="9798" y="187299"/>
                    </a:lnTo>
                    <a:lnTo>
                      <a:pt x="6546" y="179508"/>
                    </a:lnTo>
                    <a:lnTo>
                      <a:pt x="4114" y="171475"/>
                    </a:lnTo>
                    <a:lnTo>
                      <a:pt x="2482" y="163188"/>
                    </a:lnTo>
                    <a:lnTo>
                      <a:pt x="819" y="154901"/>
                    </a:lnTo>
                    <a:lnTo>
                      <a:pt x="0" y="146545"/>
                    </a:lnTo>
                    <a:lnTo>
                      <a:pt x="0" y="138112"/>
                    </a:lnTo>
                    <a:close/>
                  </a:path>
                </a:pathLst>
              </a:custGeom>
              <a:ln w="95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15" name="Text Box 14"/>
            <p:cNvSpPr txBox="1"/>
            <p:nvPr/>
          </p:nvSpPr>
          <p:spPr>
            <a:xfrm>
              <a:off x="4707" y="1906"/>
              <a:ext cx="35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项目团队</a:t>
              </a:r>
              <a:r>
                <a:rPr lang="zh-CN" altLang="en-US">
                  <a:solidFill>
                    <a:schemeClr val="bg1"/>
                  </a:solidFill>
                </a:rPr>
                <a:t>前端成员：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4727" y="2636"/>
              <a:ext cx="525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  <a:sym typeface="+mn-ea"/>
                </a:rPr>
                <a:t>20009200591  </a:t>
              </a:r>
              <a:r>
                <a:rPr lang="zh-CN" altLang="en-US">
                  <a:solidFill>
                    <a:schemeClr val="bg1"/>
                  </a:solidFill>
                  <a:sym typeface="+mn-ea"/>
                </a:rPr>
                <a:t>李傲松</a:t>
              </a:r>
              <a:endParaRPr lang="zh-CN" altLang="en-US">
                <a:solidFill>
                  <a:schemeClr val="bg1"/>
                </a:solidFill>
              </a:endParaRPr>
            </a:p>
            <a:p>
              <a:r>
                <a:rPr lang="en-US" altLang="zh-CN">
                  <a:solidFill>
                    <a:schemeClr val="bg1"/>
                  </a:solidFill>
                </a:rPr>
                <a:t>20009200648  </a:t>
              </a:r>
              <a:r>
                <a:rPr lang="zh-CN" altLang="en-US">
                  <a:solidFill>
                    <a:schemeClr val="bg1"/>
                  </a:solidFill>
                </a:rPr>
                <a:t>夏奥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365375" y="3562985"/>
            <a:ext cx="3027680" cy="1033145"/>
            <a:chOff x="3869" y="6055"/>
            <a:chExt cx="4768" cy="1627"/>
          </a:xfrm>
        </p:grpSpPr>
        <p:grpSp>
          <p:nvGrpSpPr>
            <p:cNvPr id="26" name="object 3"/>
            <p:cNvGrpSpPr/>
            <p:nvPr/>
          </p:nvGrpSpPr>
          <p:grpSpPr>
            <a:xfrm>
              <a:off x="3869" y="6065"/>
              <a:ext cx="543" cy="557"/>
              <a:chOff x="609600" y="3666739"/>
              <a:chExt cx="344805" cy="353695"/>
            </a:xfrm>
          </p:grpSpPr>
          <p:sp>
            <p:nvSpPr>
              <p:cNvPr id="27" name="object 4"/>
              <p:cNvSpPr/>
              <p:nvPr>
                <p:custDataLst>
                  <p:tags r:id="rId2"/>
                </p:custDataLst>
              </p:nvPr>
            </p:nvSpPr>
            <p:spPr>
              <a:xfrm>
                <a:off x="621804" y="3678943"/>
                <a:ext cx="320040" cy="329565"/>
              </a:xfrm>
              <a:custGeom>
                <a:avLst/>
                <a:gdLst/>
                <a:ahLst/>
                <a:cxnLst/>
                <a:rect l="l" t="t" r="r" b="b"/>
                <a:pathLst>
                  <a:path w="320040" h="329564">
                    <a:moveTo>
                      <a:pt x="320027" y="0"/>
                    </a:moveTo>
                    <a:lnTo>
                      <a:pt x="0" y="0"/>
                    </a:lnTo>
                    <a:lnTo>
                      <a:pt x="0" y="329182"/>
                    </a:lnTo>
                    <a:lnTo>
                      <a:pt x="320027" y="329182"/>
                    </a:lnTo>
                    <a:lnTo>
                      <a:pt x="320027" y="283469"/>
                    </a:lnTo>
                    <a:lnTo>
                      <a:pt x="159245" y="283469"/>
                    </a:lnTo>
                    <a:lnTo>
                      <a:pt x="147047" y="282878"/>
                    </a:lnTo>
                    <a:lnTo>
                      <a:pt x="100817" y="268809"/>
                    </a:lnTo>
                    <a:lnTo>
                      <a:pt x="63477" y="238138"/>
                    </a:lnTo>
                    <a:lnTo>
                      <a:pt x="40725" y="195519"/>
                    </a:lnTo>
                    <a:lnTo>
                      <a:pt x="35420" y="159644"/>
                    </a:lnTo>
                    <a:lnTo>
                      <a:pt x="35420" y="150119"/>
                    </a:lnTo>
                    <a:lnTo>
                      <a:pt x="44844" y="102716"/>
                    </a:lnTo>
                    <a:lnTo>
                      <a:pt x="71685" y="62558"/>
                    </a:lnTo>
                    <a:lnTo>
                      <a:pt x="111868" y="35717"/>
                    </a:lnTo>
                    <a:lnTo>
                      <a:pt x="159245" y="26294"/>
                    </a:lnTo>
                    <a:lnTo>
                      <a:pt x="320027" y="26294"/>
                    </a:lnTo>
                    <a:lnTo>
                      <a:pt x="320027" y="0"/>
                    </a:lnTo>
                    <a:close/>
                  </a:path>
                  <a:path w="320040" h="329564">
                    <a:moveTo>
                      <a:pt x="320027" y="26294"/>
                    </a:moveTo>
                    <a:lnTo>
                      <a:pt x="159245" y="26294"/>
                    </a:lnTo>
                    <a:lnTo>
                      <a:pt x="171444" y="26880"/>
                    </a:lnTo>
                    <a:lnTo>
                      <a:pt x="183408" y="28643"/>
                    </a:lnTo>
                    <a:lnTo>
                      <a:pt x="228055" y="47140"/>
                    </a:lnTo>
                    <a:lnTo>
                      <a:pt x="262224" y="81306"/>
                    </a:lnTo>
                    <a:lnTo>
                      <a:pt x="280711" y="125953"/>
                    </a:lnTo>
                    <a:lnTo>
                      <a:pt x="283070" y="150119"/>
                    </a:lnTo>
                    <a:lnTo>
                      <a:pt x="283070" y="159644"/>
                    </a:lnTo>
                    <a:lnTo>
                      <a:pt x="273647" y="207021"/>
                    </a:lnTo>
                    <a:lnTo>
                      <a:pt x="246806" y="247178"/>
                    </a:lnTo>
                    <a:lnTo>
                      <a:pt x="206623" y="274020"/>
                    </a:lnTo>
                    <a:lnTo>
                      <a:pt x="159245" y="283469"/>
                    </a:lnTo>
                    <a:lnTo>
                      <a:pt x="320027" y="283469"/>
                    </a:lnTo>
                    <a:lnTo>
                      <a:pt x="320027" y="26294"/>
                    </a:lnTo>
                    <a:close/>
                  </a:path>
                </a:pathLst>
              </a:custGeom>
              <a:solidFill>
                <a:srgbClr val="000000">
                  <a:alpha val="5879"/>
                </a:srgbClr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28" name="object 5"/>
              <p:cNvSpPr/>
              <p:nvPr>
                <p:custDataLst>
                  <p:tags r:id="rId3"/>
                </p:custDataLst>
              </p:nvPr>
            </p:nvSpPr>
            <p:spPr>
              <a:xfrm>
                <a:off x="609600" y="3666739"/>
                <a:ext cx="344805" cy="353695"/>
              </a:xfrm>
              <a:custGeom>
                <a:avLst/>
                <a:gdLst/>
                <a:ahLst/>
                <a:cxnLst/>
                <a:rect l="l" t="t" r="r" b="b"/>
                <a:pathLst>
                  <a:path w="344805" h="353695">
                    <a:moveTo>
                      <a:pt x="344411" y="0"/>
                    </a:moveTo>
                    <a:lnTo>
                      <a:pt x="0" y="0"/>
                    </a:lnTo>
                    <a:lnTo>
                      <a:pt x="0" y="353566"/>
                    </a:lnTo>
                    <a:lnTo>
                      <a:pt x="344411" y="353566"/>
                    </a:lnTo>
                    <a:lnTo>
                      <a:pt x="344411" y="295673"/>
                    </a:lnTo>
                    <a:lnTo>
                      <a:pt x="171450" y="295673"/>
                    </a:lnTo>
                    <a:lnTo>
                      <a:pt x="159251" y="295082"/>
                    </a:lnTo>
                    <a:lnTo>
                      <a:pt x="113021" y="281013"/>
                    </a:lnTo>
                    <a:lnTo>
                      <a:pt x="75681" y="250342"/>
                    </a:lnTo>
                    <a:lnTo>
                      <a:pt x="52929" y="207723"/>
                    </a:lnTo>
                    <a:lnTo>
                      <a:pt x="47625" y="171848"/>
                    </a:lnTo>
                    <a:lnTo>
                      <a:pt x="47625" y="162323"/>
                    </a:lnTo>
                    <a:lnTo>
                      <a:pt x="57048" y="114920"/>
                    </a:lnTo>
                    <a:lnTo>
                      <a:pt x="83889" y="74762"/>
                    </a:lnTo>
                    <a:lnTo>
                      <a:pt x="124072" y="47921"/>
                    </a:lnTo>
                    <a:lnTo>
                      <a:pt x="171450" y="38498"/>
                    </a:lnTo>
                    <a:lnTo>
                      <a:pt x="344411" y="38498"/>
                    </a:lnTo>
                    <a:lnTo>
                      <a:pt x="344411" y="0"/>
                    </a:lnTo>
                    <a:close/>
                  </a:path>
                  <a:path w="344805" h="353695">
                    <a:moveTo>
                      <a:pt x="344411" y="38498"/>
                    </a:moveTo>
                    <a:lnTo>
                      <a:pt x="171450" y="38498"/>
                    </a:lnTo>
                    <a:lnTo>
                      <a:pt x="183648" y="39084"/>
                    </a:lnTo>
                    <a:lnTo>
                      <a:pt x="195612" y="40847"/>
                    </a:lnTo>
                    <a:lnTo>
                      <a:pt x="240259" y="59344"/>
                    </a:lnTo>
                    <a:lnTo>
                      <a:pt x="274428" y="93510"/>
                    </a:lnTo>
                    <a:lnTo>
                      <a:pt x="292915" y="138157"/>
                    </a:lnTo>
                    <a:lnTo>
                      <a:pt x="295275" y="162323"/>
                    </a:lnTo>
                    <a:lnTo>
                      <a:pt x="295275" y="171848"/>
                    </a:lnTo>
                    <a:lnTo>
                      <a:pt x="285851" y="219225"/>
                    </a:lnTo>
                    <a:lnTo>
                      <a:pt x="259010" y="259382"/>
                    </a:lnTo>
                    <a:lnTo>
                      <a:pt x="218827" y="286224"/>
                    </a:lnTo>
                    <a:lnTo>
                      <a:pt x="171450" y="295673"/>
                    </a:lnTo>
                    <a:lnTo>
                      <a:pt x="344411" y="295673"/>
                    </a:lnTo>
                    <a:lnTo>
                      <a:pt x="344411" y="38498"/>
                    </a:lnTo>
                    <a:close/>
                  </a:path>
                </a:pathLst>
              </a:custGeom>
              <a:solidFill>
                <a:srgbClr val="000000">
                  <a:alpha val="10198"/>
                </a:srgbClr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29" name="object 6"/>
              <p:cNvSpPr/>
              <p:nvPr>
                <p:custDataLst>
                  <p:tags r:id="rId4"/>
                </p:custDataLst>
              </p:nvPr>
            </p:nvSpPr>
            <p:spPr>
              <a:xfrm>
                <a:off x="652462" y="3700475"/>
                <a:ext cx="257175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257175" h="266700">
                    <a:moveTo>
                      <a:pt x="137020" y="0"/>
                    </a:moveTo>
                    <a:lnTo>
                      <a:pt x="120154" y="0"/>
                    </a:lnTo>
                    <a:lnTo>
                      <a:pt x="111772" y="819"/>
                    </a:lnTo>
                    <a:lnTo>
                      <a:pt x="71583" y="12998"/>
                    </a:lnTo>
                    <a:lnTo>
                      <a:pt x="31699" y="43630"/>
                    </a:lnTo>
                    <a:lnTo>
                      <a:pt x="6546" y="87160"/>
                    </a:lnTo>
                    <a:lnTo>
                      <a:pt x="0" y="120129"/>
                    </a:lnTo>
                    <a:lnTo>
                      <a:pt x="0" y="138112"/>
                    </a:lnTo>
                    <a:lnTo>
                      <a:pt x="0" y="146545"/>
                    </a:lnTo>
                    <a:lnTo>
                      <a:pt x="13023" y="195110"/>
                    </a:lnTo>
                    <a:lnTo>
                      <a:pt x="43630" y="235000"/>
                    </a:lnTo>
                    <a:lnTo>
                      <a:pt x="87185" y="260127"/>
                    </a:lnTo>
                    <a:lnTo>
                      <a:pt x="120154" y="266700"/>
                    </a:lnTo>
                    <a:lnTo>
                      <a:pt x="137020" y="266700"/>
                    </a:lnTo>
                    <a:lnTo>
                      <a:pt x="185591" y="253676"/>
                    </a:lnTo>
                    <a:lnTo>
                      <a:pt x="225475" y="223043"/>
                    </a:lnTo>
                    <a:lnTo>
                      <a:pt x="250628" y="179508"/>
                    </a:lnTo>
                    <a:lnTo>
                      <a:pt x="257175" y="146545"/>
                    </a:lnTo>
                    <a:lnTo>
                      <a:pt x="257175" y="120129"/>
                    </a:lnTo>
                    <a:lnTo>
                      <a:pt x="244151" y="71558"/>
                    </a:lnTo>
                    <a:lnTo>
                      <a:pt x="213544" y="31673"/>
                    </a:lnTo>
                    <a:lnTo>
                      <a:pt x="169989" y="6546"/>
                    </a:lnTo>
                    <a:lnTo>
                      <a:pt x="145402" y="819"/>
                    </a:lnTo>
                    <a:lnTo>
                      <a:pt x="137020" y="0"/>
                    </a:lnTo>
                    <a:close/>
                  </a:path>
                </a:pathLst>
              </a:custGeom>
              <a:solidFill>
                <a:srgbClr val="46B603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30" name="object 7"/>
              <p:cNvSpPr/>
              <p:nvPr>
                <p:custDataLst>
                  <p:tags r:id="rId5"/>
                </p:custDataLst>
              </p:nvPr>
            </p:nvSpPr>
            <p:spPr>
              <a:xfrm>
                <a:off x="652462" y="3700475"/>
                <a:ext cx="257175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257175" h="266700">
                    <a:moveTo>
                      <a:pt x="0" y="138112"/>
                    </a:moveTo>
                    <a:lnTo>
                      <a:pt x="0" y="128587"/>
                    </a:lnTo>
                    <a:lnTo>
                      <a:pt x="0" y="120129"/>
                    </a:lnTo>
                    <a:lnTo>
                      <a:pt x="819" y="111766"/>
                    </a:lnTo>
                    <a:lnTo>
                      <a:pt x="2482" y="103485"/>
                    </a:lnTo>
                    <a:lnTo>
                      <a:pt x="4114" y="95199"/>
                    </a:lnTo>
                    <a:lnTo>
                      <a:pt x="6546" y="87160"/>
                    </a:lnTo>
                    <a:lnTo>
                      <a:pt x="9798" y="79375"/>
                    </a:lnTo>
                    <a:lnTo>
                      <a:pt x="13023" y="71558"/>
                    </a:lnTo>
                    <a:lnTo>
                      <a:pt x="16992" y="64141"/>
                    </a:lnTo>
                    <a:lnTo>
                      <a:pt x="21678" y="57124"/>
                    </a:lnTo>
                    <a:lnTo>
                      <a:pt x="26365" y="50101"/>
                    </a:lnTo>
                    <a:lnTo>
                      <a:pt x="31699" y="43630"/>
                    </a:lnTo>
                    <a:lnTo>
                      <a:pt x="37655" y="37655"/>
                    </a:lnTo>
                    <a:lnTo>
                      <a:pt x="43630" y="31673"/>
                    </a:lnTo>
                    <a:lnTo>
                      <a:pt x="50133" y="26339"/>
                    </a:lnTo>
                    <a:lnTo>
                      <a:pt x="57150" y="21653"/>
                    </a:lnTo>
                    <a:lnTo>
                      <a:pt x="64166" y="16967"/>
                    </a:lnTo>
                    <a:lnTo>
                      <a:pt x="103511" y="2457"/>
                    </a:lnTo>
                    <a:lnTo>
                      <a:pt x="120154" y="0"/>
                    </a:lnTo>
                    <a:lnTo>
                      <a:pt x="128587" y="0"/>
                    </a:lnTo>
                    <a:lnTo>
                      <a:pt x="137020" y="0"/>
                    </a:lnTo>
                    <a:lnTo>
                      <a:pt x="177800" y="9772"/>
                    </a:lnTo>
                    <a:lnTo>
                      <a:pt x="200025" y="21653"/>
                    </a:lnTo>
                    <a:lnTo>
                      <a:pt x="207041" y="26339"/>
                    </a:lnTo>
                    <a:lnTo>
                      <a:pt x="235496" y="57124"/>
                    </a:lnTo>
                    <a:lnTo>
                      <a:pt x="240182" y="64141"/>
                    </a:lnTo>
                    <a:lnTo>
                      <a:pt x="244151" y="71558"/>
                    </a:lnTo>
                    <a:lnTo>
                      <a:pt x="247376" y="79375"/>
                    </a:lnTo>
                    <a:lnTo>
                      <a:pt x="250628" y="87160"/>
                    </a:lnTo>
                    <a:lnTo>
                      <a:pt x="253060" y="95199"/>
                    </a:lnTo>
                    <a:lnTo>
                      <a:pt x="254692" y="103485"/>
                    </a:lnTo>
                    <a:lnTo>
                      <a:pt x="256355" y="111766"/>
                    </a:lnTo>
                    <a:lnTo>
                      <a:pt x="257175" y="120129"/>
                    </a:lnTo>
                    <a:lnTo>
                      <a:pt x="257175" y="128587"/>
                    </a:lnTo>
                    <a:lnTo>
                      <a:pt x="257175" y="138112"/>
                    </a:lnTo>
                    <a:lnTo>
                      <a:pt x="257175" y="146545"/>
                    </a:lnTo>
                    <a:lnTo>
                      <a:pt x="256355" y="154901"/>
                    </a:lnTo>
                    <a:lnTo>
                      <a:pt x="254692" y="163188"/>
                    </a:lnTo>
                    <a:lnTo>
                      <a:pt x="253060" y="171475"/>
                    </a:lnTo>
                    <a:lnTo>
                      <a:pt x="250628" y="179508"/>
                    </a:lnTo>
                    <a:lnTo>
                      <a:pt x="247376" y="187299"/>
                    </a:lnTo>
                    <a:lnTo>
                      <a:pt x="244151" y="195110"/>
                    </a:lnTo>
                    <a:lnTo>
                      <a:pt x="219519" y="229019"/>
                    </a:lnTo>
                    <a:lnTo>
                      <a:pt x="200025" y="245021"/>
                    </a:lnTo>
                    <a:lnTo>
                      <a:pt x="193008" y="249707"/>
                    </a:lnTo>
                    <a:lnTo>
                      <a:pt x="153663" y="264217"/>
                    </a:lnTo>
                    <a:lnTo>
                      <a:pt x="137020" y="266700"/>
                    </a:lnTo>
                    <a:lnTo>
                      <a:pt x="128587" y="266700"/>
                    </a:lnTo>
                    <a:lnTo>
                      <a:pt x="120154" y="266700"/>
                    </a:lnTo>
                    <a:lnTo>
                      <a:pt x="79375" y="256901"/>
                    </a:lnTo>
                    <a:lnTo>
                      <a:pt x="57150" y="245021"/>
                    </a:lnTo>
                    <a:lnTo>
                      <a:pt x="50133" y="240334"/>
                    </a:lnTo>
                    <a:lnTo>
                      <a:pt x="21678" y="209550"/>
                    </a:lnTo>
                    <a:lnTo>
                      <a:pt x="9798" y="187299"/>
                    </a:lnTo>
                    <a:lnTo>
                      <a:pt x="6546" y="179508"/>
                    </a:lnTo>
                    <a:lnTo>
                      <a:pt x="4114" y="171475"/>
                    </a:lnTo>
                    <a:lnTo>
                      <a:pt x="2482" y="163188"/>
                    </a:lnTo>
                    <a:lnTo>
                      <a:pt x="819" y="154901"/>
                    </a:lnTo>
                    <a:lnTo>
                      <a:pt x="0" y="146545"/>
                    </a:lnTo>
                    <a:lnTo>
                      <a:pt x="0" y="138112"/>
                    </a:lnTo>
                    <a:close/>
                  </a:path>
                </a:pathLst>
              </a:custGeom>
              <a:ln w="95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31" name="Text Box 10"/>
            <p:cNvSpPr txBox="1"/>
            <p:nvPr>
              <p:custDataLst>
                <p:tags r:id="rId6"/>
              </p:custDataLst>
            </p:nvPr>
          </p:nvSpPr>
          <p:spPr>
            <a:xfrm>
              <a:off x="4536" y="6055"/>
              <a:ext cx="35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主要文书</a:t>
              </a:r>
              <a:r>
                <a:rPr lang="zh-CN" altLang="en-US">
                  <a:solidFill>
                    <a:schemeClr val="bg1"/>
                  </a:solidFill>
                </a:rPr>
                <a:t>工作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Text Box 16"/>
            <p:cNvSpPr txBox="1"/>
            <p:nvPr>
              <p:custDataLst>
                <p:tags r:id="rId7"/>
              </p:custDataLst>
            </p:nvPr>
          </p:nvSpPr>
          <p:spPr>
            <a:xfrm>
              <a:off x="4505" y="6666"/>
              <a:ext cx="41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20009200210  </a:t>
              </a:r>
              <a:r>
                <a:rPr lang="zh-CN" altLang="en-US">
                  <a:solidFill>
                    <a:schemeClr val="bg1"/>
                  </a:solidFill>
                </a:rPr>
                <a:t>林</a:t>
              </a:r>
              <a:r>
                <a:rPr lang="zh-CN" altLang="en-US">
                  <a:solidFill>
                    <a:schemeClr val="bg1"/>
                  </a:solidFill>
                </a:rPr>
                <a:t>文辉</a:t>
              </a:r>
              <a:endParaRPr lang="zh-CN" altLang="en-US">
                <a:solidFill>
                  <a:schemeClr val="bg1"/>
                </a:solidFill>
              </a:endParaRPr>
            </a:p>
            <a:p>
              <a:r>
                <a:rPr lang="en-US" altLang="zh-CN">
                  <a:solidFill>
                    <a:schemeClr val="bg1"/>
                  </a:solidFill>
                </a:rPr>
                <a:t>20009201324  </a:t>
              </a:r>
              <a:r>
                <a:rPr lang="zh-CN" altLang="en-US">
                  <a:solidFill>
                    <a:schemeClr val="bg1"/>
                  </a:solidFill>
                </a:rPr>
                <a:t>杜佳瑞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365375" y="4690110"/>
            <a:ext cx="3027680" cy="756285"/>
            <a:chOff x="3725" y="7735"/>
            <a:chExt cx="4768" cy="1191"/>
          </a:xfrm>
        </p:grpSpPr>
        <p:grpSp>
          <p:nvGrpSpPr>
            <p:cNvPr id="33" name="object 3"/>
            <p:cNvGrpSpPr/>
            <p:nvPr/>
          </p:nvGrpSpPr>
          <p:grpSpPr>
            <a:xfrm>
              <a:off x="3725" y="7745"/>
              <a:ext cx="543" cy="557"/>
              <a:chOff x="609600" y="3666739"/>
              <a:chExt cx="344805" cy="353695"/>
            </a:xfrm>
          </p:grpSpPr>
          <p:sp>
            <p:nvSpPr>
              <p:cNvPr id="34" name="object 4"/>
              <p:cNvSpPr/>
              <p:nvPr>
                <p:custDataLst>
                  <p:tags r:id="rId8"/>
                </p:custDataLst>
              </p:nvPr>
            </p:nvSpPr>
            <p:spPr>
              <a:xfrm>
                <a:off x="621804" y="3678943"/>
                <a:ext cx="320040" cy="329565"/>
              </a:xfrm>
              <a:custGeom>
                <a:avLst/>
                <a:gdLst/>
                <a:ahLst/>
                <a:cxnLst/>
                <a:rect l="l" t="t" r="r" b="b"/>
                <a:pathLst>
                  <a:path w="320040" h="329564">
                    <a:moveTo>
                      <a:pt x="320027" y="0"/>
                    </a:moveTo>
                    <a:lnTo>
                      <a:pt x="0" y="0"/>
                    </a:lnTo>
                    <a:lnTo>
                      <a:pt x="0" y="329182"/>
                    </a:lnTo>
                    <a:lnTo>
                      <a:pt x="320027" y="329182"/>
                    </a:lnTo>
                    <a:lnTo>
                      <a:pt x="320027" y="283469"/>
                    </a:lnTo>
                    <a:lnTo>
                      <a:pt x="159245" y="283469"/>
                    </a:lnTo>
                    <a:lnTo>
                      <a:pt x="147047" y="282878"/>
                    </a:lnTo>
                    <a:lnTo>
                      <a:pt x="100817" y="268809"/>
                    </a:lnTo>
                    <a:lnTo>
                      <a:pt x="63477" y="238138"/>
                    </a:lnTo>
                    <a:lnTo>
                      <a:pt x="40725" y="195519"/>
                    </a:lnTo>
                    <a:lnTo>
                      <a:pt x="35420" y="159644"/>
                    </a:lnTo>
                    <a:lnTo>
                      <a:pt x="35420" y="150119"/>
                    </a:lnTo>
                    <a:lnTo>
                      <a:pt x="44844" y="102716"/>
                    </a:lnTo>
                    <a:lnTo>
                      <a:pt x="71685" y="62558"/>
                    </a:lnTo>
                    <a:lnTo>
                      <a:pt x="111868" y="35717"/>
                    </a:lnTo>
                    <a:lnTo>
                      <a:pt x="159245" y="26294"/>
                    </a:lnTo>
                    <a:lnTo>
                      <a:pt x="320027" y="26294"/>
                    </a:lnTo>
                    <a:lnTo>
                      <a:pt x="320027" y="0"/>
                    </a:lnTo>
                    <a:close/>
                  </a:path>
                  <a:path w="320040" h="329564">
                    <a:moveTo>
                      <a:pt x="320027" y="26294"/>
                    </a:moveTo>
                    <a:lnTo>
                      <a:pt x="159245" y="26294"/>
                    </a:lnTo>
                    <a:lnTo>
                      <a:pt x="171444" y="26880"/>
                    </a:lnTo>
                    <a:lnTo>
                      <a:pt x="183408" y="28643"/>
                    </a:lnTo>
                    <a:lnTo>
                      <a:pt x="228055" y="47140"/>
                    </a:lnTo>
                    <a:lnTo>
                      <a:pt x="262224" y="81306"/>
                    </a:lnTo>
                    <a:lnTo>
                      <a:pt x="280711" y="125953"/>
                    </a:lnTo>
                    <a:lnTo>
                      <a:pt x="283070" y="150119"/>
                    </a:lnTo>
                    <a:lnTo>
                      <a:pt x="283070" y="159644"/>
                    </a:lnTo>
                    <a:lnTo>
                      <a:pt x="273647" y="207021"/>
                    </a:lnTo>
                    <a:lnTo>
                      <a:pt x="246806" y="247178"/>
                    </a:lnTo>
                    <a:lnTo>
                      <a:pt x="206623" y="274020"/>
                    </a:lnTo>
                    <a:lnTo>
                      <a:pt x="159245" y="283469"/>
                    </a:lnTo>
                    <a:lnTo>
                      <a:pt x="320027" y="283469"/>
                    </a:lnTo>
                    <a:lnTo>
                      <a:pt x="320027" y="26294"/>
                    </a:lnTo>
                    <a:close/>
                  </a:path>
                </a:pathLst>
              </a:custGeom>
              <a:solidFill>
                <a:srgbClr val="000000">
                  <a:alpha val="5879"/>
                </a:srgbClr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35" name="object 5"/>
              <p:cNvSpPr/>
              <p:nvPr>
                <p:custDataLst>
                  <p:tags r:id="rId9"/>
                </p:custDataLst>
              </p:nvPr>
            </p:nvSpPr>
            <p:spPr>
              <a:xfrm>
                <a:off x="609600" y="3666739"/>
                <a:ext cx="344805" cy="353695"/>
              </a:xfrm>
              <a:custGeom>
                <a:avLst/>
                <a:gdLst/>
                <a:ahLst/>
                <a:cxnLst/>
                <a:rect l="l" t="t" r="r" b="b"/>
                <a:pathLst>
                  <a:path w="344805" h="353695">
                    <a:moveTo>
                      <a:pt x="344411" y="0"/>
                    </a:moveTo>
                    <a:lnTo>
                      <a:pt x="0" y="0"/>
                    </a:lnTo>
                    <a:lnTo>
                      <a:pt x="0" y="353566"/>
                    </a:lnTo>
                    <a:lnTo>
                      <a:pt x="344411" y="353566"/>
                    </a:lnTo>
                    <a:lnTo>
                      <a:pt x="344411" y="295673"/>
                    </a:lnTo>
                    <a:lnTo>
                      <a:pt x="171450" y="295673"/>
                    </a:lnTo>
                    <a:lnTo>
                      <a:pt x="159251" y="295082"/>
                    </a:lnTo>
                    <a:lnTo>
                      <a:pt x="113021" y="281013"/>
                    </a:lnTo>
                    <a:lnTo>
                      <a:pt x="75681" y="250342"/>
                    </a:lnTo>
                    <a:lnTo>
                      <a:pt x="52929" y="207723"/>
                    </a:lnTo>
                    <a:lnTo>
                      <a:pt x="47625" y="171848"/>
                    </a:lnTo>
                    <a:lnTo>
                      <a:pt x="47625" y="162323"/>
                    </a:lnTo>
                    <a:lnTo>
                      <a:pt x="57048" y="114920"/>
                    </a:lnTo>
                    <a:lnTo>
                      <a:pt x="83889" y="74762"/>
                    </a:lnTo>
                    <a:lnTo>
                      <a:pt x="124072" y="47921"/>
                    </a:lnTo>
                    <a:lnTo>
                      <a:pt x="171450" y="38498"/>
                    </a:lnTo>
                    <a:lnTo>
                      <a:pt x="344411" y="38498"/>
                    </a:lnTo>
                    <a:lnTo>
                      <a:pt x="344411" y="0"/>
                    </a:lnTo>
                    <a:close/>
                  </a:path>
                  <a:path w="344805" h="353695">
                    <a:moveTo>
                      <a:pt x="344411" y="38498"/>
                    </a:moveTo>
                    <a:lnTo>
                      <a:pt x="171450" y="38498"/>
                    </a:lnTo>
                    <a:lnTo>
                      <a:pt x="183648" y="39084"/>
                    </a:lnTo>
                    <a:lnTo>
                      <a:pt x="195612" y="40847"/>
                    </a:lnTo>
                    <a:lnTo>
                      <a:pt x="240259" y="59344"/>
                    </a:lnTo>
                    <a:lnTo>
                      <a:pt x="274428" y="93510"/>
                    </a:lnTo>
                    <a:lnTo>
                      <a:pt x="292915" y="138157"/>
                    </a:lnTo>
                    <a:lnTo>
                      <a:pt x="295275" y="162323"/>
                    </a:lnTo>
                    <a:lnTo>
                      <a:pt x="295275" y="171848"/>
                    </a:lnTo>
                    <a:lnTo>
                      <a:pt x="285851" y="219225"/>
                    </a:lnTo>
                    <a:lnTo>
                      <a:pt x="259010" y="259382"/>
                    </a:lnTo>
                    <a:lnTo>
                      <a:pt x="218827" y="286224"/>
                    </a:lnTo>
                    <a:lnTo>
                      <a:pt x="171450" y="295673"/>
                    </a:lnTo>
                    <a:lnTo>
                      <a:pt x="344411" y="295673"/>
                    </a:lnTo>
                    <a:lnTo>
                      <a:pt x="344411" y="38498"/>
                    </a:lnTo>
                    <a:close/>
                  </a:path>
                </a:pathLst>
              </a:custGeom>
              <a:solidFill>
                <a:srgbClr val="000000">
                  <a:alpha val="10198"/>
                </a:srgbClr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36" name="object 6"/>
              <p:cNvSpPr/>
              <p:nvPr>
                <p:custDataLst>
                  <p:tags r:id="rId10"/>
                </p:custDataLst>
              </p:nvPr>
            </p:nvSpPr>
            <p:spPr>
              <a:xfrm>
                <a:off x="652462" y="3700475"/>
                <a:ext cx="257175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257175" h="266700">
                    <a:moveTo>
                      <a:pt x="137020" y="0"/>
                    </a:moveTo>
                    <a:lnTo>
                      <a:pt x="120154" y="0"/>
                    </a:lnTo>
                    <a:lnTo>
                      <a:pt x="111772" y="819"/>
                    </a:lnTo>
                    <a:lnTo>
                      <a:pt x="71583" y="12998"/>
                    </a:lnTo>
                    <a:lnTo>
                      <a:pt x="31699" y="43630"/>
                    </a:lnTo>
                    <a:lnTo>
                      <a:pt x="6546" y="87160"/>
                    </a:lnTo>
                    <a:lnTo>
                      <a:pt x="0" y="120129"/>
                    </a:lnTo>
                    <a:lnTo>
                      <a:pt x="0" y="138112"/>
                    </a:lnTo>
                    <a:lnTo>
                      <a:pt x="0" y="146545"/>
                    </a:lnTo>
                    <a:lnTo>
                      <a:pt x="13023" y="195110"/>
                    </a:lnTo>
                    <a:lnTo>
                      <a:pt x="43630" y="235000"/>
                    </a:lnTo>
                    <a:lnTo>
                      <a:pt x="87185" y="260127"/>
                    </a:lnTo>
                    <a:lnTo>
                      <a:pt x="120154" y="266700"/>
                    </a:lnTo>
                    <a:lnTo>
                      <a:pt x="137020" y="266700"/>
                    </a:lnTo>
                    <a:lnTo>
                      <a:pt x="185591" y="253676"/>
                    </a:lnTo>
                    <a:lnTo>
                      <a:pt x="225475" y="223043"/>
                    </a:lnTo>
                    <a:lnTo>
                      <a:pt x="250628" y="179508"/>
                    </a:lnTo>
                    <a:lnTo>
                      <a:pt x="257175" y="146545"/>
                    </a:lnTo>
                    <a:lnTo>
                      <a:pt x="257175" y="120129"/>
                    </a:lnTo>
                    <a:lnTo>
                      <a:pt x="244151" y="71558"/>
                    </a:lnTo>
                    <a:lnTo>
                      <a:pt x="213544" y="31673"/>
                    </a:lnTo>
                    <a:lnTo>
                      <a:pt x="169989" y="6546"/>
                    </a:lnTo>
                    <a:lnTo>
                      <a:pt x="145402" y="819"/>
                    </a:lnTo>
                    <a:lnTo>
                      <a:pt x="137020" y="0"/>
                    </a:lnTo>
                    <a:close/>
                  </a:path>
                </a:pathLst>
              </a:custGeom>
              <a:solidFill>
                <a:srgbClr val="46B603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37" name="object 7"/>
              <p:cNvSpPr/>
              <p:nvPr>
                <p:custDataLst>
                  <p:tags r:id="rId11"/>
                </p:custDataLst>
              </p:nvPr>
            </p:nvSpPr>
            <p:spPr>
              <a:xfrm>
                <a:off x="652462" y="3700475"/>
                <a:ext cx="257175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257175" h="266700">
                    <a:moveTo>
                      <a:pt x="0" y="138112"/>
                    </a:moveTo>
                    <a:lnTo>
                      <a:pt x="0" y="128587"/>
                    </a:lnTo>
                    <a:lnTo>
                      <a:pt x="0" y="120129"/>
                    </a:lnTo>
                    <a:lnTo>
                      <a:pt x="819" y="111766"/>
                    </a:lnTo>
                    <a:lnTo>
                      <a:pt x="2482" y="103485"/>
                    </a:lnTo>
                    <a:lnTo>
                      <a:pt x="4114" y="95199"/>
                    </a:lnTo>
                    <a:lnTo>
                      <a:pt x="6546" y="87160"/>
                    </a:lnTo>
                    <a:lnTo>
                      <a:pt x="9798" y="79375"/>
                    </a:lnTo>
                    <a:lnTo>
                      <a:pt x="13023" y="71558"/>
                    </a:lnTo>
                    <a:lnTo>
                      <a:pt x="16992" y="64141"/>
                    </a:lnTo>
                    <a:lnTo>
                      <a:pt x="21678" y="57124"/>
                    </a:lnTo>
                    <a:lnTo>
                      <a:pt x="26365" y="50101"/>
                    </a:lnTo>
                    <a:lnTo>
                      <a:pt x="31699" y="43630"/>
                    </a:lnTo>
                    <a:lnTo>
                      <a:pt x="37655" y="37655"/>
                    </a:lnTo>
                    <a:lnTo>
                      <a:pt x="43630" y="31673"/>
                    </a:lnTo>
                    <a:lnTo>
                      <a:pt x="50133" y="26339"/>
                    </a:lnTo>
                    <a:lnTo>
                      <a:pt x="57150" y="21653"/>
                    </a:lnTo>
                    <a:lnTo>
                      <a:pt x="64166" y="16967"/>
                    </a:lnTo>
                    <a:lnTo>
                      <a:pt x="103511" y="2457"/>
                    </a:lnTo>
                    <a:lnTo>
                      <a:pt x="120154" y="0"/>
                    </a:lnTo>
                    <a:lnTo>
                      <a:pt x="128587" y="0"/>
                    </a:lnTo>
                    <a:lnTo>
                      <a:pt x="137020" y="0"/>
                    </a:lnTo>
                    <a:lnTo>
                      <a:pt x="177800" y="9772"/>
                    </a:lnTo>
                    <a:lnTo>
                      <a:pt x="200025" y="21653"/>
                    </a:lnTo>
                    <a:lnTo>
                      <a:pt x="207041" y="26339"/>
                    </a:lnTo>
                    <a:lnTo>
                      <a:pt x="235496" y="57124"/>
                    </a:lnTo>
                    <a:lnTo>
                      <a:pt x="240182" y="64141"/>
                    </a:lnTo>
                    <a:lnTo>
                      <a:pt x="244151" y="71558"/>
                    </a:lnTo>
                    <a:lnTo>
                      <a:pt x="247376" y="79375"/>
                    </a:lnTo>
                    <a:lnTo>
                      <a:pt x="250628" y="87160"/>
                    </a:lnTo>
                    <a:lnTo>
                      <a:pt x="253060" y="95199"/>
                    </a:lnTo>
                    <a:lnTo>
                      <a:pt x="254692" y="103485"/>
                    </a:lnTo>
                    <a:lnTo>
                      <a:pt x="256355" y="111766"/>
                    </a:lnTo>
                    <a:lnTo>
                      <a:pt x="257175" y="120129"/>
                    </a:lnTo>
                    <a:lnTo>
                      <a:pt x="257175" y="128587"/>
                    </a:lnTo>
                    <a:lnTo>
                      <a:pt x="257175" y="138112"/>
                    </a:lnTo>
                    <a:lnTo>
                      <a:pt x="257175" y="146545"/>
                    </a:lnTo>
                    <a:lnTo>
                      <a:pt x="256355" y="154901"/>
                    </a:lnTo>
                    <a:lnTo>
                      <a:pt x="254692" y="163188"/>
                    </a:lnTo>
                    <a:lnTo>
                      <a:pt x="253060" y="171475"/>
                    </a:lnTo>
                    <a:lnTo>
                      <a:pt x="250628" y="179508"/>
                    </a:lnTo>
                    <a:lnTo>
                      <a:pt x="247376" y="187299"/>
                    </a:lnTo>
                    <a:lnTo>
                      <a:pt x="244151" y="195110"/>
                    </a:lnTo>
                    <a:lnTo>
                      <a:pt x="219519" y="229019"/>
                    </a:lnTo>
                    <a:lnTo>
                      <a:pt x="200025" y="245021"/>
                    </a:lnTo>
                    <a:lnTo>
                      <a:pt x="193008" y="249707"/>
                    </a:lnTo>
                    <a:lnTo>
                      <a:pt x="153663" y="264217"/>
                    </a:lnTo>
                    <a:lnTo>
                      <a:pt x="137020" y="266700"/>
                    </a:lnTo>
                    <a:lnTo>
                      <a:pt x="128587" y="266700"/>
                    </a:lnTo>
                    <a:lnTo>
                      <a:pt x="120154" y="266700"/>
                    </a:lnTo>
                    <a:lnTo>
                      <a:pt x="79375" y="256901"/>
                    </a:lnTo>
                    <a:lnTo>
                      <a:pt x="57150" y="245021"/>
                    </a:lnTo>
                    <a:lnTo>
                      <a:pt x="50133" y="240334"/>
                    </a:lnTo>
                    <a:lnTo>
                      <a:pt x="21678" y="209550"/>
                    </a:lnTo>
                    <a:lnTo>
                      <a:pt x="9798" y="187299"/>
                    </a:lnTo>
                    <a:lnTo>
                      <a:pt x="6546" y="179508"/>
                    </a:lnTo>
                    <a:lnTo>
                      <a:pt x="4114" y="171475"/>
                    </a:lnTo>
                    <a:lnTo>
                      <a:pt x="2482" y="163188"/>
                    </a:lnTo>
                    <a:lnTo>
                      <a:pt x="819" y="154901"/>
                    </a:lnTo>
                    <a:lnTo>
                      <a:pt x="0" y="146545"/>
                    </a:lnTo>
                    <a:lnTo>
                      <a:pt x="0" y="138112"/>
                    </a:lnTo>
                    <a:close/>
                  </a:path>
                </a:pathLst>
              </a:custGeom>
              <a:ln w="95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38" name="Text Box 10"/>
            <p:cNvSpPr txBox="1"/>
            <p:nvPr>
              <p:custDataLst>
                <p:tags r:id="rId12"/>
              </p:custDataLst>
            </p:nvPr>
          </p:nvSpPr>
          <p:spPr>
            <a:xfrm>
              <a:off x="4392" y="7735"/>
              <a:ext cx="35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PM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39" name="Text Box 16"/>
            <p:cNvSpPr txBox="1"/>
            <p:nvPr>
              <p:custDataLst>
                <p:tags r:id="rId13"/>
              </p:custDataLst>
            </p:nvPr>
          </p:nvSpPr>
          <p:spPr>
            <a:xfrm>
              <a:off x="4361" y="8346"/>
              <a:ext cx="41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  <a:sym typeface="+mn-ea"/>
                </a:rPr>
                <a:t>20009200192  </a:t>
              </a:r>
              <a:r>
                <a:rPr lang="zh-CN" altLang="en-US">
                  <a:solidFill>
                    <a:schemeClr val="bg1"/>
                  </a:solidFill>
                  <a:sym typeface="+mn-ea"/>
                </a:rPr>
                <a:t>张钰涵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000" y="279400"/>
            <a:ext cx="6955790" cy="461645"/>
          </a:xfrm>
        </p:spPr>
        <p:txBody>
          <a:bodyPr wrap="square"/>
          <a:p>
            <a:r>
              <a:rPr lang="en-US" altLang="zh-CN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Part3</a:t>
            </a:r>
            <a:r>
              <a:rPr lang="zh-CN" altLang="en-US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应用建模</a:t>
            </a:r>
            <a:r>
              <a:rPr lang="en-US" altLang="zh-CN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——</a:t>
            </a:r>
            <a:r>
              <a:rPr lang="zh-CN" altLang="en-US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组件</a:t>
            </a:r>
            <a:endParaRPr lang="zh-CN" altLang="en-US">
              <a:latin typeface="Candara" panose="020E0502030303020204" charset="0"/>
              <a:ea typeface="方正姚体" panose="02010601030101010101" charset="-122"/>
              <a:cs typeface="Candara" panose="020E050203030302020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3"/>
          </p:nvPr>
        </p:nvSpPr>
        <p:spPr>
          <a:xfrm>
            <a:off x="5867400" y="949388"/>
            <a:ext cx="4972050" cy="274320"/>
          </a:xfrm>
        </p:spPr>
        <p:txBody>
          <a:bodyPr/>
          <a:p>
            <a:endParaRPr lang="zh-CN" altLang="en-US"/>
          </a:p>
        </p:txBody>
      </p:sp>
      <p:pic>
        <p:nvPicPr>
          <p:cNvPr id="444204592" name="图片 10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873125"/>
            <a:ext cx="6486525" cy="4811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000" y="279400"/>
            <a:ext cx="6955790" cy="461645"/>
          </a:xfrm>
        </p:spPr>
        <p:txBody>
          <a:bodyPr wrap="square"/>
          <a:p>
            <a:r>
              <a:rPr lang="en-US" altLang="zh-CN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Part4</a:t>
            </a:r>
            <a:r>
              <a:rPr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架构设计</a:t>
            </a:r>
            <a:endParaRPr>
              <a:latin typeface="Candara" panose="020E0502030303020204" charset="0"/>
              <a:ea typeface="方正姚体" panose="02010601030101010101" charset="-122"/>
              <a:cs typeface="Candara" panose="020E050203030302020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3"/>
          </p:nvPr>
        </p:nvSpPr>
        <p:spPr>
          <a:xfrm>
            <a:off x="5867400" y="949388"/>
            <a:ext cx="4972050" cy="274320"/>
          </a:xfrm>
        </p:spPr>
        <p:txBody>
          <a:bodyPr/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381000" y="949325"/>
            <a:ext cx="578548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sz="24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层次架构</a:t>
            </a:r>
            <a:r>
              <a:rPr lang="en-US" altLang="zh-CN" sz="24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-&gt;</a:t>
            </a:r>
            <a:r>
              <a:rPr lang="zh-CN" altLang="en-US" sz="24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经典三层架构</a:t>
            </a:r>
            <a:endParaRPr lang="zh-CN" sz="2400" b="0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  <a:p>
            <a:pPr marL="0" indent="0" algn="l"/>
            <a:r>
              <a:rPr lang="en-US" sz="2400" b="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1.</a:t>
            </a:r>
            <a:r>
              <a:rPr lang="zh-CN" sz="2400" b="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局部变化对全局影响小</a:t>
            </a:r>
            <a:r>
              <a:rPr lang="en-US" sz="2400" b="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2. </a:t>
            </a:r>
            <a:r>
              <a:rPr lang="zh-CN" sz="2400" b="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代码更易维护</a:t>
            </a:r>
            <a:r>
              <a:rPr lang="en-US" sz="2400" b="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3. </a:t>
            </a:r>
            <a:r>
              <a:rPr lang="zh-CN" sz="2400" b="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模块可扩展性更好</a:t>
            </a:r>
            <a:endParaRPr lang="zh-CN" sz="2400" b="0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  <a:p>
            <a:pPr marL="0" indent="0" algn="l"/>
            <a:r>
              <a:rPr lang="en-US" altLang="zh-CN" sz="2400" b="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4.</a:t>
            </a:r>
            <a:r>
              <a:rPr lang="zh-CN" altLang="en-US" sz="2400" b="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对应项目中的</a:t>
            </a:r>
            <a:r>
              <a:rPr lang="en-US" altLang="zh-CN" sz="2400" b="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UI-&gt;controller+service-&gt;DB</a:t>
            </a:r>
            <a:endParaRPr lang="en-US" altLang="zh-CN" sz="2400" b="0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</p:txBody>
      </p:sp>
      <p:pic>
        <p:nvPicPr>
          <p:cNvPr id="3" name="图片 2" descr="IMG_25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24600" y="491808"/>
            <a:ext cx="2918460" cy="32302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381000" y="3844925"/>
            <a:ext cx="899795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sz="1800" b="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数据层不包含任何代码，只有数据库，还有相关的存储过程。数据访问的逻辑就都放在业务层，当然业务层还包含其他一些逻辑代码。表示层通过调用相关函数返回数据绑定在相关的控件里。业务层的方法都是在表示层调用。选择三层架构的优点：它有效地隔离了业务逻辑与数据访问逻辑，使得这两个不同关注点能够相对自由和独立地演化。</a:t>
            </a:r>
            <a:r>
              <a:rPr lang="en-US" sz="1800" b="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 </a:t>
            </a:r>
            <a:endParaRPr lang="en-US" altLang="en-US" sz="1800" b="0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000" y="279400"/>
            <a:ext cx="6955790" cy="461645"/>
          </a:xfrm>
        </p:spPr>
        <p:txBody>
          <a:bodyPr wrap="square"/>
          <a:p>
            <a:r>
              <a:rPr lang="en-US" altLang="zh-CN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Part5</a:t>
            </a:r>
            <a:r>
              <a:rPr lang="zh-CN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技术</a:t>
            </a:r>
            <a:r>
              <a:rPr lang="zh-CN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选型</a:t>
            </a:r>
            <a:endParaRPr lang="zh-CN">
              <a:latin typeface="Candara" panose="020E0502030303020204" charset="0"/>
              <a:ea typeface="方正姚体" panose="02010601030101010101" charset="-122"/>
              <a:cs typeface="Candara" panose="020E050203030302020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81000" y="949325"/>
            <a:ext cx="3168015" cy="4892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sz="24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后端（服务</a:t>
            </a:r>
            <a:r>
              <a:rPr lang="zh-CN" sz="24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层）</a:t>
            </a:r>
            <a:endParaRPr lang="zh-CN" sz="2400" b="1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spring</a:t>
            </a:r>
            <a:endParaRPr lang="en-US" altLang="zh-CN" sz="2400" b="1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spring-mv</a:t>
            </a:r>
            <a:r>
              <a:rPr lang="en-US" altLang="zh-CN" sz="24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c</a:t>
            </a:r>
            <a:endParaRPr lang="en-US" altLang="zh-CN" sz="2400" b="1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spring-</a:t>
            </a:r>
            <a:r>
              <a:rPr lang="en-US" altLang="zh-CN" sz="24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test</a:t>
            </a:r>
            <a:endParaRPr lang="en-US" altLang="zh-CN" sz="2400" b="1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后端（</a:t>
            </a:r>
            <a:r>
              <a:rPr lang="zh-CN" altLang="en-US" sz="24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数据库）</a:t>
            </a:r>
            <a:endParaRPr lang="zh-CN" altLang="en-US" sz="2400" b="1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redis</a:t>
            </a:r>
            <a:r>
              <a:rPr lang="zh-CN" altLang="en-US" sz="24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缓存</a:t>
            </a:r>
            <a:r>
              <a:rPr lang="en-US" altLang="zh-CN" sz="24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+jedis</a:t>
            </a:r>
            <a:endParaRPr lang="zh-CN" altLang="en-US" sz="2400" b="1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mysql</a:t>
            </a:r>
            <a:endParaRPr lang="en-US" altLang="zh-CN" sz="2400" b="1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mybatis</a:t>
            </a:r>
            <a:endParaRPr lang="en-US" altLang="zh-CN" sz="2400" b="1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前端</a:t>
            </a:r>
            <a:endParaRPr lang="zh-CN" altLang="en-US" sz="2400" b="1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jsp</a:t>
            </a:r>
            <a:endParaRPr lang="en-US" altLang="zh-CN" sz="2400" b="1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vue2</a:t>
            </a:r>
            <a:endParaRPr lang="en-US" altLang="zh-CN" sz="2400" b="1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echarts</a:t>
            </a:r>
            <a:endParaRPr lang="en-US" altLang="zh-CN" sz="2400" b="1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axios</a:t>
            </a:r>
            <a:endParaRPr lang="en-US" altLang="zh-CN" sz="2400" b="1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</p:txBody>
      </p:sp>
      <p:pic>
        <p:nvPicPr>
          <p:cNvPr id="3" name="图片 2" descr="IMG_25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696200" y="491808"/>
            <a:ext cx="2918460" cy="32302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brand-vu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3200" y="4149725"/>
            <a:ext cx="1593850" cy="1593850"/>
          </a:xfrm>
          <a:prstGeom prst="rect">
            <a:avLst/>
          </a:prstGeom>
        </p:spPr>
      </p:pic>
      <p:pic>
        <p:nvPicPr>
          <p:cNvPr id="7" name="图片 6" descr="brand-mysql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1800" y="2614295"/>
            <a:ext cx="1306195" cy="1306195"/>
          </a:xfrm>
          <a:prstGeom prst="rect">
            <a:avLst/>
          </a:prstGeom>
        </p:spPr>
      </p:pic>
      <p:pic>
        <p:nvPicPr>
          <p:cNvPr id="9" name="内容占位符 8"/>
          <p:cNvPicPr>
            <a:picLocks noChangeAspect="1"/>
          </p:cNvPicPr>
          <p:nvPr>
            <p:ph sz="half" idx="3"/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976880" y="720725"/>
            <a:ext cx="1601470" cy="1663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343400" y="2778125"/>
            <a:ext cx="2863215" cy="1019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578350" y="4302125"/>
            <a:ext cx="2773680" cy="625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000" y="279400"/>
            <a:ext cx="6955790" cy="461645"/>
          </a:xfrm>
        </p:spPr>
        <p:txBody>
          <a:bodyPr wrap="square"/>
          <a:p>
            <a:r>
              <a:rPr lang="en-US" altLang="zh-CN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Part6</a:t>
            </a:r>
            <a:r>
              <a:rPr lang="zh-CN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完成情况</a:t>
            </a:r>
            <a:r>
              <a:rPr lang="en-US" altLang="zh-CN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——reader</a:t>
            </a:r>
            <a:endParaRPr lang="en-US" altLang="zh-CN">
              <a:latin typeface="Candara" panose="020E0502030303020204" charset="0"/>
              <a:ea typeface="方正姚体" panose="02010601030101010101" charset="-122"/>
              <a:cs typeface="Candara" panose="020E0502030303020204" charset="0"/>
            </a:endParaRPr>
          </a:p>
        </p:txBody>
      </p:sp>
      <p:pic>
        <p:nvPicPr>
          <p:cNvPr id="5" name="图片 4" descr="TN_@RFR`P0FX8MWT})94S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49325"/>
            <a:ext cx="9175750" cy="48793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000" y="279400"/>
            <a:ext cx="6955790" cy="461645"/>
          </a:xfrm>
        </p:spPr>
        <p:txBody>
          <a:bodyPr wrap="square"/>
          <a:p>
            <a:r>
              <a:rPr lang="en-US" altLang="zh-CN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Part6</a:t>
            </a:r>
            <a:r>
              <a:rPr lang="zh-CN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完成情况</a:t>
            </a:r>
            <a:r>
              <a:rPr lang="en-US" altLang="zh-CN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——manager</a:t>
            </a:r>
            <a:endParaRPr lang="en-US" altLang="zh-CN">
              <a:latin typeface="Candara" panose="020E0502030303020204" charset="0"/>
              <a:ea typeface="方正姚体" panose="02010601030101010101" charset="-122"/>
              <a:cs typeface="Candara" panose="020E0502030303020204" charset="0"/>
            </a:endParaRPr>
          </a:p>
        </p:txBody>
      </p:sp>
      <p:pic>
        <p:nvPicPr>
          <p:cNvPr id="3" name="图片 2" descr="~{2IF9FV67{9@$O821O_LO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96925"/>
            <a:ext cx="9449435" cy="50247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000" y="279400"/>
            <a:ext cx="6955790" cy="461645"/>
          </a:xfrm>
        </p:spPr>
        <p:txBody>
          <a:bodyPr wrap="square"/>
          <a:p>
            <a:r>
              <a:rPr lang="en-US" altLang="zh-CN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Part6</a:t>
            </a:r>
            <a:r>
              <a:rPr lang="zh-CN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完成情况</a:t>
            </a:r>
            <a:r>
              <a:rPr lang="en-US" altLang="zh-CN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——staff</a:t>
            </a:r>
            <a:endParaRPr lang="en-US" altLang="zh-CN">
              <a:latin typeface="Candara" panose="020E0502030303020204" charset="0"/>
              <a:ea typeface="方正姚体" panose="02010601030101010101" charset="-122"/>
              <a:cs typeface="Candara" panose="020E0502030303020204" charset="0"/>
            </a:endParaRPr>
          </a:p>
        </p:txBody>
      </p:sp>
      <p:pic>
        <p:nvPicPr>
          <p:cNvPr id="4" name="图片 3" descr="~PV[JO11K55QO5PA1H_LS$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73125"/>
            <a:ext cx="9382125" cy="49891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0045" y="831215"/>
            <a:ext cx="986155" cy="461645"/>
          </a:xfrm>
        </p:spPr>
        <p:txBody>
          <a:bodyPr wrap="square"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28800" y="1711325"/>
            <a:ext cx="4972050" cy="2496185"/>
          </a:xfrm>
          <a:prstGeom prst="rect">
            <a:avLst/>
          </a:prstGeom>
        </p:spPr>
      </p:pic>
      <p:pic>
        <p:nvPicPr>
          <p:cNvPr id="3" name="图片 2" descr="MVI1LMLE1ZYV17IPQW@J71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492125"/>
            <a:ext cx="1826260" cy="1660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237" y="2035330"/>
            <a:ext cx="4740275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245" dirty="0"/>
              <a:t>现</a:t>
            </a:r>
            <a:r>
              <a:rPr sz="3150" spc="220" dirty="0"/>
              <a:t>代</a:t>
            </a:r>
            <a:r>
              <a:rPr sz="3100" spc="245" dirty="0"/>
              <a:t>图</a:t>
            </a:r>
            <a:r>
              <a:rPr sz="3100" spc="245" dirty="0"/>
              <a:t>书</a:t>
            </a:r>
            <a:r>
              <a:rPr sz="3100" spc="245" dirty="0"/>
              <a:t>管</a:t>
            </a:r>
            <a:r>
              <a:rPr sz="3100" spc="245" dirty="0"/>
              <a:t>理</a:t>
            </a:r>
            <a:r>
              <a:rPr sz="3050" spc="305" dirty="0"/>
              <a:t>系</a:t>
            </a:r>
            <a:r>
              <a:rPr sz="3100" spc="245" dirty="0"/>
              <a:t>统</a:t>
            </a:r>
            <a:r>
              <a:rPr sz="3050" spc="305" dirty="0"/>
              <a:t>的</a:t>
            </a:r>
            <a:r>
              <a:rPr sz="3150" spc="220" dirty="0"/>
              <a:t>优</a:t>
            </a:r>
            <a:r>
              <a:rPr sz="3100" spc="195" dirty="0"/>
              <a:t>点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630237" y="2770574"/>
            <a:ext cx="5854700" cy="11512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在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当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今</a:t>
            </a:r>
            <a:r>
              <a:rPr sz="1250" spc="100" dirty="0">
                <a:solidFill>
                  <a:srgbClr val="DCD7E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字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化</a:t>
            </a:r>
            <a:r>
              <a:rPr sz="1200" spc="140" dirty="0">
                <a:solidFill>
                  <a:srgbClr val="DCD7E5"/>
                </a:solidFill>
                <a:latin typeface="PMingLiU"/>
                <a:cs typeface="PMingLiU"/>
              </a:rPr>
              <a:t>时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代</a:t>
            </a:r>
            <a:r>
              <a:rPr sz="450" spc="900" dirty="0">
                <a:solidFill>
                  <a:srgbClr val="DCD7E5"/>
                </a:solidFill>
                <a:latin typeface="PMingLiU"/>
                <a:cs typeface="PMingLiU"/>
              </a:rPr>
              <a:t>，</a:t>
            </a:r>
            <a:r>
              <a:rPr sz="1200" spc="140" dirty="0">
                <a:solidFill>
                  <a:srgbClr val="DCD7E5"/>
                </a:solidFill>
                <a:latin typeface="PMingLiU"/>
                <a:cs typeface="PMingLiU"/>
              </a:rPr>
              <a:t>采</a:t>
            </a:r>
            <a:r>
              <a:rPr sz="1150" spc="195" dirty="0">
                <a:solidFill>
                  <a:srgbClr val="DCD7E5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⽤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现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代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化</a:t>
            </a:r>
            <a:r>
              <a:rPr sz="1200" spc="140" dirty="0">
                <a:solidFill>
                  <a:srgbClr val="DCD7E5"/>
                </a:solidFill>
                <a:latin typeface="PMingLiU"/>
                <a:cs typeface="PMingLiU"/>
              </a:rPr>
              <a:t>的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图</a:t>
            </a:r>
            <a:r>
              <a:rPr sz="1200" spc="140" dirty="0">
                <a:solidFill>
                  <a:srgbClr val="DCD7E5"/>
                </a:solidFill>
                <a:latin typeface="PMingLiU"/>
                <a:cs typeface="PMingLiU"/>
              </a:rPr>
              <a:t>书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管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理</a:t>
            </a:r>
            <a:r>
              <a:rPr sz="1200" spc="140" dirty="0">
                <a:solidFill>
                  <a:srgbClr val="DCD7E5"/>
                </a:solidFill>
                <a:latin typeface="PMingLiU"/>
                <a:cs typeface="PMingLiU"/>
              </a:rPr>
              <a:t>系</a:t>
            </a:r>
            <a:r>
              <a:rPr sz="1250" spc="85" dirty="0">
                <a:solidFill>
                  <a:srgbClr val="DCD7E5"/>
                </a:solidFill>
                <a:latin typeface="PMingLiU"/>
                <a:cs typeface="PMingLiU"/>
              </a:rPr>
              <a:t>统</a:t>
            </a:r>
            <a:r>
              <a:rPr sz="1200" spc="140" dirty="0">
                <a:solidFill>
                  <a:srgbClr val="DCD7E5"/>
                </a:solidFill>
                <a:latin typeface="PMingLiU"/>
                <a:cs typeface="PMingLiU"/>
              </a:rPr>
              <a:t>是</a:t>
            </a:r>
            <a:r>
              <a:rPr sz="1200" spc="140" dirty="0">
                <a:solidFill>
                  <a:srgbClr val="DCD7E5"/>
                </a:solidFill>
                <a:latin typeface="Microsoft JhengHei" panose="020B0604030504040204" charset="-120"/>
                <a:cs typeface="Microsoft JhengHei" panose="020B0604030504040204" charset="-120"/>
              </a:rPr>
              <a:t>⾮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常</a:t>
            </a:r>
            <a:r>
              <a:rPr sz="1200" spc="140" dirty="0">
                <a:solidFill>
                  <a:srgbClr val="DCD7E5"/>
                </a:solidFill>
                <a:latin typeface="PMingLiU"/>
                <a:cs typeface="PMingLiU"/>
              </a:rPr>
              <a:t>必</a:t>
            </a:r>
            <a:r>
              <a:rPr sz="1150" spc="195" dirty="0">
                <a:solidFill>
                  <a:srgbClr val="DCD7E5"/>
                </a:solidFill>
                <a:latin typeface="PMingLiU"/>
                <a:cs typeface="PMingLiU"/>
              </a:rPr>
              <a:t>要</a:t>
            </a:r>
            <a:r>
              <a:rPr sz="1200" spc="140" dirty="0">
                <a:solidFill>
                  <a:srgbClr val="DCD7E5"/>
                </a:solidFill>
                <a:latin typeface="PMingLiU"/>
                <a:cs typeface="PMingLiU"/>
              </a:rPr>
              <a:t>的</a:t>
            </a:r>
            <a:r>
              <a:rPr sz="450" spc="900" dirty="0">
                <a:solidFill>
                  <a:srgbClr val="DCD7E5"/>
                </a:solidFill>
                <a:latin typeface="PMingLiU"/>
                <a:cs typeface="PMingLiU"/>
              </a:rPr>
              <a:t>，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这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可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以</a:t>
            </a:r>
            <a:r>
              <a:rPr sz="1200" spc="140" dirty="0">
                <a:solidFill>
                  <a:srgbClr val="DCD7E5"/>
                </a:solidFill>
                <a:latin typeface="PMingLiU"/>
                <a:cs typeface="PMingLiU"/>
              </a:rPr>
              <a:t>为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图</a:t>
            </a:r>
            <a:r>
              <a:rPr sz="1200" spc="90" dirty="0">
                <a:solidFill>
                  <a:srgbClr val="DCD7E5"/>
                </a:solidFill>
                <a:latin typeface="PMingLiU"/>
                <a:cs typeface="PMingLiU"/>
              </a:rPr>
              <a:t>书</a:t>
            </a:r>
            <a:endParaRPr sz="1200">
              <a:latin typeface="PMingLiU"/>
              <a:cs typeface="PMingLiU"/>
            </a:endParaRPr>
          </a:p>
          <a:p>
            <a:pPr marL="12700" marR="5080" algn="just">
              <a:lnSpc>
                <a:spcPct val="163000"/>
              </a:lnSpc>
              <a:spcBef>
                <a:spcPts val="35"/>
              </a:spcBef>
            </a:pP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馆</a:t>
            </a:r>
            <a:r>
              <a:rPr sz="1200" spc="150" dirty="0">
                <a:solidFill>
                  <a:srgbClr val="DCD7E5"/>
                </a:solidFill>
                <a:latin typeface="PMingLiU"/>
                <a:cs typeface="PMingLiU"/>
              </a:rPr>
              <a:t>和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读者带来</a:t>
            </a:r>
            <a:r>
              <a:rPr sz="1200" spc="150" dirty="0">
                <a:solidFill>
                  <a:srgbClr val="DCD7E5"/>
                </a:solidFill>
                <a:latin typeface="PMingLiU"/>
                <a:cs typeface="PMingLiU"/>
              </a:rPr>
              <a:t>很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多好处</a:t>
            </a:r>
            <a:r>
              <a:rPr sz="400" spc="950" dirty="0">
                <a:solidFill>
                  <a:srgbClr val="DCD7E5"/>
                </a:solidFill>
                <a:latin typeface="PMingLiU"/>
                <a:cs typeface="PMingLiU"/>
              </a:rPr>
              <a:t>。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现代化</a:t>
            </a:r>
            <a:r>
              <a:rPr sz="1200" spc="150" dirty="0">
                <a:solidFill>
                  <a:srgbClr val="DCD7E5"/>
                </a:solidFill>
                <a:latin typeface="PMingLiU"/>
                <a:cs typeface="PMingLiU"/>
              </a:rPr>
              <a:t>的系</a:t>
            </a:r>
            <a:r>
              <a:rPr sz="1250" spc="95" dirty="0">
                <a:solidFill>
                  <a:srgbClr val="DCD7E5"/>
                </a:solidFill>
                <a:latin typeface="PMingLiU"/>
                <a:cs typeface="PMingLiU"/>
              </a:rPr>
              <a:t>统可以提</a:t>
            </a:r>
            <a:r>
              <a:rPr sz="1250" spc="95" dirty="0">
                <a:solidFill>
                  <a:srgbClr val="DCD7E5"/>
                </a:solidFill>
                <a:latin typeface="Microsoft JhengHei" panose="020B0604030504040204" charset="-120"/>
                <a:cs typeface="Microsoft JhengHei" panose="020B0604030504040204" charset="-120"/>
              </a:rPr>
              <a:t>⾼</a:t>
            </a:r>
            <a:r>
              <a:rPr sz="1250" spc="95" dirty="0">
                <a:solidFill>
                  <a:srgbClr val="DCD7E5"/>
                </a:solidFill>
                <a:latin typeface="PMingLiU"/>
                <a:cs typeface="PMingLiU"/>
              </a:rPr>
              <a:t>图</a:t>
            </a:r>
            <a:r>
              <a:rPr sz="1200" spc="150" dirty="0">
                <a:solidFill>
                  <a:srgbClr val="DCD7E5"/>
                </a:solidFill>
                <a:latin typeface="PMingLiU"/>
                <a:cs typeface="PMingLiU"/>
              </a:rPr>
              <a:t>书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馆</a:t>
            </a:r>
            <a:r>
              <a:rPr sz="1200" spc="150" dirty="0">
                <a:solidFill>
                  <a:srgbClr val="DCD7E5"/>
                </a:solidFill>
                <a:latin typeface="PMingLiU"/>
                <a:cs typeface="PMingLiU"/>
              </a:rPr>
              <a:t>的</a:t>
            </a:r>
            <a:r>
              <a:rPr sz="1250" spc="100" dirty="0">
                <a:solidFill>
                  <a:srgbClr val="DCD7E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效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率</a:t>
            </a:r>
            <a:r>
              <a:rPr sz="400" spc="950" dirty="0">
                <a:solidFill>
                  <a:srgbClr val="DCD7E5"/>
                </a:solidFill>
                <a:latin typeface="PMingLiU"/>
                <a:cs typeface="PMingLiU"/>
              </a:rPr>
              <a:t>、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减少</a:t>
            </a:r>
            <a:r>
              <a:rPr sz="1200" spc="150" dirty="0">
                <a:solidFill>
                  <a:srgbClr val="DCD7E5"/>
                </a:solidFill>
                <a:latin typeface="PMingLiU"/>
                <a:cs typeface="PMingLiU"/>
              </a:rPr>
              <a:t>错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误</a:t>
            </a:r>
            <a:r>
              <a:rPr sz="400" spc="950" dirty="0">
                <a:solidFill>
                  <a:srgbClr val="DCD7E5"/>
                </a:solidFill>
                <a:latin typeface="PMingLiU"/>
                <a:cs typeface="PMingLiU"/>
              </a:rPr>
              <a:t>、</a:t>
            </a:r>
            <a:r>
              <a:rPr sz="1200" spc="150" dirty="0">
                <a:solidFill>
                  <a:srgbClr val="DCD7E5"/>
                </a:solidFill>
                <a:latin typeface="PMingLiU"/>
                <a:cs typeface="PMingLiU"/>
              </a:rPr>
              <a:t>为</a:t>
            </a:r>
            <a:r>
              <a:rPr sz="1200" spc="-355" dirty="0">
                <a:solidFill>
                  <a:srgbClr val="DCD7E5"/>
                </a:solidFill>
                <a:latin typeface="PMingLiU"/>
                <a:cs typeface="PMingLiU"/>
              </a:rPr>
              <a:t>
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读者提供</a:t>
            </a:r>
            <a:r>
              <a:rPr sz="1150" spc="200" dirty="0">
                <a:solidFill>
                  <a:srgbClr val="DCD7E5"/>
                </a:solidFill>
                <a:latin typeface="PMingLiU"/>
                <a:cs typeface="PMingLiU"/>
              </a:rPr>
              <a:t>更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好</a:t>
            </a:r>
            <a:r>
              <a:rPr sz="1200" spc="150" dirty="0">
                <a:solidFill>
                  <a:srgbClr val="DCD7E5"/>
                </a:solidFill>
                <a:latin typeface="PMingLiU"/>
                <a:cs typeface="PMingLiU"/>
              </a:rPr>
              <a:t>的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服务</a:t>
            </a:r>
            <a:r>
              <a:rPr sz="400" spc="950" dirty="0">
                <a:solidFill>
                  <a:srgbClr val="DCD7E5"/>
                </a:solidFill>
                <a:latin typeface="PMingLiU"/>
                <a:cs typeface="PMingLiU"/>
              </a:rPr>
              <a:t>、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并促进</a:t>
            </a:r>
            <a:r>
              <a:rPr sz="1250" spc="100" dirty="0">
                <a:solidFill>
                  <a:srgbClr val="DCD7E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字化</a:t>
            </a:r>
            <a:r>
              <a:rPr sz="1200" spc="150" dirty="0">
                <a:solidFill>
                  <a:srgbClr val="DCD7E5"/>
                </a:solidFill>
                <a:latin typeface="PMingLiU"/>
                <a:cs typeface="PMingLiU"/>
              </a:rPr>
              <a:t>知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识</a:t>
            </a:r>
            <a:r>
              <a:rPr sz="1200" spc="150" dirty="0">
                <a:solidFill>
                  <a:srgbClr val="DCD7E5"/>
                </a:solidFill>
                <a:latin typeface="PMingLiU"/>
                <a:cs typeface="PMingLiU"/>
              </a:rPr>
              <a:t>的共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享</a:t>
            </a:r>
            <a:r>
              <a:rPr sz="400" spc="950" dirty="0">
                <a:solidFill>
                  <a:srgbClr val="DCD7E5"/>
                </a:solidFill>
                <a:latin typeface="PMingLiU"/>
                <a:cs typeface="PMingLiU"/>
              </a:rPr>
              <a:t>。</a:t>
            </a:r>
            <a:r>
              <a:rPr sz="1200" spc="150" dirty="0">
                <a:solidFill>
                  <a:srgbClr val="DCD7E5"/>
                </a:solidFill>
                <a:latin typeface="PMingLiU"/>
                <a:cs typeface="PMingLiU"/>
              </a:rPr>
              <a:t>此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外</a:t>
            </a:r>
            <a:r>
              <a:rPr sz="450" spc="900" dirty="0">
                <a:solidFill>
                  <a:srgbClr val="DCD7E5"/>
                </a:solidFill>
                <a:latin typeface="PMingLiU"/>
                <a:cs typeface="PMingLiU"/>
              </a:rPr>
              <a:t>，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现代化</a:t>
            </a:r>
            <a:r>
              <a:rPr sz="1200" spc="150" dirty="0">
                <a:solidFill>
                  <a:srgbClr val="DCD7E5"/>
                </a:solidFill>
                <a:latin typeface="PMingLiU"/>
                <a:cs typeface="PMingLiU"/>
              </a:rPr>
              <a:t>的系</a:t>
            </a:r>
            <a:r>
              <a:rPr sz="1250" spc="95" dirty="0">
                <a:solidFill>
                  <a:srgbClr val="DCD7E5"/>
                </a:solidFill>
                <a:latin typeface="PMingLiU"/>
                <a:cs typeface="PMingLiU"/>
              </a:rPr>
              <a:t>统还可以</a:t>
            </a:r>
            <a:r>
              <a:rPr sz="1250" spc="-370" dirty="0">
                <a:solidFill>
                  <a:srgbClr val="DCD7E5"/>
                </a:solidFill>
                <a:latin typeface="PMingLiU"/>
                <a:cs typeface="PMingLiU"/>
              </a:rPr>
              <a:t>
</a:t>
            </a:r>
            <a:r>
              <a:rPr sz="1250" spc="95" dirty="0">
                <a:solidFill>
                  <a:srgbClr val="DCD7E5"/>
                </a:solidFill>
                <a:latin typeface="PMingLiU"/>
                <a:cs typeface="PMingLiU"/>
              </a:rPr>
              <a:t>提</a:t>
            </a:r>
            <a:r>
              <a:rPr sz="1250" spc="95" dirty="0">
                <a:solidFill>
                  <a:srgbClr val="DCD7E5"/>
                </a:solidFill>
                <a:latin typeface="Microsoft JhengHei" panose="020B0604030504040204" charset="-120"/>
                <a:cs typeface="Microsoft JhengHei" panose="020B0604030504040204" charset="-120"/>
              </a:rPr>
              <a:t>⾼</a:t>
            </a:r>
            <a:r>
              <a:rPr sz="1250" spc="95" dirty="0">
                <a:solidFill>
                  <a:srgbClr val="DCD7E5"/>
                </a:solidFill>
                <a:latin typeface="PMingLiU"/>
                <a:cs typeface="PMingLiU"/>
              </a:rPr>
              <a:t>图</a:t>
            </a:r>
            <a:r>
              <a:rPr sz="1200" spc="150" dirty="0">
                <a:solidFill>
                  <a:srgbClr val="DCD7E5"/>
                </a:solidFill>
                <a:latin typeface="PMingLiU"/>
                <a:cs typeface="PMingLiU"/>
              </a:rPr>
              <a:t>书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馆</a:t>
            </a:r>
            <a:r>
              <a:rPr sz="1200" spc="150" dirty="0">
                <a:solidFill>
                  <a:srgbClr val="DCD7E5"/>
                </a:solidFill>
                <a:latin typeface="PMingLiU"/>
                <a:cs typeface="PMingLiU"/>
              </a:rPr>
              <a:t>的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可</a:t>
            </a:r>
            <a:r>
              <a:rPr sz="1200" spc="150" dirty="0">
                <a:solidFill>
                  <a:srgbClr val="DCD7E5"/>
                </a:solidFill>
                <a:latin typeface="PMingLiU"/>
                <a:cs typeface="PMingLiU"/>
              </a:rPr>
              <a:t>持</a:t>
            </a:r>
            <a:r>
              <a:rPr sz="1250" spc="95" dirty="0">
                <a:solidFill>
                  <a:srgbClr val="DCD7E5"/>
                </a:solidFill>
                <a:latin typeface="PMingLiU"/>
                <a:cs typeface="PMingLiU"/>
              </a:rPr>
              <a:t>续性</a:t>
            </a:r>
            <a:r>
              <a:rPr sz="1200" spc="150" dirty="0">
                <a:solidFill>
                  <a:srgbClr val="DCD7E5"/>
                </a:solidFill>
                <a:latin typeface="PMingLiU"/>
                <a:cs typeface="PMingLiU"/>
              </a:rPr>
              <a:t>和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可访</a:t>
            </a:r>
            <a:r>
              <a:rPr sz="1200" spc="150" dirty="0">
                <a:solidFill>
                  <a:srgbClr val="DCD7E5"/>
                </a:solidFill>
                <a:latin typeface="PMingLiU"/>
                <a:cs typeface="PMingLiU"/>
              </a:rPr>
              <a:t>问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性</a:t>
            </a:r>
            <a:r>
              <a:rPr sz="450" spc="900" dirty="0">
                <a:solidFill>
                  <a:srgbClr val="DCD7E5"/>
                </a:solidFill>
                <a:latin typeface="PMingLiU"/>
                <a:cs typeface="PMingLiU"/>
              </a:rPr>
              <a:t>，</a:t>
            </a:r>
            <a:r>
              <a:rPr sz="1200" spc="150" dirty="0">
                <a:solidFill>
                  <a:srgbClr val="DCD7E5"/>
                </a:solidFill>
                <a:latin typeface="PMingLiU"/>
                <a:cs typeface="PMingLiU"/>
              </a:rPr>
              <a:t>为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图</a:t>
            </a:r>
            <a:r>
              <a:rPr sz="1200" spc="150" dirty="0">
                <a:solidFill>
                  <a:srgbClr val="DCD7E5"/>
                </a:solidFill>
                <a:latin typeface="PMingLiU"/>
                <a:cs typeface="PMingLiU"/>
              </a:rPr>
              <a:t>书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馆在</a:t>
            </a:r>
            <a:r>
              <a:rPr sz="1250" spc="100" dirty="0">
                <a:solidFill>
                  <a:srgbClr val="DCD7E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字</a:t>
            </a:r>
            <a:r>
              <a:rPr sz="1200" spc="150" dirty="0">
                <a:solidFill>
                  <a:srgbClr val="DCD7E5"/>
                </a:solidFill>
                <a:latin typeface="PMingLiU"/>
                <a:cs typeface="PMingLiU"/>
              </a:rPr>
              <a:t>时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代</a:t>
            </a:r>
            <a:r>
              <a:rPr sz="1200" spc="150" dirty="0">
                <a:solidFill>
                  <a:srgbClr val="DCD7E5"/>
                </a:solidFill>
                <a:latin typeface="PMingLiU"/>
                <a:cs typeface="PMingLiU"/>
              </a:rPr>
              <a:t>的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发</a:t>
            </a:r>
            <a:r>
              <a:rPr sz="1150" spc="200" dirty="0">
                <a:solidFill>
                  <a:srgbClr val="DCD7E5"/>
                </a:solidFill>
                <a:latin typeface="PMingLiU"/>
                <a:cs typeface="PMingLiU"/>
              </a:rPr>
              <a:t>展</a:t>
            </a:r>
            <a:r>
              <a:rPr sz="1250" spc="100" dirty="0">
                <a:solidFill>
                  <a:srgbClr val="DCD7E5"/>
                </a:solidFill>
                <a:latin typeface="PMingLiU"/>
                <a:cs typeface="PMingLiU"/>
              </a:rPr>
              <a:t>提供</a:t>
            </a:r>
            <a:r>
              <a:rPr sz="1250" spc="100" dirty="0">
                <a:solidFill>
                  <a:srgbClr val="DCD7E5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⽀</a:t>
            </a:r>
            <a:r>
              <a:rPr sz="1200" spc="150" dirty="0">
                <a:solidFill>
                  <a:srgbClr val="DCD7E5"/>
                </a:solidFill>
                <a:latin typeface="PMingLiU"/>
                <a:cs typeface="PMingLiU"/>
              </a:rPr>
              <a:t>持</a:t>
            </a:r>
            <a:r>
              <a:rPr sz="400" spc="950" dirty="0">
                <a:solidFill>
                  <a:srgbClr val="DCD7E5"/>
                </a:solidFill>
                <a:latin typeface="PMingLiU"/>
                <a:cs typeface="PMingLiU"/>
              </a:rPr>
              <a:t>。</a:t>
            </a:r>
            <a:endParaRPr sz="4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43750" y="508"/>
            <a:ext cx="4286250" cy="60002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000" y="279400"/>
            <a:ext cx="3698875" cy="461645"/>
          </a:xfrm>
        </p:spPr>
        <p:txBody>
          <a:bodyPr wrap="square"/>
          <a:p>
            <a:r>
              <a:rPr lang="en-US" altLang="zh-CN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Part1</a:t>
            </a:r>
            <a:r>
              <a:rPr lang="zh-CN" altLang="en-US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项目</a:t>
            </a:r>
            <a:r>
              <a:rPr lang="zh-CN" altLang="en-US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建议书</a:t>
            </a:r>
            <a:endParaRPr lang="zh-CN" altLang="en-US">
              <a:latin typeface="Candara" panose="020E0502030303020204" charset="0"/>
              <a:ea typeface="方正姚体" panose="02010601030101010101" charset="-122"/>
              <a:cs typeface="Candara" panose="020E050203030302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71500" y="1025588"/>
            <a:ext cx="4972050" cy="276860"/>
          </a:xfrm>
        </p:spPr>
        <p:txBody>
          <a:bodyPr/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项目概述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3"/>
          </p:nvPr>
        </p:nvSpPr>
        <p:spPr>
          <a:xfrm>
            <a:off x="5867400" y="949388"/>
            <a:ext cx="4972050" cy="274320"/>
          </a:xfrm>
        </p:spPr>
        <p:txBody>
          <a:bodyPr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7200" y="1482725"/>
            <a:ext cx="466344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b图书管理系统项目旨在创建一个高效、可靠的Web系统，用于图书馆或类似机构的图书和读者管理。该系统将提供方便的用户界面、管理员界面和功能，以支持图书的借阅、归还、预订，以及读者信息的管理。通过该系统，用户可以轻松访问图书信息、管理借阅记录，并使图书管理更加自动化和便捷。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78450" y="476885"/>
            <a:ext cx="17246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项目目标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34000" y="1025525"/>
            <a:ext cx="5899150" cy="48933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提供用户友好的界面：提供一个直观、易于使用的用户界面，使用户能够方便地浏览图书目录、执行预订图书、删除预订，发送支付请求等。</a:t>
            </a:r>
            <a:endParaRPr lang="zh-CN" altLang="en-US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管理图书和读者信息：该系统将实现对图书和读者信息的有效管理，包括添加、编辑和删除图书，以及读者信息的录入和更新。这将帮助图书馆更好地组织和维护其资源。</a:t>
            </a:r>
            <a:endParaRPr lang="zh-CN" altLang="en-US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支持借阅和归还功能：系统将实现图书的借阅和归还功能，允许读者轻松借阅图书，并提供适当的提醒和过期处理机制，以确保图书的及时归还和可用性。</a:t>
            </a:r>
            <a:endParaRPr lang="zh-CN" altLang="en-US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实现预订图书功能：系统将提供图书预订功能，允许读者在图书暂时不可用时预订，并在可用时通知读者。这将提高读者的满意度并优化图书馆的资源利用。</a:t>
            </a:r>
            <a:endParaRPr lang="zh-CN" altLang="en-US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提供统计和报告功能：系统将提供管理员所需的统计和报告功能，包括借阅统计、读者活动分析和图书馆的营业额报告等。这些数据将有助于图书馆的决策制定和业务运营分析。</a:t>
            </a:r>
            <a:endParaRPr lang="zh-CN" altLang="en-US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7200" y="3768725"/>
            <a:ext cx="1912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项目技术建议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1000" y="4137025"/>
            <a:ext cx="502983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考虑所有开发人员的技术情况，我们使用一些简单的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框架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后端开发：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Java、Spring、SpringMVC、Spring Boot框架 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2. 前端开发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HTML、CSS、Vue.js、</a:t>
            </a:r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jsp</a:t>
            </a:r>
            <a:endParaRPr lang="en-US" altLang="zh-CN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517" y="416080"/>
            <a:ext cx="4740275" cy="48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3100" spc="245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part2</a:t>
            </a:r>
            <a:r>
              <a:rPr lang="zh-CN" sz="3100" spc="245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需求分析</a:t>
            </a:r>
            <a:endParaRPr lang="zh-CN" sz="3100" spc="245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517" y="1025594"/>
            <a:ext cx="5854700" cy="382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zh-CN" altLang="en-US" sz="2400"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PMingLiU"/>
                <a:cs typeface="PMingLiU"/>
              </a:rPr>
              <a:t>三种用户：</a:t>
            </a:r>
            <a:r>
              <a:rPr lang="en-US" altLang="zh-CN" sz="2400"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方正姚体" panose="02010601030101010101" charset="-122"/>
                <a:ea typeface="方正姚体" panose="02010601030101010101" charset="-122"/>
                <a:cs typeface="PMingLiU"/>
              </a:rPr>
              <a:t>reader</a:t>
            </a:r>
            <a:r>
              <a:rPr lang="zh-CN" altLang="en-US" sz="2400"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方正姚体" panose="02010601030101010101" charset="-122"/>
                <a:ea typeface="方正姚体" panose="02010601030101010101" charset="-122"/>
                <a:cs typeface="PMingLiU"/>
              </a:rPr>
              <a:t>、</a:t>
            </a:r>
            <a:r>
              <a:rPr lang="en-US" altLang="zh-CN" sz="2400"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方正姚体" panose="02010601030101010101" charset="-122"/>
                <a:ea typeface="方正姚体" panose="02010601030101010101" charset="-122"/>
                <a:cs typeface="PMingLiU"/>
              </a:rPr>
              <a:t>manager</a:t>
            </a:r>
            <a:r>
              <a:rPr lang="zh-CN" altLang="en-US" sz="2400"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方正姚体" panose="02010601030101010101" charset="-122"/>
                <a:ea typeface="方正姚体" panose="02010601030101010101" charset="-122"/>
                <a:cs typeface="PMingLiU"/>
              </a:rPr>
              <a:t>、</a:t>
            </a:r>
            <a:r>
              <a:rPr lang="en-US" altLang="zh-CN" sz="2400"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方正姚体" panose="02010601030101010101" charset="-122"/>
                <a:ea typeface="方正姚体" panose="02010601030101010101" charset="-122"/>
                <a:cs typeface="PMingLiU"/>
              </a:rPr>
              <a:t>staff</a:t>
            </a:r>
            <a:r>
              <a:rPr lang="zh-CN" altLang="en-US" sz="2400"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方正姚体" panose="02010601030101010101" charset="-122"/>
                <a:ea typeface="方正姚体" panose="02010601030101010101" charset="-122"/>
                <a:cs typeface="PMingLiU"/>
              </a:rPr>
              <a:t>（</a:t>
            </a:r>
            <a:r>
              <a:rPr lang="zh-CN" altLang="en-US" sz="2400"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方正姚体" panose="02010601030101010101" charset="-122"/>
                <a:ea typeface="方正姚体" panose="02010601030101010101" charset="-122"/>
                <a:cs typeface="PMingLiU"/>
              </a:rPr>
              <a:t>功能）</a:t>
            </a:r>
            <a:endParaRPr lang="zh-CN" altLang="en-US" sz="2400"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方正姚体" panose="02010601030101010101" charset="-122"/>
              <a:ea typeface="方正姚体" panose="02010601030101010101" charset="-122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43750" y="508"/>
            <a:ext cx="4286250" cy="6000241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09600" y="1558925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 b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charset="0"/>
                <a:ea typeface="宋体" panose="02010600030101010101" pitchFamily="2" charset="-122"/>
              </a:rPr>
              <a:t>所有用户可以</a:t>
            </a:r>
            <a:r>
              <a:rPr lang="en-US" sz="1800" b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charset="0"/>
                <a:ea typeface="宋体" panose="02010600030101010101" pitchFamily="2" charset="-122"/>
              </a:rPr>
              <a:t>login/register</a:t>
            </a:r>
            <a:r>
              <a:rPr lang="zh-CN" sz="1800" b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charset="0"/>
                <a:ea typeface="宋体" panose="02010600030101010101" pitchFamily="2" charset="-122"/>
              </a:rPr>
              <a:t>：实现用户登录</a:t>
            </a:r>
            <a:r>
              <a:rPr lang="en-US" sz="1800" b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charset="0"/>
                <a:ea typeface="宋体" panose="02010600030101010101" pitchFamily="2" charset="-122"/>
              </a:rPr>
              <a:t>,</a:t>
            </a:r>
            <a:r>
              <a:rPr lang="zh-CN" sz="1800" b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charset="0"/>
                <a:ea typeface="宋体" panose="02010600030101010101" pitchFamily="2" charset="-122"/>
              </a:rPr>
              <a:t>用户注册</a:t>
            </a:r>
            <a:r>
              <a:rPr lang="en-US" sz="1800" b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charset="0"/>
                <a:ea typeface="宋体" panose="02010600030101010101" pitchFamily="2" charset="-122"/>
              </a:rPr>
              <a:t>,</a:t>
            </a:r>
            <a:r>
              <a:rPr lang="zh-CN" sz="1800" b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charset="0"/>
                <a:ea typeface="宋体" panose="02010600030101010101" pitchFamily="2" charset="-122"/>
              </a:rPr>
              <a:t>读者自动登录，而</a:t>
            </a:r>
            <a:r>
              <a:rPr lang="en-US" altLang="zh-CN" sz="1800" b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charset="0"/>
                <a:ea typeface="宋体" panose="02010600030101010101" pitchFamily="2" charset="-122"/>
              </a:rPr>
              <a:t>manager</a:t>
            </a:r>
            <a:r>
              <a:rPr lang="zh-CN" altLang="en-US" sz="1800" b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charset="0"/>
                <a:ea typeface="宋体" panose="02010600030101010101" pitchFamily="2" charset="-122"/>
              </a:rPr>
              <a:t>管理</a:t>
            </a:r>
            <a:r>
              <a:rPr lang="zh-CN" altLang="en-US" sz="1800" b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charset="0"/>
                <a:ea typeface="宋体" panose="02010600030101010101" pitchFamily="2" charset="-122"/>
              </a:rPr>
              <a:t>用户</a:t>
            </a:r>
            <a:endParaRPr lang="zh-CN" altLang="en-US" sz="1800" b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600" y="2234565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charset="0"/>
                <a:ea typeface="宋体" panose="02010600030101010101" pitchFamily="2" charset="-122"/>
              </a:rPr>
              <a:t>reader</a:t>
            </a:r>
            <a:r>
              <a:rPr lang="zh-CN" sz="1800" b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charset="0"/>
                <a:ea typeface="宋体" panose="02010600030101010101" pitchFamily="2" charset="-122"/>
              </a:rPr>
              <a:t>：获取读书信息（分页），通过查询参数获取图书（分页），读者修改借阅天数，取消预订，删除预订，预订图书，发送支付请求，支付同</a:t>
            </a:r>
            <a:r>
              <a:rPr lang="en-US" sz="1800" b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charset="0"/>
                <a:ea typeface="宋体" panose="02010600030101010101" pitchFamily="2" charset="-122"/>
              </a:rPr>
              <a:t>/</a:t>
            </a:r>
            <a:r>
              <a:rPr lang="zh-CN" sz="1800" b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charset="0"/>
                <a:ea typeface="宋体" panose="02010600030101010101" pitchFamily="2" charset="-122"/>
              </a:rPr>
              <a:t>异步通知</a:t>
            </a:r>
            <a:endParaRPr lang="zh-CN" altLang="en-US" sz="1800" b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9600" y="3463925"/>
            <a:ext cx="508000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charset="0"/>
                <a:ea typeface="宋体" panose="02010600030101010101" pitchFamily="2" charset="-122"/>
              </a:rPr>
              <a:t>staff:</a:t>
            </a:r>
            <a:r>
              <a:rPr lang="zh-CN" sz="1800" b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charset="0"/>
                <a:ea typeface="宋体" panose="02010600030101010101" pitchFamily="2" charset="-122"/>
              </a:rPr>
              <a:t>获取读书信息（分页），借书</a:t>
            </a:r>
            <a:r>
              <a:rPr lang="en-US" sz="1800" b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charset="0"/>
                <a:ea typeface="宋体" panose="02010600030101010101" pitchFamily="2" charset="-122"/>
              </a:rPr>
              <a:t>/</a:t>
            </a:r>
            <a:r>
              <a:rPr lang="zh-CN" sz="1800" b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charset="0"/>
                <a:ea typeface="宋体" panose="02010600030101010101" pitchFamily="2" charset="-122"/>
              </a:rPr>
              <a:t>归还统计，查询图书信息（分页），添加、修改图书，修改图书状态、总数量，删除图书（</a:t>
            </a:r>
            <a:r>
              <a:rPr lang="en-US" sz="1800" b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charset="0"/>
                <a:ea typeface="宋体" panose="02010600030101010101" pitchFamily="2" charset="-122"/>
              </a:rPr>
              <a:t>1/n</a:t>
            </a:r>
            <a:r>
              <a:rPr lang="zh-CN" sz="1800" b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charset="0"/>
                <a:ea typeface="宋体" panose="02010600030101010101" pitchFamily="2" charset="-122"/>
              </a:rPr>
              <a:t>），获取增删图书分类，根据</a:t>
            </a:r>
            <a:r>
              <a:rPr lang="en-US" sz="1800" b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charset="0"/>
                <a:ea typeface="宋体" panose="02010600030101010101" pitchFamily="2" charset="-122"/>
              </a:rPr>
              <a:t>bbId</a:t>
            </a:r>
            <a:r>
              <a:rPr lang="zh-CN" sz="1800" b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charset="0"/>
                <a:ea typeface="宋体" panose="02010600030101010101" pitchFamily="2" charset="-122"/>
              </a:rPr>
              <a:t>还书，带参数分页查询，借书（</a:t>
            </a:r>
            <a:r>
              <a:rPr lang="en-US" sz="1800" b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charset="0"/>
                <a:ea typeface="宋体" panose="02010600030101010101" pitchFamily="2" charset="-122"/>
              </a:rPr>
              <a:t>1/n</a:t>
            </a:r>
            <a:r>
              <a:rPr lang="zh-CN" sz="1800" b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charset="0"/>
                <a:ea typeface="宋体" panose="02010600030101010101" pitchFamily="2" charset="-122"/>
              </a:rPr>
              <a:t>），根据</a:t>
            </a:r>
            <a:r>
              <a:rPr lang="en-US" sz="1800" b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charset="0"/>
                <a:ea typeface="宋体" panose="02010600030101010101" pitchFamily="2" charset="-122"/>
              </a:rPr>
              <a:t>id</a:t>
            </a:r>
            <a:r>
              <a:rPr lang="zh-CN" sz="1800" b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charset="0"/>
                <a:ea typeface="宋体" panose="02010600030101010101" pitchFamily="2" charset="-122"/>
              </a:rPr>
              <a:t>获取邮箱，提醒还书，根据分类获取图书销量，按分类降序获取图书分类，以及销量最高的第一个分类下的图书销量，营业额统计</a:t>
            </a:r>
            <a:endParaRPr lang="zh-CN" altLang="en-US" sz="1800" b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517" y="416080"/>
            <a:ext cx="4740275" cy="48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3100" spc="245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part2</a:t>
            </a:r>
            <a:r>
              <a:rPr lang="zh-CN" sz="3100" spc="245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需求分析</a:t>
            </a:r>
            <a:endParaRPr lang="zh-CN" sz="3100" spc="245" dirty="0"/>
          </a:p>
        </p:txBody>
      </p:sp>
      <p:sp>
        <p:nvSpPr>
          <p:cNvPr id="3" name="object 3"/>
          <p:cNvSpPr txBox="1"/>
          <p:nvPr/>
        </p:nvSpPr>
        <p:spPr>
          <a:xfrm>
            <a:off x="457517" y="1025594"/>
            <a:ext cx="5854700" cy="382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zh-CN" altLang="en-US" sz="2400"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PMingLiU"/>
                <a:cs typeface="PMingLiU"/>
              </a:rPr>
              <a:t>非功能需求</a:t>
            </a:r>
            <a:endParaRPr lang="zh-CN" altLang="en-US" sz="2400"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43750" y="508"/>
            <a:ext cx="4286250" cy="600024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9600" y="1529080"/>
            <a:ext cx="5080000" cy="3476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sz="2000" b="0" baseline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1.</a:t>
            </a:r>
            <a:r>
              <a:rPr lang="zh-CN" sz="2000" b="0" baseline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具备一定的安全性，可靠性，可以抵御经典的</a:t>
            </a:r>
            <a:r>
              <a:rPr lang="en-US" sz="2000" b="0" baseline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SQL</a:t>
            </a:r>
            <a:r>
              <a:rPr lang="zh-CN" sz="2000" b="0" baseline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sz="2000" b="0" baseline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OS</a:t>
            </a:r>
            <a:r>
              <a:rPr lang="zh-CN" sz="2000" b="0" baseline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攻击以及</a:t>
            </a:r>
            <a:r>
              <a:rPr lang="en-US" sz="2000" b="0" baseline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XSS</a:t>
            </a:r>
            <a:r>
              <a:rPr lang="zh-CN" sz="2000" b="0" baseline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sz="2000" b="0" baseline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CSRF</a:t>
            </a:r>
            <a:r>
              <a:rPr lang="zh-CN" sz="2000" b="0" baseline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攻击</a:t>
            </a:r>
            <a:r>
              <a:rPr lang="en-US" sz="2000" b="0" baseline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2.</a:t>
            </a:r>
            <a:r>
              <a:rPr lang="zh-CN" sz="2000" b="0" baseline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页面简单易上手，至少不会出现严重二义性的按钮和标识</a:t>
            </a:r>
            <a:r>
              <a:rPr lang="en-US" sz="2000" b="0" baseline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3.</a:t>
            </a:r>
            <a:r>
              <a:rPr lang="zh-CN" sz="2000" b="0" baseline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具备一定的可维护性，可拓展性，代码插件化。</a:t>
            </a:r>
            <a:r>
              <a:rPr lang="en-US" sz="2000" b="0" baseline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4.</a:t>
            </a:r>
            <a:r>
              <a:rPr lang="zh-CN" sz="2000" b="0" baseline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在规定时间范围与成本范围内（即六月中旬前）实现大部分功能。</a:t>
            </a:r>
            <a:r>
              <a:rPr lang="en-US" sz="2000" b="0" baseline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5.</a:t>
            </a:r>
            <a:r>
              <a:rPr lang="zh-CN" sz="2000" b="0" baseline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反应速度较快，性能在容忍范围内，大部分（</a:t>
            </a:r>
            <a:r>
              <a:rPr lang="en-US" sz="2000" b="0" baseline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80%</a:t>
            </a:r>
            <a:r>
              <a:rPr lang="zh-CN" sz="2000" b="0" baseline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）操作都不应该是长任务（</a:t>
            </a:r>
            <a:r>
              <a:rPr lang="en-US" sz="2000" b="0" baseline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50ms</a:t>
            </a:r>
            <a:r>
              <a:rPr lang="zh-CN" sz="2000" b="0" baseline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无响应）。</a:t>
            </a:r>
            <a:endParaRPr lang="zh-CN" altLang="en-US" sz="2000" b="0" baseline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000" y="279400"/>
            <a:ext cx="4554220" cy="461645"/>
          </a:xfrm>
        </p:spPr>
        <p:txBody>
          <a:bodyPr wrap="square"/>
          <a:p>
            <a:r>
              <a:rPr lang="en-US" altLang="zh-CN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Part3</a:t>
            </a:r>
            <a:r>
              <a:rPr lang="zh-CN" altLang="en-US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应用建模</a:t>
            </a:r>
            <a:r>
              <a:rPr lang="en-US" altLang="zh-CN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——</a:t>
            </a:r>
            <a:r>
              <a:rPr lang="zh-CN" altLang="en-US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用例</a:t>
            </a:r>
            <a:endParaRPr lang="zh-CN" altLang="en-US">
              <a:latin typeface="Candara" panose="020E0502030303020204" charset="0"/>
              <a:ea typeface="方正姚体" panose="02010601030101010101" charset="-122"/>
              <a:cs typeface="Candara" panose="020E050203030302020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3"/>
          </p:nvPr>
        </p:nvSpPr>
        <p:spPr>
          <a:xfrm>
            <a:off x="5867400" y="949388"/>
            <a:ext cx="4972050" cy="274320"/>
          </a:xfrm>
        </p:spPr>
        <p:txBody>
          <a:bodyPr/>
          <a:p>
            <a:endParaRPr lang="zh-CN" altLang="en-US"/>
          </a:p>
        </p:txBody>
      </p:sp>
      <p:pic>
        <p:nvPicPr>
          <p:cNvPr id="2039828108" name="图片 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5" b="10122"/>
          <a:stretch>
            <a:fillRect/>
          </a:stretch>
        </p:blipFill>
        <p:spPr>
          <a:xfrm>
            <a:off x="228600" y="921385"/>
            <a:ext cx="5274310" cy="2361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311193" name="图片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19800" y="263208"/>
            <a:ext cx="5274310" cy="4741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935627" name="图片 4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4" b="11288"/>
          <a:stretch>
            <a:fillRect/>
          </a:stretch>
        </p:blipFill>
        <p:spPr>
          <a:xfrm>
            <a:off x="228600" y="3235325"/>
            <a:ext cx="527431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000" y="279400"/>
            <a:ext cx="6955790" cy="461645"/>
          </a:xfrm>
        </p:spPr>
        <p:txBody>
          <a:bodyPr wrap="square"/>
          <a:p>
            <a:r>
              <a:rPr lang="en-US" altLang="zh-CN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Part3</a:t>
            </a:r>
            <a:r>
              <a:rPr lang="zh-CN" altLang="en-US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应用建模</a:t>
            </a:r>
            <a:r>
              <a:rPr lang="en-US" altLang="zh-CN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——</a:t>
            </a:r>
            <a:r>
              <a:rPr lang="zh-CN" altLang="en-US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活动（</a:t>
            </a:r>
            <a:r>
              <a:rPr lang="en-US" altLang="zh-CN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staff</a:t>
            </a:r>
            <a:r>
              <a:rPr lang="zh-CN" altLang="en-US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和</a:t>
            </a:r>
            <a:r>
              <a:rPr lang="en-US" altLang="zh-CN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manager</a:t>
            </a:r>
            <a:r>
              <a:rPr lang="zh-CN" altLang="en-US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）</a:t>
            </a:r>
            <a:endParaRPr lang="zh-CN" altLang="en-US">
              <a:latin typeface="Candara" panose="020E0502030303020204" charset="0"/>
              <a:ea typeface="方正姚体" panose="02010601030101010101" charset="-122"/>
              <a:cs typeface="Candara" panose="020E050203030302020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3"/>
          </p:nvPr>
        </p:nvSpPr>
        <p:spPr>
          <a:xfrm>
            <a:off x="5867400" y="949388"/>
            <a:ext cx="4972050" cy="274320"/>
          </a:xfrm>
        </p:spPr>
        <p:txBody>
          <a:bodyPr/>
          <a:p>
            <a:endParaRPr lang="zh-CN" altLang="en-US"/>
          </a:p>
        </p:txBody>
      </p:sp>
      <p:pic>
        <p:nvPicPr>
          <p:cNvPr id="490029086" name="图片 6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5" b="6377"/>
          <a:stretch>
            <a:fillRect/>
          </a:stretch>
        </p:blipFill>
        <p:spPr>
          <a:xfrm>
            <a:off x="7543800" y="187325"/>
            <a:ext cx="3406775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040461" name="图片 7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796925"/>
            <a:ext cx="6903085" cy="4894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000" y="279400"/>
            <a:ext cx="6955790" cy="923290"/>
          </a:xfrm>
        </p:spPr>
        <p:txBody>
          <a:bodyPr wrap="square"/>
          <a:p>
            <a:r>
              <a:rPr lang="en-US" altLang="zh-CN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Part3</a:t>
            </a:r>
            <a:r>
              <a:rPr lang="zh-CN" altLang="en-US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应用建模</a:t>
            </a:r>
            <a:r>
              <a:rPr lang="en-US" altLang="zh-CN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——</a:t>
            </a:r>
            <a:br>
              <a:rPr lang="en-US" altLang="zh-CN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</a:br>
            <a:r>
              <a:rPr lang="zh-CN" altLang="en-US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活动（</a:t>
            </a:r>
            <a:r>
              <a:rPr lang="en-US" altLang="zh-CN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reader</a:t>
            </a:r>
            <a:r>
              <a:rPr lang="zh-CN" altLang="en-US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）</a:t>
            </a:r>
            <a:endParaRPr lang="zh-CN" altLang="en-US">
              <a:latin typeface="Candara" panose="020E0502030303020204" charset="0"/>
              <a:ea typeface="方正姚体" panose="02010601030101010101" charset="-122"/>
              <a:cs typeface="Candara" panose="020E050203030302020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3"/>
          </p:nvPr>
        </p:nvSpPr>
        <p:spPr>
          <a:xfrm>
            <a:off x="5867400" y="949388"/>
            <a:ext cx="4972050" cy="274320"/>
          </a:xfrm>
        </p:spPr>
        <p:txBody>
          <a:bodyPr/>
          <a:p>
            <a:endParaRPr lang="zh-CN" altLang="en-US"/>
          </a:p>
        </p:txBody>
      </p:sp>
      <p:pic>
        <p:nvPicPr>
          <p:cNvPr id="1256238633" name="图片 8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" b="8807"/>
          <a:stretch>
            <a:fillRect/>
          </a:stretch>
        </p:blipFill>
        <p:spPr>
          <a:xfrm>
            <a:off x="4953000" y="111125"/>
            <a:ext cx="4935855" cy="5847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000" y="279400"/>
            <a:ext cx="3758565" cy="461645"/>
          </a:xfrm>
        </p:spPr>
        <p:txBody>
          <a:bodyPr wrap="square"/>
          <a:p>
            <a:r>
              <a:rPr lang="en-US" altLang="zh-CN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Part3</a:t>
            </a:r>
            <a:r>
              <a:rPr lang="zh-CN" altLang="en-US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应用建模</a:t>
            </a:r>
            <a:r>
              <a:rPr lang="en-US" altLang="zh-CN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——</a:t>
            </a:r>
            <a:r>
              <a:rPr lang="zh-CN" altLang="en-US">
                <a:latin typeface="Candara" panose="020E0502030303020204" charset="0"/>
                <a:ea typeface="方正姚体" panose="02010601030101010101" charset="-122"/>
                <a:cs typeface="Candara" panose="020E0502030303020204" charset="0"/>
              </a:rPr>
              <a:t>类</a:t>
            </a:r>
            <a:endParaRPr lang="zh-CN" altLang="en-US">
              <a:latin typeface="Candara" panose="020E0502030303020204" charset="0"/>
              <a:ea typeface="方正姚体" panose="02010601030101010101" charset="-122"/>
              <a:cs typeface="Candara" panose="020E050203030302020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3"/>
          </p:nvPr>
        </p:nvSpPr>
        <p:spPr>
          <a:xfrm>
            <a:off x="5867400" y="949388"/>
            <a:ext cx="4972050" cy="274320"/>
          </a:xfrm>
        </p:spPr>
        <p:txBody>
          <a:bodyPr/>
          <a:p>
            <a:endParaRPr lang="zh-CN" altLang="en-US"/>
          </a:p>
        </p:txBody>
      </p:sp>
      <p:pic>
        <p:nvPicPr>
          <p:cNvPr id="1843369032" name="图片 9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3400" y="203835"/>
            <a:ext cx="6026150" cy="5605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PLACING_PICTURE_USER_VIEWPORT" val="{&quot;height&quot;:720,&quot;width&quot;:12865}"/>
</p:tagLst>
</file>

<file path=ppt/tags/tag14.xml><?xml version="1.0" encoding="utf-8"?>
<p:tagLst xmlns:p="http://schemas.openxmlformats.org/presentationml/2006/main">
  <p:tag name="KSO_WM_UNIT_PLACING_PICTURE_USER_VIEWPORT" val="{&quot;height&quot;:720,&quot;width&quot;:12865}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PLACING_PICTURE_USER_VIEWPORT" val="{&quot;height&quot;:720,&quot;width&quot;:12865}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PLACING_PICTURE_USER_VIEWPORT" val="{&quot;height&quot;:720,&quot;width&quot;:12865}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PLACING_PICTURE_USER_VIEWPORT" val="{&quot;height&quot;:720,&quot;width&quot;:12865}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PLACING_PICTURE_USER_VIEWPORT" val="{&quot;height&quot;:720,&quot;width&quot;:12865}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PLACING_PICTURE_USER_VIEWPORT" val="{&quot;height&quot;:720,&quot;width&quot;:12865}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PLACING_PICTURE_USER_VIEWPORT" val="{&quot;height&quot;:720,&quot;width&quot;:12865}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UNIT_PLACING_PICTURE_USER_VIEWPORT" val="{&quot;height&quot;:720,&quot;width&quot;:12865}"/>
</p:tagLst>
</file>

<file path=ppt/tags/tag35.xml><?xml version="1.0" encoding="utf-8"?>
<p:tagLst xmlns:p="http://schemas.openxmlformats.org/presentationml/2006/main">
  <p:tag name="KSO_WM_UNIT_PLACING_PICTURE_USER_VIEWPORT" val="{&quot;height&quot;:720,&quot;width&quot;:12865}"/>
</p:tagLst>
</file>

<file path=ppt/tags/tag36.xml><?xml version="1.0" encoding="utf-8"?>
<p:tagLst xmlns:p="http://schemas.openxmlformats.org/presentationml/2006/main">
  <p:tag name="KSO_WM_UNIT_PLACING_PICTURE_USER_VIEWPORT" val="{&quot;height&quot;:720,&quot;width&quot;:12865}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PP_MARK_KEY" val="e33a68c9-3bc6-4fcc-8cba-25b9b2e526b9"/>
  <p:tag name="COMMONDATA" val="eyJoZGlkIjoiMmZiNTI4MjUxOGNlM2YxZjUxZTUzMmQ5YTg5ZTdiYmM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1982</Words>
  <Application>WPS 演示</Application>
  <PresentationFormat>On-screen Show (4:3)</PresentationFormat>
  <Paragraphs>124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PMingLiU</vt:lpstr>
      <vt:lpstr>ESRI AMFM Electric</vt:lpstr>
      <vt:lpstr>Microsoft JhengHei</vt:lpstr>
      <vt:lpstr>Candara</vt:lpstr>
      <vt:lpstr>方正姚体</vt:lpstr>
      <vt:lpstr>等线</vt:lpstr>
      <vt:lpstr>Calibri</vt:lpstr>
      <vt:lpstr>微软雅黑</vt:lpstr>
      <vt:lpstr>Arial Unicode MS</vt:lpstr>
      <vt:lpstr>Office Theme</vt:lpstr>
      <vt:lpstr>图书管理系统介绍</vt:lpstr>
      <vt:lpstr>现代图书管理系统的优点</vt:lpstr>
      <vt:lpstr>Part1项目建议书</vt:lpstr>
      <vt:lpstr>part2需求分析</vt:lpstr>
      <vt:lpstr>part2需求分析</vt:lpstr>
      <vt:lpstr>Part3应用建模——用例</vt:lpstr>
      <vt:lpstr>Part3应用建模——活动（staff和manager）</vt:lpstr>
      <vt:lpstr>Part3应用建模—— 活动（reader）</vt:lpstr>
      <vt:lpstr>Part3应用建模——类</vt:lpstr>
      <vt:lpstr>Part3应用建模——组件</vt:lpstr>
      <vt:lpstr>Part4架构设计</vt:lpstr>
      <vt:lpstr>Part5技术选型</vt:lpstr>
      <vt:lpstr>Part5技术选型</vt:lpstr>
      <vt:lpstr>Part6完成情况——reader</vt:lpstr>
      <vt:lpstr>Part6完成情况——manager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图书管理系统介绍</dc:title>
  <dc:creator/>
  <cp:lastModifiedBy>李傲松</cp:lastModifiedBy>
  <cp:revision>45</cp:revision>
  <dcterms:created xsi:type="dcterms:W3CDTF">2023-05-12T09:38:00Z</dcterms:created>
  <dcterms:modified xsi:type="dcterms:W3CDTF">2023-05-16T12:30:39Z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2023-05-13T16:00:00Z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2023-05-13T16:00:00Z</vt:filetime>
  </property>
  <property fmtid="{D5CDD505-2E9C-101B-9397-08002B2CF9AE}" pid="5" name="ICV">
    <vt:lpwstr>3A917D0DDD754B1895BE8A8F1785E763</vt:lpwstr>
  </property>
  <property fmtid="{D5CDD505-2E9C-101B-9397-08002B2CF9AE}" pid="6" name="KSOProductBuildVer">
    <vt:lpwstr>2052-11.1.0.14036</vt:lpwstr>
  </property>
</Properties>
</file>