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4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12192000" cy="6858000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Noto Sans" panose="020B0502040504020204" pitchFamily="34" charset="0"/>
      <p:regular r:id="rId47"/>
    </p:embeddedFont>
    <p:embeddedFont>
      <p:font typeface="Source Sans Pro" panose="020B050303040302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iX4OqdtalM2z2OexTBVJOP28N/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3.fntdata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2.fntdata"/><Relationship Id="rId52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4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" name="Google Shape;38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9" name="Google Shape;3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6" name="Google Shape;39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2" name="Google Shape;4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4" name="Google Shape;4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0" name="Google Shape;4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6" name="Google Shape;4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2" name="Google Shape;4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9" name="Google Shape;43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5" name="Google Shape;4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1" name="Google Shape;4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6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6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6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6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6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7" name="Google Shape;137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6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defect-management-proces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>
            <a:spLocks noGrp="1"/>
          </p:cNvSpPr>
          <p:nvPr>
            <p:ph type="ctrTitle"/>
          </p:nvPr>
        </p:nvSpPr>
        <p:spPr>
          <a:xfrm>
            <a:off x="1524000" y="2290439"/>
            <a:ext cx="9144000" cy="121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7200"/>
              <a:buFont typeface="Calibri"/>
              <a:buNone/>
            </a:pPr>
            <a:r>
              <a:rPr lang="en-US" sz="72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Software Quality</a:t>
            </a:r>
            <a:endParaRPr/>
          </a:p>
        </p:txBody>
      </p:sp>
      <p:sp>
        <p:nvSpPr>
          <p:cNvPr id="164" name="Google Shape;164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0"/>
          <p:cNvSpPr txBox="1">
            <a:spLocks noGrp="1"/>
          </p:cNvSpPr>
          <p:nvPr>
            <p:ph type="title"/>
          </p:nvPr>
        </p:nvSpPr>
        <p:spPr>
          <a:xfrm>
            <a:off x="533400" y="299806"/>
            <a:ext cx="10515600" cy="1307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600" b="1">
                <a:solidFill>
                  <a:schemeClr val="accent1"/>
                </a:solidFill>
              </a:rPr>
              <a:t>2. Defect Clustering</a:t>
            </a:r>
            <a:endParaRPr sz="3600" b="1"/>
          </a:p>
        </p:txBody>
      </p:sp>
      <p:sp>
        <p:nvSpPr>
          <p:cNvPr id="255" name="Google Shape;255;p50"/>
          <p:cNvSpPr txBox="1">
            <a:spLocks noGrp="1"/>
          </p:cNvSpPr>
          <p:nvPr>
            <p:ph type="body" idx="1"/>
          </p:nvPr>
        </p:nvSpPr>
        <p:spPr>
          <a:xfrm>
            <a:off x="838200" y="2154353"/>
            <a:ext cx="105156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0" i="0">
                <a:solidFill>
                  <a:srgbClr val="222222"/>
                </a:solidFill>
              </a:rPr>
              <a:t>Defect Clustering which states that a small number of modules contain most of the defects detected.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 b="0" i="0"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 b="0" i="0"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 b="1" i="0">
                <a:solidFill>
                  <a:srgbClr val="222222"/>
                </a:solidFill>
              </a:rPr>
              <a:t>Pareto Principle</a:t>
            </a:r>
            <a:r>
              <a:rPr lang="en-US" sz="2400" b="0" i="0">
                <a:solidFill>
                  <a:srgbClr val="222222"/>
                </a:solidFill>
              </a:rPr>
              <a:t>: approximately 80% of the problems are found in 20% of the modules.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/>
        </p:nvSpPr>
        <p:spPr>
          <a:xfrm>
            <a:off x="629653" y="463132"/>
            <a:ext cx="48992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3. Pesticide Paradox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9"/>
          <p:cNvSpPr txBox="1"/>
          <p:nvPr/>
        </p:nvSpPr>
        <p:spPr>
          <a:xfrm>
            <a:off x="838200" y="1807275"/>
            <a:ext cx="6600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If the same set of repetitive tests are conducted,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the method will be useless for discovering new defects.</a:t>
            </a:r>
            <a:endParaRPr sz="22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9"/>
          <p:cNvSpPr txBox="1"/>
          <p:nvPr/>
        </p:nvSpPr>
        <p:spPr>
          <a:xfrm>
            <a:off x="4082796" y="2799274"/>
            <a:ext cx="6734400" cy="1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To overcome this problem: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the test cases need to be regularly reviewed &amp; revised</a:t>
            </a:r>
            <a:endParaRPr sz="2000"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adding new &amp; different test cases to help find more defects.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331125" y="4474450"/>
            <a:ext cx="6423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We can never claim your product is bug-free ! 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499000" y="5332600"/>
            <a:ext cx="763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 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Windows 98 public lunch live crashed on CNN TV  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600" b="1">
                <a:solidFill>
                  <a:schemeClr val="accent1"/>
                </a:solidFill>
              </a:rPr>
              <a:t>4. Testing shows presence of Defects</a:t>
            </a:r>
            <a:endParaRPr sz="3600" b="1"/>
          </a:p>
        </p:txBody>
      </p:sp>
      <p:sp>
        <p:nvSpPr>
          <p:cNvPr id="270" name="Google Shape;270;p52"/>
          <p:cNvSpPr txBox="1"/>
          <p:nvPr/>
        </p:nvSpPr>
        <p:spPr>
          <a:xfrm>
            <a:off x="950175" y="2557075"/>
            <a:ext cx="69669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Testing talks about the presence of defects and </a:t>
            </a:r>
            <a:endParaRPr sz="2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don’t talk about the absence of defects. </a:t>
            </a:r>
            <a:endParaRPr sz="2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52"/>
          <p:cNvSpPr txBox="1"/>
          <p:nvPr/>
        </p:nvSpPr>
        <p:spPr>
          <a:xfrm>
            <a:off x="950168" y="4086876"/>
            <a:ext cx="60975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but</a:t>
            </a:r>
            <a:r>
              <a:rPr lang="en-US" sz="24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even if no defects are found, it is not a proof of correctness.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3"/>
          <p:cNvSpPr txBox="1"/>
          <p:nvPr/>
        </p:nvSpPr>
        <p:spPr>
          <a:xfrm>
            <a:off x="558282" y="3590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5. Absence of Error - fallacy</a:t>
            </a:r>
            <a:endParaRPr sz="3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53"/>
          <p:cNvSpPr txBox="1"/>
          <p:nvPr/>
        </p:nvSpPr>
        <p:spPr>
          <a:xfrm>
            <a:off x="4145099" y="4363275"/>
            <a:ext cx="697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❑"/>
            </a:pPr>
            <a:r>
              <a:rPr lang="en-US" sz="200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System is tested thoroughly for the wrong requirement. </a:t>
            </a:r>
            <a:endParaRPr sz="20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53"/>
          <p:cNvSpPr txBox="1"/>
          <p:nvPr/>
        </p:nvSpPr>
        <p:spPr>
          <a:xfrm>
            <a:off x="4150015" y="5210872"/>
            <a:ext cx="7088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❑"/>
            </a:pPr>
            <a:r>
              <a:rPr lang="en-US" sz="200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Finding and fixing defects does not help if the system build is unusable and does not fulfill the user’s needs &amp; requirements.</a:t>
            </a:r>
            <a:endParaRPr sz="20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53"/>
          <p:cNvSpPr txBox="1"/>
          <p:nvPr/>
        </p:nvSpPr>
        <p:spPr>
          <a:xfrm>
            <a:off x="353009" y="2037975"/>
            <a:ext cx="8728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But what if, you work extra hard, and make your software product 99% bug-free. </a:t>
            </a:r>
            <a:endParaRPr sz="2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53"/>
          <p:cNvSpPr txBox="1"/>
          <p:nvPr/>
        </p:nvSpPr>
        <p:spPr>
          <a:xfrm>
            <a:off x="353009" y="3111607"/>
            <a:ext cx="8770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but the software does not meet the needs &amp; requirements of the clients ?</a:t>
            </a:r>
            <a:endParaRPr sz="2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>
            <a:spLocks noGrp="1"/>
          </p:cNvSpPr>
          <p:nvPr>
            <p:ph type="title"/>
          </p:nvPr>
        </p:nvSpPr>
        <p:spPr>
          <a:xfrm>
            <a:off x="875525" y="716450"/>
            <a:ext cx="3644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600" b="1">
                <a:solidFill>
                  <a:schemeClr val="accent1"/>
                </a:solidFill>
              </a:rPr>
              <a:t>6. Early Testing</a:t>
            </a:r>
            <a:endParaRPr sz="3600" b="1"/>
          </a:p>
        </p:txBody>
      </p:sp>
      <p:sp>
        <p:nvSpPr>
          <p:cNvPr id="286" name="Google Shape;286;p30"/>
          <p:cNvSpPr txBox="1"/>
          <p:nvPr/>
        </p:nvSpPr>
        <p:spPr>
          <a:xfrm>
            <a:off x="1711600" y="3389365"/>
            <a:ext cx="714880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It is recommended that you start finding the bug the moment the requirements are defined. 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0"/>
          <p:cNvSpPr txBox="1"/>
          <p:nvPr/>
        </p:nvSpPr>
        <p:spPr>
          <a:xfrm>
            <a:off x="1735334" y="4811613"/>
            <a:ext cx="801693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It is much cheaper to fix a Defect in the early stages of testing. 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1735334" y="2405903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But how early one should start testing? </a:t>
            </a:r>
            <a:endParaRPr sz="2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5"/>
          <p:cNvSpPr txBox="1"/>
          <p:nvPr/>
        </p:nvSpPr>
        <p:spPr>
          <a:xfrm>
            <a:off x="659276" y="60234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7. Testing is Context dependent</a:t>
            </a:r>
            <a:endParaRPr sz="3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55"/>
          <p:cNvSpPr txBox="1"/>
          <p:nvPr/>
        </p:nvSpPr>
        <p:spPr>
          <a:xfrm>
            <a:off x="690377" y="2240773"/>
            <a:ext cx="67647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Using a different</a:t>
            </a:r>
            <a:endParaRPr sz="1400" b="1" i="0" u="none" strike="noStrike" cap="none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approaches,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methodologies,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techniques,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and types of testing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depending upon the application type. 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55"/>
          <p:cNvSpPr txBox="1"/>
          <p:nvPr/>
        </p:nvSpPr>
        <p:spPr>
          <a:xfrm>
            <a:off x="4804475" y="5348050"/>
            <a:ext cx="6849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en-US" sz="22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: For instance testing, any POS system at a retail store will be different than testing an ATM machine.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>
            <a:spLocks noGrp="1"/>
          </p:cNvSpPr>
          <p:nvPr>
            <p:ph type="title"/>
          </p:nvPr>
        </p:nvSpPr>
        <p:spPr>
          <a:xfrm>
            <a:off x="2642449" y="639400"/>
            <a:ext cx="7456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4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Types of Software Testing</a:t>
            </a:r>
            <a:br>
              <a:rPr lang="en-US" sz="4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800" b="1">
              <a:solidFill>
                <a:schemeClr val="accent1"/>
              </a:solidFill>
            </a:endParaRPr>
          </a:p>
        </p:txBody>
      </p:sp>
      <p:cxnSp>
        <p:nvCxnSpPr>
          <p:cNvPr id="301" name="Google Shape;301;p31"/>
          <p:cNvCxnSpPr/>
          <p:nvPr/>
        </p:nvCxnSpPr>
        <p:spPr>
          <a:xfrm>
            <a:off x="4297250" y="2613926"/>
            <a:ext cx="18189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2" name="Google Shape;302;p31"/>
          <p:cNvSpPr txBox="1"/>
          <p:nvPr/>
        </p:nvSpPr>
        <p:spPr>
          <a:xfrm>
            <a:off x="7805358" y="2191666"/>
            <a:ext cx="308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Functional Testing</a:t>
            </a:r>
            <a:endParaRPr/>
          </a:p>
        </p:txBody>
      </p:sp>
      <p:sp>
        <p:nvSpPr>
          <p:cNvPr id="303" name="Google Shape;303;p31"/>
          <p:cNvSpPr txBox="1"/>
          <p:nvPr/>
        </p:nvSpPr>
        <p:spPr>
          <a:xfrm>
            <a:off x="897345" y="2383094"/>
            <a:ext cx="278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❖"/>
            </a:pPr>
            <a:r>
              <a:rPr lang="en-US" sz="2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Functional Testing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897345" y="3102606"/>
            <a:ext cx="339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❖"/>
            </a:pPr>
            <a:r>
              <a:rPr lang="en-US" sz="2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Non-Functional Testing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897345" y="3886369"/>
            <a:ext cx="312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❖"/>
            </a:pPr>
            <a:r>
              <a:rPr lang="en-US" sz="2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Maintenance Testing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1"/>
          <p:cNvSpPr txBox="1"/>
          <p:nvPr/>
        </p:nvSpPr>
        <p:spPr>
          <a:xfrm>
            <a:off x="7655750" y="3540300"/>
            <a:ext cx="339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▪"/>
            </a:pPr>
            <a:r>
              <a:rPr lang="en-US" sz="2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Integration Testing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1"/>
          <p:cNvSpPr txBox="1"/>
          <p:nvPr/>
        </p:nvSpPr>
        <p:spPr>
          <a:xfrm>
            <a:off x="7655750" y="4793675"/>
            <a:ext cx="317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▪"/>
            </a:pPr>
            <a:r>
              <a:rPr lang="en-US" sz="2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Testing (UAT)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7655750" y="4139275"/>
            <a:ext cx="339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▪"/>
            </a:pPr>
            <a:r>
              <a:rPr lang="en-US" sz="2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Acceptance Testing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1"/>
          <p:cNvSpPr/>
          <p:nvPr/>
        </p:nvSpPr>
        <p:spPr>
          <a:xfrm>
            <a:off x="6324600" y="2481413"/>
            <a:ext cx="718500" cy="2712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1"/>
          <p:cNvSpPr txBox="1"/>
          <p:nvPr/>
        </p:nvSpPr>
        <p:spPr>
          <a:xfrm>
            <a:off x="7655750" y="3032425"/>
            <a:ext cx="222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▪"/>
            </a:pPr>
            <a:r>
              <a:rPr lang="en-US" sz="2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Unit Testing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V-Model</a:t>
            </a:r>
            <a:endParaRPr/>
          </a:p>
        </p:txBody>
      </p:sp>
      <p:sp>
        <p:nvSpPr>
          <p:cNvPr id="316" name="Google Shape;316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represents a software development process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organizes the software development process in phases 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individual development phases have test phases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to understand the v-model</a:t>
            </a:r>
            <a:endParaRPr/>
          </a:p>
        </p:txBody>
      </p:sp>
      <p:sp>
        <p:nvSpPr>
          <p:cNvPr id="322" name="Google Shape;322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Requirement Gathering Stage	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Design Stage	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Build Stage	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 Stage	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Deployment Stage	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Maintenance Stage	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Problem with the waterfall model</a:t>
            </a:r>
            <a:endParaRPr sz="48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testing doesn't start until after implementation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easy to overlook the most important details in the initial statges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customer is delivered a completely wrong product, and you may have to start the project all over again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1905000" y="288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4800" b="1">
                <a:solidFill>
                  <a:schemeClr val="accent1"/>
                </a:solidFill>
              </a:rPr>
              <a:t>What are we going to talk about?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1066800" y="2282825"/>
            <a:ext cx="10311600" cy="3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i="0">
                <a:solidFill>
                  <a:srgbClr val="222222"/>
                </a:solidFill>
              </a:rPr>
              <a:t>What is Software Testing? Definition, Basics &amp; Types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i="0">
                <a:solidFill>
                  <a:srgbClr val="222222"/>
                </a:solidFill>
              </a:rPr>
              <a:t>7 Software Testing Principles</a:t>
            </a:r>
            <a:endParaRPr>
              <a:solidFill>
                <a:srgbClr val="222222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i="0">
                <a:solidFill>
                  <a:srgbClr val="222222"/>
                </a:solidFill>
              </a:rPr>
              <a:t>V-Model in Software Testing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>
                <a:solidFill>
                  <a:srgbClr val="222222"/>
                </a:solidFill>
              </a:rPr>
              <a:t>Types of software Testing ( Unit, Integration, UAT, Acceptance testing)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solidFill>
                <a:srgbClr val="222222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Solution = V-model</a:t>
            </a:r>
            <a:endParaRPr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1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corresponding test stage for each stage in the development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35" name="Google Shape;33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5426" y="2130455"/>
            <a:ext cx="4841148" cy="4841148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5"/>
          <p:cNvSpPr txBox="1"/>
          <p:nvPr/>
        </p:nvSpPr>
        <p:spPr>
          <a:xfrm>
            <a:off x="2945584" y="4366363"/>
            <a:ext cx="7298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SDLC</a:t>
            </a:r>
            <a:endParaRPr/>
          </a:p>
        </p:txBody>
      </p:sp>
      <p:sp>
        <p:nvSpPr>
          <p:cNvPr id="337" name="Google Shape;337;p35"/>
          <p:cNvSpPr txBox="1"/>
          <p:nvPr/>
        </p:nvSpPr>
        <p:spPr>
          <a:xfrm>
            <a:off x="8516574" y="4366363"/>
            <a:ext cx="7298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STLC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testing</a:t>
            </a:r>
            <a:endParaRPr sz="48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 a software development process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main goal is to isolate written code to test and determine if it works as intended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they can help uncover bugs in the code early on that may be harder to find in later testing stages</a:t>
            </a:r>
            <a:endParaRPr/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Key reasons to perform unit tests</a:t>
            </a:r>
            <a:endParaRPr sz="48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earlier a problem is detected, the fewer compound errors occur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cost of fixing a problem early can quickly outweigh the cost of fixing it later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Debugging processes are made easier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Developers can quickly make changes to the code base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Developers can also reuse code and migrate it to new projects</a:t>
            </a:r>
            <a:endParaRPr/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Implementing Unit Tests in practice</a:t>
            </a:r>
            <a:endParaRPr sz="48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component test is carried out by the developers themselves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individual components can be tested at an early stage or parallel to development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unit tests can  be carried out continuously and ensure the runnability and quality at each iteration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Test Frameworks</a:t>
            </a:r>
            <a:endParaRPr/>
          </a:p>
        </p:txBody>
      </p:sp>
      <p:sp>
        <p:nvSpPr>
          <p:cNvPr id="361" name="Google Shape;361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automatically create a stand-alone environment and independently read the source code for errors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Developers have the main task of defining test cases for the unit</a:t>
            </a:r>
            <a:endParaRPr/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Examples of frameworks</a:t>
            </a:r>
            <a:endParaRPr sz="48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JUnit – Framework for Java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JSUnit - Framework for JavaScript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CUnit - Framework for C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CppUnit - Framework for C++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PHPUnit - Framework for PHP</a:t>
            </a:r>
            <a:endParaRPr/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disadvantages of Unit testing</a:t>
            </a:r>
            <a:endParaRPr sz="48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takes time to write test cases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It’s difficult to write tests for legacy code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Tests require a lot of time for maintenance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can be challenging to test GUI code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Unit testing can’t catch all errors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Module tests as automated tests </a:t>
            </a:r>
            <a:endParaRPr sz="48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of the biggest advantages of module testing is the possibility of automation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being able to check the individual components quickly and in a way that is easy to understand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module tests can be carried out continuously and therefore allow faster development through the immediate detection of errors within the units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What is Integration Testing?</a:t>
            </a:r>
            <a:endParaRPr/>
          </a:p>
        </p:txBody>
      </p:sp>
      <p:sp>
        <p:nvSpPr>
          <p:cNvPr id="386" name="Google Shape;38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</a:pPr>
            <a:r>
              <a:rPr lang="en-US" sz="2400" b="1">
                <a:solidFill>
                  <a:srgbClr val="2F5496"/>
                </a:solidFill>
              </a:rPr>
              <a:t>Integration Testing </a:t>
            </a:r>
            <a:r>
              <a:rPr lang="en-US" sz="2400"/>
              <a:t>is defined as a type of testing where software modules are integrated logically and tested as a group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software project consists of multiple software modules, coded by different programmers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purpose of this level of testing is to expose defects in the interaction between these software modules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Why do Integration Testing?</a:t>
            </a:r>
            <a:endParaRPr/>
          </a:p>
        </p:txBody>
      </p:sp>
      <p:sp>
        <p:nvSpPr>
          <p:cNvPr id="392" name="Google Shape;392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800"/>
              <a:buChar char="•"/>
            </a:pPr>
            <a:r>
              <a:rPr lang="en-US" b="0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Although each software module is unit tested, defects still exist for various reasons like: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Noto Sans"/>
              <a:buChar char="▪"/>
            </a:pPr>
            <a:r>
              <a:rPr lang="en-US" b="0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Module, in general, is designed by an individual software developer whose programming logic may differ from other programmers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None/>
            </a:pPr>
            <a:endParaRPr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Noto Sans"/>
              <a:buChar char="▪"/>
            </a:pPr>
            <a:r>
              <a:rPr lang="en-US" b="0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 the time of module development, there are wide chances of change in requirements by the clients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None/>
            </a:pPr>
            <a:endParaRPr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Noto Sans"/>
              <a:buChar char="▪"/>
            </a:pPr>
            <a:r>
              <a:rPr lang="en-US" b="0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Inadequate exception handling could cause issues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567612" y="31847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600" b="1">
                <a:solidFill>
                  <a:schemeClr val="accent1"/>
                </a:solidFill>
              </a:rPr>
              <a:t>What is software Testing  ?</a:t>
            </a:r>
            <a:endParaRPr sz="3600" b="1"/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1"/>
          </p:nvPr>
        </p:nvSpPr>
        <p:spPr>
          <a:xfrm>
            <a:off x="765450" y="2988549"/>
            <a:ext cx="110508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n-US" sz="3600">
                <a:solidFill>
                  <a:schemeClr val="accent1"/>
                </a:solidFill>
              </a:rPr>
              <a:t>Purpose of software testing:</a:t>
            </a:r>
            <a:endParaRPr sz="3600"/>
          </a:p>
          <a:p>
            <a:pPr marL="4572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</a:pPr>
            <a:endParaRPr sz="320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endParaRPr sz="3200"/>
          </a:p>
        </p:txBody>
      </p:sp>
      <p:sp>
        <p:nvSpPr>
          <p:cNvPr id="177" name="Google Shape;177;p27"/>
          <p:cNvSpPr txBox="1"/>
          <p:nvPr/>
        </p:nvSpPr>
        <p:spPr>
          <a:xfrm>
            <a:off x="1153375" y="4089125"/>
            <a:ext cx="3922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errors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gaps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missing requirements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 flipH="1">
            <a:off x="891075" y="1633575"/>
            <a:ext cx="109251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Software Testing</a:t>
            </a:r>
            <a:r>
              <a:rPr lang="en-US" sz="220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 is a method to check whether the actual software product matches expected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requirements and to ensure that software product is</a:t>
            </a:r>
            <a:r>
              <a:rPr lang="en-US" sz="2200" i="0" u="sng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Defect </a:t>
            </a:r>
            <a:r>
              <a:rPr lang="en-US" sz="220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free.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5206483" y="4484905"/>
            <a:ext cx="6623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6972075" y="4273932"/>
            <a:ext cx="22899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actual requirements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Entry and Exit Criteria of Integration Testing</a:t>
            </a:r>
            <a:endParaRPr sz="48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i="0"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</a:pPr>
            <a:r>
              <a:rPr lang="en-US" b="1">
                <a:solidFill>
                  <a:srgbClr val="2F549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-US" b="1" i="0">
                <a:solidFill>
                  <a:srgbClr val="2F549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Entry Criteria: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2222"/>
              </a:buClr>
              <a:buSzPts val="2000"/>
              <a:buChar char="•"/>
            </a:pPr>
            <a:r>
              <a:rPr lang="en-US" b="0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Unit Tested Components/Modules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2222"/>
              </a:buClr>
              <a:buSzPts val="2000"/>
              <a:buChar char="•"/>
            </a:pPr>
            <a:r>
              <a:rPr lang="en-US" b="0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High prioritized bugs fixed and closed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2222"/>
              </a:buClr>
              <a:buSzPts val="2000"/>
              <a:buChar char="•"/>
            </a:pPr>
            <a:r>
              <a:rPr lang="en-US" b="0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Modules to be code completed and integrated successfully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</a:pPr>
            <a:r>
              <a:rPr lang="en-US" b="1" i="0">
                <a:solidFill>
                  <a:srgbClr val="2F549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Exit Criteria: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2222"/>
              </a:buClr>
              <a:buSzPts val="2000"/>
              <a:buChar char="•"/>
            </a:pPr>
            <a:r>
              <a:rPr lang="en-US" b="0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Successful Testing of Integrated Application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2222"/>
              </a:buClr>
              <a:buSzPts val="2000"/>
              <a:buChar char="•"/>
            </a:pPr>
            <a:r>
              <a:rPr lang="en-US" b="0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Executed Test Cases are documented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2222"/>
              </a:buClr>
              <a:buSzPts val="2000"/>
              <a:buChar char="•"/>
            </a:pPr>
            <a:r>
              <a:rPr lang="en-US" b="0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High prioritized bugs fixed and closed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Software Testing – Integration Testing Tools</a:t>
            </a:r>
            <a:endParaRPr sz="48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i="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Char char="•"/>
            </a:pPr>
            <a:r>
              <a:rPr lang="en-US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Citrus </a:t>
            </a:r>
            <a:r>
              <a:rPr lang="en-US" sz="2400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Java-based test framework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Char char="•"/>
            </a:pPr>
            <a:r>
              <a:rPr lang="en-US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VectorCAST/C++ </a:t>
            </a:r>
            <a:r>
              <a:rPr lang="en-US" sz="2000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Developers who use the C or C++ programming languages use the VectorCAST/C++ tool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0" i="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Char char="•"/>
            </a:pPr>
            <a:r>
              <a:rPr lang="en-US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LDRA </a:t>
            </a:r>
            <a:r>
              <a:rPr lang="en-US" sz="2000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For more than 40 years, LDRA has been the market leader in software quality tools.</a:t>
            </a:r>
            <a:endParaRPr sz="2000" b="0" i="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What is System Testing?</a:t>
            </a:r>
            <a:endParaRPr/>
          </a:p>
        </p:txBody>
      </p:sp>
      <p:sp>
        <p:nvSpPr>
          <p:cNvPr id="411" name="Google Shape;4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i="0"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</a:pPr>
            <a:r>
              <a:rPr lang="en-US" b="1" i="0">
                <a:solidFill>
                  <a:srgbClr val="2F549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System Testing</a:t>
            </a:r>
            <a:r>
              <a:rPr lang="en-US" b="0" i="0">
                <a:solidFill>
                  <a:srgbClr val="2F549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r>
              <a:rPr lang="en-US" b="0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 a level of testing that validates the complete and fully integrated software product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800"/>
              <a:buChar char="•"/>
            </a:pPr>
            <a:r>
              <a:rPr lang="en-US" b="0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purpose of a system test is to evaluate the end-to-end system specifications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Types of System Testing</a:t>
            </a:r>
            <a:endParaRPr/>
          </a:p>
        </p:txBody>
      </p:sp>
      <p:sp>
        <p:nvSpPr>
          <p:cNvPr id="417" name="Google Shape;417;p3"/>
          <p:cNvSpPr txBox="1">
            <a:spLocks noGrp="1"/>
          </p:cNvSpPr>
          <p:nvPr>
            <p:ph type="body" idx="1"/>
          </p:nvPr>
        </p:nvSpPr>
        <p:spPr>
          <a:xfrm>
            <a:off x="838200" y="1850608"/>
            <a:ext cx="10515600" cy="475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i="0"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400"/>
              <a:buChar char="•"/>
            </a:pPr>
            <a:r>
              <a:rPr lang="en-US" sz="2400" b="1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Usability Testing –</a:t>
            </a:r>
            <a:r>
              <a:rPr lang="en-US" sz="2400" b="0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mainly focuses on the user’s ease to use the application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i="0" u="none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i="0" u="none" strike="noStrike">
                <a:latin typeface="Source Sans Pro"/>
                <a:ea typeface="Source Sans Pro"/>
                <a:cs typeface="Source Sans Pro"/>
                <a:sym typeface="Source Sans Pro"/>
              </a:rPr>
              <a:t>Regression Testing </a:t>
            </a:r>
            <a:r>
              <a:rPr lang="en-US" sz="2400" b="1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–</a:t>
            </a:r>
            <a:r>
              <a:rPr lang="en-US" sz="2400" b="0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is necessary to know that a software solution will perform under real-life loads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i="0"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400"/>
              <a:buChar char="•"/>
            </a:pPr>
            <a:r>
              <a:rPr lang="en-US" sz="2400" b="1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Regression Testing –</a:t>
            </a:r>
            <a:r>
              <a:rPr lang="en-US" sz="2400" b="0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involves testing done to make sure none of the changes made over the course of the development process have caused new bugs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Types of System Testing</a:t>
            </a:r>
            <a:endParaRPr sz="4800"/>
          </a:p>
        </p:txBody>
      </p:sp>
      <p:sp>
        <p:nvSpPr>
          <p:cNvPr id="423" name="Google Shape;4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i="0"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400"/>
              <a:buChar char="•"/>
            </a:pPr>
            <a:r>
              <a:rPr lang="en-US" sz="2400" b="1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Recovery Testing –</a:t>
            </a:r>
            <a:r>
              <a:rPr lang="en-US" sz="2400" b="0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is done to demonstrate a software solution is reliable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i="0"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400"/>
              <a:buChar char="•"/>
            </a:pPr>
            <a:r>
              <a:rPr lang="en-US" sz="2400" b="1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Migration Testing –</a:t>
            </a:r>
            <a:r>
              <a:rPr lang="en-US" sz="2400" b="0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is done to ensure that the software can be moved from older system infrastructures to current system infrastructures without any issues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i="0"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400"/>
              <a:buChar char="•"/>
            </a:pPr>
            <a:r>
              <a:rPr lang="en-US" sz="2400" b="1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Hardware/Software Testing –</a:t>
            </a:r>
            <a:r>
              <a:rPr lang="en-US" sz="2400" b="0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Testing on the interactions between the hardware and software during system testing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i="0"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400"/>
              <a:buChar char="•"/>
            </a:pPr>
            <a:r>
              <a:rPr lang="en-US" sz="2400" b="1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Functional Testing – </a:t>
            </a:r>
            <a:r>
              <a:rPr lang="en-US" sz="2400" b="0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involves trying to think of any possible missing functions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i="0"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What is User Acceptance Testing (UAT)</a:t>
            </a:r>
            <a:endParaRPr sz="48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Is a type of testing performed by the end user or the client to verify/accept the software system before moving the software application to the production environment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</a:pPr>
            <a:r>
              <a:rPr lang="en-US" sz="2400" b="1" i="0">
                <a:solidFill>
                  <a:srgbClr val="2F549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UAT</a:t>
            </a:r>
            <a:r>
              <a:rPr lang="en-US" sz="2400" b="0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done in the final phase of testing after functional, integration and system testing is done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Purpose of UAT</a:t>
            </a:r>
            <a:endParaRPr/>
          </a:p>
        </p:txBody>
      </p:sp>
      <p:sp>
        <p:nvSpPr>
          <p:cNvPr id="435" name="Google Shape;4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400"/>
              <a:buChar char="•"/>
            </a:pPr>
            <a:r>
              <a:rPr lang="en-US" sz="2400" b="0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main </a:t>
            </a:r>
            <a:r>
              <a:rPr lang="en-US" sz="2400" b="1" i="0">
                <a:solidFill>
                  <a:srgbClr val="2F549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Purpose of UAT</a:t>
            </a:r>
            <a:r>
              <a:rPr lang="en-US" sz="2400" b="0" i="0">
                <a:solidFill>
                  <a:srgbClr val="2F549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r>
              <a:rPr lang="en-US" sz="2400" b="0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 to validate end to end business flow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400"/>
              <a:buChar char="•"/>
            </a:pPr>
            <a:r>
              <a:rPr lang="en-US" sz="24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-US" sz="2400" b="0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 does not focus on cosmetic errors, spelling mistakes or system testing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400"/>
              <a:buChar char="•"/>
            </a:pPr>
            <a:r>
              <a:rPr lang="en-US" sz="2400" b="1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Acceptance Testing </a:t>
            </a:r>
            <a:r>
              <a:rPr lang="en-US" sz="2400" b="0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 carried out in a separate testing environment with production-like data setup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Need of User Acceptance Testing</a:t>
            </a:r>
            <a:endParaRPr sz="48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7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550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641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•"/>
            </a:pPr>
            <a:r>
              <a:rPr lang="en-US" sz="2600" b="0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Arises once software has undergone Unit, Integration and System testing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 b="0" i="0"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•"/>
            </a:pPr>
            <a:r>
              <a:rPr lang="en-US" sz="2600" b="0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Developers might have built software based by their own understanding and further required changes during development may not be effectively communicated to them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 b="0" i="0"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•"/>
            </a:pPr>
            <a:r>
              <a:rPr lang="en-US" sz="2600" b="0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testing whether the final product is accepted by client/end-user, user acceptance testing is needed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How to execute UAT Tests</a:t>
            </a:r>
            <a:endParaRPr sz="48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8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9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</a:pPr>
            <a:r>
              <a:rPr lang="en-US" sz="2400" b="1" i="0">
                <a:solidFill>
                  <a:srgbClr val="2F549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UAT</a:t>
            </a:r>
            <a:r>
              <a:rPr lang="en-US" sz="2400" b="0" i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done by the intended users of the system or software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Tasks need to be performed by the testers: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000"/>
              <a:buChar char="•"/>
            </a:pPr>
            <a:r>
              <a:rPr lang="en-US" sz="2000">
                <a:solidFill>
                  <a:srgbClr val="C55A11"/>
                </a:solidFill>
              </a:rPr>
              <a:t>Analysis of Requirements</a:t>
            </a:r>
            <a:endParaRPr sz="2000">
              <a:solidFill>
                <a:srgbClr val="C55A1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Char char="•"/>
            </a:pPr>
            <a:r>
              <a:rPr lang="en-US" sz="2000">
                <a:solidFill>
                  <a:srgbClr val="C55A11"/>
                </a:solidFill>
              </a:rPr>
              <a:t>UAT plan Creation </a:t>
            </a:r>
            <a:endParaRPr sz="2000">
              <a:solidFill>
                <a:srgbClr val="C55A1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Char char="•"/>
            </a:pPr>
            <a:r>
              <a:rPr lang="en-US" sz="2000">
                <a:solidFill>
                  <a:srgbClr val="C55A11"/>
                </a:solidFill>
              </a:rPr>
              <a:t>Identify Test Scenarios</a:t>
            </a:r>
            <a:endParaRPr sz="2000">
              <a:solidFill>
                <a:srgbClr val="C55A1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Char char="•"/>
            </a:pPr>
            <a:r>
              <a:rPr lang="en-US" sz="2000">
                <a:solidFill>
                  <a:srgbClr val="C55A11"/>
                </a:solidFill>
              </a:rPr>
              <a:t>Creation of UAT Test cases</a:t>
            </a:r>
            <a:endParaRPr sz="2000">
              <a:solidFill>
                <a:srgbClr val="C55A1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Char char="•"/>
            </a:pPr>
            <a:r>
              <a:rPr lang="en-US" sz="2000">
                <a:solidFill>
                  <a:srgbClr val="C55A11"/>
                </a:solidFill>
              </a:rPr>
              <a:t>Test Data Preparation</a:t>
            </a:r>
            <a:endParaRPr sz="2000">
              <a:solidFill>
                <a:srgbClr val="C55A1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Char char="•"/>
            </a:pPr>
            <a:r>
              <a:rPr lang="en-US" sz="2000">
                <a:solidFill>
                  <a:srgbClr val="C55A11"/>
                </a:solidFill>
              </a:rPr>
              <a:t>Test Run</a:t>
            </a:r>
            <a:endParaRPr sz="2000">
              <a:solidFill>
                <a:srgbClr val="C55A1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Char char="•"/>
            </a:pPr>
            <a:r>
              <a:rPr lang="en-US" sz="2000">
                <a:solidFill>
                  <a:srgbClr val="C55A11"/>
                </a:solidFill>
              </a:rPr>
              <a:t>Confirm business objectives</a:t>
            </a:r>
            <a:endParaRPr sz="2000">
              <a:solidFill>
                <a:srgbClr val="C55A1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7200"/>
              <a:buFont typeface="Calibri"/>
              <a:buNone/>
            </a:pPr>
            <a:r>
              <a:rPr lang="en-US" sz="72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Code Example</a:t>
            </a:r>
            <a:endParaRPr/>
          </a:p>
        </p:txBody>
      </p:sp>
      <p:sp>
        <p:nvSpPr>
          <p:cNvPr id="454" name="Google Shape;45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4"/>
          <p:cNvSpPr txBox="1">
            <a:spLocks noGrp="1"/>
          </p:cNvSpPr>
          <p:nvPr>
            <p:ph type="body" idx="1"/>
          </p:nvPr>
        </p:nvSpPr>
        <p:spPr>
          <a:xfrm>
            <a:off x="597568" y="704406"/>
            <a:ext cx="10515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3600" b="1">
                <a:solidFill>
                  <a:schemeClr val="accent1"/>
                </a:solidFill>
              </a:rPr>
              <a:t>Why is Software test important ?</a:t>
            </a:r>
            <a:endParaRPr sz="3600" b="1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3600" b="1">
              <a:solidFill>
                <a:schemeClr val="accent1"/>
              </a:solidFill>
            </a:endParaRPr>
          </a:p>
        </p:txBody>
      </p:sp>
      <p:sp>
        <p:nvSpPr>
          <p:cNvPr id="186" name="Google Shape;186;p44"/>
          <p:cNvSpPr txBox="1"/>
          <p:nvPr/>
        </p:nvSpPr>
        <p:spPr>
          <a:xfrm>
            <a:off x="597568" y="2917589"/>
            <a:ext cx="56226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Properly tested software product ensures:</a:t>
            </a:r>
            <a:r>
              <a:rPr lang="en-US" sz="240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i="0" u="none" strike="noStrike" cap="non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reliability</a:t>
            </a:r>
            <a:endParaRPr sz="2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security </a:t>
            </a:r>
            <a:endParaRPr sz="2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and high performance</a:t>
            </a:r>
            <a:endParaRPr sz="2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4"/>
          <p:cNvSpPr txBox="1"/>
          <p:nvPr/>
        </p:nvSpPr>
        <p:spPr>
          <a:xfrm>
            <a:off x="7871355" y="3483255"/>
            <a:ext cx="31257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"/>
              <a:buChar char="✔"/>
            </a:pPr>
            <a:r>
              <a:rPr lang="en-US" sz="2400" b="0" i="0" u="none" strike="noStrike" cap="none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 saving,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"/>
              <a:buChar char="✔"/>
            </a:pPr>
            <a:r>
              <a:rPr lang="en-US" sz="2400" b="0" i="0" u="none" strike="noStrike" cap="none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 effectiveness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"/>
              <a:buChar char="✔"/>
            </a:pPr>
            <a:r>
              <a:rPr lang="en-US" sz="2400" b="0" i="0" u="none" strike="noStrike" cap="none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customer satisfaction.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4800" b="1">
                <a:solidFill>
                  <a:schemeClr val="accent1"/>
                </a:solidFill>
              </a:rPr>
              <a:t>What is the need of Testing ?</a:t>
            </a:r>
            <a:endParaRPr sz="4800"/>
          </a:p>
        </p:txBody>
      </p:sp>
      <p:sp>
        <p:nvSpPr>
          <p:cNvPr id="194" name="Google Shape;194;p28"/>
          <p:cNvSpPr txBox="1"/>
          <p:nvPr/>
        </p:nvSpPr>
        <p:spPr>
          <a:xfrm>
            <a:off x="1780149" y="1684175"/>
            <a:ext cx="642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software bugs could be expensive or even dangerous</a:t>
            </a:r>
            <a:endParaRPr sz="20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1780148" y="2270475"/>
            <a:ext cx="815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software bugs can potentially cause monetary and human loss</a:t>
            </a:r>
            <a:endParaRPr sz="20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525292" y="3012024"/>
            <a:ext cx="10044600" cy="13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5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50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Starb</a:t>
            </a:r>
            <a:r>
              <a:rPr lang="en-US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50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cks</a:t>
            </a:r>
            <a:endParaRPr sz="250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Starbucks was forced to close about 60 percent of stores in the U.S and Canada due to software failure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525292" y="4257975"/>
            <a:ext cx="9729000" cy="14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5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50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China Airlines Airbus A300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0" i="0" u="none" strike="noStrike" cap="none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China Airlines Airbus A300 crashed due to a software bug on April 26, 1994, killing 264 innocents live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525301" y="5374575"/>
            <a:ext cx="73788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50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50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Nissan cars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0" i="0" u="none" strike="noStrike" cap="none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recalled over 1 million cars from the market due to software failure </a:t>
            </a:r>
            <a:endParaRPr sz="2000" b="0" i="0" u="none" strike="noStrike" cap="non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6"/>
          <p:cNvSpPr txBox="1">
            <a:spLocks noGrp="1"/>
          </p:cNvSpPr>
          <p:nvPr>
            <p:ph type="title"/>
          </p:nvPr>
        </p:nvSpPr>
        <p:spPr>
          <a:xfrm>
            <a:off x="697928" y="640350"/>
            <a:ext cx="11016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600" b="1">
                <a:solidFill>
                  <a:schemeClr val="accent1"/>
                </a:solidFill>
              </a:rPr>
              <a:t>What are the benefits of Software Testing  ?</a:t>
            </a:r>
            <a:br>
              <a:rPr lang="en-US" sz="3600" b="1"/>
            </a:br>
            <a:endParaRPr sz="3600" b="1"/>
          </a:p>
        </p:txBody>
      </p:sp>
      <p:sp>
        <p:nvSpPr>
          <p:cNvPr id="204" name="Google Shape;204;p46"/>
          <p:cNvSpPr txBox="1"/>
          <p:nvPr/>
        </p:nvSpPr>
        <p:spPr>
          <a:xfrm>
            <a:off x="1542276" y="2321812"/>
            <a:ext cx="22213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Cost-Effective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46"/>
          <p:cNvSpPr txBox="1"/>
          <p:nvPr/>
        </p:nvSpPr>
        <p:spPr>
          <a:xfrm>
            <a:off x="1554298" y="4156199"/>
            <a:ext cx="31912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Customer Satisfaction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46"/>
          <p:cNvSpPr txBox="1"/>
          <p:nvPr/>
        </p:nvSpPr>
        <p:spPr>
          <a:xfrm>
            <a:off x="1554298" y="3579865"/>
            <a:ext cx="23758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Product quality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46"/>
          <p:cNvSpPr txBox="1"/>
          <p:nvPr/>
        </p:nvSpPr>
        <p:spPr>
          <a:xfrm>
            <a:off x="1554298" y="2979468"/>
            <a:ext cx="15295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7"/>
          <p:cNvSpPr txBox="1">
            <a:spLocks noGrp="1"/>
          </p:cNvSpPr>
          <p:nvPr>
            <p:ph type="title"/>
          </p:nvPr>
        </p:nvSpPr>
        <p:spPr>
          <a:xfrm>
            <a:off x="2446343" y="300295"/>
            <a:ext cx="7699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4800" b="1">
                <a:solidFill>
                  <a:schemeClr val="accent1"/>
                </a:solidFill>
              </a:rPr>
              <a:t>Principles of Software Testing</a:t>
            </a:r>
            <a:endParaRPr sz="4800"/>
          </a:p>
        </p:txBody>
      </p:sp>
      <p:pic>
        <p:nvPicPr>
          <p:cNvPr id="213" name="Google Shape;213;p4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8870" t="9118" r="7836" b="52840"/>
          <a:stretch/>
        </p:blipFill>
        <p:spPr>
          <a:xfrm>
            <a:off x="878772" y="1987460"/>
            <a:ext cx="3144300" cy="13257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sp>
        <p:nvSpPr>
          <p:cNvPr id="214" name="Google Shape;214;p47"/>
          <p:cNvSpPr txBox="1"/>
          <p:nvPr/>
        </p:nvSpPr>
        <p:spPr>
          <a:xfrm>
            <a:off x="-2437" y="3598428"/>
            <a:ext cx="472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Think of all the possible ways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you can test this.</a:t>
            </a:r>
            <a:endParaRPr sz="18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47"/>
          <p:cNvSpPr txBox="1"/>
          <p:nvPr/>
        </p:nvSpPr>
        <p:spPr>
          <a:xfrm>
            <a:off x="878775" y="5773325"/>
            <a:ext cx="10685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     </a:t>
            </a:r>
            <a:r>
              <a:rPr lang="en-US" sz="220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We need certain principles and strategies to optimize the testing effort !</a:t>
            </a:r>
            <a:endParaRPr sz="22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47"/>
          <p:cNvSpPr txBox="1"/>
          <p:nvPr/>
        </p:nvSpPr>
        <p:spPr>
          <a:xfrm>
            <a:off x="649818" y="4712317"/>
            <a:ext cx="337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^15 = 3. 051 757 81 * 10e</a:t>
            </a:r>
            <a:endParaRPr sz="16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47"/>
          <p:cNvSpPr txBox="1"/>
          <p:nvPr/>
        </p:nvSpPr>
        <p:spPr>
          <a:xfrm>
            <a:off x="4987322" y="1834125"/>
            <a:ext cx="1766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Scenario</a:t>
            </a:r>
            <a:endParaRPr sz="28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47"/>
          <p:cNvSpPr txBox="1"/>
          <p:nvPr/>
        </p:nvSpPr>
        <p:spPr>
          <a:xfrm>
            <a:off x="5106005" y="4759879"/>
            <a:ext cx="333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list of possibility is endless</a:t>
            </a:r>
            <a:endParaRPr sz="20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47"/>
          <p:cNvSpPr txBox="1"/>
          <p:nvPr/>
        </p:nvSpPr>
        <p:spPr>
          <a:xfrm>
            <a:off x="5065375" y="3019250"/>
            <a:ext cx="678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0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do not have security rights to paste the file in Folder B</a:t>
            </a:r>
            <a:endParaRPr sz="20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7"/>
          <p:cNvSpPr txBox="1"/>
          <p:nvPr/>
        </p:nvSpPr>
        <p:spPr>
          <a:xfrm>
            <a:off x="5066650" y="3535250"/>
            <a:ext cx="6508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•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19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Folder “B” is on  a shared drive and storage capacity is full</a:t>
            </a:r>
            <a:endParaRPr sz="15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47"/>
          <p:cNvSpPr txBox="1"/>
          <p:nvPr/>
        </p:nvSpPr>
        <p:spPr>
          <a:xfrm>
            <a:off x="5093873" y="4090575"/>
            <a:ext cx="543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0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Folder “B” has file with the same name</a:t>
            </a:r>
            <a:endParaRPr sz="20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47"/>
          <p:cNvSpPr txBox="1"/>
          <p:nvPr/>
        </p:nvSpPr>
        <p:spPr>
          <a:xfrm>
            <a:off x="5047228" y="2553159"/>
            <a:ext cx="613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Trying to move the file when it is Open</a:t>
            </a:r>
            <a:endParaRPr sz="20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/>
          <p:nvPr/>
        </p:nvSpPr>
        <p:spPr>
          <a:xfrm>
            <a:off x="532764" y="397863"/>
            <a:ext cx="62810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2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7 Testing Principles</a:t>
            </a:r>
            <a:r>
              <a:rPr lang="en-US" sz="3702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3702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3702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8"/>
          <p:cNvSpPr txBox="1"/>
          <p:nvPr/>
        </p:nvSpPr>
        <p:spPr>
          <a:xfrm>
            <a:off x="888893" y="2396077"/>
            <a:ext cx="473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  Exhaustive testing is not possible</a:t>
            </a:r>
            <a:endParaRPr sz="2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48"/>
          <p:cNvSpPr txBox="1"/>
          <p:nvPr/>
        </p:nvSpPr>
        <p:spPr>
          <a:xfrm>
            <a:off x="888893" y="3095655"/>
            <a:ext cx="277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  Defect Clustering</a:t>
            </a:r>
            <a:endParaRPr sz="2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48"/>
          <p:cNvSpPr txBox="1"/>
          <p:nvPr/>
        </p:nvSpPr>
        <p:spPr>
          <a:xfrm>
            <a:off x="888893" y="3737914"/>
            <a:ext cx="283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  Pesticide Paradox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8"/>
          <p:cNvSpPr txBox="1"/>
          <p:nvPr/>
        </p:nvSpPr>
        <p:spPr>
          <a:xfrm>
            <a:off x="888893" y="4373079"/>
            <a:ext cx="512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  Testing shows a presence of defects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6736616" y="2695545"/>
            <a:ext cx="367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   Absence of Error -fallacy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6736616" y="3372695"/>
            <a:ext cx="221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6.   Early Testing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8"/>
          <p:cNvSpPr txBox="1"/>
          <p:nvPr/>
        </p:nvSpPr>
        <p:spPr>
          <a:xfrm>
            <a:off x="6711193" y="4072851"/>
            <a:ext cx="423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7.   Testing is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onte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 dependent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1482016" y="5055996"/>
            <a:ext cx="2250604" cy="1554405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9"/>
          <p:cNvSpPr/>
          <p:nvPr/>
        </p:nvSpPr>
        <p:spPr>
          <a:xfrm>
            <a:off x="8243912" y="5009805"/>
            <a:ext cx="2250604" cy="154641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9"/>
          <p:cNvSpPr/>
          <p:nvPr/>
        </p:nvSpPr>
        <p:spPr>
          <a:xfrm>
            <a:off x="4884916" y="5037213"/>
            <a:ext cx="2250604" cy="154641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600" b="1">
                <a:solidFill>
                  <a:schemeClr val="accent1"/>
                </a:solidFill>
              </a:rPr>
              <a:t>1. Exhaustive testing is not possible</a:t>
            </a:r>
            <a:br>
              <a:rPr lang="en-US" sz="3600" b="1">
                <a:solidFill>
                  <a:schemeClr val="accent1"/>
                </a:solidFill>
              </a:rPr>
            </a:br>
            <a:endParaRPr sz="3600" b="1">
              <a:solidFill>
                <a:schemeClr val="accent1"/>
              </a:solidFill>
            </a:endParaRPr>
          </a:p>
        </p:txBody>
      </p:sp>
      <p:sp>
        <p:nvSpPr>
          <p:cNvPr id="243" name="Google Shape;243;p49"/>
          <p:cNvSpPr txBox="1"/>
          <p:nvPr/>
        </p:nvSpPr>
        <p:spPr>
          <a:xfrm>
            <a:off x="679575" y="1527475"/>
            <a:ext cx="10221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Instead, we need the optimal amount of testing based on the risk assessment of the application.</a:t>
            </a:r>
            <a:endParaRPr sz="22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9"/>
          <p:cNvSpPr txBox="1"/>
          <p:nvPr/>
        </p:nvSpPr>
        <p:spPr>
          <a:xfrm>
            <a:off x="679574" y="2527475"/>
            <a:ext cx="5584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And the million dollar question is, how do you determine this risk</a:t>
            </a:r>
            <a:r>
              <a:rPr lang="en-US" sz="220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20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9"/>
          <p:cNvSpPr txBox="1"/>
          <p:nvPr/>
        </p:nvSpPr>
        <p:spPr>
          <a:xfrm>
            <a:off x="1365328" y="3558755"/>
            <a:ext cx="36202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2269299" y="4020153"/>
            <a:ext cx="69213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b="0" i="0" u="none" strike="noStrike" cap="none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your opinion, Which operation is most likely to cause your Operating system to fail?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9"/>
          <p:cNvSpPr txBox="1"/>
          <p:nvPr/>
        </p:nvSpPr>
        <p:spPr>
          <a:xfrm>
            <a:off x="1915580" y="5234601"/>
            <a:ext cx="1260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Opening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Excel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Document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9"/>
          <p:cNvSpPr txBox="1"/>
          <p:nvPr/>
        </p:nvSpPr>
        <p:spPr>
          <a:xfrm>
            <a:off x="5520833" y="5164088"/>
            <a:ext cx="1260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Opening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Google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Chrome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9"/>
          <p:cNvSpPr txBox="1"/>
          <p:nvPr/>
        </p:nvSpPr>
        <p:spPr>
          <a:xfrm>
            <a:off x="8848483" y="5136680"/>
            <a:ext cx="16251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Opening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 heavy      applications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1783</Words>
  <Application>Microsoft Office PowerPoint</Application>
  <PresentationFormat>Breitbild</PresentationFormat>
  <Paragraphs>264</Paragraphs>
  <Slides>39</Slides>
  <Notes>39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39</vt:i4>
      </vt:variant>
    </vt:vector>
  </HeadingPairs>
  <TitlesOfParts>
    <vt:vector size="45" baseType="lpstr">
      <vt:lpstr>Arial</vt:lpstr>
      <vt:lpstr>Source Sans Pro</vt:lpstr>
      <vt:lpstr>Calibri</vt:lpstr>
      <vt:lpstr>Noto Sans</vt:lpstr>
      <vt:lpstr>Office</vt:lpstr>
      <vt:lpstr>1_Office</vt:lpstr>
      <vt:lpstr>Software Quality</vt:lpstr>
      <vt:lpstr>What are we going to talk about?</vt:lpstr>
      <vt:lpstr>What is software Testing  ?</vt:lpstr>
      <vt:lpstr>PowerPoint-Präsentation</vt:lpstr>
      <vt:lpstr>What is the need of Testing ?</vt:lpstr>
      <vt:lpstr>What are the benefits of Software Testing  ? </vt:lpstr>
      <vt:lpstr>Principles of Software Testing</vt:lpstr>
      <vt:lpstr>PowerPoint-Präsentation</vt:lpstr>
      <vt:lpstr>1. Exhaustive testing is not possible </vt:lpstr>
      <vt:lpstr>2. Defect Clustering</vt:lpstr>
      <vt:lpstr>PowerPoint-Präsentation</vt:lpstr>
      <vt:lpstr>4. Testing shows presence of Defects</vt:lpstr>
      <vt:lpstr>PowerPoint-Präsentation</vt:lpstr>
      <vt:lpstr>6. Early Testing</vt:lpstr>
      <vt:lpstr>PowerPoint-Präsentation</vt:lpstr>
      <vt:lpstr>Types of Software Testing </vt:lpstr>
      <vt:lpstr>V-Model</vt:lpstr>
      <vt:lpstr>Example to understand the v-model</vt:lpstr>
      <vt:lpstr>Problem with the waterfall model</vt:lpstr>
      <vt:lpstr>Solution = V-model</vt:lpstr>
      <vt:lpstr>Unit testing</vt:lpstr>
      <vt:lpstr>Key reasons to perform unit tests</vt:lpstr>
      <vt:lpstr>Implementing Unit Tests in practice</vt:lpstr>
      <vt:lpstr>Unit Test Frameworks</vt:lpstr>
      <vt:lpstr>Examples of frameworks</vt:lpstr>
      <vt:lpstr>The disadvantages of Unit testing</vt:lpstr>
      <vt:lpstr>Module tests as automated tests </vt:lpstr>
      <vt:lpstr>What is Integration Testing?</vt:lpstr>
      <vt:lpstr>Why do Integration Testing?</vt:lpstr>
      <vt:lpstr>Entry and Exit Criteria of Integration Testing</vt:lpstr>
      <vt:lpstr>Software Testing – Integration Testing Tools</vt:lpstr>
      <vt:lpstr>What is System Testing?</vt:lpstr>
      <vt:lpstr>Types of System Testing</vt:lpstr>
      <vt:lpstr>Types of System Testing</vt:lpstr>
      <vt:lpstr>What is User Acceptance Testing (UAT)</vt:lpstr>
      <vt:lpstr>Purpose of UAT</vt:lpstr>
      <vt:lpstr>Need of User Acceptance Testing</vt:lpstr>
      <vt:lpstr>How to execute UAT Tests</vt:lpstr>
      <vt:lpstr>Code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</dc:title>
  <dc:creator>Subasic Mihael</dc:creator>
  <cp:lastModifiedBy>Subasic Mihael</cp:lastModifiedBy>
  <cp:revision>1</cp:revision>
  <dcterms:created xsi:type="dcterms:W3CDTF">2022-11-02T16:09:48Z</dcterms:created>
  <dcterms:modified xsi:type="dcterms:W3CDTF">2022-11-16T16:53:47Z</dcterms:modified>
</cp:coreProperties>
</file>