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Roboto"/>
      <p:regular r:id="rId19"/>
      <p:bold r:id="rId20"/>
      <p:italic r:id="rId21"/>
      <p:boldItalic r:id="rId22"/>
    </p:embeddedFont>
    <p:embeddedFont>
      <p:font typeface="Lobster"/>
      <p:regular r:id="rId23"/>
    </p:embeddedFont>
    <p:embeddedFont>
      <p:font typeface="Oswald SemiBold"/>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26" roundtripDataSignature="AMtx7miwOgRmlTrc1yWR41ycxNCDfWjxS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OswaldSemiBold-regular.fntdata"/><Relationship Id="rId23" Type="http://schemas.openxmlformats.org/officeDocument/2006/relationships/font" Target="fonts/Lobster-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OswaldSemiBo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MX"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02be764ea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9" name="Google Shape;89;g202be764ea9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g202be764ea9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MX"/>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02be764ea9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02be764ea9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g202be764ea9_0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MX"/>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f546a78f7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f546a78f75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g1f546a78f75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MX"/>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f546a78f75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f546a78f75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g1f546a78f75_0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MX"/>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2"/>
          <p:cNvSpPr/>
          <p:nvPr/>
        </p:nvSpPr>
        <p:spPr>
          <a:xfrm>
            <a:off x="5796401" y="3378954"/>
            <a:ext cx="6394567" cy="3479046"/>
          </a:xfrm>
          <a:custGeom>
            <a:rect b="b" l="l" r="r" t="t"/>
            <a:pathLst>
              <a:path extrusionOk="0" h="3479046" w="6394567">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0">
                <a:schemeClr val="lt2"/>
              </a:gs>
              <a:gs pos="39000">
                <a:schemeClr val="lt2"/>
              </a:gs>
              <a:gs pos="100000">
                <a:srgbClr val="AECBD3"/>
              </a:gs>
            </a:gsLst>
            <a:lin ang="1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 name="Google Shape;17;p12"/>
          <p:cNvSpPr txBox="1"/>
          <p:nvPr>
            <p:ph type="ctrTitle"/>
          </p:nvPr>
        </p:nvSpPr>
        <p:spPr>
          <a:xfrm>
            <a:off x="1066801" y="1122363"/>
            <a:ext cx="6211185" cy="2305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3600"/>
              <a:buFont typeface="Arial"/>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2"/>
          <p:cNvSpPr txBox="1"/>
          <p:nvPr>
            <p:ph idx="1" type="subTitle"/>
          </p:nvPr>
        </p:nvSpPr>
        <p:spPr>
          <a:xfrm>
            <a:off x="1066802" y="3549048"/>
            <a:ext cx="5029198" cy="1956278"/>
          </a:xfrm>
          <a:prstGeom prst="rect">
            <a:avLst/>
          </a:prstGeom>
          <a:noFill/>
          <a:ln>
            <a:noFill/>
          </a:ln>
        </p:spPr>
        <p:txBody>
          <a:bodyPr anchorCtr="0" anchor="t" bIns="45700" lIns="91425" spcFirstLastPara="1" rIns="91425" wrap="square" tIns="45700">
            <a:normAutofit/>
          </a:bodyPr>
          <a:lstStyle>
            <a:lvl1pPr lvl="0" algn="l">
              <a:lnSpc>
                <a:spcPct val="120000"/>
              </a:lnSpc>
              <a:spcBef>
                <a:spcPts val="1000"/>
              </a:spcBef>
              <a:spcAft>
                <a:spcPts val="0"/>
              </a:spcAft>
              <a:buClr>
                <a:schemeClr val="dk1"/>
              </a:buClr>
              <a:buSzPts val="2000"/>
              <a:buNone/>
              <a:defRPr sz="2000"/>
            </a:lvl1pPr>
            <a:lvl2pPr lvl="1" algn="ctr">
              <a:lnSpc>
                <a:spcPct val="120000"/>
              </a:lnSpc>
              <a:spcBef>
                <a:spcPts val="500"/>
              </a:spcBef>
              <a:spcAft>
                <a:spcPts val="0"/>
              </a:spcAft>
              <a:buClr>
                <a:schemeClr val="dk1"/>
              </a:buClr>
              <a:buSzPts val="2000"/>
              <a:buNone/>
              <a:defRPr sz="2000"/>
            </a:lvl2pPr>
            <a:lvl3pPr lvl="2" algn="ctr">
              <a:lnSpc>
                <a:spcPct val="120000"/>
              </a:lnSpc>
              <a:spcBef>
                <a:spcPts val="500"/>
              </a:spcBef>
              <a:spcAft>
                <a:spcPts val="0"/>
              </a:spcAft>
              <a:buClr>
                <a:schemeClr val="dk1"/>
              </a:buClr>
              <a:buSzPts val="1800"/>
              <a:buNone/>
              <a:defRPr sz="1800"/>
            </a:lvl3pPr>
            <a:lvl4pPr lvl="3" algn="ctr">
              <a:lnSpc>
                <a:spcPct val="120000"/>
              </a:lnSpc>
              <a:spcBef>
                <a:spcPts val="500"/>
              </a:spcBef>
              <a:spcAft>
                <a:spcPts val="0"/>
              </a:spcAft>
              <a:buClr>
                <a:schemeClr val="dk1"/>
              </a:buClr>
              <a:buSzPts val="1600"/>
              <a:buNone/>
              <a:defRPr sz="1600"/>
            </a:lvl4pPr>
            <a:lvl5pPr lvl="4" algn="ctr">
              <a:lnSpc>
                <a:spcPct val="12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9" name="Google Shape;19;p12"/>
          <p:cNvSpPr txBox="1"/>
          <p:nvPr>
            <p:ph idx="10" type="dt"/>
          </p:nvPr>
        </p:nvSpPr>
        <p:spPr>
          <a:xfrm rot="5400000">
            <a:off x="10477379" y="4629744"/>
            <a:ext cx="265350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2"/>
          <p:cNvSpPr txBox="1"/>
          <p:nvPr>
            <p:ph idx="11" type="ftr"/>
          </p:nvPr>
        </p:nvSpPr>
        <p:spPr>
          <a:xfrm>
            <a:off x="8610602" y="6318446"/>
            <a:ext cx="274319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2"/>
          <p:cNvSpPr txBox="1"/>
          <p:nvPr>
            <p:ph idx="12" type="sldNum"/>
          </p:nvPr>
        </p:nvSpPr>
        <p:spPr>
          <a:xfrm>
            <a:off x="11353800" y="6318446"/>
            <a:ext cx="61569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21"/>
          <p:cNvSpPr txBox="1"/>
          <p:nvPr>
            <p:ph type="title"/>
          </p:nvPr>
        </p:nvSpPr>
        <p:spPr>
          <a:xfrm>
            <a:off x="1066800" y="936841"/>
            <a:ext cx="10239338" cy="953669"/>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21"/>
          <p:cNvSpPr txBox="1"/>
          <p:nvPr>
            <p:ph idx="1" type="body"/>
          </p:nvPr>
        </p:nvSpPr>
        <p:spPr>
          <a:xfrm rot="5400000">
            <a:off x="4350676" y="-1141132"/>
            <a:ext cx="3677683" cy="10239338"/>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21"/>
          <p:cNvSpPr txBox="1"/>
          <p:nvPr>
            <p:ph idx="10" type="dt"/>
          </p:nvPr>
        </p:nvSpPr>
        <p:spPr>
          <a:xfrm rot="5400000">
            <a:off x="10477379" y="4629744"/>
            <a:ext cx="265350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1"/>
          <p:cNvSpPr txBox="1"/>
          <p:nvPr>
            <p:ph idx="11" type="ftr"/>
          </p:nvPr>
        </p:nvSpPr>
        <p:spPr>
          <a:xfrm>
            <a:off x="8610602" y="6318446"/>
            <a:ext cx="274319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1"/>
          <p:cNvSpPr txBox="1"/>
          <p:nvPr>
            <p:ph idx="12" type="sldNum"/>
          </p:nvPr>
        </p:nvSpPr>
        <p:spPr>
          <a:xfrm>
            <a:off x="11353800" y="6318446"/>
            <a:ext cx="61569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22"/>
          <p:cNvSpPr txBox="1"/>
          <p:nvPr>
            <p:ph type="title"/>
          </p:nvPr>
        </p:nvSpPr>
        <p:spPr>
          <a:xfrm rot="5400000">
            <a:off x="7782463" y="2143664"/>
            <a:ext cx="4633823" cy="2508849"/>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22"/>
          <p:cNvSpPr txBox="1"/>
          <p:nvPr>
            <p:ph idx="1" type="body"/>
          </p:nvPr>
        </p:nvSpPr>
        <p:spPr>
          <a:xfrm rot="5400000">
            <a:off x="2502739" y="-354761"/>
            <a:ext cx="4633823" cy="750570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22"/>
          <p:cNvSpPr txBox="1"/>
          <p:nvPr>
            <p:ph idx="10" type="dt"/>
          </p:nvPr>
        </p:nvSpPr>
        <p:spPr>
          <a:xfrm rot="5400000">
            <a:off x="10477379" y="4629744"/>
            <a:ext cx="265350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2"/>
          <p:cNvSpPr txBox="1"/>
          <p:nvPr>
            <p:ph idx="11" type="ftr"/>
          </p:nvPr>
        </p:nvSpPr>
        <p:spPr>
          <a:xfrm>
            <a:off x="8610602" y="6318446"/>
            <a:ext cx="274319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2"/>
          <p:cNvSpPr txBox="1"/>
          <p:nvPr>
            <p:ph idx="12" type="sldNum"/>
          </p:nvPr>
        </p:nvSpPr>
        <p:spPr>
          <a:xfrm>
            <a:off x="11353800" y="6318446"/>
            <a:ext cx="61569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13"/>
          <p:cNvSpPr txBox="1"/>
          <p:nvPr>
            <p:ph type="title"/>
          </p:nvPr>
        </p:nvSpPr>
        <p:spPr>
          <a:xfrm>
            <a:off x="1066800" y="936841"/>
            <a:ext cx="8886884" cy="953669"/>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3"/>
          <p:cNvSpPr txBox="1"/>
          <p:nvPr>
            <p:ph idx="1" type="body"/>
          </p:nvPr>
        </p:nvSpPr>
        <p:spPr>
          <a:xfrm>
            <a:off x="1069848" y="2139696"/>
            <a:ext cx="8883836" cy="3677683"/>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13"/>
          <p:cNvSpPr txBox="1"/>
          <p:nvPr>
            <p:ph idx="10" type="dt"/>
          </p:nvPr>
        </p:nvSpPr>
        <p:spPr>
          <a:xfrm rot="5400000">
            <a:off x="10477379" y="4629744"/>
            <a:ext cx="265350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3"/>
          <p:cNvSpPr txBox="1"/>
          <p:nvPr>
            <p:ph idx="11" type="ftr"/>
          </p:nvPr>
        </p:nvSpPr>
        <p:spPr>
          <a:xfrm>
            <a:off x="8610602" y="6318446"/>
            <a:ext cx="274319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3"/>
          <p:cNvSpPr txBox="1"/>
          <p:nvPr>
            <p:ph idx="12" type="sldNum"/>
          </p:nvPr>
        </p:nvSpPr>
        <p:spPr>
          <a:xfrm>
            <a:off x="11353800" y="6318446"/>
            <a:ext cx="61569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14"/>
          <p:cNvSpPr/>
          <p:nvPr/>
        </p:nvSpPr>
        <p:spPr>
          <a:xfrm>
            <a:off x="6284115" y="3378954"/>
            <a:ext cx="5907885" cy="3479046"/>
          </a:xfrm>
          <a:custGeom>
            <a:rect b="b" l="l" r="r" t="t"/>
            <a:pathLst>
              <a:path extrusionOk="0" h="3479046" w="5907885">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0">
                <a:schemeClr val="lt2"/>
              </a:gs>
              <a:gs pos="23000">
                <a:schemeClr val="lt2"/>
              </a:gs>
              <a:gs pos="100000">
                <a:srgbClr val="AECBD3"/>
              </a:gs>
            </a:gsLst>
            <a:lin ang="4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0" name="Google Shape;30;p14"/>
          <p:cNvSpPr/>
          <p:nvPr/>
        </p:nvSpPr>
        <p:spPr>
          <a:xfrm rot="10800000">
            <a:off x="0" y="0"/>
            <a:ext cx="2923855" cy="1479128"/>
          </a:xfrm>
          <a:custGeom>
            <a:rect b="b" l="l" r="r" t="t"/>
            <a:pathLst>
              <a:path extrusionOk="0" h="1479128" w="2923855">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0">
                <a:schemeClr val="lt2"/>
              </a:gs>
              <a:gs pos="33000">
                <a:schemeClr val="lt2"/>
              </a:gs>
              <a:gs pos="100000">
                <a:srgbClr val="AECBD3"/>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1" name="Google Shape;31;p14"/>
          <p:cNvSpPr txBox="1"/>
          <p:nvPr>
            <p:ph type="title"/>
          </p:nvPr>
        </p:nvSpPr>
        <p:spPr>
          <a:xfrm>
            <a:off x="1066800" y="1709738"/>
            <a:ext cx="6455434" cy="298127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14"/>
          <p:cNvSpPr txBox="1"/>
          <p:nvPr>
            <p:ph idx="1" type="body"/>
          </p:nvPr>
        </p:nvSpPr>
        <p:spPr>
          <a:xfrm>
            <a:off x="1066800" y="4759252"/>
            <a:ext cx="5397260" cy="955748"/>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2000"/>
              <a:buNone/>
              <a:defRPr sz="2000">
                <a:solidFill>
                  <a:schemeClr val="dk1"/>
                </a:solidFill>
              </a:defRPr>
            </a:lvl1pPr>
            <a:lvl2pPr indent="-228600" lvl="1" marL="914400" algn="l">
              <a:lnSpc>
                <a:spcPct val="120000"/>
              </a:lnSpc>
              <a:spcBef>
                <a:spcPts val="500"/>
              </a:spcBef>
              <a:spcAft>
                <a:spcPts val="0"/>
              </a:spcAft>
              <a:buClr>
                <a:srgbClr val="888888"/>
              </a:buClr>
              <a:buSzPts val="2000"/>
              <a:buNone/>
              <a:defRPr sz="2000">
                <a:solidFill>
                  <a:srgbClr val="888888"/>
                </a:solidFill>
              </a:defRPr>
            </a:lvl2pPr>
            <a:lvl3pPr indent="-228600" lvl="2" marL="1371600" algn="l">
              <a:lnSpc>
                <a:spcPct val="120000"/>
              </a:lnSpc>
              <a:spcBef>
                <a:spcPts val="500"/>
              </a:spcBef>
              <a:spcAft>
                <a:spcPts val="0"/>
              </a:spcAft>
              <a:buClr>
                <a:srgbClr val="888888"/>
              </a:buClr>
              <a:buSzPts val="1800"/>
              <a:buNone/>
              <a:defRPr sz="1800">
                <a:solidFill>
                  <a:srgbClr val="888888"/>
                </a:solidFill>
              </a:defRPr>
            </a:lvl3pPr>
            <a:lvl4pPr indent="-228600" lvl="3" marL="1828800" algn="l">
              <a:lnSpc>
                <a:spcPct val="120000"/>
              </a:lnSpc>
              <a:spcBef>
                <a:spcPts val="500"/>
              </a:spcBef>
              <a:spcAft>
                <a:spcPts val="0"/>
              </a:spcAft>
              <a:buClr>
                <a:srgbClr val="888888"/>
              </a:buClr>
              <a:buSzPts val="1600"/>
              <a:buNone/>
              <a:defRPr sz="1600">
                <a:solidFill>
                  <a:srgbClr val="888888"/>
                </a:solidFill>
              </a:defRPr>
            </a:lvl4pPr>
            <a:lvl5pPr indent="-228600" lvl="4" marL="2286000" algn="l">
              <a:lnSpc>
                <a:spcPct val="12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3" name="Google Shape;33;p14"/>
          <p:cNvSpPr txBox="1"/>
          <p:nvPr>
            <p:ph idx="10" type="dt"/>
          </p:nvPr>
        </p:nvSpPr>
        <p:spPr>
          <a:xfrm rot="5400000">
            <a:off x="10477379" y="4629744"/>
            <a:ext cx="265350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4"/>
          <p:cNvSpPr txBox="1"/>
          <p:nvPr>
            <p:ph idx="11" type="ftr"/>
          </p:nvPr>
        </p:nvSpPr>
        <p:spPr>
          <a:xfrm>
            <a:off x="8610602" y="6318446"/>
            <a:ext cx="274319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4"/>
          <p:cNvSpPr txBox="1"/>
          <p:nvPr>
            <p:ph idx="12" type="sldNum"/>
          </p:nvPr>
        </p:nvSpPr>
        <p:spPr>
          <a:xfrm>
            <a:off x="11353800" y="6318446"/>
            <a:ext cx="61569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15"/>
          <p:cNvSpPr txBox="1"/>
          <p:nvPr>
            <p:ph type="title"/>
          </p:nvPr>
        </p:nvSpPr>
        <p:spPr>
          <a:xfrm>
            <a:off x="1066799" y="936841"/>
            <a:ext cx="10092477" cy="953669"/>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5"/>
          <p:cNvSpPr txBox="1"/>
          <p:nvPr>
            <p:ph idx="1" type="body"/>
          </p:nvPr>
        </p:nvSpPr>
        <p:spPr>
          <a:xfrm>
            <a:off x="1066800" y="2117341"/>
            <a:ext cx="4809482" cy="3760123"/>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15"/>
          <p:cNvSpPr txBox="1"/>
          <p:nvPr>
            <p:ph idx="2" type="body"/>
          </p:nvPr>
        </p:nvSpPr>
        <p:spPr>
          <a:xfrm>
            <a:off x="6349795" y="2117341"/>
            <a:ext cx="4809482" cy="3760123"/>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5"/>
          <p:cNvSpPr txBox="1"/>
          <p:nvPr>
            <p:ph idx="10" type="dt"/>
          </p:nvPr>
        </p:nvSpPr>
        <p:spPr>
          <a:xfrm rot="5400000">
            <a:off x="10477379" y="4629744"/>
            <a:ext cx="265350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5"/>
          <p:cNvSpPr txBox="1"/>
          <p:nvPr>
            <p:ph idx="11" type="ftr"/>
          </p:nvPr>
        </p:nvSpPr>
        <p:spPr>
          <a:xfrm>
            <a:off x="8610602" y="6318446"/>
            <a:ext cx="274319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5"/>
          <p:cNvSpPr txBox="1"/>
          <p:nvPr>
            <p:ph idx="12" type="sldNum"/>
          </p:nvPr>
        </p:nvSpPr>
        <p:spPr>
          <a:xfrm>
            <a:off x="11353800" y="6318446"/>
            <a:ext cx="61569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16"/>
          <p:cNvSpPr txBox="1"/>
          <p:nvPr>
            <p:ph type="title"/>
          </p:nvPr>
        </p:nvSpPr>
        <p:spPr>
          <a:xfrm>
            <a:off x="1066800" y="963283"/>
            <a:ext cx="10096500" cy="91600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16"/>
          <p:cNvSpPr txBox="1"/>
          <p:nvPr>
            <p:ph idx="1" type="body"/>
          </p:nvPr>
        </p:nvSpPr>
        <p:spPr>
          <a:xfrm>
            <a:off x="1066801" y="1879287"/>
            <a:ext cx="4739628" cy="582117"/>
          </a:xfrm>
          <a:prstGeom prst="rect">
            <a:avLst/>
          </a:prstGeom>
          <a:noFill/>
          <a:ln>
            <a:noFill/>
          </a:ln>
        </p:spPr>
        <p:txBody>
          <a:bodyPr anchorCtr="0" anchor="b" bIns="45700" lIns="91425" spcFirstLastPara="1" rIns="91425" wrap="square" tIns="45700">
            <a:noAutofit/>
          </a:bodyPr>
          <a:lstStyle>
            <a:lvl1pPr indent="-228600" lvl="0" marL="457200" algn="l">
              <a:lnSpc>
                <a:spcPct val="120000"/>
              </a:lnSpc>
              <a:spcBef>
                <a:spcPts val="1000"/>
              </a:spcBef>
              <a:spcAft>
                <a:spcPts val="0"/>
              </a:spcAft>
              <a:buClr>
                <a:schemeClr val="dk1"/>
              </a:buClr>
              <a:buSzPts val="1400"/>
              <a:buNone/>
              <a:defRPr b="1" sz="1400" cap="none"/>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16"/>
          <p:cNvSpPr txBox="1"/>
          <p:nvPr>
            <p:ph idx="2" type="body"/>
          </p:nvPr>
        </p:nvSpPr>
        <p:spPr>
          <a:xfrm>
            <a:off x="1066801" y="2505075"/>
            <a:ext cx="4739628" cy="3389642"/>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16"/>
          <p:cNvSpPr txBox="1"/>
          <p:nvPr>
            <p:ph idx="3" type="body"/>
          </p:nvPr>
        </p:nvSpPr>
        <p:spPr>
          <a:xfrm>
            <a:off x="6400330" y="1879287"/>
            <a:ext cx="4762970" cy="582117"/>
          </a:xfrm>
          <a:prstGeom prst="rect">
            <a:avLst/>
          </a:prstGeom>
          <a:noFill/>
          <a:ln>
            <a:noFill/>
          </a:ln>
        </p:spPr>
        <p:txBody>
          <a:bodyPr anchorCtr="0" anchor="b" bIns="45700" lIns="91425" spcFirstLastPara="1" rIns="91425" wrap="square" tIns="45700">
            <a:noAutofit/>
          </a:bodyPr>
          <a:lstStyle>
            <a:lvl1pPr indent="-228600" lvl="0" marL="457200" algn="l">
              <a:lnSpc>
                <a:spcPct val="120000"/>
              </a:lnSpc>
              <a:spcBef>
                <a:spcPts val="1000"/>
              </a:spcBef>
              <a:spcAft>
                <a:spcPts val="0"/>
              </a:spcAft>
              <a:buClr>
                <a:schemeClr val="dk1"/>
              </a:buClr>
              <a:buSzPts val="1400"/>
              <a:buNone/>
              <a:defRPr b="1" sz="1400" cap="none"/>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16"/>
          <p:cNvSpPr txBox="1"/>
          <p:nvPr>
            <p:ph idx="4" type="body"/>
          </p:nvPr>
        </p:nvSpPr>
        <p:spPr>
          <a:xfrm>
            <a:off x="6400330" y="2505075"/>
            <a:ext cx="4762970" cy="3389642"/>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16"/>
          <p:cNvSpPr txBox="1"/>
          <p:nvPr>
            <p:ph idx="10" type="dt"/>
          </p:nvPr>
        </p:nvSpPr>
        <p:spPr>
          <a:xfrm rot="5400000">
            <a:off x="10477379" y="4629744"/>
            <a:ext cx="265350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6"/>
          <p:cNvSpPr txBox="1"/>
          <p:nvPr>
            <p:ph idx="11" type="ftr"/>
          </p:nvPr>
        </p:nvSpPr>
        <p:spPr>
          <a:xfrm>
            <a:off x="8610602" y="6318446"/>
            <a:ext cx="274319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6"/>
          <p:cNvSpPr txBox="1"/>
          <p:nvPr>
            <p:ph idx="12" type="sldNum"/>
          </p:nvPr>
        </p:nvSpPr>
        <p:spPr>
          <a:xfrm>
            <a:off x="11353800" y="6318446"/>
            <a:ext cx="61569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17"/>
          <p:cNvSpPr txBox="1"/>
          <p:nvPr>
            <p:ph type="title"/>
          </p:nvPr>
        </p:nvSpPr>
        <p:spPr>
          <a:xfrm>
            <a:off x="1066800" y="1357223"/>
            <a:ext cx="8886884" cy="1043078"/>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17"/>
          <p:cNvSpPr txBox="1"/>
          <p:nvPr>
            <p:ph idx="10" type="dt"/>
          </p:nvPr>
        </p:nvSpPr>
        <p:spPr>
          <a:xfrm rot="5400000">
            <a:off x="10477379" y="4629744"/>
            <a:ext cx="265350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7"/>
          <p:cNvSpPr txBox="1"/>
          <p:nvPr>
            <p:ph idx="11" type="ftr"/>
          </p:nvPr>
        </p:nvSpPr>
        <p:spPr>
          <a:xfrm>
            <a:off x="8610602" y="6318446"/>
            <a:ext cx="274319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7"/>
          <p:cNvSpPr txBox="1"/>
          <p:nvPr>
            <p:ph idx="12" type="sldNum"/>
          </p:nvPr>
        </p:nvSpPr>
        <p:spPr>
          <a:xfrm>
            <a:off x="11353800" y="6318446"/>
            <a:ext cx="61569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8"/>
          <p:cNvSpPr txBox="1"/>
          <p:nvPr>
            <p:ph idx="10" type="dt"/>
          </p:nvPr>
        </p:nvSpPr>
        <p:spPr>
          <a:xfrm rot="5400000">
            <a:off x="10477379" y="4629744"/>
            <a:ext cx="265350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8"/>
          <p:cNvSpPr txBox="1"/>
          <p:nvPr>
            <p:ph idx="11" type="ftr"/>
          </p:nvPr>
        </p:nvSpPr>
        <p:spPr>
          <a:xfrm>
            <a:off x="8610602" y="6318446"/>
            <a:ext cx="274319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8"/>
          <p:cNvSpPr txBox="1"/>
          <p:nvPr>
            <p:ph idx="12" type="sldNum"/>
          </p:nvPr>
        </p:nvSpPr>
        <p:spPr>
          <a:xfrm>
            <a:off x="11353800" y="6318446"/>
            <a:ext cx="61569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19"/>
          <p:cNvSpPr txBox="1"/>
          <p:nvPr>
            <p:ph type="title"/>
          </p:nvPr>
        </p:nvSpPr>
        <p:spPr>
          <a:xfrm>
            <a:off x="1066800" y="770626"/>
            <a:ext cx="3705225" cy="128677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9"/>
          <p:cNvSpPr txBox="1"/>
          <p:nvPr>
            <p:ph idx="1" type="body"/>
          </p:nvPr>
        </p:nvSpPr>
        <p:spPr>
          <a:xfrm>
            <a:off x="5183188" y="1075426"/>
            <a:ext cx="5980112" cy="4768371"/>
          </a:xfrm>
          <a:prstGeom prst="rect">
            <a:avLst/>
          </a:prstGeom>
          <a:noFill/>
          <a:ln>
            <a:noFill/>
          </a:ln>
        </p:spPr>
        <p:txBody>
          <a:bodyPr anchorCtr="0" anchor="t" bIns="45700" lIns="91425" spcFirstLastPara="1" rIns="91425" wrap="square" tIns="45700">
            <a:normAutofit/>
          </a:bodyPr>
          <a:lstStyle>
            <a:lvl1pPr indent="-431800" lvl="0" marL="457200" algn="l">
              <a:lnSpc>
                <a:spcPct val="120000"/>
              </a:lnSpc>
              <a:spcBef>
                <a:spcPts val="1000"/>
              </a:spcBef>
              <a:spcAft>
                <a:spcPts val="0"/>
              </a:spcAft>
              <a:buClr>
                <a:schemeClr val="dk1"/>
              </a:buClr>
              <a:buSzPts val="3200"/>
              <a:buChar char="•"/>
              <a:defRPr sz="3200"/>
            </a:lvl1pPr>
            <a:lvl2pPr indent="-406400" lvl="1" marL="914400" algn="l">
              <a:lnSpc>
                <a:spcPct val="120000"/>
              </a:lnSpc>
              <a:spcBef>
                <a:spcPts val="500"/>
              </a:spcBef>
              <a:spcAft>
                <a:spcPts val="0"/>
              </a:spcAft>
              <a:buClr>
                <a:schemeClr val="dk1"/>
              </a:buClr>
              <a:buSzPts val="2800"/>
              <a:buChar char="–"/>
              <a:defRPr sz="2800"/>
            </a:lvl2pPr>
            <a:lvl3pPr indent="-381000" lvl="2" marL="1371600" algn="l">
              <a:lnSpc>
                <a:spcPct val="120000"/>
              </a:lnSpc>
              <a:spcBef>
                <a:spcPts val="500"/>
              </a:spcBef>
              <a:spcAft>
                <a:spcPts val="0"/>
              </a:spcAft>
              <a:buClr>
                <a:schemeClr val="dk1"/>
              </a:buClr>
              <a:buSzPts val="2400"/>
              <a:buChar char="•"/>
              <a:defRPr sz="2400"/>
            </a:lvl3pPr>
            <a:lvl4pPr indent="-355600" lvl="3" marL="1828800" algn="l">
              <a:lnSpc>
                <a:spcPct val="120000"/>
              </a:lnSpc>
              <a:spcBef>
                <a:spcPts val="500"/>
              </a:spcBef>
              <a:spcAft>
                <a:spcPts val="0"/>
              </a:spcAft>
              <a:buClr>
                <a:schemeClr val="dk1"/>
              </a:buClr>
              <a:buSzPts val="2000"/>
              <a:buChar char="–"/>
              <a:defRPr sz="2000"/>
            </a:lvl4pPr>
            <a:lvl5pPr indent="-355600" lvl="4" marL="2286000" algn="l">
              <a:lnSpc>
                <a:spcPct val="12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4" name="Google Shape;64;p19"/>
          <p:cNvSpPr txBox="1"/>
          <p:nvPr>
            <p:ph idx="2" type="body"/>
          </p:nvPr>
        </p:nvSpPr>
        <p:spPr>
          <a:xfrm>
            <a:off x="1066800" y="2057400"/>
            <a:ext cx="3705225"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1600"/>
              <a:buNone/>
              <a:defRPr sz="16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9"/>
          <p:cNvSpPr txBox="1"/>
          <p:nvPr>
            <p:ph idx="10" type="dt"/>
          </p:nvPr>
        </p:nvSpPr>
        <p:spPr>
          <a:xfrm rot="5400000">
            <a:off x="10477379" y="4629744"/>
            <a:ext cx="265350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9"/>
          <p:cNvSpPr txBox="1"/>
          <p:nvPr>
            <p:ph idx="11" type="ftr"/>
          </p:nvPr>
        </p:nvSpPr>
        <p:spPr>
          <a:xfrm>
            <a:off x="8610602" y="6318446"/>
            <a:ext cx="274319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9"/>
          <p:cNvSpPr txBox="1"/>
          <p:nvPr>
            <p:ph idx="12" type="sldNum"/>
          </p:nvPr>
        </p:nvSpPr>
        <p:spPr>
          <a:xfrm>
            <a:off x="11353800" y="6318446"/>
            <a:ext cx="61569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20"/>
          <p:cNvSpPr txBox="1"/>
          <p:nvPr>
            <p:ph type="title"/>
          </p:nvPr>
        </p:nvSpPr>
        <p:spPr>
          <a:xfrm>
            <a:off x="1066800" y="782128"/>
            <a:ext cx="3705225" cy="127527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0"/>
          <p:cNvSpPr/>
          <p:nvPr>
            <p:ph idx="2" type="pic"/>
          </p:nvPr>
        </p:nvSpPr>
        <p:spPr>
          <a:xfrm>
            <a:off x="5183188" y="1143000"/>
            <a:ext cx="5980112" cy="4572000"/>
          </a:xfrm>
          <a:prstGeom prst="rect">
            <a:avLst/>
          </a:prstGeom>
          <a:noFill/>
          <a:ln>
            <a:noFill/>
          </a:ln>
        </p:spPr>
      </p:sp>
      <p:sp>
        <p:nvSpPr>
          <p:cNvPr id="71" name="Google Shape;71;p20"/>
          <p:cNvSpPr txBox="1"/>
          <p:nvPr>
            <p:ph idx="1" type="body"/>
          </p:nvPr>
        </p:nvSpPr>
        <p:spPr>
          <a:xfrm>
            <a:off x="1066800" y="2057400"/>
            <a:ext cx="3705225" cy="3657600"/>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1600"/>
              <a:buNone/>
              <a:defRPr sz="16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2" name="Google Shape;72;p20"/>
          <p:cNvSpPr txBox="1"/>
          <p:nvPr>
            <p:ph idx="10" type="dt"/>
          </p:nvPr>
        </p:nvSpPr>
        <p:spPr>
          <a:xfrm rot="5400000">
            <a:off x="10477379" y="4629744"/>
            <a:ext cx="265350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0"/>
          <p:cNvSpPr txBox="1"/>
          <p:nvPr>
            <p:ph idx="11" type="ftr"/>
          </p:nvPr>
        </p:nvSpPr>
        <p:spPr>
          <a:xfrm>
            <a:off x="8610602" y="6318446"/>
            <a:ext cx="274319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0"/>
          <p:cNvSpPr txBox="1"/>
          <p:nvPr>
            <p:ph idx="12" type="sldNum"/>
          </p:nvPr>
        </p:nvSpPr>
        <p:spPr>
          <a:xfrm>
            <a:off x="11353800" y="6318446"/>
            <a:ext cx="61569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1"/>
          <p:cNvSpPr txBox="1"/>
          <p:nvPr>
            <p:ph type="title"/>
          </p:nvPr>
        </p:nvSpPr>
        <p:spPr>
          <a:xfrm>
            <a:off x="1066800" y="936841"/>
            <a:ext cx="8886884" cy="953669"/>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1"/>
          <p:cNvSpPr txBox="1"/>
          <p:nvPr>
            <p:ph idx="1" type="body"/>
          </p:nvPr>
        </p:nvSpPr>
        <p:spPr>
          <a:xfrm>
            <a:off x="1069848" y="2139696"/>
            <a:ext cx="8883836" cy="3677683"/>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20000"/>
              </a:lnSpc>
              <a:spcBef>
                <a:spcPts val="10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indent="-330200" lvl="1" marL="914400" marR="0" rtl="0" algn="l">
              <a:lnSpc>
                <a:spcPct val="12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17500" lvl="2" marL="13716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3pPr>
            <a:lvl4pPr indent="-304800" lvl="3" marL="1828800" marR="0" rtl="0" algn="l">
              <a:lnSpc>
                <a:spcPct val="12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2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1"/>
          <p:cNvSpPr txBox="1"/>
          <p:nvPr>
            <p:ph idx="10" type="dt"/>
          </p:nvPr>
        </p:nvSpPr>
        <p:spPr>
          <a:xfrm rot="5400000">
            <a:off x="10477379" y="4629744"/>
            <a:ext cx="2653508"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1"/>
          <p:cNvSpPr txBox="1"/>
          <p:nvPr>
            <p:ph idx="11" type="ftr"/>
          </p:nvPr>
        </p:nvSpPr>
        <p:spPr>
          <a:xfrm>
            <a:off x="8610602" y="6318446"/>
            <a:ext cx="2743198"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1"/>
          <p:cNvSpPr txBox="1"/>
          <p:nvPr>
            <p:ph idx="12" type="sldNum"/>
          </p:nvPr>
        </p:nvSpPr>
        <p:spPr>
          <a:xfrm>
            <a:off x="11353800" y="6318446"/>
            <a:ext cx="615696"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1600" u="none" cap="none" strike="noStrike">
                <a:solidFill>
                  <a:schemeClr val="dk1"/>
                </a:solidFill>
                <a:latin typeface="Arial"/>
                <a:ea typeface="Arial"/>
                <a:cs typeface="Arial"/>
                <a:sym typeface="Arial"/>
              </a:defRPr>
            </a:lvl1pPr>
            <a:lvl2pPr indent="0" lvl="1" marL="0" marR="0" rtl="0" algn="r">
              <a:spcBef>
                <a:spcPts val="0"/>
              </a:spcBef>
              <a:buNone/>
              <a:defRPr b="1" i="0" sz="1600" u="none" cap="none" strike="noStrike">
                <a:solidFill>
                  <a:schemeClr val="dk1"/>
                </a:solidFill>
                <a:latin typeface="Arial"/>
                <a:ea typeface="Arial"/>
                <a:cs typeface="Arial"/>
                <a:sym typeface="Arial"/>
              </a:defRPr>
            </a:lvl2pPr>
            <a:lvl3pPr indent="0" lvl="2" marL="0" marR="0" rtl="0" algn="r">
              <a:spcBef>
                <a:spcPts val="0"/>
              </a:spcBef>
              <a:buNone/>
              <a:defRPr b="1" i="0" sz="1600" u="none" cap="none" strike="noStrike">
                <a:solidFill>
                  <a:schemeClr val="dk1"/>
                </a:solidFill>
                <a:latin typeface="Arial"/>
                <a:ea typeface="Arial"/>
                <a:cs typeface="Arial"/>
                <a:sym typeface="Arial"/>
              </a:defRPr>
            </a:lvl3pPr>
            <a:lvl4pPr indent="0" lvl="3" marL="0" marR="0" rtl="0" algn="r">
              <a:spcBef>
                <a:spcPts val="0"/>
              </a:spcBef>
              <a:buNone/>
              <a:defRPr b="1" i="0" sz="1600" u="none" cap="none" strike="noStrike">
                <a:solidFill>
                  <a:schemeClr val="dk1"/>
                </a:solidFill>
                <a:latin typeface="Arial"/>
                <a:ea typeface="Arial"/>
                <a:cs typeface="Arial"/>
                <a:sym typeface="Arial"/>
              </a:defRPr>
            </a:lvl4pPr>
            <a:lvl5pPr indent="0" lvl="4" marL="0" marR="0" rtl="0" algn="r">
              <a:spcBef>
                <a:spcPts val="0"/>
              </a:spcBef>
              <a:buNone/>
              <a:defRPr b="1" i="0" sz="1600" u="none" cap="none" strike="noStrike">
                <a:solidFill>
                  <a:schemeClr val="dk1"/>
                </a:solidFill>
                <a:latin typeface="Arial"/>
                <a:ea typeface="Arial"/>
                <a:cs typeface="Arial"/>
                <a:sym typeface="Arial"/>
              </a:defRPr>
            </a:lvl5pPr>
            <a:lvl6pPr indent="0" lvl="5" marL="0" marR="0" rtl="0" algn="r">
              <a:spcBef>
                <a:spcPts val="0"/>
              </a:spcBef>
              <a:buNone/>
              <a:defRPr b="1" i="0" sz="1600" u="none" cap="none" strike="noStrike">
                <a:solidFill>
                  <a:schemeClr val="dk1"/>
                </a:solidFill>
                <a:latin typeface="Arial"/>
                <a:ea typeface="Arial"/>
                <a:cs typeface="Arial"/>
                <a:sym typeface="Arial"/>
              </a:defRPr>
            </a:lvl6pPr>
            <a:lvl7pPr indent="0" lvl="6" marL="0" marR="0" rtl="0" algn="r">
              <a:spcBef>
                <a:spcPts val="0"/>
              </a:spcBef>
              <a:buNone/>
              <a:defRPr b="1" i="0" sz="1600" u="none" cap="none" strike="noStrike">
                <a:solidFill>
                  <a:schemeClr val="dk1"/>
                </a:solidFill>
                <a:latin typeface="Arial"/>
                <a:ea typeface="Arial"/>
                <a:cs typeface="Arial"/>
                <a:sym typeface="Arial"/>
              </a:defRPr>
            </a:lvl7pPr>
            <a:lvl8pPr indent="0" lvl="7" marL="0" marR="0" rtl="0" algn="r">
              <a:spcBef>
                <a:spcPts val="0"/>
              </a:spcBef>
              <a:buNone/>
              <a:defRPr b="1" i="0" sz="1600" u="none" cap="none" strike="noStrike">
                <a:solidFill>
                  <a:schemeClr val="dk1"/>
                </a:solidFill>
                <a:latin typeface="Arial"/>
                <a:ea typeface="Arial"/>
                <a:cs typeface="Arial"/>
                <a:sym typeface="Arial"/>
              </a:defRPr>
            </a:lvl8pPr>
            <a:lvl9pPr indent="0" lvl="8" marL="0" marR="0" rtl="0" algn="r">
              <a:spcBef>
                <a:spcPts val="0"/>
              </a:spcBef>
              <a:buNone/>
              <a:defRPr b="1" i="0" sz="1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1.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jp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jp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jpg"/><Relationship Id="rId4" Type="http://schemas.openxmlformats.org/officeDocument/2006/relationships/image" Target="../media/image20.png"/><Relationship Id="rId5" Type="http://schemas.openxmlformats.org/officeDocument/2006/relationships/image" Target="../media/image18.gif"/><Relationship Id="rId6" Type="http://schemas.openxmlformats.org/officeDocument/2006/relationships/image" Target="../media/image15.png"/><Relationship Id="rId7" Type="http://schemas.openxmlformats.org/officeDocument/2006/relationships/image" Target="../media/image19.png"/><Relationship Id="rId8"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slide" Target="/ppt/slides/slide3.xml"/><Relationship Id="rId9" Type="http://schemas.openxmlformats.org/officeDocument/2006/relationships/image" Target="../media/image16.png"/><Relationship Id="rId5" Type="http://schemas.openxmlformats.org/officeDocument/2006/relationships/image" Target="../media/image7.png"/><Relationship Id="rId6" Type="http://schemas.openxmlformats.org/officeDocument/2006/relationships/slide" Target="/ppt/slides/slide5.xml"/><Relationship Id="rId7" Type="http://schemas.openxmlformats.org/officeDocument/2006/relationships/image" Target="../media/image6.png"/><Relationship Id="rId8" Type="http://schemas.openxmlformats.org/officeDocument/2006/relationships/slide" Target="/ppt/slides/slide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jpg"/><Relationship Id="rId4" Type="http://schemas.openxmlformats.org/officeDocument/2006/relationships/image" Target="../media/image7.png"/><Relationship Id="rId5"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jpg"/><Relationship Id="rId4" Type="http://schemas.openxmlformats.org/officeDocument/2006/relationships/image" Target="../media/image16.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5.png"/><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hyperlink" Target="https://datos.gob.ar/dataset/justicia-robos-recuperos-autos/archivo/justicia_707d3749-fbdc-4b7c-a015-60e7c2912ecc"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jpg"/><Relationship Id="rId4" Type="http://schemas.openxmlformats.org/officeDocument/2006/relationships/image" Target="../media/image11.png"/><Relationship Id="rId5"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jp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descr="Concepto ondulado de colores" id="92" name="Google Shape;92;g202be764ea9_0_0"/>
          <p:cNvPicPr preferRelativeResize="0"/>
          <p:nvPr/>
        </p:nvPicPr>
        <p:blipFill rotWithShape="1">
          <a:blip r:embed="rId3">
            <a:alphaModFix/>
          </a:blip>
          <a:srcRect b="15732" l="0" r="0" t="0"/>
          <a:stretch/>
        </p:blipFill>
        <p:spPr>
          <a:xfrm>
            <a:off x="-27323" y="-15370"/>
            <a:ext cx="12246646" cy="6888739"/>
          </a:xfrm>
          <a:prstGeom prst="rect">
            <a:avLst/>
          </a:prstGeom>
          <a:noFill/>
          <a:ln>
            <a:noFill/>
          </a:ln>
        </p:spPr>
      </p:pic>
      <p:sp>
        <p:nvSpPr>
          <p:cNvPr id="93" name="Google Shape;93;g202be764ea9_0_0"/>
          <p:cNvSpPr txBox="1"/>
          <p:nvPr>
            <p:ph type="ctrTitle"/>
          </p:nvPr>
        </p:nvSpPr>
        <p:spPr>
          <a:xfrm>
            <a:off x="910225" y="1618700"/>
            <a:ext cx="5324400" cy="3143700"/>
          </a:xfrm>
          <a:prstGeom prst="rect">
            <a:avLst/>
          </a:prstGeom>
        </p:spPr>
        <p:txBody>
          <a:bodyPr anchorCtr="0" anchor="b" bIns="45700" lIns="91425" spcFirstLastPara="1" rIns="91425" wrap="square" tIns="45700">
            <a:normAutofit fontScale="90000"/>
          </a:bodyPr>
          <a:lstStyle/>
          <a:p>
            <a:pPr indent="0" lvl="0" marL="0" rtl="0" algn="l">
              <a:spcBef>
                <a:spcPts val="0"/>
              </a:spcBef>
              <a:spcAft>
                <a:spcPts val="0"/>
              </a:spcAft>
              <a:buNone/>
            </a:pPr>
            <a:r>
              <a:rPr lang="es-MX" sz="6200"/>
              <a:t>Data Science -</a:t>
            </a:r>
            <a:endParaRPr sz="6200"/>
          </a:p>
          <a:p>
            <a:pPr indent="0" lvl="0" marL="0" rtl="0" algn="l">
              <a:spcBef>
                <a:spcPts val="0"/>
              </a:spcBef>
              <a:spcAft>
                <a:spcPts val="0"/>
              </a:spcAft>
              <a:buClr>
                <a:schemeClr val="dk1"/>
              </a:buClr>
              <a:buSzPts val="990"/>
              <a:buFont typeface="Arial"/>
              <a:buNone/>
            </a:pPr>
            <a:r>
              <a:rPr lang="es-MX" sz="4800"/>
              <a:t>Comisión 49140</a:t>
            </a:r>
            <a:endParaRPr b="0" sz="2700">
              <a:solidFill>
                <a:srgbClr val="FFFFFF"/>
              </a:solidFill>
              <a:highlight>
                <a:srgbClr val="222432"/>
              </a:highlight>
            </a:endParaRPr>
          </a:p>
          <a:p>
            <a:pPr indent="0" lvl="0" marL="0" rtl="0" algn="l">
              <a:spcBef>
                <a:spcPts val="0"/>
              </a:spcBef>
              <a:spcAft>
                <a:spcPts val="0"/>
              </a:spcAft>
              <a:buNone/>
            </a:pPr>
            <a:r>
              <a:rPr lang="es-MX" sz="4800"/>
              <a:t>Daniel Fanar</a:t>
            </a:r>
            <a:r>
              <a:rPr lang="es-MX" sz="5500"/>
              <a:t>a</a:t>
            </a:r>
            <a:endParaRPr sz="5500"/>
          </a:p>
          <a:p>
            <a:pPr indent="0" lvl="0" marL="0" rtl="0" algn="l">
              <a:spcBef>
                <a:spcPts val="0"/>
              </a:spcBef>
              <a:spcAft>
                <a:spcPts val="0"/>
              </a:spcAft>
              <a:buNone/>
            </a:pPr>
            <a:r>
              <a:rPr lang="es-MX" sz="6200"/>
              <a:t>Trabajo Final  </a:t>
            </a:r>
            <a:endParaRPr sz="6200"/>
          </a:p>
        </p:txBody>
      </p:sp>
      <p:pic>
        <p:nvPicPr>
          <p:cNvPr id="94" name="Google Shape;94;g202be764ea9_0_0" title="File:Noun Data 2223266.svg - Wikipedia"/>
          <p:cNvPicPr preferRelativeResize="0"/>
          <p:nvPr/>
        </p:nvPicPr>
        <p:blipFill>
          <a:blip r:embed="rId4">
            <a:alphaModFix/>
          </a:blip>
          <a:stretch>
            <a:fillRect/>
          </a:stretch>
        </p:blipFill>
        <p:spPr>
          <a:xfrm>
            <a:off x="7081300" y="1951550"/>
            <a:ext cx="2810849" cy="2810849"/>
          </a:xfrm>
          <a:prstGeom prst="rect">
            <a:avLst/>
          </a:prstGeom>
          <a:noFill/>
          <a:ln>
            <a:noFill/>
          </a:ln>
        </p:spPr>
      </p:pic>
      <p:pic>
        <p:nvPicPr>
          <p:cNvPr id="95" name="Google Shape;95;g202be764ea9_0_0" title="Archivo:Logo blackbg.png - Wikipedia, la enciclopedia libre"/>
          <p:cNvPicPr preferRelativeResize="0"/>
          <p:nvPr/>
        </p:nvPicPr>
        <p:blipFill>
          <a:blip r:embed="rId5">
            <a:alphaModFix/>
          </a:blip>
          <a:stretch>
            <a:fillRect/>
          </a:stretch>
        </p:blipFill>
        <p:spPr>
          <a:xfrm>
            <a:off x="1087821" y="53000"/>
            <a:ext cx="9126031" cy="985200"/>
          </a:xfrm>
          <a:prstGeom prst="rect">
            <a:avLst/>
          </a:prstGeom>
          <a:noFill/>
          <a:ln>
            <a:noFill/>
          </a:ln>
        </p:spPr>
      </p:pic>
      <p:sp>
        <p:nvSpPr>
          <p:cNvPr id="96" name="Google Shape;96;g202be764ea9_0_0"/>
          <p:cNvSpPr txBox="1"/>
          <p:nvPr/>
        </p:nvSpPr>
        <p:spPr>
          <a:xfrm>
            <a:off x="2660650" y="5342900"/>
            <a:ext cx="5641800" cy="985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MX" sz="2600">
                <a:solidFill>
                  <a:schemeClr val="dk1"/>
                </a:solidFill>
                <a:latin typeface="Lobster"/>
                <a:ea typeface="Lobster"/>
                <a:cs typeface="Lobster"/>
                <a:sym typeface="Lobster"/>
              </a:rPr>
              <a:t>Análisis de Robos de vehículos en Argentina</a:t>
            </a:r>
            <a:endParaRPr sz="400">
              <a:latin typeface="Lobster"/>
              <a:ea typeface="Lobster"/>
              <a:cs typeface="Lobster"/>
              <a:sym typeface="Lobst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descr="Concepto ondulado de colores" id="189" name="Google Shape;189;p7"/>
          <p:cNvPicPr preferRelativeResize="0"/>
          <p:nvPr/>
        </p:nvPicPr>
        <p:blipFill rotWithShape="1">
          <a:blip r:embed="rId3">
            <a:alphaModFix/>
          </a:blip>
          <a:srcRect b="15730" l="0" r="0" t="0"/>
          <a:stretch/>
        </p:blipFill>
        <p:spPr>
          <a:xfrm>
            <a:off x="0" y="0"/>
            <a:ext cx="12246645" cy="6888739"/>
          </a:xfrm>
          <a:prstGeom prst="rect">
            <a:avLst/>
          </a:prstGeom>
          <a:noFill/>
          <a:ln>
            <a:noFill/>
          </a:ln>
        </p:spPr>
      </p:pic>
      <p:sp>
        <p:nvSpPr>
          <p:cNvPr id="190" name="Google Shape;190;p7"/>
          <p:cNvSpPr txBox="1"/>
          <p:nvPr/>
        </p:nvSpPr>
        <p:spPr>
          <a:xfrm>
            <a:off x="239805" y="-20238"/>
            <a:ext cx="3745599" cy="737674"/>
          </a:xfrm>
          <a:prstGeom prst="rect">
            <a:avLst/>
          </a:prstGeom>
          <a:noFill/>
          <a:ln>
            <a:noFill/>
          </a:ln>
        </p:spPr>
        <p:txBody>
          <a:bodyPr anchorCtr="0" anchor="b" bIns="45700" lIns="91425" spcFirstLastPara="1" rIns="91425" wrap="square" tIns="45700">
            <a:normAutofit fontScale="92500"/>
          </a:bodyPr>
          <a:lstStyle/>
          <a:p>
            <a:pPr indent="0" lvl="0" marL="0" marR="0" rtl="0" algn="ctr">
              <a:lnSpc>
                <a:spcPct val="90000"/>
              </a:lnSpc>
              <a:spcBef>
                <a:spcPts val="0"/>
              </a:spcBef>
              <a:spcAft>
                <a:spcPts val="0"/>
              </a:spcAft>
              <a:buClr>
                <a:schemeClr val="dk1"/>
              </a:buClr>
              <a:buSzPct val="100000"/>
              <a:buFont typeface="Arial"/>
              <a:buNone/>
            </a:pPr>
            <a:r>
              <a:rPr b="1" i="0" lang="es-MX" sz="3200" u="none" cap="none" strike="noStrike">
                <a:solidFill>
                  <a:schemeClr val="dk1"/>
                </a:solidFill>
                <a:latin typeface="Arial"/>
                <a:ea typeface="Arial"/>
                <a:cs typeface="Arial"/>
                <a:sym typeface="Arial"/>
              </a:rPr>
              <a:t>Insights Obtenidos</a:t>
            </a:r>
            <a:endParaRPr/>
          </a:p>
        </p:txBody>
      </p:sp>
      <p:sp>
        <p:nvSpPr>
          <p:cNvPr id="191" name="Google Shape;191;p7"/>
          <p:cNvSpPr txBox="1"/>
          <p:nvPr/>
        </p:nvSpPr>
        <p:spPr>
          <a:xfrm>
            <a:off x="2048773" y="936291"/>
            <a:ext cx="6185138"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s-MX" sz="1800" u="none" cap="none" strike="noStrike">
                <a:solidFill>
                  <a:schemeClr val="dk1"/>
                </a:solidFill>
                <a:latin typeface="Roboto"/>
                <a:ea typeface="Roboto"/>
                <a:cs typeface="Roboto"/>
                <a:sym typeface="Roboto"/>
              </a:rPr>
              <a:t>¿El año de la unidad es de interés para determinar una frecuencia estimada?</a:t>
            </a:r>
            <a:endParaRPr b="1" i="0" sz="1800" u="none" cap="none" strike="noStrike">
              <a:solidFill>
                <a:schemeClr val="dk1"/>
              </a:solidFill>
              <a:latin typeface="Arial"/>
              <a:ea typeface="Arial"/>
              <a:cs typeface="Arial"/>
              <a:sym typeface="Arial"/>
            </a:endParaRPr>
          </a:p>
        </p:txBody>
      </p:sp>
      <p:pic>
        <p:nvPicPr>
          <p:cNvPr id="192" name="Google Shape;192;p7"/>
          <p:cNvPicPr preferRelativeResize="0"/>
          <p:nvPr/>
        </p:nvPicPr>
        <p:blipFill rotWithShape="1">
          <a:blip r:embed="rId4">
            <a:alphaModFix/>
          </a:blip>
          <a:srcRect b="0" l="0" r="0" t="0"/>
          <a:stretch/>
        </p:blipFill>
        <p:spPr>
          <a:xfrm>
            <a:off x="1035373" y="1582622"/>
            <a:ext cx="8633401" cy="3636359"/>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
        <p:nvSpPr>
          <p:cNvPr id="193" name="Google Shape;193;p7"/>
          <p:cNvSpPr txBox="1"/>
          <p:nvPr/>
        </p:nvSpPr>
        <p:spPr>
          <a:xfrm>
            <a:off x="975624" y="5904267"/>
            <a:ext cx="90102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s-MX" sz="1200" u="none" cap="none" strike="noStrike">
                <a:solidFill>
                  <a:schemeClr val="dk1"/>
                </a:solidFill>
                <a:latin typeface="Roboto"/>
                <a:ea typeface="Roboto"/>
                <a:cs typeface="Roboto"/>
                <a:sym typeface="Roboto"/>
              </a:rPr>
              <a:t>Se advierte que la mayor cantidad de robos se dan en unidades modelos 2010-2013, con una tendencia un poco menor hacia las unidades modelo 1996-2000 pero con menor magnitud en cuanto a cantidades con respecto a las de 2010-2023 Siendo Volkswagen y Chevrolet las unidades más robadas ( sin determinar por año) las mismas.</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descr="Concepto ondulado de colores" id="198" name="Google Shape;198;p8"/>
          <p:cNvPicPr preferRelativeResize="0"/>
          <p:nvPr/>
        </p:nvPicPr>
        <p:blipFill rotWithShape="1">
          <a:blip r:embed="rId3">
            <a:alphaModFix/>
          </a:blip>
          <a:srcRect b="15730" l="0" r="0" t="0"/>
          <a:stretch/>
        </p:blipFill>
        <p:spPr>
          <a:xfrm>
            <a:off x="-1067950" y="-135400"/>
            <a:ext cx="13287276" cy="7553299"/>
          </a:xfrm>
          <a:prstGeom prst="rect">
            <a:avLst/>
          </a:prstGeom>
          <a:solidFill>
            <a:srgbClr val="000000"/>
          </a:solidFill>
          <a:ln cap="sq" cmpd="sng" w="444500">
            <a:solidFill>
              <a:srgbClr val="000000"/>
            </a:solidFill>
            <a:prstDash val="solid"/>
            <a:miter lim="800000"/>
            <a:headEnd len="sm" w="sm" type="none"/>
            <a:tailEnd len="sm" w="sm" type="none"/>
          </a:ln>
          <a:effectLst>
            <a:outerShdw blurRad="254000" rotWithShape="0" algn="bl" dir="2700000" dist="190500" sy="90000">
              <a:srgbClr val="000000">
                <a:alpha val="40000"/>
              </a:srgbClr>
            </a:outerShdw>
          </a:effectLst>
        </p:spPr>
      </p:pic>
      <p:sp>
        <p:nvSpPr>
          <p:cNvPr id="199" name="Google Shape;199;p8"/>
          <p:cNvSpPr txBox="1"/>
          <p:nvPr/>
        </p:nvSpPr>
        <p:spPr>
          <a:xfrm>
            <a:off x="239805" y="-20238"/>
            <a:ext cx="3745599" cy="737674"/>
          </a:xfrm>
          <a:prstGeom prst="rect">
            <a:avLst/>
          </a:prstGeom>
          <a:noFill/>
          <a:ln>
            <a:noFill/>
          </a:ln>
        </p:spPr>
        <p:txBody>
          <a:bodyPr anchorCtr="0" anchor="b" bIns="45700" lIns="91425" spcFirstLastPara="1" rIns="91425" wrap="square" tIns="45700">
            <a:normAutofit fontScale="92500"/>
          </a:bodyPr>
          <a:lstStyle/>
          <a:p>
            <a:pPr indent="0" lvl="0" marL="0" marR="0" rtl="0" algn="ctr">
              <a:lnSpc>
                <a:spcPct val="90000"/>
              </a:lnSpc>
              <a:spcBef>
                <a:spcPts val="0"/>
              </a:spcBef>
              <a:spcAft>
                <a:spcPts val="0"/>
              </a:spcAft>
              <a:buClr>
                <a:schemeClr val="dk1"/>
              </a:buClr>
              <a:buSzPct val="100000"/>
              <a:buFont typeface="Arial"/>
              <a:buNone/>
            </a:pPr>
            <a:r>
              <a:rPr b="1" i="0" lang="es-MX" sz="3200" u="none" cap="none" strike="noStrike">
                <a:solidFill>
                  <a:schemeClr val="dk1"/>
                </a:solidFill>
                <a:latin typeface="Arial"/>
                <a:ea typeface="Arial"/>
                <a:cs typeface="Arial"/>
                <a:sym typeface="Arial"/>
              </a:rPr>
              <a:t>Insights Obtenidos</a:t>
            </a:r>
            <a:endParaRPr/>
          </a:p>
        </p:txBody>
      </p:sp>
      <p:pic>
        <p:nvPicPr>
          <p:cNvPr id="200" name="Google Shape;200;p8"/>
          <p:cNvPicPr preferRelativeResize="0"/>
          <p:nvPr/>
        </p:nvPicPr>
        <p:blipFill rotWithShape="1">
          <a:blip r:embed="rId4">
            <a:alphaModFix/>
          </a:blip>
          <a:srcRect b="0" l="0" r="0" t="0"/>
          <a:stretch/>
        </p:blipFill>
        <p:spPr>
          <a:xfrm>
            <a:off x="698739" y="2218433"/>
            <a:ext cx="10435406" cy="3983960"/>
          </a:xfrm>
          <a:prstGeom prst="rect">
            <a:avLst/>
          </a:prstGeom>
          <a:noFill/>
          <a:ln>
            <a:noFill/>
          </a:ln>
          <a:effectLst>
            <a:reflection blurRad="0" dir="5400000" dist="5000" endA="0" endPos="30000" kx="0" rotWithShape="0" algn="bl" stA="30000" stPos="0" sy="-100000" ky="0"/>
          </a:effectLst>
        </p:spPr>
      </p:pic>
      <p:sp>
        <p:nvSpPr>
          <p:cNvPr id="201" name="Google Shape;201;p8"/>
          <p:cNvSpPr txBox="1"/>
          <p:nvPr/>
        </p:nvSpPr>
        <p:spPr>
          <a:xfrm>
            <a:off x="1092024" y="1342842"/>
            <a:ext cx="9010200" cy="461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MX" sz="1200">
                <a:solidFill>
                  <a:schemeClr val="dk1"/>
                </a:solidFill>
                <a:latin typeface="Roboto"/>
                <a:ea typeface="Roboto"/>
                <a:cs typeface="Roboto"/>
                <a:sym typeface="Roboto"/>
              </a:rPr>
              <a:t>No existe una tendencia hacia la </a:t>
            </a:r>
            <a:r>
              <a:rPr lang="es-MX" sz="1200">
                <a:solidFill>
                  <a:schemeClr val="dk1"/>
                </a:solidFill>
                <a:latin typeface="Roboto"/>
                <a:ea typeface="Roboto"/>
                <a:cs typeface="Roboto"/>
                <a:sym typeface="Roboto"/>
              </a:rPr>
              <a:t>distribución</a:t>
            </a:r>
            <a:r>
              <a:rPr lang="es-MX" sz="1200">
                <a:solidFill>
                  <a:schemeClr val="dk1"/>
                </a:solidFill>
                <a:latin typeface="Roboto"/>
                <a:ea typeface="Roboto"/>
                <a:cs typeface="Roboto"/>
                <a:sym typeface="Roboto"/>
              </a:rPr>
              <a:t> normalizada dentro del rango de edad donde se presentan la mayor cantidad de robos, siendo el promedio de edad de quienes sufren el siniestro de entre 43 y 44 años-</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descr="Concepto ondulado de colores" id="206" name="Google Shape;206;p10"/>
          <p:cNvPicPr preferRelativeResize="0"/>
          <p:nvPr/>
        </p:nvPicPr>
        <p:blipFill rotWithShape="1">
          <a:blip r:embed="rId3">
            <a:alphaModFix/>
          </a:blip>
          <a:srcRect b="15730" l="0" r="0" t="0"/>
          <a:stretch/>
        </p:blipFill>
        <p:spPr>
          <a:xfrm>
            <a:off x="-274200" y="0"/>
            <a:ext cx="12520852" cy="7042973"/>
          </a:xfrm>
          <a:prstGeom prst="rect">
            <a:avLst/>
          </a:prstGeom>
          <a:solidFill>
            <a:srgbClr val="000000"/>
          </a:solidFill>
          <a:ln cap="sq" cmpd="sng" w="444500">
            <a:solidFill>
              <a:srgbClr val="000000"/>
            </a:solidFill>
            <a:prstDash val="solid"/>
            <a:miter lim="800000"/>
            <a:headEnd len="sm" w="sm" type="none"/>
            <a:tailEnd len="sm" w="sm" type="none"/>
          </a:ln>
          <a:effectLst>
            <a:outerShdw blurRad="254000" rotWithShape="0" algn="bl" dir="2700000" dist="190500" sy="90000">
              <a:srgbClr val="000000">
                <a:alpha val="40000"/>
              </a:srgbClr>
            </a:outerShdw>
          </a:effectLst>
        </p:spPr>
      </p:pic>
      <p:sp>
        <p:nvSpPr>
          <p:cNvPr id="207" name="Google Shape;207;p10"/>
          <p:cNvSpPr/>
          <p:nvPr/>
        </p:nvSpPr>
        <p:spPr>
          <a:xfrm>
            <a:off x="307706" y="499342"/>
            <a:ext cx="11434542"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s-MX" sz="4000" u="none" cap="none" strike="noStrike">
                <a:solidFill>
                  <a:schemeClr val="accent3"/>
                </a:solidFill>
                <a:latin typeface="Arial"/>
                <a:ea typeface="Arial"/>
                <a:cs typeface="Arial"/>
                <a:sym typeface="Arial"/>
              </a:rPr>
              <a:t>Análisis de la exploración preliminar de datos</a:t>
            </a:r>
            <a:endParaRPr/>
          </a:p>
        </p:txBody>
      </p:sp>
      <p:sp>
        <p:nvSpPr>
          <p:cNvPr id="208" name="Google Shape;208;p10"/>
          <p:cNvSpPr txBox="1"/>
          <p:nvPr/>
        </p:nvSpPr>
        <p:spPr>
          <a:xfrm>
            <a:off x="727969" y="2070555"/>
            <a:ext cx="10191565" cy="33239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s-MX" sz="1400" u="none" cap="none" strike="noStrike">
                <a:solidFill>
                  <a:schemeClr val="dk1"/>
                </a:solidFill>
                <a:latin typeface="Arial"/>
                <a:ea typeface="Arial"/>
                <a:cs typeface="Arial"/>
                <a:sym typeface="Arial"/>
              </a:rPr>
              <a:t>- Se verifica q la frecuencia posee picos de mayor cantidad de sucesos registrados la primer semana y media de mes , se mantiene constante a continuación, con su pico máximo el día 20</a:t>
            </a:r>
            <a:endParaRPr/>
          </a:p>
          <a:p>
            <a:pPr indent="0" lvl="0" marL="0" marR="0" rtl="0" algn="ctr">
              <a:spcBef>
                <a:spcPts val="0"/>
              </a:spcBef>
              <a:spcAft>
                <a:spcPts val="0"/>
              </a:spcAft>
              <a:buNone/>
            </a:pPr>
            <a:br>
              <a:rPr b="0" i="0" lang="es-MX" sz="1400" u="none" cap="none" strike="noStrike">
                <a:solidFill>
                  <a:schemeClr val="dk1"/>
                </a:solidFill>
                <a:latin typeface="Arial"/>
                <a:ea typeface="Arial"/>
                <a:cs typeface="Arial"/>
                <a:sym typeface="Arial"/>
              </a:rPr>
            </a:br>
            <a:r>
              <a:rPr b="0" i="0" lang="es-MX" sz="1400" u="none" cap="none" strike="noStrike">
                <a:solidFill>
                  <a:schemeClr val="dk1"/>
                </a:solidFill>
                <a:latin typeface="Arial"/>
                <a:ea typeface="Arial"/>
                <a:cs typeface="Arial"/>
                <a:sym typeface="Arial"/>
              </a:rPr>
              <a:t> - Existes dos grandes grupos de unidades robada según el año de la misma, grupo1 = 1994-2000 y grupo2= 2006 a 2013.  Es decir, hay dos grupos de tendencia con mayor frecuencia de robo, los más buscados a la hora de cometer el delito.</a:t>
            </a:r>
            <a:endParaRPr/>
          </a:p>
          <a:p>
            <a:pPr indent="0" lvl="0" marL="0" marR="0" rtl="0" algn="ctr">
              <a:spcBef>
                <a:spcPts val="0"/>
              </a:spcBef>
              <a:spcAft>
                <a:spcPts val="0"/>
              </a:spcAft>
              <a:buNone/>
            </a:pPr>
            <a:br>
              <a:rPr b="0" i="0" lang="es-MX" sz="1400" u="none" cap="none" strike="noStrike">
                <a:solidFill>
                  <a:schemeClr val="dk1"/>
                </a:solidFill>
                <a:latin typeface="Arial"/>
                <a:ea typeface="Arial"/>
                <a:cs typeface="Arial"/>
                <a:sym typeface="Arial"/>
              </a:rPr>
            </a:br>
            <a:r>
              <a:rPr b="0" i="0" lang="es-MX" sz="1400" u="none" cap="none" strike="noStrike">
                <a:solidFill>
                  <a:schemeClr val="dk1"/>
                </a:solidFill>
                <a:latin typeface="Arial"/>
                <a:ea typeface="Arial"/>
                <a:cs typeface="Arial"/>
                <a:sym typeface="Arial"/>
              </a:rPr>
              <a:t> -Dentro del Top 6 de marcas más robadas, se desprende con un % por encima del resto de las del top Volkswagen , como la marca más robada.</a:t>
            </a:r>
            <a:endParaRPr/>
          </a:p>
          <a:p>
            <a:pPr indent="0" lvl="0" marL="0" marR="0" rtl="0" algn="ctr">
              <a:spcBef>
                <a:spcPts val="0"/>
              </a:spcBef>
              <a:spcAft>
                <a:spcPts val="0"/>
              </a:spcAft>
              <a:buNone/>
            </a:pPr>
            <a:br>
              <a:rPr b="0" i="0" lang="es-MX" sz="1400" u="none" cap="none" strike="noStrike">
                <a:solidFill>
                  <a:schemeClr val="dk1"/>
                </a:solidFill>
                <a:latin typeface="Arial"/>
                <a:ea typeface="Arial"/>
                <a:cs typeface="Arial"/>
                <a:sym typeface="Arial"/>
              </a:rPr>
            </a:br>
            <a:r>
              <a:rPr b="0" i="0" lang="es-MX" sz="1400" u="none" cap="none" strike="noStrike">
                <a:solidFill>
                  <a:schemeClr val="dk1"/>
                </a:solidFill>
                <a:latin typeface="Arial"/>
                <a:ea typeface="Arial"/>
                <a:cs typeface="Arial"/>
                <a:sym typeface="Arial"/>
              </a:rPr>
              <a:t> - A su vez , ésta marca más robada , tiene su epicentro delictivo en la ciudad de Buenos Aires , registrando el mayor volumen por marca y ciudad de toda la muestra. Siguiendo la coherencia de mayor volumen de acuerdo a la densidad poblacional.</a:t>
            </a:r>
            <a:endParaRPr/>
          </a:p>
          <a:p>
            <a:pPr indent="0" lvl="0" marL="0" marR="0" rtl="0" algn="ctr">
              <a:spcBef>
                <a:spcPts val="0"/>
              </a:spcBef>
              <a:spcAft>
                <a:spcPts val="0"/>
              </a:spcAft>
              <a:buNone/>
            </a:pPr>
            <a:r>
              <a:rPr b="0" i="0" lang="es-MX" sz="1400" u="none" cap="none" strike="noStrike">
                <a:solidFill>
                  <a:schemeClr val="dk1"/>
                </a:solidFill>
                <a:latin typeface="Arial"/>
                <a:ea typeface="Arial"/>
                <a:cs typeface="Arial"/>
                <a:sym typeface="Arial"/>
              </a:rPr>
              <a:t> -El promedio de edad de quienes sufren robos es de 43/44 años, pero la distribución de robos por edad , no llega a tener una distribución normal, sino que tiene una inclinación un poco más para la izquierda la campana.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descr="Concepto ondulado de colores" id="214" name="Google Shape;214;g202be764ea9_0_21"/>
          <p:cNvPicPr preferRelativeResize="0"/>
          <p:nvPr/>
        </p:nvPicPr>
        <p:blipFill rotWithShape="1">
          <a:blip r:embed="rId3">
            <a:alphaModFix/>
          </a:blip>
          <a:srcRect b="15732" l="0" r="0" t="0"/>
          <a:stretch/>
        </p:blipFill>
        <p:spPr>
          <a:xfrm>
            <a:off x="-27323" y="0"/>
            <a:ext cx="12246646" cy="6888739"/>
          </a:xfrm>
          <a:prstGeom prst="rect">
            <a:avLst/>
          </a:prstGeom>
          <a:solidFill>
            <a:srgbClr val="000000"/>
          </a:solidFill>
          <a:ln cap="sq" cmpd="sng" w="444500">
            <a:solidFill>
              <a:srgbClr val="000000"/>
            </a:solidFill>
            <a:prstDash val="solid"/>
            <a:miter lim="800000"/>
            <a:headEnd len="sm" w="sm" type="none"/>
            <a:tailEnd len="sm" w="sm" type="none"/>
          </a:ln>
          <a:effectLst>
            <a:outerShdw blurRad="254000" rotWithShape="0" algn="bl" dir="2700000" dist="190500" sy="90000">
              <a:srgbClr val="000000">
                <a:alpha val="40000"/>
              </a:srgbClr>
            </a:outerShdw>
          </a:effectLst>
        </p:spPr>
      </p:pic>
      <p:sp>
        <p:nvSpPr>
          <p:cNvPr id="215" name="Google Shape;215;g202be764ea9_0_21"/>
          <p:cNvSpPr txBox="1"/>
          <p:nvPr>
            <p:ph type="title"/>
          </p:nvPr>
        </p:nvSpPr>
        <p:spPr>
          <a:xfrm>
            <a:off x="1068350" y="347573"/>
            <a:ext cx="8886900" cy="738600"/>
          </a:xfrm>
          <a:prstGeom prst="rect">
            <a:avLst/>
          </a:prstGeom>
        </p:spPr>
        <p:txBody>
          <a:bodyPr anchorCtr="0" anchor="b" bIns="45700" lIns="91425" spcFirstLastPara="1" rIns="91425" wrap="square" tIns="45700">
            <a:normAutofit/>
          </a:bodyPr>
          <a:lstStyle/>
          <a:p>
            <a:pPr indent="0" lvl="0" marL="0" rtl="0" algn="ctr">
              <a:lnSpc>
                <a:spcPct val="150000"/>
              </a:lnSpc>
              <a:spcBef>
                <a:spcPts val="0"/>
              </a:spcBef>
              <a:spcAft>
                <a:spcPts val="0"/>
              </a:spcAft>
              <a:buNone/>
            </a:pPr>
            <a:r>
              <a:rPr lang="es-MX"/>
              <a:t>Conclusiones del trabajo</a:t>
            </a:r>
            <a:endParaRPr/>
          </a:p>
        </p:txBody>
      </p:sp>
      <p:sp>
        <p:nvSpPr>
          <p:cNvPr id="216" name="Google Shape;216;g202be764ea9_0_21"/>
          <p:cNvSpPr txBox="1"/>
          <p:nvPr>
            <p:ph idx="1" type="body"/>
          </p:nvPr>
        </p:nvSpPr>
        <p:spPr>
          <a:xfrm>
            <a:off x="127925" y="1596451"/>
            <a:ext cx="9556800" cy="4358400"/>
          </a:xfrm>
          <a:prstGeom prst="rect">
            <a:avLst/>
          </a:prstGeom>
        </p:spPr>
        <p:txBody>
          <a:bodyPr anchorCtr="0" anchor="t" bIns="45700" lIns="91425" spcFirstLastPara="1" rIns="91425" wrap="square" tIns="45700">
            <a:normAutofit lnSpcReduction="10000"/>
          </a:bodyPr>
          <a:lstStyle/>
          <a:p>
            <a:pPr indent="-304800" lvl="0" marL="457200" rtl="0" algn="l">
              <a:lnSpc>
                <a:spcPct val="115000"/>
              </a:lnSpc>
              <a:spcBef>
                <a:spcPts val="0"/>
              </a:spcBef>
              <a:spcAft>
                <a:spcPts val="0"/>
              </a:spcAft>
              <a:buClr>
                <a:srgbClr val="20124D"/>
              </a:buClr>
              <a:buSzPts val="1200"/>
              <a:buFont typeface="Roboto"/>
              <a:buAutoNum type="arabicPeriod"/>
            </a:pPr>
            <a:r>
              <a:rPr b="1" lang="es-MX" sz="1200">
                <a:solidFill>
                  <a:srgbClr val="20124D"/>
                </a:solidFill>
                <a:latin typeface="Roboto"/>
                <a:ea typeface="Roboto"/>
                <a:cs typeface="Roboto"/>
                <a:sym typeface="Roboto"/>
              </a:rPr>
              <a:t>Frecuencia de robos a lo largo del mes: Se observa que la frecuencia de robos presenta picos durante la primera semana y media del mes, manteniéndose constante posteriormente, con un pico máximo el día 20. Esto sugiere patrones temporales que podrían ser útiles para la asignación de recursos en la prevención del delito.</a:t>
            </a:r>
            <a:endParaRPr b="1" sz="1200">
              <a:solidFill>
                <a:srgbClr val="20124D"/>
              </a:solidFill>
              <a:latin typeface="Roboto"/>
              <a:ea typeface="Roboto"/>
              <a:cs typeface="Roboto"/>
              <a:sym typeface="Roboto"/>
            </a:endParaRPr>
          </a:p>
          <a:p>
            <a:pPr indent="0" lvl="0" marL="457200" rtl="0" algn="l">
              <a:lnSpc>
                <a:spcPct val="115000"/>
              </a:lnSpc>
              <a:spcBef>
                <a:spcPts val="0"/>
              </a:spcBef>
              <a:spcAft>
                <a:spcPts val="0"/>
              </a:spcAft>
              <a:buNone/>
            </a:pPr>
            <a:r>
              <a:t/>
            </a:r>
            <a:endParaRPr b="1" sz="1200">
              <a:solidFill>
                <a:srgbClr val="20124D"/>
              </a:solidFill>
              <a:latin typeface="Roboto"/>
              <a:ea typeface="Roboto"/>
              <a:cs typeface="Roboto"/>
              <a:sym typeface="Roboto"/>
            </a:endParaRPr>
          </a:p>
          <a:p>
            <a:pPr indent="-304800" lvl="0" marL="457200" rtl="0" algn="l">
              <a:lnSpc>
                <a:spcPct val="115000"/>
              </a:lnSpc>
              <a:spcBef>
                <a:spcPts val="0"/>
              </a:spcBef>
              <a:spcAft>
                <a:spcPts val="0"/>
              </a:spcAft>
              <a:buClr>
                <a:srgbClr val="20124D"/>
              </a:buClr>
              <a:buSzPts val="1200"/>
              <a:buFont typeface="Roboto"/>
              <a:buAutoNum type="arabicPeriod"/>
            </a:pPr>
            <a:r>
              <a:rPr b="1" lang="es-MX" sz="1200">
                <a:solidFill>
                  <a:srgbClr val="20124D"/>
                </a:solidFill>
                <a:latin typeface="Roboto"/>
                <a:ea typeface="Roboto"/>
                <a:cs typeface="Roboto"/>
                <a:sym typeface="Roboto"/>
              </a:rPr>
              <a:t>Agrupación de unidades robadas por año: Se identifican dos grandes grupos de unidades robadas según el año de fabricación, destacando los años 1994-2000 y 2006-2013. Esto indica la existencia de tendencias específicas en la selección de vehículos para cometer robos.</a:t>
            </a:r>
            <a:endParaRPr b="1" sz="1200">
              <a:solidFill>
                <a:srgbClr val="20124D"/>
              </a:solidFill>
              <a:latin typeface="Roboto"/>
              <a:ea typeface="Roboto"/>
              <a:cs typeface="Roboto"/>
              <a:sym typeface="Roboto"/>
            </a:endParaRPr>
          </a:p>
          <a:p>
            <a:pPr indent="0" lvl="0" marL="457200" rtl="0" algn="l">
              <a:lnSpc>
                <a:spcPct val="115000"/>
              </a:lnSpc>
              <a:spcBef>
                <a:spcPts val="0"/>
              </a:spcBef>
              <a:spcAft>
                <a:spcPts val="0"/>
              </a:spcAft>
              <a:buNone/>
            </a:pPr>
            <a:r>
              <a:t/>
            </a:r>
            <a:endParaRPr b="1" sz="1200">
              <a:solidFill>
                <a:srgbClr val="20124D"/>
              </a:solidFill>
              <a:latin typeface="Roboto"/>
              <a:ea typeface="Roboto"/>
              <a:cs typeface="Roboto"/>
              <a:sym typeface="Roboto"/>
            </a:endParaRPr>
          </a:p>
          <a:p>
            <a:pPr indent="-304800" lvl="0" marL="457200" rtl="0" algn="l">
              <a:lnSpc>
                <a:spcPct val="115000"/>
              </a:lnSpc>
              <a:spcBef>
                <a:spcPts val="0"/>
              </a:spcBef>
              <a:spcAft>
                <a:spcPts val="0"/>
              </a:spcAft>
              <a:buClr>
                <a:srgbClr val="20124D"/>
              </a:buClr>
              <a:buSzPts val="1200"/>
              <a:buFont typeface="Roboto"/>
              <a:buAutoNum type="arabicPeriod"/>
            </a:pPr>
            <a:r>
              <a:rPr b="1" lang="es-MX" sz="1200">
                <a:solidFill>
                  <a:srgbClr val="20124D"/>
                </a:solidFill>
                <a:latin typeface="Roboto"/>
                <a:ea typeface="Roboto"/>
                <a:cs typeface="Roboto"/>
                <a:sym typeface="Roboto"/>
              </a:rPr>
              <a:t>Marcas más robadas: Volkswagen sobresale como la marca más robada, con un porcentaje significativamente mayor que otras marcas en el top 6. Esto puede ser útil para la aplicación de medidas de rediseño de </a:t>
            </a:r>
            <a:r>
              <a:rPr b="1" lang="es-MX" sz="1200">
                <a:solidFill>
                  <a:srgbClr val="20124D"/>
                </a:solidFill>
                <a:latin typeface="Roboto"/>
                <a:ea typeface="Roboto"/>
                <a:cs typeface="Roboto"/>
                <a:sym typeface="Roboto"/>
              </a:rPr>
              <a:t>políticas</a:t>
            </a:r>
            <a:r>
              <a:rPr b="1" lang="es-MX" sz="1200">
                <a:solidFill>
                  <a:srgbClr val="20124D"/>
                </a:solidFill>
                <a:latin typeface="Roboto"/>
                <a:ea typeface="Roboto"/>
                <a:cs typeface="Roboto"/>
                <a:sym typeface="Roboto"/>
              </a:rPr>
              <a:t> de suscripción o bien de </a:t>
            </a:r>
            <a:r>
              <a:rPr b="1" lang="es-MX" sz="1200">
                <a:solidFill>
                  <a:srgbClr val="20124D"/>
                </a:solidFill>
                <a:latin typeface="Roboto"/>
                <a:ea typeface="Roboto"/>
                <a:cs typeface="Roboto"/>
                <a:sym typeface="Roboto"/>
              </a:rPr>
              <a:t>reevaluación</a:t>
            </a:r>
            <a:r>
              <a:rPr b="1" lang="es-MX" sz="1200">
                <a:solidFill>
                  <a:srgbClr val="20124D"/>
                </a:solidFill>
                <a:latin typeface="Roboto"/>
                <a:ea typeface="Roboto"/>
                <a:cs typeface="Roboto"/>
                <a:sym typeface="Roboto"/>
              </a:rPr>
              <a:t> de primas específicas por parte del equipo de actuarios para vehículos de esta marca, dada la tendencia a sufrir delitos de gran impacto siniestral.</a:t>
            </a:r>
            <a:endParaRPr b="1" sz="1200">
              <a:solidFill>
                <a:srgbClr val="20124D"/>
              </a:solidFill>
              <a:latin typeface="Roboto"/>
              <a:ea typeface="Roboto"/>
              <a:cs typeface="Roboto"/>
              <a:sym typeface="Roboto"/>
            </a:endParaRPr>
          </a:p>
          <a:p>
            <a:pPr indent="0" lvl="0" marL="457200" rtl="0" algn="l">
              <a:lnSpc>
                <a:spcPct val="115000"/>
              </a:lnSpc>
              <a:spcBef>
                <a:spcPts val="0"/>
              </a:spcBef>
              <a:spcAft>
                <a:spcPts val="0"/>
              </a:spcAft>
              <a:buNone/>
            </a:pPr>
            <a:r>
              <a:t/>
            </a:r>
            <a:endParaRPr b="1" sz="1200">
              <a:solidFill>
                <a:srgbClr val="20124D"/>
              </a:solidFill>
              <a:latin typeface="Roboto"/>
              <a:ea typeface="Roboto"/>
              <a:cs typeface="Roboto"/>
              <a:sym typeface="Roboto"/>
            </a:endParaRPr>
          </a:p>
          <a:p>
            <a:pPr indent="-304800" lvl="0" marL="457200" rtl="0" algn="l">
              <a:lnSpc>
                <a:spcPct val="115000"/>
              </a:lnSpc>
              <a:spcBef>
                <a:spcPts val="0"/>
              </a:spcBef>
              <a:spcAft>
                <a:spcPts val="0"/>
              </a:spcAft>
              <a:buClr>
                <a:srgbClr val="20124D"/>
              </a:buClr>
              <a:buSzPts val="1200"/>
              <a:buFont typeface="Roboto"/>
              <a:buAutoNum type="arabicPeriod"/>
            </a:pPr>
            <a:r>
              <a:rPr b="1" lang="es-MX" sz="1200">
                <a:solidFill>
                  <a:srgbClr val="20124D"/>
                </a:solidFill>
                <a:latin typeface="Roboto"/>
                <a:ea typeface="Roboto"/>
                <a:cs typeface="Roboto"/>
                <a:sym typeface="Roboto"/>
              </a:rPr>
              <a:t>Epicentro delictivo por marca y ciudad: La ciudad de Buenos Aires registra el mayor volumen de robos para la marca Volkswagen, lo que puede estar relacionado con la densidad poblacional y la disponibilidad de estos vehículos en el área urbana.</a:t>
            </a:r>
            <a:endParaRPr b="1" sz="1200">
              <a:solidFill>
                <a:srgbClr val="20124D"/>
              </a:solidFill>
              <a:latin typeface="Roboto"/>
              <a:ea typeface="Roboto"/>
              <a:cs typeface="Roboto"/>
              <a:sym typeface="Roboto"/>
            </a:endParaRPr>
          </a:p>
          <a:p>
            <a:pPr indent="0" lvl="0" marL="457200" rtl="0" algn="l">
              <a:lnSpc>
                <a:spcPct val="115000"/>
              </a:lnSpc>
              <a:spcBef>
                <a:spcPts val="0"/>
              </a:spcBef>
              <a:spcAft>
                <a:spcPts val="0"/>
              </a:spcAft>
              <a:buNone/>
            </a:pPr>
            <a:r>
              <a:t/>
            </a:r>
            <a:endParaRPr b="1" sz="1200">
              <a:solidFill>
                <a:srgbClr val="20124D"/>
              </a:solidFill>
              <a:latin typeface="Roboto"/>
              <a:ea typeface="Roboto"/>
              <a:cs typeface="Roboto"/>
              <a:sym typeface="Roboto"/>
            </a:endParaRPr>
          </a:p>
          <a:p>
            <a:pPr indent="0" lvl="0" marL="457200" rtl="0" algn="l">
              <a:lnSpc>
                <a:spcPct val="115000"/>
              </a:lnSpc>
              <a:spcBef>
                <a:spcPts val="0"/>
              </a:spcBef>
              <a:spcAft>
                <a:spcPts val="0"/>
              </a:spcAft>
              <a:buNone/>
            </a:pPr>
            <a:r>
              <a:t/>
            </a:r>
            <a:endParaRPr b="1" sz="1200">
              <a:solidFill>
                <a:srgbClr val="20124D"/>
              </a:solidFill>
              <a:latin typeface="Roboto"/>
              <a:ea typeface="Roboto"/>
              <a:cs typeface="Roboto"/>
              <a:sym typeface="Roboto"/>
            </a:endParaRPr>
          </a:p>
          <a:p>
            <a:pPr indent="0" lvl="0" marL="457200" rtl="0" algn="l">
              <a:lnSpc>
                <a:spcPct val="115000"/>
              </a:lnSpc>
              <a:spcBef>
                <a:spcPts val="0"/>
              </a:spcBef>
              <a:spcAft>
                <a:spcPts val="0"/>
              </a:spcAft>
              <a:buNone/>
            </a:pPr>
            <a:r>
              <a:t/>
            </a:r>
            <a:endParaRPr b="1" sz="1200">
              <a:solidFill>
                <a:srgbClr val="20124D"/>
              </a:solidFill>
              <a:latin typeface="Roboto"/>
              <a:ea typeface="Roboto"/>
              <a:cs typeface="Roboto"/>
              <a:sym typeface="Roboto"/>
            </a:endParaRPr>
          </a:p>
          <a:p>
            <a:pPr indent="-304800" lvl="0" marL="457200" rtl="0" algn="l">
              <a:lnSpc>
                <a:spcPct val="115000"/>
              </a:lnSpc>
              <a:spcBef>
                <a:spcPts val="0"/>
              </a:spcBef>
              <a:spcAft>
                <a:spcPts val="0"/>
              </a:spcAft>
              <a:buClr>
                <a:srgbClr val="20124D"/>
              </a:buClr>
              <a:buSzPts val="1200"/>
              <a:buFont typeface="Roboto"/>
              <a:buAutoNum type="arabicPeriod"/>
            </a:pPr>
            <a:r>
              <a:rPr b="1" lang="es-MX" sz="1200">
                <a:solidFill>
                  <a:srgbClr val="20124D"/>
                </a:solidFill>
                <a:latin typeface="Roboto"/>
                <a:ea typeface="Roboto"/>
                <a:cs typeface="Roboto"/>
                <a:sym typeface="Roboto"/>
              </a:rPr>
              <a:t>Perfil de las víctimas de robos: El promedio de edad de las personas que sufren robos es de aproximadamente 43-44 años, pero la distribución de los robos por edad no sigue una distribución normal, lo que sugiere un sesgo </a:t>
            </a:r>
            <a:r>
              <a:rPr b="1" lang="es-MX" sz="1200">
                <a:solidFill>
                  <a:srgbClr val="20124D"/>
                </a:solidFill>
                <a:latin typeface="Roboto"/>
                <a:ea typeface="Roboto"/>
                <a:cs typeface="Roboto"/>
                <a:sym typeface="Roboto"/>
              </a:rPr>
              <a:t>hacia </a:t>
            </a:r>
            <a:r>
              <a:rPr b="1" lang="es-MX" sz="1200">
                <a:solidFill>
                  <a:srgbClr val="20124D"/>
                </a:solidFill>
                <a:latin typeface="Roboto"/>
                <a:ea typeface="Roboto"/>
                <a:cs typeface="Roboto"/>
                <a:sym typeface="Roboto"/>
              </a:rPr>
              <a:t>la izquierda en la distribución.</a:t>
            </a:r>
            <a:endParaRPr b="1" sz="1200">
              <a:solidFill>
                <a:srgbClr val="20124D"/>
              </a:solidFill>
              <a:latin typeface="Roboto"/>
              <a:ea typeface="Roboto"/>
              <a:cs typeface="Roboto"/>
              <a:sym typeface="Roboto"/>
            </a:endParaRPr>
          </a:p>
          <a:p>
            <a:pPr indent="0" lvl="0" marL="0" rtl="0" algn="l">
              <a:spcBef>
                <a:spcPts val="1000"/>
              </a:spcBef>
              <a:spcAft>
                <a:spcPts val="0"/>
              </a:spcAft>
              <a:buNone/>
            </a:pPr>
            <a:r>
              <a:t/>
            </a:r>
            <a:endParaRPr/>
          </a:p>
        </p:txBody>
      </p:sp>
      <p:pic>
        <p:nvPicPr>
          <p:cNvPr id="217" name="Google Shape;217;g202be764ea9_0_21" title="Archivo:Frecuencia de la onda sonora.png - Wikipedia, la ..."/>
          <p:cNvPicPr preferRelativeResize="0"/>
          <p:nvPr/>
        </p:nvPicPr>
        <p:blipFill>
          <a:blip r:embed="rId4">
            <a:alphaModFix/>
          </a:blip>
          <a:stretch>
            <a:fillRect/>
          </a:stretch>
        </p:blipFill>
        <p:spPr>
          <a:xfrm>
            <a:off x="9576900" y="1282137"/>
            <a:ext cx="1016587" cy="738600"/>
          </a:xfrm>
          <a:prstGeom prst="rect">
            <a:avLst/>
          </a:prstGeom>
          <a:noFill/>
          <a:ln>
            <a:noFill/>
          </a:ln>
        </p:spPr>
      </p:pic>
      <p:pic>
        <p:nvPicPr>
          <p:cNvPr id="218" name="Google Shape;218;g202be764ea9_0_21" title="k-means clustering - Wikipedia"/>
          <p:cNvPicPr preferRelativeResize="0"/>
          <p:nvPr/>
        </p:nvPicPr>
        <p:blipFill>
          <a:blip r:embed="rId5">
            <a:alphaModFix/>
          </a:blip>
          <a:stretch>
            <a:fillRect/>
          </a:stretch>
        </p:blipFill>
        <p:spPr>
          <a:xfrm>
            <a:off x="9596075" y="2216700"/>
            <a:ext cx="871800" cy="778450"/>
          </a:xfrm>
          <a:prstGeom prst="rect">
            <a:avLst/>
          </a:prstGeom>
          <a:noFill/>
          <a:ln>
            <a:noFill/>
          </a:ln>
        </p:spPr>
      </p:pic>
      <p:pic>
        <p:nvPicPr>
          <p:cNvPr id="219" name="Google Shape;219;g202be764ea9_0_21"/>
          <p:cNvPicPr preferRelativeResize="0"/>
          <p:nvPr/>
        </p:nvPicPr>
        <p:blipFill rotWithShape="1">
          <a:blip r:embed="rId6">
            <a:alphaModFix/>
          </a:blip>
          <a:srcRect b="0" l="0" r="0" t="0"/>
          <a:stretch/>
        </p:blipFill>
        <p:spPr>
          <a:xfrm>
            <a:off x="9596075" y="3197700"/>
            <a:ext cx="978226" cy="686275"/>
          </a:xfrm>
          <a:prstGeom prst="rect">
            <a:avLst/>
          </a:prstGeom>
          <a:noFill/>
          <a:ln cap="sq" cmpd="thickThin" w="19050">
            <a:solidFill>
              <a:srgbClr val="000000"/>
            </a:solidFill>
            <a:prstDash val="solid"/>
            <a:miter lim="800000"/>
            <a:headEnd len="sm" w="sm" type="none"/>
            <a:tailEnd len="sm" w="sm" type="none"/>
          </a:ln>
        </p:spPr>
      </p:pic>
      <p:pic>
        <p:nvPicPr>
          <p:cNvPr id="220" name="Google Shape;220;g202be764ea9_0_21" title="Pins geográficos | Vectores de dominio público"/>
          <p:cNvPicPr preferRelativeResize="0"/>
          <p:nvPr/>
        </p:nvPicPr>
        <p:blipFill>
          <a:blip r:embed="rId7">
            <a:alphaModFix/>
          </a:blip>
          <a:stretch>
            <a:fillRect/>
          </a:stretch>
        </p:blipFill>
        <p:spPr>
          <a:xfrm>
            <a:off x="9657375" y="4181475"/>
            <a:ext cx="749195" cy="686275"/>
          </a:xfrm>
          <a:prstGeom prst="rect">
            <a:avLst/>
          </a:prstGeom>
          <a:solidFill>
            <a:srgbClr val="000000"/>
          </a:solidFill>
          <a:ln cap="sq" cmpd="sng" w="19050">
            <a:solidFill>
              <a:srgbClr val="000000"/>
            </a:solidFill>
            <a:prstDash val="solid"/>
            <a:miter lim="8000"/>
            <a:headEnd len="sm" w="sm" type="none"/>
            <a:tailEnd len="sm" w="sm" type="none"/>
          </a:ln>
          <a:effectLst>
            <a:outerShdw blurRad="254000" rotWithShape="0" algn="bl" dir="2700000" dist="190500" sy="90000">
              <a:srgbClr val="000000">
                <a:alpha val="40000"/>
              </a:srgbClr>
            </a:outerShdw>
          </a:effectLst>
        </p:spPr>
      </p:pic>
      <p:pic>
        <p:nvPicPr>
          <p:cNvPr id="221" name="Google Shape;221;g202be764ea9_0_21"/>
          <p:cNvPicPr preferRelativeResize="0"/>
          <p:nvPr/>
        </p:nvPicPr>
        <p:blipFill rotWithShape="1">
          <a:blip r:embed="rId8">
            <a:alphaModFix/>
          </a:blip>
          <a:srcRect b="0" l="0" r="0" t="0"/>
          <a:stretch/>
        </p:blipFill>
        <p:spPr>
          <a:xfrm>
            <a:off x="9596075" y="4982625"/>
            <a:ext cx="1228373" cy="530601"/>
          </a:xfrm>
          <a:prstGeom prst="rect">
            <a:avLst/>
          </a:prstGeom>
          <a:noFill/>
          <a:ln>
            <a:noFill/>
          </a:ln>
          <a:effectLst>
            <a:reflection blurRad="0" dir="5400000" dist="5000" endA="0" endPos="30000" fadeDir="5400012" kx="0" rotWithShape="0" algn="bl" stA="30000" stPos="0" sy="-100000" ky="0"/>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0" name="Shape 100"/>
        <p:cNvGrpSpPr/>
        <p:nvPr/>
      </p:nvGrpSpPr>
      <p:grpSpPr>
        <a:xfrm>
          <a:off x="0" y="0"/>
          <a:ext cx="0" cy="0"/>
          <a:chOff x="0" y="0"/>
          <a:chExt cx="0" cy="0"/>
        </a:xfrm>
      </p:grpSpPr>
      <p:sp>
        <p:nvSpPr>
          <p:cNvPr id="101" name="Google Shape;101;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Concepto ondulado de colores" id="102" name="Google Shape;102;p1"/>
          <p:cNvPicPr preferRelativeResize="0"/>
          <p:nvPr/>
        </p:nvPicPr>
        <p:blipFill rotWithShape="1">
          <a:blip r:embed="rId3">
            <a:alphaModFix/>
          </a:blip>
          <a:srcRect b="15730" l="0" r="0" t="0"/>
          <a:stretch/>
        </p:blipFill>
        <p:spPr>
          <a:xfrm>
            <a:off x="-27323" y="-15370"/>
            <a:ext cx="12246645" cy="6888739"/>
          </a:xfrm>
          <a:prstGeom prst="rect">
            <a:avLst/>
          </a:prstGeom>
          <a:noFill/>
          <a:ln>
            <a:noFill/>
          </a:ln>
        </p:spPr>
      </p:pic>
      <p:sp>
        <p:nvSpPr>
          <p:cNvPr id="103" name="Google Shape;103;p1"/>
          <p:cNvSpPr/>
          <p:nvPr/>
        </p:nvSpPr>
        <p:spPr>
          <a:xfrm flipH="1" rot="-60000">
            <a:off x="3729474" y="2822080"/>
            <a:ext cx="8481958" cy="4109294"/>
          </a:xfrm>
          <a:custGeom>
            <a:rect b="b" l="l" r="r" t="t"/>
            <a:pathLst>
              <a:path extrusionOk="0" h="4109294" w="8481958">
                <a:moveTo>
                  <a:pt x="2129133" y="1770"/>
                </a:moveTo>
                <a:cubicBezTo>
                  <a:pt x="1364196" y="27835"/>
                  <a:pt x="614660" y="341491"/>
                  <a:pt x="54314" y="918720"/>
                </a:cubicBezTo>
                <a:lnTo>
                  <a:pt x="0" y="978213"/>
                </a:lnTo>
                <a:lnTo>
                  <a:pt x="54654" y="4109294"/>
                </a:lnTo>
                <a:lnTo>
                  <a:pt x="8481958" y="3962195"/>
                </a:lnTo>
                <a:lnTo>
                  <a:pt x="4000639" y="570502"/>
                </a:lnTo>
                <a:lnTo>
                  <a:pt x="3936789" y="524650"/>
                </a:lnTo>
                <a:cubicBezTo>
                  <a:pt x="3438692" y="185770"/>
                  <a:pt x="2871718" y="14402"/>
                  <a:pt x="2305851" y="872"/>
                </a:cubicBezTo>
                <a:cubicBezTo>
                  <a:pt x="2246907" y="-538"/>
                  <a:pt x="2187974" y="-235"/>
                  <a:pt x="2129133" y="1770"/>
                </a:cubicBezTo>
                <a:close/>
              </a:path>
            </a:pathLst>
          </a:custGeom>
          <a:gradFill>
            <a:gsLst>
              <a:gs pos="0">
                <a:srgbClr val="E8E3E2">
                  <a:alpha val="78823"/>
                </a:srgbClr>
              </a:gs>
              <a:gs pos="18000">
                <a:srgbClr val="E8E3E2">
                  <a:alpha val="78823"/>
                </a:srgbClr>
              </a:gs>
              <a:gs pos="100000">
                <a:srgbClr val="AECBD3">
                  <a:alpha val="83921"/>
                </a:srgbClr>
              </a:gs>
            </a:gsLst>
            <a:lin ang="14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4" name="Google Shape;104;p1"/>
          <p:cNvSpPr txBox="1"/>
          <p:nvPr>
            <p:ph type="ctrTitle"/>
          </p:nvPr>
        </p:nvSpPr>
        <p:spPr>
          <a:xfrm>
            <a:off x="429585" y="-30740"/>
            <a:ext cx="5693737" cy="1775398"/>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dk1"/>
              </a:buClr>
              <a:buSzPts val="3600"/>
              <a:buFont typeface="Arial"/>
              <a:buNone/>
            </a:pPr>
            <a:r>
              <a:rPr lang="es-MX"/>
              <a:t>Análisis de Robos de vehículos en Argentina</a:t>
            </a:r>
            <a:endParaRPr/>
          </a:p>
        </p:txBody>
      </p:sp>
      <p:sp>
        <p:nvSpPr>
          <p:cNvPr id="105" name="Google Shape;105;p1"/>
          <p:cNvSpPr txBox="1"/>
          <p:nvPr>
            <p:ph idx="1" type="subTitle"/>
          </p:nvPr>
        </p:nvSpPr>
        <p:spPr>
          <a:xfrm>
            <a:off x="429585" y="2889850"/>
            <a:ext cx="6133382" cy="2329132"/>
          </a:xfrm>
          <a:prstGeom prst="rect">
            <a:avLst/>
          </a:prstGeom>
          <a:noFill/>
          <a:ln>
            <a:noFill/>
          </a:ln>
        </p:spPr>
        <p:txBody>
          <a:bodyPr anchorCtr="0" anchor="b" bIns="45700" lIns="91425" spcFirstLastPara="1" rIns="91425" wrap="square" tIns="45700">
            <a:normAutofit lnSpcReduction="10000"/>
          </a:bodyPr>
          <a:lstStyle/>
          <a:p>
            <a:pPr indent="0" lvl="0" marL="0" rtl="0" algn="l">
              <a:lnSpc>
                <a:spcPct val="120000"/>
              </a:lnSpc>
              <a:spcBef>
                <a:spcPts val="0"/>
              </a:spcBef>
              <a:spcAft>
                <a:spcPts val="0"/>
              </a:spcAft>
              <a:buClr>
                <a:schemeClr val="dk1"/>
              </a:buClr>
              <a:buSzPts val="1200"/>
              <a:buFont typeface="Arial"/>
              <a:buNone/>
            </a:pPr>
            <a:r>
              <a:t/>
            </a:r>
            <a:endParaRPr b="0" i="0" sz="1200">
              <a:solidFill>
                <a:srgbClr val="191514"/>
              </a:solidFill>
              <a:latin typeface="Roboto"/>
              <a:ea typeface="Roboto"/>
              <a:cs typeface="Roboto"/>
              <a:sym typeface="Roboto"/>
            </a:endParaRPr>
          </a:p>
          <a:p>
            <a:pPr indent="0" lvl="0" marL="0" rtl="0" algn="ctr">
              <a:lnSpc>
                <a:spcPct val="120000"/>
              </a:lnSpc>
              <a:spcBef>
                <a:spcPts val="1000"/>
              </a:spcBef>
              <a:spcAft>
                <a:spcPts val="0"/>
              </a:spcAft>
              <a:buClr>
                <a:schemeClr val="dk1"/>
              </a:buClr>
              <a:buSzPts val="1200"/>
              <a:buNone/>
            </a:pPr>
            <a:r>
              <a:t/>
            </a:r>
            <a:endParaRPr b="0" i="0" sz="1200">
              <a:solidFill>
                <a:srgbClr val="191514"/>
              </a:solidFill>
              <a:latin typeface="Roboto"/>
              <a:ea typeface="Roboto"/>
              <a:cs typeface="Roboto"/>
              <a:sym typeface="Roboto"/>
            </a:endParaRPr>
          </a:p>
          <a:p>
            <a:pPr indent="-76200" lvl="0" marL="0" rtl="0" algn="l">
              <a:lnSpc>
                <a:spcPct val="120000"/>
              </a:lnSpc>
              <a:spcBef>
                <a:spcPts val="1000"/>
              </a:spcBef>
              <a:spcAft>
                <a:spcPts val="0"/>
              </a:spcAft>
              <a:buClr>
                <a:srgbClr val="191514"/>
              </a:buClr>
              <a:buSzPts val="1200"/>
              <a:buFont typeface="Arial"/>
              <a:buChar char="•"/>
            </a:pPr>
            <a:r>
              <a:rPr b="0" i="0" lang="es-MX" sz="1200">
                <a:solidFill>
                  <a:srgbClr val="191514"/>
                </a:solidFill>
                <a:latin typeface="Roboto"/>
                <a:ea typeface="Roboto"/>
                <a:cs typeface="Roboto"/>
                <a:sym typeface="Roboto"/>
              </a:rPr>
              <a:t>Modelos más Robados</a:t>
            </a:r>
            <a:endParaRPr/>
          </a:p>
          <a:p>
            <a:pPr indent="-76200" lvl="0" marL="0" rtl="0" algn="l">
              <a:lnSpc>
                <a:spcPct val="120000"/>
              </a:lnSpc>
              <a:spcBef>
                <a:spcPts val="1000"/>
              </a:spcBef>
              <a:spcAft>
                <a:spcPts val="0"/>
              </a:spcAft>
              <a:buClr>
                <a:srgbClr val="191514"/>
              </a:buClr>
              <a:buSzPts val="1200"/>
              <a:buFont typeface="Arial"/>
              <a:buChar char="•"/>
            </a:pPr>
            <a:r>
              <a:rPr b="0" i="0" lang="es-MX" sz="1200">
                <a:solidFill>
                  <a:srgbClr val="191514"/>
                </a:solidFill>
                <a:latin typeface="Roboto"/>
                <a:ea typeface="Roboto"/>
                <a:cs typeface="Roboto"/>
                <a:sym typeface="Roboto"/>
              </a:rPr>
              <a:t>Zonas de mayor frecuencia</a:t>
            </a:r>
            <a:endParaRPr/>
          </a:p>
          <a:p>
            <a:pPr indent="-76200" lvl="0" marL="0" rtl="0" algn="l">
              <a:lnSpc>
                <a:spcPct val="120000"/>
              </a:lnSpc>
              <a:spcBef>
                <a:spcPts val="1000"/>
              </a:spcBef>
              <a:spcAft>
                <a:spcPts val="0"/>
              </a:spcAft>
              <a:buClr>
                <a:srgbClr val="191514"/>
              </a:buClr>
              <a:buSzPts val="1200"/>
              <a:buFont typeface="Arial"/>
              <a:buChar char="•"/>
            </a:pPr>
            <a:r>
              <a:rPr b="0" i="0" lang="es-MX" sz="1200">
                <a:solidFill>
                  <a:srgbClr val="191514"/>
                </a:solidFill>
                <a:latin typeface="Roboto"/>
                <a:ea typeface="Roboto"/>
                <a:cs typeface="Roboto"/>
                <a:sym typeface="Roboto"/>
              </a:rPr>
              <a:t>Frecuencia por fechas de tramite</a:t>
            </a:r>
            <a:endParaRPr/>
          </a:p>
          <a:p>
            <a:pPr indent="-76200" lvl="0" marL="0" rtl="0" algn="l">
              <a:lnSpc>
                <a:spcPct val="120000"/>
              </a:lnSpc>
              <a:spcBef>
                <a:spcPts val="1000"/>
              </a:spcBef>
              <a:spcAft>
                <a:spcPts val="0"/>
              </a:spcAft>
              <a:buClr>
                <a:srgbClr val="191514"/>
              </a:buClr>
              <a:buSzPts val="1200"/>
              <a:buFont typeface="Arial"/>
              <a:buChar char="•"/>
            </a:pPr>
            <a:r>
              <a:rPr b="0" i="0" lang="es-MX" sz="1200">
                <a:solidFill>
                  <a:srgbClr val="191514"/>
                </a:solidFill>
                <a:latin typeface="Roboto"/>
                <a:ea typeface="Roboto"/>
                <a:cs typeface="Roboto"/>
                <a:sym typeface="Roboto"/>
              </a:rPr>
              <a:t>Incidencia en la frecuencia del año de la unidad siniestrada</a:t>
            </a:r>
            <a:endParaRPr/>
          </a:p>
          <a:p>
            <a:pPr indent="-76200" lvl="0" marL="0" rtl="0" algn="l">
              <a:lnSpc>
                <a:spcPct val="120000"/>
              </a:lnSpc>
              <a:spcBef>
                <a:spcPts val="1000"/>
              </a:spcBef>
              <a:spcAft>
                <a:spcPts val="0"/>
              </a:spcAft>
              <a:buClr>
                <a:srgbClr val="191514"/>
              </a:buClr>
              <a:buSzPts val="1200"/>
              <a:buFont typeface="Arial"/>
              <a:buChar char="•"/>
            </a:pPr>
            <a:r>
              <a:rPr b="0" i="0" lang="es-MX" sz="1200">
                <a:solidFill>
                  <a:srgbClr val="191514"/>
                </a:solidFill>
                <a:latin typeface="Roboto"/>
                <a:ea typeface="Roboto"/>
                <a:cs typeface="Roboto"/>
                <a:sym typeface="Roboto"/>
              </a:rPr>
              <a:t>Incidencia en la frecuencia por algún patrón en la edad de los titulares</a:t>
            </a:r>
            <a:endParaRPr/>
          </a:p>
          <a:p>
            <a:pPr indent="0" lvl="0" marL="0" rtl="0" algn="r">
              <a:lnSpc>
                <a:spcPct val="120000"/>
              </a:lnSpc>
              <a:spcBef>
                <a:spcPts val="1000"/>
              </a:spcBef>
              <a:spcAft>
                <a:spcPts val="0"/>
              </a:spcAft>
              <a:buClr>
                <a:schemeClr val="dk1"/>
              </a:buClr>
              <a:buSzPts val="2000"/>
              <a:buNone/>
            </a:pPr>
            <a:r>
              <a:t/>
            </a:r>
            <a:endParaRPr/>
          </a:p>
        </p:txBody>
      </p:sp>
      <p:sp>
        <p:nvSpPr>
          <p:cNvPr id="106" name="Google Shape;106;p1"/>
          <p:cNvSpPr/>
          <p:nvPr/>
        </p:nvSpPr>
        <p:spPr>
          <a:xfrm>
            <a:off x="436477" y="2449751"/>
            <a:ext cx="3140603"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s-MX" sz="2400" u="none" cap="none" strike="noStrike">
                <a:solidFill>
                  <a:schemeClr val="accent1"/>
                </a:solidFill>
                <a:latin typeface="Arial"/>
                <a:ea typeface="Arial"/>
                <a:cs typeface="Arial"/>
                <a:sym typeface="Arial"/>
              </a:rPr>
              <a:t>Se pretende analizar</a:t>
            </a:r>
            <a:endParaRPr/>
          </a:p>
        </p:txBody>
      </p:sp>
      <p:pic>
        <p:nvPicPr>
          <p:cNvPr descr="Icono&#10;&#10;Descripción generada automáticamente" id="107" name="Google Shape;107;p1">
            <a:hlinkClick action="ppaction://hlinksldjump" r:id="rId4"/>
          </p:cNvPr>
          <p:cNvPicPr preferRelativeResize="0"/>
          <p:nvPr/>
        </p:nvPicPr>
        <p:blipFill rotWithShape="1">
          <a:blip r:embed="rId5">
            <a:alphaModFix/>
          </a:blip>
          <a:srcRect b="0" l="0" r="0" t="0"/>
          <a:stretch/>
        </p:blipFill>
        <p:spPr>
          <a:xfrm>
            <a:off x="6814868" y="3003716"/>
            <a:ext cx="1228384" cy="1228384"/>
          </a:xfrm>
          <a:prstGeom prst="rect">
            <a:avLst/>
          </a:prstGeom>
          <a:noFill/>
          <a:ln>
            <a:noFill/>
          </a:ln>
        </p:spPr>
      </p:pic>
      <p:pic>
        <p:nvPicPr>
          <p:cNvPr descr="Icono&#10;&#10;Descripción generada automáticamente" id="108" name="Google Shape;108;p1">
            <a:hlinkClick action="ppaction://hlinksldjump" r:id="rId6"/>
          </p:cNvPr>
          <p:cNvPicPr preferRelativeResize="0"/>
          <p:nvPr/>
        </p:nvPicPr>
        <p:blipFill rotWithShape="1">
          <a:blip r:embed="rId7">
            <a:alphaModFix/>
          </a:blip>
          <a:srcRect b="0" l="0" r="0" t="0"/>
          <a:stretch/>
        </p:blipFill>
        <p:spPr>
          <a:xfrm>
            <a:off x="8043252" y="4710884"/>
            <a:ext cx="1306073" cy="1306073"/>
          </a:xfrm>
          <a:prstGeom prst="rect">
            <a:avLst/>
          </a:prstGeom>
          <a:noFill/>
          <a:ln>
            <a:noFill/>
          </a:ln>
        </p:spPr>
      </p:pic>
      <p:pic>
        <p:nvPicPr>
          <p:cNvPr descr="Icono&#10;&#10;Descripción generada automáticamente" id="109" name="Google Shape;109;p1">
            <a:hlinkClick action="ppaction://hlinksldjump" r:id="rId8"/>
          </p:cNvPr>
          <p:cNvPicPr preferRelativeResize="0"/>
          <p:nvPr/>
        </p:nvPicPr>
        <p:blipFill rotWithShape="1">
          <a:blip r:embed="rId9">
            <a:alphaModFix/>
          </a:blip>
          <a:srcRect b="0" l="0" r="0" t="0"/>
          <a:stretch/>
        </p:blipFill>
        <p:spPr>
          <a:xfrm>
            <a:off x="9276881" y="3003715"/>
            <a:ext cx="1152455" cy="1152455"/>
          </a:xfrm>
          <a:prstGeom prst="rect">
            <a:avLst/>
          </a:prstGeom>
          <a:noFill/>
          <a:ln>
            <a:noFill/>
          </a:ln>
        </p:spPr>
      </p:pic>
      <p:sp>
        <p:nvSpPr>
          <p:cNvPr id="110" name="Google Shape;110;p1"/>
          <p:cNvSpPr/>
          <p:nvPr/>
        </p:nvSpPr>
        <p:spPr>
          <a:xfrm>
            <a:off x="5755684" y="2629778"/>
            <a:ext cx="3140603"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s-MX" sz="1400" u="none" cap="none" strike="noStrike">
                <a:solidFill>
                  <a:schemeClr val="accent3"/>
                </a:solidFill>
                <a:latin typeface="Arial"/>
                <a:ea typeface="Arial"/>
                <a:cs typeface="Arial"/>
                <a:sym typeface="Arial"/>
              </a:rPr>
              <a:t>Contexto Empresarial</a:t>
            </a:r>
            <a:endParaRPr/>
          </a:p>
        </p:txBody>
      </p:sp>
      <p:sp>
        <p:nvSpPr>
          <p:cNvPr id="111" name="Google Shape;111;p1"/>
          <p:cNvSpPr/>
          <p:nvPr/>
        </p:nvSpPr>
        <p:spPr>
          <a:xfrm>
            <a:off x="8221238" y="2636638"/>
            <a:ext cx="3140603"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s-MX" sz="1400" u="none" cap="none" strike="noStrike">
                <a:solidFill>
                  <a:schemeClr val="accent3"/>
                </a:solidFill>
                <a:latin typeface="Arial"/>
                <a:ea typeface="Arial"/>
                <a:cs typeface="Arial"/>
                <a:sym typeface="Arial"/>
              </a:rPr>
              <a:t>Problema Empresarial</a:t>
            </a:r>
            <a:endParaRPr/>
          </a:p>
        </p:txBody>
      </p:sp>
      <p:sp>
        <p:nvSpPr>
          <p:cNvPr id="112" name="Google Shape;112;p1"/>
          <p:cNvSpPr/>
          <p:nvPr/>
        </p:nvSpPr>
        <p:spPr>
          <a:xfrm>
            <a:off x="7109460" y="4343807"/>
            <a:ext cx="3140603"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s-MX" sz="1400" u="none" cap="none" strike="noStrike">
                <a:solidFill>
                  <a:schemeClr val="accent3"/>
                </a:solidFill>
                <a:latin typeface="Arial"/>
                <a:ea typeface="Arial"/>
                <a:cs typeface="Arial"/>
                <a:sym typeface="Arial"/>
              </a:rPr>
              <a:t>Contexto Analítico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descr="Concepto ondulado de colores" id="117" name="Google Shape;117;p2"/>
          <p:cNvPicPr preferRelativeResize="0"/>
          <p:nvPr/>
        </p:nvPicPr>
        <p:blipFill rotWithShape="1">
          <a:blip r:embed="rId3">
            <a:alphaModFix/>
          </a:blip>
          <a:srcRect b="15730" l="0" r="0" t="0"/>
          <a:stretch/>
        </p:blipFill>
        <p:spPr>
          <a:xfrm>
            <a:off x="0" y="-30739"/>
            <a:ext cx="12246645" cy="6888739"/>
          </a:xfrm>
          <a:prstGeom prst="rect">
            <a:avLst/>
          </a:prstGeom>
          <a:noFill/>
          <a:ln>
            <a:noFill/>
          </a:ln>
        </p:spPr>
      </p:pic>
      <p:sp>
        <p:nvSpPr>
          <p:cNvPr id="118" name="Google Shape;118;p2"/>
          <p:cNvSpPr/>
          <p:nvPr/>
        </p:nvSpPr>
        <p:spPr>
          <a:xfrm>
            <a:off x="1459903" y="564945"/>
            <a:ext cx="3284874"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s-MX" sz="2400" u="none" cap="none" strike="noStrike">
                <a:solidFill>
                  <a:schemeClr val="accent1"/>
                </a:solidFill>
                <a:latin typeface="Arial"/>
                <a:ea typeface="Arial"/>
                <a:cs typeface="Arial"/>
                <a:sym typeface="Arial"/>
              </a:rPr>
              <a:t>Contexto empresarial</a:t>
            </a:r>
            <a:endParaRPr/>
          </a:p>
        </p:txBody>
      </p:sp>
      <p:sp>
        <p:nvSpPr>
          <p:cNvPr id="119" name="Google Shape;119;p2"/>
          <p:cNvSpPr txBox="1"/>
          <p:nvPr>
            <p:ph idx="1" type="subTitle"/>
          </p:nvPr>
        </p:nvSpPr>
        <p:spPr>
          <a:xfrm>
            <a:off x="575097" y="1451429"/>
            <a:ext cx="5667552" cy="2094027"/>
          </a:xfrm>
          <a:prstGeom prst="rect">
            <a:avLst/>
          </a:prstGeom>
          <a:noFill/>
          <a:ln>
            <a:noFill/>
          </a:ln>
        </p:spPr>
        <p:txBody>
          <a:bodyPr anchorCtr="0" anchor="t" bIns="45700" lIns="91425" spcFirstLastPara="1" rIns="91425" wrap="square" tIns="45700">
            <a:normAutofit fontScale="70000" lnSpcReduction="20000"/>
          </a:bodyPr>
          <a:lstStyle/>
          <a:p>
            <a:pPr indent="0" lvl="0" marL="0" rtl="0" algn="ctr">
              <a:lnSpc>
                <a:spcPct val="120000"/>
              </a:lnSpc>
              <a:spcBef>
                <a:spcPts val="0"/>
              </a:spcBef>
              <a:spcAft>
                <a:spcPts val="0"/>
              </a:spcAft>
              <a:buClr>
                <a:schemeClr val="dk1"/>
              </a:buClr>
              <a:buSzPct val="100000"/>
              <a:buNone/>
            </a:pPr>
            <a:r>
              <a:rPr b="0" i="0" lang="es-MX">
                <a:latin typeface="Roboto"/>
                <a:ea typeface="Roboto"/>
                <a:cs typeface="Roboto"/>
                <a:sym typeface="Roboto"/>
              </a:rPr>
              <a:t>En el complejo y exhaustivo panorama económico que está atravesando la argentina, con el constante cambio de costos y precios todos los días, se necesita realizar un análisis y reformulación constante de los costos de las coberturas de seguros , de acuerdo con aquellas que generan gran volumen de erogación monetaria en pagos por siniestros. Siendo de esta forma, reformulada la base de aplicación de las nuevas tarifas , en función a la frecuencia siniestral de cada tipo de unidad suscripta</a:t>
            </a:r>
            <a:endParaRPr/>
          </a:p>
        </p:txBody>
      </p:sp>
      <p:pic>
        <p:nvPicPr>
          <p:cNvPr descr="Icono&#10;&#10;Descripción generada automáticamente" id="120" name="Google Shape;120;p2"/>
          <p:cNvPicPr preferRelativeResize="0"/>
          <p:nvPr/>
        </p:nvPicPr>
        <p:blipFill rotWithShape="1">
          <a:blip r:embed="rId4">
            <a:alphaModFix/>
          </a:blip>
          <a:srcRect b="0" l="0" r="0" t="0"/>
          <a:stretch/>
        </p:blipFill>
        <p:spPr>
          <a:xfrm>
            <a:off x="7564222" y="1601364"/>
            <a:ext cx="2244012" cy="2244012"/>
          </a:xfrm>
          <a:prstGeom prst="rect">
            <a:avLst/>
          </a:prstGeom>
          <a:noFill/>
          <a:ln>
            <a:noFill/>
          </a:ln>
        </p:spPr>
      </p:pic>
      <p:pic>
        <p:nvPicPr>
          <p:cNvPr descr="Icono&#10;&#10;Descripción generada automáticamente" id="121" name="Google Shape;121;p2">
            <a:hlinkClick action="ppaction://hlinkshowjump?jump=firstslide"/>
          </p:cNvPr>
          <p:cNvPicPr preferRelativeResize="0"/>
          <p:nvPr/>
        </p:nvPicPr>
        <p:blipFill rotWithShape="1">
          <a:blip r:embed="rId5">
            <a:alphaModFix/>
          </a:blip>
          <a:srcRect b="0" l="0" r="0" t="0"/>
          <a:stretch/>
        </p:blipFill>
        <p:spPr>
          <a:xfrm>
            <a:off x="10702811" y="120347"/>
            <a:ext cx="675431" cy="675431"/>
          </a:xfrm>
          <a:prstGeom prst="rect">
            <a:avLst/>
          </a:prstGeom>
          <a:noFill/>
          <a:ln>
            <a:noFill/>
          </a:ln>
        </p:spPr>
      </p:pic>
      <p:sp>
        <p:nvSpPr>
          <p:cNvPr id="122" name="Google Shape;122;p2"/>
          <p:cNvSpPr txBox="1"/>
          <p:nvPr/>
        </p:nvSpPr>
        <p:spPr>
          <a:xfrm>
            <a:off x="1029422" y="4309476"/>
            <a:ext cx="5066578" cy="1436296"/>
          </a:xfrm>
          <a:prstGeom prst="rect">
            <a:avLst/>
          </a:prstGeom>
          <a:noFill/>
          <a:ln>
            <a:noFill/>
          </a:ln>
        </p:spPr>
        <p:txBody>
          <a:bodyPr anchorCtr="0" anchor="t" bIns="45700" lIns="91425" spcFirstLastPara="1" rIns="91425" wrap="square" tIns="45700">
            <a:normAutofit/>
          </a:bodyPr>
          <a:lstStyle/>
          <a:p>
            <a:pPr indent="0" lvl="0" marL="0" marR="0" rtl="0" algn="ctr">
              <a:lnSpc>
                <a:spcPct val="120000"/>
              </a:lnSpc>
              <a:spcBef>
                <a:spcPts val="0"/>
              </a:spcBef>
              <a:spcAft>
                <a:spcPts val="0"/>
              </a:spcAft>
              <a:buClr>
                <a:schemeClr val="dk1"/>
              </a:buClr>
              <a:buSzPts val="1200"/>
              <a:buFont typeface="Arial"/>
              <a:buNone/>
            </a:pPr>
            <a:r>
              <a:rPr b="0" i="0" lang="es-MX" sz="1200" u="none" cap="none" strike="noStrike">
                <a:solidFill>
                  <a:schemeClr val="dk1"/>
                </a:solidFill>
                <a:latin typeface="Roboto"/>
                <a:ea typeface="Roboto"/>
                <a:cs typeface="Roboto"/>
                <a:sym typeface="Roboto"/>
              </a:rPr>
              <a:t>En este contexto se pretende comprender, en el caso de los robos de unidad , algún patrón o parámetro que permita identificar vehículos con una propensión frecuente a la siniestralidad para dicha cobertura que genera grandes montos de pagos por indemnizaciones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descr="Concepto ondulado de colores" id="127" name="Google Shape;127;p3"/>
          <p:cNvPicPr preferRelativeResize="0"/>
          <p:nvPr/>
        </p:nvPicPr>
        <p:blipFill rotWithShape="1">
          <a:blip r:embed="rId3">
            <a:alphaModFix/>
          </a:blip>
          <a:srcRect b="15730" l="0" r="0" t="0"/>
          <a:stretch/>
        </p:blipFill>
        <p:spPr>
          <a:xfrm>
            <a:off x="0" y="0"/>
            <a:ext cx="12246645" cy="6888739"/>
          </a:xfrm>
          <a:prstGeom prst="rect">
            <a:avLst/>
          </a:prstGeom>
          <a:noFill/>
          <a:ln>
            <a:noFill/>
          </a:ln>
        </p:spPr>
      </p:pic>
      <p:sp>
        <p:nvSpPr>
          <p:cNvPr id="128" name="Google Shape;128;p3"/>
          <p:cNvSpPr/>
          <p:nvPr/>
        </p:nvSpPr>
        <p:spPr>
          <a:xfrm>
            <a:off x="1032211" y="572368"/>
            <a:ext cx="3312125"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s-MX" sz="2400" u="none" cap="none" strike="noStrike">
                <a:solidFill>
                  <a:schemeClr val="accent1"/>
                </a:solidFill>
                <a:latin typeface="Arial"/>
                <a:ea typeface="Arial"/>
                <a:cs typeface="Arial"/>
                <a:sym typeface="Arial"/>
              </a:rPr>
              <a:t>Problema empresarial</a:t>
            </a:r>
            <a:endParaRPr/>
          </a:p>
        </p:txBody>
      </p:sp>
      <p:sp>
        <p:nvSpPr>
          <p:cNvPr id="129" name="Google Shape;129;p3"/>
          <p:cNvSpPr txBox="1"/>
          <p:nvPr>
            <p:ph idx="1" type="subTitle"/>
          </p:nvPr>
        </p:nvSpPr>
        <p:spPr>
          <a:xfrm>
            <a:off x="575097" y="1451429"/>
            <a:ext cx="5667552" cy="2094027"/>
          </a:xfrm>
          <a:prstGeom prst="rect">
            <a:avLst/>
          </a:prstGeom>
          <a:noFill/>
          <a:ln>
            <a:noFill/>
          </a:ln>
        </p:spPr>
        <p:txBody>
          <a:bodyPr anchorCtr="0" anchor="t" bIns="45700" lIns="91425" spcFirstLastPara="1" rIns="91425" wrap="square" tIns="45700">
            <a:normAutofit fontScale="70000" lnSpcReduction="20000"/>
          </a:bodyPr>
          <a:lstStyle/>
          <a:p>
            <a:pPr indent="0" lvl="0" marL="0" rtl="0" algn="ctr">
              <a:lnSpc>
                <a:spcPct val="120000"/>
              </a:lnSpc>
              <a:spcBef>
                <a:spcPts val="0"/>
              </a:spcBef>
              <a:spcAft>
                <a:spcPts val="0"/>
              </a:spcAft>
              <a:buClr>
                <a:schemeClr val="dk1"/>
              </a:buClr>
              <a:buSzPct val="100000"/>
              <a:buNone/>
            </a:pPr>
            <a:r>
              <a:rPr b="0" i="0" lang="es-MX">
                <a:latin typeface="Roboto"/>
                <a:ea typeface="Roboto"/>
                <a:cs typeface="Roboto"/>
                <a:sym typeface="Roboto"/>
              </a:rPr>
              <a:t>Dentro de la revisión se determina que hubo un gran incremento de la cantidad de robos totales en el territorio argentino, el amparo de tal cobertura, al ser abonada ante el siniestro, genera automáticamente una desproporción entre el costo ingresado de la prima y el pago del siniestro. Se requiere una reestructuración de los costos, pero para ello se debe contar con datos acerca de si existe una relación directa entre la siniestralidad ( cantidad de casos registrados) y el tipo de unidad que se suscribe.</a:t>
            </a:r>
            <a:endParaRPr/>
          </a:p>
        </p:txBody>
      </p:sp>
      <p:pic>
        <p:nvPicPr>
          <p:cNvPr descr="Icono&#10;&#10;Descripción generada automáticamente" id="130" name="Google Shape;130;p3"/>
          <p:cNvPicPr preferRelativeResize="0"/>
          <p:nvPr/>
        </p:nvPicPr>
        <p:blipFill rotWithShape="1">
          <a:blip r:embed="rId4">
            <a:alphaModFix/>
          </a:blip>
          <a:srcRect b="0" l="0" r="0" t="0"/>
          <a:stretch/>
        </p:blipFill>
        <p:spPr>
          <a:xfrm>
            <a:off x="7461415" y="2009357"/>
            <a:ext cx="2536600" cy="2536600"/>
          </a:xfrm>
          <a:prstGeom prst="rect">
            <a:avLst/>
          </a:prstGeom>
          <a:noFill/>
          <a:ln>
            <a:noFill/>
          </a:ln>
        </p:spPr>
      </p:pic>
      <p:pic>
        <p:nvPicPr>
          <p:cNvPr descr="Icono&#10;&#10;Descripción generada automáticamente" id="131" name="Google Shape;131;p3">
            <a:hlinkClick action="ppaction://hlinkshowjump?jump=firstslide"/>
          </p:cNvPr>
          <p:cNvPicPr preferRelativeResize="0"/>
          <p:nvPr/>
        </p:nvPicPr>
        <p:blipFill rotWithShape="1">
          <a:blip r:embed="rId5">
            <a:alphaModFix/>
          </a:blip>
          <a:srcRect b="0" l="0" r="0" t="0"/>
          <a:stretch/>
        </p:blipFill>
        <p:spPr>
          <a:xfrm>
            <a:off x="10720064" y="127769"/>
            <a:ext cx="675431" cy="675431"/>
          </a:xfrm>
          <a:prstGeom prst="rect">
            <a:avLst/>
          </a:prstGeom>
          <a:noFill/>
          <a:ln>
            <a:noFill/>
          </a:ln>
        </p:spPr>
      </p:pic>
      <p:sp>
        <p:nvSpPr>
          <p:cNvPr id="132" name="Google Shape;132;p3"/>
          <p:cNvSpPr txBox="1"/>
          <p:nvPr/>
        </p:nvSpPr>
        <p:spPr>
          <a:xfrm>
            <a:off x="487393" y="4247601"/>
            <a:ext cx="6185138"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s-MX" sz="1800" u="none" cap="none" strike="noStrike">
                <a:solidFill>
                  <a:schemeClr val="dk1"/>
                </a:solidFill>
                <a:latin typeface="Roboto"/>
                <a:ea typeface="Roboto"/>
                <a:cs typeface="Roboto"/>
                <a:sym typeface="Roboto"/>
              </a:rPr>
              <a:t>¿Existe algun tipo de inclinación en cuanto a la frecuencia de los casos de acuerdo a las fechas registradas?</a:t>
            </a:r>
            <a:endParaRPr/>
          </a:p>
        </p:txBody>
      </p:sp>
      <p:sp>
        <p:nvSpPr>
          <p:cNvPr id="133" name="Google Shape;133;p3"/>
          <p:cNvSpPr txBox="1"/>
          <p:nvPr/>
        </p:nvSpPr>
        <p:spPr>
          <a:xfrm>
            <a:off x="57511" y="5854000"/>
            <a:ext cx="6185138"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s-MX" sz="1800" u="none" cap="none" strike="noStrike">
                <a:solidFill>
                  <a:schemeClr val="dk1"/>
                </a:solidFill>
                <a:latin typeface="Roboto"/>
                <a:ea typeface="Roboto"/>
                <a:cs typeface="Roboto"/>
                <a:sym typeface="Roboto"/>
              </a:rPr>
              <a:t>¿El año de la unidad es de interés para determinar una frecuencia estimada?</a:t>
            </a:r>
            <a:endParaRPr/>
          </a:p>
        </p:txBody>
      </p:sp>
      <p:sp>
        <p:nvSpPr>
          <p:cNvPr id="134" name="Google Shape;134;p3"/>
          <p:cNvSpPr txBox="1"/>
          <p:nvPr/>
        </p:nvSpPr>
        <p:spPr>
          <a:xfrm>
            <a:off x="5786185" y="4949746"/>
            <a:ext cx="6185138"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s-MX" sz="1800" u="none" cap="none" strike="noStrike">
                <a:solidFill>
                  <a:schemeClr val="dk1"/>
                </a:solidFill>
                <a:latin typeface="Roboto"/>
                <a:ea typeface="Roboto"/>
                <a:cs typeface="Roboto"/>
                <a:sym typeface="Roboto"/>
              </a:rPr>
              <a:t>¿Hay alguna marca que sea de incidencia en cuanto a las unidades robadas?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descr="Concepto ondulado de colores" id="139" name="Google Shape;139;p4"/>
          <p:cNvPicPr preferRelativeResize="0"/>
          <p:nvPr/>
        </p:nvPicPr>
        <p:blipFill rotWithShape="1">
          <a:blip r:embed="rId3">
            <a:alphaModFix/>
          </a:blip>
          <a:srcRect b="15730" l="0" r="0" t="0"/>
          <a:stretch/>
        </p:blipFill>
        <p:spPr>
          <a:xfrm>
            <a:off x="-27323" y="-30739"/>
            <a:ext cx="12246645" cy="6888739"/>
          </a:xfrm>
          <a:prstGeom prst="rect">
            <a:avLst/>
          </a:prstGeom>
          <a:noFill/>
          <a:ln>
            <a:noFill/>
          </a:ln>
        </p:spPr>
      </p:pic>
      <p:pic>
        <p:nvPicPr>
          <p:cNvPr descr="Icono&#10;&#10;Descripción generada automáticamente" id="140" name="Google Shape;140;p4">
            <a:hlinkClick action="ppaction://hlinkshowjump?jump=firstslide"/>
          </p:cNvPr>
          <p:cNvPicPr preferRelativeResize="0"/>
          <p:nvPr/>
        </p:nvPicPr>
        <p:blipFill rotWithShape="1">
          <a:blip r:embed="rId4">
            <a:alphaModFix/>
          </a:blip>
          <a:srcRect b="0" l="0" r="0" t="0"/>
          <a:stretch/>
        </p:blipFill>
        <p:spPr>
          <a:xfrm>
            <a:off x="10702811" y="120347"/>
            <a:ext cx="675431" cy="675431"/>
          </a:xfrm>
          <a:prstGeom prst="rect">
            <a:avLst/>
          </a:prstGeom>
          <a:noFill/>
          <a:ln>
            <a:noFill/>
          </a:ln>
        </p:spPr>
      </p:pic>
      <p:pic>
        <p:nvPicPr>
          <p:cNvPr descr="Icono&#10;&#10;Descripción generada automáticamente" id="141" name="Google Shape;141;p4"/>
          <p:cNvPicPr preferRelativeResize="0"/>
          <p:nvPr/>
        </p:nvPicPr>
        <p:blipFill rotWithShape="1">
          <a:blip r:embed="rId5">
            <a:alphaModFix/>
          </a:blip>
          <a:srcRect b="0" l="0" r="0" t="0"/>
          <a:stretch/>
        </p:blipFill>
        <p:spPr>
          <a:xfrm>
            <a:off x="7137487" y="2243883"/>
            <a:ext cx="2339493" cy="2339493"/>
          </a:xfrm>
          <a:prstGeom prst="rect">
            <a:avLst/>
          </a:prstGeom>
          <a:noFill/>
          <a:ln>
            <a:noFill/>
          </a:ln>
        </p:spPr>
      </p:pic>
      <p:sp>
        <p:nvSpPr>
          <p:cNvPr id="142" name="Google Shape;142;p4"/>
          <p:cNvSpPr/>
          <p:nvPr/>
        </p:nvSpPr>
        <p:spPr>
          <a:xfrm>
            <a:off x="1290296" y="572368"/>
            <a:ext cx="2795958"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s-MX" sz="2400" u="none" cap="none" strike="noStrike">
                <a:solidFill>
                  <a:schemeClr val="accent1"/>
                </a:solidFill>
                <a:latin typeface="Arial"/>
                <a:ea typeface="Arial"/>
                <a:cs typeface="Arial"/>
                <a:sym typeface="Arial"/>
              </a:rPr>
              <a:t>Contexto analítico</a:t>
            </a:r>
            <a:endParaRPr/>
          </a:p>
        </p:txBody>
      </p:sp>
      <p:sp>
        <p:nvSpPr>
          <p:cNvPr id="143" name="Google Shape;143;p4"/>
          <p:cNvSpPr txBox="1"/>
          <p:nvPr>
            <p:ph idx="1" type="subTitle"/>
          </p:nvPr>
        </p:nvSpPr>
        <p:spPr>
          <a:xfrm>
            <a:off x="575097" y="1451429"/>
            <a:ext cx="5667552" cy="2094027"/>
          </a:xfrm>
          <a:prstGeom prst="rect">
            <a:avLst/>
          </a:prstGeom>
          <a:noFill/>
          <a:ln>
            <a:noFill/>
          </a:ln>
        </p:spPr>
        <p:txBody>
          <a:bodyPr anchorCtr="0" anchor="t" bIns="45700" lIns="91425" spcFirstLastPara="1" rIns="91425" wrap="square" tIns="45700">
            <a:normAutofit fontScale="70000" lnSpcReduction="20000"/>
          </a:bodyPr>
          <a:lstStyle/>
          <a:p>
            <a:pPr indent="0" lvl="0" marL="0" rtl="0" algn="ctr">
              <a:lnSpc>
                <a:spcPct val="120000"/>
              </a:lnSpc>
              <a:spcBef>
                <a:spcPts val="0"/>
              </a:spcBef>
              <a:spcAft>
                <a:spcPts val="0"/>
              </a:spcAft>
              <a:buClr>
                <a:schemeClr val="dk1"/>
              </a:buClr>
              <a:buSzPct val="100000"/>
              <a:buNone/>
            </a:pPr>
            <a:r>
              <a:rPr b="0" i="0" lang="es-MX">
                <a:latin typeface="Roboto"/>
                <a:ea typeface="Roboto"/>
                <a:cs typeface="Roboto"/>
                <a:sym typeface="Roboto"/>
              </a:rPr>
              <a:t>Dentro de la revisión se determina que hubo un gran incremento de la cantidad de robos totales en el territorio argentino, el amparo de tal cobertura, al ser abonada ante el siniestro, genera automáticamente una desproporción entre el costo ingresado de la prima y el pago del siniestro. Se requiere una reestructuración de los costos, pero para ello se debe contar con datos acerca de si existe una relación directa entre la siniestralidad ( cantidad de casos registrados) y el tipo de unidad que se suscribe.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descr="Concepto ondulado de colores" id="149" name="Google Shape;149;g1f546a78f75_0_0"/>
          <p:cNvPicPr preferRelativeResize="0"/>
          <p:nvPr/>
        </p:nvPicPr>
        <p:blipFill rotWithShape="1">
          <a:blip r:embed="rId3">
            <a:alphaModFix/>
          </a:blip>
          <a:srcRect b="15732" l="0" r="0" t="0"/>
          <a:stretch/>
        </p:blipFill>
        <p:spPr>
          <a:xfrm>
            <a:off x="-54648" y="-15364"/>
            <a:ext cx="12246646" cy="6888739"/>
          </a:xfrm>
          <a:prstGeom prst="rect">
            <a:avLst/>
          </a:prstGeom>
          <a:noFill/>
          <a:ln>
            <a:noFill/>
          </a:ln>
        </p:spPr>
      </p:pic>
      <p:sp>
        <p:nvSpPr>
          <p:cNvPr id="150" name="Google Shape;150;g1f546a78f75_0_0"/>
          <p:cNvSpPr/>
          <p:nvPr/>
        </p:nvSpPr>
        <p:spPr>
          <a:xfrm>
            <a:off x="3776876" y="504257"/>
            <a:ext cx="3536400" cy="9279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s-MX" sz="2400">
                <a:solidFill>
                  <a:schemeClr val="accent1"/>
                </a:solidFill>
              </a:rPr>
              <a:t>Hipótesis de aproximación</a:t>
            </a:r>
            <a:endParaRPr/>
          </a:p>
        </p:txBody>
      </p:sp>
      <p:sp>
        <p:nvSpPr>
          <p:cNvPr id="151" name="Google Shape;151;g1f546a78f75_0_0"/>
          <p:cNvSpPr txBox="1"/>
          <p:nvPr/>
        </p:nvSpPr>
        <p:spPr>
          <a:xfrm>
            <a:off x="1249225" y="1650872"/>
            <a:ext cx="8198700" cy="3039900"/>
          </a:xfrm>
          <a:prstGeom prst="rect">
            <a:avLst/>
          </a:prstGeom>
          <a:noFill/>
          <a:ln>
            <a:noFill/>
          </a:ln>
        </p:spPr>
        <p:txBody>
          <a:bodyPr anchorCtr="0" anchor="t" bIns="45700" lIns="91425" spcFirstLastPara="1" rIns="91425" wrap="square" tIns="45700">
            <a:normAutofit/>
          </a:bodyPr>
          <a:lstStyle/>
          <a:p>
            <a:pPr indent="0" lvl="0" marL="0" marR="0" rtl="0" algn="ctr">
              <a:lnSpc>
                <a:spcPct val="120000"/>
              </a:lnSpc>
              <a:spcBef>
                <a:spcPts val="0"/>
              </a:spcBef>
              <a:spcAft>
                <a:spcPts val="0"/>
              </a:spcAft>
              <a:buClr>
                <a:schemeClr val="dk1"/>
              </a:buClr>
              <a:buSzPts val="1400"/>
              <a:buFont typeface="Arial"/>
              <a:buNone/>
            </a:pPr>
            <a:r>
              <a:rPr b="1" i="1" lang="es-MX">
                <a:solidFill>
                  <a:schemeClr val="dk1"/>
                </a:solidFill>
              </a:rPr>
              <a:t>En el presente trabajo se dispone consensuar si, existe un tipo de unidad del ramo automotor, más frecuentada o pasible de sufrir un siniestro por robo total, dentro del total de </a:t>
            </a:r>
            <a:r>
              <a:rPr b="1" i="1" lang="es-MX">
                <a:solidFill>
                  <a:schemeClr val="dk1"/>
                </a:solidFill>
              </a:rPr>
              <a:t>población</a:t>
            </a:r>
            <a:r>
              <a:rPr b="1" i="1" lang="es-MX">
                <a:solidFill>
                  <a:schemeClr val="dk1"/>
                </a:solidFill>
              </a:rPr>
              <a:t> de unidades robadas. Determinando </a:t>
            </a:r>
            <a:r>
              <a:rPr b="1" i="1" lang="es-MX">
                <a:solidFill>
                  <a:schemeClr val="dk1"/>
                </a:solidFill>
              </a:rPr>
              <a:t>según</a:t>
            </a:r>
            <a:r>
              <a:rPr b="1" i="1" lang="es-MX">
                <a:solidFill>
                  <a:schemeClr val="dk1"/>
                </a:solidFill>
              </a:rPr>
              <a:t> el muestreo obtenido, un porcentaje de </a:t>
            </a:r>
            <a:r>
              <a:rPr b="1" i="1" lang="es-MX">
                <a:solidFill>
                  <a:schemeClr val="dk1"/>
                </a:solidFill>
              </a:rPr>
              <a:t>propensión</a:t>
            </a:r>
            <a:r>
              <a:rPr b="1" i="1" lang="es-MX">
                <a:solidFill>
                  <a:schemeClr val="dk1"/>
                </a:solidFill>
              </a:rPr>
              <a:t> al riesgo</a:t>
            </a:r>
            <a:endParaRPr b="1" i="1">
              <a:solidFill>
                <a:schemeClr val="dk1"/>
              </a:solidFill>
            </a:endParaRPr>
          </a:p>
          <a:p>
            <a:pPr indent="0" lvl="0" marL="0" marR="0" rtl="0" algn="ctr">
              <a:lnSpc>
                <a:spcPct val="120000"/>
              </a:lnSpc>
              <a:spcBef>
                <a:spcPts val="0"/>
              </a:spcBef>
              <a:spcAft>
                <a:spcPts val="0"/>
              </a:spcAft>
              <a:buClr>
                <a:schemeClr val="dk1"/>
              </a:buClr>
              <a:buSzPts val="1400"/>
              <a:buFont typeface="Arial"/>
              <a:buNone/>
            </a:pPr>
            <a:r>
              <a:t/>
            </a:r>
            <a:endParaRPr b="1" i="1">
              <a:solidFill>
                <a:schemeClr val="dk1"/>
              </a:solidFill>
            </a:endParaRPr>
          </a:p>
          <a:p>
            <a:pPr indent="0" lvl="0" marL="0" marR="0" rtl="0" algn="ctr">
              <a:lnSpc>
                <a:spcPct val="120000"/>
              </a:lnSpc>
              <a:spcBef>
                <a:spcPts val="0"/>
              </a:spcBef>
              <a:spcAft>
                <a:spcPts val="0"/>
              </a:spcAft>
              <a:buClr>
                <a:schemeClr val="dk1"/>
              </a:buClr>
              <a:buSzPts val="1400"/>
              <a:buFont typeface="Arial"/>
              <a:buNone/>
            </a:pPr>
            <a:r>
              <a:rPr b="1" i="1" lang="es-MX">
                <a:solidFill>
                  <a:schemeClr val="dk1"/>
                </a:solidFill>
              </a:rPr>
              <a:t>Con la información recabada se pretende obtener una </a:t>
            </a:r>
            <a:r>
              <a:rPr b="1" i="1" lang="es-MX">
                <a:solidFill>
                  <a:schemeClr val="dk1"/>
                </a:solidFill>
              </a:rPr>
              <a:t>estimación</a:t>
            </a:r>
            <a:r>
              <a:rPr b="1" i="1" lang="es-MX">
                <a:solidFill>
                  <a:schemeClr val="dk1"/>
                </a:solidFill>
              </a:rPr>
              <a:t> de que esa </a:t>
            </a:r>
            <a:r>
              <a:rPr b="1" i="1" lang="es-MX">
                <a:solidFill>
                  <a:schemeClr val="dk1"/>
                </a:solidFill>
              </a:rPr>
              <a:t>propensión</a:t>
            </a:r>
            <a:r>
              <a:rPr b="1" i="1" lang="es-MX">
                <a:solidFill>
                  <a:schemeClr val="dk1"/>
                </a:solidFill>
              </a:rPr>
              <a:t> se traduzca en una </a:t>
            </a:r>
            <a:r>
              <a:rPr b="1" i="1" lang="es-MX">
                <a:solidFill>
                  <a:schemeClr val="dk1"/>
                </a:solidFill>
              </a:rPr>
              <a:t>proyección</a:t>
            </a:r>
            <a:r>
              <a:rPr b="1" i="1" lang="es-MX">
                <a:solidFill>
                  <a:schemeClr val="dk1"/>
                </a:solidFill>
              </a:rPr>
              <a:t> de gastos por siniestros abonados por unidades que se contratasen.</a:t>
            </a:r>
            <a:endParaRPr b="1" i="1">
              <a:solidFill>
                <a:schemeClr val="dk1"/>
              </a:solidFill>
            </a:endParaRPr>
          </a:p>
          <a:p>
            <a:pPr indent="0" lvl="0" marL="0" marR="0" rtl="0" algn="ctr">
              <a:lnSpc>
                <a:spcPct val="120000"/>
              </a:lnSpc>
              <a:spcBef>
                <a:spcPts val="0"/>
              </a:spcBef>
              <a:spcAft>
                <a:spcPts val="0"/>
              </a:spcAft>
              <a:buClr>
                <a:schemeClr val="dk1"/>
              </a:buClr>
              <a:buSzPts val="1400"/>
              <a:buFont typeface="Arial"/>
              <a:buNone/>
            </a:pPr>
            <a:r>
              <a:rPr b="1" i="1" lang="es-MX">
                <a:solidFill>
                  <a:schemeClr val="dk1"/>
                </a:solidFill>
              </a:rPr>
              <a:t> Es decir se intentará obtener una </a:t>
            </a:r>
            <a:r>
              <a:rPr b="1" i="1" lang="es-MX">
                <a:solidFill>
                  <a:schemeClr val="dk1"/>
                </a:solidFill>
              </a:rPr>
              <a:t>estimación</a:t>
            </a:r>
            <a:r>
              <a:rPr b="1" i="1" lang="es-MX">
                <a:solidFill>
                  <a:schemeClr val="dk1"/>
                </a:solidFill>
              </a:rPr>
              <a:t> de </a:t>
            </a:r>
            <a:r>
              <a:rPr b="1" i="1" lang="es-MX">
                <a:solidFill>
                  <a:schemeClr val="dk1"/>
                </a:solidFill>
              </a:rPr>
              <a:t>propensión</a:t>
            </a:r>
            <a:r>
              <a:rPr b="1" i="1" lang="es-MX">
                <a:solidFill>
                  <a:schemeClr val="dk1"/>
                </a:solidFill>
              </a:rPr>
              <a:t> al riesgo que permita visualizar si un tipo de unidad dada su siniestralidad, sea pasible de reevaluar su costo de seguro </a:t>
            </a:r>
            <a:r>
              <a:rPr b="1" i="1" lang="es-MX">
                <a:solidFill>
                  <a:schemeClr val="dk1"/>
                </a:solidFill>
              </a:rPr>
              <a:t>según</a:t>
            </a:r>
            <a:r>
              <a:rPr b="1" i="1" lang="es-MX">
                <a:solidFill>
                  <a:schemeClr val="dk1"/>
                </a:solidFill>
              </a:rPr>
              <a:t> qué tan frecuente tenga siniestros de robo total.</a:t>
            </a:r>
            <a:endParaRPr b="1" i="1">
              <a:solidFill>
                <a:schemeClr val="dk1"/>
              </a:solidFill>
            </a:endParaRPr>
          </a:p>
        </p:txBody>
      </p:sp>
      <p:sp>
        <p:nvSpPr>
          <p:cNvPr id="152" name="Google Shape;152;g1f546a78f75_0_0"/>
          <p:cNvSpPr txBox="1"/>
          <p:nvPr/>
        </p:nvSpPr>
        <p:spPr>
          <a:xfrm>
            <a:off x="3331851" y="4847506"/>
            <a:ext cx="3675900" cy="2094000"/>
          </a:xfrm>
          <a:prstGeom prst="rect">
            <a:avLst/>
          </a:prstGeom>
          <a:noFill/>
          <a:ln>
            <a:noFill/>
          </a:ln>
        </p:spPr>
        <p:txBody>
          <a:bodyPr anchorCtr="0" anchor="t" bIns="45700" lIns="91425" spcFirstLastPara="1" rIns="91425" wrap="square" tIns="45700">
            <a:normAutofit/>
          </a:bodyPr>
          <a:lstStyle/>
          <a:p>
            <a:pPr indent="0" lvl="0" marL="0" marR="0" rtl="0" algn="ctr">
              <a:lnSpc>
                <a:spcPct val="120000"/>
              </a:lnSpc>
              <a:spcBef>
                <a:spcPts val="0"/>
              </a:spcBef>
              <a:spcAft>
                <a:spcPts val="0"/>
              </a:spcAft>
              <a:buClr>
                <a:schemeClr val="dk1"/>
              </a:buClr>
              <a:buSzPts val="1400"/>
              <a:buFont typeface="Arial"/>
              <a:buNone/>
            </a:pPr>
            <a:r>
              <a:rPr b="1" i="1" lang="es-MX" u="sng">
                <a:solidFill>
                  <a:schemeClr val="dk1"/>
                </a:solidFill>
              </a:rPr>
              <a:t>Potencial Usuario de la info:</a:t>
            </a:r>
            <a:endParaRPr b="1" i="1" u="sng">
              <a:solidFill>
                <a:schemeClr val="dk1"/>
              </a:solidFill>
            </a:endParaRPr>
          </a:p>
          <a:p>
            <a:pPr indent="0" lvl="0" marL="0" marR="0" rtl="0" algn="ctr">
              <a:lnSpc>
                <a:spcPct val="120000"/>
              </a:lnSpc>
              <a:spcBef>
                <a:spcPts val="0"/>
              </a:spcBef>
              <a:spcAft>
                <a:spcPts val="0"/>
              </a:spcAft>
              <a:buClr>
                <a:schemeClr val="dk1"/>
              </a:buClr>
              <a:buSzPts val="1400"/>
              <a:buFont typeface="Arial"/>
              <a:buNone/>
            </a:pPr>
            <a:r>
              <a:rPr lang="es-MX">
                <a:solidFill>
                  <a:schemeClr val="dk1"/>
                </a:solidFill>
              </a:rPr>
              <a:t>Una empresa de seguros</a:t>
            </a:r>
            <a:endParaRPr/>
          </a:p>
        </p:txBody>
      </p:sp>
      <p:sp>
        <p:nvSpPr>
          <p:cNvPr id="153" name="Google Shape;153;g1f546a78f75_0_0"/>
          <p:cNvSpPr txBox="1"/>
          <p:nvPr/>
        </p:nvSpPr>
        <p:spPr>
          <a:xfrm>
            <a:off x="3776875" y="5915600"/>
            <a:ext cx="300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MX" sz="1200">
                <a:solidFill>
                  <a:srgbClr val="D5D5D5"/>
                </a:solidFill>
                <a:highlight>
                  <a:srgbClr val="383838"/>
                </a:highlight>
                <a:latin typeface="Roboto"/>
                <a:ea typeface="Roboto"/>
                <a:cs typeface="Roboto"/>
                <a:sym typeface="Roboto"/>
              </a:rPr>
              <a:t>Hipótesis 0: Existe una relacion entre la cantidad de robos y el año de la unidad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descr="Concepto ondulado de colores" id="159" name="Google Shape;159;g1f546a78f75_0_10"/>
          <p:cNvPicPr preferRelativeResize="0"/>
          <p:nvPr/>
        </p:nvPicPr>
        <p:blipFill rotWithShape="1">
          <a:blip r:embed="rId3">
            <a:alphaModFix/>
          </a:blip>
          <a:srcRect b="15732" l="0" r="0" t="0"/>
          <a:stretch/>
        </p:blipFill>
        <p:spPr>
          <a:xfrm>
            <a:off x="-27323" y="-15364"/>
            <a:ext cx="12246646" cy="6888739"/>
          </a:xfrm>
          <a:prstGeom prst="rect">
            <a:avLst/>
          </a:prstGeom>
          <a:noFill/>
          <a:ln>
            <a:noFill/>
          </a:ln>
        </p:spPr>
      </p:pic>
      <p:sp>
        <p:nvSpPr>
          <p:cNvPr id="160" name="Google Shape;160;g1f546a78f75_0_10"/>
          <p:cNvSpPr/>
          <p:nvPr/>
        </p:nvSpPr>
        <p:spPr>
          <a:xfrm>
            <a:off x="2043125" y="146150"/>
            <a:ext cx="7404765" cy="68410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Metadata Utilizada</a:t>
            </a:r>
          </a:p>
        </p:txBody>
      </p:sp>
      <p:sp>
        <p:nvSpPr>
          <p:cNvPr id="161" name="Google Shape;161;g1f546a78f75_0_10"/>
          <p:cNvSpPr txBox="1"/>
          <p:nvPr/>
        </p:nvSpPr>
        <p:spPr>
          <a:xfrm>
            <a:off x="1011650" y="1239000"/>
            <a:ext cx="9764700" cy="41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MX" sz="1200" u="sng">
                <a:solidFill>
                  <a:schemeClr val="hlink"/>
                </a:solidFill>
                <a:hlinkClick r:id="rId4"/>
              </a:rPr>
              <a:t>https://datos.gob.ar/dataset/justicia-robos-recuperos-autos/archivo/justicia_707d3749-fbdc-4b7c-a015-60e7c2912ecc</a:t>
            </a:r>
            <a:endParaRPr b="1" sz="1200">
              <a:solidFill>
                <a:schemeClr val="dk1"/>
              </a:solidFill>
            </a:endParaRPr>
          </a:p>
        </p:txBody>
      </p:sp>
      <p:sp>
        <p:nvSpPr>
          <p:cNvPr id="162" name="Google Shape;162;g1f546a78f75_0_10"/>
          <p:cNvSpPr txBox="1"/>
          <p:nvPr>
            <p:ph idx="4294967295" type="subTitle"/>
          </p:nvPr>
        </p:nvSpPr>
        <p:spPr>
          <a:xfrm>
            <a:off x="2300950" y="917778"/>
            <a:ext cx="6306600" cy="41220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dk1"/>
              </a:buClr>
              <a:buSzPts val="2000"/>
              <a:buNone/>
            </a:pPr>
            <a:r>
              <a:rPr b="1" i="1" lang="es-MX" u="sng">
                <a:latin typeface="Roboto"/>
                <a:ea typeface="Roboto"/>
                <a:cs typeface="Roboto"/>
                <a:sym typeface="Roboto"/>
              </a:rPr>
              <a:t>Fuente:</a:t>
            </a:r>
            <a:r>
              <a:rPr lang="es-MX">
                <a:latin typeface="Roboto"/>
                <a:ea typeface="Roboto"/>
                <a:cs typeface="Roboto"/>
                <a:sym typeface="Roboto"/>
              </a:rPr>
              <a:t> DNRPA, datos oficiales robo de unidades 202310</a:t>
            </a:r>
            <a:endParaRPr/>
          </a:p>
        </p:txBody>
      </p:sp>
      <p:sp>
        <p:nvSpPr>
          <p:cNvPr id="163" name="Google Shape;163;g1f546a78f75_0_10"/>
          <p:cNvSpPr txBox="1"/>
          <p:nvPr/>
        </p:nvSpPr>
        <p:spPr>
          <a:xfrm>
            <a:off x="223175" y="2633750"/>
            <a:ext cx="5196300" cy="34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es-MX" sz="1100">
                <a:solidFill>
                  <a:schemeClr val="dk1"/>
                </a:solidFill>
              </a:rPr>
              <a:t>•t</a:t>
            </a:r>
            <a:r>
              <a:rPr lang="es-MX" sz="1100" u="sng">
                <a:solidFill>
                  <a:schemeClr val="dk1"/>
                </a:solidFill>
              </a:rPr>
              <a:t>ramite_tipo</a:t>
            </a:r>
            <a:r>
              <a:rPr lang="es-MX" sz="1100">
                <a:solidFill>
                  <a:schemeClr val="dk1"/>
                </a:solidFill>
              </a:rPr>
              <a:t>: Tipo de trámite (</a:t>
            </a:r>
            <a:r>
              <a:rPr lang="es-MX" sz="1100">
                <a:solidFill>
                  <a:schemeClr val="dk1"/>
                </a:solidFill>
                <a:latin typeface="Oswald SemiBold"/>
                <a:ea typeface="Oswald SemiBold"/>
                <a:cs typeface="Oswald SemiBold"/>
                <a:sym typeface="Oswald SemiBold"/>
              </a:rPr>
              <a:t>object)</a:t>
            </a:r>
            <a:endParaRPr sz="1100">
              <a:solidFill>
                <a:schemeClr val="dk1"/>
              </a:solidFill>
              <a:latin typeface="Oswald SemiBold"/>
              <a:ea typeface="Oswald SemiBold"/>
              <a:cs typeface="Oswald SemiBold"/>
              <a:sym typeface="Oswald SemiBold"/>
            </a:endParaRPr>
          </a:p>
          <a:p>
            <a:pPr indent="0" lvl="0" marL="0" rtl="0" algn="l">
              <a:spcBef>
                <a:spcPts val="0"/>
              </a:spcBef>
              <a:spcAft>
                <a:spcPts val="0"/>
              </a:spcAft>
              <a:buNone/>
            </a:pPr>
            <a:r>
              <a:rPr lang="es-MX" sz="1100">
                <a:solidFill>
                  <a:schemeClr val="dk1"/>
                </a:solidFill>
              </a:rPr>
              <a:t>•</a:t>
            </a:r>
            <a:r>
              <a:rPr lang="es-MX" sz="1100" u="sng">
                <a:solidFill>
                  <a:schemeClr val="dk1"/>
                </a:solidFill>
              </a:rPr>
              <a:t>tramite_fecha</a:t>
            </a:r>
            <a:r>
              <a:rPr lang="es-MX" sz="1100">
                <a:solidFill>
                  <a:schemeClr val="dk1"/>
                </a:solidFill>
              </a:rPr>
              <a:t>: Fecha del trámite</a:t>
            </a:r>
            <a:r>
              <a:rPr lang="es-MX" sz="1100">
                <a:solidFill>
                  <a:schemeClr val="dk1"/>
                </a:solidFill>
                <a:latin typeface="Oswald SemiBold"/>
                <a:ea typeface="Oswald SemiBold"/>
                <a:cs typeface="Oswald SemiBold"/>
                <a:sym typeface="Oswald SemiBold"/>
              </a:rPr>
              <a:t> (datetime64[ns])</a:t>
            </a:r>
            <a:endParaRPr sz="1100">
              <a:solidFill>
                <a:schemeClr val="dk1"/>
              </a:solidFill>
            </a:endParaRPr>
          </a:p>
          <a:p>
            <a:pPr indent="0" lvl="0" marL="0" rtl="0" algn="l">
              <a:spcBef>
                <a:spcPts val="0"/>
              </a:spcBef>
              <a:spcAft>
                <a:spcPts val="0"/>
              </a:spcAft>
              <a:buNone/>
            </a:pPr>
            <a:r>
              <a:rPr lang="es-MX" sz="1100">
                <a:solidFill>
                  <a:schemeClr val="dk1"/>
                </a:solidFill>
              </a:rPr>
              <a:t>•</a:t>
            </a:r>
            <a:r>
              <a:rPr lang="es-MX" sz="1100" u="sng">
                <a:solidFill>
                  <a:schemeClr val="dk1"/>
                </a:solidFill>
              </a:rPr>
              <a:t>dia:</a:t>
            </a:r>
            <a:r>
              <a:rPr lang="es-MX" sz="1100">
                <a:solidFill>
                  <a:schemeClr val="dk1"/>
                </a:solidFill>
              </a:rPr>
              <a:t> Día del mes del trámite</a:t>
            </a:r>
            <a:r>
              <a:rPr lang="es-MX" sz="1100">
                <a:solidFill>
                  <a:schemeClr val="dk1"/>
                </a:solidFill>
                <a:latin typeface="Oswald SemiBold"/>
                <a:ea typeface="Oswald SemiBold"/>
                <a:cs typeface="Oswald SemiBold"/>
                <a:sym typeface="Oswald SemiBold"/>
              </a:rPr>
              <a:t> (int64)</a:t>
            </a:r>
            <a:endParaRPr sz="1100">
              <a:solidFill>
                <a:schemeClr val="dk1"/>
              </a:solidFill>
            </a:endParaRPr>
          </a:p>
          <a:p>
            <a:pPr indent="0" lvl="0" marL="0" rtl="0" algn="l">
              <a:spcBef>
                <a:spcPts val="0"/>
              </a:spcBef>
              <a:spcAft>
                <a:spcPts val="0"/>
              </a:spcAft>
              <a:buNone/>
            </a:pPr>
            <a:r>
              <a:rPr lang="es-MX" sz="1100">
                <a:solidFill>
                  <a:schemeClr val="dk1"/>
                </a:solidFill>
              </a:rPr>
              <a:t>•f</a:t>
            </a:r>
            <a:r>
              <a:rPr lang="es-MX" sz="1100" u="sng">
                <a:solidFill>
                  <a:schemeClr val="dk1"/>
                </a:solidFill>
              </a:rPr>
              <a:t>echa_inscripcion_inicial: </a:t>
            </a:r>
            <a:r>
              <a:rPr lang="es-MX" sz="1100">
                <a:solidFill>
                  <a:schemeClr val="dk1"/>
                </a:solidFill>
              </a:rPr>
              <a:t>Fecha de inscripción inicial</a:t>
            </a:r>
            <a:r>
              <a:rPr lang="es-MX" sz="1100">
                <a:solidFill>
                  <a:schemeClr val="dk1"/>
                </a:solidFill>
                <a:latin typeface="Oswald SemiBold"/>
                <a:ea typeface="Oswald SemiBold"/>
                <a:cs typeface="Oswald SemiBold"/>
                <a:sym typeface="Oswald SemiBold"/>
              </a:rPr>
              <a:t> (datetime64[ns])</a:t>
            </a:r>
            <a:endParaRPr sz="1100">
              <a:solidFill>
                <a:schemeClr val="dk1"/>
              </a:solidFill>
            </a:endParaRPr>
          </a:p>
          <a:p>
            <a:pPr indent="0" lvl="0" marL="0" rtl="0" algn="l">
              <a:spcBef>
                <a:spcPts val="0"/>
              </a:spcBef>
              <a:spcAft>
                <a:spcPts val="0"/>
              </a:spcAft>
              <a:buNone/>
            </a:pPr>
            <a:r>
              <a:rPr lang="es-MX" sz="1100">
                <a:solidFill>
                  <a:schemeClr val="dk1"/>
                </a:solidFill>
              </a:rPr>
              <a:t>•</a:t>
            </a:r>
            <a:r>
              <a:rPr lang="es-MX" sz="1100" u="sng">
                <a:solidFill>
                  <a:schemeClr val="dk1"/>
                </a:solidFill>
              </a:rPr>
              <a:t>q_casos: </a:t>
            </a:r>
            <a:r>
              <a:rPr lang="es-MX" sz="1100">
                <a:solidFill>
                  <a:schemeClr val="dk1"/>
                </a:solidFill>
              </a:rPr>
              <a:t>Cantidad de casos </a:t>
            </a:r>
            <a:r>
              <a:rPr lang="es-MX" sz="1100">
                <a:solidFill>
                  <a:schemeClr val="dk1"/>
                </a:solidFill>
                <a:latin typeface="Oswald SemiBold"/>
                <a:ea typeface="Oswald SemiBold"/>
                <a:cs typeface="Oswald SemiBold"/>
                <a:sym typeface="Oswald SemiBold"/>
              </a:rPr>
              <a:t>(int64)</a:t>
            </a:r>
            <a:endParaRPr sz="1100">
              <a:solidFill>
                <a:schemeClr val="dk1"/>
              </a:solidFill>
            </a:endParaRPr>
          </a:p>
          <a:p>
            <a:pPr indent="0" lvl="0" marL="0" rtl="0" algn="l">
              <a:spcBef>
                <a:spcPts val="0"/>
              </a:spcBef>
              <a:spcAft>
                <a:spcPts val="0"/>
              </a:spcAft>
              <a:buNone/>
            </a:pPr>
            <a:r>
              <a:rPr lang="es-MX" sz="1100">
                <a:solidFill>
                  <a:schemeClr val="dk1"/>
                </a:solidFill>
              </a:rPr>
              <a:t>•r</a:t>
            </a:r>
            <a:r>
              <a:rPr lang="es-MX" sz="1100" u="sng">
                <a:solidFill>
                  <a:schemeClr val="dk1"/>
                </a:solidFill>
              </a:rPr>
              <a:t>egistro_seccional_codigo: </a:t>
            </a:r>
            <a:r>
              <a:rPr lang="es-MX" sz="1100">
                <a:solidFill>
                  <a:schemeClr val="dk1"/>
                </a:solidFill>
              </a:rPr>
              <a:t>Código del registro seccional </a:t>
            </a:r>
            <a:r>
              <a:rPr lang="es-MX" sz="1100">
                <a:solidFill>
                  <a:schemeClr val="dk1"/>
                </a:solidFill>
                <a:latin typeface="Oswald SemiBold"/>
                <a:ea typeface="Oswald SemiBold"/>
                <a:cs typeface="Oswald SemiBold"/>
                <a:sym typeface="Oswald SemiBold"/>
              </a:rPr>
              <a:t>(int64)</a:t>
            </a:r>
            <a:endParaRPr sz="1100">
              <a:solidFill>
                <a:schemeClr val="dk1"/>
              </a:solidFill>
            </a:endParaRPr>
          </a:p>
          <a:p>
            <a:pPr indent="0" lvl="0" marL="0" rtl="0" algn="l">
              <a:spcBef>
                <a:spcPts val="0"/>
              </a:spcBef>
              <a:spcAft>
                <a:spcPts val="0"/>
              </a:spcAft>
              <a:buNone/>
            </a:pPr>
            <a:r>
              <a:rPr lang="es-MX" sz="1100">
                <a:solidFill>
                  <a:schemeClr val="dk1"/>
                </a:solidFill>
              </a:rPr>
              <a:t>•r</a:t>
            </a:r>
            <a:r>
              <a:rPr lang="es-MX" sz="1100" u="sng">
                <a:solidFill>
                  <a:schemeClr val="dk1"/>
                </a:solidFill>
              </a:rPr>
              <a:t>egistro_seccional_descripcion: </a:t>
            </a:r>
            <a:r>
              <a:rPr lang="es-MX" sz="1100">
                <a:solidFill>
                  <a:schemeClr val="dk1"/>
                </a:solidFill>
              </a:rPr>
              <a:t>Descripción del registro seccional </a:t>
            </a:r>
            <a:r>
              <a:rPr lang="es-MX" sz="1100">
                <a:solidFill>
                  <a:schemeClr val="dk1"/>
                </a:solidFill>
                <a:latin typeface="Oswald SemiBold"/>
                <a:ea typeface="Oswald SemiBold"/>
                <a:cs typeface="Oswald SemiBold"/>
                <a:sym typeface="Oswald SemiBold"/>
              </a:rPr>
              <a:t>(object)</a:t>
            </a:r>
            <a:endParaRPr sz="1100">
              <a:solidFill>
                <a:schemeClr val="dk1"/>
              </a:solidFill>
            </a:endParaRPr>
          </a:p>
          <a:p>
            <a:pPr indent="0" lvl="0" marL="0" rtl="0" algn="l">
              <a:spcBef>
                <a:spcPts val="0"/>
              </a:spcBef>
              <a:spcAft>
                <a:spcPts val="0"/>
              </a:spcAft>
              <a:buNone/>
            </a:pPr>
            <a:r>
              <a:rPr lang="es-MX" sz="1100">
                <a:solidFill>
                  <a:schemeClr val="dk1"/>
                </a:solidFill>
              </a:rPr>
              <a:t>•</a:t>
            </a:r>
            <a:r>
              <a:rPr lang="es-MX" sz="1100" u="sng">
                <a:solidFill>
                  <a:schemeClr val="dk1"/>
                </a:solidFill>
              </a:rPr>
              <a:t>registro_seccional_provincia: </a:t>
            </a:r>
            <a:r>
              <a:rPr lang="es-MX" sz="1100">
                <a:solidFill>
                  <a:schemeClr val="dk1"/>
                </a:solidFill>
              </a:rPr>
              <a:t>Provincia del registro seccional </a:t>
            </a:r>
            <a:r>
              <a:rPr lang="es-MX" sz="1100">
                <a:solidFill>
                  <a:schemeClr val="dk1"/>
                </a:solidFill>
                <a:latin typeface="Oswald SemiBold"/>
                <a:ea typeface="Oswald SemiBold"/>
                <a:cs typeface="Oswald SemiBold"/>
                <a:sym typeface="Oswald SemiBold"/>
              </a:rPr>
              <a:t>(object)</a:t>
            </a:r>
            <a:endParaRPr sz="1100">
              <a:solidFill>
                <a:schemeClr val="dk1"/>
              </a:solidFill>
            </a:endParaRPr>
          </a:p>
          <a:p>
            <a:pPr indent="0" lvl="0" marL="0" rtl="0" algn="l">
              <a:spcBef>
                <a:spcPts val="0"/>
              </a:spcBef>
              <a:spcAft>
                <a:spcPts val="0"/>
              </a:spcAft>
              <a:buNone/>
            </a:pPr>
            <a:r>
              <a:rPr lang="es-MX" sz="1100">
                <a:solidFill>
                  <a:schemeClr val="dk1"/>
                </a:solidFill>
              </a:rPr>
              <a:t>•a</a:t>
            </a:r>
            <a:r>
              <a:rPr lang="es-MX" sz="1100" u="sng">
                <a:solidFill>
                  <a:schemeClr val="dk1"/>
                </a:solidFill>
              </a:rPr>
              <a:t>utomotor_origen: </a:t>
            </a:r>
            <a:r>
              <a:rPr lang="es-MX" sz="1100">
                <a:solidFill>
                  <a:schemeClr val="dk1"/>
                </a:solidFill>
              </a:rPr>
              <a:t>Origen del automotor</a:t>
            </a:r>
            <a:r>
              <a:rPr lang="es-MX" sz="1100">
                <a:solidFill>
                  <a:schemeClr val="dk1"/>
                </a:solidFill>
                <a:latin typeface="Oswald SemiBold"/>
                <a:ea typeface="Oswald SemiBold"/>
                <a:cs typeface="Oswald SemiBold"/>
                <a:sym typeface="Oswald SemiBold"/>
              </a:rPr>
              <a:t> (object)</a:t>
            </a:r>
            <a:endParaRPr sz="1100">
              <a:solidFill>
                <a:schemeClr val="dk1"/>
              </a:solidFill>
            </a:endParaRPr>
          </a:p>
          <a:p>
            <a:pPr indent="0" lvl="0" marL="0" rtl="0" algn="l">
              <a:spcBef>
                <a:spcPts val="0"/>
              </a:spcBef>
              <a:spcAft>
                <a:spcPts val="0"/>
              </a:spcAft>
              <a:buNone/>
            </a:pPr>
            <a:r>
              <a:rPr lang="es-MX" sz="1100">
                <a:solidFill>
                  <a:schemeClr val="dk1"/>
                </a:solidFill>
              </a:rPr>
              <a:t>•automotor_anio_modelo: Año modelo del automotor </a:t>
            </a:r>
            <a:r>
              <a:rPr lang="es-MX" sz="1100">
                <a:solidFill>
                  <a:schemeClr val="dk1"/>
                </a:solidFill>
                <a:latin typeface="Oswald SemiBold"/>
                <a:ea typeface="Oswald SemiBold"/>
                <a:cs typeface="Oswald SemiBold"/>
                <a:sym typeface="Oswald SemiBold"/>
              </a:rPr>
              <a:t>(float64)</a:t>
            </a:r>
            <a:endParaRPr sz="1100">
              <a:solidFill>
                <a:schemeClr val="dk1"/>
              </a:solidFill>
            </a:endParaRPr>
          </a:p>
          <a:p>
            <a:pPr indent="0" lvl="0" marL="0" rtl="0" algn="l">
              <a:spcBef>
                <a:spcPts val="0"/>
              </a:spcBef>
              <a:spcAft>
                <a:spcPts val="0"/>
              </a:spcAft>
              <a:buNone/>
            </a:pPr>
            <a:r>
              <a:rPr lang="es-MX" sz="1100">
                <a:solidFill>
                  <a:schemeClr val="dk1"/>
                </a:solidFill>
              </a:rPr>
              <a:t>•</a:t>
            </a:r>
            <a:r>
              <a:rPr lang="es-MX" sz="1100" u="sng">
                <a:solidFill>
                  <a:schemeClr val="dk1"/>
                </a:solidFill>
              </a:rPr>
              <a:t>EDAD:</a:t>
            </a:r>
            <a:r>
              <a:rPr lang="es-MX" sz="1100">
                <a:solidFill>
                  <a:schemeClr val="dk1"/>
                </a:solidFill>
              </a:rPr>
              <a:t> Edad del titular del automotor </a:t>
            </a:r>
            <a:r>
              <a:rPr lang="es-MX" sz="1100">
                <a:solidFill>
                  <a:schemeClr val="dk1"/>
                </a:solidFill>
                <a:latin typeface="Oswald SemiBold"/>
                <a:ea typeface="Oswald SemiBold"/>
                <a:cs typeface="Oswald SemiBold"/>
                <a:sym typeface="Oswald SemiBold"/>
              </a:rPr>
              <a:t>(int64)</a:t>
            </a:r>
            <a:endParaRPr sz="1100">
              <a:solidFill>
                <a:schemeClr val="dk1"/>
              </a:solidFill>
            </a:endParaRPr>
          </a:p>
          <a:p>
            <a:pPr indent="0" lvl="0" marL="0" rtl="0" algn="l">
              <a:spcBef>
                <a:spcPts val="0"/>
              </a:spcBef>
              <a:spcAft>
                <a:spcPts val="0"/>
              </a:spcAft>
              <a:buNone/>
            </a:pPr>
            <a:r>
              <a:rPr lang="es-MX" sz="1100">
                <a:solidFill>
                  <a:schemeClr val="dk1"/>
                </a:solidFill>
              </a:rPr>
              <a:t>•</a:t>
            </a:r>
            <a:r>
              <a:rPr lang="es-MX" sz="1100" u="sng">
                <a:solidFill>
                  <a:schemeClr val="dk1"/>
                </a:solidFill>
              </a:rPr>
              <a:t>automotor_tipo_codigo: </a:t>
            </a:r>
            <a:r>
              <a:rPr lang="es-MX" sz="1100">
                <a:solidFill>
                  <a:schemeClr val="dk1"/>
                </a:solidFill>
              </a:rPr>
              <a:t>Código del tipo de automotor </a:t>
            </a:r>
            <a:r>
              <a:rPr lang="es-MX" sz="1100">
                <a:solidFill>
                  <a:schemeClr val="dk1"/>
                </a:solidFill>
                <a:latin typeface="Oswald SemiBold"/>
                <a:ea typeface="Oswald SemiBold"/>
                <a:cs typeface="Oswald SemiBold"/>
                <a:sym typeface="Oswald SemiBold"/>
              </a:rPr>
              <a:t>(float64)</a:t>
            </a:r>
            <a:endParaRPr sz="1100">
              <a:solidFill>
                <a:schemeClr val="dk1"/>
              </a:solidFill>
            </a:endParaRPr>
          </a:p>
          <a:p>
            <a:pPr indent="0" lvl="0" marL="0" rtl="0" algn="l">
              <a:spcBef>
                <a:spcPts val="0"/>
              </a:spcBef>
              <a:spcAft>
                <a:spcPts val="0"/>
              </a:spcAft>
              <a:buNone/>
            </a:pPr>
            <a:r>
              <a:rPr lang="es-MX" sz="1100">
                <a:solidFill>
                  <a:schemeClr val="dk1"/>
                </a:solidFill>
              </a:rPr>
              <a:t>•</a:t>
            </a:r>
            <a:r>
              <a:rPr lang="es-MX" sz="1100" u="sng">
                <a:solidFill>
                  <a:schemeClr val="dk1"/>
                </a:solidFill>
              </a:rPr>
              <a:t>automotor_tipo_descripcion: </a:t>
            </a:r>
            <a:r>
              <a:rPr lang="es-MX" sz="1100">
                <a:solidFill>
                  <a:schemeClr val="dk1"/>
                </a:solidFill>
              </a:rPr>
              <a:t>Descripción del tipo de automotor </a:t>
            </a:r>
            <a:r>
              <a:rPr lang="es-MX" sz="1100">
                <a:solidFill>
                  <a:schemeClr val="dk1"/>
                </a:solidFill>
                <a:latin typeface="Oswald SemiBold"/>
                <a:ea typeface="Oswald SemiBold"/>
                <a:cs typeface="Oswald SemiBold"/>
                <a:sym typeface="Oswald SemiBold"/>
              </a:rPr>
              <a:t>(object)</a:t>
            </a:r>
            <a:endParaRPr sz="1100">
              <a:solidFill>
                <a:schemeClr val="dk1"/>
              </a:solidFill>
            </a:endParaRPr>
          </a:p>
          <a:p>
            <a:pPr indent="0" lvl="0" marL="0" rtl="0" algn="l">
              <a:spcBef>
                <a:spcPts val="0"/>
              </a:spcBef>
              <a:spcAft>
                <a:spcPts val="0"/>
              </a:spcAft>
              <a:buClr>
                <a:schemeClr val="dk1"/>
              </a:buClr>
              <a:buSzPts val="1100"/>
              <a:buFont typeface="Arial"/>
              <a:buNone/>
            </a:pPr>
            <a:r>
              <a:rPr lang="es-MX" sz="1100">
                <a:solidFill>
                  <a:schemeClr val="dk1"/>
                </a:solidFill>
              </a:rPr>
              <a:t>•</a:t>
            </a:r>
            <a:r>
              <a:rPr lang="es-MX" sz="1100" u="sng">
                <a:solidFill>
                  <a:schemeClr val="dk1"/>
                </a:solidFill>
              </a:rPr>
              <a:t>automotor_modelo_descripcion:</a:t>
            </a:r>
            <a:r>
              <a:rPr lang="es-MX" sz="1100">
                <a:solidFill>
                  <a:schemeClr val="dk1"/>
                </a:solidFill>
              </a:rPr>
              <a:t> Descripción del modelo del automotor </a:t>
            </a:r>
            <a:r>
              <a:rPr lang="es-MX" sz="1100">
                <a:solidFill>
                  <a:schemeClr val="dk1"/>
                </a:solidFill>
                <a:latin typeface="Oswald SemiBold"/>
                <a:ea typeface="Oswald SemiBold"/>
                <a:cs typeface="Oswald SemiBold"/>
                <a:sym typeface="Oswald SemiBold"/>
              </a:rPr>
              <a:t>(object)</a:t>
            </a:r>
            <a:endParaRPr sz="1100">
              <a:solidFill>
                <a:schemeClr val="dk1"/>
              </a:solidFill>
            </a:endParaRPr>
          </a:p>
        </p:txBody>
      </p:sp>
      <p:sp>
        <p:nvSpPr>
          <p:cNvPr id="164" name="Google Shape;164;g1f546a78f75_0_10"/>
          <p:cNvSpPr txBox="1"/>
          <p:nvPr/>
        </p:nvSpPr>
        <p:spPr>
          <a:xfrm>
            <a:off x="6425050" y="2760650"/>
            <a:ext cx="5122200" cy="322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MX" sz="1100" u="sng">
                <a:solidFill>
                  <a:schemeClr val="dk1"/>
                </a:solidFill>
              </a:rPr>
              <a:t>•</a:t>
            </a:r>
            <a:r>
              <a:rPr lang="es-MX" sz="1100" u="sng">
                <a:solidFill>
                  <a:schemeClr val="dk1"/>
                </a:solidFill>
              </a:rPr>
              <a:t>automotor_uso_codigo: </a:t>
            </a:r>
            <a:r>
              <a:rPr lang="es-MX" sz="1100">
                <a:solidFill>
                  <a:schemeClr val="dk1"/>
                </a:solidFill>
              </a:rPr>
              <a:t>Código del uso del automotor </a:t>
            </a:r>
            <a:r>
              <a:rPr lang="es-MX" sz="1100">
                <a:solidFill>
                  <a:schemeClr val="dk1"/>
                </a:solidFill>
                <a:latin typeface="Oswald SemiBold"/>
                <a:ea typeface="Oswald SemiBold"/>
                <a:cs typeface="Oswald SemiBold"/>
                <a:sym typeface="Oswald SemiBold"/>
              </a:rPr>
              <a:t>(int64)</a:t>
            </a:r>
            <a:endParaRPr sz="1100">
              <a:solidFill>
                <a:schemeClr val="dk1"/>
              </a:solidFill>
            </a:endParaRPr>
          </a:p>
          <a:p>
            <a:pPr indent="0" lvl="0" marL="0" rtl="0" algn="l">
              <a:spcBef>
                <a:spcPts val="0"/>
              </a:spcBef>
              <a:spcAft>
                <a:spcPts val="0"/>
              </a:spcAft>
              <a:buClr>
                <a:schemeClr val="dk1"/>
              </a:buClr>
              <a:buSzPts val="1100"/>
              <a:buFont typeface="Arial"/>
              <a:buNone/>
            </a:pPr>
            <a:r>
              <a:rPr lang="es-MX" sz="1100">
                <a:solidFill>
                  <a:schemeClr val="dk1"/>
                </a:solidFill>
              </a:rPr>
              <a:t>•</a:t>
            </a:r>
            <a:r>
              <a:rPr lang="es-MX" sz="1100" u="sng">
                <a:solidFill>
                  <a:schemeClr val="dk1"/>
                </a:solidFill>
              </a:rPr>
              <a:t>automotor_uso_descripcion: </a:t>
            </a:r>
            <a:r>
              <a:rPr lang="es-MX" sz="1100">
                <a:solidFill>
                  <a:schemeClr val="dk1"/>
                </a:solidFill>
              </a:rPr>
              <a:t>Descripción del uso del automotor </a:t>
            </a:r>
            <a:r>
              <a:rPr lang="es-MX" sz="1100">
                <a:solidFill>
                  <a:schemeClr val="dk1"/>
                </a:solidFill>
                <a:latin typeface="Oswald SemiBold"/>
                <a:ea typeface="Oswald SemiBold"/>
                <a:cs typeface="Oswald SemiBold"/>
                <a:sym typeface="Oswald SemiBold"/>
              </a:rPr>
              <a:t>(object)</a:t>
            </a:r>
            <a:endParaRPr sz="1100">
              <a:solidFill>
                <a:schemeClr val="dk1"/>
              </a:solidFill>
            </a:endParaRPr>
          </a:p>
          <a:p>
            <a:pPr indent="0" lvl="0" marL="0" rtl="0" algn="l">
              <a:spcBef>
                <a:spcPts val="0"/>
              </a:spcBef>
              <a:spcAft>
                <a:spcPts val="0"/>
              </a:spcAft>
              <a:buClr>
                <a:schemeClr val="dk1"/>
              </a:buClr>
              <a:buSzPts val="1100"/>
              <a:buFont typeface="Arial"/>
              <a:buNone/>
            </a:pPr>
            <a:r>
              <a:rPr lang="es-MX" sz="1100">
                <a:solidFill>
                  <a:schemeClr val="dk1"/>
                </a:solidFill>
              </a:rPr>
              <a:t>•</a:t>
            </a:r>
            <a:r>
              <a:rPr lang="es-MX" sz="1100" u="sng">
                <a:solidFill>
                  <a:schemeClr val="dk1"/>
                </a:solidFill>
              </a:rPr>
              <a:t>titular_tipo_persona:</a:t>
            </a:r>
            <a:r>
              <a:rPr lang="es-MX" sz="1100">
                <a:solidFill>
                  <a:schemeClr val="dk1"/>
                </a:solidFill>
              </a:rPr>
              <a:t> Tipo de persona del titular </a:t>
            </a:r>
            <a:r>
              <a:rPr lang="es-MX" sz="1100">
                <a:solidFill>
                  <a:schemeClr val="dk1"/>
                </a:solidFill>
                <a:latin typeface="Oswald SemiBold"/>
                <a:ea typeface="Oswald SemiBold"/>
                <a:cs typeface="Oswald SemiBold"/>
                <a:sym typeface="Oswald SemiBold"/>
              </a:rPr>
              <a:t>(object)</a:t>
            </a:r>
            <a:endParaRPr sz="1100">
              <a:solidFill>
                <a:schemeClr val="dk1"/>
              </a:solidFill>
            </a:endParaRPr>
          </a:p>
          <a:p>
            <a:pPr indent="0" lvl="0" marL="0" rtl="0" algn="l">
              <a:spcBef>
                <a:spcPts val="0"/>
              </a:spcBef>
              <a:spcAft>
                <a:spcPts val="0"/>
              </a:spcAft>
              <a:buClr>
                <a:schemeClr val="dk1"/>
              </a:buClr>
              <a:buSzPts val="1100"/>
              <a:buFont typeface="Arial"/>
              <a:buNone/>
            </a:pPr>
            <a:r>
              <a:rPr lang="es-MX" sz="1100">
                <a:solidFill>
                  <a:schemeClr val="dk1"/>
                </a:solidFill>
              </a:rPr>
              <a:t>•t</a:t>
            </a:r>
            <a:r>
              <a:rPr lang="es-MX" sz="1100" u="sng">
                <a:solidFill>
                  <a:schemeClr val="dk1"/>
                </a:solidFill>
              </a:rPr>
              <a:t>itular_domicilio_localidad:</a:t>
            </a:r>
            <a:r>
              <a:rPr lang="es-MX" sz="1100">
                <a:solidFill>
                  <a:schemeClr val="dk1"/>
                </a:solidFill>
              </a:rPr>
              <a:t> Localidad del domicilio del titular </a:t>
            </a:r>
            <a:r>
              <a:rPr lang="es-MX" sz="1100">
                <a:solidFill>
                  <a:schemeClr val="dk1"/>
                </a:solidFill>
                <a:latin typeface="Oswald SemiBold"/>
                <a:ea typeface="Oswald SemiBold"/>
                <a:cs typeface="Oswald SemiBold"/>
                <a:sym typeface="Oswald SemiBold"/>
              </a:rPr>
              <a:t>(object)</a:t>
            </a:r>
            <a:endParaRPr sz="1100">
              <a:solidFill>
                <a:schemeClr val="dk1"/>
              </a:solidFill>
            </a:endParaRPr>
          </a:p>
          <a:p>
            <a:pPr indent="0" lvl="0" marL="0" rtl="0" algn="l">
              <a:spcBef>
                <a:spcPts val="0"/>
              </a:spcBef>
              <a:spcAft>
                <a:spcPts val="0"/>
              </a:spcAft>
              <a:buClr>
                <a:schemeClr val="dk1"/>
              </a:buClr>
              <a:buSzPts val="1100"/>
              <a:buFont typeface="Arial"/>
              <a:buNone/>
            </a:pPr>
            <a:r>
              <a:rPr lang="es-MX" sz="1100">
                <a:solidFill>
                  <a:schemeClr val="dk1"/>
                </a:solidFill>
              </a:rPr>
              <a:t>•</a:t>
            </a:r>
            <a:r>
              <a:rPr lang="es-MX" sz="1100" u="sng">
                <a:solidFill>
                  <a:schemeClr val="dk1"/>
                </a:solidFill>
              </a:rPr>
              <a:t>titular_domicilio_provincia: </a:t>
            </a:r>
            <a:r>
              <a:rPr lang="es-MX" sz="1100">
                <a:solidFill>
                  <a:schemeClr val="dk1"/>
                </a:solidFill>
              </a:rPr>
              <a:t>Provincia del domicilio del titular </a:t>
            </a:r>
            <a:r>
              <a:rPr lang="es-MX" sz="1100">
                <a:solidFill>
                  <a:schemeClr val="dk1"/>
                </a:solidFill>
                <a:latin typeface="Oswald SemiBold"/>
                <a:ea typeface="Oswald SemiBold"/>
                <a:cs typeface="Oswald SemiBold"/>
                <a:sym typeface="Oswald SemiBold"/>
              </a:rPr>
              <a:t>(object)</a:t>
            </a:r>
            <a:endParaRPr sz="1100">
              <a:solidFill>
                <a:schemeClr val="dk1"/>
              </a:solidFill>
            </a:endParaRPr>
          </a:p>
          <a:p>
            <a:pPr indent="0" lvl="0" marL="0" rtl="0" algn="l">
              <a:spcBef>
                <a:spcPts val="0"/>
              </a:spcBef>
              <a:spcAft>
                <a:spcPts val="0"/>
              </a:spcAft>
              <a:buClr>
                <a:schemeClr val="dk1"/>
              </a:buClr>
              <a:buSzPts val="1100"/>
              <a:buFont typeface="Arial"/>
              <a:buNone/>
            </a:pPr>
            <a:r>
              <a:rPr lang="es-MX" sz="1100">
                <a:solidFill>
                  <a:schemeClr val="dk1"/>
                </a:solidFill>
              </a:rPr>
              <a:t>•</a:t>
            </a:r>
            <a:r>
              <a:rPr lang="es-MX" sz="1100" u="sng">
                <a:solidFill>
                  <a:schemeClr val="dk1"/>
                </a:solidFill>
              </a:rPr>
              <a:t>titular_genero: </a:t>
            </a:r>
            <a:r>
              <a:rPr lang="es-MX" sz="1100">
                <a:solidFill>
                  <a:schemeClr val="dk1"/>
                </a:solidFill>
              </a:rPr>
              <a:t>Género del titular </a:t>
            </a:r>
            <a:r>
              <a:rPr lang="es-MX" sz="1100">
                <a:solidFill>
                  <a:schemeClr val="dk1"/>
                </a:solidFill>
                <a:latin typeface="Oswald SemiBold"/>
                <a:ea typeface="Oswald SemiBold"/>
                <a:cs typeface="Oswald SemiBold"/>
                <a:sym typeface="Oswald SemiBold"/>
              </a:rPr>
              <a:t>(object)</a:t>
            </a:r>
            <a:endParaRPr sz="1100">
              <a:solidFill>
                <a:schemeClr val="dk1"/>
              </a:solidFill>
            </a:endParaRPr>
          </a:p>
          <a:p>
            <a:pPr indent="0" lvl="0" marL="0" rtl="0" algn="l">
              <a:spcBef>
                <a:spcPts val="0"/>
              </a:spcBef>
              <a:spcAft>
                <a:spcPts val="0"/>
              </a:spcAft>
              <a:buClr>
                <a:schemeClr val="dk1"/>
              </a:buClr>
              <a:buSzPts val="1100"/>
              <a:buFont typeface="Arial"/>
              <a:buNone/>
            </a:pPr>
            <a:r>
              <a:rPr lang="es-MX" sz="1100">
                <a:solidFill>
                  <a:schemeClr val="dk1"/>
                </a:solidFill>
              </a:rPr>
              <a:t>•</a:t>
            </a:r>
            <a:r>
              <a:rPr lang="es-MX" sz="1100" u="sng">
                <a:solidFill>
                  <a:schemeClr val="dk1"/>
                </a:solidFill>
              </a:rPr>
              <a:t>titular_anio_nacimiento: </a:t>
            </a:r>
            <a:r>
              <a:rPr lang="es-MX" sz="1100">
                <a:solidFill>
                  <a:schemeClr val="dk1"/>
                </a:solidFill>
              </a:rPr>
              <a:t>Año de nacimiento del titular </a:t>
            </a:r>
            <a:r>
              <a:rPr lang="es-MX" sz="1100">
                <a:solidFill>
                  <a:schemeClr val="dk1"/>
                </a:solidFill>
                <a:latin typeface="Oswald SemiBold"/>
                <a:ea typeface="Oswald SemiBold"/>
                <a:cs typeface="Oswald SemiBold"/>
                <a:sym typeface="Oswald SemiBold"/>
              </a:rPr>
              <a:t>(int64)</a:t>
            </a:r>
            <a:endParaRPr sz="1100">
              <a:solidFill>
                <a:schemeClr val="dk1"/>
              </a:solidFill>
            </a:endParaRPr>
          </a:p>
          <a:p>
            <a:pPr indent="0" lvl="0" marL="0" rtl="0" algn="l">
              <a:spcBef>
                <a:spcPts val="0"/>
              </a:spcBef>
              <a:spcAft>
                <a:spcPts val="0"/>
              </a:spcAft>
              <a:buClr>
                <a:schemeClr val="dk1"/>
              </a:buClr>
              <a:buSzPts val="1100"/>
              <a:buFont typeface="Arial"/>
              <a:buNone/>
            </a:pPr>
            <a:r>
              <a:rPr lang="es-MX" sz="1100">
                <a:solidFill>
                  <a:schemeClr val="dk1"/>
                </a:solidFill>
              </a:rPr>
              <a:t>•</a:t>
            </a:r>
            <a:r>
              <a:rPr lang="es-MX" sz="1100" u="sng">
                <a:solidFill>
                  <a:schemeClr val="dk1"/>
                </a:solidFill>
              </a:rPr>
              <a:t>titular_pais_nacimiento:</a:t>
            </a:r>
            <a:r>
              <a:rPr lang="es-MX" sz="1100">
                <a:solidFill>
                  <a:schemeClr val="dk1"/>
                </a:solidFill>
              </a:rPr>
              <a:t> País de nacimiento del titular </a:t>
            </a:r>
            <a:r>
              <a:rPr lang="es-MX" sz="1100">
                <a:solidFill>
                  <a:schemeClr val="dk1"/>
                </a:solidFill>
                <a:latin typeface="Oswald SemiBold"/>
                <a:ea typeface="Oswald SemiBold"/>
                <a:cs typeface="Oswald SemiBold"/>
                <a:sym typeface="Oswald SemiBold"/>
              </a:rPr>
              <a:t>(object</a:t>
            </a:r>
            <a:r>
              <a:rPr lang="es-MX" sz="1100">
                <a:solidFill>
                  <a:schemeClr val="dk1"/>
                </a:solidFill>
              </a:rPr>
              <a:t>)</a:t>
            </a:r>
            <a:endParaRPr sz="1100">
              <a:solidFill>
                <a:schemeClr val="dk1"/>
              </a:solidFill>
            </a:endParaRPr>
          </a:p>
          <a:p>
            <a:pPr indent="0" lvl="0" marL="0" rtl="0" algn="l">
              <a:spcBef>
                <a:spcPts val="0"/>
              </a:spcBef>
              <a:spcAft>
                <a:spcPts val="0"/>
              </a:spcAft>
              <a:buClr>
                <a:schemeClr val="dk1"/>
              </a:buClr>
              <a:buSzPts val="1100"/>
              <a:buFont typeface="Arial"/>
              <a:buNone/>
            </a:pPr>
            <a:r>
              <a:rPr lang="es-MX" sz="1100">
                <a:solidFill>
                  <a:schemeClr val="dk1"/>
                </a:solidFill>
              </a:rPr>
              <a:t>•</a:t>
            </a:r>
            <a:r>
              <a:rPr lang="es-MX" sz="1100" u="sng">
                <a:solidFill>
                  <a:schemeClr val="dk1"/>
                </a:solidFill>
              </a:rPr>
              <a:t>titular_porcentaje_titularidad:</a:t>
            </a:r>
            <a:r>
              <a:rPr lang="es-MX" sz="1100">
                <a:solidFill>
                  <a:schemeClr val="dk1"/>
                </a:solidFill>
              </a:rPr>
              <a:t> Porcentaje de titularidad del automotor</a:t>
            </a:r>
            <a:r>
              <a:rPr lang="es-MX" sz="1100">
                <a:solidFill>
                  <a:schemeClr val="dk1"/>
                </a:solidFill>
                <a:latin typeface="Oswald SemiBold"/>
                <a:ea typeface="Oswald SemiBold"/>
                <a:cs typeface="Oswald SemiBold"/>
                <a:sym typeface="Oswald SemiBold"/>
              </a:rPr>
              <a:t> (int64)</a:t>
            </a:r>
            <a:endParaRPr sz="1100">
              <a:solidFill>
                <a:schemeClr val="dk1"/>
              </a:solidFill>
            </a:endParaRPr>
          </a:p>
          <a:p>
            <a:pPr indent="0" lvl="0" marL="0" rtl="0" algn="l">
              <a:spcBef>
                <a:spcPts val="0"/>
              </a:spcBef>
              <a:spcAft>
                <a:spcPts val="0"/>
              </a:spcAft>
              <a:buClr>
                <a:schemeClr val="dk1"/>
              </a:buClr>
              <a:buSzPts val="1100"/>
              <a:buFont typeface="Arial"/>
              <a:buNone/>
            </a:pPr>
            <a:r>
              <a:rPr lang="es-MX" sz="1100">
                <a:solidFill>
                  <a:schemeClr val="dk1"/>
                </a:solidFill>
              </a:rPr>
              <a:t>•</a:t>
            </a:r>
            <a:r>
              <a:rPr lang="es-MX" sz="1100" u="sng">
                <a:solidFill>
                  <a:schemeClr val="dk1"/>
                </a:solidFill>
              </a:rPr>
              <a:t>titular_domicilio_provincia_id: </a:t>
            </a:r>
            <a:r>
              <a:rPr lang="es-MX" sz="1100">
                <a:solidFill>
                  <a:schemeClr val="dk1"/>
                </a:solidFill>
              </a:rPr>
              <a:t>ID de la provincia del domicilio del titular </a:t>
            </a:r>
            <a:r>
              <a:rPr lang="es-MX" sz="1100">
                <a:solidFill>
                  <a:schemeClr val="dk1"/>
                </a:solidFill>
                <a:latin typeface="Oswald SemiBold"/>
                <a:ea typeface="Oswald SemiBold"/>
                <a:cs typeface="Oswald SemiBold"/>
                <a:sym typeface="Oswald SemiBold"/>
              </a:rPr>
              <a:t>(int64)</a:t>
            </a:r>
            <a:endParaRPr sz="1100">
              <a:solidFill>
                <a:schemeClr val="dk1"/>
              </a:solidFill>
            </a:endParaRPr>
          </a:p>
          <a:p>
            <a:pPr indent="0" lvl="0" marL="0" rtl="0" algn="l">
              <a:spcBef>
                <a:spcPts val="0"/>
              </a:spcBef>
              <a:spcAft>
                <a:spcPts val="0"/>
              </a:spcAft>
              <a:buClr>
                <a:schemeClr val="dk1"/>
              </a:buClr>
              <a:buSzPts val="1100"/>
              <a:buFont typeface="Arial"/>
              <a:buNone/>
            </a:pPr>
            <a:r>
              <a:rPr lang="es-MX" sz="1100">
                <a:solidFill>
                  <a:schemeClr val="dk1"/>
                </a:solidFill>
              </a:rPr>
              <a:t>•</a:t>
            </a:r>
            <a:r>
              <a:rPr lang="es-MX" sz="1100" u="sng">
                <a:solidFill>
                  <a:schemeClr val="dk1"/>
                </a:solidFill>
              </a:rPr>
              <a:t>titular_pais_nacimiento_id: </a:t>
            </a:r>
            <a:r>
              <a:rPr lang="es-MX" sz="1100">
                <a:solidFill>
                  <a:schemeClr val="dk1"/>
                </a:solidFill>
              </a:rPr>
              <a:t>ID del país de nacimiento del titular </a:t>
            </a:r>
            <a:r>
              <a:rPr lang="es-MX" sz="1100">
                <a:solidFill>
                  <a:schemeClr val="dk1"/>
                </a:solidFill>
                <a:latin typeface="Oswald SemiBold"/>
                <a:ea typeface="Oswald SemiBold"/>
                <a:cs typeface="Oswald SemiBold"/>
                <a:sym typeface="Oswald SemiBold"/>
              </a:rPr>
              <a:t>(object)</a:t>
            </a:r>
            <a:endParaRPr sz="1100">
              <a:solidFill>
                <a:schemeClr val="dk1"/>
              </a:solidFill>
            </a:endParaRPr>
          </a:p>
          <a:p>
            <a:pPr indent="0" lvl="0" marL="0" rtl="0" algn="l">
              <a:spcBef>
                <a:spcPts val="0"/>
              </a:spcBef>
              <a:spcAft>
                <a:spcPts val="0"/>
              </a:spcAft>
              <a:buClr>
                <a:schemeClr val="dk1"/>
              </a:buClr>
              <a:buSzPts val="1100"/>
              <a:buFont typeface="Arial"/>
              <a:buNone/>
            </a:pPr>
            <a:r>
              <a:rPr lang="es-MX" sz="1100">
                <a:solidFill>
                  <a:schemeClr val="dk1"/>
                </a:solidFill>
              </a:rPr>
              <a:t>•</a:t>
            </a:r>
            <a:r>
              <a:rPr lang="es-MX" sz="1100" u="sng">
                <a:solidFill>
                  <a:schemeClr val="dk1"/>
                </a:solidFill>
              </a:rPr>
              <a:t>automotor_marca_codigo:</a:t>
            </a:r>
            <a:r>
              <a:rPr lang="es-MX" sz="1100">
                <a:solidFill>
                  <a:schemeClr val="dk1"/>
                </a:solidFill>
              </a:rPr>
              <a:t> Código de la marca del automotor </a:t>
            </a:r>
            <a:r>
              <a:rPr lang="es-MX" sz="1100">
                <a:solidFill>
                  <a:schemeClr val="dk1"/>
                </a:solidFill>
                <a:latin typeface="Oswald SemiBold"/>
                <a:ea typeface="Oswald SemiBold"/>
                <a:cs typeface="Oswald SemiBold"/>
                <a:sym typeface="Oswald SemiBold"/>
              </a:rPr>
              <a:t>(object)</a:t>
            </a:r>
            <a:endParaRPr sz="1100">
              <a:solidFill>
                <a:schemeClr val="dk1"/>
              </a:solidFill>
            </a:endParaRPr>
          </a:p>
          <a:p>
            <a:pPr indent="0" lvl="0" marL="0" rtl="0" algn="l">
              <a:spcBef>
                <a:spcPts val="0"/>
              </a:spcBef>
              <a:spcAft>
                <a:spcPts val="0"/>
              </a:spcAft>
              <a:buClr>
                <a:schemeClr val="dk1"/>
              </a:buClr>
              <a:buSzPts val="1100"/>
              <a:buFont typeface="Arial"/>
              <a:buNone/>
            </a:pPr>
            <a:r>
              <a:rPr lang="es-MX" sz="1100">
                <a:solidFill>
                  <a:schemeClr val="dk1"/>
                </a:solidFill>
              </a:rPr>
              <a:t>•</a:t>
            </a:r>
            <a:r>
              <a:rPr lang="es-MX" sz="1100" u="sng">
                <a:solidFill>
                  <a:schemeClr val="dk1"/>
                </a:solidFill>
              </a:rPr>
              <a:t>automotor_marca_descripcion:</a:t>
            </a:r>
            <a:r>
              <a:rPr lang="es-MX" sz="1100">
                <a:solidFill>
                  <a:schemeClr val="dk1"/>
                </a:solidFill>
              </a:rPr>
              <a:t> Descripción de la marca del automotor </a:t>
            </a:r>
            <a:r>
              <a:rPr lang="es-MX" sz="1100">
                <a:solidFill>
                  <a:schemeClr val="dk1"/>
                </a:solidFill>
                <a:latin typeface="Oswald SemiBold"/>
                <a:ea typeface="Oswald SemiBold"/>
                <a:cs typeface="Oswald SemiBold"/>
                <a:sym typeface="Oswald SemiBold"/>
              </a:rPr>
              <a:t>(object)</a:t>
            </a:r>
            <a:endParaRPr sz="1100">
              <a:solidFill>
                <a:schemeClr val="dk1"/>
              </a:solidFill>
            </a:endParaRPr>
          </a:p>
          <a:p>
            <a:pPr indent="0" lvl="0" marL="0" rtl="0" algn="l">
              <a:spcBef>
                <a:spcPts val="0"/>
              </a:spcBef>
              <a:spcAft>
                <a:spcPts val="0"/>
              </a:spcAft>
              <a:buClr>
                <a:schemeClr val="dk1"/>
              </a:buClr>
              <a:buSzPts val="1100"/>
              <a:buFont typeface="Arial"/>
              <a:buNone/>
            </a:pPr>
            <a:r>
              <a:rPr lang="es-MX" sz="1100">
                <a:solidFill>
                  <a:schemeClr val="dk1"/>
                </a:solidFill>
              </a:rPr>
              <a:t>•</a:t>
            </a:r>
            <a:r>
              <a:rPr lang="es-MX" sz="1100" u="sng">
                <a:solidFill>
                  <a:schemeClr val="dk1"/>
                </a:solidFill>
              </a:rPr>
              <a:t>automotor_modelo_codigo: </a:t>
            </a:r>
            <a:r>
              <a:rPr lang="es-MX" sz="1100">
                <a:solidFill>
                  <a:schemeClr val="dk1"/>
                </a:solidFill>
              </a:rPr>
              <a:t>Código del modelo del automotor </a:t>
            </a:r>
            <a:r>
              <a:rPr lang="es-MX" sz="1100">
                <a:solidFill>
                  <a:schemeClr val="dk1"/>
                </a:solidFill>
                <a:latin typeface="Oswald SemiBold"/>
                <a:ea typeface="Oswald SemiBold"/>
                <a:cs typeface="Oswald SemiBold"/>
                <a:sym typeface="Oswald SemiBold"/>
              </a:rPr>
              <a:t>(object)</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None/>
            </a:pPr>
            <a:r>
              <a:t/>
            </a:r>
            <a:endParaRPr sz="1800">
              <a:solidFill>
                <a:schemeClr val="dk1"/>
              </a:solidFill>
            </a:endParaRPr>
          </a:p>
        </p:txBody>
      </p:sp>
      <p:sp>
        <p:nvSpPr>
          <p:cNvPr id="165" name="Google Shape;165;g1f546a78f75_0_10"/>
          <p:cNvSpPr txBox="1"/>
          <p:nvPr/>
        </p:nvSpPr>
        <p:spPr>
          <a:xfrm>
            <a:off x="2562125" y="1651200"/>
            <a:ext cx="6498300" cy="56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MX" sz="1800">
                <a:solidFill>
                  <a:schemeClr val="dk1"/>
                </a:solidFill>
              </a:rPr>
              <a:t>Variables contenidas en el Dataset</a:t>
            </a:r>
            <a:endParaRPr b="1" sz="18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descr="Concepto ondulado de colores" id="170" name="Google Shape;170;p5"/>
          <p:cNvPicPr preferRelativeResize="0"/>
          <p:nvPr/>
        </p:nvPicPr>
        <p:blipFill rotWithShape="1">
          <a:blip r:embed="rId3">
            <a:alphaModFix/>
          </a:blip>
          <a:srcRect b="15730" l="0" r="0" t="0"/>
          <a:stretch/>
        </p:blipFill>
        <p:spPr>
          <a:xfrm>
            <a:off x="0" y="-92884"/>
            <a:ext cx="12246645" cy="6888739"/>
          </a:xfrm>
          <a:prstGeom prst="rect">
            <a:avLst/>
          </a:prstGeom>
          <a:noFill/>
          <a:ln>
            <a:noFill/>
          </a:ln>
        </p:spPr>
      </p:pic>
      <p:sp>
        <p:nvSpPr>
          <p:cNvPr id="171" name="Google Shape;171;p5"/>
          <p:cNvSpPr txBox="1"/>
          <p:nvPr/>
        </p:nvSpPr>
        <p:spPr>
          <a:xfrm>
            <a:off x="196673" y="-466497"/>
            <a:ext cx="4375328" cy="1057283"/>
          </a:xfrm>
          <a:prstGeom prst="rect">
            <a:avLst/>
          </a:prstGeom>
          <a:noFill/>
          <a:ln>
            <a:noFill/>
          </a:ln>
        </p:spPr>
        <p:txBody>
          <a:bodyPr anchorCtr="0" anchor="b"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3200"/>
              <a:buFont typeface="Arial"/>
              <a:buNone/>
            </a:pPr>
            <a:r>
              <a:rPr b="1" i="0" lang="es-MX" sz="3200" u="none" cap="none" strike="noStrike">
                <a:solidFill>
                  <a:schemeClr val="dk1"/>
                </a:solidFill>
                <a:latin typeface="Arial"/>
                <a:ea typeface="Arial"/>
                <a:cs typeface="Arial"/>
                <a:sym typeface="Arial"/>
              </a:rPr>
              <a:t>Insights Obtenidos</a:t>
            </a:r>
            <a:endParaRPr/>
          </a:p>
        </p:txBody>
      </p:sp>
      <p:pic>
        <p:nvPicPr>
          <p:cNvPr id="172" name="Google Shape;172;p5"/>
          <p:cNvPicPr preferRelativeResize="0"/>
          <p:nvPr/>
        </p:nvPicPr>
        <p:blipFill rotWithShape="1">
          <a:blip r:embed="rId4">
            <a:alphaModFix/>
          </a:blip>
          <a:srcRect b="0" l="0" r="0" t="0"/>
          <a:stretch/>
        </p:blipFill>
        <p:spPr>
          <a:xfrm>
            <a:off x="111166" y="1832532"/>
            <a:ext cx="7287197" cy="4157333"/>
          </a:xfrm>
          <a:prstGeom prst="rect">
            <a:avLst/>
          </a:prstGeom>
          <a:noFill/>
          <a:ln>
            <a:noFill/>
          </a:ln>
          <a:effectLst>
            <a:outerShdw blurRad="292100" rotWithShape="0" algn="tl" dir="2700000" dist="139700">
              <a:srgbClr val="333333">
                <a:alpha val="64705"/>
              </a:srgbClr>
            </a:outerShdw>
          </a:effectLst>
        </p:spPr>
      </p:pic>
      <p:sp>
        <p:nvSpPr>
          <p:cNvPr id="173" name="Google Shape;173;p5"/>
          <p:cNvSpPr txBox="1"/>
          <p:nvPr/>
        </p:nvSpPr>
        <p:spPr>
          <a:xfrm>
            <a:off x="7925551" y="254281"/>
            <a:ext cx="3675883" cy="2094027"/>
          </a:xfrm>
          <a:prstGeom prst="rect">
            <a:avLst/>
          </a:prstGeom>
          <a:noFill/>
          <a:ln>
            <a:noFill/>
          </a:ln>
        </p:spPr>
        <p:txBody>
          <a:bodyPr anchorCtr="0" anchor="t" bIns="45700" lIns="91425" spcFirstLastPara="1" rIns="91425" wrap="square" tIns="45700">
            <a:normAutofit/>
          </a:bodyPr>
          <a:lstStyle/>
          <a:p>
            <a:pPr indent="0" lvl="0" marL="0" marR="0" rtl="0" algn="ctr">
              <a:lnSpc>
                <a:spcPct val="120000"/>
              </a:lnSpc>
              <a:spcBef>
                <a:spcPts val="0"/>
              </a:spcBef>
              <a:spcAft>
                <a:spcPts val="0"/>
              </a:spcAft>
              <a:buClr>
                <a:schemeClr val="dk1"/>
              </a:buClr>
              <a:buSzPts val="1400"/>
              <a:buFont typeface="Arial"/>
              <a:buNone/>
            </a:pPr>
            <a:r>
              <a:rPr b="0" i="0" lang="es-MX" sz="1400" u="none" cap="none" strike="noStrike">
                <a:solidFill>
                  <a:schemeClr val="dk1"/>
                </a:solidFill>
                <a:latin typeface="Arial"/>
                <a:ea typeface="Arial"/>
                <a:cs typeface="Arial"/>
                <a:sym typeface="Arial"/>
              </a:rPr>
              <a:t>En un primer acercamiento, se puede apreciar una tendencia marcada , entre todas las zonas , por el robo de una marca en particular que se distancia por más del 7% del resto y sobre todo una tendencia de mayor frecuencia en una provincia en específico.</a:t>
            </a:r>
            <a:endParaRPr/>
          </a:p>
        </p:txBody>
      </p:sp>
      <p:pic>
        <p:nvPicPr>
          <p:cNvPr id="174" name="Google Shape;174;p5"/>
          <p:cNvPicPr preferRelativeResize="0"/>
          <p:nvPr/>
        </p:nvPicPr>
        <p:blipFill rotWithShape="1">
          <a:blip r:embed="rId5">
            <a:alphaModFix/>
          </a:blip>
          <a:srcRect b="0" l="0" r="0" t="0"/>
          <a:stretch/>
        </p:blipFill>
        <p:spPr>
          <a:xfrm>
            <a:off x="7701578" y="2849769"/>
            <a:ext cx="4241851" cy="3444624"/>
          </a:xfrm>
          <a:prstGeom prst="rect">
            <a:avLst/>
          </a:prstGeom>
          <a:noFill/>
          <a:ln cap="sq" cmpd="thickThin" w="228600">
            <a:solidFill>
              <a:srgbClr val="000000"/>
            </a:solidFill>
            <a:prstDash val="solid"/>
            <a:miter lim="800000"/>
            <a:headEnd len="sm" w="sm" type="none"/>
            <a:tailEnd len="sm" w="sm" type="none"/>
          </a:ln>
        </p:spPr>
      </p:pic>
      <p:sp>
        <p:nvSpPr>
          <p:cNvPr id="175" name="Google Shape;175;p5"/>
          <p:cNvSpPr txBox="1"/>
          <p:nvPr/>
        </p:nvSpPr>
        <p:spPr>
          <a:xfrm>
            <a:off x="442105" y="879813"/>
            <a:ext cx="6198078"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s-MX" sz="1800" u="none" cap="none" strike="noStrike">
                <a:solidFill>
                  <a:schemeClr val="dk1"/>
                </a:solidFill>
                <a:latin typeface="Roboto"/>
                <a:ea typeface="Roboto"/>
                <a:cs typeface="Roboto"/>
                <a:sym typeface="Roboto"/>
              </a:rPr>
              <a:t>¿Hay alguna marca que sea de incidencia en cuanto a las unidades robadas?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descr="Concepto ondulado de colores" id="180" name="Google Shape;180;p6"/>
          <p:cNvPicPr preferRelativeResize="0"/>
          <p:nvPr/>
        </p:nvPicPr>
        <p:blipFill rotWithShape="1">
          <a:blip r:embed="rId3">
            <a:alphaModFix/>
          </a:blip>
          <a:srcRect b="15730" l="0" r="0" t="0"/>
          <a:stretch/>
        </p:blipFill>
        <p:spPr>
          <a:xfrm>
            <a:off x="0" y="0"/>
            <a:ext cx="12246645" cy="6888739"/>
          </a:xfrm>
          <a:prstGeom prst="rect">
            <a:avLst/>
          </a:prstGeom>
          <a:noFill/>
          <a:ln>
            <a:noFill/>
          </a:ln>
        </p:spPr>
      </p:pic>
      <p:pic>
        <p:nvPicPr>
          <p:cNvPr id="181" name="Google Shape;181;p6"/>
          <p:cNvPicPr preferRelativeResize="0"/>
          <p:nvPr/>
        </p:nvPicPr>
        <p:blipFill rotWithShape="1">
          <a:blip r:embed="rId4">
            <a:alphaModFix/>
          </a:blip>
          <a:srcRect b="0" l="0" r="0" t="0"/>
          <a:stretch/>
        </p:blipFill>
        <p:spPr>
          <a:xfrm>
            <a:off x="1078302" y="1724372"/>
            <a:ext cx="9014604" cy="3761113"/>
          </a:xfrm>
          <a:prstGeom prst="rect">
            <a:avLst/>
          </a:prstGeom>
          <a:noFill/>
          <a:ln>
            <a:noFill/>
          </a:ln>
          <a:effectLst>
            <a:outerShdw blurRad="292100" rotWithShape="0" algn="tl" dir="2700000" dist="139700">
              <a:srgbClr val="333333">
                <a:alpha val="64705"/>
              </a:srgbClr>
            </a:outerShdw>
          </a:effectLst>
        </p:spPr>
      </p:pic>
      <p:sp>
        <p:nvSpPr>
          <p:cNvPr id="182" name="Google Shape;182;p6"/>
          <p:cNvSpPr txBox="1"/>
          <p:nvPr/>
        </p:nvSpPr>
        <p:spPr>
          <a:xfrm>
            <a:off x="2036801" y="1043605"/>
            <a:ext cx="6238626" cy="65002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s-MX" sz="1800" u="none" cap="none" strike="noStrike">
                <a:solidFill>
                  <a:schemeClr val="dk1"/>
                </a:solidFill>
                <a:latin typeface="Roboto"/>
                <a:ea typeface="Roboto"/>
                <a:cs typeface="Roboto"/>
                <a:sym typeface="Roboto"/>
              </a:rPr>
              <a:t>¿Existe algún tipo de inclinación en cuanto a la frecuencia de los casos de acuerdo con las fechas registradas?</a:t>
            </a:r>
            <a:endParaRPr/>
          </a:p>
        </p:txBody>
      </p:sp>
      <p:sp>
        <p:nvSpPr>
          <p:cNvPr id="183" name="Google Shape;183;p6"/>
          <p:cNvSpPr txBox="1"/>
          <p:nvPr/>
        </p:nvSpPr>
        <p:spPr>
          <a:xfrm>
            <a:off x="3258303" y="5688449"/>
            <a:ext cx="4554747" cy="116955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s-MX" sz="1400" u="none" cap="none" strike="noStrike">
                <a:solidFill>
                  <a:schemeClr val="dk1"/>
                </a:solidFill>
                <a:latin typeface="Roboto"/>
                <a:ea typeface="Roboto"/>
                <a:cs typeface="Roboto"/>
                <a:sym typeface="Roboto"/>
              </a:rPr>
              <a:t>Se pudo obtener que, en cuanto a frecuencia de casos, hay una marcada tendencia en ciertos días de la semana donde se elevan abruptamente la cantidad de casos analizados. Luego del último pico, en la semana final, comienzan a decaer los casos-</a:t>
            </a:r>
            <a:endParaRPr b="0" i="0" sz="1400" u="none" cap="none" strike="noStrike">
              <a:solidFill>
                <a:schemeClr val="dk1"/>
              </a:solidFill>
              <a:latin typeface="Arial"/>
              <a:ea typeface="Arial"/>
              <a:cs typeface="Arial"/>
              <a:sym typeface="Arial"/>
            </a:endParaRPr>
          </a:p>
        </p:txBody>
      </p:sp>
      <p:sp>
        <p:nvSpPr>
          <p:cNvPr id="184" name="Google Shape;184;p6"/>
          <p:cNvSpPr txBox="1"/>
          <p:nvPr/>
        </p:nvSpPr>
        <p:spPr>
          <a:xfrm>
            <a:off x="239805" y="-20238"/>
            <a:ext cx="3745599" cy="737674"/>
          </a:xfrm>
          <a:prstGeom prst="rect">
            <a:avLst/>
          </a:prstGeom>
          <a:noFill/>
          <a:ln>
            <a:noFill/>
          </a:ln>
        </p:spPr>
        <p:txBody>
          <a:bodyPr anchorCtr="0" anchor="b" bIns="45700" lIns="91425" spcFirstLastPara="1" rIns="91425" wrap="square" tIns="45700">
            <a:normAutofit fontScale="92500"/>
          </a:bodyPr>
          <a:lstStyle/>
          <a:p>
            <a:pPr indent="0" lvl="0" marL="0" marR="0" rtl="0" algn="ctr">
              <a:lnSpc>
                <a:spcPct val="90000"/>
              </a:lnSpc>
              <a:spcBef>
                <a:spcPts val="0"/>
              </a:spcBef>
              <a:spcAft>
                <a:spcPts val="0"/>
              </a:spcAft>
              <a:buClr>
                <a:schemeClr val="dk1"/>
              </a:buClr>
              <a:buSzPct val="100000"/>
              <a:buFont typeface="Arial"/>
              <a:buNone/>
            </a:pPr>
            <a:r>
              <a:rPr b="1" i="0" lang="es-MX" sz="3200" u="none" cap="none" strike="noStrike">
                <a:solidFill>
                  <a:schemeClr val="dk1"/>
                </a:solidFill>
                <a:latin typeface="Arial"/>
                <a:ea typeface="Arial"/>
                <a:cs typeface="Arial"/>
                <a:sym typeface="Arial"/>
              </a:rPr>
              <a:t>Insights Obtenidos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wellVTI">
  <a:themeElements>
    <a:clrScheme name="AnalogousFromLightSeed_2SEEDS">
      <a:dk1>
        <a:srgbClr val="000000"/>
      </a:dk1>
      <a:lt1>
        <a:srgbClr val="FFFFFF"/>
      </a:lt1>
      <a:dk2>
        <a:srgbClr val="243841"/>
      </a:dk2>
      <a:lt2>
        <a:srgbClr val="E8E3E2"/>
      </a:lt2>
      <a:accent1>
        <a:srgbClr val="7AA9B7"/>
      </a:accent1>
      <a:accent2>
        <a:srgbClr val="80A9A1"/>
      </a:accent2>
      <a:accent3>
        <a:srgbClr val="8FA2C3"/>
      </a:accent3>
      <a:accent4>
        <a:srgbClr val="BA7F80"/>
      </a:accent4>
      <a:accent5>
        <a:srgbClr val="BC9B84"/>
      </a:accent5>
      <a:accent6>
        <a:srgbClr val="ABA175"/>
      </a:accent6>
      <a:hlink>
        <a:srgbClr val="AC7465"/>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2024-03-17T22:26:04Z</dcterms:created>
  <dc:creator>Daniel Fanara</dc:creator>
</cp:coreProperties>
</file>