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0" r:id="rId8"/>
    <p:sldId id="262" r:id="rId9"/>
    <p:sldId id="269" r:id="rId10"/>
    <p:sldId id="271" r:id="rId11"/>
    <p:sldId id="263" r:id="rId12"/>
    <p:sldId id="264" r:id="rId13"/>
    <p:sldId id="265" r:id="rId14"/>
    <p:sldId id="266" r:id="rId15"/>
    <p:sldId id="267" r:id="rId16"/>
    <p:sldId id="268"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4" d="100"/>
          <a:sy n="84" d="100"/>
        </p:scale>
        <p:origin x="90"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21:03:25.767"/>
    </inkml:context>
    <inkml:brush xml:id="br0">
      <inkml:brushProperty name="width" value="0.035" units="cm"/>
      <inkml:brushProperty name="height" value="0.035" units="cm"/>
    </inkml:brush>
  </inkml:definitions>
  <inkml:trace contextRef="#ctx0" brushRef="#br0">0 0 22663,'1598'0'0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21:03:31.509"/>
    </inkml:context>
    <inkml:brush xml:id="br0">
      <inkml:brushProperty name="width" value="0.035" units="cm"/>
      <inkml:brushProperty name="height" value="0.035" units="cm"/>
    </inkml:brush>
  </inkml:definitions>
  <inkml:trace contextRef="#ctx0" brushRef="#br0">0 26 23246,'1624'-26'0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21:03:37.442"/>
    </inkml:context>
    <inkml:brush xml:id="br0">
      <inkml:brushProperty name="width" value="0.035" units="cm"/>
      <inkml:brushProperty name="height" value="0.035" units="cm"/>
    </inkml:brush>
  </inkml:definitions>
  <inkml:trace contextRef="#ctx0" brushRef="#br0">85 216 24575,'1'-2'0,"-1"0"0,1-1 0,-1 1 0,1 0 0,0 0 0,0 0 0,0 0 0,0 1 0,0-1 0,0 0 0,1 0 0,-1 1 0,0-1 0,1 1 0,0-1 0,-1 1 0,1-1 0,0 1 0,0 0 0,-1 0 0,1 0 0,0 0 0,0 0 0,0 0 0,0 1 0,0-1 0,3 0 0,60-10 0,45 6 0,126 11 0,-207-2 0,1 2 0,-2 1 0,1 1 0,47 20 0,-48-17 0,0-1 0,0-1 0,1-1 0,55 7 0,97-15 0,-76-2 0,-90 1 0,1 0 0,-1-1 0,1-1 0,-1 0 0,0-1 0,20-8 0,-29 10 0,0 0 0,0-1 0,-1 0 0,1 0 0,-1 0 0,1-1 0,-1 1 0,0-1 0,0 0 0,-1-1 0,1 1 0,-1-1 0,0 0 0,0 0 0,-1 0 0,1-1 0,-1 1 0,2-7 0,-4 9 0,0 0 0,-1 0 0,1 0 0,-1 0 0,0 0 0,0-1 0,0 1 0,0 0 0,-1 0 0,1 0 0,-1 0 0,0 0 0,0 0 0,0 0 0,0 0 0,0 1 0,-1-1 0,1 0 0,-1 1 0,0-1 0,1 1 0,-1-1 0,0 1 0,-1 0 0,1 0 0,0 0 0,-1 0 0,1 0 0,-1 0 0,0 1 0,-5-3 0,-10-4 0,0 0 0,0 1 0,-1 1 0,-19-3 0,9 2 0,-22-3 0,-1 2 0,0 2 0,0 3 0,-104 6 0,33 0 0,102-3 0,-1 1 0,0 0 0,0 2 0,1 0 0,-1 2 0,1 0 0,0 2 0,-21 9 0,10-3 0,0 0 0,0-3 0,-1 0 0,-1-2 0,-45 4 0,-6-1 0,50-5 0,1-2 0,-1-1 0,-53-3 0,87 0 0,-1 0 0,1 0 0,-1 0 0,1-1 0,-1 1 0,0 0 0,1-1 0,-1 1 0,1-1 0,-1 1 0,1-1 0,0 0 0,-1 0 0,1 0 0,0 1 0,-1-1 0,-1-2 0,3 2 0,0 0 0,-1 0 0,1 1 0,0-1 0,0 0 0,0 0 0,0 1 0,-1-1 0,1 0 0,0 0 0,1 1 0,-1-1 0,0 0 0,0 0 0,0 1 0,0-1 0,1 0 0,-1 0 0,0 1 0,0-1 0,1 0 0,-1 1 0,1-1 0,-1 0 0,1 0 0,2-2 0,0-1 0,1 1 0,-1-1 0,1 1 0,-1 0 0,1 0 0,0 1 0,0-1 0,0 1 0,6-2 0,7-1 0,1 0 0,-1 1 0,1 2 0,-1-1 0,29 1 0,91 9 0,-132-7 0,168 28 0,-44-4 0,3-1 0,-82-12 0,0-3 0,96 4 0,-91-11 0,51-3 0,-96 0 0,1 1 0,-1-1 0,0 0 0,0-1 0,-1-1 0,1 1 0,-1-1 0,10-6 0,-4 1 0,-1 2 0,1-1 0,1 2 0,-1 0 0,31-7 0,-41 12 0,1 0 0,-1 0 0,0 0 0,0 1 0,0-1 0,1 1 0,-1 1 0,0-1 0,0 1 0,1 0 0,-1 0 0,0 0 0,0 1 0,0 0 0,0 0 0,-1 0 0,1 0 0,0 1 0,-1 0 0,0 0 0,1 0 0,4 5 0,-9-7 0,1-1 0,0 1 0,0 0 0,-1-1 0,1 1 0,0 0 0,-1 0 0,1-1 0,-1 1 0,1 0 0,-1 0 0,1 0 0,-1 0 0,0 0 0,1 0 0,-1 0 0,0 0 0,0 0 0,0 0 0,0 0 0,0 0 0,0 0 0,0 0 0,0 0 0,0 0 0,0 0 0,0 0 0,-1 0 0,1 0 0,0-1 0,-1 1 0,0 1 0,-1 0 0,1 0 0,-1-1 0,-1 1 0,1-1 0,0 0 0,0 1 0,0-1 0,-1 0 0,1-1 0,0 1 0,-1 0 0,-3 0 0,-11 2 0,1-1 0,-29 0 0,-111-6 0,-140 5 0,285 0 0,-1 0 0,0 1 0,0 1 0,1 0 0,-1 0 0,1 1 0,0 1 0,-17 9 0,28-14 0,-1 0 0,1 0 0,0 0 0,0 0 0,0 0 0,-1 0 0,1 0 0,0 0 0,0 0 0,0 0 0,-1 0 0,1 1 0,0-1 0,0 0 0,0 0 0,-1 0 0,1 0 0,0 1 0,0-1 0,0 0 0,0 0 0,0 0 0,0 0 0,-1 1 0,1-1 0,0 0 0,0 0 0,0 1 0,0-1 0,0 0 0,0 0 0,0 0 0,0 1 0,0-1 0,0 0 0,0 0 0,0 1 0,0-1 0,0 0 0,0 0 0,0 0 0,0 1 0,0-1 0,0 0 0,1 0 0,-1 0 0,0 1 0,0-1 0,0 0 0,0 0 0,0 0 0,1 1 0,16 4 0,22-2 0,-11-3-455,-1-2 0,35-6 0,-26 2-6371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21:04:00.824"/>
    </inkml:context>
    <inkml:brush xml:id="br0">
      <inkml:brushProperty name="width" value="0.035" units="cm"/>
      <inkml:brushProperty name="height" value="0.035" units="cm"/>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21:04:01.008"/>
    </inkml:context>
    <inkml:brush xml:id="br0">
      <inkml:brushProperty name="width" value="0.035" units="cm"/>
      <inkml:brushProperty name="height" value="0.035" units="cm"/>
    </inkml:brush>
  </inkml:definitions>
  <inkml:trace contextRef="#ctx0" brushRef="#br0">0 1 24575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7259FA-EBC8-40A2-A310-1AF63841037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208271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259FA-EBC8-40A2-A310-1AF63841037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316088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259FA-EBC8-40A2-A310-1AF63841037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129359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259FA-EBC8-40A2-A310-1AF63841037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104537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7259FA-EBC8-40A2-A310-1AF63841037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16561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7259FA-EBC8-40A2-A310-1AF638410379}"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229320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7259FA-EBC8-40A2-A310-1AF638410379}"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267360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7259FA-EBC8-40A2-A310-1AF638410379}"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113700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259FA-EBC8-40A2-A310-1AF638410379}"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40363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7259FA-EBC8-40A2-A310-1AF638410379}"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67678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7259FA-EBC8-40A2-A310-1AF638410379}"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212796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259FA-EBC8-40A2-A310-1AF638410379}" type="datetimeFigureOut">
              <a:rPr lang="en-US" smtClean="0"/>
              <a:t>4/24/2025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77AAC-06F0-4661-B6EE-E34ACF0A882C}" type="slidenum">
              <a:rPr lang="en-US" smtClean="0"/>
              <a:t>‹#›</a:t>
            </a:fld>
            <a:endParaRPr lang="en-US"/>
          </a:p>
        </p:txBody>
      </p:sp>
    </p:spTree>
    <p:extLst>
      <p:ext uri="{BB962C8B-B14F-4D97-AF65-F5344CB8AC3E}">
        <p14:creationId xmlns:p14="http://schemas.microsoft.com/office/powerpoint/2010/main" val="9126825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1.png"/><Relationship Id="rId7" Type="http://schemas.openxmlformats.org/officeDocument/2006/relationships/image" Target="../media/image23.png"/><Relationship Id="rId12" Type="http://schemas.openxmlformats.org/officeDocument/2006/relationships/image" Target="../media/image22.JP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1.JPG"/><Relationship Id="rId5" Type="http://schemas.openxmlformats.org/officeDocument/2006/relationships/image" Target="../media/image2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34musbi/Cyber-" TargetMode="External"/><Relationship Id="rId2" Type="http://schemas.openxmlformats.org/officeDocument/2006/relationships/hyperlink" Target="https://www.kaggle.com/datasets/atharvasoundankar/global-cybersecurity-threats-2015-202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4F6D-CD30-4AD5-7F5F-C466BAF9580C}"/>
              </a:ext>
            </a:extLst>
          </p:cNvPr>
          <p:cNvSpPr>
            <a:spLocks noGrp="1"/>
          </p:cNvSpPr>
          <p:nvPr>
            <p:ph type="ctrTitle"/>
          </p:nvPr>
        </p:nvSpPr>
        <p:spPr/>
        <p:txBody>
          <a:bodyPr>
            <a:normAutofit/>
          </a:bodyPr>
          <a:lstStyle/>
          <a:p>
            <a:endParaRPr lang="en-US" dirty="0"/>
          </a:p>
        </p:txBody>
      </p:sp>
      <p:sp>
        <p:nvSpPr>
          <p:cNvPr id="3" name="Subtitle 2">
            <a:extLst>
              <a:ext uri="{FF2B5EF4-FFF2-40B4-BE49-F238E27FC236}">
                <a16:creationId xmlns:a16="http://schemas.microsoft.com/office/drawing/2014/main" id="{67806587-11CF-3E25-71ED-1A0C4F7DB374}"/>
              </a:ext>
            </a:extLst>
          </p:cNvPr>
          <p:cNvSpPr>
            <a:spLocks noGrp="1"/>
          </p:cNvSpPr>
          <p:nvPr>
            <p:ph type="subTitle" idx="1"/>
          </p:nvPr>
        </p:nvSpPr>
        <p:spPr/>
        <p:txBody>
          <a:bodyPr/>
          <a:lstStyle/>
          <a:p>
            <a:endParaRPr lang="en-US" dirty="0"/>
          </a:p>
        </p:txBody>
      </p:sp>
      <p:sp>
        <p:nvSpPr>
          <p:cNvPr id="5" name="TextBox 4">
            <a:extLst>
              <a:ext uri="{FF2B5EF4-FFF2-40B4-BE49-F238E27FC236}">
                <a16:creationId xmlns:a16="http://schemas.microsoft.com/office/drawing/2014/main" id="{3FF47348-618E-C36E-AE72-14175E0A26E8}"/>
              </a:ext>
            </a:extLst>
          </p:cNvPr>
          <p:cNvSpPr txBox="1"/>
          <p:nvPr/>
        </p:nvSpPr>
        <p:spPr>
          <a:xfrm>
            <a:off x="3044579" y="2316163"/>
            <a:ext cx="6480313" cy="1846659"/>
          </a:xfrm>
          <a:prstGeom prst="rect">
            <a:avLst/>
          </a:prstGeom>
          <a:noFill/>
        </p:spPr>
        <p:txBody>
          <a:bodyPr wrap="square">
            <a:spAutoFit/>
          </a:bodyPr>
          <a:lstStyle/>
          <a:p>
            <a:r>
              <a:rPr lang="en-US" sz="4800" dirty="0">
                <a:latin typeface="Bahnschrift SemiBold" panose="020B0502040204020203" pitchFamily="34" charset="0"/>
              </a:rPr>
              <a:t>Analyzing Global Cybersecurity Threats </a:t>
            </a:r>
            <a:r>
              <a:rPr lang="en-US" dirty="0">
                <a:latin typeface="Bahnschrift SemiBold" panose="020B0502040204020203" pitchFamily="34" charset="0"/>
              </a:rPr>
              <a:t>(2015–2024)</a:t>
            </a:r>
            <a:endParaRPr lang="en-US" dirty="0"/>
          </a:p>
        </p:txBody>
      </p:sp>
    </p:spTree>
    <p:extLst>
      <p:ext uri="{BB962C8B-B14F-4D97-AF65-F5344CB8AC3E}">
        <p14:creationId xmlns:p14="http://schemas.microsoft.com/office/powerpoint/2010/main" val="176715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A0DE-548E-01CA-250A-F884833770E5}"/>
              </a:ext>
            </a:extLst>
          </p:cNvPr>
          <p:cNvSpPr>
            <a:spLocks noGrp="1"/>
          </p:cNvSpPr>
          <p:nvPr>
            <p:ph type="title"/>
          </p:nvPr>
        </p:nvSpPr>
        <p:spPr>
          <a:xfrm>
            <a:off x="254474" y="2749877"/>
            <a:ext cx="6524133" cy="474630"/>
          </a:xfrm>
        </p:spPr>
        <p:txBody>
          <a:bodyPr>
            <a:normAutofit fontScale="90000"/>
          </a:bodyPr>
          <a:lstStyle/>
          <a:p>
            <a:r>
              <a:rPr lang="en-US" sz="2000" dirty="0"/>
              <a:t>The most common types of attacks are </a:t>
            </a:r>
            <a:r>
              <a:rPr lang="en-US" sz="2000" dirty="0" err="1"/>
              <a:t>DDos</a:t>
            </a:r>
            <a:r>
              <a:rPr lang="en-US" sz="2000" dirty="0"/>
              <a:t> and the least number of attacks are man in the middle </a:t>
            </a:r>
          </a:p>
        </p:txBody>
      </p:sp>
      <p:pic>
        <p:nvPicPr>
          <p:cNvPr id="5" name="Content Placeholder 4">
            <a:extLst>
              <a:ext uri="{FF2B5EF4-FFF2-40B4-BE49-F238E27FC236}">
                <a16:creationId xmlns:a16="http://schemas.microsoft.com/office/drawing/2014/main" id="{A345176E-9839-C63E-A509-ABBC9EAEC2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474" y="280283"/>
            <a:ext cx="6598812" cy="1133737"/>
          </a:xfrm>
        </p:spPr>
      </p:pic>
      <p:pic>
        <p:nvPicPr>
          <p:cNvPr id="7" name="Picture 6">
            <a:extLst>
              <a:ext uri="{FF2B5EF4-FFF2-40B4-BE49-F238E27FC236}">
                <a16:creationId xmlns:a16="http://schemas.microsoft.com/office/drawing/2014/main" id="{45112D01-F1FE-FF70-0C93-A5B6978E7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551" y="1577172"/>
            <a:ext cx="2669898" cy="1851828"/>
          </a:xfrm>
          <a:prstGeom prst="rect">
            <a:avLst/>
          </a:prstGeom>
        </p:spPr>
      </p:pic>
    </p:spTree>
    <p:extLst>
      <p:ext uri="{BB962C8B-B14F-4D97-AF65-F5344CB8AC3E}">
        <p14:creationId xmlns:p14="http://schemas.microsoft.com/office/powerpoint/2010/main" val="20896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C275-C19B-37C4-98D4-E4B1801DFCC4}"/>
              </a:ext>
            </a:extLst>
          </p:cNvPr>
          <p:cNvSpPr>
            <a:spLocks noGrp="1"/>
          </p:cNvSpPr>
          <p:nvPr>
            <p:ph type="title"/>
          </p:nvPr>
        </p:nvSpPr>
        <p:spPr>
          <a:xfrm>
            <a:off x="226142" y="2723535"/>
            <a:ext cx="6823587" cy="599768"/>
          </a:xfrm>
        </p:spPr>
        <p:txBody>
          <a:bodyPr>
            <a:normAutofit/>
          </a:bodyPr>
          <a:lstStyle/>
          <a:p>
            <a:r>
              <a:rPr lang="en-US" sz="2000" dirty="0"/>
              <a:t>Here is the combine insight for country and attack types </a:t>
            </a:r>
          </a:p>
        </p:txBody>
      </p:sp>
      <p:pic>
        <p:nvPicPr>
          <p:cNvPr id="13" name="Content Placeholder 12">
            <a:extLst>
              <a:ext uri="{FF2B5EF4-FFF2-40B4-BE49-F238E27FC236}">
                <a16:creationId xmlns:a16="http://schemas.microsoft.com/office/drawing/2014/main" id="{BE9A9777-34B9-D5EA-A4C8-B7B575175B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42" y="197132"/>
            <a:ext cx="7796981" cy="1641500"/>
          </a:xfrm>
        </p:spPr>
      </p:pic>
      <p:pic>
        <p:nvPicPr>
          <p:cNvPr id="15" name="Picture 14">
            <a:extLst>
              <a:ext uri="{FF2B5EF4-FFF2-40B4-BE49-F238E27FC236}">
                <a16:creationId xmlns:a16="http://schemas.microsoft.com/office/drawing/2014/main" id="{7E3741D6-508F-A6F9-4C53-4F45B8D6E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758" y="791189"/>
            <a:ext cx="3848100" cy="5924550"/>
          </a:xfrm>
          <a:prstGeom prst="rect">
            <a:avLst/>
          </a:prstGeom>
        </p:spPr>
      </p:pic>
    </p:spTree>
    <p:extLst>
      <p:ext uri="{BB962C8B-B14F-4D97-AF65-F5344CB8AC3E}">
        <p14:creationId xmlns:p14="http://schemas.microsoft.com/office/powerpoint/2010/main" val="348579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8DAE1B-70E8-8A5C-B57A-52C814773B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03" y="147483"/>
            <a:ext cx="5302507" cy="3526659"/>
          </a:xfrm>
        </p:spPr>
      </p:pic>
      <p:pic>
        <p:nvPicPr>
          <p:cNvPr id="7" name="Picture 6">
            <a:extLst>
              <a:ext uri="{FF2B5EF4-FFF2-40B4-BE49-F238E27FC236}">
                <a16:creationId xmlns:a16="http://schemas.microsoft.com/office/drawing/2014/main" id="{3721CF1C-A6BB-B8F4-92E7-1E39380FA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3505523"/>
            <a:ext cx="2680827" cy="2566219"/>
          </a:xfrm>
          <a:prstGeom prst="rect">
            <a:avLst/>
          </a:prstGeom>
        </p:spPr>
      </p:pic>
      <p:sp>
        <p:nvSpPr>
          <p:cNvPr id="8" name="Rectangle 1">
            <a:extLst>
              <a:ext uri="{FF2B5EF4-FFF2-40B4-BE49-F238E27FC236}">
                <a16:creationId xmlns:a16="http://schemas.microsoft.com/office/drawing/2014/main" id="{6B1710B2-1074-C6B6-DA47-C1E7D9C0105B}"/>
              </a:ext>
            </a:extLst>
          </p:cNvPr>
          <p:cNvSpPr>
            <a:spLocks noGrp="1" noChangeArrowheads="1"/>
          </p:cNvSpPr>
          <p:nvPr>
            <p:ph type="title"/>
          </p:nvPr>
        </p:nvSpPr>
        <p:spPr bwMode="auto">
          <a:xfrm>
            <a:off x="198945" y="4213127"/>
            <a:ext cx="646580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DDoS attacks </a:t>
            </a:r>
            <a:r>
              <a:rPr kumimoji="0" lang="en-US" altLang="en-US" sz="1800" b="0" i="0" u="none" strike="noStrike" cap="none" normalizeH="0" baseline="0" dirty="0">
                <a:ln>
                  <a:noFill/>
                </a:ln>
                <a:solidFill>
                  <a:schemeClr val="tx1"/>
                </a:solidFill>
                <a:effectLst/>
                <a:latin typeface="Arial" panose="020B0604020202020204" pitchFamily="34" charset="0"/>
              </a:rPr>
              <a:t>have the highest average financial loss at </a:t>
            </a:r>
            <a:r>
              <a:rPr kumimoji="0" lang="en-US" altLang="en-US" sz="1800" i="0" u="none" strike="noStrike" cap="none" normalizeH="0" baseline="0" dirty="0">
                <a:ln>
                  <a:noFill/>
                </a:ln>
                <a:solidFill>
                  <a:schemeClr val="tx1"/>
                </a:solidFill>
                <a:effectLst/>
                <a:latin typeface="Arial" panose="020B0604020202020204" pitchFamily="34" charset="0"/>
              </a:rPr>
              <a:t>$52.04 million</a:t>
            </a:r>
            <a:r>
              <a:rPr kumimoji="0" lang="en-US" altLang="en-US" sz="1800" b="0" i="0" u="none" strike="noStrike" cap="none" normalizeH="0" baseline="0" dirty="0">
                <a:ln>
                  <a:noFill/>
                </a:ln>
                <a:solidFill>
                  <a:schemeClr val="tx1"/>
                </a:solidFill>
                <a:effectLst/>
                <a:latin typeface="Arial" panose="020B0604020202020204" pitchFamily="34" charset="0"/>
              </a:rPr>
              <a:t>, indicating significant disruption costs</a:t>
            </a:r>
            <a:r>
              <a:rPr kumimoji="0" lang="en-US" altLang="en-US" sz="1800" i="0" u="none" strike="noStrike" cap="none" normalizeH="0" baseline="0" dirty="0">
                <a:ln>
                  <a:noFill/>
                </a:ln>
                <a:solidFill>
                  <a:schemeClr val="tx1"/>
                </a:solidFill>
                <a:effectLst/>
                <a:latin typeface="Arial" panose="020B0604020202020204" pitchFamily="34" charset="0"/>
              </a:rPr>
              <a:t>. Malware </a:t>
            </a:r>
            <a:r>
              <a:rPr kumimoji="0" lang="en-US" altLang="en-US" sz="1800" b="0" i="0" u="none" strike="noStrike" cap="none" normalizeH="0" baseline="0" dirty="0">
                <a:ln>
                  <a:noFill/>
                </a:ln>
                <a:solidFill>
                  <a:schemeClr val="tx1"/>
                </a:solidFill>
                <a:effectLst/>
                <a:latin typeface="Arial" panose="020B0604020202020204" pitchFamily="34" charset="0"/>
              </a:rPr>
              <a:t>and </a:t>
            </a:r>
            <a:r>
              <a:rPr kumimoji="0" lang="en-US" altLang="en-US" sz="1800" i="0" u="none" strike="noStrike" cap="none" normalizeH="0" baseline="0" dirty="0">
                <a:ln>
                  <a:noFill/>
                </a:ln>
                <a:solidFill>
                  <a:schemeClr val="tx1"/>
                </a:solidFill>
                <a:effectLst/>
                <a:latin typeface="Arial" panose="020B0604020202020204" pitchFamily="34" charset="0"/>
              </a:rPr>
              <a:t>Ransomware</a:t>
            </a:r>
            <a:r>
              <a:rPr kumimoji="0" lang="en-US" altLang="en-US" sz="1800" b="0" i="0" u="none" strike="noStrike" cap="none" normalizeH="0" baseline="0" dirty="0">
                <a:ln>
                  <a:noFill/>
                </a:ln>
                <a:solidFill>
                  <a:schemeClr val="tx1"/>
                </a:solidFill>
                <a:effectLst/>
                <a:latin typeface="Arial" panose="020B0604020202020204" pitchFamily="34" charset="0"/>
              </a:rPr>
              <a:t> show relatively lower losses, around </a:t>
            </a:r>
            <a:r>
              <a:rPr kumimoji="0" lang="en-US" altLang="en-US" sz="1800" i="0" u="none" strike="noStrike" cap="none" normalizeH="0" baseline="0" dirty="0">
                <a:ln>
                  <a:noFill/>
                </a:ln>
                <a:solidFill>
                  <a:schemeClr val="tx1"/>
                </a:solidFill>
                <a:effectLst/>
                <a:latin typeface="Arial" panose="020B0604020202020204" pitchFamily="34" charset="0"/>
              </a:rPr>
              <a:t>$49.4–$49.6 million</a:t>
            </a:r>
            <a:r>
              <a:rPr kumimoji="0" lang="en-US" altLang="en-US" sz="1800" b="0" i="0" u="none" strike="noStrike" cap="none" normalizeH="0" baseline="0" dirty="0">
                <a:ln>
                  <a:noFill/>
                </a:ln>
                <a:solidFill>
                  <a:schemeClr val="tx1"/>
                </a:solidFill>
                <a:effectLst/>
                <a:latin typeface="Arial" panose="020B0604020202020204" pitchFamily="34" charset="0"/>
              </a:rPr>
              <a:t>. Overall, all attack types cause substantial financial impact, with only slight variation in average losses.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248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F95B-A699-2CF2-E0BA-348AECF5850F}"/>
              </a:ext>
            </a:extLst>
          </p:cNvPr>
          <p:cNvSpPr>
            <a:spLocks noGrp="1"/>
          </p:cNvSpPr>
          <p:nvPr>
            <p:ph type="title"/>
          </p:nvPr>
        </p:nvSpPr>
        <p:spPr>
          <a:xfrm>
            <a:off x="560438" y="2982887"/>
            <a:ext cx="5869858" cy="892226"/>
          </a:xfrm>
        </p:spPr>
        <p:txBody>
          <a:bodyPr>
            <a:normAutofit/>
          </a:bodyPr>
          <a:lstStyle/>
          <a:p>
            <a:r>
              <a:rPr lang="en-US" sz="2000" dirty="0"/>
              <a:t>The most frequently targeted industries are IT, banking, and healthcare</a:t>
            </a:r>
          </a:p>
        </p:txBody>
      </p:sp>
      <p:pic>
        <p:nvPicPr>
          <p:cNvPr id="5" name="Content Placeholder 4">
            <a:extLst>
              <a:ext uri="{FF2B5EF4-FFF2-40B4-BE49-F238E27FC236}">
                <a16:creationId xmlns:a16="http://schemas.microsoft.com/office/drawing/2014/main" id="{2FE99548-ADE9-955E-3A66-65B8E8BAB5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103" y="247138"/>
            <a:ext cx="6771968" cy="2269920"/>
          </a:xfrm>
        </p:spPr>
      </p:pic>
      <p:pic>
        <p:nvPicPr>
          <p:cNvPr id="7" name="Picture 6">
            <a:extLst>
              <a:ext uri="{FF2B5EF4-FFF2-40B4-BE49-F238E27FC236}">
                <a16:creationId xmlns:a16="http://schemas.microsoft.com/office/drawing/2014/main" id="{485EBF4F-7B7C-A575-2390-F74B667E0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071" y="2677369"/>
            <a:ext cx="2990850" cy="1503261"/>
          </a:xfrm>
          <a:prstGeom prst="rect">
            <a:avLst/>
          </a:prstGeom>
        </p:spPr>
      </p:pic>
    </p:spTree>
    <p:extLst>
      <p:ext uri="{BB962C8B-B14F-4D97-AF65-F5344CB8AC3E}">
        <p14:creationId xmlns:p14="http://schemas.microsoft.com/office/powerpoint/2010/main" val="1031725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7B51-80A7-009B-CAF9-20FD7665A3CD}"/>
              </a:ext>
            </a:extLst>
          </p:cNvPr>
          <p:cNvSpPr>
            <a:spLocks noGrp="1"/>
          </p:cNvSpPr>
          <p:nvPr>
            <p:ph type="title"/>
          </p:nvPr>
        </p:nvSpPr>
        <p:spPr>
          <a:xfrm>
            <a:off x="256071" y="2780071"/>
            <a:ext cx="5719916" cy="648929"/>
          </a:xfrm>
        </p:spPr>
        <p:txBody>
          <a:bodyPr>
            <a:noAutofit/>
          </a:bodyPr>
          <a:lstStyle/>
          <a:p>
            <a:r>
              <a:rPr lang="en-US" sz="2000" dirty="0"/>
              <a:t>Most cyberattacks originate from nation-state actors, unknown sources, and insiders.</a:t>
            </a:r>
            <a:br>
              <a:rPr lang="en-US" sz="2000" dirty="0"/>
            </a:br>
            <a:r>
              <a:rPr lang="en-US" sz="2000" dirty="0"/>
              <a:t>This highlights the diverse and complex nature of cyber threat actors.</a:t>
            </a:r>
            <a:br>
              <a:rPr lang="en-US" sz="2000" dirty="0"/>
            </a:br>
            <a:r>
              <a:rPr lang="en-US" sz="2000" dirty="0"/>
              <a:t>Organizations need robust security strategies to address both external and internal threats.</a:t>
            </a:r>
          </a:p>
        </p:txBody>
      </p:sp>
      <p:pic>
        <p:nvPicPr>
          <p:cNvPr id="5" name="Content Placeholder 4">
            <a:extLst>
              <a:ext uri="{FF2B5EF4-FFF2-40B4-BE49-F238E27FC236}">
                <a16:creationId xmlns:a16="http://schemas.microsoft.com/office/drawing/2014/main" id="{18134809-EABA-EC4E-6681-0320CF97B1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46" y="138752"/>
            <a:ext cx="6924675" cy="1778307"/>
          </a:xfrm>
        </p:spPr>
      </p:pic>
      <p:pic>
        <p:nvPicPr>
          <p:cNvPr id="7" name="Picture 6">
            <a:extLst>
              <a:ext uri="{FF2B5EF4-FFF2-40B4-BE49-F238E27FC236}">
                <a16:creationId xmlns:a16="http://schemas.microsoft.com/office/drawing/2014/main" id="{18632EAC-F985-82BD-7B29-C2DD7EB2F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554" y="2089355"/>
            <a:ext cx="4129549" cy="1445342"/>
          </a:xfrm>
          <a:prstGeom prst="rect">
            <a:avLst/>
          </a:prstGeom>
        </p:spPr>
      </p:pic>
    </p:spTree>
    <p:extLst>
      <p:ext uri="{BB962C8B-B14F-4D97-AF65-F5344CB8AC3E}">
        <p14:creationId xmlns:p14="http://schemas.microsoft.com/office/powerpoint/2010/main" val="150016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EA6A-07DF-B59E-3387-3293373772EE}"/>
              </a:ext>
            </a:extLst>
          </p:cNvPr>
          <p:cNvSpPr>
            <a:spLocks noGrp="1"/>
          </p:cNvSpPr>
          <p:nvPr>
            <p:ph type="title"/>
          </p:nvPr>
        </p:nvSpPr>
        <p:spPr>
          <a:xfrm>
            <a:off x="378796" y="3090017"/>
            <a:ext cx="6233653" cy="677965"/>
          </a:xfrm>
        </p:spPr>
        <p:txBody>
          <a:bodyPr>
            <a:noAutofit/>
          </a:bodyPr>
          <a:lstStyle/>
          <a:p>
            <a:r>
              <a:rPr lang="en-US" sz="2000" dirty="0"/>
              <a:t>The USA, Russia, and India have the fastest incident resolution times, with averages around 35 seconds.</a:t>
            </a:r>
            <a:br>
              <a:rPr lang="en-US" sz="2000" dirty="0"/>
            </a:br>
            <a:r>
              <a:rPr lang="en-US" sz="2000" dirty="0"/>
              <a:t>Lower resolution time indicates quicker response and handling of issues.</a:t>
            </a:r>
            <a:br>
              <a:rPr lang="en-US" sz="2000" dirty="0"/>
            </a:br>
            <a:r>
              <a:rPr lang="en-US" sz="2000" dirty="0"/>
              <a:t>Efficient resolution can improve system reliability and reduce potential damage.</a:t>
            </a:r>
          </a:p>
        </p:txBody>
      </p:sp>
      <p:pic>
        <p:nvPicPr>
          <p:cNvPr id="5" name="Content Placeholder 4">
            <a:extLst>
              <a:ext uri="{FF2B5EF4-FFF2-40B4-BE49-F238E27FC236}">
                <a16:creationId xmlns:a16="http://schemas.microsoft.com/office/drawing/2014/main" id="{ABC9312E-19C3-8344-F423-A0382E0EC4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53" y="137318"/>
            <a:ext cx="7496944" cy="2163430"/>
          </a:xfrm>
        </p:spPr>
      </p:pic>
      <p:pic>
        <p:nvPicPr>
          <p:cNvPr id="7" name="Picture 6">
            <a:extLst>
              <a:ext uri="{FF2B5EF4-FFF2-40B4-BE49-F238E27FC236}">
                <a16:creationId xmlns:a16="http://schemas.microsoft.com/office/drawing/2014/main" id="{42178A4E-48A2-78A9-E51E-F1B2B56A5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804" y="2497393"/>
            <a:ext cx="3390900" cy="2857193"/>
          </a:xfrm>
          <a:prstGeom prst="rect">
            <a:avLst/>
          </a:prstGeom>
        </p:spPr>
      </p:pic>
    </p:spTree>
    <p:extLst>
      <p:ext uri="{BB962C8B-B14F-4D97-AF65-F5344CB8AC3E}">
        <p14:creationId xmlns:p14="http://schemas.microsoft.com/office/powerpoint/2010/main" val="363550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B24D9FB2-68E4-FDB5-0906-EB9BF3D0D70C}"/>
                  </a:ext>
                </a:extLst>
              </p14:cNvPr>
              <p14:cNvContentPartPr/>
              <p14:nvPr/>
            </p14:nvContentPartPr>
            <p14:xfrm>
              <a:off x="914304" y="452041"/>
              <a:ext cx="575640" cy="720"/>
            </p14:xfrm>
          </p:contentPart>
        </mc:Choice>
        <mc:Fallback xmlns="">
          <p:pic>
            <p:nvPicPr>
              <p:cNvPr id="9" name="Ink 8">
                <a:extLst>
                  <a:ext uri="{FF2B5EF4-FFF2-40B4-BE49-F238E27FC236}">
                    <a16:creationId xmlns:a16="http://schemas.microsoft.com/office/drawing/2014/main" id="{B24D9FB2-68E4-FDB5-0906-EB9BF3D0D70C}"/>
                  </a:ext>
                </a:extLst>
              </p:cNvPr>
              <p:cNvPicPr/>
              <p:nvPr/>
            </p:nvPicPr>
            <p:blipFill>
              <a:blip r:embed="rId3"/>
              <a:stretch>
                <a:fillRect/>
              </a:stretch>
            </p:blipFill>
            <p:spPr>
              <a:xfrm>
                <a:off x="908184" y="439801"/>
                <a:ext cx="5878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AFA8890B-44D2-8495-9D76-B04816D21512}"/>
                  </a:ext>
                </a:extLst>
              </p14:cNvPr>
              <p14:cNvContentPartPr/>
              <p14:nvPr/>
            </p14:nvContentPartPr>
            <p14:xfrm>
              <a:off x="923304" y="414601"/>
              <a:ext cx="585000" cy="9720"/>
            </p14:xfrm>
          </p:contentPart>
        </mc:Choice>
        <mc:Fallback xmlns="">
          <p:pic>
            <p:nvPicPr>
              <p:cNvPr id="11" name="Ink 10">
                <a:extLst>
                  <a:ext uri="{FF2B5EF4-FFF2-40B4-BE49-F238E27FC236}">
                    <a16:creationId xmlns:a16="http://schemas.microsoft.com/office/drawing/2014/main" id="{AFA8890B-44D2-8495-9D76-B04816D21512}"/>
                  </a:ext>
                </a:extLst>
              </p:cNvPr>
              <p:cNvPicPr/>
              <p:nvPr/>
            </p:nvPicPr>
            <p:blipFill>
              <a:blip r:embed="rId5"/>
              <a:stretch>
                <a:fillRect/>
              </a:stretch>
            </p:blipFill>
            <p:spPr>
              <a:xfrm>
                <a:off x="917184" y="408481"/>
                <a:ext cx="59724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DB81E607-45A8-25EA-C8DD-F902B44AB4B9}"/>
                  </a:ext>
                </a:extLst>
              </p14:cNvPr>
              <p14:cNvContentPartPr/>
              <p14:nvPr/>
            </p14:nvContentPartPr>
            <p14:xfrm>
              <a:off x="911784" y="393361"/>
              <a:ext cx="545400" cy="97560"/>
            </p14:xfrm>
          </p:contentPart>
        </mc:Choice>
        <mc:Fallback xmlns="">
          <p:pic>
            <p:nvPicPr>
              <p:cNvPr id="12" name="Ink 11">
                <a:extLst>
                  <a:ext uri="{FF2B5EF4-FFF2-40B4-BE49-F238E27FC236}">
                    <a16:creationId xmlns:a16="http://schemas.microsoft.com/office/drawing/2014/main" id="{DB81E607-45A8-25EA-C8DD-F902B44AB4B9}"/>
                  </a:ext>
                </a:extLst>
              </p:cNvPr>
              <p:cNvPicPr/>
              <p:nvPr/>
            </p:nvPicPr>
            <p:blipFill>
              <a:blip r:embed="rId7"/>
              <a:stretch>
                <a:fillRect/>
              </a:stretch>
            </p:blipFill>
            <p:spPr>
              <a:xfrm>
                <a:off x="905664" y="387241"/>
                <a:ext cx="557640" cy="109800"/>
              </a:xfrm>
              <a:prstGeom prst="rect">
                <a:avLst/>
              </a:prstGeom>
            </p:spPr>
          </p:pic>
        </mc:Fallback>
      </mc:AlternateContent>
      <p:grpSp>
        <p:nvGrpSpPr>
          <p:cNvPr id="15" name="Group 14">
            <a:extLst>
              <a:ext uri="{FF2B5EF4-FFF2-40B4-BE49-F238E27FC236}">
                <a16:creationId xmlns:a16="http://schemas.microsoft.com/office/drawing/2014/main" id="{BDA5FA25-99BB-9863-0807-14ECD6C6B5D0}"/>
              </a:ext>
            </a:extLst>
          </p:cNvPr>
          <p:cNvGrpSpPr/>
          <p:nvPr/>
        </p:nvGrpSpPr>
        <p:grpSpPr>
          <a:xfrm>
            <a:off x="2988264" y="508561"/>
            <a:ext cx="360" cy="360"/>
            <a:chOff x="2988264" y="508561"/>
            <a:chExt cx="360" cy="360"/>
          </a:xfrm>
        </p:grpSpPr>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430E2387-8C53-2661-0F03-A5FBBACB348E}"/>
                    </a:ext>
                  </a:extLst>
                </p14:cNvPr>
                <p14:cNvContentPartPr/>
                <p14:nvPr/>
              </p14:nvContentPartPr>
              <p14:xfrm>
                <a:off x="2988264" y="508561"/>
                <a:ext cx="360" cy="360"/>
              </p14:xfrm>
            </p:contentPart>
          </mc:Choice>
          <mc:Fallback xmlns="">
            <p:pic>
              <p:nvPicPr>
                <p:cNvPr id="13" name="Ink 12">
                  <a:extLst>
                    <a:ext uri="{FF2B5EF4-FFF2-40B4-BE49-F238E27FC236}">
                      <a16:creationId xmlns:a16="http://schemas.microsoft.com/office/drawing/2014/main" id="{430E2387-8C53-2661-0F03-A5FBBACB348E}"/>
                    </a:ext>
                  </a:extLst>
                </p:cNvPr>
                <p:cNvPicPr/>
                <p:nvPr/>
              </p:nvPicPr>
              <p:blipFill>
                <a:blip r:embed="rId9"/>
                <a:stretch>
                  <a:fillRect/>
                </a:stretch>
              </p:blipFill>
              <p:spPr>
                <a:xfrm>
                  <a:off x="2982144" y="502441"/>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3F7937B2-26DB-E695-DA3C-78A4F751F6BF}"/>
                    </a:ext>
                  </a:extLst>
                </p14:cNvPr>
                <p14:cNvContentPartPr/>
                <p14:nvPr/>
              </p14:nvContentPartPr>
              <p14:xfrm>
                <a:off x="2988264" y="508561"/>
                <a:ext cx="360" cy="360"/>
              </p14:xfrm>
            </p:contentPart>
          </mc:Choice>
          <mc:Fallback xmlns="">
            <p:pic>
              <p:nvPicPr>
                <p:cNvPr id="14" name="Ink 13">
                  <a:extLst>
                    <a:ext uri="{FF2B5EF4-FFF2-40B4-BE49-F238E27FC236}">
                      <a16:creationId xmlns:a16="http://schemas.microsoft.com/office/drawing/2014/main" id="{3F7937B2-26DB-E695-DA3C-78A4F751F6BF}"/>
                    </a:ext>
                  </a:extLst>
                </p:cNvPr>
                <p:cNvPicPr/>
                <p:nvPr/>
              </p:nvPicPr>
              <p:blipFill>
                <a:blip r:embed="rId9"/>
                <a:stretch>
                  <a:fillRect/>
                </a:stretch>
              </p:blipFill>
              <p:spPr>
                <a:xfrm>
                  <a:off x="2982144" y="502441"/>
                  <a:ext cx="12600" cy="12600"/>
                </a:xfrm>
                <a:prstGeom prst="rect">
                  <a:avLst/>
                </a:prstGeom>
              </p:spPr>
            </p:pic>
          </mc:Fallback>
        </mc:AlternateContent>
      </p:grpSp>
      <p:pic>
        <p:nvPicPr>
          <p:cNvPr id="19" name="Content Placeholder 18">
            <a:extLst>
              <a:ext uri="{FF2B5EF4-FFF2-40B4-BE49-F238E27FC236}">
                <a16:creationId xmlns:a16="http://schemas.microsoft.com/office/drawing/2014/main" id="{1B1117AC-7A4C-8227-7AF1-217CF7D2208A}"/>
              </a:ext>
            </a:extLst>
          </p:cNvPr>
          <p:cNvPicPr>
            <a:picLocks noGrp="1" noChangeAspect="1"/>
          </p:cNvPicPr>
          <p:nvPr>
            <p:ph idx="1"/>
          </p:nvPr>
        </p:nvPicPr>
        <p:blipFill>
          <a:blip r:embed="rId11">
            <a:extLst>
              <a:ext uri="{28A0092B-C50C-407E-A947-70E740481C1C}">
                <a14:useLocalDpi xmlns:a14="http://schemas.microsoft.com/office/drawing/2010/main" val="0"/>
              </a:ext>
            </a:extLst>
          </a:blip>
          <a:stretch>
            <a:fillRect/>
          </a:stretch>
        </p:blipFill>
        <p:spPr>
          <a:xfrm>
            <a:off x="78786" y="115142"/>
            <a:ext cx="9124950" cy="1508119"/>
          </a:xfrm>
        </p:spPr>
      </p:pic>
      <p:pic>
        <p:nvPicPr>
          <p:cNvPr id="21" name="Picture 20">
            <a:extLst>
              <a:ext uri="{FF2B5EF4-FFF2-40B4-BE49-F238E27FC236}">
                <a16:creationId xmlns:a16="http://schemas.microsoft.com/office/drawing/2014/main" id="{5913A8AA-57E1-67DA-CC3D-1FEA10F360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564612" y="1819542"/>
            <a:ext cx="3833912" cy="1508119"/>
          </a:xfrm>
          <a:prstGeom prst="rect">
            <a:avLst/>
          </a:prstGeom>
        </p:spPr>
      </p:pic>
      <p:sp>
        <p:nvSpPr>
          <p:cNvPr id="22" name="Rectangle 1">
            <a:extLst>
              <a:ext uri="{FF2B5EF4-FFF2-40B4-BE49-F238E27FC236}">
                <a16:creationId xmlns:a16="http://schemas.microsoft.com/office/drawing/2014/main" id="{2FC4B10B-0876-8F9A-6B9F-B9CF389301D9}"/>
              </a:ext>
            </a:extLst>
          </p:cNvPr>
          <p:cNvSpPr>
            <a:spLocks noGrp="1" noChangeArrowheads="1"/>
          </p:cNvSpPr>
          <p:nvPr>
            <p:ph type="title"/>
          </p:nvPr>
        </p:nvSpPr>
        <p:spPr bwMode="auto">
          <a:xfrm>
            <a:off x="321854" y="1819543"/>
            <a:ext cx="477804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most exploited cybersecurity vulnerability is </a:t>
            </a:r>
            <a:r>
              <a:rPr kumimoji="0" lang="en-US" altLang="en-US" sz="1800" i="0" u="none" strike="noStrike" cap="none" normalizeH="0" baseline="0" dirty="0">
                <a:ln>
                  <a:noFill/>
                </a:ln>
                <a:solidFill>
                  <a:schemeClr val="tx1"/>
                </a:solidFill>
                <a:effectLst/>
                <a:latin typeface="Arial" panose="020B0604020202020204" pitchFamily="34" charset="0"/>
              </a:rPr>
              <a:t>Unpatched Software</a:t>
            </a:r>
            <a:r>
              <a:rPr kumimoji="0" lang="en-US" altLang="en-US" sz="1800" b="0" i="0" u="none" strike="noStrike" cap="none" normalizeH="0" baseline="0" dirty="0">
                <a:ln>
                  <a:noFill/>
                </a:ln>
                <a:solidFill>
                  <a:schemeClr val="tx1"/>
                </a:solidFill>
                <a:effectLst/>
                <a:latin typeface="Arial" panose="020B0604020202020204" pitchFamily="34" charset="0"/>
              </a:rPr>
              <a:t>, with the lowest average loss of </a:t>
            </a:r>
            <a:r>
              <a:rPr kumimoji="0" lang="en-US" altLang="en-US" sz="1800" i="0" u="none" strike="noStrike" cap="none" normalizeH="0" baseline="0" dirty="0">
                <a:ln>
                  <a:noFill/>
                </a:ln>
                <a:solidFill>
                  <a:schemeClr val="tx1"/>
                </a:solidFill>
                <a:effectLst/>
                <a:latin typeface="Arial" panose="020B0604020202020204" pitchFamily="34" charset="0"/>
              </a:rPr>
              <a:t>$50.17 million</a:t>
            </a:r>
            <a:r>
              <a:rPr kumimoji="0" lang="en-US" altLang="en-US" sz="1800" b="0" i="0" u="none" strike="noStrike" cap="none" normalizeH="0" baseline="0" dirty="0">
                <a:ln>
                  <a:noFill/>
                </a:ln>
                <a:solidFill>
                  <a:schemeClr val="tx1"/>
                </a:solidFill>
                <a:effectLst/>
                <a:latin typeface="Arial" panose="020B0604020202020204" pitchFamily="34" charset="0"/>
              </a:rPr>
              <a:t>. Other major vulnerabilities include </a:t>
            </a:r>
            <a:r>
              <a:rPr kumimoji="0" lang="en-US" altLang="en-US" sz="1800" i="0" u="none" strike="noStrike" cap="none" normalizeH="0" baseline="0" dirty="0">
                <a:ln>
                  <a:noFill/>
                </a:ln>
                <a:solidFill>
                  <a:schemeClr val="tx1"/>
                </a:solidFill>
                <a:effectLst/>
                <a:latin typeface="Arial" panose="020B0604020202020204" pitchFamily="34" charset="0"/>
              </a:rPr>
              <a:t>Zero-day, Weak Passwords, and Social Engineering</a:t>
            </a:r>
            <a:r>
              <a:rPr kumimoji="0" lang="en-US" altLang="en-US" sz="1800" b="0" i="0" u="none" strike="noStrike" cap="none" normalizeH="0" baseline="0" dirty="0">
                <a:ln>
                  <a:noFill/>
                </a:ln>
                <a:solidFill>
                  <a:schemeClr val="tx1"/>
                </a:solidFill>
                <a:effectLst/>
                <a:latin typeface="Arial" panose="020B0604020202020204" pitchFamily="34" charset="0"/>
              </a:rPr>
              <a:t>. While all cause significant damage, keeping systems updated can notably reduce financial impact.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7583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7DB8-A78B-23C1-6873-63D3D2763DAA}"/>
              </a:ext>
            </a:extLst>
          </p:cNvPr>
          <p:cNvSpPr>
            <a:spLocks noGrp="1"/>
          </p:cNvSpPr>
          <p:nvPr>
            <p:ph type="title"/>
          </p:nvPr>
        </p:nvSpPr>
        <p:spPr>
          <a:xfrm>
            <a:off x="1291472" y="3054285"/>
            <a:ext cx="9426804" cy="1077946"/>
          </a:xfrm>
        </p:spPr>
        <p:txBody>
          <a:bodyPr>
            <a:normAutofit fontScale="90000"/>
          </a:bodyPr>
          <a:lstStyle/>
          <a:p>
            <a:r>
              <a:rPr lang="en-US" dirty="0"/>
              <a:t>The dataset is now connected to Power BI through an ODBC connector for visualization</a:t>
            </a:r>
          </a:p>
        </p:txBody>
      </p:sp>
      <p:sp>
        <p:nvSpPr>
          <p:cNvPr id="3" name="Content Placeholder 2">
            <a:extLst>
              <a:ext uri="{FF2B5EF4-FFF2-40B4-BE49-F238E27FC236}">
                <a16:creationId xmlns:a16="http://schemas.microsoft.com/office/drawing/2014/main" id="{147C56FD-F04B-8BC2-564A-4E5E641CF1B0}"/>
              </a:ext>
            </a:extLst>
          </p:cNvPr>
          <p:cNvSpPr>
            <a:spLocks noGrp="1"/>
          </p:cNvSpPr>
          <p:nvPr>
            <p:ph idx="1"/>
          </p:nvPr>
        </p:nvSpPr>
        <p:spPr>
          <a:xfrm>
            <a:off x="838200" y="4769963"/>
            <a:ext cx="10515600" cy="1406999"/>
          </a:xfrm>
        </p:spPr>
        <p:txBody>
          <a:bodyPr/>
          <a:lstStyle/>
          <a:p>
            <a:pPr marL="0" indent="0">
              <a:buNone/>
            </a:pPr>
            <a:endParaRPr lang="en-US" dirty="0"/>
          </a:p>
        </p:txBody>
      </p:sp>
    </p:spTree>
    <p:extLst>
      <p:ext uri="{BB962C8B-B14F-4D97-AF65-F5344CB8AC3E}">
        <p14:creationId xmlns:p14="http://schemas.microsoft.com/office/powerpoint/2010/main" val="2941677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A28D-6096-741F-AC40-DE0448CD3A2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C73C3FE-EF9A-F1B2-9CEC-D49939046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154311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8638-F9D0-D9D4-EE36-8E6482CC5CC8}"/>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B93EBF4C-FE34-1CEB-2A0C-8D9AF04CD5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00082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FA53-4AA8-1865-1822-E921A06C6381}"/>
              </a:ext>
            </a:extLst>
          </p:cNvPr>
          <p:cNvSpPr>
            <a:spLocks noGrp="1"/>
          </p:cNvSpPr>
          <p:nvPr>
            <p:ph type="title"/>
          </p:nvPr>
        </p:nvSpPr>
        <p:spPr>
          <a:xfrm>
            <a:off x="71284" y="110996"/>
            <a:ext cx="5434781" cy="1140082"/>
          </a:xfrm>
        </p:spPr>
        <p:txBody>
          <a:bodyPr/>
          <a:lstStyle/>
          <a:p>
            <a:r>
              <a:rPr lang="en-US" dirty="0"/>
              <a:t>Introduction </a:t>
            </a:r>
          </a:p>
        </p:txBody>
      </p:sp>
      <p:sp>
        <p:nvSpPr>
          <p:cNvPr id="3" name="Content Placeholder 2">
            <a:extLst>
              <a:ext uri="{FF2B5EF4-FFF2-40B4-BE49-F238E27FC236}">
                <a16:creationId xmlns:a16="http://schemas.microsoft.com/office/drawing/2014/main" id="{999A60EB-2077-AC56-001B-3E806C7054C0}"/>
              </a:ext>
            </a:extLst>
          </p:cNvPr>
          <p:cNvSpPr>
            <a:spLocks noGrp="1"/>
          </p:cNvSpPr>
          <p:nvPr>
            <p:ph idx="1"/>
          </p:nvPr>
        </p:nvSpPr>
        <p:spPr>
          <a:xfrm>
            <a:off x="1009035" y="1503068"/>
            <a:ext cx="10173929" cy="4068174"/>
          </a:xfrm>
        </p:spPr>
        <p:txBody>
          <a:bodyPr>
            <a:normAutofit fontScale="85000" lnSpcReduction="20000"/>
          </a:bodyPr>
          <a:lstStyle/>
          <a:p>
            <a:pPr>
              <a:buNone/>
            </a:pPr>
            <a:r>
              <a:rPr lang="en-US" dirty="0"/>
              <a:t>The </a:t>
            </a:r>
            <a:r>
              <a:rPr lang="en-US" b="1" dirty="0"/>
              <a:t>Global Cybersecurity Threats Dataset (2015–2024)</a:t>
            </a:r>
            <a:r>
              <a:rPr lang="en-US" dirty="0"/>
              <a:t> offers in-depth information on cyberattacks, malware types, targeted industries, and affected countries. This project aims to uncover global cyber threat patterns using SQL for querying and Power BI for data visualization.</a:t>
            </a:r>
          </a:p>
          <a:p>
            <a:pPr>
              <a:buNone/>
            </a:pPr>
            <a:r>
              <a:rPr lang="en-US" dirty="0"/>
              <a:t>By analyzing this dataset, we can:</a:t>
            </a:r>
          </a:p>
          <a:p>
            <a:pPr>
              <a:buFont typeface="Arial" panose="020B0604020202020204" pitchFamily="34" charset="0"/>
              <a:buChar char="•"/>
            </a:pPr>
            <a:r>
              <a:rPr lang="en-US" dirty="0"/>
              <a:t>Track evolving cybersecurity trends</a:t>
            </a:r>
          </a:p>
          <a:p>
            <a:pPr>
              <a:buFont typeface="Arial" panose="020B0604020202020204" pitchFamily="34" charset="0"/>
              <a:buChar char="•"/>
            </a:pPr>
            <a:r>
              <a:rPr lang="en-US" dirty="0"/>
              <a:t>Identify high-risk countries and sectors</a:t>
            </a:r>
          </a:p>
          <a:p>
            <a:pPr>
              <a:buFont typeface="Arial" panose="020B0604020202020204" pitchFamily="34" charset="0"/>
              <a:buChar char="•"/>
            </a:pPr>
            <a:r>
              <a:rPr lang="en-US" dirty="0"/>
              <a:t>Support data-driven strategies for digital protection</a:t>
            </a:r>
          </a:p>
          <a:p>
            <a:r>
              <a:rPr lang="en-US" dirty="0"/>
              <a:t>This analysis serves as a foundation for </a:t>
            </a:r>
            <a:r>
              <a:rPr lang="en-US" b="1" dirty="0"/>
              <a:t>threat intelligence</a:t>
            </a:r>
            <a:r>
              <a:rPr lang="en-US" dirty="0"/>
              <a:t>, </a:t>
            </a:r>
            <a:r>
              <a:rPr lang="en-US" b="1" dirty="0"/>
              <a:t>predictive forecasting</a:t>
            </a:r>
            <a:r>
              <a:rPr lang="en-US" dirty="0"/>
              <a:t>, and future </a:t>
            </a:r>
            <a:r>
              <a:rPr lang="en-US" b="1" dirty="0"/>
              <a:t>AI-driven cybersecurity solutions</a:t>
            </a:r>
            <a:r>
              <a:rPr lang="en-US" dirty="0"/>
              <a:t>.</a:t>
            </a:r>
          </a:p>
          <a:p>
            <a:endParaRPr lang="en-US" dirty="0"/>
          </a:p>
          <a:p>
            <a:pPr marL="0" indent="0">
              <a:buNone/>
            </a:pPr>
            <a:r>
              <a:rPr lang="en-US" dirty="0"/>
              <a:t>Data set : </a:t>
            </a:r>
            <a:r>
              <a:rPr lang="en-US" dirty="0">
                <a:hlinkClick r:id="rId2"/>
              </a:rPr>
              <a:t>link</a:t>
            </a:r>
            <a:r>
              <a:rPr lang="en-US" dirty="0"/>
              <a:t>                                                             Repository : </a:t>
            </a:r>
            <a:r>
              <a:rPr lang="en-US" dirty="0">
                <a:hlinkClick r:id="rId3"/>
              </a:rPr>
              <a:t>link</a:t>
            </a:r>
            <a:endParaRPr lang="en-US" dirty="0"/>
          </a:p>
          <a:p>
            <a:endParaRPr lang="en-US" dirty="0"/>
          </a:p>
        </p:txBody>
      </p:sp>
    </p:spTree>
    <p:extLst>
      <p:ext uri="{BB962C8B-B14F-4D97-AF65-F5344CB8AC3E}">
        <p14:creationId xmlns:p14="http://schemas.microsoft.com/office/powerpoint/2010/main" val="3510089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0574-AA75-276F-2D21-91CBBB699535}"/>
              </a:ext>
            </a:extLst>
          </p:cNvPr>
          <p:cNvSpPr>
            <a:spLocks noGrp="1"/>
          </p:cNvSpPr>
          <p:nvPr>
            <p:ph type="title"/>
          </p:nvPr>
        </p:nvSpPr>
        <p:spPr>
          <a:xfrm>
            <a:off x="102909" y="110602"/>
            <a:ext cx="3366155" cy="403159"/>
          </a:xfrm>
        </p:spPr>
        <p:txBody>
          <a:bodyPr>
            <a:normAutofit fontScale="90000"/>
          </a:bodyPr>
          <a:lstStyle/>
          <a:p>
            <a:r>
              <a:rPr lang="en-US" dirty="0"/>
              <a:t>Visuals Used </a:t>
            </a:r>
          </a:p>
        </p:txBody>
      </p:sp>
      <p:sp>
        <p:nvSpPr>
          <p:cNvPr id="3" name="Content Placeholder 2">
            <a:extLst>
              <a:ext uri="{FF2B5EF4-FFF2-40B4-BE49-F238E27FC236}">
                <a16:creationId xmlns:a16="http://schemas.microsoft.com/office/drawing/2014/main" id="{0FEFD7A1-BEE4-E527-F21B-298D2F6E64E3}"/>
              </a:ext>
            </a:extLst>
          </p:cNvPr>
          <p:cNvSpPr>
            <a:spLocks noGrp="1"/>
          </p:cNvSpPr>
          <p:nvPr>
            <p:ph idx="1"/>
          </p:nvPr>
        </p:nvSpPr>
        <p:spPr>
          <a:xfrm>
            <a:off x="112335" y="513762"/>
            <a:ext cx="11976755" cy="5321430"/>
          </a:xfrm>
        </p:spPr>
        <p:txBody>
          <a:bodyPr>
            <a:normAutofit fontScale="92500" lnSpcReduction="20000"/>
          </a:bodyPr>
          <a:lstStyle/>
          <a:p>
            <a:pPr marL="0" indent="0">
              <a:buNone/>
            </a:pPr>
            <a:r>
              <a:rPr lang="en-US" sz="1400" dirty="0"/>
              <a:t>KPIs:</a:t>
            </a:r>
          </a:p>
          <a:p>
            <a:r>
              <a:rPr lang="en-US" sz="1400" dirty="0"/>
              <a:t>Average financial loss in millions [</a:t>
            </a:r>
            <a:r>
              <a:rPr lang="en-US" sz="1400" b="0" dirty="0">
                <a:effectLst/>
                <a:latin typeface="Consolas" panose="020B0609020204030204" pitchFamily="49" charset="0"/>
              </a:rPr>
              <a:t>AVERAGE(global_cybersecurity_threats_2015_2024_1[Financial Loss (in Million $)])]</a:t>
            </a:r>
          </a:p>
          <a:p>
            <a:r>
              <a:rPr lang="en-US" sz="1400" b="0" dirty="0">
                <a:effectLst/>
                <a:latin typeface="Consolas" panose="020B0609020204030204" pitchFamily="49" charset="0"/>
              </a:rPr>
              <a:t>No. of incidents: [</a:t>
            </a:r>
            <a:r>
              <a:rPr lang="en-US" sz="1400" dirty="0">
                <a:latin typeface="Consolas" panose="020B0609020204030204" pitchFamily="49" charset="0"/>
              </a:rPr>
              <a:t>COUNT(global_cybersecurity_threats_2015_2024_1[Incident Resolution Time (in Hours)])]</a:t>
            </a:r>
          </a:p>
          <a:p>
            <a:r>
              <a:rPr lang="en-US" sz="1400" dirty="0">
                <a:latin typeface="Consolas" panose="020B0609020204030204" pitchFamily="49" charset="0"/>
              </a:rPr>
              <a:t>Total affected users : </a:t>
            </a:r>
          </a:p>
          <a:p>
            <a:pPr marL="0" indent="0">
              <a:buNone/>
            </a:pPr>
            <a:r>
              <a:rPr lang="en-US" sz="1400" dirty="0">
                <a:latin typeface="Consolas" panose="020B0609020204030204" pitchFamily="49" charset="0"/>
              </a:rPr>
              <a:t>  [SUM(global_cybersecurity_threats_2015_2024_1[Number of Affected Users])]</a:t>
            </a:r>
          </a:p>
          <a:p>
            <a:r>
              <a:rPr lang="en-US" sz="1400" dirty="0">
                <a:latin typeface="Consolas" panose="020B0609020204030204" pitchFamily="49" charset="0"/>
              </a:rPr>
              <a:t>Total Financial loss in millions:</a:t>
            </a:r>
          </a:p>
          <a:p>
            <a:pPr marL="0" indent="0">
              <a:buNone/>
            </a:pPr>
            <a:r>
              <a:rPr lang="en-US" sz="1400" dirty="0">
                <a:latin typeface="Consolas" panose="020B0609020204030204" pitchFamily="49" charset="0"/>
              </a:rPr>
              <a:t>  [SUM(global_cybersecurity_threats_2015_2024_1[Financial Loss (in Million $)]]</a:t>
            </a:r>
          </a:p>
          <a:p>
            <a:pPr marL="0" indent="0">
              <a:buNone/>
            </a:pPr>
            <a:r>
              <a:rPr lang="en-US" sz="1400" dirty="0">
                <a:latin typeface="Consolas" panose="020B0609020204030204" pitchFamily="49" charset="0"/>
              </a:rPr>
              <a:t>Key Visualizations used :</a:t>
            </a:r>
          </a:p>
          <a:p>
            <a:pPr marL="0" indent="0">
              <a:buNone/>
            </a:pPr>
            <a:r>
              <a:rPr lang="en-US" sz="1400" dirty="0">
                <a:latin typeface="Consolas" panose="020B0609020204030204" pitchFamily="49" charset="0"/>
              </a:rPr>
              <a:t>Tree map : Total affected users vs targeted industry </a:t>
            </a:r>
          </a:p>
          <a:p>
            <a:pPr marL="0" indent="0">
              <a:buNone/>
            </a:pPr>
            <a:r>
              <a:rPr lang="en-US" sz="1400" dirty="0">
                <a:latin typeface="Consolas" panose="020B0609020204030204" pitchFamily="49" charset="0"/>
              </a:rPr>
              <a:t>Line chart : Total financial loss in millions vs year </a:t>
            </a:r>
          </a:p>
          <a:p>
            <a:pPr marL="0" indent="0">
              <a:buNone/>
            </a:pPr>
            <a:r>
              <a:rPr lang="en-US" sz="1400" dirty="0">
                <a:latin typeface="Consolas" panose="020B0609020204030204" pitchFamily="49" charset="0"/>
              </a:rPr>
              <a:t>Stacked bar chart : Average financial loss in millions vs attack source </a:t>
            </a:r>
          </a:p>
          <a:p>
            <a:pPr marL="0" indent="0">
              <a:buNone/>
            </a:pPr>
            <a:r>
              <a:rPr lang="en-US" sz="1400" dirty="0">
                <a:latin typeface="Consolas" panose="020B0609020204030204" pitchFamily="49" charset="0"/>
              </a:rPr>
              <a:t>Stacked bar chart : total attack type vs attack type </a:t>
            </a:r>
          </a:p>
          <a:p>
            <a:pPr marL="0" indent="0">
              <a:buNone/>
            </a:pPr>
            <a:r>
              <a:rPr lang="en-US" sz="1400" dirty="0">
                <a:latin typeface="Consolas" panose="020B0609020204030204" pitchFamily="49" charset="0"/>
              </a:rPr>
              <a:t>Map : total loss in millions vs country </a:t>
            </a:r>
          </a:p>
          <a:p>
            <a:pPr marL="0" indent="0">
              <a:buNone/>
            </a:pPr>
            <a:r>
              <a:rPr lang="en-US" sz="1400" dirty="0">
                <a:latin typeface="Consolas" panose="020B0609020204030204" pitchFamily="49" charset="0"/>
              </a:rPr>
              <a:t>Stack column chart : total loss in millions vs attack type </a:t>
            </a:r>
          </a:p>
          <a:p>
            <a:pPr marL="0" indent="0">
              <a:buNone/>
            </a:pPr>
            <a:r>
              <a:rPr lang="en-US" sz="1400" dirty="0">
                <a:latin typeface="Consolas" panose="020B0609020204030204" pitchFamily="49" charset="0"/>
              </a:rPr>
              <a:t>Scattered chart : Total affected users vs security vulnerability</a:t>
            </a:r>
          </a:p>
          <a:p>
            <a:pPr marL="0" indent="0">
              <a:buNone/>
            </a:pPr>
            <a:r>
              <a:rPr lang="en-US" sz="1400" dirty="0">
                <a:latin typeface="Consolas" panose="020B0609020204030204" pitchFamily="49" charset="0"/>
              </a:rPr>
              <a:t>Pie chart : total affected users vs attack source </a:t>
            </a:r>
          </a:p>
          <a:p>
            <a:pPr marL="0" indent="0">
              <a:buNone/>
            </a:pPr>
            <a:r>
              <a:rPr lang="en-US" sz="1400" dirty="0">
                <a:latin typeface="Consolas" panose="020B0609020204030204" pitchFamily="49" charset="0"/>
              </a:rPr>
              <a:t>Donut chart : Total affected users vs security vulnerability</a:t>
            </a:r>
          </a:p>
          <a:p>
            <a:pPr marL="0" indent="0">
              <a:buNone/>
            </a:pPr>
            <a:r>
              <a:rPr lang="en-US" sz="1400" dirty="0">
                <a:latin typeface="Consolas" panose="020B0609020204030204" pitchFamily="49" charset="0"/>
              </a:rPr>
              <a:t>Tree map : total financial loss in millions vs targeted industry </a:t>
            </a:r>
          </a:p>
          <a:p>
            <a:pPr marL="0" indent="0">
              <a:buNone/>
            </a:pPr>
            <a:r>
              <a:rPr lang="en-US" sz="1400" dirty="0">
                <a:latin typeface="Consolas" panose="020B0609020204030204" pitchFamily="49" charset="0"/>
              </a:rPr>
              <a:t>Map : Total attack vs country </a:t>
            </a:r>
          </a:p>
          <a:p>
            <a:pPr marL="0" indent="0">
              <a:buNone/>
            </a:pPr>
            <a:endParaRPr lang="en-US" sz="1400"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93622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398A-BDAE-D2F0-BACA-5631B1CFC00B}"/>
              </a:ext>
            </a:extLst>
          </p:cNvPr>
          <p:cNvSpPr>
            <a:spLocks noGrp="1"/>
          </p:cNvSpPr>
          <p:nvPr>
            <p:ph type="title"/>
          </p:nvPr>
        </p:nvSpPr>
        <p:spPr>
          <a:xfrm>
            <a:off x="0" y="0"/>
            <a:ext cx="10515600" cy="1325563"/>
          </a:xfrm>
        </p:spPr>
        <p:txBody>
          <a:bodyPr/>
          <a:lstStyle/>
          <a:p>
            <a:r>
              <a:rPr lang="en-US" dirty="0"/>
              <a:t>KPIs </a:t>
            </a:r>
          </a:p>
        </p:txBody>
      </p:sp>
      <p:sp>
        <p:nvSpPr>
          <p:cNvPr id="3" name="Content Placeholder 2">
            <a:extLst>
              <a:ext uri="{FF2B5EF4-FFF2-40B4-BE49-F238E27FC236}">
                <a16:creationId xmlns:a16="http://schemas.microsoft.com/office/drawing/2014/main" id="{B5B05630-4B9B-0616-E597-93F5A2DE9C2B}"/>
              </a:ext>
            </a:extLst>
          </p:cNvPr>
          <p:cNvSpPr>
            <a:spLocks noGrp="1"/>
          </p:cNvSpPr>
          <p:nvPr>
            <p:ph idx="1"/>
          </p:nvPr>
        </p:nvSpPr>
        <p:spPr>
          <a:xfrm>
            <a:off x="432848" y="1065229"/>
            <a:ext cx="10515600" cy="4621540"/>
          </a:xfrm>
        </p:spPr>
        <p:txBody>
          <a:bodyPr/>
          <a:lstStyle/>
          <a:p>
            <a:r>
              <a:rPr lang="en-US" dirty="0"/>
              <a:t>Average total loss in millions $ = 50.49</a:t>
            </a:r>
          </a:p>
          <a:p>
            <a:r>
              <a:rPr lang="en-US" dirty="0" err="1"/>
              <a:t>No.of</a:t>
            </a:r>
            <a:r>
              <a:rPr lang="en-US" dirty="0"/>
              <a:t> incidents = 3000</a:t>
            </a:r>
          </a:p>
          <a:p>
            <a:r>
              <a:rPr lang="en-US" dirty="0"/>
              <a:t>Total Affected users = 2bn</a:t>
            </a:r>
          </a:p>
          <a:p>
            <a:r>
              <a:rPr lang="en-US" dirty="0"/>
              <a:t>Total financial loss in millions $ = 151.48k </a:t>
            </a:r>
          </a:p>
          <a:p>
            <a:endParaRPr lang="en-US" dirty="0"/>
          </a:p>
        </p:txBody>
      </p:sp>
    </p:spTree>
    <p:extLst>
      <p:ext uri="{BB962C8B-B14F-4D97-AF65-F5344CB8AC3E}">
        <p14:creationId xmlns:p14="http://schemas.microsoft.com/office/powerpoint/2010/main" val="2016094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BA549-EEA6-8CA5-FB77-56AAA91FAFC0}"/>
              </a:ext>
            </a:extLst>
          </p:cNvPr>
          <p:cNvSpPr>
            <a:spLocks noGrp="1"/>
          </p:cNvSpPr>
          <p:nvPr>
            <p:ph type="title"/>
          </p:nvPr>
        </p:nvSpPr>
        <p:spPr>
          <a:xfrm>
            <a:off x="121763" y="-191057"/>
            <a:ext cx="10515600" cy="1325563"/>
          </a:xfrm>
        </p:spPr>
        <p:txBody>
          <a:bodyPr/>
          <a:lstStyle/>
          <a:p>
            <a:r>
              <a:rPr lang="en-US" dirty="0"/>
              <a:t>INSIGHTS DRIVEN </a:t>
            </a:r>
          </a:p>
        </p:txBody>
      </p:sp>
      <p:sp>
        <p:nvSpPr>
          <p:cNvPr id="3" name="Content Placeholder 2">
            <a:extLst>
              <a:ext uri="{FF2B5EF4-FFF2-40B4-BE49-F238E27FC236}">
                <a16:creationId xmlns:a16="http://schemas.microsoft.com/office/drawing/2014/main" id="{DB30F2A3-B995-5232-F005-D468DCD55467}"/>
              </a:ext>
            </a:extLst>
          </p:cNvPr>
          <p:cNvSpPr>
            <a:spLocks noGrp="1"/>
          </p:cNvSpPr>
          <p:nvPr>
            <p:ph idx="1"/>
          </p:nvPr>
        </p:nvSpPr>
        <p:spPr>
          <a:xfrm>
            <a:off x="121763" y="854664"/>
            <a:ext cx="10515600" cy="4351338"/>
          </a:xfrm>
        </p:spPr>
        <p:txBody>
          <a:bodyPr/>
          <a:lstStyle/>
          <a:p>
            <a:r>
              <a:rPr lang="en-US" dirty="0"/>
              <a:t>The highest loss was recorded in the year 2017 about 16,261.58 $ million</a:t>
            </a:r>
          </a:p>
          <a:p>
            <a:r>
              <a:rPr lang="en-US" dirty="0"/>
              <a:t>About 250 million users were targeted in IT industry </a:t>
            </a:r>
          </a:p>
          <a:p>
            <a:r>
              <a:rPr lang="en-US" dirty="0"/>
              <a:t>The highest average financial loss, approximately $51.7 million, was caused by hacker-type attack sources</a:t>
            </a:r>
          </a:p>
          <a:p>
            <a:r>
              <a:rPr lang="en-US" dirty="0"/>
              <a:t>The UK faced the highest financial loss due to cybersecurity threats, totaling $16,502.99 million.</a:t>
            </a:r>
          </a:p>
          <a:p>
            <a:r>
              <a:rPr lang="en-US" dirty="0"/>
              <a:t>The highest financial loss was received by IT industry about 24,809 $ million </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28373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71B0-B5C1-973D-D18E-D49CD8B1449D}"/>
              </a:ext>
            </a:extLst>
          </p:cNvPr>
          <p:cNvSpPr>
            <a:spLocks noGrp="1"/>
          </p:cNvSpPr>
          <p:nvPr>
            <p:ph type="title"/>
          </p:nvPr>
        </p:nvSpPr>
        <p:spPr>
          <a:xfrm>
            <a:off x="253738" y="186016"/>
            <a:ext cx="7938155" cy="718957"/>
          </a:xfrm>
        </p:spPr>
        <p:txBody>
          <a:bodyPr/>
          <a:lstStyle/>
          <a:p>
            <a:r>
              <a:rPr lang="en-US" dirty="0"/>
              <a:t>CONCLUSIONS</a:t>
            </a:r>
          </a:p>
        </p:txBody>
      </p:sp>
      <p:sp>
        <p:nvSpPr>
          <p:cNvPr id="3" name="Content Placeholder 2">
            <a:extLst>
              <a:ext uri="{FF2B5EF4-FFF2-40B4-BE49-F238E27FC236}">
                <a16:creationId xmlns:a16="http://schemas.microsoft.com/office/drawing/2014/main" id="{E7726D97-2813-2B8E-447C-779EE413BCE4}"/>
              </a:ext>
            </a:extLst>
          </p:cNvPr>
          <p:cNvSpPr>
            <a:spLocks noGrp="1"/>
          </p:cNvSpPr>
          <p:nvPr>
            <p:ph idx="1"/>
          </p:nvPr>
        </p:nvSpPr>
        <p:spPr>
          <a:xfrm>
            <a:off x="725079" y="1137468"/>
            <a:ext cx="10515600" cy="4351338"/>
          </a:xfrm>
        </p:spPr>
        <p:txBody>
          <a:bodyPr>
            <a:normAutofit fontScale="77500" lnSpcReduction="20000"/>
          </a:bodyPr>
          <a:lstStyle/>
          <a:p>
            <a:pPr algn="ctr">
              <a:buNone/>
            </a:pPr>
            <a:r>
              <a:rPr lang="en-US" dirty="0"/>
              <a:t>This comprehensive analysis of global cybersecurity threats from 2015 to 2024 reveals a clear escalation in both the scale and sophistication of cyberattacks, particularly in high-value sectors and developed nations. The year 2017 marked a peak in global financial losses, with the UK and IT industry suffering the most significant economic impacts. DDoS attacks emerged as the most financially damaging, while unpatched software remained the most exploited vulnerability, emphasizing the need for consistent system updates.</a:t>
            </a:r>
          </a:p>
          <a:p>
            <a:pPr algn="ctr">
              <a:buNone/>
            </a:pPr>
            <a:r>
              <a:rPr lang="en-US" dirty="0"/>
              <a:t>Moreover, our findings highlight that the majority of cyber threats originate from unknown or nation-state actors, underscoring the complexity of modern cybersecurity challenges. Despite this, nations like the USA, India, and Russia have demonstrated efficient incident resolution times, reflecting robust response mechanisms.</a:t>
            </a:r>
          </a:p>
          <a:p>
            <a:pPr marL="0" indent="0" algn="ctr">
              <a:buNone/>
            </a:pPr>
            <a:r>
              <a:rPr lang="en-US" dirty="0"/>
              <a:t>By integrating SQL-driven data exploration with Power BI visual storytelling, this project not only identifies critical patterns and risks but also empowers organizations and policymakers to make data-driven decisions in building resilient cybersecurity strategies. Looking ahead, these insights provide a foundational layer for developing AI-enhanced threat detection systems and predictive security frameworks.</a:t>
            </a:r>
          </a:p>
          <a:p>
            <a:pPr marL="0" indent="0">
              <a:buNone/>
            </a:pPr>
            <a:endParaRPr lang="en-US" dirty="0"/>
          </a:p>
        </p:txBody>
      </p:sp>
    </p:spTree>
    <p:extLst>
      <p:ext uri="{BB962C8B-B14F-4D97-AF65-F5344CB8AC3E}">
        <p14:creationId xmlns:p14="http://schemas.microsoft.com/office/powerpoint/2010/main" val="314950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228A-1A74-E1FC-59E4-734F54415AE7}"/>
              </a:ext>
            </a:extLst>
          </p:cNvPr>
          <p:cNvSpPr>
            <a:spLocks noGrp="1"/>
          </p:cNvSpPr>
          <p:nvPr>
            <p:ph type="title"/>
          </p:nvPr>
        </p:nvSpPr>
        <p:spPr>
          <a:xfrm>
            <a:off x="0" y="1365704"/>
            <a:ext cx="3930445" cy="538051"/>
          </a:xfrm>
        </p:spPr>
        <p:txBody>
          <a:bodyPr>
            <a:normAutofit fontScale="90000"/>
          </a:bodyPr>
          <a:lstStyle/>
          <a:p>
            <a:r>
              <a:rPr lang="en-US" dirty="0"/>
              <a:t>Project Break Down </a:t>
            </a:r>
          </a:p>
        </p:txBody>
      </p:sp>
      <p:sp>
        <p:nvSpPr>
          <p:cNvPr id="3" name="Content Placeholder 2">
            <a:extLst>
              <a:ext uri="{FF2B5EF4-FFF2-40B4-BE49-F238E27FC236}">
                <a16:creationId xmlns:a16="http://schemas.microsoft.com/office/drawing/2014/main" id="{C2E08972-6A3F-D10C-BDC6-5BA5A1D38C2E}"/>
              </a:ext>
            </a:extLst>
          </p:cNvPr>
          <p:cNvSpPr>
            <a:spLocks noGrp="1"/>
          </p:cNvSpPr>
          <p:nvPr>
            <p:ph idx="1"/>
          </p:nvPr>
        </p:nvSpPr>
        <p:spPr>
          <a:xfrm>
            <a:off x="1" y="2195019"/>
            <a:ext cx="5378244" cy="675999"/>
          </a:xfrm>
        </p:spPr>
        <p:txBody>
          <a:bodyPr>
            <a:normAutofit/>
          </a:bodyPr>
          <a:lstStyle/>
          <a:p>
            <a:pPr marL="0" indent="0">
              <a:buNone/>
            </a:pPr>
            <a:r>
              <a:rPr lang="en-US" dirty="0"/>
              <a:t>The data set involves the following :</a:t>
            </a:r>
          </a:p>
          <a:p>
            <a:pPr marL="0" indent="0">
              <a:buNone/>
            </a:pPr>
            <a:endParaRPr lang="en-US" dirty="0"/>
          </a:p>
        </p:txBody>
      </p:sp>
      <p:graphicFrame>
        <p:nvGraphicFramePr>
          <p:cNvPr id="6" name="Table 5">
            <a:extLst>
              <a:ext uri="{FF2B5EF4-FFF2-40B4-BE49-F238E27FC236}">
                <a16:creationId xmlns:a16="http://schemas.microsoft.com/office/drawing/2014/main" id="{7F23C71F-0F38-38E7-304D-7BAD5C328679}"/>
              </a:ext>
            </a:extLst>
          </p:cNvPr>
          <p:cNvGraphicFramePr>
            <a:graphicFrameLocks noGrp="1"/>
          </p:cNvGraphicFramePr>
          <p:nvPr>
            <p:extLst>
              <p:ext uri="{D42A27DB-BD31-4B8C-83A1-F6EECF244321}">
                <p14:modId xmlns:p14="http://schemas.microsoft.com/office/powerpoint/2010/main" val="2518523405"/>
              </p:ext>
            </p:extLst>
          </p:nvPr>
        </p:nvGraphicFramePr>
        <p:xfrm>
          <a:off x="5378244" y="47328"/>
          <a:ext cx="6682248" cy="6810672"/>
        </p:xfrm>
        <a:graphic>
          <a:graphicData uri="http://schemas.openxmlformats.org/drawingml/2006/table">
            <a:tbl>
              <a:tblPr firstRow="1" bandRow="1">
                <a:tableStyleId>{21E4AEA4-8DFA-4A89-87EB-49C32662AFE0}</a:tableStyleId>
              </a:tblPr>
              <a:tblGrid>
                <a:gridCol w="1890373">
                  <a:extLst>
                    <a:ext uri="{9D8B030D-6E8A-4147-A177-3AD203B41FA5}">
                      <a16:colId xmlns:a16="http://schemas.microsoft.com/office/drawing/2014/main" val="3748365245"/>
                    </a:ext>
                  </a:extLst>
                </a:gridCol>
                <a:gridCol w="2385680">
                  <a:extLst>
                    <a:ext uri="{9D8B030D-6E8A-4147-A177-3AD203B41FA5}">
                      <a16:colId xmlns:a16="http://schemas.microsoft.com/office/drawing/2014/main" val="2639822817"/>
                    </a:ext>
                  </a:extLst>
                </a:gridCol>
                <a:gridCol w="2406195">
                  <a:extLst>
                    <a:ext uri="{9D8B030D-6E8A-4147-A177-3AD203B41FA5}">
                      <a16:colId xmlns:a16="http://schemas.microsoft.com/office/drawing/2014/main" val="544388265"/>
                    </a:ext>
                  </a:extLst>
                </a:gridCol>
              </a:tblGrid>
              <a:tr h="372569">
                <a:tc>
                  <a:txBody>
                    <a:bodyPr/>
                    <a:lstStyle/>
                    <a:p>
                      <a:r>
                        <a:rPr lang="en-US" dirty="0"/>
                        <a:t>Attributes</a:t>
                      </a:r>
                    </a:p>
                  </a:txBody>
                  <a:tcPr>
                    <a:lnB w="12700" cap="flat" cmpd="sng" algn="ctr">
                      <a:noFill/>
                      <a:prstDash val="solid"/>
                      <a:round/>
                      <a:headEnd type="none" w="med" len="med"/>
                      <a:tailEnd type="none" w="med" len="med"/>
                    </a:lnB>
                  </a:tcPr>
                </a:tc>
                <a:tc>
                  <a:txBody>
                    <a:bodyPr/>
                    <a:lstStyle/>
                    <a:p>
                      <a:r>
                        <a:rPr lang="en-US" dirty="0"/>
                        <a:t>Description</a:t>
                      </a:r>
                    </a:p>
                  </a:txBody>
                  <a:tcPr/>
                </a:tc>
                <a:tc>
                  <a:txBody>
                    <a:bodyPr/>
                    <a:lstStyle/>
                    <a:p>
                      <a:r>
                        <a:rPr lang="en-US" dirty="0"/>
                        <a:t>Data type</a:t>
                      </a:r>
                    </a:p>
                  </a:txBody>
                  <a:tcPr/>
                </a:tc>
                <a:extLst>
                  <a:ext uri="{0D108BD9-81ED-4DB2-BD59-A6C34878D82A}">
                    <a16:rowId xmlns:a16="http://schemas.microsoft.com/office/drawing/2014/main" val="2902221851"/>
                  </a:ext>
                </a:extLst>
              </a:tr>
              <a:tr h="6438103">
                <a:tc>
                  <a:txBody>
                    <a:bodyPr/>
                    <a:lstStyle/>
                    <a:p>
                      <a:r>
                        <a:rPr lang="en-US" sz="1100" b="0" kern="1200" dirty="0">
                          <a:solidFill>
                            <a:schemeClr val="dk1"/>
                          </a:solidFill>
                          <a:effectLst/>
                        </a:rPr>
                        <a:t>Country</a:t>
                      </a:r>
                    </a:p>
                    <a:p>
                      <a:endParaRPr lang="en-US" sz="1100" b="0" kern="1200" dirty="0">
                        <a:solidFill>
                          <a:schemeClr val="dk1"/>
                        </a:solidFill>
                        <a:effectLst/>
                      </a:endParaRP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Year</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Attack  Type</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Targeted Industry </a:t>
                      </a: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Financial Loss (in Million $)</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Number of affected users</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Security Vulnerability Type</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Defense Mechanism Used</a:t>
                      </a: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Incident time in sec</a:t>
                      </a: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kern="1200" dirty="0">
                          <a:solidFill>
                            <a:schemeClr val="dk1"/>
                          </a:solidFill>
                          <a:effectLst/>
                        </a:rPr>
                        <a:t>Country where the attack occurred</a:t>
                      </a:r>
                    </a:p>
                    <a:p>
                      <a:endParaRPr lang="en-US" sz="1100" b="0" kern="1200" dirty="0">
                        <a:solidFill>
                          <a:schemeClr val="dk1"/>
                        </a:solidFill>
                        <a:effectLst/>
                      </a:endParaRPr>
                    </a:p>
                    <a:p>
                      <a:r>
                        <a:rPr lang="en-US" sz="1100" b="0" i="0" kern="1200" dirty="0">
                          <a:solidFill>
                            <a:schemeClr val="dk1"/>
                          </a:solidFill>
                          <a:effectLst/>
                          <a:latin typeface="+mn-lt"/>
                          <a:ea typeface="+mn-ea"/>
                          <a:cs typeface="+mn-cs"/>
                        </a:rPr>
                        <a:t>Year of the incident</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Method of attack (e.g., Phishing, SQL Injection)</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Industry targeted (e.g., Finance, Healthcare)</a:t>
                      </a:r>
                    </a:p>
                    <a:p>
                      <a:endParaRPr lang="en-US" sz="1100" b="0" i="0" kern="1200" dirty="0">
                        <a:solidFill>
                          <a:schemeClr val="dk1"/>
                        </a:solidFill>
                        <a:effectLst/>
                        <a:latin typeface="+mn-lt"/>
                        <a:ea typeface="+mn-ea"/>
                        <a:cs typeface="+mn-cs"/>
                      </a:endParaRPr>
                    </a:p>
                    <a:p>
                      <a:r>
                        <a:rPr lang="en-US" sz="1100" b="0" kern="1200" dirty="0">
                          <a:solidFill>
                            <a:schemeClr val="dk1"/>
                          </a:solidFill>
                          <a:effectLst/>
                        </a:rPr>
                        <a:t>Estimated loss(in millions $)</a:t>
                      </a:r>
                    </a:p>
                    <a:p>
                      <a:endParaRPr lang="en-US" sz="1100" b="0" kern="1200" dirty="0">
                        <a:solidFill>
                          <a:schemeClr val="dk1"/>
                        </a:solidFill>
                        <a:effectLst/>
                      </a:endParaRPr>
                    </a:p>
                    <a:p>
                      <a:r>
                        <a:rPr lang="en-US" sz="1100" b="0" kern="1200" dirty="0">
                          <a:solidFill>
                            <a:schemeClr val="dk1"/>
                          </a:solidFill>
                          <a:effectLst/>
                        </a:rPr>
                        <a:t>Users affected </a:t>
                      </a:r>
                    </a:p>
                    <a:p>
                      <a:endParaRPr lang="en-US" sz="1100" b="0" kern="1200" dirty="0">
                        <a:solidFill>
                          <a:schemeClr val="dk1"/>
                        </a:solidFill>
                        <a:effectLst/>
                      </a:endParaRPr>
                    </a:p>
                    <a:p>
                      <a:r>
                        <a:rPr lang="en-US" sz="1100" dirty="0"/>
                        <a:t>weaknesses or flaws in systems</a:t>
                      </a:r>
                    </a:p>
                    <a:p>
                      <a:endParaRPr lang="en-US" sz="1100" b="0" kern="1200" dirty="0">
                        <a:solidFill>
                          <a:schemeClr val="dk1"/>
                        </a:solidFill>
                        <a:effectLst/>
                      </a:endParaRPr>
                    </a:p>
                    <a:p>
                      <a:pPr marL="0" algn="l" defTabSz="914400" rtl="0" eaLnBrk="1" latinLnBrk="0" hangingPunct="1"/>
                      <a:r>
                        <a:rPr lang="en-US" sz="1100" kern="1200" dirty="0">
                          <a:solidFill>
                            <a:schemeClr val="dk1"/>
                          </a:solidFill>
                          <a:latin typeface="+mn-lt"/>
                          <a:ea typeface="+mn-ea"/>
                          <a:cs typeface="+mn-cs"/>
                        </a:rPr>
                        <a:t>Cyber defense strategy applied (e.g., Firewall, IDS)</a:t>
                      </a:r>
                    </a:p>
                    <a:p>
                      <a:pPr marL="0" algn="l" defTabSz="914400" rtl="0" eaLnBrk="1" latinLnBrk="0" hangingPunct="1"/>
                      <a:endParaRPr lang="en-US" sz="1100" kern="1200" dirty="0">
                        <a:solidFill>
                          <a:schemeClr val="dk1"/>
                        </a:solidFill>
                        <a:latin typeface="+mn-lt"/>
                        <a:ea typeface="+mn-ea"/>
                        <a:cs typeface="+mn-cs"/>
                      </a:endParaRPr>
                    </a:p>
                    <a:p>
                      <a:pPr marL="0" algn="l" defTabSz="914400" rtl="0" eaLnBrk="1" latinLnBrk="0" hangingPunct="1"/>
                      <a:r>
                        <a:rPr lang="en-US" sz="1100" kern="1200" dirty="0">
                          <a:solidFill>
                            <a:schemeClr val="dk1"/>
                          </a:solidFill>
                          <a:latin typeface="+mn-lt"/>
                          <a:ea typeface="+mn-ea"/>
                          <a:cs typeface="+mn-cs"/>
                        </a:rPr>
                        <a:t>Time taken to fully resolve the incident</a:t>
                      </a:r>
                    </a:p>
                  </a:txBody>
                  <a:tcPr>
                    <a:lnL w="12700" cap="flat" cmpd="sng" algn="ctr">
                      <a:noFill/>
                      <a:prstDash val="solid"/>
                      <a:round/>
                      <a:headEnd type="none" w="med" len="med"/>
                      <a:tailEnd type="none" w="med" len="med"/>
                    </a:lnL>
                  </a:tcPr>
                </a:tc>
                <a:tc>
                  <a:txBody>
                    <a:bodyPr/>
                    <a:lstStyle/>
                    <a:p>
                      <a:r>
                        <a:rPr lang="en-US" sz="1100" dirty="0"/>
                        <a:t>VARCHAR</a:t>
                      </a:r>
                    </a:p>
                    <a:p>
                      <a:endParaRPr lang="en-US" sz="1100" dirty="0"/>
                    </a:p>
                    <a:p>
                      <a:r>
                        <a:rPr lang="en-US" sz="1100" dirty="0"/>
                        <a:t>VARCHAR</a:t>
                      </a:r>
                    </a:p>
                    <a:p>
                      <a:endParaRPr lang="en-US" sz="1100" dirty="0"/>
                    </a:p>
                    <a:p>
                      <a:r>
                        <a:rPr lang="en-US" sz="1100" dirty="0"/>
                        <a:t>VARCHAR</a:t>
                      </a:r>
                    </a:p>
                    <a:p>
                      <a:endParaRPr lang="en-US" sz="1100" dirty="0"/>
                    </a:p>
                    <a:p>
                      <a:endParaRPr lang="en-US" sz="1100" dirty="0"/>
                    </a:p>
                    <a:p>
                      <a:r>
                        <a:rPr lang="en-US" sz="1100" dirty="0"/>
                        <a:t>VARCHAR</a:t>
                      </a:r>
                    </a:p>
                    <a:p>
                      <a:endParaRPr lang="en-US" sz="1100" dirty="0"/>
                    </a:p>
                    <a:p>
                      <a:endParaRPr lang="en-US" sz="1100" dirty="0"/>
                    </a:p>
                    <a:p>
                      <a:r>
                        <a:rPr lang="en-US" sz="1100" dirty="0"/>
                        <a:t>DOUBLE</a:t>
                      </a:r>
                    </a:p>
                    <a:p>
                      <a:endParaRPr lang="en-US" sz="1100" dirty="0"/>
                    </a:p>
                    <a:p>
                      <a:r>
                        <a:rPr lang="en-US" sz="1100" dirty="0"/>
                        <a:t>INT</a:t>
                      </a:r>
                    </a:p>
                    <a:p>
                      <a:endParaRPr lang="en-US" sz="1100" dirty="0"/>
                    </a:p>
                    <a:p>
                      <a:r>
                        <a:rPr lang="en-US" sz="1100" dirty="0"/>
                        <a:t>VARCHAR</a:t>
                      </a:r>
                    </a:p>
                    <a:p>
                      <a:endParaRPr lang="en-US" sz="1100" dirty="0"/>
                    </a:p>
                    <a:p>
                      <a:r>
                        <a:rPr lang="en-US" sz="1100" dirty="0"/>
                        <a:t>VARCHAR</a:t>
                      </a:r>
                    </a:p>
                    <a:p>
                      <a:endParaRPr lang="en-US" sz="1100" dirty="0"/>
                    </a:p>
                    <a:p>
                      <a:endParaRPr lang="en-US" sz="1100" dirty="0"/>
                    </a:p>
                    <a:p>
                      <a:r>
                        <a:rPr lang="en-US" sz="1100" dirty="0"/>
                        <a:t>INT</a:t>
                      </a:r>
                    </a:p>
                  </a:txBody>
                  <a:tcPr/>
                </a:tc>
                <a:extLst>
                  <a:ext uri="{0D108BD9-81ED-4DB2-BD59-A6C34878D82A}">
                    <a16:rowId xmlns:a16="http://schemas.microsoft.com/office/drawing/2014/main" val="2483256306"/>
                  </a:ext>
                </a:extLst>
              </a:tr>
            </a:tbl>
          </a:graphicData>
        </a:graphic>
      </p:graphicFrame>
    </p:spTree>
    <p:extLst>
      <p:ext uri="{BB962C8B-B14F-4D97-AF65-F5344CB8AC3E}">
        <p14:creationId xmlns:p14="http://schemas.microsoft.com/office/powerpoint/2010/main" val="97090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97C2-55FF-2970-85E9-4605F87D5B0F}"/>
              </a:ext>
            </a:extLst>
          </p:cNvPr>
          <p:cNvSpPr>
            <a:spLocks noGrp="1"/>
          </p:cNvSpPr>
          <p:nvPr>
            <p:ph type="title"/>
          </p:nvPr>
        </p:nvSpPr>
        <p:spPr>
          <a:xfrm>
            <a:off x="838200" y="365126"/>
            <a:ext cx="10515600" cy="726256"/>
          </a:xfrm>
        </p:spPr>
        <p:txBody>
          <a:bodyPr/>
          <a:lstStyle/>
          <a:p>
            <a:r>
              <a:rPr lang="en-US" b="1" dirty="0"/>
              <a:t>Cleaning And Querying Data through SQL</a:t>
            </a:r>
          </a:p>
        </p:txBody>
      </p:sp>
      <p:sp>
        <p:nvSpPr>
          <p:cNvPr id="3" name="Content Placeholder 2">
            <a:extLst>
              <a:ext uri="{FF2B5EF4-FFF2-40B4-BE49-F238E27FC236}">
                <a16:creationId xmlns:a16="http://schemas.microsoft.com/office/drawing/2014/main" id="{329621C3-E168-F1C8-BF80-14D1A3F24DC1}"/>
              </a:ext>
            </a:extLst>
          </p:cNvPr>
          <p:cNvSpPr>
            <a:spLocks noGrp="1"/>
          </p:cNvSpPr>
          <p:nvPr>
            <p:ph idx="1"/>
          </p:nvPr>
        </p:nvSpPr>
        <p:spPr>
          <a:xfrm>
            <a:off x="661220" y="1748298"/>
            <a:ext cx="10515600" cy="2912192"/>
          </a:xfrm>
        </p:spPr>
        <p:txBody>
          <a:bodyPr/>
          <a:lstStyle/>
          <a:p>
            <a:pPr marL="0" indent="0">
              <a:buNone/>
            </a:pPr>
            <a:r>
              <a:rPr lang="en-US" sz="4800" dirty="0"/>
              <a:t>Using MySQL data base and wrangling Through RDBMS(</a:t>
            </a:r>
            <a:r>
              <a:rPr lang="en-US" sz="4800" dirty="0" err="1"/>
              <a:t>xamp</a:t>
            </a:r>
            <a:r>
              <a:rPr lang="en-US" sz="4800" dirty="0"/>
              <a:t>)</a:t>
            </a:r>
          </a:p>
          <a:p>
            <a:pPr marL="0" indent="0">
              <a:buNone/>
            </a:pPr>
            <a:endParaRPr lang="en-US" dirty="0"/>
          </a:p>
        </p:txBody>
      </p:sp>
    </p:spTree>
    <p:extLst>
      <p:ext uri="{BB962C8B-B14F-4D97-AF65-F5344CB8AC3E}">
        <p14:creationId xmlns:p14="http://schemas.microsoft.com/office/powerpoint/2010/main" val="14385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5378-CBF1-00B7-8529-FBF15E37429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AC99882-6594-22BF-BAF1-99AF786A1A70}"/>
              </a:ext>
            </a:extLst>
          </p:cNvPr>
          <p:cNvSpPr>
            <a:spLocks noGrp="1"/>
          </p:cNvSpPr>
          <p:nvPr>
            <p:ph idx="1"/>
          </p:nvPr>
        </p:nvSpPr>
        <p:spPr>
          <a:xfrm>
            <a:off x="838200" y="846905"/>
            <a:ext cx="10515600" cy="4351338"/>
          </a:xfrm>
        </p:spPr>
        <p:txBody>
          <a:bodyPr/>
          <a:lstStyle/>
          <a:p>
            <a:r>
              <a:rPr lang="en-US" dirty="0"/>
              <a:t>Total number of incidents per year ?</a:t>
            </a:r>
          </a:p>
          <a:p>
            <a:r>
              <a:rPr lang="en-US" dirty="0"/>
              <a:t>Total loss per year / country </a:t>
            </a:r>
          </a:p>
          <a:p>
            <a:r>
              <a:rPr lang="en-US" dirty="0"/>
              <a:t>Which are the most common types of attack globally and by country ?</a:t>
            </a:r>
          </a:p>
          <a:p>
            <a:r>
              <a:rPr lang="en-US" dirty="0"/>
              <a:t>What is the average impact by attack type ?</a:t>
            </a:r>
          </a:p>
          <a:p>
            <a:r>
              <a:rPr lang="en-US" dirty="0"/>
              <a:t>Which industries are the most frequently targeted ?</a:t>
            </a:r>
          </a:p>
          <a:p>
            <a:r>
              <a:rPr lang="en-US" dirty="0"/>
              <a:t>Which are sources cause the highest financial loss ?</a:t>
            </a:r>
          </a:p>
          <a:p>
            <a:r>
              <a:rPr lang="en-US" dirty="0"/>
              <a:t>Which countries have the fastest/slowest resolution type ?</a:t>
            </a:r>
          </a:p>
          <a:p>
            <a:r>
              <a:rPr lang="en-US" dirty="0"/>
              <a:t>Most exploited vulnerabilities and their average financial loss ?</a:t>
            </a:r>
          </a:p>
        </p:txBody>
      </p:sp>
    </p:spTree>
    <p:extLst>
      <p:ext uri="{BB962C8B-B14F-4D97-AF65-F5344CB8AC3E}">
        <p14:creationId xmlns:p14="http://schemas.microsoft.com/office/powerpoint/2010/main" val="116833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2553-46F8-8F96-7583-0EE18CE200F2}"/>
              </a:ext>
            </a:extLst>
          </p:cNvPr>
          <p:cNvSpPr>
            <a:spLocks noGrp="1"/>
          </p:cNvSpPr>
          <p:nvPr>
            <p:ph type="title"/>
          </p:nvPr>
        </p:nvSpPr>
        <p:spPr>
          <a:xfrm>
            <a:off x="249494" y="3045848"/>
            <a:ext cx="7154197" cy="729739"/>
          </a:xfrm>
        </p:spPr>
        <p:txBody>
          <a:bodyPr>
            <a:normAutofit/>
          </a:bodyPr>
          <a:lstStyle/>
          <a:p>
            <a:r>
              <a:rPr lang="en-US" sz="1800" dirty="0"/>
              <a:t>The highest number of incidents occurred in 2017</a:t>
            </a:r>
            <a:r>
              <a:rPr lang="en-US" sz="900" dirty="0"/>
              <a:t> </a:t>
            </a:r>
            <a:r>
              <a:rPr lang="en-US" sz="1800" dirty="0"/>
              <a:t>and the minimum cases recorded  in the year 2019 .</a:t>
            </a:r>
          </a:p>
        </p:txBody>
      </p:sp>
      <p:pic>
        <p:nvPicPr>
          <p:cNvPr id="15" name="Content Placeholder 14">
            <a:extLst>
              <a:ext uri="{FF2B5EF4-FFF2-40B4-BE49-F238E27FC236}">
                <a16:creationId xmlns:a16="http://schemas.microsoft.com/office/drawing/2014/main" id="{0357E6C6-89E9-1EDD-B713-AA43C533BE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8925232" cy="2427236"/>
          </a:xfrm>
        </p:spPr>
      </p:pic>
      <p:pic>
        <p:nvPicPr>
          <p:cNvPr id="17" name="Picture 16">
            <a:extLst>
              <a:ext uri="{FF2B5EF4-FFF2-40B4-BE49-F238E27FC236}">
                <a16:creationId xmlns:a16="http://schemas.microsoft.com/office/drawing/2014/main" id="{92F386A4-D305-2CE5-4E4D-C7E0DBB00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8928" y="3045848"/>
            <a:ext cx="2315805" cy="2706022"/>
          </a:xfrm>
          <a:prstGeom prst="rect">
            <a:avLst/>
          </a:prstGeom>
        </p:spPr>
      </p:pic>
    </p:spTree>
    <p:extLst>
      <p:ext uri="{BB962C8B-B14F-4D97-AF65-F5344CB8AC3E}">
        <p14:creationId xmlns:p14="http://schemas.microsoft.com/office/powerpoint/2010/main" val="364306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60A2-2EBC-B60F-8631-D3422C05087A}"/>
              </a:ext>
            </a:extLst>
          </p:cNvPr>
          <p:cNvSpPr>
            <a:spLocks noGrp="1"/>
          </p:cNvSpPr>
          <p:nvPr>
            <p:ph type="title"/>
          </p:nvPr>
        </p:nvSpPr>
        <p:spPr>
          <a:xfrm>
            <a:off x="254523" y="1986536"/>
            <a:ext cx="6617616" cy="1325563"/>
          </a:xfrm>
        </p:spPr>
        <p:txBody>
          <a:bodyPr>
            <a:noAutofit/>
          </a:bodyPr>
          <a:lstStyle/>
          <a:p>
            <a:r>
              <a:rPr lang="en-US" sz="2000" dirty="0"/>
              <a:t>The UK faced the highest financial loss due to cybersecurity threats, totaling $16,502.99 million, followed by Germany and Brazil. China experienced the lowest total loss at $13,714.47 million. Overall, developed nations show consistently high losses, indicating larger-scale attacks or higher-value systems targeted.</a:t>
            </a:r>
          </a:p>
        </p:txBody>
      </p:sp>
      <p:pic>
        <p:nvPicPr>
          <p:cNvPr id="5" name="Content Placeholder 4">
            <a:extLst>
              <a:ext uri="{FF2B5EF4-FFF2-40B4-BE49-F238E27FC236}">
                <a16:creationId xmlns:a16="http://schemas.microsoft.com/office/drawing/2014/main" id="{5D473308-7748-78D1-5C9B-61FC79C489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99" y="95192"/>
            <a:ext cx="8410625" cy="1186853"/>
          </a:xfrm>
        </p:spPr>
      </p:pic>
      <p:pic>
        <p:nvPicPr>
          <p:cNvPr id="7" name="Picture 6">
            <a:extLst>
              <a:ext uri="{FF2B5EF4-FFF2-40B4-BE49-F238E27FC236}">
                <a16:creationId xmlns:a16="http://schemas.microsoft.com/office/drawing/2014/main" id="{F2CA1643-A18D-F1A4-F91B-6A948AC0D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034" y="1658381"/>
            <a:ext cx="1835919" cy="2715656"/>
          </a:xfrm>
          <a:prstGeom prst="rect">
            <a:avLst/>
          </a:prstGeom>
        </p:spPr>
      </p:pic>
    </p:spTree>
    <p:extLst>
      <p:ext uri="{BB962C8B-B14F-4D97-AF65-F5344CB8AC3E}">
        <p14:creationId xmlns:p14="http://schemas.microsoft.com/office/powerpoint/2010/main" val="339580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FF7F-5709-CCE6-04D7-40BECDBF5077}"/>
              </a:ext>
            </a:extLst>
          </p:cNvPr>
          <p:cNvSpPr>
            <a:spLocks noGrp="1"/>
          </p:cNvSpPr>
          <p:nvPr>
            <p:ph type="title"/>
          </p:nvPr>
        </p:nvSpPr>
        <p:spPr>
          <a:xfrm>
            <a:off x="71285" y="2170471"/>
            <a:ext cx="6695769" cy="720213"/>
          </a:xfrm>
        </p:spPr>
        <p:txBody>
          <a:bodyPr>
            <a:normAutofit/>
          </a:bodyPr>
          <a:lstStyle/>
          <a:p>
            <a:r>
              <a:rPr lang="en-US" sz="2000" dirty="0"/>
              <a:t>Here is the combine insight for year and country upon total loss </a:t>
            </a:r>
          </a:p>
        </p:txBody>
      </p:sp>
      <p:pic>
        <p:nvPicPr>
          <p:cNvPr id="9" name="Content Placeholder 8">
            <a:extLst>
              <a:ext uri="{FF2B5EF4-FFF2-40B4-BE49-F238E27FC236}">
                <a16:creationId xmlns:a16="http://schemas.microsoft.com/office/drawing/2014/main" id="{1D944E95-D848-5977-C929-329C6F9961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85" y="77852"/>
            <a:ext cx="7319329" cy="1536569"/>
          </a:xfrm>
        </p:spPr>
      </p:pic>
      <p:pic>
        <p:nvPicPr>
          <p:cNvPr id="11" name="Picture 10">
            <a:extLst>
              <a:ext uri="{FF2B5EF4-FFF2-40B4-BE49-F238E27FC236}">
                <a16:creationId xmlns:a16="http://schemas.microsoft.com/office/drawing/2014/main" id="{C1DF6255-5D9F-B61C-47A4-91CBB9609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2818" y="1614421"/>
            <a:ext cx="2515009" cy="5153678"/>
          </a:xfrm>
          <a:prstGeom prst="rect">
            <a:avLst/>
          </a:prstGeom>
        </p:spPr>
      </p:pic>
    </p:spTree>
    <p:extLst>
      <p:ext uri="{BB962C8B-B14F-4D97-AF65-F5344CB8AC3E}">
        <p14:creationId xmlns:p14="http://schemas.microsoft.com/office/powerpoint/2010/main" val="54895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768C-136B-3E15-4F01-DE83F4A42089}"/>
              </a:ext>
            </a:extLst>
          </p:cNvPr>
          <p:cNvSpPr>
            <a:spLocks noGrp="1"/>
          </p:cNvSpPr>
          <p:nvPr>
            <p:ph type="title"/>
          </p:nvPr>
        </p:nvSpPr>
        <p:spPr>
          <a:xfrm>
            <a:off x="621384" y="2428226"/>
            <a:ext cx="5638014" cy="504538"/>
          </a:xfrm>
        </p:spPr>
        <p:txBody>
          <a:bodyPr>
            <a:noAutofit/>
          </a:bodyPr>
          <a:lstStyle/>
          <a:p>
            <a:r>
              <a:rPr lang="en-US" sz="2000" dirty="0"/>
              <a:t>The lowest  financial loss was recorded in the year was 2019  about 13134.69  million $ and highest was recorded in year 2017 about 16261.08 million $</a:t>
            </a:r>
          </a:p>
        </p:txBody>
      </p:sp>
      <p:pic>
        <p:nvPicPr>
          <p:cNvPr id="5" name="Content Placeholder 4">
            <a:extLst>
              <a:ext uri="{FF2B5EF4-FFF2-40B4-BE49-F238E27FC236}">
                <a16:creationId xmlns:a16="http://schemas.microsoft.com/office/drawing/2014/main" id="{0D148266-7D62-77D0-59F9-81845DEA7D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52" y="505917"/>
            <a:ext cx="7315200" cy="1062832"/>
          </a:xfrm>
        </p:spPr>
      </p:pic>
      <p:pic>
        <p:nvPicPr>
          <p:cNvPr id="7" name="Picture 6">
            <a:extLst>
              <a:ext uri="{FF2B5EF4-FFF2-40B4-BE49-F238E27FC236}">
                <a16:creationId xmlns:a16="http://schemas.microsoft.com/office/drawing/2014/main" id="{430BD8D3-795E-5D03-ED90-4BC0DFA6A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393" y="1823884"/>
            <a:ext cx="1782450" cy="2898945"/>
          </a:xfrm>
          <a:prstGeom prst="rect">
            <a:avLst/>
          </a:prstGeom>
        </p:spPr>
      </p:pic>
    </p:spTree>
    <p:extLst>
      <p:ext uri="{BB962C8B-B14F-4D97-AF65-F5344CB8AC3E}">
        <p14:creationId xmlns:p14="http://schemas.microsoft.com/office/powerpoint/2010/main" val="39870190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
  <TotalTime>570</TotalTime>
  <Words>1138</Words>
  <Application>Microsoft Office PowerPoint</Application>
  <PresentationFormat>Widescreen</PresentationFormat>
  <Paragraphs>150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 SemiBold</vt:lpstr>
      <vt:lpstr>Calibri</vt:lpstr>
      <vt:lpstr>Calibri Light</vt:lpstr>
      <vt:lpstr>Consolas</vt:lpstr>
      <vt:lpstr>Office Theme</vt:lpstr>
      <vt:lpstr>PowerPoint Presentation</vt:lpstr>
      <vt:lpstr>Introduction </vt:lpstr>
      <vt:lpstr>Project Break Down </vt:lpstr>
      <vt:lpstr>Cleaning And Querying Data through SQL</vt:lpstr>
      <vt:lpstr>PowerPoint Presentation</vt:lpstr>
      <vt:lpstr>The highest number of incidents occurred in 2017 and the minimum cases recorded  in the year 2019 .</vt:lpstr>
      <vt:lpstr>The UK faced the highest financial loss due to cybersecurity threats, totaling $16,502.99 million, followed by Germany and Brazil. China experienced the lowest total loss at $13,714.47 million. Overall, developed nations show consistently high losses, indicating larger-scale attacks or higher-value systems targeted.</vt:lpstr>
      <vt:lpstr>Here is the combine insight for year and country upon total loss </vt:lpstr>
      <vt:lpstr>The lowest  financial loss was recorded in the year was 2019  about 13134.69  million $ and highest was recorded in year 2017 about 16261.08 million $</vt:lpstr>
      <vt:lpstr>The most common types of attacks are DDos and the least number of attacks are man in the middle </vt:lpstr>
      <vt:lpstr>Here is the combine insight for country and attack types </vt:lpstr>
      <vt:lpstr>DDoS attacks have the highest average financial loss at $52.04 million, indicating significant disruption costs. Malware and Ransomware show relatively lower losses, around $49.4–$49.6 million. Overall, all attack types cause substantial financial impact, with only slight variation in average losses. </vt:lpstr>
      <vt:lpstr>The most frequently targeted industries are IT, banking, and healthcare</vt:lpstr>
      <vt:lpstr>Most cyberattacks originate from nation-state actors, unknown sources, and insiders. This highlights the diverse and complex nature of cyber threat actors. Organizations need robust security strategies to address both external and internal threats.</vt:lpstr>
      <vt:lpstr>The USA, Russia, and India have the fastest incident resolution times, with averages around 35 seconds. Lower resolution time indicates quicker response and handling of issues. Efficient resolution can improve system reliability and reduce potential damage.</vt:lpstr>
      <vt:lpstr>The most exploited cybersecurity vulnerability is Unpatched Software, with the lowest average loss of $50.17 million. Other major vulnerabilities include Zero-day, Weak Passwords, and Social Engineering. While all cause significant damage, keeping systems updated can notably reduce financial impact. </vt:lpstr>
      <vt:lpstr>The dataset is now connected to Power BI through an ODBC connector for visualization</vt:lpstr>
      <vt:lpstr>PowerPoint Presentation</vt:lpstr>
      <vt:lpstr>PowerPoint Presentation</vt:lpstr>
      <vt:lpstr>Visuals Used </vt:lpstr>
      <vt:lpstr>KPIs </vt:lpstr>
      <vt:lpstr>INSIGHTS DRIVEN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musab bin khalid</dc:creator>
  <cp:lastModifiedBy>musab bin khalid</cp:lastModifiedBy>
  <cp:revision>10</cp:revision>
  <dcterms:created xsi:type="dcterms:W3CDTF">2025-04-22T17:42:39Z</dcterms:created>
  <dcterms:modified xsi:type="dcterms:W3CDTF">2025-04-24T14:33:40Z</dcterms:modified>
</cp:coreProperties>
</file>