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1" r:id="rId2"/>
    <p:sldId id="258" r:id="rId3"/>
    <p:sldId id="274" r:id="rId4"/>
    <p:sldId id="259" r:id="rId5"/>
    <p:sldId id="264" r:id="rId6"/>
    <p:sldId id="265" r:id="rId7"/>
    <p:sldId id="263" r:id="rId8"/>
    <p:sldId id="266" r:id="rId9"/>
    <p:sldId id="271" r:id="rId10"/>
    <p:sldId id="272" r:id="rId11"/>
    <p:sldId id="276" r:id="rId12"/>
    <p:sldId id="267" r:id="rId13"/>
    <p:sldId id="269" r:id="rId14"/>
    <p:sldId id="270" r:id="rId15"/>
    <p:sldId id="273" r:id="rId16"/>
    <p:sldId id="277" r:id="rId17"/>
    <p:sldId id="278" r:id="rId18"/>
    <p:sldId id="279" r:id="rId19"/>
    <p:sldId id="280" r:id="rId20"/>
    <p:sldId id="275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16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67" d="100"/>
          <a:sy n="67" d="100"/>
        </p:scale>
        <p:origin x="-201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BE052-452E-4C24-B5AA-8CD1D77A6A8A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D18C8-CDAE-4F0D-BC7C-E9F2AB7F7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160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http://upload.wikimedia.org/wikipedia/en/thumb/0/0c/MIT_logo.svg/350px-MIT_logo.sv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6248400"/>
            <a:ext cx="842210" cy="457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1FE6-760F-4A80-B7A7-00ECCE759527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B1FE6-760F-4A80-B7A7-00ECCE759527}" type="datetimeFigureOut">
              <a:rPr lang="en-US" smtClean="0"/>
              <a:pPr/>
              <a:t>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BE4F-91E9-4064-8172-54A8E86534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13" cstate="print"/>
          <a:srcRect r="50400" b="58000"/>
          <a:stretch>
            <a:fillRect/>
          </a:stretch>
        </p:blipFill>
        <p:spPr bwMode="auto">
          <a:xfrm>
            <a:off x="0" y="6032090"/>
            <a:ext cx="1219200" cy="825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Pie 8"/>
          <p:cNvSpPr/>
          <p:nvPr userDrawn="1"/>
        </p:nvSpPr>
        <p:spPr>
          <a:xfrm>
            <a:off x="8281083" y="-609600"/>
            <a:ext cx="1752600" cy="1212377"/>
          </a:xfrm>
          <a:prstGeom prst="pie">
            <a:avLst>
              <a:gd name="adj1" fmla="val 5476978"/>
              <a:gd name="adj2" fmla="val 10774871"/>
            </a:avLst>
          </a:prstGeom>
          <a:gradFill>
            <a:gsLst>
              <a:gs pos="24000">
                <a:schemeClr val="tx2">
                  <a:lumMod val="40000"/>
                  <a:lumOff val="60000"/>
                </a:schemeClr>
              </a:gs>
              <a:gs pos="52000">
                <a:srgbClr val="85C2FF"/>
              </a:gs>
              <a:gs pos="80000">
                <a:srgbClr val="C4D6EB"/>
              </a:gs>
              <a:gs pos="9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e 9"/>
          <p:cNvSpPr/>
          <p:nvPr userDrawn="1"/>
        </p:nvSpPr>
        <p:spPr>
          <a:xfrm>
            <a:off x="8534400" y="-426606"/>
            <a:ext cx="1184384" cy="862620"/>
          </a:xfrm>
          <a:prstGeom prst="pie">
            <a:avLst>
              <a:gd name="adj1" fmla="val 5476978"/>
              <a:gd name="adj2" fmla="val 107748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1"/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BEBA8EAE-BF5A-486C-A8C5-ECC9F3942E4B}">
                <a14:imgProps xmlns="" xmlns:a14="http://schemas.microsoft.com/office/drawing/2010/main">
                  <a14:imgLayer r:embed="rId15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30861" t="184" r="56959" b="84182"/>
          <a:stretch/>
        </p:blipFill>
        <p:spPr bwMode="auto">
          <a:xfrm>
            <a:off x="8762999" y="27361"/>
            <a:ext cx="29682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Julia Lightning Round</a:t>
            </a:r>
            <a:br>
              <a:rPr lang="en-US" dirty="0" smtClean="0"/>
            </a:br>
            <a:r>
              <a:rPr lang="en-US" dirty="0" smtClean="0"/>
              <a:t>MIT IAP Tutorial</a:t>
            </a:r>
            <a:br>
              <a:rPr lang="en-US" dirty="0" smtClean="0"/>
            </a:br>
            <a:r>
              <a:rPr lang="en-US" dirty="0" smtClean="0"/>
              <a:t>January 15, 2013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3655874"/>
            <a:ext cx="14716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Doug Bates</a:t>
            </a:r>
          </a:p>
          <a:p>
            <a:r>
              <a:rPr lang="en-US" dirty="0" smtClean="0"/>
              <a:t>Jeff </a:t>
            </a:r>
            <a:r>
              <a:rPr lang="en-US" dirty="0" err="1" smtClean="0"/>
              <a:t>Bezanson</a:t>
            </a:r>
            <a:endParaRPr lang="en-US" dirty="0" smtClean="0"/>
          </a:p>
          <a:p>
            <a:r>
              <a:rPr lang="en-US" dirty="0" err="1" smtClean="0"/>
              <a:t>Britni</a:t>
            </a:r>
            <a:r>
              <a:rPr lang="en-US" dirty="0" smtClean="0"/>
              <a:t> Crocker</a:t>
            </a:r>
          </a:p>
          <a:p>
            <a:r>
              <a:rPr lang="en-US" dirty="0" smtClean="0"/>
              <a:t>Iain Dunning</a:t>
            </a:r>
          </a:p>
          <a:p>
            <a:r>
              <a:rPr lang="en-US" dirty="0" smtClean="0"/>
              <a:t>Alan Edelman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3581400"/>
            <a:ext cx="18589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Keno Fischer</a:t>
            </a:r>
          </a:p>
          <a:p>
            <a:r>
              <a:rPr lang="en-US" dirty="0" smtClean="0"/>
              <a:t>Stefan </a:t>
            </a:r>
            <a:r>
              <a:rPr lang="en-US" dirty="0" err="1" smtClean="0"/>
              <a:t>Karpinski</a:t>
            </a:r>
            <a:endParaRPr lang="en-US" dirty="0" smtClean="0"/>
          </a:p>
          <a:p>
            <a:r>
              <a:rPr lang="en-US" dirty="0" smtClean="0"/>
              <a:t>Miles </a:t>
            </a:r>
            <a:r>
              <a:rPr lang="en-US" dirty="0" err="1" smtClean="0"/>
              <a:t>Lubin</a:t>
            </a:r>
            <a:endParaRPr lang="en-US" dirty="0" smtClean="0"/>
          </a:p>
          <a:p>
            <a:r>
              <a:rPr lang="en-US" dirty="0" smtClean="0"/>
              <a:t>Jameson Nash</a:t>
            </a:r>
          </a:p>
          <a:p>
            <a:r>
              <a:rPr lang="en-US" dirty="0" smtClean="0"/>
              <a:t>Viral Shah</a:t>
            </a:r>
          </a:p>
          <a:p>
            <a:r>
              <a:rPr lang="en-US" dirty="0" smtClean="0"/>
              <a:t>John Myles White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A=rand(5,5)</a:t>
            </a:r>
          </a:p>
          <a:p>
            <a:r>
              <a:rPr lang="en-US" dirty="0"/>
              <a:t>v</a:t>
            </a:r>
            <a:r>
              <a:rPr lang="en-US" dirty="0" smtClean="0"/>
              <a:t>=rand(5,1) ; w=rand(5)</a:t>
            </a:r>
          </a:p>
          <a:p>
            <a:r>
              <a:rPr lang="en-US" dirty="0" err="1" smtClean="0"/>
              <a:t>typeof</a:t>
            </a:r>
            <a:r>
              <a:rPr lang="en-US" dirty="0" smtClean="0"/>
              <a:t>(v)   # Array{Float64,1</a:t>
            </a:r>
            <a:r>
              <a:rPr lang="en-US" dirty="0"/>
              <a:t>}</a:t>
            </a:r>
            <a:endParaRPr lang="en-US" dirty="0" smtClean="0"/>
          </a:p>
          <a:p>
            <a:r>
              <a:rPr lang="en-US" dirty="0" err="1" smtClean="0"/>
              <a:t>typeof</a:t>
            </a:r>
            <a:r>
              <a:rPr lang="en-US" dirty="0" smtClean="0"/>
              <a:t>(1.0 : 5</a:t>
            </a:r>
            <a:r>
              <a:rPr lang="en-US" dirty="0"/>
              <a:t>)  #Range1{Float64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w=1.0: 5; A*w; #error (maybe shouldn’t be?)</a:t>
            </a:r>
          </a:p>
          <a:p>
            <a:pPr marL="457200" lvl="1" indent="0">
              <a:buNone/>
            </a:pPr>
            <a:r>
              <a:rPr lang="en-US" dirty="0" smtClean="0"/>
              <a:t>w=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smtClean="0"/>
              <a:t>1.0:5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; A*w; #ok</a:t>
            </a:r>
          </a:p>
          <a:p>
            <a:r>
              <a:rPr lang="en-US" dirty="0"/>
              <a:t>o</a:t>
            </a:r>
            <a:r>
              <a:rPr lang="en-US" dirty="0" smtClean="0"/>
              <a:t>nes(5)  #vector!</a:t>
            </a:r>
          </a:p>
          <a:p>
            <a:r>
              <a:rPr lang="en-US" dirty="0" smtClean="0"/>
              <a:t>eye(5)  #matrix (makes sense!)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900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include(“</a:t>
            </a:r>
            <a:r>
              <a:rPr lang="en-US" dirty="0" err="1" smtClean="0"/>
              <a:t>file.jl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note that commands without semicolons won’t print without “</a:t>
            </a:r>
            <a:r>
              <a:rPr lang="en-US" dirty="0" err="1" smtClean="0"/>
              <a:t>println</a:t>
            </a:r>
            <a:r>
              <a:rPr lang="en-US" dirty="0" smtClean="0"/>
              <a:t>” (print line)</a:t>
            </a:r>
          </a:p>
        </p:txBody>
      </p:sp>
    </p:spTree>
    <p:extLst>
      <p:ext uri="{BB962C8B-B14F-4D97-AF65-F5344CB8AC3E}">
        <p14:creationId xmlns="" xmlns:p14="http://schemas.microsoft.com/office/powerpoint/2010/main" val="32463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581400"/>
            <a:ext cx="8229600" cy="4525963"/>
          </a:xfrm>
        </p:spPr>
        <p:txBody>
          <a:bodyPr/>
          <a:lstStyle/>
          <a:p>
            <a:r>
              <a:rPr lang="en-US" dirty="0" smtClean="0"/>
              <a:t>in shell:</a:t>
            </a:r>
          </a:p>
          <a:p>
            <a:r>
              <a:rPr lang="en-US" dirty="0" smtClean="0"/>
              <a:t>./</a:t>
            </a:r>
            <a:r>
              <a:rPr lang="en-US" dirty="0" err="1" smtClean="0"/>
              <a:t>julia</a:t>
            </a:r>
            <a:r>
              <a:rPr lang="en-US" dirty="0" smtClean="0"/>
              <a:t> </a:t>
            </a:r>
            <a:r>
              <a:rPr lang="en-US" dirty="0" err="1" smtClean="0"/>
              <a:t>deploy.jl</a:t>
            </a:r>
            <a:r>
              <a:rPr lang="en-US" dirty="0" smtClean="0"/>
              <a:t>  5</a:t>
            </a:r>
          </a:p>
          <a:p>
            <a:endParaRPr lang="en-US" dirty="0"/>
          </a:p>
          <a:p>
            <a:r>
              <a:rPr lang="en-US" dirty="0" smtClean="0"/>
              <a:t>(lots more in “Getting Started” doc)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44958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n=</a:t>
            </a:r>
            <a:r>
              <a:rPr lang="en-US" sz="4000" dirty="0" err="1" smtClean="0">
                <a:solidFill>
                  <a:schemeClr val="tx1"/>
                </a:solidFill>
              </a:rPr>
              <a:t>int</a:t>
            </a:r>
            <a:r>
              <a:rPr lang="en-US" sz="4000" dirty="0" smtClean="0">
                <a:solidFill>
                  <a:schemeClr val="tx1"/>
                </a:solidFill>
              </a:rPr>
              <a:t>(ARGS[1])</a:t>
            </a:r>
          </a:p>
          <a:p>
            <a:r>
              <a:rPr lang="en-US" sz="4000" dirty="0" err="1" smtClean="0">
                <a:solidFill>
                  <a:schemeClr val="tx1"/>
                </a:solidFill>
              </a:rPr>
              <a:t>println</a:t>
            </a:r>
            <a:r>
              <a:rPr lang="en-US" sz="4000" dirty="0" smtClean="0">
                <a:solidFill>
                  <a:schemeClr val="tx1"/>
                </a:solidFill>
              </a:rPr>
              <a:t>(</a:t>
            </a:r>
            <a:r>
              <a:rPr lang="en-US" sz="4000" dirty="0" err="1" smtClean="0">
                <a:solidFill>
                  <a:schemeClr val="tx1"/>
                </a:solidFill>
              </a:rPr>
              <a:t>randn</a:t>
            </a:r>
            <a:r>
              <a:rPr lang="en-US" sz="4000" dirty="0" smtClean="0">
                <a:solidFill>
                  <a:schemeClr val="tx1"/>
                </a:solidFill>
              </a:rPr>
              <a:t>(</a:t>
            </a:r>
            <a:r>
              <a:rPr lang="en-US" sz="4000" dirty="0" err="1" smtClean="0">
                <a:solidFill>
                  <a:schemeClr val="tx1"/>
                </a:solidFill>
              </a:rPr>
              <a:t>n,n</a:t>
            </a:r>
            <a:r>
              <a:rPr lang="en-US" sz="4000" dirty="0" smtClean="0">
                <a:solidFill>
                  <a:schemeClr val="tx1"/>
                </a:solidFill>
              </a:rPr>
              <a:t>))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990600"/>
            <a:ext cx="1756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deploy.jl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 or even better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981200"/>
            <a:ext cx="4876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#! </a:t>
            </a:r>
            <a:r>
              <a:rPr lang="en-US" sz="2400" dirty="0" err="1" smtClean="0">
                <a:solidFill>
                  <a:schemeClr val="tx1"/>
                </a:solidFill>
              </a:rPr>
              <a:t>fullpath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en-US" sz="2400" dirty="0" err="1" smtClean="0">
                <a:solidFill>
                  <a:schemeClr val="tx1"/>
                </a:solidFill>
              </a:rPr>
              <a:t>julia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n=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(ARGS[1])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println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randn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n,n</a:t>
            </a:r>
            <a:r>
              <a:rPr lang="en-US" sz="2400" dirty="0" smtClean="0">
                <a:solidFill>
                  <a:schemeClr val="tx1"/>
                </a:solidFill>
              </a:rPr>
              <a:t>))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count=0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=1:n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a=</a:t>
            </a:r>
            <a:r>
              <a:rPr lang="en-US" sz="2400" dirty="0" err="1" smtClean="0">
                <a:solidFill>
                  <a:schemeClr val="tx1"/>
                </a:solidFill>
              </a:rPr>
              <a:t>randi</a:t>
            </a:r>
            <a:r>
              <a:rPr lang="en-US" sz="2400" dirty="0" smtClean="0">
                <a:solidFill>
                  <a:schemeClr val="tx1"/>
                </a:solidFill>
              </a:rPr>
              <a:t>(6,3)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 count += (3==length(unique(a)))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end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println</a:t>
            </a:r>
            <a:r>
              <a:rPr lang="en-US" sz="2400" dirty="0" smtClean="0">
                <a:solidFill>
                  <a:schemeClr val="tx1"/>
                </a:solidFill>
              </a:rPr>
              <a:t>(count/n)</a:t>
            </a:r>
            <a:endParaRPr lang="en-US" sz="4000" dirty="0" smtClean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67400" y="2332037"/>
            <a:ext cx="8229600" cy="4525963"/>
          </a:xfrm>
        </p:spPr>
        <p:txBody>
          <a:bodyPr/>
          <a:lstStyle/>
          <a:p>
            <a:r>
              <a:rPr lang="en-US" dirty="0" smtClean="0"/>
              <a:t>in shell:</a:t>
            </a:r>
          </a:p>
          <a:p>
            <a:r>
              <a:rPr lang="en-US" dirty="0" err="1" smtClean="0"/>
              <a:t>chmod</a:t>
            </a:r>
            <a:r>
              <a:rPr lang="en-US" dirty="0" smtClean="0"/>
              <a:t> +x dice</a:t>
            </a:r>
          </a:p>
          <a:p>
            <a:r>
              <a:rPr lang="en-US" dirty="0" smtClean="0"/>
              <a:t>./dice 1000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990600"/>
            <a:ext cx="1042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dice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</a:t>
            </a:r>
          </a:p>
          <a:p>
            <a:pPr lvl="1"/>
            <a:r>
              <a:rPr lang="en-US" dirty="0" smtClean="0"/>
              <a:t>run(`cal`)</a:t>
            </a:r>
          </a:p>
          <a:p>
            <a:pPr lvl="1"/>
            <a:r>
              <a:rPr lang="en-US" dirty="0" smtClean="0"/>
              <a:t>run(`cal` | `</a:t>
            </a:r>
            <a:r>
              <a:rPr lang="en-US" dirty="0" err="1" smtClean="0"/>
              <a:t>grep</a:t>
            </a:r>
            <a:r>
              <a:rPr lang="en-US" dirty="0" smtClean="0"/>
              <a:t> Sa`)</a:t>
            </a:r>
          </a:p>
          <a:p>
            <a:r>
              <a:rPr lang="en-US" dirty="0" smtClean="0"/>
              <a:t>C-function call</a:t>
            </a:r>
          </a:p>
          <a:p>
            <a:pPr lvl="1"/>
            <a:r>
              <a:rPr lang="en-US" dirty="0" err="1" smtClean="0"/>
              <a:t>ccall</a:t>
            </a:r>
            <a:r>
              <a:rPr lang="en-US" dirty="0" smtClean="0"/>
              <a:t>(:clock, Int32, ())</a:t>
            </a:r>
          </a:p>
          <a:p>
            <a:pPr lvl="1"/>
            <a:r>
              <a:rPr lang="en-US" dirty="0" err="1" smtClean="0"/>
              <a:t>bytestring</a:t>
            </a:r>
            <a:r>
              <a:rPr lang="en-US" dirty="0" smtClean="0"/>
              <a:t>(</a:t>
            </a:r>
            <a:r>
              <a:rPr lang="en-US" dirty="0" err="1" smtClean="0"/>
              <a:t>ccall</a:t>
            </a:r>
            <a:r>
              <a:rPr lang="en-US" dirty="0" smtClean="0"/>
              <a:t>(:</a:t>
            </a:r>
            <a:r>
              <a:rPr lang="en-US" dirty="0" err="1" smtClean="0"/>
              <a:t>ctime</a:t>
            </a:r>
            <a:r>
              <a:rPr lang="en-US" dirty="0" smtClean="0"/>
              <a:t>, </a:t>
            </a:r>
            <a:r>
              <a:rPr lang="en-US" dirty="0" err="1" smtClean="0"/>
              <a:t>Ptr</a:t>
            </a:r>
            <a:r>
              <a:rPr lang="en-US" dirty="0" smtClean="0"/>
              <a:t>{Uint8}, ()))</a:t>
            </a:r>
          </a:p>
          <a:p>
            <a:pPr lvl="1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Punctuation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() Parentheses: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Function Calls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Required! </a:t>
            </a:r>
            <a:r>
              <a:rPr lang="en-US" dirty="0"/>
              <a:t>q</a:t>
            </a:r>
            <a:r>
              <a:rPr lang="en-US" dirty="0" smtClean="0"/>
              <a:t>uit(),tic(),</a:t>
            </a:r>
            <a:r>
              <a:rPr lang="en-US" dirty="0" err="1" smtClean="0"/>
              <a:t>toc</a:t>
            </a:r>
            <a:r>
              <a:rPr lang="en-US" dirty="0" smtClean="0"/>
              <a:t>(),help()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Output Arguments</a:t>
            </a:r>
          </a:p>
          <a:p>
            <a:pPr marL="0" indent="0">
              <a:buNone/>
            </a:pPr>
            <a:r>
              <a:rPr lang="en-US" dirty="0" smtClean="0"/>
              <a:t>[] Brackets: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Indexing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Array Constructors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Comprehensions</a:t>
            </a:r>
          </a:p>
          <a:p>
            <a:pPr marL="0" indent="0">
              <a:buNone/>
            </a:pPr>
            <a:r>
              <a:rPr lang="en-US" dirty="0" smtClean="0"/>
              <a:t>{} Braces: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Any Arrays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78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check out all the available packages off of docs.julialang.org</a:t>
            </a:r>
          </a:p>
          <a:p>
            <a:r>
              <a:rPr lang="en-US" dirty="0" smtClean="0"/>
              <a:t>Click, for example, on Calendar and get to the </a:t>
            </a:r>
            <a:r>
              <a:rPr lang="en-US" dirty="0" err="1" smtClean="0"/>
              <a:t>github</a:t>
            </a:r>
            <a:r>
              <a:rPr lang="en-US" dirty="0" smtClean="0"/>
              <a:t> project page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Pkg.add</a:t>
            </a:r>
            <a:r>
              <a:rPr lang="en-US" dirty="0" smtClean="0"/>
              <a:t>(“Calendar”)   #Only first time</a:t>
            </a:r>
          </a:p>
          <a:p>
            <a:pPr marL="0" indent="0">
              <a:buNone/>
            </a:pPr>
            <a:r>
              <a:rPr lang="en-US" dirty="0" smtClean="0"/>
              <a:t>using Calendar  #Calendar exists now </a:t>
            </a:r>
          </a:p>
          <a:p>
            <a:pPr marL="0" indent="0">
              <a:buNone/>
            </a:pPr>
            <a:r>
              <a:rPr lang="en-US" dirty="0" err="1" smtClean="0"/>
              <a:t>Calendar.now</a:t>
            </a:r>
            <a:r>
              <a:rPr lang="en-US" dirty="0" smtClean="0"/>
              <a:t>()  </a:t>
            </a:r>
          </a:p>
          <a:p>
            <a:pPr marL="0" indent="0">
              <a:buNone/>
            </a:pPr>
            <a:r>
              <a:rPr lang="en-US" dirty="0" smtClean="0"/>
              <a:t>now() 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5904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now()</a:t>
            </a:r>
          </a:p>
          <a:p>
            <a:r>
              <a:rPr lang="en-US" dirty="0" smtClean="0"/>
              <a:t>Calendar.&lt;tab&gt;</a:t>
            </a:r>
          </a:p>
          <a:p>
            <a:r>
              <a:rPr lang="en-US" dirty="0" smtClean="0"/>
              <a:t>quit() # get out of </a:t>
            </a:r>
            <a:r>
              <a:rPr lang="en-US" dirty="0" err="1" smtClean="0"/>
              <a:t>julia</a:t>
            </a:r>
            <a:r>
              <a:rPr lang="en-US" dirty="0" smtClean="0"/>
              <a:t> and back in</a:t>
            </a:r>
          </a:p>
          <a:p>
            <a:r>
              <a:rPr lang="en-US" dirty="0" smtClean="0"/>
              <a:t>now    # find line number in source</a:t>
            </a:r>
          </a:p>
          <a:p>
            <a:r>
              <a:rPr lang="en-US" dirty="0" smtClean="0"/>
              <a:t>#click on “</a:t>
            </a:r>
            <a:r>
              <a:rPr lang="en-US" dirty="0" err="1" smtClean="0"/>
              <a:t>src</a:t>
            </a:r>
            <a:r>
              <a:rPr lang="en-US" dirty="0" smtClean="0"/>
              <a:t>”</a:t>
            </a:r>
          </a:p>
          <a:p>
            <a:r>
              <a:rPr lang="en-US" dirty="0" err="1" smtClean="0"/>
              <a:t>typeof</a:t>
            </a:r>
            <a:r>
              <a:rPr lang="en-US" dirty="0" smtClean="0"/>
              <a:t>(now())</a:t>
            </a:r>
          </a:p>
          <a:p>
            <a:r>
              <a:rPr lang="en-US" dirty="0" smtClean="0"/>
              <a:t>n=now()</a:t>
            </a:r>
          </a:p>
          <a:p>
            <a:r>
              <a:rPr lang="en-US" dirty="0" smtClean="0"/>
              <a:t>n.tz</a:t>
            </a:r>
          </a:p>
          <a:p>
            <a:r>
              <a:rPr lang="en-US" dirty="0" err="1" smtClean="0"/>
              <a:t>n.millis</a:t>
            </a:r>
            <a:endParaRPr lang="en-US" dirty="0" smtClean="0"/>
          </a:p>
          <a:p>
            <a:r>
              <a:rPr lang="en-US" dirty="0"/>
              <a:t>z=convert(Array, @parallel [ </a:t>
            </a:r>
            <a:r>
              <a:rPr lang="en-US" dirty="0" err="1"/>
              <a:t>Calendar.now</a:t>
            </a:r>
            <a:r>
              <a:rPr lang="en-US" dirty="0"/>
              <a:t>().</a:t>
            </a:r>
            <a:r>
              <a:rPr lang="en-US" dirty="0" err="1"/>
              <a:t>millis</a:t>
            </a:r>
            <a:r>
              <a:rPr lang="en-US" dirty="0"/>
              <a:t>  for x=1:10]);z-mean(z)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426724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strang</a:t>
            </a:r>
            <a:r>
              <a:rPr lang="en-US" dirty="0" smtClean="0"/>
              <a:t>(n)=</a:t>
            </a:r>
            <a:r>
              <a:rPr lang="en-US" dirty="0" err="1" smtClean="0"/>
              <a:t>SymTridiagonal</a:t>
            </a:r>
            <a:r>
              <a:rPr lang="en-US" dirty="0" smtClean="0"/>
              <a:t>(2*ones(n),-ones(n-1))</a:t>
            </a:r>
          </a:p>
          <a:p>
            <a:pPr marL="0" indent="0">
              <a:buNone/>
            </a:pPr>
            <a:r>
              <a:rPr lang="en-US" dirty="0" smtClean="0"/>
              <a:t>lit=</a:t>
            </a:r>
            <a:r>
              <a:rPr lang="en-US" dirty="0" err="1" smtClean="0"/>
              <a:t>strang</a:t>
            </a:r>
            <a:r>
              <a:rPr lang="en-US" dirty="0" smtClean="0"/>
              <a:t>(500)</a:t>
            </a:r>
          </a:p>
          <a:p>
            <a:pPr marL="0" indent="0">
              <a:buNone/>
            </a:pPr>
            <a:r>
              <a:rPr lang="en-US" dirty="0" smtClean="0"/>
              <a:t>big=full(</a:t>
            </a:r>
            <a:r>
              <a:rPr lang="en-US" dirty="0" err="1" smtClean="0"/>
              <a:t>strang</a:t>
            </a:r>
            <a:r>
              <a:rPr lang="en-US" dirty="0" smtClean="0"/>
              <a:t>(500))</a:t>
            </a:r>
          </a:p>
          <a:p>
            <a:pPr marL="0" indent="0">
              <a:buNone/>
            </a:pPr>
            <a:r>
              <a:rPr lang="en-US" dirty="0" smtClean="0"/>
              <a:t>@time </a:t>
            </a:r>
            <a:r>
              <a:rPr lang="en-US" dirty="0" err="1" smtClean="0"/>
              <a:t>eigvals</a:t>
            </a:r>
            <a:r>
              <a:rPr lang="en-US" dirty="0" smtClean="0"/>
              <a:t>(lit)</a:t>
            </a:r>
          </a:p>
          <a:p>
            <a:pPr marL="0" indent="0">
              <a:buNone/>
            </a:pPr>
            <a:r>
              <a:rPr lang="en-US" dirty="0" smtClean="0"/>
              <a:t>@time </a:t>
            </a:r>
            <a:r>
              <a:rPr lang="en-US" dirty="0" err="1" smtClean="0"/>
              <a:t>eigvals</a:t>
            </a:r>
            <a:r>
              <a:rPr lang="en-US" dirty="0" smtClean="0"/>
              <a:t>(big)</a:t>
            </a:r>
          </a:p>
          <a:p>
            <a:pPr marL="0" indent="0">
              <a:buNone/>
            </a:pPr>
            <a:r>
              <a:rPr lang="en-US" dirty="0" err="1" smtClean="0"/>
              <a:t>big+big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lit+lit</a:t>
            </a:r>
            <a:r>
              <a:rPr lang="en-US" dirty="0" smtClean="0"/>
              <a:t>;  #watch it break</a:t>
            </a:r>
          </a:p>
          <a:p>
            <a:pPr marL="0" indent="0">
              <a:buNone/>
            </a:pPr>
            <a:r>
              <a:rPr lang="en-US" dirty="0"/>
              <a:t>import Base.+</a:t>
            </a:r>
          </a:p>
          <a:p>
            <a:pPr marL="0" indent="0">
              <a:buNone/>
            </a:pPr>
            <a:r>
              <a:rPr lang="en-US" dirty="0" err="1"/>
              <a:t>xdump</a:t>
            </a:r>
            <a:r>
              <a:rPr lang="en-US" dirty="0"/>
              <a:t>(lit)</a:t>
            </a:r>
          </a:p>
          <a:p>
            <a:pPr marL="0" indent="0">
              <a:buNone/>
            </a:pPr>
            <a:r>
              <a:rPr lang="en-US" dirty="0"/>
              <a:t>+(a::</a:t>
            </a:r>
            <a:r>
              <a:rPr lang="en-US" dirty="0" err="1"/>
              <a:t>SymTridiagonal,b</a:t>
            </a:r>
            <a:r>
              <a:rPr lang="en-US" dirty="0"/>
              <a:t>::</a:t>
            </a:r>
            <a:r>
              <a:rPr lang="en-US" dirty="0" err="1"/>
              <a:t>SymTridiagonal</a:t>
            </a:r>
            <a:r>
              <a:rPr lang="en-US" dirty="0"/>
              <a:t>)=</a:t>
            </a:r>
            <a:r>
              <a:rPr lang="en-US" dirty="0" err="1"/>
              <a:t>SymTridiagonal</a:t>
            </a:r>
            <a:r>
              <a:rPr lang="en-US" dirty="0"/>
              <a:t>(</a:t>
            </a:r>
            <a:r>
              <a:rPr lang="en-US" dirty="0" err="1"/>
              <a:t>a.dv+b.dv,a.ev+b.ev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lit+lit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24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Tasks (“produce”)</a:t>
            </a:r>
            <a:br>
              <a:rPr lang="en-US" dirty="0" smtClean="0"/>
            </a:br>
            <a:r>
              <a:rPr lang="en-US" dirty="0" smtClean="0"/>
              <a:t>“pause” and “play” later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stepbystep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for n=1:3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produce(n^2)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end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p=Task(</a:t>
            </a:r>
            <a:r>
              <a:rPr lang="en-US" dirty="0" err="1" smtClean="0"/>
              <a:t>stepbystep</a:t>
            </a:r>
            <a:r>
              <a:rPr lang="en-US" dirty="0" smtClean="0"/>
              <a:t>); </a:t>
            </a:r>
          </a:p>
          <a:p>
            <a:pPr marL="0" indent="0">
              <a:buNone/>
            </a:pPr>
            <a:r>
              <a:rPr lang="en-US" dirty="0" smtClean="0"/>
              <a:t>consume(p)</a:t>
            </a:r>
          </a:p>
          <a:p>
            <a:pPr marL="0" indent="0">
              <a:buNone/>
            </a:pPr>
            <a:r>
              <a:rPr lang="en-US" dirty="0" smtClean="0"/>
              <a:t>consume(p)</a:t>
            </a:r>
          </a:p>
          <a:p>
            <a:pPr marL="0" indent="0">
              <a:buNone/>
            </a:pPr>
            <a:r>
              <a:rPr lang="en-US" dirty="0" smtClean="0"/>
              <a:t>consume(p)</a:t>
            </a:r>
          </a:p>
          <a:p>
            <a:pPr marL="0" indent="0">
              <a:buNone/>
            </a:pPr>
            <a:r>
              <a:rPr lang="en-US" dirty="0" smtClean="0"/>
              <a:t>consume(p)  #What should happen now?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678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ways to quit the interactive session </a:t>
            </a:r>
          </a:p>
          <a:p>
            <a:pPr lvl="1"/>
            <a:r>
              <a:rPr lang="en-US" dirty="0" smtClean="0"/>
              <a:t>(known as a </a:t>
            </a:r>
            <a:r>
              <a:rPr lang="en-US" dirty="0" err="1" smtClean="0"/>
              <a:t>REPL</a:t>
            </a:r>
            <a:r>
              <a:rPr lang="en-US" dirty="0" smtClean="0"/>
              <a:t>: Read-</a:t>
            </a:r>
            <a:r>
              <a:rPr lang="en-US" dirty="0" err="1" smtClean="0"/>
              <a:t>Eval</a:t>
            </a:r>
            <a:r>
              <a:rPr lang="en-US" dirty="0" smtClean="0"/>
              <a:t>-Print-Loop)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cntl</a:t>
            </a:r>
            <a:r>
              <a:rPr lang="en-US" dirty="0" smtClean="0"/>
              <a:t>&gt; D</a:t>
            </a:r>
          </a:p>
          <a:p>
            <a:r>
              <a:rPr lang="en-US" dirty="0" smtClean="0"/>
              <a:t>quit()    </a:t>
            </a:r>
            <a:r>
              <a:rPr lang="en-US" dirty="0" smtClean="0">
                <a:sym typeface="Wingdings" pitchFamily="2" charset="2"/>
              </a:rPr>
              <a:t> Need </a:t>
            </a:r>
            <a:r>
              <a:rPr lang="en-US" dirty="0" err="1" smtClean="0">
                <a:sym typeface="Wingdings" pitchFamily="2" charset="2"/>
              </a:rPr>
              <a:t>Parens</a:t>
            </a:r>
            <a:r>
              <a:rPr lang="en-US" dirty="0" smtClean="0">
                <a:sym typeface="Wingdings" pitchFamily="2" charset="2"/>
              </a:rPr>
              <a:t>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Clear the current Command at the prompt: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 smtClean="0"/>
              <a:t>cntl</a:t>
            </a:r>
            <a:r>
              <a:rPr lang="en-US" dirty="0" smtClean="0"/>
              <a:t>&gt; C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 (more later)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julia</a:t>
            </a:r>
            <a:r>
              <a:rPr lang="en-US" dirty="0" smtClean="0"/>
              <a:t> –p 5  #5 local processes</a:t>
            </a:r>
          </a:p>
          <a:p>
            <a:r>
              <a:rPr lang="en-US" dirty="0" err="1" smtClean="0"/>
              <a:t>julia</a:t>
            </a:r>
            <a:r>
              <a:rPr lang="en-US" dirty="0" smtClean="0"/>
              <a:t> –</a:t>
            </a:r>
            <a:r>
              <a:rPr lang="en-US" dirty="0" err="1" smtClean="0"/>
              <a:t>machinefile</a:t>
            </a:r>
            <a:r>
              <a:rPr lang="en-US" dirty="0" smtClean="0"/>
              <a:t> file #hosts in file</a:t>
            </a:r>
          </a:p>
          <a:p>
            <a:r>
              <a:rPr lang="en-US" dirty="0" err="1" smtClean="0"/>
              <a:t>addprocs_local</a:t>
            </a:r>
            <a:r>
              <a:rPr lang="en-US" dirty="0" smtClean="0"/>
              <a:t>(5)  #inside a </a:t>
            </a:r>
            <a:r>
              <a:rPr lang="en-US" dirty="0" err="1" smtClean="0"/>
              <a:t>julia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@parallel #execute using every processor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62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Decisions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type should not depend on value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(-1) #error</a:t>
            </a:r>
          </a:p>
          <a:p>
            <a:r>
              <a:rPr lang="en-US" dirty="0" err="1" smtClean="0"/>
              <a:t>anothersqrt</a:t>
            </a:r>
            <a:r>
              <a:rPr lang="en-US" dirty="0" smtClean="0"/>
              <a:t>(x) =  x&lt;0 ? </a:t>
            </a:r>
            <a:r>
              <a:rPr lang="en-US" dirty="0" err="1" smtClean="0"/>
              <a:t>sqrt</a:t>
            </a:r>
            <a:r>
              <a:rPr lang="en-US" dirty="0" smtClean="0"/>
              <a:t>(complex(x)) : </a:t>
            </a:r>
            <a:r>
              <a:rPr lang="en-US" dirty="0" err="1" smtClean="0"/>
              <a:t>sqrt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anothersqrt</a:t>
            </a:r>
            <a:r>
              <a:rPr lang="en-US" dirty="0" smtClean="0"/>
              <a:t>(x) for  x=-2:3]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Well written!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://docs.julialang.org/en/latest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google</a:t>
            </a:r>
            <a:r>
              <a:rPr lang="en-US" dirty="0" smtClean="0"/>
              <a:t>: </a:t>
            </a:r>
            <a:r>
              <a:rPr lang="en-US" dirty="0" err="1" smtClean="0"/>
              <a:t>julia</a:t>
            </a:r>
            <a:r>
              <a:rPr lang="en-US" dirty="0" smtClean="0"/>
              <a:t> documentation</a:t>
            </a:r>
          </a:p>
          <a:p>
            <a:endParaRPr lang="en-US" dirty="0"/>
          </a:p>
          <a:p>
            <a:r>
              <a:rPr lang="en-US" dirty="0" smtClean="0"/>
              <a:t>Much of Julia is written (elegantly!) in Julia – it won’t take you long before you start looking at Julia to learn Julia</a:t>
            </a:r>
          </a:p>
          <a:p>
            <a:pPr lvl="1"/>
            <a:r>
              <a:rPr lang="en-US" dirty="0" smtClean="0"/>
              <a:t>When you are ready: </a:t>
            </a:r>
            <a:r>
              <a:rPr lang="en-US" dirty="0" err="1" smtClean="0"/>
              <a:t>google</a:t>
            </a:r>
            <a:r>
              <a:rPr lang="en-US" dirty="0" smtClean="0"/>
              <a:t> “</a:t>
            </a:r>
            <a:r>
              <a:rPr lang="en-US" dirty="0" err="1" smtClean="0"/>
              <a:t>julia</a:t>
            </a:r>
            <a:r>
              <a:rPr lang="en-US" dirty="0" smtClean="0"/>
              <a:t> source” and click on “base” or “examples” and browse around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972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Indexing: 1 based</a:t>
            </a:r>
            <a:br>
              <a:rPr lang="en-US" dirty="0" smtClean="0"/>
            </a:br>
            <a:r>
              <a:rPr lang="en-US" dirty="0"/>
              <a:t>S</a:t>
            </a:r>
            <a:r>
              <a:rPr lang="en-US" dirty="0" smtClean="0"/>
              <a:t>quare brackets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A=rand(5,5)</a:t>
            </a:r>
          </a:p>
          <a:p>
            <a:r>
              <a:rPr lang="en-US" dirty="0" smtClean="0"/>
              <a:t>A[1,1]</a:t>
            </a:r>
          </a:p>
          <a:p>
            <a:r>
              <a:rPr lang="en-US" dirty="0" smtClean="0"/>
              <a:t>rand(5,5)[1,1]</a:t>
            </a:r>
          </a:p>
          <a:p>
            <a:r>
              <a:rPr lang="en-US" dirty="0" smtClean="0"/>
              <a:t>Remember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parens</a:t>
            </a:r>
            <a:r>
              <a:rPr lang="en-US" dirty="0" smtClean="0"/>
              <a:t> for functions, </a:t>
            </a:r>
          </a:p>
          <a:p>
            <a:pPr lvl="1"/>
            <a:r>
              <a:rPr lang="en-US" dirty="0" smtClean="0"/>
              <a:t>square brackets for indexing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21336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[</a:t>
            </a:r>
            <a:r>
              <a:rPr lang="en-US" sz="3200" noProof="0" dirty="0" err="1" smtClean="0"/>
              <a:t>i</a:t>
            </a:r>
            <a:r>
              <a:rPr lang="en-US" sz="3200" noProof="0" dirty="0" smtClean="0"/>
              <a:t> for </a:t>
            </a:r>
            <a:r>
              <a:rPr lang="en-US" sz="3200" noProof="0" dirty="0" err="1" smtClean="0"/>
              <a:t>i</a:t>
            </a:r>
            <a:r>
              <a:rPr lang="en-US" sz="3200" noProof="0" dirty="0" smtClean="0"/>
              <a:t>=1:5]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[trace(rand(</a:t>
            </a:r>
            <a:r>
              <a:rPr kumimoji="0" lang="en-US" sz="3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n,n</a:t>
            </a: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 for </a:t>
            </a:r>
            <a:r>
              <a:rPr lang="en-US" sz="3200" dirty="0" smtClean="0"/>
              <a:t>n</a:t>
            </a: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=1:5]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x=rand(10); [ x[</a:t>
            </a:r>
            <a:r>
              <a:rPr lang="en-US" sz="3200" dirty="0" err="1" smtClean="0"/>
              <a:t>i</a:t>
            </a:r>
            <a:r>
              <a:rPr lang="en-US" sz="3200" dirty="0" smtClean="0"/>
              <a:t>]+x[i+1] for </a:t>
            </a:r>
            <a:r>
              <a:rPr lang="en-US" sz="3200" dirty="0" err="1" smtClean="0"/>
              <a:t>i</a:t>
            </a:r>
            <a:r>
              <a:rPr lang="en-US" sz="3200" dirty="0" smtClean="0"/>
              <a:t>=1:9 ]</a:t>
            </a:r>
            <a:endParaRPr kumimoji="0" lang="en-US" sz="32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noProof="0" dirty="0" smtClean="0"/>
              <a:t>{eye(n) for </a:t>
            </a:r>
            <a:r>
              <a:rPr lang="en-US" sz="3200" dirty="0" err="1" smtClean="0"/>
              <a:t>n</a:t>
            </a:r>
            <a:r>
              <a:rPr lang="en-US" sz="3200" noProof="0" dirty="0" smtClean="0"/>
              <a:t>=1:5}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3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i+j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</a:t>
            </a:r>
            <a:r>
              <a:rPr kumimoji="0" lang="en-US" sz="32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=1:5, j=1:5]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baseline="0" noProof="0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Vision: automatic parallelism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Comprehensions</a:t>
            </a:r>
            <a:br>
              <a:rPr lang="en-US" dirty="0" smtClean="0"/>
            </a:br>
            <a:r>
              <a:rPr lang="en-US" dirty="0" smtClean="0"/>
              <a:t>(elegant “array constructors”)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Parentheses </a:t>
            </a:r>
            <a:br>
              <a:rPr lang="en-US" dirty="0" smtClean="0"/>
            </a:br>
            <a:r>
              <a:rPr lang="en-US" dirty="0" smtClean="0"/>
              <a:t>also used for multiple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A=rand(5,6);</a:t>
            </a:r>
          </a:p>
          <a:p>
            <a:endParaRPr lang="en-US" dirty="0" smtClean="0"/>
          </a:p>
          <a:p>
            <a:r>
              <a:rPr lang="en-US" dirty="0" err="1" smtClean="0"/>
              <a:t>svd</a:t>
            </a:r>
            <a:r>
              <a:rPr lang="en-US" dirty="0" smtClean="0"/>
              <a:t>(A)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u,s,v</a:t>
            </a:r>
            <a:r>
              <a:rPr lang="en-US" dirty="0" smtClean="0"/>
              <a:t>)=</a:t>
            </a:r>
            <a:r>
              <a:rPr lang="en-US" dirty="0" err="1" smtClean="0"/>
              <a:t>ans</a:t>
            </a:r>
            <a:endParaRPr lang="en-US" dirty="0" smtClean="0"/>
          </a:p>
          <a:p>
            <a:pPr lvl="1"/>
            <a:r>
              <a:rPr lang="en-US" dirty="0" smtClean="0"/>
              <a:t>Notice that s is a vector</a:t>
            </a:r>
          </a:p>
          <a:p>
            <a:r>
              <a:rPr lang="en-US" dirty="0" smtClean="0"/>
              <a:t>type&lt;tab&gt; #tab completion</a:t>
            </a:r>
          </a:p>
          <a:p>
            <a:r>
              <a:rPr lang="en-US" dirty="0" err="1" smtClean="0"/>
              <a:t>ndims</a:t>
            </a:r>
            <a:r>
              <a:rPr lang="en-US" dirty="0" smtClean="0"/>
              <a:t>(u), </a:t>
            </a:r>
            <a:r>
              <a:rPr lang="en-US" dirty="0" err="1" smtClean="0"/>
              <a:t>typeof</a:t>
            </a:r>
            <a:r>
              <a:rPr lang="en-US" dirty="0" smtClean="0"/>
              <a:t>(u)</a:t>
            </a:r>
          </a:p>
          <a:p>
            <a:r>
              <a:rPr lang="en-US" dirty="0" err="1" smtClean="0"/>
              <a:t>ndims</a:t>
            </a:r>
            <a:r>
              <a:rPr lang="en-US" dirty="0" smtClean="0"/>
              <a:t>(s), </a:t>
            </a:r>
            <a:r>
              <a:rPr lang="en-US" dirty="0" err="1" smtClean="0"/>
              <a:t>typeof</a:t>
            </a:r>
            <a:r>
              <a:rPr lang="en-US" dirty="0" smtClean="0"/>
              <a:t>(s)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39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si</a:t>
            </a:r>
            <a:r>
              <a:rPr lang="en-US" dirty="0" smtClean="0"/>
              <a:t>(x) = (x&gt;0) ? 1 : -1</a:t>
            </a:r>
          </a:p>
          <a:p>
            <a:r>
              <a:rPr lang="en-US" dirty="0" err="1" smtClean="0"/>
              <a:t>si</a:t>
            </a:r>
            <a:r>
              <a:rPr lang="en-US" dirty="0" smtClean="0"/>
              <a:t>(x) = (x&gt;0) ? 1 :  ((x&lt;0) ? -1:  0)  # Chained</a:t>
            </a:r>
          </a:p>
          <a:p>
            <a:pPr marL="457200" lvl="1" indent="0">
              <a:buNone/>
            </a:pPr>
            <a:r>
              <a:rPr lang="en-US" dirty="0" smtClean="0"/>
              <a:t>“sign”  (Comment: “#”)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err="1" smtClean="0"/>
              <a:t>im</a:t>
            </a:r>
            <a:endParaRPr lang="en-US" dirty="0" smtClean="0"/>
          </a:p>
          <a:p>
            <a:r>
              <a:rPr lang="en-US" dirty="0" err="1" smtClean="0"/>
              <a:t>typeof</a:t>
            </a:r>
            <a:r>
              <a:rPr lang="en-US" dirty="0" smtClean="0"/>
              <a:t>(2im)  </a:t>
            </a:r>
          </a:p>
          <a:p>
            <a:r>
              <a:rPr lang="en-US" dirty="0" err="1" smtClean="0"/>
              <a:t>typeof</a:t>
            </a:r>
            <a:r>
              <a:rPr lang="en-US" dirty="0" smtClean="0"/>
              <a:t>(2.0im)</a:t>
            </a:r>
          </a:p>
          <a:p>
            <a:r>
              <a:rPr lang="en-US" dirty="0" smtClean="0"/>
              <a:t>complex(3,4)</a:t>
            </a:r>
          </a:p>
          <a:p>
            <a:r>
              <a:rPr lang="en-US" dirty="0" smtClean="0"/>
              <a:t>complex(3,4.0)  #multiple dispatch (more later)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(-1)</a:t>
            </a:r>
          </a:p>
          <a:p>
            <a:r>
              <a:rPr lang="en-US" dirty="0" err="1" smtClean="0"/>
              <a:t>sqrt</a:t>
            </a:r>
            <a:r>
              <a:rPr lang="en-US" dirty="0" smtClean="0"/>
              <a:t>(complex(-1))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Issues Culture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893" t="28284" r="9036" b="21328"/>
          <a:stretch/>
        </p:blipFill>
        <p:spPr bwMode="auto">
          <a:xfrm>
            <a:off x="1905000" y="2718390"/>
            <a:ext cx="6637283" cy="414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4525963"/>
          </a:xfrm>
        </p:spPr>
        <p:txBody>
          <a:bodyPr/>
          <a:lstStyle/>
          <a:p>
            <a:r>
              <a:rPr lang="en-US" dirty="0" smtClean="0"/>
              <a:t>Old days: wait for a new release</a:t>
            </a:r>
          </a:p>
          <a:p>
            <a:r>
              <a:rPr lang="en-US" dirty="0" smtClean="0"/>
              <a:t>Julia: easy bugs fixed at the speed of light, rationale explained</a:t>
            </a:r>
          </a:p>
          <a:p>
            <a:r>
              <a:rPr lang="en-US" dirty="0" smtClean="0"/>
              <a:t>No newbie question too embarrassing 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15200" y="1600200"/>
            <a:ext cx="16002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35209" y="1905000"/>
            <a:ext cx="136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Press me: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Don’t be shy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01765" y="2432199"/>
            <a:ext cx="152400" cy="3180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2895600"/>
            <a:ext cx="4044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https://github.com/JuliaLang/julia/issues</a:t>
            </a:r>
          </a:p>
        </p:txBody>
      </p:sp>
    </p:spTree>
    <p:extLst>
      <p:ext uri="{BB962C8B-B14F-4D97-AF65-F5344CB8AC3E}">
        <p14:creationId xmlns="" xmlns:p14="http://schemas.microsoft.com/office/powerpoint/2010/main" val="23335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720</TotalTime>
  <Words>726</Words>
  <Application>Microsoft Office PowerPoint</Application>
  <PresentationFormat>On-screen Show (4:3)</PresentationFormat>
  <Paragraphs>177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Julia Lightning Round MIT IAP Tutorial January 15, 2013</vt:lpstr>
      <vt:lpstr>Quitting</vt:lpstr>
      <vt:lpstr>Julia Documentation</vt:lpstr>
      <vt:lpstr>Indexing: 1 based Square brackets</vt:lpstr>
      <vt:lpstr>Comprehensions (elegant “array constructors”)</vt:lpstr>
      <vt:lpstr>Parentheses  also used for multiple outputs</vt:lpstr>
      <vt:lpstr>Ternary Operator</vt:lpstr>
      <vt:lpstr>Complex Numbers</vt:lpstr>
      <vt:lpstr>Issues Culture</vt:lpstr>
      <vt:lpstr>Vectors</vt:lpstr>
      <vt:lpstr>running a file</vt:lpstr>
      <vt:lpstr>Deployment</vt:lpstr>
      <vt:lpstr>.. or even better</vt:lpstr>
      <vt:lpstr>Outside Calls</vt:lpstr>
      <vt:lpstr>Punctuation Review</vt:lpstr>
      <vt:lpstr>Packages</vt:lpstr>
      <vt:lpstr>Packages (cont)</vt:lpstr>
      <vt:lpstr>Interesting Type</vt:lpstr>
      <vt:lpstr>Tasks (“produce”) “pause” and “play” later </vt:lpstr>
      <vt:lpstr>Parallelism (more later)</vt:lpstr>
      <vt:lpstr>Design Decisions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IAP 2013 Julia Tutorial Schedule</dc:title>
  <dc:creator>Alan Edelman</dc:creator>
  <cp:lastModifiedBy>Viral</cp:lastModifiedBy>
  <cp:revision>37</cp:revision>
  <dcterms:created xsi:type="dcterms:W3CDTF">2013-01-11T18:43:55Z</dcterms:created>
  <dcterms:modified xsi:type="dcterms:W3CDTF">2013-01-25T00:11:38Z</dcterms:modified>
</cp:coreProperties>
</file>