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spcBef>
                <a:spcPts val="0"/>
              </a:spcBef>
              <a:buChar char="○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spcBef>
                <a:spcPts val="0"/>
              </a:spcBef>
              <a:buChar char="■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spcBef>
                <a:spcPts val="0"/>
              </a:spcBef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spcBef>
                <a:spcPts val="0"/>
              </a:spcBef>
              <a:buChar char="○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spcBef>
                <a:spcPts val="0"/>
              </a:spcBef>
              <a:buChar char="■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spcBef>
                <a:spcPts val="0"/>
              </a:spcBef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spcBef>
                <a:spcPts val="0"/>
              </a:spcBef>
              <a:buChar char="○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spcBef>
                <a:spcPts val="0"/>
              </a:spcBef>
              <a:buChar char="■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标题幻灯片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7"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919712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1524000" y="2857500"/>
            <a:ext cx="91440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524000" y="4781550"/>
            <a:ext cx="9144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14400" lvl="2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371600" lvl="3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828800" lvl="4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节标题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-90101.jpg"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5170947" y="1011237"/>
            <a:ext cx="6627764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170947" y="3890962"/>
            <a:ext cx="6627764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图片 9" id="29" name="Shape 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标题和内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结束页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封底PPT.jpg"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-2"/>
            <a:ext cx="12013188" cy="684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2603500" y="3033485"/>
            <a:ext cx="6985000" cy="163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/>
        </p:nvSpPr>
        <p:spPr>
          <a:xfrm>
            <a:off x="3581400" y="2335637"/>
            <a:ext cx="5171939" cy="7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rIns="17125" wrap="square" tIns="17125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</a:p>
        </p:txBody>
      </p:sp>
      <p:pic>
        <p:nvPicPr>
          <p:cNvPr descr="图片 8"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目录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-91`1.jpg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2153948" y="861288"/>
            <a:ext cx="7884102" cy="942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目录 /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886858" y="1941015"/>
            <a:ext cx="8418284" cy="3879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2239" lvl="1" marL="7772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7800" lvl="2" marL="127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2250" lvl="3" marL="17716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2250" lvl="4" marL="2228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图片 10" id="47" name="Shape 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标题和竖排文字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781520" y="1103839"/>
            <a:ext cx="10515601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81519" y="2520580"/>
            <a:ext cx="10572280" cy="3154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3" name="Shape 53"/>
          <p:cNvGrpSpPr/>
          <p:nvPr/>
        </p:nvGrpSpPr>
        <p:grpSpPr>
          <a:xfrm>
            <a:off x="338015" y="420171"/>
            <a:ext cx="11255980" cy="5756794"/>
            <a:chOff x="-1" y="0"/>
            <a:chExt cx="11255979" cy="5756793"/>
          </a:xfrm>
        </p:grpSpPr>
        <p:sp>
          <p:nvSpPr>
            <p:cNvPr id="54" name="Shape 54"/>
            <p:cNvSpPr/>
            <p:nvPr/>
          </p:nvSpPr>
          <p:spPr>
            <a:xfrm flipH="1" rot="10800000">
              <a:off x="146630" y="592490"/>
              <a:ext cx="11109348" cy="5164303"/>
            </a:xfrm>
            <a:custGeom>
              <a:pathLst>
                <a:path extrusionOk="0" h="120000" w="120000">
                  <a:moveTo>
                    <a:pt x="89572" y="0"/>
                  </a:moveTo>
                  <a:lnTo>
                    <a:pt x="105988" y="0"/>
                  </a:lnTo>
                  <a:lnTo>
                    <a:pt x="108733" y="6722"/>
                  </a:lnTo>
                  <a:lnTo>
                    <a:pt x="111222" y="6722"/>
                  </a:lnTo>
                  <a:lnTo>
                    <a:pt x="120000" y="25600"/>
                  </a:lnTo>
                  <a:lnTo>
                    <a:pt x="120000" y="120000"/>
                  </a:lnTo>
                  <a:lnTo>
                    <a:pt x="115333" y="120000"/>
                  </a:lnTo>
                  <a:lnTo>
                    <a:pt x="114116" y="116100"/>
                  </a:lnTo>
                  <a:lnTo>
                    <a:pt x="103138" y="116100"/>
                  </a:lnTo>
                  <a:lnTo>
                    <a:pt x="101916" y="120000"/>
                  </a:lnTo>
                  <a:lnTo>
                    <a:pt x="8777" y="120000"/>
                  </a:lnTo>
                  <a:lnTo>
                    <a:pt x="0" y="101122"/>
                  </a:lnTo>
                  <a:lnTo>
                    <a:pt x="0" y="79561"/>
                  </a:lnTo>
                  <a:lnTo>
                    <a:pt x="2033" y="75494"/>
                  </a:lnTo>
                  <a:lnTo>
                    <a:pt x="2033" y="59077"/>
                  </a:lnTo>
                  <a:lnTo>
                    <a:pt x="0" y="55011"/>
                  </a:lnTo>
                  <a:lnTo>
                    <a:pt x="0" y="6722"/>
                  </a:lnTo>
                  <a:lnTo>
                    <a:pt x="4955" y="6722"/>
                  </a:lnTo>
                  <a:lnTo>
                    <a:pt x="7700" y="33"/>
                  </a:lnTo>
                  <a:lnTo>
                    <a:pt x="24177" y="33"/>
                  </a:lnTo>
                  <a:lnTo>
                    <a:pt x="26922" y="6722"/>
                  </a:lnTo>
                  <a:lnTo>
                    <a:pt x="86833" y="6722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462306" y="5434901"/>
              <a:ext cx="636195" cy="32116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194" y="0"/>
                  </a:lnTo>
                  <a:lnTo>
                    <a:pt x="120000" y="0"/>
                  </a:lnTo>
                  <a:lnTo>
                    <a:pt x="66805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969927" y="5434901"/>
              <a:ext cx="636195" cy="32116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194" y="0"/>
                  </a:lnTo>
                  <a:lnTo>
                    <a:pt x="120000" y="0"/>
                  </a:lnTo>
                  <a:lnTo>
                    <a:pt x="66805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10800000">
              <a:off x="9491976" y="5434901"/>
              <a:ext cx="636193" cy="32116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194" y="0"/>
                  </a:lnTo>
                  <a:lnTo>
                    <a:pt x="120000" y="0"/>
                  </a:lnTo>
                  <a:lnTo>
                    <a:pt x="66805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03405" y="5435628"/>
              <a:ext cx="625710" cy="31970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 rot="10800000">
              <a:off x="1216849" y="5434171"/>
              <a:ext cx="625710" cy="31970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10800000">
              <a:off x="1716104" y="5435628"/>
              <a:ext cx="625711" cy="31970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E7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6AE7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352255" y="0"/>
              <a:ext cx="1418476" cy="1178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162584"/>
              <a:ext cx="3560998" cy="4960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05" y="0"/>
                  </a:lnTo>
                  <a:lnTo>
                    <a:pt x="120000" y="0"/>
                  </a:lnTo>
                  <a:lnTo>
                    <a:pt x="114694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904765" y="154316"/>
              <a:ext cx="115739" cy="1157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090083" y="154316"/>
              <a:ext cx="115739" cy="1157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277467" y="154316"/>
              <a:ext cx="115739" cy="1157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696326" y="148806"/>
              <a:ext cx="115739" cy="1157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Shape 67"/>
            <p:cNvCxnSpPr/>
            <p:nvPr/>
          </p:nvCxnSpPr>
          <p:spPr>
            <a:xfrm>
              <a:off x="1710573" y="400735"/>
              <a:ext cx="3278543" cy="1"/>
            </a:xfrm>
            <a:prstGeom prst="straightConnector1">
              <a:avLst/>
            </a:prstGeom>
            <a:solidFill>
              <a:srgbClr val="6AE7FF"/>
            </a:solidFill>
            <a:ln cap="flat" cmpd="sng" w="9525">
              <a:solidFill>
                <a:srgbClr val="FFFFFF"/>
              </a:solidFill>
              <a:prstDash val="dash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图片 23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比较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图片 11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仅标题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-1278256" y="302049"/>
            <a:ext cx="2644519" cy="3683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305" y="0"/>
                </a:lnTo>
                <a:lnTo>
                  <a:pt x="120000" y="0"/>
                </a:lnTo>
                <a:lnTo>
                  <a:pt x="114694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Shape 81"/>
          <p:cNvCxnSpPr/>
          <p:nvPr/>
        </p:nvCxnSpPr>
        <p:spPr>
          <a:xfrm>
            <a:off x="256593" y="310943"/>
            <a:ext cx="3964428" cy="1"/>
          </a:xfrm>
          <a:prstGeom prst="straightConnector1">
            <a:avLst/>
          </a:prstGeom>
          <a:noFill/>
          <a:ln cap="flat" cmpd="sng" w="508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2" name="Shape 82"/>
          <p:cNvCxnSpPr/>
          <p:nvPr/>
        </p:nvCxnSpPr>
        <p:spPr>
          <a:xfrm>
            <a:off x="-916486" y="1245744"/>
            <a:ext cx="3964430" cy="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图片 10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空白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6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91`1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-1278256" y="302049"/>
            <a:ext cx="2644519" cy="3683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305" y="0"/>
                </a:lnTo>
                <a:lnTo>
                  <a:pt x="120000" y="0"/>
                </a:lnTo>
                <a:lnTo>
                  <a:pt x="114694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Shape 10"/>
          <p:cNvGrpSpPr/>
          <p:nvPr/>
        </p:nvGrpSpPr>
        <p:grpSpPr>
          <a:xfrm>
            <a:off x="3353286" y="470737"/>
            <a:ext cx="1672779" cy="327904"/>
            <a:chOff x="-1" y="-1"/>
            <a:chExt cx="1672777" cy="327902"/>
          </a:xfrm>
        </p:grpSpPr>
        <p:sp>
          <p:nvSpPr>
            <p:cNvPr id="11" name="Shape 11"/>
            <p:cNvSpPr/>
            <p:nvPr/>
          </p:nvSpPr>
          <p:spPr>
            <a:xfrm flipH="1" rot="10800000">
              <a:off x="-1" y="1487"/>
              <a:ext cx="638835" cy="32641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524214" y="-1"/>
              <a:ext cx="638835" cy="32641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1033941" y="1487"/>
              <a:ext cx="638835" cy="32641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3866" y="0"/>
                  </a:lnTo>
                  <a:lnTo>
                    <a:pt x="120000" y="0"/>
                  </a:lnTo>
                  <a:lnTo>
                    <a:pt x="66133" y="120000"/>
                  </a:lnTo>
                  <a:close/>
                </a:path>
              </a:pathLst>
            </a:cu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381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" name="Shape 14"/>
          <p:cNvCxnSpPr/>
          <p:nvPr/>
        </p:nvCxnSpPr>
        <p:spPr>
          <a:xfrm>
            <a:off x="256593" y="310943"/>
            <a:ext cx="3964428" cy="1"/>
          </a:xfrm>
          <a:prstGeom prst="straightConnector1">
            <a:avLst/>
          </a:prstGeom>
          <a:noFill/>
          <a:ln cap="flat" cmpd="sng" w="508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-1163229" y="1245744"/>
            <a:ext cx="3964430" cy="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图片 15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4666" y="224249"/>
            <a:ext cx="2911565" cy="6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ingcap/tid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1524000" y="2857500"/>
            <a:ext cx="91440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rIns="45700" wrap="square" tIns="457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易观 OLAP 大赛</a:t>
            </a:r>
          </a:p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PingCAP 队伍参赛小结</a:t>
            </a:r>
          </a:p>
        </p:txBody>
      </p:sp>
      <p:sp>
        <p:nvSpPr>
          <p:cNvPr id="94" name="Shape 94"/>
          <p:cNvSpPr txBox="1"/>
          <p:nvPr>
            <p:ph idx="4294967295" type="subTitle"/>
          </p:nvPr>
        </p:nvSpPr>
        <p:spPr>
          <a:xfrm>
            <a:off x="1524000" y="5162550"/>
            <a:ext cx="9144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2017-10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部署模型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 台主机，分别部署 Magic 可执行模块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无常驻进程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Magic 仍在开发期，功能未完善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每台存储多个分区，独立计算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赛时性能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Q8 命中所有数据，有代表性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Q8 比赛耗时：6.7s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单台每秒读取和计算了：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6.5G 原始数据（</a:t>
            </a:r>
            <a:r>
              <a:rPr lang="en-US"/>
              <a:t>压缩前）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亿行数据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后续改进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38200" y="1651230"/>
            <a:ext cx="10515600" cy="4892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94310" lvl="0" marL="19431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9166"/>
              <a:buFont typeface="Arial"/>
              <a:buChar char="•"/>
            </a:pPr>
            <a:r>
              <a:rPr lang="en-US" sz="2380"/>
              <a:t>Jit</a:t>
            </a:r>
          </a:p>
          <a:p>
            <a:pPr indent="-194310" lvl="0" marL="19431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99166"/>
              <a:buFont typeface="Arial"/>
              <a:buChar char="•"/>
            </a:pPr>
            <a:r>
              <a:rPr lang="en-US" sz="2380"/>
              <a:t>Cache</a:t>
            </a:r>
          </a:p>
          <a:p>
            <a:pPr indent="-194310" lvl="0" marL="19431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99166"/>
              <a:buFont typeface="Arial"/>
              <a:buChar char="•"/>
            </a:pPr>
            <a:r>
              <a:rPr lang="en-US" sz="2380"/>
              <a:t>SQL 支持</a:t>
            </a:r>
          </a:p>
          <a:p>
            <a:pPr indent="-194310" lvl="0" marL="19431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99166"/>
              <a:buFont typeface="Arial"/>
              <a:buChar char="•"/>
            </a:pPr>
            <a:r>
              <a:rPr lang="en-US" sz="2380"/>
              <a:t>分布式调度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赛后感想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25500" y="1651230"/>
            <a:ext cx="10515600" cy="4892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方案</a:t>
            </a:r>
            <a:r>
              <a:rPr lang="en-US"/>
              <a:t>小结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要求全局有序扫描，并发性不佳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除查询时间段外，没有对数据进一步过滤（</a:t>
            </a:r>
            <a:r>
              <a:rPr lang="en-US"/>
              <a:t>条件下推）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由于</a:t>
            </a:r>
            <a:r>
              <a:rPr lang="en-US"/>
              <a:t>暴力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的扫描效率较高，仍取得了不错的计算性能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方案和性能仍有很大提升空间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实时负载调度不完善，受主机性能波动影响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无常驻进程，没有利用内存缓存，性能大打折扣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We are hiring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/>
              <a:t>欢迎各路和数据相关的大牛加盟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644900" y="2995385"/>
            <a:ext cx="6985000" cy="1635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PingCAP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PingCAP 简介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8200" y="1651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世界级分布式 HTAP 数据库厂商，代表作 TiDB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受 Google Spanner / F1 启发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强大的水平扩展能力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兼容MySQL协议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强一致的分布式事务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高可用，自动恢复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开源(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https://github.com/pingcap/tidb</a:t>
            </a:r>
            <a:r>
              <a:rPr lang="en-US"/>
              <a:t>)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与多家 Cloud 厂商深度整合，数据库一级入口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TiDB 的 OLAP 思考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651230"/>
            <a:ext cx="10703273" cy="4188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9454" lvl="0" marL="21945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TiDB 现在与未来：高性能 HTAP</a:t>
            </a:r>
          </a:p>
          <a:p>
            <a:pPr indent="-226568" lvl="1" marL="65836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一套系统，同时支持 OLTP 与 OLAP</a:t>
            </a:r>
          </a:p>
          <a:p>
            <a:pPr indent="-226568" lvl="1" marL="65836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免除用户数据同步烦恼</a:t>
            </a:r>
          </a:p>
          <a:p>
            <a:pPr indent="-219454" lvl="0" marL="219454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TiSpark</a:t>
            </a:r>
          </a:p>
          <a:p>
            <a:pPr indent="-226568" lvl="1" marL="65836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TiSpark：将 Spark SQL 直接运行在 TiDB 存储层上的 OLAP 解决方案</a:t>
            </a:r>
          </a:p>
          <a:p>
            <a:pPr indent="-226568" lvl="1" marL="65836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解决绝大部分的 OLAP 需求</a:t>
            </a:r>
          </a:p>
          <a:p>
            <a:pPr indent="-226568" lvl="1" marL="65836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99555"/>
              <a:buFont typeface="Arial"/>
              <a:buChar char="•"/>
            </a:pPr>
            <a:r>
              <a:rPr lang="en-US" sz="2688"/>
              <a:t>融入</a:t>
            </a:r>
            <a:r>
              <a:rPr b="0" i="0" lang="en-US" sz="26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大数据社区</a:t>
            </a:r>
            <a:r>
              <a:rPr lang="en-US" sz="2688"/>
              <a:t>生态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TiDB 的 Magic 子模块</a:t>
            </a:r>
            <a:r>
              <a:rPr lang="en-US"/>
              <a:t>(存储引擎）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承担 TiDB、TiSpark 外的 OLAP 特性实现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/>
              <a:t>通用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场景的深度优化，</a:t>
            </a:r>
            <a:r>
              <a:rPr lang="en-US"/>
              <a:t>目前内部实测</a:t>
            </a:r>
            <a:r>
              <a:rPr lang="en-US">
                <a:solidFill>
                  <a:schemeClr val="lt1"/>
                </a:solidFill>
              </a:rPr>
              <a:t>暴力扫描</a:t>
            </a:r>
            <a:r>
              <a:rPr lang="en-US"/>
              <a:t>最快的引擎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/>
              <a:t>为Cloud(冷启动)设计，IOT 场景，计算存储分离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/>
              <a:t>设计规模10PB以上数据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TiDB、TiSpark 的有力补充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本次参赛的主要模块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处于开发初期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Magic 子模块特性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651230"/>
            <a:ext cx="10515600" cy="5014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64592" lvl="0" marL="1645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首要目标：性能</a:t>
            </a:r>
          </a:p>
          <a:p>
            <a:pPr indent="-164592" lvl="0" marL="16459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多种存储布局、索引手段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快速扫描数据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有效过滤数据</a:t>
            </a:r>
          </a:p>
          <a:p>
            <a:pPr indent="-164592" lvl="0" marL="16459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计算亲和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优化过的持久化格式、内存布局，极大减少编解码开销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向量化计算，大量使用 SIMD 技术</a:t>
            </a:r>
          </a:p>
          <a:p>
            <a:pPr indent="-164592" lvl="0" marL="16459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智能化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智能存储：根据场景用况，自动进行数据的存储布局变换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智能 IO：针对不同的硬件特性，自动调整 IO 策略，达到最高利用率</a:t>
            </a:r>
          </a:p>
          <a:p>
            <a:pPr indent="-176275" lvl="1" marL="49377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800"/>
              <a:buFont typeface="Arial"/>
              <a:buChar char="•"/>
            </a:pPr>
            <a:r>
              <a:rPr b="0" i="0" lang="en-US" sz="2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智能计算调度：以历史信息、当前状态，预测调度计算资源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170947" y="1176337"/>
            <a:ext cx="6627764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rIns="45700" wrap="square" tIns="45700">
            <a:noAutofit/>
          </a:bodyPr>
          <a:lstStyle/>
          <a:p>
            <a:pPr indent="-381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解题思路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682544" y="2002631"/>
            <a:ext cx="3488404" cy="2852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5588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有序漏斗算法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38200" y="1691396"/>
            <a:ext cx="10515600" cy="442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中心思想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按时间顺序，扫描每个用户发生的每个事件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 Timestamp[n] 数组保存单个用户的事件发生状态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为查询条件中事件链的长度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扫描到用户事件时，计算是否匹配事件链、是否符合窗口要求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算法性能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空间复杂度：O(n * m)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为查询事件链长度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为用户数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时间复杂度：O(n)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为数据量总行数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通过划分用户组（分区）进行计算并发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56593" y="365125"/>
            <a:ext cx="10515601" cy="88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数据扫描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65123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使用 Magic 子模块存储数据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以时间为主索引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以用户分区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 UDF 方式实现漏斗算法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查询时，Magic 扫描数据，交给 UDF 计算，得出结果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