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2.jpg" descr="16-9PPRT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sldNum" sz="quarter" idx="2"/>
          </p:nvPr>
        </p:nvSpPr>
        <p:spPr>
          <a:xfrm>
            <a:off x="10819189" y="6263322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body" sz="quarter" idx="13"/>
          </p:nvPr>
        </p:nvSpPr>
        <p:spPr>
          <a:xfrm>
            <a:off x="1689100" y="190500"/>
            <a:ext cx="21005800" cy="228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7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" name="Shape 121"/>
          <p:cNvSpPr/>
          <p:nvPr/>
        </p:nvSpPr>
        <p:spPr>
          <a:xfrm>
            <a:off x="812105" y="2111871"/>
            <a:ext cx="22759790" cy="103200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22" name="image3.png" descr="大会LOGO-加粗版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65245" y="452849"/>
            <a:ext cx="4884019" cy="1163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logo 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676228" y="12692324"/>
            <a:ext cx="3606801" cy="671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>
            <p:ph type="body" sz="quarter" idx="13"/>
          </p:nvPr>
        </p:nvSpPr>
        <p:spPr>
          <a:xfrm>
            <a:off x="1689100" y="190500"/>
            <a:ext cx="21005800" cy="228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7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" name="Shape 133"/>
          <p:cNvSpPr/>
          <p:nvPr/>
        </p:nvSpPr>
        <p:spPr>
          <a:xfrm>
            <a:off x="812105" y="2111871"/>
            <a:ext cx="22759790" cy="103200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34" name="image3.png" descr="大会LOGO-加粗版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65245" y="452849"/>
            <a:ext cx="4884019" cy="116371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m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body" sz="quarter" idx="13"/>
          </p:nvPr>
        </p:nvSpPr>
        <p:spPr>
          <a:xfrm>
            <a:off x="1689100" y="419100"/>
            <a:ext cx="21005800" cy="228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body" sz="quarter" idx="13"/>
          </p:nvPr>
        </p:nvSpPr>
        <p:spPr>
          <a:xfrm>
            <a:off x="1689100" y="419100"/>
            <a:ext cx="21005800" cy="228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2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ds.analysys.cn/OLAP.html" TargetMode="External"/><Relationship Id="rId3" Type="http://schemas.openxmlformats.org/officeDocument/2006/relationships/image" Target="../media/image5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info@vectorlinex.com?subject=" TargetMode="External"/><Relationship Id="rId3" Type="http://schemas.openxmlformats.org/officeDocument/2006/relationships/image" Target="../media/image42.png"/><Relationship Id="rId4" Type="http://schemas.openxmlformats.org/officeDocument/2006/relationships/image" Target="../media/image4.png"/><Relationship Id="rId5" Type="http://schemas.openxmlformats.org/officeDocument/2006/relationships/image" Target="../media/image4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9466833" y="10337800"/>
            <a:ext cx="5450333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韦万(     xilyflow)</a:t>
            </a:r>
          </a:p>
          <a:p>
            <a:pPr>
              <a:defRPr sz="4000">
                <a:solidFill>
                  <a:srgbClr val="FFFFFF"/>
                </a:solidFill>
              </a:defRPr>
            </a:pPr>
            <a:r>
              <a:t>李本旺(     li543950155)</a:t>
            </a:r>
          </a:p>
        </p:txBody>
      </p:sp>
      <p:sp>
        <p:nvSpPr>
          <p:cNvPr id="161" name="Shape 161"/>
          <p:cNvSpPr/>
          <p:nvPr>
            <p:ph type="title" idx="4294967295"/>
          </p:nvPr>
        </p:nvSpPr>
        <p:spPr>
          <a:xfrm>
            <a:off x="4834583" y="5944344"/>
            <a:ext cx="14714834" cy="2335312"/>
          </a:xfrm>
          <a:prstGeom prst="rect">
            <a:avLst/>
          </a:prstGeom>
        </p:spPr>
        <p:txBody>
          <a:bodyPr lIns="45719" tIns="45719" rIns="45719" bIns="45719" anchor="b"/>
          <a:lstStyle>
            <a:lvl1pPr defTabSz="1828800">
              <a:lnSpc>
                <a:spcPct val="90000"/>
              </a:lnSpc>
              <a:defRPr b="1" sz="1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From 24s to 0.5s</a:t>
            </a:r>
          </a:p>
        </p:txBody>
      </p:sp>
      <p:pic>
        <p:nvPicPr>
          <p:cNvPr id="162" name="wechat-png-wechat-png-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09574" y="10358887"/>
            <a:ext cx="747168" cy="747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wechat-png-wechat-png-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04774" y="11095487"/>
            <a:ext cx="747168" cy="74716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11182349" y="8620772"/>
            <a:ext cx="201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向量线</a:t>
            </a:r>
          </a:p>
        </p:txBody>
      </p:sp>
      <p:pic>
        <p:nvPicPr>
          <p:cNvPr id="165" name="logo 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6978" y="9381175"/>
            <a:ext cx="3290044" cy="612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按照用户ID分区</a:t>
            </a:r>
          </a:p>
        </p:txBody>
      </p:sp>
      <p:pic>
        <p:nvPicPr>
          <p:cNvPr id="22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6844" y="2561629"/>
            <a:ext cx="21870312" cy="935871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146300"/>
            <a:ext cx="22707600" cy="1026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耗时</a:t>
            </a:r>
          </a:p>
        </p:txBody>
      </p:sp>
      <p:sp>
        <p:nvSpPr>
          <p:cNvPr id="227" name="Shape 22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0900" y="2362200"/>
            <a:ext cx="13119100" cy="8913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2146300"/>
            <a:ext cx="227330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以(用户ID, 时间戳)为主键</a:t>
            </a:r>
          </a:p>
        </p:txBody>
      </p:sp>
      <p:pic>
        <p:nvPicPr>
          <p:cNvPr id="23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277" y="3666728"/>
            <a:ext cx="12939446" cy="468739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2146300"/>
            <a:ext cx="227330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以(用户ID, 时间戳)为主键</a:t>
            </a:r>
          </a:p>
        </p:txBody>
      </p:sp>
      <p:sp>
        <p:nvSpPr>
          <p:cNvPr id="237" name="Shape 237"/>
          <p:cNvSpPr/>
          <p:nvPr/>
        </p:nvSpPr>
        <p:spPr>
          <a:xfrm>
            <a:off x="3664584" y="8809403"/>
            <a:ext cx="7760971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t>Pros: 可以根据时间做精准的过滤</a:t>
            </a:r>
          </a:p>
          <a:p>
            <a:pPr algn="l">
              <a:defRPr sz="4000"/>
            </a:pPr>
            <a:r>
              <a:t>Cons: UserId压缩率低，Timestamp压缩率也不高；聚合操作不友好</a:t>
            </a:r>
          </a:p>
        </p:txBody>
      </p:sp>
      <p:sp>
        <p:nvSpPr>
          <p:cNvPr id="238" name="Shape 238"/>
          <p:cNvSpPr/>
          <p:nvPr/>
        </p:nvSpPr>
        <p:spPr>
          <a:xfrm>
            <a:off x="12960984" y="8809403"/>
            <a:ext cx="865696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t>Pros: UserId压缩率超高，Timestamp不压缩；聚合操作友好</a:t>
            </a:r>
          </a:p>
          <a:p>
            <a:pPr algn="l">
              <a:defRPr sz="4000"/>
            </a:pPr>
            <a:r>
              <a:t>Cons:只能按照月份做分区过滤</a:t>
            </a:r>
          </a:p>
        </p:txBody>
      </p:sp>
      <p:pic>
        <p:nvPicPr>
          <p:cNvPr id="23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277" y="3666728"/>
            <a:ext cx="12939446" cy="468739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2133600"/>
            <a:ext cx="227330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耗时</a:t>
            </a:r>
          </a:p>
        </p:txBody>
      </p:sp>
      <p:sp>
        <p:nvSpPr>
          <p:cNvPr id="244" name="Shape 24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0900" y="2362200"/>
            <a:ext cx="13119100" cy="10234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2146300"/>
            <a:ext cx="227330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用户ID分组内预排序（之前）</a:t>
            </a:r>
          </a:p>
        </p:txBody>
      </p:sp>
      <p:pic>
        <p:nvPicPr>
          <p:cNvPr id="24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870200"/>
            <a:ext cx="21870312" cy="935871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2159000"/>
            <a:ext cx="227330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用户ID分组内预排序</a:t>
            </a:r>
          </a:p>
        </p:txBody>
      </p:sp>
      <p:pic>
        <p:nvPicPr>
          <p:cNvPr id="25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870200"/>
            <a:ext cx="21869400" cy="9358319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133600"/>
            <a:ext cx="227076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耗时</a:t>
            </a:r>
          </a:p>
        </p:txBody>
      </p:sp>
      <p:sp>
        <p:nvSpPr>
          <p:cNvPr id="259" name="Shape 25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0900" y="2362200"/>
            <a:ext cx="13119100" cy="10234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128391"/>
            <a:ext cx="22707600" cy="1028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带窗口的子序列搜索优化算法</a:t>
            </a:r>
          </a:p>
        </p:txBody>
      </p:sp>
      <p:sp>
        <p:nvSpPr>
          <p:cNvPr id="264" name="Shape 264"/>
          <p:cNvSpPr/>
          <p:nvPr/>
        </p:nvSpPr>
        <p:spPr>
          <a:xfrm>
            <a:off x="7553959" y="8483600"/>
            <a:ext cx="8158481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000"/>
            </a:pPr>
            <a:r>
              <a:t>从后向前搜，而不是从前向后搜：</a:t>
            </a:r>
          </a:p>
          <a:p>
            <a:pPr algn="l">
              <a:defRPr sz="4000"/>
            </a:pPr>
            <a:r>
              <a:t>如果已经发现了[a, b, c]串，</a:t>
            </a:r>
          </a:p>
          <a:p>
            <a:pPr algn="l">
              <a:defRPr sz="4000"/>
            </a:pPr>
            <a:r>
              <a:t>则以a, b, c结尾的子串都不用考虑了</a:t>
            </a:r>
          </a:p>
        </p:txBody>
      </p:sp>
      <p:pic>
        <p:nvPicPr>
          <p:cNvPr id="26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4675" y="4335760"/>
            <a:ext cx="16517050" cy="251718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2102991"/>
            <a:ext cx="22733000" cy="1028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耗时</a:t>
            </a:r>
          </a:p>
        </p:txBody>
      </p:sp>
      <p:sp>
        <p:nvSpPr>
          <p:cNvPr id="270" name="Shape 27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0900" y="2362200"/>
            <a:ext cx="13119100" cy="10234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2133600"/>
            <a:ext cx="227330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有序漏斗问题分析</a:t>
            </a:r>
          </a:p>
        </p:txBody>
      </p:sp>
      <p:sp>
        <p:nvSpPr>
          <p:cNvPr id="168" name="Shape 168"/>
          <p:cNvSpPr/>
          <p:nvPr/>
        </p:nvSpPr>
        <p:spPr>
          <a:xfrm>
            <a:off x="1176020" y="11578626"/>
            <a:ext cx="1534922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详情：2017易观OLAP算法大赛（</a:t>
            </a:r>
            <a:r>
              <a:rPr u="sng">
                <a:hlinkClick r:id="rId2" invalidUrl="" action="" tgtFrame="" tooltip="" history="1" highlightClick="0" endSnd="0"/>
              </a:rPr>
              <a:t>http://ds.analysys.cn/OLAP.html</a:t>
            </a:r>
            <a:r>
              <a:t>）</a:t>
            </a:r>
          </a:p>
        </p:txBody>
      </p:sp>
      <p:sp>
        <p:nvSpPr>
          <p:cNvPr id="169" name="Shape 169"/>
          <p:cNvSpPr/>
          <p:nvPr/>
        </p:nvSpPr>
        <p:spPr>
          <a:xfrm>
            <a:off x="1222940" y="2565400"/>
            <a:ext cx="22039720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假设我们在购买商品的过程中，需要触发的事件包括 “启动”，“登陆”，“搜索商品”，“查看商品”，“生成订单”等。 运营人员需要分析某段时间内，在全部用户中依次有序触发 “登陆”→“搜索商品”→“查看商品”→“生成订单“ 事件的人群的转化流失情况，并且事件从第一个到最后一个有时间窗口限制，以完成的最长路径为准。</a:t>
            </a:r>
          </a:p>
        </p:txBody>
      </p:sp>
      <p:sp>
        <p:nvSpPr>
          <p:cNvPr id="170" name="Shape 170"/>
          <p:cNvSpPr/>
          <p:nvPr/>
        </p:nvSpPr>
        <p:spPr>
          <a:xfrm>
            <a:off x="11759934" y="5941713"/>
            <a:ext cx="11783653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t>示例：查询2017年1月份，时间窗口为7天，事件顺序为10001、10004、10008的漏斗，结果为[3999974, 3995900, 3608934]</a:t>
            </a:r>
          </a:p>
          <a:p>
            <a:pPr algn="l">
              <a:defRPr sz="4000"/>
            </a:pPr>
            <a:r>
              <a:t>数据量：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6亿</a:t>
            </a:r>
            <a:r>
              <a:t>，四台UCloud云机器(16核，300G SSD)</a:t>
            </a:r>
          </a:p>
          <a:p>
            <a:pPr algn="l">
              <a:defRPr sz="4000"/>
            </a:pPr>
            <a:r>
              <a:t>原来耗时：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24s</a:t>
            </a:r>
          </a:p>
          <a:p>
            <a:pPr algn="l">
              <a:defRPr sz="4000"/>
            </a:pPr>
            <a:r>
              <a:t>优化后耗时：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0.5s</a:t>
            </a:r>
          </a:p>
        </p:txBody>
      </p:sp>
      <p:pic>
        <p:nvPicPr>
          <p:cNvPr id="17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00" y="5916313"/>
            <a:ext cx="88646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00" y="5929013"/>
            <a:ext cx="88646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00" y="5941713"/>
            <a:ext cx="88646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00" y="5954413"/>
            <a:ext cx="88646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00" y="5967113"/>
            <a:ext cx="88646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00" y="5979813"/>
            <a:ext cx="88646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00" y="5992513"/>
            <a:ext cx="88646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00" y="6005213"/>
            <a:ext cx="88646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00" y="6017913"/>
            <a:ext cx="88646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00" y="6030613"/>
            <a:ext cx="88646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00" y="6043313"/>
            <a:ext cx="8864600" cy="510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>
            <p:ph type="sldNum" sz="quarter" idx="4294967295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数据结构优化</a:t>
            </a:r>
          </a:p>
        </p:txBody>
      </p:sp>
      <p:sp>
        <p:nvSpPr>
          <p:cNvPr id="275" name="Shape 275"/>
          <p:cNvSpPr/>
          <p:nvPr/>
        </p:nvSpPr>
        <p:spPr>
          <a:xfrm>
            <a:off x="2646859" y="2908300"/>
            <a:ext cx="17259756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事件ID到数组下标Index的映射，直接遍历数组搜索，而不使用std::unordered_map。O(1)比O(n)慢。</a:t>
            </a:r>
          </a:p>
          <a:p>
            <a:pPr algn="l"/>
          </a:p>
          <a:p>
            <a:pPr algn="l"/>
            <a:r>
              <a:t>使用纯C++数组存储事件序列，不使用std::vector。去掉vector的消耗，并且可以控制内存分配策略。</a:t>
            </a:r>
          </a:p>
        </p:txBody>
      </p:sp>
      <p:sp>
        <p:nvSpPr>
          <p:cNvPr id="276" name="Shape 27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2146300"/>
            <a:ext cx="227330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耗时</a:t>
            </a:r>
          </a:p>
        </p:txBody>
      </p:sp>
      <p:sp>
        <p:nvSpPr>
          <p:cNvPr id="280" name="Shape 28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0900" y="2362200"/>
            <a:ext cx="13119100" cy="10234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159000"/>
            <a:ext cx="227076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部分压缩</a:t>
            </a:r>
          </a:p>
        </p:txBody>
      </p:sp>
      <p:sp>
        <p:nvSpPr>
          <p:cNvPr id="285" name="Shape 285"/>
          <p:cNvSpPr/>
          <p:nvPr/>
        </p:nvSpPr>
        <p:spPr>
          <a:xfrm>
            <a:off x="2211745" y="3695700"/>
            <a:ext cx="18641398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（1）用户ID，字符串类型，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压缩</a:t>
            </a:r>
          </a:p>
          <a:p>
            <a:pPr algn="l"/>
            <a:r>
              <a:t>（2）时间戳，毫秒级别，Long类型 ，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不压缩</a:t>
            </a:r>
          </a:p>
          <a:p>
            <a:pPr algn="l"/>
            <a:r>
              <a:t>（3）事件ID，Int类型，包含10001到10010十个事件 ，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不压缩</a:t>
            </a:r>
          </a:p>
          <a:p>
            <a:pPr algn="l"/>
            <a:r>
              <a:t>（4）事件名称，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压缩</a:t>
            </a:r>
          </a:p>
          <a:p>
            <a:pPr algn="l"/>
            <a:r>
              <a:t>（5）事件属性，Json串格式 ，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压缩</a:t>
            </a:r>
          </a:p>
          <a:p>
            <a:pPr algn="l"/>
            <a:r>
              <a:t>（6）日期，字符串类型 ，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不压缩</a:t>
            </a:r>
          </a:p>
        </p:txBody>
      </p:sp>
      <p:sp>
        <p:nvSpPr>
          <p:cNvPr id="286" name="Shape 286"/>
          <p:cNvSpPr/>
          <p:nvPr/>
        </p:nvSpPr>
        <p:spPr>
          <a:xfrm>
            <a:off x="2696209" y="10121900"/>
            <a:ext cx="928878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全部压缩 2.2G vs 部分压缩 2.7G</a:t>
            </a:r>
          </a:p>
        </p:txBody>
      </p:sp>
      <p:sp>
        <p:nvSpPr>
          <p:cNvPr id="287" name="Shape 28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耗时</a:t>
            </a:r>
          </a:p>
        </p:txBody>
      </p:sp>
      <p:sp>
        <p:nvSpPr>
          <p:cNvPr id="290" name="Shape 29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0900" y="2362200"/>
            <a:ext cx="13121483" cy="1023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2146300"/>
            <a:ext cx="227330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拆分事件属性列，用多个列存放</a:t>
            </a:r>
          </a:p>
        </p:txBody>
      </p:sp>
      <p:sp>
        <p:nvSpPr>
          <p:cNvPr id="295" name="Shape 295"/>
          <p:cNvSpPr/>
          <p:nvPr/>
        </p:nvSpPr>
        <p:spPr>
          <a:xfrm>
            <a:off x="3473975" y="8623300"/>
            <a:ext cx="1743605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t>示例：查询2017年1月份，时间窗口为3天，事件顺序为10004、10007、10009、10010，并且10004事件的brand属性为’Apple’的漏斗，耗时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0.8s</a:t>
            </a:r>
            <a:r>
              <a:t>。</a:t>
            </a:r>
          </a:p>
        </p:txBody>
      </p:sp>
      <p:sp>
        <p:nvSpPr>
          <p:cNvPr id="296" name="Shape 29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500" y="3797300"/>
            <a:ext cx="6886278" cy="31901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33400" y="3797300"/>
            <a:ext cx="7416800" cy="386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6419850" y="6299200"/>
            <a:ext cx="115443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专注于下一代大数据分析技术的初创公司</a:t>
            </a:r>
          </a:p>
        </p:txBody>
      </p:sp>
      <p:sp>
        <p:nvSpPr>
          <p:cNvPr id="301" name="Shape 301"/>
          <p:cNvSpPr/>
          <p:nvPr/>
        </p:nvSpPr>
        <p:spPr>
          <a:xfrm>
            <a:off x="10100944" y="8953500"/>
            <a:ext cx="4925061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4000"/>
            </a:pPr>
            <a:r>
              <a:t>xilyflow</a:t>
            </a:r>
          </a:p>
          <a:p>
            <a:pPr>
              <a:defRPr sz="4000"/>
            </a:pPr>
            <a:r>
              <a:rPr u="sng">
                <a:hlinkClick r:id="rId2" invalidUrl="" action="" tgtFrame="" tooltip="" history="1" highlightClick="0" endSnd="0"/>
              </a:rPr>
              <a:t>info@vectorlinex.com</a:t>
            </a:r>
          </a:p>
        </p:txBody>
      </p:sp>
      <p:pic>
        <p:nvPicPr>
          <p:cNvPr id="30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21494" y="9652000"/>
            <a:ext cx="585665" cy="585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wechat-png-wechat-png-5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01574" y="8949187"/>
            <a:ext cx="747168" cy="747168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10991850" y="3517899"/>
            <a:ext cx="240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向量线</a:t>
            </a:r>
          </a:p>
        </p:txBody>
      </p:sp>
      <p:pic>
        <p:nvPicPr>
          <p:cNvPr id="305" name="logo(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91499" y="4523162"/>
            <a:ext cx="3601002" cy="670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有序漏斗问题分析</a:t>
            </a:r>
          </a:p>
        </p:txBody>
      </p:sp>
      <p:pic>
        <p:nvPicPr>
          <p:cNvPr id="18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80" y="2688034"/>
            <a:ext cx="20542240" cy="891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>
            <p:ph type="sldNum" sz="quarter" idx="4294967295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2128391"/>
            <a:ext cx="22733000" cy="1028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耗时</a:t>
            </a:r>
          </a:p>
        </p:txBody>
      </p:sp>
      <p:sp>
        <p:nvSpPr>
          <p:cNvPr id="190" name="Shape 190"/>
          <p:cNvSpPr/>
          <p:nvPr>
            <p:ph type="sldNum" sz="quarter" idx="4294967295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2108200"/>
            <a:ext cx="227330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ClickHouse简介</a:t>
            </a:r>
          </a:p>
        </p:txBody>
      </p:sp>
      <p:sp>
        <p:nvSpPr>
          <p:cNvPr id="194" name="Shape 194"/>
          <p:cNvSpPr/>
          <p:nvPr/>
        </p:nvSpPr>
        <p:spPr>
          <a:xfrm>
            <a:off x="2692400" y="2819400"/>
            <a:ext cx="18202617" cy="365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610576" indent="-610576" algn="l">
              <a:buSzPct val="75000"/>
              <a:buChar char="•"/>
            </a:pPr>
            <a:r>
              <a:t>                         开源列式数据库</a:t>
            </a:r>
          </a:p>
          <a:p>
            <a:pPr marL="610576" indent="-610576" algn="l">
              <a:buSzPct val="75000"/>
              <a:buChar char="•"/>
            </a:pPr>
            <a:r>
              <a:t>俄罗斯Yandex开发，09年原型，12年生产可用，16年开源</a:t>
            </a:r>
          </a:p>
          <a:p>
            <a:pPr marL="610576" indent="-610576" algn="l">
              <a:buSzPct val="75000"/>
              <a:buChar char="•"/>
            </a:pPr>
            <a:r>
              <a:t>Yandex.Metrica: 472个节点，每秒处理2T数据，实时在线分析</a:t>
            </a:r>
          </a:p>
          <a:p>
            <a:pPr marL="610576" indent="-610576" algn="l">
              <a:buSzPct val="75000"/>
              <a:buChar char="•"/>
            </a:pPr>
            <a:r>
              <a:t>目前超过100家企业生产环境使用</a:t>
            </a:r>
          </a:p>
        </p:txBody>
      </p:sp>
      <p:pic>
        <p:nvPicPr>
          <p:cNvPr id="19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3247" y="6566001"/>
            <a:ext cx="4751786" cy="5613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5198" y="2750766"/>
            <a:ext cx="4087883" cy="1102779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10711961" y="6819900"/>
            <a:ext cx="6454102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610576" indent="-610576" algn="l">
              <a:buSzPct val="75000"/>
              <a:buChar char="•"/>
              <a:defRPr sz="4000"/>
            </a:pPr>
            <a:r>
              <a:t>网站分析</a:t>
            </a:r>
          </a:p>
          <a:p>
            <a:pPr marL="610576" indent="-610576" algn="l">
              <a:buSzPct val="75000"/>
              <a:buChar char="•"/>
              <a:defRPr sz="4000"/>
            </a:pPr>
            <a:r>
              <a:t>互联网广告、数字化营销</a:t>
            </a:r>
          </a:p>
          <a:p>
            <a:pPr marL="610576" indent="-610576" algn="l">
              <a:buSzPct val="75000"/>
              <a:buChar char="•"/>
              <a:defRPr sz="4000"/>
            </a:pPr>
            <a:r>
              <a:t>互联网金融</a:t>
            </a:r>
          </a:p>
          <a:p>
            <a:pPr marL="610576" indent="-610576" algn="l">
              <a:buSzPct val="75000"/>
              <a:buChar char="•"/>
              <a:defRPr sz="4000"/>
            </a:pPr>
            <a:r>
              <a:t>电信大数据</a:t>
            </a:r>
          </a:p>
          <a:p>
            <a:pPr marL="610576" indent="-610576" algn="l">
              <a:buSzPct val="75000"/>
              <a:buChar char="•"/>
              <a:defRPr sz="4000"/>
            </a:pPr>
            <a:r>
              <a:t>工业大数据</a:t>
            </a:r>
          </a:p>
          <a:p>
            <a:pPr marL="610576" indent="-610576" algn="l">
              <a:buSzPct val="75000"/>
              <a:buChar char="•"/>
              <a:defRPr sz="4000"/>
            </a:pPr>
            <a:r>
              <a:t>…</a:t>
            </a:r>
          </a:p>
        </p:txBody>
      </p:sp>
      <p:sp>
        <p:nvSpPr>
          <p:cNvPr id="198" name="Shape 198"/>
          <p:cNvSpPr/>
          <p:nvPr/>
        </p:nvSpPr>
        <p:spPr>
          <a:xfrm>
            <a:off x="10604753" y="11429999"/>
            <a:ext cx="1021029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Cloudflare, Wikimedia, Mail.ru, Kaspersky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ClickHouse性能</a:t>
            </a:r>
          </a:p>
        </p:txBody>
      </p:sp>
      <p:sp>
        <p:nvSpPr>
          <p:cNvPr id="201" name="Shape 201"/>
          <p:cNvSpPr/>
          <p:nvPr>
            <p:ph type="sldNum" sz="quarter" idx="4294967295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1385" y="2390499"/>
            <a:ext cx="11513985" cy="6546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4440" y="9502356"/>
            <a:ext cx="21775120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以ClickHouse作为计算引擎</a:t>
            </a:r>
          </a:p>
        </p:txBody>
      </p:sp>
      <p:sp>
        <p:nvSpPr>
          <p:cNvPr id="206" name="Shape 206"/>
          <p:cNvSpPr/>
          <p:nvPr/>
        </p:nvSpPr>
        <p:spPr>
          <a:xfrm>
            <a:off x="1457324" y="8695058"/>
            <a:ext cx="11125777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t>ClickHouse系统架构灵活，性能优越，代码优雅,非常适合大数据下需要极致性能的应用场景。</a:t>
            </a:r>
          </a:p>
          <a:p>
            <a:pPr algn="l">
              <a:defRPr sz="4000"/>
            </a:pPr>
            <a:r>
              <a:t>ClickHouse目前暂不支持UDAF，可以通过修改源代码并重新编译实现。</a:t>
            </a:r>
          </a:p>
        </p:txBody>
      </p:sp>
      <p:pic>
        <p:nvPicPr>
          <p:cNvPr id="20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709" y="2755900"/>
            <a:ext cx="9518071" cy="389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81571" y="2695300"/>
            <a:ext cx="8320537" cy="9603087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>
            <p:ph type="sldNum" sz="quarter" idx="4294967295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耗时</a:t>
            </a:r>
          </a:p>
        </p:txBody>
      </p:sp>
      <p:sp>
        <p:nvSpPr>
          <p:cNvPr id="212" name="Shape 212"/>
          <p:cNvSpPr/>
          <p:nvPr>
            <p:ph type="sldNum" sz="quarter" idx="4294967295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0900" y="2362200"/>
            <a:ext cx="13119100" cy="8913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2159000"/>
            <a:ext cx="227330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按照用户ID分区（之前）</a:t>
            </a:r>
          </a:p>
        </p:txBody>
      </p:sp>
      <p:pic>
        <p:nvPicPr>
          <p:cNvPr id="21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80" y="2688034"/>
            <a:ext cx="20542240" cy="8913714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>
            <p:ph type="sldNum" sz="quarter" idx="4294967295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2146300"/>
            <a:ext cx="227330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