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1156" r:id="rId3"/>
    <p:sldId id="1157" r:id="rId4"/>
    <p:sldId id="1275" r:id="rId5"/>
    <p:sldId id="1379" r:id="rId6"/>
    <p:sldId id="1292" r:id="rId7"/>
    <p:sldId id="1293" r:id="rId8"/>
    <p:sldId id="1294" r:id="rId9"/>
    <p:sldId id="1295" r:id="rId10"/>
    <p:sldId id="1296" r:id="rId11"/>
    <p:sldId id="1297" r:id="rId12"/>
    <p:sldId id="1298" r:id="rId13"/>
    <p:sldId id="1299" r:id="rId14"/>
    <p:sldId id="1300" r:id="rId15"/>
    <p:sldId id="1301" r:id="rId16"/>
    <p:sldId id="1302" r:id="rId17"/>
    <p:sldId id="1303" r:id="rId18"/>
    <p:sldId id="1304" r:id="rId19"/>
    <p:sldId id="1305" r:id="rId20"/>
    <p:sldId id="1306" r:id="rId21"/>
    <p:sldId id="1307" r:id="rId22"/>
    <p:sldId id="1154" r:id="rId23"/>
    <p:sldId id="1308" r:id="rId24"/>
    <p:sldId id="1309" r:id="rId25"/>
    <p:sldId id="1310" r:id="rId26"/>
    <p:sldId id="1311" r:id="rId27"/>
    <p:sldId id="1312" r:id="rId28"/>
    <p:sldId id="1313" r:id="rId29"/>
    <p:sldId id="1314" r:id="rId30"/>
    <p:sldId id="1315" r:id="rId31"/>
    <p:sldId id="1316" r:id="rId32"/>
    <p:sldId id="1317" r:id="rId33"/>
    <p:sldId id="1318" r:id="rId34"/>
    <p:sldId id="1319" r:id="rId35"/>
    <p:sldId id="1320" r:id="rId36"/>
    <p:sldId id="1321" r:id="rId37"/>
    <p:sldId id="1322" r:id="rId38"/>
    <p:sldId id="1323" r:id="rId39"/>
    <p:sldId id="1324" r:id="rId40"/>
    <p:sldId id="1325" r:id="rId41"/>
    <p:sldId id="1326" r:id="rId42"/>
    <p:sldId id="1327" r:id="rId43"/>
    <p:sldId id="1328" r:id="rId44"/>
    <p:sldId id="1329" r:id="rId45"/>
    <p:sldId id="1330" r:id="rId46"/>
    <p:sldId id="1331" r:id="rId47"/>
    <p:sldId id="1332" r:id="rId48"/>
    <p:sldId id="1333" r:id="rId49"/>
    <p:sldId id="1334" r:id="rId50"/>
    <p:sldId id="1335" r:id="rId51"/>
    <p:sldId id="1336" r:id="rId52"/>
    <p:sldId id="1337" r:id="rId53"/>
    <p:sldId id="1338" r:id="rId54"/>
    <p:sldId id="1339" r:id="rId55"/>
    <p:sldId id="1340" r:id="rId56"/>
    <p:sldId id="1341" r:id="rId57"/>
    <p:sldId id="1342" r:id="rId58"/>
    <p:sldId id="1343" r:id="rId59"/>
    <p:sldId id="1344" r:id="rId60"/>
    <p:sldId id="1345" r:id="rId61"/>
    <p:sldId id="1190" r:id="rId62"/>
    <p:sldId id="1263" r:id="rId63"/>
    <p:sldId id="1380" r:id="rId64"/>
    <p:sldId id="1382" r:id="rId65"/>
    <p:sldId id="1381" r:id="rId66"/>
    <p:sldId id="1346" r:id="rId67"/>
    <p:sldId id="1347" r:id="rId68"/>
    <p:sldId id="1348" r:id="rId69"/>
    <p:sldId id="1349" r:id="rId70"/>
    <p:sldId id="1350" r:id="rId71"/>
    <p:sldId id="1351" r:id="rId72"/>
    <p:sldId id="1352" r:id="rId73"/>
    <p:sldId id="1353" r:id="rId74"/>
    <p:sldId id="1354" r:id="rId75"/>
    <p:sldId id="1355" r:id="rId76"/>
    <p:sldId id="1356" r:id="rId77"/>
    <p:sldId id="1259" r:id="rId78"/>
    <p:sldId id="1383" r:id="rId79"/>
    <p:sldId id="1264" r:id="rId80"/>
    <p:sldId id="1265" r:id="rId81"/>
    <p:sldId id="1266" r:id="rId82"/>
    <p:sldId id="1276" r:id="rId83"/>
    <p:sldId id="1282" r:id="rId84"/>
    <p:sldId id="1196" r:id="rId85"/>
    <p:sldId id="1280" r:id="rId86"/>
    <p:sldId id="1281" r:id="rId87"/>
    <p:sldId id="1204" r:id="rId88"/>
    <p:sldId id="1213" r:id="rId89"/>
    <p:sldId id="1215" r:id="rId90"/>
    <p:sldId id="1214" r:id="rId91"/>
    <p:sldId id="1205" r:id="rId92"/>
    <p:sldId id="1207" r:id="rId93"/>
    <p:sldId id="1206" r:id="rId94"/>
    <p:sldId id="1208" r:id="rId95"/>
    <p:sldId id="1209" r:id="rId96"/>
    <p:sldId id="1267" r:id="rId97"/>
    <p:sldId id="1384" r:id="rId98"/>
    <p:sldId id="1359" r:id="rId99"/>
    <p:sldId id="1361" r:id="rId100"/>
    <p:sldId id="1385" r:id="rId101"/>
    <p:sldId id="1360" r:id="rId102"/>
    <p:sldId id="1362" r:id="rId103"/>
    <p:sldId id="1358" r:id="rId104"/>
    <p:sldId id="1364" r:id="rId105"/>
    <p:sldId id="1386" r:id="rId106"/>
    <p:sldId id="1366" r:id="rId107"/>
    <p:sldId id="1387" r:id="rId108"/>
    <p:sldId id="1388" r:id="rId109"/>
    <p:sldId id="1391" r:id="rId110"/>
    <p:sldId id="1365" r:id="rId111"/>
    <p:sldId id="1369" r:id="rId112"/>
    <p:sldId id="1389" r:id="rId113"/>
    <p:sldId id="1363" r:id="rId114"/>
    <p:sldId id="1372" r:id="rId115"/>
    <p:sldId id="1373" r:id="rId116"/>
    <p:sldId id="1378" r:id="rId117"/>
    <p:sldId id="1390" r:id="rId118"/>
    <p:sldId id="1374" r:id="rId119"/>
    <p:sldId id="1285" r:id="rId120"/>
    <p:sldId id="1376" r:id="rId1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00"/>
    <a:srgbClr val="FFCCFF"/>
    <a:srgbClr val="0080FF"/>
    <a:srgbClr val="00B0F0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8" autoAdjust="0"/>
    <p:restoredTop sz="94660"/>
  </p:normalViewPr>
  <p:slideViewPr>
    <p:cSldViewPr showGuides="1">
      <p:cViewPr varScale="1">
        <p:scale>
          <a:sx n="97" d="100"/>
          <a:sy n="97" d="100"/>
        </p:scale>
        <p:origin x="139" y="8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1080138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932363" y="3429000"/>
            <a:ext cx="3600450" cy="14398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97141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0825" y="1268413"/>
            <a:ext cx="8642350" cy="522128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4524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68609"/>
            <a:ext cx="2160276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1478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728656"/>
            <a:ext cx="3960506" cy="36004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234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624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1678" y="548640"/>
            <a:ext cx="5040644" cy="90010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593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08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8641104" cy="648082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752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8" r:id="rId5"/>
    <p:sldLayoutId id="2147483659" r:id="rId6"/>
    <p:sldLayoutId id="2147483657" r:id="rId7"/>
    <p:sldLayoutId id="2147483664" r:id="rId8"/>
    <p:sldLayoutId id="2147483654" r:id="rId9"/>
    <p:sldLayoutId id="2147483655" r:id="rId10"/>
    <p:sldLayoutId id="2147483662" r:id="rId11"/>
    <p:sldLayoutId id="214748366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228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548641"/>
            <a:ext cx="7740989" cy="306038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932046" y="4149092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79255"/>
              </p:ext>
            </p:extLst>
          </p:nvPr>
        </p:nvGraphicFramePr>
        <p:xfrm>
          <a:off x="4932046" y="4329092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5292092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452368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092322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2253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1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end2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2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791517" y="4509138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405746"/>
              </p:ext>
            </p:extLst>
          </p:nvPr>
        </p:nvGraphicFramePr>
        <p:xfrm>
          <a:off x="791517" y="4689161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39" name="文字方塊 38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971540" y="5949322"/>
            <a:ext cx="12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3131816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2771770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1701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699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end1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700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5484308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.capacity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+ 2;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+ 2;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17790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548640"/>
            <a:ext cx="7380943" cy="306038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932046" y="4509138"/>
            <a:ext cx="1800000" cy="14401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74905"/>
              </p:ext>
            </p:extLst>
          </p:nvPr>
        </p:nvGraphicFramePr>
        <p:xfrm>
          <a:off x="4932046" y="4689138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1" name="文字方塊 40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5292092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452368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092322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2253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1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end2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2252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791517" y="4509138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27961"/>
              </p:ext>
            </p:extLst>
          </p:nvPr>
        </p:nvGraphicFramePr>
        <p:xfrm>
          <a:off x="791517" y="4689161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971540" y="5949322"/>
            <a:ext cx="12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3131816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2771770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1701" y="4689135"/>
            <a:ext cx="720092" cy="18004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699" y="5229230"/>
            <a:ext cx="72009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end1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1700" y="5589276"/>
            <a:ext cx="720091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765970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48724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testCopyConstructor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n = 200;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c = 0; c &lt;= n;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s = 0; s &lt;= c; s++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c );</a:t>
            </a:r>
          </a:p>
          <a:p>
            <a:r>
              <a:rPr lang="nl-N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std::</a:t>
            </a:r>
            <a:r>
              <a:rPr lang="nl-NL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&gt; vector2( c );</a:t>
            </a:r>
          </a:p>
          <a:p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i = 0; i &lt; s; i++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i ) = value;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i ) = value;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1310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0825" y="1268413"/>
            <a:ext cx="8821750" cy="5221287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points to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points to the first element of the array in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2;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+ s;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+ 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+ s;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2491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2340291"/>
          </a:xfrm>
        </p:spPr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691134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3789046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8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56532"/>
              </p:ext>
            </p:extLst>
          </p:nvPr>
        </p:nvGraphicFramePr>
        <p:xfrm>
          <a:off x="4572000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1" name="文字方塊 40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2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82518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9" name="文字方塊 48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1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811775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6" name="文字方塊 55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7963923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2340291"/>
          </a:xfrm>
        </p:spPr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04716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3789046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26756"/>
              </p:ext>
            </p:extLst>
          </p:nvPr>
        </p:nvGraphicFramePr>
        <p:xfrm>
          <a:off x="4572000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2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950958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3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39872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69" name="文字方塊 68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8942496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2340291"/>
          </a:xfrm>
        </p:spPr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+ 2;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4471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3789046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28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9163"/>
              </p:ext>
            </p:extLst>
          </p:nvPr>
        </p:nvGraphicFramePr>
        <p:xfrm>
          <a:off x="4572000" y="3969046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711101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1" name="文字方塊 60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3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44875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69" name="文字方塊 68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0690632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560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550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Release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0825" y="1268413"/>
            <a:ext cx="8821750" cy="5221287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points to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points to the first element of the array in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1;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+ s;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vector1.myLast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vector1.myFirst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+ 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+ s;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( !equal(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vector4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++;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0002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2340291"/>
          </a:xfrm>
        </p:spPr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68761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4149092"/>
            <a:ext cx="1800000" cy="14401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58237"/>
              </p:ext>
            </p:extLst>
          </p:nvPr>
        </p:nvGraphicFramePr>
        <p:xfrm>
          <a:off x="4572000" y="4329092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2" name="文字方塊 41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2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41854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2" name="文字方塊 51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4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11869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60" name="文字方塊 59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1533382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2340291"/>
          </a:xfrm>
        </p:spPr>
        <p:txBody>
          <a:bodyPr/>
          <a:lstStyle/>
          <a:p>
            <a:pPr lvl="0">
              <a:defRPr/>
            </a:pP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+ 5;</a:t>
            </a:r>
          </a:p>
          <a:p>
            <a:pPr lvl="0">
              <a:defRPr/>
            </a:pPr>
            <a:endParaRPr lang="nl-NL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std::</a:t>
            </a:r>
            <a:r>
              <a:rPr lang="nl-NL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nl-NL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l-NL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vector2( 6 );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*(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38A7E8E5-B9CE-0EC8-8167-9427FB8BA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13899"/>
              </p:ext>
            </p:extLst>
          </p:nvPr>
        </p:nvGraphicFramePr>
        <p:xfrm>
          <a:off x="6732276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572000" y="4149092"/>
            <a:ext cx="1800000" cy="144018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Line 43">
            <a:extLst>
              <a:ext uri="{FF2B5EF4-FFF2-40B4-BE49-F238E27FC236}">
                <a16:creationId xmlns:a16="http://schemas.microsoft.com/office/drawing/2014/main" id="{BB3F0D5C-2117-10DB-C43C-02C76F8B01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2183" y="3789046"/>
            <a:ext cx="720093" cy="7200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2ADB8E43-2035-0665-8309-AA117CEB2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3" y="5229231"/>
            <a:ext cx="720093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327"/>
              </p:ext>
            </p:extLst>
          </p:nvPr>
        </p:nvGraphicFramePr>
        <p:xfrm>
          <a:off x="4572000" y="4329092"/>
          <a:ext cx="1620000" cy="108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4932046" y="558927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75E1D743-6D82-C2AF-5216-B80E137BF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2185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812414" y="3609023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452368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Line 43">
            <a:extLst>
              <a:ext uri="{FF2B5EF4-FFF2-40B4-BE49-F238E27FC236}">
                <a16:creationId xmlns:a16="http://schemas.microsoft.com/office/drawing/2014/main" id="{FC35CDF5-63B7-92A2-5D1E-2BE43A16E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2322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812414" y="4329115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452368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Line 43">
            <a:extLst>
              <a:ext uri="{FF2B5EF4-FFF2-40B4-BE49-F238E27FC236}">
                <a16:creationId xmlns:a16="http://schemas.microsoft.com/office/drawing/2014/main" id="{288FFE1A-78FE-429C-D309-7B9154CB87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2206" y="4509138"/>
            <a:ext cx="1440185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431471" y="4149092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337"/>
              </p:ext>
            </p:extLst>
          </p:nvPr>
        </p:nvGraphicFramePr>
        <p:xfrm>
          <a:off x="431471" y="4329115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9" name="文字方塊 68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611494" y="5589276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91266" y="3789045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1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448" y="5229047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3491862" y="3609023"/>
            <a:ext cx="900000" cy="360000"/>
          </a:xfrm>
          <a:prstGeom prst="rect">
            <a:avLst/>
          </a:prstGeom>
          <a:noFill/>
        </p:spPr>
        <p:txBody>
          <a:bodyPr wrap="none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1633" y="4869185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3131816" y="3609023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3789020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766054"/>
              </p:ext>
            </p:extLst>
          </p:nvPr>
        </p:nvGraphicFramePr>
        <p:xfrm>
          <a:off x="2411724" y="3609023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77" name="文字方塊 76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3491862" y="4329115"/>
            <a:ext cx="900000" cy="360000"/>
          </a:xfrm>
          <a:prstGeom prst="rect">
            <a:avLst/>
          </a:prstGeom>
          <a:noFill/>
        </p:spPr>
        <p:txBody>
          <a:bodyPr wrap="square" lIns="90000" rIns="90000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55" y="4509139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0849642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569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188586"/>
            <a:ext cx="8281059" cy="6480827"/>
          </a:xfrm>
        </p:spPr>
        <p:txBody>
          <a:bodyPr/>
          <a:lstStyle/>
          <a:p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void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testAssignment2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sz="1300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const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 = 30;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numErrors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0;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&lt;= n;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s1 = 0; s1 &lt;=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 s1++ )</a:t>
            </a:r>
          </a:p>
          <a:p>
            <a:r>
              <a:rPr lang="zh-TW" altLang="en-US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);</a:t>
            </a:r>
          </a:p>
          <a:p>
            <a:r>
              <a:rPr lang="nn-NO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nn-NO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nn-NO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nn-NO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nn-NO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i = 0; i &lt; s1; i++ )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vector1.at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i ) = 1 + rand() % 99</a:t>
            </a:r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zh-TW" altLang="en-US" sz="1300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*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first1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vector1.begin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(); </a:t>
            </a:r>
            <a:r>
              <a:rPr lang="en-US" altLang="zh-TW" sz="1300" dirty="0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// </a:t>
            </a:r>
            <a:r>
              <a:rPr lang="en-US" altLang="zh-TW" sz="1300" dirty="0" err="1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first1</a:t>
            </a:r>
            <a:r>
              <a:rPr lang="en-US" altLang="zh-TW" sz="1300" dirty="0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vector1.myFirst</a:t>
            </a:r>
            <a:endParaRPr lang="en-US" altLang="zh-TW" sz="1300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**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last1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reinterpret_cast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** &gt;( &amp;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 + 1;</a:t>
            </a:r>
          </a:p>
          <a:p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*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last1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first1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+ s1;</a:t>
            </a:r>
          </a:p>
          <a:p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0;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&lt;= n;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0;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&lt;=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</a:t>
            </a:r>
            <a:r>
              <a:rPr lang="en-US" altLang="zh-TW" sz="1300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);</a:t>
            </a:r>
          </a:p>
          <a:p>
            <a:r>
              <a:rPr lang="nn-NO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</a:t>
            </a:r>
            <a:r>
              <a:rPr lang="nn-NO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nn-NO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nn-NO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nn-NO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i = 0; i &lt; s2; i++ )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  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vector2.at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i ) = 1 + rand() % 99</a:t>
            </a:r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zh-TW" altLang="en-US" sz="1300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*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vector2.begin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(); </a:t>
            </a:r>
            <a:r>
              <a:rPr lang="en-US" altLang="zh-TW" sz="1300" dirty="0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// </a:t>
            </a:r>
            <a:r>
              <a:rPr lang="en-US" altLang="zh-TW" sz="1300" dirty="0" err="1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vector2.myFirst</a:t>
            </a:r>
            <a:endParaRPr lang="en-US" altLang="zh-TW" sz="1300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**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last2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reinterpret_cast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** &gt;( &amp;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 + 1;</a:t>
            </a:r>
          </a:p>
          <a:p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*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last2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+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 </a:t>
            </a:r>
            <a:r>
              <a:rPr lang="en-US" altLang="zh-TW" sz="1300" dirty="0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// </a:t>
            </a:r>
            <a:r>
              <a:rPr lang="en-US" altLang="zh-TW" sz="1300" dirty="0" err="1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vector2.myLast</a:t>
            </a:r>
            <a:r>
              <a:rPr lang="en-US" altLang="zh-TW" sz="1300" dirty="0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sz="1300" dirty="0" err="1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vector2.myFirst</a:t>
            </a:r>
            <a:r>
              <a:rPr lang="en-US" altLang="zh-TW" sz="1300" dirty="0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+ </a:t>
            </a:r>
            <a:r>
              <a:rPr lang="en-US" altLang="zh-TW" sz="1300" dirty="0" err="1">
                <a:solidFill>
                  <a:srgbClr val="008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s2</a:t>
            </a:r>
            <a:endParaRPr lang="en-US" altLang="zh-TW" sz="1300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vector2.assign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vector1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</a:t>
            </a:r>
            <a:r>
              <a:rPr lang="en-US" altLang="zh-TW" sz="1300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if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vector2.capacity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 ==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&amp;&amp;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vector2.begin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 !=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first2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      </a:t>
            </a:r>
            <a:r>
              <a:rPr lang="en-US" altLang="zh-TW" sz="1300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numErrors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300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sz="1300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  <a:endParaRPr lang="en-US" altLang="zh-TW" sz="1300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zh-TW" altLang="en-US" sz="13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sz="13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&lt;&lt; </a:t>
            </a:r>
            <a:r>
              <a:rPr lang="en-US" altLang="zh-TW" sz="13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sz="13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sz="13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3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4007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1448" y="548633"/>
            <a:ext cx="8641104" cy="5760736"/>
          </a:xfrm>
        </p:spPr>
        <p:txBody>
          <a:bodyPr lIns="0" rIns="0"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n;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s1 = 0; s1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s1++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s1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i 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1 + rand() % 99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s1;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n;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i )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= 1 + rand() % 99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+ 1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s2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vector2.assign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vector2.capacity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==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&amp;&amp;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++;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690085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2888931"/>
            <a:ext cx="8461081" cy="3780482"/>
          </a:xfrm>
        </p:spPr>
        <p:txBody>
          <a:bodyPr/>
          <a:lstStyle/>
          <a:p>
            <a:pPr lvl="0">
              <a:defRPr/>
            </a:pP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6; i++ )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+ 6;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5; i++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 + 4;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6 &amp;&amp;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5472115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/>
        </p:nvGraphicFramePr>
        <p:xfrm>
          <a:off x="5472115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38" name="文字方塊 37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5652138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910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0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092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7812414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77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414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/>
        </p:nvGraphicFramePr>
        <p:xfrm>
          <a:off x="7452368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46" name="矩形 45">
            <a:extLst>
              <a:ext uri="{FF2B5EF4-FFF2-40B4-BE49-F238E27FC236}">
                <a16:creationId xmlns:a16="http://schemas.microsoft.com/office/drawing/2014/main" id="{E46D52B6-488D-60A9-396F-473EAB627174}"/>
              </a:ext>
            </a:extLst>
          </p:cNvPr>
          <p:cNvSpPr/>
          <p:nvPr/>
        </p:nvSpPr>
        <p:spPr>
          <a:xfrm>
            <a:off x="1331586" y="1088701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6AB24B1B-409D-5844-6990-795542408EFE}"/>
              </a:ext>
            </a:extLst>
          </p:cNvPr>
          <p:cNvGraphicFramePr>
            <a:graphicFrameLocks noGrp="1"/>
          </p:cNvGraphicFramePr>
          <p:nvPr/>
        </p:nvGraphicFramePr>
        <p:xfrm>
          <a:off x="1331586" y="1268724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48" name="文字方塊 47">
            <a:extLst>
              <a:ext uri="{FF2B5EF4-FFF2-40B4-BE49-F238E27FC236}">
                <a16:creationId xmlns:a16="http://schemas.microsoft.com/office/drawing/2014/main" id="{24184563-2366-2FA2-FADB-E90D52CBCFD4}"/>
              </a:ext>
            </a:extLst>
          </p:cNvPr>
          <p:cNvSpPr txBox="1"/>
          <p:nvPr/>
        </p:nvSpPr>
        <p:spPr>
          <a:xfrm>
            <a:off x="251448" y="162877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Line 43">
            <a:extLst>
              <a:ext uri="{FF2B5EF4-FFF2-40B4-BE49-F238E27FC236}">
                <a16:creationId xmlns:a16="http://schemas.microsoft.com/office/drawing/2014/main" id="{85FD7CFB-57B4-ECC2-9BA6-07391F2A9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1381" y="728654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0" name="Line 43">
            <a:extLst>
              <a:ext uri="{FF2B5EF4-FFF2-40B4-BE49-F238E27FC236}">
                <a16:creationId xmlns:a16="http://schemas.microsoft.com/office/drawing/2014/main" id="{4A12D698-0E1C-7ABB-CB62-9295FD6C0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563" y="2168656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77017DC6-AD68-62F2-80E6-4F12EE5AC996}"/>
              </a:ext>
            </a:extLst>
          </p:cNvPr>
          <p:cNvSpPr txBox="1"/>
          <p:nvPr/>
        </p:nvSpPr>
        <p:spPr>
          <a:xfrm>
            <a:off x="3671885" y="18858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2" name="Line 43">
            <a:extLst>
              <a:ext uri="{FF2B5EF4-FFF2-40B4-BE49-F238E27FC236}">
                <a16:creationId xmlns:a16="http://schemas.microsoft.com/office/drawing/2014/main" id="{27BAAE14-2F90-C0E8-6DB0-310A397E7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749" y="1808794"/>
            <a:ext cx="720090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4623025-81AB-9911-0573-9585AFC42E34}"/>
              </a:ext>
            </a:extLst>
          </p:cNvPr>
          <p:cNvSpPr/>
          <p:nvPr/>
        </p:nvSpPr>
        <p:spPr>
          <a:xfrm>
            <a:off x="4031931" y="548632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Line 43">
            <a:extLst>
              <a:ext uri="{FF2B5EF4-FFF2-40B4-BE49-F238E27FC236}">
                <a16:creationId xmlns:a16="http://schemas.microsoft.com/office/drawing/2014/main" id="{6D1084F9-5A3A-2BF0-7C91-B883F47B7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1885" y="728629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55" name="表格 54">
            <a:extLst>
              <a:ext uri="{FF2B5EF4-FFF2-40B4-BE49-F238E27FC236}">
                <a16:creationId xmlns:a16="http://schemas.microsoft.com/office/drawing/2014/main" id="{3D4AF9D4-85E7-049A-D09D-D2839413BA1B}"/>
              </a:ext>
            </a:extLst>
          </p:cNvPr>
          <p:cNvGraphicFramePr>
            <a:graphicFrameLocks noGrp="1"/>
          </p:cNvGraphicFramePr>
          <p:nvPr/>
        </p:nvGraphicFramePr>
        <p:xfrm>
          <a:off x="3311839" y="548632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56" name="文字方塊 55">
            <a:extLst>
              <a:ext uri="{FF2B5EF4-FFF2-40B4-BE49-F238E27FC236}">
                <a16:creationId xmlns:a16="http://schemas.microsoft.com/office/drawing/2014/main" id="{82D78726-D46B-A6A2-0179-A93B46320420}"/>
              </a:ext>
            </a:extLst>
          </p:cNvPr>
          <p:cNvSpPr txBox="1"/>
          <p:nvPr/>
        </p:nvSpPr>
        <p:spPr>
          <a:xfrm>
            <a:off x="3851908" y="1628770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45D9628-994A-63EA-A1E9-E29AB16A38E1}"/>
              </a:ext>
            </a:extLst>
          </p:cNvPr>
          <p:cNvSpPr/>
          <p:nvPr/>
        </p:nvSpPr>
        <p:spPr>
          <a:xfrm>
            <a:off x="4031931" y="1268724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Line 43">
            <a:extLst>
              <a:ext uri="{FF2B5EF4-FFF2-40B4-BE49-F238E27FC236}">
                <a16:creationId xmlns:a16="http://schemas.microsoft.com/office/drawing/2014/main" id="{CF005635-5C87-B591-1E04-F324C610C0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1448747"/>
            <a:ext cx="1440184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7992437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8172460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299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51357666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2888931"/>
            <a:ext cx="8461081" cy="3780482"/>
          </a:xfrm>
        </p:spPr>
        <p:txBody>
          <a:bodyPr/>
          <a:lstStyle/>
          <a:p>
            <a:pPr lvl="0">
              <a:defRPr/>
            </a:pPr>
            <a:r>
              <a:rPr lang="en-US" altLang="zh-TW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   vector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nn-NO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6; i++ )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vector1.at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i;</a:t>
            </a:r>
          </a:p>
          <a:p>
            <a:pPr lvl="0"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   int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+ 6;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( 6 );</a:t>
            </a:r>
          </a:p>
          <a:p>
            <a:pPr lvl="0">
              <a:defRPr/>
            </a:pP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5; i++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vector2.at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 + 4;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+ 1;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+ 5;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6 &amp;&amp;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vector2.begin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!=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defRPr/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5472115" y="1448747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/>
        </p:nvGraphicFramePr>
        <p:xfrm>
          <a:off x="5472115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31" name="文字方塊 30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5652138" y="2888931"/>
            <a:ext cx="12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Line 43">
            <a:extLst>
              <a:ext uri="{FF2B5EF4-FFF2-40B4-BE49-F238E27FC236}">
                <a16:creationId xmlns:a16="http://schemas.microsoft.com/office/drawing/2014/main" id="{B2DFCEE1-CF47-C90A-E9EB-FE4019E25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1910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3" name="Line 43">
            <a:extLst>
              <a:ext uri="{FF2B5EF4-FFF2-40B4-BE49-F238E27FC236}">
                <a16:creationId xmlns:a16="http://schemas.microsoft.com/office/drawing/2014/main" id="{645F1E1A-4C2D-49EC-1BF9-3AC3AEC3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092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743DB00-F696-04A3-A48F-E05027C753B2}"/>
              </a:ext>
            </a:extLst>
          </p:cNvPr>
          <p:cNvSpPr txBox="1"/>
          <p:nvPr/>
        </p:nvSpPr>
        <p:spPr>
          <a:xfrm>
            <a:off x="7812414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Line 43">
            <a:extLst>
              <a:ext uri="{FF2B5EF4-FFF2-40B4-BE49-F238E27FC236}">
                <a16:creationId xmlns:a16="http://schemas.microsoft.com/office/drawing/2014/main" id="{D50648B5-9CD5-C059-41D4-EBBBB46E4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2277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E30DC75-3E3B-2DA5-5979-5B74E3A0309F}"/>
              </a:ext>
            </a:extLst>
          </p:cNvPr>
          <p:cNvSpPr/>
          <p:nvPr/>
        </p:nvSpPr>
        <p:spPr>
          <a:xfrm>
            <a:off x="8172460" y="90867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Line 43">
            <a:extLst>
              <a:ext uri="{FF2B5EF4-FFF2-40B4-BE49-F238E27FC236}">
                <a16:creationId xmlns:a16="http://schemas.microsoft.com/office/drawing/2014/main" id="{52EAF9AE-8B4B-F9C5-794B-BC1CDC9F57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2414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E23141C6-9DC4-3019-A9D4-56ECB9C9CE75}"/>
              </a:ext>
            </a:extLst>
          </p:cNvPr>
          <p:cNvGraphicFramePr>
            <a:graphicFrameLocks noGrp="1"/>
          </p:cNvGraphicFramePr>
          <p:nvPr/>
        </p:nvGraphicFramePr>
        <p:xfrm>
          <a:off x="7452368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65" name="矩形 64">
            <a:extLst>
              <a:ext uri="{FF2B5EF4-FFF2-40B4-BE49-F238E27FC236}">
                <a16:creationId xmlns:a16="http://schemas.microsoft.com/office/drawing/2014/main" id="{E46D52B6-488D-60A9-396F-473EAB627174}"/>
              </a:ext>
            </a:extLst>
          </p:cNvPr>
          <p:cNvSpPr/>
          <p:nvPr/>
        </p:nvSpPr>
        <p:spPr>
          <a:xfrm>
            <a:off x="1331586" y="1088701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6AB24B1B-409D-5844-6990-795542408EFE}"/>
              </a:ext>
            </a:extLst>
          </p:cNvPr>
          <p:cNvGraphicFramePr>
            <a:graphicFrameLocks noGrp="1"/>
          </p:cNvGraphicFramePr>
          <p:nvPr/>
        </p:nvGraphicFramePr>
        <p:xfrm>
          <a:off x="1331586" y="1268724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67" name="文字方塊 66">
            <a:extLst>
              <a:ext uri="{FF2B5EF4-FFF2-40B4-BE49-F238E27FC236}">
                <a16:creationId xmlns:a16="http://schemas.microsoft.com/office/drawing/2014/main" id="{24184563-2366-2FA2-FADB-E90D52CBCFD4}"/>
              </a:ext>
            </a:extLst>
          </p:cNvPr>
          <p:cNvSpPr txBox="1"/>
          <p:nvPr/>
        </p:nvSpPr>
        <p:spPr>
          <a:xfrm>
            <a:off x="251448" y="1628770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85FD7CFB-57B4-ECC2-9BA6-07391F2A99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1381" y="728654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:a16="http://schemas.microsoft.com/office/drawing/2014/main" id="{4A12D698-0E1C-7ABB-CB62-9295FD6C0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563" y="2168656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7017DC6-AD68-62F2-80E6-4F12EE5AC996}"/>
              </a:ext>
            </a:extLst>
          </p:cNvPr>
          <p:cNvSpPr txBox="1"/>
          <p:nvPr/>
        </p:nvSpPr>
        <p:spPr>
          <a:xfrm>
            <a:off x="3671885" y="188586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Line 43">
            <a:extLst>
              <a:ext uri="{FF2B5EF4-FFF2-40B4-BE49-F238E27FC236}">
                <a16:creationId xmlns:a16="http://schemas.microsoft.com/office/drawing/2014/main" id="{27BAAE14-2F90-C0E8-6DB0-310A397E7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1749" y="1808794"/>
            <a:ext cx="720090" cy="1080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4623025-81AB-9911-0573-9585AFC42E34}"/>
              </a:ext>
            </a:extLst>
          </p:cNvPr>
          <p:cNvSpPr/>
          <p:nvPr/>
        </p:nvSpPr>
        <p:spPr>
          <a:xfrm>
            <a:off x="4031931" y="548632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3" name="Line 43">
            <a:extLst>
              <a:ext uri="{FF2B5EF4-FFF2-40B4-BE49-F238E27FC236}">
                <a16:creationId xmlns:a16="http://schemas.microsoft.com/office/drawing/2014/main" id="{6D1084F9-5A3A-2BF0-7C91-B883F47B7E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1885" y="728629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74" name="表格 73">
            <a:extLst>
              <a:ext uri="{FF2B5EF4-FFF2-40B4-BE49-F238E27FC236}">
                <a16:creationId xmlns:a16="http://schemas.microsoft.com/office/drawing/2014/main" id="{3D4AF9D4-85E7-049A-D09D-D2839413B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41060"/>
              </p:ext>
            </p:extLst>
          </p:nvPr>
        </p:nvGraphicFramePr>
        <p:xfrm>
          <a:off x="3311839" y="548632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75" name="文字方塊 74">
            <a:extLst>
              <a:ext uri="{FF2B5EF4-FFF2-40B4-BE49-F238E27FC236}">
                <a16:creationId xmlns:a16="http://schemas.microsoft.com/office/drawing/2014/main" id="{82D78726-D46B-A6A2-0179-A93B46320420}"/>
              </a:ext>
            </a:extLst>
          </p:cNvPr>
          <p:cNvSpPr txBox="1"/>
          <p:nvPr/>
        </p:nvSpPr>
        <p:spPr>
          <a:xfrm>
            <a:off x="3851908" y="1628770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45D9628-994A-63EA-A1E9-E29AB16A38E1}"/>
              </a:ext>
            </a:extLst>
          </p:cNvPr>
          <p:cNvSpPr/>
          <p:nvPr/>
        </p:nvSpPr>
        <p:spPr>
          <a:xfrm>
            <a:off x="4031931" y="1268724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Line 43">
            <a:extLst>
              <a:ext uri="{FF2B5EF4-FFF2-40B4-BE49-F238E27FC236}">
                <a16:creationId xmlns:a16="http://schemas.microsoft.com/office/drawing/2014/main" id="{CF005635-5C87-B591-1E04-F324C610C0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1770" y="1448747"/>
            <a:ext cx="1440184" cy="360046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B7994CA-F958-2B88-9FB2-731D1F806BA7}"/>
              </a:ext>
            </a:extLst>
          </p:cNvPr>
          <p:cNvSpPr txBox="1"/>
          <p:nvPr/>
        </p:nvSpPr>
        <p:spPr>
          <a:xfrm>
            <a:off x="7992437" y="1988816"/>
            <a:ext cx="720000" cy="360000"/>
          </a:xfrm>
          <a:prstGeom prst="rect">
            <a:avLst/>
          </a:prstGeom>
          <a:noFill/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DA4F1A8-AD0C-F81A-E69E-08D88C2F1407}"/>
              </a:ext>
            </a:extLst>
          </p:cNvPr>
          <p:cNvSpPr/>
          <p:nvPr/>
        </p:nvSpPr>
        <p:spPr>
          <a:xfrm>
            <a:off x="8172460" y="1628770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Line 43">
            <a:extLst>
              <a:ext uri="{FF2B5EF4-FFF2-40B4-BE49-F238E27FC236}">
                <a16:creationId xmlns:a16="http://schemas.microsoft.com/office/drawing/2014/main" id="{FAF61E85-2429-F960-C053-B71709C12B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2299" y="1808794"/>
            <a:ext cx="1440182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zh-TW" altLang="en-US" sz="2000" b="1" ker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28070013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7740989" cy="630080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testInsert2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n = 100;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c = 0; c &lt;= n;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c++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s = 0; s &lt;= c; s++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position = 0; position &lt;= s; position++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v( c );</a:t>
            </a:r>
          </a:p>
          <a:p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i = 0; i &lt; s; i++ )</a:t>
            </a:r>
          </a:p>
          <a:p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   v.at( i ) = 1 + rand() % 99</a:t>
            </a:r>
            <a:r>
              <a:rPr lang="nn-NO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*first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// first =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v.myFirst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**last =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** &gt;( &amp;v ) + 1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*last = first + s;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v.myLast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v.myFirst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s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value = 1 + rand() % 99;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() + position, value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() == c &amp;&amp;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() != first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&lt;&lt;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&lt;&lt;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errors.\n"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16463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248977"/>
            <a:ext cx="6300806" cy="306039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v( 6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細明體" panose="02020509000000000000" pitchFamily="49" charset="-120"/>
              </a:rPr>
              <a:t>v.at(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*first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 // </a:t>
            </a:r>
            <a:r>
              <a:rPr lang="en-US" altLang="zh-TW" dirty="0" err="1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v.myFirst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**last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&amp;v ) + 1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last = first + 5;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+ 6, 5 );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6 &amp;&amp;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!= first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++;</a:t>
            </a:r>
          </a:p>
        </p:txBody>
      </p:sp>
      <p:sp>
        <p:nvSpPr>
          <p:cNvPr id="19" name="矩形 18"/>
          <p:cNvSpPr/>
          <p:nvPr/>
        </p:nvSpPr>
        <p:spPr>
          <a:xfrm>
            <a:off x="4572000" y="1448747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5831795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5831977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94543"/>
              </p:ext>
            </p:extLst>
          </p:nvPr>
        </p:nvGraphicFramePr>
        <p:xfrm>
          <a:off x="4572000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912299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1954" y="1988816"/>
            <a:ext cx="3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20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2000" dirty="0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832162" y="2168840"/>
            <a:ext cx="720091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72345" y="908678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6912299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40754"/>
              </p:ext>
            </p:extLst>
          </p:nvPr>
        </p:nvGraphicFramePr>
        <p:xfrm>
          <a:off x="6552253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752023" y="908678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11954" y="908678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&amp;v</a:t>
            </a:r>
            <a:endParaRPr lang="zh-TW" altLang="en-US" sz="1600" dirty="0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4932046" y="1088701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32391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5" y="1628770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H="1">
            <a:off x="6012184" y="1808792"/>
            <a:ext cx="1440184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46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5169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1" y="3248977"/>
            <a:ext cx="6300806" cy="306039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v( 6 );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6;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ea typeface="細明體" panose="02020509000000000000" pitchFamily="49" charset="-120"/>
              </a:rPr>
              <a:t>v.at( i )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i;</a:t>
            </a: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*first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 // </a:t>
            </a:r>
            <a:r>
              <a:rPr lang="en-US" altLang="zh-TW" dirty="0" err="1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v.myFirst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**last =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** &gt;( &amp;v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*last = first + 5;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+ 6, 5 );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v.capacity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== 6 &amp;&amp;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!= first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++;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1448747"/>
            <a:ext cx="1620000" cy="143995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Line 43"/>
          <p:cNvSpPr>
            <a:spLocks noChangeShapeType="1"/>
          </p:cNvSpPr>
          <p:nvPr/>
        </p:nvSpPr>
        <p:spPr bwMode="auto">
          <a:xfrm flipV="1">
            <a:off x="5831795" y="1088700"/>
            <a:ext cx="720458" cy="72006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1" name="Line 43"/>
          <p:cNvSpPr>
            <a:spLocks noChangeShapeType="1"/>
          </p:cNvSpPr>
          <p:nvPr/>
        </p:nvSpPr>
        <p:spPr bwMode="auto">
          <a:xfrm>
            <a:off x="5831977" y="2528702"/>
            <a:ext cx="720276" cy="7202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94543"/>
              </p:ext>
            </p:extLst>
          </p:nvPr>
        </p:nvGraphicFramePr>
        <p:xfrm>
          <a:off x="4572000" y="1628770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6912299" y="54863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first</a:t>
            </a:r>
            <a:endParaRPr lang="zh-TW" altLang="en-US" sz="16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1954" y="1988816"/>
            <a:ext cx="36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altLang="zh-TW" sz="20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v</a:t>
            </a:r>
            <a:endParaRPr lang="zh-TW" altLang="en-US" sz="2000" dirty="0"/>
          </a:p>
        </p:txBody>
      </p:sp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5832162" y="2168840"/>
            <a:ext cx="720091" cy="10801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72345" y="908678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Line 43"/>
          <p:cNvSpPr>
            <a:spLocks noChangeShapeType="1"/>
          </p:cNvSpPr>
          <p:nvPr/>
        </p:nvSpPr>
        <p:spPr bwMode="auto">
          <a:xfrm flipH="1">
            <a:off x="6912299" y="1088675"/>
            <a:ext cx="540069" cy="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40754"/>
              </p:ext>
            </p:extLst>
          </p:nvPr>
        </p:nvGraphicFramePr>
        <p:xfrm>
          <a:off x="6552253" y="908678"/>
          <a:ext cx="360000" cy="21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25697479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958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0084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357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7865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5487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295678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4752023" y="908678"/>
            <a:ext cx="360046" cy="36004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211954" y="908678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&amp;v</a:t>
            </a:r>
            <a:endParaRPr lang="zh-TW" altLang="en-US" sz="1600" dirty="0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4932046" y="1088701"/>
            <a:ext cx="720092" cy="540069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7632391" y="162877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last</a:t>
            </a:r>
            <a:endParaRPr lang="zh-TW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7272345" y="1628770"/>
            <a:ext cx="360046" cy="36004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 flipH="1">
            <a:off x="6012184" y="1808792"/>
            <a:ext cx="1440184" cy="36004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04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13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4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1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717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1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19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64266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21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3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346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15;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13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37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1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88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57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9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4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004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22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42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17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371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72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00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5400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513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34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68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9367516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95968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8996433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03193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086165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559806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397242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9897722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7871907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270034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8154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6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548632"/>
            <a:ext cx="7020898" cy="234029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22415"/>
              </p:ext>
            </p:extLst>
          </p:nvPr>
        </p:nvGraphicFramePr>
        <p:xfrm>
          <a:off x="3491862" y="3068954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6552253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5472115" y="4869184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47211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32276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272345" y="5409253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3216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32391" y="5049207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372230" y="5409253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5832161" y="3789046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H="1" flipV="1">
            <a:off x="5472115" y="3789046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3671885" y="3789046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76023"/>
              </p:ext>
            </p:extLst>
          </p:nvPr>
        </p:nvGraphicFramePr>
        <p:xfrm>
          <a:off x="971540" y="5049207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76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246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340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23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31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771770" y="2528885"/>
            <a:ext cx="27003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771770" y="2528885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0707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131816" y="2528885"/>
            <a:ext cx="14401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44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356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76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4211954" y="2528885"/>
            <a:ext cx="36004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146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/>
              <a:t>How is insert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17120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1268724"/>
            <a:ext cx="3960506" cy="36003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v(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10 );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4329107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8691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5091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869176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5091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509130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86917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>
            <a:cxnSpLocks/>
          </p:cNvCxnSpPr>
          <p:nvPr/>
        </p:nvCxnSpPr>
        <p:spPr>
          <a:xfrm flipV="1">
            <a:off x="5472116" y="3248969"/>
            <a:ext cx="90011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>
            <a:cxnSpLocks/>
          </p:cNvCxnSpPr>
          <p:nvPr/>
        </p:nvCxnSpPr>
        <p:spPr>
          <a:xfrm flipV="1">
            <a:off x="4572000" y="3248969"/>
            <a:ext cx="180023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>
            <a:cxnSpLocks/>
          </p:cNvCxnSpPr>
          <p:nvPr/>
        </p:nvCxnSpPr>
        <p:spPr>
          <a:xfrm flipH="1" flipV="1">
            <a:off x="2771770" y="3248969"/>
            <a:ext cx="900115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203146"/>
              </p:ext>
            </p:extLst>
          </p:nvPr>
        </p:nvGraphicFramePr>
        <p:xfrm>
          <a:off x="2591747" y="252887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364598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851908" y="5229222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15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491862" y="1808793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528885"/>
            <a:ext cx="360047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540069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944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8;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( i / 2 ),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3491862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6" y="2528885"/>
            <a:ext cx="36004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528885"/>
            <a:ext cx="900115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671885" y="2528885"/>
            <a:ext cx="1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 / 2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73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90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50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830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0523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62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70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13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98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v;</a:t>
            </a:r>
          </a:p>
          <a:p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15; ++i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(), i );</a:t>
            </a:r>
          </a:p>
        </p:txBody>
      </p:sp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+mn-cs"/>
              </a:rPr>
              <a:t>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328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2, 4 );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851908" y="5409253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816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5244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548639"/>
            <a:ext cx="7740989" cy="5940752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::vector()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::size()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::capacity()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::begin()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::end()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55231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39"/>
            <a:ext cx="3960506" cy="10801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v1;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v1.insert( v1.end(),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v2( v1 );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51846"/>
              </p:ext>
            </p:extLst>
          </p:nvPr>
        </p:nvGraphicFramePr>
        <p:xfrm>
          <a:off x="611494" y="2348862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971540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971540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31701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2771770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331586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1871655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>
            <a:cxnSpLocks/>
          </p:cNvCxnSpPr>
          <p:nvPr/>
        </p:nvCxnSpPr>
        <p:spPr>
          <a:xfrm flipV="1">
            <a:off x="3311839" y="3068954"/>
            <a:ext cx="720092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>
            <a:cxnSpLocks/>
          </p:cNvCxnSpPr>
          <p:nvPr/>
        </p:nvCxnSpPr>
        <p:spPr>
          <a:xfrm flipV="1">
            <a:off x="2411724" y="3068954"/>
            <a:ext cx="900115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>
            <a:cxnSpLocks/>
          </p:cNvCxnSpPr>
          <p:nvPr/>
        </p:nvCxnSpPr>
        <p:spPr>
          <a:xfrm flipH="1" flipV="1">
            <a:off x="791517" y="3068954"/>
            <a:ext cx="720092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1691632" y="5049207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111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39"/>
            <a:ext cx="3960506" cy="1080131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v1;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v1.insert( v1.end(),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細明體" panose="02020509000000000000" pitchFamily="49" charset="-120"/>
                <a:cs typeface="+mn-cs"/>
              </a:rPr>
              <a:t> v2( v1 );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611494" y="2348862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971540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971540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2231701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2771770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331586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131816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1871655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>
            <a:cxnSpLocks/>
          </p:cNvCxnSpPr>
          <p:nvPr/>
        </p:nvCxnSpPr>
        <p:spPr>
          <a:xfrm flipV="1">
            <a:off x="3311839" y="3068954"/>
            <a:ext cx="720092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>
            <a:cxnSpLocks/>
          </p:cNvCxnSpPr>
          <p:nvPr/>
        </p:nvCxnSpPr>
        <p:spPr>
          <a:xfrm flipV="1">
            <a:off x="2411724" y="3068954"/>
            <a:ext cx="900115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>
            <a:cxnSpLocks/>
          </p:cNvCxnSpPr>
          <p:nvPr/>
        </p:nvCxnSpPr>
        <p:spPr>
          <a:xfrm flipH="1" flipV="1">
            <a:off x="791517" y="3068954"/>
            <a:ext cx="720092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1691632" y="5049207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1558B2-F66D-6E80-5895-6ACE2B525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509532"/>
              </p:ext>
            </p:extLst>
          </p:nvPr>
        </p:nvGraphicFramePr>
        <p:xfrm>
          <a:off x="5112069" y="2348862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0674D929-4F4B-70A7-63D6-437D9F599E9B}"/>
              </a:ext>
            </a:extLst>
          </p:cNvPr>
          <p:cNvSpPr/>
          <p:nvPr/>
        </p:nvSpPr>
        <p:spPr>
          <a:xfrm>
            <a:off x="5472115" y="4149092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" name="流程圖: 程序 4">
            <a:extLst>
              <a:ext uri="{FF2B5EF4-FFF2-40B4-BE49-F238E27FC236}">
                <a16:creationId xmlns:a16="http://schemas.microsoft.com/office/drawing/2014/main" id="{CCB42F96-F6A5-08E0-A4E8-2B3B3B8C77E1}"/>
              </a:ext>
            </a:extLst>
          </p:cNvPr>
          <p:cNvSpPr/>
          <p:nvPr/>
        </p:nvSpPr>
        <p:spPr>
          <a:xfrm>
            <a:off x="5472115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C528DE-49C3-FA62-3C28-897C307A96A7}"/>
              </a:ext>
            </a:extLst>
          </p:cNvPr>
          <p:cNvSpPr/>
          <p:nvPr/>
        </p:nvSpPr>
        <p:spPr>
          <a:xfrm>
            <a:off x="6732276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F113EAC2-A859-0696-8435-F1772D71534F}"/>
              </a:ext>
            </a:extLst>
          </p:cNvPr>
          <p:cNvSpPr/>
          <p:nvPr/>
        </p:nvSpPr>
        <p:spPr>
          <a:xfrm>
            <a:off x="7272345" y="4689161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2ED6EE-18CB-A60D-49E6-093EF360B064}"/>
              </a:ext>
            </a:extLst>
          </p:cNvPr>
          <p:cNvSpPr/>
          <p:nvPr/>
        </p:nvSpPr>
        <p:spPr>
          <a:xfrm>
            <a:off x="5832161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0882EC-84CF-0C89-4DEB-926D9C26C372}"/>
              </a:ext>
            </a:extLst>
          </p:cNvPr>
          <p:cNvSpPr/>
          <p:nvPr/>
        </p:nvSpPr>
        <p:spPr>
          <a:xfrm>
            <a:off x="7632391" y="4329115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C3AFC5F3-21F1-80EB-131F-A1C5A3251250}"/>
              </a:ext>
            </a:extLst>
          </p:cNvPr>
          <p:cNvSpPr/>
          <p:nvPr/>
        </p:nvSpPr>
        <p:spPr>
          <a:xfrm>
            <a:off x="6372230" y="4689161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E2CCD79-C99A-45B5-98F5-22F727112594}"/>
              </a:ext>
            </a:extLst>
          </p:cNvPr>
          <p:cNvCxnSpPr>
            <a:cxnSpLocks/>
          </p:cNvCxnSpPr>
          <p:nvPr/>
        </p:nvCxnSpPr>
        <p:spPr>
          <a:xfrm flipV="1">
            <a:off x="7812414" y="3068954"/>
            <a:ext cx="0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937934E-9EC1-BF52-C81D-DBDDD7D6359A}"/>
              </a:ext>
            </a:extLst>
          </p:cNvPr>
          <p:cNvCxnSpPr>
            <a:cxnSpLocks/>
          </p:cNvCxnSpPr>
          <p:nvPr/>
        </p:nvCxnSpPr>
        <p:spPr>
          <a:xfrm flipV="1">
            <a:off x="6912299" y="3068954"/>
            <a:ext cx="900115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CF549A9-5599-299E-2DF2-FE2B0C6C93E4}"/>
              </a:ext>
            </a:extLst>
          </p:cNvPr>
          <p:cNvCxnSpPr>
            <a:cxnSpLocks/>
          </p:cNvCxnSpPr>
          <p:nvPr/>
        </p:nvCxnSpPr>
        <p:spPr>
          <a:xfrm flipH="1" flipV="1">
            <a:off x="5292092" y="3068954"/>
            <a:ext cx="720092" cy="14401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2957BE-14F1-3BFF-2F45-00FCC7707FC0}"/>
              </a:ext>
            </a:extLst>
          </p:cNvPr>
          <p:cNvSpPr txBox="1"/>
          <p:nvPr/>
        </p:nvSpPr>
        <p:spPr>
          <a:xfrm>
            <a:off x="6192207" y="5049207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507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58BB41-AFF4-891F-F53E-CF3AC6526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52281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2907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5362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+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2 );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101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10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1691632" y="2528885"/>
            <a:ext cx="378048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1691632" y="2528885"/>
            <a:ext cx="288036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108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42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182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07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1979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3491862" y="2528885"/>
            <a:ext cx="1980254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83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851908" y="2528885"/>
            <a:ext cx="7200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44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91747" y="548640"/>
            <a:ext cx="3960506" cy="108013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7;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v.erase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- 1 );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572000" y="2528885"/>
            <a:ext cx="90011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491862" y="2528885"/>
            <a:ext cx="10801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533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7916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~vector();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assign(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where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size();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capacity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lnSpc>
                <a:spcPct val="95000"/>
              </a:lnSpc>
            </a:pP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&amp; at(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beginning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current end of sequence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end of array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380601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8;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7 );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714297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627006"/>
              </p:ext>
            </p:extLst>
          </p:nvPr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4869184"/>
            <a:ext cx="18002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259058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30739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2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051678" y="2528885"/>
            <a:ext cx="3420438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051678" y="2528885"/>
            <a:ext cx="252032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890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600460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8;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5 );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93033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2168839"/>
            <a:ext cx="72009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2168839"/>
            <a:ext cx="180023" cy="90011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2168839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242485"/>
              </p:ext>
            </p:extLst>
          </p:nvPr>
        </p:nvGraphicFramePr>
        <p:xfrm>
          <a:off x="791517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4869184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8" y="4869184"/>
            <a:ext cx="1800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46725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869365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29" name="內容版面配置區 1"/>
          <p:cNvSpPr txBox="1">
            <a:spLocks/>
          </p:cNvSpPr>
          <p:nvPr/>
        </p:nvSpPr>
        <p:spPr>
          <a:xfrm>
            <a:off x="611494" y="548632"/>
            <a:ext cx="3420436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938439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5087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0 );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2974"/>
              </p:ext>
            </p:extLst>
          </p:nvPr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06403"/>
              </p:ext>
            </p:extLst>
          </p:nvPr>
        </p:nvGraphicFramePr>
        <p:xfrm>
          <a:off x="791517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3131816" y="2168839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8002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811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302205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&amp;&amp;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2</a:t>
            </a:r>
          </a:p>
        </p:txBody>
      </p:sp>
    </p:spTree>
    <p:extLst>
      <p:ext uri="{BB962C8B-B14F-4D97-AF65-F5344CB8AC3E}">
        <p14:creationId xmlns:p14="http://schemas.microsoft.com/office/powerpoint/2010/main" val="16505408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3"/>
            <a:ext cx="3600460" cy="2160276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( 7 );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0 );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52974"/>
              </p:ext>
            </p:extLst>
          </p:nvPr>
        </p:nvGraphicFramePr>
        <p:xfrm>
          <a:off x="791517" y="4149092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59561473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31471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151563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15156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24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2951793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1160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1839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051678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491862" y="4869184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591747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971540" y="4869184"/>
            <a:ext cx="72009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431471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151563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15156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11724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2951793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1160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311839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051678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91862" y="2168839"/>
            <a:ext cx="720092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591747" y="2168839"/>
            <a:ext cx="1260161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971540" y="2168839"/>
            <a:ext cx="720093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7811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19701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1" y="548632"/>
            <a:ext cx="4500575" cy="54006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&amp;&amp;</a:t>
            </a:r>
            <a:endParaRPr lang="en-US" altLang="zh-TW" dirty="0">
              <a:solidFill>
                <a:srgbClr val="FF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&lt;=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2</a:t>
            </a:r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16010"/>
              </p:ext>
            </p:extLst>
          </p:nvPr>
        </p:nvGraphicFramePr>
        <p:xfrm>
          <a:off x="791517" y="1448747"/>
          <a:ext cx="32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35551567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8328774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7806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134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10;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 flipV="1">
            <a:off x="2771770" y="2168839"/>
            <a:ext cx="1080138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H="1" flipV="1">
            <a:off x="2411724" y="2168839"/>
            <a:ext cx="540069" cy="90011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108273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086564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5133"/>
              </p:ext>
            </p:extLst>
          </p:nvPr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311872"/>
              </p:ext>
            </p:extLst>
          </p:nvPr>
        </p:nvGraphicFramePr>
        <p:xfrm>
          <a:off x="431471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15223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112069" y="548632"/>
            <a:ext cx="3780483" cy="2340299"/>
          </a:xfrm>
        </p:spPr>
        <p:txBody>
          <a:bodyPr/>
          <a:lstStyle/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7 );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10; ++i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v2.insert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v2.end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 3 );</a:t>
            </a:r>
          </a:p>
          <a:p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zh-TW" altLang="en-US" dirty="0"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91517" y="2888931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1511609" y="540925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151160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3311839" y="594932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165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671885" y="558927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411724" y="594932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3851908" y="4869184"/>
            <a:ext cx="1440184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" name="直線單箭頭接點 12"/>
          <p:cNvCxnSpPr/>
          <p:nvPr/>
        </p:nvCxnSpPr>
        <p:spPr>
          <a:xfrm flipV="1">
            <a:off x="2951793" y="4869184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" name="直線單箭頭接點 13"/>
          <p:cNvCxnSpPr/>
          <p:nvPr/>
        </p:nvCxnSpPr>
        <p:spPr>
          <a:xfrm flipH="1" flipV="1">
            <a:off x="611495" y="4869184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791517" y="5589276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1511609" y="2708908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151160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771770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0" name="流程圖: 程序 19"/>
          <p:cNvSpPr/>
          <p:nvPr/>
        </p:nvSpPr>
        <p:spPr>
          <a:xfrm>
            <a:off x="3311839" y="324897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7165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671885" y="288893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2411724" y="324897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851908" y="2168839"/>
            <a:ext cx="360046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5" name="直線單箭頭接點 24"/>
          <p:cNvCxnSpPr/>
          <p:nvPr/>
        </p:nvCxnSpPr>
        <p:spPr>
          <a:xfrm flipV="1">
            <a:off x="2951793" y="2168839"/>
            <a:ext cx="1260161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26" name="直線單箭頭接點 25"/>
          <p:cNvCxnSpPr/>
          <p:nvPr/>
        </p:nvCxnSpPr>
        <p:spPr>
          <a:xfrm flipH="1" flipV="1">
            <a:off x="611495" y="2168839"/>
            <a:ext cx="1440183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753"/>
              </p:ext>
            </p:extLst>
          </p:nvPr>
        </p:nvGraphicFramePr>
        <p:xfrm>
          <a:off x="6012184" y="5409253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26444"/>
              </p:ext>
            </p:extLst>
          </p:nvPr>
        </p:nvGraphicFramePr>
        <p:xfrm>
          <a:off x="6012184" y="3429000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10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30" name="內容版面配置區 1"/>
          <p:cNvSpPr txBox="1">
            <a:spLocks/>
          </p:cNvSpPr>
          <p:nvPr/>
        </p:nvSpPr>
        <p:spPr>
          <a:xfrm>
            <a:off x="431472" y="548632"/>
            <a:ext cx="4320552" cy="36004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v2.size</a:t>
            </a:r>
            <a:r>
              <a:rPr lang="en-US" altLang="zh-TW" dirty="0">
                <a:solidFill>
                  <a:srgbClr val="FF0000"/>
                </a:solidFill>
                <a:latin typeface="Lucida Console"/>
                <a:ea typeface="細明體" panose="02020509000000000000" pitchFamily="49" charset="-120"/>
              </a:rPr>
              <a:t>() &gt; </a:t>
            </a:r>
            <a:r>
              <a:rPr lang="en-US" altLang="zh-TW" dirty="0" err="1">
                <a:solidFill>
                  <a:srgbClr val="FF0000"/>
                </a:solidFill>
                <a:ea typeface="細明體" panose="02020509000000000000" pitchFamily="49" charset="-120"/>
              </a:rPr>
              <a:t>v1.capacity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() * 3 / 2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95133"/>
              </p:ext>
            </p:extLst>
          </p:nvPr>
        </p:nvGraphicFramePr>
        <p:xfrm>
          <a:off x="431471" y="4149092"/>
          <a:ext cx="46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17101242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326683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669871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9936714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1008512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715816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51118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114009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193763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778884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4681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0462916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2388777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53383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320593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458483"/>
              </p:ext>
            </p:extLst>
          </p:nvPr>
        </p:nvGraphicFramePr>
        <p:xfrm>
          <a:off x="431471" y="1448747"/>
          <a:ext cx="36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83132496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900896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8829066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838632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506872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74307382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66883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3772179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879731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329669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30599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47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7070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/>
              <a:t>How is assign 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152483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296477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1080138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29002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17748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75999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551891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16986"/>
              </p:ext>
            </p:extLst>
          </p:nvPr>
        </p:nvGraphicFramePr>
        <p:xfrm>
          <a:off x="3311839" y="4149092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2168839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04574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87789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3249"/>
              </p:ext>
            </p:extLst>
          </p:nvPr>
        </p:nvGraphicFramePr>
        <p:xfrm>
          <a:off x="3311839" y="1448747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 flipV="1">
            <a:off x="5292092" y="4869184"/>
            <a:ext cx="180023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720092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491862" y="4869184"/>
            <a:ext cx="18002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2999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v;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0; i &lt; 15; ++i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v.insert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v.end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(), i );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151563" y="1808793"/>
          <a:ext cx="108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流程圖: 程序 130"/>
          <p:cNvSpPr/>
          <p:nvPr/>
        </p:nvSpPr>
        <p:spPr>
          <a:xfrm>
            <a:off x="3131816" y="3609023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4149092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789046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2411724" y="2528885"/>
            <a:ext cx="3060392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2411724" y="2528885"/>
            <a:ext cx="2160276" cy="144018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331586" y="2528885"/>
            <a:ext cx="2340299" cy="144018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40" y="5229230"/>
          <a:ext cx="216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i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6879485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851908" y="4509138"/>
            <a:ext cx="1440185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65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6360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244825"/>
              </p:ext>
            </p:extLst>
          </p:nvPr>
        </p:nvGraphicFramePr>
        <p:xfrm>
          <a:off x="3131816" y="1448747"/>
          <a:ext cx="180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896885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4702880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5112069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540069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9937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92915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870936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05745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11069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801931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52761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057082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v1.assign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489792"/>
              </p:ext>
            </p:extLst>
          </p:nvPr>
        </p:nvGraphicFramePr>
        <p:xfrm>
          <a:off x="3131816" y="1448747"/>
          <a:ext cx="25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277669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2411724" y="3068954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2888931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342900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3068954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3429000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5" y="2168839"/>
            <a:ext cx="360046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0" y="2168839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311839" y="2168839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37619"/>
              </p:ext>
            </p:extLst>
          </p:nvPr>
        </p:nvGraphicFramePr>
        <p:xfrm>
          <a:off x="4031931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v1.capacity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698776"/>
              </p:ext>
            </p:extLst>
          </p:nvPr>
        </p:nvGraphicFramePr>
        <p:xfrm>
          <a:off x="6552253" y="368609"/>
          <a:ext cx="23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548973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49254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v2.size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260589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v2.capacity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itchFamily="49" charset="0"/>
                          <a:ea typeface="細明體" panose="02020509000000000000" pitchFamily="49" charset="-120"/>
                          <a:cs typeface="+mn-cs"/>
                        </a:rPr>
                        <a:t>()</a:t>
                      </a:r>
                      <a:endParaRPr lang="zh-TW" altLang="en-US" dirty="0"/>
                    </a:p>
                  </a:txBody>
                  <a:tcPr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36000" marB="36000" anchor="ctr"/>
                </a:tc>
                <a:extLst>
                  <a:ext uri="{0D108BD9-81ED-4DB2-BD59-A6C34878D82A}">
                    <a16:rowId xmlns:a16="http://schemas.microsoft.com/office/drawing/2014/main" val="3978153122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617588"/>
              </p:ext>
            </p:extLst>
          </p:nvPr>
        </p:nvGraphicFramePr>
        <p:xfrm>
          <a:off x="3131816" y="4149092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2411724" y="5769299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3131816" y="5589276"/>
            <a:ext cx="2880369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313181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391977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4932046" y="6129345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9186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92092" y="5769299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4031931" y="612934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5472115" y="4869184"/>
            <a:ext cx="0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0" name="直線單箭頭接點 29"/>
          <p:cNvCxnSpPr/>
          <p:nvPr/>
        </p:nvCxnSpPr>
        <p:spPr>
          <a:xfrm flipV="1">
            <a:off x="4572000" y="4869184"/>
            <a:ext cx="900115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31" name="直線單箭頭接點 30"/>
          <p:cNvCxnSpPr/>
          <p:nvPr/>
        </p:nvCxnSpPr>
        <p:spPr>
          <a:xfrm flipH="1" flipV="1">
            <a:off x="3311839" y="4869184"/>
            <a:ext cx="360047" cy="108013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499695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0729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6120782"/>
          </a:xfrm>
        </p:spPr>
        <p:txBody>
          <a:bodyPr/>
          <a:lstStyle/>
          <a:p>
            <a:pPr lvl="0"/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equal( 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sz="1500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&gt;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.capacity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 !=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.capacity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.capacity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zh-TW" altLang="en-US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+ offset;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+ 1 + offset;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sz="15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 + 2 + offset;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zh-TW" altLang="en-US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 !=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(); ++i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.at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i ) != </a:t>
            </a:r>
            <a:r>
              <a:rPr lang="en-US" altLang="zh-TW" sz="1500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.at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 i ) )</a:t>
            </a: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50000"/>
              </a:lnSpc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9776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Configuration: Debug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zh-TW" altLang="en-US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.capacity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 == 0 )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+ 2;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 + 3;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709529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1" y="548641"/>
            <a:ext cx="7740989" cy="306038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+ 1;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+ 2;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 &gt;(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vector2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+ 3;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end2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4D76DBE-279D-385D-534B-12E381DCE8A1}"/>
              </a:ext>
            </a:extLst>
          </p:cNvPr>
          <p:cNvSpPr/>
          <p:nvPr/>
        </p:nvSpPr>
        <p:spPr>
          <a:xfrm>
            <a:off x="4932046" y="4149092"/>
            <a:ext cx="1800000" cy="18000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3493715-3266-4C37-D1E2-1BD38D752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76910"/>
              </p:ext>
            </p:extLst>
          </p:nvPr>
        </p:nvGraphicFramePr>
        <p:xfrm>
          <a:off x="4932046" y="4329092"/>
          <a:ext cx="1620000" cy="144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Myproxy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59368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_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03BCC1E4-7A8F-DCA0-BE08-E3CBF8302F4B}"/>
              </a:ext>
            </a:extLst>
          </p:cNvPr>
          <p:cNvSpPr txBox="1"/>
          <p:nvPr/>
        </p:nvSpPr>
        <p:spPr>
          <a:xfrm>
            <a:off x="5292092" y="5949322"/>
            <a:ext cx="1080000" cy="360000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7452368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7092322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7452368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end2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7092322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99A9DFB-C8F0-DAFF-4A5E-2D641C35C697}"/>
              </a:ext>
            </a:extLst>
          </p:cNvPr>
          <p:cNvSpPr/>
          <p:nvPr/>
        </p:nvSpPr>
        <p:spPr>
          <a:xfrm>
            <a:off x="791517" y="4509138"/>
            <a:ext cx="1620000" cy="143995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76F4E6E6-C508-5A8B-F1EE-C51D27683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219109"/>
              </p:ext>
            </p:extLst>
          </p:nvPr>
        </p:nvGraphicFramePr>
        <p:xfrm>
          <a:off x="791517" y="4689161"/>
          <a:ext cx="144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83091677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833521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myFirst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36601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myLast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6016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myEnd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94213"/>
                  </a:ext>
                </a:extLst>
              </a:tr>
            </a:tbl>
          </a:graphicData>
        </a:graphic>
      </p:graphicFrame>
      <p:sp>
        <p:nvSpPr>
          <p:cNvPr id="53" name="文字方塊 52">
            <a:extLst>
              <a:ext uri="{FF2B5EF4-FFF2-40B4-BE49-F238E27FC236}">
                <a16:creationId xmlns:a16="http://schemas.microsoft.com/office/drawing/2014/main" id="{7BD52AB7-F223-624A-B59A-DB7231DA567B}"/>
              </a:ext>
            </a:extLst>
          </p:cNvPr>
          <p:cNvSpPr txBox="1"/>
          <p:nvPr/>
        </p:nvSpPr>
        <p:spPr>
          <a:xfrm>
            <a:off x="971540" y="5949322"/>
            <a:ext cx="12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vector1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DFB121F-FB2E-CE16-EA5B-2CC3EEC4CA6B}"/>
              </a:ext>
            </a:extLst>
          </p:cNvPr>
          <p:cNvSpPr txBox="1"/>
          <p:nvPr/>
        </p:nvSpPr>
        <p:spPr>
          <a:xfrm>
            <a:off x="3131816" y="4509138"/>
            <a:ext cx="900000" cy="36000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first1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6DE60B7-2ED8-4C74-C5E5-AD3AD97FC8E7}"/>
              </a:ext>
            </a:extLst>
          </p:cNvPr>
          <p:cNvSpPr/>
          <p:nvPr/>
        </p:nvSpPr>
        <p:spPr>
          <a:xfrm>
            <a:off x="2771770" y="4509138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049207"/>
            <a:ext cx="90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last1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049207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2DA418EA-34A4-04B3-A185-D525B5AEF1D0}"/>
              </a:ext>
            </a:extLst>
          </p:cNvPr>
          <p:cNvSpPr txBox="1"/>
          <p:nvPr/>
        </p:nvSpPr>
        <p:spPr>
          <a:xfrm>
            <a:off x="3131816" y="5589276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rPr>
              <a:t>end1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10C214E-D581-6AA1-FD4C-7F9204156177}"/>
              </a:ext>
            </a:extLst>
          </p:cNvPr>
          <p:cNvSpPr/>
          <p:nvPr/>
        </p:nvSpPr>
        <p:spPr>
          <a:xfrm>
            <a:off x="2771770" y="5589276"/>
            <a:ext cx="360046" cy="360046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0223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13550</TotalTime>
  <Words>7919</Words>
  <Application>Microsoft Office PowerPoint</Application>
  <PresentationFormat>如螢幕大小 (4:3)</PresentationFormat>
  <Paragraphs>3065</Paragraphs>
  <Slides>120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120</vt:i4>
      </vt:variant>
    </vt:vector>
  </HeadingPairs>
  <TitlesOfParts>
    <vt:vector size="130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Assignment 1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insert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How is assign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Configuration: Debug</vt:lpstr>
      <vt:lpstr>PowerPoint 簡報</vt:lpstr>
      <vt:lpstr>PowerPoint 簡報</vt:lpstr>
      <vt:lpstr>Configuration: Release</vt:lpstr>
      <vt:lpstr>PowerPoint 簡報</vt:lpstr>
      <vt:lpstr>PowerPoint 簡報</vt:lpstr>
      <vt:lpstr>Configuration: Debug</vt:lpstr>
      <vt:lpstr>Configuration: Debug</vt:lpstr>
      <vt:lpstr>PowerPoint 簡報</vt:lpstr>
      <vt:lpstr>PowerPoint 簡報</vt:lpstr>
      <vt:lpstr>PowerPoint 簡報</vt:lpstr>
      <vt:lpstr>PowerPoint 簡報</vt:lpstr>
      <vt:lpstr>Configuration: Release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826</cp:revision>
  <dcterms:created xsi:type="dcterms:W3CDTF">2013-03-13T12:22:18Z</dcterms:created>
  <dcterms:modified xsi:type="dcterms:W3CDTF">2025-02-15T10:31:44Z</dcterms:modified>
</cp:coreProperties>
</file>