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0"/>
  </p:notesMasterIdLst>
  <p:sldIdLst>
    <p:sldId id="256" r:id="rId2"/>
    <p:sldId id="868" r:id="rId3"/>
    <p:sldId id="870" r:id="rId4"/>
    <p:sldId id="872" r:id="rId5"/>
    <p:sldId id="873" r:id="rId6"/>
    <p:sldId id="538" r:id="rId7"/>
    <p:sldId id="874" r:id="rId8"/>
    <p:sldId id="914" r:id="rId9"/>
    <p:sldId id="579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8" r:id="rId20"/>
    <p:sldId id="889" r:id="rId21"/>
    <p:sldId id="892" r:id="rId22"/>
    <p:sldId id="898" r:id="rId23"/>
    <p:sldId id="899" r:id="rId24"/>
    <p:sldId id="894" r:id="rId25"/>
    <p:sldId id="895" r:id="rId26"/>
    <p:sldId id="896" r:id="rId27"/>
    <p:sldId id="890" r:id="rId28"/>
    <p:sldId id="884" r:id="rId29"/>
    <p:sldId id="885" r:id="rId30"/>
    <p:sldId id="886" r:id="rId31"/>
    <p:sldId id="887" r:id="rId32"/>
    <p:sldId id="840" r:id="rId33"/>
    <p:sldId id="842" r:id="rId34"/>
    <p:sldId id="852" r:id="rId35"/>
    <p:sldId id="856" r:id="rId36"/>
    <p:sldId id="862" r:id="rId37"/>
    <p:sldId id="897" r:id="rId38"/>
    <p:sldId id="316" r:id="rId39"/>
    <p:sldId id="900" r:id="rId40"/>
    <p:sldId id="901" r:id="rId41"/>
    <p:sldId id="902" r:id="rId42"/>
    <p:sldId id="912" r:id="rId43"/>
    <p:sldId id="322" r:id="rId44"/>
    <p:sldId id="915" r:id="rId45"/>
    <p:sldId id="916" r:id="rId46"/>
    <p:sldId id="917" r:id="rId47"/>
    <p:sldId id="328" r:id="rId48"/>
    <p:sldId id="903" r:id="rId49"/>
    <p:sldId id="904" r:id="rId50"/>
    <p:sldId id="905" r:id="rId51"/>
    <p:sldId id="906" r:id="rId52"/>
    <p:sldId id="450" r:id="rId53"/>
    <p:sldId id="907" r:id="rId54"/>
    <p:sldId id="908" r:id="rId55"/>
    <p:sldId id="909" r:id="rId56"/>
    <p:sldId id="910" r:id="rId57"/>
    <p:sldId id="911" r:id="rId58"/>
    <p:sldId id="918" r:id="rId59"/>
    <p:sldId id="919" r:id="rId60"/>
    <p:sldId id="920" r:id="rId61"/>
    <p:sldId id="921" r:id="rId62"/>
    <p:sldId id="922" r:id="rId63"/>
    <p:sldId id="701" r:id="rId64"/>
    <p:sldId id="866" r:id="rId65"/>
    <p:sldId id="730" r:id="rId66"/>
    <p:sldId id="756" r:id="rId67"/>
    <p:sldId id="757" r:id="rId68"/>
    <p:sldId id="733" r:id="rId69"/>
    <p:sldId id="738" r:id="rId70"/>
    <p:sldId id="740" r:id="rId71"/>
    <p:sldId id="744" r:id="rId72"/>
    <p:sldId id="741" r:id="rId73"/>
    <p:sldId id="745" r:id="rId74"/>
    <p:sldId id="737" r:id="rId75"/>
    <p:sldId id="758" r:id="rId76"/>
    <p:sldId id="736" r:id="rId77"/>
    <p:sldId id="742" r:id="rId78"/>
    <p:sldId id="746" r:id="rId79"/>
    <p:sldId id="743" r:id="rId80"/>
    <p:sldId id="747" r:id="rId81"/>
    <p:sldId id="735" r:id="rId82"/>
    <p:sldId id="748" r:id="rId83"/>
    <p:sldId id="734" r:id="rId84"/>
    <p:sldId id="750" r:id="rId85"/>
    <p:sldId id="751" r:id="rId86"/>
    <p:sldId id="749" r:id="rId87"/>
    <p:sldId id="752" r:id="rId88"/>
    <p:sldId id="753" r:id="rId89"/>
    <p:sldId id="731" r:id="rId90"/>
    <p:sldId id="718" r:id="rId91"/>
    <p:sldId id="710" r:id="rId92"/>
    <p:sldId id="712" r:id="rId93"/>
    <p:sldId id="754" r:id="rId94"/>
    <p:sldId id="713" r:id="rId95"/>
    <p:sldId id="716" r:id="rId96"/>
    <p:sldId id="715" r:id="rId97"/>
    <p:sldId id="714" r:id="rId98"/>
    <p:sldId id="717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8E8E57"/>
    <a:srgbClr val="A8A83A"/>
    <a:srgbClr val="3A3A3A"/>
    <a:srgbClr val="FFFFFF"/>
    <a:srgbClr val="003399"/>
    <a:srgbClr val="78310B"/>
    <a:srgbClr val="2DA2B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10" y="82"/>
      </p:cViewPr>
      <p:guideLst>
        <p:guide orient="horz" pos="1888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78AF165-D10D-4E14-82F8-3104E5BDE3D5}" type="datetimeFigureOut">
              <a:rPr lang="en-US" altLang="zh-TW"/>
              <a:pPr/>
              <a:t>2/17/2025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4A0A8D7-28DB-4305-99CF-A216F1E579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268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52000" y="2709000"/>
            <a:ext cx="8640000" cy="1440000"/>
          </a:xfrm>
        </p:spPr>
        <p:txBody>
          <a:bodyPr anchor="ctr" anchorCtr="0">
            <a:noAutofit/>
          </a:bodyPr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89000"/>
            <a:ext cx="4320000" cy="648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79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5220000" cy="450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0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2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94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71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0" y="549000"/>
            <a:ext cx="4140000" cy="162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01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49000"/>
            <a:ext cx="4320000" cy="30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549000"/>
            <a:ext cx="6660000" cy="5580000"/>
          </a:xfrm>
        </p:spPr>
        <p:txBody>
          <a:bodyPr tIns="126000"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21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2000" y="548640"/>
            <a:ext cx="4140000" cy="576072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1" y="548640"/>
            <a:ext cx="4140000" cy="576072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000" y="549000"/>
            <a:ext cx="8460000" cy="270000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0" y="3609000"/>
            <a:ext cx="8459999" cy="270036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1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89000"/>
            <a:ext cx="8280000" cy="648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6300000" cy="630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8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5220000" cy="594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6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460" y="189000"/>
            <a:ext cx="8641080" cy="1080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51460" y="1449000"/>
            <a:ext cx="86410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700" r:id="rId3"/>
    <p:sldLayoutId id="2147483682" r:id="rId4"/>
    <p:sldLayoutId id="2147483685" r:id="rId5"/>
    <p:sldLayoutId id="2147483694" r:id="rId6"/>
    <p:sldLayoutId id="2147483693" r:id="rId7"/>
    <p:sldLayoutId id="2147483707" r:id="rId8"/>
    <p:sldLayoutId id="2147483706" r:id="rId9"/>
    <p:sldLayoutId id="2147483703" r:id="rId10"/>
    <p:sldLayoutId id="2147483704" r:id="rId11"/>
    <p:sldLayoutId id="2147483701" r:id="rId12"/>
    <p:sldLayoutId id="2147483705" r:id="rId13"/>
    <p:sldLayoutId id="2147483699" r:id="rId14"/>
    <p:sldLayoutId id="2147483702" r:id="rId15"/>
    <p:sldLayoutId id="2147483698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1 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9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6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4455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0199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0778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62543"/>
              </p:ext>
            </p:extLst>
          </p:nvPr>
        </p:nvGraphicFramePr>
        <p:xfrm>
          <a:off x="61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6765"/>
              </p:ext>
            </p:extLst>
          </p:nvPr>
        </p:nvGraphicFramePr>
        <p:xfrm>
          <a:off x="70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16536"/>
              </p:ext>
            </p:extLst>
          </p:nvPr>
        </p:nvGraphicFramePr>
        <p:xfrm>
          <a:off x="79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6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4455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0199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0778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67837"/>
              </p:ext>
            </p:extLst>
          </p:nvPr>
        </p:nvGraphicFramePr>
        <p:xfrm>
          <a:off x="61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6765"/>
              </p:ext>
            </p:extLst>
          </p:nvPr>
        </p:nvGraphicFramePr>
        <p:xfrm>
          <a:off x="70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6159"/>
              </p:ext>
            </p:extLst>
          </p:nvPr>
        </p:nvGraphicFramePr>
        <p:xfrm>
          <a:off x="79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6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43586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638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4133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6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90794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638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68700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659276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580527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024252"/>
              </p:ext>
            </p:extLst>
          </p:nvPr>
        </p:nvGraphicFramePr>
        <p:xfrm>
          <a:off x="7632000" y="3969000"/>
          <a:ext cx="10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d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116118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018118"/>
              </p:ext>
            </p:extLst>
          </p:nvPr>
        </p:nvGraphicFramePr>
        <p:xfrm>
          <a:off x="7632000" y="3969000"/>
          <a:ext cx="10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d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86861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dirty="0" smtClean="0"/>
              <a:t>Specifiers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Private 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not be accessed by the public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data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members can only 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member 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of the class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member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only be called by other member functions of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Public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accessed by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public.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</a:rPr>
              <a:t>Public 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global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in the program (such as main), and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functions of other classes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 member functions can be called by global functions in the program (such as main), and by member functions of other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classes.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Make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and member functions public, unless you have a good reason not to.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8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460000" cy="630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print( today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63006"/>
              </p:ext>
            </p:extLst>
          </p:nvPr>
        </p:nvGraphicFramePr>
        <p:xfrm>
          <a:off x="5112000" y="7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00" y="72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2000" y="72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912000" y="270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32000" y="324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2000" y="288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342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396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000" y="396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000" y="342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000" y="288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980000" cy="360000"/>
          </a:xfrm>
          <a:prstGeom prst="rect">
            <a:avLst/>
          </a:prstGeom>
          <a:noFill/>
        </p:spPr>
        <p:txBody>
          <a:bodyPr wrap="square" tIns="4680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32000" y="3429000"/>
            <a:ext cx="1080000" cy="54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32000" y="548640"/>
            <a:ext cx="4320000" cy="45003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292000" y="548640"/>
            <a:ext cx="3240000" cy="46803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05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89513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16116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80338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00567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77302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1401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流程圖: 程序 28"/>
          <p:cNvSpPr/>
          <p:nvPr/>
        </p:nvSpPr>
        <p:spPr>
          <a:xfrm>
            <a:off x="432000" y="414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187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72000" y="360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4815"/>
              </p:ext>
            </p:extLst>
          </p:nvPr>
        </p:nvGraphicFramePr>
        <p:xfrm>
          <a:off x="61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9484"/>
              </p:ext>
            </p:extLst>
          </p:nvPr>
        </p:nvGraphicFramePr>
        <p:xfrm>
          <a:off x="18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007"/>
              </p:ext>
            </p:extLst>
          </p:nvPr>
        </p:nvGraphicFramePr>
        <p:xfrm>
          <a:off x="313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5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5823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3743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04662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8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27757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685212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9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143201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418083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296451"/>
              </p:ext>
            </p:extLst>
          </p:nvPr>
        </p:nvGraphicFramePr>
        <p:xfrm>
          <a:off x="5832000" y="34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7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date2;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date1.setDate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1, 22 );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date2.setDate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( 2025, 2, 17 );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lnSpc>
                <a:spcPct val="50000"/>
              </a:lnSpc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31458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41063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24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Access controls work on a per-class basis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member </a:t>
            </a:r>
            <a:r>
              <a:rPr lang="en-US" altLang="zh-TW" dirty="0" smtClean="0"/>
              <a:t>function of an </a:t>
            </a:r>
            <a:r>
              <a:rPr lang="en-US" altLang="zh-TW" dirty="0"/>
              <a:t>object of a class </a:t>
            </a:r>
            <a:r>
              <a:rPr lang="en-US" altLang="zh-TW" dirty="0" smtClean="0"/>
              <a:t>can </a:t>
            </a:r>
            <a:r>
              <a:rPr lang="en-US" altLang="zh-TW" dirty="0"/>
              <a:t>access the private members of any object of that </a:t>
            </a:r>
            <a:r>
              <a:rPr lang="en-US" altLang="zh-TW" dirty="0" smtClean="0"/>
              <a:t>class.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6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today{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75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22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"Constructor\n\n"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3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460000" cy="630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print( today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678763"/>
              </p:ext>
            </p:extLst>
          </p:nvPr>
        </p:nvGraphicFramePr>
        <p:xfrm>
          <a:off x="5112000" y="7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00" y="72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2000" y="72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912000" y="270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32000" y="324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2000" y="288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342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396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000" y="396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17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000" y="342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000" y="288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2025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32000" y="3429000"/>
            <a:ext cx="1080000" cy="54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72000" y="549000"/>
            <a:ext cx="1980000" cy="360000"/>
          </a:xfrm>
          <a:prstGeom prst="rect">
            <a:avLst/>
          </a:prstGeom>
          <a:noFill/>
        </p:spPr>
        <p:txBody>
          <a:bodyPr wrap="square" tIns="4680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9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9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280000" cy="612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::set(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779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Constructors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86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member function with the same name as the class is called a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constructor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 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This is a special member function that initializes the data members of a class object.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class’s constructor is called when a program creates an object of that class.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a class does not explicitly include a constructor, the compiler provides a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default constructor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that is, a constructor with no parameters.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Constructors cannot specify a return type; otherwise, a compilation error occurs.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It’s strongly recommended that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data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members be initialized by the class’s constructor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Hiding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Declaring data members with access specifier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is known as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data hiding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Normally, data members are listed in the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portion of a class and member functions are listed in the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portion.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It’s possible to have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member functions and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data, as we’ll see later; using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is uncommon and is considered poor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706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Member-function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Each member-function name in the function headers is preceded by the class name and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::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, which is known as the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binary scope resolution operator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“ties” each member function to the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class definition, which declares the class’s member functions and data members.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Without “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Date::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” preceding each function name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these functions would not be recognized by the compiler as member functions of class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would consider them “free” or “loose” functions, like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These are also called global functions.</a:t>
            </a:r>
          </a:p>
        </p:txBody>
      </p:sp>
    </p:spTree>
    <p:extLst>
      <p:ext uri="{BB962C8B-B14F-4D97-AF65-F5344CB8AC3E}">
        <p14:creationId xmlns:p14="http://schemas.microsoft.com/office/powerpoint/2010/main" val="2725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Each class </a:t>
            </a:r>
            <a:r>
              <a:rPr lang="en-US" dirty="0" smtClean="0"/>
              <a:t>becomes </a:t>
            </a:r>
            <a:r>
              <a:rPr lang="en-US" dirty="0"/>
              <a:t>a new type</a:t>
            </a:r>
            <a:endParaRPr lang="en-US" dirty="0" smtClean="0"/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3060000"/>
          </a:xfrm>
        </p:spPr>
        <p:txBody>
          <a:bodyPr/>
          <a:lstStyle/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Each class you create becomes a new type that can be used to create objects.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You can define new class types as needed; this is one reason why 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known as an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extensible language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Once class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has been defined, it can be used as a type in object, array, pointer and reference declarations.</a:t>
            </a:r>
          </a:p>
        </p:txBody>
      </p:sp>
    </p:spTree>
    <p:extLst>
      <p:ext uri="{BB962C8B-B14F-4D97-AF65-F5344CB8AC3E}">
        <p14:creationId xmlns:p14="http://schemas.microsoft.com/office/powerpoint/2010/main" val="1699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Do objects contain member functions?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latin typeface="Times New Roman" pitchFamily="18" charset="0"/>
                <a:ea typeface="新細明體" charset="-120"/>
              </a:rPr>
              <a:t>People new to object-oriented programming often suppose that objects must be quite large because they contain data members and member functions.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Logically, this is true </a:t>
            </a:r>
            <a:r>
              <a:rPr lang="en-US" altLang="zh-TW" sz="2300" b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you may think of objects as containing data and functions; physically, however, this is not true.</a:t>
            </a:r>
          </a:p>
        </p:txBody>
      </p:sp>
    </p:spTree>
    <p:extLst>
      <p:ext uri="{BB962C8B-B14F-4D97-AF65-F5344CB8AC3E}">
        <p14:creationId xmlns:p14="http://schemas.microsoft.com/office/powerpoint/2010/main" val="1699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dateRef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dateRef.print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&amp;date;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-&gt;print();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4752000" y="432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93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45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19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92000" y="59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94224"/>
              </p:ext>
            </p:extLst>
          </p:nvPr>
        </p:nvGraphicFramePr>
        <p:xfrm>
          <a:off x="493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15023"/>
              </p:ext>
            </p:extLst>
          </p:nvPr>
        </p:nvGraphicFramePr>
        <p:xfrm>
          <a:off x="619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83520"/>
              </p:ext>
            </p:extLst>
          </p:nvPr>
        </p:nvGraphicFramePr>
        <p:xfrm>
          <a:off x="745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9569"/>
              </p:ext>
            </p:extLst>
          </p:nvPr>
        </p:nvGraphicFramePr>
        <p:xfrm>
          <a:off x="4752000" y="3429000"/>
          <a:ext cx="39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stCxn id="11" idx="2"/>
            <a:endCxn id="3" idx="0"/>
          </p:cNvCxnSpPr>
          <p:nvPr/>
        </p:nvCxnSpPr>
        <p:spPr>
          <a:xfrm>
            <a:off x="673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52000" y="59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dateRef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000" y="5229000"/>
            <a:ext cx="2700000" cy="10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datePtr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-&gt;print()</a:t>
            </a:r>
          </a:p>
          <a:p>
            <a:pPr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2200" dirty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</a:t>
            </a: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(*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datePtr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).print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</a:p>
          <a:p>
            <a:pPr lvl="0"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2200" dirty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</a:t>
            </a: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date.print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endParaRPr lang="zh-TW" alt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83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Constructors with Default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Like other functions, constructors can specify default arguments.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Any constructor that takes no arguments is called a default constructor.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class gets a default constructor in one of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three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ways: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implicitly creates a default constructor in a class that does not define a constructor.</a:t>
            </a:r>
          </a:p>
          <a:p>
            <a:pPr lvl="0">
              <a:buClr>
                <a:srgbClr val="FF0000"/>
              </a:buClr>
            </a:pP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You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explicitly define a constructor that takes no arguments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You explicitly define a constructor that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includes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default arguments, specifying a default value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for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each argument passed to the constructor.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you define a constructor with arguments, C++ will not implicitly create a default constructor for that class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ifndef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#define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6F008A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class Date definition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default constructor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endif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3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5832000" y="432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01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82716"/>
              </p:ext>
            </p:extLst>
          </p:nvPr>
        </p:nvGraphicFramePr>
        <p:xfrm>
          <a:off x="601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0212"/>
              </p:ext>
            </p:extLst>
          </p:nvPr>
        </p:nvGraphicFramePr>
        <p:xfrm>
          <a:off x="727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8447"/>
              </p:ext>
            </p:extLst>
          </p:nvPr>
        </p:nvGraphicFramePr>
        <p:xfrm>
          <a:off x="7272000" y="45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552000" y="378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current object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32000" y="5049000"/>
            <a:ext cx="10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2000" y="909000"/>
            <a:ext cx="23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92000" y="1449000"/>
            <a:ext cx="19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51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081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432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d4.print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3852000" y="4149000"/>
            <a:ext cx="3600000" cy="2160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2000/01/01</a:t>
            </a: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2025/01/01</a:t>
            </a:r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2025/02/01</a:t>
            </a:r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2025/02/17</a:t>
            </a:r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37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860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destructor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another special kind of class member function that is executed when an object of that class is destroyed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Destructors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are designed to help clean up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must have the same name as the class, preceded by a tilde (~).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can not take arguments.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has no return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type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not even </a:t>
            </a:r>
            <a:r>
              <a:rPr lang="en-US" altLang="zh-TW" sz="2000" dirty="0"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class may have only one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destructor.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destructor must be public.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Every class has a destructor.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If you do not explicitly provide a destructor, the compiler creates an “empty” destructor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When Constructors and Destructors Are Called</a:t>
            </a:r>
          </a:p>
        </p:txBody>
      </p:sp>
      <p:sp>
        <p:nvSpPr>
          <p:cNvPr id="12800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69000"/>
            <a:ext cx="8640540" cy="5040000"/>
          </a:xfrm>
        </p:spPr>
        <p:txBody>
          <a:bodyPr lIns="72000" rIns="72000"/>
          <a:lstStyle/>
          <a:p>
            <a:pPr marL="266700" indent="-266700"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Generally, destructor calls are made in the reverse order of the corresponding constructor calls.</a:t>
            </a:r>
          </a:p>
          <a:p>
            <a:pPr marL="266700" indent="-26670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Constructors are called for objects defined in global scope before any other function (including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) in that file begins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execution.</a:t>
            </a:r>
          </a:p>
          <a:p>
            <a:pPr marL="266700" indent="-26670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constructor for an automatic local object is called when execution reaches the point where that object is defined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corresponding destructor is called when execution leaves the object’s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scope.</a:t>
            </a:r>
          </a:p>
          <a:p>
            <a:pPr marL="266700" lvl="0" indent="-266700"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constructor for a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local object is called only once, when execution first reaches the point where the object is defined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corresponding destructor is called when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terminates or the program calls function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exit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66700" lvl="0" indent="-266700"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Global and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objects are destroyed in the reverse order of their creation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ID number for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"Object #"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constructor runs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"Object #"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destructor runs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 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33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fun();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object5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object6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object7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object8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172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280000" cy="6300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/>
              <a:t>Object #1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#5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#9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#2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#3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#6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#7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#8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#8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#6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#6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#8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#8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#6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#4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#4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#2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#7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#3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#9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#5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#1 destructor </a:t>
            </a:r>
            <a:r>
              <a:rPr lang="en-US" altLang="zh-TW" dirty="0" smtClean="0"/>
              <a:t>runs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0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Using Set and Get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50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Declaring data members with access specifier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enforces data hiding.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Providing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set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and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functions allows clients of a class to access the hidden data, but only indirectly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set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and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functions allow a client to interact with an object, but the object’s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remains safely encapsulated (i.e., hidden) in the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ifndef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#define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6F008A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class Date definition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default</a:t>
            </a: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                                     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endif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16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9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5832000" y="432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01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4138"/>
              </p:ext>
            </p:extLst>
          </p:nvPr>
        </p:nvGraphicFramePr>
        <p:xfrm>
          <a:off x="601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026"/>
              </p:ext>
            </p:extLst>
          </p:nvPr>
        </p:nvGraphicFramePr>
        <p:xfrm>
          <a:off x="727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4345"/>
              </p:ext>
            </p:extLst>
          </p:nvPr>
        </p:nvGraphicFramePr>
        <p:xfrm>
          <a:off x="7272000" y="45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552000" y="378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current object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32000" y="5049000"/>
            <a:ext cx="10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92000" y="909000"/>
            <a:ext cx="23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2000" y="1449000"/>
            <a:ext cx="19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72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474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35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A Subtle Trap </a:t>
            </a:r>
            <a:r>
              <a:rPr lang="en-US" sz="4400" b="1" dirty="0" smtClean="0"/>
              <a:t>—</a:t>
            </a:r>
            <a:r>
              <a:rPr lang="en-US" sz="4400" dirty="0" smtClean="0"/>
              <a:t> Returning a Reference to a private Data 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252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529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上箭號 3"/>
          <p:cNvSpPr/>
          <p:nvPr/>
        </p:nvSpPr>
        <p:spPr>
          <a:xfrm>
            <a:off x="2052000" y="3249000"/>
            <a:ext cx="360000" cy="1440000"/>
          </a:xfrm>
          <a:prstGeom prst="upArrow">
            <a:avLst>
              <a:gd name="adj1" fmla="val 50000"/>
              <a:gd name="adj2" fmla="val 72883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968" y="468902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4689000"/>
            <a:ext cx="360000" cy="36000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上箭號 3"/>
          <p:cNvSpPr/>
          <p:nvPr/>
        </p:nvSpPr>
        <p:spPr>
          <a:xfrm>
            <a:off x="2052000" y="3249000"/>
            <a:ext cx="360000" cy="1440000"/>
          </a:xfrm>
          <a:prstGeom prst="upArrow">
            <a:avLst>
              <a:gd name="adj1" fmla="val 50000"/>
              <a:gd name="adj2" fmla="val 72883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968" y="468902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4689000"/>
            <a:ext cx="360000" cy="36000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2.77778E-6 -0.262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104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432000" y="549000"/>
            <a:ext cx="3960000" cy="4680000"/>
          </a:xfrm>
          <a:ln w="19050">
            <a:solidFill>
              <a:schemeClr val="tx1"/>
            </a:solidFill>
            <a:prstDash val="solid"/>
          </a:ln>
        </p:spPr>
        <p:txBody>
          <a:bodyPr/>
          <a:lstStyle/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print();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en-US" altLang="zh-TW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t;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&amp;t, &amp;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t.tm_mon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t.tm_mday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>
          <a:xfrm>
            <a:off x="4752000" y="549000"/>
            <a:ext cx="3960000" cy="4680000"/>
          </a:xfrm>
          <a:ln w="19050">
            <a:solidFill>
              <a:schemeClr val="tx1"/>
            </a:solidFill>
            <a:prstDash val="solid"/>
          </a:ln>
        </p:spPr>
        <p:txBody>
          <a:bodyPr/>
          <a:lstStyle/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&amp;t,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+ 1900;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t.tm_mon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+ 1;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t.tm_mday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print( today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584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2287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57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160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0037FDC0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3793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2592000" y="324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83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160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0037FDC0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27698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2592000" y="324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59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to Call a Copy Constructor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 lvl="0" indent="0">
              <a:buClr>
                <a:srgbClr val="2DA2BF"/>
              </a:buClr>
              <a:buNone/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following cases may result in a call to a copy constructor:</a:t>
            </a:r>
          </a:p>
          <a:p>
            <a:pPr lvl="0">
              <a:spcBef>
                <a:spcPts val="1800"/>
              </a:spcBef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returned by value</a:t>
            </a:r>
          </a:p>
          <a:p>
            <a:pPr lvl="0"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passed (to a function) by value as an argument</a:t>
            </a:r>
          </a:p>
          <a:p>
            <a:pPr lvl="0"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placed in a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initializer </a:t>
            </a: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108000" lvl="0" indent="0">
              <a:spcBef>
                <a:spcPts val="1800"/>
              </a:spcBef>
              <a:buClr>
                <a:srgbClr val="2DA2BF"/>
              </a:buClr>
              <a:buNone/>
            </a:pPr>
            <a:r>
              <a:rPr lang="en-US" altLang="zh-TW" sz="2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cases are collectively called </a:t>
            </a:r>
            <a:r>
              <a:rPr lang="en-US" altLang="zh-TW" sz="23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copy-initialization</a:t>
            </a:r>
            <a:r>
              <a:rPr lang="en-US" altLang="zh-TW" sz="2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are equivalent to: </a:t>
            </a:r>
            <a:r>
              <a:rPr lang="en-US" altLang="zh-TW" sz="2000" dirty="0">
                <a:solidFill>
                  <a:prstClr val="black"/>
                </a:solidFill>
                <a:latin typeface="Lucida Console" pitchFamily="49" charset="0"/>
                <a:cs typeface="Times New Roman" pitchFamily="18" charset="0"/>
              </a:rPr>
              <a:t>T x = a;</a:t>
            </a:r>
          </a:p>
        </p:txBody>
      </p:sp>
    </p:spTree>
    <p:extLst>
      <p:ext uri="{BB962C8B-B14F-4D97-AF65-F5344CB8AC3E}">
        <p14:creationId xmlns:p14="http://schemas.microsoft.com/office/powerpoint/2010/main" val="41493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369000"/>
            <a:ext cx="3600540" cy="4860000"/>
          </a:xfrm>
        </p:spPr>
        <p:txBody>
          <a:bodyPr tIns="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4,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2021 );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date2.Date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90235"/>
              </p:ext>
            </p:extLst>
          </p:nvPr>
        </p:nvGraphicFramePr>
        <p:xfrm>
          <a:off x="2232000" y="162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19933"/>
              </p:ext>
            </p:extLst>
          </p:nvPr>
        </p:nvGraphicFramePr>
        <p:xfrm>
          <a:off x="2232000" y="324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3" idx="2"/>
            <a:endCxn id="4" idx="0"/>
          </p:cNvCxnSpPr>
          <p:nvPr/>
        </p:nvCxnSpPr>
        <p:spPr>
          <a:xfrm>
            <a:off x="2952000" y="1989000"/>
            <a:ext cx="0" cy="1260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1"/>
          <p:cNvSpPr txBox="1">
            <a:spLocks/>
          </p:cNvSpPr>
          <p:nvPr/>
        </p:nvSpPr>
        <p:spPr bwMode="auto">
          <a:xfrm>
            <a:off x="4032000" y="4509000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month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day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year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文字版面配置區 1"/>
          <p:cNvSpPr txBox="1">
            <a:spLocks/>
          </p:cNvSpPr>
          <p:nvPr/>
        </p:nvSpPr>
        <p:spPr bwMode="auto">
          <a:xfrm>
            <a:off x="2952000" y="2349000"/>
            <a:ext cx="30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inputDate.Date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7350"/>
              </p:ext>
            </p:extLst>
          </p:nvPr>
        </p:nvGraphicFramePr>
        <p:xfrm>
          <a:off x="4572000" y="270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1160"/>
              </p:ext>
            </p:extLst>
          </p:nvPr>
        </p:nvGraphicFramePr>
        <p:xfrm>
          <a:off x="6012000" y="414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>
            <a:stCxn id="11" idx="2"/>
            <a:endCxn id="12" idx="0"/>
          </p:cNvCxnSpPr>
          <p:nvPr/>
        </p:nvCxnSpPr>
        <p:spPr>
          <a:xfrm>
            <a:off x="5292000" y="3069000"/>
            <a:ext cx="1440000" cy="1080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版面配置區 1"/>
          <p:cNvSpPr txBox="1">
            <a:spLocks/>
          </p:cNvSpPr>
          <p:nvPr/>
        </p:nvSpPr>
        <p:spPr bwMode="auto">
          <a:xfrm>
            <a:off x="6012000" y="3429000"/>
            <a:ext cx="30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inputDate.Date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636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02131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15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1, 2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52087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56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1, 2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514400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343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4124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63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1409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64770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9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32000" y="1629000"/>
            <a:ext cx="8460000" cy="1620000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432000" y="3609000"/>
            <a:ext cx="8459999" cy="1620000"/>
          </a:xfrm>
        </p:spPr>
        <p:txBody>
          <a:bodyPr/>
          <a:lstStyle/>
          <a:p>
            <a:pPr marL="360000" lvl="0" indent="-36000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8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1035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774871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7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7055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62275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29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779361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168899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877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5061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812044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83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97149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12325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99418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1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447074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743574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0781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703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899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7502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32158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798090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98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Complex right( b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9439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153219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12545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53055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12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3950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184577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28224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51079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786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6534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3893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11572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785533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dirty="0" smtClean="0"/>
              <a:t>Specifiers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Private 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not be accessed by the public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data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members can only 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member 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of the class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member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only be called by other member functions of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Public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accessed by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public.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</a:rPr>
              <a:t>Public 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global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in the program (such as main), and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functions of other classes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 member functions can be called by global functions in the program (such as main), and by member functions of other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classes.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Make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and member functions public, unless you have a good reason not to.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77370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283019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16475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834515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855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91656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06175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58303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06622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185337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651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65125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2863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87139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243774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90811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912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60141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17223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334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35740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0800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077058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67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29531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49391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97137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31188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8172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954404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87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03385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93247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39915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775915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31876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202556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000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44860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34667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903690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116402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15917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578837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613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9030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421913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27552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19846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470085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17867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67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136585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00101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31404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769489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61119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968334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591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5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9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encapsulation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add(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5616702" cy="3744468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HugeInteger::HugeInteger(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( s &gt; 0 ? s : 10 );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40331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23554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1364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7576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4021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5743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7155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1610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29037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22557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3769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9211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18950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68071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11788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01174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95375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90342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05020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15997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9064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23917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77494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03700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20468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16270" y="3068950"/>
            <a:ext cx="1368190" cy="43206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75219"/>
              </p:ext>
            </p:extLst>
          </p:nvPr>
        </p:nvGraphicFramePr>
        <p:xfrm>
          <a:off x="7884460" y="3284980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1250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5248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6399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3375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16270" y="3068950"/>
            <a:ext cx="1368190" cy="43206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64053"/>
              </p:ext>
            </p:extLst>
          </p:nvPr>
        </p:nvGraphicFramePr>
        <p:xfrm>
          <a:off x="7884460" y="3284980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16384</TotalTime>
  <Words>10795</Words>
  <Application>Microsoft Office PowerPoint</Application>
  <PresentationFormat>如螢幕大小 (4:3)</PresentationFormat>
  <Paragraphs>2829</Paragraphs>
  <Slides>98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12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Chapter 1  Classes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Specifiers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Specifiers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controls work on a per-class basis</vt:lpstr>
      <vt:lpstr>PowerPoint 簡報</vt:lpstr>
      <vt:lpstr>PowerPoint 簡報</vt:lpstr>
      <vt:lpstr>PowerPoint 簡報</vt:lpstr>
      <vt:lpstr>PowerPoint 簡報</vt:lpstr>
      <vt:lpstr>Constructors</vt:lpstr>
      <vt:lpstr>Data Hiding</vt:lpstr>
      <vt:lpstr>Member-function Name</vt:lpstr>
      <vt:lpstr>Each class becomes a new type</vt:lpstr>
      <vt:lpstr>Do objects contain member functions?</vt:lpstr>
      <vt:lpstr>PowerPoint 簡報</vt:lpstr>
      <vt:lpstr>Constructors with Default Arguments</vt:lpstr>
      <vt:lpstr>PowerPoint 簡報</vt:lpstr>
      <vt:lpstr>PowerPoint 簡報</vt:lpstr>
      <vt:lpstr>PowerPoint 簡報</vt:lpstr>
      <vt:lpstr>Destructors</vt:lpstr>
      <vt:lpstr>When Constructors and Destructors Are Called</vt:lpstr>
      <vt:lpstr>PowerPoint 簡報</vt:lpstr>
      <vt:lpstr>PowerPoint 簡報</vt:lpstr>
      <vt:lpstr>PowerPoint 簡報</vt:lpstr>
      <vt:lpstr>Using Set and Get Functions</vt:lpstr>
      <vt:lpstr>PowerPoint 簡報</vt:lpstr>
      <vt:lpstr>PowerPoint 簡報</vt:lpstr>
      <vt:lpstr>PowerPoint 簡報</vt:lpstr>
      <vt:lpstr>PowerPoint 簡報</vt:lpstr>
      <vt:lpstr>A Subtle Trap — Returning a Reference to a private Data Member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When to Call a Copy Constructor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Classes</dc:title>
  <dc:creator>Windows User</dc:creator>
  <cp:lastModifiedBy>james</cp:lastModifiedBy>
  <cp:revision>621</cp:revision>
  <dcterms:created xsi:type="dcterms:W3CDTF">2010-06-08T18:31:13Z</dcterms:created>
  <dcterms:modified xsi:type="dcterms:W3CDTF">2025-02-17T04:06:36Z</dcterms:modified>
</cp:coreProperties>
</file>