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30"/>
  </p:notesMasterIdLst>
  <p:sldIdLst>
    <p:sldId id="256" r:id="rId2"/>
    <p:sldId id="257" r:id="rId3"/>
    <p:sldId id="258" r:id="rId4"/>
    <p:sldId id="592" r:id="rId5"/>
    <p:sldId id="593" r:id="rId6"/>
    <p:sldId id="667" r:id="rId7"/>
    <p:sldId id="594" r:id="rId8"/>
    <p:sldId id="260" r:id="rId9"/>
    <p:sldId id="595" r:id="rId10"/>
    <p:sldId id="596" r:id="rId11"/>
    <p:sldId id="668" r:id="rId12"/>
    <p:sldId id="597" r:id="rId13"/>
    <p:sldId id="598" r:id="rId14"/>
    <p:sldId id="600" r:id="rId15"/>
    <p:sldId id="599" r:id="rId16"/>
    <p:sldId id="602" r:id="rId17"/>
    <p:sldId id="603" r:id="rId18"/>
    <p:sldId id="604" r:id="rId19"/>
    <p:sldId id="601" r:id="rId20"/>
    <p:sldId id="605" r:id="rId21"/>
    <p:sldId id="606" r:id="rId22"/>
    <p:sldId id="607" r:id="rId23"/>
    <p:sldId id="608" r:id="rId24"/>
    <p:sldId id="609" r:id="rId25"/>
    <p:sldId id="610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92" r:id="rId49"/>
    <p:sldId id="693" r:id="rId50"/>
    <p:sldId id="694" r:id="rId51"/>
    <p:sldId id="695" r:id="rId52"/>
    <p:sldId id="696" r:id="rId53"/>
    <p:sldId id="697" r:id="rId54"/>
    <p:sldId id="698" r:id="rId55"/>
    <p:sldId id="699" r:id="rId56"/>
    <p:sldId id="700" r:id="rId57"/>
    <p:sldId id="701" r:id="rId58"/>
    <p:sldId id="702" r:id="rId59"/>
    <p:sldId id="703" r:id="rId60"/>
    <p:sldId id="263" r:id="rId61"/>
    <p:sldId id="611" r:id="rId62"/>
    <p:sldId id="612" r:id="rId63"/>
    <p:sldId id="659" r:id="rId64"/>
    <p:sldId id="616" r:id="rId65"/>
    <p:sldId id="617" r:id="rId66"/>
    <p:sldId id="267" r:id="rId67"/>
    <p:sldId id="269" r:id="rId68"/>
    <p:sldId id="656" r:id="rId69"/>
    <p:sldId id="669" r:id="rId70"/>
    <p:sldId id="706" r:id="rId71"/>
    <p:sldId id="707" r:id="rId72"/>
    <p:sldId id="708" r:id="rId73"/>
    <p:sldId id="709" r:id="rId74"/>
    <p:sldId id="704" r:id="rId75"/>
    <p:sldId id="277" r:id="rId76"/>
    <p:sldId id="278" r:id="rId77"/>
    <p:sldId id="279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282" r:id="rId88"/>
    <p:sldId id="358" r:id="rId89"/>
    <p:sldId id="359" r:id="rId90"/>
    <p:sldId id="284" r:id="rId91"/>
    <p:sldId id="285" r:id="rId92"/>
    <p:sldId id="360" r:id="rId93"/>
    <p:sldId id="539" r:id="rId94"/>
    <p:sldId id="540" r:id="rId95"/>
    <p:sldId id="541" r:id="rId96"/>
    <p:sldId id="542" r:id="rId97"/>
    <p:sldId id="543" r:id="rId98"/>
    <p:sldId id="544" r:id="rId99"/>
    <p:sldId id="545" r:id="rId100"/>
    <p:sldId id="546" r:id="rId101"/>
    <p:sldId id="547" r:id="rId102"/>
    <p:sldId id="548" r:id="rId103"/>
    <p:sldId id="549" r:id="rId104"/>
    <p:sldId id="550" r:id="rId105"/>
    <p:sldId id="551" r:id="rId106"/>
    <p:sldId id="552" r:id="rId107"/>
    <p:sldId id="553" r:id="rId108"/>
    <p:sldId id="554" r:id="rId109"/>
    <p:sldId id="555" r:id="rId110"/>
    <p:sldId id="556" r:id="rId111"/>
    <p:sldId id="557" r:id="rId112"/>
    <p:sldId id="558" r:id="rId113"/>
    <p:sldId id="559" r:id="rId114"/>
    <p:sldId id="560" r:id="rId115"/>
    <p:sldId id="561" r:id="rId116"/>
    <p:sldId id="562" r:id="rId117"/>
    <p:sldId id="563" r:id="rId118"/>
    <p:sldId id="564" r:id="rId119"/>
    <p:sldId id="565" r:id="rId120"/>
    <p:sldId id="566" r:id="rId121"/>
    <p:sldId id="567" r:id="rId122"/>
    <p:sldId id="568" r:id="rId123"/>
    <p:sldId id="660" r:id="rId124"/>
    <p:sldId id="661" r:id="rId125"/>
    <p:sldId id="662" r:id="rId126"/>
    <p:sldId id="663" r:id="rId127"/>
    <p:sldId id="664" r:id="rId128"/>
    <p:sldId id="665" r:id="rId1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9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66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6" autoAdjust="0"/>
    <p:restoredTop sz="94660"/>
  </p:normalViewPr>
  <p:slideViewPr>
    <p:cSldViewPr showGuides="1">
      <p:cViewPr varScale="1">
        <p:scale>
          <a:sx n="98" d="100"/>
          <a:sy n="98" d="100"/>
        </p:scale>
        <p:origin x="158" y="86"/>
      </p:cViewPr>
      <p:guideLst>
        <p:guide orient="horz" pos="3249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02242735-976B-4F7A-B9ED-B98DD4870507}" type="datetimeFigureOut">
              <a:rPr lang="en-US" altLang="zh-TW"/>
              <a:pPr/>
              <a:t>2/26/2024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F1F0AAC-FE1F-4CAD-AAED-CE08CB7F46C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8978727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549000"/>
            <a:ext cx="7920000" cy="1260345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2000" y="2709000"/>
            <a:ext cx="8640000" cy="378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8356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729000"/>
            <a:ext cx="8460000" cy="252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32000" y="3249000"/>
            <a:ext cx="4320000" cy="324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11686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8640000" cy="378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72000" y="4329000"/>
            <a:ext cx="7920000" cy="2340000"/>
          </a:xfrm>
          <a:ln>
            <a:noFill/>
          </a:ln>
        </p:spPr>
        <p:txBody>
          <a:bodyPr lIns="36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35520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8280000" cy="306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2000" y="4509000"/>
            <a:ext cx="4320000" cy="1800000"/>
          </a:xfrm>
          <a:ln>
            <a:noFill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49097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548999"/>
            <a:ext cx="4860540" cy="5580001"/>
          </a:xfr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832000" y="909000"/>
            <a:ext cx="2339999" cy="1440000"/>
          </a:xfr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10"/>
          </p:nvPr>
        </p:nvSpPr>
        <p:spPr>
          <a:xfrm>
            <a:off x="4752000" y="3069000"/>
            <a:ext cx="4320517" cy="2871036"/>
          </a:xfr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15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03451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108013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1104" cy="504064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88586"/>
            <a:ext cx="8641080" cy="6480828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983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48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549000"/>
            <a:ext cx="5940000" cy="5760000"/>
          </a:xfrm>
        </p:spPr>
        <p:txBody>
          <a:bodyPr/>
          <a:lstStyle>
            <a:lvl1pPr marL="360000" indent="-360000">
              <a:spcBef>
                <a:spcPts val="0"/>
              </a:spcBef>
              <a:buNone/>
              <a:defRPr sz="16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20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69" y="980983"/>
            <a:ext cx="6480045" cy="5328038"/>
          </a:xfrm>
        </p:spPr>
        <p:txBody>
          <a:bodyPr/>
          <a:lstStyle>
            <a:lvl1pPr marL="360000" indent="-360000">
              <a:buNone/>
              <a:defRPr sz="1800">
                <a:latin typeface="Lucida Console" pitchFamily="49" charset="0"/>
              </a:defRPr>
            </a:lvl1pPr>
          </a:lstStyle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34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1449000"/>
            <a:ext cx="4320540" cy="4860367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2000" y="1629000"/>
            <a:ext cx="4860000" cy="198009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4156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549000"/>
            <a:ext cx="3420000" cy="32400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00" y="549000"/>
            <a:ext cx="3420000" cy="3240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32000" y="4148999"/>
            <a:ext cx="5400000" cy="2160001"/>
          </a:xfrm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 marL="914400" indent="0">
              <a:buFontTx/>
              <a:buNone/>
              <a:defRPr sz="1800"/>
            </a:lvl4pPr>
            <a:lvl5pPr marL="9144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6012000" y="4149000"/>
            <a:ext cx="2700000" cy="21600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392113" indent="0">
              <a:buFontTx/>
              <a:buNone/>
              <a:defRPr sz="2400"/>
            </a:lvl2pPr>
            <a:lvl3pPr marL="630238" indent="0">
              <a:buFontTx/>
              <a:buNone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865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31471" y="1448748"/>
            <a:ext cx="8281058" cy="4860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5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60" r:id="rId3"/>
    <p:sldLayoutId id="2147483761" r:id="rId4"/>
    <p:sldLayoutId id="2147483771" r:id="rId5"/>
    <p:sldLayoutId id="2147483774" r:id="rId6"/>
    <p:sldLayoutId id="2147483770" r:id="rId7"/>
    <p:sldLayoutId id="2147483762" r:id="rId8"/>
    <p:sldLayoutId id="2147483773" r:id="rId9"/>
    <p:sldLayoutId id="2147483769" r:id="rId10"/>
    <p:sldLayoutId id="2147483776" r:id="rId11"/>
    <p:sldLayoutId id="2147483775" r:id="rId12"/>
    <p:sldLayoutId id="2147483772" r:id="rId13"/>
    <p:sldLayoutId id="2147483767" r:id="rId1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00FF"/>
                </a:solidFill>
              </a:rPr>
              <a:t>Chapter </a:t>
            </a:r>
            <a:r>
              <a:rPr lang="en-US" dirty="0" smtClean="0">
                <a:solidFill>
                  <a:srgbClr val="0000FF"/>
                </a:solidFill>
              </a:rPr>
              <a:t>2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Classes: A Deeper Look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radius( 0.0 ),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pi( 3.141592653589793238462643383279502884197169399 )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2B91A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radius(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pi(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3.141592653589793238462643383279502884197169399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::setRadius(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radius =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1475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3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00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60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5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1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0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 * radius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 *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 * pi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0011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3708068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357330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0415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5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Time 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2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 smtClean="0"/>
              <a:t>Time 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123040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10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123040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4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>
            <a:off x="6012180" y="3503724"/>
            <a:ext cx="1296162" cy="123040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1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/>
          <p:nvPr/>
        </p:nvCxnSpPr>
        <p:spPr>
          <a:xfrm>
            <a:off x="6012180" y="3503724"/>
            <a:ext cx="1296162" cy="123040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7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 flipV="1">
            <a:off x="6012180" y="3429000"/>
            <a:ext cx="1296162" cy="74724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 flipV="1">
            <a:off x="6012180" y="3429000"/>
            <a:ext cx="1296162" cy="74724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1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the radius: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radius &lt; 0.0 )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radius cannot be 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"Radius: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"Area: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"Diameter: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circle.getDiameter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"Circumference: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circle.getCircumference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1354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 flipV="1">
            <a:off x="6012180" y="3429000"/>
            <a:ext cx="1296162" cy="74724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99888" y="1988820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 flipV="1">
            <a:off x="6012180" y="3429000"/>
            <a:ext cx="1296162" cy="74724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99888" y="1988820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9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Time::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Time::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( 18 ).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( 30 ).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( 22 </a:t>
            </a:r>
            <a:r>
              <a:rPr lang="en-US" altLang="zh-TW" sz="1600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6012180" y="4581144"/>
          <a:ext cx="3024162" cy="1296000"/>
        </p:xfrm>
        <a:graphic>
          <a:graphicData uri="http://schemas.openxmlformats.org/drawingml/2006/table">
            <a:tbl>
              <a:tblPr/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2556180" y="3287724"/>
          <a:ext cx="3456000" cy="432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this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stCxn id="4" idx="3"/>
          </p:cNvCxnSpPr>
          <p:nvPr/>
        </p:nvCxnSpPr>
        <p:spPr>
          <a:xfrm flipV="1">
            <a:off x="6012180" y="2132838"/>
            <a:ext cx="1296162" cy="137088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6697175" y="836676"/>
          <a:ext cx="2196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0037FD84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22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299888" y="3284982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0037FE58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299888" y="1988820"/>
          <a:ext cx="2736162" cy="1296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hour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minute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second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0037FE48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3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2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2000" y="198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632000" y="468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632000" y="288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1724" y="378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12000" y="5589000"/>
            <a:ext cx="19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benzM264Engine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992000" y="37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992000" y="19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012000" y="549000"/>
          <a:ext cx="27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benzC200.model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benzC200.engine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9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9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70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-0.68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372000" y="216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092000" y="486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092000" y="3069000"/>
            <a:ext cx="14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91724" y="396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032000" y="5769000"/>
            <a:ext cx="342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benzM264Engine.modelNumber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452000" y="39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21844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8402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45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38017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450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7452000" y="10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17693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41086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452000" y="57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159696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454237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452000" y="57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5426188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231188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852000" y="1449000"/>
            <a:ext cx="3600000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benzC200.engine.modelNumber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72000" y="1089000"/>
            <a:ext cx="1980000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benzC200.model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26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3.61111E-6 -0.6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12000" y="2169000"/>
            <a:ext cx="1080000" cy="54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542000" y="4959000"/>
            <a:ext cx="90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542000" y="3159000"/>
            <a:ext cx="90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32000" y="3969000"/>
            <a:ext cx="360000" cy="54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112000" y="5589000"/>
            <a:ext cx="1980000" cy="90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benzM264Engine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092000" y="3789000"/>
          <a:ext cx="18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092000" y="1989000"/>
          <a:ext cx="18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5112000" y="369000"/>
          <a:ext cx="3780000" cy="12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benzC200.model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benzC200.engine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092000" y="5589000"/>
          <a:ext cx="1800000" cy="9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流程圖: 程序 13"/>
          <p:cNvSpPr/>
          <p:nvPr/>
        </p:nvSpPr>
        <p:spPr>
          <a:xfrm>
            <a:off x="7092000" y="1269000"/>
            <a:ext cx="18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Arial" charset="0"/>
              </a:rPr>
              <a:t>modelNumber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Arial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72000" y="909000"/>
            <a:ext cx="144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Arial" charset="0"/>
              </a:rPr>
              <a:t>M264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Arial" charset="0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7092000" y="6129000"/>
            <a:ext cx="18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Arial" charset="0"/>
              </a:rPr>
              <a:t>modelNumber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Arial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72000" y="5769000"/>
            <a:ext cx="144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Arial" charset="0"/>
              </a:rPr>
              <a:t>M264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Arial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272000" y="57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28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1.66667E-6 -0.708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912000" y="72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542000" y="2979000"/>
            <a:ext cx="162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902000" y="1359000"/>
            <a:ext cx="90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631724" y="198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12000" y="3969000"/>
            <a:ext cx="19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benzM264Engine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992000" y="19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992000" y="7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6012000" y="4689000"/>
          <a:ext cx="27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benzC200.model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benzC200.engine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992000" y="396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992000" y="396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字方塊 13"/>
          <p:cNvSpPr txBox="1"/>
          <p:nvPr/>
        </p:nvSpPr>
        <p:spPr>
          <a:xfrm>
            <a:off x="5832000" y="5049000"/>
            <a:ext cx="19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36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benzC200.engine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732000" y="72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832000" y="3969000"/>
            <a:ext cx="19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benzM264Engine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8082000" y="1359000"/>
            <a:ext cx="54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722000" y="2979000"/>
            <a:ext cx="126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812000" y="486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812000" y="378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812000" y="180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7812000" y="549000"/>
          <a:ext cx="108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7992000" y="504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7992000" y="19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992000" y="7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7992000" y="396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7992000" y="396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6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radius 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0.0;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3.141592653589793238462643383279502884197169399;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error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 * radius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 *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2 * pi *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0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2000" y="1449000"/>
            <a:ext cx="3960000" cy="4860367"/>
          </a:xfrm>
        </p:spPr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radius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4752000" y="1629000"/>
            <a:ext cx="3960000" cy="198009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radius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pi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8898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2000" y="1449000"/>
            <a:ext cx="4320540" cy="4860367"/>
          </a:xfrm>
        </p:spPr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pi;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radius(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pi(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circle( radius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xfrm>
            <a:off x="3852000" y="1629001"/>
            <a:ext cx="4860000" cy="144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0.0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0.0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3.14159;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12006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41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6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32000" y="549000"/>
            <a:ext cx="6300000" cy="306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4" name="Text Box 57"/>
          <p:cNvSpPr txBox="1">
            <a:spLocks noChangeArrowheads="1"/>
          </p:cNvSpPr>
          <p:nvPr/>
        </p:nvSpPr>
        <p:spPr bwMode="auto">
          <a:xfrm>
            <a:off x="3852000" y="3969000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en-US" altLang="zh-TW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lang="zh-TW" altLang="en-US" sz="2800" dirty="0">
              <a:solidFill>
                <a:prstClr val="black"/>
              </a:solidFill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2412000" y="4509000"/>
            <a:ext cx="4320000" cy="1800000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</a:ln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TW" sz="1600" dirty="0" smtClean="0">
                <a:latin typeface="Lucida Console" panose="020B0609040504020204" pitchFamily="49" charset="0"/>
              </a:rPr>
              <a:t>counter: 1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TW" sz="1600" dirty="0" smtClean="0">
                <a:latin typeface="Lucida Console" panose="020B0609040504020204" pitchFamily="49" charset="0"/>
              </a:rPr>
              <a:t>counter: 2</a:t>
            </a:r>
            <a:endParaRPr lang="en-US" altLang="zh-TW" sz="16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97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marL="360000" lvl="0" indent="-36000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93059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 smtClean="0">
                <a:solidFill>
                  <a:srgbClr val="0000FF"/>
                </a:solidFill>
              </a:rP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12749"/>
            <a:ext cx="8785110" cy="5040630"/>
          </a:xfrm>
        </p:spPr>
        <p:txBody>
          <a:bodyPr>
            <a:normAutofit/>
          </a:bodyPr>
          <a:lstStyle/>
          <a:p>
            <a:r>
              <a:rPr lang="en-US" altLang="zh-TW" sz="20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objects and </a:t>
            </a:r>
            <a:r>
              <a:rPr lang="en-US" altLang="zh-TW" sz="2000" dirty="0" err="1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 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prevent modifications of objects and enforce the principle of least privilege.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Composition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form of reuse in which a class can have objects of other classes as members.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Friendship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enables a class designer to specify nonmember functions that can access a class’s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members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an implicit argument to each of a class’s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allows those member functions to access the correct object’s data members and other non-</a:t>
            </a:r>
            <a:r>
              <a:rPr lang="en-US" altLang="zh-TW" sz="17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mA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a( 1, counter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b( 2, counter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counter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88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2"/>
            <a:endCxn id="10" idx="0"/>
          </p:cNvCxnSpPr>
          <p:nvPr/>
        </p:nvCxnSpPr>
        <p:spPr>
          <a:xfrm>
            <a:off x="5472000" y="1629000"/>
            <a:ext cx="0" cy="30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13" idx="2"/>
            <a:endCxn id="10" idx="0"/>
          </p:cNvCxnSpPr>
          <p:nvPr/>
        </p:nvCxnSpPr>
        <p:spPr>
          <a:xfrm>
            <a:off x="5472000" y="1629000"/>
            <a:ext cx="0" cy="30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1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7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2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2232000" y="549000"/>
            <a:ext cx="2880000" cy="342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counter(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counter++;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&amp;counter;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2000" y="4329000"/>
            <a:ext cx="5400000" cy="1620000"/>
          </a:xfrm>
          <a:prstGeom prst="rect">
            <a:avLst/>
          </a:prstGeom>
        </p:spPr>
        <p:txBody>
          <a:bodyPr lIns="144000">
            <a:no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= 0;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dirty="0">
                <a:solidFill>
                  <a:srgbClr val="2B91A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A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a( 1, counter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);   </a:t>
            </a:r>
            <a:r>
              <a:rPr lang="en-US" altLang="zh-TW" sz="1600" dirty="0" err="1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a.A</a:t>
            </a:r>
            <a:r>
              <a:rPr lang="en-US" altLang="zh-TW" sz="1600" dirty="0" smtClean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FF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1, counter )</a:t>
            </a:r>
            <a:endParaRPr lang="en-US" altLang="zh-TW" sz="1600" dirty="0">
              <a:solidFill>
                <a:srgbClr val="FF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"counter: "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counter </a:t>
            </a:r>
            <a:r>
              <a:rPr lang="en-US" altLang="zh-TW" sz="1600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endl;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292000" y="468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90000" rIns="90000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92000" y="324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292000" y="1269000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652000" y="1269000"/>
            <a:ext cx="360000" cy="360000"/>
          </a:xfrm>
          <a:prstGeom prst="rect">
            <a:avLst/>
          </a:prstGeom>
          <a:noFill/>
          <a:ln w="19050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anose="02020500000000000000" pitchFamily="18" charset="-120"/>
                <a:cs typeface="Arial" charset="0"/>
              </a:rPr>
              <a:t>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anose="02020500000000000000" pitchFamily="18" charset="-120"/>
              <a:cs typeface="Arial" charset="0"/>
            </a:endParaRPr>
          </a:p>
        </p:txBody>
      </p:sp>
      <p:cxnSp>
        <p:nvCxnSpPr>
          <p:cNvPr id="15" name="直線單箭頭接點 14"/>
          <p:cNvCxnSpPr>
            <a:stCxn id="12" idx="0"/>
          </p:cNvCxnSpPr>
          <p:nvPr/>
        </p:nvCxnSpPr>
        <p:spPr>
          <a:xfrm flipV="1">
            <a:off x="4572000" y="1629000"/>
            <a:ext cx="720000" cy="162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49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000" dirty="0" smtClean="0">
                <a:solidFill>
                  <a:srgbClr val="0000FF"/>
                </a:solidFill>
              </a:rPr>
              <a:t>Using the 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this</a:t>
            </a:r>
            <a:r>
              <a:rPr lang="en-US" sz="4000" dirty="0" smtClean="0">
                <a:solidFill>
                  <a:srgbClr val="0000FF"/>
                </a:solidFill>
              </a:rPr>
              <a:t> Pointer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8747"/>
            <a:ext cx="8280000" cy="5040644"/>
          </a:xfrm>
        </p:spPr>
        <p:txBody>
          <a:bodyPr>
            <a:normAutofit/>
          </a:bodyPr>
          <a:lstStyle/>
          <a:p>
            <a:pPr marL="265113" indent="-265113"/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How do member functions know </a:t>
            </a:r>
            <a:r>
              <a:rPr lang="en-US" altLang="zh-TW" sz="2300" i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which 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object’s data members to manipulate? Every object has access to its own address through a pointer called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(a C++ keyword).</a:t>
            </a:r>
          </a:p>
          <a:p>
            <a:pPr marL="265113" indent="-265113"/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 is passed (by the compiler) as an implicit argument to each of the object’s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143079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48" y="548631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2207" y="3969069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732276" y="5049207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9"/>
          <p:cNvGraphicFramePr>
            <a:graphicFrameLocks/>
          </p:cNvGraphicFramePr>
          <p:nvPr>
            <p:extLst/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5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48" y="548631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92207" y="3969069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732276" y="5049207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Group 59"/>
          <p:cNvGraphicFramePr>
            <a:graphicFrameLocks/>
          </p:cNvGraphicFramePr>
          <p:nvPr>
            <p:extLst/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2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000" y="549000"/>
            <a:ext cx="6660551" cy="5760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a( 12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srgbClr val="000000"/>
              </a:solidFill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ea typeface="新細明體" pitchFamily="18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       mA =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  this-&gt;mA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"\n(*this).mA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).mA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srgbClr val="008000"/>
              </a:solidFill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value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print(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*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this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600" dirty="0">
              <a:solidFill>
                <a:srgbClr val="008000"/>
              </a:solidFill>
            </a:endParaRPr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2000" y="4149000"/>
            <a:ext cx="2519362" cy="1079500"/>
          </a:xfrm>
          <a:solidFill>
            <a:srgbClr val="66CCFF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marL="360000" indent="-360000" eaLnBrk="1" hangingPunct="1">
              <a:buFontTx/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).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</a:p>
          <a:p>
            <a:pPr marL="360000" indent="-360000">
              <a:buNone/>
            </a:pPr>
            <a:r>
              <a:rPr lang="en-US" altLang="zh-TW" sz="1600" dirty="0">
                <a:solidFill>
                  <a:srgbClr val="66CCFF"/>
                </a:solidFill>
                <a:latin typeface="Lucida Console" panose="020B0609040504020204" pitchFamily="49" charset="0"/>
                <a:ea typeface="新細明體" pitchFamily="18" charset="-120"/>
              </a:rPr>
              <a:t>(*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this-&gt;mA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12</a:t>
            </a:r>
          </a:p>
          <a:p>
            <a:pPr marL="360000" indent="-360000">
              <a:buNone/>
            </a:pP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(*this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).mA </a:t>
            </a:r>
            <a:r>
              <a:rPr lang="en-US" altLang="zh-TW" sz="1600" dirty="0">
                <a:latin typeface="Lucida Console" panose="020B0609040504020204" pitchFamily="49" charset="0"/>
                <a:ea typeface="新細明體" pitchFamily="18" charset="-120"/>
              </a:rPr>
              <a:t>= </a:t>
            </a:r>
            <a:r>
              <a:rPr lang="en-US" altLang="zh-TW" sz="1600" dirty="0" smtClean="0">
                <a:latin typeface="Lucida Console" panose="020B0609040504020204" pitchFamily="49" charset="0"/>
                <a:ea typeface="新細明體" pitchFamily="18" charset="-120"/>
              </a:rPr>
              <a:t>12</a:t>
            </a:r>
            <a:endParaRPr lang="en-US" altLang="zh-TW" sz="160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535" name="Text Box 57"/>
          <p:cNvSpPr txBox="1">
            <a:spLocks noChangeArrowheads="1"/>
          </p:cNvSpPr>
          <p:nvPr/>
        </p:nvSpPr>
        <p:spPr bwMode="auto">
          <a:xfrm>
            <a:off x="6552069" y="5229138"/>
            <a:ext cx="1440184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itchFamily="65" charset="-120"/>
                <a:cs typeface="Times New Roman" panose="02020603050405020304" pitchFamily="18" charset="0"/>
              </a:rPr>
              <a:t>Output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59"/>
          <p:cNvGraphicFramePr>
            <a:graphicFrameLocks/>
          </p:cNvGraphicFramePr>
          <p:nvPr>
            <p:extLst/>
          </p:nvPr>
        </p:nvGraphicFramePr>
        <p:xfrm>
          <a:off x="2232000" y="1089000"/>
          <a:ext cx="30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a.mA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59"/>
          <p:cNvGraphicFramePr>
            <a:graphicFrameLocks/>
          </p:cNvGraphicFramePr>
          <p:nvPr>
            <p:extLst/>
          </p:nvPr>
        </p:nvGraphicFramePr>
        <p:xfrm>
          <a:off x="1872000" y="2169000"/>
          <a:ext cx="378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this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0037FDCC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Cambria Math" panose="02040503050406030204" pitchFamily="18" charset="0"/>
                          <a:cs typeface="Courier New" pitchFamily="49" charset="0"/>
                        </a:rPr>
                        <a:t>0000BBCC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直線單箭頭接點 7"/>
          <p:cNvCxnSpPr>
            <a:stCxn id="7" idx="0"/>
            <a:endCxn id="6" idx="2"/>
          </p:cNvCxnSpPr>
          <p:nvPr/>
        </p:nvCxnSpPr>
        <p:spPr>
          <a:xfrm flipV="1">
            <a:off x="376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00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sz="3800" dirty="0" smtClean="0">
                <a:solidFill>
                  <a:srgbClr val="0000FF"/>
                </a:solidFill>
              </a:rPr>
              <a:t> Objects and </a:t>
            </a:r>
            <a:r>
              <a:rPr lang="en-US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sz="3800" dirty="0" smtClean="0">
                <a:solidFill>
                  <a:srgbClr val="0000FF"/>
                </a:solidFill>
              </a:rPr>
              <a:t> Member Functions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You may use keyword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to specify that an object is not modifiable and that any attempt to modify the object should result in a compilation error.</a:t>
            </a:r>
          </a:p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</a:t>
            </a:r>
            <a:r>
              <a:rPr lang="en-US" altLang="zh-TW" sz="2300" b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++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disallows member function calls for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objects unless the member functions themselves are also declared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marL="265113" indent="-265113">
              <a:lnSpc>
                <a:spcPct val="110000"/>
              </a:lnSpc>
              <a:spcBef>
                <a:spcPts val="600"/>
              </a:spcBef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member function is specified as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both in its prototype and in its definition.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3931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528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enables cascading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4320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( 2000, 1, 1 ).print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160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972000" y="4329000"/>
            <a:ext cx="648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371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764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39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1954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1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單箭頭接點 14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5472000" y="7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4" name="直線單箭頭接點 13"/>
          <p:cNvCxnSpPr>
            <a:endCxn id="7" idx="0"/>
          </p:cNvCxnSpPr>
          <p:nvPr/>
        </p:nvCxnSpPr>
        <p:spPr>
          <a:xfrm flipH="1">
            <a:off x="4572000" y="909023"/>
            <a:ext cx="1080023" cy="32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64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單箭頭接點 11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9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2000,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constructor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year, month and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 Date in the format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yyyy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/mm/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dd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6304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5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86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16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1809023"/>
            <a:ext cx="1260024" cy="233997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132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543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56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單箭頭接點 16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565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單箭頭接點 19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5292000" y="4509000"/>
            <a:ext cx="126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292000" y="198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3" name="直線單箭頭接點 12"/>
          <p:cNvCxnSpPr>
            <a:endCxn id="7" idx="0"/>
          </p:cNvCxnSpPr>
          <p:nvPr/>
        </p:nvCxnSpPr>
        <p:spPr>
          <a:xfrm flipH="1">
            <a:off x="4572000" y="2169000"/>
            <a:ext cx="900000" cy="198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632000" y="558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82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線單箭頭接點 25"/>
          <p:cNvCxnSpPr/>
          <p:nvPr/>
        </p:nvCxnSpPr>
        <p:spPr>
          <a:xfrm flipV="1">
            <a:off x="2412000" y="4509000"/>
            <a:ext cx="144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572000" y="4509000"/>
            <a:ext cx="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 flipV="1">
            <a:off x="5292000" y="4509000"/>
            <a:ext cx="1260000" cy="1260000"/>
          </a:xfrm>
          <a:prstGeom prst="straightConnector1">
            <a:avLst/>
          </a:prstGeom>
          <a:ln w="152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2023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2, </a:t>
            </a:r>
            <a:r>
              <a:rPr lang="en-US" altLang="zh-TW" dirty="0">
                <a:ea typeface="細明體" panose="02020509000000000000" pitchFamily="49" charset="-120"/>
              </a:rPr>
              <a:t>&amp;</a:t>
            </a:r>
            <a:r>
              <a:rPr lang="en-US" altLang="zh-TW" dirty="0" err="1" smtClean="0"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2000" y="41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3852000" y="41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33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9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385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311516" y="5589276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/>
          </p:nvPr>
        </p:nvGraphicFramePr>
        <p:xfrm>
          <a:off x="6192000" y="55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632000" y="558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64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6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( 2023 ).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( 1 );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30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::Date(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set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[ 13 ] = { 0, 31, 28, 31, 30, 31, 30, 31, 31, 30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 30, 31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585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6506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92000" y="23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5" idx="2"/>
          </p:cNvCxnSpPr>
          <p:nvPr/>
        </p:nvCxnSpPr>
        <p:spPr>
          <a:xfrm flipH="1" flipV="1">
            <a:off x="4572000" y="909000"/>
            <a:ext cx="900000" cy="162000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82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292000" y="23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5" idx="2"/>
          </p:cNvCxnSpPr>
          <p:nvPr/>
        </p:nvCxnSpPr>
        <p:spPr>
          <a:xfrm flipH="1" flipV="1">
            <a:off x="4572000" y="909000"/>
            <a:ext cx="900000" cy="1620001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9959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7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472000" y="32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11" idx="2"/>
          </p:cNvCxnSpPr>
          <p:nvPr/>
        </p:nvCxnSpPr>
        <p:spPr>
          <a:xfrm flipH="1" flipV="1">
            <a:off x="2232000" y="1989000"/>
            <a:ext cx="342000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526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472000" y="324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11" idx="2"/>
          </p:cNvCxnSpPr>
          <p:nvPr/>
        </p:nvCxnSpPr>
        <p:spPr>
          <a:xfrm flipH="1" flipV="1">
            <a:off x="2232000" y="1989000"/>
            <a:ext cx="3420000" cy="144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52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361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112000" y="43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13" idx="2"/>
          </p:cNvCxnSpPr>
          <p:nvPr/>
        </p:nvCxnSpPr>
        <p:spPr>
          <a:xfrm flipH="1" flipV="1">
            <a:off x="4572000" y="1989000"/>
            <a:ext cx="720000" cy="25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8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5112000" y="4329000"/>
            <a:ext cx="360000" cy="3600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Arial" charset="0"/>
            </a:endParaRPr>
          </a:p>
        </p:txBody>
      </p:sp>
      <p:cxnSp>
        <p:nvCxnSpPr>
          <p:cNvPr id="16" name="直線單箭頭接點 15"/>
          <p:cNvCxnSpPr>
            <a:endCxn id="13" idx="2"/>
          </p:cNvCxnSpPr>
          <p:nvPr/>
        </p:nvCxnSpPr>
        <p:spPr>
          <a:xfrm flipH="1" flipV="1">
            <a:off x="4572000" y="1989000"/>
            <a:ext cx="720000" cy="252000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1063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lIns="180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2023, &amp;d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an1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).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an2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year = (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1583 ) ? </a:t>
            </a:r>
            <a:r>
              <a:rPr lang="es-E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y</a:t>
            </a:r>
            <a:r>
              <a:rPr lang="es-E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1583;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month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12 )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13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28,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30,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31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year % 400 == 0 || ( year % 4 == 0 &amp;&amp; year % 100 != 0 )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29;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day = 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1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numDays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month ] ) ?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this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492000" y="549000"/>
            <a:ext cx="360000" cy="36004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d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852000" y="5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95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15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529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385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7632000" y="1629000"/>
            <a:ext cx="540069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72000" rIns="72000" rtlCol="0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Lucida Console" panose="020B0609040504020204" pitchFamily="49" charset="0"/>
                <a:ea typeface="標楷體"/>
                <a:cs typeface="Courier New" panose="02070309020205020404" pitchFamily="49" charset="0"/>
              </a:rPr>
              <a:t>an3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Lucida Console" panose="020B0609040504020204" pitchFamily="49" charset="0"/>
              <a:ea typeface="標楷體"/>
              <a:cs typeface="Courier New" panose="020703090202050204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619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4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year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getMonth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month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day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::print()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setfill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year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month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day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4934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FF"/>
                </a:solidFill>
              </a:rPr>
              <a:t>Composition: Objects as Members of Classes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Composition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Sometimes referred to as a </a:t>
            </a:r>
            <a:r>
              <a:rPr lang="en-US" altLang="zh-TW" sz="20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has-a relationship</a:t>
            </a:r>
          </a:p>
          <a:p>
            <a:pPr lvl="1"/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class can have objects of other classes as members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 object’s constructor can pass arguments to member-object constructors via member initializers.</a:t>
            </a:r>
          </a:p>
          <a:p>
            <a:pPr lvl="0"/>
            <a:r>
              <a:rPr lang="en-US" altLang="zh-TW" sz="2300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compiler provides each class with a default copy constructor that copies each data member of the constructor’s argument object into the corresponding member of the object being initialized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Car(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display();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Engine(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007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Car( </a:t>
            </a:r>
            <a:r>
              <a:rPr lang="en-US" altLang="zh-TW" dirty="0" err="1" smtClean="0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display();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6192000" y="1269000"/>
            <a:ext cx="1440023" cy="540069"/>
          </a:xfrm>
          <a:prstGeom prst="rect">
            <a:avLst/>
          </a:prstGeom>
          <a:noFill/>
        </p:spPr>
        <p:txBody>
          <a:bodyPr wrap="square" lIns="90000" rIns="90000" bIns="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 err="1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benzC200</a:t>
            </a:r>
            <a:endParaRPr lang="zh-TW" altLang="en-US" sz="2000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4932000" y="1809000"/>
            <a:ext cx="3960000" cy="3420000"/>
          </a:xfrm>
          <a:prstGeom prst="flowChartProcess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192000" y="3249000"/>
            <a:ext cx="1440023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engine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112000" y="3609000"/>
            <a:ext cx="3600000" cy="1440000"/>
          </a:xfrm>
          <a:prstGeom prst="flowChartProcess">
            <a:avLst/>
          </a:prstGeom>
          <a:solidFill>
            <a:srgbClr val="6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>
              <a:defRPr/>
            </a:pPr>
            <a:endParaRPr lang="zh-TW" altLang="en-US" sz="2800" kern="0" dirty="0" smtClean="0">
              <a:solidFill>
                <a:srgbClr val="0000FF"/>
              </a:solidFill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012000" y="4689000"/>
            <a:ext cx="18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modelNumber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72000" y="1809000"/>
            <a:ext cx="1080000" cy="360000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  <a:cs typeface="Times New Roman" panose="02020603050405020304" pitchFamily="18" charset="0"/>
              </a:rPr>
              <a:t>model</a:t>
            </a:r>
            <a:endParaRPr lang="zh-TW" altLang="en-US" dirty="0">
              <a:solidFill>
                <a:prstClr val="black"/>
              </a:solidFill>
              <a:latin typeface="Lucida Console"/>
              <a:cs typeface="Times New Roman" panose="02020603050405020304" pitchFamily="18" charset="0"/>
            </a:endParaRPr>
          </a:p>
        </p:txBody>
      </p:sp>
      <p:sp>
        <p:nvSpPr>
          <p:cNvPr id="37" name="流程圖: 程序 36"/>
          <p:cNvSpPr/>
          <p:nvPr/>
        </p:nvSpPr>
        <p:spPr>
          <a:xfrm>
            <a:off x="5292000" y="2169000"/>
            <a:ext cx="324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5652000" y="2709000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92000" y="2349000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7812575" y="2709092"/>
            <a:ext cx="72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72000" y="2349000"/>
            <a:ext cx="12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kern="0" dirty="0" smtClean="0">
                <a:solidFill>
                  <a:prstClr val="black"/>
                </a:solidFill>
                <a:latin typeface="Lucida Console"/>
                <a:ea typeface="新細明體"/>
                <a:cs typeface="+mn-cs"/>
              </a:rPr>
              <a:t>Benz </a:t>
            </a:r>
            <a:r>
              <a:rPr lang="en-US" altLang="zh-TW" sz="1600" kern="0" dirty="0" err="1" smtClean="0">
                <a:solidFill>
                  <a:prstClr val="black"/>
                </a:solidFill>
                <a:latin typeface="Lucida Console"/>
                <a:ea typeface="新細明體"/>
                <a:cs typeface="+mn-cs"/>
              </a:rPr>
              <a:t>C200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992598" y="2349046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43" name="流程圖: 程序 42"/>
          <p:cNvSpPr/>
          <p:nvPr/>
        </p:nvSpPr>
        <p:spPr>
          <a:xfrm>
            <a:off x="6732437" y="270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5292000" y="3789000"/>
            <a:ext cx="3240000" cy="9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4329000"/>
            <a:ext cx="90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72000" rIns="72000" rtlCol="0" anchor="ctr"/>
          <a:lstStyle/>
          <a:p>
            <a:pPr algn="ctr">
              <a:defRPr/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bx.buf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92000" y="3969000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7812575" y="4329092"/>
            <a:ext cx="72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myRes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472000" y="3969000"/>
            <a:ext cx="12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/>
                <a:ea typeface="新細明體"/>
                <a:cs typeface="+mn-cs"/>
              </a:rPr>
              <a:t>M264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92598" y="3969046"/>
            <a:ext cx="360000" cy="360046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36000" tIns="46800" r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15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732437" y="432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TW" sz="1600" kern="0" dirty="0" err="1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  <a:cs typeface="+mn-cs"/>
              </a:rPr>
              <a:t>mySize</a:t>
            </a:r>
            <a:endParaRPr lang="zh-TW" altLang="en-US" sz="1600" kern="0" dirty="0" smtClean="0">
              <a:solidFill>
                <a:prstClr val="black"/>
              </a:solidFill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)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benzC200.display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 rot="5400000">
            <a:off x="7452000" y="2709000"/>
            <a:ext cx="108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 rot="5400000">
            <a:off x="7542000" y="1359000"/>
            <a:ext cx="900000" cy="36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rgbClr val="78310B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85419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8051095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45044758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455113"/>
              </p:ext>
            </p:extLst>
          </p:nvPr>
        </p:nvGraphicFramePr>
        <p:xfrm>
          <a:off x="7272000" y="5589000"/>
          <a:ext cx="14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176933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241086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672000" y="5949000"/>
            <a:ext cx="3600000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benzC200.engine.modelNumber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292000" y="5589000"/>
            <a:ext cx="1980000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benzC200.model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192000" y="729000"/>
            <a:ext cx="108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72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engine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643891"/>
              </p:ext>
            </p:extLst>
          </p:nvPr>
        </p:nvGraphicFramePr>
        <p:xfrm>
          <a:off x="7272000" y="7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0238017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4509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6911724" y="1988885"/>
            <a:ext cx="360000" cy="3600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e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354395"/>
              </p:ext>
            </p:extLst>
          </p:nvPr>
        </p:nvGraphicFramePr>
        <p:xfrm>
          <a:off x="7272000" y="19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021844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840277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3852000" y="3429000"/>
            <a:ext cx="3420000" cy="360000"/>
          </a:xfrm>
          <a:prstGeom prst="rect">
            <a:avLst/>
          </a:prstGeom>
          <a:noFill/>
          <a:ln w="28575">
            <a:noFill/>
          </a:ln>
        </p:spPr>
        <p:txBody>
          <a:bodyPr wrap="square" lIns="90000" rIns="90000" rtlCol="0" anchor="ctr" anchorCtr="0">
            <a:noAutofit/>
          </a:bodyPr>
          <a:lstStyle/>
          <a:p>
            <a:pPr algn="r"/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benzM264Engine.modelNumber</a:t>
            </a:r>
            <a:endParaRPr lang="zh-TW" altLang="en-US" sz="1600" dirty="0">
              <a:solidFill>
                <a:prstClr val="black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62733"/>
              </p:ext>
            </p:extLst>
          </p:nvPr>
        </p:nvGraphicFramePr>
        <p:xfrm>
          <a:off x="7272000" y="34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501350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2236788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M264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03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0017 0.36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model(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model;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engine;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8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8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test 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test 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engine(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e 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5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::Engine(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modelNumber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mN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::Car(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model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engine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benzM264Engine.Engine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</a:p>
          <a:p>
            <a:pPr marL="360000" lvl="0" indent="-36000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2B91AF"/>
                </a:solidFill>
                <a:ea typeface="細明體" panose="02020509000000000000" pitchFamily="49" charset="-120"/>
              </a:rPr>
              <a:t>   Car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benzC200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"Benz 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benzC200.Car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 "Benz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C200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",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              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 )</a:t>
            </a:r>
          </a:p>
          <a:p>
            <a:pPr marL="360000" lvl="0" indent="-36000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Car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Arial" charset="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model;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Arial" charset="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 engine;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Arial" charset="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cs typeface="Arial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</a:t>
            </a:r>
            <a:r>
              <a:rPr lang="en-US" altLang="zh-TW" sz="8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M264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8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test 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benzM264Engine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8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test 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Engine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engine;</a:t>
            </a:r>
            <a:r>
              <a:rPr lang="en-US" altLang="zh-TW" sz="12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  <a:ea typeface="細明體" panose="02020509000000000000" pitchFamily="49" charset="-120"/>
              </a:rPr>
              <a:t>engine.Engine</a:t>
            </a:r>
            <a:r>
              <a:rPr lang="en-US" altLang="zh-TW" dirty="0" smtClean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engine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dirty="0">
                <a:solidFill>
                  <a:srgbClr val="0000FF"/>
                </a:solidFill>
              </a:rPr>
              <a:t>Composition: Objects as Members of Classes</a:t>
            </a:r>
            <a:endParaRPr lang="en-US" dirty="0" smtClean="0">
              <a:solidFill>
                <a:srgbClr val="3380E6"/>
              </a:solidFill>
              <a:latin typeface="Arial"/>
            </a:endParaRPr>
          </a:p>
        </p:txBody>
      </p:sp>
      <p:sp>
        <p:nvSpPr>
          <p:cNvPr id="5734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If a member object is not initialized through a member initializer, the member object’s default constructor will be called implicitly.</a:t>
            </a:r>
          </a:p>
          <a:p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other words, if a class doesn't have a default constructor, or you have a const member variable, you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use an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member initializer.</a:t>
            </a:r>
            <a:endParaRPr lang="en-US" altLang="zh-TW" sz="2300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48" y="260604"/>
            <a:ext cx="8785110" cy="1008126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0000FF"/>
                </a:solidFill>
                <a:latin typeface="Lucida Console"/>
              </a:rPr>
              <a:t>friend</a:t>
            </a:r>
            <a:r>
              <a:rPr lang="en-US" sz="4000" dirty="0" smtClean="0">
                <a:solidFill>
                  <a:srgbClr val="0000FF"/>
                </a:solidFill>
              </a:rPr>
              <a:t> Functions and </a:t>
            </a:r>
            <a:r>
              <a:rPr lang="en-US" dirty="0" smtClean="0">
                <a:solidFill>
                  <a:srgbClr val="0000FF"/>
                </a:solidFill>
                <a:latin typeface="Lucida Console"/>
              </a:rPr>
              <a:t>friend</a:t>
            </a:r>
            <a:r>
              <a:rPr lang="en-US" sz="4000" dirty="0" smtClean="0">
                <a:solidFill>
                  <a:srgbClr val="0000FF"/>
                </a:solidFill>
              </a:rPr>
              <a:t> Classes</a:t>
            </a:r>
          </a:p>
        </p:txBody>
      </p:sp>
      <p:sp>
        <p:nvSpPr>
          <p:cNvPr id="6144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friend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function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of a class is defined outside that class’s scope, yet has the right to access the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(and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members of the class.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Standalone functions, entire classes or member functions of other classes may be declared to be friends of another class.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friend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: mA{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mA{};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5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boolalpha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isEqual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5569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635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time_t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time(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localtime_s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rawTime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timeInfo.tm_year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+ 1900,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timeInfo.tm_mday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Date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date2(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2000, 1,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object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member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function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1900 );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date1.print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  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date2.setYear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( 1900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date2.print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non-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5405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y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x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</a:t>
            </a:r>
            <a:r>
              <a:rPr lang="en-US" altLang="zh-TW" dirty="0" smtClean="0">
                <a:solidFill>
                  <a:prstClr val="black"/>
                </a:solidFill>
              </a:rPr>
              <a:t>n2 </a:t>
            </a:r>
            <a:r>
              <a:rPr lang="en-US" altLang="zh-TW" dirty="0">
                <a:solidFill>
                  <a:prstClr val="black"/>
                </a:solidFill>
              </a:rPr>
              <a:t>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n1.output</a:t>
            </a:r>
            <a:r>
              <a:rPr lang="en-US" altLang="zh-TW" dirty="0" smtClean="0">
                <a:solidFill>
                  <a:prstClr val="black"/>
                </a:solidFill>
              </a:rPr>
              <a:t>(); 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n2.output</a:t>
            </a:r>
            <a:r>
              <a:rPr lang="en-US" altLang="zh-TW" dirty="0" smtClean="0">
                <a:solidFill>
                  <a:prstClr val="black"/>
                </a:solidFill>
              </a:rPr>
              <a:t>(); 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48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94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2437" y="2528885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" name="直線單箭頭接點 6"/>
          <p:cNvCxnSpPr>
            <a:endCxn id="3" idx="0"/>
          </p:cNvCxnSpPr>
          <p:nvPr/>
        </p:nvCxnSpPr>
        <p:spPr>
          <a:xfrm flipH="1">
            <a:off x="8082449" y="2708908"/>
            <a:ext cx="90011" cy="108013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932046" y="1808793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26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srgbClr val="0000FF"/>
                </a:solidFill>
              </a:rPr>
              <a:t>bool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::less(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y,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2400" spc="100" dirty="0">
                <a:solidFill>
                  <a:prstClr val="black"/>
                </a:solidFill>
                <a:sym typeface="Symbol"/>
              </a:rPr>
              <a:t></a:t>
            </a:r>
            <a:endParaRPr lang="en-US" altLang="zh-TW" sz="2400" spc="1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altLang="zh-TW" sz="24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srgbClr val="0000FF"/>
                </a:solidFill>
              </a:rPr>
              <a:t>bool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::greater(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x, </a:t>
            </a:r>
            <a:r>
              <a:rPr lang="en-US" altLang="zh-TW" sz="1600" dirty="0" err="1">
                <a:solidFill>
                  <a:prstClr val="black"/>
                </a:solidFill>
              </a:rPr>
              <a:t>HugeInteger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*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</a:rPr>
              <a:t>x.less</a:t>
            </a:r>
            <a:r>
              <a:rPr lang="en-US" altLang="zh-TW" sz="1600" dirty="0">
                <a:solidFill>
                  <a:prstClr val="black"/>
                </a:solidFill>
              </a:rPr>
              <a:t>(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, &amp;x ) );</a:t>
            </a:r>
            <a:r>
              <a:rPr lang="zh-TW" altLang="en-US" sz="1600" dirty="0"/>
              <a:t> </a:t>
            </a:r>
            <a:r>
              <a:rPr lang="en-US" altLang="zh-TW" sz="1600" dirty="0">
                <a:solidFill>
                  <a:srgbClr val="008000"/>
                </a:solidFill>
              </a:rPr>
              <a:t>// n2.less( n1 )</a:t>
            </a: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n1( 30 );</a:t>
            </a:r>
          </a:p>
          <a:p>
            <a:pPr lvl="0">
              <a:spcBef>
                <a:spcPts val="0"/>
              </a:spcBef>
            </a:pPr>
            <a:endParaRPr lang="sv-SE" altLang="zh-TW" sz="2200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sv-SE" altLang="zh-TW" dirty="0">
                <a:solidFill>
                  <a:prstClr val="black"/>
                </a:solidFill>
              </a:rPr>
              <a:t>   HugeInteger n2( 35 );</a:t>
            </a:r>
          </a:p>
          <a:p>
            <a:pPr lvl="0">
              <a:spcBef>
                <a:spcPts val="0"/>
              </a:spcBef>
            </a:pPr>
            <a:endParaRPr lang="sv-SE" altLang="zh-TW" dirty="0">
              <a:solidFill>
                <a:srgbClr val="008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if</a:t>
            </a:r>
            <a:r>
              <a:rPr lang="en-US" altLang="zh-TW" dirty="0">
                <a:solidFill>
                  <a:prstClr val="black"/>
                </a:solidFill>
              </a:rPr>
              <a:t> ( n1.greater( n2, &amp;n1 )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n1.output( &amp;n1 );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cout &lt;&lt; </a:t>
            </a:r>
            <a:r>
              <a:rPr lang="en-US" altLang="zh-TW" dirty="0">
                <a:solidFill>
                  <a:srgbClr val="0099FF"/>
                </a:solidFill>
              </a:rPr>
              <a:t>" is greater than "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   n2.output( &amp;n2 );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}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12414" y="3789046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92437" y="2528885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812414" y="4329115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32391" y="1088701"/>
            <a:ext cx="360046" cy="360046"/>
          </a:xfrm>
          <a:prstGeom prst="rect">
            <a:avLst/>
          </a:prstGeom>
          <a:solidFill>
            <a:srgbClr val="FFFF00"/>
          </a:solidFill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cxnSp>
        <p:nvCxnSpPr>
          <p:cNvPr id="7" name="直線單箭頭接點 6"/>
          <p:cNvCxnSpPr>
            <a:endCxn id="3" idx="0"/>
          </p:cNvCxnSpPr>
          <p:nvPr/>
        </p:nvCxnSpPr>
        <p:spPr>
          <a:xfrm flipH="1">
            <a:off x="8082449" y="2708908"/>
            <a:ext cx="90011" cy="1080138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5472115" y="1268724"/>
            <a:ext cx="2340299" cy="72009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572000" y="368609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932046" y="1808793"/>
            <a:ext cx="540069" cy="360046"/>
          </a:xfrm>
          <a:prstGeom prst="rect">
            <a:avLst/>
          </a:prstGeom>
          <a:ln w="25400" cap="sq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36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  <a:cs typeface="+mn-cs"/>
              </a:rPr>
              <a:t>35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6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3808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10.6  </a:t>
            </a:r>
            <a:r>
              <a:rPr lang="en-US" dirty="0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Class Members</a:t>
            </a:r>
          </a:p>
        </p:txBody>
      </p:sp>
      <p:sp>
        <p:nvSpPr>
          <p:cNvPr id="84995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In certain cases,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only one copy of a variable should be shared by all objects of a class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data member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is used for these and other reasons.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Such a variable represents “class-wide” information.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10.6  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Class Members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72240"/>
          </a:xfrm>
        </p:spPr>
        <p:txBody>
          <a:bodyPr>
            <a:normAutofit/>
          </a:bodyPr>
          <a:lstStyle/>
          <a:p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Although 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they may seem like global variables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a class’s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data members have class scope.</a:t>
            </a:r>
          </a:p>
          <a:p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members can be declared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,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protected</a:t>
            </a:r>
            <a:r>
              <a:rPr lang="en-US" altLang="zh-TW" sz="21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fundamental-type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 is initialized by default to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0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 If you want a different initial value, a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 can be initialized </a:t>
            </a:r>
            <a:r>
              <a:rPr lang="en-US" altLang="zh-TW" sz="21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once.</a:t>
            </a:r>
          </a:p>
          <a:p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18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 of </a:t>
            </a:r>
            <a:r>
              <a:rPr lang="en-US" altLang="zh-TW" sz="1800" dirty="0" err="1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1800" dirty="0" err="1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enum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type can be initialized in its declaration in the class definition.</a:t>
            </a:r>
          </a:p>
          <a:p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All other </a:t>
            </a:r>
            <a:r>
              <a:rPr lang="en-US" altLang="zh-TW" sz="18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members must be defined </a:t>
            </a:r>
            <a:r>
              <a:rPr lang="en-US" altLang="zh-TW" sz="21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at global namespace scope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100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(i.e., outside 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the body </a:t>
            </a:r>
            <a:r>
              <a:rPr lang="en-US" altLang="zh-TW" sz="2100" dirty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of the class definition) and </a:t>
            </a:r>
            <a:r>
              <a:rPr lang="en-US" altLang="zh-TW" sz="21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can be initialized only in those definitions</a:t>
            </a:r>
            <a:r>
              <a:rPr lang="en-US" altLang="zh-TW" sz="21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If a </a:t>
            </a:r>
            <a:r>
              <a:rPr lang="en-US" altLang="zh-TW" sz="1800" dirty="0" smtClean="0"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 data member is an object of a class that provides a default constructor, the </a:t>
            </a:r>
            <a:r>
              <a:rPr lang="en-US" altLang="zh-TW" sz="1800" dirty="0" smtClean="0"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100" dirty="0" smtClean="0">
                <a:latin typeface="Times New Roman" pitchFamily="18" charset="0"/>
                <a:ea typeface="新細明體" charset="-120"/>
              </a:rPr>
              <a:t> data member need not be initialized because its default constructor will be called.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10.6  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Class Members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class’s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and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protected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members are normally accessed through the class’s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 or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friend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s.</a:t>
            </a:r>
          </a:p>
          <a:p>
            <a:pPr>
              <a:lnSpc>
                <a:spcPct val="90000"/>
              </a:lnSpc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class’s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members exist even when no objects of that class exist.</a:t>
            </a:r>
          </a:p>
          <a:p>
            <a:pPr>
              <a:lnSpc>
                <a:spcPct val="90000"/>
              </a:lnSpc>
            </a:pP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To access a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0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class member when no objects of the class exist, prefix the class name and the binary scope resolution operator (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::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to the name of the data member.</a:t>
            </a:r>
          </a:p>
          <a:p>
            <a:pPr>
              <a:lnSpc>
                <a:spcPct val="90000"/>
              </a:lnSpc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To access a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private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or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protected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class member when no objects of the class exist, provide a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0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 member function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and call the function by prefixing its name with the class name and binary scope resolution operator.</a:t>
            </a:r>
          </a:p>
          <a:p>
            <a:pPr>
              <a:lnSpc>
                <a:spcPct val="90000"/>
              </a:lnSpc>
            </a:pP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sz="20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member function is a service of the </a:t>
            </a:r>
            <a:r>
              <a:rPr lang="en-US" altLang="zh-TW" sz="2300" i="1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class, not of a specific object of the class.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 descr="ch10imageslides_Page_65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1" descr="ch10imageslides_Page_6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400" dirty="0">
                <a:solidFill>
                  <a:srgbClr val="0000FF"/>
                </a:solidFill>
              </a:rPr>
              <a:t>Member </a:t>
            </a:r>
            <a:r>
              <a:rPr lang="en-US" sz="4400" dirty="0" smtClean="0">
                <a:solidFill>
                  <a:srgbClr val="0000FF"/>
                </a:solidFill>
              </a:rPr>
              <a:t>Initializer List</a:t>
            </a:r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48" y="1448747"/>
            <a:ext cx="8641104" cy="34202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Member initializer list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All data members can be initialized using member initializer syntax, but </a:t>
            </a:r>
            <a:r>
              <a:rPr lang="en-US" altLang="zh-TW" sz="2200" dirty="0" smtClean="0">
                <a:solidFill>
                  <a:srgbClr val="FF0000"/>
                </a:solidFill>
                <a:latin typeface="Lucida Console" pitchFamily="49" charset="0"/>
                <a:ea typeface="新細明體" charset="-120"/>
              </a:rPr>
              <a:t>const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 data members and data members that are references must be initialized using member </a:t>
            </a:r>
            <a:r>
              <a:rPr lang="en-US" altLang="zh-TW" sz="2500" dirty="0" err="1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initializers</a:t>
            </a:r>
            <a:r>
              <a:rPr lang="en-US" altLang="zh-TW" sz="2500" dirty="0" smtClean="0">
                <a:solidFill>
                  <a:srgbClr val="FF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TW" sz="25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Member initializers appear between a constructor’s parameter list and the left brace that begins the constructor’s body.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Separated from the parameter list with a colon (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:</a:t>
            </a: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altLang="zh-TW" sz="22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Each member initializer consists of the data member name followed by parentheses containing the member’s initial value.</a:t>
            </a:r>
            <a:endParaRPr lang="en-US" altLang="zh-TW" dirty="0" smtClean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1" descr="ch10imageslides_Page_67.png"/>
          <p:cNvPicPr>
            <a:picLocks noGrp="1" noChangeAspect="1"/>
          </p:cNvPicPr>
          <p:nvPr isPhoto="1"/>
        </p:nvPicPr>
        <p:blipFill>
          <a:blip r:embed="rId2" cstate="print"/>
          <a:srcRect l="2750" t="3318" r="20075" b="7700"/>
          <a:stretch>
            <a:fillRect/>
          </a:stretch>
        </p:blipFill>
        <p:spPr bwMode="auto">
          <a:xfrm>
            <a:off x="251460" y="404622"/>
            <a:ext cx="8641080" cy="60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ch10imageslides_Page_68.png"/>
          <p:cNvPicPr>
            <a:picLocks noGrp="1" noChangeAspect="1"/>
          </p:cNvPicPr>
          <p:nvPr isPhoto="1"/>
        </p:nvPicPr>
        <p:blipFill>
          <a:blip r:embed="rId2" cstate="print"/>
          <a:srcRect l="2750" t="3318" r="20075" b="58547"/>
          <a:stretch>
            <a:fillRect/>
          </a:stretch>
        </p:blipFill>
        <p:spPr bwMode="auto">
          <a:xfrm>
            <a:off x="251460" y="404621"/>
            <a:ext cx="8641080" cy="25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 descr="ch10imageslides_Page_69.png"/>
          <p:cNvPicPr>
            <a:picLocks noGrp="1" noChangeAspect="1"/>
          </p:cNvPicPr>
          <p:nvPr isPhoto="1"/>
        </p:nvPicPr>
        <p:blipFill>
          <a:blip r:embed="rId2" cstate="print"/>
          <a:srcRect l="2750" t="5188" r="20075" b="12185"/>
          <a:stretch>
            <a:fillRect/>
          </a:stretch>
        </p:blipFill>
        <p:spPr bwMode="auto">
          <a:xfrm>
            <a:off x="251460" y="548639"/>
            <a:ext cx="8641080" cy="561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1" descr="ch10imageslides_Page_70.png"/>
          <p:cNvPicPr>
            <a:picLocks noGrp="1" noChangeAspect="1"/>
          </p:cNvPicPr>
          <p:nvPr isPhoto="1"/>
        </p:nvPicPr>
        <p:blipFill>
          <a:blip r:embed="rId2" cstate="print"/>
          <a:srcRect l="2750" t="3318" r="20075" b="7700"/>
          <a:stretch>
            <a:fillRect/>
          </a:stretch>
        </p:blipFill>
        <p:spPr bwMode="auto">
          <a:xfrm>
            <a:off x="251460" y="404622"/>
            <a:ext cx="8641080" cy="60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1" descr="ch10imageslides_Page_71.png"/>
          <p:cNvPicPr>
            <a:picLocks noGrp="1" noChangeAspect="1"/>
          </p:cNvPicPr>
          <p:nvPr isPhoto="1"/>
        </p:nvPicPr>
        <p:blipFill>
          <a:blip r:embed="rId2" cstate="print"/>
          <a:srcRect l="2750" t="5912" r="20075" b="5106"/>
          <a:stretch>
            <a:fillRect/>
          </a:stretch>
        </p:blipFill>
        <p:spPr bwMode="auto">
          <a:xfrm>
            <a:off x="251460" y="404622"/>
            <a:ext cx="8641080" cy="604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 descr="ch10imageslides_Page_72.png"/>
          <p:cNvPicPr>
            <a:picLocks noGrp="1" noChangeAspect="1"/>
          </p:cNvPicPr>
          <p:nvPr isPhoto="1"/>
        </p:nvPicPr>
        <p:blipFill>
          <a:blip r:embed="rId2" cstate="print"/>
          <a:srcRect l="2750" t="3318" r="20075" b="41598"/>
          <a:stretch>
            <a:fillRect/>
          </a:stretch>
        </p:blipFill>
        <p:spPr bwMode="auto">
          <a:xfrm>
            <a:off x="251459" y="404622"/>
            <a:ext cx="8641081" cy="374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1" descr="ch10imageslides_Page_73.png"/>
          <p:cNvPicPr>
            <a:picLocks noGrp="1" noChangeAspect="1"/>
          </p:cNvPicPr>
          <p:nvPr isPhoto="1"/>
        </p:nvPicPr>
        <p:blipFill>
          <a:blip r:embed="rId2" cstate="print"/>
          <a:srcRect l="2750" t="3318" r="20075" b="41598"/>
          <a:stretch>
            <a:fillRect/>
          </a:stretch>
        </p:blipFill>
        <p:spPr bwMode="auto">
          <a:xfrm>
            <a:off x="251460" y="404621"/>
            <a:ext cx="8641080" cy="3744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10.6  </a:t>
            </a:r>
            <a:r>
              <a:rPr lang="en-US" smtClean="0">
                <a:solidFill>
                  <a:srgbClr val="3380E6"/>
                </a:solidFill>
                <a:latin typeface="Lucida Console"/>
              </a:rPr>
              <a:t>static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 Class Members (cont.)</a:t>
            </a:r>
          </a:p>
        </p:txBody>
      </p:sp>
      <p:sp>
        <p:nvSpPr>
          <p:cNvPr id="9830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member function should be declared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if it does not access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data members or non-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 of the class.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 does not have a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pointer, because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data members and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functions exist independently of any objects of a class.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this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pointer must refer to a specific object of the class, and when a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static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 is called, there might not be any objects of its class in memory.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1" descr="ch10imageslides_Page_74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1" descr="ch10imageslides_Page_75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Circle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Circle();</a:t>
            </a: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Circle(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getRadius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getArea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getDiameter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getCircumference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radius;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pi;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129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solidFill>
                  <a:srgbClr val="24B5A1"/>
                </a:solidFill>
                <a:latin typeface="Arial"/>
              </a:rPr>
              <a:t>10.7  </a:t>
            </a:r>
            <a:r>
              <a:rPr lang="en-US" smtClean="0">
                <a:solidFill>
                  <a:srgbClr val="3380E6"/>
                </a:solidFill>
                <a:latin typeface="Arial"/>
              </a:rPr>
              <a:t>Data Abstraction and Information Hiding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Classes normally hide the details of their implementation from their clients.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is called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information hiding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Consider the stack data structure.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Stacks can be implemented with arrays and with other data structures, such as linked lists.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client knows only that when data items are placed in the stack, they will be recalled in last-in, first-out order.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The client cares about </a:t>
            </a:r>
            <a:r>
              <a:rPr lang="en-US" altLang="zh-TW" sz="2300" i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what functionality a stack offers, not about how that functionality is implemented.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concept is referred to as </a:t>
            </a:r>
            <a:r>
              <a:rPr lang="en-US" altLang="zh-TW" sz="2300" dirty="0" smtClean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data abstraction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10.7  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Data Abstraction and Information Hiding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Although you might know the details of a class’s implementation, you should not write code that depends on these details as the details may later change.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This enables a particular class (such as one that implements a stack and its operations, </a:t>
            </a:r>
            <a:r>
              <a:rPr lang="en-US" altLang="zh-TW" sz="2300" i="1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push and pop) to be replaced with another version without affecting the rest of the system.</a:t>
            </a:r>
          </a:p>
          <a:p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As long as the</a:t>
            </a:r>
            <a:r>
              <a:rPr lang="en-US" altLang="zh-TW" sz="2300" dirty="0" smtClean="0">
                <a:solidFill>
                  <a:srgbClr val="000000"/>
                </a:solidFill>
                <a:latin typeface="AGaramond" pitchFamily="50" charset="0"/>
                <a:ea typeface="新細明體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services of the class do not change (i.e., every original 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itchFamily="49" charset="0"/>
                <a:ea typeface="新細明體" charset="-120"/>
              </a:rPr>
              <a:t>public</a:t>
            </a:r>
            <a:r>
              <a:rPr lang="en-US" altLang="zh-TW" sz="23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member function still has the same prototype in the new class definition), the rest of the system is not affected.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1" descr="ch10imageslides_Page_76.png"/>
          <p:cNvPicPr>
            <a:picLocks noGrp="1" noChangeAspect="1"/>
          </p:cNvPicPr>
          <p:nvPr isPhoto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2463"/>
            <a:ext cx="9144000" cy="555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48" y="548632"/>
            <a:ext cx="6120782" cy="594075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TW" sz="1600" dirty="0"/>
              <a:t>Time </a:t>
            </a:r>
            <a:r>
              <a:rPr lang="en-US" altLang="zh-TW" sz="1600" dirty="0" smtClean="0"/>
              <a:t>&amp;Time</a:t>
            </a:r>
            <a:r>
              <a:rPr lang="en-US" altLang="zh-TW" sz="1600" dirty="0"/>
              <a:t>::</a:t>
            </a:r>
            <a:r>
              <a:rPr lang="en-US" altLang="zh-TW" sz="1600" dirty="0" err="1"/>
              <a:t>setHour</a:t>
            </a:r>
            <a:r>
              <a:rPr lang="en-US" altLang="zh-TW" sz="1600" dirty="0"/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h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</a:t>
            </a:r>
            <a:r>
              <a:rPr lang="pt-BR" altLang="zh-TW" sz="1600" dirty="0" smtClean="0">
                <a:solidFill>
                  <a:prstClr val="black"/>
                </a:solidFill>
              </a:rPr>
              <a:t>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20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2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2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Time 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s </a:t>
            </a:r>
            <a:r>
              <a:rPr lang="en-US" altLang="zh-TW" sz="1600" dirty="0" smtClean="0">
                <a:solidFill>
                  <a:prstClr val="black"/>
                </a:solidFill>
              </a:rPr>
              <a:t>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 smtClean="0">
                <a:solidFill>
                  <a:srgbClr val="0000FF"/>
                </a:solidFill>
              </a:rPr>
              <a:t>this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</a:rPr>
              <a:t>8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</a:rPr>
              <a:t>5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</a:rPr>
              <a:t>2 );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59877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48" y="548633"/>
            <a:ext cx="7740977" cy="594075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setHour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h,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m,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s,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8,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&amp;t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5,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an1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2,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an2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7595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48" y="548633"/>
            <a:ext cx="7740977" cy="594075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setHour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h,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m,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s,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8,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&amp;t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5,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an1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2,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an2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3311839" y="4869184"/>
          <a:ext cx="28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48" y="548633"/>
            <a:ext cx="7740977" cy="594075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setHour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h,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m,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s,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8,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&amp;t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5,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an1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2,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an2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932046" y="4689161"/>
          <a:ext cx="28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5832161" y="908678"/>
          <a:ext cx="23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itchFamily="49" charset="0"/>
                        </a:rPr>
                        <a:t>0037FE60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itchFamily="49" charset="0"/>
                        </a:rPr>
                        <a:t>00B2F7E8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endCxn id="3" idx="0"/>
          </p:cNvCxnSpPr>
          <p:nvPr/>
        </p:nvCxnSpPr>
        <p:spPr>
          <a:xfrm flipH="1">
            <a:off x="6372046" y="1268724"/>
            <a:ext cx="184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311839" y="18858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6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251448" y="548633"/>
            <a:ext cx="7740977" cy="5940758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setHour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h,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</a:rPr>
              <a:t>   hour = ( h &gt;= 0 &amp;&amp; h &lt; 24 ) ? h : 0;</a:t>
            </a:r>
            <a:endParaRPr lang="pt-BR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m,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minute = ( m &gt;= 0 &amp;&amp; m &lt; 60 ) ? m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2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200" dirty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Time </a:t>
            </a:r>
            <a:r>
              <a:rPr lang="en-US" altLang="zh-TW" sz="1600" dirty="0" smtClean="0">
                <a:solidFill>
                  <a:prstClr val="black"/>
                </a:solidFill>
              </a:rPr>
              <a:t>&amp;Time</a:t>
            </a:r>
            <a:r>
              <a:rPr lang="en-US" altLang="zh-TW" sz="1600" dirty="0">
                <a:solidFill>
                  <a:prstClr val="black"/>
                </a:solidFill>
              </a:rPr>
              <a:t>::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</a:rPr>
              <a:t>s, Test </a:t>
            </a:r>
            <a:r>
              <a:rPr lang="en-US" altLang="zh-TW" sz="1600" dirty="0">
                <a:solidFill>
                  <a:prstClr val="black"/>
                </a:solidFill>
              </a:rPr>
              <a:t>*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 )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second = ( s &gt;= 0 &amp;&amp; s &lt; 60 ) ? s : 0;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</a:rPr>
              <a:t> *</a:t>
            </a:r>
            <a:r>
              <a:rPr lang="en-US" altLang="zh-TW" sz="1600" dirty="0">
                <a:solidFill>
                  <a:srgbClr val="0000FF"/>
                </a:solidFill>
              </a:rPr>
              <a:t>this</a:t>
            </a:r>
            <a:r>
              <a:rPr lang="en-US" altLang="zh-TW" sz="1600" dirty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}</a:t>
            </a: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 marL="0" lvl="0" indent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endParaRPr lang="en-US" altLang="zh-TW" sz="1600" dirty="0" smtClean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</a:rPr>
              <a:t>   Time </a:t>
            </a:r>
            <a:r>
              <a:rPr lang="en-US" altLang="zh-TW" sz="1600" dirty="0">
                <a:solidFill>
                  <a:prstClr val="black"/>
                </a:solidFill>
              </a:rPr>
              <a:t>t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  <a:endParaRPr lang="en-US" altLang="zh-TW" sz="160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</a:rPr>
              <a:t>t.setHour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8,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&amp;t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setMinute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5,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an1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).</a:t>
            </a:r>
            <a:r>
              <a:rPr lang="en-US" altLang="zh-TW" sz="1600" dirty="0" err="1">
                <a:solidFill>
                  <a:prstClr val="black"/>
                </a:solidFill>
              </a:rPr>
              <a:t>setSecond</a:t>
            </a:r>
            <a:r>
              <a:rPr lang="en-US" altLang="zh-TW" sz="1600" dirty="0">
                <a:solidFill>
                  <a:prstClr val="black"/>
                </a:solidFill>
              </a:rPr>
              <a:t>(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2,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&amp;</a:t>
            </a:r>
            <a:r>
              <a:rPr lang="en-US" altLang="zh-TW" sz="1600" dirty="0" err="1">
                <a:solidFill>
                  <a:prstClr val="black"/>
                </a:solidFill>
              </a:rPr>
              <a:t>an2</a:t>
            </a:r>
            <a:r>
              <a:rPr lang="en-US" altLang="zh-TW" sz="1200" dirty="0">
                <a:solidFill>
                  <a:prstClr val="black"/>
                </a:solidFill>
              </a:rPr>
              <a:t> </a:t>
            </a:r>
            <a:r>
              <a:rPr lang="en-US" altLang="zh-TW" sz="1600" dirty="0">
                <a:solidFill>
                  <a:prstClr val="black"/>
                </a:solidFill>
              </a:rPr>
              <a:t>)</a:t>
            </a:r>
            <a:r>
              <a:rPr lang="en-US" altLang="zh-TW" sz="16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</a:rPr>
              <a:t>}</a:t>
            </a:r>
            <a:endParaRPr lang="zh-TW" altLang="en-US" sz="17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4932046" y="4689161"/>
          <a:ext cx="288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t.hour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t.minute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t.second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0037FE68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Group 59"/>
          <p:cNvGraphicFramePr>
            <a:graphicFrameLocks/>
          </p:cNvGraphicFramePr>
          <p:nvPr>
            <p:extLst/>
          </p:nvPr>
        </p:nvGraphicFramePr>
        <p:xfrm>
          <a:off x="5832161" y="908678"/>
          <a:ext cx="23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itchFamily="49" charset="0"/>
                        </a:rPr>
                        <a:t>0037FE60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itchFamily="49" charset="0"/>
                        </a:rPr>
                        <a:t>00B2F7E8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>
            <a:endCxn id="3" idx="0"/>
          </p:cNvCxnSpPr>
          <p:nvPr/>
        </p:nvCxnSpPr>
        <p:spPr>
          <a:xfrm flipH="1">
            <a:off x="6372046" y="1268724"/>
            <a:ext cx="184" cy="3420437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311839" y="18858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0037FD80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0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45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9291</TotalTime>
  <Words>14475</Words>
  <Application>Microsoft Office PowerPoint</Application>
  <PresentationFormat>如螢幕大小 (4:3)</PresentationFormat>
  <Paragraphs>3043</Paragraphs>
  <Slides>128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128</vt:i4>
      </vt:variant>
    </vt:vector>
  </HeadingPairs>
  <TitlesOfParts>
    <vt:vector size="141" baseType="lpstr">
      <vt:lpstr>AGaramond</vt:lpstr>
      <vt:lpstr>細明體</vt:lpstr>
      <vt:lpstr>微軟正黑體</vt:lpstr>
      <vt:lpstr>新細明體</vt:lpstr>
      <vt:lpstr>標楷體</vt:lpstr>
      <vt:lpstr>Arial</vt:lpstr>
      <vt:lpstr>Calibri</vt:lpstr>
      <vt:lpstr>Cambria Math</vt:lpstr>
      <vt:lpstr>Courier New</vt:lpstr>
      <vt:lpstr>Lucida Console</vt:lpstr>
      <vt:lpstr>Symbol</vt:lpstr>
      <vt:lpstr>Times New Roman</vt:lpstr>
      <vt:lpstr>Office 佈景主題</vt:lpstr>
      <vt:lpstr>Chapter 2 Classes: A Deeper Look</vt:lpstr>
      <vt:lpstr>Introduction</vt:lpstr>
      <vt:lpstr>const Objects and const Member Functions</vt:lpstr>
      <vt:lpstr>PowerPoint 簡報</vt:lpstr>
      <vt:lpstr>PowerPoint 簡報</vt:lpstr>
      <vt:lpstr>PowerPoint 簡報</vt:lpstr>
      <vt:lpstr>PowerPoint 簡報</vt:lpstr>
      <vt:lpstr>Member Initializer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Using the this Pointer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Composition: Objects as Members of Classes</vt:lpstr>
      <vt:lpstr>PowerPoint 簡報</vt:lpstr>
      <vt:lpstr>PowerPoint 簡報</vt:lpstr>
      <vt:lpstr>PowerPoint 簡報</vt:lpstr>
      <vt:lpstr>PowerPoint 簡報</vt:lpstr>
      <vt:lpstr>PowerPoint 簡報</vt:lpstr>
      <vt:lpstr>Composition: Objects as Members of Classes</vt:lpstr>
      <vt:lpstr>friend Functions and friend Classes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10.6  static Class Members</vt:lpstr>
      <vt:lpstr>10.6  static Class Members (cont.)</vt:lpstr>
      <vt:lpstr>10.6  static Class Members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10.6  static Class Members (cont.)</vt:lpstr>
      <vt:lpstr>PowerPoint 簡報</vt:lpstr>
      <vt:lpstr>PowerPoint 簡報</vt:lpstr>
      <vt:lpstr>10.7  Data Abstraction and Information Hiding</vt:lpstr>
      <vt:lpstr>10.7  Data Abstraction and Information Hiding (cont.)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Classes: A Deeper Look,  Part 2</dc:title>
  <dc:creator>Windows User</dc:creator>
  <cp:lastModifiedBy>james</cp:lastModifiedBy>
  <cp:revision>360</cp:revision>
  <dcterms:created xsi:type="dcterms:W3CDTF">2009-09-17T15:14:57Z</dcterms:created>
  <dcterms:modified xsi:type="dcterms:W3CDTF">2024-02-26T01:10:45Z</dcterms:modified>
</cp:coreProperties>
</file>