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25" r:id="rId2"/>
  </p:sldMasterIdLst>
  <p:sldIdLst>
    <p:sldId id="260" r:id="rId3"/>
    <p:sldId id="281" r:id="rId4"/>
    <p:sldId id="263" r:id="rId5"/>
    <p:sldId id="282" r:id="rId6"/>
    <p:sldId id="283" r:id="rId7"/>
    <p:sldId id="284" r:id="rId8"/>
    <p:sldId id="285" r:id="rId9"/>
    <p:sldId id="286" r:id="rId10"/>
    <p:sldId id="289" r:id="rId11"/>
    <p:sldId id="28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720"/>
    <a:srgbClr val="D97470"/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07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600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100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1304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4204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6985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7264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40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03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5661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57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9847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2282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1540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402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40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455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5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355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15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928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902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D6E0A5-4232-4CA6-9B69-455AD9112D58}" type="datetimeFigureOut">
              <a:rPr lang="pl-PL" smtClean="0"/>
              <a:t>2017-04-27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495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pl-pl/services/devtest-lab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rtualEngine/Labilit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556" y="1691322"/>
            <a:ext cx="4180741" cy="372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23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 Time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19" y="1690688"/>
            <a:ext cx="3930650" cy="3930650"/>
          </a:xfrm>
        </p:spPr>
      </p:pic>
      <p:sp>
        <p:nvSpPr>
          <p:cNvPr id="8" name="TextBox 7"/>
          <p:cNvSpPr txBox="1"/>
          <p:nvPr/>
        </p:nvSpPr>
        <p:spPr>
          <a:xfrm>
            <a:off x="6151625" y="51088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2218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What’s next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1625" y="51088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Pester + OVF</a:t>
            </a:r>
          </a:p>
          <a:p>
            <a:r>
              <a:rPr lang="pl-PL" dirty="0"/>
              <a:t>Validation of resources</a:t>
            </a:r>
          </a:p>
          <a:p>
            <a:r>
              <a:rPr lang="pl-PL" dirty="0"/>
              <a:t>GIT + AppVeyor</a:t>
            </a:r>
          </a:p>
          <a:p>
            <a:r>
              <a:rPr lang="pl-PL" dirty="0"/>
              <a:t>FUN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8018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5256393" y="2847214"/>
            <a:ext cx="5020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Mateusz Czerniawski</a:t>
            </a:r>
          </a:p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Arcontar</a:t>
            </a:r>
          </a:p>
        </p:txBody>
      </p:sp>
      <p:sp>
        <p:nvSpPr>
          <p:cNvPr id="18" name="Tytuł 1"/>
          <p:cNvSpPr txBox="1">
            <a:spLocks/>
          </p:cNvSpPr>
          <p:nvPr/>
        </p:nvSpPr>
        <p:spPr>
          <a:xfrm>
            <a:off x="1350628" y="175107"/>
            <a:ext cx="901525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err="1">
                <a:solidFill>
                  <a:srgbClr val="007CC3"/>
                </a:solidFill>
                <a:latin typeface="Gill Sans MT" panose="020B0502020104020203" pitchFamily="34" charset="-18"/>
              </a:rPr>
              <a:t>HyperV</a:t>
            </a:r>
            <a:r>
              <a:rPr lang="en-US" sz="5400" dirty="0">
                <a:solidFill>
                  <a:srgbClr val="007CC3"/>
                </a:solidFill>
                <a:latin typeface="Gill Sans MT" panose="020B0502020104020203" pitchFamily="34" charset="-18"/>
              </a:rPr>
              <a:t> 2016, S2D, PowerShell</a:t>
            </a:r>
            <a:endParaRPr lang="pl-PL" sz="5400" b="1" dirty="0">
              <a:solidFill>
                <a:srgbClr val="007CC3"/>
              </a:solidFill>
              <a:latin typeface="Gill Sans MT" panose="020B0502020104020203" pitchFamily="34" charset="-18"/>
            </a:endParaRPr>
          </a:p>
        </p:txBody>
      </p:sp>
      <p:cxnSp>
        <p:nvCxnSpPr>
          <p:cNvPr id="29" name="Łącznik prosty 28"/>
          <p:cNvCxnSpPr/>
          <p:nvPr/>
        </p:nvCxnSpPr>
        <p:spPr>
          <a:xfrm flipV="1">
            <a:off x="3352800" y="5744421"/>
            <a:ext cx="6223000" cy="34079"/>
          </a:xfrm>
          <a:prstGeom prst="line">
            <a:avLst/>
          </a:prstGeom>
          <a:ln w="19050">
            <a:solidFill>
              <a:srgbClr val="C527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a 13"/>
          <p:cNvGrpSpPr/>
          <p:nvPr/>
        </p:nvGrpSpPr>
        <p:grpSpPr>
          <a:xfrm>
            <a:off x="5239824" y="4052359"/>
            <a:ext cx="5126062" cy="1334855"/>
            <a:chOff x="1927571" y="2286428"/>
            <a:chExt cx="6955554" cy="2195175"/>
          </a:xfrm>
        </p:grpSpPr>
        <p:pic>
          <p:nvPicPr>
            <p:cNvPr id="11" name="Obraz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2598" y="3029726"/>
              <a:ext cx="592558" cy="665975"/>
            </a:xfrm>
            <a:prstGeom prst="rect">
              <a:avLst/>
            </a:prstGeom>
          </p:spPr>
        </p:pic>
        <p:pic>
          <p:nvPicPr>
            <p:cNvPr id="13" name="Obraz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571" y="2286428"/>
              <a:ext cx="1101494" cy="613252"/>
            </a:xfrm>
            <a:prstGeom prst="rect">
              <a:avLst/>
            </a:prstGeom>
          </p:spPr>
        </p:pic>
        <p:sp>
          <p:nvSpPr>
            <p:cNvPr id="14" name="Prostokąt 9"/>
            <p:cNvSpPr/>
            <p:nvPr/>
          </p:nvSpPr>
          <p:spPr>
            <a:xfrm>
              <a:off x="3051547" y="2290855"/>
              <a:ext cx="5831578" cy="2176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sz="1600" b="1" dirty="0">
                  <a:solidFill>
                    <a:schemeClr val="tx2"/>
                  </a:solidFill>
                </a:rPr>
                <a:t>mczerniawski@arcon.net.pl</a:t>
              </a:r>
            </a:p>
            <a:p>
              <a:endParaRPr lang="pl-PL" sz="1600" b="1" dirty="0">
                <a:solidFill>
                  <a:schemeClr val="tx2"/>
                </a:solidFill>
              </a:endParaRPr>
            </a:p>
            <a:p>
              <a:r>
                <a:rPr lang="pl-PL" sz="1600" b="1" dirty="0">
                  <a:solidFill>
                    <a:schemeClr val="tx2"/>
                  </a:solidFill>
                </a:rPr>
                <a:t>@Arcontar	</a:t>
              </a:r>
            </a:p>
            <a:p>
              <a:endParaRPr lang="pl-PL" sz="1600" b="1" dirty="0">
                <a:solidFill>
                  <a:schemeClr val="tx2"/>
                </a:solidFill>
              </a:endParaRPr>
            </a:p>
            <a:p>
              <a:r>
                <a:rPr lang="pl-PL" sz="1600" b="1" dirty="0">
                  <a:solidFill>
                    <a:schemeClr val="tx2"/>
                  </a:solidFill>
                </a:rPr>
                <a:t>arconnetblog.wordpress.com</a:t>
              </a:r>
            </a:p>
          </p:txBody>
        </p:sp>
        <p:pic>
          <p:nvPicPr>
            <p:cNvPr id="15" name="Obraz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479" y="3825747"/>
              <a:ext cx="573677" cy="655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352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2937934" y="2209801"/>
            <a:ext cx="7027333" cy="259080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1. HomeLab – how, where, why</a:t>
            </a:r>
          </a:p>
          <a:p>
            <a:pPr marL="0" indent="0">
              <a:buNone/>
            </a:pPr>
            <a:r>
              <a:rPr lang="pl-PL" dirty="0"/>
              <a:t>2. Where magic happens</a:t>
            </a:r>
          </a:p>
          <a:p>
            <a:pPr marL="0" indent="0">
              <a:buNone/>
            </a:pPr>
            <a:r>
              <a:rPr lang="pl-PL" dirty="0"/>
              <a:t>3. What’s next?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7970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HomeLab: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2937934" y="2209801"/>
            <a:ext cx="7027333" cy="25908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pl-PL" dirty="0"/>
              <a:t>Azure Dev/Test Lab</a:t>
            </a:r>
          </a:p>
          <a:p>
            <a:pPr marL="514350" indent="-514350">
              <a:buAutoNum type="arabicPeriod"/>
            </a:pPr>
            <a:r>
              <a:rPr lang="pl-PL" dirty="0"/>
              <a:t>Lability – VirtualEngine</a:t>
            </a:r>
          </a:p>
          <a:p>
            <a:pPr marL="514350" indent="-514350">
              <a:buAutoNum type="arabicPeriod"/>
            </a:pPr>
            <a:r>
              <a:rPr lang="pl-PL" dirty="0"/>
              <a:t>GUI – clicky click</a:t>
            </a:r>
          </a:p>
          <a:p>
            <a:pPr marL="514350" indent="-514350">
              <a:buAutoNum type="arabicPeriod"/>
            </a:pPr>
            <a:r>
              <a:rPr lang="pl-PL" dirty="0"/>
              <a:t>PowerShell </a:t>
            </a:r>
          </a:p>
          <a:p>
            <a:pPr marL="514350" indent="-51435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526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Azure Dev/Test Lab</a:t>
            </a:r>
            <a:r>
              <a:rPr lang="pl-PL" dirty="0"/>
              <a:t>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845128" y="2209801"/>
            <a:ext cx="9120140" cy="2590800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hlinkClick r:id="rId3"/>
              </a:rPr>
              <a:t>https://azure.microsoft.com/pl-pl/services/devtest-lab/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31" y="2742078"/>
            <a:ext cx="2838480" cy="14524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4125" y="3943550"/>
            <a:ext cx="231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Policies and limits ($)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6133" y="2742078"/>
            <a:ext cx="1982940" cy="15749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14885" y="4356331"/>
            <a:ext cx="161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Custom images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416" y="2790460"/>
            <a:ext cx="2995921" cy="14294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72588" y="4312882"/>
            <a:ext cx="24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Integration with CI/CD</a:t>
            </a:r>
          </a:p>
        </p:txBody>
      </p:sp>
    </p:spTree>
    <p:extLst>
      <p:ext uri="{BB962C8B-B14F-4D97-AF65-F5344CB8AC3E}">
        <p14:creationId xmlns:p14="http://schemas.microsoft.com/office/powerpoint/2010/main" val="245480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Lability: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845128" y="2209801"/>
            <a:ext cx="9120140" cy="2590800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hlinkClick r:id="rId3"/>
              </a:rPr>
              <a:t>https://github.com/VirtualEngine/Lability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DSC configuration document with DSL </a:t>
            </a:r>
          </a:p>
          <a:p>
            <a:pPr marL="0" indent="0">
              <a:buNone/>
            </a:pPr>
            <a:r>
              <a:rPr lang="pl-PL" dirty="0"/>
              <a:t>	(Domain-specific language) = Lability + DSC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685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GUI: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845128" y="1691322"/>
            <a:ext cx="9120140" cy="3109279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DIY and again and again and again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32" y="2223367"/>
            <a:ext cx="3527081" cy="26841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40" y="1500144"/>
            <a:ext cx="3164292" cy="34916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1625" y="5108895"/>
            <a:ext cx="334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Quick Create – Windows 10, 1703</a:t>
            </a:r>
          </a:p>
        </p:txBody>
      </p:sp>
    </p:spTree>
    <p:extLst>
      <p:ext uri="{BB962C8B-B14F-4D97-AF65-F5344CB8AC3E}">
        <p14:creationId xmlns:p14="http://schemas.microsoft.com/office/powerpoint/2010/main" val="2952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PowerShell: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845128" y="1691322"/>
            <a:ext cx="9926336" cy="392930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pl-PL" dirty="0"/>
              <a:t>Prepare Host for PSRemoting (</a:t>
            </a:r>
            <a:r>
              <a:rPr lang="pl-PL" sz="2000" dirty="0"/>
              <a:t>1.After-Install.ps1</a:t>
            </a:r>
            <a:r>
              <a:rPr lang="pl-PL" dirty="0"/>
              <a:t>)</a:t>
            </a:r>
          </a:p>
          <a:p>
            <a:pPr marL="514350" indent="-514350">
              <a:buAutoNum type="arabicPeriod"/>
            </a:pPr>
            <a:r>
              <a:rPr lang="pl-PL" dirty="0"/>
              <a:t>Prepare HV Host configuration file (</a:t>
            </a:r>
            <a:r>
              <a:rPr lang="pl-PL" sz="2000" dirty="0"/>
              <a:t>2.Prepare-HVHostConfig.ps1</a:t>
            </a:r>
            <a:r>
              <a:rPr lang="pl-PL" dirty="0"/>
              <a:t>)</a:t>
            </a:r>
            <a:endParaRPr lang="pl-PL" dirty="0"/>
          </a:p>
          <a:p>
            <a:pPr marL="514350" indent="-514350">
              <a:buAutoNum type="arabicPeriod"/>
            </a:pPr>
            <a:r>
              <a:rPr lang="pl-PL" dirty="0"/>
              <a:t>Deploy HV Host from configuration file (</a:t>
            </a:r>
            <a:r>
              <a:rPr lang="pl-PL" sz="2000" dirty="0"/>
              <a:t>3.Deploy-HVHost.ps1</a:t>
            </a:r>
            <a:r>
              <a:rPr lang="pl-PL" dirty="0"/>
              <a:t>)</a:t>
            </a:r>
            <a:endParaRPr lang="pl-PL" dirty="0"/>
          </a:p>
          <a:p>
            <a:pPr marL="514350" indent="-514350">
              <a:buAutoNum type="arabicPeriod"/>
            </a:pPr>
            <a:r>
              <a:rPr lang="pl-PL" dirty="0"/>
              <a:t>Copy necessary files (</a:t>
            </a:r>
            <a:r>
              <a:rPr lang="pl-PL" sz="2000" dirty="0"/>
              <a:t>Folder CopyFiles</a:t>
            </a:r>
            <a:r>
              <a:rPr lang="pl-PL" dirty="0"/>
              <a:t>)</a:t>
            </a:r>
          </a:p>
          <a:p>
            <a:pPr marL="514350" indent="-514350">
              <a:buAutoNum type="arabicPeriod"/>
            </a:pPr>
            <a:r>
              <a:rPr lang="pl-PL" dirty="0"/>
              <a:t>Prepare VM Templates – Gold Images (</a:t>
            </a:r>
            <a:r>
              <a:rPr lang="pl-PL" sz="2000" dirty="0"/>
              <a:t>5.Run-PrepareVMTemplates.ps1</a:t>
            </a:r>
            <a:r>
              <a:rPr lang="pl-PL" dirty="0"/>
              <a:t>)</a:t>
            </a:r>
          </a:p>
          <a:p>
            <a:pPr marL="514350" indent="-514350">
              <a:buAutoNum type="arabicPeriod"/>
            </a:pPr>
            <a:r>
              <a:rPr lang="pl-PL" dirty="0"/>
              <a:t>Prepare VMs configuration files (</a:t>
            </a:r>
            <a:r>
              <a:rPr lang="pl-PL" sz="2000" dirty="0"/>
              <a:t>6.</a:t>
            </a:r>
            <a:r>
              <a:rPr lang="pl-PL" sz="2000" dirty="0"/>
              <a:t> Run-PrepareVM.ps1</a:t>
            </a:r>
            <a:r>
              <a:rPr lang="pl-PL" dirty="0"/>
              <a:t>)</a:t>
            </a:r>
            <a:endParaRPr lang="pl-PL" dirty="0"/>
          </a:p>
          <a:p>
            <a:pPr marL="514350" indent="-514350">
              <a:buAutoNum type="arabicPeriod"/>
            </a:pPr>
            <a:r>
              <a:rPr lang="pl-PL" dirty="0"/>
              <a:t>Deploy VMs from configuration files (</a:t>
            </a:r>
            <a:r>
              <a:rPr lang="pl-PL" sz="2000" dirty="0"/>
              <a:t>7.Run-CreateVMs.ps1</a:t>
            </a:r>
            <a:r>
              <a:rPr lang="pl-PL" dirty="0"/>
              <a:t>)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6151625" y="51088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157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Architecture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845128" y="1691322"/>
            <a:ext cx="9120140" cy="3929302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6151625" y="51088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013" y="1954635"/>
            <a:ext cx="7462169" cy="315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585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TM02900688[[fn=Faseta]]</Template>
  <TotalTime>881</TotalTime>
  <Words>213</Words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Gill Sans MT</vt:lpstr>
      <vt:lpstr>Wingdings 2</vt:lpstr>
      <vt:lpstr>HDOfficeLightV0</vt:lpstr>
      <vt:lpstr>1_HDOfficeLightV0</vt:lpstr>
      <vt:lpstr>PowerPoint Presentation</vt:lpstr>
      <vt:lpstr>PowerPoint Presentation</vt:lpstr>
      <vt:lpstr>Agenda:</vt:lpstr>
      <vt:lpstr>HomeLab:</vt:lpstr>
      <vt:lpstr>Azure Dev/Test Lab:</vt:lpstr>
      <vt:lpstr>Lability:</vt:lpstr>
      <vt:lpstr>GUI:</vt:lpstr>
      <vt:lpstr>PowerShell:</vt:lpstr>
      <vt:lpstr>Architecture</vt:lpstr>
      <vt:lpstr>Demo Time</vt:lpstr>
      <vt:lpstr>What’s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2017-04-14T18:34:02Z</dcterms:created>
  <dcterms:modified xsi:type="dcterms:W3CDTF">2017-04-27T13:27:33Z</dcterms:modified>
</cp:coreProperties>
</file>